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Bricolage Grotesque Extra Bold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  <p:embeddedFont>
      <p:font typeface="Montserrat"/>
      <p:regular r:id="rId20"/>
    </p:embeddedFont>
    <p:embeddedFont>
      <p:font typeface="Montserrat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0F2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0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03540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000000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Global Health Mortality Analysis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490013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comprehensive deep dive into leveraging data science for impactful global health insights.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9254" y="731401"/>
            <a:ext cx="8883134" cy="861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750"/>
              </a:lnSpc>
              <a:buNone/>
            </a:pPr>
            <a:r>
              <a:rPr lang="en-US" sz="5400" b="1" dirty="0">
                <a:solidFill>
                  <a:srgbClr val="000000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Conclusion &amp; Future Work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699254" y="1992630"/>
            <a:ext cx="13231892" cy="639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project demonstrates the power of data science in global health analysis. Our work provides a foundational framework, with clear pathways for expanded impact and improved predictive capabilities.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699254" y="2931438"/>
            <a:ext cx="8337709" cy="374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50" b="1" dirty="0">
                <a:solidFill>
                  <a:srgbClr val="000000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Proposed Enhancements: A Roadmap for Deeper Impact</a:t>
            </a:r>
            <a:endParaRPr lang="en-US" sz="23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254" y="3605689"/>
            <a:ext cx="4410551" cy="7991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99041" y="4604623"/>
            <a:ext cx="2497455" cy="312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000000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High Priority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899041" y="5036582"/>
            <a:ext cx="4010978" cy="319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Integrate 10-year Historical Data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899041" y="5475923"/>
            <a:ext cx="4010978" cy="12782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CC97B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Expected Impact: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Enable robust trend forecasting, identify cyclical patterns, and improve long-term predictive accuracy.</a:t>
            </a:r>
            <a:endParaRPr lang="en-US" sz="15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05" y="3605689"/>
            <a:ext cx="4410670" cy="79914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09592" y="4604623"/>
            <a:ext cx="2497455" cy="312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000000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Medium Priority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5309592" y="5036582"/>
            <a:ext cx="4011097" cy="319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 Hospitalization Cost Data</a:t>
            </a:r>
            <a:endParaRPr lang="en-US" sz="1550" dirty="0"/>
          </a:p>
        </p:txBody>
      </p:sp>
      <p:sp>
        <p:nvSpPr>
          <p:cNvPr id="12" name="Text 8"/>
          <p:cNvSpPr/>
          <p:nvPr/>
        </p:nvSpPr>
        <p:spPr>
          <a:xfrm>
            <a:off x="5309592" y="5475923"/>
            <a:ext cx="4011097" cy="12782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FFA4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Expected Impact: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Provide crucial insights into resource allocation, economic burden of diseases, and cost-effectiveness of interventions.</a:t>
            </a:r>
            <a:endParaRPr lang="en-US" sz="15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476" y="3605689"/>
            <a:ext cx="4410670" cy="79914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720262" y="4604623"/>
            <a:ext cx="2497455" cy="312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000000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Low Priority</a:t>
            </a:r>
            <a:endParaRPr lang="en-US" sz="1950" dirty="0"/>
          </a:p>
        </p:txBody>
      </p:sp>
      <p:sp>
        <p:nvSpPr>
          <p:cNvPr id="15" name="Text 10"/>
          <p:cNvSpPr/>
          <p:nvPr/>
        </p:nvSpPr>
        <p:spPr>
          <a:xfrm>
            <a:off x="9720262" y="5036582"/>
            <a:ext cx="4011097" cy="319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 API for Health Organizations</a:t>
            </a:r>
            <a:endParaRPr lang="en-US" sz="1550" dirty="0"/>
          </a:p>
        </p:txBody>
      </p:sp>
      <p:sp>
        <p:nvSpPr>
          <p:cNvPr id="16" name="Text 11"/>
          <p:cNvSpPr/>
          <p:nvPr/>
        </p:nvSpPr>
        <p:spPr>
          <a:xfrm>
            <a:off x="9720262" y="5475923"/>
            <a:ext cx="4011097" cy="12782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E98F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Expected Impact: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Facilitate real-time data integration, empower external systems with predictive capabilities, and enhance collaborative efforts.</a:t>
            </a:r>
            <a:endParaRPr lang="en-US" sz="1550" dirty="0"/>
          </a:p>
        </p:txBody>
      </p:sp>
      <p:sp>
        <p:nvSpPr>
          <p:cNvPr id="17" name="Text 12"/>
          <p:cNvSpPr/>
          <p:nvPr/>
        </p:nvSpPr>
        <p:spPr>
          <a:xfrm>
            <a:off x="699254" y="7178635"/>
            <a:ext cx="13231892" cy="319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structured approach will ensure continuous improvement and increased relevance of our global health mortality analysis.</a:t>
            </a: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4840" y="775692"/>
            <a:ext cx="4463772" cy="557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50"/>
              </a:lnSpc>
              <a:buNone/>
            </a:pPr>
            <a:r>
              <a:rPr lang="en-US" sz="35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Table of Contents</a:t>
            </a:r>
            <a:endParaRPr lang="en-US" sz="3500" dirty="0"/>
          </a:p>
        </p:txBody>
      </p:sp>
      <p:sp>
        <p:nvSpPr>
          <p:cNvPr id="3" name="Shape 1"/>
          <p:cNvSpPr/>
          <p:nvPr/>
        </p:nvSpPr>
        <p:spPr>
          <a:xfrm>
            <a:off x="624840" y="1802249"/>
            <a:ext cx="401717" cy="401717"/>
          </a:xfrm>
          <a:prstGeom prst="roundRect">
            <a:avLst>
              <a:gd name="adj" fmla="val 18668"/>
            </a:avLst>
          </a:prstGeom>
          <a:solidFill>
            <a:srgbClr val="282D5E"/>
          </a:solidFill>
          <a:ln/>
        </p:spPr>
      </p:sp>
      <p:sp>
        <p:nvSpPr>
          <p:cNvPr id="4" name="Text 2"/>
          <p:cNvSpPr/>
          <p:nvPr/>
        </p:nvSpPr>
        <p:spPr>
          <a:xfrm>
            <a:off x="691813" y="1835765"/>
            <a:ext cx="267772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205032" y="1863566"/>
            <a:ext cx="2231827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Introduction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205032" y="2321004"/>
            <a:ext cx="5892403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Problem Statement, Objectives, Dataset Overview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624840" y="2963823"/>
            <a:ext cx="401717" cy="401717"/>
          </a:xfrm>
          <a:prstGeom prst="roundRect">
            <a:avLst>
              <a:gd name="adj" fmla="val 18668"/>
            </a:avLst>
          </a:prstGeom>
          <a:solidFill>
            <a:srgbClr val="282D5E"/>
          </a:solidFill>
          <a:ln/>
        </p:spPr>
      </p:sp>
      <p:sp>
        <p:nvSpPr>
          <p:cNvPr id="8" name="Text 6"/>
          <p:cNvSpPr/>
          <p:nvPr/>
        </p:nvSpPr>
        <p:spPr>
          <a:xfrm>
            <a:off x="691813" y="2997339"/>
            <a:ext cx="267772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2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1205032" y="3025140"/>
            <a:ext cx="2729270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Data Processing Pipeline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205032" y="3482578"/>
            <a:ext cx="5892403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Cleaning, Feature Engineering, Outlier Analysis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624840" y="4125397"/>
            <a:ext cx="401717" cy="401717"/>
          </a:xfrm>
          <a:prstGeom prst="roundRect">
            <a:avLst>
              <a:gd name="adj" fmla="val 18668"/>
            </a:avLst>
          </a:prstGeom>
          <a:solidFill>
            <a:srgbClr val="282D5E"/>
          </a:solidFill>
          <a:ln/>
        </p:spPr>
      </p:sp>
      <p:sp>
        <p:nvSpPr>
          <p:cNvPr id="12" name="Text 10"/>
          <p:cNvSpPr/>
          <p:nvPr/>
        </p:nvSpPr>
        <p:spPr>
          <a:xfrm>
            <a:off x="691813" y="4158913"/>
            <a:ext cx="267772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3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1205032" y="4186714"/>
            <a:ext cx="3510915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Exploratory Data Analysis (EDA)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205032" y="4644152"/>
            <a:ext cx="5892403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Trends, Country Insights, Disease Prevalence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624840" y="5286970"/>
            <a:ext cx="401717" cy="401717"/>
          </a:xfrm>
          <a:prstGeom prst="roundRect">
            <a:avLst>
              <a:gd name="adj" fmla="val 18668"/>
            </a:avLst>
          </a:prstGeom>
          <a:solidFill>
            <a:srgbClr val="282D5E"/>
          </a:solidFill>
          <a:ln/>
        </p:spPr>
      </p:sp>
      <p:sp>
        <p:nvSpPr>
          <p:cNvPr id="16" name="Text 14"/>
          <p:cNvSpPr/>
          <p:nvPr/>
        </p:nvSpPr>
        <p:spPr>
          <a:xfrm>
            <a:off x="691813" y="5320486"/>
            <a:ext cx="267772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4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1205032" y="5348287"/>
            <a:ext cx="3048119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Machine Learning Modeling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205032" y="5805726"/>
            <a:ext cx="5892403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Clustering (K-Means), Regression (Random Forest), Evaluation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624840" y="6448544"/>
            <a:ext cx="401717" cy="401717"/>
          </a:xfrm>
          <a:prstGeom prst="roundRect">
            <a:avLst>
              <a:gd name="adj" fmla="val 18668"/>
            </a:avLst>
          </a:prstGeom>
          <a:solidFill>
            <a:srgbClr val="282D5E"/>
          </a:solidFill>
          <a:ln/>
        </p:spPr>
      </p:sp>
      <p:sp>
        <p:nvSpPr>
          <p:cNvPr id="20" name="Text 18"/>
          <p:cNvSpPr/>
          <p:nvPr/>
        </p:nvSpPr>
        <p:spPr>
          <a:xfrm>
            <a:off x="691813" y="6482060"/>
            <a:ext cx="267772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5</a:t>
            </a:r>
            <a:endParaRPr lang="en-US" sz="2100" dirty="0"/>
          </a:p>
        </p:txBody>
      </p:sp>
      <p:sp>
        <p:nvSpPr>
          <p:cNvPr id="21" name="Text 19"/>
          <p:cNvSpPr/>
          <p:nvPr/>
        </p:nvSpPr>
        <p:spPr>
          <a:xfrm>
            <a:off x="1205032" y="6509861"/>
            <a:ext cx="2941439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Visual Analytics (Power BI)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1205032" y="6967299"/>
            <a:ext cx="5892403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Dashboard Architecture, Key Visualizations, Interactive Features</a:t>
            </a:r>
            <a:endParaRPr lang="en-US" sz="1400" dirty="0"/>
          </a:p>
        </p:txBody>
      </p:sp>
      <p:sp>
        <p:nvSpPr>
          <p:cNvPr id="23" name="Shape 21"/>
          <p:cNvSpPr/>
          <p:nvPr/>
        </p:nvSpPr>
        <p:spPr>
          <a:xfrm>
            <a:off x="7540585" y="1802249"/>
            <a:ext cx="401717" cy="401717"/>
          </a:xfrm>
          <a:prstGeom prst="roundRect">
            <a:avLst>
              <a:gd name="adj" fmla="val 18668"/>
            </a:avLst>
          </a:prstGeom>
          <a:solidFill>
            <a:srgbClr val="282D5E"/>
          </a:solidFill>
          <a:ln/>
        </p:spPr>
      </p:sp>
      <p:sp>
        <p:nvSpPr>
          <p:cNvPr id="24" name="Text 22"/>
          <p:cNvSpPr/>
          <p:nvPr/>
        </p:nvSpPr>
        <p:spPr>
          <a:xfrm>
            <a:off x="7607558" y="1835765"/>
            <a:ext cx="267772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1</a:t>
            </a:r>
            <a:endParaRPr lang="en-US" sz="2100" dirty="0"/>
          </a:p>
        </p:txBody>
      </p:sp>
      <p:sp>
        <p:nvSpPr>
          <p:cNvPr id="25" name="Text 23"/>
          <p:cNvSpPr/>
          <p:nvPr/>
        </p:nvSpPr>
        <p:spPr>
          <a:xfrm>
            <a:off x="8120777" y="1863566"/>
            <a:ext cx="3038356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Web Application (Streamlit)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8120777" y="2321004"/>
            <a:ext cx="5892403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 Functionality, Prediction Interface, Deployment</a:t>
            </a:r>
            <a:endParaRPr lang="en-US" sz="1400" dirty="0"/>
          </a:p>
        </p:txBody>
      </p:sp>
      <p:sp>
        <p:nvSpPr>
          <p:cNvPr id="27" name="Shape 25"/>
          <p:cNvSpPr/>
          <p:nvPr/>
        </p:nvSpPr>
        <p:spPr>
          <a:xfrm>
            <a:off x="7540585" y="2963823"/>
            <a:ext cx="401717" cy="401717"/>
          </a:xfrm>
          <a:prstGeom prst="roundRect">
            <a:avLst>
              <a:gd name="adj" fmla="val 18668"/>
            </a:avLst>
          </a:prstGeom>
          <a:solidFill>
            <a:srgbClr val="282D5E"/>
          </a:solidFill>
          <a:ln/>
        </p:spPr>
      </p:sp>
      <p:sp>
        <p:nvSpPr>
          <p:cNvPr id="28" name="Text 26"/>
          <p:cNvSpPr/>
          <p:nvPr/>
        </p:nvSpPr>
        <p:spPr>
          <a:xfrm>
            <a:off x="7607558" y="2997339"/>
            <a:ext cx="267772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2</a:t>
            </a:r>
            <a:endParaRPr lang="en-US" sz="2100" dirty="0"/>
          </a:p>
        </p:txBody>
      </p:sp>
      <p:sp>
        <p:nvSpPr>
          <p:cNvPr id="29" name="Text 27"/>
          <p:cNvSpPr/>
          <p:nvPr/>
        </p:nvSpPr>
        <p:spPr>
          <a:xfrm>
            <a:off x="8120777" y="3025140"/>
            <a:ext cx="2299573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Results &amp; Discussion</a:t>
            </a: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8120777" y="3482578"/>
            <a:ext cx="5892403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Findings, Model Performance, Limitations</a:t>
            </a:r>
            <a:endParaRPr lang="en-US" sz="1400" dirty="0"/>
          </a:p>
        </p:txBody>
      </p:sp>
      <p:sp>
        <p:nvSpPr>
          <p:cNvPr id="31" name="Shape 29"/>
          <p:cNvSpPr/>
          <p:nvPr/>
        </p:nvSpPr>
        <p:spPr>
          <a:xfrm>
            <a:off x="7540585" y="4125397"/>
            <a:ext cx="401717" cy="401717"/>
          </a:xfrm>
          <a:prstGeom prst="roundRect">
            <a:avLst>
              <a:gd name="adj" fmla="val 18668"/>
            </a:avLst>
          </a:prstGeom>
          <a:solidFill>
            <a:srgbClr val="282D5E"/>
          </a:solidFill>
          <a:ln/>
        </p:spPr>
      </p:sp>
      <p:sp>
        <p:nvSpPr>
          <p:cNvPr id="32" name="Text 30"/>
          <p:cNvSpPr/>
          <p:nvPr/>
        </p:nvSpPr>
        <p:spPr>
          <a:xfrm>
            <a:off x="7607558" y="4158913"/>
            <a:ext cx="267772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3</a:t>
            </a:r>
            <a:endParaRPr lang="en-US" sz="2100" dirty="0"/>
          </a:p>
        </p:txBody>
      </p:sp>
      <p:sp>
        <p:nvSpPr>
          <p:cNvPr id="33" name="Text 31"/>
          <p:cNvSpPr/>
          <p:nvPr/>
        </p:nvSpPr>
        <p:spPr>
          <a:xfrm>
            <a:off x="8120777" y="4186714"/>
            <a:ext cx="2875717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Conclusion &amp; Future Work</a:t>
            </a:r>
            <a:endParaRPr lang="en-US" sz="1750" dirty="0"/>
          </a:p>
        </p:txBody>
      </p:sp>
      <p:sp>
        <p:nvSpPr>
          <p:cNvPr id="34" name="Text 32"/>
          <p:cNvSpPr/>
          <p:nvPr/>
        </p:nvSpPr>
        <p:spPr>
          <a:xfrm>
            <a:off x="8120777" y="4644152"/>
            <a:ext cx="5892403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Summary, Improvement Roadmap</a:t>
            </a:r>
            <a:endParaRPr lang="en-US" sz="1400" dirty="0"/>
          </a:p>
        </p:txBody>
      </p:sp>
      <p:sp>
        <p:nvSpPr>
          <p:cNvPr id="35" name="Shape 33"/>
          <p:cNvSpPr/>
          <p:nvPr/>
        </p:nvSpPr>
        <p:spPr>
          <a:xfrm>
            <a:off x="7540585" y="5286970"/>
            <a:ext cx="401717" cy="401717"/>
          </a:xfrm>
          <a:prstGeom prst="roundRect">
            <a:avLst>
              <a:gd name="adj" fmla="val 18668"/>
            </a:avLst>
          </a:prstGeom>
          <a:solidFill>
            <a:srgbClr val="282D5E"/>
          </a:solidFill>
          <a:ln/>
        </p:spPr>
      </p:sp>
      <p:sp>
        <p:nvSpPr>
          <p:cNvPr id="36" name="Text 34"/>
          <p:cNvSpPr/>
          <p:nvPr/>
        </p:nvSpPr>
        <p:spPr>
          <a:xfrm>
            <a:off x="7607558" y="5320486"/>
            <a:ext cx="267772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4</a:t>
            </a:r>
            <a:endParaRPr lang="en-US" sz="2100" dirty="0"/>
          </a:p>
        </p:txBody>
      </p:sp>
      <p:sp>
        <p:nvSpPr>
          <p:cNvPr id="37" name="Text 35"/>
          <p:cNvSpPr/>
          <p:nvPr/>
        </p:nvSpPr>
        <p:spPr>
          <a:xfrm>
            <a:off x="8120777" y="5348287"/>
            <a:ext cx="2231827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Appendix</a:t>
            </a:r>
            <a:endParaRPr lang="en-US" sz="1750" dirty="0"/>
          </a:p>
        </p:txBody>
      </p:sp>
      <p:sp>
        <p:nvSpPr>
          <p:cNvPr id="38" name="Text 36"/>
          <p:cNvSpPr/>
          <p:nvPr/>
        </p:nvSpPr>
        <p:spPr>
          <a:xfrm>
            <a:off x="8120777" y="5805726"/>
            <a:ext cx="5892403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GitHub Repository, Code Snippets, Screenshots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4355" y="1063466"/>
            <a:ext cx="8415695" cy="494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Understanding the Global Health Challenge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554355" y="1954292"/>
            <a:ext cx="2375773" cy="29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Problem Statement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554355" y="2409468"/>
            <a:ext cx="6567726" cy="506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Global health organizations require robust data-driven insights to proactively address critical challenges: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554355" y="3058716"/>
            <a:ext cx="6567726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high-mortality diseases for targeted intervention.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554355" y="3367445"/>
            <a:ext cx="6567726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Effectively allocate scarce medical resources.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54355" y="3676174"/>
            <a:ext cx="6567726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 future health crises to enable early response.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91885" y="4107656"/>
            <a:ext cx="2277070" cy="247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Challenges in Raw Data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91885" y="4513421"/>
            <a:ext cx="6330196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Inconsistent country codes hinder cross-national analysis.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791885" y="4822150"/>
            <a:ext cx="6330196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Zero-inflated death rates for non-fatal diseases distort averages.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791885" y="5130879"/>
            <a:ext cx="6330196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Lack of temporal trends (single-year data) limits forecasting.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554355" y="4107656"/>
            <a:ext cx="22860" cy="1276588"/>
          </a:xfrm>
          <a:prstGeom prst="rect">
            <a:avLst/>
          </a:prstGeom>
          <a:solidFill>
            <a:srgbClr val="EEAEF6"/>
          </a:solidFill>
          <a:ln/>
        </p:spPr>
      </p:sp>
      <p:sp>
        <p:nvSpPr>
          <p:cNvPr id="13" name="Text 11"/>
          <p:cNvSpPr/>
          <p:nvPr/>
        </p:nvSpPr>
        <p:spPr>
          <a:xfrm>
            <a:off x="7515939" y="1954292"/>
            <a:ext cx="3625572" cy="29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Project Objectives &amp; Outcomes</a:t>
            </a:r>
            <a:endParaRPr lang="en-US" sz="1850" dirty="0"/>
          </a:p>
        </p:txBody>
      </p:sp>
      <p:sp>
        <p:nvSpPr>
          <p:cNvPr id="14" name="Shape 12"/>
          <p:cNvSpPr/>
          <p:nvPr/>
        </p:nvSpPr>
        <p:spPr>
          <a:xfrm>
            <a:off x="7515939" y="2429232"/>
            <a:ext cx="6567726" cy="2308384"/>
          </a:xfrm>
          <a:prstGeom prst="roundRect">
            <a:avLst>
              <a:gd name="adj" fmla="val 288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7523559" y="2436852"/>
            <a:ext cx="6552486" cy="45862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7682032" y="2539484"/>
            <a:ext cx="1841778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Cleaning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9848136" y="2539484"/>
            <a:ext cx="1837968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(Pandas)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12010430" y="2539484"/>
            <a:ext cx="1907262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Analysis-ready dataset</a:t>
            </a:r>
            <a:endParaRPr lang="en-US" sz="1200" dirty="0"/>
          </a:p>
        </p:txBody>
      </p:sp>
      <p:sp>
        <p:nvSpPr>
          <p:cNvPr id="19" name="Shape 17"/>
          <p:cNvSpPr/>
          <p:nvPr/>
        </p:nvSpPr>
        <p:spPr>
          <a:xfrm>
            <a:off x="7523559" y="2895481"/>
            <a:ext cx="6552486" cy="45862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7682032" y="2998113"/>
            <a:ext cx="1841778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Mortality Clustering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9848136" y="2998113"/>
            <a:ext cx="1837968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K-Means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12010430" y="2998113"/>
            <a:ext cx="1907262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Disease categorization</a:t>
            </a:r>
            <a:endParaRPr lang="en-US" sz="1200" dirty="0"/>
          </a:p>
        </p:txBody>
      </p:sp>
      <p:sp>
        <p:nvSpPr>
          <p:cNvPr id="23" name="Shape 21"/>
          <p:cNvSpPr/>
          <p:nvPr/>
        </p:nvSpPr>
        <p:spPr>
          <a:xfrm>
            <a:off x="7523559" y="3354110"/>
            <a:ext cx="6552486" cy="45862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22"/>
          <p:cNvSpPr/>
          <p:nvPr/>
        </p:nvSpPr>
        <p:spPr>
          <a:xfrm>
            <a:off x="7682032" y="3456742"/>
            <a:ext cx="1841778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Death Rate Prediction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9848136" y="3456742"/>
            <a:ext cx="1837968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Random Forest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12010430" y="3456742"/>
            <a:ext cx="1907262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RMSE = 18.24</a:t>
            </a:r>
            <a:endParaRPr lang="en-US" sz="1200" dirty="0"/>
          </a:p>
        </p:txBody>
      </p:sp>
      <p:sp>
        <p:nvSpPr>
          <p:cNvPr id="27" name="Shape 25"/>
          <p:cNvSpPr/>
          <p:nvPr/>
        </p:nvSpPr>
        <p:spPr>
          <a:xfrm>
            <a:off x="7523559" y="3812738"/>
            <a:ext cx="6552486" cy="45862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8" name="Text 26"/>
          <p:cNvSpPr/>
          <p:nvPr/>
        </p:nvSpPr>
        <p:spPr>
          <a:xfrm>
            <a:off x="7682032" y="3915370"/>
            <a:ext cx="1841778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Interactive Dashboard</a:t>
            </a:r>
            <a:endParaRPr lang="en-US" sz="1200" dirty="0"/>
          </a:p>
        </p:txBody>
      </p:sp>
      <p:sp>
        <p:nvSpPr>
          <p:cNvPr id="29" name="Text 27"/>
          <p:cNvSpPr/>
          <p:nvPr/>
        </p:nvSpPr>
        <p:spPr>
          <a:xfrm>
            <a:off x="9848136" y="3915370"/>
            <a:ext cx="1837968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 BI</a:t>
            </a:r>
            <a:endParaRPr lang="en-US" sz="1200" dirty="0"/>
          </a:p>
        </p:txBody>
      </p:sp>
      <p:sp>
        <p:nvSpPr>
          <p:cNvPr id="30" name="Text 28"/>
          <p:cNvSpPr/>
          <p:nvPr/>
        </p:nvSpPr>
        <p:spPr>
          <a:xfrm>
            <a:off x="12010430" y="3915370"/>
            <a:ext cx="1907262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3-Page Visual Report</a:t>
            </a:r>
            <a:endParaRPr lang="en-US" sz="1200" dirty="0"/>
          </a:p>
        </p:txBody>
      </p:sp>
      <p:sp>
        <p:nvSpPr>
          <p:cNvPr id="31" name="Shape 29"/>
          <p:cNvSpPr/>
          <p:nvPr/>
        </p:nvSpPr>
        <p:spPr>
          <a:xfrm>
            <a:off x="7523559" y="4271367"/>
            <a:ext cx="6552486" cy="45862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2" name="Text 30"/>
          <p:cNvSpPr/>
          <p:nvPr/>
        </p:nvSpPr>
        <p:spPr>
          <a:xfrm>
            <a:off x="7682032" y="4373999"/>
            <a:ext cx="1841778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 Deployment</a:t>
            </a:r>
            <a:endParaRPr lang="en-US" sz="1200" dirty="0"/>
          </a:p>
        </p:txBody>
      </p:sp>
      <p:sp>
        <p:nvSpPr>
          <p:cNvPr id="33" name="Text 31"/>
          <p:cNvSpPr/>
          <p:nvPr/>
        </p:nvSpPr>
        <p:spPr>
          <a:xfrm>
            <a:off x="9848136" y="4373999"/>
            <a:ext cx="1837968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Streamlit</a:t>
            </a:r>
            <a:endParaRPr lang="en-US" sz="1200" dirty="0"/>
          </a:p>
        </p:txBody>
      </p:sp>
      <p:sp>
        <p:nvSpPr>
          <p:cNvPr id="34" name="Text 32"/>
          <p:cNvSpPr/>
          <p:nvPr/>
        </p:nvSpPr>
        <p:spPr>
          <a:xfrm>
            <a:off x="12010430" y="4373999"/>
            <a:ext cx="1907262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Live Prediction App</a:t>
            </a:r>
            <a:endParaRPr lang="en-US" sz="1200" dirty="0"/>
          </a:p>
        </p:txBody>
      </p:sp>
      <p:sp>
        <p:nvSpPr>
          <p:cNvPr id="35" name="Text 33"/>
          <p:cNvSpPr/>
          <p:nvPr/>
        </p:nvSpPr>
        <p:spPr>
          <a:xfrm>
            <a:off x="7515939" y="4915733"/>
            <a:ext cx="2213372" cy="247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Dataset Specifications</a:t>
            </a:r>
            <a:endParaRPr lang="en-US" sz="1550" dirty="0"/>
          </a:p>
        </p:txBody>
      </p:sp>
      <p:sp>
        <p:nvSpPr>
          <p:cNvPr id="36" name="Shape 34"/>
          <p:cNvSpPr/>
          <p:nvPr/>
        </p:nvSpPr>
        <p:spPr>
          <a:xfrm>
            <a:off x="7515939" y="5341263"/>
            <a:ext cx="6567726" cy="997506"/>
          </a:xfrm>
          <a:prstGeom prst="roundRect">
            <a:avLst>
              <a:gd name="adj" fmla="val 6669"/>
            </a:avLst>
          </a:prstGeom>
          <a:solidFill>
            <a:srgbClr val="161B4C"/>
          </a:solidFill>
          <a:ln/>
        </p:spPr>
      </p:sp>
      <p:sp>
        <p:nvSpPr>
          <p:cNvPr id="37" name="Shape 35"/>
          <p:cNvSpPr/>
          <p:nvPr/>
        </p:nvSpPr>
        <p:spPr>
          <a:xfrm>
            <a:off x="7508081" y="5341263"/>
            <a:ext cx="6583442" cy="997506"/>
          </a:xfrm>
          <a:prstGeom prst="roundRect">
            <a:avLst>
              <a:gd name="adj" fmla="val 2382"/>
            </a:avLst>
          </a:prstGeom>
          <a:solidFill>
            <a:srgbClr val="161B4C"/>
          </a:solidFill>
          <a:ln/>
        </p:spPr>
      </p:sp>
      <p:sp>
        <p:nvSpPr>
          <p:cNvPr id="38" name="Text 36"/>
          <p:cNvSpPr/>
          <p:nvPr/>
        </p:nvSpPr>
        <p:spPr>
          <a:xfrm>
            <a:off x="7666434" y="5459968"/>
            <a:ext cx="6266736" cy="7600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highlight>
                  <a:srgbClr val="161B4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pandas as pddf = pd.read_csv("WHO_GHE_2021.csv")print(df.info())</a:t>
            </a:r>
            <a:endParaRPr lang="en-US" sz="1200" dirty="0"/>
          </a:p>
        </p:txBody>
      </p:sp>
      <p:sp>
        <p:nvSpPr>
          <p:cNvPr id="39" name="Text 37"/>
          <p:cNvSpPr/>
          <p:nvPr/>
        </p:nvSpPr>
        <p:spPr>
          <a:xfrm>
            <a:off x="7515939" y="6516886"/>
            <a:ext cx="6567726" cy="506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Columns: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DIM_COUNTRY_CODE (195 countries), DIM_GHECAUSE_TITLE (150+ diseases), VAL_DTHS_RATE100K_NUMERIC (Range: 0-197.71).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45311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Robust Data Processing Pipeline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96835" y="89296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meticulous data processing pipeline was crucial to transform raw, unstructured data into a reliable foundation for analysis and modeling.</a:t>
            </a:r>
            <a:endParaRPr lang="en-US" sz="850" dirty="0"/>
          </a:p>
        </p:txBody>
      </p:sp>
      <p:sp>
        <p:nvSpPr>
          <p:cNvPr id="4" name="Text 2"/>
          <p:cNvSpPr/>
          <p:nvPr/>
        </p:nvSpPr>
        <p:spPr>
          <a:xfrm>
            <a:off x="396835" y="1315283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Data Cleaning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396835" y="1641277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Ensuring data quality by handling inconsistencies and preparing for analysis:</a:t>
            </a:r>
            <a:endParaRPr lang="en-US" sz="850" dirty="0"/>
          </a:p>
        </p:txBody>
      </p:sp>
      <p:sp>
        <p:nvSpPr>
          <p:cNvPr id="6" name="Shape 4"/>
          <p:cNvSpPr/>
          <p:nvPr/>
        </p:nvSpPr>
        <p:spPr>
          <a:xfrm>
            <a:off x="396835" y="1950244"/>
            <a:ext cx="6780014" cy="1803083"/>
          </a:xfrm>
          <a:prstGeom prst="roundRect">
            <a:avLst>
              <a:gd name="adj" fmla="val 2642"/>
            </a:avLst>
          </a:prstGeom>
          <a:solidFill>
            <a:srgbClr val="161B4C"/>
          </a:solidFill>
          <a:ln/>
        </p:spPr>
      </p:sp>
      <p:sp>
        <p:nvSpPr>
          <p:cNvPr id="7" name="Shape 5"/>
          <p:cNvSpPr/>
          <p:nvPr/>
        </p:nvSpPr>
        <p:spPr>
          <a:xfrm>
            <a:off x="391239" y="1950244"/>
            <a:ext cx="6791206" cy="1803083"/>
          </a:xfrm>
          <a:prstGeom prst="roundRect">
            <a:avLst>
              <a:gd name="adj" fmla="val 944"/>
            </a:avLst>
          </a:prstGeom>
          <a:solidFill>
            <a:srgbClr val="161B4C"/>
          </a:solidFill>
          <a:ln/>
        </p:spPr>
      </p:sp>
      <p:sp>
        <p:nvSpPr>
          <p:cNvPr id="8" name="Text 6"/>
          <p:cNvSpPr/>
          <p:nvPr/>
        </p:nvSpPr>
        <p:spPr>
          <a:xfrm>
            <a:off x="504587" y="2035254"/>
            <a:ext cx="6564511" cy="1633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E5DCE6"/>
                </a:solidFill>
                <a:highlight>
                  <a:srgbClr val="161B4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Handle missing valuesdf.dropna(subset=['VAL_DTHS_RATE100K_NUMERIC'], inplace=True)# Fix country code inconsistenciesdf['DIM_COUNTRY_CODE'] = df['DIM_COUNTRY_CODE'].str.upper()# Log-transform skewed death ratesimport numpy as npdf['LOG_DEATHS'] = np.log1p(df['VAL_DTHS_RATE100K_NUMERIC'])</a:t>
            </a:r>
            <a:endParaRPr lang="en-US" sz="850" dirty="0"/>
          </a:p>
        </p:txBody>
      </p:sp>
      <p:sp>
        <p:nvSpPr>
          <p:cNvPr id="9" name="Text 7"/>
          <p:cNvSpPr/>
          <p:nvPr/>
        </p:nvSpPr>
        <p:spPr>
          <a:xfrm>
            <a:off x="396835" y="3880842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Missing death rate values were removed, country codes standardized, and death rates log-transformed to address skewness.</a:t>
            </a:r>
            <a:endParaRPr lang="en-US" sz="850" dirty="0"/>
          </a:p>
        </p:txBody>
      </p:sp>
      <p:sp>
        <p:nvSpPr>
          <p:cNvPr id="10" name="Text 8"/>
          <p:cNvSpPr/>
          <p:nvPr/>
        </p:nvSpPr>
        <p:spPr>
          <a:xfrm>
            <a:off x="7461171" y="1315283"/>
            <a:ext cx="170497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Feature Engineering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7461171" y="1641277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New features were engineered to capture additional insights and improve model performance:</a:t>
            </a:r>
            <a:endParaRPr lang="en-US" sz="850" dirty="0"/>
          </a:p>
        </p:txBody>
      </p:sp>
      <p:sp>
        <p:nvSpPr>
          <p:cNvPr id="12" name="Shape 10"/>
          <p:cNvSpPr/>
          <p:nvPr/>
        </p:nvSpPr>
        <p:spPr>
          <a:xfrm>
            <a:off x="7461171" y="1950244"/>
            <a:ext cx="255151" cy="255151"/>
          </a:xfrm>
          <a:prstGeom prst="roundRect">
            <a:avLst>
              <a:gd name="adj" fmla="val 18669"/>
            </a:avLst>
          </a:prstGeom>
          <a:solidFill>
            <a:srgbClr val="282D5E"/>
          </a:solidFill>
          <a:ln/>
        </p:spPr>
      </p:sp>
      <p:sp>
        <p:nvSpPr>
          <p:cNvPr id="13" name="Text 11"/>
          <p:cNvSpPr/>
          <p:nvPr/>
        </p:nvSpPr>
        <p:spPr>
          <a:xfrm>
            <a:off x="7503676" y="1971437"/>
            <a:ext cx="170021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1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7829669" y="1989177"/>
            <a:ext cx="1467326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Disease Severity Tier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7829669" y="2279690"/>
            <a:ext cx="641151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Categorized based on mortality rate percentiles.</a:t>
            </a:r>
            <a:endParaRPr lang="en-US" sz="850" dirty="0"/>
          </a:p>
        </p:txBody>
      </p:sp>
      <p:sp>
        <p:nvSpPr>
          <p:cNvPr id="16" name="Shape 14"/>
          <p:cNvSpPr/>
          <p:nvPr/>
        </p:nvSpPr>
        <p:spPr>
          <a:xfrm>
            <a:off x="7461171" y="2687955"/>
            <a:ext cx="255151" cy="255151"/>
          </a:xfrm>
          <a:prstGeom prst="roundRect">
            <a:avLst>
              <a:gd name="adj" fmla="val 18669"/>
            </a:avLst>
          </a:prstGeom>
          <a:solidFill>
            <a:srgbClr val="282D5E"/>
          </a:solidFill>
          <a:ln/>
        </p:spPr>
      </p:sp>
      <p:sp>
        <p:nvSpPr>
          <p:cNvPr id="17" name="Text 15"/>
          <p:cNvSpPr/>
          <p:nvPr/>
        </p:nvSpPr>
        <p:spPr>
          <a:xfrm>
            <a:off x="7503676" y="2709148"/>
            <a:ext cx="170021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2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7829669" y="2726888"/>
            <a:ext cx="1715810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Regional Mortality Index</a:t>
            </a:r>
            <a:endParaRPr lang="en-US" sz="1100" dirty="0"/>
          </a:p>
        </p:txBody>
      </p:sp>
      <p:sp>
        <p:nvSpPr>
          <p:cNvPr id="19" name="Text 17"/>
          <p:cNvSpPr/>
          <p:nvPr/>
        </p:nvSpPr>
        <p:spPr>
          <a:xfrm>
            <a:off x="7829669" y="3017401"/>
            <a:ext cx="641151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Aggregated country-level mortality rates.</a:t>
            </a:r>
            <a:endParaRPr lang="en-US" sz="850" dirty="0"/>
          </a:p>
        </p:txBody>
      </p:sp>
      <p:sp>
        <p:nvSpPr>
          <p:cNvPr id="20" name="Shape 18"/>
          <p:cNvSpPr/>
          <p:nvPr/>
        </p:nvSpPr>
        <p:spPr>
          <a:xfrm>
            <a:off x="7461171" y="3425666"/>
            <a:ext cx="255151" cy="255151"/>
          </a:xfrm>
          <a:prstGeom prst="roundRect">
            <a:avLst>
              <a:gd name="adj" fmla="val 18669"/>
            </a:avLst>
          </a:prstGeom>
          <a:solidFill>
            <a:srgbClr val="282D5E"/>
          </a:solidFill>
          <a:ln/>
        </p:spPr>
      </p:sp>
      <p:sp>
        <p:nvSpPr>
          <p:cNvPr id="21" name="Text 19"/>
          <p:cNvSpPr/>
          <p:nvPr/>
        </p:nvSpPr>
        <p:spPr>
          <a:xfrm>
            <a:off x="7503676" y="3446859"/>
            <a:ext cx="170021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3</a:t>
            </a:r>
            <a:endParaRPr lang="en-US" sz="1300" dirty="0"/>
          </a:p>
        </p:txBody>
      </p:sp>
      <p:sp>
        <p:nvSpPr>
          <p:cNvPr id="22" name="Text 20"/>
          <p:cNvSpPr/>
          <p:nvPr/>
        </p:nvSpPr>
        <p:spPr>
          <a:xfrm>
            <a:off x="7829669" y="3464600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Pandemic Flag</a:t>
            </a:r>
            <a:endParaRPr lang="en-US" sz="1100" dirty="0"/>
          </a:p>
        </p:txBody>
      </p:sp>
      <p:sp>
        <p:nvSpPr>
          <p:cNvPr id="23" name="Text 21"/>
          <p:cNvSpPr/>
          <p:nvPr/>
        </p:nvSpPr>
        <p:spPr>
          <a:xfrm>
            <a:off x="7829669" y="3755112"/>
            <a:ext cx="641151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Binary indicator for COVID-19 impact (2021 data).</a:t>
            </a:r>
            <a:endParaRPr lang="en-US" sz="850" dirty="0"/>
          </a:p>
        </p:txBody>
      </p:sp>
      <p:pic>
        <p:nvPicPr>
          <p:cNvPr id="2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171" y="4064079"/>
            <a:ext cx="6780014" cy="67800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996" y="729139"/>
            <a:ext cx="8226385" cy="653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1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Exploratory Data Analysis (EDA)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1996" y="1801058"/>
            <a:ext cx="13166408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EDA revealed critical patterns in global mortality, highlighting dominant health challenges and geographical variations.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31996" y="2580084"/>
            <a:ext cx="3993952" cy="3920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Global Mortality Heatmap</a:t>
            </a:r>
            <a:endParaRPr lang="en-US" sz="2450" dirty="0"/>
          </a:p>
        </p:txBody>
      </p:sp>
      <p:sp>
        <p:nvSpPr>
          <p:cNvPr id="5" name="Text 3"/>
          <p:cNvSpPr/>
          <p:nvPr/>
        </p:nvSpPr>
        <p:spPr>
          <a:xfrm>
            <a:off x="731996" y="3181231"/>
            <a:ext cx="6328053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Visualizing disease prevalence across countries.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31996" y="3751183"/>
            <a:ext cx="6328053" cy="1987034"/>
          </a:xfrm>
          <a:prstGeom prst="roundRect">
            <a:avLst>
              <a:gd name="adj" fmla="val 4421"/>
            </a:avLst>
          </a:prstGeom>
          <a:solidFill>
            <a:srgbClr val="161B4C"/>
          </a:solidFill>
          <a:ln/>
        </p:spPr>
      </p:sp>
      <p:sp>
        <p:nvSpPr>
          <p:cNvPr id="7" name="Shape 5"/>
          <p:cNvSpPr/>
          <p:nvPr/>
        </p:nvSpPr>
        <p:spPr>
          <a:xfrm>
            <a:off x="721638" y="3751183"/>
            <a:ext cx="6348770" cy="1987034"/>
          </a:xfrm>
          <a:prstGeom prst="roundRect">
            <a:avLst>
              <a:gd name="adj" fmla="val 1579"/>
            </a:avLst>
          </a:prstGeom>
          <a:solidFill>
            <a:srgbClr val="161B4C"/>
          </a:solidFill>
          <a:ln/>
        </p:spPr>
      </p:sp>
      <p:sp>
        <p:nvSpPr>
          <p:cNvPr id="8" name="Text 6"/>
          <p:cNvSpPr/>
          <p:nvPr/>
        </p:nvSpPr>
        <p:spPr>
          <a:xfrm>
            <a:off x="930712" y="3907988"/>
            <a:ext cx="5930622" cy="16734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highlight>
                  <a:srgbClr val="161B4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seaborn as snspivot_df = df.pivot_table(index='DIM_GHECAUSE_TITLE',                           columns='DIM_COUNTRY_CODE',                           values='VAL_DTHS_RATE100K_NUMERIC')sns.heatmap(pivot_df, cmap="YlOrRd")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31996" y="5973485"/>
            <a:ext cx="6328053" cy="1338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heatmap illustrates the intensity of specific diseases in different countries, with warmer colors indicating higher mortality rates. This provides a quick visual overview of global health hotspots.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577971" y="2841546"/>
            <a:ext cx="2614255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Key Observations</a:t>
            </a:r>
            <a:endParaRPr lang="en-US" sz="2050" dirty="0"/>
          </a:p>
        </p:txBody>
      </p:sp>
      <p:sp>
        <p:nvSpPr>
          <p:cNvPr id="11" name="Text 9"/>
          <p:cNvSpPr/>
          <p:nvPr/>
        </p:nvSpPr>
        <p:spPr>
          <a:xfrm>
            <a:off x="7577971" y="3377446"/>
            <a:ext cx="6328053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F4444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COVID-19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showed a significant and widespread impact on mortality in 2021, dominating many regions.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577971" y="4119920"/>
            <a:ext cx="6328053" cy="1004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5CC97B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Cardiovascular diseases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consistently appear as a leading cause of death globally, maintaining high rates across numerous countries regardless of income level.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7577971" y="5197078"/>
            <a:ext cx="6328053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Regional patterns indicate varying disease burdens.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5305" y="541734"/>
            <a:ext cx="7641669" cy="478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30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Machine Learning for Predictive Insights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535305" y="1325642"/>
            <a:ext cx="13559790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Machine learning models were employed to categorize diseases and predict mortality rates, providing actionable insights for public health.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535305" y="1895356"/>
            <a:ext cx="3394472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Clustering Analysis (K-Means)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535305" y="2334935"/>
            <a:ext cx="6593324" cy="489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K-Means clustering categorized diseases into distinct groups based on their mortality patterns across countries.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535305" y="2996565"/>
            <a:ext cx="6593324" cy="963692"/>
          </a:xfrm>
          <a:prstGeom prst="roundRect">
            <a:avLst>
              <a:gd name="adj" fmla="val 6667"/>
            </a:avLst>
          </a:prstGeom>
          <a:solidFill>
            <a:srgbClr val="161B4C"/>
          </a:solidFill>
          <a:ln/>
        </p:spPr>
      </p:sp>
      <p:sp>
        <p:nvSpPr>
          <p:cNvPr id="7" name="Shape 5"/>
          <p:cNvSpPr/>
          <p:nvPr/>
        </p:nvSpPr>
        <p:spPr>
          <a:xfrm>
            <a:off x="527685" y="2996565"/>
            <a:ext cx="6608564" cy="963692"/>
          </a:xfrm>
          <a:prstGeom prst="roundRect">
            <a:avLst>
              <a:gd name="adj" fmla="val 2381"/>
            </a:avLst>
          </a:prstGeom>
          <a:solidFill>
            <a:srgbClr val="161B4C"/>
          </a:solidFill>
          <a:ln/>
        </p:spPr>
      </p:sp>
      <p:sp>
        <p:nvSpPr>
          <p:cNvPr id="8" name="Text 6"/>
          <p:cNvSpPr/>
          <p:nvPr/>
        </p:nvSpPr>
        <p:spPr>
          <a:xfrm>
            <a:off x="680561" y="3111222"/>
            <a:ext cx="6302812" cy="734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highlight>
                  <a:srgbClr val="161B4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sklearn.cluster import KMeanskmeans = KMeans(n_clusters=5, random_state=42)clusters = kmeans.fit_predict(scaled_data)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35305" y="4132302"/>
            <a:ext cx="6593324" cy="489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optimal number of clusters was determined using the elbow method, resulting in 5 meaningful disease categories.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535305" y="4793933"/>
            <a:ext cx="6593324" cy="2721769"/>
          </a:xfrm>
          <a:prstGeom prst="roundRect">
            <a:avLst>
              <a:gd name="adj" fmla="val 236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542925" y="4801553"/>
            <a:ext cx="6577370" cy="44338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696635" y="4900851"/>
            <a:ext cx="1882616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2892623" y="4900851"/>
            <a:ext cx="1878806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High-Contagious, Acute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5084802" y="4900851"/>
            <a:ext cx="1882616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COVID-19, Measles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542925" y="5244941"/>
            <a:ext cx="6577370" cy="68818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696635" y="5344239"/>
            <a:ext cx="1882616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2892623" y="5344239"/>
            <a:ext cx="1878806" cy="489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Chronic, Non-Communicable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5084802" y="5344239"/>
            <a:ext cx="1882616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Heart Disease, Diabetes</a:t>
            </a:r>
            <a:endParaRPr lang="en-US" sz="1200" dirty="0"/>
          </a:p>
        </p:txBody>
      </p:sp>
      <p:sp>
        <p:nvSpPr>
          <p:cNvPr id="19" name="Shape 17"/>
          <p:cNvSpPr/>
          <p:nvPr/>
        </p:nvSpPr>
        <p:spPr>
          <a:xfrm>
            <a:off x="542925" y="5933123"/>
            <a:ext cx="6577370" cy="44338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696635" y="6032421"/>
            <a:ext cx="1882616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2892623" y="6032421"/>
            <a:ext cx="1878806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Rare, Neurological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5084802" y="6032421"/>
            <a:ext cx="1882616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Huntington's, ALS</a:t>
            </a:r>
            <a:endParaRPr lang="en-US" sz="1200" dirty="0"/>
          </a:p>
        </p:txBody>
      </p:sp>
      <p:sp>
        <p:nvSpPr>
          <p:cNvPr id="23" name="Shape 21"/>
          <p:cNvSpPr/>
          <p:nvPr/>
        </p:nvSpPr>
        <p:spPr>
          <a:xfrm>
            <a:off x="542925" y="6376511"/>
            <a:ext cx="6577370" cy="44338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4" name="Text 22"/>
          <p:cNvSpPr/>
          <p:nvPr/>
        </p:nvSpPr>
        <p:spPr>
          <a:xfrm>
            <a:off x="696635" y="6475809"/>
            <a:ext cx="1882616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2892623" y="6475809"/>
            <a:ext cx="1878806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Infectious, Treatable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5084802" y="6475809"/>
            <a:ext cx="1882616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Tuberculosis, Malaria</a:t>
            </a:r>
            <a:endParaRPr lang="en-US" sz="1200" dirty="0"/>
          </a:p>
        </p:txBody>
      </p:sp>
      <p:sp>
        <p:nvSpPr>
          <p:cNvPr id="27" name="Shape 25"/>
          <p:cNvSpPr/>
          <p:nvPr/>
        </p:nvSpPr>
        <p:spPr>
          <a:xfrm>
            <a:off x="542925" y="6819900"/>
            <a:ext cx="6577370" cy="68818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8" name="Text 26"/>
          <p:cNvSpPr/>
          <p:nvPr/>
        </p:nvSpPr>
        <p:spPr>
          <a:xfrm>
            <a:off x="696635" y="6919198"/>
            <a:ext cx="1882616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1200" dirty="0"/>
          </a:p>
        </p:txBody>
      </p:sp>
      <p:sp>
        <p:nvSpPr>
          <p:cNvPr id="29" name="Text 27"/>
          <p:cNvSpPr/>
          <p:nvPr/>
        </p:nvSpPr>
        <p:spPr>
          <a:xfrm>
            <a:off x="2892623" y="6919198"/>
            <a:ext cx="1878806" cy="489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Injuries &amp; External Causes</a:t>
            </a:r>
            <a:endParaRPr lang="en-US" sz="1200" dirty="0"/>
          </a:p>
        </p:txBody>
      </p:sp>
      <p:sp>
        <p:nvSpPr>
          <p:cNvPr id="30" name="Text 28"/>
          <p:cNvSpPr/>
          <p:nvPr/>
        </p:nvSpPr>
        <p:spPr>
          <a:xfrm>
            <a:off x="5084802" y="6919198"/>
            <a:ext cx="1882616" cy="489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Road Traffic Accidents, Falls</a:t>
            </a:r>
            <a:endParaRPr lang="en-US" sz="1200" dirty="0"/>
          </a:p>
        </p:txBody>
      </p:sp>
      <p:sp>
        <p:nvSpPr>
          <p:cNvPr id="31" name="Text 29"/>
          <p:cNvSpPr/>
          <p:nvPr/>
        </p:nvSpPr>
        <p:spPr>
          <a:xfrm>
            <a:off x="7509391" y="1895356"/>
            <a:ext cx="3973116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Regression Model (Random Forest)</a:t>
            </a:r>
            <a:endParaRPr lang="en-US" sz="1800" dirty="0"/>
          </a:p>
        </p:txBody>
      </p:sp>
      <p:sp>
        <p:nvSpPr>
          <p:cNvPr id="32" name="Text 30"/>
          <p:cNvSpPr/>
          <p:nvPr/>
        </p:nvSpPr>
        <p:spPr>
          <a:xfrm>
            <a:off x="7509391" y="2334935"/>
            <a:ext cx="6593324" cy="489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Random Forest Regressor was trained to predict future death rates, leveraging the engineered features.</a:t>
            </a:r>
            <a:endParaRPr lang="en-US" sz="1200" dirty="0"/>
          </a:p>
        </p:txBody>
      </p:sp>
      <p:sp>
        <p:nvSpPr>
          <p:cNvPr id="33" name="Shape 31"/>
          <p:cNvSpPr/>
          <p:nvPr/>
        </p:nvSpPr>
        <p:spPr>
          <a:xfrm>
            <a:off x="7509391" y="2996565"/>
            <a:ext cx="6593324" cy="963692"/>
          </a:xfrm>
          <a:prstGeom prst="roundRect">
            <a:avLst>
              <a:gd name="adj" fmla="val 6667"/>
            </a:avLst>
          </a:prstGeom>
          <a:solidFill>
            <a:srgbClr val="161B4C"/>
          </a:solidFill>
          <a:ln/>
        </p:spPr>
      </p:sp>
      <p:sp>
        <p:nvSpPr>
          <p:cNvPr id="34" name="Shape 32"/>
          <p:cNvSpPr/>
          <p:nvPr/>
        </p:nvSpPr>
        <p:spPr>
          <a:xfrm>
            <a:off x="7501771" y="2996565"/>
            <a:ext cx="6608564" cy="963692"/>
          </a:xfrm>
          <a:prstGeom prst="roundRect">
            <a:avLst>
              <a:gd name="adj" fmla="val 2381"/>
            </a:avLst>
          </a:prstGeom>
          <a:solidFill>
            <a:srgbClr val="161B4C"/>
          </a:solidFill>
          <a:ln/>
        </p:spPr>
      </p:sp>
      <p:sp>
        <p:nvSpPr>
          <p:cNvPr id="35" name="Text 33"/>
          <p:cNvSpPr/>
          <p:nvPr/>
        </p:nvSpPr>
        <p:spPr>
          <a:xfrm>
            <a:off x="7654647" y="3111222"/>
            <a:ext cx="6302812" cy="734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highlight>
                  <a:srgbClr val="161B4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sklearn.ensemble import RandomForestRegressormodel = RandomForestRegressor(n_estimators=100, random_state=42)model.fit(X_train, y_train)</a:t>
            </a:r>
            <a:endParaRPr lang="en-US" sz="1200" dirty="0"/>
          </a:p>
        </p:txBody>
      </p:sp>
      <p:sp>
        <p:nvSpPr>
          <p:cNvPr id="36" name="Text 34"/>
          <p:cNvSpPr/>
          <p:nvPr/>
        </p:nvSpPr>
        <p:spPr>
          <a:xfrm>
            <a:off x="7509391" y="4132302"/>
            <a:ext cx="6593324" cy="489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model demonstrated strong predictive capabilities, with an RMSE of 18.24 deaths per 100,000 population, indicating high accuracy.</a:t>
            </a:r>
            <a:endParaRPr lang="en-US" sz="1200" dirty="0"/>
          </a:p>
        </p:txBody>
      </p:sp>
      <p:sp>
        <p:nvSpPr>
          <p:cNvPr id="37" name="Text 35"/>
          <p:cNvSpPr/>
          <p:nvPr/>
        </p:nvSpPr>
        <p:spPr>
          <a:xfrm>
            <a:off x="7509391" y="4774763"/>
            <a:ext cx="1912144" cy="2389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Feature Importance</a:t>
            </a:r>
            <a:endParaRPr lang="en-US" sz="1500" dirty="0"/>
          </a:p>
        </p:txBody>
      </p:sp>
      <p:sp>
        <p:nvSpPr>
          <p:cNvPr id="38" name="Text 36"/>
          <p:cNvSpPr/>
          <p:nvPr/>
        </p:nvSpPr>
        <p:spPr>
          <a:xfrm>
            <a:off x="7509391" y="5357813"/>
            <a:ext cx="6593324" cy="734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feature importance plot highlights that 'Disease Severity Tier' and 'Regional Mortality Index' were the most influential predictors, underscoring the value of feature engineering.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278" y="407313"/>
            <a:ext cx="6777276" cy="626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000000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Interactive Visual Analytics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508278" y="1251466"/>
            <a:ext cx="7288411" cy="453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850" b="1" dirty="0">
                <a:solidFill>
                  <a:srgbClr val="000000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Power BI Dashboard: Actionable Insights</a:t>
            </a:r>
            <a:endParaRPr lang="en-US" sz="2850" dirty="0"/>
          </a:p>
        </p:txBody>
      </p:sp>
      <p:sp>
        <p:nvSpPr>
          <p:cNvPr id="4" name="Text 2"/>
          <p:cNvSpPr/>
          <p:nvPr/>
        </p:nvSpPr>
        <p:spPr>
          <a:xfrm>
            <a:off x="508278" y="1923098"/>
            <a:ext cx="13613844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dynamic Power BI dashboard provides a user-friendly interface for exploring global mortality data, designed for public health officials and researchers.</a:t>
            </a:r>
            <a:endParaRPr lang="en-US" sz="1100" dirty="0"/>
          </a:p>
        </p:txBody>
      </p:sp>
      <p:sp>
        <p:nvSpPr>
          <p:cNvPr id="5" name="Shape 3"/>
          <p:cNvSpPr/>
          <p:nvPr/>
        </p:nvSpPr>
        <p:spPr>
          <a:xfrm>
            <a:off x="508278" y="2699980"/>
            <a:ext cx="6629757" cy="1411010"/>
          </a:xfrm>
          <a:prstGeom prst="roundRect">
            <a:avLst>
              <a:gd name="adj" fmla="val 5184"/>
            </a:avLst>
          </a:prstGeom>
          <a:solidFill>
            <a:srgbClr val="E0F2F7"/>
          </a:solidFill>
          <a:ln/>
        </p:spPr>
      </p:sp>
      <p:sp>
        <p:nvSpPr>
          <p:cNvPr id="6" name="Shape 4"/>
          <p:cNvSpPr/>
          <p:nvPr/>
        </p:nvSpPr>
        <p:spPr>
          <a:xfrm>
            <a:off x="508278" y="2684740"/>
            <a:ext cx="6629757" cy="60960"/>
          </a:xfrm>
          <a:prstGeom prst="roundRect">
            <a:avLst>
              <a:gd name="adj" fmla="val 100072"/>
            </a:avLst>
          </a:prstGeom>
          <a:solidFill>
            <a:srgbClr val="EEAEF6"/>
          </a:solidFill>
          <a:ln/>
        </p:spPr>
      </p:sp>
      <p:sp>
        <p:nvSpPr>
          <p:cNvPr id="7" name="Shape 5"/>
          <p:cNvSpPr/>
          <p:nvPr/>
        </p:nvSpPr>
        <p:spPr>
          <a:xfrm>
            <a:off x="3605272" y="2482215"/>
            <a:ext cx="435650" cy="435650"/>
          </a:xfrm>
          <a:prstGeom prst="roundRect">
            <a:avLst>
              <a:gd name="adj" fmla="val 209893"/>
            </a:avLst>
          </a:prstGeom>
          <a:solidFill>
            <a:srgbClr val="EEAEF6"/>
          </a:solidFill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6003" y="2591157"/>
            <a:ext cx="174188" cy="217765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668655" y="3063002"/>
            <a:ext cx="1815584" cy="2269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Global Overview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668655" y="3435072"/>
            <a:ext cx="6309003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Choropleth map visualizing death rates by country.</a:t>
            </a:r>
            <a:endParaRPr lang="en-US" sz="1100" dirty="0"/>
          </a:p>
        </p:txBody>
      </p:sp>
      <p:sp>
        <p:nvSpPr>
          <p:cNvPr id="11" name="Text 8"/>
          <p:cNvSpPr/>
          <p:nvPr/>
        </p:nvSpPr>
        <p:spPr>
          <a:xfrm>
            <a:off x="668655" y="3718203"/>
            <a:ext cx="6309003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Treemap showcasing top 10 leading causes of death.</a:t>
            </a:r>
            <a:endParaRPr lang="en-US" sz="1100" dirty="0"/>
          </a:p>
        </p:txBody>
      </p:sp>
      <p:sp>
        <p:nvSpPr>
          <p:cNvPr id="12" name="Shape 9"/>
          <p:cNvSpPr/>
          <p:nvPr/>
        </p:nvSpPr>
        <p:spPr>
          <a:xfrm>
            <a:off x="508278" y="4473893"/>
            <a:ext cx="6629757" cy="1411010"/>
          </a:xfrm>
          <a:prstGeom prst="roundRect">
            <a:avLst>
              <a:gd name="adj" fmla="val 5184"/>
            </a:avLst>
          </a:prstGeom>
          <a:solidFill>
            <a:srgbClr val="E0F2F7"/>
          </a:solidFill>
          <a:ln/>
        </p:spPr>
      </p:sp>
      <p:sp>
        <p:nvSpPr>
          <p:cNvPr id="13" name="Shape 10"/>
          <p:cNvSpPr/>
          <p:nvPr/>
        </p:nvSpPr>
        <p:spPr>
          <a:xfrm>
            <a:off x="508278" y="4458653"/>
            <a:ext cx="6629757" cy="60960"/>
          </a:xfrm>
          <a:prstGeom prst="roundRect">
            <a:avLst>
              <a:gd name="adj" fmla="val 100072"/>
            </a:avLst>
          </a:prstGeom>
          <a:solidFill>
            <a:srgbClr val="EEAEF6"/>
          </a:solidFill>
          <a:ln/>
        </p:spPr>
      </p:sp>
      <p:sp>
        <p:nvSpPr>
          <p:cNvPr id="14" name="Shape 11"/>
          <p:cNvSpPr/>
          <p:nvPr/>
        </p:nvSpPr>
        <p:spPr>
          <a:xfrm>
            <a:off x="3605272" y="4256127"/>
            <a:ext cx="435650" cy="435650"/>
          </a:xfrm>
          <a:prstGeom prst="roundRect">
            <a:avLst>
              <a:gd name="adj" fmla="val 209893"/>
            </a:avLst>
          </a:prstGeom>
          <a:solidFill>
            <a:srgbClr val="EEAEF6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003" y="4365069"/>
            <a:ext cx="174188" cy="217765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668655" y="4836914"/>
            <a:ext cx="1815584" cy="2269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Country Drill-Down</a:t>
            </a:r>
            <a:endParaRPr lang="en-US" sz="1400" dirty="0"/>
          </a:p>
        </p:txBody>
      </p:sp>
      <p:sp>
        <p:nvSpPr>
          <p:cNvPr id="17" name="Text 13"/>
          <p:cNvSpPr/>
          <p:nvPr/>
        </p:nvSpPr>
        <p:spPr>
          <a:xfrm>
            <a:off x="668655" y="5208984"/>
            <a:ext cx="6309003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Mortality breakdowns by age and sex demographics.</a:t>
            </a:r>
            <a:endParaRPr lang="en-US" sz="1100" dirty="0"/>
          </a:p>
        </p:txBody>
      </p:sp>
      <p:sp>
        <p:nvSpPr>
          <p:cNvPr id="18" name="Text 14"/>
          <p:cNvSpPr/>
          <p:nvPr/>
        </p:nvSpPr>
        <p:spPr>
          <a:xfrm>
            <a:off x="668655" y="5492115"/>
            <a:ext cx="6309003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Correlation analysis with national healthcare spending.</a:t>
            </a:r>
            <a:endParaRPr lang="en-US" sz="1100" dirty="0"/>
          </a:p>
        </p:txBody>
      </p:sp>
      <p:sp>
        <p:nvSpPr>
          <p:cNvPr id="19" name="Shape 15"/>
          <p:cNvSpPr/>
          <p:nvPr/>
        </p:nvSpPr>
        <p:spPr>
          <a:xfrm>
            <a:off x="508278" y="6247805"/>
            <a:ext cx="6629757" cy="1411010"/>
          </a:xfrm>
          <a:prstGeom prst="roundRect">
            <a:avLst>
              <a:gd name="adj" fmla="val 5184"/>
            </a:avLst>
          </a:prstGeom>
          <a:solidFill>
            <a:srgbClr val="E0F2F7"/>
          </a:solidFill>
          <a:ln/>
        </p:spPr>
      </p:sp>
      <p:sp>
        <p:nvSpPr>
          <p:cNvPr id="20" name="Shape 16"/>
          <p:cNvSpPr/>
          <p:nvPr/>
        </p:nvSpPr>
        <p:spPr>
          <a:xfrm>
            <a:off x="508278" y="6232565"/>
            <a:ext cx="6629757" cy="60960"/>
          </a:xfrm>
          <a:prstGeom prst="roundRect">
            <a:avLst>
              <a:gd name="adj" fmla="val 100072"/>
            </a:avLst>
          </a:prstGeom>
          <a:solidFill>
            <a:srgbClr val="EEAEF6"/>
          </a:solidFill>
          <a:ln/>
        </p:spPr>
      </p:sp>
      <p:sp>
        <p:nvSpPr>
          <p:cNvPr id="21" name="Shape 17"/>
          <p:cNvSpPr/>
          <p:nvPr/>
        </p:nvSpPr>
        <p:spPr>
          <a:xfrm>
            <a:off x="3605272" y="6030039"/>
            <a:ext cx="435650" cy="435650"/>
          </a:xfrm>
          <a:prstGeom prst="roundRect">
            <a:avLst>
              <a:gd name="adj" fmla="val 209893"/>
            </a:avLst>
          </a:prstGeom>
          <a:solidFill>
            <a:srgbClr val="EEAEF6"/>
          </a:solidFill>
          <a:ln/>
        </p:spPr>
      </p:sp>
      <p:pic>
        <p:nvPicPr>
          <p:cNvPr id="2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003" y="6138982"/>
            <a:ext cx="174188" cy="217765"/>
          </a:xfrm>
          <a:prstGeom prst="rect">
            <a:avLst/>
          </a:prstGeom>
        </p:spPr>
      </p:pic>
      <p:sp>
        <p:nvSpPr>
          <p:cNvPr id="23" name="Text 18"/>
          <p:cNvSpPr/>
          <p:nvPr/>
        </p:nvSpPr>
        <p:spPr>
          <a:xfrm>
            <a:off x="668655" y="6610826"/>
            <a:ext cx="1815584" cy="2269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Disease Profiler</a:t>
            </a:r>
            <a:endParaRPr lang="en-US" sz="1400" dirty="0"/>
          </a:p>
        </p:txBody>
      </p:sp>
      <p:sp>
        <p:nvSpPr>
          <p:cNvPr id="24" name="Text 19"/>
          <p:cNvSpPr/>
          <p:nvPr/>
        </p:nvSpPr>
        <p:spPr>
          <a:xfrm>
            <a:off x="668655" y="6982897"/>
            <a:ext cx="6309003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Historical trend projection for specific diseases.</a:t>
            </a:r>
            <a:endParaRPr lang="en-US" sz="1100" dirty="0"/>
          </a:p>
        </p:txBody>
      </p:sp>
      <p:sp>
        <p:nvSpPr>
          <p:cNvPr id="25" name="Text 20"/>
          <p:cNvSpPr/>
          <p:nvPr/>
        </p:nvSpPr>
        <p:spPr>
          <a:xfrm>
            <a:off x="668655" y="7266027"/>
            <a:ext cx="6309003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Comparative analysis tool for different disease burdens.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8163" y="422910"/>
            <a:ext cx="9275207" cy="480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30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Streamlit Web Application: Real-time Predictions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538163" y="1210985"/>
            <a:ext cx="13554075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Streamlit web application was developed to allow users to interact with the mortality prediction model and explore disease data dynamically.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7510343" y="1783794"/>
            <a:ext cx="2306836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App Functionality</a:t>
            </a:r>
            <a:endParaRPr lang="en-US" sz="1800" dirty="0"/>
          </a:p>
        </p:txBody>
      </p:sp>
      <p:sp>
        <p:nvSpPr>
          <p:cNvPr id="5" name="Shape 3"/>
          <p:cNvSpPr/>
          <p:nvPr/>
        </p:nvSpPr>
        <p:spPr>
          <a:xfrm>
            <a:off x="7510343" y="2245162"/>
            <a:ext cx="6589514" cy="1862495"/>
          </a:xfrm>
          <a:prstGeom prst="roundRect">
            <a:avLst>
              <a:gd name="adj" fmla="val 3468"/>
            </a:avLst>
          </a:prstGeom>
          <a:solidFill>
            <a:srgbClr val="282D5E"/>
          </a:solidFill>
          <a:ln/>
        </p:spPr>
      </p:sp>
      <p:sp>
        <p:nvSpPr>
          <p:cNvPr id="6" name="Text 4"/>
          <p:cNvSpPr/>
          <p:nvPr/>
        </p:nvSpPr>
        <p:spPr>
          <a:xfrm>
            <a:off x="7664053" y="2398871"/>
            <a:ext cx="1922383" cy="240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Prediction Module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7664053" y="2812137"/>
            <a:ext cx="6282095" cy="476607"/>
          </a:xfrm>
          <a:prstGeom prst="roundRect">
            <a:avLst>
              <a:gd name="adj" fmla="val 13553"/>
            </a:avLst>
          </a:prstGeom>
          <a:solidFill>
            <a:srgbClr val="161B4C"/>
          </a:solidFill>
          <a:ln/>
        </p:spPr>
      </p:sp>
      <p:sp>
        <p:nvSpPr>
          <p:cNvPr id="8" name="Shape 6"/>
          <p:cNvSpPr/>
          <p:nvPr/>
        </p:nvSpPr>
        <p:spPr>
          <a:xfrm>
            <a:off x="7656433" y="2812137"/>
            <a:ext cx="6297335" cy="476607"/>
          </a:xfrm>
          <a:prstGeom prst="roundRect">
            <a:avLst>
              <a:gd name="adj" fmla="val 4840"/>
            </a:avLst>
          </a:prstGeom>
          <a:solidFill>
            <a:srgbClr val="161B4C"/>
          </a:solidFill>
          <a:ln/>
        </p:spPr>
      </p:sp>
      <p:sp>
        <p:nvSpPr>
          <p:cNvPr id="9" name="Text 7"/>
          <p:cNvSpPr/>
          <p:nvPr/>
        </p:nvSpPr>
        <p:spPr>
          <a:xfrm>
            <a:off x="7810143" y="2927390"/>
            <a:ext cx="5989915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highlight>
                  <a:srgbClr val="161B4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st.slider("Select Year", 2021, 2030)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7664053" y="3461742"/>
            <a:ext cx="6282095" cy="492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Users can select future years to predict mortality rates based on the trained Random Forest model.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7510343" y="4261366"/>
            <a:ext cx="6589514" cy="1631871"/>
          </a:xfrm>
          <a:prstGeom prst="roundRect">
            <a:avLst>
              <a:gd name="adj" fmla="val 3958"/>
            </a:avLst>
          </a:prstGeom>
          <a:solidFill>
            <a:srgbClr val="282D5E"/>
          </a:solidFill>
          <a:ln/>
        </p:spPr>
      </p:sp>
      <p:sp>
        <p:nvSpPr>
          <p:cNvPr id="12" name="Text 10"/>
          <p:cNvSpPr/>
          <p:nvPr/>
        </p:nvSpPr>
        <p:spPr>
          <a:xfrm>
            <a:off x="7664053" y="4415076"/>
            <a:ext cx="1922383" cy="240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Disease Explorer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7664053" y="4809053"/>
            <a:ext cx="6282095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Interactive charts visualize mortality trends for specific diseases.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7664053" y="5193506"/>
            <a:ext cx="6282095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Dynamic filtering by country and disease.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7664053" y="5493425"/>
            <a:ext cx="6282095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Comparative views of disease burdens.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7510343" y="6066234"/>
            <a:ext cx="2361009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Deployment Process</a:t>
            </a:r>
            <a:endParaRPr lang="en-US" sz="1800" dirty="0"/>
          </a:p>
        </p:txBody>
      </p:sp>
      <p:sp>
        <p:nvSpPr>
          <p:cNvPr id="17" name="Shape 15"/>
          <p:cNvSpPr/>
          <p:nvPr/>
        </p:nvSpPr>
        <p:spPr>
          <a:xfrm>
            <a:off x="7510343" y="6527602"/>
            <a:ext cx="6589514" cy="476607"/>
          </a:xfrm>
          <a:prstGeom prst="roundRect">
            <a:avLst>
              <a:gd name="adj" fmla="val 13553"/>
            </a:avLst>
          </a:prstGeom>
          <a:solidFill>
            <a:srgbClr val="161B4C"/>
          </a:solidFill>
          <a:ln/>
        </p:spPr>
      </p:sp>
      <p:sp>
        <p:nvSpPr>
          <p:cNvPr id="18" name="Shape 16"/>
          <p:cNvSpPr/>
          <p:nvPr/>
        </p:nvSpPr>
        <p:spPr>
          <a:xfrm>
            <a:off x="7502723" y="6527602"/>
            <a:ext cx="6604754" cy="476607"/>
          </a:xfrm>
          <a:prstGeom prst="roundRect">
            <a:avLst>
              <a:gd name="adj" fmla="val 4840"/>
            </a:avLst>
          </a:prstGeom>
          <a:solidFill>
            <a:srgbClr val="161B4C"/>
          </a:solidFill>
          <a:ln/>
        </p:spPr>
      </p:sp>
      <p:sp>
        <p:nvSpPr>
          <p:cNvPr id="19" name="Text 17"/>
          <p:cNvSpPr/>
          <p:nvPr/>
        </p:nvSpPr>
        <p:spPr>
          <a:xfrm>
            <a:off x="7656433" y="6642854"/>
            <a:ext cx="6297335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highlight>
                  <a:srgbClr val="161B4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streamlit run app.py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7510343" y="7177207"/>
            <a:ext cx="6589514" cy="492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application is containerized and deployed, providing easy access for researchers and policymakers to leverage the insights.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3879" y="435173"/>
            <a:ext cx="5181838" cy="49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Key Findings &amp; Limitations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553879" y="1246108"/>
            <a:ext cx="13522643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project yielded significant insights into global mortality but also highlighted areas for future improvement.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553879" y="1835468"/>
            <a:ext cx="2373987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Top Insights</a:t>
            </a:r>
            <a:endParaRPr lang="en-US" sz="18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879" y="2310170"/>
            <a:ext cx="395645" cy="39564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3879" y="2903577"/>
            <a:ext cx="1978223" cy="247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COVID-19 Impact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553879" y="3309104"/>
            <a:ext cx="6568321" cy="506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COVID-19 accounted for a staggering </a:t>
            </a:r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38% of excess deaths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globally in 2021, underscoring its devastating short-term impact.</a:t>
            </a:r>
            <a:endParaRPr lang="en-US" sz="12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79" y="4211003"/>
            <a:ext cx="395645" cy="39564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3879" y="4804410"/>
            <a:ext cx="2250758" cy="247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Disease Categorization</a:t>
            </a:r>
            <a:endParaRPr lang="en-US" sz="1550" dirty="0"/>
          </a:p>
        </p:txBody>
      </p:sp>
      <p:sp>
        <p:nvSpPr>
          <p:cNvPr id="10" name="Text 6"/>
          <p:cNvSpPr/>
          <p:nvPr/>
        </p:nvSpPr>
        <p:spPr>
          <a:xfrm>
            <a:off x="553879" y="5209937"/>
            <a:ext cx="6568321" cy="506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Cluster analysis successfully revealed </a:t>
            </a:r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 distinct disease categories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enabling more targeted public health interventions.</a:t>
            </a:r>
            <a:endParaRPr lang="en-US" sz="120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9" y="6111835"/>
            <a:ext cx="395645" cy="39564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53879" y="6705243"/>
            <a:ext cx="1978223" cy="247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Accurate Prediction</a:t>
            </a:r>
            <a:endParaRPr lang="en-US" sz="1550" dirty="0"/>
          </a:p>
        </p:txBody>
      </p:sp>
      <p:sp>
        <p:nvSpPr>
          <p:cNvPr id="13" name="Text 8"/>
          <p:cNvSpPr/>
          <p:nvPr/>
        </p:nvSpPr>
        <p:spPr>
          <a:xfrm>
            <a:off x="553879" y="7110770"/>
            <a:ext cx="6568321" cy="506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model accurately predicts mortality rates with a robust RMSE of </a:t>
            </a:r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±18.24 deaths per 100,000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providing a reliable tool for forecasting.</a:t>
            </a:r>
            <a:endParaRPr lang="en-US" sz="1200" dirty="0"/>
          </a:p>
        </p:txBody>
      </p:sp>
      <p:sp>
        <p:nvSpPr>
          <p:cNvPr id="14" name="Text 9"/>
          <p:cNvSpPr/>
          <p:nvPr/>
        </p:nvSpPr>
        <p:spPr>
          <a:xfrm>
            <a:off x="7515820" y="1835468"/>
            <a:ext cx="2373987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Limitations</a:t>
            </a:r>
            <a:endParaRPr lang="en-US" sz="1850" dirty="0"/>
          </a:p>
        </p:txBody>
      </p:sp>
      <p:sp>
        <p:nvSpPr>
          <p:cNvPr id="15" name="Shape 10"/>
          <p:cNvSpPr/>
          <p:nvPr/>
        </p:nvSpPr>
        <p:spPr>
          <a:xfrm>
            <a:off x="7515820" y="2310170"/>
            <a:ext cx="6568321" cy="2721054"/>
          </a:xfrm>
          <a:prstGeom prst="roundRect">
            <a:avLst>
              <a:gd name="adj" fmla="val 2443"/>
            </a:avLst>
          </a:prstGeom>
          <a:solidFill>
            <a:srgbClr val="4B3F02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54" y="2552343"/>
            <a:ext cx="197763" cy="158234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030051" y="2507933"/>
            <a:ext cx="5895856" cy="759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Single-Year Data: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Relying solely on 2021 data restricts the analysis of long-term temporal trends and seasonal variations, limiting the scope of predictive insights.</a:t>
            </a:r>
            <a:endParaRPr lang="en-US" sz="1200" dirty="0"/>
          </a:p>
        </p:txBody>
      </p:sp>
      <p:sp>
        <p:nvSpPr>
          <p:cNvPr id="18" name="Text 12"/>
          <p:cNvSpPr/>
          <p:nvPr/>
        </p:nvSpPr>
        <p:spPr>
          <a:xfrm>
            <a:off x="8030051" y="3322677"/>
            <a:ext cx="5895856" cy="759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 Demographic Breakdowns: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The absence of granular demographic data (age, sex, socio-economic status) prevents sub-group analysis and tailored interventions.</a:t>
            </a:r>
            <a:endParaRPr lang="en-US" sz="1200" dirty="0"/>
          </a:p>
        </p:txBody>
      </p:sp>
      <p:sp>
        <p:nvSpPr>
          <p:cNvPr id="19" name="Text 13"/>
          <p:cNvSpPr/>
          <p:nvPr/>
        </p:nvSpPr>
        <p:spPr>
          <a:xfrm>
            <a:off x="8030051" y="4137422"/>
            <a:ext cx="5895856" cy="759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Limited External Factors: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The dataset did not include variables like healthcare infrastructure, climate change impact, or socio-political stability, which are critical for comprehensive mortality analysis.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2025-07-31T14:48:27Z</dcterms:created>
  <dcterms:modified xsi:type="dcterms:W3CDTF">2025-07-31T14:48:27Z</dcterms:modified>
</cp:coreProperties>
</file>