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0CA0A6D-7B8F-48E7-9093-8ED303FC931B}">
  <a:tblStyle styleId="{60CA0A6D-7B8F-48E7-9093-8ED303FC931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3945e20f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3945e20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fdb0ef5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fdb0ef5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4bda87f7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4bda87f7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4bda87f7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bda87f7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2ce6108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2ce6108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006a05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006a05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006a05f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006a05f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4de16a6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4de16a6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4de16a6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4de16a6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4de16a6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4de16a6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4de16a60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de16a60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34702c0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34702c0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4de16a6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4de16a6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3945e20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3945e20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3907cd0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3907cd0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395f936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395f936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fdb0ef5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fdb0ef5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395f936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395f936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fdb0ef5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fdb0ef5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4bda87f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bda87f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93475" y="173174"/>
            <a:ext cx="2952450" cy="4797176"/>
          </a:xfrm>
          <a:prstGeom prst="rect">
            <a:avLst/>
          </a:prstGeom>
          <a:noFill/>
          <a:ln>
            <a:noFill/>
          </a:ln>
        </p:spPr>
      </p:pic>
      <p:pic>
        <p:nvPicPr>
          <p:cNvPr id="55" name="Google Shape;55;p13"/>
          <p:cNvPicPr preferRelativeResize="0"/>
          <p:nvPr/>
        </p:nvPicPr>
        <p:blipFill rotWithShape="1">
          <a:blip r:embed="rId4">
            <a:alphaModFix/>
          </a:blip>
          <a:srcRect b="13889" l="0" r="26378" t="0"/>
          <a:stretch/>
        </p:blipFill>
        <p:spPr>
          <a:xfrm>
            <a:off x="3047050" y="1168063"/>
            <a:ext cx="2900725" cy="3435424"/>
          </a:xfrm>
          <a:prstGeom prst="rect">
            <a:avLst/>
          </a:prstGeom>
          <a:noFill/>
          <a:ln>
            <a:noFill/>
          </a:ln>
        </p:spPr>
      </p:pic>
      <p:sp>
        <p:nvSpPr>
          <p:cNvPr id="56" name="Google Shape;56;p13"/>
          <p:cNvSpPr txBox="1"/>
          <p:nvPr/>
        </p:nvSpPr>
        <p:spPr>
          <a:xfrm>
            <a:off x="3671000" y="272250"/>
            <a:ext cx="41907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MLPerf Benchmarks (Feed Forward)</a:t>
            </a:r>
            <a:endParaRPr b="1" sz="1800"/>
          </a:p>
        </p:txBody>
      </p:sp>
      <p:pic>
        <p:nvPicPr>
          <p:cNvPr id="57" name="Google Shape;57;p13"/>
          <p:cNvPicPr preferRelativeResize="0"/>
          <p:nvPr/>
        </p:nvPicPr>
        <p:blipFill rotWithShape="1">
          <a:blip r:embed="rId5">
            <a:alphaModFix/>
          </a:blip>
          <a:srcRect b="-156670" l="49167" r="-1021" t="156670"/>
          <a:stretch/>
        </p:blipFill>
        <p:spPr>
          <a:xfrm>
            <a:off x="5825850" y="2142950"/>
            <a:ext cx="3378250" cy="990600"/>
          </a:xfrm>
          <a:prstGeom prst="rect">
            <a:avLst/>
          </a:prstGeom>
          <a:noFill/>
          <a:ln>
            <a:noFill/>
          </a:ln>
        </p:spPr>
      </p:pic>
      <p:pic>
        <p:nvPicPr>
          <p:cNvPr id="58" name="Google Shape;58;p13"/>
          <p:cNvPicPr preferRelativeResize="0"/>
          <p:nvPr/>
        </p:nvPicPr>
        <p:blipFill rotWithShape="1">
          <a:blip r:embed="rId6">
            <a:alphaModFix/>
          </a:blip>
          <a:srcRect b="0" l="48146" r="0" t="0"/>
          <a:stretch/>
        </p:blipFill>
        <p:spPr>
          <a:xfrm>
            <a:off x="5825850" y="2142950"/>
            <a:ext cx="3378250" cy="990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idx="1" type="subTitle"/>
          </p:nvPr>
        </p:nvSpPr>
        <p:spPr>
          <a:xfrm>
            <a:off x="232550" y="1214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3D Architectures : Effective Routing b/w the Layers</a:t>
            </a:r>
            <a:endParaRPr b="1" sz="1800">
              <a:solidFill>
                <a:srgbClr val="000000"/>
              </a:solidFill>
            </a:endParaRPr>
          </a:p>
        </p:txBody>
      </p:sp>
      <p:sp>
        <p:nvSpPr>
          <p:cNvPr id="125" name="Google Shape;125;p22"/>
          <p:cNvSpPr txBox="1"/>
          <p:nvPr/>
        </p:nvSpPr>
        <p:spPr>
          <a:xfrm>
            <a:off x="455000" y="870450"/>
            <a:ext cx="8100900" cy="38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on chip traffic becomes the bottleneck when there is enough memory bandwidth </a:t>
            </a:r>
            <a:endParaRPr/>
          </a:p>
          <a:p>
            <a:pPr indent="0" lvl="0" marL="0" rtl="0" algn="l">
              <a:spcBef>
                <a:spcPts val="0"/>
              </a:spcBef>
              <a:spcAft>
                <a:spcPts val="0"/>
              </a:spcAft>
              <a:buNone/>
            </a:pPr>
            <a:r>
              <a:rPr lang="en"/>
              <a:t>Parallelism fraction &gt; 0.99, increases with Batch Size and Model-level Parallelism</a:t>
            </a:r>
            <a:endParaRPr/>
          </a:p>
          <a:p>
            <a:pPr indent="-317500" lvl="0" marL="457200" rtl="0" algn="l">
              <a:spcBef>
                <a:spcPts val="0"/>
              </a:spcBef>
              <a:spcAft>
                <a:spcPts val="0"/>
              </a:spcAft>
              <a:buSzPts val="1400"/>
              <a:buChar char="●"/>
            </a:pPr>
            <a:r>
              <a:rPr lang="en"/>
              <a:t>Memory fetch in routing to compute nodes -&gt; Compute Outputs Store -&gt; Redistribute the outputs</a:t>
            </a:r>
            <a:endParaRPr/>
          </a:p>
          <a:p>
            <a:pPr indent="-317500" lvl="0" marL="457200" rtl="0" algn="l">
              <a:spcBef>
                <a:spcPts val="0"/>
              </a:spcBef>
              <a:spcAft>
                <a:spcPts val="0"/>
              </a:spcAft>
              <a:buSzPts val="1400"/>
              <a:buChar char="●"/>
            </a:pPr>
            <a:r>
              <a:rPr lang="en"/>
              <a:t>New bottlenecks of On-chip routing : 3D Placement of Memory Banks and Compute Nodes and Efficient Routing Mechanisms </a:t>
            </a:r>
            <a:endParaRPr/>
          </a:p>
          <a:p>
            <a:pPr indent="-317500" lvl="0" marL="457200" rtl="0" algn="l">
              <a:spcBef>
                <a:spcPts val="0"/>
              </a:spcBef>
              <a:spcAft>
                <a:spcPts val="0"/>
              </a:spcAft>
              <a:buSzPts val="1400"/>
              <a:buChar char="●"/>
            </a:pPr>
            <a:r>
              <a:rPr lang="en"/>
              <a:t>Data Reshaping Units </a:t>
            </a:r>
            <a:endParaRPr/>
          </a:p>
          <a:p>
            <a:pPr indent="-317500" lvl="0" marL="457200" rtl="0" algn="l">
              <a:spcBef>
                <a:spcPts val="0"/>
              </a:spcBef>
              <a:spcAft>
                <a:spcPts val="0"/>
              </a:spcAft>
              <a:buSzPts val="1400"/>
              <a:buChar char="●"/>
            </a:pPr>
            <a:r>
              <a:rPr lang="en"/>
              <a:t>Address </a:t>
            </a:r>
            <a:r>
              <a:rPr lang="en"/>
              <a:t>Remapping</a:t>
            </a:r>
            <a:r>
              <a:rPr lang="en"/>
              <a:t> Units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234350" y="205125"/>
            <a:ext cx="4257725" cy="2978950"/>
          </a:xfrm>
          <a:prstGeom prst="rect">
            <a:avLst/>
          </a:prstGeom>
          <a:noFill/>
          <a:ln>
            <a:noFill/>
          </a:ln>
        </p:spPr>
      </p:pic>
      <p:pic>
        <p:nvPicPr>
          <p:cNvPr id="131" name="Google Shape;131;p23"/>
          <p:cNvPicPr preferRelativeResize="0"/>
          <p:nvPr/>
        </p:nvPicPr>
        <p:blipFill>
          <a:blip r:embed="rId4">
            <a:alphaModFix/>
          </a:blip>
          <a:stretch>
            <a:fillRect/>
          </a:stretch>
        </p:blipFill>
        <p:spPr>
          <a:xfrm>
            <a:off x="4492073" y="269125"/>
            <a:ext cx="4467878" cy="2052600"/>
          </a:xfrm>
          <a:prstGeom prst="rect">
            <a:avLst/>
          </a:prstGeom>
          <a:noFill/>
          <a:ln>
            <a:noFill/>
          </a:ln>
        </p:spPr>
      </p:pic>
      <p:pic>
        <p:nvPicPr>
          <p:cNvPr id="132" name="Google Shape;132;p23"/>
          <p:cNvPicPr preferRelativeResize="0"/>
          <p:nvPr/>
        </p:nvPicPr>
        <p:blipFill>
          <a:blip r:embed="rId5">
            <a:alphaModFix/>
          </a:blip>
          <a:stretch>
            <a:fillRect/>
          </a:stretch>
        </p:blipFill>
        <p:spPr>
          <a:xfrm>
            <a:off x="5663950" y="2321725"/>
            <a:ext cx="3480043" cy="251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152400" y="152400"/>
            <a:ext cx="4187272" cy="4737425"/>
          </a:xfrm>
          <a:prstGeom prst="rect">
            <a:avLst/>
          </a:prstGeom>
          <a:noFill/>
          <a:ln>
            <a:noFill/>
          </a:ln>
        </p:spPr>
      </p:pic>
      <p:pic>
        <p:nvPicPr>
          <p:cNvPr id="138" name="Google Shape;138;p24"/>
          <p:cNvPicPr preferRelativeResize="0"/>
          <p:nvPr/>
        </p:nvPicPr>
        <p:blipFill>
          <a:blip r:embed="rId4">
            <a:alphaModFix/>
          </a:blip>
          <a:stretch>
            <a:fillRect/>
          </a:stretch>
        </p:blipFill>
        <p:spPr>
          <a:xfrm>
            <a:off x="4415875" y="222850"/>
            <a:ext cx="4607750" cy="162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5" name="Google Shape;145;p25"/>
          <p:cNvPicPr preferRelativeResize="0"/>
          <p:nvPr/>
        </p:nvPicPr>
        <p:blipFill>
          <a:blip r:embed="rId3">
            <a:alphaModFix/>
          </a:blip>
          <a:stretch>
            <a:fillRect/>
          </a:stretch>
        </p:blipFill>
        <p:spPr>
          <a:xfrm>
            <a:off x="152400" y="970112"/>
            <a:ext cx="9143999" cy="350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ctrTitle"/>
          </p:nvPr>
        </p:nvSpPr>
        <p:spPr>
          <a:xfrm>
            <a:off x="311700" y="339025"/>
            <a:ext cx="8520600" cy="4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Meeting Points</a:t>
            </a:r>
            <a:endParaRPr sz="2400"/>
          </a:p>
        </p:txBody>
      </p:sp>
      <p:sp>
        <p:nvSpPr>
          <p:cNvPr id="151" name="Google Shape;151;p26"/>
          <p:cNvSpPr txBox="1"/>
          <p:nvPr>
            <p:ph idx="1" type="subTitle"/>
          </p:nvPr>
        </p:nvSpPr>
        <p:spPr>
          <a:xfrm>
            <a:off x="311700" y="855875"/>
            <a:ext cx="8520600" cy="171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Tf-Sim Implementation</a:t>
            </a:r>
            <a:endParaRPr b="1" sz="1800"/>
          </a:p>
          <a:p>
            <a:pPr indent="-342900" lvl="0" marL="457200" rtl="0" algn="l">
              <a:spcBef>
                <a:spcPts val="0"/>
              </a:spcBef>
              <a:spcAft>
                <a:spcPts val="0"/>
              </a:spcAft>
              <a:buSzPts val="1800"/>
              <a:buChar char="●"/>
            </a:pPr>
            <a:r>
              <a:rPr b="1" lang="en" sz="1800"/>
              <a:t>NoC Reconfiguration during Execution </a:t>
            </a:r>
            <a:endParaRPr b="1" sz="1800"/>
          </a:p>
          <a:p>
            <a:pPr indent="-342900" lvl="0" marL="457200" rtl="0" algn="l">
              <a:spcBef>
                <a:spcPts val="0"/>
              </a:spcBef>
              <a:spcAft>
                <a:spcPts val="0"/>
              </a:spcAft>
              <a:buSzPts val="1800"/>
              <a:buChar char="●"/>
            </a:pPr>
            <a:r>
              <a:rPr b="1" lang="en" sz="1800"/>
              <a:t>Paper - “DNN Dataflow choice is overrated”</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ctrTitle"/>
          </p:nvPr>
        </p:nvSpPr>
        <p:spPr>
          <a:xfrm>
            <a:off x="311700" y="425325"/>
            <a:ext cx="8520600" cy="5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t>TF-Sim</a:t>
            </a:r>
            <a:endParaRPr b="1" sz="2600"/>
          </a:p>
        </p:txBody>
      </p:sp>
      <p:sp>
        <p:nvSpPr>
          <p:cNvPr id="157" name="Google Shape;157;p27"/>
          <p:cNvSpPr txBox="1"/>
          <p:nvPr>
            <p:ph idx="1" type="subTitle"/>
          </p:nvPr>
        </p:nvSpPr>
        <p:spPr>
          <a:xfrm>
            <a:off x="361175" y="1018800"/>
            <a:ext cx="8520600" cy="38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Ops scheduled on the Graph </a:t>
            </a:r>
            <a:endParaRPr sz="1800"/>
          </a:p>
          <a:p>
            <a:pPr indent="-342900" lvl="0" marL="457200" rtl="0" algn="l">
              <a:spcBef>
                <a:spcPts val="0"/>
              </a:spcBef>
              <a:spcAft>
                <a:spcPts val="0"/>
              </a:spcAft>
              <a:buSzPts val="1800"/>
              <a:buChar char="●"/>
            </a:pPr>
            <a:r>
              <a:rPr lang="en" sz="1800"/>
              <a:t>Ops include -&gt; ForOp, WhileOp, IfOp, GradientOp, Symbolic-GradientOp, FunctionOp</a:t>
            </a:r>
            <a:endParaRPr sz="1800"/>
          </a:p>
          <a:p>
            <a:pPr indent="-342900" lvl="0" marL="457200" rtl="0" algn="l">
              <a:spcBef>
                <a:spcPts val="0"/>
              </a:spcBef>
              <a:spcAft>
                <a:spcPts val="0"/>
              </a:spcAft>
              <a:buSzPts val="1800"/>
              <a:buChar char="●"/>
            </a:pPr>
            <a:r>
              <a:rPr lang="en" sz="1800"/>
              <a:t>Schedules the MetaOp from Tensorflow </a:t>
            </a:r>
            <a:endParaRPr sz="1800"/>
          </a:p>
          <a:p>
            <a:pPr indent="-342900" lvl="0" marL="457200" rtl="0" algn="l">
              <a:spcBef>
                <a:spcPts val="0"/>
              </a:spcBef>
              <a:spcAft>
                <a:spcPts val="0"/>
              </a:spcAft>
              <a:buSzPts val="1800"/>
              <a:buChar char="●"/>
            </a:pPr>
            <a:r>
              <a:rPr lang="en" sz="1800"/>
              <a:t>Graph Optimizer rewrite Graph in several manners to allow for execution</a:t>
            </a:r>
            <a:endParaRPr sz="1800"/>
          </a:p>
          <a:p>
            <a:pPr indent="0" lvl="0" marL="45720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ctrTitle"/>
          </p:nvPr>
        </p:nvSpPr>
        <p:spPr>
          <a:xfrm>
            <a:off x="311700" y="220325"/>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Analytical-based F</a:t>
            </a:r>
            <a:r>
              <a:rPr b="1" lang="en" sz="2400"/>
              <a:t>ramework</a:t>
            </a:r>
            <a:endParaRPr b="1" sz="2400"/>
          </a:p>
        </p:txBody>
      </p:sp>
      <p:sp>
        <p:nvSpPr>
          <p:cNvPr id="163" name="Google Shape;163;p28"/>
          <p:cNvSpPr txBox="1"/>
          <p:nvPr>
            <p:ph idx="1" type="subTitle"/>
          </p:nvPr>
        </p:nvSpPr>
        <p:spPr>
          <a:xfrm>
            <a:off x="380950" y="1261400"/>
            <a:ext cx="8520600" cy="3447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Cacti Memory Model : Area and Performance Model</a:t>
            </a:r>
            <a:endParaRPr b="1" sz="1600"/>
          </a:p>
          <a:p>
            <a:pPr indent="-330200" lvl="0" marL="457200" rtl="0" algn="l">
              <a:spcBef>
                <a:spcPts val="0"/>
              </a:spcBef>
              <a:spcAft>
                <a:spcPts val="0"/>
              </a:spcAft>
              <a:buSzPts val="1600"/>
              <a:buChar char="●"/>
            </a:pPr>
            <a:r>
              <a:rPr b="1" lang="en" sz="1600"/>
              <a:t>Pytorch JIT Graph </a:t>
            </a:r>
            <a:endParaRPr b="1" sz="1600"/>
          </a:p>
          <a:p>
            <a:pPr indent="-330200" lvl="0" marL="457200" rtl="0" algn="l">
              <a:spcBef>
                <a:spcPts val="0"/>
              </a:spcBef>
              <a:spcAft>
                <a:spcPts val="0"/>
              </a:spcAft>
              <a:buSzPts val="1600"/>
              <a:buChar char="●"/>
            </a:pPr>
            <a:r>
              <a:rPr b="1" lang="en" sz="1600"/>
              <a:t>Graph Optimization using the Fuse Nodes</a:t>
            </a:r>
            <a:endParaRPr b="1" sz="1600"/>
          </a:p>
          <a:p>
            <a:pPr indent="-330200" lvl="0" marL="457200" rtl="0" algn="l">
              <a:spcBef>
                <a:spcPts val="0"/>
              </a:spcBef>
              <a:spcAft>
                <a:spcPts val="0"/>
              </a:spcAft>
              <a:buSzPts val="1600"/>
              <a:buChar char="●"/>
            </a:pPr>
            <a:r>
              <a:rPr b="1" lang="en" sz="1600"/>
              <a:t>Analytical Approach by traversing on the graph</a:t>
            </a:r>
            <a:endParaRPr b="1" sz="1600"/>
          </a:p>
          <a:p>
            <a:pPr indent="-330200" lvl="0" marL="457200" rtl="0" algn="l">
              <a:spcBef>
                <a:spcPts val="0"/>
              </a:spcBef>
              <a:spcAft>
                <a:spcPts val="0"/>
              </a:spcAft>
              <a:buSzPts val="1600"/>
              <a:buChar char="●"/>
            </a:pPr>
            <a:r>
              <a:rPr b="1" lang="en" sz="1600"/>
              <a:t>Thermal Model : </a:t>
            </a:r>
            <a:endParaRPr b="1" sz="1600"/>
          </a:p>
          <a:p>
            <a:pPr indent="-330200" lvl="0" marL="457200" rtl="0" algn="l">
              <a:spcBef>
                <a:spcPts val="0"/>
              </a:spcBef>
              <a:spcAft>
                <a:spcPts val="0"/>
              </a:spcAft>
              <a:buSzPts val="1600"/>
              <a:buChar char="●"/>
            </a:pPr>
            <a:r>
              <a:rPr b="1" lang="en" sz="1600"/>
              <a:t>NoC Model : Orion</a:t>
            </a:r>
            <a:endParaRPr b="1"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ctrTitle"/>
          </p:nvPr>
        </p:nvSpPr>
        <p:spPr>
          <a:xfrm>
            <a:off x="311700" y="405550"/>
            <a:ext cx="8520600" cy="53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Analysis</a:t>
            </a:r>
            <a:endParaRPr b="1" sz="2400"/>
          </a:p>
        </p:txBody>
      </p:sp>
      <p:sp>
        <p:nvSpPr>
          <p:cNvPr id="169" name="Google Shape;169;p29"/>
          <p:cNvSpPr txBox="1"/>
          <p:nvPr>
            <p:ph idx="1" type="subTitle"/>
          </p:nvPr>
        </p:nvSpPr>
        <p:spPr>
          <a:xfrm>
            <a:off x="361150" y="1142700"/>
            <a:ext cx="8520600" cy="2151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For all different types of deep learning models</a:t>
            </a:r>
            <a:endParaRPr b="1" sz="1600"/>
          </a:p>
          <a:p>
            <a:pPr indent="-330200" lvl="0" marL="457200" rtl="0" algn="l">
              <a:spcBef>
                <a:spcPts val="0"/>
              </a:spcBef>
              <a:spcAft>
                <a:spcPts val="0"/>
              </a:spcAft>
              <a:buSzPts val="1600"/>
              <a:buChar char="●"/>
            </a:pPr>
            <a:r>
              <a:rPr b="1" lang="en" sz="1600"/>
              <a:t>For single chip and cluster configurations </a:t>
            </a:r>
            <a:endParaRPr b="1" sz="1600"/>
          </a:p>
          <a:p>
            <a:pPr indent="-330200" lvl="0" marL="457200" rtl="0" algn="l">
              <a:spcBef>
                <a:spcPts val="0"/>
              </a:spcBef>
              <a:spcAft>
                <a:spcPts val="0"/>
              </a:spcAft>
              <a:buSzPts val="1600"/>
              <a:buChar char="●"/>
            </a:pPr>
            <a:r>
              <a:rPr b="1" lang="en" sz="1600"/>
              <a:t>Finding optimal architecture by minimizing the wait time and maximizing the parallelism (in compute)</a:t>
            </a:r>
            <a:endParaRPr b="1" sz="1600"/>
          </a:p>
          <a:p>
            <a:pPr indent="-330200" lvl="0" marL="457200" rtl="0" algn="l">
              <a:spcBef>
                <a:spcPts val="0"/>
              </a:spcBef>
              <a:spcAft>
                <a:spcPts val="0"/>
              </a:spcAft>
              <a:buSzPts val="1600"/>
              <a:buChar char="●"/>
            </a:pPr>
            <a:r>
              <a:rPr b="1" lang="en" sz="1600"/>
              <a:t>In-Memory Compute and Near-Memory Compute Algorithms without obvious changes in quantization</a:t>
            </a:r>
            <a:endParaRPr b="1" sz="1600"/>
          </a:p>
          <a:p>
            <a:pPr indent="-330200" lvl="0" marL="457200" rtl="0" algn="l">
              <a:spcBef>
                <a:spcPts val="0"/>
              </a:spcBef>
              <a:spcAft>
                <a:spcPts val="0"/>
              </a:spcAft>
              <a:buSzPts val="1600"/>
              <a:buChar char="●"/>
            </a:pPr>
            <a:r>
              <a:rPr b="1" lang="en" sz="1600"/>
              <a:t>3D Architectures</a:t>
            </a:r>
            <a:endParaRPr b="1" sz="1600"/>
          </a:p>
          <a:p>
            <a:pPr indent="-330200" lvl="0" marL="457200" rtl="0" algn="l">
              <a:spcBef>
                <a:spcPts val="0"/>
              </a:spcBef>
              <a:spcAft>
                <a:spcPts val="0"/>
              </a:spcAft>
              <a:buSzPts val="1600"/>
              <a:buChar char="●"/>
            </a:pPr>
            <a:r>
              <a:rPr b="1" lang="en" sz="1600"/>
              <a:t>Considerations for Chip size and Yield</a:t>
            </a:r>
            <a:endParaRPr b="1" sz="1600"/>
          </a:p>
          <a:p>
            <a:pPr indent="0" lvl="0" marL="457200" rtl="0" algn="l">
              <a:spcBef>
                <a:spcPts val="0"/>
              </a:spcBef>
              <a:spcAft>
                <a:spcPts val="0"/>
              </a:spcAft>
              <a:buNone/>
            </a:pPr>
            <a:r>
              <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ctrTitle"/>
          </p:nvPr>
        </p:nvSpPr>
        <p:spPr>
          <a:xfrm>
            <a:off x="183125" y="517050"/>
            <a:ext cx="8520600" cy="69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Considerations	</a:t>
            </a:r>
            <a:endParaRPr b="1" sz="2400"/>
          </a:p>
        </p:txBody>
      </p:sp>
      <p:sp>
        <p:nvSpPr>
          <p:cNvPr id="175" name="Google Shape;175;p30"/>
          <p:cNvSpPr txBox="1"/>
          <p:nvPr>
            <p:ph idx="1" type="subTitle"/>
          </p:nvPr>
        </p:nvSpPr>
        <p:spPr>
          <a:xfrm>
            <a:off x="133675" y="1384825"/>
            <a:ext cx="8520600" cy="3011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Constant folding optimizer -</a:t>
            </a:r>
            <a:r>
              <a:rPr lang="en" sz="1200">
                <a:solidFill>
                  <a:srgbClr val="E2DDD3"/>
                </a:solidFill>
                <a:highlight>
                  <a:srgbClr val="191A1B"/>
                </a:highlight>
                <a:latin typeface="Roboto"/>
                <a:ea typeface="Roboto"/>
                <a:cs typeface="Roboto"/>
                <a:sym typeface="Roboto"/>
              </a:rPr>
              <a:t> Statically infers the value of tensors when possible by folding constant nodes in the graph and materializes the result using constants.</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Arithmetic optimizer -</a:t>
            </a:r>
            <a:r>
              <a:rPr lang="en" sz="1200">
                <a:solidFill>
                  <a:srgbClr val="E2DDD3"/>
                </a:solidFill>
                <a:highlight>
                  <a:srgbClr val="191A1B"/>
                </a:highlight>
                <a:latin typeface="Roboto"/>
                <a:ea typeface="Roboto"/>
                <a:cs typeface="Roboto"/>
                <a:sym typeface="Roboto"/>
              </a:rPr>
              <a:t> Simplifies arithmetic operations by eliminating common subexpressions and simplifying arithmetic statements.</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Layout optimizer -</a:t>
            </a:r>
            <a:r>
              <a:rPr lang="en" sz="1200">
                <a:solidFill>
                  <a:srgbClr val="E2DDD3"/>
                </a:solidFill>
                <a:highlight>
                  <a:srgbClr val="191A1B"/>
                </a:highlight>
                <a:latin typeface="Roboto"/>
                <a:ea typeface="Roboto"/>
                <a:cs typeface="Roboto"/>
                <a:sym typeface="Roboto"/>
              </a:rPr>
              <a:t> Optimizes tensor layouts to execute data format dependent operations such as convolutions more efficiently.</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Remapper optimizer -</a:t>
            </a:r>
            <a:r>
              <a:rPr lang="en" sz="1200">
                <a:solidFill>
                  <a:srgbClr val="E2DDD3"/>
                </a:solidFill>
                <a:highlight>
                  <a:srgbClr val="191A1B"/>
                </a:highlight>
                <a:latin typeface="Roboto"/>
                <a:ea typeface="Roboto"/>
                <a:cs typeface="Roboto"/>
                <a:sym typeface="Roboto"/>
              </a:rPr>
              <a:t> Remaps subgraphs onto more efficient implementations by replacing commonly occuring subgraphs with optimized fused monolithic kernels.</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Memory optimizer -</a:t>
            </a:r>
            <a:r>
              <a:rPr lang="en" sz="1200">
                <a:solidFill>
                  <a:srgbClr val="E2DDD3"/>
                </a:solidFill>
                <a:highlight>
                  <a:srgbClr val="191A1B"/>
                </a:highlight>
                <a:latin typeface="Roboto"/>
                <a:ea typeface="Roboto"/>
                <a:cs typeface="Roboto"/>
                <a:sym typeface="Roboto"/>
              </a:rPr>
              <a:t> Analyzes the graph to inspect the peak memory usage for each operation and inserts CPU-GPU memory copy operations for swapping GPU memory to CPU to reduce the peak memory usage.</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Dependency optimizer -</a:t>
            </a:r>
            <a:r>
              <a:rPr lang="en" sz="1200">
                <a:solidFill>
                  <a:srgbClr val="E2DDD3"/>
                </a:solidFill>
                <a:highlight>
                  <a:srgbClr val="191A1B"/>
                </a:highlight>
                <a:latin typeface="Roboto"/>
                <a:ea typeface="Roboto"/>
                <a:cs typeface="Roboto"/>
                <a:sym typeface="Roboto"/>
              </a:rPr>
              <a:t> Removes or rearranges control dependencies to shorten the critical path for a model step or enables other optimizations. Also removes nodes that are effectively no-ops such as Identity.</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ctrTitle"/>
          </p:nvPr>
        </p:nvSpPr>
        <p:spPr>
          <a:xfrm>
            <a:off x="262275" y="378575"/>
            <a:ext cx="8520600" cy="69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Considerations	</a:t>
            </a:r>
            <a:endParaRPr b="1" sz="2400"/>
          </a:p>
        </p:txBody>
      </p:sp>
      <p:sp>
        <p:nvSpPr>
          <p:cNvPr id="181" name="Google Shape;181;p31"/>
          <p:cNvSpPr txBox="1"/>
          <p:nvPr>
            <p:ph idx="1" type="subTitle"/>
          </p:nvPr>
        </p:nvSpPr>
        <p:spPr>
          <a:xfrm>
            <a:off x="133675" y="1226550"/>
            <a:ext cx="8520600" cy="3011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Pruning optimizer -</a:t>
            </a:r>
            <a:r>
              <a:rPr lang="en" sz="1200">
                <a:solidFill>
                  <a:srgbClr val="E2DDD3"/>
                </a:solidFill>
                <a:highlight>
                  <a:srgbClr val="191A1B"/>
                </a:highlight>
                <a:latin typeface="Roboto"/>
                <a:ea typeface="Roboto"/>
                <a:cs typeface="Roboto"/>
                <a:sym typeface="Roboto"/>
              </a:rPr>
              <a:t> Prunes nodes that have no effect on the output from the graph. It is usually run first to reduce the size of the graph and speed up processing in other Grappler passes.</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Function optimizer -</a:t>
            </a:r>
            <a:r>
              <a:rPr lang="en" sz="1200">
                <a:solidFill>
                  <a:srgbClr val="E2DDD3"/>
                </a:solidFill>
                <a:highlight>
                  <a:srgbClr val="191A1B"/>
                </a:highlight>
                <a:latin typeface="Roboto"/>
                <a:ea typeface="Roboto"/>
                <a:cs typeface="Roboto"/>
                <a:sym typeface="Roboto"/>
              </a:rPr>
              <a:t> Optimizes the function library of a TensorFlow program and inlines function bodies to enable other inter-procedural optimizations.</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Shape optimizer -</a:t>
            </a:r>
            <a:r>
              <a:rPr lang="en" sz="1200">
                <a:solidFill>
                  <a:srgbClr val="E2DDD3"/>
                </a:solidFill>
                <a:highlight>
                  <a:srgbClr val="191A1B"/>
                </a:highlight>
                <a:latin typeface="Roboto"/>
                <a:ea typeface="Roboto"/>
                <a:cs typeface="Roboto"/>
                <a:sym typeface="Roboto"/>
              </a:rPr>
              <a:t> Optimizes subgraphs that operate on shape and shape related information.</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Autoparallel optimizer -</a:t>
            </a:r>
            <a:r>
              <a:rPr lang="en" sz="1200">
                <a:solidFill>
                  <a:srgbClr val="E2DDD3"/>
                </a:solidFill>
                <a:highlight>
                  <a:srgbClr val="191A1B"/>
                </a:highlight>
                <a:latin typeface="Roboto"/>
                <a:ea typeface="Roboto"/>
                <a:cs typeface="Roboto"/>
                <a:sym typeface="Roboto"/>
              </a:rPr>
              <a:t> Automatically parallelizes graphs by splitting along the batch dimension. This optimizer is turned OFF by default.</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Loop optimizer -</a:t>
            </a:r>
            <a:r>
              <a:rPr lang="en" sz="1200">
                <a:solidFill>
                  <a:srgbClr val="E2DDD3"/>
                </a:solidFill>
                <a:highlight>
                  <a:srgbClr val="191A1B"/>
                </a:highlight>
                <a:latin typeface="Roboto"/>
                <a:ea typeface="Roboto"/>
                <a:cs typeface="Roboto"/>
                <a:sym typeface="Roboto"/>
              </a:rPr>
              <a:t> Optimizes the graph control flow by hoisting loop-invariant subgraphs out of loops and by removing redundant stack operations in loops. Also optimizes loops with statically known trip counts and removes statically known dead branches in conditionals.</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Scoped allocator optimizer -</a:t>
            </a:r>
            <a:r>
              <a:rPr lang="en" sz="1200">
                <a:solidFill>
                  <a:srgbClr val="E2DDD3"/>
                </a:solidFill>
                <a:highlight>
                  <a:srgbClr val="191A1B"/>
                </a:highlight>
                <a:latin typeface="Roboto"/>
                <a:ea typeface="Roboto"/>
                <a:cs typeface="Roboto"/>
                <a:sym typeface="Roboto"/>
              </a:rPr>
              <a:t> Introduces scoped allocators to reduce data movement and to consolidate some operations.</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Pin to host optimizer -</a:t>
            </a:r>
            <a:r>
              <a:rPr lang="en" sz="1200">
                <a:solidFill>
                  <a:srgbClr val="E2DDD3"/>
                </a:solidFill>
                <a:highlight>
                  <a:srgbClr val="191A1B"/>
                </a:highlight>
                <a:latin typeface="Roboto"/>
                <a:ea typeface="Roboto"/>
                <a:cs typeface="Roboto"/>
                <a:sym typeface="Roboto"/>
              </a:rPr>
              <a:t> Swaps small operations onto the CPU. This optimizer is turned OFF by default.</a:t>
            </a:r>
            <a:endParaRPr sz="1200">
              <a:solidFill>
                <a:srgbClr val="E2DDD3"/>
              </a:solidFill>
              <a:highlight>
                <a:srgbClr val="191A1B"/>
              </a:highlight>
              <a:latin typeface="Roboto"/>
              <a:ea typeface="Roboto"/>
              <a:cs typeface="Roboto"/>
              <a:sym typeface="Roboto"/>
            </a:endParaRPr>
          </a:p>
          <a:p>
            <a:pPr indent="-304800" lvl="0" marL="457200" rtl="0" algn="l">
              <a:lnSpc>
                <a:spcPct val="115000"/>
              </a:lnSpc>
              <a:spcBef>
                <a:spcPts val="0"/>
              </a:spcBef>
              <a:spcAft>
                <a:spcPts val="0"/>
              </a:spcAft>
              <a:buClr>
                <a:srgbClr val="E2DDD3"/>
              </a:buClr>
              <a:buSzPts val="1200"/>
              <a:buFont typeface="Roboto"/>
              <a:buChar char="●"/>
            </a:pPr>
            <a:r>
              <a:rPr i="1" lang="en" sz="1200">
                <a:solidFill>
                  <a:srgbClr val="E2DDD3"/>
                </a:solidFill>
                <a:highlight>
                  <a:srgbClr val="191A1B"/>
                </a:highlight>
                <a:latin typeface="Roboto"/>
                <a:ea typeface="Roboto"/>
                <a:cs typeface="Roboto"/>
                <a:sym typeface="Roboto"/>
              </a:rPr>
              <a:t>Auto mixed precision optimizer -</a:t>
            </a:r>
            <a:r>
              <a:rPr lang="en" sz="1200">
                <a:solidFill>
                  <a:srgbClr val="E2DDD3"/>
                </a:solidFill>
                <a:highlight>
                  <a:srgbClr val="191A1B"/>
                </a:highlight>
                <a:latin typeface="Roboto"/>
                <a:ea typeface="Roboto"/>
                <a:cs typeface="Roboto"/>
                <a:sym typeface="Roboto"/>
              </a:rPr>
              <a:t> Converts data types to float16 where applicable to improve performance. Currently applies only to GPUs.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225" y="201000"/>
            <a:ext cx="4724400" cy="3686175"/>
          </a:xfrm>
          <a:prstGeom prst="rect">
            <a:avLst/>
          </a:prstGeom>
          <a:noFill/>
          <a:ln>
            <a:noFill/>
          </a:ln>
        </p:spPr>
      </p:pic>
      <p:pic>
        <p:nvPicPr>
          <p:cNvPr id="64" name="Google Shape;64;p14"/>
          <p:cNvPicPr preferRelativeResize="0"/>
          <p:nvPr/>
        </p:nvPicPr>
        <p:blipFill>
          <a:blip r:embed="rId4">
            <a:alphaModFix/>
          </a:blip>
          <a:stretch>
            <a:fillRect/>
          </a:stretch>
        </p:blipFill>
        <p:spPr>
          <a:xfrm>
            <a:off x="4805575" y="152400"/>
            <a:ext cx="4186025" cy="2219315"/>
          </a:xfrm>
          <a:prstGeom prst="rect">
            <a:avLst/>
          </a:prstGeom>
          <a:noFill/>
          <a:ln>
            <a:noFill/>
          </a:ln>
        </p:spPr>
      </p:pic>
      <p:pic>
        <p:nvPicPr>
          <p:cNvPr id="65" name="Google Shape;65;p14"/>
          <p:cNvPicPr preferRelativeResize="0"/>
          <p:nvPr/>
        </p:nvPicPr>
        <p:blipFill>
          <a:blip r:embed="rId5">
            <a:alphaModFix/>
          </a:blip>
          <a:stretch>
            <a:fillRect/>
          </a:stretch>
        </p:blipFill>
        <p:spPr>
          <a:xfrm>
            <a:off x="4572000" y="2776915"/>
            <a:ext cx="4186025" cy="17710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86925" y="1704750"/>
            <a:ext cx="9057076" cy="1826700"/>
          </a:xfrm>
          <a:prstGeom prst="rect">
            <a:avLst/>
          </a:prstGeom>
          <a:noFill/>
          <a:ln>
            <a:noFill/>
          </a:ln>
        </p:spPr>
      </p:pic>
      <p:sp>
        <p:nvSpPr>
          <p:cNvPr id="71" name="Google Shape;71;p15"/>
          <p:cNvSpPr txBox="1"/>
          <p:nvPr/>
        </p:nvSpPr>
        <p:spPr>
          <a:xfrm>
            <a:off x="5275300" y="894525"/>
            <a:ext cx="28197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Feed Forward Requirements (For Inference)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nvSpPr>
        <p:spPr>
          <a:xfrm>
            <a:off x="3671000" y="272250"/>
            <a:ext cx="41907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MLPerf Benchmarks (Backprop)</a:t>
            </a:r>
            <a:endParaRPr b="1" sz="1800"/>
          </a:p>
        </p:txBody>
      </p:sp>
      <p:pic>
        <p:nvPicPr>
          <p:cNvPr id="77" name="Google Shape;77;p16"/>
          <p:cNvPicPr preferRelativeResize="0"/>
          <p:nvPr/>
        </p:nvPicPr>
        <p:blipFill rotWithShape="1">
          <a:blip r:embed="rId3">
            <a:alphaModFix/>
          </a:blip>
          <a:srcRect b="-156670" l="49167" r="-1021" t="156670"/>
          <a:stretch/>
        </p:blipFill>
        <p:spPr>
          <a:xfrm>
            <a:off x="5825850" y="2142950"/>
            <a:ext cx="3378250" cy="990600"/>
          </a:xfrm>
          <a:prstGeom prst="rect">
            <a:avLst/>
          </a:prstGeom>
          <a:noFill/>
          <a:ln>
            <a:noFill/>
          </a:ln>
        </p:spPr>
      </p:pic>
      <p:pic>
        <p:nvPicPr>
          <p:cNvPr id="78" name="Google Shape;78;p16"/>
          <p:cNvPicPr preferRelativeResize="0"/>
          <p:nvPr/>
        </p:nvPicPr>
        <p:blipFill>
          <a:blip r:embed="rId4">
            <a:alphaModFix/>
          </a:blip>
          <a:stretch>
            <a:fillRect/>
          </a:stretch>
        </p:blipFill>
        <p:spPr>
          <a:xfrm>
            <a:off x="4968500" y="3563601"/>
            <a:ext cx="3826574" cy="922625"/>
          </a:xfrm>
          <a:prstGeom prst="rect">
            <a:avLst/>
          </a:prstGeom>
          <a:noFill/>
          <a:ln>
            <a:noFill/>
          </a:ln>
        </p:spPr>
      </p:pic>
      <p:pic>
        <p:nvPicPr>
          <p:cNvPr id="79" name="Google Shape;79;p16"/>
          <p:cNvPicPr preferRelativeResize="0"/>
          <p:nvPr/>
        </p:nvPicPr>
        <p:blipFill>
          <a:blip r:embed="rId5">
            <a:alphaModFix/>
          </a:blip>
          <a:stretch>
            <a:fillRect/>
          </a:stretch>
        </p:blipFill>
        <p:spPr>
          <a:xfrm>
            <a:off x="405175" y="2363151"/>
            <a:ext cx="3735845" cy="922625"/>
          </a:xfrm>
          <a:prstGeom prst="rect">
            <a:avLst/>
          </a:prstGeom>
          <a:noFill/>
          <a:ln>
            <a:noFill/>
          </a:ln>
        </p:spPr>
      </p:pic>
      <p:pic>
        <p:nvPicPr>
          <p:cNvPr id="80" name="Google Shape;80;p16"/>
          <p:cNvPicPr preferRelativeResize="0"/>
          <p:nvPr/>
        </p:nvPicPr>
        <p:blipFill>
          <a:blip r:embed="rId6">
            <a:alphaModFix/>
          </a:blip>
          <a:stretch>
            <a:fillRect/>
          </a:stretch>
        </p:blipFill>
        <p:spPr>
          <a:xfrm>
            <a:off x="4454439" y="886037"/>
            <a:ext cx="4107287" cy="1052712"/>
          </a:xfrm>
          <a:prstGeom prst="rect">
            <a:avLst/>
          </a:prstGeom>
          <a:noFill/>
          <a:ln>
            <a:noFill/>
          </a:ln>
        </p:spPr>
      </p:pic>
      <p:sp>
        <p:nvSpPr>
          <p:cNvPr id="81" name="Google Shape;81;p16"/>
          <p:cNvSpPr txBox="1"/>
          <p:nvPr/>
        </p:nvSpPr>
        <p:spPr>
          <a:xfrm>
            <a:off x="695750" y="1205650"/>
            <a:ext cx="31599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2368100" y="1159638"/>
            <a:ext cx="11862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Default </a:t>
            </a:r>
            <a:endParaRPr b="1" sz="1800"/>
          </a:p>
        </p:txBody>
      </p:sp>
      <p:sp>
        <p:nvSpPr>
          <p:cNvPr id="83" name="Google Shape;83;p16"/>
          <p:cNvSpPr txBox="1"/>
          <p:nvPr/>
        </p:nvSpPr>
        <p:spPr>
          <a:xfrm>
            <a:off x="5129496" y="2453575"/>
            <a:ext cx="18765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Memory Poor </a:t>
            </a:r>
            <a:endParaRPr b="1" sz="1800"/>
          </a:p>
        </p:txBody>
      </p:sp>
      <p:sp>
        <p:nvSpPr>
          <p:cNvPr id="84" name="Google Shape;84;p16"/>
          <p:cNvSpPr txBox="1"/>
          <p:nvPr/>
        </p:nvSpPr>
        <p:spPr>
          <a:xfrm>
            <a:off x="981050" y="3772475"/>
            <a:ext cx="31599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Gradient Checkpointing </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7" title="Chart"/>
          <p:cNvPicPr preferRelativeResize="0"/>
          <p:nvPr/>
        </p:nvPicPr>
        <p:blipFill>
          <a:blip r:embed="rId3">
            <a:alphaModFix/>
          </a:blip>
          <a:stretch>
            <a:fillRect/>
          </a:stretch>
        </p:blipFill>
        <p:spPr>
          <a:xfrm>
            <a:off x="1269825" y="499048"/>
            <a:ext cx="5970084" cy="36915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1" type="subTitle"/>
          </p:nvPr>
        </p:nvSpPr>
        <p:spPr>
          <a:xfrm>
            <a:off x="103575" y="1484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chemeClr val="dk1"/>
                </a:solidFill>
              </a:rPr>
              <a:t>Memory Requirements</a:t>
            </a:r>
            <a:endParaRPr/>
          </a:p>
        </p:txBody>
      </p:sp>
      <p:sp>
        <p:nvSpPr>
          <p:cNvPr id="95" name="Google Shape;95;p18"/>
          <p:cNvSpPr txBox="1"/>
          <p:nvPr/>
        </p:nvSpPr>
        <p:spPr>
          <a:xfrm>
            <a:off x="267075" y="1117725"/>
            <a:ext cx="8877000" cy="38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6" name="Google Shape;96;p18"/>
          <p:cNvGraphicFramePr/>
          <p:nvPr/>
        </p:nvGraphicFramePr>
        <p:xfrm>
          <a:off x="714600" y="1873500"/>
          <a:ext cx="3000000" cy="3000000"/>
        </p:xfrm>
        <a:graphic>
          <a:graphicData uri="http://schemas.openxmlformats.org/drawingml/2006/table">
            <a:tbl>
              <a:tblPr>
                <a:noFill/>
                <a:tableStyleId>{60CA0A6D-7B8F-48E7-9093-8ED303FC931B}</a:tableStyleId>
              </a:tblPr>
              <a:tblGrid>
                <a:gridCol w="2914650"/>
                <a:gridCol w="2073875"/>
                <a:gridCol w="2040925"/>
                <a:gridCol w="952500"/>
              </a:tblGrid>
              <a:tr h="200025">
                <a:tc>
                  <a:txBody>
                    <a:bodyPr/>
                    <a:lstStyle/>
                    <a:p>
                      <a:pPr indent="0" lvl="0" marL="0" rtl="0" algn="l">
                        <a:spcBef>
                          <a:spcPts val="0"/>
                        </a:spcBef>
                        <a:spcAft>
                          <a:spcPts val="0"/>
                        </a:spcAft>
                        <a:buNone/>
                      </a:pPr>
                      <a:r>
                        <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Resnet (CIFAR -10 in MB)</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Transformer (in MB)</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DLRM</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t>Model</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5.8</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155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200"/>
                        <a:t>3566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t>Optimizer (Batch Size =1)</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11.7</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464</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200"/>
                        <a:t>2.9</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t>Activations (Batch Size =1)</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387.3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2,278</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200"/>
                        <a:t>32</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97" name="Google Shape;97;p18"/>
          <p:cNvSpPr txBox="1"/>
          <p:nvPr/>
        </p:nvSpPr>
        <p:spPr>
          <a:xfrm>
            <a:off x="673550" y="1285875"/>
            <a:ext cx="7950600" cy="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Parallelism fraction &gt; 0.99, increases with Batch Size and Model-level Parallelism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idx="1" type="subTitle"/>
          </p:nvPr>
        </p:nvSpPr>
        <p:spPr>
          <a:xfrm>
            <a:off x="311700" y="243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rPr>
              <a:t>Memory Requirements</a:t>
            </a:r>
            <a:endParaRPr b="1" sz="2400">
              <a:solidFill>
                <a:srgbClr val="000000"/>
              </a:solidFill>
            </a:endParaRPr>
          </a:p>
        </p:txBody>
      </p:sp>
      <p:sp>
        <p:nvSpPr>
          <p:cNvPr id="103" name="Google Shape;103;p19"/>
          <p:cNvSpPr txBox="1"/>
          <p:nvPr/>
        </p:nvSpPr>
        <p:spPr>
          <a:xfrm>
            <a:off x="2382400" y="3300600"/>
            <a:ext cx="4979400" cy="7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all layers : Layer 1 to L, all the intermediate output memory requirements,</a:t>
            </a:r>
            <a:endParaRPr/>
          </a:p>
          <a:p>
            <a:pPr indent="0" lvl="0" marL="0" rtl="0" algn="l">
              <a:spcBef>
                <a:spcPts val="0"/>
              </a:spcBef>
              <a:spcAft>
                <a:spcPts val="0"/>
              </a:spcAft>
              <a:buNone/>
            </a:pPr>
            <a:r>
              <a:rPr lang="en"/>
              <a:t>Sum of all intermediate outputs</a:t>
            </a:r>
            <a:endParaRPr/>
          </a:p>
        </p:txBody>
      </p:sp>
      <p:pic>
        <p:nvPicPr>
          <p:cNvPr id="104" name="Google Shape;104;p19" title="Chart"/>
          <p:cNvPicPr preferRelativeResize="0"/>
          <p:nvPr/>
        </p:nvPicPr>
        <p:blipFill>
          <a:blip r:embed="rId3">
            <a:alphaModFix/>
          </a:blip>
          <a:stretch>
            <a:fillRect/>
          </a:stretch>
        </p:blipFill>
        <p:spPr>
          <a:xfrm>
            <a:off x="2451676" y="243550"/>
            <a:ext cx="4979298" cy="3078875"/>
          </a:xfrm>
          <a:prstGeom prst="rect">
            <a:avLst/>
          </a:prstGeom>
          <a:noFill/>
          <a:ln>
            <a:noFill/>
          </a:ln>
        </p:spPr>
      </p:pic>
      <p:sp>
        <p:nvSpPr>
          <p:cNvPr id="105" name="Google Shape;105;p19"/>
          <p:cNvSpPr txBox="1"/>
          <p:nvPr/>
        </p:nvSpPr>
        <p:spPr>
          <a:xfrm>
            <a:off x="2513500" y="4087725"/>
            <a:ext cx="47172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Computation Remaining Same, Memory Requirements become much larger in Backpropagation</a:t>
            </a:r>
            <a:endParaRPr/>
          </a:p>
        </p:txBody>
      </p:sp>
      <p:sp>
        <p:nvSpPr>
          <p:cNvPr id="106" name="Google Shape;106;p19"/>
          <p:cNvSpPr txBox="1"/>
          <p:nvPr/>
        </p:nvSpPr>
        <p:spPr>
          <a:xfrm>
            <a:off x="311700" y="1195025"/>
            <a:ext cx="18135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Blue</a:t>
            </a:r>
            <a:r>
              <a:rPr b="1" lang="en"/>
              <a:t> : ResNet without Branching </a:t>
            </a:r>
            <a:endParaRPr b="1"/>
          </a:p>
          <a:p>
            <a:pPr indent="0" lvl="0" marL="0" rtl="0" algn="l">
              <a:spcBef>
                <a:spcPts val="0"/>
              </a:spcBef>
              <a:spcAft>
                <a:spcPts val="0"/>
              </a:spcAft>
              <a:buNone/>
            </a:pPr>
            <a:r>
              <a:rPr b="1" lang="en">
                <a:solidFill>
                  <a:srgbClr val="FF0000"/>
                </a:solidFill>
              </a:rPr>
              <a:t>Red</a:t>
            </a:r>
            <a:r>
              <a:rPr b="1" lang="en"/>
              <a:t> : ResNet saving residuals </a:t>
            </a:r>
            <a:endParaRPr b="1"/>
          </a:p>
          <a:p>
            <a:pPr indent="0" lvl="0" marL="0" rtl="0" algn="l">
              <a:spcBef>
                <a:spcPts val="0"/>
              </a:spcBef>
              <a:spcAft>
                <a:spcPts val="0"/>
              </a:spcAft>
              <a:buNone/>
            </a:pPr>
            <a:r>
              <a:rPr b="1" lang="en">
                <a:solidFill>
                  <a:srgbClr val="BF9000"/>
                </a:solidFill>
              </a:rPr>
              <a:t>Yellow</a:t>
            </a:r>
            <a:r>
              <a:rPr b="1" lang="en"/>
              <a:t>: ResNet in Backpropagation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idx="1" type="subTitle"/>
          </p:nvPr>
        </p:nvSpPr>
        <p:spPr>
          <a:xfrm>
            <a:off x="311700" y="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rPr>
              <a:t>3D Architectures </a:t>
            </a:r>
            <a:endParaRPr b="1" sz="2200">
              <a:solidFill>
                <a:srgbClr val="000000"/>
              </a:solidFill>
            </a:endParaRPr>
          </a:p>
          <a:p>
            <a:pPr indent="0" lvl="0" marL="0" rtl="0" algn="ctr">
              <a:spcBef>
                <a:spcPts val="0"/>
              </a:spcBef>
              <a:spcAft>
                <a:spcPts val="0"/>
              </a:spcAft>
              <a:buNone/>
            </a:pPr>
            <a:r>
              <a:t/>
            </a:r>
            <a:endParaRPr/>
          </a:p>
        </p:txBody>
      </p:sp>
      <p:sp>
        <p:nvSpPr>
          <p:cNvPr id="112" name="Google Shape;112;p20"/>
          <p:cNvSpPr txBox="1"/>
          <p:nvPr/>
        </p:nvSpPr>
        <p:spPr>
          <a:xfrm>
            <a:off x="311700" y="524250"/>
            <a:ext cx="8328600" cy="12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Constraints will be :</a:t>
            </a:r>
            <a:endParaRPr/>
          </a:p>
          <a:p>
            <a:pPr indent="-317500" lvl="0" marL="457200" rtl="0" algn="l">
              <a:spcBef>
                <a:spcPts val="0"/>
              </a:spcBef>
              <a:spcAft>
                <a:spcPts val="0"/>
              </a:spcAft>
              <a:buSzPts val="1400"/>
              <a:buChar char="●"/>
            </a:pPr>
            <a:r>
              <a:rPr lang="en"/>
              <a:t>Temperature : Thermal-Hotspots (r/ Power Density)</a:t>
            </a:r>
            <a:endParaRPr/>
          </a:p>
          <a:p>
            <a:pPr indent="-317500" lvl="0" marL="457200" rtl="0" algn="l">
              <a:spcBef>
                <a:spcPts val="0"/>
              </a:spcBef>
              <a:spcAft>
                <a:spcPts val="0"/>
              </a:spcAft>
              <a:buSzPts val="1400"/>
              <a:buChar char="●"/>
            </a:pPr>
            <a:r>
              <a:rPr lang="en"/>
              <a:t>On-chip Traffic : Routing (NoC Design Problem) </a:t>
            </a:r>
            <a:endParaRPr/>
          </a:p>
          <a:p>
            <a:pPr indent="-317500" lvl="0" marL="457200" rtl="0" algn="l">
              <a:spcBef>
                <a:spcPts val="0"/>
              </a:spcBef>
              <a:spcAft>
                <a:spcPts val="0"/>
              </a:spcAft>
              <a:buSzPts val="1400"/>
              <a:buChar char="●"/>
            </a:pPr>
            <a:r>
              <a:rPr lang="en"/>
              <a:t>Reconfiguration Time : Reconfigurability and Compilation Time (CGRAs) </a:t>
            </a:r>
            <a:endParaRPr/>
          </a:p>
          <a:p>
            <a:pPr indent="-317500" lvl="0" marL="457200" rtl="0" algn="l">
              <a:spcBef>
                <a:spcPts val="0"/>
              </a:spcBef>
              <a:spcAft>
                <a:spcPts val="0"/>
              </a:spcAft>
              <a:buSzPts val="1400"/>
              <a:buChar char="●"/>
            </a:pPr>
            <a:r>
              <a:rPr lang="en"/>
              <a:t>Computation and Memory (Depending on the Chip Size : r/ Yield)</a:t>
            </a:r>
            <a:endParaRPr/>
          </a:p>
          <a:p>
            <a:pPr indent="0" lvl="0" marL="0" rtl="0" algn="l">
              <a:spcBef>
                <a:spcPts val="0"/>
              </a:spcBef>
              <a:spcAft>
                <a:spcPts val="0"/>
              </a:spcAft>
              <a:buNone/>
            </a:pPr>
            <a:r>
              <a:t/>
            </a:r>
            <a:endParaRPr/>
          </a:p>
        </p:txBody>
      </p:sp>
      <p:sp>
        <p:nvSpPr>
          <p:cNvPr id="113" name="Google Shape;113;p20"/>
          <p:cNvSpPr txBox="1"/>
          <p:nvPr/>
        </p:nvSpPr>
        <p:spPr>
          <a:xfrm>
            <a:off x="416225" y="1986425"/>
            <a:ext cx="8224200" cy="25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Optimization Problem : </a:t>
            </a:r>
            <a:endParaRPr/>
          </a:p>
          <a:p>
            <a:pPr indent="0" lvl="0" marL="0" rtl="0" algn="l">
              <a:spcBef>
                <a:spcPts val="0"/>
              </a:spcBef>
              <a:spcAft>
                <a:spcPts val="0"/>
              </a:spcAft>
              <a:buNone/>
            </a:pPr>
            <a:r>
              <a:rPr lang="en"/>
              <a:t> Graph (V,E) of the Data Flow can be scheduled on the </a:t>
            </a:r>
            <a:r>
              <a:rPr lang="en"/>
              <a:t>primitive</a:t>
            </a:r>
            <a:r>
              <a:rPr lang="en"/>
              <a:t> nodes , the data distributed is edge e, then the Hardware Graph H scheduling efficiency can be determined by the amount of time resources are free.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memory bandwidth bottleneck in 2-D architectures is related to the compute nodes being free and memory resources completely busy. </a:t>
            </a:r>
            <a:endParaRPr/>
          </a:p>
          <a:p>
            <a:pPr indent="0" lvl="0" marL="0" rtl="0" algn="l">
              <a:spcBef>
                <a:spcPts val="0"/>
              </a:spcBef>
              <a:spcAft>
                <a:spcPts val="0"/>
              </a:spcAft>
              <a:buNone/>
            </a:pPr>
            <a:r>
              <a:rPr lang="en"/>
              <a:t>At optimal sizing of the application both the resources will be completely busy, in reconfiguration also -&gt; total time of execution is minimized given the above constraints.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4352175" y="56075"/>
            <a:ext cx="4505324" cy="2143125"/>
          </a:xfrm>
          <a:prstGeom prst="rect">
            <a:avLst/>
          </a:prstGeom>
          <a:noFill/>
          <a:ln>
            <a:noFill/>
          </a:ln>
        </p:spPr>
      </p:pic>
      <p:pic>
        <p:nvPicPr>
          <p:cNvPr id="119" name="Google Shape;119;p21"/>
          <p:cNvPicPr preferRelativeResize="0"/>
          <p:nvPr/>
        </p:nvPicPr>
        <p:blipFill>
          <a:blip r:embed="rId4">
            <a:alphaModFix/>
          </a:blip>
          <a:stretch>
            <a:fillRect/>
          </a:stretch>
        </p:blipFill>
        <p:spPr>
          <a:xfrm>
            <a:off x="0" y="0"/>
            <a:ext cx="4253275"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