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330" r:id="rId6"/>
    <p:sldId id="34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00"/>
    <a:srgbClr val="CCCCCC"/>
    <a:srgbClr val="3F2A56"/>
    <a:srgbClr val="F47900"/>
    <a:srgbClr val="FF5C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FC1D-1F3F-4F3D-8153-E92C0E5CAE6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F4298-3AA0-4EDF-A4C4-C333D1563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4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92C3-FACD-4F31-AA4B-63C44FBAA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F0EAC-A587-4BEF-A099-9B0A0094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D41DD-1D56-42AA-BF87-C47C432F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5CE5D-9460-48CC-B043-64F581D5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E4F6B-AE7B-4467-86EF-BC3F7EA2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F6087-CFE1-46DF-A644-DD03DE0E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4002B6-B430-41C2-BAD7-35BC7435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7C63C-7A16-48F1-BD61-30DD3F5E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A70931-2C33-4D9D-ABF7-3E04707E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7908D-EE9E-43A7-A3FF-4969D8C6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7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6E2487-E2C2-4DB9-AE0F-02CAB73CD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FA3F56-99ED-4E9D-9218-91972664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1EFA7-E5D3-4200-98CD-B21D5A7C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E9040-0C60-41B8-B949-128E0DC7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5AB03B-DDED-45E5-A7F0-A7EA8F3E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65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9669" y="488919"/>
            <a:ext cx="10864851" cy="599427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diapositive </a:t>
            </a:r>
            <a:r>
              <a:rPr lang="fr-FR" err="1"/>
              <a:t>Yncrea</a:t>
            </a: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6458938"/>
            <a:ext cx="829477" cy="2530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3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  <p:sp>
        <p:nvSpPr>
          <p:cNvPr id="12" name="Espace réservé de la date 2">
            <a:extLst>
              <a:ext uri="{FF2B5EF4-FFF2-40B4-BE49-F238E27FC236}">
                <a16:creationId xmlns:a16="http://schemas.microsoft.com/office/drawing/2014/main" id="{B286C035-45CD-A643-A901-B272D36CB0F1}"/>
              </a:ext>
            </a:extLst>
          </p:cNvPr>
          <p:cNvSpPr txBox="1">
            <a:spLocks/>
          </p:cNvSpPr>
          <p:nvPr userDrawn="1"/>
        </p:nvSpPr>
        <p:spPr>
          <a:xfrm rot="-5400000">
            <a:off x="-641128" y="5283320"/>
            <a:ext cx="1662124" cy="31680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" cap="all">
                <a:latin typeface="Arial" panose="020B0604020202020204" pitchFamily="34" charset="0"/>
                <a:cs typeface="Arial" panose="020B0604020202020204" pitchFamily="34" charset="0"/>
              </a:rPr>
              <a:t>CONFIDENTIEL - NE PAS DIFFUSER</a:t>
            </a:r>
          </a:p>
        </p:txBody>
      </p:sp>
    </p:spTree>
    <p:extLst>
      <p:ext uri="{BB962C8B-B14F-4D97-AF65-F5344CB8AC3E}">
        <p14:creationId xmlns:p14="http://schemas.microsoft.com/office/powerpoint/2010/main" val="23930408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508E8-3189-448A-90EF-F4DCB15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7E796-D204-4275-87C5-0D804B02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612A1-D396-41AD-8AF4-DCE8A170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88DE5-322B-4E6A-9381-1A29AE6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E3423-7479-4E83-A327-BBB3288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0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21164-E7CC-42CF-95E8-31F0705A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77DB-5AAC-4024-A82A-C1801A4B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4B1EF-6DAC-4B33-A7BA-1BB08EED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DF277-60EE-44CD-9747-B091533D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9F841-93A1-4973-94A6-96840ED4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A9C39-594C-4D9C-91F5-AB19C2D2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7AFAE-FDED-4780-A6E1-6F80298B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EA6B6-E86F-4B61-94F3-D21E800C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7A9D4D-50F6-4A2E-971A-0DA0D308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DB5172-B9FF-43F2-8C99-CFED8350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1DCD1-F495-4E2B-8D34-FCED509B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372F4-20A5-4A50-8476-E72F3738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50C106-0CA2-4B95-9ED8-291F47AA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6225DC-616E-4646-A386-BCD4ECD6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44A3F7-CE6A-48DA-9C14-E3D22FC60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3C9CEC-2F88-4EA6-AE10-6D60172EB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EBBF81-DCA8-4C5B-B339-80709131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D69C4-79F7-4D9D-9E12-6D672F61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661527-C9EA-4C54-A21D-63877BC6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59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6CE81-48BA-4D4F-A81B-241C9A93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76B16A-DFA6-4F69-9D54-FC7D1E46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72D0F0-E53C-4EFA-BF00-F80136EA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824EAD-5D0C-4CE7-B080-58173E6C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4EB1E4-4E91-44BD-9985-886A91E7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1FCA92-62E4-450F-8B2A-66927950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D1572-1083-4760-AA90-C1457C23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97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F5766-B284-4211-B174-BC81E38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32B6B-729A-4444-B572-209349C8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D96638-BBC7-4244-B74B-5D3B6538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22619-77B0-4722-BE67-08FC29BB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B230EF-5A13-4AB0-9DD5-E5146562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8FEFE9-8DD0-4572-BFAD-0FA48E13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40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3AD7-B5CA-49D3-B624-D6AD8CF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83F523-080C-49B5-B8D9-7429DCD61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AF74E5-EE76-459E-99C3-467C80E0C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5318E5-71EE-43D5-9CF0-7521435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BD908-88FB-44E1-A651-A16AD316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031F68-DC12-46B4-A6BD-510700E7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5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B300B-C182-4510-8040-2AF899A4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65413-0C66-42DC-AC27-40A19E1D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CA17A-CBEB-4ACA-8B92-4E62E3505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50E4-E5BD-4BFE-B5A5-62C64EC96AF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3CB8B-C297-453F-B86C-38DBD873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74B99-95DD-4DCF-8B77-BEB74D67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A83F-1633-48E5-8E40-2A26CF846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3E43E-C84B-44BB-ACE0-ED52671B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855" y="1387928"/>
            <a:ext cx="7558269" cy="3360526"/>
          </a:xfrm>
        </p:spPr>
        <p:txBody>
          <a:bodyPr>
            <a:noAutofit/>
          </a:bodyPr>
          <a:lstStyle/>
          <a:p>
            <a:br>
              <a:rPr lang="fr-FR" sz="4000" dirty="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4000" b="1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Rapport de responsabilité</a:t>
            </a:r>
            <a:br>
              <a:rPr lang="fr-FR" sz="4000" b="1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4000" b="1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2022-2023</a:t>
            </a:r>
            <a:br>
              <a:rPr lang="fr-FR" sz="40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fr-FR" sz="40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8000" b="1" dirty="0" err="1">
                <a:ln w="47625">
                  <a:solidFill>
                    <a:srgbClr val="ED7600"/>
                  </a:solidFill>
                  <a:prstDash val="solid"/>
                </a:ln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Robot’HEIc</a:t>
            </a:r>
            <a:br>
              <a:rPr lang="fr-FR" sz="40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fr-FR" sz="4000" dirty="0">
              <a:solidFill>
                <a:srgbClr val="FF5C3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B5B05C-9C7B-4F2F-8B81-B0F77890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541" y="5257799"/>
            <a:ext cx="7558269" cy="1238491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err="1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TeamLeader</a:t>
            </a:r>
            <a:r>
              <a:rPr lang="fr-FR" sz="2000" b="1" dirty="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Arthur CHEVREAU (HEI4)</a:t>
            </a:r>
          </a:p>
          <a:p>
            <a:pPr algn="l"/>
            <a:r>
              <a:rPr lang="fr-FR" sz="2000" b="1" dirty="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Trésorière: Axelle CUVILLIER (HEI4)</a:t>
            </a:r>
          </a:p>
          <a:p>
            <a:pPr algn="l"/>
            <a:r>
              <a:rPr lang="fr-FR" sz="2000" b="1" dirty="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Secrétaire: Cyrielle COURATIER (HEI4)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20931-764B-4F66-A1A1-5E2E0FD8E265}"/>
              </a:ext>
            </a:extLst>
          </p:cNvPr>
          <p:cNvSpPr/>
          <p:nvPr/>
        </p:nvSpPr>
        <p:spPr>
          <a:xfrm>
            <a:off x="0" y="0"/>
            <a:ext cx="3761772" cy="6858000"/>
          </a:xfrm>
          <a:prstGeom prst="rect">
            <a:avLst/>
          </a:prstGeom>
          <a:solidFill>
            <a:srgbClr val="3F2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52810F-8EFB-4358-8007-59AE26C55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0" y="5257800"/>
            <a:ext cx="3064727" cy="8134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D1B12D-F3F2-4A15-9FDF-54A4CDC91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" y="6071292"/>
            <a:ext cx="2010978" cy="62788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73070930-F157-AA3E-EF2A-32F28499E1F8}"/>
              </a:ext>
            </a:extLst>
          </p:cNvPr>
          <p:cNvSpPr txBox="1">
            <a:spLocks/>
          </p:cNvSpPr>
          <p:nvPr/>
        </p:nvSpPr>
        <p:spPr>
          <a:xfrm>
            <a:off x="3958541" y="0"/>
            <a:ext cx="7558269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Campus JUNIA de Châteauroux </a:t>
            </a:r>
          </a:p>
        </p:txBody>
      </p:sp>
      <p:pic>
        <p:nvPicPr>
          <p:cNvPr id="10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E9B18161-34E7-E02C-1592-2C0279ED9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09" y="-130628"/>
            <a:ext cx="4078983" cy="40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2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F1C8DD-19B8-474C-AC52-C78C1101DB48}"/>
              </a:ext>
            </a:extLst>
          </p:cNvPr>
          <p:cNvSpPr/>
          <p:nvPr/>
        </p:nvSpPr>
        <p:spPr>
          <a:xfrm>
            <a:off x="1" y="0"/>
            <a:ext cx="6025414" cy="1049154"/>
          </a:xfrm>
          <a:prstGeom prst="rect">
            <a:avLst/>
          </a:prstGeom>
          <a:solidFill>
            <a:srgbClr val="3F2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  Sommaire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D85D70A-E652-4C44-88DD-7C60B3C517A6}"/>
              </a:ext>
            </a:extLst>
          </p:cNvPr>
          <p:cNvSpPr txBox="1">
            <a:spLocks noChangeArrowheads="1"/>
          </p:cNvSpPr>
          <p:nvPr/>
        </p:nvSpPr>
        <p:spPr>
          <a:xfrm>
            <a:off x="465364" y="1249491"/>
            <a:ext cx="11438626" cy="4658516"/>
          </a:xfrm>
          <a:prstGeom prst="rect">
            <a:avLst/>
          </a:prstGeom>
        </p:spPr>
        <p:txBody>
          <a:bodyPr vert="horz" lIns="92160" tIns="91944" rIns="92160" bIns="460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sz="2800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sz="2800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sz="2800" b="1" spc="300" dirty="0" err="1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b="1" spc="300" dirty="0">
              <a:solidFill>
                <a:srgbClr val="FF5C3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sz="4400" b="1" spc="300" dirty="0">
              <a:solidFill>
                <a:srgbClr val="FF5C3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sz="4400" b="1" spc="300" dirty="0">
              <a:solidFill>
                <a:srgbClr val="FF5C3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742950">
              <a:spcBef>
                <a:spcPts val="700"/>
              </a:spcBef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0D4CB44C-4D0A-48A1-9E77-A277708D9107}"/>
              </a:ext>
            </a:extLst>
          </p:cNvPr>
          <p:cNvSpPr txBox="1">
            <a:spLocks/>
          </p:cNvSpPr>
          <p:nvPr/>
        </p:nvSpPr>
        <p:spPr>
          <a:xfrm>
            <a:off x="8600975" y="6365975"/>
            <a:ext cx="1621055" cy="41021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E0AECD1-9132-44FB-ADEA-FC5136876936}" type="slidenum">
              <a:rPr lang="fr-FR" b="1" smtClean="0">
                <a:solidFill>
                  <a:schemeClr val="bg1"/>
                </a:solidFill>
              </a:rPr>
              <a:pPr algn="ctr"/>
              <a:t>2</a:t>
            </a:fld>
            <a:endParaRPr lang="fr-FR" b="1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logo&#10;&#10;Description générée automatiquement">
            <a:extLst>
              <a:ext uri="{FF2B5EF4-FFF2-40B4-BE49-F238E27FC236}">
                <a16:creationId xmlns:a16="http://schemas.microsoft.com/office/drawing/2014/main" id="{4C963D1C-2193-A701-5449-DE6B6E83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09" y="-118635"/>
            <a:ext cx="1286423" cy="12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F1C8DD-19B8-474C-AC52-C78C1101DB48}"/>
              </a:ext>
            </a:extLst>
          </p:cNvPr>
          <p:cNvSpPr/>
          <p:nvPr/>
        </p:nvSpPr>
        <p:spPr>
          <a:xfrm>
            <a:off x="1" y="0"/>
            <a:ext cx="6025414" cy="1049154"/>
          </a:xfrm>
          <a:prstGeom prst="rect">
            <a:avLst/>
          </a:prstGeom>
          <a:solidFill>
            <a:srgbClr val="3F2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fr-FR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NOM_Prénom_Année</a:t>
            </a:r>
            <a:r>
              <a:rPr lang="fr-FR" sz="2800" b="1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0D4CB44C-4D0A-48A1-9E77-A277708D9107}"/>
              </a:ext>
            </a:extLst>
          </p:cNvPr>
          <p:cNvSpPr txBox="1">
            <a:spLocks/>
          </p:cNvSpPr>
          <p:nvPr/>
        </p:nvSpPr>
        <p:spPr>
          <a:xfrm>
            <a:off x="8600975" y="6365975"/>
            <a:ext cx="1621055" cy="41021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E0AECD1-9132-44FB-ADEA-FC5136876936}" type="slidenum">
              <a:rPr lang="fr-FR" b="1" smtClean="0">
                <a:solidFill>
                  <a:schemeClr val="bg1"/>
                </a:solidFill>
              </a:rPr>
              <a:pPr algn="ctr"/>
              <a:t>3</a:t>
            </a:fld>
            <a:r>
              <a:rPr lang="fr-FR" b="1" dirty="0">
                <a:solidFill>
                  <a:schemeClr val="bg1"/>
                </a:solidFill>
              </a:rPr>
              <a:t>/xx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7780E9-68D7-701A-95FE-39F796870794}"/>
              </a:ext>
            </a:extLst>
          </p:cNvPr>
          <p:cNvSpPr txBox="1"/>
          <p:nvPr/>
        </p:nvSpPr>
        <p:spPr>
          <a:xfrm>
            <a:off x="522515" y="1249136"/>
            <a:ext cx="7356022" cy="43275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spc="300" dirty="0">
                <a:solidFill>
                  <a:srgbClr val="FF5C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TITRE-1</a:t>
            </a:r>
          </a:p>
          <a:p>
            <a:pPr>
              <a:lnSpc>
                <a:spcPct val="107000"/>
              </a:lnSpc>
            </a:pPr>
            <a:r>
              <a:rPr lang="fr-FR" sz="2800" b="1" spc="300" dirty="0">
                <a:solidFill>
                  <a:srgbClr val="FF5C39"/>
                </a:solidFill>
                <a:latin typeface="Verdana"/>
                <a:ea typeface="Verdana"/>
              </a:rPr>
              <a:t>	</a:t>
            </a:r>
            <a:r>
              <a:rPr lang="fr-FR" b="1" i="1" spc="300" dirty="0">
                <a:solidFill>
                  <a:srgbClr val="3F2A56"/>
                </a:solidFill>
                <a:latin typeface="Montserrat"/>
                <a:ea typeface="Verdana"/>
              </a:rPr>
              <a:t>Titre-2</a:t>
            </a:r>
            <a:endParaRPr lang="fr-FR" b="1" i="1" spc="300" dirty="0">
              <a:solidFill>
                <a:srgbClr val="3F2A56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pPr>
              <a:lnSpc>
                <a:spcPct val="107000"/>
              </a:lnSpc>
            </a:pPr>
            <a:r>
              <a:rPr lang="fr-FR" sz="1800" b="1" i="1" spc="300" dirty="0">
                <a:solidFill>
                  <a:srgbClr val="3F2A56"/>
                </a:solidFill>
                <a:effectLst/>
                <a:latin typeface="Montserrat" panose="00000500000000000000" pitchFamily="2" charset="0"/>
                <a:ea typeface="Verdana" panose="020B0604030504040204" pitchFamily="34" charset="0"/>
              </a:rPr>
              <a:t>		</a:t>
            </a:r>
            <a:r>
              <a:rPr lang="fr-FR" b="1" i="1" spc="300" dirty="0">
                <a:solidFill>
                  <a:srgbClr val="FF5C39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T</a:t>
            </a:r>
            <a:r>
              <a:rPr lang="fr-FR" sz="1800" b="1" i="1" dirty="0">
                <a:solidFill>
                  <a:srgbClr val="FF5C39"/>
                </a:solidFill>
                <a:effectLst/>
                <a:latin typeface="Montserrat" panose="00000500000000000000" pitchFamily="2" charset="0"/>
              </a:rPr>
              <a:t>itre-3</a:t>
            </a:r>
            <a:endParaRPr lang="fr-FR" sz="1800" b="1" i="1" dirty="0">
              <a:solidFill>
                <a:srgbClr val="3F2A56"/>
              </a:solidFill>
              <a:effectLst/>
              <a:latin typeface="Montserrat" panose="00000500000000000000" pitchFamily="2" charset="0"/>
            </a:endParaRPr>
          </a:p>
          <a:p>
            <a:r>
              <a:rPr lang="fr-FR" sz="1800" i="1" dirty="0">
                <a:solidFill>
                  <a:srgbClr val="3F2A56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Sed non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Suspendisse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nec,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Cras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diam.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ligula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massa,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a, semper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non, mi.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nec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nonummy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est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eleifend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mi, non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diam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erat. Duis semper. Duis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massa,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vitae,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in, pretium a,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Ut in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pharetra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fr-FR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fr-FR" dirty="0">
              <a:solidFill>
                <a:srgbClr val="3F2A56"/>
              </a:solidFill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3F2A56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« citation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A6111-C890-3B23-A76B-A622D391F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9980" r="7782" b="16133"/>
          <a:stretch/>
        </p:blipFill>
        <p:spPr>
          <a:xfrm>
            <a:off x="7976508" y="1009097"/>
            <a:ext cx="3755572" cy="2383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7AF20FA-4767-8387-0E49-341C8CA2D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9980" r="7782" b="16133"/>
          <a:stretch/>
        </p:blipFill>
        <p:spPr>
          <a:xfrm>
            <a:off x="7976508" y="3605894"/>
            <a:ext cx="3755572" cy="2383972"/>
          </a:xfrm>
          <a:prstGeom prst="rect">
            <a:avLst/>
          </a:prstGeom>
        </p:spPr>
      </p:pic>
      <p:pic>
        <p:nvPicPr>
          <p:cNvPr id="14" name="Image 13" descr="Une image contenant logo&#10;&#10;Description générée automatiquement">
            <a:extLst>
              <a:ext uri="{FF2B5EF4-FFF2-40B4-BE49-F238E27FC236}">
                <a16:creationId xmlns:a16="http://schemas.microsoft.com/office/drawing/2014/main" id="{CC8D6F64-DBB6-59D5-E23D-CEB1615D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09" y="-118635"/>
            <a:ext cx="1286423" cy="12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e93c37-905a-4a25-b53c-7c79b6781c0b" xsi:nil="true"/>
    <lcf76f155ced4ddcb4097134ff3c332f xmlns="7fc37283-8c47-42c6-a2cf-df74ceb96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62E63B0C86B469EBEEC465A8C509C" ma:contentTypeVersion="13" ma:contentTypeDescription="Create a new document." ma:contentTypeScope="" ma:versionID="a42508362fe3c205b32d04db4b551f22">
  <xsd:schema xmlns:xsd="http://www.w3.org/2001/XMLSchema" xmlns:xs="http://www.w3.org/2001/XMLSchema" xmlns:p="http://schemas.microsoft.com/office/2006/metadata/properties" xmlns:ns2="7fc37283-8c47-42c6-a2cf-df74ceb96935" xmlns:ns3="26e93c37-905a-4a25-b53c-7c79b6781c0b" targetNamespace="http://schemas.microsoft.com/office/2006/metadata/properties" ma:root="true" ma:fieldsID="01520ca87ec597cc808e7ff12a5d2712" ns2:_="" ns3:_="">
    <xsd:import namespace="7fc37283-8c47-42c6-a2cf-df74ceb96935"/>
    <xsd:import namespace="26e93c37-905a-4a25-b53c-7c79b6781c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37283-8c47-42c6-a2cf-df74ceb96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7252906-a757-4c9e-8699-aab7167737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93c37-905a-4a25-b53c-7c79b6781c0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dfc3d81-9ef6-43ae-890b-0d0e43893778}" ma:internalName="TaxCatchAll" ma:showField="CatchAllData" ma:web="26e93c37-905a-4a25-b53c-7c79b6781c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7B60B9-F691-49C6-AD29-EABD495323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FCC98-7676-46BC-9543-1CDEA04CC7B8}">
  <ds:schemaRefs>
    <ds:schemaRef ds:uri="http://schemas.microsoft.com/office/2006/metadata/properties"/>
    <ds:schemaRef ds:uri="26e93c37-905a-4a25-b53c-7c79b6781c0b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7fc37283-8c47-42c6-a2cf-df74ceb96935"/>
  </ds:schemaRefs>
</ds:datastoreItem>
</file>

<file path=customXml/itemProps3.xml><?xml version="1.0" encoding="utf-8"?>
<ds:datastoreItem xmlns:ds="http://schemas.openxmlformats.org/officeDocument/2006/customXml" ds:itemID="{DD55041C-3584-469F-AD1A-C69DA58AFB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c37283-8c47-42c6-a2cf-df74ceb96935"/>
    <ds:schemaRef ds:uri="26e93c37-905a-4a25-b53c-7c79b6781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223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Verdana</vt:lpstr>
      <vt:lpstr>Thème Office</vt:lpstr>
      <vt:lpstr> Rapport de responsabilité 2022-2023  Robot’HEIc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AUTOMATISATION  Automatique continue</dc:title>
  <dc:creator>Aymeric GILLET-CHEVAIS</dc:creator>
  <cp:lastModifiedBy>Arnaud GODET</cp:lastModifiedBy>
  <cp:revision>35</cp:revision>
  <dcterms:created xsi:type="dcterms:W3CDTF">2021-09-28T16:27:24Z</dcterms:created>
  <dcterms:modified xsi:type="dcterms:W3CDTF">2023-05-22T11:15:13Z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0x01010088962E63B0C86B469EBEEC465A8C509C</vt:lpwstr>
  </property>
  <property fmtid="{D5CDD505-2E9C-101B-9397-08002B2CF9AE}" pid="3" name="MediaServiceImageTags">
    <vt:lpwstr/>
  </property>
</Properties>
</file>