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8"/>
  </p:notesMasterIdLst>
  <p:sldIdLst>
    <p:sldId id="256" r:id="rId2"/>
    <p:sldId id="257" r:id="rId3"/>
    <p:sldId id="260" r:id="rId4"/>
    <p:sldId id="282" r:id="rId5"/>
    <p:sldId id="281" r:id="rId6"/>
    <p:sldId id="261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77" r:id="rId15"/>
    <p:sldId id="278" r:id="rId16"/>
    <p:sldId id="280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6708"/>
    <p:restoredTop sz="86463"/>
  </p:normalViewPr>
  <p:slideViewPr>
    <p:cSldViewPr snapToGrid="0">
      <p:cViewPr varScale="1">
        <p:scale>
          <a:sx n="81" d="100"/>
          <a:sy n="81" d="100"/>
        </p:scale>
        <p:origin x="184" y="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B4A31-6F37-2B4F-9D67-2607039A47F8}" type="datetimeFigureOut">
              <a:rPr lang="en-DE" smtClean="0"/>
              <a:t>03.07.25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4367D-0B53-5B45-9759-59225A7701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482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4367D-0B53-5B45-9759-59225A7701C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686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4367D-0B53-5B45-9759-59225A7701C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013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7/3/25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60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3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7/3/25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2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7/3/25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5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0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7/3/25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81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7/3/25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6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7/3/25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lourful paint pigments">
            <a:extLst>
              <a:ext uri="{FF2B5EF4-FFF2-40B4-BE49-F238E27FC236}">
                <a16:creationId xmlns:a16="http://schemas.microsoft.com/office/drawing/2014/main" id="{5C94C425-B8D2-042D-32BD-40020085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986" b="-2"/>
          <a:stretch>
            <a:fillRect/>
          </a:stretch>
        </p:blipFill>
        <p:spPr>
          <a:xfrm>
            <a:off x="4487333" y="29430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65F28-0942-FB32-231B-C92B180EC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DE" sz="3600" dirty="0"/>
              <a:t>INTRODUCTION TO DATA SCIENCE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AC0EE-C648-F6CF-6FE8-365C86C77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en-DE" sz="1600" dirty="0"/>
              <a:t>BAKERY SALES PREDICTION</a:t>
            </a:r>
          </a:p>
          <a:p>
            <a:pPr algn="ctr"/>
            <a:r>
              <a:rPr lang="en-DE" sz="1200" dirty="0"/>
              <a:t>Authors: ANTHONY AKO SOWAH</a:t>
            </a:r>
          </a:p>
          <a:p>
            <a:pPr algn="ctr"/>
            <a:r>
              <a:rPr lang="en-DE" sz="1200" dirty="0"/>
              <a:t>&amp;</a:t>
            </a:r>
          </a:p>
          <a:p>
            <a:pPr algn="ctr"/>
            <a:r>
              <a:rPr lang="en-DE" sz="1200" dirty="0"/>
              <a:t>HAMMAM HRAESHA</a:t>
            </a:r>
            <a:br>
              <a:rPr lang="en-DE" sz="1200" dirty="0"/>
            </a:b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94454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267D8-7E37-0325-F696-53F79106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NEURAL NETWORK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308F-D393-B47D-1038-C561CC340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700" b="0">
                <a:effectLst/>
              </a:rPr>
              <a:t>model = Sequential([</a:t>
            </a:r>
          </a:p>
          <a:p>
            <a:pPr>
              <a:lnSpc>
                <a:spcPct val="130000"/>
              </a:lnSpc>
            </a:pPr>
            <a:r>
              <a:rPr lang="en-US" sz="700" b="0">
                <a:effectLst/>
              </a:rPr>
              <a:t>Dense(64, activation='relu', input_shape=(12,), name='dense_1'),</a:t>
            </a:r>
          </a:p>
          <a:p>
            <a:pPr>
              <a:lnSpc>
                <a:spcPct val="130000"/>
              </a:lnSpc>
            </a:pPr>
            <a:r>
              <a:rPr lang="en-US" sz="700" b="0">
                <a:effectLst/>
              </a:rPr>
              <a:t>Dropout(0.3),</a:t>
            </a:r>
          </a:p>
          <a:p>
            <a:pPr>
              <a:lnSpc>
                <a:spcPct val="130000"/>
              </a:lnSpc>
            </a:pPr>
            <a:r>
              <a:rPr lang="en-US" sz="700" b="0">
                <a:effectLst/>
              </a:rPr>
              <a:t>Dense(32, activation='relu', name='dense_2'),</a:t>
            </a:r>
          </a:p>
          <a:p>
            <a:pPr>
              <a:lnSpc>
                <a:spcPct val="130000"/>
              </a:lnSpc>
            </a:pPr>
            <a:r>
              <a:rPr lang="en-US" sz="700" b="0">
                <a:effectLst/>
              </a:rPr>
              <a:t>Dropout(0.2),</a:t>
            </a:r>
          </a:p>
          <a:p>
            <a:pPr>
              <a:lnSpc>
                <a:spcPct val="130000"/>
              </a:lnSpc>
            </a:pPr>
            <a:r>
              <a:rPr lang="en-US" sz="700" b="0">
                <a:effectLst/>
              </a:rPr>
              <a:t>Dense(1, activation='linear', name='output') ]</a:t>
            </a:r>
          </a:p>
          <a:p>
            <a:pPr>
              <a:lnSpc>
                <a:spcPct val="130000"/>
              </a:lnSpc>
            </a:pPr>
            <a:r>
              <a:rPr lang="en-US" sz="700" b="0">
                <a:effectLst/>
              </a:rPr>
              <a:t>)</a:t>
            </a:r>
          </a:p>
          <a:p>
            <a:pPr>
              <a:lnSpc>
                <a:spcPct val="130000"/>
              </a:lnSpc>
            </a:pPr>
            <a:br>
              <a:rPr lang="en-US" sz="700" b="0">
                <a:effectLst/>
              </a:rPr>
            </a:br>
            <a:br>
              <a:rPr lang="en-US" sz="700" b="0">
                <a:effectLst/>
              </a:rPr>
            </a:br>
            <a:r>
              <a:rPr lang="en-US" sz="700" b="0">
                <a:effectLst/>
              </a:rPr>
              <a:t>model.compile(</a:t>
            </a:r>
          </a:p>
          <a:p>
            <a:pPr>
              <a:lnSpc>
                <a:spcPct val="130000"/>
              </a:lnSpc>
            </a:pPr>
            <a:r>
              <a:rPr lang="en-US" sz="700" b="0">
                <a:effectLst/>
              </a:rPr>
              <a:t>optimizer='adam',</a:t>
            </a:r>
          </a:p>
          <a:p>
            <a:pPr>
              <a:lnSpc>
                <a:spcPct val="130000"/>
              </a:lnSpc>
            </a:pPr>
            <a:r>
              <a:rPr lang="en-US" sz="700" b="0">
                <a:effectLst/>
              </a:rPr>
              <a:t>loss='mape',</a:t>
            </a:r>
          </a:p>
          <a:p>
            <a:pPr>
              <a:lnSpc>
                <a:spcPct val="130000"/>
              </a:lnSpc>
            </a:pPr>
            <a:r>
              <a:rPr lang="en-US" sz="700" b="0">
                <a:effectLst/>
              </a:rPr>
              <a:t>metrics=['mape']</a:t>
            </a:r>
          </a:p>
          <a:p>
            <a:pPr>
              <a:lnSpc>
                <a:spcPct val="130000"/>
              </a:lnSpc>
            </a:pPr>
            <a:r>
              <a:rPr lang="en-US" sz="700" b="0">
                <a:effectLst/>
              </a:rPr>
              <a:t>)</a:t>
            </a:r>
          </a:p>
          <a:p>
            <a:pPr>
              <a:lnSpc>
                <a:spcPct val="130000"/>
              </a:lnSpc>
            </a:pPr>
            <a:endParaRPr lang="en-US" sz="700"/>
          </a:p>
          <a:p>
            <a:pPr>
              <a:lnSpc>
                <a:spcPct val="130000"/>
              </a:lnSpc>
            </a:pPr>
            <a:endParaRPr lang="en-US" sz="7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CD34EFB9-C81A-57B2-B597-620645E14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3130" y="1422596"/>
            <a:ext cx="3774974" cy="25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raph of a graph showing a graph of training&#10;&#10;Description automatically generated with medium confidence">
            <a:extLst>
              <a:ext uri="{FF2B5EF4-FFF2-40B4-BE49-F238E27FC236}">
                <a16:creationId xmlns:a16="http://schemas.microsoft.com/office/drawing/2014/main" id="{000A8735-C24E-7038-8647-F0B567C6A7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64" r="2964"/>
          <a:stretch>
            <a:fillRect/>
          </a:stretch>
        </p:blipFill>
        <p:spPr>
          <a:xfrm>
            <a:off x="0" y="177800"/>
            <a:ext cx="81026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7D3180-791A-5C14-DC7E-80CAEE7B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9" y="177801"/>
            <a:ext cx="3227832" cy="917222"/>
          </a:xfrm>
        </p:spPr>
        <p:txBody>
          <a:bodyPr/>
          <a:lstStyle/>
          <a:p>
            <a:pPr algn="ctr"/>
            <a:r>
              <a:rPr lang="en-DE" sz="2000" dirty="0"/>
              <a:t>Training and Validation Loss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5876D-EBA5-CD92-5FFA-44FF7F088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6488" y="1162975"/>
            <a:ext cx="3227832" cy="4933025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plot shows the model's loss decreasing steadily across 50 training epochs.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Training Loss</a:t>
            </a:r>
            <a:r>
              <a:rPr lang="en-GB" dirty="0"/>
              <a:t> and </a:t>
            </a:r>
            <a:r>
              <a:rPr lang="en-GB" b="1" dirty="0"/>
              <a:t>Validation Loss</a:t>
            </a:r>
            <a:r>
              <a:rPr lang="en-GB" dirty="0"/>
              <a:t> both decline rapidly at the beginning, then plateau.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Validation Loss</a:t>
            </a:r>
            <a:r>
              <a:rPr lang="en-GB" dirty="0"/>
              <a:t> remains consistently below Training Loss, indicating good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significant overfitting observed—Dropout layers likely contributed to this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Loss metric used: </a:t>
            </a:r>
            <a:r>
              <a:rPr lang="en-GB" b="1" dirty="0"/>
              <a:t>Mean Absolute Percentage Error (MAPE)= 0.19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R^2 = 0.81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3928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1F7A-CAC5-BED1-9BFD-5FC9852A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MAPE Scores for each Product group</a:t>
            </a:r>
          </a:p>
        </p:txBody>
      </p:sp>
      <p:pic>
        <p:nvPicPr>
          <p:cNvPr id="6" name="Content Placeholder 5" descr="A graph with blue squares&#10;&#10;Description automatically generated">
            <a:extLst>
              <a:ext uri="{FF2B5EF4-FFF2-40B4-BE49-F238E27FC236}">
                <a16:creationId xmlns:a16="http://schemas.microsoft.com/office/drawing/2014/main" id="{E8B2F4D7-8D41-014F-903D-B7829D9F9A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0875" y="2438399"/>
            <a:ext cx="4159250" cy="36576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D9544-8BBD-D934-7412-81BFFA3E12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Sample count per product group:</a:t>
            </a:r>
          </a:p>
          <a:p>
            <a:r>
              <a:rPr lang="en-GB" dirty="0"/>
              <a:t>Warengruppe_1    1462</a:t>
            </a:r>
          </a:p>
          <a:p>
            <a:r>
              <a:rPr lang="en-GB" dirty="0"/>
              <a:t>Warengruppe_2    1462</a:t>
            </a:r>
          </a:p>
          <a:p>
            <a:r>
              <a:rPr lang="en-GB" dirty="0"/>
              <a:t>Warengruppe_3    1462</a:t>
            </a:r>
          </a:p>
          <a:p>
            <a:r>
              <a:rPr lang="en-GB" dirty="0"/>
              <a:t>Warengruppe_4    1409</a:t>
            </a:r>
          </a:p>
          <a:p>
            <a:r>
              <a:rPr lang="en-GB" dirty="0"/>
              <a:t>Warengruppe_5    1462</a:t>
            </a:r>
          </a:p>
          <a:p>
            <a:r>
              <a:rPr lang="en-GB" dirty="0"/>
              <a:t>Warengruppe_6     236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8832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480602-864F-1F73-A7A3-E279F3CB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Fails and 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D80E1-A9D7-FF0D-A350-7181FC70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Issue</a:t>
            </a:r>
            <a:r>
              <a:rPr lang="en-GB" dirty="0"/>
              <a:t>: Warengruppe_6 has far fewer samples (~236) compared to others.</a:t>
            </a:r>
          </a:p>
          <a:p>
            <a:r>
              <a:rPr lang="en-GB" b="1" dirty="0"/>
              <a:t>Improvement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Assign higher loss weight to Warengruppe_6 samples to penalize errors more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Artificially increase the sample count for Warengruppe_6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70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799B602-11F0-D178-04BD-B1772A740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2518" y="531341"/>
            <a:ext cx="5368525" cy="5432897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GB" b="1" dirty="0"/>
              <a:t>Issue</a:t>
            </a:r>
            <a:r>
              <a:rPr lang="en-GB" dirty="0"/>
              <a:t>: MAPE Penalizes Small Values Heavily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When actual values () are small, even minor prediction errors produce large percentage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Leads to biased error interpretation, especially in low-sales categories (e.g., Warengruppe_6).</a:t>
            </a:r>
          </a:p>
          <a:p>
            <a:r>
              <a:rPr lang="en-GB" sz="1600" b="1" dirty="0"/>
              <a:t>Improvements</a:t>
            </a:r>
          </a:p>
          <a:p>
            <a:r>
              <a:rPr lang="en-GB" sz="1400" b="1" dirty="0"/>
              <a:t>MAE (Mean Absolute Error):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Uniform error treatment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Less biased toward small values</a:t>
            </a:r>
          </a:p>
          <a:p>
            <a:endParaRPr lang="en-US" dirty="0"/>
          </a:p>
        </p:txBody>
      </p:sp>
      <p:pic>
        <p:nvPicPr>
          <p:cNvPr id="8" name="Content Placeholder 7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F617AD3F-21B7-0A60-171E-9363753F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67" y="1567181"/>
            <a:ext cx="2988679" cy="1098339"/>
          </a:xfrm>
          <a:prstGeom prst="rect">
            <a:avLst/>
          </a:prstGeom>
        </p:spPr>
      </p:pic>
      <p:pic>
        <p:nvPicPr>
          <p:cNvPr id="6" name="Content Placeholder 5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3D1B409A-CB83-6728-8953-03C1D2F5BB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37967" y="4263460"/>
            <a:ext cx="2988679" cy="95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4F85-1350-CF52-7C3E-B96F6312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Issue</a:t>
            </a:r>
            <a:r>
              <a:rPr lang="en-GB" dirty="0"/>
              <a:t>: Although our architecture is fairly balanced, performance may be limited by the simplicity of the model.</a:t>
            </a:r>
          </a:p>
          <a:p>
            <a:r>
              <a:rPr lang="en-GB" b="1" dirty="0"/>
              <a:t>Improvement</a:t>
            </a:r>
            <a:r>
              <a:rPr lang="en-GB" dirty="0"/>
              <a:t>: We can use more expressive models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Deeper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LSTM or GRU</a:t>
            </a:r>
            <a:r>
              <a:rPr lang="en-GB" dirty="0"/>
              <a:t> for temporal dependencies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2178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words&#10;&#10;Description automatically generated">
            <a:extLst>
              <a:ext uri="{FF2B5EF4-FFF2-40B4-BE49-F238E27FC236}">
                <a16:creationId xmlns:a16="http://schemas.microsoft.com/office/drawing/2014/main" id="{4676FD8B-8592-E082-C15E-11C662F4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33" y="308919"/>
            <a:ext cx="11086475" cy="62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3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231E-5204-5F6B-4717-1813EC8A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SELF CREATED VARIABLES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4C1ACB-F19A-416B-33C1-19ED22BEF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09454"/>
              </p:ext>
            </p:extLst>
          </p:nvPr>
        </p:nvGraphicFramePr>
        <p:xfrm>
          <a:off x="994298" y="1787489"/>
          <a:ext cx="10289220" cy="496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610">
                  <a:extLst>
                    <a:ext uri="{9D8B030D-6E8A-4147-A177-3AD203B41FA5}">
                      <a16:colId xmlns:a16="http://schemas.microsoft.com/office/drawing/2014/main" val="2666296526"/>
                    </a:ext>
                  </a:extLst>
                </a:gridCol>
                <a:gridCol w="5144610">
                  <a:extLst>
                    <a:ext uri="{9D8B030D-6E8A-4147-A177-3AD203B41FA5}">
                      <a16:colId xmlns:a16="http://schemas.microsoft.com/office/drawing/2014/main" val="1553657894"/>
                    </a:ext>
                  </a:extLst>
                </a:gridCol>
              </a:tblGrid>
              <a:tr h="311421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00477"/>
                  </a:ext>
                </a:extLst>
              </a:tr>
              <a:tr h="756758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KielerWoche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Binary indicator (1/0) for whether the date falls within the </a:t>
                      </a:r>
                      <a:r>
                        <a:rPr lang="en-GB" dirty="0" err="1"/>
                        <a:t>Kieler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Woche</a:t>
                      </a:r>
                      <a:r>
                        <a:rPr lang="en-GB" dirty="0"/>
                        <a:t> event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05658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Warengruppe_1–6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One-hot encoded variables indicating the product group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56387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weekday_sin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Sine transformation of weekday to capture cyclical weekly patterns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56899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weekday_cos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Cosine transformation of weekday for </a:t>
                      </a:r>
                      <a:r>
                        <a:rPr lang="en-GB" dirty="0" err="1"/>
                        <a:t>modeling</a:t>
                      </a:r>
                      <a:r>
                        <a:rPr lang="en-GB" dirty="0"/>
                        <a:t> cyclic </a:t>
                      </a:r>
                      <a:r>
                        <a:rPr lang="en-GB" dirty="0" err="1"/>
                        <a:t>behavior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89113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month_sin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Sine transformation of month to model seasonal sales </a:t>
                      </a:r>
                      <a:r>
                        <a:rPr lang="en-GB" dirty="0" err="1"/>
                        <a:t>behavior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82613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month_cos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Cosine transformation of month to model seasonal effects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53413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is_off</a:t>
                      </a:r>
                      <a:r>
                        <a:rPr lang="en-GB" dirty="0"/>
                        <a:t>(</a:t>
                      </a:r>
                      <a:r>
                        <a:rPr lang="en-GB" dirty="0" err="1"/>
                        <a:t>is_holiday</a:t>
                      </a:r>
                      <a:r>
                        <a:rPr lang="en-GB" dirty="0"/>
                        <a:t> +</a:t>
                      </a:r>
                      <a:r>
                        <a:rPr lang="en-GB" dirty="0" err="1"/>
                        <a:t>is_weekend</a:t>
                      </a:r>
                      <a:r>
                        <a:rPr lang="en-GB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Binary indicator for public holidays or non-business days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06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6493C-324B-084E-E3D3-4030E82E2C16}"/>
              </a:ext>
            </a:extLst>
          </p:cNvPr>
          <p:cNvSpPr txBox="1"/>
          <p:nvPr/>
        </p:nvSpPr>
        <p:spPr>
          <a:xfrm>
            <a:off x="1278382" y="1171851"/>
            <a:ext cx="886879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These variables enhance the model by:</a:t>
            </a:r>
          </a:p>
          <a:p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Handling </a:t>
            </a:r>
            <a:r>
              <a:rPr lang="en-GB" b="1" dirty="0"/>
              <a:t>cyclic data </a:t>
            </a:r>
            <a:r>
              <a:rPr lang="en-GB" dirty="0"/>
              <a:t>(sin/cos features)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Encoding </a:t>
            </a:r>
            <a:r>
              <a:rPr lang="en-GB" b="1" dirty="0"/>
              <a:t>categorical data</a:t>
            </a:r>
            <a:r>
              <a:rPr lang="en-GB" dirty="0"/>
              <a:t> (</a:t>
            </a:r>
            <a:r>
              <a:rPr lang="en-GB" dirty="0" err="1"/>
              <a:t>Warengruppe</a:t>
            </a:r>
            <a:r>
              <a:rPr lang="en-GB" dirty="0"/>
              <a:t>_*)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Incorporating </a:t>
            </a:r>
            <a:r>
              <a:rPr lang="en-GB" b="1" dirty="0"/>
              <a:t>event data</a:t>
            </a:r>
            <a:r>
              <a:rPr lang="en-GB" dirty="0"/>
              <a:t> (</a:t>
            </a:r>
            <a:r>
              <a:rPr lang="en-GB" dirty="0" err="1"/>
              <a:t>KielerWoche</a:t>
            </a:r>
            <a:r>
              <a:rPr lang="en-GB" dirty="0"/>
              <a:t>, </a:t>
            </a:r>
            <a:r>
              <a:rPr lang="en-GB" dirty="0" err="1"/>
              <a:t>is_off</a:t>
            </a:r>
            <a:r>
              <a:rPr lang="en-GB" dirty="0"/>
              <a:t>)</a:t>
            </a:r>
          </a:p>
          <a:p>
            <a:endParaRPr lang="en-GB" dirty="0"/>
          </a:p>
          <a:p>
            <a:pPr algn="ctr"/>
            <a:r>
              <a:rPr lang="en-GB" b="1" dirty="0"/>
              <a:t>Why These Variables</a:t>
            </a:r>
          </a:p>
          <a:p>
            <a:r>
              <a:rPr lang="en-GB" b="1" dirty="0"/>
              <a:t>Cyclical Encoding</a:t>
            </a:r>
            <a:r>
              <a:rPr lang="en-GB" dirty="0"/>
              <a:t> (</a:t>
            </a:r>
            <a:r>
              <a:rPr lang="en-GB" dirty="0" err="1"/>
              <a:t>weekday_sin</a:t>
            </a:r>
            <a:r>
              <a:rPr lang="en-GB" dirty="0"/>
              <a:t>, </a:t>
            </a:r>
            <a:r>
              <a:rPr lang="en-GB" dirty="0" err="1"/>
              <a:t>weekday_cos</a:t>
            </a:r>
            <a:r>
              <a:rPr lang="en-GB" dirty="0"/>
              <a:t>, </a:t>
            </a:r>
            <a:r>
              <a:rPr lang="en-GB" dirty="0" err="1"/>
              <a:t>month_sin</a:t>
            </a:r>
            <a:r>
              <a:rPr lang="en-GB" dirty="0"/>
              <a:t>, </a:t>
            </a:r>
            <a:r>
              <a:rPr lang="en-GB" dirty="0" err="1"/>
              <a:t>month_cos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Captures the </a:t>
            </a:r>
            <a:r>
              <a:rPr lang="en-GB" i="1" dirty="0"/>
              <a:t>periodic nature</a:t>
            </a:r>
            <a:r>
              <a:rPr lang="en-GB" dirty="0"/>
              <a:t> of sales </a:t>
            </a:r>
            <a:r>
              <a:rPr lang="en-GB" dirty="0" err="1"/>
              <a:t>behavior</a:t>
            </a:r>
            <a:r>
              <a:rPr lang="en-GB" dirty="0"/>
              <a:t> across days and months (e.g., weekdays vs weekends, seasonal shopping patterns).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Event Feature</a:t>
            </a:r>
            <a:r>
              <a:rPr lang="en-GB" dirty="0"/>
              <a:t> (</a:t>
            </a:r>
            <a:r>
              <a:rPr lang="en-GB" dirty="0" err="1"/>
              <a:t>KielerWoche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Helps model </a:t>
            </a:r>
            <a:r>
              <a:rPr lang="en-GB" i="1" dirty="0"/>
              <a:t>special spikes</a:t>
            </a:r>
            <a:r>
              <a:rPr lang="en-GB" dirty="0"/>
              <a:t> in demand caused by the local  festivals.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Categorical Handling</a:t>
            </a:r>
            <a:r>
              <a:rPr lang="en-GB" dirty="0"/>
              <a:t> (Warengruppe_1–6)</a:t>
            </a:r>
            <a:br>
              <a:rPr lang="en-GB" dirty="0"/>
            </a:br>
            <a:r>
              <a:rPr lang="en-GB" dirty="0"/>
              <a:t>Allows the model to distinguish between product categories using one-hot encoding (instead of a single numerical code which may mislead the model).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Holiday Indicator</a:t>
            </a:r>
            <a:r>
              <a:rPr lang="en-GB" dirty="0"/>
              <a:t> (</a:t>
            </a:r>
            <a:r>
              <a:rPr lang="en-GB" dirty="0" err="1"/>
              <a:t>is_off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Accounts for the effect of </a:t>
            </a:r>
            <a:r>
              <a:rPr lang="en-GB" i="1" dirty="0"/>
              <a:t>non-working days</a:t>
            </a:r>
            <a:r>
              <a:rPr lang="en-GB" dirty="0"/>
              <a:t> (typically drop or spike in sales).</a:t>
            </a:r>
          </a:p>
          <a:p>
            <a:r>
              <a:rPr lang="en-GB" dirty="0"/>
              <a:t>It is a combination of weekends and holidays in Germany withing the period under consideration</a:t>
            </a:r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74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2557-80B6-A994-F310-D9D5B8C4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BD24-E348-78BB-04DC-15C6C370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merging the </a:t>
            </a:r>
            <a:r>
              <a:rPr lang="en-GB" dirty="0" err="1"/>
              <a:t>KielerWoche</a:t>
            </a:r>
            <a:r>
              <a:rPr lang="en-GB" dirty="0"/>
              <a:t> data with the training dataset, we replaced missing values with 0 such that the </a:t>
            </a:r>
            <a:r>
              <a:rPr lang="en-GB" dirty="0" err="1"/>
              <a:t>KielerWoche</a:t>
            </a:r>
            <a:r>
              <a:rPr lang="en-GB" dirty="0"/>
              <a:t> column is either 0 or 1.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062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E9658-574E-67F2-0B25-0C7299391B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3822" y="2107443"/>
            <a:ext cx="5696303" cy="34016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C3416F-462F-638D-33DB-143C41EC26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752" y="2107443"/>
            <a:ext cx="5696304" cy="34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5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B5144-055D-59F3-5CBF-3BD0B921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03482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GB" sz="1600" dirty="0"/>
              <a:t>Error bars represent 95% confidence intervals, providing statistical reliability for the observed mean sales.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B4CB5-39DD-4F67-962E-D8601C504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2519" y="2312988"/>
            <a:ext cx="5103482" cy="3651250"/>
          </a:xfrm>
        </p:spPr>
        <p:txBody>
          <a:bodyPr vert="horz" lIns="109728" tIns="109728" rIns="109728" bIns="91440" rtlCol="0">
            <a:normAutofit fontScale="92500" lnSpcReduction="20000"/>
          </a:bodyPr>
          <a:lstStyle/>
          <a:p>
            <a:pPr>
              <a:spcBef>
                <a:spcPts val="930"/>
              </a:spcBef>
            </a:pPr>
            <a:r>
              <a:rPr lang="en-GB" dirty="0"/>
              <a:t>Sales tend to be higher on weekends with consistent patterns, as shown by the tight confidence intervals. Holidays also show increased average </a:t>
            </a:r>
            <a:r>
              <a:rPr lang="en-GB" dirty="0" err="1"/>
              <a:t>Umsatz</a:t>
            </a:r>
            <a:r>
              <a:rPr lang="en-GB" dirty="0"/>
              <a:t>, though with greater variability, suggesting more uncertainty in the effect.</a:t>
            </a:r>
          </a:p>
          <a:p>
            <a:pPr>
              <a:spcBef>
                <a:spcPts val="930"/>
              </a:spcBef>
            </a:pPr>
            <a:endParaRPr lang="en-GB" dirty="0"/>
          </a:p>
          <a:p>
            <a:pPr>
              <a:spcBef>
                <a:spcPts val="930"/>
              </a:spcBef>
            </a:pPr>
            <a:r>
              <a:rPr lang="en-GB" dirty="0"/>
              <a:t>These engineered variables (‘weekend’ and ‘</a:t>
            </a:r>
            <a:r>
              <a:rPr lang="en-GB" dirty="0" err="1"/>
              <a:t>is_holiday</a:t>
            </a:r>
            <a:r>
              <a:rPr lang="en-GB" dirty="0"/>
              <a:t>’) reveal key consumer </a:t>
            </a:r>
            <a:r>
              <a:rPr lang="en-GB" dirty="0" err="1"/>
              <a:t>behavior</a:t>
            </a:r>
            <a:r>
              <a:rPr lang="en-GB" dirty="0"/>
              <a:t> trends impacting revenue — essential for predictive modelling.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Content Placeholder 5" descr="A graph of a number of green squares&#10;&#10;Description automatically generated with medium confidence">
            <a:extLst>
              <a:ext uri="{FF2B5EF4-FFF2-40B4-BE49-F238E27FC236}">
                <a16:creationId xmlns:a16="http://schemas.microsoft.com/office/drawing/2014/main" id="{F9C71DA0-D10C-5D72-2D08-4AE95C359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3049" y="842851"/>
            <a:ext cx="3249406" cy="2298953"/>
          </a:xfrm>
          <a:prstGeom prst="rect">
            <a:avLst/>
          </a:prstGeom>
        </p:spPr>
      </p:pic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18541FE-309B-2373-9BED-551D02915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157" y="3470596"/>
            <a:ext cx="2909524" cy="23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9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7645FA-7D04-DB9F-9F75-A0509224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063" b="1"/>
          <a:stretch>
            <a:fillRect/>
          </a:stretch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EA24AA-2D37-6D0E-A5BB-0971E63D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061" y="293512"/>
            <a:ext cx="3689405" cy="5518892"/>
          </a:xfrm>
        </p:spPr>
        <p:txBody>
          <a:bodyPr>
            <a:normAutofit fontScale="85000" lnSpcReduction="20000"/>
          </a:bodyPr>
          <a:lstStyle/>
          <a:p>
            <a:r>
              <a:rPr lang="en-GB"/>
              <a:t>This chart shows the top variables that most strongly influenced predicted sales (Umsatz) in our linear regression model.</a:t>
            </a:r>
          </a:p>
          <a:p>
            <a:r>
              <a:rPr lang="en-GB" b="1"/>
              <a:t>Product groups</a:t>
            </a:r>
            <a:r>
              <a:rPr lang="en-GB"/>
              <a:t> (especially </a:t>
            </a:r>
            <a:r>
              <a:rPr lang="en-GB" i="1"/>
              <a:t>Warengruppe_2</a:t>
            </a:r>
            <a:r>
              <a:rPr lang="en-GB"/>
              <a:t>, </a:t>
            </a:r>
            <a:r>
              <a:rPr lang="en-GB" i="1"/>
              <a:t>4</a:t>
            </a:r>
            <a:r>
              <a:rPr lang="en-GB"/>
              <a:t>, and </a:t>
            </a:r>
            <a:r>
              <a:rPr lang="en-GB" i="1"/>
              <a:t>6</a:t>
            </a:r>
            <a:r>
              <a:rPr lang="en-GB"/>
              <a:t>) had the </a:t>
            </a:r>
            <a:r>
              <a:rPr lang="en-GB" b="1"/>
              <a:t>strongest impact</a:t>
            </a:r>
            <a:r>
              <a:rPr lang="en-GB"/>
              <a:t>, indicating large variations in sales between product types.</a:t>
            </a:r>
          </a:p>
          <a:p>
            <a:r>
              <a:rPr lang="en-GB" b="1"/>
              <a:t>Temporal patterns</a:t>
            </a:r>
            <a:r>
              <a:rPr lang="en-GB"/>
              <a:t> like </a:t>
            </a:r>
            <a:r>
              <a:rPr lang="en-GB" b="1"/>
              <a:t>month and weekday encoding</a:t>
            </a:r>
            <a:r>
              <a:rPr lang="en-GB"/>
              <a:t> (sin/cos) had much </a:t>
            </a:r>
            <a:r>
              <a:rPr lang="en-GB" b="1"/>
              <a:t>smaller effects</a:t>
            </a:r>
            <a:r>
              <a:rPr lang="en-GB"/>
              <a:t>, likely due to their cyclical nature.</a:t>
            </a:r>
          </a:p>
          <a:p>
            <a:r>
              <a:rPr lang="en-GB" b="1"/>
              <a:t>KielerWoche</a:t>
            </a:r>
            <a:r>
              <a:rPr lang="en-GB"/>
              <a:t> and </a:t>
            </a:r>
            <a:r>
              <a:rPr lang="en-GB" b="1"/>
              <a:t>is_off</a:t>
            </a:r>
            <a:r>
              <a:rPr lang="en-GB"/>
              <a:t> had moderate influence.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38AC-DF45-A66F-2719-AAE68B90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Linear Regression Equation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07F5-9D31-CDB8-CDBE-426421701B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2500" dirty="0" err="1"/>
              <a:t>Umsatz</a:t>
            </a:r>
            <a:r>
              <a:rPr lang="en-GB" sz="2500" dirty="0"/>
              <a:t> (Sales) =</a:t>
            </a:r>
            <a:br>
              <a:rPr lang="en-GB" sz="2500" dirty="0"/>
            </a:br>
            <a:r>
              <a:rPr lang="en-GB" sz="2500" b="1" dirty="0"/>
              <a:t>176.30</a:t>
            </a:r>
            <a:r>
              <a:rPr lang="en-GB" sz="2500" dirty="0"/>
              <a:t> + 6.22 × </a:t>
            </a:r>
            <a:r>
              <a:rPr lang="en-GB" sz="2500" dirty="0" err="1"/>
              <a:t>KielerWoche</a:t>
            </a:r>
            <a:br>
              <a:rPr lang="en-GB" sz="2500" dirty="0"/>
            </a:br>
            <a:r>
              <a:rPr lang="en-GB" sz="2500" dirty="0"/>
              <a:t>– 71.43 × Warengruppe_1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500" dirty="0"/>
              <a:t>217.83 × Warengruppe_2</a:t>
            </a:r>
            <a:br>
              <a:rPr lang="en-GB" sz="2500" dirty="0"/>
            </a:br>
            <a:r>
              <a:rPr lang="en-GB" sz="2500" dirty="0"/>
              <a:t>– 28.62 × Warengruppe_3</a:t>
            </a:r>
            <a:br>
              <a:rPr lang="en-GB" sz="2500" dirty="0"/>
            </a:br>
            <a:r>
              <a:rPr lang="en-GB" sz="2500" dirty="0"/>
              <a:t>– 104.49 × Warengruppe_4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500" dirty="0"/>
              <a:t>88.13 × Warengruppe_5</a:t>
            </a:r>
            <a:br>
              <a:rPr lang="en-GB" sz="2500" dirty="0"/>
            </a:br>
            <a:r>
              <a:rPr lang="en-GB" sz="2500" dirty="0"/>
              <a:t>– 101.42 × Warengruppe_6</a:t>
            </a:r>
            <a:br>
              <a:rPr lang="en-GB" sz="2500" dirty="0"/>
            </a:br>
            <a:r>
              <a:rPr lang="en-GB" sz="2500" dirty="0"/>
              <a:t>– 3.24 × </a:t>
            </a:r>
            <a:r>
              <a:rPr lang="en-GB" sz="2500" dirty="0" err="1"/>
              <a:t>weekday_sin</a:t>
            </a:r>
            <a:br>
              <a:rPr lang="en-GB" sz="2500" dirty="0"/>
            </a:br>
            <a:r>
              <a:rPr lang="en-GB" sz="2500" dirty="0"/>
              <a:t>– 0.89 × </a:t>
            </a:r>
            <a:r>
              <a:rPr lang="en-GB" sz="2500" dirty="0" err="1"/>
              <a:t>weekday_cos</a:t>
            </a:r>
            <a:br>
              <a:rPr lang="en-GB" sz="2500" dirty="0"/>
            </a:br>
            <a:r>
              <a:rPr lang="en-GB" sz="2500" dirty="0"/>
              <a:t>– 28.09 × </a:t>
            </a:r>
            <a:r>
              <a:rPr lang="en-GB" sz="2500" dirty="0" err="1"/>
              <a:t>month_sin</a:t>
            </a:r>
            <a:br>
              <a:rPr lang="en-GB" sz="2500" dirty="0"/>
            </a:br>
            <a:r>
              <a:rPr lang="en-GB" sz="2500" dirty="0"/>
              <a:t>– 32.74 × </a:t>
            </a:r>
            <a:r>
              <a:rPr lang="en-GB" sz="2500" dirty="0" err="1"/>
              <a:t>month_cos</a:t>
            </a:r>
            <a:endParaRPr lang="en-GB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500" dirty="0"/>
              <a:t>50.94 × </a:t>
            </a:r>
            <a:r>
              <a:rPr lang="en-GB" sz="2500" dirty="0" err="1"/>
              <a:t>is_off</a:t>
            </a:r>
            <a:endParaRPr lang="en-GB" sz="2500" dirty="0"/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0F90-16B0-CF5C-4591-9B7F3A6721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algn="ctr"/>
            <a:r>
              <a:rPr lang="en-GB" b="1" dirty="0"/>
              <a:t>Model 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R²</a:t>
            </a:r>
            <a:r>
              <a:rPr lang="en-GB" dirty="0"/>
              <a:t>: </a:t>
            </a:r>
            <a:r>
              <a:rPr lang="en-DE" sz="1900" dirty="0"/>
              <a:t>0.722087923572818</a:t>
            </a:r>
            <a:endParaRPr lang="en-GB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Adjusted R²</a:t>
            </a:r>
            <a:r>
              <a:rPr lang="en-GB" dirty="0"/>
              <a:t>: </a:t>
            </a:r>
            <a:r>
              <a:rPr lang="en-DE" sz="1900" dirty="0"/>
              <a:t>0.7216792839737405</a:t>
            </a:r>
            <a:br>
              <a:rPr lang="en-GB" dirty="0"/>
            </a:br>
            <a:r>
              <a:rPr lang="en-GB" dirty="0"/>
              <a:t>This indicates that approximately </a:t>
            </a:r>
            <a:r>
              <a:rPr lang="en-GB" b="1" dirty="0"/>
              <a:t>72% of the variation in sales</a:t>
            </a:r>
            <a:r>
              <a:rPr lang="en-GB" dirty="0"/>
              <a:t> can be explained by the selected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MAPE for Linear model= 0.33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DE" dirty="0"/>
          </a:p>
          <a:p>
            <a:pPr algn="ctr"/>
            <a:r>
              <a:rPr lang="en-GB" b="1" dirty="0"/>
              <a:t>Interpretation</a:t>
            </a:r>
            <a:endParaRPr lang="en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model shows </a:t>
            </a:r>
            <a:r>
              <a:rPr lang="en-GB" b="1" dirty="0"/>
              <a:t>strong predictive power</a:t>
            </a:r>
            <a:r>
              <a:rPr lang="en-GB" dirty="0"/>
              <a:t> using both </a:t>
            </a:r>
            <a:r>
              <a:rPr lang="en-GB" b="1" dirty="0"/>
              <a:t>seasonal</a:t>
            </a:r>
            <a:r>
              <a:rPr lang="en-GB" dirty="0"/>
              <a:t>, </a:t>
            </a:r>
            <a:r>
              <a:rPr lang="en-GB" b="1" dirty="0"/>
              <a:t>event-based</a:t>
            </a:r>
            <a:r>
              <a:rPr lang="en-GB" dirty="0"/>
              <a:t>, and </a:t>
            </a:r>
            <a:r>
              <a:rPr lang="en-GB" b="1" dirty="0"/>
              <a:t>product-specific</a:t>
            </a:r>
            <a:r>
              <a:rPr lang="en-GB" dirty="0"/>
              <a:t>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Variables like </a:t>
            </a:r>
            <a:r>
              <a:rPr lang="en-GB" b="1" dirty="0"/>
              <a:t>Warengruppe_2</a:t>
            </a:r>
            <a:r>
              <a:rPr lang="en-GB" dirty="0"/>
              <a:t>, </a:t>
            </a:r>
            <a:r>
              <a:rPr lang="en-GB" b="1" dirty="0" err="1"/>
              <a:t>is_off</a:t>
            </a:r>
            <a:r>
              <a:rPr lang="en-GB" dirty="0"/>
              <a:t>, and </a:t>
            </a:r>
            <a:r>
              <a:rPr lang="en-GB" b="1" dirty="0"/>
              <a:t>Warengruppe_6</a:t>
            </a:r>
            <a:r>
              <a:rPr lang="en-GB" dirty="0"/>
              <a:t> have high impact on predicted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Weekday and month encodings</a:t>
            </a:r>
            <a:r>
              <a:rPr lang="en-GB" dirty="0"/>
              <a:t> add subtle seasonal nuance.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3158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67AA-DEF4-70BF-35B7-3631633A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Multicollinearity Check: Correlation Matrix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908ED-5651-1CC3-498F-AED66442BF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3323" y="2438400"/>
            <a:ext cx="4134354" cy="36576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D06C6-3530-4E53-E492-96AACC18FF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3200" b="1" dirty="0"/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Low multicollinearity</a:t>
            </a:r>
            <a:r>
              <a:rPr lang="en-GB" sz="3200" dirty="0"/>
              <a:t> overall between </a:t>
            </a:r>
            <a:r>
              <a:rPr lang="en-GB" sz="3200" dirty="0" err="1"/>
              <a:t>features.Most</a:t>
            </a:r>
            <a:r>
              <a:rPr lang="en-GB" sz="3200" dirty="0"/>
              <a:t> correlation values are close to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/>
              <a:t>Strong negative correlation</a:t>
            </a:r>
            <a:r>
              <a:rPr lang="en-GB" sz="3200" dirty="0"/>
              <a:t> between </a:t>
            </a:r>
            <a:r>
              <a:rPr lang="en-GB" sz="3200" dirty="0" err="1"/>
              <a:t>weekday_sin</a:t>
            </a:r>
            <a:r>
              <a:rPr lang="en-GB" sz="3200" dirty="0"/>
              <a:t> and </a:t>
            </a:r>
            <a:r>
              <a:rPr lang="en-GB" sz="3200" dirty="0" err="1"/>
              <a:t>is_off</a:t>
            </a:r>
            <a:r>
              <a:rPr lang="en-GB" sz="3200" dirty="0"/>
              <a:t> (-0.78) which indicates weekends/off-days have a clear cyclical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 err="1"/>
              <a:t>month_cos</a:t>
            </a:r>
            <a:r>
              <a:rPr lang="en-GB" sz="3200" dirty="0"/>
              <a:t> and </a:t>
            </a:r>
            <a:r>
              <a:rPr lang="en-GB" sz="3200" dirty="0" err="1"/>
              <a:t>KielerWoche</a:t>
            </a:r>
            <a:r>
              <a:rPr lang="en-GB" sz="3200" dirty="0"/>
              <a:t> have a slight </a:t>
            </a:r>
            <a:r>
              <a:rPr lang="en-GB" sz="3200" b="1" dirty="0"/>
              <a:t>negative correlation</a:t>
            </a:r>
            <a:r>
              <a:rPr lang="en-GB" sz="3200" dirty="0"/>
              <a:t> (-0.22), possibly tied to specific times of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No extreme positive correlation (i.e., &gt; 0.9), suggesting feature redundancy is minimal.</a:t>
            </a:r>
          </a:p>
          <a:p>
            <a:endParaRPr lang="en-GB" sz="3200" b="1" dirty="0"/>
          </a:p>
          <a:p>
            <a:r>
              <a:rPr lang="en-GB" sz="3200" b="1" dirty="0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The model does </a:t>
            </a:r>
            <a:r>
              <a:rPr lang="en-GB" sz="3200" b="1" dirty="0"/>
              <a:t>not suffer from severe multicollinearity</a:t>
            </a:r>
            <a:r>
              <a:rPr lang="en-GB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Feature selection appears balanced and interpretable.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4581510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1077</Words>
  <Application>Microsoft Macintosh PowerPoint</Application>
  <PresentationFormat>Widescreen</PresentationFormat>
  <Paragraphs>115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Aptos</vt:lpstr>
      <vt:lpstr>Arial</vt:lpstr>
      <vt:lpstr>Corbel</vt:lpstr>
      <vt:lpstr>SketchLinesVTI</vt:lpstr>
      <vt:lpstr>INTRODUCTION TO DATA SCIENCE AND MACHINE LEARNING</vt:lpstr>
      <vt:lpstr>SELF CREATED VARIABLES</vt:lpstr>
      <vt:lpstr>PowerPoint Presentation</vt:lpstr>
      <vt:lpstr>Handling Missing data</vt:lpstr>
      <vt:lpstr>PowerPoint Presentation</vt:lpstr>
      <vt:lpstr>Error bars represent 95% confidence intervals, providing statistical reliability for the observed mean sales.</vt:lpstr>
      <vt:lpstr>PowerPoint Presentation</vt:lpstr>
      <vt:lpstr>Final Linear Regression Equation</vt:lpstr>
      <vt:lpstr>Multicollinearity Check: Correlation Matrix</vt:lpstr>
      <vt:lpstr>NEURAL NETWORK OPTIMIZATION</vt:lpstr>
      <vt:lpstr>Training and Validation Loss</vt:lpstr>
      <vt:lpstr>MAPE Scores for each Product group</vt:lpstr>
      <vt:lpstr>Fails and Improvements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anthony.sowah@eleves.ec-nantes.fr</dc:creator>
  <cp:lastModifiedBy>anthony.sowah@eleves.ec-nantes.fr</cp:lastModifiedBy>
  <cp:revision>5</cp:revision>
  <dcterms:created xsi:type="dcterms:W3CDTF">2025-07-02T12:12:08Z</dcterms:created>
  <dcterms:modified xsi:type="dcterms:W3CDTF">2025-07-03T15:14:07Z</dcterms:modified>
</cp:coreProperties>
</file>