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85" r:id="rId3"/>
    <p:sldId id="257" r:id="rId4"/>
    <p:sldId id="289" r:id="rId5"/>
    <p:sldId id="259" r:id="rId6"/>
    <p:sldId id="275" r:id="rId7"/>
    <p:sldId id="258" r:id="rId8"/>
    <p:sldId id="261" r:id="rId9"/>
    <p:sldId id="278" r:id="rId10"/>
    <p:sldId id="281" r:id="rId11"/>
    <p:sldId id="282" r:id="rId12"/>
    <p:sldId id="271" r:id="rId13"/>
    <p:sldId id="272" r:id="rId14"/>
    <p:sldId id="273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>
      <p:cViewPr varScale="1">
        <p:scale>
          <a:sx n="107" d="100"/>
          <a:sy n="107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2FC16-A48E-174F-9568-580E428C6F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070DA9A-8D2C-DE49-BD92-2DC3497D8B85}">
      <dgm:prSet phldrT="[Text]"/>
      <dgm:spPr/>
      <dgm:t>
        <a:bodyPr/>
        <a:lstStyle/>
        <a:p>
          <a:r>
            <a:rPr lang="en-GB" dirty="0"/>
            <a:t>Unfreeze deeper layers</a:t>
          </a:r>
        </a:p>
      </dgm:t>
    </dgm:pt>
    <dgm:pt modelId="{7BFE7D9F-A5E2-3B45-B707-26BE56C25C7C}" type="parTrans" cxnId="{876BC7A5-40B7-DA45-B610-25599E5CB27D}">
      <dgm:prSet/>
      <dgm:spPr/>
      <dgm:t>
        <a:bodyPr/>
        <a:lstStyle/>
        <a:p>
          <a:endParaRPr lang="en-GB"/>
        </a:p>
      </dgm:t>
    </dgm:pt>
    <dgm:pt modelId="{10D81810-701D-8B47-80D9-14D11F79778D}" type="sibTrans" cxnId="{876BC7A5-40B7-DA45-B610-25599E5CB27D}">
      <dgm:prSet/>
      <dgm:spPr/>
      <dgm:t>
        <a:bodyPr/>
        <a:lstStyle/>
        <a:p>
          <a:endParaRPr lang="en-GB"/>
        </a:p>
      </dgm:t>
    </dgm:pt>
    <dgm:pt modelId="{BEDA2634-8F34-A745-B554-4CC76FE1DEB1}">
      <dgm:prSet phldrT="[Text]"/>
      <dgm:spPr/>
      <dgm:t>
        <a:bodyPr/>
        <a:lstStyle/>
        <a:p>
          <a:r>
            <a:rPr lang="en-GB" dirty="0"/>
            <a:t>Reduce LR </a:t>
          </a:r>
        </a:p>
      </dgm:t>
    </dgm:pt>
    <dgm:pt modelId="{45D366AD-57AF-6144-BCC7-998F2737CC5B}" type="parTrans" cxnId="{8EF28A69-27C9-2B4E-AEFE-7ADAD1CE5511}">
      <dgm:prSet/>
      <dgm:spPr/>
      <dgm:t>
        <a:bodyPr/>
        <a:lstStyle/>
        <a:p>
          <a:endParaRPr lang="en-GB"/>
        </a:p>
      </dgm:t>
    </dgm:pt>
    <dgm:pt modelId="{32D2A2DA-135A-8C42-8E70-B74201FAD4B0}" type="sibTrans" cxnId="{8EF28A69-27C9-2B4E-AEFE-7ADAD1CE5511}">
      <dgm:prSet/>
      <dgm:spPr/>
      <dgm:t>
        <a:bodyPr/>
        <a:lstStyle/>
        <a:p>
          <a:endParaRPr lang="en-GB"/>
        </a:p>
      </dgm:t>
    </dgm:pt>
    <dgm:pt modelId="{5E730EBC-D412-2847-8A9D-91D4F5AA0434}">
      <dgm:prSet phldrT="[Text]"/>
      <dgm:spPr/>
      <dgm:t>
        <a:bodyPr/>
        <a:lstStyle/>
        <a:p>
          <a:r>
            <a:rPr lang="en-GB" dirty="0"/>
            <a:t>Early Stopping</a:t>
          </a:r>
        </a:p>
      </dgm:t>
    </dgm:pt>
    <dgm:pt modelId="{A06BFDC4-4C83-934D-BD01-F3BA25A86E1A}" type="parTrans" cxnId="{C70BB267-6538-E349-A253-8ED65E805AF7}">
      <dgm:prSet/>
      <dgm:spPr/>
      <dgm:t>
        <a:bodyPr/>
        <a:lstStyle/>
        <a:p>
          <a:endParaRPr lang="en-GB"/>
        </a:p>
      </dgm:t>
    </dgm:pt>
    <dgm:pt modelId="{577C1B08-FF07-3748-AFC3-94944D725F11}" type="sibTrans" cxnId="{C70BB267-6538-E349-A253-8ED65E805AF7}">
      <dgm:prSet/>
      <dgm:spPr/>
      <dgm:t>
        <a:bodyPr/>
        <a:lstStyle/>
        <a:p>
          <a:endParaRPr lang="en-GB"/>
        </a:p>
      </dgm:t>
    </dgm:pt>
    <dgm:pt modelId="{9E8EE509-2CD5-9641-8BAF-E9DD743ECE74}">
      <dgm:prSet/>
      <dgm:spPr/>
      <dgm:t>
        <a:bodyPr/>
        <a:lstStyle/>
        <a:p>
          <a:r>
            <a:rPr lang="en-GB" dirty="0"/>
            <a:t>Test Accuracy:7265</a:t>
          </a:r>
        </a:p>
      </dgm:t>
    </dgm:pt>
    <dgm:pt modelId="{B7AEB83A-9C8E-5B41-8C76-C6DDA2ECC0D8}" type="parTrans" cxnId="{877C95C8-E3E3-D748-8FB1-FF5593140347}">
      <dgm:prSet/>
      <dgm:spPr/>
      <dgm:t>
        <a:bodyPr/>
        <a:lstStyle/>
        <a:p>
          <a:endParaRPr lang="en-GB"/>
        </a:p>
      </dgm:t>
    </dgm:pt>
    <dgm:pt modelId="{C929E178-059A-B94B-A748-AEA5FAB5994C}" type="sibTrans" cxnId="{877C95C8-E3E3-D748-8FB1-FF5593140347}">
      <dgm:prSet/>
      <dgm:spPr/>
      <dgm:t>
        <a:bodyPr/>
        <a:lstStyle/>
        <a:p>
          <a:endParaRPr lang="en-GB"/>
        </a:p>
      </dgm:t>
    </dgm:pt>
    <dgm:pt modelId="{0DCD89A7-62FE-4F47-BB60-F754059C8FAC}" type="pres">
      <dgm:prSet presAssocID="{8F02FC16-A48E-174F-9568-580E428C6F4A}" presName="Name0" presStyleCnt="0">
        <dgm:presLayoutVars>
          <dgm:dir/>
          <dgm:resizeHandles val="exact"/>
        </dgm:presLayoutVars>
      </dgm:prSet>
      <dgm:spPr/>
    </dgm:pt>
    <dgm:pt modelId="{5A64F2D1-5877-B642-8B94-2CEE08571CD3}" type="pres">
      <dgm:prSet presAssocID="{8070DA9A-8D2C-DE49-BD92-2DC3497D8B85}" presName="node" presStyleLbl="node1" presStyleIdx="0" presStyleCnt="4">
        <dgm:presLayoutVars>
          <dgm:bulletEnabled val="1"/>
        </dgm:presLayoutVars>
      </dgm:prSet>
      <dgm:spPr/>
    </dgm:pt>
    <dgm:pt modelId="{672DC2A0-D217-2941-9305-03F8DF00F5C4}" type="pres">
      <dgm:prSet presAssocID="{10D81810-701D-8B47-80D9-14D11F79778D}" presName="sibTrans" presStyleLbl="sibTrans2D1" presStyleIdx="0" presStyleCnt="3"/>
      <dgm:spPr/>
    </dgm:pt>
    <dgm:pt modelId="{2C5CFE76-327E-014F-BF6F-B410B2490D5F}" type="pres">
      <dgm:prSet presAssocID="{10D81810-701D-8B47-80D9-14D11F79778D}" presName="connectorText" presStyleLbl="sibTrans2D1" presStyleIdx="0" presStyleCnt="3"/>
      <dgm:spPr/>
    </dgm:pt>
    <dgm:pt modelId="{02C6DA81-966D-5846-ACC1-00ED782EC628}" type="pres">
      <dgm:prSet presAssocID="{BEDA2634-8F34-A745-B554-4CC76FE1DEB1}" presName="node" presStyleLbl="node1" presStyleIdx="1" presStyleCnt="4">
        <dgm:presLayoutVars>
          <dgm:bulletEnabled val="1"/>
        </dgm:presLayoutVars>
      </dgm:prSet>
      <dgm:spPr/>
    </dgm:pt>
    <dgm:pt modelId="{304EC706-5508-974F-A747-550639EDC89A}" type="pres">
      <dgm:prSet presAssocID="{32D2A2DA-135A-8C42-8E70-B74201FAD4B0}" presName="sibTrans" presStyleLbl="sibTrans2D1" presStyleIdx="1" presStyleCnt="3"/>
      <dgm:spPr/>
    </dgm:pt>
    <dgm:pt modelId="{B93C2D1B-C2DD-EB4E-ACCF-8C4EC83550FE}" type="pres">
      <dgm:prSet presAssocID="{32D2A2DA-135A-8C42-8E70-B74201FAD4B0}" presName="connectorText" presStyleLbl="sibTrans2D1" presStyleIdx="1" presStyleCnt="3"/>
      <dgm:spPr/>
    </dgm:pt>
    <dgm:pt modelId="{C91F9D68-DA76-BB49-ABAD-8FA3EA76DFE0}" type="pres">
      <dgm:prSet presAssocID="{5E730EBC-D412-2847-8A9D-91D4F5AA0434}" presName="node" presStyleLbl="node1" presStyleIdx="2" presStyleCnt="4" custLinFactNeighborY="0">
        <dgm:presLayoutVars>
          <dgm:bulletEnabled val="1"/>
        </dgm:presLayoutVars>
      </dgm:prSet>
      <dgm:spPr/>
    </dgm:pt>
    <dgm:pt modelId="{CA258B54-D252-1E45-B2D0-71F6476C9CB2}" type="pres">
      <dgm:prSet presAssocID="{577C1B08-FF07-3748-AFC3-94944D725F11}" presName="sibTrans" presStyleLbl="sibTrans2D1" presStyleIdx="2" presStyleCnt="3"/>
      <dgm:spPr/>
    </dgm:pt>
    <dgm:pt modelId="{0D70EA57-8469-E843-A0E6-EFDCB7B333F0}" type="pres">
      <dgm:prSet presAssocID="{577C1B08-FF07-3748-AFC3-94944D725F11}" presName="connectorText" presStyleLbl="sibTrans2D1" presStyleIdx="2" presStyleCnt="3"/>
      <dgm:spPr/>
    </dgm:pt>
    <dgm:pt modelId="{2135470A-AD9B-9E4A-8C7B-8DFEAD4DE184}" type="pres">
      <dgm:prSet presAssocID="{9E8EE509-2CD5-9641-8BAF-E9DD743ECE74}" presName="node" presStyleLbl="node1" presStyleIdx="3" presStyleCnt="4">
        <dgm:presLayoutVars>
          <dgm:bulletEnabled val="1"/>
        </dgm:presLayoutVars>
      </dgm:prSet>
      <dgm:spPr/>
    </dgm:pt>
  </dgm:ptLst>
  <dgm:cxnLst>
    <dgm:cxn modelId="{ABECE003-8427-A446-A2C2-77D262FF55E7}" type="presOf" srcId="{32D2A2DA-135A-8C42-8E70-B74201FAD4B0}" destId="{304EC706-5508-974F-A747-550639EDC89A}" srcOrd="0" destOrd="0" presId="urn:microsoft.com/office/officeart/2005/8/layout/process1"/>
    <dgm:cxn modelId="{A1ADBB14-1499-4F4D-881C-D4F20B13EE99}" type="presOf" srcId="{8070DA9A-8D2C-DE49-BD92-2DC3497D8B85}" destId="{5A64F2D1-5877-B642-8B94-2CEE08571CD3}" srcOrd="0" destOrd="0" presId="urn:microsoft.com/office/officeart/2005/8/layout/process1"/>
    <dgm:cxn modelId="{005C1726-97A8-5B4F-820E-7D6B3078A3BE}" type="presOf" srcId="{32D2A2DA-135A-8C42-8E70-B74201FAD4B0}" destId="{B93C2D1B-C2DD-EB4E-ACCF-8C4EC83550FE}" srcOrd="1" destOrd="0" presId="urn:microsoft.com/office/officeart/2005/8/layout/process1"/>
    <dgm:cxn modelId="{436EB132-0745-A342-97AC-187742BB8F7A}" type="presOf" srcId="{10D81810-701D-8B47-80D9-14D11F79778D}" destId="{672DC2A0-D217-2941-9305-03F8DF00F5C4}" srcOrd="0" destOrd="0" presId="urn:microsoft.com/office/officeart/2005/8/layout/process1"/>
    <dgm:cxn modelId="{81FDED3B-A454-BC47-BE90-4E878178ACAE}" type="presOf" srcId="{10D81810-701D-8B47-80D9-14D11F79778D}" destId="{2C5CFE76-327E-014F-BF6F-B410B2490D5F}" srcOrd="1" destOrd="0" presId="urn:microsoft.com/office/officeart/2005/8/layout/process1"/>
    <dgm:cxn modelId="{90EC9550-8370-184E-B7DA-923FF74EC2A4}" type="presOf" srcId="{BEDA2634-8F34-A745-B554-4CC76FE1DEB1}" destId="{02C6DA81-966D-5846-ACC1-00ED782EC628}" srcOrd="0" destOrd="0" presId="urn:microsoft.com/office/officeart/2005/8/layout/process1"/>
    <dgm:cxn modelId="{C70BB267-6538-E349-A253-8ED65E805AF7}" srcId="{8F02FC16-A48E-174F-9568-580E428C6F4A}" destId="{5E730EBC-D412-2847-8A9D-91D4F5AA0434}" srcOrd="2" destOrd="0" parTransId="{A06BFDC4-4C83-934D-BD01-F3BA25A86E1A}" sibTransId="{577C1B08-FF07-3748-AFC3-94944D725F11}"/>
    <dgm:cxn modelId="{8EF28A69-27C9-2B4E-AEFE-7ADAD1CE5511}" srcId="{8F02FC16-A48E-174F-9568-580E428C6F4A}" destId="{BEDA2634-8F34-A745-B554-4CC76FE1DEB1}" srcOrd="1" destOrd="0" parTransId="{45D366AD-57AF-6144-BCC7-998F2737CC5B}" sibTransId="{32D2A2DA-135A-8C42-8E70-B74201FAD4B0}"/>
    <dgm:cxn modelId="{BC343A7A-DC4F-D149-80A3-BD704F30F078}" type="presOf" srcId="{577C1B08-FF07-3748-AFC3-94944D725F11}" destId="{CA258B54-D252-1E45-B2D0-71F6476C9CB2}" srcOrd="0" destOrd="0" presId="urn:microsoft.com/office/officeart/2005/8/layout/process1"/>
    <dgm:cxn modelId="{AB8C5B7A-51C2-AD4A-8894-1B929A629AE3}" type="presOf" srcId="{5E730EBC-D412-2847-8A9D-91D4F5AA0434}" destId="{C91F9D68-DA76-BB49-ABAD-8FA3EA76DFE0}" srcOrd="0" destOrd="0" presId="urn:microsoft.com/office/officeart/2005/8/layout/process1"/>
    <dgm:cxn modelId="{876BC7A5-40B7-DA45-B610-25599E5CB27D}" srcId="{8F02FC16-A48E-174F-9568-580E428C6F4A}" destId="{8070DA9A-8D2C-DE49-BD92-2DC3497D8B85}" srcOrd="0" destOrd="0" parTransId="{7BFE7D9F-A5E2-3B45-B707-26BE56C25C7C}" sibTransId="{10D81810-701D-8B47-80D9-14D11F79778D}"/>
    <dgm:cxn modelId="{E8D0BEAB-641A-D344-8C99-59776AF87C39}" type="presOf" srcId="{8F02FC16-A48E-174F-9568-580E428C6F4A}" destId="{0DCD89A7-62FE-4F47-BB60-F754059C8FAC}" srcOrd="0" destOrd="0" presId="urn:microsoft.com/office/officeart/2005/8/layout/process1"/>
    <dgm:cxn modelId="{8B3977C6-14F0-9B46-A850-3CC6D3B48278}" type="presOf" srcId="{9E8EE509-2CD5-9641-8BAF-E9DD743ECE74}" destId="{2135470A-AD9B-9E4A-8C7B-8DFEAD4DE184}" srcOrd="0" destOrd="0" presId="urn:microsoft.com/office/officeart/2005/8/layout/process1"/>
    <dgm:cxn modelId="{877C95C8-E3E3-D748-8FB1-FF5593140347}" srcId="{8F02FC16-A48E-174F-9568-580E428C6F4A}" destId="{9E8EE509-2CD5-9641-8BAF-E9DD743ECE74}" srcOrd="3" destOrd="0" parTransId="{B7AEB83A-9C8E-5B41-8C76-C6DDA2ECC0D8}" sibTransId="{C929E178-059A-B94B-A748-AEA5FAB5994C}"/>
    <dgm:cxn modelId="{7D583FD1-EAD0-A742-8EC2-749CC20E6484}" type="presOf" srcId="{577C1B08-FF07-3748-AFC3-94944D725F11}" destId="{0D70EA57-8469-E843-A0E6-EFDCB7B333F0}" srcOrd="1" destOrd="0" presId="urn:microsoft.com/office/officeart/2005/8/layout/process1"/>
    <dgm:cxn modelId="{707486F5-3186-4E44-AA42-84CD27F8C149}" type="presParOf" srcId="{0DCD89A7-62FE-4F47-BB60-F754059C8FAC}" destId="{5A64F2D1-5877-B642-8B94-2CEE08571CD3}" srcOrd="0" destOrd="0" presId="urn:microsoft.com/office/officeart/2005/8/layout/process1"/>
    <dgm:cxn modelId="{3E42B33D-9C5C-5B45-A4DD-648F956EFFD2}" type="presParOf" srcId="{0DCD89A7-62FE-4F47-BB60-F754059C8FAC}" destId="{672DC2A0-D217-2941-9305-03F8DF00F5C4}" srcOrd="1" destOrd="0" presId="urn:microsoft.com/office/officeart/2005/8/layout/process1"/>
    <dgm:cxn modelId="{0B2D46AA-48EE-DA45-BA31-984EAFB6C683}" type="presParOf" srcId="{672DC2A0-D217-2941-9305-03F8DF00F5C4}" destId="{2C5CFE76-327E-014F-BF6F-B410B2490D5F}" srcOrd="0" destOrd="0" presId="urn:microsoft.com/office/officeart/2005/8/layout/process1"/>
    <dgm:cxn modelId="{11F13086-0A0D-C146-AA16-D0BB9C4AAE25}" type="presParOf" srcId="{0DCD89A7-62FE-4F47-BB60-F754059C8FAC}" destId="{02C6DA81-966D-5846-ACC1-00ED782EC628}" srcOrd="2" destOrd="0" presId="urn:microsoft.com/office/officeart/2005/8/layout/process1"/>
    <dgm:cxn modelId="{796483E5-1623-6149-BAA3-F04B9278F940}" type="presParOf" srcId="{0DCD89A7-62FE-4F47-BB60-F754059C8FAC}" destId="{304EC706-5508-974F-A747-550639EDC89A}" srcOrd="3" destOrd="0" presId="urn:microsoft.com/office/officeart/2005/8/layout/process1"/>
    <dgm:cxn modelId="{0C6FB0D2-5401-CD44-BBFB-E07141AB9468}" type="presParOf" srcId="{304EC706-5508-974F-A747-550639EDC89A}" destId="{B93C2D1B-C2DD-EB4E-ACCF-8C4EC83550FE}" srcOrd="0" destOrd="0" presId="urn:microsoft.com/office/officeart/2005/8/layout/process1"/>
    <dgm:cxn modelId="{D609E37C-68DE-A749-A737-8B587B808621}" type="presParOf" srcId="{0DCD89A7-62FE-4F47-BB60-F754059C8FAC}" destId="{C91F9D68-DA76-BB49-ABAD-8FA3EA76DFE0}" srcOrd="4" destOrd="0" presId="urn:microsoft.com/office/officeart/2005/8/layout/process1"/>
    <dgm:cxn modelId="{8712DF4E-7C6D-6840-B904-06245F941905}" type="presParOf" srcId="{0DCD89A7-62FE-4F47-BB60-F754059C8FAC}" destId="{CA258B54-D252-1E45-B2D0-71F6476C9CB2}" srcOrd="5" destOrd="0" presId="urn:microsoft.com/office/officeart/2005/8/layout/process1"/>
    <dgm:cxn modelId="{74251FA2-1AD3-5742-801F-E5C1262B08A4}" type="presParOf" srcId="{CA258B54-D252-1E45-B2D0-71F6476C9CB2}" destId="{0D70EA57-8469-E843-A0E6-EFDCB7B333F0}" srcOrd="0" destOrd="0" presId="urn:microsoft.com/office/officeart/2005/8/layout/process1"/>
    <dgm:cxn modelId="{DAE36F48-8CA0-A047-9DF0-20283FC5B767}" type="presParOf" srcId="{0DCD89A7-62FE-4F47-BB60-F754059C8FAC}" destId="{2135470A-AD9B-9E4A-8C7B-8DFEAD4DE18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06EAB7-E182-2145-977F-B8A54CBDFB8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6C44CC4-803B-564D-AEA0-B97D1C12C7B3}">
      <dgm:prSet phldrT="[Text]"/>
      <dgm:spPr/>
      <dgm:t>
        <a:bodyPr/>
        <a:lstStyle/>
        <a:p>
          <a:r>
            <a:rPr lang="en-GB" dirty="0"/>
            <a:t>Continue Training</a:t>
          </a:r>
        </a:p>
      </dgm:t>
    </dgm:pt>
    <dgm:pt modelId="{EDB8FAC4-41F6-0447-A4FF-288E00E8220F}" type="parTrans" cxnId="{4D7722B0-9610-3C4B-AD1C-40978969DB3C}">
      <dgm:prSet/>
      <dgm:spPr/>
      <dgm:t>
        <a:bodyPr/>
        <a:lstStyle/>
        <a:p>
          <a:endParaRPr lang="en-GB"/>
        </a:p>
      </dgm:t>
    </dgm:pt>
    <dgm:pt modelId="{22C37EDA-4309-D541-B8FA-BD0D578F23FE}" type="sibTrans" cxnId="{4D7722B0-9610-3C4B-AD1C-40978969DB3C}">
      <dgm:prSet/>
      <dgm:spPr/>
      <dgm:t>
        <a:bodyPr/>
        <a:lstStyle/>
        <a:p>
          <a:endParaRPr lang="en-GB"/>
        </a:p>
      </dgm:t>
    </dgm:pt>
    <dgm:pt modelId="{093A2EA3-57A5-CD44-BF10-02856784EF94}">
      <dgm:prSet phldrT="[Text]"/>
      <dgm:spPr/>
      <dgm:t>
        <a:bodyPr/>
        <a:lstStyle/>
        <a:p>
          <a:r>
            <a:rPr lang="en-GB" dirty="0"/>
            <a:t>Adjusting Parameters</a:t>
          </a:r>
        </a:p>
      </dgm:t>
    </dgm:pt>
    <dgm:pt modelId="{067533E7-A212-7E4D-A647-B270FBA7980E}" type="parTrans" cxnId="{1DAA8C82-93E2-1D49-8E87-A1A8B71EE9B5}">
      <dgm:prSet/>
      <dgm:spPr/>
      <dgm:t>
        <a:bodyPr/>
        <a:lstStyle/>
        <a:p>
          <a:endParaRPr lang="en-GB"/>
        </a:p>
      </dgm:t>
    </dgm:pt>
    <dgm:pt modelId="{2ED29BB3-362F-8E4A-ADC4-D918DCACF3DA}" type="sibTrans" cxnId="{1DAA8C82-93E2-1D49-8E87-A1A8B71EE9B5}">
      <dgm:prSet/>
      <dgm:spPr/>
      <dgm:t>
        <a:bodyPr/>
        <a:lstStyle/>
        <a:p>
          <a:endParaRPr lang="en-GB"/>
        </a:p>
      </dgm:t>
    </dgm:pt>
    <dgm:pt modelId="{78C1562D-2AE6-0E4E-85F0-69E260E15E7A}">
      <dgm:prSet phldrT="[Text]"/>
      <dgm:spPr/>
      <dgm:t>
        <a:bodyPr/>
        <a:lstStyle/>
        <a:p>
          <a:r>
            <a:rPr lang="en-GB" dirty="0"/>
            <a:t>Test Accuracy: 0.7658</a:t>
          </a:r>
        </a:p>
      </dgm:t>
    </dgm:pt>
    <dgm:pt modelId="{9A7515DF-DF41-7C4B-AD4F-9792FDF82812}" type="parTrans" cxnId="{017C55DF-0D8D-0040-8B08-48989564C527}">
      <dgm:prSet/>
      <dgm:spPr/>
      <dgm:t>
        <a:bodyPr/>
        <a:lstStyle/>
        <a:p>
          <a:endParaRPr lang="en-GB"/>
        </a:p>
      </dgm:t>
    </dgm:pt>
    <dgm:pt modelId="{906E03EF-AE8D-A245-A26D-06B74B47F09F}" type="sibTrans" cxnId="{017C55DF-0D8D-0040-8B08-48989564C527}">
      <dgm:prSet/>
      <dgm:spPr/>
      <dgm:t>
        <a:bodyPr/>
        <a:lstStyle/>
        <a:p>
          <a:endParaRPr lang="en-GB"/>
        </a:p>
      </dgm:t>
    </dgm:pt>
    <dgm:pt modelId="{40792CB0-EE75-0941-BCF0-9EC4E511FEAE}" type="pres">
      <dgm:prSet presAssocID="{7206EAB7-E182-2145-977F-B8A54CBDFB8F}" presName="Name0" presStyleCnt="0">
        <dgm:presLayoutVars>
          <dgm:dir/>
          <dgm:resizeHandles val="exact"/>
        </dgm:presLayoutVars>
      </dgm:prSet>
      <dgm:spPr/>
    </dgm:pt>
    <dgm:pt modelId="{CF070B59-2AFE-C44B-8B21-BA56DA6C40AE}" type="pres">
      <dgm:prSet presAssocID="{76C44CC4-803B-564D-AEA0-B97D1C12C7B3}" presName="node" presStyleLbl="node1" presStyleIdx="0" presStyleCnt="3">
        <dgm:presLayoutVars>
          <dgm:bulletEnabled val="1"/>
        </dgm:presLayoutVars>
      </dgm:prSet>
      <dgm:spPr/>
    </dgm:pt>
    <dgm:pt modelId="{1A2C3523-C0BA-7A48-BD1E-6B6BBA24EEF3}" type="pres">
      <dgm:prSet presAssocID="{22C37EDA-4309-D541-B8FA-BD0D578F23FE}" presName="sibTrans" presStyleLbl="sibTrans2D1" presStyleIdx="0" presStyleCnt="2"/>
      <dgm:spPr/>
    </dgm:pt>
    <dgm:pt modelId="{6F1360F4-9DA5-B240-B9B5-C447D45CA8B0}" type="pres">
      <dgm:prSet presAssocID="{22C37EDA-4309-D541-B8FA-BD0D578F23FE}" presName="connectorText" presStyleLbl="sibTrans2D1" presStyleIdx="0" presStyleCnt="2"/>
      <dgm:spPr/>
    </dgm:pt>
    <dgm:pt modelId="{6CE8162C-07CB-8848-9E12-10C4E90F06D5}" type="pres">
      <dgm:prSet presAssocID="{093A2EA3-57A5-CD44-BF10-02856784EF94}" presName="node" presStyleLbl="node1" presStyleIdx="1" presStyleCnt="3">
        <dgm:presLayoutVars>
          <dgm:bulletEnabled val="1"/>
        </dgm:presLayoutVars>
      </dgm:prSet>
      <dgm:spPr/>
    </dgm:pt>
    <dgm:pt modelId="{4E5769FE-EF27-E64A-9D37-9EAC29D3259B}" type="pres">
      <dgm:prSet presAssocID="{2ED29BB3-362F-8E4A-ADC4-D918DCACF3DA}" presName="sibTrans" presStyleLbl="sibTrans2D1" presStyleIdx="1" presStyleCnt="2"/>
      <dgm:spPr/>
    </dgm:pt>
    <dgm:pt modelId="{879CF87C-512C-DF49-98D6-2D59AAD9D492}" type="pres">
      <dgm:prSet presAssocID="{2ED29BB3-362F-8E4A-ADC4-D918DCACF3DA}" presName="connectorText" presStyleLbl="sibTrans2D1" presStyleIdx="1" presStyleCnt="2"/>
      <dgm:spPr/>
    </dgm:pt>
    <dgm:pt modelId="{9D2A3230-3281-3D42-97E3-310F95E420EB}" type="pres">
      <dgm:prSet presAssocID="{78C1562D-2AE6-0E4E-85F0-69E260E15E7A}" presName="node" presStyleLbl="node1" presStyleIdx="2" presStyleCnt="3">
        <dgm:presLayoutVars>
          <dgm:bulletEnabled val="1"/>
        </dgm:presLayoutVars>
      </dgm:prSet>
      <dgm:spPr/>
    </dgm:pt>
  </dgm:ptLst>
  <dgm:cxnLst>
    <dgm:cxn modelId="{EE67E903-1634-EC4F-9847-1D9B81212019}" type="presOf" srcId="{2ED29BB3-362F-8E4A-ADC4-D918DCACF3DA}" destId="{879CF87C-512C-DF49-98D6-2D59AAD9D492}" srcOrd="1" destOrd="0" presId="urn:microsoft.com/office/officeart/2005/8/layout/process1"/>
    <dgm:cxn modelId="{20497F69-6350-D24E-B59D-E1A8A886EEF9}" type="presOf" srcId="{22C37EDA-4309-D541-B8FA-BD0D578F23FE}" destId="{6F1360F4-9DA5-B240-B9B5-C447D45CA8B0}" srcOrd="1" destOrd="0" presId="urn:microsoft.com/office/officeart/2005/8/layout/process1"/>
    <dgm:cxn modelId="{1DAA8C82-93E2-1D49-8E87-A1A8B71EE9B5}" srcId="{7206EAB7-E182-2145-977F-B8A54CBDFB8F}" destId="{093A2EA3-57A5-CD44-BF10-02856784EF94}" srcOrd="1" destOrd="0" parTransId="{067533E7-A212-7E4D-A647-B270FBA7980E}" sibTransId="{2ED29BB3-362F-8E4A-ADC4-D918DCACF3DA}"/>
    <dgm:cxn modelId="{7D8BD887-ADDB-5242-978E-7BBBDB3ACD09}" type="presOf" srcId="{78C1562D-2AE6-0E4E-85F0-69E260E15E7A}" destId="{9D2A3230-3281-3D42-97E3-310F95E420EB}" srcOrd="0" destOrd="0" presId="urn:microsoft.com/office/officeart/2005/8/layout/process1"/>
    <dgm:cxn modelId="{5B17B89F-5EF4-ED4C-84EB-D52C384B95C2}" type="presOf" srcId="{76C44CC4-803B-564D-AEA0-B97D1C12C7B3}" destId="{CF070B59-2AFE-C44B-8B21-BA56DA6C40AE}" srcOrd="0" destOrd="0" presId="urn:microsoft.com/office/officeart/2005/8/layout/process1"/>
    <dgm:cxn modelId="{4D7722B0-9610-3C4B-AD1C-40978969DB3C}" srcId="{7206EAB7-E182-2145-977F-B8A54CBDFB8F}" destId="{76C44CC4-803B-564D-AEA0-B97D1C12C7B3}" srcOrd="0" destOrd="0" parTransId="{EDB8FAC4-41F6-0447-A4FF-288E00E8220F}" sibTransId="{22C37EDA-4309-D541-B8FA-BD0D578F23FE}"/>
    <dgm:cxn modelId="{BC7DB0B0-EFAA-004C-9AB1-7BBAA8707EB3}" type="presOf" srcId="{22C37EDA-4309-D541-B8FA-BD0D578F23FE}" destId="{1A2C3523-C0BA-7A48-BD1E-6B6BBA24EEF3}" srcOrd="0" destOrd="0" presId="urn:microsoft.com/office/officeart/2005/8/layout/process1"/>
    <dgm:cxn modelId="{2AF33DDA-34C1-1C44-92A1-36DCC03047FE}" type="presOf" srcId="{7206EAB7-E182-2145-977F-B8A54CBDFB8F}" destId="{40792CB0-EE75-0941-BCF0-9EC4E511FEAE}" srcOrd="0" destOrd="0" presId="urn:microsoft.com/office/officeart/2005/8/layout/process1"/>
    <dgm:cxn modelId="{017C55DF-0D8D-0040-8B08-48989564C527}" srcId="{7206EAB7-E182-2145-977F-B8A54CBDFB8F}" destId="{78C1562D-2AE6-0E4E-85F0-69E260E15E7A}" srcOrd="2" destOrd="0" parTransId="{9A7515DF-DF41-7C4B-AD4F-9792FDF82812}" sibTransId="{906E03EF-AE8D-A245-A26D-06B74B47F09F}"/>
    <dgm:cxn modelId="{826B41F3-8EEE-CE44-9A0A-EC07DDF95BB5}" type="presOf" srcId="{093A2EA3-57A5-CD44-BF10-02856784EF94}" destId="{6CE8162C-07CB-8848-9E12-10C4E90F06D5}" srcOrd="0" destOrd="0" presId="urn:microsoft.com/office/officeart/2005/8/layout/process1"/>
    <dgm:cxn modelId="{0F196FF6-C1FD-564C-8C2D-3C8FA337CB5E}" type="presOf" srcId="{2ED29BB3-362F-8E4A-ADC4-D918DCACF3DA}" destId="{4E5769FE-EF27-E64A-9D37-9EAC29D3259B}" srcOrd="0" destOrd="0" presId="urn:microsoft.com/office/officeart/2005/8/layout/process1"/>
    <dgm:cxn modelId="{EEE0A323-685F-E646-95B6-72D6224BAA8A}" type="presParOf" srcId="{40792CB0-EE75-0941-BCF0-9EC4E511FEAE}" destId="{CF070B59-2AFE-C44B-8B21-BA56DA6C40AE}" srcOrd="0" destOrd="0" presId="urn:microsoft.com/office/officeart/2005/8/layout/process1"/>
    <dgm:cxn modelId="{866E3EBA-BFE8-CC49-9BB8-B488C25722DF}" type="presParOf" srcId="{40792CB0-EE75-0941-BCF0-9EC4E511FEAE}" destId="{1A2C3523-C0BA-7A48-BD1E-6B6BBA24EEF3}" srcOrd="1" destOrd="0" presId="urn:microsoft.com/office/officeart/2005/8/layout/process1"/>
    <dgm:cxn modelId="{C13CE564-D88D-014D-8633-5C230F3E931F}" type="presParOf" srcId="{1A2C3523-C0BA-7A48-BD1E-6B6BBA24EEF3}" destId="{6F1360F4-9DA5-B240-B9B5-C447D45CA8B0}" srcOrd="0" destOrd="0" presId="urn:microsoft.com/office/officeart/2005/8/layout/process1"/>
    <dgm:cxn modelId="{C85491CE-D40E-8543-AD5F-7FD002694F2F}" type="presParOf" srcId="{40792CB0-EE75-0941-BCF0-9EC4E511FEAE}" destId="{6CE8162C-07CB-8848-9E12-10C4E90F06D5}" srcOrd="2" destOrd="0" presId="urn:microsoft.com/office/officeart/2005/8/layout/process1"/>
    <dgm:cxn modelId="{80266138-1016-A84F-8547-2BC0152CEC27}" type="presParOf" srcId="{40792CB0-EE75-0941-BCF0-9EC4E511FEAE}" destId="{4E5769FE-EF27-E64A-9D37-9EAC29D3259B}" srcOrd="3" destOrd="0" presId="urn:microsoft.com/office/officeart/2005/8/layout/process1"/>
    <dgm:cxn modelId="{7C477A3A-6805-C64D-8D70-EE009DDB8B54}" type="presParOf" srcId="{4E5769FE-EF27-E64A-9D37-9EAC29D3259B}" destId="{879CF87C-512C-DF49-98D6-2D59AAD9D492}" srcOrd="0" destOrd="0" presId="urn:microsoft.com/office/officeart/2005/8/layout/process1"/>
    <dgm:cxn modelId="{2A104DF8-7B94-994E-A7E5-4740A27ADBCC}" type="presParOf" srcId="{40792CB0-EE75-0941-BCF0-9EC4E511FEAE}" destId="{9D2A3230-3281-3D42-97E3-310F95E420E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F652D0-C820-430B-9EAD-BF9CF5C7C7E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DAC77A-C9D0-4762-9D3B-C6E2ACD81D1C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dirty="0"/>
            <a:t>Running out of RAM</a:t>
          </a:r>
          <a:endParaRPr lang="en-US" dirty="0"/>
        </a:p>
      </dgm:t>
    </dgm:pt>
    <dgm:pt modelId="{ABDF1601-6037-4925-AA3A-87BA96E5101E}" type="parTrans" cxnId="{2A7186C5-C8DF-4295-953B-D6F7895EB025}">
      <dgm:prSet/>
      <dgm:spPr/>
      <dgm:t>
        <a:bodyPr/>
        <a:lstStyle/>
        <a:p>
          <a:endParaRPr lang="en-US"/>
        </a:p>
      </dgm:t>
    </dgm:pt>
    <dgm:pt modelId="{A0D993FF-207D-495D-8F86-8E44A3988E96}" type="sibTrans" cxnId="{2A7186C5-C8DF-4295-953B-D6F7895EB0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6AF132-5E77-4834-A43E-B05188A4C206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dirty="0"/>
            <a:t>Dataset imbalance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0DBC3E42-3721-43C2-8BC5-084D8B5E5D7E}" type="parTrans" cxnId="{690FD68B-CC3A-4BD6-B457-E7803CD969F3}">
      <dgm:prSet/>
      <dgm:spPr/>
      <dgm:t>
        <a:bodyPr/>
        <a:lstStyle/>
        <a:p>
          <a:endParaRPr lang="en-US"/>
        </a:p>
      </dgm:t>
    </dgm:pt>
    <dgm:pt modelId="{66FC21C1-4AA6-457C-87F9-8B3B0F4F9971}" type="sibTrans" cxnId="{690FD68B-CC3A-4BD6-B457-E7803CD969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7AD0AC-506F-4FD8-94DE-1C232E68A48E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Image resolution</a:t>
          </a:r>
          <a:endParaRPr lang="en-US"/>
        </a:p>
      </dgm:t>
    </dgm:pt>
    <dgm:pt modelId="{624E08B5-D919-44CA-9D5D-93F6C3F9489C}" type="parTrans" cxnId="{6B818B36-9C89-4471-AABC-553410988F04}">
      <dgm:prSet/>
      <dgm:spPr/>
      <dgm:t>
        <a:bodyPr/>
        <a:lstStyle/>
        <a:p>
          <a:endParaRPr lang="en-US"/>
        </a:p>
      </dgm:t>
    </dgm:pt>
    <dgm:pt modelId="{7C1E8168-5745-4C55-90DB-350CB0093EE4}" type="sibTrans" cxnId="{6B818B36-9C89-4471-AABC-553410988F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4AD58B-93B0-48CE-AB87-80024C768C2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</a:t>
          </a:r>
          <a:r>
            <a:rPr lang="en-DE"/>
            <a:t>hort time frame</a:t>
          </a:r>
          <a:endParaRPr lang="en-US"/>
        </a:p>
      </dgm:t>
    </dgm:pt>
    <dgm:pt modelId="{042192C6-FBCB-431C-B412-7C4D1F5E5AE3}" type="parTrans" cxnId="{DE1CD92D-979D-43D7-A0D5-F5FF1C0599EF}">
      <dgm:prSet/>
      <dgm:spPr/>
      <dgm:t>
        <a:bodyPr/>
        <a:lstStyle/>
        <a:p>
          <a:endParaRPr lang="en-US"/>
        </a:p>
      </dgm:t>
    </dgm:pt>
    <dgm:pt modelId="{F03792D7-165A-496D-8CC5-2820B2F2AF02}" type="sibTrans" cxnId="{DE1CD92D-979D-43D7-A0D5-F5FF1C0599EF}">
      <dgm:prSet/>
      <dgm:spPr/>
      <dgm:t>
        <a:bodyPr/>
        <a:lstStyle/>
        <a:p>
          <a:endParaRPr lang="en-US"/>
        </a:p>
      </dgm:t>
    </dgm:pt>
    <dgm:pt modelId="{707B041C-A289-4E0A-BEA6-4AA8298AFDE7}" type="pres">
      <dgm:prSet presAssocID="{78F652D0-C820-430B-9EAD-BF9CF5C7C7EE}" presName="root" presStyleCnt="0">
        <dgm:presLayoutVars>
          <dgm:dir/>
          <dgm:resizeHandles val="exact"/>
        </dgm:presLayoutVars>
      </dgm:prSet>
      <dgm:spPr/>
    </dgm:pt>
    <dgm:pt modelId="{8D8001AC-CD13-4BD4-A2DC-AF1579010DFD}" type="pres">
      <dgm:prSet presAssocID="{78F652D0-C820-430B-9EAD-BF9CF5C7C7EE}" presName="container" presStyleCnt="0">
        <dgm:presLayoutVars>
          <dgm:dir/>
          <dgm:resizeHandles val="exact"/>
        </dgm:presLayoutVars>
      </dgm:prSet>
      <dgm:spPr/>
    </dgm:pt>
    <dgm:pt modelId="{53814F52-3460-4CFC-8D7C-CDBC112DBB4D}" type="pres">
      <dgm:prSet presAssocID="{64DAC77A-C9D0-4762-9D3B-C6E2ACD81D1C}" presName="compNode" presStyleCnt="0"/>
      <dgm:spPr/>
    </dgm:pt>
    <dgm:pt modelId="{169D6DBA-842A-4616-8B29-35C40D4DAC53}" type="pres">
      <dgm:prSet presAssocID="{64DAC77A-C9D0-4762-9D3B-C6E2ACD81D1C}" presName="iconBgRect" presStyleLbl="bgShp" presStyleIdx="0" presStyleCnt="4"/>
      <dgm:spPr/>
    </dgm:pt>
    <dgm:pt modelId="{6533A6EF-58FD-41B1-AFF6-37974DEF1892}" type="pres">
      <dgm:prSet presAssocID="{64DAC77A-C9D0-4762-9D3B-C6E2ACD81D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E43228E-0092-4C12-BF70-F1632F715078}" type="pres">
      <dgm:prSet presAssocID="{64DAC77A-C9D0-4762-9D3B-C6E2ACD81D1C}" presName="spaceRect" presStyleCnt="0"/>
      <dgm:spPr/>
    </dgm:pt>
    <dgm:pt modelId="{4E8E9E2B-9C0B-47E1-8CC8-E0BF6DB05D30}" type="pres">
      <dgm:prSet presAssocID="{64DAC77A-C9D0-4762-9D3B-C6E2ACD81D1C}" presName="textRect" presStyleLbl="revTx" presStyleIdx="0" presStyleCnt="4">
        <dgm:presLayoutVars>
          <dgm:chMax val="1"/>
          <dgm:chPref val="1"/>
        </dgm:presLayoutVars>
      </dgm:prSet>
      <dgm:spPr/>
    </dgm:pt>
    <dgm:pt modelId="{FB963F10-6E20-41F2-9EA9-56807D6DC856}" type="pres">
      <dgm:prSet presAssocID="{A0D993FF-207D-495D-8F86-8E44A3988E96}" presName="sibTrans" presStyleLbl="sibTrans2D1" presStyleIdx="0" presStyleCnt="0"/>
      <dgm:spPr/>
    </dgm:pt>
    <dgm:pt modelId="{3FE14973-3CE8-4020-AA3B-2AB09D7660E9}" type="pres">
      <dgm:prSet presAssocID="{B06AF132-5E77-4834-A43E-B05188A4C206}" presName="compNode" presStyleCnt="0"/>
      <dgm:spPr/>
    </dgm:pt>
    <dgm:pt modelId="{9F982662-51DC-4C78-A3D9-4916806A45E2}" type="pres">
      <dgm:prSet presAssocID="{B06AF132-5E77-4834-A43E-B05188A4C206}" presName="iconBgRect" presStyleLbl="bgShp" presStyleIdx="1" presStyleCnt="4"/>
      <dgm:spPr/>
    </dgm:pt>
    <dgm:pt modelId="{BD651F9C-1B82-42E4-9E26-468BB18057F1}" type="pres">
      <dgm:prSet presAssocID="{B06AF132-5E77-4834-A43E-B05188A4C2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EE95E4E-557E-40C5-9874-D70809E4D737}" type="pres">
      <dgm:prSet presAssocID="{B06AF132-5E77-4834-A43E-B05188A4C206}" presName="spaceRect" presStyleCnt="0"/>
      <dgm:spPr/>
    </dgm:pt>
    <dgm:pt modelId="{46EF1389-634D-4E8B-86CD-53D1003520BC}" type="pres">
      <dgm:prSet presAssocID="{B06AF132-5E77-4834-A43E-B05188A4C206}" presName="textRect" presStyleLbl="revTx" presStyleIdx="1" presStyleCnt="4" custLinFactNeighborX="1948" custLinFactNeighborY="16437">
        <dgm:presLayoutVars>
          <dgm:chMax val="1"/>
          <dgm:chPref val="1"/>
        </dgm:presLayoutVars>
      </dgm:prSet>
      <dgm:spPr/>
    </dgm:pt>
    <dgm:pt modelId="{BF665796-C2DA-47F2-BCAD-E21FE28612A4}" type="pres">
      <dgm:prSet presAssocID="{66FC21C1-4AA6-457C-87F9-8B3B0F4F9971}" presName="sibTrans" presStyleLbl="sibTrans2D1" presStyleIdx="0" presStyleCnt="0"/>
      <dgm:spPr/>
    </dgm:pt>
    <dgm:pt modelId="{6CC6E080-BE62-4856-884E-6604DFEC04F4}" type="pres">
      <dgm:prSet presAssocID="{517AD0AC-506F-4FD8-94DE-1C232E68A48E}" presName="compNode" presStyleCnt="0"/>
      <dgm:spPr/>
    </dgm:pt>
    <dgm:pt modelId="{48163AB6-5E39-4796-844C-71D31C9A8AC7}" type="pres">
      <dgm:prSet presAssocID="{517AD0AC-506F-4FD8-94DE-1C232E68A48E}" presName="iconBgRect" presStyleLbl="bgShp" presStyleIdx="2" presStyleCnt="4"/>
      <dgm:spPr/>
    </dgm:pt>
    <dgm:pt modelId="{840DE6DD-B951-4E4C-8425-3321B31742C7}" type="pres">
      <dgm:prSet presAssocID="{517AD0AC-506F-4FD8-94DE-1C232E68A4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AB7D57E-F777-45C1-B3D4-FB294D6465E5}" type="pres">
      <dgm:prSet presAssocID="{517AD0AC-506F-4FD8-94DE-1C232E68A48E}" presName="spaceRect" presStyleCnt="0"/>
      <dgm:spPr/>
    </dgm:pt>
    <dgm:pt modelId="{054BCBAA-3383-4A3A-8395-756DA47C8F47}" type="pres">
      <dgm:prSet presAssocID="{517AD0AC-506F-4FD8-94DE-1C232E68A48E}" presName="textRect" presStyleLbl="revTx" presStyleIdx="2" presStyleCnt="4">
        <dgm:presLayoutVars>
          <dgm:chMax val="1"/>
          <dgm:chPref val="1"/>
        </dgm:presLayoutVars>
      </dgm:prSet>
      <dgm:spPr/>
    </dgm:pt>
    <dgm:pt modelId="{57A91DFF-A232-48DD-8F8C-F4B2FB49CD88}" type="pres">
      <dgm:prSet presAssocID="{7C1E8168-5745-4C55-90DB-350CB0093EE4}" presName="sibTrans" presStyleLbl="sibTrans2D1" presStyleIdx="0" presStyleCnt="0"/>
      <dgm:spPr/>
    </dgm:pt>
    <dgm:pt modelId="{093772CD-0435-46D6-A0F1-5B6804730F52}" type="pres">
      <dgm:prSet presAssocID="{A84AD58B-93B0-48CE-AB87-80024C768C25}" presName="compNode" presStyleCnt="0"/>
      <dgm:spPr/>
    </dgm:pt>
    <dgm:pt modelId="{DC853F16-BDFF-4079-86A5-428F52C22BBA}" type="pres">
      <dgm:prSet presAssocID="{A84AD58B-93B0-48CE-AB87-80024C768C25}" presName="iconBgRect" presStyleLbl="bgShp" presStyleIdx="3" presStyleCnt="4"/>
      <dgm:spPr/>
    </dgm:pt>
    <dgm:pt modelId="{F02294E6-51A2-49EB-A06C-D0368BE6E539}" type="pres">
      <dgm:prSet presAssocID="{A84AD58B-93B0-48CE-AB87-80024C768C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9B7E965-D8EE-4D59-A36E-73B231C25EC0}" type="pres">
      <dgm:prSet presAssocID="{A84AD58B-93B0-48CE-AB87-80024C768C25}" presName="spaceRect" presStyleCnt="0"/>
      <dgm:spPr/>
    </dgm:pt>
    <dgm:pt modelId="{4CEDDFE5-D87D-4C3E-9199-ED736EEE9218}" type="pres">
      <dgm:prSet presAssocID="{A84AD58B-93B0-48CE-AB87-80024C768C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B17508-DA6D-46CD-9D79-A0DA62674AD1}" type="presOf" srcId="{B06AF132-5E77-4834-A43E-B05188A4C206}" destId="{46EF1389-634D-4E8B-86CD-53D1003520BC}" srcOrd="0" destOrd="0" presId="urn:microsoft.com/office/officeart/2018/2/layout/IconCircleList"/>
    <dgm:cxn modelId="{DE1CD92D-979D-43D7-A0D5-F5FF1C0599EF}" srcId="{78F652D0-C820-430B-9EAD-BF9CF5C7C7EE}" destId="{A84AD58B-93B0-48CE-AB87-80024C768C25}" srcOrd="3" destOrd="0" parTransId="{042192C6-FBCB-431C-B412-7C4D1F5E5AE3}" sibTransId="{F03792D7-165A-496D-8CC5-2820B2F2AF02}"/>
    <dgm:cxn modelId="{6B818B36-9C89-4471-AABC-553410988F04}" srcId="{78F652D0-C820-430B-9EAD-BF9CF5C7C7EE}" destId="{517AD0AC-506F-4FD8-94DE-1C232E68A48E}" srcOrd="2" destOrd="0" parTransId="{624E08B5-D919-44CA-9D5D-93F6C3F9489C}" sibTransId="{7C1E8168-5745-4C55-90DB-350CB0093EE4}"/>
    <dgm:cxn modelId="{40EAAD59-9FF2-4F7F-91C2-D15F5F98B750}" type="presOf" srcId="{A0D993FF-207D-495D-8F86-8E44A3988E96}" destId="{FB963F10-6E20-41F2-9EA9-56807D6DC856}" srcOrd="0" destOrd="0" presId="urn:microsoft.com/office/officeart/2018/2/layout/IconCircleList"/>
    <dgm:cxn modelId="{D2A25262-D32D-456D-8519-973B63049C4F}" type="presOf" srcId="{64DAC77A-C9D0-4762-9D3B-C6E2ACD81D1C}" destId="{4E8E9E2B-9C0B-47E1-8CC8-E0BF6DB05D30}" srcOrd="0" destOrd="0" presId="urn:microsoft.com/office/officeart/2018/2/layout/IconCircleList"/>
    <dgm:cxn modelId="{B776B567-2326-457F-AFB5-BAB9CA908BF8}" type="presOf" srcId="{517AD0AC-506F-4FD8-94DE-1C232E68A48E}" destId="{054BCBAA-3383-4A3A-8395-756DA47C8F47}" srcOrd="0" destOrd="0" presId="urn:microsoft.com/office/officeart/2018/2/layout/IconCircleList"/>
    <dgm:cxn modelId="{690FD68B-CC3A-4BD6-B457-E7803CD969F3}" srcId="{78F652D0-C820-430B-9EAD-BF9CF5C7C7EE}" destId="{B06AF132-5E77-4834-A43E-B05188A4C206}" srcOrd="1" destOrd="0" parTransId="{0DBC3E42-3721-43C2-8BC5-084D8B5E5D7E}" sibTransId="{66FC21C1-4AA6-457C-87F9-8B3B0F4F9971}"/>
    <dgm:cxn modelId="{84DBF095-F391-4359-AC67-F305DBFF1685}" type="presOf" srcId="{78F652D0-C820-430B-9EAD-BF9CF5C7C7EE}" destId="{707B041C-A289-4E0A-BEA6-4AA8298AFDE7}" srcOrd="0" destOrd="0" presId="urn:microsoft.com/office/officeart/2018/2/layout/IconCircleList"/>
    <dgm:cxn modelId="{84FF0BAB-637D-4487-8B41-321EA8318B48}" type="presOf" srcId="{7C1E8168-5745-4C55-90DB-350CB0093EE4}" destId="{57A91DFF-A232-48DD-8F8C-F4B2FB49CD88}" srcOrd="0" destOrd="0" presId="urn:microsoft.com/office/officeart/2018/2/layout/IconCircleList"/>
    <dgm:cxn modelId="{2A7186C5-C8DF-4295-953B-D6F7895EB025}" srcId="{78F652D0-C820-430B-9EAD-BF9CF5C7C7EE}" destId="{64DAC77A-C9D0-4762-9D3B-C6E2ACD81D1C}" srcOrd="0" destOrd="0" parTransId="{ABDF1601-6037-4925-AA3A-87BA96E5101E}" sibTransId="{A0D993FF-207D-495D-8F86-8E44A3988E96}"/>
    <dgm:cxn modelId="{8C2BC7EA-15B1-4918-A099-8A470CD79153}" type="presOf" srcId="{66FC21C1-4AA6-457C-87F9-8B3B0F4F9971}" destId="{BF665796-C2DA-47F2-BCAD-E21FE28612A4}" srcOrd="0" destOrd="0" presId="urn:microsoft.com/office/officeart/2018/2/layout/IconCircleList"/>
    <dgm:cxn modelId="{519CC1EE-5174-4691-B1AC-B874702880E0}" type="presOf" srcId="{A84AD58B-93B0-48CE-AB87-80024C768C25}" destId="{4CEDDFE5-D87D-4C3E-9199-ED736EEE9218}" srcOrd="0" destOrd="0" presId="urn:microsoft.com/office/officeart/2018/2/layout/IconCircleList"/>
    <dgm:cxn modelId="{DEC75608-4C39-4005-A984-B6F5D1B5764A}" type="presParOf" srcId="{707B041C-A289-4E0A-BEA6-4AA8298AFDE7}" destId="{8D8001AC-CD13-4BD4-A2DC-AF1579010DFD}" srcOrd="0" destOrd="0" presId="urn:microsoft.com/office/officeart/2018/2/layout/IconCircleList"/>
    <dgm:cxn modelId="{A7E77A1A-F05A-44D0-A713-CC7EAF80C7AE}" type="presParOf" srcId="{8D8001AC-CD13-4BD4-A2DC-AF1579010DFD}" destId="{53814F52-3460-4CFC-8D7C-CDBC112DBB4D}" srcOrd="0" destOrd="0" presId="urn:microsoft.com/office/officeart/2018/2/layout/IconCircleList"/>
    <dgm:cxn modelId="{E4537E0B-660B-464A-A2CF-439D7556FCE3}" type="presParOf" srcId="{53814F52-3460-4CFC-8D7C-CDBC112DBB4D}" destId="{169D6DBA-842A-4616-8B29-35C40D4DAC53}" srcOrd="0" destOrd="0" presId="urn:microsoft.com/office/officeart/2018/2/layout/IconCircleList"/>
    <dgm:cxn modelId="{DB8B778D-1C01-40E8-B59C-7046249F580B}" type="presParOf" srcId="{53814F52-3460-4CFC-8D7C-CDBC112DBB4D}" destId="{6533A6EF-58FD-41B1-AFF6-37974DEF1892}" srcOrd="1" destOrd="0" presId="urn:microsoft.com/office/officeart/2018/2/layout/IconCircleList"/>
    <dgm:cxn modelId="{85010E4F-8FD4-448C-B320-4A7C58DDFEA5}" type="presParOf" srcId="{53814F52-3460-4CFC-8D7C-CDBC112DBB4D}" destId="{2E43228E-0092-4C12-BF70-F1632F715078}" srcOrd="2" destOrd="0" presId="urn:microsoft.com/office/officeart/2018/2/layout/IconCircleList"/>
    <dgm:cxn modelId="{B1FCDE1D-E293-47EF-982F-9BF845D0B763}" type="presParOf" srcId="{53814F52-3460-4CFC-8D7C-CDBC112DBB4D}" destId="{4E8E9E2B-9C0B-47E1-8CC8-E0BF6DB05D30}" srcOrd="3" destOrd="0" presId="urn:microsoft.com/office/officeart/2018/2/layout/IconCircleList"/>
    <dgm:cxn modelId="{7D6E3A91-FB1B-4AB5-A687-FEE263F75564}" type="presParOf" srcId="{8D8001AC-CD13-4BD4-A2DC-AF1579010DFD}" destId="{FB963F10-6E20-41F2-9EA9-56807D6DC856}" srcOrd="1" destOrd="0" presId="urn:microsoft.com/office/officeart/2018/2/layout/IconCircleList"/>
    <dgm:cxn modelId="{84A3A84C-ECFD-4A85-A168-91CF9DD2EB90}" type="presParOf" srcId="{8D8001AC-CD13-4BD4-A2DC-AF1579010DFD}" destId="{3FE14973-3CE8-4020-AA3B-2AB09D7660E9}" srcOrd="2" destOrd="0" presId="urn:microsoft.com/office/officeart/2018/2/layout/IconCircleList"/>
    <dgm:cxn modelId="{F2B86A53-1DD8-4162-829A-0F99A467B8AD}" type="presParOf" srcId="{3FE14973-3CE8-4020-AA3B-2AB09D7660E9}" destId="{9F982662-51DC-4C78-A3D9-4916806A45E2}" srcOrd="0" destOrd="0" presId="urn:microsoft.com/office/officeart/2018/2/layout/IconCircleList"/>
    <dgm:cxn modelId="{CF053503-C7A7-4E9D-B2EB-B149C4FAD92C}" type="presParOf" srcId="{3FE14973-3CE8-4020-AA3B-2AB09D7660E9}" destId="{BD651F9C-1B82-42E4-9E26-468BB18057F1}" srcOrd="1" destOrd="0" presId="urn:microsoft.com/office/officeart/2018/2/layout/IconCircleList"/>
    <dgm:cxn modelId="{19B9BCDA-1B2C-44A2-9864-AEDBB79CBB5F}" type="presParOf" srcId="{3FE14973-3CE8-4020-AA3B-2AB09D7660E9}" destId="{2EE95E4E-557E-40C5-9874-D70809E4D737}" srcOrd="2" destOrd="0" presId="urn:microsoft.com/office/officeart/2018/2/layout/IconCircleList"/>
    <dgm:cxn modelId="{D627FE1F-09A9-4FDB-8B62-39BB2036DCE1}" type="presParOf" srcId="{3FE14973-3CE8-4020-AA3B-2AB09D7660E9}" destId="{46EF1389-634D-4E8B-86CD-53D1003520BC}" srcOrd="3" destOrd="0" presId="urn:microsoft.com/office/officeart/2018/2/layout/IconCircleList"/>
    <dgm:cxn modelId="{6F72B3EE-D0EE-4108-B05E-96F47D891B05}" type="presParOf" srcId="{8D8001AC-CD13-4BD4-A2DC-AF1579010DFD}" destId="{BF665796-C2DA-47F2-BCAD-E21FE28612A4}" srcOrd="3" destOrd="0" presId="urn:microsoft.com/office/officeart/2018/2/layout/IconCircleList"/>
    <dgm:cxn modelId="{A1F6AB43-0DE7-4ABE-80AC-05B8C0DB8503}" type="presParOf" srcId="{8D8001AC-CD13-4BD4-A2DC-AF1579010DFD}" destId="{6CC6E080-BE62-4856-884E-6604DFEC04F4}" srcOrd="4" destOrd="0" presId="urn:microsoft.com/office/officeart/2018/2/layout/IconCircleList"/>
    <dgm:cxn modelId="{6BD67DBA-FB25-4D66-A454-2D2B3578B058}" type="presParOf" srcId="{6CC6E080-BE62-4856-884E-6604DFEC04F4}" destId="{48163AB6-5E39-4796-844C-71D31C9A8AC7}" srcOrd="0" destOrd="0" presId="urn:microsoft.com/office/officeart/2018/2/layout/IconCircleList"/>
    <dgm:cxn modelId="{99854E00-EFC8-46A4-B983-E3FF91C95676}" type="presParOf" srcId="{6CC6E080-BE62-4856-884E-6604DFEC04F4}" destId="{840DE6DD-B951-4E4C-8425-3321B31742C7}" srcOrd="1" destOrd="0" presId="urn:microsoft.com/office/officeart/2018/2/layout/IconCircleList"/>
    <dgm:cxn modelId="{15D0C8FA-24A3-4C71-8F08-63350BF0EC2F}" type="presParOf" srcId="{6CC6E080-BE62-4856-884E-6604DFEC04F4}" destId="{DAB7D57E-F777-45C1-B3D4-FB294D6465E5}" srcOrd="2" destOrd="0" presId="urn:microsoft.com/office/officeart/2018/2/layout/IconCircleList"/>
    <dgm:cxn modelId="{5CBDA22F-74E0-4321-B74D-96DFF97F07F0}" type="presParOf" srcId="{6CC6E080-BE62-4856-884E-6604DFEC04F4}" destId="{054BCBAA-3383-4A3A-8395-756DA47C8F47}" srcOrd="3" destOrd="0" presId="urn:microsoft.com/office/officeart/2018/2/layout/IconCircleList"/>
    <dgm:cxn modelId="{71F354B8-5F9F-436F-83AC-249C8433A769}" type="presParOf" srcId="{8D8001AC-CD13-4BD4-A2DC-AF1579010DFD}" destId="{57A91DFF-A232-48DD-8F8C-F4B2FB49CD88}" srcOrd="5" destOrd="0" presId="urn:microsoft.com/office/officeart/2018/2/layout/IconCircleList"/>
    <dgm:cxn modelId="{F07CE939-F877-4752-8007-366CDD108B85}" type="presParOf" srcId="{8D8001AC-CD13-4BD4-A2DC-AF1579010DFD}" destId="{093772CD-0435-46D6-A0F1-5B6804730F52}" srcOrd="6" destOrd="0" presId="urn:microsoft.com/office/officeart/2018/2/layout/IconCircleList"/>
    <dgm:cxn modelId="{F3F5CF6A-0343-481B-B773-DE44F9EC64BD}" type="presParOf" srcId="{093772CD-0435-46D6-A0F1-5B6804730F52}" destId="{DC853F16-BDFF-4079-86A5-428F52C22BBA}" srcOrd="0" destOrd="0" presId="urn:microsoft.com/office/officeart/2018/2/layout/IconCircleList"/>
    <dgm:cxn modelId="{2C31578E-EA7C-4B7F-9DF4-3432103EB80E}" type="presParOf" srcId="{093772CD-0435-46D6-A0F1-5B6804730F52}" destId="{F02294E6-51A2-49EB-A06C-D0368BE6E539}" srcOrd="1" destOrd="0" presId="urn:microsoft.com/office/officeart/2018/2/layout/IconCircleList"/>
    <dgm:cxn modelId="{7E546CBC-1894-42E7-9DB9-D5EFB5D6A5FC}" type="presParOf" srcId="{093772CD-0435-46D6-A0F1-5B6804730F52}" destId="{09B7E965-D8EE-4D59-A36E-73B231C25EC0}" srcOrd="2" destOrd="0" presId="urn:microsoft.com/office/officeart/2018/2/layout/IconCircleList"/>
    <dgm:cxn modelId="{BF027724-57E2-4FE3-833C-ACEAFBC22691}" type="presParOf" srcId="{093772CD-0435-46D6-A0F1-5B6804730F52}" destId="{4CEDDFE5-D87D-4C3E-9199-ED736EEE921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4F2D1-5877-B642-8B94-2CEE08571CD3}">
      <dsp:nvSpPr>
        <dsp:cNvPr id="0" name=""/>
        <dsp:cNvSpPr/>
      </dsp:nvSpPr>
      <dsp:spPr>
        <a:xfrm>
          <a:off x="3571" y="46809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Unfreeze deeper layers</a:t>
          </a:r>
        </a:p>
      </dsp:txBody>
      <dsp:txXfrm>
        <a:off x="31015" y="495543"/>
        <a:ext cx="1506815" cy="882133"/>
      </dsp:txXfrm>
    </dsp:sp>
    <dsp:sp modelId="{672DC2A0-D217-2941-9305-03F8DF00F5C4}">
      <dsp:nvSpPr>
        <dsp:cNvPr id="0" name=""/>
        <dsp:cNvSpPr/>
      </dsp:nvSpPr>
      <dsp:spPr>
        <a:xfrm>
          <a:off x="1721445" y="74295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721445" y="820418"/>
        <a:ext cx="231757" cy="232382"/>
      </dsp:txXfrm>
    </dsp:sp>
    <dsp:sp modelId="{02C6DA81-966D-5846-ACC1-00ED782EC628}">
      <dsp:nvSpPr>
        <dsp:cNvPr id="0" name=""/>
        <dsp:cNvSpPr/>
      </dsp:nvSpPr>
      <dsp:spPr>
        <a:xfrm>
          <a:off x="2189956" y="46809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Reduce LR </a:t>
          </a:r>
        </a:p>
      </dsp:txBody>
      <dsp:txXfrm>
        <a:off x="2217400" y="495543"/>
        <a:ext cx="1506815" cy="882133"/>
      </dsp:txXfrm>
    </dsp:sp>
    <dsp:sp modelId="{304EC706-5508-974F-A747-550639EDC89A}">
      <dsp:nvSpPr>
        <dsp:cNvPr id="0" name=""/>
        <dsp:cNvSpPr/>
      </dsp:nvSpPr>
      <dsp:spPr>
        <a:xfrm>
          <a:off x="3907829" y="74295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3907829" y="820418"/>
        <a:ext cx="231757" cy="232382"/>
      </dsp:txXfrm>
    </dsp:sp>
    <dsp:sp modelId="{C91F9D68-DA76-BB49-ABAD-8FA3EA76DFE0}">
      <dsp:nvSpPr>
        <dsp:cNvPr id="0" name=""/>
        <dsp:cNvSpPr/>
      </dsp:nvSpPr>
      <dsp:spPr>
        <a:xfrm>
          <a:off x="4376340" y="46809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Early Stopping</a:t>
          </a:r>
        </a:p>
      </dsp:txBody>
      <dsp:txXfrm>
        <a:off x="4403784" y="495543"/>
        <a:ext cx="1506815" cy="882133"/>
      </dsp:txXfrm>
    </dsp:sp>
    <dsp:sp modelId="{CA258B54-D252-1E45-B2D0-71F6476C9CB2}">
      <dsp:nvSpPr>
        <dsp:cNvPr id="0" name=""/>
        <dsp:cNvSpPr/>
      </dsp:nvSpPr>
      <dsp:spPr>
        <a:xfrm>
          <a:off x="6094214" y="742958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6094214" y="820418"/>
        <a:ext cx="231757" cy="232382"/>
      </dsp:txXfrm>
    </dsp:sp>
    <dsp:sp modelId="{2135470A-AD9B-9E4A-8C7B-8DFEAD4DE184}">
      <dsp:nvSpPr>
        <dsp:cNvPr id="0" name=""/>
        <dsp:cNvSpPr/>
      </dsp:nvSpPr>
      <dsp:spPr>
        <a:xfrm>
          <a:off x="6562724" y="46809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 Accuracy:7265</a:t>
          </a:r>
        </a:p>
      </dsp:txBody>
      <dsp:txXfrm>
        <a:off x="6590168" y="495543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70B59-2AFE-C44B-8B21-BA56DA6C40AE}">
      <dsp:nvSpPr>
        <dsp:cNvPr id="0" name=""/>
        <dsp:cNvSpPr/>
      </dsp:nvSpPr>
      <dsp:spPr>
        <a:xfrm>
          <a:off x="7143" y="0"/>
          <a:ext cx="2135187" cy="89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Continue Training</a:t>
          </a:r>
        </a:p>
      </dsp:txBody>
      <dsp:txXfrm>
        <a:off x="33225" y="26082"/>
        <a:ext cx="2083023" cy="838338"/>
      </dsp:txXfrm>
    </dsp:sp>
    <dsp:sp modelId="{1A2C3523-C0BA-7A48-BD1E-6B6BBA24EEF3}">
      <dsp:nvSpPr>
        <dsp:cNvPr id="0" name=""/>
        <dsp:cNvSpPr/>
      </dsp:nvSpPr>
      <dsp:spPr>
        <a:xfrm>
          <a:off x="2355850" y="18048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355850" y="286392"/>
        <a:ext cx="316861" cy="317716"/>
      </dsp:txXfrm>
    </dsp:sp>
    <dsp:sp modelId="{6CE8162C-07CB-8848-9E12-10C4E90F06D5}">
      <dsp:nvSpPr>
        <dsp:cNvPr id="0" name=""/>
        <dsp:cNvSpPr/>
      </dsp:nvSpPr>
      <dsp:spPr>
        <a:xfrm>
          <a:off x="2996406" y="0"/>
          <a:ext cx="2135187" cy="89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Adjusting Parameters</a:t>
          </a:r>
        </a:p>
      </dsp:txBody>
      <dsp:txXfrm>
        <a:off x="3022488" y="26082"/>
        <a:ext cx="2083023" cy="838338"/>
      </dsp:txXfrm>
    </dsp:sp>
    <dsp:sp modelId="{4E5769FE-EF27-E64A-9D37-9EAC29D3259B}">
      <dsp:nvSpPr>
        <dsp:cNvPr id="0" name=""/>
        <dsp:cNvSpPr/>
      </dsp:nvSpPr>
      <dsp:spPr>
        <a:xfrm>
          <a:off x="5345112" y="180487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5345112" y="286392"/>
        <a:ext cx="316861" cy="317716"/>
      </dsp:txXfrm>
    </dsp:sp>
    <dsp:sp modelId="{9D2A3230-3281-3D42-97E3-310F95E420EB}">
      <dsp:nvSpPr>
        <dsp:cNvPr id="0" name=""/>
        <dsp:cNvSpPr/>
      </dsp:nvSpPr>
      <dsp:spPr>
        <a:xfrm>
          <a:off x="5985668" y="0"/>
          <a:ext cx="2135187" cy="890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Test Accuracy: 0.7658</a:t>
          </a:r>
        </a:p>
      </dsp:txBody>
      <dsp:txXfrm>
        <a:off x="6011750" y="26082"/>
        <a:ext cx="2083023" cy="838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D6DBA-842A-4616-8B29-35C40D4DAC53}">
      <dsp:nvSpPr>
        <dsp:cNvPr id="0" name=""/>
        <dsp:cNvSpPr/>
      </dsp:nvSpPr>
      <dsp:spPr>
        <a:xfrm>
          <a:off x="57667" y="175917"/>
          <a:ext cx="1256086" cy="12560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3A6EF-58FD-41B1-AFF6-37974DEF1892}">
      <dsp:nvSpPr>
        <dsp:cNvPr id="0" name=""/>
        <dsp:cNvSpPr/>
      </dsp:nvSpPr>
      <dsp:spPr>
        <a:xfrm>
          <a:off x="321445" y="439696"/>
          <a:ext cx="728530" cy="728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E9E2B-9C0B-47E1-8CC8-E0BF6DB05D30}">
      <dsp:nvSpPr>
        <dsp:cNvPr id="0" name=""/>
        <dsp:cNvSpPr/>
      </dsp:nvSpPr>
      <dsp:spPr>
        <a:xfrm>
          <a:off x="1582915" y="175917"/>
          <a:ext cx="2960775" cy="125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400" kern="1200" dirty="0"/>
            <a:t>Running out of RAM</a:t>
          </a:r>
          <a:endParaRPr lang="en-US" sz="2400" kern="1200" dirty="0"/>
        </a:p>
      </dsp:txBody>
      <dsp:txXfrm>
        <a:off x="1582915" y="175917"/>
        <a:ext cx="2960775" cy="1256086"/>
      </dsp:txXfrm>
    </dsp:sp>
    <dsp:sp modelId="{9F982662-51DC-4C78-A3D9-4916806A45E2}">
      <dsp:nvSpPr>
        <dsp:cNvPr id="0" name=""/>
        <dsp:cNvSpPr/>
      </dsp:nvSpPr>
      <dsp:spPr>
        <a:xfrm>
          <a:off x="5059583" y="175917"/>
          <a:ext cx="1256086" cy="12560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651F9C-1B82-42E4-9E26-468BB18057F1}">
      <dsp:nvSpPr>
        <dsp:cNvPr id="0" name=""/>
        <dsp:cNvSpPr/>
      </dsp:nvSpPr>
      <dsp:spPr>
        <a:xfrm>
          <a:off x="5323362" y="439696"/>
          <a:ext cx="728530" cy="7285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F1389-634D-4E8B-86CD-53D1003520BC}">
      <dsp:nvSpPr>
        <dsp:cNvPr id="0" name=""/>
        <dsp:cNvSpPr/>
      </dsp:nvSpPr>
      <dsp:spPr>
        <a:xfrm>
          <a:off x="6642499" y="382380"/>
          <a:ext cx="2960775" cy="125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400" kern="1200" dirty="0"/>
            <a:t>Dataset imbalance</a:t>
          </a:r>
        </a:p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6642499" y="382380"/>
        <a:ext cx="2960775" cy="1256086"/>
      </dsp:txXfrm>
    </dsp:sp>
    <dsp:sp modelId="{48163AB6-5E39-4796-844C-71D31C9A8AC7}">
      <dsp:nvSpPr>
        <dsp:cNvPr id="0" name=""/>
        <dsp:cNvSpPr/>
      </dsp:nvSpPr>
      <dsp:spPr>
        <a:xfrm>
          <a:off x="57667" y="2018608"/>
          <a:ext cx="1256086" cy="12560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DE6DD-B951-4E4C-8425-3321B31742C7}">
      <dsp:nvSpPr>
        <dsp:cNvPr id="0" name=""/>
        <dsp:cNvSpPr/>
      </dsp:nvSpPr>
      <dsp:spPr>
        <a:xfrm>
          <a:off x="321445" y="2282386"/>
          <a:ext cx="728530" cy="7285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BCBAA-3383-4A3A-8395-756DA47C8F47}">
      <dsp:nvSpPr>
        <dsp:cNvPr id="0" name=""/>
        <dsp:cNvSpPr/>
      </dsp:nvSpPr>
      <dsp:spPr>
        <a:xfrm>
          <a:off x="1582915" y="2018608"/>
          <a:ext cx="2960775" cy="125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400" kern="1200"/>
            <a:t>Image resolution</a:t>
          </a:r>
          <a:endParaRPr lang="en-US" sz="2400" kern="1200"/>
        </a:p>
      </dsp:txBody>
      <dsp:txXfrm>
        <a:off x="1582915" y="2018608"/>
        <a:ext cx="2960775" cy="1256086"/>
      </dsp:txXfrm>
    </dsp:sp>
    <dsp:sp modelId="{DC853F16-BDFF-4079-86A5-428F52C22BBA}">
      <dsp:nvSpPr>
        <dsp:cNvPr id="0" name=""/>
        <dsp:cNvSpPr/>
      </dsp:nvSpPr>
      <dsp:spPr>
        <a:xfrm>
          <a:off x="5059583" y="2018608"/>
          <a:ext cx="1256086" cy="125608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294E6-51A2-49EB-A06C-D0368BE6E539}">
      <dsp:nvSpPr>
        <dsp:cNvPr id="0" name=""/>
        <dsp:cNvSpPr/>
      </dsp:nvSpPr>
      <dsp:spPr>
        <a:xfrm>
          <a:off x="5323362" y="2282386"/>
          <a:ext cx="728530" cy="7285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DDFE5-D87D-4C3E-9199-ED736EEE9218}">
      <dsp:nvSpPr>
        <dsp:cNvPr id="0" name=""/>
        <dsp:cNvSpPr/>
      </dsp:nvSpPr>
      <dsp:spPr>
        <a:xfrm>
          <a:off x="6584831" y="2018608"/>
          <a:ext cx="2960775" cy="1256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S</a:t>
          </a:r>
          <a:r>
            <a:rPr lang="en-DE" sz="2400" kern="1200"/>
            <a:t>hort time frame</a:t>
          </a:r>
          <a:endParaRPr lang="en-US" sz="2400" kern="1200"/>
        </a:p>
      </dsp:txBody>
      <dsp:txXfrm>
        <a:off x="6584831" y="2018608"/>
        <a:ext cx="2960775" cy="1256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33240-1ED7-0F40-A5C2-D63450C8FABE}" type="datetimeFigureOut">
              <a:rPr lang="en-DE" smtClean="0"/>
              <a:t>21.07.25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D4EA8-E1BC-0942-B38D-05FF538E3A5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9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D4EA8-E1BC-0942-B38D-05FF538E3A57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544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0DBC2B-8279-52DF-C1CB-B886356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DD78F2-3A33-572C-74F4-AF33CA3CBB5B}"/>
              </a:ext>
            </a:extLst>
          </p:cNvPr>
          <p:cNvCxnSpPr/>
          <p:nvPr userDrawn="1"/>
        </p:nvCxnSpPr>
        <p:spPr>
          <a:xfrm>
            <a:off x="1453896" y="128973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2E0C06-F76A-227E-A82B-3D4B6A27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203879-E24D-DB2D-70DE-5D4C1C1182E8}"/>
              </a:ext>
            </a:extLst>
          </p:cNvPr>
          <p:cNvCxnSpPr/>
          <p:nvPr userDrawn="1"/>
        </p:nvCxnSpPr>
        <p:spPr>
          <a:xfrm>
            <a:off x="1453896" y="128973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28973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C7ED66-5451-A73D-7262-080EDDC7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2A83E2-81BA-D93B-16D6-EF9FE274E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A27E3C-A5F8-2C46-4D20-2666C56B5AAF}"/>
              </a:ext>
            </a:extLst>
          </p:cNvPr>
          <p:cNvCxnSpPr/>
          <p:nvPr userDrawn="1"/>
        </p:nvCxnSpPr>
        <p:spPr>
          <a:xfrm>
            <a:off x="1453896" y="1289739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3.png"/><Relationship Id="rId9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CA12-E127-4581-777B-43FBA9F2F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SKIN CANCER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FBF19-1464-F7CA-E185-81B8BE4A4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461210"/>
          </a:xfrm>
        </p:spPr>
        <p:txBody>
          <a:bodyPr>
            <a:normAutofit/>
          </a:bodyPr>
          <a:lstStyle/>
          <a:p>
            <a:r>
              <a:rPr lang="en-DE" dirty="0"/>
              <a:t>MACHINE LEARNING  WITH TENSORFLOW</a:t>
            </a:r>
          </a:p>
          <a:p>
            <a:r>
              <a:rPr lang="en-DE" sz="1200" dirty="0"/>
              <a:t>Authors:  ANTHONY AKO SOWAH, </a:t>
            </a:r>
            <a:r>
              <a:rPr lang="en-GB" sz="1200" dirty="0"/>
              <a:t>Stephan Pries, </a:t>
            </a:r>
            <a:br>
              <a:rPr lang="en-GB" sz="1200" dirty="0"/>
            </a:br>
            <a:r>
              <a:rPr lang="en-GB" sz="1200" dirty="0"/>
              <a:t>Natnael </a:t>
            </a:r>
            <a:r>
              <a:rPr lang="en-GB" sz="1200" dirty="0" err="1"/>
              <a:t>Guesh</a:t>
            </a:r>
            <a:r>
              <a:rPr lang="en-GB" sz="1200" dirty="0"/>
              <a:t> Hagos &amp; Hammam Rafat Mohamed </a:t>
            </a:r>
            <a:r>
              <a:rPr lang="en-GB" sz="1200" dirty="0" err="1"/>
              <a:t>Hraesha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176964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33AB9-9C14-1857-A44B-CA635A914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414B-89EB-12C4-55BF-1F78568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3274684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Transfer learning efficientnetb1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49606-0B9D-AAA8-31AD-0AC66553BA3F}"/>
              </a:ext>
            </a:extLst>
          </p:cNvPr>
          <p:cNvSpPr txBox="1"/>
          <p:nvPr/>
        </p:nvSpPr>
        <p:spPr>
          <a:xfrm>
            <a:off x="8705462" y="3668014"/>
            <a:ext cx="3112070" cy="1938548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>
                <a:effectLst/>
              </a:defRPr>
            </a:lvl1pPr>
            <a:lvl2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cap="none" baseline="0">
                <a:effectLst/>
              </a:defRPr>
            </a:lvl2pPr>
            <a:lvl3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>
                <a:effectLst/>
              </a:defRPr>
            </a:lvl3pPr>
            <a:lvl4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cap="none" baseline="0">
                <a:effectLst/>
              </a:defRPr>
            </a:lvl4pPr>
            <a:lvl5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>
                <a:effectLst/>
              </a:defRPr>
            </a:lvl5pPr>
            <a:lvl6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>
                <a:effectLst/>
              </a:defRPr>
            </a:lvl6pPr>
            <a:lvl7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>
                <a:effectLst/>
              </a:defRPr>
            </a:lvl7pPr>
            <a:lvl8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aseline="0">
                <a:effectLst/>
              </a:defRPr>
            </a:lvl8pPr>
            <a:lvl9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aseline="0">
                <a:effectLst/>
              </a:defRPr>
            </a:lvl9pPr>
          </a:lstStyle>
          <a:p>
            <a:pPr indent="0">
              <a:spcBef>
                <a:spcPts val="400"/>
              </a:spcBef>
              <a:buNone/>
            </a:pPr>
            <a:r>
              <a:rPr lang="en-GB" sz="2000" dirty="0"/>
              <a:t>Epochs		70</a:t>
            </a:r>
          </a:p>
          <a:p>
            <a:pPr indent="0">
              <a:spcBef>
                <a:spcPts val="400"/>
              </a:spcBef>
              <a:buNone/>
            </a:pPr>
            <a:r>
              <a:rPr lang="en-GB" sz="2000" dirty="0"/>
              <a:t>LR 		0.0001 </a:t>
            </a:r>
          </a:p>
          <a:p>
            <a:pPr indent="0">
              <a:spcBef>
                <a:spcPts val="400"/>
              </a:spcBef>
              <a:buNone/>
            </a:pPr>
            <a:r>
              <a:rPr lang="en-GB" sz="2000" dirty="0"/>
              <a:t>Unfreeze	100</a:t>
            </a:r>
          </a:p>
          <a:p>
            <a:pPr indent="0">
              <a:spcBef>
                <a:spcPts val="400"/>
              </a:spcBef>
              <a:buNone/>
            </a:pPr>
            <a:r>
              <a:rPr lang="en-GB" sz="2000" dirty="0"/>
              <a:t>Gamma		1.5</a:t>
            </a:r>
          </a:p>
          <a:p>
            <a:pPr indent="0">
              <a:spcBef>
                <a:spcPts val="400"/>
              </a:spcBef>
              <a:buNone/>
            </a:pPr>
            <a:r>
              <a:rPr lang="en-GB" sz="2000" dirty="0"/>
              <a:t>Callback		55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73ABBC-4D8D-6F6C-B26F-B4E58E071C3F}"/>
              </a:ext>
            </a:extLst>
          </p:cNvPr>
          <p:cNvCxnSpPr>
            <a:cxnSpLocks/>
          </p:cNvCxnSpPr>
          <p:nvPr/>
        </p:nvCxnSpPr>
        <p:spPr>
          <a:xfrm>
            <a:off x="8690894" y="3516090"/>
            <a:ext cx="3126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05D6D3DE-008B-1B5D-8FC0-F91B1CCD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44" y="3516090"/>
            <a:ext cx="5707349" cy="245140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CB5D4C-2FAE-8CB1-F599-B0134D56A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6" y="151756"/>
            <a:ext cx="4249783" cy="3189927"/>
          </a:xfrm>
          <a:prstGeom prst="rect">
            <a:avLst/>
          </a:prstGeom>
        </p:spPr>
      </p:pic>
      <p:pic>
        <p:nvPicPr>
          <p:cNvPr id="9" name="Picture 8" descr="A diagram of a confused matrix&#10;&#10;Description automatically generated">
            <a:extLst>
              <a:ext uri="{FF2B5EF4-FFF2-40B4-BE49-F238E27FC236}">
                <a16:creationId xmlns:a16="http://schemas.microsoft.com/office/drawing/2014/main" id="{D88A7962-83F6-008F-0A6D-8FD41FA89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771" y="151755"/>
            <a:ext cx="3620619" cy="3189927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CB854D5-71E4-9A84-4BAF-8543C79A8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515759"/>
              </p:ext>
            </p:extLst>
          </p:nvPr>
        </p:nvGraphicFramePr>
        <p:xfrm>
          <a:off x="577462" y="5967498"/>
          <a:ext cx="8128000" cy="890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15181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A8237-9545-F7C9-A3D2-A3428CB7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6B80-0AB0-1C10-C307-B07DA0BE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3274684" cy="1873219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dirty="0"/>
              <a:t>Transfer learning Ensemble mobilenetv2 and efficientnetb1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2BCB0F-10AF-B41F-C6AD-EE71F2562C92}"/>
              </a:ext>
            </a:extLst>
          </p:cNvPr>
          <p:cNvCxnSpPr>
            <a:cxnSpLocks/>
          </p:cNvCxnSpPr>
          <p:nvPr/>
        </p:nvCxnSpPr>
        <p:spPr>
          <a:xfrm>
            <a:off x="8690894" y="3516090"/>
            <a:ext cx="31266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C1E96B-FDA8-CA1A-A53F-6B154463B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6" y="75244"/>
            <a:ext cx="3982771" cy="2955340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F63E19D0-460F-DCA9-9D81-2392E25BF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123" y="75243"/>
            <a:ext cx="4064970" cy="2955340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3AEE971-1B04-F731-72DC-FD2E32A4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749" y="3277564"/>
            <a:ext cx="3390484" cy="2637001"/>
          </a:xfrm>
          <a:prstGeom prst="rect">
            <a:avLst/>
          </a:prstGeom>
        </p:spPr>
      </p:pic>
      <p:pic>
        <p:nvPicPr>
          <p:cNvPr id="12" name="Picture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7FB2788-C641-5FF9-70A9-B0081F29C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35" y="3265715"/>
            <a:ext cx="4662169" cy="264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6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2DA677-C58A-4FCE-A9A0-E66A42EBD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85B319-9C30-4D92-B664-CA444ECD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573C1E-3785-43C9-A262-1DA9DF97F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8C4394-BE4E-4302-AF74-4781C6C6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8F07F1D-8486-43C2-A583-78B4EEC43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54F087-19F9-4107-AF4A-9FD2000E4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42901-6871-A56E-4324-92A9E938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24" y="4460798"/>
            <a:ext cx="8637073" cy="55806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Ensemble with weight (0.6 and 0.4)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80AF9B-B176-410F-92A0-7C78CB631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64906" y="323838"/>
            <a:ext cx="8661501" cy="3652791"/>
            <a:chOff x="7773058" y="600024"/>
            <a:chExt cx="3630912" cy="52224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CAB328-A4F8-449E-81F6-39C37B872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3058" y="600024"/>
              <a:ext cx="3630912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30302-D301-4B31-B0FE-92E3F7B6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4482" y="1062693"/>
              <a:ext cx="3367301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5377B36-43D7-285D-BB88-26ECE43B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87" r="2" b="10078"/>
          <a:stretch>
            <a:fillRect/>
          </a:stretch>
        </p:blipFill>
        <p:spPr>
          <a:xfrm>
            <a:off x="2408470" y="963739"/>
            <a:ext cx="3599926" cy="2369223"/>
          </a:xfrm>
          <a:prstGeom prst="rect">
            <a:avLst/>
          </a:prstGeom>
        </p:spPr>
      </p:pic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65C9CE6-FCEF-F783-AFAB-8D642058E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135" r="-1" b="-1"/>
          <a:stretch>
            <a:fillRect/>
          </a:stretch>
        </p:blipFill>
        <p:spPr>
          <a:xfrm>
            <a:off x="6172121" y="963739"/>
            <a:ext cx="3599926" cy="23692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87DF85-8079-4DF1-ABD5-2CCE2D9F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0F585A3-4F05-42DD-A4F6-D87D08261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266925-2910-48FC-B99D-CFFD0A140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8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A470-330C-CE88-7324-7AF20050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DE" dirty="0"/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DD7C54-B8A0-0AA9-1F0C-DF6634E18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036477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25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AA4B-2FBA-3794-BA8D-673BFA6A1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DE" dirty="0"/>
              <a:t>Discussion, Conclusion and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0F11-8D2B-89E5-3ED4-1C50D3E2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100" dirty="0" err="1"/>
              <a:t>our</a:t>
            </a:r>
            <a:r>
              <a:rPr lang="de-DE" sz="2100" dirty="0"/>
              <a:t> </a:t>
            </a:r>
            <a:r>
              <a:rPr lang="de-DE" sz="2100" dirty="0" err="1"/>
              <a:t>approach</a:t>
            </a:r>
            <a:r>
              <a:rPr lang="de-DE" sz="2100" dirty="0"/>
              <a:t> </a:t>
            </a:r>
            <a:r>
              <a:rPr lang="de-DE" sz="2100" dirty="0" err="1"/>
              <a:t>during</a:t>
            </a:r>
            <a:r>
              <a:rPr lang="de-DE" sz="2100" dirty="0"/>
              <a:t> </a:t>
            </a:r>
            <a:r>
              <a:rPr lang="de-DE" sz="2100" dirty="0" err="1"/>
              <a:t>training</a:t>
            </a:r>
            <a:r>
              <a:rPr lang="de-DE" sz="2100" dirty="0"/>
              <a:t> was not </a:t>
            </a:r>
            <a:r>
              <a:rPr lang="de-DE" sz="2100" dirty="0" err="1"/>
              <a:t>to</a:t>
            </a:r>
            <a:r>
              <a:rPr lang="de-DE" sz="2100" dirty="0"/>
              <a:t> </a:t>
            </a:r>
            <a:r>
              <a:rPr lang="de-DE" sz="2100" dirty="0" err="1"/>
              <a:t>misclassify</a:t>
            </a:r>
            <a:r>
              <a:rPr lang="de-DE" sz="2100" dirty="0"/>
              <a:t> </a:t>
            </a:r>
            <a:r>
              <a:rPr lang="de-DE" sz="2100" dirty="0" err="1"/>
              <a:t>malignant</a:t>
            </a:r>
            <a:r>
              <a:rPr lang="de-DE" sz="2100" dirty="0"/>
              <a:t> </a:t>
            </a:r>
            <a:r>
              <a:rPr lang="de-DE" sz="2100" dirty="0" err="1"/>
              <a:t>lesions</a:t>
            </a:r>
            <a:r>
              <a:rPr lang="de-DE" sz="2100" dirty="0"/>
              <a:t> but </a:t>
            </a:r>
            <a:r>
              <a:rPr lang="de-DE" sz="2100" dirty="0" err="1"/>
              <a:t>to</a:t>
            </a:r>
            <a:r>
              <a:rPr lang="de-DE" sz="2100" dirty="0"/>
              <a:t> </a:t>
            </a:r>
            <a:r>
              <a:rPr lang="de-DE" sz="2100" dirty="0" err="1"/>
              <a:t>optimize</a:t>
            </a:r>
            <a:r>
              <a:rPr lang="de-DE" sz="2100" dirty="0"/>
              <a:t> f1 and </a:t>
            </a:r>
            <a:r>
              <a:rPr lang="de-DE" sz="2100" dirty="0" err="1"/>
              <a:t>precision</a:t>
            </a:r>
            <a:endParaRPr lang="en-DE" sz="2100" dirty="0"/>
          </a:p>
          <a:p>
            <a:r>
              <a:rPr lang="en-DE" dirty="0"/>
              <a:t>accuracy from base model of 0.71 increased up to 0.79 which comes close to Kaggle Challenges but is far away from literature</a:t>
            </a:r>
          </a:p>
          <a:p>
            <a:pPr marL="0" indent="0">
              <a:buNone/>
            </a:pPr>
            <a:r>
              <a:rPr lang="en-DE" b="1" dirty="0"/>
              <a:t>Future work</a:t>
            </a:r>
          </a:p>
          <a:p>
            <a:r>
              <a:rPr lang="en-DE" dirty="0"/>
              <a:t>Optimize f1 and precision etc.</a:t>
            </a:r>
          </a:p>
          <a:p>
            <a:r>
              <a:rPr lang="en-DE" dirty="0"/>
              <a:t>Add metadata for training</a:t>
            </a:r>
          </a:p>
          <a:p>
            <a:r>
              <a:rPr lang="en-DE" dirty="0"/>
              <a:t>Run model with diff</a:t>
            </a:r>
            <a:r>
              <a:rPr lang="en-GB" dirty="0"/>
              <a:t>e</a:t>
            </a:r>
            <a:r>
              <a:rPr lang="en-DE" dirty="0"/>
              <a:t>rent datasets (probably with higher resolution)</a:t>
            </a:r>
          </a:p>
          <a:p>
            <a:r>
              <a:rPr lang="en-DE" dirty="0"/>
              <a:t>Employ Grid search to ideentify best optimized values for the two ensemble models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6796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7DE5115-89C8-4B9C-B0E8-78A15C20C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6402E2-72CC-4683-9B83-11265402E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words&#10;&#10;Description automatically generated">
            <a:extLst>
              <a:ext uri="{FF2B5EF4-FFF2-40B4-BE49-F238E27FC236}">
                <a16:creationId xmlns:a16="http://schemas.microsoft.com/office/drawing/2014/main" id="{FEB1F9F4-027B-E7A0-F82F-5BCB9F65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06" r="1" b="9547"/>
          <a:stretch>
            <a:fillRect/>
          </a:stretch>
        </p:blipFill>
        <p:spPr>
          <a:xfrm>
            <a:off x="2269237" y="1247835"/>
            <a:ext cx="7653528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8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152BE-FCA1-4D1B-EB31-B05DBB21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cap="all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8D006E-1014-02F5-C043-08640EF96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/>
              <a:t>Introduction</a:t>
            </a:r>
          </a:p>
          <a:p>
            <a:r>
              <a:rPr lang="en-US" sz="2400" b="1" dirty="0"/>
              <a:t>Literature Review</a:t>
            </a:r>
          </a:p>
          <a:p>
            <a:r>
              <a:rPr lang="en-US" sz="2400" b="1" dirty="0"/>
              <a:t>Dataset Characteristics</a:t>
            </a:r>
          </a:p>
          <a:p>
            <a:r>
              <a:rPr lang="en-US" sz="2400" b="1" dirty="0"/>
              <a:t>Baseline Model</a:t>
            </a:r>
          </a:p>
          <a:p>
            <a:r>
              <a:rPr lang="en-US" sz="2400" b="1" dirty="0"/>
              <a:t>Model Definition and Evaluation</a:t>
            </a:r>
          </a:p>
          <a:p>
            <a:r>
              <a:rPr lang="en-US" sz="2400" b="1" dirty="0"/>
              <a:t>Results</a:t>
            </a:r>
          </a:p>
          <a:p>
            <a:r>
              <a:rPr lang="en-US" sz="2400" b="1" dirty="0"/>
              <a:t>Challenges and Errors</a:t>
            </a:r>
          </a:p>
          <a:p>
            <a:r>
              <a:rPr lang="en-US" sz="2400" b="1" dirty="0"/>
              <a:t>Discussion, Conclusion &amp; Future Work</a:t>
            </a:r>
          </a:p>
          <a:p>
            <a:r>
              <a:rPr lang="en-US" sz="2400" b="1" dirty="0"/>
              <a:t>Q &amp; A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2880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7961-F1C0-7623-8D1B-A094DAE3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04890"/>
            <a:ext cx="10216652" cy="59363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8912-6598-1760-5304-937A78F1F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544" y="1972733"/>
            <a:ext cx="9888255" cy="42042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Skin cancer is one of the most common and dangerous types of cancer.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This project uses deep learning to automatically classify skin lesion images into different cancer types using the </a:t>
            </a:r>
            <a:r>
              <a:rPr lang="en-US" b="1" dirty="0"/>
              <a:t>HAM10000</a:t>
            </a:r>
            <a:r>
              <a:rPr lang="en-US" dirty="0"/>
              <a:t>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We apply a </a:t>
            </a:r>
            <a:r>
              <a:rPr lang="en-US" b="1" dirty="0"/>
              <a:t>MobileNetV2, </a:t>
            </a:r>
            <a:r>
              <a:rPr lang="en-US" b="1" dirty="0" err="1"/>
              <a:t>EfficientNetBx</a:t>
            </a:r>
            <a:r>
              <a:rPr lang="en-US" dirty="0"/>
              <a:t> models to help improve early detection and support medical diagnosis.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385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B105-1556-B91D-A63D-7D460EFB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165" y="278797"/>
            <a:ext cx="9605635" cy="59363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Literature Review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64C79-CE35-69CB-47DF-7E6E5C1E424F}"/>
              </a:ext>
            </a:extLst>
          </p:cNvPr>
          <p:cNvSpPr txBox="1">
            <a:spLocks/>
          </p:cNvSpPr>
          <p:nvPr/>
        </p:nvSpPr>
        <p:spPr>
          <a:xfrm>
            <a:off x="1424165" y="1655233"/>
            <a:ext cx="9144000" cy="35475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Studies show that deep learning models like MobileNetV2 and </a:t>
            </a:r>
            <a:r>
              <a:rPr lang="en-US" dirty="0" err="1"/>
              <a:t>EfficientNetBx</a:t>
            </a:r>
            <a:r>
              <a:rPr lang="en-US" dirty="0"/>
              <a:t>, especially with transfer learning, perform well on HAM10000.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Adding patient info (age, gender, lesion site) improves accuracy in tough cases.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Ensemble methods and attention tools (like Grad-CAM) boost both performance and interpretability.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Overall, combining image data with clinical context delivers the best results.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176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6028-8186-8778-298E-63BD459F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182" y="474085"/>
            <a:ext cx="9605635" cy="1059305"/>
          </a:xfrm>
        </p:spPr>
        <p:txBody>
          <a:bodyPr/>
          <a:lstStyle/>
          <a:p>
            <a:pPr algn="ctr"/>
            <a:r>
              <a:rPr lang="en-GB" dirty="0"/>
              <a:t>D</a:t>
            </a:r>
            <a:r>
              <a:rPr lang="en-DE" dirty="0"/>
              <a:t>ataset characteristics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32A201-8CED-5035-E0E7-2214FBE3E13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16170138"/>
              </p:ext>
            </p:extLst>
          </p:nvPr>
        </p:nvGraphicFramePr>
        <p:xfrm>
          <a:off x="294289" y="2095445"/>
          <a:ext cx="4561490" cy="327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745">
                  <a:extLst>
                    <a:ext uri="{9D8B030D-6E8A-4147-A177-3AD203B41FA5}">
                      <a16:colId xmlns:a16="http://schemas.microsoft.com/office/drawing/2014/main" val="604032674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2134568022"/>
                    </a:ext>
                  </a:extLst>
                </a:gridCol>
              </a:tblGrid>
              <a:tr h="93285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Benign Classes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Malignant / Precancerous Classes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91726"/>
                  </a:ext>
                </a:extLst>
              </a:tr>
              <a:tr h="378323">
                <a:tc>
                  <a:txBody>
                    <a:bodyPr/>
                    <a:lstStyle/>
                    <a:p>
                      <a:r>
                        <a:rPr lang="en-GB" dirty="0"/>
                        <a:t>Melanocytic nevi (</a:t>
                      </a:r>
                      <a:r>
                        <a:rPr lang="en-GB" dirty="0" err="1"/>
                        <a:t>nv</a:t>
                      </a:r>
                      <a:r>
                        <a:rPr lang="en-GB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Melanoma (mel)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791593"/>
                  </a:ext>
                </a:extLst>
              </a:tr>
              <a:tr h="652995">
                <a:tc>
                  <a:txBody>
                    <a:bodyPr/>
                    <a:lstStyle/>
                    <a:p>
                      <a:r>
                        <a:rPr lang="en-GB" dirty="0"/>
                        <a:t>Benign keratosis-like lesions (</a:t>
                      </a:r>
                      <a:r>
                        <a:rPr lang="en-GB" dirty="0" err="1"/>
                        <a:t>bkl</a:t>
                      </a:r>
                      <a:r>
                        <a:rPr lang="en-GB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Basal cell carcinoma (bcc)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71099"/>
                  </a:ext>
                </a:extLst>
              </a:tr>
              <a:tr h="932850">
                <a:tc>
                  <a:txBody>
                    <a:bodyPr/>
                    <a:lstStyle/>
                    <a:p>
                      <a:r>
                        <a:rPr lang="en-GB" dirty="0"/>
                        <a:t>Dermatofibroma (</a:t>
                      </a:r>
                      <a:r>
                        <a:rPr lang="en-GB" dirty="0" err="1"/>
                        <a:t>df</a:t>
                      </a:r>
                      <a:r>
                        <a:rPr lang="en-GB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Actinic keratoses and intraepithelial carcinoma (</a:t>
                      </a:r>
                      <a:r>
                        <a:rPr lang="en-GB" dirty="0" err="1"/>
                        <a:t>akiec</a:t>
                      </a:r>
                      <a:r>
                        <a:rPr lang="en-GB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14042"/>
                  </a:ext>
                </a:extLst>
              </a:tr>
              <a:tr h="378323">
                <a:tc>
                  <a:txBody>
                    <a:bodyPr/>
                    <a:lstStyle/>
                    <a:p>
                      <a:r>
                        <a:rPr lang="en-GB" dirty="0"/>
                        <a:t>Vascular lesions (</a:t>
                      </a:r>
                      <a:r>
                        <a:rPr lang="en-GB" dirty="0" err="1"/>
                        <a:t>vasc</a:t>
                      </a:r>
                      <a:r>
                        <a:rPr lang="en-GB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02360"/>
                  </a:ext>
                </a:extLst>
              </a:tr>
            </a:tbl>
          </a:graphicData>
        </a:graphic>
      </p:graphicFrame>
      <p:pic>
        <p:nvPicPr>
          <p:cNvPr id="7" name="Content Placeholder 6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1ACC2E50-5A24-D06E-9788-9ED9EB7871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49463" y="1426252"/>
            <a:ext cx="6538876" cy="4428010"/>
          </a:xfrm>
        </p:spPr>
      </p:pic>
    </p:spTree>
    <p:extLst>
      <p:ext uri="{BB962C8B-B14F-4D97-AF65-F5344CB8AC3E}">
        <p14:creationId xmlns:p14="http://schemas.microsoft.com/office/powerpoint/2010/main" val="412719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A226-E328-DBCB-4B7E-B8EB0DE9F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93" y="798973"/>
            <a:ext cx="3671908" cy="2247117"/>
          </a:xfrm>
        </p:spPr>
        <p:txBody>
          <a:bodyPr>
            <a:normAutofit/>
          </a:bodyPr>
          <a:lstStyle/>
          <a:p>
            <a:r>
              <a:rPr lang="en-US" sz="3200" dirty="0"/>
              <a:t>Dataset characteristics</a:t>
            </a:r>
            <a:endParaRPr lang="en-DE" sz="3200" dirty="0"/>
          </a:p>
        </p:txBody>
      </p:sp>
      <p:pic>
        <p:nvPicPr>
          <p:cNvPr id="5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910846C8-0E14-1F69-35F5-85AD97F3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218" y="1386155"/>
            <a:ext cx="6017439" cy="1865405"/>
          </a:xfrm>
          <a:prstGeom prst="rect">
            <a:avLst/>
          </a:prstGeom>
        </p:spPr>
      </p:pic>
      <p:pic>
        <p:nvPicPr>
          <p:cNvPr id="6" name="Content Placeholder 11" descr="A close up of a red spot&#10;&#10;Description automatically generated">
            <a:extLst>
              <a:ext uri="{FF2B5EF4-FFF2-40B4-BE49-F238E27FC236}">
                <a16:creationId xmlns:a16="http://schemas.microsoft.com/office/drawing/2014/main" id="{8268B59B-FCF8-F073-082B-C70B44394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252" y="3811911"/>
            <a:ext cx="9770405" cy="2247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C33A-E084-C352-CDC3-C6848A074C64}"/>
              </a:ext>
            </a:extLst>
          </p:cNvPr>
          <p:cNvSpPr txBox="1"/>
          <p:nvPr/>
        </p:nvSpPr>
        <p:spPr>
          <a:xfrm>
            <a:off x="8351647" y="3750739"/>
            <a:ext cx="210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IMG_SIZE 224x224 </a:t>
            </a:r>
          </a:p>
        </p:txBody>
      </p:sp>
    </p:spTree>
    <p:extLst>
      <p:ext uri="{BB962C8B-B14F-4D97-AF65-F5344CB8AC3E}">
        <p14:creationId xmlns:p14="http://schemas.microsoft.com/office/powerpoint/2010/main" val="170672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7F5183C-A26A-4229-984A-7FCEB7EE2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88011AB3-F298-489B-9CDC-E4D0C6BF7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B644495-DD06-45AD-AA80-247F03A33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D49522B-774E-EDA8-FD58-A073E361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3" y="804520"/>
            <a:ext cx="2830940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BASELINE MODEL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7ECE6F9-C5A2-4F4F-960C-6971D0612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C778B-2819-2D5A-2EB9-6A585326E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496" y="2015732"/>
            <a:ext cx="2835067" cy="3287567"/>
          </a:xfrm>
          <a:ln w="127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test accuracy: 0.7066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poor f1- score per class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nv</a:t>
            </a:r>
            <a:r>
              <a:rPr lang="en-US" sz="1500" dirty="0"/>
              <a:t> - relatively high accuracy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nv</a:t>
            </a:r>
            <a:r>
              <a:rPr lang="en-US" sz="1500" dirty="0"/>
              <a:t> true positives at 900</a:t>
            </a:r>
          </a:p>
          <a:p>
            <a:pPr marL="268288" indent="-217488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nv</a:t>
            </a:r>
            <a:r>
              <a:rPr lang="en-US" sz="1500" dirty="0"/>
              <a:t> misclassifications: 55 as </a:t>
            </a:r>
            <a:r>
              <a:rPr lang="en-US" sz="1500" dirty="0" err="1"/>
              <a:t>bkl</a:t>
            </a:r>
            <a:r>
              <a:rPr lang="en-US" sz="1500" dirty="0"/>
              <a:t>,   45 as mel, etc.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mel heavily confused         with 77 </a:t>
            </a:r>
            <a:r>
              <a:rPr lang="en-US" sz="1500" dirty="0" err="1"/>
              <a:t>nv</a:t>
            </a:r>
            <a:endParaRPr lang="en-US" sz="1500" dirty="0"/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mel true positive 48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816CFF4-7965-45A1-8E21-056F9AE41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D532C27-BB17-4043-95BB-B193D9175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F36FCA3-855B-4C42-871A-CE32957E6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105ED54-B9E7-4A77-A906-6931E7BC1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13984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F3403E6-9DEA-9DB7-8FEF-CAF4130AE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692" y="3319057"/>
            <a:ext cx="2092340" cy="1539347"/>
          </a:xfrm>
          <a:prstGeom prst="rect">
            <a:avLst/>
          </a:prstGeom>
        </p:spPr>
      </p:pic>
      <p:pic>
        <p:nvPicPr>
          <p:cNvPr id="12" name="Picture 11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F25D7A59-0A7E-C12C-D855-5EDAF2518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477" y="3152838"/>
            <a:ext cx="4603767" cy="1853015"/>
          </a:xfrm>
          <a:prstGeom prst="rect">
            <a:avLst/>
          </a:prstGeom>
        </p:spPr>
      </p:pic>
      <p:pic>
        <p:nvPicPr>
          <p:cNvPr id="6" name="Picture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A2426E2-3CBA-E8E0-E741-2EFBE4F5F2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6"/>
          <a:srcRect r="6082" b="-3"/>
          <a:stretch>
            <a:fillRect/>
          </a:stretch>
        </p:blipFill>
        <p:spPr>
          <a:xfrm>
            <a:off x="4603593" y="976036"/>
            <a:ext cx="2722758" cy="2181622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84ACBFAF-EDCF-4F5A-9E73-1D74270EF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A5E64BC-15F3-4902-B20F-A77B48A00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534095-7604-12BD-7E24-82D3850F704E}"/>
              </a:ext>
            </a:extLst>
          </p:cNvPr>
          <p:cNvSpPr txBox="1"/>
          <p:nvPr/>
        </p:nvSpPr>
        <p:spPr>
          <a:xfrm flipH="1">
            <a:off x="525518" y="6619309"/>
            <a:ext cx="1198180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B07F46-BD73-189D-C933-784ABB3B79A3}"/>
              </a:ext>
            </a:extLst>
          </p:cNvPr>
          <p:cNvSpPr txBox="1"/>
          <p:nvPr/>
        </p:nvSpPr>
        <p:spPr>
          <a:xfrm>
            <a:off x="1576552" y="60224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/>
          </a:p>
        </p:txBody>
      </p:sp>
      <p:pic>
        <p:nvPicPr>
          <p:cNvPr id="10" name="Picture 9" descr="A diagram of a confused matrix&#10;&#10;Description automatically generated with medium confidence">
            <a:extLst>
              <a:ext uri="{FF2B5EF4-FFF2-40B4-BE49-F238E27FC236}">
                <a16:creationId xmlns:a16="http://schemas.microsoft.com/office/drawing/2014/main" id="{99A9DA2F-9E2E-C1E9-C126-D8BC273768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3248" y="856438"/>
            <a:ext cx="2939655" cy="23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B79F-741D-ABE3-EC2F-09BF33B7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MODEL DEFINITION AND EVALAUATION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44E3E-E66A-0DAE-4C85-BA1C66AE7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0570" y="1718014"/>
            <a:ext cx="4645152" cy="291817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DE" sz="2400" b="1" dirty="0"/>
              <a:t>Training steps</a:t>
            </a:r>
          </a:p>
          <a:p>
            <a:pPr>
              <a:spcBef>
                <a:spcPts val="600"/>
              </a:spcBef>
            </a:pPr>
            <a:r>
              <a:rPr lang="en-DE" sz="1800" dirty="0"/>
              <a:t>Data augmentation</a:t>
            </a:r>
          </a:p>
          <a:p>
            <a:pPr>
              <a:spcBef>
                <a:spcPts val="600"/>
              </a:spcBef>
            </a:pPr>
            <a:r>
              <a:rPr lang="en-DE" sz="1800" dirty="0"/>
              <a:t>Unfreezing of layers</a:t>
            </a:r>
          </a:p>
          <a:p>
            <a:pPr>
              <a:spcBef>
                <a:spcPts val="600"/>
              </a:spcBef>
            </a:pPr>
            <a:r>
              <a:rPr lang="en-DE" sz="1800" dirty="0"/>
              <a:t>Focal-Loss with class weight</a:t>
            </a:r>
          </a:p>
          <a:p>
            <a:pPr>
              <a:spcBef>
                <a:spcPts val="600"/>
              </a:spcBef>
            </a:pPr>
            <a:r>
              <a:rPr lang="en-DE" sz="1800" dirty="0"/>
              <a:t>DropOut </a:t>
            </a:r>
          </a:p>
          <a:p>
            <a:pPr>
              <a:spcBef>
                <a:spcPts val="600"/>
              </a:spcBef>
            </a:pPr>
            <a:r>
              <a:rPr lang="en-DE" sz="1800" dirty="0"/>
              <a:t>Learning rate variation</a:t>
            </a:r>
          </a:p>
          <a:p>
            <a:pPr marL="0" indent="0">
              <a:buNone/>
            </a:pPr>
            <a:endParaRPr lang="en-DE" sz="1800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BC2D2-1514-9BD1-5E5A-5EBA9F30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331" y="1729148"/>
            <a:ext cx="5177338" cy="2380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DE" sz="2400" b="1" dirty="0"/>
              <a:t>Transfer learning </a:t>
            </a:r>
          </a:p>
          <a:p>
            <a:pPr>
              <a:spcBef>
                <a:spcPts val="1200"/>
              </a:spcBef>
            </a:pPr>
            <a:r>
              <a:rPr lang="en-DE" sz="1800" dirty="0"/>
              <a:t>MobileNetV2</a:t>
            </a:r>
          </a:p>
          <a:p>
            <a:pPr>
              <a:spcBef>
                <a:spcPts val="1200"/>
              </a:spcBef>
            </a:pPr>
            <a:r>
              <a:rPr lang="en-DE" sz="1800" dirty="0"/>
              <a:t>EfficientNetBx</a:t>
            </a:r>
          </a:p>
          <a:p>
            <a:pPr>
              <a:spcBef>
                <a:spcPts val="1200"/>
              </a:spcBef>
            </a:pPr>
            <a:r>
              <a:rPr lang="en-DE" sz="1800" dirty="0"/>
              <a:t>Ensemble 				 (MobileNetV2/EfficientNetB1)</a:t>
            </a:r>
          </a:p>
          <a:p>
            <a:pPr marL="0" indent="0">
              <a:lnSpc>
                <a:spcPct val="130000"/>
              </a:lnSpc>
              <a:buNone/>
            </a:pPr>
            <a:endParaRPr lang="en-DE" sz="2400" b="1" dirty="0"/>
          </a:p>
          <a:p>
            <a:pPr marL="0" indent="0">
              <a:lnSpc>
                <a:spcPct val="130000"/>
              </a:lnSpc>
              <a:buNone/>
            </a:pPr>
            <a:endParaRPr lang="en-DE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17D77-B0C2-281C-4932-50451C60A70A}"/>
              </a:ext>
            </a:extLst>
          </p:cNvPr>
          <p:cNvSpPr txBox="1"/>
          <p:nvPr/>
        </p:nvSpPr>
        <p:spPr>
          <a:xfrm>
            <a:off x="1447331" y="4955674"/>
            <a:ext cx="107446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400" b="1" dirty="0"/>
              <a:t>Accuracy Benchmark:</a:t>
            </a:r>
            <a:r>
              <a:rPr lang="en-DE" sz="1800" dirty="0"/>
              <a:t>		73 – 79 % Kaggle Challenges with specific dataset</a:t>
            </a:r>
          </a:p>
          <a:p>
            <a:r>
              <a:rPr lang="en-DE" sz="1800" dirty="0"/>
              <a:t>								88</a:t>
            </a:r>
            <a:r>
              <a:rPr lang="en-DE" dirty="0"/>
              <a:t> – 92 % Literature O</a:t>
            </a:r>
            <a:r>
              <a:rPr lang="en-DE" sz="1800" dirty="0"/>
              <a:t>ptimum for Ensemble Models with other datasets</a:t>
            </a:r>
            <a:endParaRPr lang="en-D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8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A924D-98AB-97A9-D33B-B5D637178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6064-FDDE-7A84-20E5-ACBC5A04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76" y="1468464"/>
            <a:ext cx="2858835" cy="1873219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Transfer learning MobileNetV2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82FCF-B130-96F3-2857-B81898A3CFC4}"/>
              </a:ext>
            </a:extLst>
          </p:cNvPr>
          <p:cNvSpPr txBox="1"/>
          <p:nvPr/>
        </p:nvSpPr>
        <p:spPr>
          <a:xfrm>
            <a:off x="8679335" y="3690498"/>
            <a:ext cx="2720186" cy="1525925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indent="-228600" defTabSz="914400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500">
                <a:effectLst/>
              </a:defRPr>
            </a:lvl1pPr>
            <a:lvl2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cap="none" baseline="0">
                <a:effectLst/>
              </a:defRPr>
            </a:lvl2pPr>
            <a:lvl3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>
                <a:effectLst/>
              </a:defRPr>
            </a:lvl3pPr>
            <a:lvl4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cap="none" baseline="0">
                <a:effectLst/>
              </a:defRPr>
            </a:lvl4pPr>
            <a:lvl5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>
                <a:effectLst/>
              </a:defRPr>
            </a:lvl5pPr>
            <a:lvl6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>
                <a:effectLst/>
              </a:defRPr>
            </a:lvl6pPr>
            <a:lvl7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>
                <a:effectLst/>
              </a:defRPr>
            </a:lvl7pPr>
            <a:lvl8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aseline="0">
                <a:effectLst/>
              </a:defRPr>
            </a:lvl8pPr>
            <a:lvl9pPr indent="0" defTabSz="9144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baseline="0">
                <a:effectLst/>
              </a:defRPr>
            </a:lvl9pPr>
          </a:lstStyle>
          <a:p>
            <a:pPr indent="0" algn="just">
              <a:buNone/>
            </a:pPr>
            <a:r>
              <a:rPr lang="en-GB" sz="2000" dirty="0"/>
              <a:t>E</a:t>
            </a:r>
            <a:r>
              <a:rPr lang="en-DE" sz="2000" dirty="0"/>
              <a:t>pochs 		60</a:t>
            </a:r>
          </a:p>
          <a:p>
            <a:pPr indent="0" algn="just">
              <a:buNone/>
            </a:pPr>
            <a:r>
              <a:rPr lang="en-DE" sz="2000" dirty="0"/>
              <a:t>dynamic LR  	1.e-4 </a:t>
            </a:r>
          </a:p>
          <a:p>
            <a:pPr indent="0" algn="just">
              <a:buNone/>
            </a:pPr>
            <a:r>
              <a:rPr lang="en-DE" sz="2000" dirty="0"/>
              <a:t>reduced gamma 	1.5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906734-9C04-29CF-13F2-E2FD9B5CADF7}"/>
              </a:ext>
            </a:extLst>
          </p:cNvPr>
          <p:cNvCxnSpPr>
            <a:cxnSpLocks/>
          </p:cNvCxnSpPr>
          <p:nvPr/>
        </p:nvCxnSpPr>
        <p:spPr>
          <a:xfrm>
            <a:off x="8673476" y="3516090"/>
            <a:ext cx="272604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10" descr="A graph of confusion matrix&#10;&#10;Description automatically generated">
            <a:extLst>
              <a:ext uri="{FF2B5EF4-FFF2-40B4-BE49-F238E27FC236}">
                <a16:creationId xmlns:a16="http://schemas.microsoft.com/office/drawing/2014/main" id="{87CA3A6D-D719-F571-5D30-8A55175B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99" y="1642394"/>
            <a:ext cx="3771994" cy="2995700"/>
          </a:xfrm>
          <a:prstGeom prst="rect">
            <a:avLst/>
          </a:prstGeom>
        </p:spPr>
      </p:pic>
      <p:pic>
        <p:nvPicPr>
          <p:cNvPr id="8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5857EAE9-FCBB-157E-0A66-802630DE8F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3357" y="1617083"/>
            <a:ext cx="4368110" cy="3021011"/>
          </a:xfr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0D1D38-C056-C7B5-029D-C89A7E9D6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152651"/>
              </p:ext>
            </p:extLst>
          </p:nvPr>
        </p:nvGraphicFramePr>
        <p:xfrm>
          <a:off x="2032000" y="5453918"/>
          <a:ext cx="8128000" cy="187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742772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3839</TotalTime>
  <Words>508</Words>
  <Application>Microsoft Macintosh PowerPoint</Application>
  <PresentationFormat>Widescreen</PresentationFormat>
  <Paragraphs>88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Gill Sans MT</vt:lpstr>
      <vt:lpstr>Wingdings</vt:lpstr>
      <vt:lpstr>Gallery</vt:lpstr>
      <vt:lpstr>SKIN CANCER CLASSIFICATION</vt:lpstr>
      <vt:lpstr>Agenda</vt:lpstr>
      <vt:lpstr>Introduction</vt:lpstr>
      <vt:lpstr> Literature Review</vt:lpstr>
      <vt:lpstr>Dataset characteristics</vt:lpstr>
      <vt:lpstr>Dataset characteristics</vt:lpstr>
      <vt:lpstr>BASELINE MODEL</vt:lpstr>
      <vt:lpstr>MODEL DEFINITION AND EVALAUATION</vt:lpstr>
      <vt:lpstr>Transfer learning MobileNetV2</vt:lpstr>
      <vt:lpstr>Transfer learning efficientnetb1</vt:lpstr>
      <vt:lpstr>Transfer learning Ensemble mobilenetv2 and efficientnetb1</vt:lpstr>
      <vt:lpstr>Ensemble with weight (0.6 and 0.4)</vt:lpstr>
      <vt:lpstr>challenges</vt:lpstr>
      <vt:lpstr>Discussion, Conclusion and future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anthony.sowah@eleves.ec-nantes.fr</dc:creator>
  <cp:lastModifiedBy>stephan pries</cp:lastModifiedBy>
  <cp:revision>24</cp:revision>
  <dcterms:created xsi:type="dcterms:W3CDTF">2025-07-07T18:18:33Z</dcterms:created>
  <dcterms:modified xsi:type="dcterms:W3CDTF">2025-07-21T14:10:58Z</dcterms:modified>
</cp:coreProperties>
</file>