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542" r:id="rId8"/>
    <p:sldId id="661" r:id="rId9"/>
    <p:sldId id="406" r:id="rId10"/>
    <p:sldId id="541" r:id="rId11"/>
    <p:sldId id="540" r:id="rId12"/>
    <p:sldId id="543" r:id="rId13"/>
    <p:sldId id="544" r:id="rId14"/>
    <p:sldId id="545" r:id="rId15"/>
    <p:sldId id="337" r:id="rId16"/>
    <p:sldId id="547" r:id="rId17"/>
    <p:sldId id="548" r:id="rId18"/>
    <p:sldId id="549" r:id="rId19"/>
    <p:sldId id="550" r:id="rId20"/>
    <p:sldId id="428" r:id="rId21"/>
    <p:sldId id="551" r:id="rId22"/>
    <p:sldId id="552" r:id="rId23"/>
    <p:sldId id="524" r:id="rId24"/>
    <p:sldId id="553" r:id="rId25"/>
    <p:sldId id="554" r:id="rId26"/>
    <p:sldId id="555" r:id="rId27"/>
    <p:sldId id="556" r:id="rId28"/>
    <p:sldId id="557" r:id="rId29"/>
    <p:sldId id="558" r:id="rId30"/>
    <p:sldId id="559" r:id="rId31"/>
    <p:sldId id="605" r:id="rId32"/>
    <p:sldId id="561" r:id="rId33"/>
    <p:sldId id="643" r:id="rId34"/>
    <p:sldId id="644" r:id="rId35"/>
    <p:sldId id="646" r:id="rId36"/>
    <p:sldId id="568" r:id="rId37"/>
    <p:sldId id="570" r:id="rId38"/>
    <p:sldId id="572" r:id="rId39"/>
    <p:sldId id="574" r:id="rId40"/>
    <p:sldId id="576" r:id="rId41"/>
    <p:sldId id="577" r:id="rId42"/>
    <p:sldId id="579" r:id="rId43"/>
    <p:sldId id="580" r:id="rId44"/>
    <p:sldId id="581" r:id="rId45"/>
    <p:sldId id="582" r:id="rId46"/>
    <p:sldId id="583" r:id="rId47"/>
    <p:sldId id="584" r:id="rId48"/>
    <p:sldId id="585" r:id="rId49"/>
    <p:sldId id="586" r:id="rId50"/>
    <p:sldId id="587" r:id="rId51"/>
    <p:sldId id="588" r:id="rId52"/>
    <p:sldId id="663" r:id="rId53"/>
    <p:sldId id="589" r:id="rId54"/>
    <p:sldId id="647" r:id="rId55"/>
    <p:sldId id="648" r:id="rId56"/>
    <p:sldId id="649" r:id="rId57"/>
    <p:sldId id="650" r:id="rId58"/>
    <p:sldId id="651" r:id="rId59"/>
    <p:sldId id="653" r:id="rId60"/>
    <p:sldId id="654" r:id="rId61"/>
    <p:sldId id="652" r:id="rId62"/>
    <p:sldId id="655" r:id="rId63"/>
    <p:sldId id="656" r:id="rId64"/>
    <p:sldId id="657" r:id="rId65"/>
    <p:sldId id="603" r:id="rId66"/>
    <p:sldId id="602" r:id="rId67"/>
    <p:sldId id="607" r:id="rId68"/>
    <p:sldId id="608" r:id="rId69"/>
    <p:sldId id="609" r:id="rId70"/>
    <p:sldId id="610" r:id="rId71"/>
    <p:sldId id="611" r:id="rId72"/>
    <p:sldId id="612" r:id="rId73"/>
    <p:sldId id="613" r:id="rId74"/>
    <p:sldId id="614" r:id="rId75"/>
    <p:sldId id="616" r:id="rId76"/>
    <p:sldId id="617" r:id="rId77"/>
    <p:sldId id="618" r:id="rId78"/>
    <p:sldId id="615" r:id="rId79"/>
    <p:sldId id="620" r:id="rId80"/>
    <p:sldId id="621" r:id="rId81"/>
    <p:sldId id="623" r:id="rId82"/>
    <p:sldId id="624" r:id="rId83"/>
    <p:sldId id="625" r:id="rId84"/>
    <p:sldId id="626" r:id="rId85"/>
    <p:sldId id="627" r:id="rId86"/>
    <p:sldId id="628" r:id="rId87"/>
    <p:sldId id="629" r:id="rId88"/>
    <p:sldId id="632" r:id="rId89"/>
    <p:sldId id="634" r:id="rId90"/>
    <p:sldId id="633" r:id="rId91"/>
    <p:sldId id="635" r:id="rId92"/>
    <p:sldId id="636" r:id="rId93"/>
    <p:sldId id="637" r:id="rId94"/>
    <p:sldId id="638" r:id="rId95"/>
    <p:sldId id="639" r:id="rId96"/>
    <p:sldId id="640" r:id="rId97"/>
    <p:sldId id="641" r:id="rId98"/>
    <p:sldId id="659" r:id="rId99"/>
    <p:sldId id="660" r:id="rId100"/>
    <p:sldId id="662" r:id="rId101"/>
    <p:sldId id="642" r:id="rId102"/>
    <p:sldId id="392"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CCCC"/>
    <a:srgbClr val="008000"/>
    <a:srgbClr val="FFCCCC"/>
    <a:srgbClr val="0000FF"/>
    <a:srgbClr val="D856C9"/>
    <a:srgbClr val="FF1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Светъл стил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24/01/2019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24/01/2019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C783DE-6704-4C4B-ADDE-F8E8D4DBF2F7}"/>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B231DA7-1845-467E-B3F6-A825DAAC0BDF}"/>
              </a:ext>
            </a:extLst>
          </p:cNvPr>
          <p:cNvSpPr>
            <a:spLocks noGrp="1"/>
          </p:cNvSpPr>
          <p:nvPr>
            <p:ph idx="1"/>
          </p:nvPr>
        </p:nvSpPr>
        <p:spPr>
          <a:xfrm>
            <a:off x="838200" y="1690688"/>
            <a:ext cx="10515600" cy="4840218"/>
          </a:xfrm>
        </p:spPr>
        <p:txBody>
          <a:bodyPr>
            <a:normAutofit lnSpcReduction="10000"/>
          </a:bodyPr>
          <a:lstStyle/>
          <a:p>
            <a:r>
              <a:rPr lang="bg-BG" dirty="0"/>
              <a:t>За структурите важат същите правила за подаване като параметър на функция и връщане като резултат както при примитивните данни</a:t>
            </a:r>
          </a:p>
          <a:p>
            <a:endParaRPr lang="bg-BG" dirty="0"/>
          </a:p>
          <a:p>
            <a:r>
              <a:rPr lang="bg-BG" dirty="0"/>
              <a:t>При подаване като параметър, се създава нов локален обект, на който се присвоява стойността на подадения обект</a:t>
            </a:r>
          </a:p>
          <a:p>
            <a:endParaRPr lang="bg-BG" dirty="0"/>
          </a:p>
          <a:p>
            <a:r>
              <a:rPr lang="bg-BG" dirty="0"/>
              <a:t>При връщане като резултат, се създава нов временен обект, на който се присвоява стойността на това, което връщаме</a:t>
            </a:r>
          </a:p>
          <a:p>
            <a:endParaRPr lang="bg-BG" dirty="0"/>
          </a:p>
          <a:p>
            <a:r>
              <a:rPr lang="bg-BG" dirty="0"/>
              <a:t>Колко от вас видяха </a:t>
            </a:r>
            <a:r>
              <a:rPr lang="en-GB" dirty="0">
                <a:solidFill>
                  <a:srgbClr val="0000FF"/>
                </a:solidFill>
              </a:rPr>
              <a:t>Demo1</a:t>
            </a:r>
            <a:r>
              <a:rPr lang="en-GB" dirty="0"/>
              <a:t> </a:t>
            </a:r>
            <a:r>
              <a:rPr lang="bg-BG" dirty="0"/>
              <a:t>от миналата консултация</a:t>
            </a:r>
            <a:endParaRPr lang="en-GB" dirty="0"/>
          </a:p>
        </p:txBody>
      </p:sp>
    </p:spTree>
    <p:extLst>
      <p:ext uri="{BB962C8B-B14F-4D97-AF65-F5344CB8AC3E}">
        <p14:creationId xmlns:p14="http://schemas.microsoft.com/office/powerpoint/2010/main" val="18118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a:p>
            <a:r>
              <a:rPr lang="bg-BG" dirty="0">
                <a:sym typeface="Wingdings" panose="05000000000000000000" pitchFamily="2" charset="2"/>
              </a:rPr>
              <a:t>Ако се справя с наличната техника, ще ви пусна лекция от 1 учебно заведение за хора със специфични изисквания, за да си повдигнете самочувствието като програмисти :</a:t>
            </a:r>
            <a:r>
              <a:rPr lang="en-GB" dirty="0">
                <a:sym typeface="Wingdings" panose="05000000000000000000" pitchFamily="2" charset="2"/>
              </a:rPr>
              <a:t>D</a:t>
            </a:r>
            <a:endParaRPr lang="en-GB" dirty="0"/>
          </a:p>
        </p:txBody>
      </p:sp>
    </p:spTree>
    <p:extLst>
      <p:ext uri="{BB962C8B-B14F-4D97-AF65-F5344CB8AC3E}">
        <p14:creationId xmlns:p14="http://schemas.microsoft.com/office/powerpoint/2010/main" val="7097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 Много хора </a:t>
            </a:r>
            <a:r>
              <a:rPr lang="ru-RU" dirty="0" err="1"/>
              <a:t>бъркат</a:t>
            </a:r>
            <a:r>
              <a:rPr lang="ru-RU" dirty="0"/>
              <a:t> </a:t>
            </a:r>
            <a:r>
              <a:rPr lang="ru-RU" dirty="0" err="1"/>
              <a:t>стековата</a:t>
            </a:r>
            <a:r>
              <a:rPr lang="ru-RU" dirty="0"/>
              <a:t> </a:t>
            </a:r>
            <a:r>
              <a:rPr lang="ru-RU" dirty="0" err="1"/>
              <a:t>памет</a:t>
            </a:r>
            <a:r>
              <a:rPr lang="ru-RU" dirty="0"/>
              <a:t> </a:t>
            </a:r>
            <a:r>
              <a:rPr lang="ru-RU" dirty="0" err="1"/>
              <a:t>със</a:t>
            </a:r>
            <a:r>
              <a:rPr lang="ru-RU" dirty="0"/>
              <a:t> </a:t>
            </a:r>
            <a:r>
              <a:rPr lang="ru-RU" dirty="0" err="1"/>
              <a:t>статичната</a:t>
            </a:r>
            <a:r>
              <a:rPr lang="ru-RU" dirty="0"/>
              <a:t>, </a:t>
            </a:r>
            <a:r>
              <a:rPr lang="ru-RU" dirty="0" err="1"/>
              <a:t>защото</a:t>
            </a:r>
            <a:r>
              <a:rPr lang="ru-RU" dirty="0"/>
              <a:t> си </a:t>
            </a:r>
            <a:r>
              <a:rPr lang="ru-RU" dirty="0" err="1"/>
              <a:t>мислят</a:t>
            </a:r>
            <a:r>
              <a:rPr lang="ru-RU" dirty="0"/>
              <a:t>, че </a:t>
            </a:r>
            <a:r>
              <a:rPr lang="ru-RU" dirty="0" err="1"/>
              <a:t>щом</a:t>
            </a:r>
            <a:r>
              <a:rPr lang="ru-RU" dirty="0"/>
              <a:t> </a:t>
            </a:r>
            <a:r>
              <a:rPr lang="ru-RU" dirty="0" err="1"/>
              <a:t>всичко</a:t>
            </a:r>
            <a:r>
              <a:rPr lang="ru-RU" dirty="0"/>
              <a:t> се </a:t>
            </a:r>
            <a:r>
              <a:rPr lang="ru-RU" dirty="0" err="1"/>
              <a:t>знае</a:t>
            </a:r>
            <a:r>
              <a:rPr lang="ru-RU" dirty="0"/>
              <a:t> в </a:t>
            </a:r>
            <a:r>
              <a:rPr lang="ru-RU" dirty="0" err="1"/>
              <a:t>началото</a:t>
            </a:r>
            <a:r>
              <a:rPr lang="ru-RU" dirty="0"/>
              <a:t> на </a:t>
            </a:r>
            <a:r>
              <a:rPr lang="ru-RU" dirty="0" err="1"/>
              <a:t>програмата</a:t>
            </a:r>
            <a:r>
              <a:rPr lang="ru-RU" dirty="0"/>
              <a:t>, то говорим за статична </a:t>
            </a:r>
            <a:r>
              <a:rPr lang="ru-RU" dirty="0" err="1"/>
              <a:t>памет</a:t>
            </a:r>
            <a:endParaRPr lang="ru-RU" dirty="0"/>
          </a:p>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са извън </a:t>
            </a:r>
            <a:r>
              <a:rPr lang="en-GB" dirty="0"/>
              <a:t>scope, </a:t>
            </a:r>
            <a:r>
              <a:rPr lang="bg-BG" dirty="0"/>
              <a:t>тоест създават се в началото на програмата и съществуват до края и</a:t>
            </a:r>
          </a:p>
          <a:p>
            <a:r>
              <a:rPr lang="bg-BG" dirty="0"/>
              <a:t>Докато при </a:t>
            </a:r>
            <a:r>
              <a:rPr lang="bg-BG" dirty="0" err="1"/>
              <a:t>стековата</a:t>
            </a:r>
            <a:r>
              <a:rPr lang="bg-BG" dirty="0"/>
              <a:t>, те биват изтривани, така както вече обсъдихме</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p:txBody>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bg-BG" dirty="0"/>
              <a:t>(&lt;стойност&gt;)</a:t>
            </a:r>
            <a:r>
              <a:rPr lang="en-GB" dirty="0"/>
              <a:t>] – </a:t>
            </a:r>
            <a:r>
              <a:rPr lang="bg-BG" dirty="0"/>
              <a:t>връща </a:t>
            </a:r>
            <a:r>
              <a:rPr lang="bg-BG" dirty="0" err="1"/>
              <a:t>пойнтър</a:t>
            </a:r>
            <a:r>
              <a:rPr lang="bg-BG" dirty="0"/>
              <a:t> към новия елемент</a:t>
            </a:r>
          </a:p>
          <a:p>
            <a:pPr lvl="1"/>
            <a:r>
              <a:rPr lang="bg-BG" dirty="0"/>
              <a:t> </a:t>
            </a:r>
            <a:r>
              <a:rPr lang="en-GB" dirty="0"/>
              <a:t>new</a:t>
            </a:r>
            <a:r>
              <a:rPr lang="bg-BG" dirty="0"/>
              <a:t> &lt;тип&gt;</a:t>
            </a:r>
            <a:r>
              <a:rPr lang="en-GB" dirty="0"/>
              <a:t>[&lt;</a:t>
            </a:r>
            <a:r>
              <a:rPr lang="bg-BG" dirty="0"/>
              <a:t>число&gt;</a:t>
            </a:r>
            <a:r>
              <a:rPr lang="en-GB" dirty="0"/>
              <a:t>]</a:t>
            </a:r>
            <a:r>
              <a:rPr lang="bg-BG" dirty="0"/>
              <a:t> – връща </a:t>
            </a:r>
            <a:r>
              <a:rPr lang="bg-BG" dirty="0" err="1"/>
              <a:t>пойнтър</a:t>
            </a:r>
            <a:r>
              <a:rPr lang="bg-BG" dirty="0"/>
              <a:t> към първия елемент от редицата</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ru-RU" dirty="0"/>
              <a:t> </a:t>
            </a:r>
            <a:r>
              <a:rPr lang="ru-RU" dirty="0" err="1"/>
              <a:t>може</a:t>
            </a:r>
            <a:r>
              <a:rPr lang="ru-RU" dirty="0"/>
              <a:t> да </a:t>
            </a:r>
            <a:r>
              <a:rPr lang="bg-BG" dirty="0"/>
              <a:t>освобождава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++a;</a:t>
            </a:r>
          </a:p>
          <a:p>
            <a:pPr marL="457200" lvl="1" indent="0">
              <a:buNone/>
            </a:pPr>
            <a:r>
              <a:rPr lang="ru-RU" dirty="0" err="1"/>
              <a:t>delete</a:t>
            </a:r>
            <a:r>
              <a:rPr lang="en-GB" dirty="0"/>
              <a:t>[]</a:t>
            </a:r>
            <a:r>
              <a:rPr lang="ru-RU" dirty="0"/>
              <a:t> </a:t>
            </a:r>
            <a:r>
              <a:rPr lang="en-GB" dirty="0"/>
              <a:t>a</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Особеностите на динамичните данни са:</a:t>
            </a:r>
          </a:p>
          <a:p>
            <a:pPr lvl="1"/>
            <a:r>
              <a:rPr lang="bg-BG" dirty="0"/>
              <a:t>заделяне на памет и освобождаването и</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през целия живот на кода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043667215"/>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solidFill>
                      <a:srgbClr val="008000">
                        <a:alpha val="20000"/>
                      </a:srgbClr>
                    </a:solidFill>
                  </a:tcPr>
                </a:tc>
                <a:tc>
                  <a:txBody>
                    <a:bodyPr/>
                    <a:lstStyle/>
                    <a:p>
                      <a:r>
                        <a:rPr lang="en-GB" dirty="0"/>
                        <a:t>Undefined</a:t>
                      </a:r>
                    </a:p>
                  </a:txBody>
                  <a:tcPr>
                    <a:solidFill>
                      <a:srgbClr val="008000">
                        <a:alpha val="20000"/>
                      </a:srgbClr>
                    </a:solidFill>
                  </a:tcPr>
                </a:tc>
                <a:tc>
                  <a:txBody>
                    <a:bodyPr/>
                    <a:lstStyle/>
                    <a:p>
                      <a:r>
                        <a:rPr lang="en-GB" dirty="0"/>
                        <a:t>Undefined</a:t>
                      </a:r>
                    </a:p>
                  </a:txBody>
                  <a:tcPr>
                    <a:solidFill>
                      <a:srgbClr val="FFFF00">
                        <a:alpha val="20000"/>
                      </a:srgbClr>
                    </a:solidFill>
                  </a:tcPr>
                </a:tc>
                <a:tc>
                  <a:txBody>
                    <a:bodyPr/>
                    <a:lstStyle/>
                    <a:p>
                      <a:r>
                        <a:rPr lang="en-GB" dirty="0"/>
                        <a:t>Undefined</a:t>
                      </a:r>
                    </a:p>
                  </a:txBody>
                  <a:tcPr>
                    <a:solidFill>
                      <a:srgbClr val="FFFF00">
                        <a:alpha val="20000"/>
                      </a:srgbClr>
                    </a:solidFill>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 name="Таблица 3">
            <a:extLst>
              <a:ext uri="{FF2B5EF4-FFF2-40B4-BE49-F238E27FC236}">
                <a16:creationId xmlns:a16="http://schemas.microsoft.com/office/drawing/2014/main" id="{FB2DA9A1-EEF7-42EB-B463-9CB5CD0F8D7F}"/>
              </a:ext>
            </a:extLst>
          </p:cNvPr>
          <p:cNvGraphicFramePr>
            <a:graphicFrameLocks noGrp="1"/>
          </p:cNvGraphicFramePr>
          <p:nvPr>
            <p:extLst>
              <p:ext uri="{D42A27DB-BD31-4B8C-83A1-F6EECF244321}">
                <p14:modId xmlns:p14="http://schemas.microsoft.com/office/powerpoint/2010/main" val="4132723262"/>
              </p:ext>
            </p:extLst>
          </p:nvPr>
        </p:nvGraphicFramePr>
        <p:xfrm>
          <a:off x="162340" y="3540484"/>
          <a:ext cx="3411886" cy="1112520"/>
        </p:xfrm>
        <a:graphic>
          <a:graphicData uri="http://schemas.openxmlformats.org/drawingml/2006/table">
            <a:tbl>
              <a:tblPr firstRow="1" bandRow="1">
                <a:tableStyleId>{E8B1032C-EA38-4F05-BA0D-38AFFFC7BED3}</a:tableStyleId>
              </a:tblPr>
              <a:tblGrid>
                <a:gridCol w="1705943">
                  <a:extLst>
                    <a:ext uri="{9D8B030D-6E8A-4147-A177-3AD203B41FA5}">
                      <a16:colId xmlns:a16="http://schemas.microsoft.com/office/drawing/2014/main" val="3153741772"/>
                    </a:ext>
                  </a:extLst>
                </a:gridCol>
                <a:gridCol w="1705943">
                  <a:extLst>
                    <a:ext uri="{9D8B030D-6E8A-4147-A177-3AD203B41FA5}">
                      <a16:colId xmlns:a16="http://schemas.microsoft.com/office/drawing/2014/main" val="4247802850"/>
                    </a:ext>
                  </a:extLst>
                </a:gridCol>
              </a:tblGrid>
              <a:tr h="370840">
                <a:tc>
                  <a:txBody>
                    <a:bodyPr/>
                    <a:lstStyle/>
                    <a:p>
                      <a:r>
                        <a:rPr lang="en-GB" b="1" dirty="0"/>
                        <a:t>0x12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GB" b="1" dirty="0"/>
                        <a:t>0x1</a:t>
                      </a:r>
                      <a:r>
                        <a:rPr lang="bg-BG" b="1" dirty="0"/>
                        <a:t>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2777589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t>0x15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063829"/>
                  </a:ext>
                </a:extLst>
              </a:tr>
              <a:tr h="370840">
                <a:tc>
                  <a:txBody>
                    <a:bodyPr/>
                    <a:lstStyle/>
                    <a:p>
                      <a:r>
                        <a:rPr lang="en-GB" b="1" dirty="0"/>
                        <a:t>0x1</a:t>
                      </a:r>
                      <a:r>
                        <a:rPr lang="bg-BG" b="1" dirty="0"/>
                        <a:t>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GB" b="1" dirty="0"/>
                        <a:t>0x1</a:t>
                      </a:r>
                      <a:r>
                        <a:rPr lang="bg-BG" b="1" dirty="0"/>
                        <a:t>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452572713"/>
                  </a:ext>
                </a:extLst>
              </a:tr>
            </a:tbl>
          </a:graphicData>
        </a:graphic>
      </p:graphicFrame>
      <p:sp>
        <p:nvSpPr>
          <p:cNvPr id="9" name="Текстово поле 8">
            <a:extLst>
              <a:ext uri="{FF2B5EF4-FFF2-40B4-BE49-F238E27FC236}">
                <a16:creationId xmlns:a16="http://schemas.microsoft.com/office/drawing/2014/main" id="{1C0F354A-4C32-4316-ABC7-E66ECD77A7C4}"/>
              </a:ext>
            </a:extLst>
          </p:cNvPr>
          <p:cNvSpPr txBox="1"/>
          <p:nvPr/>
        </p:nvSpPr>
        <p:spPr>
          <a:xfrm>
            <a:off x="353948" y="2818004"/>
            <a:ext cx="3220278" cy="646331"/>
          </a:xfrm>
          <a:prstGeom prst="rect">
            <a:avLst/>
          </a:prstGeom>
          <a:noFill/>
        </p:spPr>
        <p:txBody>
          <a:bodyPr wrap="square" rtlCol="0">
            <a:spAutoFit/>
          </a:bodyPr>
          <a:lstStyle/>
          <a:p>
            <a:r>
              <a:rPr lang="bg-BG" sz="3600" dirty="0"/>
              <a:t>Матрица </a:t>
            </a:r>
            <a:r>
              <a:rPr lang="en-GB" sz="3600" dirty="0"/>
              <a:t>3X2</a:t>
            </a:r>
          </a:p>
        </p:txBody>
      </p:sp>
    </p:spTree>
    <p:extLst>
      <p:ext uri="{BB962C8B-B14F-4D97-AF65-F5344CB8AC3E}">
        <p14:creationId xmlns:p14="http://schemas.microsoft.com/office/powerpoint/2010/main" val="1637897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от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примитивните</a:t>
            </a:r>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произволен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Декларация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 данни</a:t>
            </a: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зададем стойност по 2 начина, като по-добрият ще остане за курса по ООП</a:t>
            </a:r>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a:xfrm>
            <a:off x="838200" y="365125"/>
            <a:ext cx="10515600" cy="1325563"/>
          </a:xfrm>
        </p:spPr>
        <p:txBody>
          <a:bodyPr/>
          <a:lstStyle/>
          <a:p>
            <a:r>
              <a:rPr lang="bg-BG" dirty="0"/>
              <a:t>Дефиниция за стек според </a:t>
            </a:r>
            <a:r>
              <a:rPr lang="en-GB" dirty="0" err="1"/>
              <a:t>fmi.wiki</a:t>
            </a:r>
            <a:endParaRPr lang="en-GB" dirty="0"/>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a:xfrm>
            <a:off x="838200" y="1825625"/>
            <a:ext cx="10515600" cy="4351338"/>
          </a:xfrm>
        </p:spPr>
        <p:txBody>
          <a:bodyPr>
            <a:normAutofit/>
          </a:bodyPr>
          <a:lstStyle/>
          <a:p>
            <a:pPr marL="0" indent="0">
              <a:buNone/>
            </a:pPr>
            <a:endParaRPr lang="bg-BG" dirty="0"/>
          </a:p>
          <a:p>
            <a:pPr marL="0" indent="0">
              <a:buNone/>
            </a:pPr>
            <a:endParaRPr lang="bg-BG" dirty="0"/>
          </a:p>
          <a:p>
            <a:pPr marL="0" indent="0">
              <a:buNone/>
            </a:pPr>
            <a:endParaRPr lang="en-GB" dirty="0"/>
          </a:p>
        </p:txBody>
      </p:sp>
      <p:pic>
        <p:nvPicPr>
          <p:cNvPr id="7" name="Картина 6">
            <a:extLst>
              <a:ext uri="{FF2B5EF4-FFF2-40B4-BE49-F238E27FC236}">
                <a16:creationId xmlns:a16="http://schemas.microsoft.com/office/drawing/2014/main" id="{F715DA5E-6CCF-4025-8C26-4A1B5ED6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1432370"/>
            <a:ext cx="9834563" cy="4635399"/>
          </a:xfrm>
          <a:prstGeom prst="rect">
            <a:avLst/>
          </a:prstGeom>
        </p:spPr>
      </p:pic>
    </p:spTree>
    <p:extLst>
      <p:ext uri="{BB962C8B-B14F-4D97-AF65-F5344CB8AC3E}">
        <p14:creationId xmlns:p14="http://schemas.microsoft.com/office/powerpoint/2010/main" val="18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en-GB" dirty="0"/>
              <a:t>example b = {1,2,3};</a:t>
            </a:r>
          </a:p>
          <a:p>
            <a:pPr marL="0" indent="0">
              <a:buNone/>
            </a:pPr>
            <a:r>
              <a:rPr lang="en-GB" dirty="0"/>
              <a:t>example c = {1,2,3,’!’};</a:t>
            </a:r>
          </a:p>
          <a:p>
            <a:pPr marL="0" indent="0">
              <a:buNone/>
            </a:pPr>
            <a:r>
              <a:rPr lang="en-GB" dirty="0"/>
              <a:t>example d = {1,2,3,’!’,1,2,3,4,5}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a:t>
            </a:r>
            <a:r>
              <a:rPr lang="bg-BG" dirty="0" err="1"/>
              <a:t>изпозлваме</a:t>
            </a:r>
            <a:r>
              <a:rPr lang="bg-BG" dirty="0"/>
              <a:t>?</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a:t>
            </a:r>
            <a:r>
              <a:rPr lang="bg-BG" dirty="0"/>
              <a:t>точка)</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.(точка)</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 </a:t>
            </a:r>
            <a:r>
              <a:rPr lang="bg-BG" dirty="0" err="1"/>
              <a:t>данна</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ѝ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една член </a:t>
            </a:r>
            <a:r>
              <a:rPr lang="bg-BG" dirty="0" err="1"/>
              <a:t>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както преди малко</a:t>
            </a:r>
            <a:endParaRPr lang="en-GB" dirty="0"/>
          </a:p>
        </p:txBody>
      </p:sp>
    </p:spTree>
    <p:extLst>
      <p:ext uri="{BB962C8B-B14F-4D97-AF65-F5344CB8AC3E}">
        <p14:creationId xmlns:p14="http://schemas.microsoft.com/office/powerpoint/2010/main" val="41541087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94775"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81523"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a:cxnSpLocks/>
            <a:stCxn id="5" idx="1"/>
          </p:cNvCxnSpPr>
          <p:nvPr/>
        </p:nvCxnSpPr>
        <p:spPr>
          <a:xfrm flipH="1">
            <a:off x="4200941" y="4824095"/>
            <a:ext cx="2708410" cy="6322"/>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27716079"/>
              </p:ext>
            </p:extLst>
          </p:nvPr>
        </p:nvGraphicFramePr>
        <p:xfrm>
          <a:off x="838200" y="3513980"/>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75045434"/>
      </p:ext>
    </p:extLst>
  </p:cSld>
  <p:clrMapOvr>
    <a:masterClrMapping/>
  </p:clrMapOvr>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4228</TotalTime>
  <Words>6040</Words>
  <Application>Microsoft Office PowerPoint</Application>
  <PresentationFormat>Широк екран</PresentationFormat>
  <Paragraphs>1851</Paragraphs>
  <Slides>102</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102</vt:i4>
      </vt:variant>
    </vt:vector>
  </HeadingPairs>
  <TitlesOfParts>
    <vt:vector size="107"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in a nutshell</vt:lpstr>
      <vt:lpstr>Дефиниция за стек според fmi.wiki</vt:lpstr>
      <vt:lpstr>Стековата памет на интуитивно ниво</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#2</vt:lpstr>
      <vt:lpstr>Задача</vt:lpstr>
      <vt:lpstr>Задача</vt:lpstr>
      <vt:lpstr>Задача</vt:lpstr>
      <vt:lpstr>Структури</vt:lpstr>
      <vt:lpstr>Структури</vt:lpstr>
      <vt:lpstr>Структури</vt:lpstr>
      <vt:lpstr>Структури</vt:lpstr>
      <vt:lpstr>Структури</vt:lpstr>
      <vt:lpstr>Структури</vt:lpstr>
      <vt:lpstr>Структури</vt:lpstr>
      <vt:lpstr>Структури</vt:lpstr>
      <vt:lpstr>Структури</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334</cp:revision>
  <dcterms:created xsi:type="dcterms:W3CDTF">2018-10-19T21:24:38Z</dcterms:created>
  <dcterms:modified xsi:type="dcterms:W3CDTF">2019-01-24T23:42:32Z</dcterms:modified>
</cp:coreProperties>
</file>