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256" r:id="rId3"/>
    <p:sldId id="258" r:id="rId4"/>
    <p:sldId id="810" r:id="rId5"/>
    <p:sldId id="807" r:id="rId6"/>
    <p:sldId id="697" r:id="rId7"/>
    <p:sldId id="809" r:id="rId8"/>
    <p:sldId id="811" r:id="rId9"/>
    <p:sldId id="812" r:id="rId10"/>
    <p:sldId id="814" r:id="rId11"/>
    <p:sldId id="813" r:id="rId12"/>
    <p:sldId id="816" r:id="rId13"/>
    <p:sldId id="815" r:id="rId14"/>
    <p:sldId id="817" r:id="rId15"/>
    <p:sldId id="818" r:id="rId16"/>
    <p:sldId id="819" r:id="rId17"/>
    <p:sldId id="820" r:id="rId18"/>
    <p:sldId id="821" r:id="rId19"/>
    <p:sldId id="822" r:id="rId20"/>
    <p:sldId id="823" r:id="rId21"/>
    <p:sldId id="824" r:id="rId22"/>
    <p:sldId id="825" r:id="rId23"/>
    <p:sldId id="408" r:id="rId24"/>
    <p:sldId id="829" r:id="rId25"/>
    <p:sldId id="828" r:id="rId26"/>
    <p:sldId id="827" r:id="rId27"/>
    <p:sldId id="826" r:id="rId28"/>
    <p:sldId id="830" r:id="rId29"/>
    <p:sldId id="835" r:id="rId30"/>
    <p:sldId id="831" r:id="rId31"/>
    <p:sldId id="838" r:id="rId32"/>
    <p:sldId id="837" r:id="rId33"/>
    <p:sldId id="839" r:id="rId34"/>
    <p:sldId id="841" r:id="rId35"/>
    <p:sldId id="842" r:id="rId36"/>
    <p:sldId id="840" r:id="rId37"/>
    <p:sldId id="834" r:id="rId38"/>
    <p:sldId id="843" r:id="rId39"/>
    <p:sldId id="832" r:id="rId40"/>
    <p:sldId id="844" r:id="rId41"/>
    <p:sldId id="845" r:id="rId42"/>
    <p:sldId id="846" r:id="rId43"/>
    <p:sldId id="833" r:id="rId44"/>
    <p:sldId id="847" r:id="rId45"/>
    <p:sldId id="848" r:id="rId46"/>
    <p:sldId id="849" r:id="rId47"/>
    <p:sldId id="850" r:id="rId48"/>
    <p:sldId id="851" r:id="rId49"/>
    <p:sldId id="852" r:id="rId50"/>
    <p:sldId id="853" r:id="rId51"/>
    <p:sldId id="854" r:id="rId52"/>
    <p:sldId id="857" r:id="rId53"/>
    <p:sldId id="858" r:id="rId54"/>
    <p:sldId id="855" r:id="rId55"/>
    <p:sldId id="859" r:id="rId56"/>
    <p:sldId id="836" r:id="rId57"/>
    <p:sldId id="806" r:id="rId58"/>
    <p:sldId id="39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1A6400"/>
    <a:srgbClr val="289A00"/>
    <a:srgbClr val="3A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ен стил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ен стил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6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A1B5C-C6C4-48C7-B31A-45A6BFCD8930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5E78E-E3B0-4236-93CD-3EBBA368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5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4376A6-24E3-4FB1-8D6C-E1AFE7F19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C8ADB0D-F7F7-4800-A808-3F529C97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0AF9274-55CF-414A-BA84-06E01946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F142654-86CD-488E-9079-E31458EC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B6523EA-D97F-4048-8D17-C32E43F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3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302C8D-F6D5-4CBF-96C4-B20F70CC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862BEA25-A0BE-442C-BCF9-0D252F3B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40A6686-ADEF-44E5-AA26-91537AC5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186A999-FA2E-41D9-8BDB-57460DD7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CA64DF0-6A55-4AA0-956D-FBCCF1E4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59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171A8AA3-5B22-4F10-B3E2-6124B7BDB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F83DC010-29B1-4C28-A6BE-1F1BA4664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97C0B6F-F61E-4B4F-A81D-45CB4A03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B941A04-0A4D-401C-9FF4-5213452F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4FBF248-0C11-4517-9DF8-275EB530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7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F15A0C-0AE9-492E-BD91-E2B6CED7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D86036-EC23-4396-8408-2B2B0851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EC88024-331B-4B6D-B090-67567E97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3E70394-EF0E-40E4-B7A7-38FA683A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7E12EC8-53A7-4DA3-9502-FF255075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6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CDAC0C-66C9-4203-BE09-607A6C2F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3613B77-EF59-4BE0-930D-0991F626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DC0AA6A-103E-4F53-95E7-DDC524CF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CEBE74B-1528-416C-9152-5721BD69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FD1ECD6-32BA-46BD-BD47-187DD055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7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4D57BF-68D0-4C55-95B3-53B19142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089C07-4EDC-459E-A541-9DFAEFB6E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4B15B7C-BE15-4104-BE54-369612D19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D1EBF33-7BCF-4A0A-9485-CD155081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F62231C-8A84-48DA-A313-147EA600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01BB286-AFBC-448A-BB11-B0B11BA3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0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2462FD-7D70-4ED8-A418-69D423D5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ABF906A-1534-4E85-BE7F-69031EDB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0079798-2813-4D55-84ED-C03B162B0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37DA5D3-5576-4953-92FA-2EB27A48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50814BB-3958-4041-96E1-1EB53B985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98274FEA-A657-41AA-AF67-FDF580B7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76E04260-3A15-4254-A40D-BF78989D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5284288C-5B8D-4801-BCDF-A4F73BF1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2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A22DAC-0F80-4782-A0E0-F80CCC4D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21547DC3-B4E6-4E34-8A57-ECD80839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6051F36C-8F57-432F-BD31-385D1293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5C59323C-CE50-4E05-8177-06EAF7ED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3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F5646816-0C8B-41AC-822F-36A95EDC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EFE573BC-025F-4429-A1B7-2EE7CAC0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1663EE94-6A6C-4015-8E8C-9397E52B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B5E613-CE4C-40C0-8051-9A16C4CB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ED35DC-04A2-4209-BED4-CD140C0D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CC805B6-BB04-463C-8DAA-4074BB34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18FC984-BCA5-47E1-A0EF-C12D0AE5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3FB62D0-F041-48D8-9403-E78B0C20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66A31A2-BFA8-4992-AC3B-687FC242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33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20920D-90AF-4E98-AC86-A50B2874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8D334411-6751-4B60-9B46-2EA093F3B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55D6024-3DA8-4350-BC78-2846E446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121F99E-6535-4501-8A12-71FD93D3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680A0A2-D371-4196-9720-E3DB1742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3C76762-87F6-47B8-8F72-77E60996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7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9F60E6E4-2D38-40DD-A01B-8DE030B3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D005BD5-BC63-4C17-9645-3ECAF5F8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D082B45-4112-4A5D-A0C6-027259AAE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673D-F46B-4D54-BC46-393ACD5BD4A2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01A4F88-FFD3-4D08-ADF0-533FD3D84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794020C-38A5-4BE6-96A8-ED2EA011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2B67FCE-2BC1-4457-A7D2-99FA5B81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180DFC-C872-4E1E-A6FF-51AD0B4C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  <a:p>
            <a:r>
              <a:rPr lang="bg-BG" dirty="0"/>
              <a:t>Това е сайт за анкети, който ще използваме активно на тази консултация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15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F4098A-8C47-47B1-8C5E-E5D44778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на операторите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240CF9-6DE4-4030-8406-7AFB7D54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Вече сме коментирали особеностите на операторите в С++</a:t>
            </a:r>
          </a:p>
          <a:p>
            <a:pPr lvl="1"/>
            <a:r>
              <a:rPr lang="bg-BG" dirty="0"/>
              <a:t>брой на параметри</a:t>
            </a:r>
          </a:p>
          <a:p>
            <a:pPr lvl="1"/>
            <a:r>
              <a:rPr lang="bg-BG" dirty="0"/>
              <a:t>позиция спрямо параметрите (</a:t>
            </a:r>
            <a:r>
              <a:rPr lang="en-US" dirty="0"/>
              <a:t> prefix, postfix )</a:t>
            </a:r>
            <a:endParaRPr lang="bg-BG" dirty="0"/>
          </a:p>
          <a:p>
            <a:pPr lvl="1"/>
            <a:r>
              <a:rPr lang="bg-BG" dirty="0"/>
              <a:t>асоциативност (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, </a:t>
            </a:r>
            <a:r>
              <a:rPr lang="en-US" dirty="0" err="1"/>
              <a:t>rvalue</a:t>
            </a:r>
            <a:r>
              <a:rPr lang="en-US" dirty="0"/>
              <a:t> )</a:t>
            </a:r>
          </a:p>
          <a:p>
            <a:pPr lvl="1"/>
            <a:r>
              <a:rPr lang="bg-BG" dirty="0"/>
              <a:t>тип на връщана стойност</a:t>
            </a:r>
            <a:endParaRPr lang="en-US" dirty="0"/>
          </a:p>
          <a:p>
            <a:pPr lvl="1"/>
            <a:r>
              <a:rPr lang="bg-BG" dirty="0"/>
              <a:t>приоритет</a:t>
            </a:r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Говорим за параметри и връщана стойност, за какво се сещате?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6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2664FEA-11B0-4F6C-BDC1-D2C76C91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и потребителски типове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82A9CAF-F1FD-46E6-98EB-C6D7514E7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Основен принцип в С++:</a:t>
            </a:r>
          </a:p>
          <a:p>
            <a:pPr marL="0" indent="0">
              <a:buNone/>
            </a:pPr>
            <a:r>
              <a:rPr lang="bg-BG" dirty="0">
                <a:solidFill>
                  <a:srgbClr val="0070C0"/>
                </a:solidFill>
              </a:rPr>
              <a:t>Класовете са потребителски типове данни, с които трябва да може да се работи както с примитивните типове данни</a:t>
            </a:r>
          </a:p>
          <a:p>
            <a:pPr marL="0" indent="0">
              <a:buNone/>
            </a:pPr>
            <a:endParaRPr lang="bg-B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bg-BG" dirty="0"/>
              <a:t>          </a:t>
            </a:r>
            <a:r>
              <a:rPr lang="en-US" dirty="0"/>
              <a:t>Person Geoffrey = Cersei + Jaime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sz="4000" dirty="0"/>
              <a:t>				  ==</a:t>
            </a:r>
            <a:endParaRPr lang="en-US" sz="4000" dirty="0"/>
          </a:p>
        </p:txBody>
      </p:sp>
      <p:pic>
        <p:nvPicPr>
          <p:cNvPr id="4098" name="Picture 2" descr="Ð ÐµÐ·ÑÐ»ÑÐ°Ñ Ñ Ð¸Ð·Ð¾Ð±ÑÐ°Ð¶ÐµÐ½Ð¸Ðµ Ð·Ð° geoffrey games of thrones">
            <a:extLst>
              <a:ext uri="{FF2B5EF4-FFF2-40B4-BE49-F238E27FC236}">
                <a16:creationId xmlns:a16="http://schemas.microsoft.com/office/drawing/2014/main" id="{4898A20A-33A1-49B9-A288-85872A52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92" y="4302013"/>
            <a:ext cx="4140554" cy="233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Ð ÐµÐ·ÑÐ»ÑÐ°Ñ Ñ Ð¸Ð·Ð¾Ð±ÑÐ°Ð¶ÐµÐ½Ð¸Ðµ Ð·Ð° jaime game of thrones">
            <a:extLst>
              <a:ext uri="{FF2B5EF4-FFF2-40B4-BE49-F238E27FC236}">
                <a16:creationId xmlns:a16="http://schemas.microsoft.com/office/drawing/2014/main" id="{0A85AC97-753B-4EA0-9877-27EE4627A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642" y="4284924"/>
            <a:ext cx="3880238" cy="236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93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49D666-FAAD-4A6B-A04D-9231EC5D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Предефиниране на оператори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0587C31-141E-46C9-9BDE-7D9F2E117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да се постигне този основен принцип на С++, езикът ни позволява да предефинираме оператори</a:t>
            </a:r>
          </a:p>
          <a:p>
            <a:endParaRPr lang="bg-BG" dirty="0"/>
          </a:p>
          <a:p>
            <a:r>
              <a:rPr lang="bg-BG" dirty="0"/>
              <a:t>Предефинираните оператори реално са функции, които могат да се извикват по-лесно</a:t>
            </a:r>
          </a:p>
          <a:p>
            <a:endParaRPr lang="bg-BG" dirty="0"/>
          </a:p>
          <a:p>
            <a:r>
              <a:rPr lang="bg-BG" dirty="0"/>
              <a:t>Обикновено се използват за по-интуитивен код</a:t>
            </a:r>
          </a:p>
          <a:p>
            <a:endParaRPr lang="bg-BG" dirty="0"/>
          </a:p>
          <a:p>
            <a:r>
              <a:rPr lang="bg-BG" dirty="0"/>
              <a:t>Реално вече сме предефинирали оператор. Кой е той?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9009AB-02F7-44DA-B0FC-AC3CE75C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92" y="365125"/>
            <a:ext cx="10913424" cy="1325563"/>
          </a:xfrm>
        </p:spPr>
        <p:txBody>
          <a:bodyPr/>
          <a:lstStyle/>
          <a:p>
            <a:r>
              <a:rPr lang="bg-BG" dirty="0"/>
              <a:t>Оператори, които можем да предефинираме 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06F73E9-E0F8-4EA3-ADA9-8C6D01814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аритметични</a:t>
            </a:r>
            <a:r>
              <a:rPr lang="ru-RU" dirty="0"/>
              <a:t> (+, -, *, /, %)</a:t>
            </a:r>
          </a:p>
          <a:p>
            <a:r>
              <a:rPr lang="ru-RU" dirty="0"/>
              <a:t> логически (!, &amp;&amp;, ||)</a:t>
            </a:r>
          </a:p>
          <a:p>
            <a:r>
              <a:rPr lang="ru-RU" dirty="0"/>
              <a:t> </a:t>
            </a:r>
            <a:r>
              <a:rPr lang="ru-RU" dirty="0" err="1"/>
              <a:t>указателни</a:t>
            </a:r>
            <a:r>
              <a:rPr lang="ru-RU" dirty="0"/>
              <a:t> (&amp;, *, -&gt;, [])</a:t>
            </a:r>
          </a:p>
          <a:p>
            <a:r>
              <a:rPr lang="ru-RU" dirty="0"/>
              <a:t> за сравнение (==, !=, , &lt;=, &gt;=)</a:t>
            </a:r>
          </a:p>
          <a:p>
            <a:r>
              <a:rPr lang="ru-RU" dirty="0" err="1"/>
              <a:t>побитови</a:t>
            </a:r>
            <a:r>
              <a:rPr lang="ru-RU" dirty="0"/>
              <a:t> (&amp;, |, ˆ, ˜, &lt;&gt;) </a:t>
            </a:r>
          </a:p>
          <a:p>
            <a:r>
              <a:rPr lang="ru-RU" dirty="0"/>
              <a:t>за </a:t>
            </a:r>
            <a:r>
              <a:rPr lang="ru-RU" dirty="0" err="1"/>
              <a:t>присвояване</a:t>
            </a:r>
            <a:r>
              <a:rPr lang="ru-RU" dirty="0"/>
              <a:t> (=, +=, -=, *=, /=, %=, &amp;=, |= , &lt;&lt;=, &gt;&gt;=, ++, --)</a:t>
            </a:r>
          </a:p>
          <a:p>
            <a:r>
              <a:rPr lang="ru-RU" dirty="0"/>
              <a:t>за работа с </a:t>
            </a:r>
            <a:r>
              <a:rPr lang="ru-RU" dirty="0" err="1"/>
              <a:t>паметта</a:t>
            </a:r>
            <a:r>
              <a:rPr lang="ru-RU" dirty="0"/>
              <a:t> (</a:t>
            </a:r>
            <a:r>
              <a:rPr lang="ru-RU" dirty="0" err="1"/>
              <a:t>new</a:t>
            </a:r>
            <a:r>
              <a:rPr lang="ru-RU" dirty="0"/>
              <a:t>, </a:t>
            </a:r>
            <a:r>
              <a:rPr lang="ru-RU" dirty="0" err="1"/>
              <a:t>new</a:t>
            </a:r>
            <a:r>
              <a:rPr lang="ru-RU" dirty="0"/>
              <a:t>[], </a:t>
            </a:r>
            <a:r>
              <a:rPr lang="ru-RU" dirty="0" err="1"/>
              <a:t>delete</a:t>
            </a:r>
            <a:r>
              <a:rPr lang="ru-RU" dirty="0"/>
              <a:t>, </a:t>
            </a:r>
            <a:r>
              <a:rPr lang="ru-RU" dirty="0" err="1"/>
              <a:t>delete</a:t>
            </a:r>
            <a:r>
              <a:rPr lang="ru-RU" dirty="0"/>
              <a:t>[])</a:t>
            </a:r>
          </a:p>
          <a:p>
            <a:r>
              <a:rPr lang="ru-RU" dirty="0"/>
              <a:t>операция за </a:t>
            </a:r>
            <a:r>
              <a:rPr lang="ru-RU" dirty="0" err="1"/>
              <a:t>изброяване</a:t>
            </a:r>
            <a:r>
              <a:rPr lang="ru-RU" dirty="0"/>
              <a:t> (,) </a:t>
            </a:r>
          </a:p>
          <a:p>
            <a:r>
              <a:rPr lang="ru-RU" dirty="0"/>
              <a:t>операция за </a:t>
            </a:r>
            <a:r>
              <a:rPr lang="ru-RU" dirty="0" err="1"/>
              <a:t>извикване</a:t>
            </a:r>
            <a:r>
              <a:rPr lang="ru-RU" dirty="0"/>
              <a:t> на функция (())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6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5F1C4C-DBD7-4923-AC8D-E2ABE5C6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Оператори, които не можем да предефинираме 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E4B7C21-B389-42CB-BDBD-89754438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условна операция (?:)</a:t>
            </a:r>
          </a:p>
          <a:p>
            <a:r>
              <a:rPr lang="ru-RU" dirty="0"/>
              <a:t>операция за </a:t>
            </a:r>
            <a:r>
              <a:rPr lang="ru-RU" dirty="0" err="1"/>
              <a:t>указване</a:t>
            </a:r>
            <a:r>
              <a:rPr lang="ru-RU" dirty="0"/>
              <a:t> на </a:t>
            </a:r>
            <a:r>
              <a:rPr lang="ru-RU" dirty="0" err="1"/>
              <a:t>област</a:t>
            </a:r>
            <a:r>
              <a:rPr lang="ru-RU" dirty="0"/>
              <a:t> (::) </a:t>
            </a:r>
          </a:p>
          <a:p>
            <a:r>
              <a:rPr lang="ru-RU" dirty="0"/>
              <a:t>операция за </a:t>
            </a:r>
            <a:r>
              <a:rPr lang="ru-RU" dirty="0" err="1"/>
              <a:t>избор</a:t>
            </a:r>
            <a:r>
              <a:rPr lang="ru-RU" dirty="0"/>
              <a:t> на член (.) </a:t>
            </a:r>
          </a:p>
          <a:p>
            <a:r>
              <a:rPr lang="ru-RU" dirty="0"/>
              <a:t>операция за </a:t>
            </a:r>
            <a:r>
              <a:rPr lang="ru-RU" dirty="0" err="1"/>
              <a:t>намиране</a:t>
            </a:r>
            <a:r>
              <a:rPr lang="ru-RU" dirty="0"/>
              <a:t> на </a:t>
            </a:r>
            <a:r>
              <a:rPr lang="ru-RU" dirty="0" err="1"/>
              <a:t>големина</a:t>
            </a:r>
            <a:r>
              <a:rPr lang="ru-RU" dirty="0"/>
              <a:t> (</a:t>
            </a:r>
            <a:r>
              <a:rPr lang="ru-RU" dirty="0" err="1"/>
              <a:t>sizeof</a:t>
            </a:r>
            <a:r>
              <a:rPr lang="ru-RU" dirty="0"/>
              <a:t>) </a:t>
            </a:r>
          </a:p>
          <a:p>
            <a:r>
              <a:rPr lang="ru-RU" dirty="0" err="1"/>
              <a:t>предпроцесорни</a:t>
            </a:r>
            <a:r>
              <a:rPr lang="ru-RU" dirty="0"/>
              <a:t> операции (#, ##)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4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497417-C7DA-4E97-A70E-AEB971BC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Начини за предефиниране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C64BDE6-C6AB-438E-A50E-07B041E3D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предефинираме някой оператор, за да работи с потребителски по два начина:</a:t>
            </a:r>
          </a:p>
          <a:p>
            <a:endParaRPr lang="bg-BG" dirty="0"/>
          </a:p>
          <a:p>
            <a:r>
              <a:rPr lang="bg-BG" dirty="0"/>
              <a:t>Като го направим член-функция на класа (както правихме с оператор = )</a:t>
            </a:r>
          </a:p>
          <a:p>
            <a:endParaRPr lang="bg-BG" dirty="0"/>
          </a:p>
          <a:p>
            <a:r>
              <a:rPr lang="bg-BG" dirty="0"/>
              <a:t>Като го направим външна функция, която приема аргументи от съответния тип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8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64137C-F151-4AD4-908E-8D540CE1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член-функция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E3F855-0FEE-4B37-BD60-6FD427056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Декларация в тялото на класа</a:t>
            </a:r>
          </a:p>
          <a:p>
            <a:pPr marL="0" indent="0">
              <a:buNone/>
            </a:pPr>
            <a:r>
              <a:rPr lang="bg-BG" dirty="0"/>
              <a:t>&lt;тип&gt; </a:t>
            </a:r>
            <a:r>
              <a:rPr lang="en-US" dirty="0"/>
              <a:t>operator  &lt;</a:t>
            </a:r>
            <a:r>
              <a:rPr lang="bg-BG" dirty="0"/>
              <a:t>операция&gt; ( </a:t>
            </a:r>
            <a:r>
              <a:rPr lang="en-US" dirty="0"/>
              <a:t>[</a:t>
            </a:r>
            <a:r>
              <a:rPr lang="bg-BG" dirty="0"/>
              <a:t> &lt;тип&gt; </a:t>
            </a:r>
            <a:r>
              <a:rPr lang="en-US" dirty="0"/>
              <a:t>[&lt;</a:t>
            </a:r>
            <a:r>
              <a:rPr lang="bg-BG" dirty="0"/>
              <a:t>име</a:t>
            </a:r>
            <a:r>
              <a:rPr lang="en-US" dirty="0"/>
              <a:t>&gt;] ]</a:t>
            </a:r>
            <a:r>
              <a:rPr lang="bg-BG" dirty="0"/>
              <a:t> </a:t>
            </a:r>
            <a:r>
              <a:rPr lang="en-US" dirty="0"/>
              <a:t>) [const];</a:t>
            </a:r>
            <a:endParaRPr lang="bg-BG" dirty="0"/>
          </a:p>
          <a:p>
            <a:endParaRPr lang="bg-BG" dirty="0"/>
          </a:p>
          <a:p>
            <a:r>
              <a:rPr lang="bg-BG" dirty="0"/>
              <a:t>Дефиниция</a:t>
            </a:r>
          </a:p>
          <a:p>
            <a:pPr marL="0" indent="0">
              <a:buNone/>
            </a:pPr>
            <a:r>
              <a:rPr lang="bg-BG" dirty="0"/>
              <a:t>&lt;тип&gt; </a:t>
            </a:r>
            <a:r>
              <a:rPr lang="en-US" dirty="0"/>
              <a:t>&lt;</a:t>
            </a:r>
            <a:r>
              <a:rPr lang="bg-BG" dirty="0"/>
              <a:t>клас&gt; :: </a:t>
            </a:r>
            <a:r>
              <a:rPr lang="en-US" dirty="0"/>
              <a:t>operator &lt;</a:t>
            </a:r>
            <a:r>
              <a:rPr lang="bg-BG" dirty="0"/>
              <a:t>операция&gt; ( </a:t>
            </a:r>
            <a:r>
              <a:rPr lang="en-US" dirty="0"/>
              <a:t>[</a:t>
            </a:r>
            <a:r>
              <a:rPr lang="bg-BG" dirty="0"/>
              <a:t> &lt;тип&gt; </a:t>
            </a:r>
            <a:r>
              <a:rPr lang="en-US" dirty="0"/>
              <a:t>[&lt;</a:t>
            </a:r>
            <a:r>
              <a:rPr lang="bg-BG" dirty="0"/>
              <a:t>име</a:t>
            </a:r>
            <a:r>
              <a:rPr lang="en-US" dirty="0"/>
              <a:t>&gt;] ]</a:t>
            </a:r>
            <a:r>
              <a:rPr lang="bg-BG" dirty="0"/>
              <a:t> </a:t>
            </a:r>
            <a:r>
              <a:rPr lang="en-US" dirty="0"/>
              <a:t>) [const]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912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B57EA9-07DE-4474-B6E5-3C84765D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3554CCB-F215-4066-800A-39D4E18CE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5" y="1341746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struct Human{</a:t>
            </a:r>
          </a:p>
          <a:p>
            <a:pPr marL="0" indent="0">
              <a:buNone/>
            </a:pPr>
            <a:r>
              <a:rPr lang="en-US" sz="2400" dirty="0"/>
              <a:t>int hands = 2;</a:t>
            </a:r>
          </a:p>
          <a:p>
            <a:pPr marL="0" indent="0">
              <a:buNone/>
            </a:pPr>
            <a:r>
              <a:rPr lang="en-US" sz="2400" dirty="0"/>
              <a:t>void operator </a:t>
            </a:r>
            <a:r>
              <a:rPr lang="en-US" sz="2400" b="1" dirty="0"/>
              <a:t>--</a:t>
            </a:r>
            <a:r>
              <a:rPr lang="en-US" sz="2400" dirty="0"/>
              <a:t> ( const int );</a:t>
            </a:r>
          </a:p>
          <a:p>
            <a:pPr marL="0" indent="0">
              <a:buNone/>
            </a:pPr>
            <a:r>
              <a:rPr lang="en-US" sz="2400" dirty="0"/>
              <a:t>};</a:t>
            </a:r>
          </a:p>
          <a:p>
            <a:pPr marL="0" indent="0">
              <a:buNone/>
            </a:pPr>
            <a:r>
              <a:rPr lang="en-US" sz="2400" dirty="0"/>
              <a:t>void Human::operator </a:t>
            </a:r>
            <a:r>
              <a:rPr lang="en-US" b="1" dirty="0"/>
              <a:t>--</a:t>
            </a:r>
            <a:r>
              <a:rPr lang="en-US" sz="2400" dirty="0"/>
              <a:t> (const int){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--</a:t>
            </a:r>
            <a:r>
              <a:rPr lang="en-US" sz="2400" dirty="0"/>
              <a:t>hands;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int main (){</a:t>
            </a:r>
          </a:p>
          <a:p>
            <a:pPr marL="0" indent="0">
              <a:buNone/>
            </a:pPr>
            <a:r>
              <a:rPr lang="en-US" sz="2400" dirty="0"/>
              <a:t>Human Jaime;</a:t>
            </a:r>
          </a:p>
          <a:p>
            <a:pPr marL="0" indent="0">
              <a:buNone/>
            </a:pPr>
            <a:r>
              <a:rPr lang="en-US" sz="2400" dirty="0"/>
              <a:t>Jaime</a:t>
            </a:r>
            <a:r>
              <a:rPr lang="en-US" sz="2400" b="1" dirty="0"/>
              <a:t>--;</a:t>
            </a:r>
          </a:p>
          <a:p>
            <a:pPr marL="0" indent="0">
              <a:buNone/>
            </a:pPr>
            <a:r>
              <a:rPr lang="en-US" sz="2400" dirty="0"/>
              <a:t>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589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C89E27-1DD3-4F04-BCFF-8396A539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B27976-F47E-45A2-B2D8-91A127AB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35A94A7E-9775-4711-B275-C87798783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751" y="271380"/>
            <a:ext cx="6221495" cy="622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84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555F16-3C7F-4D9F-9DFC-A6B4DB6D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външна функция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8CC6437-486B-4030-89B0-798AC3FD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Поне</a:t>
            </a:r>
            <a:r>
              <a:rPr lang="ru-RU" dirty="0"/>
              <a:t> един от и </a:t>
            </a:r>
            <a:r>
              <a:rPr lang="ru-RU" dirty="0" err="1"/>
              <a:t>трябва</a:t>
            </a:r>
            <a:r>
              <a:rPr lang="ru-RU" dirty="0"/>
              <a:t> да е </a:t>
            </a:r>
            <a:r>
              <a:rPr lang="ru-RU" dirty="0" err="1"/>
              <a:t>потребителски</a:t>
            </a:r>
            <a:r>
              <a:rPr lang="ru-RU" dirty="0"/>
              <a:t> </a:t>
            </a:r>
            <a:r>
              <a:rPr lang="ru-RU" dirty="0" err="1"/>
              <a:t>дефиниран</a:t>
            </a:r>
            <a:r>
              <a:rPr lang="ru-RU" dirty="0"/>
              <a:t> тип</a:t>
            </a:r>
            <a:r>
              <a:rPr lang="en-US" dirty="0"/>
              <a:t>, </a:t>
            </a:r>
            <a:r>
              <a:rPr lang="bg-BG" dirty="0"/>
              <a:t>псевдоним или </a:t>
            </a:r>
            <a:r>
              <a:rPr lang="bg-BG" dirty="0" err="1"/>
              <a:t>пойнтър</a:t>
            </a:r>
            <a:endParaRPr lang="ru-RU" dirty="0"/>
          </a:p>
          <a:p>
            <a:r>
              <a:rPr lang="ru-RU" dirty="0"/>
              <a:t>Не </a:t>
            </a:r>
            <a:r>
              <a:rPr lang="ru-RU" dirty="0" err="1"/>
              <a:t>може</a:t>
            </a:r>
            <a:r>
              <a:rPr lang="ru-RU" dirty="0"/>
              <a:t> да се </a:t>
            </a:r>
            <a:r>
              <a:rPr lang="ru-RU" dirty="0" err="1"/>
              <a:t>предефинират</a:t>
            </a:r>
            <a:r>
              <a:rPr lang="ru-RU" dirty="0"/>
              <a:t> </a:t>
            </a:r>
            <a:r>
              <a:rPr lang="ru-RU" dirty="0" err="1"/>
              <a:t>операциите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примитивните</a:t>
            </a:r>
            <a:r>
              <a:rPr lang="ru-RU" dirty="0"/>
              <a:t> </a:t>
            </a:r>
            <a:r>
              <a:rPr lang="ru-RU" dirty="0" err="1"/>
              <a:t>типове</a:t>
            </a:r>
            <a:endParaRPr lang="ru-RU" dirty="0"/>
          </a:p>
          <a:p>
            <a:endParaRPr lang="bg-BG" dirty="0"/>
          </a:p>
          <a:p>
            <a:r>
              <a:rPr lang="bg-BG" dirty="0"/>
              <a:t>Синтаксис:</a:t>
            </a:r>
          </a:p>
          <a:p>
            <a:pPr marL="0" indent="0">
              <a:buNone/>
            </a:pPr>
            <a:r>
              <a:rPr lang="bg-BG" dirty="0"/>
              <a:t>&lt;тип&gt; </a:t>
            </a:r>
            <a:r>
              <a:rPr lang="en-US" dirty="0"/>
              <a:t>operator &lt;</a:t>
            </a:r>
            <a:r>
              <a:rPr lang="bg-BG" dirty="0"/>
              <a:t>операция&gt; ( &lt;тип1&gt; </a:t>
            </a:r>
            <a:r>
              <a:rPr lang="en-US" dirty="0"/>
              <a:t>[&lt;</a:t>
            </a:r>
            <a:r>
              <a:rPr lang="bg-BG" dirty="0"/>
              <a:t>име1</a:t>
            </a:r>
            <a:r>
              <a:rPr lang="en-US" dirty="0"/>
              <a:t>&gt;] [, </a:t>
            </a:r>
            <a:r>
              <a:rPr lang="bg-BG" dirty="0"/>
              <a:t>&lt;тип</a:t>
            </a:r>
            <a:r>
              <a:rPr lang="en-US" dirty="0"/>
              <a:t>2</a:t>
            </a:r>
            <a:r>
              <a:rPr lang="bg-BG" dirty="0"/>
              <a:t>&gt; </a:t>
            </a:r>
            <a:r>
              <a:rPr lang="en-US" dirty="0"/>
              <a:t>[&lt;</a:t>
            </a:r>
            <a:r>
              <a:rPr lang="bg-BG" dirty="0"/>
              <a:t>име</a:t>
            </a:r>
            <a:r>
              <a:rPr lang="en-US" dirty="0"/>
              <a:t>2&gt;] ]</a:t>
            </a:r>
            <a:r>
              <a:rPr lang="bg-BG" dirty="0"/>
              <a:t> </a:t>
            </a:r>
            <a:r>
              <a:rPr lang="en-US" dirty="0"/>
              <a:t>) [const]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7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CAB239-F043-4D44-BA6C-ECAF80812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Консултация</a:t>
            </a:r>
            <a:r>
              <a:rPr lang="en-US" dirty="0"/>
              <a:t> 2</a:t>
            </a:r>
            <a:r>
              <a:rPr lang="bg-BG" dirty="0"/>
              <a:t> по ООП за практическо контролно 1</a:t>
            </a:r>
            <a:endParaRPr lang="en-GB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B7C09B0-D4F9-47A6-88B7-14D43B958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изготвена и представена от Мартин Илиев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6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3000AF-D90B-4121-B474-D29E7522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AFAEE9-4663-42C5-A219-A58345B3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struct Warlord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dragonCount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bool operator == ( const Warlord&amp; </a:t>
            </a:r>
            <a:r>
              <a:rPr lang="en-US" dirty="0" err="1"/>
              <a:t>lhs</a:t>
            </a:r>
            <a:r>
              <a:rPr lang="en-US" dirty="0"/>
              <a:t>, const Warlord&amp; </a:t>
            </a:r>
            <a:r>
              <a:rPr lang="en-US" dirty="0" err="1"/>
              <a:t>rhs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lhs.dragonCount</a:t>
            </a:r>
            <a:r>
              <a:rPr lang="en-US" dirty="0"/>
              <a:t> == </a:t>
            </a:r>
            <a:r>
              <a:rPr lang="en-US" dirty="0" err="1"/>
              <a:t>rhs.dragonCount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0415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3000AF-D90B-4121-B474-D29E7522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AFAEE9-4663-42C5-A219-A58345B3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Warlord </a:t>
            </a:r>
            <a:r>
              <a:rPr lang="en-US" dirty="0" err="1"/>
              <a:t>NightKing</a:t>
            </a:r>
            <a:r>
              <a:rPr lang="en-US" dirty="0"/>
              <a:t> {1};</a:t>
            </a:r>
          </a:p>
          <a:p>
            <a:pPr marL="0" indent="0">
              <a:buNone/>
            </a:pPr>
            <a:r>
              <a:rPr lang="en-US" dirty="0"/>
              <a:t>	Warlord Danka {2};</a:t>
            </a:r>
          </a:p>
          <a:p>
            <a:pPr marL="0" indent="0">
              <a:buNone/>
            </a:pPr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&lt;&lt; ( Danka == </a:t>
            </a:r>
            <a:r>
              <a:rPr lang="en-US" dirty="0" err="1"/>
              <a:t>NightKing</a:t>
            </a:r>
            <a:r>
              <a:rPr lang="en-US" dirty="0"/>
              <a:t> ); </a:t>
            </a:r>
            <a:r>
              <a:rPr lang="en-US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Защо е в скоби?</a:t>
            </a:r>
            <a:endParaRPr lang="en-US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5525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337D23-3C92-40BC-A92C-FA9291F6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всъщност са предефинираните оператори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93B44C-CBB4-4795-BABC-F740CD14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500"/>
            <a:ext cx="10515600" cy="465537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Както вече казахме, предефинираните оператори за потребителски типове всъщност са по-особени функции</a:t>
            </a:r>
          </a:p>
          <a:p>
            <a:endParaRPr lang="bg-BG" dirty="0"/>
          </a:p>
          <a:p>
            <a:r>
              <a:rPr lang="bg-BG" dirty="0"/>
              <a:t>При извикване на предефиниран оператор, той </a:t>
            </a:r>
            <a:r>
              <a:rPr lang="ru-RU" dirty="0"/>
              <a:t>автоматично се </a:t>
            </a:r>
            <a:r>
              <a:rPr lang="ru-RU" dirty="0" err="1"/>
              <a:t>преобразува</a:t>
            </a:r>
            <a:r>
              <a:rPr lang="ru-RU" dirty="0"/>
              <a:t> до </a:t>
            </a:r>
            <a:r>
              <a:rPr lang="ru-RU" dirty="0" err="1"/>
              <a:t>съответната</a:t>
            </a:r>
            <a:r>
              <a:rPr lang="ru-RU" dirty="0"/>
              <a:t> </a:t>
            </a:r>
            <a:r>
              <a:rPr lang="ru-RU" dirty="0" err="1"/>
              <a:t>предефинираща</a:t>
            </a:r>
            <a:r>
              <a:rPr lang="ru-RU" dirty="0"/>
              <a:t> функция</a:t>
            </a:r>
          </a:p>
          <a:p>
            <a:endParaRPr lang="ru-RU" dirty="0"/>
          </a:p>
          <a:p>
            <a:r>
              <a:rPr lang="bg-BG" dirty="0"/>
              <a:t>Пример: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++a 	</a:t>
            </a:r>
            <a:r>
              <a:rPr lang="en-US" dirty="0">
                <a:sym typeface="Wingdings" panose="05000000000000000000" pitchFamily="2" charset="2"/>
              </a:rPr>
              <a:t> </a:t>
            </a:r>
            <a:r>
              <a:rPr lang="en-US" dirty="0" err="1">
                <a:sym typeface="Wingdings" panose="05000000000000000000" pitchFamily="2" charset="2"/>
              </a:rPr>
              <a:t>a.operator</a:t>
            </a:r>
            <a:r>
              <a:rPr lang="en-US" dirty="0">
                <a:sym typeface="Wingdings" panose="05000000000000000000" pitchFamily="2" charset="2"/>
              </a:rPr>
              <a:t> ++ ( )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a + b  	</a:t>
            </a:r>
            <a:r>
              <a:rPr lang="en-US" dirty="0">
                <a:sym typeface="Wingdings" panose="05000000000000000000" pitchFamily="2" charset="2"/>
              </a:rPr>
              <a:t> </a:t>
            </a:r>
            <a:r>
              <a:rPr lang="en-US" dirty="0" err="1">
                <a:sym typeface="Wingdings" panose="05000000000000000000" pitchFamily="2" charset="2"/>
              </a:rPr>
              <a:t>a.operator</a:t>
            </a:r>
            <a:r>
              <a:rPr lang="en-US" dirty="0">
                <a:sym typeface="Wingdings" panose="05000000000000000000" pitchFamily="2" charset="2"/>
              </a:rPr>
              <a:t> + ( b 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 == b  operator == ( a, 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06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#1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792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1AE831-FECB-42EE-8253-29D6180D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4A90A91-AAFA-4AA9-BECE-58B3D53E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8958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US" dirty="0"/>
              <a:t>struct Person{</a:t>
            </a:r>
          </a:p>
          <a:p>
            <a:pPr marL="0" indent="0">
              <a:buNone/>
            </a:pPr>
            <a:r>
              <a:rPr lang="en-US" dirty="0"/>
              <a:t>    double height;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bool operator =&lt; ( const Person &amp; </a:t>
            </a:r>
            <a:r>
              <a:rPr lang="en-US" dirty="0" err="1"/>
              <a:t>lhs</a:t>
            </a:r>
            <a:r>
              <a:rPr lang="en-US" dirty="0"/>
              <a:t>, const Person &amp; </a:t>
            </a:r>
            <a:r>
              <a:rPr lang="en-US" dirty="0" err="1"/>
              <a:t>rhs</a:t>
            </a:r>
            <a:r>
              <a:rPr lang="en-US" dirty="0"/>
              <a:t> ){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lhs.height</a:t>
            </a:r>
            <a:r>
              <a:rPr lang="en-US" dirty="0"/>
              <a:t> =&lt; </a:t>
            </a:r>
            <a:r>
              <a:rPr lang="en-US" dirty="0" err="1"/>
              <a:t>rhs.height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    Person </a:t>
            </a:r>
            <a:r>
              <a:rPr lang="en-US" dirty="0" err="1"/>
              <a:t>Tirion</a:t>
            </a:r>
            <a:r>
              <a:rPr lang="en-US" dirty="0"/>
              <a:t> { 1.35 }, Arya { 1.6 };</a:t>
            </a:r>
          </a:p>
          <a:p>
            <a:pPr marL="0" indent="0">
              <a:buNone/>
            </a:pPr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&lt;&lt; ( </a:t>
            </a:r>
            <a:r>
              <a:rPr lang="en-US" dirty="0" err="1"/>
              <a:t>Tirion</a:t>
            </a:r>
            <a:r>
              <a:rPr lang="en-US" dirty="0"/>
              <a:t> =&lt; Arya 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компилация. Оператор =&lt; не съществува…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87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8B1AAA-0365-45EC-8634-76810C96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Валидно ли е следното?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9D2A96B-B217-465A-854C-4EA7AA97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struct Object {</a:t>
            </a:r>
          </a:p>
          <a:p>
            <a:pPr marL="0" indent="0">
              <a:buNone/>
            </a:pPr>
            <a:r>
              <a:rPr lang="en-US" dirty="0"/>
              <a:t>    int value;</a:t>
            </a:r>
          </a:p>
          <a:p>
            <a:pPr marL="0" indent="0">
              <a:buNone/>
            </a:pPr>
            <a:r>
              <a:rPr lang="en-US" dirty="0"/>
              <a:t>    int operator+ (const Object&amp;)const;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Object::operator+ (const Object&amp; </a:t>
            </a:r>
            <a:r>
              <a:rPr lang="en-US" dirty="0" err="1"/>
              <a:t>rhs</a:t>
            </a:r>
            <a:r>
              <a:rPr lang="en-US" dirty="0"/>
              <a:t>)const{</a:t>
            </a:r>
          </a:p>
          <a:p>
            <a:pPr marL="0" indent="0">
              <a:buNone/>
            </a:pPr>
            <a:r>
              <a:rPr lang="en-US" dirty="0"/>
              <a:t>    return this-&gt;operator+ ( </a:t>
            </a:r>
            <a:r>
              <a:rPr lang="en-US" dirty="0" err="1"/>
              <a:t>rhs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    Object a{1}, b{2};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получава се безкрайна рекурсия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11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6BF7D1-4028-41C9-A718-543D25A3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2A40785-DC73-41E3-925B-BDA74D6E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96501" cy="49195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US" dirty="0"/>
              <a:t>class Person{</a:t>
            </a:r>
          </a:p>
          <a:p>
            <a:pPr marL="0" indent="0">
              <a:buNone/>
            </a:pPr>
            <a:r>
              <a:rPr lang="en-US" dirty="0"/>
              <a:t>    char name [] = "Danka";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bool operator == ( const Person &amp; </a:t>
            </a:r>
            <a:r>
              <a:rPr lang="en-US" dirty="0" err="1"/>
              <a:t>lhs</a:t>
            </a:r>
            <a:r>
              <a:rPr lang="en-US" dirty="0"/>
              <a:t>, const Person &amp; </a:t>
            </a:r>
            <a:r>
              <a:rPr lang="en-US" dirty="0" err="1"/>
              <a:t>rhs</a:t>
            </a:r>
            <a:r>
              <a:rPr lang="en-US" dirty="0"/>
              <a:t> ){</a:t>
            </a:r>
          </a:p>
          <a:p>
            <a:pPr marL="0" indent="0">
              <a:buNone/>
            </a:pPr>
            <a:r>
              <a:rPr lang="en-US" dirty="0"/>
              <a:t>    	if (</a:t>
            </a:r>
            <a:r>
              <a:rPr lang="en-US" dirty="0" err="1"/>
              <a:t>strcmp</a:t>
            </a:r>
            <a:r>
              <a:rPr lang="en-US" dirty="0"/>
              <a:t> (lhs.name, rhs.name)){  return 0; }</a:t>
            </a:r>
          </a:p>
          <a:p>
            <a:pPr marL="0" indent="0">
              <a:buNone/>
            </a:pPr>
            <a:r>
              <a:rPr lang="en-US" dirty="0"/>
              <a:t> 	else {  return 1;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    Person </a:t>
            </a:r>
            <a:r>
              <a:rPr lang="en-US" dirty="0" err="1"/>
              <a:t>MotherOfDragons</a:t>
            </a:r>
            <a:r>
              <a:rPr lang="en-US" dirty="0"/>
              <a:t>, </a:t>
            </a:r>
            <a:r>
              <a:rPr lang="en-US" dirty="0" err="1"/>
              <a:t>JohnSnowsAunt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&lt;&lt; ( </a:t>
            </a:r>
            <a:r>
              <a:rPr lang="en-US" dirty="0" err="1"/>
              <a:t>MotherOfDragons</a:t>
            </a:r>
            <a:r>
              <a:rPr lang="en-US" dirty="0"/>
              <a:t> == </a:t>
            </a:r>
            <a:r>
              <a:rPr lang="en-US" dirty="0" err="1"/>
              <a:t>JohnSnowsAunt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компилация. Искаме външна функция да пипа </a:t>
            </a:r>
            <a:r>
              <a:rPr lang="en-US" dirty="0">
                <a:solidFill>
                  <a:srgbClr val="FF33CC"/>
                </a:solidFill>
              </a:rPr>
              <a:t>private </a:t>
            </a:r>
            <a:r>
              <a:rPr lang="bg-BG" dirty="0">
                <a:solidFill>
                  <a:srgbClr val="FF33CC"/>
                </a:solidFill>
              </a:rPr>
              <a:t>данни</a:t>
            </a:r>
            <a:endParaRPr lang="en-US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82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570115-EA62-4BCB-A8EA-94AE905C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Предефиниране</a:t>
            </a:r>
            <a:r>
              <a:rPr lang="ru-RU" dirty="0"/>
              <a:t> чрез </a:t>
            </a:r>
            <a:r>
              <a:rPr lang="ru-RU" dirty="0" err="1"/>
              <a:t>външни</a:t>
            </a:r>
            <a:r>
              <a:rPr lang="ru-RU" dirty="0"/>
              <a:t> или член-функции?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AC9DF44-3C0E-4EF7-8F1A-A2780B2A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По-често срещано е използването на член-функции, защото така е по-лесно да се следи логиката на типа</a:t>
            </a:r>
          </a:p>
          <a:p>
            <a:endParaRPr lang="bg-BG" dirty="0"/>
          </a:p>
          <a:p>
            <a:r>
              <a:rPr lang="bg-BG" dirty="0"/>
              <a:t>Понякога обаче се налага използването на външни функции:</a:t>
            </a:r>
          </a:p>
          <a:p>
            <a:pPr lvl="1"/>
            <a:r>
              <a:rPr lang="bg-BG" dirty="0"/>
              <a:t>Когато не искаме или не можем да променяме дефиниция на дадения тип</a:t>
            </a:r>
          </a:p>
          <a:p>
            <a:pPr lvl="1"/>
            <a:r>
              <a:rPr lang="bg-BG" dirty="0"/>
              <a:t>При някои оператори (като бинарните) е невъзможно да се имплементира член-функция, защото те изискват специфичен първи параметър </a:t>
            </a:r>
            <a:r>
              <a:rPr lang="bg-BG" dirty="0">
                <a:solidFill>
                  <a:srgbClr val="0070C0"/>
                </a:solidFill>
              </a:rPr>
              <a:t>( Защо това е проблем? )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804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1F40DA-AFAB-4BCF-963D-A641B2A6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Приятелски функции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5F669-6329-45FB-AB20-B003C21E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видяхме в задачата от преди малко, когато използваме външни функции, има опасност те да изискват достъп до </a:t>
            </a:r>
            <a:r>
              <a:rPr lang="en-GB" dirty="0"/>
              <a:t>private </a:t>
            </a:r>
            <a:r>
              <a:rPr lang="bg-BG" dirty="0"/>
              <a:t>данни, до които нямат достъп</a:t>
            </a:r>
          </a:p>
          <a:p>
            <a:endParaRPr lang="bg-BG" dirty="0"/>
          </a:p>
          <a:p>
            <a:r>
              <a:rPr lang="bg-BG" dirty="0"/>
              <a:t>С++ позволява да се справим и с този проблем, чрез така наречените </a:t>
            </a:r>
            <a:r>
              <a:rPr lang="en-GB" dirty="0"/>
              <a:t>friend </a:t>
            </a:r>
            <a:r>
              <a:rPr lang="bg-BG" dirty="0"/>
              <a:t>функции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friend &lt;</a:t>
            </a:r>
            <a:r>
              <a:rPr lang="bg-BG" dirty="0"/>
              <a:t>тип&gt; &lt;име&gt;(&lt;параметри&gt;);</a:t>
            </a:r>
          </a:p>
          <a:p>
            <a:pPr marL="0" indent="0">
              <a:buNone/>
            </a:pPr>
            <a:r>
              <a:rPr lang="en-GB" dirty="0"/>
              <a:t>friend &lt;</a:t>
            </a:r>
            <a:r>
              <a:rPr lang="bg-BG" dirty="0"/>
              <a:t>тип&gt; &lt;име&gt;(&lt;параметри&gt;) { &lt;тяло&gt; } 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9155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1F40DA-AFAB-4BCF-963D-A641B2A6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Приятелски функции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C5F669-6329-45FB-AB20-B003C21E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Ако дефиницията на функцията е извън тялото на класа, то пояснението </a:t>
            </a:r>
            <a:r>
              <a:rPr lang="en-GB" dirty="0"/>
              <a:t>friend </a:t>
            </a:r>
            <a:r>
              <a:rPr lang="bg-BG" dirty="0"/>
              <a:t>се пише само пред декларацията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class Person 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char name [] = "Danka";</a:t>
            </a:r>
          </a:p>
          <a:p>
            <a:pPr marL="0" indent="0">
              <a:buNone/>
            </a:pPr>
            <a:r>
              <a:rPr lang="bg-BG" dirty="0">
                <a:solidFill>
                  <a:srgbClr val="0070C0"/>
                </a:solidFill>
              </a:rPr>
              <a:t>	</a:t>
            </a:r>
            <a:r>
              <a:rPr lang="en-GB" dirty="0">
                <a:solidFill>
                  <a:srgbClr val="0070C0"/>
                </a:solidFill>
              </a:rPr>
              <a:t>friend bool operator == (</a:t>
            </a:r>
            <a:r>
              <a:rPr lang="en-GB" dirty="0" err="1">
                <a:solidFill>
                  <a:srgbClr val="0070C0"/>
                </a:solidFill>
              </a:rPr>
              <a:t>const</a:t>
            </a:r>
            <a:r>
              <a:rPr lang="en-GB" dirty="0">
                <a:solidFill>
                  <a:srgbClr val="0070C0"/>
                </a:solidFill>
              </a:rPr>
              <a:t> Person &amp; </a:t>
            </a:r>
            <a:r>
              <a:rPr lang="en-GB" dirty="0" err="1">
                <a:solidFill>
                  <a:srgbClr val="0070C0"/>
                </a:solidFill>
              </a:rPr>
              <a:t>lhs</a:t>
            </a:r>
            <a:r>
              <a:rPr lang="en-GB" dirty="0">
                <a:solidFill>
                  <a:srgbClr val="0070C0"/>
                </a:solidFill>
              </a:rPr>
              <a:t>, </a:t>
            </a:r>
            <a:r>
              <a:rPr lang="en-GB" dirty="0" err="1">
                <a:solidFill>
                  <a:srgbClr val="0070C0"/>
                </a:solidFill>
              </a:rPr>
              <a:t>const</a:t>
            </a:r>
            <a:r>
              <a:rPr lang="en-GB" dirty="0">
                <a:solidFill>
                  <a:srgbClr val="0070C0"/>
                </a:solidFill>
              </a:rPr>
              <a:t> Person &amp; </a:t>
            </a:r>
            <a:r>
              <a:rPr lang="en-GB" dirty="0" err="1">
                <a:solidFill>
                  <a:srgbClr val="0070C0"/>
                </a:solidFill>
              </a:rPr>
              <a:t>rhs</a:t>
            </a:r>
            <a:r>
              <a:rPr lang="en-GB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bool operator == (</a:t>
            </a:r>
            <a:r>
              <a:rPr lang="en-GB" dirty="0" err="1"/>
              <a:t>const</a:t>
            </a:r>
            <a:r>
              <a:rPr lang="en-GB" dirty="0"/>
              <a:t> Person &amp; </a:t>
            </a:r>
            <a:r>
              <a:rPr lang="en-GB" dirty="0" err="1"/>
              <a:t>lhs</a:t>
            </a:r>
            <a:r>
              <a:rPr lang="en-GB" dirty="0"/>
              <a:t>, </a:t>
            </a:r>
            <a:r>
              <a:rPr lang="en-GB" dirty="0" err="1"/>
              <a:t>const</a:t>
            </a:r>
            <a:r>
              <a:rPr lang="en-GB" dirty="0"/>
              <a:t> Person &amp; </a:t>
            </a:r>
            <a:r>
              <a:rPr lang="en-GB" dirty="0" err="1"/>
              <a:t>rhs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if (</a:t>
            </a:r>
            <a:r>
              <a:rPr lang="en-GB" dirty="0" err="1"/>
              <a:t>strcmp</a:t>
            </a:r>
            <a:r>
              <a:rPr lang="en-GB" dirty="0"/>
              <a:t>(lhs.name, rhs.name)) { return 0; }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else { return 1; }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069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5188AB-5138-4B32-BC84-D0A5C62D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покрива тази презентация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E7FFCF-F1A0-41BC-B1BB-2B09473C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Въпроси от миналия</a:t>
            </a:r>
          </a:p>
          <a:p>
            <a:r>
              <a:rPr lang="bg-BG" dirty="0"/>
              <a:t>Предефиниране на оператори</a:t>
            </a:r>
          </a:p>
          <a:p>
            <a:r>
              <a:rPr lang="bg-BG" dirty="0"/>
              <a:t>Приятелски функции и класове</a:t>
            </a:r>
          </a:p>
          <a:p>
            <a:r>
              <a:rPr lang="bg-BG" dirty="0"/>
              <a:t>Шаблони</a:t>
            </a:r>
          </a:p>
          <a:p>
            <a:r>
              <a:rPr lang="bg-BG" dirty="0"/>
              <a:t>Време за въпроси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029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CAE3F7-46A7-4608-967E-B5DFFC7E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Приятелски класове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3C13C4A-DF1B-46E0-A051-B6A4963F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Приятелски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е </a:t>
            </a:r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bg-BG" dirty="0"/>
              <a:t>има </a:t>
            </a:r>
            <a:r>
              <a:rPr lang="ru-RU" dirty="0"/>
              <a:t>право на </a:t>
            </a:r>
            <a:r>
              <a:rPr lang="ru-RU" dirty="0" err="1"/>
              <a:t>вътрешен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някой</a:t>
            </a:r>
            <a:r>
              <a:rPr lang="ru-RU" dirty="0"/>
              <a:t> друг</a:t>
            </a:r>
          </a:p>
          <a:p>
            <a:pPr marL="0" indent="0">
              <a:buNone/>
            </a:pPr>
            <a:r>
              <a:rPr lang="ru-RU" dirty="0" err="1"/>
              <a:t>friend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 &lt;</a:t>
            </a:r>
            <a:r>
              <a:rPr lang="ru-RU" dirty="0" err="1"/>
              <a:t>име</a:t>
            </a:r>
            <a:r>
              <a:rPr lang="ru-RU" dirty="0"/>
              <a:t>&gt;;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GB" dirty="0"/>
              <a:t>class Assassin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class House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friend class Assassin;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308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E27072-FC7E-4AFD-BCDD-F5D4ED50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03EA291-D0C9-46C0-B148-B7F6B3E3A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ru-RU" dirty="0" err="1"/>
              <a:t>приятелските</a:t>
            </a:r>
            <a:r>
              <a:rPr lang="ru-RU" dirty="0"/>
              <a:t> функции и </a:t>
            </a:r>
            <a:r>
              <a:rPr lang="ru-RU" dirty="0" err="1"/>
              <a:t>класове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една</a:t>
            </a:r>
            <a:r>
              <a:rPr lang="ru-RU" dirty="0"/>
              <a:t> малка </a:t>
            </a:r>
            <a:r>
              <a:rPr lang="ru-RU" dirty="0" err="1"/>
              <a:t>подробност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Ще</a:t>
            </a:r>
            <a:r>
              <a:rPr lang="ru-RU" dirty="0"/>
              <a:t> успеете ли да я </a:t>
            </a:r>
            <a:r>
              <a:rPr lang="ru-RU" dirty="0" err="1"/>
              <a:t>откриете</a:t>
            </a:r>
            <a:r>
              <a:rPr lang="ru-RU" dirty="0"/>
              <a:t> в </a:t>
            </a:r>
            <a:r>
              <a:rPr lang="ru-RU" dirty="0" err="1"/>
              <a:t>следващия</a:t>
            </a:r>
            <a:r>
              <a:rPr lang="ru-RU" dirty="0"/>
              <a:t> пример?</a:t>
            </a:r>
            <a:endParaRPr lang="bg-BG" dirty="0"/>
          </a:p>
          <a:p>
            <a:endParaRPr lang="bg-BG" dirty="0"/>
          </a:p>
          <a:p>
            <a:r>
              <a:rPr lang="en-GB" dirty="0">
                <a:solidFill>
                  <a:srgbClr val="0070C0"/>
                </a:solidFill>
              </a:rPr>
              <a:t>hint</a:t>
            </a:r>
            <a:r>
              <a:rPr lang="bg-BG" dirty="0">
                <a:solidFill>
                  <a:srgbClr val="0070C0"/>
                </a:solidFill>
              </a:rPr>
              <a:t>: Много по-вероятно е да ви изскочи този проблем при писане на приятелски класове</a:t>
            </a:r>
          </a:p>
        </p:txBody>
      </p:sp>
    </p:spTree>
    <p:extLst>
      <p:ext uri="{BB962C8B-B14F-4D97-AF65-F5344CB8AC3E}">
        <p14:creationId xmlns:p14="http://schemas.microsoft.com/office/powerpoint/2010/main" val="2920394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C2A8F3-DABF-4BBA-AE49-52E2109B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sz="2200" dirty="0"/>
          </a:p>
          <a:p>
            <a:pPr marL="0" indent="0">
              <a:buNone/>
            </a:pPr>
            <a:r>
              <a:rPr lang="en-GB" sz="2200" dirty="0"/>
              <a:t>struct Assassin 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void Massacre(House &amp;)</a:t>
            </a:r>
            <a:r>
              <a:rPr lang="en-GB" sz="2200" dirty="0" err="1"/>
              <a:t>const</a:t>
            </a:r>
            <a:r>
              <a:rPr lang="en-GB" sz="2200" dirty="0"/>
              <a:t>;</a:t>
            </a:r>
            <a:r>
              <a:rPr lang="bg-BG" sz="2200" dirty="0"/>
              <a:t>};</a:t>
            </a:r>
          </a:p>
          <a:p>
            <a:pPr marL="0" indent="0">
              <a:buNone/>
            </a:pPr>
            <a:r>
              <a:rPr lang="en-GB" sz="2200" dirty="0"/>
              <a:t>class House</a:t>
            </a:r>
            <a:r>
              <a:rPr lang="bg-BG" sz="2200" dirty="0"/>
              <a:t>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int army = 1000;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friend struct Assassin;</a:t>
            </a:r>
          </a:p>
          <a:p>
            <a:pPr marL="0" indent="0">
              <a:buNone/>
            </a:pPr>
            <a:r>
              <a:rPr lang="bg-BG" sz="2200" dirty="0"/>
              <a:t>};</a:t>
            </a:r>
          </a:p>
          <a:p>
            <a:pPr marL="0" indent="0">
              <a:buNone/>
            </a:pPr>
            <a:r>
              <a:rPr lang="en-GB" sz="2200" dirty="0"/>
              <a:t>void Assassin::Massacre(House &amp; house) </a:t>
            </a:r>
            <a:r>
              <a:rPr lang="en-GB" sz="2200" dirty="0" err="1"/>
              <a:t>const</a:t>
            </a:r>
            <a:r>
              <a:rPr lang="bg-BG" sz="2200" dirty="0"/>
              <a:t> 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 err="1"/>
              <a:t>house.army</a:t>
            </a:r>
            <a:r>
              <a:rPr lang="en-GB" sz="2200" dirty="0"/>
              <a:t> = 0;</a:t>
            </a:r>
          </a:p>
          <a:p>
            <a:pPr marL="0" indent="0">
              <a:buNone/>
            </a:pPr>
            <a:r>
              <a:rPr lang="bg-BG" sz="2200" dirty="0"/>
              <a:t>}</a:t>
            </a:r>
          </a:p>
          <a:p>
            <a:pPr marL="0" indent="0">
              <a:buNone/>
            </a:pPr>
            <a:r>
              <a:rPr lang="en-GB" sz="2200" dirty="0"/>
              <a:t>int main() 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Assassin Arya;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House Frey;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 err="1"/>
              <a:t>Arya.Massacre</a:t>
            </a:r>
            <a:r>
              <a:rPr lang="en-GB" sz="2200" dirty="0"/>
              <a:t>(Frey);</a:t>
            </a:r>
            <a:endParaRPr lang="bg-BG" sz="2200" dirty="0"/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return 0;</a:t>
            </a:r>
          </a:p>
          <a:p>
            <a:pPr marL="0" indent="0">
              <a:buNone/>
            </a:pPr>
            <a:r>
              <a:rPr lang="bg-BG" sz="2200" dirty="0"/>
              <a:t>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CB2C79BF-24EA-47CD-9127-F9EDFA45F0FE}"/>
              </a:ext>
            </a:extLst>
          </p:cNvPr>
          <p:cNvSpPr txBox="1"/>
          <p:nvPr/>
        </p:nvSpPr>
        <p:spPr>
          <a:xfrm>
            <a:off x="4867421" y="379828"/>
            <a:ext cx="32496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rgbClr val="0070C0"/>
                </a:solidFill>
              </a:rPr>
              <a:t>//Какъв е този клас </a:t>
            </a:r>
            <a:r>
              <a:rPr lang="en-GB" sz="2000" dirty="0">
                <a:solidFill>
                  <a:srgbClr val="0070C0"/>
                </a:solidFill>
              </a:rPr>
              <a:t>House?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423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DF1419-5EDE-401D-A5E7-81F9BA82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7A7568F-06A2-485B-88AA-A7E5BEFE9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968242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C2A8F3-DABF-4BBA-AE49-52E2109B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class House;</a:t>
            </a:r>
            <a:endParaRPr lang="bg-BG" sz="2200" dirty="0"/>
          </a:p>
          <a:p>
            <a:pPr marL="0" indent="0">
              <a:buNone/>
            </a:pPr>
            <a:r>
              <a:rPr lang="en-GB" sz="2200" dirty="0"/>
              <a:t>struct Assassin 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void Massacre(House &amp;)</a:t>
            </a:r>
            <a:r>
              <a:rPr lang="en-GB" sz="2200" dirty="0" err="1"/>
              <a:t>const</a:t>
            </a:r>
            <a:r>
              <a:rPr lang="en-GB" sz="2200" dirty="0"/>
              <a:t>;</a:t>
            </a:r>
            <a:r>
              <a:rPr lang="bg-BG" sz="2200" dirty="0"/>
              <a:t>};</a:t>
            </a:r>
          </a:p>
          <a:p>
            <a:pPr marL="0" indent="0">
              <a:buNone/>
            </a:pPr>
            <a:r>
              <a:rPr lang="en-GB" sz="2200" dirty="0"/>
              <a:t>class House</a:t>
            </a:r>
            <a:r>
              <a:rPr lang="bg-BG" sz="2200" dirty="0"/>
              <a:t>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int army = 1000;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friend struct Assassin;</a:t>
            </a:r>
          </a:p>
          <a:p>
            <a:pPr marL="0" indent="0">
              <a:buNone/>
            </a:pPr>
            <a:r>
              <a:rPr lang="bg-BG" sz="2200" dirty="0"/>
              <a:t>};</a:t>
            </a:r>
          </a:p>
          <a:p>
            <a:pPr marL="0" indent="0">
              <a:buNone/>
            </a:pPr>
            <a:r>
              <a:rPr lang="en-GB" sz="2200" dirty="0"/>
              <a:t>void Assassin::Massacre(House &amp; house) </a:t>
            </a:r>
            <a:r>
              <a:rPr lang="en-GB" sz="2200" dirty="0" err="1"/>
              <a:t>const</a:t>
            </a:r>
            <a:r>
              <a:rPr lang="bg-BG" sz="2200" dirty="0"/>
              <a:t> 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 err="1"/>
              <a:t>house.army</a:t>
            </a:r>
            <a:r>
              <a:rPr lang="en-GB" sz="2200" dirty="0"/>
              <a:t> = 0;</a:t>
            </a:r>
          </a:p>
          <a:p>
            <a:pPr marL="0" indent="0">
              <a:buNone/>
            </a:pPr>
            <a:r>
              <a:rPr lang="bg-BG" sz="2200" dirty="0"/>
              <a:t>}</a:t>
            </a:r>
          </a:p>
          <a:p>
            <a:pPr marL="0" indent="0">
              <a:buNone/>
            </a:pPr>
            <a:r>
              <a:rPr lang="en-GB" sz="2200" dirty="0"/>
              <a:t>int main() {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Assassin Arya;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House Frey;</a:t>
            </a:r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 err="1"/>
              <a:t>Arya.Massacre</a:t>
            </a:r>
            <a:r>
              <a:rPr lang="en-GB" sz="2200" dirty="0"/>
              <a:t>(Frey);</a:t>
            </a:r>
            <a:endParaRPr lang="bg-BG" sz="2200" dirty="0"/>
          </a:p>
          <a:p>
            <a:pPr marL="0" indent="0">
              <a:buNone/>
            </a:pPr>
            <a:r>
              <a:rPr lang="bg-BG" sz="2200" dirty="0"/>
              <a:t>	</a:t>
            </a:r>
            <a:r>
              <a:rPr lang="en-GB" sz="2200" dirty="0"/>
              <a:t>return 0;</a:t>
            </a:r>
          </a:p>
          <a:p>
            <a:pPr marL="0" indent="0">
              <a:buNone/>
            </a:pPr>
            <a:r>
              <a:rPr lang="bg-BG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9407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EDB6FF9-0386-4635-B6BD-B79B2E9D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92B333A-73B1-45A2-8B7C-E8A90E220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207658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DA38598-65E3-4E29-BEBA-5C3FDC39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FCDFBCB-A1FB-4C25-B8A1-B81497CAB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040026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65BB38-A8CD-4772-B1F3-2F44D5F6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49563D9-80D8-4CBC-A40E-850A6F23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1491175"/>
            <a:ext cx="11605846" cy="51487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/>
              <a:t>Валиден ли е следният код?</a:t>
            </a:r>
          </a:p>
          <a:p>
            <a:pPr marL="0" indent="0">
              <a:buNone/>
            </a:pPr>
            <a:r>
              <a:rPr lang="en-GB" dirty="0"/>
              <a:t>#include &lt;iostream&gt;</a:t>
            </a:r>
          </a:p>
          <a:p>
            <a:pPr marL="0" indent="0">
              <a:buNone/>
            </a:pPr>
            <a:r>
              <a:rPr lang="en-GB" dirty="0"/>
              <a:t>struct House{</a:t>
            </a:r>
          </a:p>
          <a:p>
            <a:pPr marL="0" indent="0">
              <a:buNone/>
            </a:pPr>
            <a:r>
              <a:rPr lang="en-GB" dirty="0"/>
              <a:t>	int age = 5;</a:t>
            </a:r>
          </a:p>
          <a:p>
            <a:pPr marL="0" indent="0">
              <a:buNone/>
            </a:pPr>
            <a:r>
              <a:rPr lang="en-GB" dirty="0"/>
              <a:t>	void operator () () 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void House::operator</a:t>
            </a:r>
            <a:r>
              <a:rPr lang="bg-BG" dirty="0"/>
              <a:t> </a:t>
            </a:r>
            <a:r>
              <a:rPr lang="en-GB" dirty="0"/>
              <a:t>()</a:t>
            </a:r>
            <a:r>
              <a:rPr lang="bg-BG" dirty="0"/>
              <a:t> </a:t>
            </a:r>
            <a:r>
              <a:rPr lang="en-GB" dirty="0"/>
              <a:t>() </a:t>
            </a:r>
            <a:r>
              <a:rPr lang="en-GB" dirty="0" err="1"/>
              <a:t>const</a:t>
            </a:r>
            <a:r>
              <a:rPr lang="bg-BG" dirty="0"/>
              <a:t> 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"The house is " </a:t>
            </a:r>
            <a:r>
              <a:rPr lang="en-GB" dirty="0"/>
              <a:t>&lt;&lt; age &lt;&lt; </a:t>
            </a:r>
            <a:r>
              <a:rPr lang="en-GB" dirty="0">
                <a:solidFill>
                  <a:schemeClr val="accent2"/>
                </a:solidFill>
              </a:rPr>
              <a:t>" centuries old.\n“ 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en-GB" dirty="0"/>
              <a:t>int main() {</a:t>
            </a:r>
          </a:p>
          <a:p>
            <a:pPr marL="0" indent="0">
              <a:buNone/>
            </a:pPr>
            <a:r>
              <a:rPr lang="en-GB" dirty="0"/>
              <a:t>	House Frey;</a:t>
            </a:r>
          </a:p>
          <a:p>
            <a:pPr marL="0" indent="0">
              <a:buNone/>
            </a:pPr>
            <a:r>
              <a:rPr lang="en-GB" dirty="0"/>
              <a:t>	Frey();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r>
              <a:rPr lang="bg-BG" dirty="0">
                <a:solidFill>
                  <a:srgbClr val="FF33CC"/>
                </a:solidFill>
              </a:rPr>
              <a:t>Отговор: Да</a:t>
            </a:r>
          </a:p>
        </p:txBody>
      </p:sp>
    </p:spTree>
    <p:extLst>
      <p:ext uri="{BB962C8B-B14F-4D97-AF65-F5344CB8AC3E}">
        <p14:creationId xmlns:p14="http://schemas.microsoft.com/office/powerpoint/2010/main" val="1404082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ED7EC29-F775-4624-A754-1E3A3F3B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C6E7ABD-E199-4A86-A90F-362076777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274289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6C8DA31-14A2-4918-B03D-4592D26F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++ и ++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A6EEE4-8881-4CDC-A4BF-19C865B3F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Вече видяхме в по-горен пример, че тези оператори могат да се предефинират</a:t>
            </a:r>
          </a:p>
          <a:p>
            <a:endParaRPr lang="bg-BG" dirty="0"/>
          </a:p>
          <a:p>
            <a:r>
              <a:rPr lang="bg-BG" dirty="0"/>
              <a:t>Въпросът е как се разграничава ++ от ++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153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28C736C-03F0-46C9-B9DF-36C98425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 от взетото дотук?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CD5FB11-0872-45F4-91E7-007A13B0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1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05A8B28-30B4-4637-9A13-554B47789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467127"/>
            <a:ext cx="11353800" cy="6176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#include &lt;iostream&gt;</a:t>
            </a:r>
          </a:p>
          <a:p>
            <a:pPr marL="0" indent="0">
              <a:buNone/>
            </a:pPr>
            <a:r>
              <a:rPr lang="en-GB" dirty="0"/>
              <a:t>struct </a:t>
            </a:r>
            <a:r>
              <a:rPr lang="en-GB" dirty="0" err="1"/>
              <a:t>ZombieMaster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int zombies = 5;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ZombieMaster</a:t>
            </a:r>
            <a:r>
              <a:rPr lang="en-GB" dirty="0"/>
              <a:t>&amp; operator ++ (); </a:t>
            </a:r>
            <a:r>
              <a:rPr lang="en-GB" dirty="0">
                <a:solidFill>
                  <a:srgbClr val="1A6400"/>
                </a:solidFill>
              </a:rPr>
              <a:t>//prefix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ZombieMaster</a:t>
            </a:r>
            <a:r>
              <a:rPr lang="en-GB" dirty="0"/>
              <a:t> operator ++ (</a:t>
            </a:r>
            <a:r>
              <a:rPr lang="en-GB" dirty="0" err="1"/>
              <a:t>const</a:t>
            </a:r>
            <a:r>
              <a:rPr lang="en-GB" dirty="0"/>
              <a:t> int); </a:t>
            </a:r>
            <a:r>
              <a:rPr lang="en-GB" dirty="0">
                <a:solidFill>
                  <a:srgbClr val="1A6400"/>
                </a:solidFill>
              </a:rPr>
              <a:t>//postfix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 err="1"/>
              <a:t>ZombieMaster</a:t>
            </a:r>
            <a:r>
              <a:rPr lang="en-GB" dirty="0"/>
              <a:t> &amp; </a:t>
            </a:r>
            <a:r>
              <a:rPr lang="en-GB" dirty="0" err="1"/>
              <a:t>ZombieMaster</a:t>
            </a:r>
            <a:r>
              <a:rPr lang="en-GB" dirty="0"/>
              <a:t>::operator++()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"Prefix used\n“ 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zombies += 1;</a:t>
            </a:r>
          </a:p>
          <a:p>
            <a:pPr marL="0" indent="0">
              <a:buNone/>
            </a:pPr>
            <a:r>
              <a:rPr lang="en-GB" dirty="0"/>
              <a:t>	return *this;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nl-NL" dirty="0"/>
              <a:t>ZombieMaster ZombieMaster::operator++(const int)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"Postfix used\n“ 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ZombieMaster</a:t>
            </a:r>
            <a:r>
              <a:rPr lang="en-GB" dirty="0"/>
              <a:t> </a:t>
            </a:r>
            <a:r>
              <a:rPr lang="en-GB" dirty="0" err="1"/>
              <a:t>tmp</a:t>
            </a:r>
            <a:r>
              <a:rPr lang="en-GB" dirty="0"/>
              <a:t> = *this;</a:t>
            </a:r>
          </a:p>
          <a:p>
            <a:pPr marL="0" indent="0">
              <a:buNone/>
            </a:pPr>
            <a:r>
              <a:rPr lang="en-GB" dirty="0"/>
              <a:t>	zombies += 1;</a:t>
            </a:r>
          </a:p>
          <a:p>
            <a:pPr marL="0" indent="0">
              <a:buNone/>
            </a:pPr>
            <a:r>
              <a:rPr lang="en-GB" dirty="0"/>
              <a:t>	return </a:t>
            </a:r>
            <a:r>
              <a:rPr lang="en-GB" dirty="0" err="1"/>
              <a:t>tmp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5123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A9B55B-EE61-4787-8093-3AF53321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E314610-ACAB-46A8-A92C-F1A9E6C8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 main()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ZombieMaster</a:t>
            </a:r>
            <a:r>
              <a:rPr lang="en-GB" dirty="0"/>
              <a:t> </a:t>
            </a:r>
            <a:r>
              <a:rPr lang="en-GB" dirty="0" err="1"/>
              <a:t>NightKing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(++</a:t>
            </a:r>
            <a:r>
              <a:rPr lang="en-GB" dirty="0" err="1"/>
              <a:t>NightKing</a:t>
            </a:r>
            <a:r>
              <a:rPr lang="en-GB" dirty="0"/>
              <a:t>).zombies &lt;&lt; </a:t>
            </a:r>
            <a:r>
              <a:rPr lang="en-GB" dirty="0">
                <a:solidFill>
                  <a:schemeClr val="accent2"/>
                </a:solidFill>
              </a:rPr>
              <a:t>"\n"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(</a:t>
            </a:r>
            <a:r>
              <a:rPr lang="en-GB" dirty="0" err="1"/>
              <a:t>NightKing</a:t>
            </a:r>
            <a:r>
              <a:rPr lang="en-GB" dirty="0"/>
              <a:t>++).zombies &lt;&lt; </a:t>
            </a:r>
            <a:r>
              <a:rPr lang="en-GB" dirty="0">
                <a:solidFill>
                  <a:schemeClr val="accent2"/>
                </a:solidFill>
              </a:rPr>
              <a:t>"\n"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"After postfix\n" </a:t>
            </a:r>
            <a:r>
              <a:rPr lang="en-GB" dirty="0"/>
              <a:t>&lt;&lt;</a:t>
            </a:r>
            <a:r>
              <a:rPr lang="en-GB" dirty="0" err="1"/>
              <a:t>NightKing.zombies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"\n"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9163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C2DA71D-A735-4E27-9760-5A8D4E13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3" name="Контейнер за съдържание 12">
            <a:extLst>
              <a:ext uri="{FF2B5EF4-FFF2-40B4-BE49-F238E27FC236}">
                <a16:creationId xmlns:a16="http://schemas.microsoft.com/office/drawing/2014/main" id="{8827261C-5D88-4ED4-8308-DEC2BE8A0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000909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EBF5BE-8A8A-4E0D-B317-883D4A6F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поток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C539C17-37B1-4444-BD4C-339EB9D90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 С++ </a:t>
            </a:r>
            <a:r>
              <a:rPr lang="en-GB" dirty="0"/>
              <a:t>&lt;&lt; </a:t>
            </a:r>
            <a:r>
              <a:rPr lang="bg-BG" dirty="0"/>
              <a:t>и </a:t>
            </a:r>
            <a:r>
              <a:rPr lang="en-GB" dirty="0"/>
              <a:t>&gt;&gt; </a:t>
            </a:r>
            <a:r>
              <a:rPr lang="bg-BG" dirty="0"/>
              <a:t>са оператори за поток</a:t>
            </a:r>
          </a:p>
          <a:p>
            <a:endParaRPr lang="bg-BG" dirty="0"/>
          </a:p>
          <a:p>
            <a:r>
              <a:rPr lang="bg-BG" dirty="0"/>
              <a:t>Ние сме свикнали да ги използваме чрез </a:t>
            </a:r>
            <a:r>
              <a:rPr lang="en-GB" dirty="0"/>
              <a:t>std::</a:t>
            </a:r>
            <a:r>
              <a:rPr lang="en-GB" dirty="0" err="1"/>
              <a:t>cin</a:t>
            </a:r>
            <a:r>
              <a:rPr lang="en-GB" dirty="0"/>
              <a:t> </a:t>
            </a:r>
            <a:r>
              <a:rPr lang="bg-BG" dirty="0"/>
              <a:t>и </a:t>
            </a:r>
            <a:r>
              <a:rPr lang="en-GB" dirty="0"/>
              <a:t>std::</a:t>
            </a:r>
            <a:r>
              <a:rPr lang="en-GB" dirty="0" err="1"/>
              <a:t>cout</a:t>
            </a:r>
            <a:endParaRPr lang="en-GB" dirty="0"/>
          </a:p>
          <a:p>
            <a:endParaRPr lang="en-GB" dirty="0"/>
          </a:p>
          <a:p>
            <a:r>
              <a:rPr lang="en-GB" dirty="0"/>
              <a:t>std::</a:t>
            </a:r>
            <a:r>
              <a:rPr lang="en-GB" dirty="0" err="1"/>
              <a:t>cin</a:t>
            </a:r>
            <a:r>
              <a:rPr lang="en-GB" dirty="0"/>
              <a:t> </a:t>
            </a:r>
            <a:r>
              <a:rPr lang="bg-BG" dirty="0"/>
              <a:t>е обект от клас </a:t>
            </a:r>
            <a:r>
              <a:rPr lang="en-GB" dirty="0" err="1"/>
              <a:t>istream</a:t>
            </a:r>
            <a:r>
              <a:rPr lang="en-GB" dirty="0"/>
              <a:t>, </a:t>
            </a:r>
            <a:r>
              <a:rPr lang="bg-BG" dirty="0"/>
              <a:t>а 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</a:t>
            </a:r>
            <a:r>
              <a:rPr lang="bg-BG" dirty="0"/>
              <a:t>е обект от клас </a:t>
            </a:r>
            <a:r>
              <a:rPr lang="en-GB" dirty="0" err="1"/>
              <a:t>ostream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bg-BG" dirty="0"/>
              <a:t>Можем да предефинираме потоците за вход и изход на потребителските типове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72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001B92-0B3E-448F-BD54-EBD87F04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поток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5E4D1CA-6341-4884-A484-689483854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казахме, операторите за поток приемат за аргументи 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</a:t>
            </a:r>
            <a:r>
              <a:rPr lang="bg-BG" dirty="0"/>
              <a:t>и </a:t>
            </a:r>
            <a:r>
              <a:rPr lang="en-GB" dirty="0"/>
              <a:t>std::</a:t>
            </a:r>
            <a:r>
              <a:rPr lang="en-GB" dirty="0" err="1"/>
              <a:t>cin</a:t>
            </a:r>
            <a:endParaRPr lang="en-GB" dirty="0"/>
          </a:p>
          <a:p>
            <a:endParaRPr lang="en-GB" dirty="0"/>
          </a:p>
          <a:p>
            <a:r>
              <a:rPr lang="bg-BG" dirty="0"/>
              <a:t>Коментирахме, че съществуват такива функции, с ясно означени първи аргументи</a:t>
            </a:r>
          </a:p>
          <a:p>
            <a:endParaRPr lang="bg-BG" dirty="0"/>
          </a:p>
          <a:p>
            <a:r>
              <a:rPr lang="bg-BG" dirty="0"/>
              <a:t>В такива случаи трябва да предефинираме чрез външна функция </a:t>
            </a:r>
          </a:p>
          <a:p>
            <a:endParaRPr lang="bg-BG" dirty="0"/>
          </a:p>
          <a:p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bg-BG" dirty="0">
                <a:solidFill>
                  <a:srgbClr val="FF0000"/>
                </a:solidFill>
              </a:rPr>
              <a:t>Проблем: нарушава се </a:t>
            </a:r>
            <a:r>
              <a:rPr lang="bg-BG" dirty="0" err="1">
                <a:solidFill>
                  <a:srgbClr val="FF0000"/>
                </a:solidFill>
              </a:rPr>
              <a:t>енкапсулацията</a:t>
            </a:r>
            <a:r>
              <a:rPr lang="bg-BG" dirty="0">
                <a:solidFill>
                  <a:srgbClr val="FF0000"/>
                </a:solidFill>
              </a:rPr>
              <a:t> на класа!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9665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CCD6A69-6631-4D1C-A37C-E3DD4BD3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поток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97A6D26-D400-4FFE-A951-7E8D1289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Примери: </a:t>
            </a:r>
            <a:endParaRPr lang="en-GB" dirty="0"/>
          </a:p>
          <a:p>
            <a:r>
              <a:rPr lang="en-GB" dirty="0"/>
              <a:t>friend </a:t>
            </a:r>
            <a:r>
              <a:rPr lang="en-GB" dirty="0" err="1"/>
              <a:t>ostream</a:t>
            </a:r>
            <a:r>
              <a:rPr lang="en-GB" dirty="0"/>
              <a:t>&amp; operator&lt;&lt;(</a:t>
            </a:r>
            <a:r>
              <a:rPr lang="en-GB" dirty="0" err="1"/>
              <a:t>ostream</a:t>
            </a:r>
            <a:r>
              <a:rPr lang="en-GB" dirty="0"/>
              <a:t>&amp; o, Rational </a:t>
            </a:r>
            <a:r>
              <a:rPr lang="en-GB" dirty="0" err="1"/>
              <a:t>const</a:t>
            </a:r>
            <a:r>
              <a:rPr lang="en-GB" dirty="0"/>
              <a:t>&amp; r)</a:t>
            </a:r>
            <a:endParaRPr lang="bg-BG" dirty="0"/>
          </a:p>
          <a:p>
            <a:r>
              <a:rPr lang="en-GB" dirty="0"/>
              <a:t>{ </a:t>
            </a:r>
            <a:endParaRPr lang="bg-BG" dirty="0"/>
          </a:p>
          <a:p>
            <a:r>
              <a:rPr lang="en-GB" dirty="0"/>
              <a:t>return o &lt;&lt; </a:t>
            </a:r>
            <a:r>
              <a:rPr lang="en-GB" dirty="0" err="1"/>
              <a:t>r.numer</a:t>
            </a:r>
            <a:r>
              <a:rPr lang="en-GB" dirty="0"/>
              <a:t> &lt;&lt; ’/’ &lt;&lt; </a:t>
            </a:r>
            <a:r>
              <a:rPr lang="en-GB" dirty="0" err="1"/>
              <a:t>r.denom</a:t>
            </a:r>
            <a:r>
              <a:rPr lang="en-GB" dirty="0"/>
              <a:t> &lt;&lt; </a:t>
            </a:r>
            <a:r>
              <a:rPr lang="en-GB" dirty="0" err="1"/>
              <a:t>endl</a:t>
            </a:r>
            <a:r>
              <a:rPr lang="en-GB" dirty="0"/>
              <a:t>; }</a:t>
            </a:r>
          </a:p>
          <a:p>
            <a:r>
              <a:rPr lang="en-GB" dirty="0"/>
              <a:t>friend </a:t>
            </a:r>
            <a:r>
              <a:rPr lang="en-GB" dirty="0" err="1"/>
              <a:t>istream</a:t>
            </a:r>
            <a:r>
              <a:rPr lang="en-GB" dirty="0"/>
              <a:t>&amp; operator&gt;&gt;(</a:t>
            </a:r>
            <a:r>
              <a:rPr lang="en-GB" dirty="0" err="1"/>
              <a:t>istream</a:t>
            </a:r>
            <a:r>
              <a:rPr lang="en-GB" dirty="0"/>
              <a:t>&amp; </a:t>
            </a:r>
            <a:r>
              <a:rPr lang="en-GB" dirty="0" err="1"/>
              <a:t>i</a:t>
            </a:r>
            <a:r>
              <a:rPr lang="en-GB" dirty="0"/>
              <a:t>, Rational&amp; r) { char c; return </a:t>
            </a:r>
            <a:r>
              <a:rPr lang="en-GB" dirty="0" err="1"/>
              <a:t>i</a:t>
            </a:r>
            <a:r>
              <a:rPr lang="en-GB" dirty="0"/>
              <a:t> &gt;&gt; </a:t>
            </a:r>
            <a:r>
              <a:rPr lang="en-GB" dirty="0" err="1"/>
              <a:t>r.numer</a:t>
            </a:r>
            <a:r>
              <a:rPr lang="en-GB" dirty="0"/>
              <a:t> &gt;&gt; c &gt;&gt; </a:t>
            </a:r>
            <a:r>
              <a:rPr lang="en-GB" dirty="0" err="1"/>
              <a:t>r.denom</a:t>
            </a:r>
            <a:r>
              <a:rPr lang="en-GB" dirty="0"/>
              <a:t>; 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3796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4D15FCD-4572-45A4-9127-D54CFB89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594825D-33E8-42FA-8A6F-A7C48F083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83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class dragon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bool </a:t>
            </a:r>
            <a:r>
              <a:rPr lang="en-GB" dirty="0" err="1"/>
              <a:t>isAlive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age;</a:t>
            </a:r>
          </a:p>
          <a:p>
            <a:pPr marL="0" indent="0">
              <a:buNone/>
            </a:pPr>
            <a:r>
              <a:rPr lang="ru-RU" dirty="0" err="1"/>
              <a:t>public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friend std::</a:t>
            </a:r>
            <a:r>
              <a:rPr lang="en-GB" dirty="0" err="1"/>
              <a:t>ostream</a:t>
            </a:r>
            <a:r>
              <a:rPr lang="en-GB" dirty="0"/>
              <a:t>&amp; operator &lt;&lt; (std::</a:t>
            </a:r>
            <a:r>
              <a:rPr lang="en-GB" dirty="0" err="1"/>
              <a:t>ostream</a:t>
            </a:r>
            <a:r>
              <a:rPr lang="en-GB" dirty="0"/>
              <a:t>&amp;, </a:t>
            </a:r>
            <a:r>
              <a:rPr lang="en-GB" dirty="0" err="1"/>
              <a:t>const</a:t>
            </a:r>
            <a:r>
              <a:rPr lang="en-GB" dirty="0"/>
              <a:t> dragon&amp;);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friend 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dragon&amp;);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824371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E34858E-2624-4837-BEE3-611B8A1A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BCC7359-7091-4E1E-B674-0F160CCC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ostream</a:t>
            </a:r>
            <a:r>
              <a:rPr lang="en-GB" dirty="0"/>
              <a:t> &amp; operator&lt;&lt;(std::</a:t>
            </a:r>
            <a:r>
              <a:rPr lang="en-GB" dirty="0" err="1"/>
              <a:t>ostream</a:t>
            </a:r>
            <a:r>
              <a:rPr lang="en-GB" dirty="0"/>
              <a:t> &amp; </a:t>
            </a:r>
            <a:r>
              <a:rPr lang="en-GB" dirty="0" err="1"/>
              <a:t>os</a:t>
            </a:r>
            <a:r>
              <a:rPr lang="en-GB" dirty="0"/>
              <a:t>, </a:t>
            </a:r>
            <a:r>
              <a:rPr lang="en-GB" dirty="0" err="1"/>
              <a:t>const</a:t>
            </a:r>
            <a:r>
              <a:rPr lang="en-GB" dirty="0"/>
              <a:t> dragon &amp; drake)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if (</a:t>
            </a:r>
            <a:r>
              <a:rPr lang="en-GB" dirty="0" err="1"/>
              <a:t>drake.isAlive</a:t>
            </a:r>
            <a:r>
              <a:rPr lang="en-GB" dirty="0"/>
              <a:t>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os</a:t>
            </a:r>
            <a:r>
              <a:rPr lang="en-GB" dirty="0"/>
              <a:t> &lt;&lt; "The dragon is alive ";</a:t>
            </a:r>
          </a:p>
          <a:p>
            <a:pPr marL="0" indent="0">
              <a:buNone/>
            </a:pPr>
            <a:r>
              <a:rPr lang="bg-BG" dirty="0"/>
              <a:t>	}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else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os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"The dragon is a zombie "</a:t>
            </a:r>
            <a:r>
              <a:rPr lang="bg-BG" dirty="0"/>
              <a:t> 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}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os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"and is " </a:t>
            </a:r>
            <a:r>
              <a:rPr lang="en-GB" dirty="0"/>
              <a:t>&lt;&lt; </a:t>
            </a:r>
            <a:r>
              <a:rPr lang="en-GB" dirty="0" err="1"/>
              <a:t>drake.age</a:t>
            </a:r>
            <a:r>
              <a:rPr lang="en-GB" dirty="0"/>
              <a:t> &lt;&lt; </a:t>
            </a:r>
            <a:r>
              <a:rPr lang="en-GB" dirty="0">
                <a:solidFill>
                  <a:schemeClr val="accent2"/>
                </a:solidFill>
              </a:rPr>
              <a:t>" years old.\n"</a:t>
            </a:r>
            <a:r>
              <a:rPr lang="bg-BG" dirty="0">
                <a:solidFill>
                  <a:schemeClr val="accent2"/>
                </a:solidFill>
              </a:rPr>
              <a:t> 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</a:t>
            </a:r>
            <a:r>
              <a:rPr lang="en-GB" dirty="0" err="1"/>
              <a:t>os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725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C5B44CC-F632-430F-BF6B-DBDF3ECA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FF90482-5C39-427B-A931-26605D76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 drake)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is &gt;&gt; </a:t>
            </a:r>
            <a:r>
              <a:rPr lang="en-GB" dirty="0" err="1"/>
              <a:t>drake.isAlive</a:t>
            </a:r>
            <a:r>
              <a:rPr lang="en-GB" dirty="0"/>
              <a:t> &gt;&gt; </a:t>
            </a:r>
            <a:r>
              <a:rPr lang="en-GB" dirty="0" err="1"/>
              <a:t>drake.age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en-GB" dirty="0"/>
              <a:t>int main() 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dragon </a:t>
            </a:r>
            <a:r>
              <a:rPr lang="en-GB" dirty="0" err="1"/>
              <a:t>Drogon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cin</a:t>
            </a:r>
            <a:r>
              <a:rPr lang="en-GB" dirty="0"/>
              <a:t> &gt;&gt; </a:t>
            </a:r>
            <a:r>
              <a:rPr lang="en-GB" dirty="0" err="1"/>
              <a:t>Drogon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Drogon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0;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04532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B48E44-CEDB-433D-9F8A-D9EF1DEA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955E4EC-8674-4402-909A-9872DBC18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55692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91042B2-155E-42E3-8F22-30938F0B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29627C-CC03-44B5-BAF9-E3C02AB9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427" y="365125"/>
            <a:ext cx="538914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860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C598FDD-A8F4-4486-9318-319B6BD1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#2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9E61B79-17F9-4020-B0F1-1010502EF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3843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FBB799-596E-4EA3-A9C1-DF4BF498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C5303D-D713-470F-AAD8-E39AB357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1037" cy="46672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/>
              <a:t>Валидно ли е следното?</a:t>
            </a:r>
          </a:p>
          <a:p>
            <a:pPr marL="0" indent="0">
              <a:buNone/>
            </a:pPr>
            <a:r>
              <a:rPr lang="en-GB" dirty="0"/>
              <a:t>class dragon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bool </a:t>
            </a:r>
            <a:r>
              <a:rPr lang="en-GB" dirty="0" err="1"/>
              <a:t>isAlive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age;</a:t>
            </a:r>
            <a:endParaRPr lang="bg-BG" dirty="0"/>
          </a:p>
          <a:p>
            <a:pPr marL="0" indent="0">
              <a:buNone/>
            </a:pPr>
            <a:r>
              <a:rPr lang="en-GB" dirty="0">
                <a:solidFill>
                  <a:srgbClr val="1A6400"/>
                </a:solidFill>
              </a:rPr>
              <a:t>//public: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friend 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dragon&amp;);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 drake)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is &gt;&gt; </a:t>
            </a:r>
            <a:r>
              <a:rPr lang="en-GB" dirty="0" err="1"/>
              <a:t>drake.isAlive</a:t>
            </a:r>
            <a:r>
              <a:rPr lang="en-GB" dirty="0"/>
              <a:t> &gt;&gt; </a:t>
            </a:r>
            <a:r>
              <a:rPr lang="en-GB" dirty="0" err="1"/>
              <a:t>drake.age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Да</a:t>
            </a:r>
          </a:p>
        </p:txBody>
      </p:sp>
    </p:spTree>
    <p:extLst>
      <p:ext uri="{BB962C8B-B14F-4D97-AF65-F5344CB8AC3E}">
        <p14:creationId xmlns:p14="http://schemas.microsoft.com/office/powerpoint/2010/main" val="26576851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FBB799-596E-4EA3-A9C1-DF4BF498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C5303D-D713-470F-AAD8-E39AB357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1037" cy="46672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стане ако извикаме </a:t>
            </a:r>
            <a:r>
              <a:rPr lang="en-GB" dirty="0"/>
              <a:t>std::</a:t>
            </a:r>
            <a:r>
              <a:rPr lang="en-GB" dirty="0" err="1"/>
              <a:t>cin</a:t>
            </a:r>
            <a:r>
              <a:rPr lang="en-GB" dirty="0"/>
              <a:t>&gt;&gt; </a:t>
            </a:r>
            <a:r>
              <a:rPr lang="bg-BG" dirty="0"/>
              <a:t>за </a:t>
            </a:r>
            <a:r>
              <a:rPr lang="en-GB" dirty="0"/>
              <a:t>dragon </a:t>
            </a:r>
            <a:r>
              <a:rPr lang="bg-BG" dirty="0"/>
              <a:t>в </a:t>
            </a:r>
            <a:r>
              <a:rPr lang="en-GB" dirty="0"/>
              <a:t>main() ?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class dragon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bool </a:t>
            </a:r>
            <a:r>
              <a:rPr lang="en-GB" dirty="0" err="1"/>
              <a:t>isAlive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age;</a:t>
            </a:r>
            <a:endParaRPr lang="bg-BG" dirty="0"/>
          </a:p>
          <a:p>
            <a:pPr marL="0" indent="0">
              <a:buNone/>
            </a:pPr>
            <a:r>
              <a:rPr lang="en-GB" dirty="0">
                <a:solidFill>
                  <a:srgbClr val="1A6400"/>
                </a:solidFill>
              </a:rPr>
              <a:t>//public: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friend 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dragon&amp;);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dragon&amp; drake)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is &gt;&gt; </a:t>
            </a:r>
            <a:r>
              <a:rPr lang="en-GB" dirty="0" err="1"/>
              <a:t>drake.isAlive</a:t>
            </a:r>
            <a:r>
              <a:rPr lang="en-GB" dirty="0"/>
              <a:t> &gt;&gt; </a:t>
            </a:r>
            <a:r>
              <a:rPr lang="en-GB" dirty="0" err="1"/>
              <a:t>drake.age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Ще работи както и преди. Не е необходимо да се знае публично кои са </a:t>
            </a:r>
            <a:r>
              <a:rPr lang="en-GB" dirty="0">
                <a:solidFill>
                  <a:srgbClr val="FF33CC"/>
                </a:solidFill>
              </a:rPr>
              <a:t>friend </a:t>
            </a:r>
            <a:r>
              <a:rPr lang="bg-BG" dirty="0">
                <a:solidFill>
                  <a:srgbClr val="FF33CC"/>
                </a:solidFill>
              </a:rPr>
              <a:t>функциите на класа, за да може те да използват данните му</a:t>
            </a:r>
          </a:p>
        </p:txBody>
      </p:sp>
    </p:spTree>
    <p:extLst>
      <p:ext uri="{BB962C8B-B14F-4D97-AF65-F5344CB8AC3E}">
        <p14:creationId xmlns:p14="http://schemas.microsoft.com/office/powerpoint/2010/main" val="6278227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D367D4-DED7-4BFF-BFD7-8DDAD576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2992BFA5-08E7-4EA3-B960-DD508F345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5132694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FBB799-596E-4EA3-A9C1-DF4BF498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4C5303D-D713-470F-AAD8-E39AB357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Валидно ли е следното?</a:t>
            </a:r>
          </a:p>
          <a:p>
            <a:pPr marL="0" indent="0">
              <a:buNone/>
            </a:pPr>
            <a:r>
              <a:rPr lang="en-GB" dirty="0"/>
              <a:t>class dragon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bool </a:t>
            </a:r>
            <a:r>
              <a:rPr lang="en-GB" dirty="0" err="1"/>
              <a:t>isAlive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age;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friend 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</a:t>
            </a:r>
            <a:r>
              <a:rPr lang="en-GB" dirty="0" err="1"/>
              <a:t>const</a:t>
            </a:r>
            <a:r>
              <a:rPr lang="en-GB" dirty="0"/>
              <a:t> dragon&amp;);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istream</a:t>
            </a:r>
            <a:r>
              <a:rPr lang="en-GB" dirty="0"/>
              <a:t>&amp; operator &gt;&gt; (std::</a:t>
            </a:r>
            <a:r>
              <a:rPr lang="en-GB" dirty="0" err="1"/>
              <a:t>istream</a:t>
            </a:r>
            <a:r>
              <a:rPr lang="en-GB" dirty="0"/>
              <a:t>&amp; is, </a:t>
            </a:r>
            <a:r>
              <a:rPr lang="en-GB" dirty="0" err="1"/>
              <a:t>const</a:t>
            </a:r>
            <a:r>
              <a:rPr lang="en-GB" dirty="0"/>
              <a:t> dragon&amp; drake)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return is &gt;&gt; </a:t>
            </a:r>
            <a:r>
              <a:rPr lang="en-GB" dirty="0" err="1"/>
              <a:t>drake.isAlive</a:t>
            </a:r>
            <a:r>
              <a:rPr lang="en-GB" dirty="0"/>
              <a:t> &gt;&gt; </a:t>
            </a:r>
            <a:r>
              <a:rPr lang="en-GB" dirty="0" err="1"/>
              <a:t>drake.age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Не, защото ако </a:t>
            </a:r>
            <a:r>
              <a:rPr lang="en-GB" dirty="0">
                <a:solidFill>
                  <a:srgbClr val="FF33CC"/>
                </a:solidFill>
              </a:rPr>
              <a:t>drake </a:t>
            </a:r>
            <a:r>
              <a:rPr lang="bg-BG" dirty="0">
                <a:solidFill>
                  <a:srgbClr val="FF33CC"/>
                </a:solidFill>
              </a:rPr>
              <a:t>е константа, то не можем да го променяме</a:t>
            </a:r>
          </a:p>
        </p:txBody>
      </p:sp>
    </p:spTree>
    <p:extLst>
      <p:ext uri="{BB962C8B-B14F-4D97-AF65-F5344CB8AC3E}">
        <p14:creationId xmlns:p14="http://schemas.microsoft.com/office/powerpoint/2010/main" val="20438097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582087-64B2-46C4-B08A-DFE9FACC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15 минути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6BBA45-97D1-4E67-840D-37A0858E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Трудните ООП концепции тепърва предстоят </a:t>
            </a:r>
            <a:r>
              <a:rPr lang="bg-BG" dirty="0">
                <a:solidFill>
                  <a:srgbClr val="FF33CC"/>
                </a:solidFill>
                <a:sym typeface="Wingdings" panose="05000000000000000000" pitchFamily="2" charset="2"/>
              </a:rPr>
              <a:t></a:t>
            </a:r>
            <a:endParaRPr lang="bg-BG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682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867804-89F6-4A09-9743-7ED7BD28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Приятелски функции и </a:t>
            </a:r>
            <a:r>
              <a:rPr lang="en-GB" dirty="0"/>
              <a:t>templates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B2CD94F-EC76-4796-9E90-1AB4EABC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712151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49B54D-A551-4358-B449-4A513F06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Успех на контролното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8CB51F-B5BD-4248-BDFB-F6E469AD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bg-BG" dirty="0">
                <a:solidFill>
                  <a:srgbClr val="3ADE00"/>
                </a:solidFill>
              </a:rPr>
              <a:t>Благодаря, че ме изтърпяхте, разбийте ги в неделя </a:t>
            </a:r>
            <a:r>
              <a:rPr lang="bg-BG" dirty="0">
                <a:solidFill>
                  <a:srgbClr val="3ADE00"/>
                </a:solidFill>
                <a:sym typeface="Wingdings" panose="05000000000000000000" pitchFamily="2" charset="2"/>
              </a:rPr>
              <a:t></a:t>
            </a:r>
            <a:endParaRPr lang="bg-BG" dirty="0">
              <a:solidFill>
                <a:srgbClr val="00B0F0"/>
              </a:solidFill>
            </a:endParaRPr>
          </a:p>
        </p:txBody>
      </p:sp>
      <p:pic>
        <p:nvPicPr>
          <p:cNvPr id="1030" name="Picture 6" descr="https://encrypted-tbn0.gstatic.com/images?q=tbn:ANd9GcTP90oaYseOYWFv_zmdLxHkU7X7fsJ40JYmtTwpes1YAfHmpMuR">
            <a:extLst>
              <a:ext uri="{FF2B5EF4-FFF2-40B4-BE49-F238E27FC236}">
                <a16:creationId xmlns:a16="http://schemas.microsoft.com/office/drawing/2014/main" id="{FC178670-319D-4DC3-BDDD-514BC66EA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05" y="2505075"/>
            <a:ext cx="5323919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6273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1C5825-3318-4902-9287-D16E8A19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B607A1-BD2B-46F1-A5E1-AF8B58FE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Голяма част от информацията е сверена с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https://en.cppreference.com</a:t>
            </a:r>
            <a:endParaRPr lang="en-GB" dirty="0"/>
          </a:p>
          <a:p>
            <a:r>
              <a:rPr lang="bg-BG" dirty="0"/>
              <a:t>Използвани са дефиниции и описания от материали на доц. Трифон Трифонов</a:t>
            </a:r>
          </a:p>
          <a:p>
            <a:r>
              <a:rPr lang="bg-BG" dirty="0"/>
              <a:t>Авторският код е проверяван на </a:t>
            </a:r>
            <a:r>
              <a:rPr lang="en-GB" dirty="0">
                <a:hlinkClick r:id="rId3"/>
              </a:rPr>
              <a:t>VisualStudio2017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137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09386-AB78-4619-8B1F-37918C76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C1BFFB-E07E-4F10-8729-45411F67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Известен още като оператор =</a:t>
            </a:r>
          </a:p>
          <a:p>
            <a:endParaRPr lang="bg-BG" dirty="0"/>
          </a:p>
          <a:p>
            <a:r>
              <a:rPr lang="bg-BG" dirty="0"/>
              <a:t>В С++ имаме възможност да предефинираме оператори за собствените ни класове</a:t>
            </a:r>
          </a:p>
          <a:p>
            <a:endParaRPr lang="bg-BG" dirty="0"/>
          </a:p>
          <a:p>
            <a:r>
              <a:rPr lang="bg-BG" dirty="0"/>
              <a:t>Операторът за присвояване се използва за копиране на данни след инициализация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Повече относно предефиниране на оператори – в бъдеще </a:t>
            </a:r>
            <a:endParaRPr lang="en-GB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5AF4EB8A-B2E2-49F7-9F82-3DBE99D0C0A9}"/>
              </a:ext>
            </a:extLst>
          </p:cNvPr>
          <p:cNvSpPr/>
          <p:nvPr/>
        </p:nvSpPr>
        <p:spPr>
          <a:xfrm rot="1862087">
            <a:off x="987390" y="1851644"/>
            <a:ext cx="1077081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bg-BG" sz="19900" b="1" cap="none" spc="0" dirty="0">
                <a:ln/>
                <a:solidFill>
                  <a:schemeClr val="accent4"/>
                </a:solidFill>
                <a:effectLst/>
              </a:rPr>
              <a:t>Обещано</a:t>
            </a:r>
          </a:p>
        </p:txBody>
      </p:sp>
    </p:spTree>
    <p:extLst>
      <p:ext uri="{BB962C8B-B14F-4D97-AF65-F5344CB8AC3E}">
        <p14:creationId xmlns:p14="http://schemas.microsoft.com/office/powerpoint/2010/main" val="377487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09386-AB78-4619-8B1F-37918C76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C1BFFB-E07E-4F10-8729-45411F67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Известен още като оператор =</a:t>
            </a:r>
          </a:p>
          <a:p>
            <a:endParaRPr lang="bg-BG" dirty="0"/>
          </a:p>
          <a:p>
            <a:r>
              <a:rPr lang="bg-BG" dirty="0"/>
              <a:t>В С++ имаме възможност да предефинираме оператори за собствените ни класове</a:t>
            </a:r>
          </a:p>
          <a:p>
            <a:endParaRPr lang="bg-BG" dirty="0"/>
          </a:p>
          <a:p>
            <a:r>
              <a:rPr lang="bg-BG" dirty="0"/>
              <a:t>Операторът за присвояване се използва за копиране на данни след инициализация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Повече относно предефиниране на оператори – в бъдеще </a:t>
            </a:r>
            <a:endParaRPr lang="en-GB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5AF4EB8A-B2E2-49F7-9F82-3DBE99D0C0A9}"/>
              </a:ext>
            </a:extLst>
          </p:cNvPr>
          <p:cNvSpPr/>
          <p:nvPr/>
        </p:nvSpPr>
        <p:spPr>
          <a:xfrm rot="1862087">
            <a:off x="710590" y="1688792"/>
            <a:ext cx="1077081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bg-BG" sz="19900" b="1" dirty="0">
                <a:ln w="12700">
                  <a:solidFill>
                    <a:srgbClr val="7030A0"/>
                  </a:solidFill>
                  <a:prstDash val="solid"/>
                </a:ln>
                <a:solidFill>
                  <a:srgbClr val="3AD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Спазено</a:t>
            </a:r>
          </a:p>
        </p:txBody>
      </p:sp>
    </p:spTree>
    <p:extLst>
      <p:ext uri="{BB962C8B-B14F-4D97-AF65-F5344CB8AC3E}">
        <p14:creationId xmlns:p14="http://schemas.microsoft.com/office/powerpoint/2010/main" val="9964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F4098A-8C47-47B1-8C5E-E5D44778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на операторите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240CF9-6DE4-4030-8406-7AFB7D54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Вече сме коментирали особеностите на операторите в С++</a:t>
            </a:r>
          </a:p>
          <a:p>
            <a:pPr lvl="1"/>
            <a:r>
              <a:rPr lang="bg-BG" dirty="0"/>
              <a:t>брой на параметри</a:t>
            </a:r>
          </a:p>
          <a:p>
            <a:pPr lvl="1"/>
            <a:r>
              <a:rPr lang="bg-BG" dirty="0"/>
              <a:t>позиция спрямо параметрите (</a:t>
            </a:r>
            <a:r>
              <a:rPr lang="en-US" dirty="0"/>
              <a:t> prefix, postfix )</a:t>
            </a:r>
            <a:endParaRPr lang="bg-BG" dirty="0"/>
          </a:p>
          <a:p>
            <a:pPr lvl="1"/>
            <a:r>
              <a:rPr lang="bg-BG" dirty="0"/>
              <a:t>асоциативност (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, </a:t>
            </a:r>
            <a:r>
              <a:rPr lang="en-US" dirty="0" err="1"/>
              <a:t>rvalue</a:t>
            </a:r>
            <a:r>
              <a:rPr lang="en-US" dirty="0"/>
              <a:t> )</a:t>
            </a:r>
          </a:p>
          <a:p>
            <a:pPr lvl="1"/>
            <a:r>
              <a:rPr lang="bg-BG" dirty="0"/>
              <a:t>тип на връщана стойност</a:t>
            </a:r>
            <a:endParaRPr lang="en-US" dirty="0"/>
          </a:p>
          <a:p>
            <a:pPr lvl="1"/>
            <a:r>
              <a:rPr lang="bg-BG" dirty="0"/>
              <a:t>приоритет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4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AC78892-8C45-457B-B2A9-ABC1D4EE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05363B9-D857-4BEA-A498-1B7403D0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Ð ÐµÐ·ÑÐ»ÑÐ°Ñ Ñ Ð¸Ð·Ð¾Ð±ÑÐ°Ð¶ÐµÐ½Ð¸Ðµ Ð·Ð° operator priority c++">
            <a:extLst>
              <a:ext uri="{FF2B5EF4-FFF2-40B4-BE49-F238E27FC236}">
                <a16:creationId xmlns:a16="http://schemas.microsoft.com/office/drawing/2014/main" id="{80A7129D-79CE-4C8A-804A-2693F4DB2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5" y="0"/>
            <a:ext cx="5516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414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1438</Words>
  <Application>Microsoft Office PowerPoint</Application>
  <PresentationFormat>Широк екран</PresentationFormat>
  <Paragraphs>403</Paragraphs>
  <Slides>58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Тема на Office</vt:lpstr>
      <vt:lpstr>Добре дошли</vt:lpstr>
      <vt:lpstr>Консултация 2 по ООП за практическо контролно 1</vt:lpstr>
      <vt:lpstr>Какво покрива тази презентация</vt:lpstr>
      <vt:lpstr>Въпроси от взетото дотук?</vt:lpstr>
      <vt:lpstr>Презентация на PowerPoint</vt:lpstr>
      <vt:lpstr>Оператор за присвояване</vt:lpstr>
      <vt:lpstr>Оператор за присвояване</vt:lpstr>
      <vt:lpstr>Особености на операторите</vt:lpstr>
      <vt:lpstr>Презентация на PowerPoint</vt:lpstr>
      <vt:lpstr>Особености на операторите</vt:lpstr>
      <vt:lpstr>Оператори и потребителски типове</vt:lpstr>
      <vt:lpstr>Предефиниране на оператори</vt:lpstr>
      <vt:lpstr>Оператори, които можем да предефинираме </vt:lpstr>
      <vt:lpstr>Оператори, които не можем да предефинираме </vt:lpstr>
      <vt:lpstr>Начини за предефиниране</vt:lpstr>
      <vt:lpstr>Оператор член-функция</vt:lpstr>
      <vt:lpstr>Пример</vt:lpstr>
      <vt:lpstr>Презентация на PowerPoint</vt:lpstr>
      <vt:lpstr>Оператор външна функция</vt:lpstr>
      <vt:lpstr>Пример</vt:lpstr>
      <vt:lpstr>Пример</vt:lpstr>
      <vt:lpstr>Какво всъщност са предефинираните оператори</vt:lpstr>
      <vt:lpstr>Задачи за вас #1</vt:lpstr>
      <vt:lpstr>Задача</vt:lpstr>
      <vt:lpstr>Валидно ли е следното?</vt:lpstr>
      <vt:lpstr>Задача</vt:lpstr>
      <vt:lpstr>Предефиниране чрез външни или член-функции?</vt:lpstr>
      <vt:lpstr>Приятелски функции</vt:lpstr>
      <vt:lpstr>Приятелски функции</vt:lpstr>
      <vt:lpstr>Приятелски класове</vt:lpstr>
      <vt:lpstr>Задача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Задача</vt:lpstr>
      <vt:lpstr>Презентация на PowerPoint</vt:lpstr>
      <vt:lpstr>++ и ++</vt:lpstr>
      <vt:lpstr>Презентация на PowerPoint</vt:lpstr>
      <vt:lpstr>Презентация на PowerPoint</vt:lpstr>
      <vt:lpstr>Презентация на PowerPoint</vt:lpstr>
      <vt:lpstr>Оператори за поток</vt:lpstr>
      <vt:lpstr>Оператори за поток</vt:lpstr>
      <vt:lpstr>Оператори за поток</vt:lpstr>
      <vt:lpstr>Пример</vt:lpstr>
      <vt:lpstr>Пример</vt:lpstr>
      <vt:lpstr>Пример</vt:lpstr>
      <vt:lpstr>Презентация на PowerPoint</vt:lpstr>
      <vt:lpstr>Задачи за вас #2</vt:lpstr>
      <vt:lpstr>Задача</vt:lpstr>
      <vt:lpstr>Задача</vt:lpstr>
      <vt:lpstr>Презентация на PowerPoint</vt:lpstr>
      <vt:lpstr>Задача</vt:lpstr>
      <vt:lpstr>Почивка 15 минути</vt:lpstr>
      <vt:lpstr>Приятелски функции и templates</vt:lpstr>
      <vt:lpstr>Успех на контролното</vt:lpstr>
      <vt:lpstr>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</dc:title>
  <dc:creator>Aston Martin</dc:creator>
  <cp:lastModifiedBy>Aston Martin</cp:lastModifiedBy>
  <cp:revision>194</cp:revision>
  <dcterms:created xsi:type="dcterms:W3CDTF">2019-02-17T22:26:42Z</dcterms:created>
  <dcterms:modified xsi:type="dcterms:W3CDTF">2019-04-03T10:40:26Z</dcterms:modified>
</cp:coreProperties>
</file>