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256" r:id="rId2"/>
    <p:sldId id="691" r:id="rId3"/>
    <p:sldId id="688" r:id="rId4"/>
    <p:sldId id="693" r:id="rId5"/>
    <p:sldId id="692" r:id="rId6"/>
    <p:sldId id="694" r:id="rId7"/>
    <p:sldId id="700" r:id="rId8"/>
    <p:sldId id="701" r:id="rId9"/>
    <p:sldId id="703" r:id="rId10"/>
    <p:sldId id="707" r:id="rId11"/>
    <p:sldId id="708" r:id="rId12"/>
    <p:sldId id="709" r:id="rId13"/>
    <p:sldId id="725" r:id="rId14"/>
    <p:sldId id="705" r:id="rId15"/>
    <p:sldId id="710" r:id="rId16"/>
    <p:sldId id="702" r:id="rId17"/>
    <p:sldId id="714" r:id="rId18"/>
    <p:sldId id="715" r:id="rId19"/>
    <p:sldId id="809" r:id="rId20"/>
    <p:sldId id="730" r:id="rId21"/>
    <p:sldId id="728" r:id="rId22"/>
    <p:sldId id="711" r:id="rId23"/>
    <p:sldId id="712" r:id="rId24"/>
    <p:sldId id="695" r:id="rId25"/>
    <p:sldId id="696" r:id="rId26"/>
    <p:sldId id="748" r:id="rId27"/>
    <p:sldId id="719" r:id="rId28"/>
    <p:sldId id="721" r:id="rId29"/>
    <p:sldId id="732" r:id="rId30"/>
    <p:sldId id="733" r:id="rId31"/>
    <p:sldId id="734" r:id="rId32"/>
    <p:sldId id="735" r:id="rId33"/>
    <p:sldId id="736" r:id="rId34"/>
    <p:sldId id="741" r:id="rId35"/>
    <p:sldId id="738" r:id="rId36"/>
    <p:sldId id="743" r:id="rId37"/>
    <p:sldId id="744" r:id="rId38"/>
    <p:sldId id="731" r:id="rId39"/>
    <p:sldId id="722" r:id="rId40"/>
    <p:sldId id="724" r:id="rId41"/>
    <p:sldId id="723" r:id="rId42"/>
    <p:sldId id="697" r:id="rId43"/>
    <p:sldId id="745" r:id="rId44"/>
    <p:sldId id="747" r:id="rId45"/>
    <p:sldId id="751" r:id="rId46"/>
    <p:sldId id="753" r:id="rId47"/>
    <p:sldId id="746" r:id="rId48"/>
    <p:sldId id="763" r:id="rId49"/>
    <p:sldId id="749" r:id="rId50"/>
    <p:sldId id="754" r:id="rId51"/>
    <p:sldId id="755" r:id="rId52"/>
    <p:sldId id="756" r:id="rId53"/>
    <p:sldId id="752" r:id="rId54"/>
    <p:sldId id="757" r:id="rId55"/>
    <p:sldId id="758" r:id="rId56"/>
    <p:sldId id="759" r:id="rId57"/>
    <p:sldId id="760" r:id="rId58"/>
    <p:sldId id="761" r:id="rId59"/>
    <p:sldId id="698" r:id="rId60"/>
    <p:sldId id="770" r:id="rId61"/>
    <p:sldId id="771" r:id="rId62"/>
    <p:sldId id="772" r:id="rId63"/>
    <p:sldId id="775" r:id="rId64"/>
    <p:sldId id="773" r:id="rId65"/>
    <p:sldId id="774" r:id="rId66"/>
    <p:sldId id="776" r:id="rId67"/>
    <p:sldId id="777" r:id="rId68"/>
    <p:sldId id="769" r:id="rId69"/>
    <p:sldId id="778" r:id="rId70"/>
    <p:sldId id="720" r:id="rId71"/>
    <p:sldId id="779" r:id="rId72"/>
    <p:sldId id="718" r:id="rId73"/>
    <p:sldId id="780" r:id="rId74"/>
    <p:sldId id="793" r:id="rId75"/>
    <p:sldId id="699" r:id="rId76"/>
    <p:sldId id="782" r:id="rId77"/>
    <p:sldId id="783" r:id="rId78"/>
    <p:sldId id="784" r:id="rId79"/>
    <p:sldId id="785" r:id="rId80"/>
    <p:sldId id="787" r:id="rId81"/>
    <p:sldId id="789" r:id="rId82"/>
    <p:sldId id="790" r:id="rId83"/>
    <p:sldId id="788" r:id="rId84"/>
    <p:sldId id="791" r:id="rId85"/>
    <p:sldId id="792" r:id="rId86"/>
    <p:sldId id="786" r:id="rId87"/>
    <p:sldId id="796" r:id="rId88"/>
    <p:sldId id="797" r:id="rId89"/>
    <p:sldId id="799" r:id="rId90"/>
    <p:sldId id="800" r:id="rId91"/>
    <p:sldId id="794" r:id="rId92"/>
    <p:sldId id="795" r:id="rId93"/>
    <p:sldId id="801" r:id="rId94"/>
    <p:sldId id="802" r:id="rId95"/>
    <p:sldId id="737" r:id="rId96"/>
    <p:sldId id="804" r:id="rId97"/>
    <p:sldId id="805" r:id="rId98"/>
    <p:sldId id="807" r:id="rId99"/>
    <p:sldId id="808" r:id="rId100"/>
    <p:sldId id="806" r:id="rId101"/>
    <p:sldId id="392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DE00"/>
    <a:srgbClr val="289A00"/>
    <a:srgbClr val="FF33CC"/>
    <a:srgbClr val="1A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ен стил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ен стил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A1B5C-C6C4-48C7-B31A-45A6BFCD8930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5E78E-E3B0-4236-93CD-3EBBA368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5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5E78E-E3B0-4236-93CD-3EBBA3682F0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3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94376A6-24E3-4FB1-8D6C-E1AFE7F19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C8ADB0D-F7F7-4800-A808-3F529C971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0AF9274-55CF-414A-BA84-06E01946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F142654-86CD-488E-9079-E31458EC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B6523EA-D97F-4048-8D17-C32E43F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13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4302C8D-F6D5-4CBF-96C4-B20F70CC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862BEA25-A0BE-442C-BCF9-0D252F3B4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40A6686-ADEF-44E5-AA26-91537AC5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186A999-FA2E-41D9-8BDB-57460DD7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CA64DF0-6A55-4AA0-956D-FBCCF1E4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59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171A8AA3-5B22-4F10-B3E2-6124B7BDB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F83DC010-29B1-4C28-A6BE-1F1BA4664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97C0B6F-F61E-4B4F-A81D-45CB4A03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B941A04-0A4D-401C-9FF4-5213452F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4FBF248-0C11-4517-9DF8-275EB530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17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F15A0C-0AE9-492E-BD91-E2B6CED7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BD86036-EC23-4396-8408-2B2B0851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EC88024-331B-4B6D-B090-67567E97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3E70394-EF0E-40E4-B7A7-38FA683A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7E12EC8-53A7-4DA3-9502-FF255075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56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8CDAC0C-66C9-4203-BE09-607A6C2F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3613B77-EF59-4BE0-930D-0991F6268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DC0AA6A-103E-4F53-95E7-DDC524CF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BCEBE74B-1528-416C-9152-5721BD69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FD1ECD6-32BA-46BD-BD47-187DD055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7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4D57BF-68D0-4C55-95B3-53B19142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089C07-4EDC-459E-A541-9DFAEFB6E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A4B15B7C-BE15-4104-BE54-369612D19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D1EBF33-7BCF-4A0A-9485-CD155081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4F62231C-8A84-48DA-A313-147EA600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201BB286-AFBC-448A-BB11-B0B11BA3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90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42462FD-7D70-4ED8-A418-69D423D5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ABF906A-1534-4E85-BE7F-69031EDB5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10079798-2813-4D55-84ED-C03B162B0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A37DA5D3-5576-4953-92FA-2EB27A480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350814BB-3958-4041-96E1-1EB53B985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98274FEA-A657-41AA-AF67-FDF580B7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76E04260-3A15-4254-A40D-BF78989D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5284288C-5B8D-4801-BCDF-A4F73BF1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82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A22DAC-0F80-4782-A0E0-F80CCC4D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21547DC3-B4E6-4E34-8A57-ECD80839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6051F36C-8F57-432F-BD31-385D1293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5C59323C-CE50-4E05-8177-06EAF7ED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3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F5646816-0C8B-41AC-822F-36A95EDC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EFE573BC-025F-4429-A1B7-2EE7CAC0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1663EE94-6A6C-4015-8E8C-9397E52B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6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B5E613-CE4C-40C0-8051-9A16C4CB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3ED35DC-04A2-4209-BED4-CD140C0D1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CC805B6-BB04-463C-8DAA-4074BB34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718FC984-BCA5-47E1-A0EF-C12D0AE5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83FB62D0-F041-48D8-9403-E78B0C20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66A31A2-BFA8-4992-AC3B-687FC242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33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320920D-90AF-4E98-AC86-A50B2874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8D334411-6751-4B60-9B46-2EA093F3B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55D6024-3DA8-4350-BC78-2846E446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121F99E-6535-4501-8A12-71FD93D3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680A0A2-D371-4196-9720-E3DB1742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03C76762-87F6-47B8-8F72-77E60996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7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9F60E6E4-2D38-40DD-A01B-8DE030B3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D005BD5-BC63-4C17-9645-3ECAF5F8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D082B45-4112-4A5D-A0C6-027259AAE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673D-F46B-4D54-BC46-393ACD5BD4A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01A4F88-FFD3-4D08-ADF0-533FD3D84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794020C-38A5-4BE6-96A8-ED2EA0115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68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" TargetMode="External"/><Relationship Id="rId2" Type="http://schemas.openxmlformats.org/officeDocument/2006/relationships/hyperlink" Target="https://en.cppreferenc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pecial_member_function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mailto:martin.iliev.998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CAB239-F043-4D44-BA6C-ECAF80812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Консултация по ООП за теоретично контролно 1</a:t>
            </a:r>
            <a:endParaRPr lang="en-GB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B7C09B0-D4F9-47A6-88B7-14D43B958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изготвена и представена от Мартин Илиев</a:t>
            </a:r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  <a:r>
              <a:rPr lang="bg-BG" dirty="0"/>
              <a:t>-</a:t>
            </a:r>
            <a:r>
              <a:rPr lang="bg-BG" dirty="0" err="1"/>
              <a:t>ра</a:t>
            </a:r>
            <a:r>
              <a:rPr lang="bg-BG" dirty="0"/>
              <a:t> част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6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Person(); 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декларация на конструктор без параметри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Person::Person()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id = 6;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задаваме стойност на </a:t>
            </a:r>
            <a:r>
              <a:rPr lang="en-GB" dirty="0">
                <a:solidFill>
                  <a:srgbClr val="289A00"/>
                </a:solidFill>
              </a:rPr>
              <a:t>id</a:t>
            </a:r>
            <a:r>
              <a:rPr lang="bg-BG" dirty="0">
                <a:solidFill>
                  <a:srgbClr val="289A00"/>
                </a:solidFill>
              </a:rPr>
              <a:t> след като е бил инициализиран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6110982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49B54D-A551-4358-B449-4A513F06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Благодарности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8CB51F-B5BD-4248-BDFB-F6E469AD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3ADE00"/>
                </a:solidFill>
              </a:rPr>
              <a:t>Специални благодарности на Христо Спасов за оказаното съдействие в подготовката на презентацията</a:t>
            </a:r>
          </a:p>
          <a:p>
            <a:endParaRPr lang="bg-BG" dirty="0">
              <a:solidFill>
                <a:srgbClr val="00B0F0"/>
              </a:solidFill>
            </a:endParaRPr>
          </a:p>
          <a:p>
            <a:r>
              <a:rPr lang="bg-BG" dirty="0">
                <a:solidFill>
                  <a:srgbClr val="00B0F0"/>
                </a:solidFill>
              </a:rPr>
              <a:t>Благодаря на всички останали до края, страхотни сте!!!</a:t>
            </a:r>
          </a:p>
          <a:p>
            <a:endParaRPr lang="bg-BG" dirty="0"/>
          </a:p>
          <a:p>
            <a:r>
              <a:rPr lang="bg-BG" dirty="0">
                <a:solidFill>
                  <a:srgbClr val="FF33CC"/>
                </a:solidFill>
              </a:rPr>
              <a:t>Поздравления и на тези, които са изчели цялата презентация вкъщи!!!</a:t>
            </a:r>
          </a:p>
        </p:txBody>
      </p:sp>
    </p:spTree>
    <p:extLst>
      <p:ext uri="{BB962C8B-B14F-4D97-AF65-F5344CB8AC3E}">
        <p14:creationId xmlns:p14="http://schemas.microsoft.com/office/powerpoint/2010/main" val="390962733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1C5825-3318-4902-9287-D16E8A19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EB607A1-BD2B-46F1-A5E1-AF8B58FE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Голяма част от информацията е сверена с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https://en.cppreference.com</a:t>
            </a:r>
            <a:endParaRPr lang="en-GB" dirty="0"/>
          </a:p>
          <a:p>
            <a:r>
              <a:rPr lang="bg-BG" dirty="0"/>
              <a:t>Използвани са дефиниции и описания от материали на доц. Трифон Трифонов</a:t>
            </a:r>
          </a:p>
          <a:p>
            <a:r>
              <a:rPr lang="bg-BG" dirty="0"/>
              <a:t>Авторският код е проверяван на </a:t>
            </a:r>
            <a:r>
              <a:rPr lang="en-GB" dirty="0">
                <a:hlinkClick r:id="rId3"/>
              </a:rPr>
              <a:t>VisualStudio2017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137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4ECC51-6A1F-4FCE-A1B3-239145EB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Инициализиращ списък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0E57BA-96C2-4960-8E55-2AD8EACD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Стои преди фигуралните скоби</a:t>
            </a:r>
          </a:p>
          <a:p>
            <a:endParaRPr lang="bg-BG" dirty="0"/>
          </a:p>
          <a:p>
            <a:r>
              <a:rPr lang="bg-BG" dirty="0"/>
              <a:t>Указва се с </a:t>
            </a:r>
            <a:r>
              <a:rPr lang="en-US" dirty="0"/>
              <a:t>‘</a:t>
            </a:r>
            <a:r>
              <a:rPr lang="bg-BG" dirty="0"/>
              <a:t>:</a:t>
            </a:r>
            <a:r>
              <a:rPr lang="en-US" dirty="0"/>
              <a:t>’</a:t>
            </a:r>
            <a:endParaRPr lang="bg-BG" dirty="0"/>
          </a:p>
          <a:p>
            <a:endParaRPr lang="bg-BG" dirty="0"/>
          </a:p>
          <a:p>
            <a:r>
              <a:rPr lang="bg-BG" dirty="0"/>
              <a:t>Позволява да инициализираме член-данни с конкретни стойности</a:t>
            </a:r>
          </a:p>
          <a:p>
            <a:endParaRPr lang="bg-BG" dirty="0"/>
          </a:p>
          <a:p>
            <a:r>
              <a:rPr lang="bg-BG" dirty="0"/>
              <a:t>Ако някоя член-</a:t>
            </a:r>
            <a:r>
              <a:rPr lang="bg-BG" dirty="0" err="1"/>
              <a:t>данна</a:t>
            </a:r>
            <a:r>
              <a:rPr lang="bg-BG" dirty="0"/>
              <a:t> липсва в инициализиращия списък, то тя бива инициализирана, както компилаторът реши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71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4ECC51-6A1F-4FCE-A1B3-239145EB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Инициализиращ списък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0E57BA-96C2-4960-8E55-2AD8EACD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Ето каква е разликата между директна инициализация и присвояване на стойност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int </a:t>
            </a:r>
            <a:r>
              <a:rPr lang="en-GB" dirty="0" err="1"/>
              <a:t>tmp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 err="1"/>
              <a:t>tmp</a:t>
            </a:r>
            <a:r>
              <a:rPr lang="en-GB" dirty="0"/>
              <a:t> = 5;			//</a:t>
            </a:r>
            <a:r>
              <a:rPr lang="bg-BG" dirty="0"/>
              <a:t>2 операции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--------------------------</a:t>
            </a:r>
          </a:p>
          <a:p>
            <a:pPr marL="0" indent="0">
              <a:buNone/>
            </a:pPr>
            <a:r>
              <a:rPr lang="en-GB" dirty="0"/>
              <a:t>int </a:t>
            </a:r>
            <a:r>
              <a:rPr lang="en-GB" dirty="0" err="1"/>
              <a:t>tmp</a:t>
            </a:r>
            <a:r>
              <a:rPr lang="bg-BG" dirty="0"/>
              <a:t> = 5;			//1 операция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Ако имаме някаква огромна структура с много член-данни, може да имаме и много повече излишни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184468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4ECC51-6A1F-4FCE-A1B3-239145EB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Инициализиращ списък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0E57BA-96C2-4960-8E55-2AD8EACD2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20865" cy="5032375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Реално параметрите по подразбиране участват в инициализиращия списък ако не сме ги оказали изрично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struct Person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Person();</a:t>
            </a:r>
          </a:p>
          <a:p>
            <a:pPr marL="0" indent="0">
              <a:buNone/>
            </a:pPr>
            <a:r>
              <a:rPr lang="en-GB" dirty="0"/>
              <a:t>int id = 0;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Person::Person(){}</a:t>
            </a:r>
            <a:r>
              <a:rPr lang="bg-BG" dirty="0"/>
              <a:t>	</a:t>
            </a:r>
            <a:r>
              <a:rPr lang="bg-BG" dirty="0">
                <a:solidFill>
                  <a:srgbClr val="289A00"/>
                </a:solidFill>
              </a:rPr>
              <a:t>//все едно имаме </a:t>
            </a:r>
            <a:r>
              <a:rPr lang="en-GB" dirty="0">
                <a:solidFill>
                  <a:srgbClr val="289A00"/>
                </a:solidFill>
              </a:rPr>
              <a:t>Person::Person() : id(0) {}</a:t>
            </a:r>
          </a:p>
          <a:p>
            <a:pPr marL="0" indent="0">
              <a:buNone/>
            </a:pPr>
            <a:r>
              <a:rPr lang="en-GB" dirty="0"/>
              <a:t>int main()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Person Ali;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&lt;&lt; Ali.id;</a:t>
            </a:r>
            <a:r>
              <a:rPr lang="bg-BG" dirty="0"/>
              <a:t>	</a:t>
            </a:r>
            <a:r>
              <a:rPr lang="bg-BG" dirty="0">
                <a:solidFill>
                  <a:srgbClr val="289A00"/>
                </a:solidFill>
              </a:rPr>
              <a:t>//извежда 0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return 0;</a:t>
            </a:r>
          </a:p>
          <a:p>
            <a:pPr marL="0" indent="0">
              <a:buNone/>
            </a:pPr>
            <a:r>
              <a:rPr lang="bg-BG" dirty="0"/>
              <a:t>}</a:t>
            </a:r>
            <a:r>
              <a:rPr lang="en-GB" dirty="0"/>
              <a:t>		</a:t>
            </a:r>
            <a:r>
              <a:rPr lang="en-GB" dirty="0">
                <a:solidFill>
                  <a:srgbClr val="FF0000"/>
                </a:solidFill>
              </a:rPr>
              <a:t>*</a:t>
            </a:r>
            <a:r>
              <a:rPr lang="bg-BG" dirty="0">
                <a:solidFill>
                  <a:srgbClr val="FF0000"/>
                </a:solidFill>
              </a:rPr>
              <a:t>Забележка, използвам </a:t>
            </a:r>
            <a:r>
              <a:rPr lang="en-GB" dirty="0">
                <a:solidFill>
                  <a:srgbClr val="FF0000"/>
                </a:solidFill>
              </a:rPr>
              <a:t>{}, </a:t>
            </a:r>
            <a:r>
              <a:rPr lang="bg-BG" dirty="0">
                <a:solidFill>
                  <a:srgbClr val="FF0000"/>
                </a:solidFill>
              </a:rPr>
              <a:t>за да пестя място, лоша практика е </a:t>
            </a:r>
            <a:r>
              <a:rPr lang="bg-BG" dirty="0" err="1">
                <a:solidFill>
                  <a:srgbClr val="FF0000"/>
                </a:solidFill>
              </a:rPr>
              <a:t>ппц</a:t>
            </a:r>
            <a:endParaRPr lang="bg-B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46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struct Person</a:t>
            </a:r>
          </a:p>
          <a:p>
            <a:pPr marL="0" indent="0">
              <a:buNone/>
            </a:pPr>
            <a:r>
              <a:rPr lang="en-GB" sz="2600" dirty="0"/>
              <a:t>{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	Person(); 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декларация на конструктор без параметри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sz="2600" dirty="0"/>
              <a:t>	</a:t>
            </a:r>
            <a:r>
              <a:rPr lang="en-GB" sz="2600" dirty="0"/>
              <a:t>int id </a:t>
            </a:r>
            <a:r>
              <a:rPr lang="bg-BG" sz="2600" dirty="0"/>
              <a:t>=</a:t>
            </a:r>
            <a:r>
              <a:rPr lang="en-GB" sz="2600" dirty="0"/>
              <a:t> 0;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};</a:t>
            </a:r>
            <a:endParaRPr lang="bg-BG" sz="2600" dirty="0"/>
          </a:p>
          <a:p>
            <a:pPr marL="0" indent="0">
              <a:buNone/>
            </a:pP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Person::Person() : id (7)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инициализираме </a:t>
            </a:r>
            <a:r>
              <a:rPr lang="en-GB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със стойност </a:t>
            </a:r>
            <a:r>
              <a:rPr lang="en-GB" sz="2600" dirty="0">
                <a:solidFill>
                  <a:srgbClr val="289A00"/>
                </a:solidFill>
              </a:rPr>
              <a:t>7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0" indent="0">
              <a:buNone/>
            </a:pPr>
            <a:r>
              <a:rPr lang="en-GB" sz="2600" dirty="0"/>
              <a:t>}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222644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struct Person</a:t>
            </a:r>
          </a:p>
          <a:p>
            <a:pPr marL="0" indent="0">
              <a:buNone/>
            </a:pPr>
            <a:r>
              <a:rPr lang="en-GB" sz="2600" dirty="0"/>
              <a:t>{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	Person(</a:t>
            </a:r>
            <a:r>
              <a:rPr lang="en-GB" sz="2600" dirty="0" err="1"/>
              <a:t>const</a:t>
            </a:r>
            <a:r>
              <a:rPr lang="en-GB" sz="2600" dirty="0"/>
              <a:t> int</a:t>
            </a:r>
            <a:r>
              <a:rPr lang="bg-BG" sz="2600" dirty="0"/>
              <a:t> = 4</a:t>
            </a:r>
            <a:r>
              <a:rPr lang="en-GB" sz="2600" dirty="0"/>
              <a:t>); </a:t>
            </a:r>
            <a:r>
              <a:rPr lang="bg-BG" sz="2600" dirty="0">
                <a:solidFill>
                  <a:srgbClr val="289A00"/>
                </a:solidFill>
              </a:rPr>
              <a:t>/</a:t>
            </a:r>
            <a:r>
              <a:rPr lang="en-GB" sz="2600" dirty="0">
                <a:solidFill>
                  <a:srgbClr val="289A00"/>
                </a:solidFill>
              </a:rPr>
              <a:t>/</a:t>
            </a:r>
            <a:r>
              <a:rPr lang="bg-BG" sz="2600" dirty="0">
                <a:solidFill>
                  <a:srgbClr val="289A00"/>
                </a:solidFill>
              </a:rPr>
              <a:t>декларация на 2 конструктора </a:t>
            </a:r>
          </a:p>
          <a:p>
            <a:pPr marL="0" indent="0">
              <a:buNone/>
            </a:pPr>
            <a:r>
              <a:rPr lang="bg-BG" sz="2600" dirty="0"/>
              <a:t>	</a:t>
            </a:r>
            <a:r>
              <a:rPr lang="en-GB" sz="2600" dirty="0"/>
              <a:t>int id </a:t>
            </a:r>
            <a:r>
              <a:rPr lang="bg-BG" sz="2600" dirty="0"/>
              <a:t>=</a:t>
            </a:r>
            <a:r>
              <a:rPr lang="en-GB" sz="2600" dirty="0"/>
              <a:t> 0;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};</a:t>
            </a:r>
            <a:endParaRPr lang="bg-BG" sz="2600" dirty="0"/>
          </a:p>
          <a:p>
            <a:pPr marL="0" indent="0">
              <a:buNone/>
            </a:pP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Person::Person(</a:t>
            </a:r>
            <a:r>
              <a:rPr lang="en-GB" sz="2600" dirty="0" err="1"/>
              <a:t>const</a:t>
            </a:r>
            <a:r>
              <a:rPr lang="en-GB" sz="2600" dirty="0"/>
              <a:t> int numb) : id (numb)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инициализираме </a:t>
            </a:r>
            <a:r>
              <a:rPr lang="en-GB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със 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{						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стойността на </a:t>
            </a:r>
            <a:r>
              <a:rPr lang="en-GB" sz="2600" dirty="0">
                <a:solidFill>
                  <a:srgbClr val="289A00"/>
                </a:solidFill>
              </a:rPr>
              <a:t>numb</a:t>
            </a:r>
            <a:endParaRPr lang="en-GB" sz="2600" dirty="0"/>
          </a:p>
          <a:p>
            <a:pPr marL="0" indent="0">
              <a:buNone/>
            </a:pPr>
            <a:r>
              <a:rPr lang="en-GB" sz="2600" dirty="0"/>
              <a:t>}						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като по подразбиране е 4</a:t>
            </a:r>
          </a:p>
        </p:txBody>
      </p:sp>
    </p:spTree>
    <p:extLst>
      <p:ext uri="{BB962C8B-B14F-4D97-AF65-F5344CB8AC3E}">
        <p14:creationId xmlns:p14="http://schemas.microsoft.com/office/powerpoint/2010/main" val="61359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C52B95E-32A7-44E3-B655-BBFC0C44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конструктор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B6B427A-A578-4708-BD73-7CD4E41DC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Конструкторът без параметри има малко по-странен синтаксис:</a:t>
            </a:r>
          </a:p>
          <a:p>
            <a:pPr marL="0" indent="0">
              <a:buNone/>
            </a:pPr>
            <a:r>
              <a:rPr lang="bg-BG" dirty="0"/>
              <a:t>&lt;тип&gt; &lt;</a:t>
            </a:r>
            <a:r>
              <a:rPr lang="bg-BG" dirty="0" err="1"/>
              <a:t>име_на_обект</a:t>
            </a:r>
            <a:r>
              <a:rPr lang="bg-BG" dirty="0"/>
              <a:t>&gt;;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Конструкторите с параметри имат следния синтаксис:</a:t>
            </a:r>
          </a:p>
          <a:p>
            <a:pPr marL="0" indent="0">
              <a:buNone/>
            </a:pPr>
            <a:r>
              <a:rPr lang="bg-BG" dirty="0"/>
              <a:t>&lt;тип&gt; &lt;</a:t>
            </a:r>
            <a:r>
              <a:rPr lang="bg-BG" dirty="0" err="1"/>
              <a:t>име_на_обект</a:t>
            </a:r>
            <a:r>
              <a:rPr lang="bg-BG" dirty="0"/>
              <a:t>&gt; (&lt;параметри&gt;)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006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struct Person</a:t>
            </a:r>
          </a:p>
          <a:p>
            <a:pPr marL="0" indent="0">
              <a:buNone/>
            </a:pPr>
            <a:r>
              <a:rPr lang="en-GB" sz="2600" dirty="0"/>
              <a:t>{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	Person(); 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sz="2600" dirty="0"/>
              <a:t>	</a:t>
            </a:r>
            <a:r>
              <a:rPr lang="en-GB" sz="2600" dirty="0"/>
              <a:t>int id </a:t>
            </a:r>
            <a:r>
              <a:rPr lang="bg-BG" sz="2600" dirty="0"/>
              <a:t>=</a:t>
            </a:r>
            <a:r>
              <a:rPr lang="en-GB" sz="2600" dirty="0"/>
              <a:t> 0;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};</a:t>
            </a:r>
            <a:endParaRPr lang="bg-BG" sz="2600" dirty="0"/>
          </a:p>
          <a:p>
            <a:pPr marL="0" indent="0">
              <a:buNone/>
            </a:pP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Person::Person() : id (7)	</a:t>
            </a:r>
            <a:r>
              <a:rPr lang="en-GB" sz="2600" dirty="0">
                <a:solidFill>
                  <a:srgbClr val="289A00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0" indent="0">
              <a:buNone/>
            </a:pPr>
            <a:r>
              <a:rPr lang="en-GB" sz="2600" dirty="0"/>
              <a:t>}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 Toni;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238373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600" dirty="0"/>
              <a:t>struct Person</a:t>
            </a:r>
          </a:p>
          <a:p>
            <a:pPr marL="0" indent="0">
              <a:buNone/>
            </a:pPr>
            <a:r>
              <a:rPr lang="en-GB" sz="2600" dirty="0"/>
              <a:t>{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	Person(</a:t>
            </a:r>
            <a:r>
              <a:rPr lang="en-GB" sz="2600" dirty="0" err="1"/>
              <a:t>const</a:t>
            </a:r>
            <a:r>
              <a:rPr lang="en-GB" sz="2600" dirty="0"/>
              <a:t> int</a:t>
            </a:r>
            <a:r>
              <a:rPr lang="bg-BG" sz="2600" dirty="0"/>
              <a:t> = 5</a:t>
            </a:r>
            <a:r>
              <a:rPr lang="en-GB" sz="2600" dirty="0"/>
              <a:t>); 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sz="2600" dirty="0"/>
              <a:t>	</a:t>
            </a:r>
            <a:r>
              <a:rPr lang="en-GB" sz="2600" dirty="0"/>
              <a:t>int id </a:t>
            </a:r>
            <a:r>
              <a:rPr lang="bg-BG" sz="2600" dirty="0"/>
              <a:t>=</a:t>
            </a:r>
            <a:r>
              <a:rPr lang="en-GB" sz="2600" dirty="0"/>
              <a:t> 0;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};</a:t>
            </a:r>
            <a:endParaRPr lang="bg-BG" sz="2600" dirty="0"/>
          </a:p>
          <a:p>
            <a:pPr marL="0" indent="0">
              <a:buNone/>
            </a:pP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Person::Person(</a:t>
            </a:r>
            <a:r>
              <a:rPr lang="en-GB" sz="2600" dirty="0" err="1"/>
              <a:t>const</a:t>
            </a:r>
            <a:r>
              <a:rPr lang="en-GB" sz="2600" dirty="0"/>
              <a:t> int numb) : id (numb)	</a:t>
            </a:r>
            <a:r>
              <a:rPr lang="en-GB" sz="2600" dirty="0">
                <a:solidFill>
                  <a:srgbClr val="289A00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0" indent="0">
              <a:buNone/>
            </a:pPr>
            <a:r>
              <a:rPr lang="en-GB" sz="2600" dirty="0"/>
              <a:t>}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 Toni; 		</a:t>
            </a:r>
            <a:r>
              <a:rPr lang="en-GB" sz="2600" dirty="0">
                <a:solidFill>
                  <a:srgbClr val="289A00"/>
                </a:solidFill>
              </a:rPr>
              <a:t>//Toni </a:t>
            </a:r>
            <a:r>
              <a:rPr lang="bg-BG" sz="2600" dirty="0">
                <a:solidFill>
                  <a:srgbClr val="289A00"/>
                </a:solidFill>
              </a:rPr>
              <a:t>има </a:t>
            </a:r>
            <a:r>
              <a:rPr lang="en-GB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със стойност 5</a:t>
            </a:r>
          </a:p>
          <a:p>
            <a:pPr marL="0" indent="0">
              <a:buNone/>
            </a:pPr>
            <a:r>
              <a:rPr lang="en-GB" sz="2600" dirty="0"/>
              <a:t>Person Yuri(7);	</a:t>
            </a:r>
            <a:r>
              <a:rPr lang="en-GB" sz="2600" dirty="0">
                <a:solidFill>
                  <a:srgbClr val="289A00"/>
                </a:solidFill>
              </a:rPr>
              <a:t>//Yuri </a:t>
            </a:r>
            <a:r>
              <a:rPr lang="bg-BG" sz="2600" dirty="0">
                <a:solidFill>
                  <a:srgbClr val="289A00"/>
                </a:solidFill>
              </a:rPr>
              <a:t>има </a:t>
            </a:r>
            <a:r>
              <a:rPr lang="en-GB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със стойност 7</a:t>
            </a:r>
          </a:p>
        </p:txBody>
      </p:sp>
    </p:spTree>
    <p:extLst>
      <p:ext uri="{BB962C8B-B14F-4D97-AF65-F5344CB8AC3E}">
        <p14:creationId xmlns:p14="http://schemas.microsoft.com/office/powerpoint/2010/main" val="3065942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Относно константите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600" dirty="0"/>
              <a:t>struct Person</a:t>
            </a:r>
          </a:p>
          <a:p>
            <a:pPr marL="0" indent="0">
              <a:buNone/>
            </a:pPr>
            <a:r>
              <a:rPr lang="en-GB" sz="2600" dirty="0"/>
              <a:t>{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	Person(</a:t>
            </a:r>
            <a:r>
              <a:rPr lang="en-GB" sz="2600" dirty="0" err="1"/>
              <a:t>const</a:t>
            </a:r>
            <a:r>
              <a:rPr lang="en-GB" sz="2600" dirty="0"/>
              <a:t> int</a:t>
            </a:r>
            <a:r>
              <a:rPr lang="bg-BG" sz="2600" dirty="0"/>
              <a:t> = 5</a:t>
            </a:r>
            <a:r>
              <a:rPr lang="en-GB" sz="2600" dirty="0"/>
              <a:t>); 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sz="2600" dirty="0"/>
              <a:t>	</a:t>
            </a:r>
            <a:r>
              <a:rPr lang="en-US" sz="2600" dirty="0"/>
              <a:t>const </a:t>
            </a:r>
            <a:r>
              <a:rPr lang="en-GB" sz="2600" dirty="0"/>
              <a:t>int id;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};</a:t>
            </a:r>
            <a:endParaRPr lang="bg-BG" sz="2600" dirty="0"/>
          </a:p>
          <a:p>
            <a:pPr marL="0" indent="0">
              <a:buNone/>
            </a:pP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Person::Person(</a:t>
            </a:r>
            <a:r>
              <a:rPr lang="en-GB" sz="2600" dirty="0" err="1"/>
              <a:t>const</a:t>
            </a:r>
            <a:r>
              <a:rPr lang="en-GB" sz="2600" dirty="0"/>
              <a:t> int numb)	</a:t>
            </a:r>
            <a:r>
              <a:rPr lang="en-GB" sz="2600" dirty="0">
                <a:solidFill>
                  <a:srgbClr val="289A00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0" indent="0">
              <a:buNone/>
            </a:pPr>
            <a:r>
              <a:rPr lang="en-GB" sz="2600" dirty="0"/>
              <a:t>}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 Toni; 	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en-US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не се инициализира =&gt; грешка при компилация</a:t>
            </a:r>
          </a:p>
          <a:p>
            <a:pPr marL="0" indent="0">
              <a:buNone/>
            </a:pPr>
            <a:r>
              <a:rPr lang="en-GB" sz="2600" dirty="0"/>
              <a:t>Person Yuri(7);	</a:t>
            </a:r>
            <a:r>
              <a:rPr lang="en-GB" sz="2600" dirty="0">
                <a:solidFill>
                  <a:srgbClr val="289A00"/>
                </a:solidFill>
              </a:rPr>
              <a:t> //</a:t>
            </a:r>
            <a:r>
              <a:rPr lang="en-US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не се инициализира =&gt; грешка при компилация</a:t>
            </a:r>
          </a:p>
        </p:txBody>
      </p:sp>
    </p:spTree>
    <p:extLst>
      <p:ext uri="{BB962C8B-B14F-4D97-AF65-F5344CB8AC3E}">
        <p14:creationId xmlns:p14="http://schemas.microsoft.com/office/powerpoint/2010/main" val="117018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438925-44B1-4DA4-AA47-13CA57C6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генерирани член-функции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A8B5E0A-136B-49C3-B070-5496579C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Колко член-функции има структурата </a:t>
            </a:r>
            <a:r>
              <a:rPr lang="en-GB" dirty="0"/>
              <a:t>power?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struct power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</a:t>
            </a:r>
            <a:r>
              <a:rPr lang="en-GB" dirty="0">
                <a:solidFill>
                  <a:srgbClr val="FF33CC"/>
                </a:solidFill>
              </a:rPr>
              <a:t> 6</a:t>
            </a:r>
            <a:endParaRPr lang="bg-BG" dirty="0">
              <a:solidFill>
                <a:srgbClr val="FF33CC"/>
              </a:solidFill>
            </a:endParaRPr>
          </a:p>
          <a:p>
            <a:r>
              <a:rPr lang="bg-BG" dirty="0"/>
              <a:t>Съществуват няколко специални член-функции, които ако не си дефинираме сами, ще бъдат автоматично генерирани от компилатора</a:t>
            </a:r>
          </a:p>
          <a:p>
            <a:pPr marL="0" indent="0">
              <a:buNone/>
            </a:pPr>
            <a:endParaRPr lang="en-GB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81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#4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950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04F80E3-2DEE-4275-8307-09A542A8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F4F6BD4-C825-403A-B024-A9E20D554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Можем ли да пропуснем фигуралните скоби, когато искаме да имаме празно тяло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Person::Person() : id (7)</a:t>
            </a:r>
            <a:r>
              <a:rPr lang="bg-BG" dirty="0"/>
              <a:t>;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Не</a:t>
            </a:r>
            <a:endParaRPr lang="en-GB" dirty="0">
              <a:solidFill>
                <a:srgbClr val="FF33CC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495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1B74045-1D10-4617-9EAB-F1B844BF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1D29E18-FBAC-4EA6-8656-C75BA58D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812" cy="5032375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Валидно ли е следното?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Person::Person() : id (7)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Person Donald();</a:t>
            </a:r>
            <a:endParaRPr lang="bg-BG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Да</a:t>
            </a:r>
          </a:p>
          <a:p>
            <a:pPr marL="0" indent="0">
              <a:buNone/>
            </a:pPr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492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1B74045-1D10-4617-9EAB-F1B844BF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1D29E18-FBAC-4EA6-8656-C75BA58D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812" cy="5032375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Какво е </a:t>
            </a:r>
            <a:r>
              <a:rPr lang="en-GB" dirty="0"/>
              <a:t>Donald?</a:t>
            </a:r>
            <a:endParaRPr lang="bg-BG" dirty="0"/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Person::Person() : id (7)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Person Donald();</a:t>
            </a:r>
            <a:endParaRPr lang="bg-BG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Декларация на функция, която връща обект от тип </a:t>
            </a:r>
            <a:r>
              <a:rPr lang="en-GB" dirty="0">
                <a:solidFill>
                  <a:srgbClr val="FF33CC"/>
                </a:solidFill>
              </a:rPr>
              <a:t>Person</a:t>
            </a:r>
            <a:endParaRPr lang="bg-BG" dirty="0">
              <a:solidFill>
                <a:srgbClr val="FF33CC"/>
              </a:solidFill>
            </a:endParaRPr>
          </a:p>
          <a:p>
            <a:pPr marL="0" indent="0">
              <a:buNone/>
            </a:pPr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538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E402EC-6B04-48D6-B3F0-8994711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по </a:t>
            </a:r>
            <a:r>
              <a:rPr lang="bg-BG" dirty="0"/>
              <a:t>подразбиране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361C6DF-DAC9-417E-8302-6D49230E7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 без </a:t>
            </a:r>
            <a:r>
              <a:rPr lang="bg-BG" dirty="0"/>
              <a:t>параметри (&lt;тип&gt;&lt;име&gt;;)</a:t>
            </a:r>
          </a:p>
          <a:p>
            <a:endParaRPr lang="ru-RU" dirty="0"/>
          </a:p>
          <a:p>
            <a:r>
              <a:rPr lang="bg-BG" dirty="0"/>
              <a:t>Генерира</a:t>
            </a:r>
            <a:r>
              <a:rPr lang="ru-RU" dirty="0"/>
              <a:t> се от </a:t>
            </a:r>
            <a:r>
              <a:rPr lang="bg-BG" dirty="0"/>
              <a:t>компилатора</a:t>
            </a:r>
            <a:r>
              <a:rPr lang="ru-RU" dirty="0"/>
              <a:t> </a:t>
            </a:r>
            <a:r>
              <a:rPr lang="bg-BG" dirty="0"/>
              <a:t>ако</a:t>
            </a:r>
            <a:r>
              <a:rPr lang="ru-RU" dirty="0"/>
              <a:t> </a:t>
            </a:r>
            <a:r>
              <a:rPr lang="bg-BG" dirty="0"/>
              <a:t>няма</a:t>
            </a:r>
            <a:r>
              <a:rPr lang="ru-RU" dirty="0"/>
              <a:t> </a:t>
            </a:r>
            <a:r>
              <a:rPr lang="bg-BG" dirty="0"/>
              <a:t>декларирани</a:t>
            </a:r>
            <a:r>
              <a:rPr lang="ru-RU" dirty="0"/>
              <a:t> </a:t>
            </a:r>
            <a:r>
              <a:rPr lang="bg-BG" dirty="0"/>
              <a:t>никакви</a:t>
            </a:r>
            <a:r>
              <a:rPr lang="ru-RU" dirty="0"/>
              <a:t> </a:t>
            </a:r>
            <a:r>
              <a:rPr lang="bg-BG" dirty="0"/>
              <a:t>конструктори в тялото на класа</a:t>
            </a:r>
          </a:p>
          <a:p>
            <a:endParaRPr lang="bg-BG" dirty="0"/>
          </a:p>
          <a:p>
            <a:r>
              <a:rPr lang="bg-BG" dirty="0"/>
              <a:t>Генерираният от компилатора конструктор инициализира член-данните с техните конструктори по подразбиране</a:t>
            </a:r>
          </a:p>
          <a:p>
            <a:endParaRPr lang="bg-BG" dirty="0"/>
          </a:p>
          <a:p>
            <a:r>
              <a:rPr lang="bg-BG" dirty="0"/>
              <a:t>Използва</a:t>
            </a:r>
            <a:r>
              <a:rPr lang="ru-RU" dirty="0"/>
              <a:t> се и при инициализация на динамичен </a:t>
            </a:r>
            <a:r>
              <a:rPr lang="bg-BG" dirty="0"/>
              <a:t>масив</a:t>
            </a:r>
          </a:p>
        </p:txBody>
      </p:sp>
    </p:spTree>
    <p:extLst>
      <p:ext uri="{BB962C8B-B14F-4D97-AF65-F5344CB8AC3E}">
        <p14:creationId xmlns:p14="http://schemas.microsoft.com/office/powerpoint/2010/main" val="1914814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AF9DB4D-9993-4925-B0C6-6279B76B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Копиращ конструктор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E6E37DD-9F95-4769-BAC9-2BF2B52EE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8323" cy="4351338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Конструктор, който притежава като параметър единствено константна референция към обект от същия тип</a:t>
            </a:r>
          </a:p>
          <a:p>
            <a:endParaRPr lang="ru-RU" dirty="0"/>
          </a:p>
          <a:p>
            <a:r>
              <a:rPr lang="bg-BG" dirty="0"/>
              <a:t>Използва</a:t>
            </a:r>
            <a:r>
              <a:rPr lang="ru-RU" dirty="0"/>
              <a:t> се и при </a:t>
            </a:r>
            <a:r>
              <a:rPr lang="bg-BG" dirty="0"/>
              <a:t>предаване</a:t>
            </a:r>
            <a:r>
              <a:rPr lang="ru-RU" dirty="0"/>
              <a:t> на </a:t>
            </a:r>
            <a:r>
              <a:rPr lang="bg-BG" dirty="0"/>
              <a:t>параметри</a:t>
            </a:r>
            <a:r>
              <a:rPr lang="ru-RU" dirty="0"/>
              <a:t> към функции и при връщане на резултат от функции</a:t>
            </a:r>
          </a:p>
          <a:p>
            <a:endParaRPr lang="ru-RU" dirty="0"/>
          </a:p>
          <a:p>
            <a:r>
              <a:rPr lang="bg-BG" dirty="0"/>
              <a:t>Не се </a:t>
            </a:r>
            <a:r>
              <a:rPr lang="bg-BG" dirty="0" err="1"/>
              <a:t>изпозва</a:t>
            </a:r>
            <a:r>
              <a:rPr lang="bg-BG" dirty="0"/>
              <a:t> при </a:t>
            </a:r>
            <a:r>
              <a:rPr lang="ru-RU" dirty="0" err="1"/>
              <a:t>предаване</a:t>
            </a:r>
            <a:r>
              <a:rPr lang="ru-RU" dirty="0"/>
              <a:t> и връщане на </a:t>
            </a:r>
            <a:r>
              <a:rPr lang="ru-RU" dirty="0" err="1"/>
              <a:t>обекти</a:t>
            </a:r>
            <a:r>
              <a:rPr lang="ru-RU" dirty="0"/>
              <a:t> по </a:t>
            </a:r>
            <a:r>
              <a:rPr lang="ru-RU" dirty="0" err="1"/>
              <a:t>указател</a:t>
            </a:r>
            <a:r>
              <a:rPr lang="ru-RU" dirty="0"/>
              <a:t> и при </a:t>
            </a:r>
            <a:r>
              <a:rPr lang="ru-RU" dirty="0" err="1"/>
              <a:t>предаване</a:t>
            </a:r>
            <a:r>
              <a:rPr lang="ru-RU" dirty="0"/>
              <a:t> и връщане на </a:t>
            </a:r>
            <a:r>
              <a:rPr lang="ru-RU" dirty="0" err="1"/>
              <a:t>обекти</a:t>
            </a:r>
            <a:r>
              <a:rPr lang="ru-RU" dirty="0"/>
              <a:t> по псевдоним (</a:t>
            </a:r>
            <a:r>
              <a:rPr lang="ru-RU" dirty="0" err="1"/>
              <a:t>затова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толкова </a:t>
            </a:r>
            <a:r>
              <a:rPr lang="ru-RU" dirty="0" err="1"/>
              <a:t>бързи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bg-BG" dirty="0"/>
              <a:t>Ако не се дефинира такъв, то се създава системен, който копира всичките полета на аргумента си (1:1)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01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879DED7-28E3-4221-9B48-5CEC3EE6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Копиращ конструктор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CC99057-C521-48F3-937B-98C9FA433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Синтаксис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bg-BG" dirty="0" err="1"/>
              <a:t>име_на_типа</a:t>
            </a:r>
            <a:r>
              <a:rPr lang="bg-BG" dirty="0"/>
              <a:t>&gt; (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bg-BG" dirty="0"/>
              <a:t>&lt;</a:t>
            </a:r>
            <a:r>
              <a:rPr lang="bg-BG" dirty="0" err="1"/>
              <a:t>име_на_типа</a:t>
            </a:r>
            <a:r>
              <a:rPr lang="bg-BG" dirty="0"/>
              <a:t>&gt; </a:t>
            </a:r>
            <a:r>
              <a:rPr lang="en-GB" dirty="0"/>
              <a:t>&amp;);</a:t>
            </a:r>
          </a:p>
          <a:p>
            <a:pPr marL="0" indent="0">
              <a:buNone/>
            </a:pPr>
            <a:endParaRPr lang="en-GB" dirty="0"/>
          </a:p>
          <a:p>
            <a:r>
              <a:rPr lang="bg-BG" dirty="0"/>
              <a:t>Пример за клас </a:t>
            </a:r>
            <a:r>
              <a:rPr lang="en-GB" dirty="0"/>
              <a:t>Person</a:t>
            </a:r>
            <a:r>
              <a:rPr lang="bg-BG" dirty="0"/>
              <a:t>:</a:t>
            </a:r>
          </a:p>
          <a:p>
            <a:pPr marL="0" indent="0">
              <a:buNone/>
            </a:pPr>
            <a:r>
              <a:rPr lang="en-GB" dirty="0"/>
              <a:t>Person(</a:t>
            </a:r>
            <a:r>
              <a:rPr lang="en-GB" dirty="0" err="1"/>
              <a:t>const</a:t>
            </a:r>
            <a:r>
              <a:rPr lang="en-GB" dirty="0"/>
              <a:t> Person &amp;);</a:t>
            </a:r>
          </a:p>
          <a:p>
            <a:pPr marL="0" indent="0">
              <a:buNone/>
            </a:pPr>
            <a:endParaRPr lang="en-GB" dirty="0"/>
          </a:p>
          <a:p>
            <a:r>
              <a:rPr lang="bg-BG" dirty="0">
                <a:solidFill>
                  <a:srgbClr val="FF0000"/>
                </a:solidFill>
              </a:rPr>
              <a:t>Това е единственият синтаксис за копиращ конструктор!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Person (Person);</a:t>
            </a:r>
          </a:p>
          <a:p>
            <a:pPr marL="0" indent="0">
              <a:buNone/>
            </a:pPr>
            <a:r>
              <a:rPr lang="en-GB" dirty="0"/>
              <a:t>Person (Person &amp;);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това не са копиращи конструктори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Person (</a:t>
            </a:r>
            <a:r>
              <a:rPr lang="en-GB" dirty="0" err="1"/>
              <a:t>const</a:t>
            </a:r>
            <a:r>
              <a:rPr lang="en-GB" dirty="0"/>
              <a:t> Person);</a:t>
            </a:r>
            <a:endParaRPr lang="bg-BG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8512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0FCD2E-878E-4797-88DC-F09D33F6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F13CB5-DCB6-4534-97F4-316FD6C7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34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</a:t>
            </a:r>
            <a:r>
              <a:rPr lang="en-GB" dirty="0" err="1"/>
              <a:t>const</a:t>
            </a:r>
            <a:r>
              <a:rPr lang="en-GB" dirty="0"/>
              <a:t> Person&amp;);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Person::Person(</a:t>
            </a:r>
            <a:r>
              <a:rPr lang="en-GB" dirty="0" err="1"/>
              <a:t>const</a:t>
            </a:r>
            <a:r>
              <a:rPr lang="en-GB" dirty="0"/>
              <a:t> Person&amp; old) : id(old.id</a:t>
            </a:r>
            <a:r>
              <a:rPr lang="bg-BG" dirty="0"/>
              <a:t>*2</a:t>
            </a:r>
            <a:r>
              <a:rPr lang="en-GB" dirty="0"/>
              <a:t>)</a:t>
            </a:r>
            <a:r>
              <a:rPr lang="bg-BG" dirty="0"/>
              <a:t> </a:t>
            </a:r>
            <a:r>
              <a:rPr lang="en-GB" dirty="0"/>
              <a:t>	</a:t>
            </a:r>
            <a:r>
              <a:rPr lang="bg-BG" dirty="0">
                <a:solidFill>
                  <a:srgbClr val="289A00"/>
                </a:solidFill>
              </a:rPr>
              <a:t>//новият обект ще има 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						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двойно по-голямо </a:t>
            </a:r>
            <a:r>
              <a:rPr lang="en-GB" dirty="0">
                <a:solidFill>
                  <a:srgbClr val="289A00"/>
                </a:solidFill>
              </a:rPr>
              <a:t>id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441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4A10DDB-E0FA-4A26-AFBC-1D9E93B0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- пояснение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0F56E57-1ED2-4D95-BE44-47041AF9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Този конструктор приема като параметър даден обект от същия тип и има достъп до член-данните му</a:t>
            </a:r>
          </a:p>
          <a:p>
            <a:endParaRPr lang="bg-BG" dirty="0"/>
          </a:p>
          <a:p>
            <a:r>
              <a:rPr lang="bg-BG" dirty="0"/>
              <a:t>Ние решаваме какво да правим, като имаме едно наум кога се използва този конструктор</a:t>
            </a:r>
          </a:p>
          <a:p>
            <a:endParaRPr lang="bg-BG" dirty="0"/>
          </a:p>
          <a:p>
            <a:r>
              <a:rPr lang="bg-BG" dirty="0"/>
              <a:t>В примера правим така, че новият обект да има двойно по-голямо </a:t>
            </a:r>
            <a:r>
              <a:rPr lang="en-GB" dirty="0"/>
              <a:t>id </a:t>
            </a:r>
            <a:r>
              <a:rPr lang="bg-BG" dirty="0"/>
              <a:t>от стария</a:t>
            </a:r>
          </a:p>
        </p:txBody>
      </p:sp>
    </p:spTree>
    <p:extLst>
      <p:ext uri="{BB962C8B-B14F-4D97-AF65-F5344CB8AC3E}">
        <p14:creationId xmlns:p14="http://schemas.microsoft.com/office/powerpoint/2010/main" val="1190622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1AB3097-630E-40AE-B541-419E8952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E660153-2E50-4764-8BC3-1A24E8412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</a:t>
            </a:r>
            <a:r>
              <a:rPr lang="en-GB" dirty="0" err="1"/>
              <a:t>const</a:t>
            </a:r>
            <a:r>
              <a:rPr lang="en-GB" dirty="0"/>
              <a:t> Person&amp;);	</a:t>
            </a:r>
          </a:p>
          <a:p>
            <a:pPr marL="0" indent="0">
              <a:buNone/>
            </a:pPr>
            <a:r>
              <a:rPr lang="en-GB" dirty="0"/>
              <a:t>	private: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Person::Person(</a:t>
            </a:r>
            <a:r>
              <a:rPr lang="en-GB" dirty="0" err="1"/>
              <a:t>const</a:t>
            </a:r>
            <a:r>
              <a:rPr lang="en-GB" dirty="0"/>
              <a:t> Person&amp; old) : id(old.id</a:t>
            </a:r>
            <a:r>
              <a:rPr lang="bg-BG" dirty="0"/>
              <a:t>*2</a:t>
            </a:r>
            <a:r>
              <a:rPr lang="en-GB" dirty="0"/>
              <a:t>)</a:t>
            </a:r>
            <a:r>
              <a:rPr lang="bg-BG" dirty="0"/>
              <a:t> </a:t>
            </a:r>
            <a:r>
              <a:rPr lang="en-GB" dirty="0"/>
              <a:t>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								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044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438925-44B1-4DA4-AA47-13CA57C6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генерирани член-функции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A8B5E0A-136B-49C3-B070-5496579C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Конструктор по подразбиране</a:t>
            </a:r>
          </a:p>
          <a:p>
            <a:r>
              <a:rPr lang="bg-BG" dirty="0"/>
              <a:t>Копиращ конструктор</a:t>
            </a:r>
          </a:p>
          <a:p>
            <a:r>
              <a:rPr lang="bg-BG" dirty="0"/>
              <a:t>Преместващ конструктор</a:t>
            </a:r>
            <a:r>
              <a:rPr lang="en-US" dirty="0"/>
              <a:t> (Move constructor)</a:t>
            </a:r>
            <a:endParaRPr lang="bg-BG" dirty="0"/>
          </a:p>
          <a:p>
            <a:r>
              <a:rPr lang="bg-BG" dirty="0"/>
              <a:t>Копиращ оператор за присвояване</a:t>
            </a:r>
          </a:p>
          <a:p>
            <a:r>
              <a:rPr lang="bg-BG" dirty="0"/>
              <a:t>Преместващ оператор за присвояване (</a:t>
            </a:r>
            <a:r>
              <a:rPr lang="en-US" dirty="0"/>
              <a:t>Move assignment operator)</a:t>
            </a:r>
            <a:endParaRPr lang="bg-BG" dirty="0"/>
          </a:p>
          <a:p>
            <a:r>
              <a:rPr lang="bg-BG" dirty="0" err="1"/>
              <a:t>Деструктор</a:t>
            </a:r>
            <a:r>
              <a:rPr lang="bg-BG" dirty="0"/>
              <a:t> (Унищожител звучи ужасно…)</a:t>
            </a:r>
          </a:p>
          <a:p>
            <a:endParaRPr lang="bg-BG" dirty="0"/>
          </a:p>
          <a:p>
            <a:r>
              <a:rPr lang="bg-BG" dirty="0">
                <a:hlinkClick r:id="rId2"/>
              </a:rPr>
              <a:t>Подробна информация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014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4055F3-AC2F-4B9E-A191-F88F6158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Допълнение - пояснение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6A25274-1D18-4802-87DC-B442900BB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Защо </a:t>
            </a:r>
            <a:r>
              <a:rPr lang="en-GB" dirty="0"/>
              <a:t>id e private </a:t>
            </a:r>
            <a:r>
              <a:rPr lang="bg-BG" dirty="0"/>
              <a:t>член-</a:t>
            </a:r>
            <a:r>
              <a:rPr lang="bg-BG" dirty="0" err="1"/>
              <a:t>данна</a:t>
            </a:r>
            <a:r>
              <a:rPr lang="bg-BG" dirty="0"/>
              <a:t>, а ние имаме достъп до нея в член-функция на друг обект?</a:t>
            </a:r>
          </a:p>
          <a:p>
            <a:endParaRPr lang="bg-BG" dirty="0"/>
          </a:p>
          <a:p>
            <a:r>
              <a:rPr lang="en-GB" dirty="0"/>
              <a:t>Private </a:t>
            </a:r>
            <a:r>
              <a:rPr lang="bg-BG" dirty="0"/>
              <a:t>означава, че тя е видима само за класа, не за конкретен обект от дадения клас, а за всички обекти от дадения клас</a:t>
            </a:r>
          </a:p>
          <a:p>
            <a:endParaRPr lang="bg-BG" dirty="0"/>
          </a:p>
          <a:p>
            <a:r>
              <a:rPr lang="bg-BG" dirty="0"/>
              <a:t>Затова, макар и да са два различни обекта, новият и старият са от един и същ тип и затова имат достъп до член-данните един на друг</a:t>
            </a:r>
          </a:p>
        </p:txBody>
      </p:sp>
    </p:spTree>
    <p:extLst>
      <p:ext uri="{BB962C8B-B14F-4D97-AF65-F5344CB8AC3E}">
        <p14:creationId xmlns:p14="http://schemas.microsoft.com/office/powerpoint/2010/main" val="4175895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9C15088-BCBB-479D-84BC-73E295CB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66AA83B-1EE8-4254-B0E7-679C82D5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11" y="1477107"/>
            <a:ext cx="11794589" cy="5873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struct Person{</a:t>
            </a:r>
          </a:p>
          <a:p>
            <a:pPr marL="0" indent="0">
              <a:buNone/>
            </a:pPr>
            <a:r>
              <a:rPr lang="en-GB" sz="2400" dirty="0"/>
              <a:t>	Person();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	Person(</a:t>
            </a:r>
            <a:r>
              <a:rPr lang="en-GB" sz="2400" dirty="0" err="1"/>
              <a:t>const</a:t>
            </a:r>
            <a:r>
              <a:rPr lang="en-GB" sz="2400" dirty="0"/>
              <a:t> Person&amp;);	</a:t>
            </a:r>
          </a:p>
          <a:p>
            <a:pPr marL="0" indent="0">
              <a:buNone/>
            </a:pPr>
            <a:r>
              <a:rPr lang="en-GB" sz="2400" dirty="0"/>
              <a:t>	private:</a:t>
            </a:r>
          </a:p>
          <a:p>
            <a:pPr marL="0" indent="0">
              <a:buNone/>
            </a:pPr>
            <a:r>
              <a:rPr lang="bg-BG" sz="2400" dirty="0"/>
              <a:t>	</a:t>
            </a:r>
            <a:r>
              <a:rPr lang="en-GB" sz="2400" dirty="0"/>
              <a:t>int id </a:t>
            </a:r>
            <a:r>
              <a:rPr lang="bg-BG" sz="2400" dirty="0"/>
              <a:t>=</a:t>
            </a:r>
            <a:r>
              <a:rPr lang="en-GB" sz="2400" dirty="0"/>
              <a:t> 0;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};</a:t>
            </a:r>
          </a:p>
          <a:p>
            <a:pPr marL="0" indent="0">
              <a:buNone/>
            </a:pPr>
            <a:r>
              <a:rPr lang="en-GB" sz="2400" dirty="0"/>
              <a:t>Person::Person(</a:t>
            </a:r>
            <a:r>
              <a:rPr lang="en-GB" sz="2400" dirty="0" err="1"/>
              <a:t>const</a:t>
            </a:r>
            <a:r>
              <a:rPr lang="en-GB" sz="2400" dirty="0"/>
              <a:t> Person&amp; old) : id(old.id</a:t>
            </a:r>
            <a:r>
              <a:rPr lang="bg-BG" sz="2400" dirty="0"/>
              <a:t>*2</a:t>
            </a:r>
            <a:r>
              <a:rPr lang="en-GB" sz="2400" dirty="0"/>
              <a:t>)</a:t>
            </a:r>
            <a:r>
              <a:rPr lang="bg-BG" sz="2400" dirty="0"/>
              <a:t> </a:t>
            </a:r>
            <a:r>
              <a:rPr lang="en-GB" sz="2400" dirty="0"/>
              <a:t>{}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Person Hans(){</a:t>
            </a:r>
          </a:p>
          <a:p>
            <a:pPr marL="0" indent="0">
              <a:buNone/>
            </a:pPr>
            <a:r>
              <a:rPr lang="en-GB" sz="2400" dirty="0"/>
              <a:t>	Person </a:t>
            </a:r>
            <a:r>
              <a:rPr lang="en-GB" sz="2400" dirty="0" err="1"/>
              <a:t>Papi</a:t>
            </a:r>
            <a:r>
              <a:rPr lang="en-GB" sz="2400" dirty="0"/>
              <a:t>;</a:t>
            </a:r>
          </a:p>
          <a:p>
            <a:pPr marL="0" indent="0">
              <a:buNone/>
            </a:pPr>
            <a:r>
              <a:rPr lang="en-GB" sz="2400" dirty="0"/>
              <a:t>	return </a:t>
            </a:r>
            <a:r>
              <a:rPr lang="en-GB" sz="2400" dirty="0" err="1"/>
              <a:t>Papi</a:t>
            </a:r>
            <a:r>
              <a:rPr lang="en-GB" sz="2400" dirty="0"/>
              <a:t>; 	</a:t>
            </a:r>
            <a:r>
              <a:rPr lang="en-GB" sz="2400" dirty="0">
                <a:solidFill>
                  <a:srgbClr val="289A00"/>
                </a:solidFill>
              </a:rPr>
              <a:t>//</a:t>
            </a:r>
            <a:r>
              <a:rPr lang="bg-BG" sz="2400" dirty="0">
                <a:solidFill>
                  <a:srgbClr val="289A00"/>
                </a:solidFill>
              </a:rPr>
              <a:t>ще се върне нов временен обект, построен с копи конструктора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}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838681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9C15088-BCBB-479D-84BC-73E295CB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66AA83B-1EE8-4254-B0E7-679C82D5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11" y="1477107"/>
            <a:ext cx="11794589" cy="5873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struct Person</a:t>
            </a:r>
          </a:p>
          <a:p>
            <a:pPr marL="0" indent="0">
              <a:buNone/>
            </a:pPr>
            <a:r>
              <a:rPr lang="en-GB" sz="2400" dirty="0"/>
              <a:t>{</a:t>
            </a:r>
          </a:p>
          <a:p>
            <a:pPr marL="0" indent="0">
              <a:buNone/>
            </a:pPr>
            <a:r>
              <a:rPr lang="en-GB" sz="2400" dirty="0"/>
              <a:t>	Person();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	Person(</a:t>
            </a:r>
            <a:r>
              <a:rPr lang="en-GB" sz="2400" dirty="0" err="1"/>
              <a:t>const</a:t>
            </a:r>
            <a:r>
              <a:rPr lang="en-GB" sz="2400" dirty="0"/>
              <a:t> Person&amp;);	</a:t>
            </a:r>
          </a:p>
          <a:p>
            <a:pPr marL="0" indent="0">
              <a:buNone/>
            </a:pPr>
            <a:r>
              <a:rPr lang="en-GB" sz="2400" dirty="0"/>
              <a:t>	private:</a:t>
            </a:r>
          </a:p>
          <a:p>
            <a:pPr marL="0" indent="0">
              <a:buNone/>
            </a:pPr>
            <a:r>
              <a:rPr lang="bg-BG" sz="2400" dirty="0"/>
              <a:t>	</a:t>
            </a:r>
            <a:r>
              <a:rPr lang="en-GB" sz="2400" dirty="0"/>
              <a:t>int id </a:t>
            </a:r>
            <a:r>
              <a:rPr lang="bg-BG" sz="2400" dirty="0"/>
              <a:t>=</a:t>
            </a:r>
            <a:r>
              <a:rPr lang="en-GB" sz="2400" dirty="0"/>
              <a:t> 0;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};</a:t>
            </a:r>
          </a:p>
          <a:p>
            <a:pPr marL="0" indent="0">
              <a:buNone/>
            </a:pPr>
            <a:r>
              <a:rPr lang="en-GB" sz="2400" dirty="0"/>
              <a:t>Person::Person(</a:t>
            </a:r>
            <a:r>
              <a:rPr lang="en-GB" sz="2400" dirty="0" err="1"/>
              <a:t>const</a:t>
            </a:r>
            <a:r>
              <a:rPr lang="en-GB" sz="2400" dirty="0"/>
              <a:t> Person&amp; old) : id(old.id</a:t>
            </a:r>
            <a:r>
              <a:rPr lang="bg-BG" sz="2400" dirty="0"/>
              <a:t>*2</a:t>
            </a:r>
            <a:r>
              <a:rPr lang="en-GB" sz="2400" dirty="0"/>
              <a:t>)</a:t>
            </a:r>
            <a:r>
              <a:rPr lang="bg-BG" sz="2400" dirty="0"/>
              <a:t> </a:t>
            </a:r>
            <a:r>
              <a:rPr lang="en-GB" sz="2400" dirty="0"/>
              <a:t>{}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void Tom(Person Hanks)	</a:t>
            </a:r>
            <a:r>
              <a:rPr lang="bg-BG" sz="2400" dirty="0"/>
              <a:t>	</a:t>
            </a:r>
            <a:r>
              <a:rPr lang="en-GB" sz="2400" dirty="0">
                <a:solidFill>
                  <a:srgbClr val="289A00"/>
                </a:solidFill>
              </a:rPr>
              <a:t>//Hanks </a:t>
            </a:r>
            <a:r>
              <a:rPr lang="bg-BG" sz="2400" dirty="0">
                <a:solidFill>
                  <a:srgbClr val="289A00"/>
                </a:solidFill>
              </a:rPr>
              <a:t>ще се построи чрез копи конструктор</a:t>
            </a:r>
          </a:p>
          <a:p>
            <a:pPr marL="0" indent="0">
              <a:buNone/>
            </a:pPr>
            <a:r>
              <a:rPr lang="en-GB" sz="2400" dirty="0"/>
              <a:t>{				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}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515976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17B426D-4940-46C4-9BB7-E4B0B265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 за преобразуване на тип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E38F78-900F-4C49-989C-A6F452C0E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Конструкторите с точно един параметър са специални &lt;име-на-клас&gt;(&lt;тип-за-преобразуване&gt;) </a:t>
            </a:r>
            <a:endParaRPr lang="en-GB" dirty="0"/>
          </a:p>
          <a:p>
            <a:endParaRPr lang="en-GB" dirty="0"/>
          </a:p>
          <a:p>
            <a:r>
              <a:rPr lang="bg-BG" dirty="0"/>
              <a:t>Задават правило за конструиране на обект от класа по обект от друг клас, или от стойност от вграден тип </a:t>
            </a:r>
            <a:endParaRPr lang="en-GB" dirty="0"/>
          </a:p>
          <a:p>
            <a:endParaRPr lang="en-GB" dirty="0"/>
          </a:p>
          <a:p>
            <a:r>
              <a:rPr lang="bg-BG" dirty="0"/>
              <a:t>Навсякъде, където се очаква обект от клас </a:t>
            </a:r>
            <a:r>
              <a:rPr lang="en-GB" dirty="0"/>
              <a:t>A, </a:t>
            </a:r>
            <a:r>
              <a:rPr lang="bg-BG" dirty="0"/>
              <a:t>но се подава стойност от тип </a:t>
            </a:r>
            <a:r>
              <a:rPr lang="en-GB" dirty="0"/>
              <a:t>B, C++ </a:t>
            </a:r>
            <a:r>
              <a:rPr lang="bg-BG" dirty="0"/>
              <a:t>се опитва да използва конструктор за преобразуване на тип от вида </a:t>
            </a:r>
            <a:r>
              <a:rPr lang="en-GB" dirty="0"/>
              <a:t>A(B) 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2442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DBF937-D246-4AE7-8DF3-4356D695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75B2A74-0B91-438E-A087-7B35CAA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Person(</a:t>
            </a:r>
            <a:r>
              <a:rPr lang="en-GB" dirty="0" err="1"/>
              <a:t>const</a:t>
            </a:r>
            <a:r>
              <a:rPr lang="en-GB" dirty="0"/>
              <a:t> int);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void foo (Person);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foo(5) 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ще се сведе до </a:t>
            </a:r>
            <a:r>
              <a:rPr lang="en-GB" dirty="0">
                <a:solidFill>
                  <a:srgbClr val="289A00"/>
                </a:solidFill>
              </a:rPr>
              <a:t>foo(Person(5))</a:t>
            </a:r>
            <a:endParaRPr lang="bg-BG" dirty="0">
              <a:solidFill>
                <a:srgbClr val="289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03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1E5E8D8-369D-4C00-AD56-F65781B9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Пояснение </a:t>
            </a:r>
            <a:r>
              <a:rPr lang="en-GB" dirty="0"/>
              <a:t>explicit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7B9056A-24D8-4B2A-8FC2-FC0F139C7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bg-BG" dirty="0"/>
              <a:t>По подразбиране компилаторът спокойно извършва преобразувания</a:t>
            </a:r>
          </a:p>
          <a:p>
            <a:endParaRPr lang="bg-BG" dirty="0"/>
          </a:p>
          <a:p>
            <a:r>
              <a:rPr lang="bg-BG" dirty="0"/>
              <a:t>Ако използваме ключовата дума </a:t>
            </a:r>
            <a:r>
              <a:rPr lang="en-US" dirty="0"/>
              <a:t>explicit </a:t>
            </a:r>
            <a:r>
              <a:rPr lang="bg-BG" dirty="0"/>
              <a:t>пред декларацията на конструктора, то компилаторът не може да извършва своеволия</a:t>
            </a:r>
          </a:p>
          <a:p>
            <a:endParaRPr lang="bg-BG" dirty="0"/>
          </a:p>
          <a:p>
            <a:r>
              <a:rPr lang="bg-BG" dirty="0"/>
              <a:t>Добра практика е конструкторите за преобразуване на тип да са явни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8597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DBF937-D246-4AE7-8DF3-4356D695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75B2A74-0B91-438E-A087-7B35CAA4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984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Person(</a:t>
            </a:r>
            <a:r>
              <a:rPr lang="en-GB" dirty="0" err="1"/>
              <a:t>const</a:t>
            </a:r>
            <a:r>
              <a:rPr lang="en-GB" dirty="0"/>
              <a:t> int);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void foo (Person);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foo(5) 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ще се сведе до </a:t>
            </a:r>
            <a:r>
              <a:rPr lang="en-GB" dirty="0">
                <a:solidFill>
                  <a:srgbClr val="289A00"/>
                </a:solidFill>
              </a:rPr>
              <a:t>foo(Person(5))</a:t>
            </a:r>
            <a:endParaRPr lang="bg-BG" dirty="0">
              <a:solidFill>
                <a:srgbClr val="289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227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DBF937-D246-4AE7-8DF3-4356D695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75B2A74-0B91-438E-A087-7B35CAA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explicit Person(</a:t>
            </a:r>
            <a:r>
              <a:rPr lang="en-GB" dirty="0" err="1"/>
              <a:t>const</a:t>
            </a:r>
            <a:r>
              <a:rPr lang="en-GB" dirty="0"/>
              <a:t> int);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void foo (Person);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foo(5) 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грешка, няма да се сведе до </a:t>
            </a:r>
            <a:r>
              <a:rPr lang="en-GB" dirty="0">
                <a:solidFill>
                  <a:srgbClr val="289A00"/>
                </a:solidFill>
              </a:rPr>
              <a:t>foo(Person(5))</a:t>
            </a:r>
            <a:endParaRPr lang="bg-BG" dirty="0">
              <a:solidFill>
                <a:srgbClr val="289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904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#5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361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0FCD2E-878E-4797-88DC-F09D33F6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F13CB5-DCB6-4534-97F4-316FD6C7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291"/>
            <a:ext cx="11147474" cy="4912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</a:t>
            </a:r>
            <a:r>
              <a:rPr lang="en-GB" dirty="0" err="1"/>
              <a:t>const</a:t>
            </a:r>
            <a:r>
              <a:rPr lang="en-GB" dirty="0"/>
              <a:t> Person&amp;);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Person::Person(</a:t>
            </a:r>
            <a:r>
              <a:rPr lang="en-GB" dirty="0" err="1"/>
              <a:t>const</a:t>
            </a:r>
            <a:r>
              <a:rPr lang="en-GB" dirty="0"/>
              <a:t> Person&amp; old) : id(old.id)</a:t>
            </a:r>
            <a:r>
              <a:rPr lang="bg-BG" dirty="0"/>
              <a:t> </a:t>
            </a:r>
            <a:r>
              <a:rPr lang="en-GB" dirty="0"/>
              <a:t>{}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Person Ali;</a:t>
            </a:r>
          </a:p>
          <a:p>
            <a:pPr marL="0" indent="0">
              <a:buNone/>
            </a:pPr>
            <a:r>
              <a:rPr lang="en-GB" dirty="0"/>
              <a:t>Person </a:t>
            </a:r>
            <a:r>
              <a:rPr lang="en-GB" dirty="0" err="1"/>
              <a:t>Rolo</a:t>
            </a:r>
            <a:r>
              <a:rPr lang="en-GB" dirty="0"/>
              <a:t>(Ali);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&lt;&lt;Ali.id == Rolo.id;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грешка при компилация, защото няма дефиниран конструктор по подразбиране за </a:t>
            </a:r>
            <a:r>
              <a:rPr lang="en-GB" dirty="0">
                <a:solidFill>
                  <a:srgbClr val="FF33CC"/>
                </a:solidFill>
              </a:rPr>
              <a:t>Ali</a:t>
            </a:r>
            <a:endParaRPr lang="bg-BG" dirty="0">
              <a:solidFill>
                <a:srgbClr val="FF33CC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795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873BC5-F0F5-4BEE-9817-9C427EC9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Голяма четворка</a:t>
            </a:r>
            <a:endParaRPr lang="en-GB" dirty="0"/>
          </a:p>
        </p:txBody>
      </p:sp>
      <p:pic>
        <p:nvPicPr>
          <p:cNvPr id="2050" name="Picture 2" descr="Ð ÐµÐ·ÑÐ»ÑÐ°Ñ Ñ Ð¸Ð·Ð¾Ð±ÑÐ°Ð¶ÐµÐ½Ð¸Ðµ Ð·Ð° big four metal">
            <a:extLst>
              <a:ext uri="{FF2B5EF4-FFF2-40B4-BE49-F238E27FC236}">
                <a16:creationId xmlns:a16="http://schemas.microsoft.com/office/drawing/2014/main" id="{F005A7D9-D667-4657-9715-8DE167D377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996" y="1336431"/>
            <a:ext cx="8455511" cy="528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8DF3899-8E12-4EBD-B3FC-AD73BA892EB8}"/>
              </a:ext>
            </a:extLst>
          </p:cNvPr>
          <p:cNvSpPr txBox="1"/>
          <p:nvPr/>
        </p:nvSpPr>
        <p:spPr>
          <a:xfrm>
            <a:off x="2419644" y="3167390"/>
            <a:ext cx="558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solidFill>
                  <a:srgbClr val="0070C0"/>
                </a:solidFill>
              </a:rPr>
              <a:t>Ще ви с</a:t>
            </a:r>
            <a:r>
              <a:rPr lang="en-GB" sz="4800" dirty="0">
                <a:solidFill>
                  <a:srgbClr val="0070C0"/>
                </a:solidFill>
              </a:rPr>
              <a:t>e :P</a:t>
            </a:r>
          </a:p>
        </p:txBody>
      </p:sp>
    </p:spTree>
    <p:extLst>
      <p:ext uri="{BB962C8B-B14F-4D97-AF65-F5344CB8AC3E}">
        <p14:creationId xmlns:p14="http://schemas.microsoft.com/office/powerpoint/2010/main" val="136662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0FCD2E-878E-4797-88DC-F09D33F6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6" y="0"/>
            <a:ext cx="10515600" cy="1325563"/>
          </a:xfrm>
        </p:spPr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F13CB5-DCB6-4534-97F4-316FD6C7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6" y="1069145"/>
            <a:ext cx="12192000" cy="57888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</a:t>
            </a:r>
            <a:r>
              <a:rPr lang="en-GB" dirty="0" err="1"/>
              <a:t>const</a:t>
            </a:r>
            <a:r>
              <a:rPr lang="en-GB" dirty="0"/>
              <a:t> Person&amp;);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Person(</a:t>
            </a:r>
            <a:r>
              <a:rPr lang="en-GB" dirty="0" err="1"/>
              <a:t>const</a:t>
            </a:r>
            <a:r>
              <a:rPr lang="en-GB" dirty="0"/>
              <a:t> Person&amp; old) : id(old.id)</a:t>
            </a:r>
            <a:r>
              <a:rPr lang="bg-BG" dirty="0"/>
              <a:t> </a:t>
            </a:r>
            <a:r>
              <a:rPr lang="en-GB" dirty="0"/>
              <a:t>{}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Person(){}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Person Ali;</a:t>
            </a:r>
          </a:p>
          <a:p>
            <a:pPr marL="0" indent="0">
              <a:buNone/>
            </a:pPr>
            <a:r>
              <a:rPr lang="en-GB" dirty="0"/>
              <a:t>Person </a:t>
            </a:r>
            <a:r>
              <a:rPr lang="en-GB" dirty="0" err="1"/>
              <a:t>Rolo</a:t>
            </a:r>
            <a:r>
              <a:rPr lang="en-GB" dirty="0"/>
              <a:t>(Ali);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&lt;&lt;Ali.id == Rolo.id;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грешка при компилация, защото </a:t>
            </a:r>
            <a:r>
              <a:rPr lang="en-GB" dirty="0">
                <a:solidFill>
                  <a:srgbClr val="FF33CC"/>
                </a:solidFill>
              </a:rPr>
              <a:t> </a:t>
            </a:r>
            <a:r>
              <a:rPr lang="bg-BG" dirty="0">
                <a:solidFill>
                  <a:srgbClr val="FF33CC"/>
                </a:solidFill>
              </a:rPr>
              <a:t>не сме оказали, че конструкторите </a:t>
            </a:r>
            <a:r>
              <a:rPr lang="en-GB" dirty="0">
                <a:solidFill>
                  <a:srgbClr val="FF33CC"/>
                </a:solidFill>
              </a:rPr>
              <a:t>Person </a:t>
            </a:r>
            <a:r>
              <a:rPr lang="bg-BG" dirty="0">
                <a:solidFill>
                  <a:srgbClr val="FF33CC"/>
                </a:solidFill>
              </a:rPr>
              <a:t>принадлежат на структурата </a:t>
            </a:r>
            <a:r>
              <a:rPr lang="en-GB" dirty="0">
                <a:solidFill>
                  <a:srgbClr val="FF33CC"/>
                </a:solidFill>
              </a:rPr>
              <a:t>Person (Person::Person()</a:t>
            </a:r>
            <a:r>
              <a:rPr lang="bg-BG" dirty="0">
                <a:solidFill>
                  <a:srgbClr val="FF33CC"/>
                </a:solidFill>
              </a:rPr>
              <a:t> 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1189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0FCD2E-878E-4797-88DC-F09D33F6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F13CB5-DCB6-4534-97F4-316FD6C7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89" y="1427870"/>
            <a:ext cx="11648049" cy="54301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</a:t>
            </a:r>
            <a:r>
              <a:rPr lang="en-GB" dirty="0" err="1"/>
              <a:t>const</a:t>
            </a:r>
            <a:r>
              <a:rPr lang="en-GB" dirty="0"/>
              <a:t> Person&amp;);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Person::Person(</a:t>
            </a:r>
            <a:r>
              <a:rPr lang="en-GB" dirty="0" err="1"/>
              <a:t>const</a:t>
            </a:r>
            <a:r>
              <a:rPr lang="en-GB" dirty="0"/>
              <a:t> Person&amp; old) : id(</a:t>
            </a:r>
            <a:r>
              <a:rPr lang="bg-BG" dirty="0"/>
              <a:t>++</a:t>
            </a:r>
            <a:r>
              <a:rPr lang="en-GB" dirty="0"/>
              <a:t>old.id)</a:t>
            </a:r>
            <a:r>
              <a:rPr lang="bg-BG" dirty="0"/>
              <a:t> </a:t>
            </a:r>
            <a:r>
              <a:rPr lang="en-GB" dirty="0"/>
              <a:t>{}</a:t>
            </a:r>
          </a:p>
          <a:p>
            <a:pPr marL="0" indent="0">
              <a:buNone/>
            </a:pPr>
            <a:r>
              <a:rPr lang="en-GB" dirty="0"/>
              <a:t>Person::Person(){}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Person Ali;</a:t>
            </a:r>
          </a:p>
          <a:p>
            <a:pPr marL="0" indent="0">
              <a:buNone/>
            </a:pPr>
            <a:r>
              <a:rPr lang="en-GB" dirty="0"/>
              <a:t>Person </a:t>
            </a:r>
            <a:r>
              <a:rPr lang="en-GB" dirty="0" err="1"/>
              <a:t>Rolo</a:t>
            </a:r>
            <a:r>
              <a:rPr lang="en-GB" dirty="0"/>
              <a:t>(Ali);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&lt;&lt;Ali.id == Rolo.id;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грешка при компилация, защото </a:t>
            </a:r>
            <a:r>
              <a:rPr lang="en-GB" dirty="0">
                <a:solidFill>
                  <a:srgbClr val="FF33CC"/>
                </a:solidFill>
              </a:rPr>
              <a:t>old </a:t>
            </a:r>
            <a:r>
              <a:rPr lang="bg-BG" dirty="0">
                <a:solidFill>
                  <a:srgbClr val="FF33CC"/>
                </a:solidFill>
              </a:rPr>
              <a:t>е константа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83626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109386-AB78-4619-8B1F-37918C76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за присвояване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1C1BFFB-E07E-4F10-8729-45411F67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Известен още като оператор =</a:t>
            </a:r>
          </a:p>
          <a:p>
            <a:endParaRPr lang="bg-BG" dirty="0"/>
          </a:p>
          <a:p>
            <a:r>
              <a:rPr lang="bg-BG" dirty="0"/>
              <a:t>В С++ имаме възможност да предефинираме оператори за собствените ни класове</a:t>
            </a:r>
          </a:p>
          <a:p>
            <a:endParaRPr lang="bg-BG" dirty="0"/>
          </a:p>
          <a:p>
            <a:r>
              <a:rPr lang="bg-BG" dirty="0"/>
              <a:t>Операторът за присвояване се използва за копиране на данни след инициализация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Повече относно предефиниране на оператори – в бъдеще </a:t>
            </a:r>
            <a:endParaRPr lang="en-GB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5AF4EB8A-B2E2-49F7-9F82-3DBE99D0C0A9}"/>
              </a:ext>
            </a:extLst>
          </p:cNvPr>
          <p:cNvSpPr/>
          <p:nvPr/>
        </p:nvSpPr>
        <p:spPr>
          <a:xfrm rot="1862087">
            <a:off x="1118019" y="2045052"/>
            <a:ext cx="10770819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bg-BG" sz="19900" b="1" cap="none" spc="0" dirty="0">
                <a:ln/>
                <a:solidFill>
                  <a:schemeClr val="accent4"/>
                </a:solidFill>
                <a:effectLst/>
              </a:rPr>
              <a:t>Обещано</a:t>
            </a:r>
          </a:p>
        </p:txBody>
      </p:sp>
    </p:spTree>
    <p:extLst>
      <p:ext uri="{BB962C8B-B14F-4D97-AF65-F5344CB8AC3E}">
        <p14:creationId xmlns:p14="http://schemas.microsoft.com/office/powerpoint/2010/main" val="377487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109386-AB78-4619-8B1F-37918C76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за присвояване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1C1BFFB-E07E-4F10-8729-45411F67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Това, което се очаква да прави този оператор е да</a:t>
            </a:r>
          </a:p>
          <a:p>
            <a:pPr lvl="1"/>
            <a:r>
              <a:rPr lang="ru-RU" dirty="0" err="1"/>
              <a:t>освобождава</a:t>
            </a:r>
            <a:r>
              <a:rPr lang="ru-RU" dirty="0"/>
              <a:t> </a:t>
            </a:r>
            <a:r>
              <a:rPr lang="ru-RU" dirty="0" err="1"/>
              <a:t>ресурси</a:t>
            </a:r>
            <a:endParaRPr lang="ru-RU" dirty="0"/>
          </a:p>
          <a:p>
            <a:pPr lvl="1"/>
            <a:r>
              <a:rPr lang="ru-RU" dirty="0" err="1"/>
              <a:t>заделя</a:t>
            </a:r>
            <a:r>
              <a:rPr lang="ru-RU" dirty="0"/>
              <a:t> </a:t>
            </a:r>
            <a:r>
              <a:rPr lang="ru-RU" dirty="0" err="1"/>
              <a:t>същото</a:t>
            </a:r>
            <a:r>
              <a:rPr lang="ru-RU" dirty="0"/>
              <a:t> количество </a:t>
            </a:r>
            <a:r>
              <a:rPr lang="ru-RU" dirty="0" err="1"/>
              <a:t>памет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при оригинала </a:t>
            </a:r>
          </a:p>
          <a:p>
            <a:pPr lvl="1"/>
            <a:r>
              <a:rPr lang="ru-RU" dirty="0" err="1"/>
              <a:t>прехвърля</a:t>
            </a:r>
            <a:r>
              <a:rPr lang="ru-RU" dirty="0"/>
              <a:t> </a:t>
            </a:r>
            <a:r>
              <a:rPr lang="ru-RU" dirty="0" err="1"/>
              <a:t>данните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 err="1"/>
              <a:t>Прието</a:t>
            </a:r>
            <a:r>
              <a:rPr lang="ru-RU" dirty="0"/>
              <a:t> е да се </a:t>
            </a:r>
            <a:r>
              <a:rPr lang="ru-RU" dirty="0" err="1"/>
              <a:t>връща</a:t>
            </a:r>
            <a:r>
              <a:rPr lang="ru-RU" dirty="0"/>
              <a:t> референция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самия</a:t>
            </a:r>
            <a:r>
              <a:rPr lang="ru-RU" dirty="0"/>
              <a:t> </a:t>
            </a:r>
            <a:r>
              <a:rPr lang="ru-RU" dirty="0" err="1"/>
              <a:t>обект</a:t>
            </a:r>
            <a:r>
              <a:rPr lang="ru-RU" dirty="0"/>
              <a:t>, а не да е например </a:t>
            </a:r>
            <a:r>
              <a:rPr lang="en-GB" dirty="0"/>
              <a:t>void, </a:t>
            </a:r>
            <a:r>
              <a:rPr lang="bg-BG" dirty="0"/>
              <a:t>за да е възможно присвояване на дадена стойност на няколко обекта с една команда:</a:t>
            </a:r>
          </a:p>
          <a:p>
            <a:pPr lvl="1"/>
            <a:r>
              <a:rPr lang="en-GB" dirty="0"/>
              <a:t>a=b=c=d=e</a:t>
            </a:r>
          </a:p>
        </p:txBody>
      </p:sp>
    </p:spTree>
    <p:extLst>
      <p:ext uri="{BB962C8B-B14F-4D97-AF65-F5344CB8AC3E}">
        <p14:creationId xmlns:p14="http://schemas.microsoft.com/office/powerpoint/2010/main" val="1161493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10BF87-3D13-4AA0-9F4B-7E59A402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D44B700-E99B-49FE-AC66-7E23C1CB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&lt;</a:t>
            </a:r>
            <a:r>
              <a:rPr lang="bg-BG" dirty="0"/>
              <a:t>тип&gt; </a:t>
            </a:r>
            <a:r>
              <a:rPr lang="en-GB" dirty="0"/>
              <a:t>operator = (</a:t>
            </a:r>
            <a:r>
              <a:rPr lang="en-GB" dirty="0" err="1"/>
              <a:t>const</a:t>
            </a:r>
            <a:r>
              <a:rPr lang="en-GB" dirty="0"/>
              <a:t> &lt;</a:t>
            </a:r>
            <a:r>
              <a:rPr lang="bg-BG" dirty="0" err="1"/>
              <a:t>тип_на_обекта</a:t>
            </a:r>
            <a:r>
              <a:rPr lang="bg-BG" dirty="0"/>
              <a:t>&gt; </a:t>
            </a:r>
            <a:r>
              <a:rPr lang="en-GB" dirty="0"/>
              <a:t>&amp;);</a:t>
            </a:r>
          </a:p>
          <a:p>
            <a:endParaRPr lang="en-GB" dirty="0"/>
          </a:p>
          <a:p>
            <a:r>
              <a:rPr lang="bg-BG" dirty="0"/>
              <a:t>Оператор = може да връща какъвто тип му кажем</a:t>
            </a:r>
          </a:p>
          <a:p>
            <a:endParaRPr lang="bg-BG" dirty="0"/>
          </a:p>
          <a:p>
            <a:r>
              <a:rPr lang="bg-BG" dirty="0"/>
              <a:t>Оператор = може да приема всякакви параметри</a:t>
            </a:r>
          </a:p>
          <a:p>
            <a:endParaRPr lang="bg-BG" dirty="0"/>
          </a:p>
          <a:p>
            <a:r>
              <a:rPr lang="bg-BG" dirty="0"/>
              <a:t>Само оператор =, приемащ </a:t>
            </a:r>
            <a:r>
              <a:rPr lang="en-GB" dirty="0" err="1"/>
              <a:t>const</a:t>
            </a:r>
            <a:r>
              <a:rPr lang="en-GB" dirty="0"/>
              <a:t> &lt;</a:t>
            </a:r>
            <a:r>
              <a:rPr lang="bg-BG" dirty="0" err="1"/>
              <a:t>тип_на_обекта</a:t>
            </a:r>
            <a:r>
              <a:rPr lang="bg-BG" dirty="0"/>
              <a:t>&gt; </a:t>
            </a:r>
            <a:r>
              <a:rPr lang="en-GB" dirty="0"/>
              <a:t>&amp;</a:t>
            </a:r>
            <a:r>
              <a:rPr lang="bg-BG" dirty="0"/>
              <a:t>, се генерира автоматично от компилатора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4995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87DB61C-938C-4B4E-B2B4-EFF66790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за присвояване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DEB84E1-4B74-4395-9B18-E2CF88312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Автоматично генерираният извършва </a:t>
            </a:r>
            <a:r>
              <a:rPr lang="bg-BG" dirty="0" err="1"/>
              <a:t>поелементно</a:t>
            </a:r>
            <a:r>
              <a:rPr lang="bg-BG" dirty="0"/>
              <a:t> присвояване, както вече говорихме</a:t>
            </a:r>
          </a:p>
          <a:p>
            <a:endParaRPr lang="bg-BG" dirty="0"/>
          </a:p>
          <a:p>
            <a:r>
              <a:rPr lang="bg-BG" dirty="0"/>
              <a:t>Автоматично генерираният връща като резултат референция към самия обект</a:t>
            </a:r>
          </a:p>
          <a:p>
            <a:endParaRPr lang="bg-BG" dirty="0"/>
          </a:p>
          <a:p>
            <a:r>
              <a:rPr lang="bg-BG" dirty="0"/>
              <a:t>Затова се счита за добра практика, когато го предефинираме, той също да връща референция към самия обект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06708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40A810A-8476-446E-B556-C008B545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09A5020E-EBA7-4C2F-9A97-174E7EA60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5876600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6542E7-7D8E-4645-B0F5-A6025DBC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800C786-D78C-4A76-BC1D-822C75042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struct Person{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Person&amp; operator = ( </a:t>
            </a:r>
            <a:r>
              <a:rPr lang="en-GB" dirty="0" err="1"/>
              <a:t>const</a:t>
            </a:r>
            <a:r>
              <a:rPr lang="en-GB" dirty="0"/>
              <a:t> Person &amp; );	</a:t>
            </a:r>
          </a:p>
          <a:p>
            <a:pPr marL="0" indent="0">
              <a:buNone/>
            </a:pPr>
            <a:r>
              <a:rPr lang="en-GB" dirty="0"/>
              <a:t>	private: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Person&amp; Person::operator = ( </a:t>
            </a:r>
            <a:r>
              <a:rPr lang="en-GB" dirty="0" err="1"/>
              <a:t>const</a:t>
            </a:r>
            <a:r>
              <a:rPr lang="en-GB" dirty="0"/>
              <a:t> Person &amp; </a:t>
            </a:r>
            <a:r>
              <a:rPr lang="en-GB" dirty="0" err="1"/>
              <a:t>rhs</a:t>
            </a:r>
            <a:r>
              <a:rPr lang="en-GB" dirty="0"/>
              <a:t>) 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en-GB" dirty="0" err="1">
                <a:solidFill>
                  <a:srgbClr val="289A00"/>
                </a:solidFill>
              </a:rPr>
              <a:t>rhs</a:t>
            </a:r>
            <a:r>
              <a:rPr lang="en-GB" dirty="0">
                <a:solidFill>
                  <a:srgbClr val="289A00"/>
                </a:solidFill>
              </a:rPr>
              <a:t> == right side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id = rhs.id;</a:t>
            </a:r>
          </a:p>
          <a:p>
            <a:pPr marL="0" indent="0">
              <a:buNone/>
            </a:pPr>
            <a:r>
              <a:rPr lang="en-GB" dirty="0"/>
              <a:t>	return *this;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така работи и този по подразбиране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529195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#6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22421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0F5914-F3AA-4C35-B54F-12EE47E4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1C917C3-EA07-4A0A-AACD-A420F7B9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Валидна ли е следната декларация?</a:t>
            </a:r>
          </a:p>
          <a:p>
            <a:pPr marL="0" indent="0">
              <a:buNone/>
            </a:pPr>
            <a:r>
              <a:rPr lang="en-GB" dirty="0"/>
              <a:t>struct Person{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void operator = (</a:t>
            </a:r>
            <a:r>
              <a:rPr lang="en-GB" dirty="0" err="1"/>
              <a:t>const</a:t>
            </a:r>
            <a:r>
              <a:rPr lang="en-GB" dirty="0"/>
              <a:t> Person&amp;);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const</a:t>
            </a:r>
            <a:r>
              <a:rPr lang="en-GB" dirty="0"/>
              <a:t> Person&amp; operator= (</a:t>
            </a:r>
            <a:r>
              <a:rPr lang="en-GB" dirty="0" err="1"/>
              <a:t>const</a:t>
            </a:r>
            <a:r>
              <a:rPr lang="en-GB" dirty="0"/>
              <a:t> Person&amp;); 	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private: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r>
              <a:rPr lang="bg-BG" dirty="0">
                <a:solidFill>
                  <a:srgbClr val="FF33CC"/>
                </a:solidFill>
              </a:rPr>
              <a:t>Отговор: Не. Не можем да имаме </a:t>
            </a:r>
            <a:r>
              <a:rPr lang="en-GB" dirty="0">
                <a:solidFill>
                  <a:srgbClr val="FF33CC"/>
                </a:solidFill>
              </a:rPr>
              <a:t>overload </a:t>
            </a:r>
            <a:r>
              <a:rPr lang="bg-BG" dirty="0">
                <a:solidFill>
                  <a:srgbClr val="FF33CC"/>
                </a:solidFill>
              </a:rPr>
              <a:t>на функция, само като сменим типа, който се връща, защото компилаторът няма да знае кога кое викаме</a:t>
            </a:r>
          </a:p>
        </p:txBody>
      </p:sp>
    </p:spTree>
    <p:extLst>
      <p:ext uri="{BB962C8B-B14F-4D97-AF65-F5344CB8AC3E}">
        <p14:creationId xmlns:p14="http://schemas.microsoft.com/office/powerpoint/2010/main" val="267685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05E6F5-CBC0-4D39-A38D-E74C634C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Голяма четворка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E9CCDB0-6694-4036-94E5-9576AE2F7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Четири от тези функции покриват стандартните ситуации: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Конструктор по подразбиране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Копиращ конструктор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Копиращ оператор за присвояване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err="1"/>
              <a:t>Деструктор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bg-BG" dirty="0"/>
          </a:p>
          <a:p>
            <a:r>
              <a:rPr lang="bg-BG" dirty="0"/>
              <a:t>От това, че са четири и са важни, идва и наименованието голяма четворка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9924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B3C1F55-2FD8-40BB-9ECE-85E182F4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BEAEF49D-92E0-4888-ABA3-D78FBF3BA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7019720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0F5914-F3AA-4C35-B54F-12EE47E4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1C917C3-EA07-4A0A-AACD-A420F7B9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Валидна ли е следната декларация?</a:t>
            </a:r>
          </a:p>
          <a:p>
            <a:pPr marL="0" indent="0">
              <a:buNone/>
            </a:pPr>
            <a:r>
              <a:rPr lang="en-GB" dirty="0"/>
              <a:t>struct Person{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void operator = (</a:t>
            </a:r>
            <a:r>
              <a:rPr lang="en-GB" dirty="0" err="1"/>
              <a:t>const</a:t>
            </a:r>
            <a:r>
              <a:rPr lang="en-GB" dirty="0"/>
              <a:t> Person&amp;);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const</a:t>
            </a:r>
            <a:r>
              <a:rPr lang="en-GB" dirty="0"/>
              <a:t> Person&amp; operator= (</a:t>
            </a:r>
            <a:r>
              <a:rPr lang="en-GB" dirty="0" err="1"/>
              <a:t>const</a:t>
            </a:r>
            <a:r>
              <a:rPr lang="en-GB" dirty="0"/>
              <a:t> Person);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private: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r>
              <a:rPr lang="bg-BG" dirty="0">
                <a:solidFill>
                  <a:srgbClr val="FF33CC"/>
                </a:solidFill>
              </a:rPr>
              <a:t>Отговор: Не. В декларацията няма да се появи като грешка, но при първото повикване с </a:t>
            </a:r>
            <a:r>
              <a:rPr lang="en-GB" dirty="0" err="1">
                <a:solidFill>
                  <a:srgbClr val="FF33CC"/>
                </a:solidFill>
              </a:rPr>
              <a:t>lvalue</a:t>
            </a:r>
            <a:r>
              <a:rPr lang="en-GB" dirty="0">
                <a:solidFill>
                  <a:srgbClr val="FF33CC"/>
                </a:solidFill>
              </a:rPr>
              <a:t>, </a:t>
            </a:r>
            <a:r>
              <a:rPr lang="bg-BG" dirty="0">
                <a:solidFill>
                  <a:srgbClr val="FF33CC"/>
                </a:solidFill>
              </a:rPr>
              <a:t>ще се появи грешка за </a:t>
            </a:r>
            <a:r>
              <a:rPr lang="en-GB" dirty="0">
                <a:solidFill>
                  <a:srgbClr val="FF33CC"/>
                </a:solidFill>
              </a:rPr>
              <a:t>ambiguity</a:t>
            </a:r>
            <a:endParaRPr lang="bg-BG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834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8407E3-59CD-4655-8BAD-A926B2A4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67C91A3-A4EA-4D95-BD06-BCBD8EE8B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584988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9B884A0-C638-4A62-A072-1A0676CE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96BB901-AFCE-4010-886D-F55F4E3EE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08847"/>
            <a:ext cx="11353800" cy="5249153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Коя функция извикваме на оцветения ред?</a:t>
            </a:r>
          </a:p>
          <a:p>
            <a:pPr marL="0" indent="0">
              <a:buNone/>
            </a:pPr>
            <a:r>
              <a:rPr lang="en-GB" dirty="0"/>
              <a:t>struct Person 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Person(</a:t>
            </a:r>
            <a:r>
              <a:rPr lang="en-GB" dirty="0" err="1"/>
              <a:t>const</a:t>
            </a:r>
            <a:r>
              <a:rPr lang="en-GB" dirty="0"/>
              <a:t> Person&amp;);</a:t>
            </a:r>
          </a:p>
          <a:p>
            <a:pPr marL="0" indent="0">
              <a:buNone/>
            </a:pPr>
            <a:r>
              <a:rPr lang="en-GB" dirty="0"/>
              <a:t>	Person&amp; operator= (</a:t>
            </a:r>
            <a:r>
              <a:rPr lang="en-GB" dirty="0" err="1"/>
              <a:t>const</a:t>
            </a:r>
            <a:r>
              <a:rPr lang="en-GB" dirty="0"/>
              <a:t> Person&amp;);</a:t>
            </a:r>
          </a:p>
          <a:p>
            <a:pPr marL="0" indent="0">
              <a:buNone/>
            </a:pPr>
            <a:r>
              <a:rPr lang="bg-BG" dirty="0"/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……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int main(){</a:t>
            </a:r>
          </a:p>
          <a:p>
            <a:pPr marL="0" indent="0">
              <a:buNone/>
            </a:pPr>
            <a:r>
              <a:rPr lang="en-GB" dirty="0"/>
              <a:t>	Person Ali;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	Person </a:t>
            </a:r>
            <a:r>
              <a:rPr lang="en-GB" dirty="0" err="1">
                <a:solidFill>
                  <a:srgbClr val="00B0F0"/>
                </a:solidFill>
              </a:rPr>
              <a:t>Rolo</a:t>
            </a:r>
            <a:r>
              <a:rPr lang="en-GB" dirty="0">
                <a:solidFill>
                  <a:srgbClr val="00B0F0"/>
                </a:solidFill>
              </a:rPr>
              <a:t> = Ali;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bg-BG" dirty="0"/>
              <a:t>}</a:t>
            </a:r>
            <a:endParaRPr lang="en-GB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Копиращ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13641818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5B5D24-C85A-42D6-ACC2-3B9BA1C9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- пояснение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C3708EA-9981-4A17-AB12-4ABFB0B2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Казахме, че оператор = се използва само от инициализирани обекти</a:t>
            </a:r>
          </a:p>
          <a:p>
            <a:endParaRPr lang="bg-BG" dirty="0"/>
          </a:p>
          <a:p>
            <a:r>
              <a:rPr lang="bg-BG" dirty="0"/>
              <a:t>Когато го използваме върху </a:t>
            </a:r>
            <a:r>
              <a:rPr lang="bg-BG" dirty="0" err="1"/>
              <a:t>неинициализиран</a:t>
            </a:r>
            <a:r>
              <a:rPr lang="bg-BG" dirty="0"/>
              <a:t> обект, ние извикваме копиращия конструктор</a:t>
            </a:r>
          </a:p>
          <a:p>
            <a:endParaRPr lang="bg-BG" dirty="0"/>
          </a:p>
          <a:p>
            <a:r>
              <a:rPr lang="bg-BG" dirty="0"/>
              <a:t>Ако обектът вече е бил инициализиран, то се извиква дефиницията на копиращия оператор =</a:t>
            </a:r>
          </a:p>
        </p:txBody>
      </p:sp>
    </p:spTree>
    <p:extLst>
      <p:ext uri="{BB962C8B-B14F-4D97-AF65-F5344CB8AC3E}">
        <p14:creationId xmlns:p14="http://schemas.microsoft.com/office/powerpoint/2010/main" val="18345288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ABB0E51-8540-4901-84B6-77EBBF84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016E2EF3-728B-4874-AF6A-0817B87EC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1683451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24B3B0-2C87-4C7D-9C2E-E20EC03E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0FBA1A88-C20D-4FB8-B398-87E7C5E5E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2418182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57FF89-831B-4B9D-B7BA-B3A04038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7010298D-1200-4DE3-87AD-D304A38C1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5769697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6C81428-2C7B-4BF0-9974-8FBFBB72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B83A5743-BC15-457D-8ADD-AF0BAAE00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1300071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0B9DD1-12D0-4631-928E-2F06651E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Деструктор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AC6699E-B298-41F5-89D5-86FB28C3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Обратното на конструктора</a:t>
            </a:r>
          </a:p>
          <a:p>
            <a:endParaRPr lang="en-GB" dirty="0"/>
          </a:p>
          <a:p>
            <a:r>
              <a:rPr lang="bg-BG" dirty="0"/>
              <a:t>Извиква се от системата при унищожаване на обекта (край на </a:t>
            </a:r>
            <a:r>
              <a:rPr lang="en-GB" dirty="0"/>
              <a:t>scope </a:t>
            </a:r>
            <a:r>
              <a:rPr lang="bg-BG" dirty="0"/>
              <a:t>или използване на </a:t>
            </a:r>
            <a:r>
              <a:rPr lang="en-GB" dirty="0"/>
              <a:t>delete/delete[]</a:t>
            </a:r>
            <a:r>
              <a:rPr lang="bg-BG" dirty="0"/>
              <a:t>)</a:t>
            </a:r>
          </a:p>
          <a:p>
            <a:endParaRPr lang="bg-BG" dirty="0"/>
          </a:p>
          <a:p>
            <a:r>
              <a:rPr lang="bg-BG" dirty="0"/>
              <a:t>Грижи се за освобождаване на ресурси</a:t>
            </a:r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49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8531EA-FB23-4906-9DD0-CB1D9107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E5241E9-0963-445F-A7D5-90E6046E3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Какви начини за инициализация на обекти коментирахме?</a:t>
            </a:r>
          </a:p>
          <a:p>
            <a:endParaRPr lang="bg-BG" dirty="0"/>
          </a:p>
          <a:p>
            <a:r>
              <a:rPr lang="bg-BG" dirty="0"/>
              <a:t>Помните ли как казахме, че оставяме най-използвания начин за по-нататък?</a:t>
            </a:r>
          </a:p>
          <a:p>
            <a:endParaRPr lang="bg-BG" dirty="0"/>
          </a:p>
          <a:p>
            <a:r>
              <a:rPr lang="bg-BG" dirty="0"/>
              <a:t>От заглавието следва, че този начин се нарича </a:t>
            </a:r>
            <a:r>
              <a:rPr lang="bg-BG" dirty="0" err="1"/>
              <a:t>констурктор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4418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2B921D3-23CE-45F7-A3D6-E934A666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Деструктор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BB21200-884B-43C3-8FE4-5299DDA1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3240" cy="4351338"/>
          </a:xfrm>
        </p:spPr>
        <p:txBody>
          <a:bodyPr>
            <a:normAutofit/>
          </a:bodyPr>
          <a:lstStyle/>
          <a:p>
            <a:r>
              <a:rPr lang="bg-BG" dirty="0"/>
              <a:t>Един клас може да има само един </a:t>
            </a:r>
            <a:r>
              <a:rPr lang="bg-BG" dirty="0" err="1"/>
              <a:t>деструктор</a:t>
            </a:r>
            <a:endParaRPr lang="bg-BG" dirty="0"/>
          </a:p>
          <a:p>
            <a:endParaRPr lang="bg-BG" dirty="0"/>
          </a:p>
          <a:p>
            <a:r>
              <a:rPr lang="bg-BG" dirty="0"/>
              <a:t>Ако няма явно дефиниран </a:t>
            </a:r>
            <a:r>
              <a:rPr lang="bg-BG" dirty="0" err="1"/>
              <a:t>деструктор</a:t>
            </a:r>
            <a:r>
              <a:rPr lang="bg-BG" dirty="0"/>
              <a:t>, се генерира системно такъв</a:t>
            </a:r>
          </a:p>
          <a:p>
            <a:endParaRPr lang="bg-BG" dirty="0"/>
          </a:p>
          <a:p>
            <a:r>
              <a:rPr lang="bg-BG" dirty="0"/>
              <a:t>Системно-генерираният </a:t>
            </a:r>
            <a:r>
              <a:rPr lang="bg-BG" dirty="0" err="1"/>
              <a:t>деструктор</a:t>
            </a:r>
            <a:r>
              <a:rPr lang="bg-BG" dirty="0"/>
              <a:t> просто унищожава член-данните си</a:t>
            </a:r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При унищожаването на </a:t>
            </a:r>
            <a:r>
              <a:rPr lang="bg-BG" dirty="0" err="1">
                <a:solidFill>
                  <a:srgbClr val="FF0000"/>
                </a:solidFill>
              </a:rPr>
              <a:t>пойнтър</a:t>
            </a:r>
            <a:r>
              <a:rPr lang="bg-BG" dirty="0">
                <a:solidFill>
                  <a:srgbClr val="FF0000"/>
                </a:solidFill>
              </a:rPr>
              <a:t> не се унищожава това, към което сочи!!!</a:t>
            </a:r>
          </a:p>
        </p:txBody>
      </p:sp>
    </p:spTree>
    <p:extLst>
      <p:ext uri="{BB962C8B-B14F-4D97-AF65-F5344CB8AC3E}">
        <p14:creationId xmlns:p14="http://schemas.microsoft.com/office/powerpoint/2010/main" val="41147908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6E60F4B-F407-407F-BB9B-E8618AD9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Деструктор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56876B-DB1D-4126-B8B3-78DE13F7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След края на полето на </a:t>
            </a:r>
            <a:r>
              <a:rPr lang="bg-BG" dirty="0" err="1"/>
              <a:t>деструктора</a:t>
            </a:r>
            <a:r>
              <a:rPr lang="bg-BG" dirty="0"/>
              <a:t>, всичката </a:t>
            </a:r>
            <a:r>
              <a:rPr lang="bg-BG" dirty="0" err="1"/>
              <a:t>стекова</a:t>
            </a:r>
            <a:r>
              <a:rPr lang="bg-BG" dirty="0"/>
              <a:t> памет, запазена за класа, се освобождава</a:t>
            </a:r>
            <a:r>
              <a:rPr lang="en-GB" dirty="0"/>
              <a:t> (</a:t>
            </a:r>
            <a:r>
              <a:rPr lang="bg-BG" dirty="0"/>
              <a:t>това, което прави и системно-генерираният </a:t>
            </a:r>
            <a:r>
              <a:rPr lang="bg-BG" dirty="0" err="1"/>
              <a:t>деструктор</a:t>
            </a:r>
            <a:r>
              <a:rPr lang="bg-BG" dirty="0"/>
              <a:t>)</a:t>
            </a:r>
          </a:p>
          <a:p>
            <a:endParaRPr lang="bg-BG" dirty="0"/>
          </a:p>
          <a:p>
            <a:r>
              <a:rPr lang="bg-BG" dirty="0"/>
              <a:t>Както и преди, нямаме контрол над </a:t>
            </a:r>
            <a:r>
              <a:rPr lang="bg-BG" dirty="0" err="1"/>
              <a:t>стековата</a:t>
            </a:r>
            <a:r>
              <a:rPr lang="bg-BG" dirty="0"/>
              <a:t> памет</a:t>
            </a:r>
          </a:p>
          <a:p>
            <a:endParaRPr lang="bg-BG" dirty="0"/>
          </a:p>
          <a:p>
            <a:r>
              <a:rPr lang="bg-BG" dirty="0"/>
              <a:t>Синтаксис:</a:t>
            </a:r>
          </a:p>
          <a:p>
            <a:pPr marL="457200" lvl="1" indent="0">
              <a:buNone/>
            </a:pPr>
            <a:r>
              <a:rPr lang="en-GB" dirty="0"/>
              <a:t>~</a:t>
            </a:r>
            <a:r>
              <a:rPr lang="bg-BG" dirty="0"/>
              <a:t>&lt;</a:t>
            </a:r>
            <a:r>
              <a:rPr lang="bg-BG" dirty="0" err="1"/>
              <a:t>име_на</a:t>
            </a:r>
            <a:r>
              <a:rPr lang="bg-BG" dirty="0"/>
              <a:t> тип&gt;</a:t>
            </a:r>
            <a:r>
              <a:rPr lang="en-GB" dirty="0"/>
              <a:t>();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42430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BB0D23C-80E4-4637-879A-E22A2881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Деструктор</a:t>
            </a:r>
            <a:r>
              <a:rPr lang="bg-BG" dirty="0"/>
              <a:t> -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3A43BBA-9A89-4467-BA5C-1C8F3620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39511" cy="48565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#include&lt;iostream&gt;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struct Person 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~Person();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декларацията на </a:t>
            </a:r>
            <a:r>
              <a:rPr lang="bg-BG" dirty="0" err="1">
                <a:solidFill>
                  <a:srgbClr val="289A00"/>
                </a:solidFill>
              </a:rPr>
              <a:t>деструктор</a:t>
            </a:r>
            <a:r>
              <a:rPr lang="bg-BG" dirty="0">
                <a:solidFill>
                  <a:srgbClr val="289A00"/>
                </a:solidFill>
              </a:rPr>
              <a:t>, няма параметри</a:t>
            </a:r>
          </a:p>
          <a:p>
            <a:pPr marL="0" indent="0">
              <a:buNone/>
            </a:pPr>
            <a:r>
              <a:rPr lang="bg-BG" dirty="0"/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Person::~Person(){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&lt;&lt;“Object destroyed\n”;</a:t>
            </a:r>
          </a:p>
          <a:p>
            <a:pPr marL="0" indent="0">
              <a:buNone/>
            </a:pPr>
            <a:r>
              <a:rPr lang="en-GB" dirty="0"/>
              <a:t>}  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в </a:t>
            </a:r>
            <a:r>
              <a:rPr lang="en-GB" dirty="0">
                <a:solidFill>
                  <a:srgbClr val="289A00"/>
                </a:solidFill>
              </a:rPr>
              <a:t>Person </a:t>
            </a:r>
            <a:r>
              <a:rPr lang="bg-BG" dirty="0">
                <a:solidFill>
                  <a:srgbClr val="289A00"/>
                </a:solidFill>
              </a:rPr>
              <a:t>нямаме нестатична памет, за която да можем да се погрижим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int main(){</a:t>
            </a:r>
          </a:p>
          <a:p>
            <a:pPr marL="0" indent="0">
              <a:buNone/>
            </a:pPr>
            <a:r>
              <a:rPr lang="en-GB" dirty="0"/>
              <a:t>	Person Ali;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bg-BG" dirty="0"/>
              <a:t>}</a:t>
            </a:r>
            <a:endParaRPr lang="en-GB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457708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B70416B-401D-42F8-8545-2B7C84CA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3C203B1A-0E2B-4E1F-976F-09AFE8B44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8594480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65DC04C-BCFF-41A8-B7BE-B68AAA7C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3" name="Контейнер за съдържание 12">
            <a:extLst>
              <a:ext uri="{FF2B5EF4-FFF2-40B4-BE49-F238E27FC236}">
                <a16:creationId xmlns:a16="http://schemas.microsoft.com/office/drawing/2014/main" id="{185A9214-585C-41C3-9D69-830004582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4772961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6D9E8C3-52DA-4F4C-8234-AB22C529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6BB2A4A7-054A-4B3C-AEE1-DB31537BD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6153225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08AFA6-F839-411E-B65F-F1F22C49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78838366-46E8-42C2-8778-9B5520FD7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637730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F3CA22-9A61-456E-8AEE-1DCE74C3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A226C926-5E46-487C-815C-87CE39153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7808589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BE2117-8C5B-45D5-BBD3-6DA1A392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указва, че искаме да използваме системно-генерираните функции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69E11E1-058D-47C6-856A-F22DCB5DA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Можем да укажем в декларацията, че изрично искаме да използваме системно генерирана функция</a:t>
            </a:r>
          </a:p>
          <a:p>
            <a:endParaRPr lang="bg-BG" dirty="0"/>
          </a:p>
          <a:p>
            <a:r>
              <a:rPr lang="bg-BG" dirty="0"/>
              <a:t>Това става чрез = </a:t>
            </a:r>
            <a:r>
              <a:rPr lang="en-GB" dirty="0"/>
              <a:t>default </a:t>
            </a:r>
          </a:p>
          <a:p>
            <a:endParaRPr lang="en-GB" dirty="0"/>
          </a:p>
          <a:p>
            <a:r>
              <a:rPr lang="bg-BG" dirty="0"/>
              <a:t>Приема се за добра практика, понеже прави кодът по-лесно четим </a:t>
            </a:r>
          </a:p>
        </p:txBody>
      </p:sp>
    </p:spTree>
    <p:extLst>
      <p:ext uri="{BB962C8B-B14F-4D97-AF65-F5344CB8AC3E}">
        <p14:creationId xmlns:p14="http://schemas.microsoft.com/office/powerpoint/2010/main" val="40140949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BE2117-8C5B-45D5-BBD3-6DA1A392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указва, че искаме да използваме системно-генерираните функции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69E11E1-058D-47C6-856A-F22DCB5DA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struct Person {</a:t>
            </a:r>
          </a:p>
          <a:p>
            <a:pPr marL="0" indent="0">
              <a:buNone/>
            </a:pPr>
            <a:r>
              <a:rPr lang="en-GB" dirty="0"/>
              <a:t>	Person() = default;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Person(</a:t>
            </a:r>
            <a:r>
              <a:rPr lang="en-GB" dirty="0" err="1"/>
              <a:t>const</a:t>
            </a:r>
            <a:r>
              <a:rPr lang="en-GB" dirty="0"/>
              <a:t> Person&amp;) = default;</a:t>
            </a:r>
          </a:p>
          <a:p>
            <a:pPr marL="0" indent="0">
              <a:buNone/>
            </a:pPr>
            <a:r>
              <a:rPr lang="en-GB" dirty="0"/>
              <a:t>	Person&amp; operator= (</a:t>
            </a:r>
            <a:r>
              <a:rPr lang="en-GB" dirty="0" err="1"/>
              <a:t>const</a:t>
            </a:r>
            <a:r>
              <a:rPr lang="en-GB" dirty="0"/>
              <a:t> Person&amp;) = default;</a:t>
            </a:r>
          </a:p>
          <a:p>
            <a:pPr marL="0" indent="0">
              <a:buNone/>
            </a:pPr>
            <a:r>
              <a:rPr lang="en-GB" dirty="0"/>
              <a:t>	~Person() = default;</a:t>
            </a:r>
          </a:p>
          <a:p>
            <a:pPr marL="0" indent="0">
              <a:buNone/>
            </a:pPr>
            <a:r>
              <a:rPr lang="bg-BG" dirty="0"/>
              <a:t>};</a:t>
            </a:r>
            <a:endParaRPr lang="en-GB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815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AF61A07-B515-494D-B534-24C02CD9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4440949-08C3-4BCA-89C7-01634F184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Инициализират паметта за обекта</a:t>
            </a:r>
          </a:p>
          <a:p>
            <a:endParaRPr lang="bg-BG" dirty="0"/>
          </a:p>
          <a:p>
            <a:r>
              <a:rPr lang="bg-BG" dirty="0"/>
              <a:t>Валидират, че обектът е годен за ползване</a:t>
            </a:r>
          </a:p>
          <a:p>
            <a:endParaRPr lang="bg-BG" dirty="0"/>
          </a:p>
          <a:p>
            <a:r>
              <a:rPr lang="bg-BG" dirty="0"/>
              <a:t>Позволяват инициализация на данните на обекта</a:t>
            </a:r>
          </a:p>
          <a:p>
            <a:endParaRPr lang="bg-BG" dirty="0"/>
          </a:p>
          <a:p>
            <a:r>
              <a:rPr lang="bg-BG" dirty="0"/>
              <a:t>Един клас може да има повече от един конструктор </a:t>
            </a:r>
            <a:r>
              <a:rPr lang="en-GB" dirty="0"/>
              <a:t>(overloading)</a:t>
            </a:r>
          </a:p>
        </p:txBody>
      </p:sp>
    </p:spTree>
    <p:extLst>
      <p:ext uri="{BB962C8B-B14F-4D97-AF65-F5344CB8AC3E}">
        <p14:creationId xmlns:p14="http://schemas.microsoft.com/office/powerpoint/2010/main" val="4408998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757570-295A-4E9C-BC5E-E99216E4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Голямата четворка и нивата на достъп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C0F33FE-48A4-4C4A-A50F-3D8DDCDE6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Ако някоя член-функция бъде декларирана като </a:t>
            </a:r>
            <a:r>
              <a:rPr lang="en-GB" dirty="0"/>
              <a:t>private, </a:t>
            </a:r>
            <a:r>
              <a:rPr lang="bg-BG" dirty="0"/>
              <a:t>то нямаме достъп до нея извън рамките на класа</a:t>
            </a:r>
          </a:p>
          <a:p>
            <a:endParaRPr lang="bg-BG" dirty="0"/>
          </a:p>
          <a:p>
            <a:r>
              <a:rPr lang="bg-BG" dirty="0"/>
              <a:t>Това важи и за специалните функции</a:t>
            </a:r>
          </a:p>
          <a:p>
            <a:endParaRPr lang="bg-BG" dirty="0"/>
          </a:p>
          <a:p>
            <a:r>
              <a:rPr lang="bg-BG" dirty="0"/>
              <a:t>Ако например конструкторът бъде деклариран като </a:t>
            </a:r>
            <a:r>
              <a:rPr lang="en-GB" dirty="0"/>
              <a:t>private, </a:t>
            </a:r>
            <a:r>
              <a:rPr lang="bg-BG" dirty="0"/>
              <a:t>то няма да можем да го използваме извън класа, за да създадем обекти от този тип (например в </a:t>
            </a:r>
            <a:r>
              <a:rPr lang="en-GB" dirty="0"/>
              <a:t>main)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00904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ABE428-A147-49FF-855F-89181779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Голямата четворка и нивата на достъп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15E5BA7-290F-42F6-8C88-D9C10AC2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Ако например </a:t>
            </a:r>
            <a:r>
              <a:rPr lang="bg-BG" dirty="0" err="1"/>
              <a:t>дестукторът</a:t>
            </a:r>
            <a:r>
              <a:rPr lang="bg-BG" dirty="0"/>
              <a:t> бъде деклариран като </a:t>
            </a:r>
            <a:r>
              <a:rPr lang="en-GB" dirty="0"/>
              <a:t>private, </a:t>
            </a:r>
            <a:r>
              <a:rPr lang="bg-BG" dirty="0"/>
              <a:t>то обектите от този тип няма да може да бъдат изтрити</a:t>
            </a:r>
            <a:r>
              <a:rPr lang="en-GB" dirty="0"/>
              <a:t> </a:t>
            </a:r>
            <a:r>
              <a:rPr lang="bg-BG" dirty="0"/>
              <a:t>например в </a:t>
            </a:r>
            <a:r>
              <a:rPr lang="en-GB" dirty="0"/>
              <a:t>main()</a:t>
            </a:r>
          </a:p>
          <a:p>
            <a:endParaRPr lang="en-GB" dirty="0"/>
          </a:p>
          <a:p>
            <a:r>
              <a:rPr lang="bg-BG" dirty="0"/>
              <a:t>Понякога наистина искаме да скрием някой от членовете на голямата четворка, но това е по-скоро изключение (например ако имаме сериозна причина да забраним присвояването)</a:t>
            </a:r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Следете как декларирате членовете на голямата четворка!!!</a:t>
            </a:r>
          </a:p>
        </p:txBody>
      </p:sp>
    </p:spTree>
    <p:extLst>
      <p:ext uri="{BB962C8B-B14F-4D97-AF65-F5344CB8AC3E}">
        <p14:creationId xmlns:p14="http://schemas.microsoft.com/office/powerpoint/2010/main" val="10947232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7693C1-3722-4F20-9A04-9645B6C8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Забрана на системно-генерирана функция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A9474C5-9B62-433A-A615-E65636955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Както споменахме, ако се декларира като </a:t>
            </a:r>
            <a:r>
              <a:rPr lang="en-GB" dirty="0"/>
              <a:t>private, </a:t>
            </a:r>
            <a:r>
              <a:rPr lang="bg-BG" dirty="0"/>
              <a:t>можем изрично да скрием за околния свят дадена член-функция</a:t>
            </a:r>
          </a:p>
          <a:p>
            <a:endParaRPr lang="bg-BG" dirty="0"/>
          </a:p>
          <a:p>
            <a:r>
              <a:rPr lang="bg-BG" dirty="0"/>
              <a:t>До С++11 това е бил и единственият начин за забрана на някоя от системно-генерираните функции</a:t>
            </a:r>
          </a:p>
          <a:p>
            <a:endParaRPr lang="bg-BG" dirty="0"/>
          </a:p>
          <a:p>
            <a:r>
              <a:rPr lang="bg-BG" dirty="0"/>
              <a:t>Ако е </a:t>
            </a:r>
            <a:r>
              <a:rPr lang="en-GB" dirty="0"/>
              <a:t>private, </a:t>
            </a:r>
            <a:r>
              <a:rPr lang="bg-BG" dirty="0"/>
              <a:t>обаче, ние не я забраняваме, а просто я скриваме</a:t>
            </a:r>
          </a:p>
          <a:p>
            <a:endParaRPr lang="bg-BG" dirty="0"/>
          </a:p>
          <a:p>
            <a:r>
              <a:rPr lang="bg-BG" dirty="0"/>
              <a:t>Чрез използването на =</a:t>
            </a:r>
            <a:r>
              <a:rPr lang="en-GB" dirty="0"/>
              <a:t>delete</a:t>
            </a:r>
            <a:r>
              <a:rPr lang="bg-BG" dirty="0"/>
              <a:t> ние можем да забраним използването на някоя член=</a:t>
            </a:r>
            <a:r>
              <a:rPr lang="bg-BG" dirty="0" err="1"/>
              <a:t>функциия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1372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DBBF16A-3E44-4D45-AE37-9499251C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65CA43DC-B399-45AC-B5B3-76D067294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441450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7066AD-55FA-479E-A01A-C1F243BF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Почивка 10 минути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57A8DFA-458B-40DC-93A1-306224485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33CC"/>
                </a:solidFill>
              </a:rPr>
              <a:t>Поздравления на останалите за проявената търпеливост </a:t>
            </a:r>
            <a:r>
              <a:rPr lang="bg-BG" dirty="0">
                <a:solidFill>
                  <a:srgbClr val="FF33CC"/>
                </a:solidFill>
                <a:sym typeface="Wingdings" panose="05000000000000000000" pitchFamily="2" charset="2"/>
              </a:rPr>
              <a:t></a:t>
            </a:r>
            <a:endParaRPr lang="bg-BG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281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740539-815D-4DC0-8065-3175D10B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Кога дефинираме системно-генерираните функции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2D10FE-2B31-4CD9-A2D0-88C28AF80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обектът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управлява</a:t>
            </a:r>
            <a:r>
              <a:rPr lang="ru-RU" dirty="0"/>
              <a:t> </a:t>
            </a:r>
            <a:r>
              <a:rPr lang="ru-RU" dirty="0" err="1"/>
              <a:t>външни</a:t>
            </a:r>
            <a:r>
              <a:rPr lang="ru-RU" dirty="0"/>
              <a:t> за него </a:t>
            </a:r>
            <a:r>
              <a:rPr lang="ru-RU" dirty="0" err="1"/>
              <a:t>ресурси</a:t>
            </a:r>
            <a:r>
              <a:rPr lang="ru-RU" dirty="0"/>
              <a:t>, </a:t>
            </a:r>
            <a:r>
              <a:rPr lang="ru-RU" dirty="0" err="1"/>
              <a:t>най-често</a:t>
            </a:r>
            <a:r>
              <a:rPr lang="ru-RU" dirty="0"/>
              <a:t>: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обектът</a:t>
            </a:r>
            <a:r>
              <a:rPr lang="ru-RU" dirty="0"/>
              <a:t> </a:t>
            </a:r>
            <a:r>
              <a:rPr lang="ru-RU" dirty="0" err="1"/>
              <a:t>работи</a:t>
            </a:r>
            <a:r>
              <a:rPr lang="ru-RU" dirty="0"/>
              <a:t> с динамична </a:t>
            </a:r>
            <a:r>
              <a:rPr lang="ru-RU" dirty="0" err="1"/>
              <a:t>памет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искаме</a:t>
            </a:r>
            <a:r>
              <a:rPr lang="ru-RU" dirty="0"/>
              <a:t> системно-</a:t>
            </a:r>
            <a:r>
              <a:rPr lang="ru-RU" dirty="0" err="1"/>
              <a:t>генерираните</a:t>
            </a:r>
            <a:r>
              <a:rPr lang="ru-RU" dirty="0"/>
              <a:t> не ни </a:t>
            </a:r>
            <a:r>
              <a:rPr lang="ru-RU" dirty="0" err="1"/>
              <a:t>вършат</a:t>
            </a:r>
            <a:r>
              <a:rPr lang="ru-RU" dirty="0"/>
              <a:t> работа</a:t>
            </a:r>
          </a:p>
          <a:p>
            <a:endParaRPr lang="ru-RU" dirty="0"/>
          </a:p>
          <a:p>
            <a:r>
              <a:rPr lang="ru-RU" dirty="0" err="1"/>
              <a:t>Когато</a:t>
            </a:r>
            <a:r>
              <a:rPr lang="ru-RU" dirty="0"/>
              <a:t>  </a:t>
            </a:r>
            <a:r>
              <a:rPr lang="ru-RU" dirty="0" err="1"/>
              <a:t>искаме</a:t>
            </a:r>
            <a:r>
              <a:rPr lang="ru-RU" dirty="0"/>
              <a:t> да </a:t>
            </a:r>
            <a:r>
              <a:rPr lang="ru-RU" dirty="0" err="1"/>
              <a:t>модифицираме</a:t>
            </a:r>
            <a:r>
              <a:rPr lang="ru-RU" dirty="0"/>
              <a:t> системно-</a:t>
            </a:r>
            <a:r>
              <a:rPr lang="ru-RU" dirty="0" err="1"/>
              <a:t>генерираните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5767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043495-77AE-46E2-9483-9D145400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ни е да дефинираме</a:t>
            </a:r>
            <a:r>
              <a:rPr lang="ru-RU" dirty="0"/>
              <a:t> конструктор по </a:t>
            </a:r>
            <a:r>
              <a:rPr lang="ru-RU" dirty="0" err="1"/>
              <a:t>подразбиране</a:t>
            </a:r>
            <a:r>
              <a:rPr lang="ru-RU" dirty="0"/>
              <a:t> 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CBF1AA5-815E-4F88-B467-69A72C2E7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Заделяне</a:t>
            </a:r>
            <a:r>
              <a:rPr lang="ru-RU" dirty="0"/>
              <a:t> на динамична </a:t>
            </a:r>
            <a:r>
              <a:rPr lang="ru-RU" dirty="0" err="1"/>
              <a:t>памет</a:t>
            </a:r>
            <a:endParaRPr lang="ru-RU" dirty="0"/>
          </a:p>
          <a:p>
            <a:endParaRPr lang="bg-BG" dirty="0"/>
          </a:p>
          <a:p>
            <a:r>
              <a:rPr lang="bg-BG" dirty="0"/>
              <a:t>Определяне на стойност по подразбиране, без да се използват </a:t>
            </a:r>
            <a:r>
              <a:rPr lang="en-GB" dirty="0"/>
              <a:t>default-</a:t>
            </a:r>
            <a:r>
              <a:rPr lang="bg-BG" dirty="0"/>
              <a:t>ни стойности в дефиницията на класа</a:t>
            </a:r>
          </a:p>
        </p:txBody>
      </p:sp>
    </p:spTree>
    <p:extLst>
      <p:ext uri="{BB962C8B-B14F-4D97-AF65-F5344CB8AC3E}">
        <p14:creationId xmlns:p14="http://schemas.microsoft.com/office/powerpoint/2010/main" val="15006889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043495-77AE-46E2-9483-9D145400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ни е да дефинираме </a:t>
            </a:r>
            <a:r>
              <a:rPr lang="ru-RU" dirty="0" err="1"/>
              <a:t>копиращ</a:t>
            </a:r>
            <a:r>
              <a:rPr lang="ru-RU" dirty="0"/>
              <a:t> конструктор 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CBF1AA5-815E-4F88-B467-69A72C2E7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Ако</a:t>
            </a:r>
            <a:r>
              <a:rPr lang="ru-RU" dirty="0"/>
              <a:t> даден </a:t>
            </a:r>
            <a:r>
              <a:rPr lang="ru-RU" dirty="0" err="1"/>
              <a:t>обект</a:t>
            </a:r>
            <a:r>
              <a:rPr lang="ru-RU" dirty="0"/>
              <a:t> </a:t>
            </a:r>
            <a:r>
              <a:rPr lang="ru-RU" dirty="0" err="1"/>
              <a:t>съдържа</a:t>
            </a:r>
            <a:r>
              <a:rPr lang="ru-RU" dirty="0"/>
              <a:t> динамично </a:t>
            </a:r>
            <a:r>
              <a:rPr lang="ru-RU" dirty="0" err="1"/>
              <a:t>заделени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, то системно-</a:t>
            </a:r>
            <a:r>
              <a:rPr lang="ru-RU" dirty="0" err="1"/>
              <a:t>генерираният</a:t>
            </a:r>
            <a:r>
              <a:rPr lang="ru-RU" dirty="0"/>
              <a:t> </a:t>
            </a:r>
            <a:r>
              <a:rPr lang="ru-RU" dirty="0" err="1"/>
              <a:t>копиращ</a:t>
            </a:r>
            <a:r>
              <a:rPr lang="ru-RU" dirty="0"/>
              <a:t> конструктор, просто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направи</a:t>
            </a:r>
            <a:r>
              <a:rPr lang="ru-RU" dirty="0"/>
              <a:t> </a:t>
            </a:r>
            <a:r>
              <a:rPr lang="ru-RU" dirty="0" err="1"/>
              <a:t>така</a:t>
            </a:r>
            <a:r>
              <a:rPr lang="ru-RU" dirty="0"/>
              <a:t>, че </a:t>
            </a:r>
            <a:r>
              <a:rPr lang="ru-RU" dirty="0" err="1"/>
              <a:t>двата</a:t>
            </a:r>
            <a:r>
              <a:rPr lang="ru-RU" dirty="0"/>
              <a:t> </a:t>
            </a:r>
            <a:r>
              <a:rPr lang="ru-RU" dirty="0" err="1"/>
              <a:t>обекта</a:t>
            </a:r>
            <a:r>
              <a:rPr lang="ru-RU" dirty="0"/>
              <a:t> да </a:t>
            </a:r>
            <a:r>
              <a:rPr lang="ru-RU" dirty="0" err="1"/>
              <a:t>имат</a:t>
            </a:r>
            <a:r>
              <a:rPr lang="ru-RU" dirty="0"/>
              <a:t> </a:t>
            </a:r>
            <a:r>
              <a:rPr lang="ru-RU" dirty="0" err="1"/>
              <a:t>пойнтъри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една</a:t>
            </a:r>
            <a:r>
              <a:rPr lang="ru-RU" dirty="0"/>
              <a:t> и </a:t>
            </a:r>
            <a:r>
              <a:rPr lang="ru-RU" dirty="0" err="1"/>
              <a:t>съща</a:t>
            </a:r>
            <a:r>
              <a:rPr lang="ru-RU" dirty="0"/>
              <a:t> </a:t>
            </a:r>
            <a:r>
              <a:rPr lang="ru-RU" dirty="0" err="1"/>
              <a:t>памет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Тогава</a:t>
            </a:r>
            <a:r>
              <a:rPr lang="ru-RU" dirty="0"/>
              <a:t>,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единият</a:t>
            </a:r>
            <a:r>
              <a:rPr lang="ru-RU" dirty="0"/>
              <a:t> </a:t>
            </a:r>
            <a:r>
              <a:rPr lang="ru-RU" dirty="0" err="1"/>
              <a:t>обект</a:t>
            </a:r>
            <a:r>
              <a:rPr lang="ru-RU" dirty="0"/>
              <a:t>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изтрит</a:t>
            </a:r>
            <a:r>
              <a:rPr lang="ru-RU" dirty="0"/>
              <a:t>, то </a:t>
            </a:r>
            <a:r>
              <a:rPr lang="ru-RU" dirty="0" err="1"/>
              <a:t>другият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сочи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недостъпна</a:t>
            </a:r>
            <a:r>
              <a:rPr lang="ru-RU" dirty="0"/>
              <a:t> </a:t>
            </a:r>
            <a:r>
              <a:rPr lang="ru-RU" dirty="0" err="1"/>
              <a:t>памет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Това</a:t>
            </a:r>
            <a:r>
              <a:rPr lang="ru-RU" dirty="0"/>
              <a:t> е опасно и е </a:t>
            </a:r>
            <a:r>
              <a:rPr lang="ru-RU" dirty="0" err="1"/>
              <a:t>съпътствано</a:t>
            </a:r>
            <a:r>
              <a:rPr lang="ru-RU" dirty="0"/>
              <a:t> от </a:t>
            </a:r>
            <a:r>
              <a:rPr lang="ru-RU" dirty="0" err="1"/>
              <a:t>фойерверки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дефинираме</a:t>
            </a:r>
            <a:r>
              <a:rPr lang="ru-RU" dirty="0"/>
              <a:t> </a:t>
            </a:r>
            <a:r>
              <a:rPr lang="ru-RU" dirty="0" err="1"/>
              <a:t>копиращия</a:t>
            </a:r>
            <a:r>
              <a:rPr lang="ru-RU" dirty="0"/>
              <a:t> конструктор, </a:t>
            </a:r>
            <a:r>
              <a:rPr lang="ru-RU" dirty="0" err="1"/>
              <a:t>ние</a:t>
            </a:r>
            <a:r>
              <a:rPr lang="ru-RU" dirty="0"/>
              <a:t> можем да </a:t>
            </a:r>
            <a:r>
              <a:rPr lang="ru-RU" dirty="0" err="1"/>
              <a:t>копираме</a:t>
            </a:r>
            <a:r>
              <a:rPr lang="ru-RU" dirty="0"/>
              <a:t> </a:t>
            </a:r>
            <a:r>
              <a:rPr lang="ru-RU" dirty="0" err="1"/>
              <a:t>данните</a:t>
            </a:r>
            <a:r>
              <a:rPr lang="ru-RU" dirty="0"/>
              <a:t> на оригинала, вместо </a:t>
            </a:r>
            <a:r>
              <a:rPr lang="ru-RU" dirty="0" err="1"/>
              <a:t>директно</a:t>
            </a:r>
            <a:r>
              <a:rPr lang="ru-RU" dirty="0"/>
              <a:t> да сочим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тях</a:t>
            </a:r>
            <a:endParaRPr lang="ru-RU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52780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043495-77AE-46E2-9483-9D145400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ни е да дефинираме о</a:t>
            </a:r>
            <a:r>
              <a:rPr lang="ru-RU" dirty="0" err="1"/>
              <a:t>ператор</a:t>
            </a:r>
            <a:r>
              <a:rPr lang="ru-RU" dirty="0"/>
              <a:t> за </a:t>
            </a:r>
            <a:r>
              <a:rPr lang="ru-RU" dirty="0" err="1"/>
              <a:t>присвояване</a:t>
            </a:r>
            <a:r>
              <a:rPr lang="ru-RU" dirty="0"/>
              <a:t> 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CBF1AA5-815E-4F88-B467-69A72C2E7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Същата</a:t>
            </a:r>
            <a:r>
              <a:rPr lang="ru-RU" dirty="0"/>
              <a:t> причина </a:t>
            </a:r>
            <a:r>
              <a:rPr lang="ru-RU" dirty="0" err="1"/>
              <a:t>като</a:t>
            </a:r>
            <a:r>
              <a:rPr lang="ru-RU" dirty="0"/>
              <a:t> при </a:t>
            </a:r>
            <a:r>
              <a:rPr lang="ru-RU" dirty="0" err="1"/>
              <a:t>копиращия</a:t>
            </a:r>
            <a:r>
              <a:rPr lang="ru-RU" dirty="0"/>
              <a:t> конструктор</a:t>
            </a:r>
          </a:p>
          <a:p>
            <a:endParaRPr lang="ru-RU" dirty="0"/>
          </a:p>
          <a:p>
            <a:r>
              <a:rPr lang="ru-RU" dirty="0" err="1"/>
              <a:t>Ако</a:t>
            </a:r>
            <a:r>
              <a:rPr lang="ru-RU" dirty="0"/>
              <a:t> имаме член-</a:t>
            </a:r>
            <a:r>
              <a:rPr lang="ru-RU" dirty="0" err="1"/>
              <a:t>данна</a:t>
            </a:r>
            <a:r>
              <a:rPr lang="ru-RU" dirty="0"/>
              <a:t> </a:t>
            </a:r>
            <a:r>
              <a:rPr lang="ru-RU" dirty="0" err="1"/>
              <a:t>пойнтър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сочи </a:t>
            </a:r>
            <a:r>
              <a:rPr lang="ru-RU" dirty="0" err="1"/>
              <a:t>към</a:t>
            </a:r>
            <a:r>
              <a:rPr lang="ru-RU" dirty="0"/>
              <a:t> динамично </a:t>
            </a:r>
            <a:r>
              <a:rPr lang="ru-RU" dirty="0" err="1"/>
              <a:t>заделена</a:t>
            </a:r>
            <a:r>
              <a:rPr lang="ru-RU" dirty="0"/>
              <a:t> </a:t>
            </a:r>
            <a:r>
              <a:rPr lang="ru-RU" dirty="0" err="1"/>
              <a:t>памет</a:t>
            </a:r>
            <a:r>
              <a:rPr lang="ru-RU" dirty="0"/>
              <a:t>, то по </a:t>
            </a:r>
            <a:r>
              <a:rPr lang="ru-RU" dirty="0" err="1"/>
              <a:t>подразбиране</a:t>
            </a:r>
            <a:r>
              <a:rPr lang="ru-RU" dirty="0"/>
              <a:t> след </a:t>
            </a:r>
            <a:r>
              <a:rPr lang="ru-RU" dirty="0" err="1"/>
              <a:t>присвояване</a:t>
            </a:r>
            <a:r>
              <a:rPr lang="ru-RU" dirty="0"/>
              <a:t>, </a:t>
            </a:r>
            <a:r>
              <a:rPr lang="ru-RU" dirty="0" err="1"/>
              <a:t>двата</a:t>
            </a:r>
            <a:r>
              <a:rPr lang="ru-RU" dirty="0"/>
              <a:t> </a:t>
            </a:r>
            <a:r>
              <a:rPr lang="ru-RU" dirty="0" err="1"/>
              <a:t>пойнтъра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сочат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едно</a:t>
            </a:r>
            <a:r>
              <a:rPr lang="ru-RU" dirty="0"/>
              <a:t> и </a:t>
            </a:r>
            <a:r>
              <a:rPr lang="ru-RU" dirty="0" err="1"/>
              <a:t>също</a:t>
            </a:r>
            <a:r>
              <a:rPr lang="ru-RU" dirty="0"/>
              <a:t> и </a:t>
            </a:r>
            <a:r>
              <a:rPr lang="ru-RU" dirty="0" err="1"/>
              <a:t>ще</a:t>
            </a:r>
            <a:r>
              <a:rPr lang="ru-RU" dirty="0"/>
              <a:t> имаме </a:t>
            </a:r>
            <a:r>
              <a:rPr lang="ru-RU" dirty="0" err="1"/>
              <a:t>проблеми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Освен</a:t>
            </a:r>
            <a:r>
              <a:rPr lang="ru-RU" dirty="0"/>
              <a:t> </a:t>
            </a:r>
            <a:r>
              <a:rPr lang="ru-RU" dirty="0" err="1"/>
              <a:t>това</a:t>
            </a:r>
            <a:r>
              <a:rPr lang="ru-RU" dirty="0"/>
              <a:t>, системно-</a:t>
            </a:r>
            <a:r>
              <a:rPr lang="ru-RU" dirty="0" err="1"/>
              <a:t>генерираната</a:t>
            </a:r>
            <a:r>
              <a:rPr lang="ru-RU" dirty="0"/>
              <a:t> функция не се </a:t>
            </a:r>
            <a:r>
              <a:rPr lang="ru-RU" dirty="0" err="1"/>
              <a:t>грижи</a:t>
            </a:r>
            <a:r>
              <a:rPr lang="ru-RU" dirty="0"/>
              <a:t> за старите </a:t>
            </a:r>
            <a:r>
              <a:rPr lang="ru-RU" dirty="0" err="1"/>
              <a:t>данни</a:t>
            </a:r>
            <a:r>
              <a:rPr lang="ru-RU" dirty="0"/>
              <a:t> на </a:t>
            </a:r>
            <a:r>
              <a:rPr lang="ru-RU" dirty="0" err="1"/>
              <a:t>обекта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променяме</a:t>
            </a:r>
            <a:endParaRPr lang="ru-RU" dirty="0"/>
          </a:p>
          <a:p>
            <a:pPr marL="457200" lvl="1" indent="0">
              <a:buNone/>
            </a:pPr>
            <a:r>
              <a:rPr lang="ru-RU" dirty="0"/>
              <a:t>=&gt;</a:t>
            </a:r>
            <a:r>
              <a:rPr lang="ru-RU" dirty="0" err="1"/>
              <a:t>може</a:t>
            </a:r>
            <a:r>
              <a:rPr lang="ru-RU" dirty="0"/>
              <a:t> да се получи </a:t>
            </a:r>
            <a:r>
              <a:rPr lang="ru-RU" dirty="0" err="1"/>
              <a:t>разхищение</a:t>
            </a:r>
            <a:r>
              <a:rPr lang="ru-RU" dirty="0"/>
              <a:t> на </a:t>
            </a:r>
            <a:r>
              <a:rPr lang="ru-RU" dirty="0" err="1"/>
              <a:t>памет</a:t>
            </a:r>
            <a:r>
              <a:rPr lang="ru-RU" dirty="0"/>
              <a:t>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58668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3113115-EE29-4A39-89C7-E2F0CBF2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Обикновен пример за нуждата от голямата четворка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0E4F90-8AC2-4059-BE2A-F85449C8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0526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lame_string</a:t>
            </a:r>
            <a:r>
              <a:rPr lang="en-GB" dirty="0"/>
              <a:t> 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public: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lame_string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lame_string</a:t>
            </a:r>
            <a:r>
              <a:rPr lang="en-GB" dirty="0"/>
              <a:t>(</a:t>
            </a:r>
            <a:r>
              <a:rPr lang="en-GB" dirty="0" err="1"/>
              <a:t>const</a:t>
            </a:r>
            <a:r>
              <a:rPr lang="en-GB" dirty="0"/>
              <a:t> char *);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lame_string</a:t>
            </a:r>
            <a:r>
              <a:rPr lang="en-GB" dirty="0"/>
              <a:t>(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lame_string</a:t>
            </a:r>
            <a:r>
              <a:rPr lang="en-GB" dirty="0"/>
              <a:t>&amp;);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lame_string</a:t>
            </a:r>
            <a:r>
              <a:rPr lang="en-GB" dirty="0"/>
              <a:t>&amp; operator= (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lame_string</a:t>
            </a:r>
            <a:r>
              <a:rPr lang="en-GB" dirty="0"/>
              <a:t>&amp;);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~</a:t>
            </a:r>
            <a:r>
              <a:rPr lang="en-GB" dirty="0" err="1"/>
              <a:t>lame_string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void Print() </a:t>
            </a:r>
            <a:r>
              <a:rPr lang="en-GB" dirty="0" err="1"/>
              <a:t>const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private: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char * data;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unsigned </a:t>
            </a:r>
            <a:r>
              <a:rPr lang="en-GB" dirty="0" err="1"/>
              <a:t>arr_size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3043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Синтаксис </a:t>
            </a:r>
            <a:r>
              <a:rPr lang="bg-BG" dirty="0"/>
              <a:t>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Като всяка член-функция, конструкторите имат декларация и дефиниция</a:t>
            </a:r>
          </a:p>
          <a:p>
            <a:endParaRPr lang="bg-BG" dirty="0"/>
          </a:p>
          <a:p>
            <a:r>
              <a:rPr lang="bg-BG" dirty="0"/>
              <a:t>За разлика от обикновените функции, конструкторите нямат тип</a:t>
            </a:r>
            <a:r>
              <a:rPr lang="en-US" dirty="0"/>
              <a:t> </a:t>
            </a:r>
            <a:r>
              <a:rPr lang="bg-BG" dirty="0"/>
              <a:t>в декларацията</a:t>
            </a:r>
          </a:p>
          <a:p>
            <a:endParaRPr lang="bg-BG" dirty="0"/>
          </a:p>
          <a:p>
            <a:r>
              <a:rPr lang="bg-BG" dirty="0"/>
              <a:t>Името на конструктора съвпада с името на класа</a:t>
            </a:r>
          </a:p>
          <a:p>
            <a:endParaRPr lang="bg-BG" dirty="0"/>
          </a:p>
          <a:p>
            <a:r>
              <a:rPr lang="bg-BG" dirty="0"/>
              <a:t>В дефиницията може да се използва така нареченият инициализиращ списък</a:t>
            </a:r>
          </a:p>
        </p:txBody>
      </p:sp>
    </p:spTree>
    <p:extLst>
      <p:ext uri="{BB962C8B-B14F-4D97-AF65-F5344CB8AC3E}">
        <p14:creationId xmlns:p14="http://schemas.microsoft.com/office/powerpoint/2010/main" val="38464466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3113115-EE29-4A39-89C7-E2F0CBF2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Обикновен пример за нуждата от голямата четворка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0E4F90-8AC2-4059-BE2A-F85449C8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0526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</a:t>
            </a:r>
            <a:r>
              <a:rPr lang="en-GB" dirty="0" err="1"/>
              <a:t>lame_string</a:t>
            </a:r>
            <a:r>
              <a:rPr lang="en-GB" dirty="0"/>
              <a:t>::</a:t>
            </a:r>
            <a:r>
              <a:rPr lang="en-GB" dirty="0" err="1"/>
              <a:t>lame_string</a:t>
            </a:r>
            <a:r>
              <a:rPr lang="en-GB" dirty="0"/>
              <a:t>() : </a:t>
            </a:r>
            <a:r>
              <a:rPr lang="en-GB" dirty="0" err="1"/>
              <a:t>arr_size</a:t>
            </a:r>
            <a:r>
              <a:rPr lang="en-GB" dirty="0"/>
              <a:t>(1)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data = new char[</a:t>
            </a:r>
            <a:r>
              <a:rPr lang="en-GB" dirty="0" err="1"/>
              <a:t>arr_size</a:t>
            </a:r>
            <a:r>
              <a:rPr lang="en-GB" dirty="0"/>
              <a:t>];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data[0] = '\0';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en-GB" dirty="0" err="1"/>
              <a:t>lame_string</a:t>
            </a:r>
            <a:r>
              <a:rPr lang="en-GB" dirty="0"/>
              <a:t>::</a:t>
            </a:r>
            <a:r>
              <a:rPr lang="en-GB" dirty="0" err="1"/>
              <a:t>lame_string</a:t>
            </a:r>
            <a:r>
              <a:rPr lang="en-GB" dirty="0"/>
              <a:t>(</a:t>
            </a:r>
            <a:r>
              <a:rPr lang="en-GB" dirty="0" err="1"/>
              <a:t>const</a:t>
            </a:r>
            <a:r>
              <a:rPr lang="en-GB" dirty="0"/>
              <a:t> char * </a:t>
            </a:r>
            <a:r>
              <a:rPr lang="en-GB" dirty="0" err="1"/>
              <a:t>rhs</a:t>
            </a:r>
            <a:r>
              <a:rPr lang="en-GB" dirty="0"/>
              <a:t>) : </a:t>
            </a:r>
            <a:r>
              <a:rPr lang="en-GB" dirty="0" err="1"/>
              <a:t>arr_size</a:t>
            </a:r>
            <a:r>
              <a:rPr lang="en-GB" dirty="0"/>
              <a:t>(</a:t>
            </a:r>
            <a:r>
              <a:rPr lang="en-GB" dirty="0" err="1"/>
              <a:t>strlen</a:t>
            </a:r>
            <a:r>
              <a:rPr lang="en-GB" dirty="0"/>
              <a:t>(</a:t>
            </a:r>
            <a:r>
              <a:rPr lang="en-GB" dirty="0" err="1"/>
              <a:t>rhs</a:t>
            </a:r>
            <a:r>
              <a:rPr lang="en-GB" dirty="0"/>
              <a:t>)+1)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data = new char[</a:t>
            </a:r>
            <a:r>
              <a:rPr lang="en-GB" dirty="0" err="1"/>
              <a:t>arr_size</a:t>
            </a:r>
            <a:r>
              <a:rPr lang="en-GB" dirty="0"/>
              <a:t>];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for (unsigned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arr_size</a:t>
            </a:r>
            <a:r>
              <a:rPr lang="en-GB" dirty="0"/>
              <a:t>; ++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bg-BG" dirty="0"/>
              <a:t>	{</a:t>
            </a:r>
          </a:p>
          <a:p>
            <a:pPr marL="0" indent="0">
              <a:buNone/>
            </a:pPr>
            <a:r>
              <a:rPr lang="bg-BG" dirty="0"/>
              <a:t>		</a:t>
            </a:r>
            <a:r>
              <a:rPr lang="en-GB" dirty="0"/>
              <a:t>data[</a:t>
            </a:r>
            <a:r>
              <a:rPr lang="en-GB" dirty="0" err="1"/>
              <a:t>i</a:t>
            </a:r>
            <a:r>
              <a:rPr lang="en-GB" dirty="0"/>
              <a:t>] = </a:t>
            </a:r>
            <a:r>
              <a:rPr lang="en-GB" dirty="0" err="1"/>
              <a:t>rhs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pPr marL="0" indent="0">
              <a:buNone/>
            </a:pPr>
            <a:r>
              <a:rPr lang="bg-BG" dirty="0"/>
              <a:t>	}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93471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3113115-EE29-4A39-89C7-E2F0CBF2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Обикновен пример за нуждата от голямата четворка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0E4F90-8AC2-4059-BE2A-F85449C8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052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lame_string</a:t>
            </a:r>
            <a:r>
              <a:rPr lang="en-GB" sz="2400" dirty="0"/>
              <a:t>::</a:t>
            </a:r>
            <a:r>
              <a:rPr lang="en-GB" sz="2400" dirty="0" err="1"/>
              <a:t>lame_string</a:t>
            </a:r>
            <a:r>
              <a:rPr lang="en-GB" sz="2400" dirty="0"/>
              <a:t>(</a:t>
            </a:r>
            <a:r>
              <a:rPr lang="en-GB" sz="2400" dirty="0" err="1"/>
              <a:t>const</a:t>
            </a:r>
            <a:r>
              <a:rPr lang="en-GB" sz="2400" dirty="0"/>
              <a:t> </a:t>
            </a:r>
            <a:r>
              <a:rPr lang="en-GB" sz="2400" dirty="0" err="1"/>
              <a:t>lame_string</a:t>
            </a:r>
            <a:r>
              <a:rPr lang="en-GB" sz="2400" dirty="0"/>
              <a:t> &amp; </a:t>
            </a:r>
            <a:r>
              <a:rPr lang="en-GB" sz="2400" dirty="0" err="1"/>
              <a:t>rhs</a:t>
            </a:r>
            <a:r>
              <a:rPr lang="en-GB" sz="2400" dirty="0"/>
              <a:t>) : </a:t>
            </a:r>
            <a:r>
              <a:rPr lang="en-GB" sz="2400" dirty="0" err="1"/>
              <a:t>arr_size</a:t>
            </a:r>
            <a:r>
              <a:rPr lang="en-GB" sz="2400" dirty="0"/>
              <a:t>(</a:t>
            </a:r>
            <a:r>
              <a:rPr lang="en-GB" sz="2400" dirty="0" err="1"/>
              <a:t>rhs.arr_size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bg-BG" sz="2400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data = new char[</a:t>
            </a:r>
            <a:r>
              <a:rPr lang="en-GB" dirty="0" err="1"/>
              <a:t>arr_size</a:t>
            </a:r>
            <a:r>
              <a:rPr lang="en-GB" dirty="0"/>
              <a:t>];</a:t>
            </a:r>
          </a:p>
          <a:p>
            <a:pPr marL="0" indent="0">
              <a:buNone/>
            </a:pPr>
            <a:r>
              <a:rPr lang="bg-BG" sz="2400" dirty="0"/>
              <a:t>	</a:t>
            </a:r>
            <a:r>
              <a:rPr lang="en-GB" sz="2400" dirty="0"/>
              <a:t>for (unsigned </a:t>
            </a:r>
            <a:r>
              <a:rPr lang="en-GB" sz="2400" dirty="0" err="1"/>
              <a:t>i</a:t>
            </a:r>
            <a:r>
              <a:rPr lang="en-GB" sz="2400" dirty="0"/>
              <a:t> = 0; </a:t>
            </a:r>
            <a:r>
              <a:rPr lang="en-GB" sz="2400" dirty="0" err="1"/>
              <a:t>i</a:t>
            </a:r>
            <a:r>
              <a:rPr lang="en-GB" sz="2400" dirty="0"/>
              <a:t> &lt; </a:t>
            </a:r>
            <a:r>
              <a:rPr lang="en-GB" sz="2400" dirty="0" err="1"/>
              <a:t>arr_size</a:t>
            </a:r>
            <a:r>
              <a:rPr lang="en-GB" sz="2400" dirty="0"/>
              <a:t>; ++</a:t>
            </a:r>
            <a:r>
              <a:rPr lang="en-GB" sz="2400" dirty="0" err="1"/>
              <a:t>i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bg-BG" sz="2400" dirty="0"/>
              <a:t>	{</a:t>
            </a:r>
          </a:p>
          <a:p>
            <a:pPr marL="0" indent="0">
              <a:buNone/>
            </a:pPr>
            <a:r>
              <a:rPr lang="bg-BG" sz="2400" dirty="0"/>
              <a:t>		</a:t>
            </a:r>
            <a:r>
              <a:rPr lang="en-GB" sz="2400" dirty="0"/>
              <a:t>data[</a:t>
            </a:r>
            <a:r>
              <a:rPr lang="en-GB" sz="2400" dirty="0" err="1"/>
              <a:t>i</a:t>
            </a:r>
            <a:r>
              <a:rPr lang="en-GB" sz="2400" dirty="0"/>
              <a:t>] = </a:t>
            </a:r>
            <a:r>
              <a:rPr lang="en-GB" sz="2400" dirty="0" err="1"/>
              <a:t>rhs.data</a:t>
            </a:r>
            <a:r>
              <a:rPr lang="en-GB" sz="2400" dirty="0"/>
              <a:t>[</a:t>
            </a:r>
            <a:r>
              <a:rPr lang="en-GB" sz="2400" dirty="0" err="1"/>
              <a:t>i</a:t>
            </a:r>
            <a:r>
              <a:rPr lang="en-GB" sz="2400" dirty="0"/>
              <a:t>];</a:t>
            </a:r>
          </a:p>
          <a:p>
            <a:pPr marL="0" indent="0">
              <a:buNone/>
            </a:pPr>
            <a:r>
              <a:rPr lang="bg-BG" sz="2400" dirty="0"/>
              <a:t>	}</a:t>
            </a:r>
          </a:p>
          <a:p>
            <a:pPr marL="0" indent="0">
              <a:buNone/>
            </a:pPr>
            <a:r>
              <a:rPr lang="bg-BG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6965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3113115-EE29-4A39-89C7-E2F0CBF2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Обикновен пример за нуждата от голямата четворка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0E4F90-8AC2-4059-BE2A-F85449C8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0526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err="1"/>
              <a:t>lame_string</a:t>
            </a:r>
            <a:r>
              <a:rPr lang="en-GB" dirty="0"/>
              <a:t> &amp; </a:t>
            </a:r>
            <a:r>
              <a:rPr lang="en-GB" dirty="0" err="1"/>
              <a:t>lame_string</a:t>
            </a:r>
            <a:r>
              <a:rPr lang="en-GB" dirty="0"/>
              <a:t>::operator=(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lame_string</a:t>
            </a:r>
            <a:r>
              <a:rPr lang="en-GB" dirty="0"/>
              <a:t> &amp; </a:t>
            </a:r>
            <a:r>
              <a:rPr lang="en-GB" dirty="0" err="1"/>
              <a:t>rhs</a:t>
            </a:r>
            <a:r>
              <a:rPr lang="en-GB" dirty="0"/>
              <a:t>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>
                <a:solidFill>
                  <a:srgbClr val="289A00"/>
                </a:solidFill>
              </a:rPr>
              <a:t>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проверка за </a:t>
            </a:r>
            <a:r>
              <a:rPr lang="bg-BG" dirty="0" err="1">
                <a:solidFill>
                  <a:srgbClr val="289A00"/>
                </a:solidFill>
              </a:rPr>
              <a:t>самоприсвояване</a:t>
            </a:r>
            <a:r>
              <a:rPr lang="bg-BG" dirty="0">
                <a:solidFill>
                  <a:srgbClr val="289A00"/>
                </a:solidFill>
              </a:rPr>
              <a:t>, не искаме да се </a:t>
            </a:r>
            <a:r>
              <a:rPr lang="bg-BG" dirty="0" err="1">
                <a:solidFill>
                  <a:srgbClr val="289A00"/>
                </a:solidFill>
              </a:rPr>
              <a:t>самозатрие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if (this != &amp;</a:t>
            </a:r>
            <a:r>
              <a:rPr lang="en-GB" dirty="0" err="1"/>
              <a:t>rhs</a:t>
            </a:r>
            <a:r>
              <a:rPr lang="en-GB" dirty="0">
                <a:solidFill>
                  <a:srgbClr val="289A00"/>
                </a:solidFill>
              </a:rPr>
              <a:t>) //</a:t>
            </a:r>
            <a:r>
              <a:rPr lang="bg-BG" dirty="0">
                <a:solidFill>
                  <a:srgbClr val="289A00"/>
                </a:solidFill>
              </a:rPr>
              <a:t>защо проверяваме така, а не </a:t>
            </a:r>
            <a:r>
              <a:rPr lang="en-GB" dirty="0">
                <a:solidFill>
                  <a:srgbClr val="289A00"/>
                </a:solidFill>
              </a:rPr>
              <a:t>*this != </a:t>
            </a:r>
            <a:r>
              <a:rPr lang="en-GB" dirty="0" err="1">
                <a:solidFill>
                  <a:srgbClr val="289A00"/>
                </a:solidFill>
              </a:rPr>
              <a:t>rhs</a:t>
            </a:r>
            <a:r>
              <a:rPr lang="en-GB" dirty="0">
                <a:solidFill>
                  <a:srgbClr val="289A00"/>
                </a:solidFill>
              </a:rPr>
              <a:t> ?</a:t>
            </a:r>
            <a:endParaRPr lang="bg-BG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{</a:t>
            </a:r>
          </a:p>
          <a:p>
            <a:pPr marL="0" indent="0">
              <a:buNone/>
            </a:pPr>
            <a:r>
              <a:rPr lang="bg-BG" dirty="0"/>
              <a:t>		</a:t>
            </a:r>
            <a:r>
              <a:rPr lang="en-GB" dirty="0" err="1"/>
              <a:t>arr_size</a:t>
            </a:r>
            <a:r>
              <a:rPr lang="en-GB" dirty="0"/>
              <a:t> = </a:t>
            </a:r>
            <a:r>
              <a:rPr lang="en-GB" dirty="0" err="1"/>
              <a:t>rhs.arr_size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	</a:t>
            </a:r>
            <a:r>
              <a:rPr lang="en-GB" dirty="0"/>
              <a:t>delete[] data;</a:t>
            </a:r>
          </a:p>
          <a:p>
            <a:pPr marL="0" indent="0">
              <a:buNone/>
            </a:pPr>
            <a:r>
              <a:rPr lang="bg-BG" dirty="0"/>
              <a:t>		</a:t>
            </a:r>
            <a:r>
              <a:rPr lang="en-GB" dirty="0"/>
              <a:t>data = new char[</a:t>
            </a:r>
            <a:r>
              <a:rPr lang="en-GB" dirty="0" err="1"/>
              <a:t>arr_size</a:t>
            </a:r>
            <a:r>
              <a:rPr lang="en-GB" dirty="0"/>
              <a:t>];</a:t>
            </a:r>
          </a:p>
          <a:p>
            <a:pPr marL="0" indent="0">
              <a:buNone/>
            </a:pPr>
            <a:r>
              <a:rPr lang="bg-BG" dirty="0"/>
              <a:t>		</a:t>
            </a:r>
            <a:r>
              <a:rPr lang="en-GB" dirty="0"/>
              <a:t>for (unsigned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arr_size</a:t>
            </a:r>
            <a:r>
              <a:rPr lang="en-GB" dirty="0"/>
              <a:t>; ++</a:t>
            </a:r>
            <a:r>
              <a:rPr lang="en-GB" dirty="0" err="1"/>
              <a:t>i</a:t>
            </a:r>
            <a:r>
              <a:rPr lang="en-GB" dirty="0"/>
              <a:t>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		</a:t>
            </a:r>
            <a:r>
              <a:rPr lang="en-GB" dirty="0"/>
              <a:t>data[</a:t>
            </a:r>
            <a:r>
              <a:rPr lang="en-GB" dirty="0" err="1"/>
              <a:t>i</a:t>
            </a:r>
            <a:r>
              <a:rPr lang="en-GB" dirty="0"/>
              <a:t>] = </a:t>
            </a:r>
            <a:r>
              <a:rPr lang="en-GB" dirty="0" err="1"/>
              <a:t>rhs.data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pPr marL="0" indent="0">
              <a:buNone/>
            </a:pPr>
            <a:r>
              <a:rPr lang="bg-BG" dirty="0"/>
              <a:t>		}</a:t>
            </a:r>
          </a:p>
          <a:p>
            <a:pPr marL="0" indent="0">
              <a:buNone/>
            </a:pPr>
            <a:r>
              <a:rPr lang="bg-BG" dirty="0"/>
              <a:t>	}</a:t>
            </a:r>
          </a:p>
          <a:p>
            <a:pPr marL="0" indent="0">
              <a:buNone/>
            </a:pPr>
            <a:r>
              <a:rPr lang="en-GB" dirty="0"/>
              <a:t>	return *this;</a:t>
            </a:r>
          </a:p>
          <a:p>
            <a:pPr marL="0" indent="0">
              <a:buNone/>
            </a:pPr>
            <a:r>
              <a:rPr lang="bg-BG" dirty="0"/>
              <a:t>}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4915448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F668013-5C38-4C80-B8B6-55E5EC98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Обикновен пример за нуждата от голямата четворка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D0E4B9B-E0E6-446B-8252-ED112F32B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/>
              <a:t>lame_string</a:t>
            </a:r>
            <a:r>
              <a:rPr lang="en-GB" dirty="0"/>
              <a:t>::~</a:t>
            </a:r>
            <a:r>
              <a:rPr lang="en-GB" dirty="0" err="1"/>
              <a:t>lame_string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delete[] data;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lame_string</a:t>
            </a:r>
            <a:r>
              <a:rPr lang="en-GB" dirty="0"/>
              <a:t>::Print() </a:t>
            </a:r>
            <a:r>
              <a:rPr lang="en-GB" dirty="0" err="1"/>
              <a:t>const</a:t>
            </a:r>
            <a:endParaRPr lang="en-GB" dirty="0"/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data &lt;&lt; '\n';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3505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F668013-5C38-4C80-B8B6-55E5EC98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Обикновен пример за нуждата от голямата четворка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D0E4B9B-E0E6-446B-8252-ED112F32B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lame_string</a:t>
            </a:r>
            <a:r>
              <a:rPr lang="en-GB" dirty="0"/>
              <a:t> a;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a.Print</a:t>
            </a:r>
            <a:r>
              <a:rPr lang="en-GB" dirty="0"/>
              <a:t>(); 	</a:t>
            </a:r>
            <a:r>
              <a:rPr lang="bg-BG" dirty="0"/>
              <a:t>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само нов ред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lame_string</a:t>
            </a:r>
            <a:r>
              <a:rPr lang="en-GB" dirty="0"/>
              <a:t> b("Hello");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b.Print</a:t>
            </a:r>
            <a:r>
              <a:rPr lang="en-GB" dirty="0"/>
              <a:t>();</a:t>
            </a:r>
            <a:r>
              <a:rPr lang="bg-BG" dirty="0"/>
              <a:t>		</a:t>
            </a:r>
            <a:r>
              <a:rPr lang="en-GB" dirty="0">
                <a:solidFill>
                  <a:srgbClr val="289A00"/>
                </a:solidFill>
              </a:rPr>
              <a:t>//Hello + </a:t>
            </a:r>
            <a:r>
              <a:rPr lang="bg-BG" dirty="0">
                <a:solidFill>
                  <a:srgbClr val="289A00"/>
                </a:solidFill>
              </a:rPr>
              <a:t>нов ред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	a = b;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a.Print</a:t>
            </a:r>
            <a:r>
              <a:rPr lang="en-GB" dirty="0"/>
              <a:t>();		</a:t>
            </a:r>
            <a:r>
              <a:rPr lang="en-GB" dirty="0">
                <a:solidFill>
                  <a:srgbClr val="289A00"/>
                </a:solidFill>
              </a:rPr>
              <a:t>//Hello + </a:t>
            </a:r>
            <a:r>
              <a:rPr lang="bg-BG" dirty="0">
                <a:solidFill>
                  <a:srgbClr val="289A00"/>
                </a:solidFill>
              </a:rPr>
              <a:t>нов ред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b.Print</a:t>
            </a:r>
            <a:r>
              <a:rPr lang="en-GB" dirty="0"/>
              <a:t>();		</a:t>
            </a:r>
            <a:r>
              <a:rPr lang="en-GB" dirty="0">
                <a:solidFill>
                  <a:srgbClr val="289A00"/>
                </a:solidFill>
              </a:rPr>
              <a:t>//Hello + </a:t>
            </a:r>
            <a:r>
              <a:rPr lang="bg-BG" dirty="0">
                <a:solidFill>
                  <a:srgbClr val="289A00"/>
                </a:solidFill>
              </a:rPr>
              <a:t>нов ред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95617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E4E8728-4994-4512-8D12-2E8576B3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3C66E9E6-C98E-463F-87C8-F576EDE57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0155562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7647FCA-59D9-4781-8D5F-0EC642B1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Пробиване на капсулата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C28067E-B3E5-4270-A509-7A62625C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Енкапсулацията</a:t>
            </a:r>
            <a:r>
              <a:rPr lang="bg-BG" dirty="0"/>
              <a:t> има много предимства, но понякога има и недостатъци</a:t>
            </a:r>
          </a:p>
          <a:p>
            <a:endParaRPr lang="bg-BG" dirty="0"/>
          </a:p>
          <a:p>
            <a:r>
              <a:rPr lang="bg-BG" dirty="0"/>
              <a:t>В примерния клас </a:t>
            </a:r>
            <a:r>
              <a:rPr lang="en-GB" dirty="0" err="1"/>
              <a:t>lame_string</a:t>
            </a:r>
            <a:r>
              <a:rPr lang="bg-BG" dirty="0"/>
              <a:t>, например, не можем да променяме стойността на думата без да използваме друг такъв обект</a:t>
            </a:r>
          </a:p>
          <a:p>
            <a:endParaRPr lang="bg-BG" dirty="0"/>
          </a:p>
          <a:p>
            <a:r>
              <a:rPr lang="bg-BG" dirty="0"/>
              <a:t>Също така, не можем просто да извлечем данните, а само да ги принтираме на екрана</a:t>
            </a:r>
          </a:p>
        </p:txBody>
      </p:sp>
    </p:spTree>
    <p:extLst>
      <p:ext uri="{BB962C8B-B14F-4D97-AF65-F5344CB8AC3E}">
        <p14:creationId xmlns:p14="http://schemas.microsoft.com/office/powerpoint/2010/main" val="6160705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331212-8634-4A63-8549-2F6B3DA7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Екстрактор</a:t>
            </a:r>
            <a:r>
              <a:rPr lang="bg-BG" dirty="0"/>
              <a:t> </a:t>
            </a:r>
            <a:r>
              <a:rPr lang="en-GB" dirty="0"/>
              <a:t>(getter)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896A676-0AFD-4152-8AED-5E84F20DD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664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Ако искаме достъп до </a:t>
            </a:r>
            <a:r>
              <a:rPr lang="bg-BG" dirty="0" err="1"/>
              <a:t>енкапсулирана</a:t>
            </a:r>
            <a:r>
              <a:rPr lang="bg-BG" dirty="0"/>
              <a:t> член-</a:t>
            </a:r>
            <a:r>
              <a:rPr lang="bg-BG" dirty="0" err="1"/>
              <a:t>данна</a:t>
            </a:r>
            <a:r>
              <a:rPr lang="bg-BG" dirty="0"/>
              <a:t> на даден клас, се нуждаем от специална функция за това</a:t>
            </a:r>
          </a:p>
          <a:p>
            <a:endParaRPr lang="bg-BG" dirty="0"/>
          </a:p>
          <a:p>
            <a:r>
              <a:rPr lang="bg-BG" dirty="0" err="1"/>
              <a:t>Таква</a:t>
            </a:r>
            <a:r>
              <a:rPr lang="bg-BG" dirty="0"/>
              <a:t> функция се нарича </a:t>
            </a:r>
            <a:r>
              <a:rPr lang="bg-BG" dirty="0" err="1"/>
              <a:t>екстрактор</a:t>
            </a:r>
            <a:r>
              <a:rPr lang="bg-BG" dirty="0"/>
              <a:t> (</a:t>
            </a:r>
            <a:r>
              <a:rPr lang="en-GB" dirty="0"/>
              <a:t>getter)</a:t>
            </a:r>
          </a:p>
          <a:p>
            <a:endParaRPr lang="en-GB" dirty="0"/>
          </a:p>
          <a:p>
            <a:r>
              <a:rPr lang="bg-BG" dirty="0"/>
              <a:t>Обикновено тази функция третира обекта като константен, като връща или нов обект или константна референция към член-</a:t>
            </a:r>
            <a:r>
              <a:rPr lang="bg-BG" dirty="0" err="1"/>
              <a:t>данната</a:t>
            </a:r>
            <a:endParaRPr lang="bg-BG" dirty="0"/>
          </a:p>
          <a:p>
            <a:endParaRPr lang="bg-BG" dirty="0"/>
          </a:p>
          <a:p>
            <a:r>
              <a:rPr lang="bg-BG" dirty="0"/>
              <a:t>Причината за това е, че примитивните типове данни не отнемат много време за копиране, но някои обекти – да</a:t>
            </a:r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Ако върнатата референция не е константна, то има опасност потребителят да модифицира самата член-</a:t>
            </a:r>
            <a:r>
              <a:rPr lang="bg-BG" dirty="0" err="1">
                <a:solidFill>
                  <a:srgbClr val="FF0000"/>
                </a:solidFill>
              </a:rPr>
              <a:t>данна</a:t>
            </a:r>
            <a:r>
              <a:rPr lang="bg-BG" dirty="0">
                <a:solidFill>
                  <a:srgbClr val="FF0000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7851600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331212-8634-4A63-8549-2F6B3DA7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Екстрактор</a:t>
            </a:r>
            <a:r>
              <a:rPr lang="bg-BG" dirty="0"/>
              <a:t> </a:t>
            </a:r>
            <a:r>
              <a:rPr lang="en-GB" dirty="0"/>
              <a:t>(getter)</a:t>
            </a:r>
            <a:r>
              <a:rPr lang="bg-BG" dirty="0"/>
              <a:t> -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896A676-0AFD-4152-8AED-5E84F20DD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class number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int value = 3;</a:t>
            </a:r>
          </a:p>
          <a:p>
            <a:pPr marL="0" indent="0">
              <a:buNone/>
            </a:pPr>
            <a:r>
              <a:rPr lang="en-GB" dirty="0"/>
              <a:t>	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GetValue</a:t>
            </a:r>
            <a:r>
              <a:rPr lang="en-GB" dirty="0"/>
              <a:t>()</a:t>
            </a:r>
            <a:r>
              <a:rPr lang="en-GB" dirty="0" err="1"/>
              <a:t>const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int number::</a:t>
            </a:r>
            <a:r>
              <a:rPr lang="en-GB" dirty="0" err="1"/>
              <a:t>GetValue</a:t>
            </a:r>
            <a:r>
              <a:rPr lang="en-GB" dirty="0"/>
              <a:t>() </a:t>
            </a:r>
            <a:r>
              <a:rPr lang="en-GB" dirty="0" err="1"/>
              <a:t>const</a:t>
            </a:r>
            <a:endParaRPr lang="en-GB" dirty="0"/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return value;</a:t>
            </a:r>
          </a:p>
          <a:p>
            <a:pPr marL="0" indent="0">
              <a:buNone/>
            </a:pPr>
            <a:r>
              <a:rPr lang="bg-BG" dirty="0"/>
              <a:t>}</a:t>
            </a:r>
            <a:endParaRPr lang="bg-B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6136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331212-8634-4A63-8549-2F6B3DA7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Екстрактор</a:t>
            </a:r>
            <a:r>
              <a:rPr lang="bg-BG" dirty="0"/>
              <a:t> </a:t>
            </a:r>
            <a:r>
              <a:rPr lang="en-GB" dirty="0"/>
              <a:t>(getter)</a:t>
            </a:r>
            <a:r>
              <a:rPr lang="bg-BG" dirty="0"/>
              <a:t> -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896A676-0AFD-4152-8AED-5E84F20DD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number one;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one.GetValue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>
                <a:solidFill>
                  <a:srgbClr val="289A00"/>
                </a:solidFill>
              </a:rPr>
              <a:t>	//my number is called one, but its value is 3 :(</a:t>
            </a:r>
          </a:p>
          <a:p>
            <a:pPr marL="0" indent="0">
              <a:buNone/>
            </a:pPr>
            <a:r>
              <a:rPr lang="bg-BG" dirty="0"/>
              <a:t>}</a:t>
            </a:r>
            <a:endParaRPr lang="bg-B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31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Person(); 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декларация на конструктор без параметри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Person::Person()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01876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DE4F79-5B98-4A29-9A6A-D445181D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7300E2A-1404-454E-9CDA-9BD16FB15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6751453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9D802D-883B-4EE2-AFEF-D86966A0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Мутатор</a:t>
            </a:r>
            <a:r>
              <a:rPr lang="bg-BG" dirty="0"/>
              <a:t> (</a:t>
            </a:r>
            <a:r>
              <a:rPr lang="en-GB" dirty="0"/>
              <a:t>setter)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F1FF82-0540-4B5C-AD73-4B115CE2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Ако искаме да променим стойността на дадена </a:t>
            </a:r>
            <a:r>
              <a:rPr lang="bg-BG" dirty="0" err="1"/>
              <a:t>енкапсулирана</a:t>
            </a:r>
            <a:r>
              <a:rPr lang="bg-BG" dirty="0"/>
              <a:t> член-</a:t>
            </a:r>
            <a:r>
              <a:rPr lang="bg-BG" dirty="0" err="1"/>
              <a:t>данна</a:t>
            </a:r>
            <a:r>
              <a:rPr lang="bg-BG" dirty="0"/>
              <a:t>, се нуждаем от специална функция за това</a:t>
            </a:r>
          </a:p>
          <a:p>
            <a:endParaRPr lang="bg-BG" dirty="0"/>
          </a:p>
          <a:p>
            <a:r>
              <a:rPr lang="bg-BG" dirty="0"/>
              <a:t>Такива функции се наричат </a:t>
            </a:r>
            <a:r>
              <a:rPr lang="bg-BG" dirty="0" err="1"/>
              <a:t>мутатори</a:t>
            </a:r>
            <a:r>
              <a:rPr lang="bg-BG" dirty="0"/>
              <a:t> (</a:t>
            </a:r>
            <a:r>
              <a:rPr lang="en-GB" dirty="0"/>
              <a:t>setter) </a:t>
            </a:r>
            <a:r>
              <a:rPr lang="bg-BG" dirty="0"/>
              <a:t>и е добра практика един </a:t>
            </a:r>
            <a:r>
              <a:rPr lang="en-GB" dirty="0"/>
              <a:t>setter </a:t>
            </a:r>
            <a:r>
              <a:rPr lang="bg-BG" dirty="0"/>
              <a:t>да променя само една член-</a:t>
            </a:r>
            <a:r>
              <a:rPr lang="bg-BG" dirty="0" err="1"/>
              <a:t>данна</a:t>
            </a:r>
            <a:endParaRPr lang="bg-BG" dirty="0"/>
          </a:p>
          <a:p>
            <a:endParaRPr lang="bg-BG" dirty="0"/>
          </a:p>
          <a:p>
            <a:r>
              <a:rPr lang="bg-BG" dirty="0"/>
              <a:t>Обикновено тези функции не връщат нищо, затова са </a:t>
            </a:r>
            <a:r>
              <a:rPr lang="en-GB" dirty="0"/>
              <a:t>void</a:t>
            </a:r>
          </a:p>
          <a:p>
            <a:endParaRPr lang="en-GB" dirty="0"/>
          </a:p>
          <a:p>
            <a:r>
              <a:rPr lang="bg-BG" dirty="0"/>
              <a:t>Обикновено съдържат като параметър новата стойност за член-</a:t>
            </a:r>
            <a:r>
              <a:rPr lang="bg-BG" dirty="0" err="1"/>
              <a:t>данната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141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9D802D-883B-4EE2-AFEF-D86966A0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Мутатор</a:t>
            </a:r>
            <a:r>
              <a:rPr lang="bg-BG" dirty="0"/>
              <a:t> (</a:t>
            </a:r>
            <a:r>
              <a:rPr lang="en-GB" dirty="0"/>
              <a:t>setter)</a:t>
            </a:r>
            <a:r>
              <a:rPr lang="bg-BG" dirty="0"/>
              <a:t> -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F1FF82-0540-4B5C-AD73-4B115CE2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class number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int value = 3;</a:t>
            </a:r>
          </a:p>
          <a:p>
            <a:pPr marL="0" indent="0">
              <a:buNone/>
            </a:pPr>
            <a:r>
              <a:rPr lang="en-GB" dirty="0"/>
              <a:t>	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GetValue</a:t>
            </a:r>
            <a:r>
              <a:rPr lang="en-GB" dirty="0"/>
              <a:t>()</a:t>
            </a:r>
            <a:r>
              <a:rPr lang="en-GB" dirty="0" err="1"/>
              <a:t>const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void </a:t>
            </a:r>
            <a:r>
              <a:rPr lang="en-GB" dirty="0" err="1">
                <a:solidFill>
                  <a:srgbClr val="0070C0"/>
                </a:solidFill>
              </a:rPr>
              <a:t>SetValue</a:t>
            </a:r>
            <a:r>
              <a:rPr lang="en-GB" dirty="0">
                <a:solidFill>
                  <a:srgbClr val="0070C0"/>
                </a:solidFill>
              </a:rPr>
              <a:t>(</a:t>
            </a:r>
            <a:r>
              <a:rPr lang="en-GB" dirty="0" err="1">
                <a:solidFill>
                  <a:srgbClr val="0070C0"/>
                </a:solidFill>
              </a:rPr>
              <a:t>const</a:t>
            </a:r>
            <a:r>
              <a:rPr lang="en-GB" dirty="0">
                <a:solidFill>
                  <a:srgbClr val="0070C0"/>
                </a:solidFill>
              </a:rPr>
              <a:t> int);</a:t>
            </a:r>
          </a:p>
          <a:p>
            <a:pPr marL="0" indent="0">
              <a:buNone/>
            </a:pPr>
            <a:r>
              <a:rPr lang="bg-BG" dirty="0"/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void number::</a:t>
            </a:r>
            <a:r>
              <a:rPr lang="en-GB" dirty="0" err="1"/>
              <a:t>SetValue</a:t>
            </a:r>
            <a:r>
              <a:rPr lang="en-GB" dirty="0"/>
              <a:t>(</a:t>
            </a:r>
            <a:r>
              <a:rPr lang="en-GB" dirty="0" err="1"/>
              <a:t>const</a:t>
            </a:r>
            <a:r>
              <a:rPr lang="en-GB" dirty="0"/>
              <a:t> int numb)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value = numb;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51392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9D802D-883B-4EE2-AFEF-D86966A0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Мутатор</a:t>
            </a:r>
            <a:r>
              <a:rPr lang="bg-BG" dirty="0"/>
              <a:t> (</a:t>
            </a:r>
            <a:r>
              <a:rPr lang="en-GB" dirty="0"/>
              <a:t>setter)</a:t>
            </a:r>
            <a:r>
              <a:rPr lang="bg-BG" dirty="0"/>
              <a:t> -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F1FF82-0540-4B5C-AD73-4B115CE2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number one;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one.SetValue</a:t>
            </a:r>
            <a:r>
              <a:rPr lang="en-GB" dirty="0"/>
              <a:t>(1);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one.GetValue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>
                <a:solidFill>
                  <a:srgbClr val="289A00"/>
                </a:solidFill>
              </a:rPr>
              <a:t>	//</a:t>
            </a:r>
            <a:r>
              <a:rPr lang="en-GB" dirty="0" err="1">
                <a:solidFill>
                  <a:srgbClr val="289A00"/>
                </a:solidFill>
              </a:rPr>
              <a:t>yey</a:t>
            </a:r>
            <a:r>
              <a:rPr lang="en-GB" dirty="0">
                <a:solidFill>
                  <a:srgbClr val="289A00"/>
                </a:solidFill>
              </a:rPr>
              <a:t>, now number one has value 1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63124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8C6D68-1FB3-4D95-AF37-4EB87869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99271BFE-3FFB-4EF1-B0AE-08AE02B67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3835944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7036BF-810E-4DAF-9E42-69AF3F2C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 от обекти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98DEFCB-FCF2-4BD0-B400-5BACA2FFB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25" y="1881896"/>
            <a:ext cx="11245949" cy="4351338"/>
          </a:xfrm>
        </p:spPr>
        <p:txBody>
          <a:bodyPr/>
          <a:lstStyle/>
          <a:p>
            <a:r>
              <a:rPr lang="bg-BG" dirty="0"/>
              <a:t>За обектите важат същите правила като за примитивните типове данни</a:t>
            </a:r>
          </a:p>
          <a:p>
            <a:endParaRPr lang="bg-BG" dirty="0"/>
          </a:p>
          <a:p>
            <a:r>
              <a:rPr lang="bg-BG" dirty="0"/>
              <a:t>За да дефинираме обикновен масив от обекти, използваме </a:t>
            </a:r>
            <a:r>
              <a:rPr lang="en-GB" dirty="0"/>
              <a:t>&lt;</a:t>
            </a:r>
            <a:r>
              <a:rPr lang="bg-BG" dirty="0" err="1"/>
              <a:t>име_на_типа</a:t>
            </a:r>
            <a:r>
              <a:rPr lang="bg-BG" dirty="0"/>
              <a:t>&gt; &lt;</a:t>
            </a:r>
            <a:r>
              <a:rPr lang="bg-BG" dirty="0" err="1"/>
              <a:t>име_на_масив</a:t>
            </a:r>
            <a:r>
              <a:rPr lang="bg-BG" dirty="0"/>
              <a:t>&gt; </a:t>
            </a:r>
            <a:r>
              <a:rPr lang="en-GB" dirty="0">
                <a:solidFill>
                  <a:srgbClr val="FF33CC"/>
                </a:solidFill>
              </a:rPr>
              <a:t>[</a:t>
            </a:r>
            <a:r>
              <a:rPr lang="bg-BG" dirty="0"/>
              <a:t>&lt;брой&gt;</a:t>
            </a:r>
            <a:r>
              <a:rPr lang="en-GB" dirty="0">
                <a:solidFill>
                  <a:srgbClr val="FF33CC"/>
                </a:solidFill>
              </a:rPr>
              <a:t>]</a:t>
            </a:r>
            <a:r>
              <a:rPr lang="en-GB" dirty="0"/>
              <a:t> </a:t>
            </a:r>
            <a:r>
              <a:rPr lang="bg-BG" dirty="0"/>
              <a:t>[ = { &lt;описание-на-обект&gt; {, &lt;описание-на-обект&gt; } } ];</a:t>
            </a:r>
            <a:endParaRPr lang="en-GB" dirty="0"/>
          </a:p>
          <a:p>
            <a:endParaRPr lang="en-GB" dirty="0"/>
          </a:p>
          <a:p>
            <a:r>
              <a:rPr lang="bg-BG" dirty="0"/>
              <a:t>Ако не дадем описание на обект, се използва конструкторът му по подразбиране</a:t>
            </a:r>
          </a:p>
        </p:txBody>
      </p:sp>
    </p:spTree>
    <p:extLst>
      <p:ext uri="{BB962C8B-B14F-4D97-AF65-F5344CB8AC3E}">
        <p14:creationId xmlns:p14="http://schemas.microsoft.com/office/powerpoint/2010/main" val="295649110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7036BF-810E-4DAF-9E42-69AF3F2C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 от обекти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98DEFCB-FCF2-4BD0-B400-5BACA2FFB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25" y="1881896"/>
            <a:ext cx="11718975" cy="4351338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При динамично заделяне на памет сме малко по-ограничени (както и при примитивните типове данни):</a:t>
            </a:r>
          </a:p>
          <a:p>
            <a:pPr lvl="1"/>
            <a:r>
              <a:rPr lang="ru-RU" dirty="0" err="1"/>
              <a:t>new</a:t>
            </a:r>
            <a:r>
              <a:rPr lang="ru-RU" dirty="0"/>
              <a:t> &lt;тип&gt;</a:t>
            </a:r>
            <a:r>
              <a:rPr lang="en-GB" dirty="0"/>
              <a:t> 	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използва конструктора по подразбиране</a:t>
            </a:r>
            <a:endParaRPr lang="ru-RU" dirty="0">
              <a:solidFill>
                <a:srgbClr val="289A00"/>
              </a:solidFill>
            </a:endParaRPr>
          </a:p>
          <a:p>
            <a:pPr lvl="1"/>
            <a:r>
              <a:rPr lang="ru-RU" dirty="0" err="1"/>
              <a:t>new</a:t>
            </a:r>
            <a:r>
              <a:rPr lang="ru-RU" dirty="0"/>
              <a:t> &lt;тип&gt;(&lt;</a:t>
            </a:r>
            <a:r>
              <a:rPr lang="ru-RU" dirty="0" err="1"/>
              <a:t>параметри</a:t>
            </a:r>
            <a:r>
              <a:rPr lang="ru-RU" dirty="0"/>
              <a:t>&gt;)</a:t>
            </a:r>
            <a:r>
              <a:rPr lang="en-GB" dirty="0"/>
              <a:t>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използва конструктора с такива параметри</a:t>
            </a:r>
            <a:endParaRPr lang="ru-RU" dirty="0">
              <a:solidFill>
                <a:srgbClr val="289A00"/>
              </a:solidFill>
            </a:endParaRPr>
          </a:p>
          <a:p>
            <a:pPr lvl="1"/>
            <a:r>
              <a:rPr lang="ru-RU" dirty="0" err="1"/>
              <a:t>new</a:t>
            </a:r>
            <a:r>
              <a:rPr lang="ru-RU" dirty="0"/>
              <a:t> &lt;тип&gt;[&lt;</a:t>
            </a:r>
            <a:r>
              <a:rPr lang="ru-RU" dirty="0" err="1"/>
              <a:t>брой</a:t>
            </a:r>
            <a:r>
              <a:rPr lang="ru-RU" dirty="0"/>
              <a:t>&gt;]		</a:t>
            </a:r>
            <a:r>
              <a:rPr lang="ru-RU" dirty="0">
                <a:solidFill>
                  <a:srgbClr val="289A00"/>
                </a:solidFill>
              </a:rPr>
              <a:t>//</a:t>
            </a:r>
            <a:r>
              <a:rPr lang="ru-RU" dirty="0" err="1">
                <a:solidFill>
                  <a:srgbClr val="289A00"/>
                </a:solidFill>
              </a:rPr>
              <a:t>използва</a:t>
            </a:r>
            <a:r>
              <a:rPr lang="ru-RU" dirty="0">
                <a:solidFill>
                  <a:srgbClr val="289A00"/>
                </a:solidFill>
              </a:rPr>
              <a:t> конструктора по </a:t>
            </a:r>
            <a:r>
              <a:rPr lang="ru-RU" dirty="0" err="1">
                <a:solidFill>
                  <a:srgbClr val="289A00"/>
                </a:solidFill>
              </a:rPr>
              <a:t>подразбиране</a:t>
            </a:r>
            <a:r>
              <a:rPr lang="ru-RU" dirty="0">
                <a:solidFill>
                  <a:srgbClr val="289A00"/>
                </a:solidFill>
              </a:rPr>
              <a:t> за </a:t>
            </a:r>
            <a:r>
              <a:rPr lang="ru-RU" dirty="0"/>
              <a:t>						</a:t>
            </a:r>
            <a:r>
              <a:rPr lang="ru-RU" dirty="0">
                <a:solidFill>
                  <a:srgbClr val="289A00"/>
                </a:solidFill>
              </a:rPr>
              <a:t>//</a:t>
            </a:r>
            <a:r>
              <a:rPr lang="ru-RU" dirty="0" err="1">
                <a:solidFill>
                  <a:srgbClr val="289A00"/>
                </a:solidFill>
              </a:rPr>
              <a:t>всички</a:t>
            </a:r>
            <a:r>
              <a:rPr lang="ru-RU" dirty="0">
                <a:solidFill>
                  <a:srgbClr val="289A00"/>
                </a:solidFill>
              </a:rPr>
              <a:t> </a:t>
            </a:r>
            <a:r>
              <a:rPr lang="ru-RU" dirty="0" err="1">
                <a:solidFill>
                  <a:srgbClr val="289A00"/>
                </a:solidFill>
              </a:rPr>
              <a:t>елементи</a:t>
            </a:r>
            <a:r>
              <a:rPr lang="ru-RU" dirty="0">
                <a:solidFill>
                  <a:srgbClr val="289A00"/>
                </a:solidFill>
              </a:rPr>
              <a:t> на </a:t>
            </a:r>
            <a:r>
              <a:rPr lang="ru-RU" dirty="0" err="1">
                <a:solidFill>
                  <a:srgbClr val="289A00"/>
                </a:solidFill>
              </a:rPr>
              <a:t>масива</a:t>
            </a:r>
            <a:endParaRPr lang="ru-RU" dirty="0">
              <a:solidFill>
                <a:srgbClr val="289A00"/>
              </a:solidFill>
            </a:endParaRPr>
          </a:p>
          <a:p>
            <a:pPr lvl="1"/>
            <a:endParaRPr lang="ru-RU" dirty="0"/>
          </a:p>
          <a:p>
            <a:r>
              <a:rPr lang="ru-RU" dirty="0" err="1"/>
              <a:t>Примери</a:t>
            </a:r>
            <a:r>
              <a:rPr lang="ru-RU" dirty="0"/>
              <a:t>:</a:t>
            </a:r>
          </a:p>
          <a:p>
            <a:pPr lvl="1"/>
            <a:r>
              <a:rPr lang="en-GB" dirty="0" err="1"/>
              <a:t>lame_string</a:t>
            </a:r>
            <a:r>
              <a:rPr lang="en-GB" dirty="0"/>
              <a:t> * a = new </a:t>
            </a:r>
            <a:r>
              <a:rPr lang="en-GB" dirty="0" err="1"/>
              <a:t>lame_string</a:t>
            </a:r>
            <a:r>
              <a:rPr lang="en-GB" dirty="0"/>
              <a:t>;</a:t>
            </a:r>
            <a:endParaRPr lang="bg-BG" dirty="0"/>
          </a:p>
          <a:p>
            <a:pPr lvl="1"/>
            <a:r>
              <a:rPr lang="en-GB" dirty="0" err="1"/>
              <a:t>lame_string</a:t>
            </a:r>
            <a:r>
              <a:rPr lang="en-GB" dirty="0"/>
              <a:t> * b = new </a:t>
            </a:r>
            <a:r>
              <a:rPr lang="en-GB" dirty="0" err="1"/>
              <a:t>lame_string</a:t>
            </a:r>
            <a:r>
              <a:rPr lang="en-GB" dirty="0"/>
              <a:t>(“Hello”);		</a:t>
            </a:r>
          </a:p>
          <a:p>
            <a:pPr lvl="1"/>
            <a:r>
              <a:rPr lang="en-GB" dirty="0" err="1"/>
              <a:t>lame_string</a:t>
            </a:r>
            <a:r>
              <a:rPr lang="en-GB" dirty="0"/>
              <a:t> * c = new </a:t>
            </a:r>
            <a:r>
              <a:rPr lang="en-GB" dirty="0" err="1"/>
              <a:t>lame_string</a:t>
            </a:r>
            <a:r>
              <a:rPr lang="en-GB" dirty="0"/>
              <a:t>[40];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56372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7036BF-810E-4DAF-9E42-69AF3F2C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 от обекти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98DEFCB-FCF2-4BD0-B400-5BACA2FFB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25" y="1881896"/>
            <a:ext cx="11245949" cy="4351338"/>
          </a:xfrm>
        </p:spPr>
        <p:txBody>
          <a:bodyPr>
            <a:normAutofit/>
          </a:bodyPr>
          <a:lstStyle/>
          <a:p>
            <a:r>
              <a:rPr lang="bg-BG" dirty="0"/>
              <a:t>Динамично заделяните обекти се освобождават също както примитивните типове данни</a:t>
            </a:r>
          </a:p>
          <a:p>
            <a:pPr lvl="1"/>
            <a:r>
              <a:rPr lang="en-GB" dirty="0"/>
              <a:t>delete</a:t>
            </a:r>
            <a:r>
              <a:rPr lang="ru-RU" dirty="0"/>
              <a:t> &lt;тип&gt;</a:t>
            </a:r>
            <a:r>
              <a:rPr lang="en-GB" dirty="0"/>
              <a:t> 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извиква </a:t>
            </a:r>
            <a:r>
              <a:rPr lang="bg-BG" dirty="0" err="1">
                <a:solidFill>
                  <a:srgbClr val="289A00"/>
                </a:solidFill>
              </a:rPr>
              <a:t>деструктора</a:t>
            </a:r>
            <a:r>
              <a:rPr lang="bg-BG" dirty="0">
                <a:solidFill>
                  <a:srgbClr val="289A00"/>
                </a:solidFill>
              </a:rPr>
              <a:t> на обекта</a:t>
            </a:r>
            <a:endParaRPr lang="ru-RU" dirty="0">
              <a:solidFill>
                <a:srgbClr val="289A00"/>
              </a:solidFill>
            </a:endParaRPr>
          </a:p>
          <a:p>
            <a:pPr lvl="1"/>
            <a:r>
              <a:rPr lang="en-GB" dirty="0"/>
              <a:t>delete[]</a:t>
            </a:r>
            <a:r>
              <a:rPr lang="ru-RU" dirty="0"/>
              <a:t> &lt;тип&gt;		</a:t>
            </a:r>
            <a:r>
              <a:rPr lang="ru-RU" dirty="0">
                <a:solidFill>
                  <a:srgbClr val="289A00"/>
                </a:solidFill>
              </a:rPr>
              <a:t>//</a:t>
            </a:r>
            <a:r>
              <a:rPr lang="ru-RU" dirty="0" err="1">
                <a:solidFill>
                  <a:srgbClr val="289A00"/>
                </a:solidFill>
              </a:rPr>
              <a:t>извиква</a:t>
            </a:r>
            <a:r>
              <a:rPr lang="ru-RU" dirty="0">
                <a:solidFill>
                  <a:srgbClr val="289A00"/>
                </a:solidFill>
              </a:rPr>
              <a:t> деструктора на </a:t>
            </a:r>
            <a:r>
              <a:rPr lang="ru-RU" dirty="0" err="1">
                <a:solidFill>
                  <a:srgbClr val="289A00"/>
                </a:solidFill>
              </a:rPr>
              <a:t>всеки</a:t>
            </a:r>
            <a:r>
              <a:rPr lang="ru-RU" dirty="0">
                <a:solidFill>
                  <a:srgbClr val="289A00"/>
                </a:solidFill>
              </a:rPr>
              <a:t> един </a:t>
            </a:r>
            <a:r>
              <a:rPr lang="ru-RU" dirty="0" err="1">
                <a:solidFill>
                  <a:srgbClr val="289A00"/>
                </a:solidFill>
              </a:rPr>
              <a:t>елемент</a:t>
            </a:r>
            <a:r>
              <a:rPr lang="ru-RU" dirty="0">
                <a:solidFill>
                  <a:srgbClr val="289A00"/>
                </a:solidFill>
              </a:rPr>
              <a:t> от 	</a:t>
            </a:r>
            <a:r>
              <a:rPr lang="ru-RU" dirty="0" err="1">
                <a:solidFill>
                  <a:srgbClr val="289A00"/>
                </a:solidFill>
              </a:rPr>
              <a:t>масива</a:t>
            </a:r>
            <a:r>
              <a:rPr lang="ru-RU" dirty="0">
                <a:solidFill>
                  <a:srgbClr val="289A00"/>
                </a:solidFill>
              </a:rPr>
              <a:t> </a:t>
            </a:r>
            <a:r>
              <a:rPr lang="ru-RU" dirty="0"/>
              <a:t>				</a:t>
            </a:r>
          </a:p>
          <a:p>
            <a:r>
              <a:rPr lang="ru-RU" dirty="0" err="1"/>
              <a:t>Примери</a:t>
            </a:r>
            <a:r>
              <a:rPr lang="ru-RU" dirty="0"/>
              <a:t>:</a:t>
            </a:r>
          </a:p>
          <a:p>
            <a:pPr lvl="1"/>
            <a:r>
              <a:rPr lang="en-GB" dirty="0"/>
              <a:t>delete a; </a:t>
            </a:r>
          </a:p>
          <a:p>
            <a:pPr lvl="1"/>
            <a:r>
              <a:rPr lang="en-GB" dirty="0"/>
              <a:t>delete b; </a:t>
            </a:r>
            <a:endParaRPr lang="bg-BG" dirty="0"/>
          </a:p>
          <a:p>
            <a:pPr lvl="1"/>
            <a:r>
              <a:rPr lang="en-GB" dirty="0"/>
              <a:t>delete[] c;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6237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99CC22-6B0B-483C-9AD8-5A71DD40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1020" cy="1325563"/>
          </a:xfrm>
        </p:spPr>
        <p:txBody>
          <a:bodyPr>
            <a:normAutofit fontScale="90000"/>
          </a:bodyPr>
          <a:lstStyle/>
          <a:p>
            <a:r>
              <a:rPr lang="bg-BG" dirty="0"/>
              <a:t>Инициализиране на обекти непосредствено след дефиницията на класа – падна се на контролно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A9B6A28-07FF-4789-81E1-C68A6EC1C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78" y="1914512"/>
            <a:ext cx="10811021" cy="4351338"/>
          </a:xfrm>
        </p:spPr>
        <p:txBody>
          <a:bodyPr>
            <a:noAutofit/>
          </a:bodyPr>
          <a:lstStyle/>
          <a:p>
            <a:r>
              <a:rPr lang="bg-BG" sz="2400" dirty="0"/>
              <a:t>От незапомнени времена съществува възможността след дефиницията на даден клас да може да се създават обекти</a:t>
            </a:r>
          </a:p>
          <a:p>
            <a:endParaRPr lang="bg-BG" sz="2400" dirty="0"/>
          </a:p>
          <a:p>
            <a:pPr marL="0" indent="0">
              <a:buNone/>
            </a:pPr>
            <a:r>
              <a:rPr lang="en-GB" sz="2400" dirty="0"/>
              <a:t>struct number</a:t>
            </a:r>
          </a:p>
          <a:p>
            <a:pPr marL="0" indent="0">
              <a:buNone/>
            </a:pPr>
            <a:r>
              <a:rPr lang="bg-BG" sz="2400" dirty="0"/>
              <a:t>{</a:t>
            </a:r>
          </a:p>
          <a:p>
            <a:pPr marL="0" indent="0">
              <a:buNone/>
            </a:pPr>
            <a:r>
              <a:rPr lang="en-GB" sz="2400" dirty="0"/>
              <a:t>	int value;</a:t>
            </a:r>
          </a:p>
          <a:p>
            <a:pPr marL="0" indent="0">
              <a:buNone/>
            </a:pPr>
            <a:r>
              <a:rPr lang="en-GB" sz="2400" dirty="0"/>
              <a:t>	number(</a:t>
            </a:r>
            <a:r>
              <a:rPr lang="en-GB" sz="2400" dirty="0" err="1"/>
              <a:t>const</a:t>
            </a:r>
            <a:r>
              <a:rPr lang="en-GB" sz="2400" dirty="0"/>
              <a:t> int = 0);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}a, b(5);	</a:t>
            </a:r>
            <a:r>
              <a:rPr lang="en-GB" sz="2400" dirty="0">
                <a:solidFill>
                  <a:srgbClr val="289A00"/>
                </a:solidFill>
              </a:rPr>
              <a:t>//</a:t>
            </a:r>
            <a:r>
              <a:rPr lang="bg-BG" sz="2400" dirty="0">
                <a:solidFill>
                  <a:srgbClr val="289A00"/>
                </a:solidFill>
              </a:rPr>
              <a:t>Създават се 2 обекта от тип </a:t>
            </a:r>
            <a:r>
              <a:rPr lang="en-GB" sz="2400" dirty="0">
                <a:solidFill>
                  <a:srgbClr val="289A00"/>
                </a:solidFill>
              </a:rPr>
              <a:t>number, </a:t>
            </a:r>
            <a:r>
              <a:rPr lang="bg-BG" sz="2400" dirty="0">
                <a:solidFill>
                  <a:srgbClr val="289A00"/>
                </a:solidFill>
              </a:rPr>
              <a:t>като а има стойност 0, а </a:t>
            </a:r>
            <a:r>
              <a:rPr lang="en-GB" sz="2400" dirty="0">
                <a:solidFill>
                  <a:srgbClr val="289A00"/>
                </a:solidFill>
              </a:rPr>
              <a:t>b - 5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number::number(</a:t>
            </a:r>
            <a:r>
              <a:rPr lang="en-GB" sz="2400" dirty="0" err="1"/>
              <a:t>const</a:t>
            </a:r>
            <a:r>
              <a:rPr lang="en-GB" sz="2400" dirty="0"/>
              <a:t> int numb ) : value(numb){}</a:t>
            </a:r>
          </a:p>
        </p:txBody>
      </p:sp>
    </p:spTree>
    <p:extLst>
      <p:ext uri="{BB962C8B-B14F-4D97-AF65-F5344CB8AC3E}">
        <p14:creationId xmlns:p14="http://schemas.microsoft.com/office/powerpoint/2010/main" val="247370250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4402A77-51AD-49DB-944C-6FA2A033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Време за въпроси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C52E69D-B078-4744-A785-329F88C43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33CC"/>
                </a:solidFill>
              </a:rPr>
              <a:t>Ако все пак има останали будни хора, моля не се притеснявайте да задавате въпроси </a:t>
            </a:r>
            <a:r>
              <a:rPr lang="en-GB" dirty="0">
                <a:solidFill>
                  <a:srgbClr val="FF33CC"/>
                </a:solidFill>
                <a:sym typeface="Wingdings" panose="05000000000000000000" pitchFamily="2" charset="2"/>
              </a:rPr>
              <a:t></a:t>
            </a:r>
            <a:endParaRPr lang="bg-BG" dirty="0">
              <a:solidFill>
                <a:srgbClr val="FF33CC"/>
              </a:solidFill>
            </a:endParaRPr>
          </a:p>
          <a:p>
            <a:endParaRPr lang="bg-BG" dirty="0"/>
          </a:p>
          <a:p>
            <a:r>
              <a:rPr lang="bg-BG" dirty="0"/>
              <a:t>Ако ви изникнат въпроси по време на препрочитане на презентацията, не се притеснявайте да ме търсите</a:t>
            </a:r>
            <a:r>
              <a:rPr lang="en-GB" dirty="0"/>
              <a:t>:</a:t>
            </a:r>
          </a:p>
          <a:p>
            <a:pPr lvl="1"/>
            <a:r>
              <a:rPr lang="bg-BG" dirty="0"/>
              <a:t>на лично по </a:t>
            </a:r>
            <a:r>
              <a:rPr lang="en-GB" dirty="0" err="1"/>
              <a:t>facebook</a:t>
            </a:r>
            <a:endParaRPr lang="en-GB" dirty="0"/>
          </a:p>
          <a:p>
            <a:pPr lvl="1"/>
            <a:r>
              <a:rPr lang="bg-BG" dirty="0"/>
              <a:t>на имейл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martin.iliev.998@gmail.com</a:t>
            </a:r>
            <a:endParaRPr lang="en-GB" dirty="0"/>
          </a:p>
          <a:p>
            <a:pPr lvl="1"/>
            <a:r>
              <a:rPr lang="bg-BG" dirty="0"/>
              <a:t>из ФМИ</a:t>
            </a:r>
          </a:p>
        </p:txBody>
      </p:sp>
    </p:spTree>
    <p:extLst>
      <p:ext uri="{BB962C8B-B14F-4D97-AF65-F5344CB8AC3E}">
        <p14:creationId xmlns:p14="http://schemas.microsoft.com/office/powerpoint/2010/main" val="6288298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2463</Words>
  <Application>Microsoft Office PowerPoint</Application>
  <PresentationFormat>Широк екран</PresentationFormat>
  <Paragraphs>741</Paragraphs>
  <Slides>101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101</vt:i4>
      </vt:variant>
    </vt:vector>
  </HeadingPairs>
  <TitlesOfParts>
    <vt:vector size="105" baseType="lpstr">
      <vt:lpstr>Arial</vt:lpstr>
      <vt:lpstr>Calibri</vt:lpstr>
      <vt:lpstr>Calibri Light</vt:lpstr>
      <vt:lpstr>Тема на Office</vt:lpstr>
      <vt:lpstr>Консултация по ООП за теоретично контролно 1</vt:lpstr>
      <vt:lpstr>Системно генерирани член-функции</vt:lpstr>
      <vt:lpstr>Системно генерирани член-функции</vt:lpstr>
      <vt:lpstr>Голяма четворка</vt:lpstr>
      <vt:lpstr>Голяма четворка</vt:lpstr>
      <vt:lpstr>Конструктори</vt:lpstr>
      <vt:lpstr>Конструктори</vt:lpstr>
      <vt:lpstr>Синтаксис на конструкторите</vt:lpstr>
      <vt:lpstr>Синтаксис на конструкторите</vt:lpstr>
      <vt:lpstr>Синтаксис на конструкторите</vt:lpstr>
      <vt:lpstr>Инициализиращ списък</vt:lpstr>
      <vt:lpstr>Инициализиращ списък</vt:lpstr>
      <vt:lpstr>Инициализиращ списък</vt:lpstr>
      <vt:lpstr>Синтаксис на конструкторите</vt:lpstr>
      <vt:lpstr>Синтаксис на конструкторите</vt:lpstr>
      <vt:lpstr>Извикване на конструктор</vt:lpstr>
      <vt:lpstr>Извикване на конструкторите</vt:lpstr>
      <vt:lpstr>Извикване на конструкторите</vt:lpstr>
      <vt:lpstr>Относно константите</vt:lpstr>
      <vt:lpstr>Задачи за вас #4</vt:lpstr>
      <vt:lpstr>Задача</vt:lpstr>
      <vt:lpstr>Задача</vt:lpstr>
      <vt:lpstr>Задача</vt:lpstr>
      <vt:lpstr>Конструктор по подразбиране</vt:lpstr>
      <vt:lpstr>Копиращ конструктор</vt:lpstr>
      <vt:lpstr>Копиращ конструктор</vt:lpstr>
      <vt:lpstr>Пример</vt:lpstr>
      <vt:lpstr>Пример - пояснение</vt:lpstr>
      <vt:lpstr>Допълнение</vt:lpstr>
      <vt:lpstr>Допълнение - пояснение</vt:lpstr>
      <vt:lpstr>Пример</vt:lpstr>
      <vt:lpstr>Пример</vt:lpstr>
      <vt:lpstr>Конструктори за преобразуване на тип</vt:lpstr>
      <vt:lpstr>Пример</vt:lpstr>
      <vt:lpstr>Пояснение explicit</vt:lpstr>
      <vt:lpstr>Пример</vt:lpstr>
      <vt:lpstr>Пример</vt:lpstr>
      <vt:lpstr>Задачи за вас #5</vt:lpstr>
      <vt:lpstr>Задача</vt:lpstr>
      <vt:lpstr>Задача</vt:lpstr>
      <vt:lpstr>Задача</vt:lpstr>
      <vt:lpstr>Оператор за присвояване</vt:lpstr>
      <vt:lpstr>Оператор за присвояване</vt:lpstr>
      <vt:lpstr>Синтаксис</vt:lpstr>
      <vt:lpstr>Оператор за присвояване</vt:lpstr>
      <vt:lpstr>Презентация на PowerPoint</vt:lpstr>
      <vt:lpstr>Пример</vt:lpstr>
      <vt:lpstr>Задачи за вас #6</vt:lpstr>
      <vt:lpstr>Задача</vt:lpstr>
      <vt:lpstr>Презентация на PowerPoint</vt:lpstr>
      <vt:lpstr>Задача</vt:lpstr>
      <vt:lpstr>Презентация на PowerPoint</vt:lpstr>
      <vt:lpstr>Задача</vt:lpstr>
      <vt:lpstr>Задача - пояснение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Деструктор</vt:lpstr>
      <vt:lpstr>Деструктор</vt:lpstr>
      <vt:lpstr>Деструктор</vt:lpstr>
      <vt:lpstr>Деструктор - пример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Как се указва, че искаме да използваме системно-генерираните функции</vt:lpstr>
      <vt:lpstr>Как се указва, че искаме да използваме системно-генерираните функции</vt:lpstr>
      <vt:lpstr>Голямата четворка и нивата на достъп</vt:lpstr>
      <vt:lpstr>Голямата четворка и нивата на достъп</vt:lpstr>
      <vt:lpstr>Забрана на системно-генерирана функция</vt:lpstr>
      <vt:lpstr>Презентация на PowerPoint</vt:lpstr>
      <vt:lpstr>Почивка 10 минути</vt:lpstr>
      <vt:lpstr>Кога дефинираме системно-генерираните функции</vt:lpstr>
      <vt:lpstr>Защо ни е да дефинираме конструктор по подразбиране </vt:lpstr>
      <vt:lpstr>Защо ни е да дефинираме копиращ конструктор </vt:lpstr>
      <vt:lpstr>Защо ни е да дефинираме оператор за присвояване </vt:lpstr>
      <vt:lpstr>Обикновен пример за нуждата от голямата четворка</vt:lpstr>
      <vt:lpstr>Обикновен пример за нуждата от голямата четворка</vt:lpstr>
      <vt:lpstr>Обикновен пример за нуждата от голямата четворка</vt:lpstr>
      <vt:lpstr>Обикновен пример за нуждата от голямата четворка</vt:lpstr>
      <vt:lpstr>Обикновен пример за нуждата от голямата четворка</vt:lpstr>
      <vt:lpstr>Обикновен пример за нуждата от голямата четворка</vt:lpstr>
      <vt:lpstr>Презентация на PowerPoint</vt:lpstr>
      <vt:lpstr>Пробиване на капсулата</vt:lpstr>
      <vt:lpstr>Екстрактор (getter)</vt:lpstr>
      <vt:lpstr>Екстрактор (getter) - пример</vt:lpstr>
      <vt:lpstr>Екстрактор (getter) - пример</vt:lpstr>
      <vt:lpstr>Презентация на PowerPoint</vt:lpstr>
      <vt:lpstr>Мутатор (setter)</vt:lpstr>
      <vt:lpstr>Мутатор (setter) - пример</vt:lpstr>
      <vt:lpstr>Мутатор (setter) - пример</vt:lpstr>
      <vt:lpstr>Презентация на PowerPoint</vt:lpstr>
      <vt:lpstr>Масиви от обекти</vt:lpstr>
      <vt:lpstr>Масиви от обекти</vt:lpstr>
      <vt:lpstr>Масиви от обекти</vt:lpstr>
      <vt:lpstr>Инициализиране на обекти непосредствено след дефиницията на класа – падна се на контролно</vt:lpstr>
      <vt:lpstr>Време за въпроси</vt:lpstr>
      <vt:lpstr>Благодарности</vt:lpstr>
      <vt:lpstr>Източници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</dc:title>
  <dc:creator>Aston Martin</dc:creator>
  <cp:lastModifiedBy>Martin Iliev</cp:lastModifiedBy>
  <cp:revision>156</cp:revision>
  <dcterms:created xsi:type="dcterms:W3CDTF">2019-02-17T22:26:42Z</dcterms:created>
  <dcterms:modified xsi:type="dcterms:W3CDTF">2019-04-02T15:16:22Z</dcterms:modified>
</cp:coreProperties>
</file>