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393" r:id="rId15"/>
    <p:sldId id="395" r:id="rId16"/>
    <p:sldId id="268" r:id="rId17"/>
    <p:sldId id="397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396" r:id="rId28"/>
    <p:sldId id="408" r:id="rId29"/>
    <p:sldId id="409" r:id="rId30"/>
    <p:sldId id="410" r:id="rId31"/>
    <p:sldId id="411" r:id="rId32"/>
    <p:sldId id="412" r:id="rId33"/>
    <p:sldId id="625" r:id="rId34"/>
    <p:sldId id="272" r:id="rId35"/>
    <p:sldId id="413" r:id="rId36"/>
    <p:sldId id="414" r:id="rId37"/>
    <p:sldId id="415" r:id="rId38"/>
    <p:sldId id="416" r:id="rId39"/>
    <p:sldId id="418" r:id="rId40"/>
    <p:sldId id="419" r:id="rId41"/>
    <p:sldId id="417" r:id="rId42"/>
    <p:sldId id="420" r:id="rId43"/>
    <p:sldId id="421" r:id="rId44"/>
    <p:sldId id="422" r:id="rId45"/>
    <p:sldId id="423" r:id="rId46"/>
    <p:sldId id="424" r:id="rId47"/>
    <p:sldId id="425" r:id="rId48"/>
    <p:sldId id="269" r:id="rId49"/>
    <p:sldId id="626" r:id="rId50"/>
    <p:sldId id="627" r:id="rId51"/>
    <p:sldId id="629" r:id="rId52"/>
    <p:sldId id="628" r:id="rId53"/>
    <p:sldId id="630" r:id="rId54"/>
    <p:sldId id="631" r:id="rId55"/>
    <p:sldId id="271" r:id="rId56"/>
    <p:sldId id="632" r:id="rId57"/>
    <p:sldId id="633" r:id="rId58"/>
    <p:sldId id="634" r:id="rId59"/>
    <p:sldId id="635" r:id="rId60"/>
    <p:sldId id="636" r:id="rId61"/>
    <p:sldId id="637" r:id="rId62"/>
    <p:sldId id="638" r:id="rId63"/>
    <p:sldId id="639" r:id="rId64"/>
    <p:sldId id="640" r:id="rId65"/>
    <p:sldId id="641" r:id="rId66"/>
    <p:sldId id="642" r:id="rId67"/>
    <p:sldId id="643" r:id="rId68"/>
    <p:sldId id="644" r:id="rId69"/>
    <p:sldId id="646" r:id="rId70"/>
    <p:sldId id="650" r:id="rId71"/>
    <p:sldId id="648" r:id="rId72"/>
    <p:sldId id="649" r:id="rId73"/>
    <p:sldId id="651" r:id="rId74"/>
    <p:sldId id="647" r:id="rId75"/>
    <p:sldId id="661" r:id="rId76"/>
    <p:sldId id="662" r:id="rId77"/>
    <p:sldId id="689" r:id="rId78"/>
    <p:sldId id="690" r:id="rId79"/>
    <p:sldId id="664" r:id="rId80"/>
    <p:sldId id="668" r:id="rId81"/>
    <p:sldId id="669" r:id="rId82"/>
    <p:sldId id="667" r:id="rId83"/>
    <p:sldId id="652" r:id="rId84"/>
    <p:sldId id="653" r:id="rId85"/>
    <p:sldId id="656" r:id="rId86"/>
    <p:sldId id="657" r:id="rId87"/>
    <p:sldId id="659" r:id="rId88"/>
    <p:sldId id="660" r:id="rId89"/>
    <p:sldId id="672" r:id="rId90"/>
    <p:sldId id="673" r:id="rId91"/>
    <p:sldId id="671" r:id="rId92"/>
    <p:sldId id="670" r:id="rId93"/>
    <p:sldId id="674" r:id="rId94"/>
    <p:sldId id="676" r:id="rId95"/>
    <p:sldId id="675" r:id="rId96"/>
    <p:sldId id="677" r:id="rId97"/>
    <p:sldId id="654" r:id="rId98"/>
    <p:sldId id="655" r:id="rId99"/>
    <p:sldId id="678" r:id="rId100"/>
    <p:sldId id="679" r:id="rId101"/>
    <p:sldId id="680" r:id="rId102"/>
    <p:sldId id="681" r:id="rId103"/>
    <p:sldId id="682" r:id="rId104"/>
    <p:sldId id="683" r:id="rId105"/>
    <p:sldId id="684" r:id="rId106"/>
    <p:sldId id="704" r:id="rId107"/>
    <p:sldId id="685" r:id="rId108"/>
    <p:sldId id="686" r:id="rId109"/>
    <p:sldId id="687" r:id="rId110"/>
    <p:sldId id="717" r:id="rId111"/>
    <p:sldId id="691" r:id="rId112"/>
    <p:sldId id="688" r:id="rId113"/>
    <p:sldId id="693" r:id="rId114"/>
    <p:sldId id="692" r:id="rId115"/>
    <p:sldId id="694" r:id="rId116"/>
    <p:sldId id="700" r:id="rId117"/>
    <p:sldId id="701" r:id="rId118"/>
    <p:sldId id="703" r:id="rId119"/>
    <p:sldId id="707" r:id="rId120"/>
    <p:sldId id="708" r:id="rId121"/>
    <p:sldId id="709" r:id="rId122"/>
    <p:sldId id="725" r:id="rId123"/>
    <p:sldId id="705" r:id="rId124"/>
    <p:sldId id="710" r:id="rId125"/>
    <p:sldId id="702" r:id="rId126"/>
    <p:sldId id="714" r:id="rId127"/>
    <p:sldId id="715" r:id="rId128"/>
    <p:sldId id="730" r:id="rId129"/>
    <p:sldId id="728" r:id="rId130"/>
    <p:sldId id="711" r:id="rId131"/>
    <p:sldId id="712" r:id="rId132"/>
    <p:sldId id="695" r:id="rId133"/>
    <p:sldId id="696" r:id="rId134"/>
    <p:sldId id="748" r:id="rId135"/>
    <p:sldId id="719" r:id="rId136"/>
    <p:sldId id="721" r:id="rId137"/>
    <p:sldId id="732" r:id="rId138"/>
    <p:sldId id="733" r:id="rId139"/>
    <p:sldId id="734" r:id="rId140"/>
    <p:sldId id="735" r:id="rId141"/>
    <p:sldId id="736" r:id="rId142"/>
    <p:sldId id="741" r:id="rId143"/>
    <p:sldId id="738" r:id="rId144"/>
    <p:sldId id="743" r:id="rId145"/>
    <p:sldId id="744" r:id="rId146"/>
    <p:sldId id="731" r:id="rId147"/>
    <p:sldId id="722" r:id="rId148"/>
    <p:sldId id="724" r:id="rId149"/>
    <p:sldId id="723" r:id="rId150"/>
    <p:sldId id="697" r:id="rId151"/>
    <p:sldId id="745" r:id="rId152"/>
    <p:sldId id="747" r:id="rId153"/>
    <p:sldId id="751" r:id="rId154"/>
    <p:sldId id="753" r:id="rId155"/>
    <p:sldId id="746" r:id="rId156"/>
    <p:sldId id="763" r:id="rId157"/>
    <p:sldId id="749" r:id="rId158"/>
    <p:sldId id="754" r:id="rId159"/>
    <p:sldId id="755" r:id="rId160"/>
    <p:sldId id="756" r:id="rId161"/>
    <p:sldId id="752" r:id="rId162"/>
    <p:sldId id="757" r:id="rId163"/>
    <p:sldId id="758" r:id="rId164"/>
    <p:sldId id="759" r:id="rId165"/>
    <p:sldId id="760" r:id="rId166"/>
    <p:sldId id="761" r:id="rId167"/>
    <p:sldId id="698" r:id="rId168"/>
    <p:sldId id="720" r:id="rId169"/>
    <p:sldId id="718" r:id="rId170"/>
    <p:sldId id="699" r:id="rId171"/>
    <p:sldId id="737" r:id="rId172"/>
    <p:sldId id="392" r:id="rId1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289A00"/>
    <a:srgbClr val="3ADE00"/>
    <a:srgbClr val="1A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ен стил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ен стил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Среден стил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ен стил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viewProps" Target="viewProps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77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94376A6-24E3-4FB1-8D6C-E1AFE7F19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9C8ADB0D-F7F7-4800-A808-3F529C971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D0AF9274-55CF-414A-BA84-06E01946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21/02/2019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5F142654-86CD-488E-9079-E31458EC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B6523EA-D97F-4048-8D17-C32E43F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13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4302C8D-F6D5-4CBF-96C4-B20F70CC2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862BEA25-A0BE-442C-BCF9-0D252F3B4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A40A6686-ADEF-44E5-AA26-91537AC5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21/02/2019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1186A999-FA2E-41D9-8BDB-57460DD7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4CA64DF0-6A55-4AA0-956D-FBCCF1E4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59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171A8AA3-5B22-4F10-B3E2-6124B7BDB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F83DC010-29B1-4C28-A6BE-1F1BA4664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E97C0B6F-F61E-4B4F-A81D-45CB4A03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21/02/2019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B941A04-0A4D-401C-9FF4-5213452F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4FBF248-0C11-4517-9DF8-275EB530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17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5F15A0C-0AE9-492E-BD91-E2B6CED7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BD86036-EC23-4396-8408-2B2B08510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1EC88024-331B-4B6D-B090-67567E97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21/02/2019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03E70394-EF0E-40E4-B7A7-38FA683A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17E12EC8-53A7-4DA3-9502-FF255075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56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8CDAC0C-66C9-4203-BE09-607A6C2F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C3613B77-EF59-4BE0-930D-0991F6268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DC0AA6A-103E-4F53-95E7-DDC524CF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21/02/2019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BCEBE74B-1528-416C-9152-5721BD69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0FD1ECD6-32BA-46BD-BD47-187DD055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07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C4D57BF-68D0-4C55-95B3-53B19142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5089C07-4EDC-459E-A541-9DFAEFB6E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A4B15B7C-BE15-4104-BE54-369612D19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9D1EBF33-7BCF-4A0A-9485-CD155081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21/02/2019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4F62231C-8A84-48DA-A313-147EA600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201BB286-AFBC-448A-BB11-B0B11BA3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90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42462FD-7D70-4ED8-A418-69D423D5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6ABF906A-1534-4E85-BE7F-69031EDB5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10079798-2813-4D55-84ED-C03B162B0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A37DA5D3-5576-4953-92FA-2EB27A480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350814BB-3958-4041-96E1-1EB53B985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98274FEA-A657-41AA-AF67-FDF580B7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21/02/2019</a:t>
            </a:fld>
            <a:endParaRPr lang="en-GB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76E04260-3A15-4254-A40D-BF78989D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5284288C-5B8D-4801-BCDF-A4F73BF1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82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DA22DAC-0F80-4782-A0E0-F80CCC4D1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21547DC3-B4E6-4E34-8A57-ECD80839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21/02/2019</a:t>
            </a:fld>
            <a:endParaRPr lang="en-GB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6051F36C-8F57-432F-BD31-385D1293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5C59323C-CE50-4E05-8177-06EAF7ED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83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F5646816-0C8B-41AC-822F-36A95EDC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21/02/2019</a:t>
            </a:fld>
            <a:endParaRPr lang="en-GB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EFE573BC-025F-4429-A1B7-2EE7CAC0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1663EE94-6A6C-4015-8E8C-9397E52B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86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B5E613-CE4C-40C0-8051-9A16C4CB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3ED35DC-04A2-4209-BED4-CD140C0D1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CC805B6-BB04-463C-8DAA-4074BB349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718FC984-BCA5-47E1-A0EF-C12D0AE5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21/02/2019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83FB62D0-F041-48D8-9403-E78B0C20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D66A31A2-BFA8-4992-AC3B-687FC242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33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320920D-90AF-4E98-AC86-A50B2874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8D334411-6751-4B60-9B46-2EA093F3B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B55D6024-3DA8-4350-BC78-2846E4466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8121F99E-6535-4501-8A12-71FD93D3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21/02/2019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C680A0A2-D371-4196-9720-E3DB1742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03C76762-87F6-47B8-8F72-77E60996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17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9F60E6E4-2D38-40DD-A01B-8DE030B3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8D005BD5-BC63-4C17-9645-3ECAF5F80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BD082B45-4112-4A5D-A0C6-027259AAE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8673D-F46B-4D54-BC46-393ACD5BD4A2}" type="datetimeFigureOut">
              <a:rPr lang="en-GB" smtClean="0"/>
              <a:t>21/02/2019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601A4F88-FFD3-4D08-ADF0-533FD3D84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794020C-38A5-4BE6-96A8-ED2EA0115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68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pecial_member_functions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s/" TargetMode="External"/><Relationship Id="rId2" Type="http://schemas.openxmlformats.org/officeDocument/2006/relationships/hyperlink" Target="https://en.cppreference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Fireworks_in_San_Jose_California_2007_07_04_by_Ian_Kluft_img_9618.jpg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articles/2LywvCM9/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2B67FCE-2BC1-4457-A7D2-99FA5B81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Добре дошли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5180DFC-C872-4E1E-A6FF-51AD0B4C6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	</a:t>
            </a:r>
          </a:p>
          <a:p>
            <a:endParaRPr lang="en-GB" dirty="0"/>
          </a:p>
          <a:p>
            <a:r>
              <a:rPr lang="bg-BG" dirty="0"/>
              <a:t>Това е сайт за анкети, който ще използваме активно на тази консултация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6150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89EE86E-3A1C-47A7-A5A8-C97E3F17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се постига ООП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40BAEC4-C515-406E-8B6C-0A74D888D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Винаги се движим от малко към голямото</a:t>
            </a:r>
          </a:p>
          <a:p>
            <a:endParaRPr lang="bg-BG" dirty="0"/>
          </a:p>
          <a:p>
            <a:r>
              <a:rPr lang="bg-BG" dirty="0"/>
              <a:t>За да построим един МОЛ например, трябва първо да създадем продукти, после магазини, после етажи и така накрая ще получим крайния продукт</a:t>
            </a:r>
          </a:p>
          <a:p>
            <a:endParaRPr lang="bg-BG" dirty="0"/>
          </a:p>
          <a:p>
            <a:r>
              <a:rPr lang="bg-BG" dirty="0"/>
              <a:t>Примитивните типове данни се наричат така, точно защото са в основата на абсолютно всичко</a:t>
            </a:r>
          </a:p>
          <a:p>
            <a:endParaRPr lang="bg-BG" dirty="0"/>
          </a:p>
          <a:p>
            <a:r>
              <a:rPr lang="bg-BG" dirty="0"/>
              <a:t>Чрез примитивните типове данни, можем да постигнем всичко останало</a:t>
            </a:r>
          </a:p>
        </p:txBody>
      </p:sp>
    </p:spTree>
    <p:extLst>
      <p:ext uri="{BB962C8B-B14F-4D97-AF65-F5344CB8AC3E}">
        <p14:creationId xmlns:p14="http://schemas.microsoft.com/office/powerpoint/2010/main" val="58165317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F46AC2E-F240-4B8A-903E-E1D69453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Разлика между </a:t>
            </a:r>
            <a:r>
              <a:rPr lang="en-GB" dirty="0"/>
              <a:t>.h </a:t>
            </a:r>
            <a:r>
              <a:rPr lang="bg-BG" dirty="0"/>
              <a:t>и .</a:t>
            </a:r>
            <a:r>
              <a:rPr lang="en-GB" dirty="0" err="1"/>
              <a:t>cpp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D0F95E5-E2CF-4601-B5A8-984D4C478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Говорихме за това във времето за въпроси миналия път, затова няма да задълбочаваме</a:t>
            </a:r>
          </a:p>
          <a:p>
            <a:endParaRPr lang="bg-BG" dirty="0"/>
          </a:p>
          <a:p>
            <a:r>
              <a:rPr lang="en-GB" dirty="0"/>
              <a:t>.</a:t>
            </a:r>
            <a:r>
              <a:rPr lang="en-GB" dirty="0" err="1"/>
              <a:t>cpp</a:t>
            </a:r>
            <a:r>
              <a:rPr lang="en-GB" dirty="0"/>
              <a:t> </a:t>
            </a:r>
            <a:r>
              <a:rPr lang="bg-BG" dirty="0"/>
              <a:t>файловете се компилират, отделно един от други, и после се свързват (линкват)</a:t>
            </a:r>
          </a:p>
          <a:p>
            <a:endParaRPr lang="bg-BG" dirty="0"/>
          </a:p>
          <a:p>
            <a:r>
              <a:rPr lang="en-GB" dirty="0"/>
              <a:t>.h </a:t>
            </a:r>
            <a:r>
              <a:rPr lang="bg-BG" dirty="0"/>
              <a:t>файловете не се компилират, а се вмъкват в </a:t>
            </a:r>
            <a:r>
              <a:rPr lang="en-GB" dirty="0"/>
              <a:t>.</a:t>
            </a:r>
            <a:r>
              <a:rPr lang="en-GB" dirty="0" err="1"/>
              <a:t>cpp</a:t>
            </a:r>
            <a:r>
              <a:rPr lang="en-GB" dirty="0"/>
              <a:t> </a:t>
            </a:r>
            <a:r>
              <a:rPr lang="bg-BG" dirty="0"/>
              <a:t>файловете чрез командата </a:t>
            </a:r>
            <a:r>
              <a:rPr lang="en-GB" dirty="0"/>
              <a:t>#include</a:t>
            </a:r>
          </a:p>
        </p:txBody>
      </p:sp>
    </p:spTree>
    <p:extLst>
      <p:ext uri="{BB962C8B-B14F-4D97-AF65-F5344CB8AC3E}">
        <p14:creationId xmlns:p14="http://schemas.microsoft.com/office/powerpoint/2010/main" val="181608722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AD8C424-0B92-41ED-B018-24CB960E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Прекомпилация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B442F42-C229-49EA-9C81-1129B26DB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/>
              <a:t>Прекомпилацията</a:t>
            </a:r>
            <a:r>
              <a:rPr lang="bg-BG" dirty="0"/>
              <a:t> се случва непосредствено преди компилацията</a:t>
            </a:r>
          </a:p>
          <a:p>
            <a:endParaRPr lang="bg-BG" dirty="0"/>
          </a:p>
          <a:p>
            <a:r>
              <a:rPr lang="bg-BG" dirty="0"/>
              <a:t>При нея всяка команда за вмъкване бива буквално заменени с целия код  на файла, който представлява</a:t>
            </a:r>
          </a:p>
          <a:p>
            <a:endParaRPr lang="bg-BG" dirty="0"/>
          </a:p>
          <a:p>
            <a:r>
              <a:rPr lang="bg-BG" dirty="0"/>
              <a:t>Съществуват така наречените </a:t>
            </a:r>
            <a:r>
              <a:rPr lang="en-GB" dirty="0"/>
              <a:t>safe guards, </a:t>
            </a:r>
            <a:r>
              <a:rPr lang="bg-BG" dirty="0"/>
              <a:t>които предотвратят неколкократното включване на един и същи файл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043818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5B6140E-C6BF-4054-B2D7-5F8F1CBD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Компилация и свързване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65F67BC-A991-4DF0-8338-FD3675CA4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Аналогично се случва след </a:t>
            </a:r>
            <a:r>
              <a:rPr lang="bg-BG" dirty="0" err="1"/>
              <a:t>прекомпилацията</a:t>
            </a:r>
            <a:r>
              <a:rPr lang="bg-BG" dirty="0"/>
              <a:t>, когато всички </a:t>
            </a:r>
            <a:r>
              <a:rPr lang="en-GB" dirty="0"/>
              <a:t>#include </a:t>
            </a:r>
            <a:r>
              <a:rPr lang="bg-BG" dirty="0"/>
              <a:t>са били заместени с код</a:t>
            </a:r>
          </a:p>
          <a:p>
            <a:endParaRPr lang="bg-BG" dirty="0"/>
          </a:p>
          <a:p>
            <a:r>
              <a:rPr lang="bg-BG" dirty="0"/>
              <a:t>Всички </a:t>
            </a:r>
            <a:r>
              <a:rPr lang="en-GB" dirty="0"/>
              <a:t>.</a:t>
            </a:r>
            <a:r>
              <a:rPr lang="en-GB" dirty="0" err="1"/>
              <a:t>cpp</a:t>
            </a:r>
            <a:r>
              <a:rPr lang="en-GB" dirty="0"/>
              <a:t> </a:t>
            </a:r>
            <a:r>
              <a:rPr lang="bg-BG" dirty="0"/>
              <a:t>файлове в проекта биват преобразувани във файлове,  съдържащи код на по-ниско ниво</a:t>
            </a:r>
          </a:p>
          <a:p>
            <a:endParaRPr lang="bg-BG" dirty="0"/>
          </a:p>
          <a:p>
            <a:r>
              <a:rPr lang="bg-BG" dirty="0"/>
              <a:t>След това процесът на свързване създава връзка между тези отделни файлове и накрая ние получаваме .ехе файл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073874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5899D8-61CA-414B-9203-C8A45C8F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Каква е нуждата от .</a:t>
            </a:r>
            <a:r>
              <a:rPr lang="en-GB" dirty="0"/>
              <a:t>h </a:t>
            </a:r>
            <a:r>
              <a:rPr lang="bg-BG" dirty="0"/>
              <a:t>и </a:t>
            </a:r>
            <a:r>
              <a:rPr lang="en-GB" dirty="0"/>
              <a:t>.</a:t>
            </a:r>
            <a:r>
              <a:rPr lang="en-GB" dirty="0" err="1"/>
              <a:t>cpp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54CEE71-16EE-4D69-807E-92D503D02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Както казахме по време на компилация всички .</a:t>
            </a:r>
            <a:r>
              <a:rPr lang="bg-BG" dirty="0" err="1"/>
              <a:t>срр</a:t>
            </a:r>
            <a:r>
              <a:rPr lang="bg-BG" dirty="0"/>
              <a:t> файлове се обработват отделно</a:t>
            </a:r>
          </a:p>
          <a:p>
            <a:endParaRPr lang="bg-BG" dirty="0"/>
          </a:p>
          <a:p>
            <a:r>
              <a:rPr lang="bg-BG" dirty="0"/>
              <a:t>По тази причина ако имам 2 .</a:t>
            </a:r>
            <a:r>
              <a:rPr lang="bg-BG" dirty="0" err="1"/>
              <a:t>срр</a:t>
            </a:r>
            <a:r>
              <a:rPr lang="bg-BG" dirty="0"/>
              <a:t> файла, които представляват съответно 2 отделни класа, то никой 2та класа няма как да знае за съществуването на другия</a:t>
            </a:r>
          </a:p>
          <a:p>
            <a:endParaRPr lang="bg-BG" dirty="0"/>
          </a:p>
          <a:p>
            <a:r>
              <a:rPr lang="bg-BG" dirty="0"/>
              <a:t>Така няма как да пресъздадем този свят от много обекти свързани помежду си, за който говорихме в началото</a:t>
            </a:r>
          </a:p>
        </p:txBody>
      </p:sp>
    </p:spTree>
    <p:extLst>
      <p:ext uri="{BB962C8B-B14F-4D97-AF65-F5344CB8AC3E}">
        <p14:creationId xmlns:p14="http://schemas.microsoft.com/office/powerpoint/2010/main" val="34586023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5899D8-61CA-414B-9203-C8A45C8F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Каква е нуждата от .</a:t>
            </a:r>
            <a:r>
              <a:rPr lang="en-GB" dirty="0"/>
              <a:t>h </a:t>
            </a:r>
            <a:r>
              <a:rPr lang="bg-BG" dirty="0"/>
              <a:t>и </a:t>
            </a:r>
            <a:r>
              <a:rPr lang="en-GB" dirty="0"/>
              <a:t>.</a:t>
            </a:r>
            <a:r>
              <a:rPr lang="en-GB" dirty="0" err="1"/>
              <a:t>cpp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54CEE71-16EE-4D69-807E-92D503D02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.h </a:t>
            </a:r>
            <a:r>
              <a:rPr lang="bg-BG" dirty="0"/>
              <a:t>файловете ни позволяват да известим даден клас за съществуването на друг, което ги прави идеални за съхранение на описание на класа</a:t>
            </a:r>
          </a:p>
          <a:p>
            <a:endParaRPr lang="bg-BG" dirty="0"/>
          </a:p>
          <a:p>
            <a:r>
              <a:rPr lang="bg-BG" dirty="0"/>
              <a:t>.</a:t>
            </a:r>
            <a:r>
              <a:rPr lang="en-GB" dirty="0"/>
              <a:t>h </a:t>
            </a:r>
            <a:r>
              <a:rPr lang="bg-BG" dirty="0"/>
              <a:t>обаче не е подходящ за дефиниции на член-функции</a:t>
            </a:r>
          </a:p>
          <a:p>
            <a:endParaRPr lang="bg-BG" dirty="0"/>
          </a:p>
          <a:p>
            <a:r>
              <a:rPr lang="bg-BG" dirty="0"/>
              <a:t>Ако един .</a:t>
            </a:r>
            <a:r>
              <a:rPr lang="en-GB" dirty="0"/>
              <a:t>h</a:t>
            </a:r>
            <a:r>
              <a:rPr lang="bg-BG" dirty="0"/>
              <a:t> файл, съдържащ дефиниция, бъде включен на повече от едно място, ще се получи </a:t>
            </a:r>
            <a:r>
              <a:rPr lang="en-GB" dirty="0"/>
              <a:t>multiple redefinition 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Така се е появил принципа за разделно съхранение на декларация и имплементация</a:t>
            </a:r>
          </a:p>
        </p:txBody>
      </p:sp>
    </p:spTree>
    <p:extLst>
      <p:ext uri="{BB962C8B-B14F-4D97-AF65-F5344CB8AC3E}">
        <p14:creationId xmlns:p14="http://schemas.microsoft.com/office/powerpoint/2010/main" val="158838359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8E11EBB-EB81-40DF-BA06-CD76E874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Принцип на разделянето на декларация от имплементация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6B04D7F-EB25-4625-A701-4ADAD9F91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Счита се за добра практика всеки клас да притежава 2 отделни файла - .</a:t>
            </a:r>
            <a:r>
              <a:rPr lang="en-GB" dirty="0"/>
              <a:t>h </a:t>
            </a:r>
            <a:r>
              <a:rPr lang="bg-BG" dirty="0"/>
              <a:t>за описание и </a:t>
            </a:r>
            <a:r>
              <a:rPr lang="en-GB" dirty="0"/>
              <a:t>.</a:t>
            </a:r>
            <a:r>
              <a:rPr lang="en-GB" dirty="0" err="1"/>
              <a:t>cpp</a:t>
            </a:r>
            <a:r>
              <a:rPr lang="en-GB" dirty="0"/>
              <a:t> </a:t>
            </a:r>
            <a:r>
              <a:rPr lang="bg-BG" dirty="0"/>
              <a:t>за дефиниции на член-функциите</a:t>
            </a:r>
          </a:p>
          <a:p>
            <a:endParaRPr lang="bg-BG" dirty="0"/>
          </a:p>
          <a:p>
            <a:r>
              <a:rPr lang="bg-BG" dirty="0"/>
              <a:t>По този начин е много лесно да се създаде връзка между отделните класове и така да се изгради мрежа от собствени обекти</a:t>
            </a:r>
          </a:p>
          <a:p>
            <a:endParaRPr lang="bg-BG" dirty="0"/>
          </a:p>
          <a:p>
            <a:r>
              <a:rPr lang="bg-BG" dirty="0"/>
              <a:t>Също така се улеснява поддръжката на дадения клас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55657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02E255F-E445-436F-936B-C1CA3F44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Добри практики в декларацията на клас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529BC29-8539-449D-A816-F70E331ED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Член-данните да са подредени по големина (както говорихме)</a:t>
            </a:r>
          </a:p>
          <a:p>
            <a:endParaRPr lang="bg-BG" dirty="0"/>
          </a:p>
          <a:p>
            <a:r>
              <a:rPr lang="bg-BG" dirty="0"/>
              <a:t>Член-данните и член-функциите да са отделени (няма значение кое ще е горе или долу)</a:t>
            </a:r>
          </a:p>
          <a:p>
            <a:endParaRPr lang="bg-BG" dirty="0"/>
          </a:p>
          <a:p>
            <a:r>
              <a:rPr lang="bg-BG" dirty="0"/>
              <a:t>Член-функциите да са групирани логически, а не да са разпръснати</a:t>
            </a:r>
          </a:p>
          <a:p>
            <a:endParaRPr lang="bg-BG" dirty="0"/>
          </a:p>
          <a:p>
            <a:r>
              <a:rPr lang="en-GB" dirty="0"/>
              <a:t>Just in case – </a:t>
            </a:r>
            <a:r>
              <a:rPr lang="bg-BG" dirty="0"/>
              <a:t>няма нужда член-функциите да се групират като член-данните, спрямо размера на данните, които връщат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40048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61E0671-B5D5-4A4A-B37E-D40BD20A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D64BD5F-295B-4F5D-9041-07DA370FA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Person.h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class Person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char * name;</a:t>
            </a:r>
          </a:p>
          <a:p>
            <a:pPr marL="0" indent="0">
              <a:buNone/>
            </a:pPr>
            <a:r>
              <a:rPr lang="en-GB" dirty="0"/>
              <a:t>	unsigned age;</a:t>
            </a:r>
          </a:p>
          <a:p>
            <a:pPr marL="0" indent="0">
              <a:buNone/>
            </a:pPr>
            <a:r>
              <a:rPr lang="en-GB" dirty="0"/>
              <a:t>	void Introduce()</a:t>
            </a:r>
            <a:r>
              <a:rPr lang="en-GB" dirty="0" err="1"/>
              <a:t>const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092482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97E7F6F-EFF7-4B5B-BAE8-62F16ED9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9E9EF47-8FB7-41E8-ACC1-F248FCB5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Person.cpp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#include “</a:t>
            </a:r>
            <a:r>
              <a:rPr lang="en-GB" dirty="0" err="1"/>
              <a:t>Person.h</a:t>
            </a:r>
            <a:r>
              <a:rPr lang="en-GB" dirty="0"/>
              <a:t>”</a:t>
            </a:r>
          </a:p>
          <a:p>
            <a:pPr marL="0" indent="0">
              <a:buNone/>
            </a:pPr>
            <a:r>
              <a:rPr lang="en-GB" dirty="0"/>
              <a:t>#include &lt;iostream&gt;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void Person::Introduce()</a:t>
            </a:r>
            <a:r>
              <a:rPr lang="en-GB" dirty="0" err="1"/>
              <a:t>const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&lt;&lt;“Hi, my name is “&lt;&lt;name&lt;&lt;“ and I am “&lt;&lt;age&lt;&lt;“ old”;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427972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E97A317-B145-4F1F-B93C-CBC32CA1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877CFEC-47E0-4E89-80FB-6ECE910E5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GB" dirty="0" err="1"/>
              <a:t>Group.h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#include “</a:t>
            </a:r>
            <a:r>
              <a:rPr lang="en-GB" dirty="0" err="1"/>
              <a:t>Person.h</a:t>
            </a:r>
            <a:r>
              <a:rPr lang="en-GB" dirty="0"/>
              <a:t>”	</a:t>
            </a:r>
            <a:r>
              <a:rPr lang="en-GB" dirty="0">
                <a:solidFill>
                  <a:srgbClr val="1A6400"/>
                </a:solidFill>
              </a:rPr>
              <a:t>//</a:t>
            </a:r>
            <a:r>
              <a:rPr lang="bg-BG" dirty="0">
                <a:solidFill>
                  <a:srgbClr val="1A6400"/>
                </a:solidFill>
              </a:rPr>
              <a:t>Сега класът </a:t>
            </a:r>
            <a:r>
              <a:rPr lang="en-GB" dirty="0">
                <a:solidFill>
                  <a:srgbClr val="1A6400"/>
                </a:solidFill>
              </a:rPr>
              <a:t>Group </a:t>
            </a:r>
            <a:r>
              <a:rPr lang="bg-BG" dirty="0">
                <a:solidFill>
                  <a:srgbClr val="1A6400"/>
                </a:solidFill>
              </a:rPr>
              <a:t>знае за съществуването</a:t>
            </a:r>
            <a:r>
              <a:rPr lang="bg-BG" dirty="0"/>
              <a:t> </a:t>
            </a:r>
            <a:r>
              <a:rPr lang="en-GB" dirty="0"/>
              <a:t>					</a:t>
            </a:r>
            <a:r>
              <a:rPr lang="en-GB" dirty="0">
                <a:solidFill>
                  <a:srgbClr val="1A6400"/>
                </a:solidFill>
              </a:rPr>
              <a:t>//</a:t>
            </a:r>
            <a:r>
              <a:rPr lang="bg-BG" dirty="0">
                <a:solidFill>
                  <a:srgbClr val="1A6400"/>
                </a:solidFill>
              </a:rPr>
              <a:t>на класа </a:t>
            </a:r>
            <a:r>
              <a:rPr lang="en-GB" dirty="0">
                <a:solidFill>
                  <a:srgbClr val="1A6400"/>
                </a:solidFill>
              </a:rPr>
              <a:t>Person </a:t>
            </a:r>
            <a:r>
              <a:rPr lang="bg-BG" dirty="0">
                <a:solidFill>
                  <a:srgbClr val="1A6400"/>
                </a:solidFill>
              </a:rPr>
              <a:t>и всичко е наред</a:t>
            </a:r>
            <a:endParaRPr lang="en-GB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GB" dirty="0"/>
              <a:t>class Group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Person * people;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6505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B4824BD-0B91-4F8A-893C-B7C063B9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с примитивните типове данни можем да построим МОЛ?</a:t>
            </a:r>
            <a:r>
              <a:rPr lang="en-US" dirty="0"/>
              <a:t> </a:t>
            </a:r>
            <a:r>
              <a:rPr lang="bg-BG" dirty="0"/>
              <a:t>(опростено)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42EF572-99A4-4C74-A72B-5E6B2BD83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За да опишем един продукт ни трябват:</a:t>
            </a:r>
          </a:p>
          <a:p>
            <a:pPr lvl="1"/>
            <a:r>
              <a:rPr lang="bg-BG" dirty="0"/>
              <a:t>име, име на производител, цвят, цена, номер на баркод</a:t>
            </a:r>
          </a:p>
          <a:p>
            <a:endParaRPr lang="bg-BG" dirty="0"/>
          </a:p>
          <a:p>
            <a:r>
              <a:rPr lang="bg-BG" dirty="0"/>
              <a:t>За да опишем един магазин ни трябват:</a:t>
            </a:r>
          </a:p>
          <a:p>
            <a:pPr lvl="1"/>
            <a:r>
              <a:rPr lang="bg-BG" dirty="0"/>
              <a:t>име, тип, работно време, огромно количество данни</a:t>
            </a:r>
          </a:p>
          <a:p>
            <a:pPr lvl="1"/>
            <a:endParaRPr lang="bg-BG" dirty="0"/>
          </a:p>
          <a:p>
            <a:r>
              <a:rPr lang="bg-BG" dirty="0"/>
              <a:t>За да опишем един етаж ни трябват:</a:t>
            </a:r>
          </a:p>
          <a:p>
            <a:pPr lvl="1"/>
            <a:r>
              <a:rPr lang="bg-BG" dirty="0"/>
              <a:t>номер, няколко магазина, някакви други щуротии</a:t>
            </a:r>
          </a:p>
          <a:p>
            <a:pPr lvl="1"/>
            <a:endParaRPr lang="bg-BG" dirty="0"/>
          </a:p>
          <a:p>
            <a:r>
              <a:rPr lang="bg-BG" dirty="0"/>
              <a:t>За да опишем един мол ни трябват:</a:t>
            </a:r>
          </a:p>
          <a:p>
            <a:pPr lvl="1"/>
            <a:r>
              <a:rPr lang="bg-BG" dirty="0"/>
              <a:t>име, адрес, цвят, няколко етажа</a:t>
            </a:r>
          </a:p>
          <a:p>
            <a:pPr lvl="1"/>
            <a:endParaRPr lang="bg-BG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7012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4886CC4-D253-4F90-8027-4ADA2E800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Почивка 10 минути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4DA4B69-4A56-49B4-B257-435F1B5F3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33CC"/>
                </a:solidFill>
              </a:rPr>
              <a:t>Бъдете тихи, за да не събудим заспалите </a:t>
            </a:r>
            <a:r>
              <a:rPr lang="bg-BG" dirty="0">
                <a:solidFill>
                  <a:srgbClr val="FF33CC"/>
                </a:solidFill>
                <a:sym typeface="Wingdings" panose="05000000000000000000" pitchFamily="2" charset="2"/>
              </a:rPr>
              <a:t></a:t>
            </a:r>
            <a:endParaRPr lang="en-GB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66636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D438925-44B1-4DA4-AA47-13CA57C6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Системно генерирани член-функции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A8B5E0A-136B-49C3-B070-5496579C8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Колко член-функции има структурата </a:t>
            </a:r>
            <a:r>
              <a:rPr lang="en-GB" dirty="0"/>
              <a:t>power?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struct power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</a:t>
            </a:r>
            <a:r>
              <a:rPr lang="en-GB" dirty="0">
                <a:solidFill>
                  <a:srgbClr val="FF33CC"/>
                </a:solidFill>
              </a:rPr>
              <a:t> 6</a:t>
            </a:r>
            <a:endParaRPr lang="bg-BG" dirty="0">
              <a:solidFill>
                <a:srgbClr val="FF33CC"/>
              </a:solidFill>
            </a:endParaRPr>
          </a:p>
          <a:p>
            <a:r>
              <a:rPr lang="bg-BG" dirty="0"/>
              <a:t>Съществуват няколко специални член-функции, които ако не си дефинираме сами, ще бъдат автоматично генерирани от компилатора</a:t>
            </a:r>
          </a:p>
          <a:p>
            <a:pPr marL="0" indent="0">
              <a:buNone/>
            </a:pPr>
            <a:endParaRPr lang="en-GB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88118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D438925-44B1-4DA4-AA47-13CA57C6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Системно генерирани член-функции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A8B5E0A-136B-49C3-B070-5496579C8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Конструктор по подразбиране</a:t>
            </a:r>
          </a:p>
          <a:p>
            <a:r>
              <a:rPr lang="bg-BG" dirty="0"/>
              <a:t>Копиращ конструктор</a:t>
            </a:r>
          </a:p>
          <a:p>
            <a:r>
              <a:rPr lang="bg-BG" dirty="0"/>
              <a:t>Движещ конструктор</a:t>
            </a:r>
          </a:p>
          <a:p>
            <a:r>
              <a:rPr lang="bg-BG" dirty="0"/>
              <a:t>Копиращ оператор за присвояване</a:t>
            </a:r>
          </a:p>
          <a:p>
            <a:r>
              <a:rPr lang="bg-BG" dirty="0"/>
              <a:t>Движещ оператор за присвояване</a:t>
            </a:r>
          </a:p>
          <a:p>
            <a:r>
              <a:rPr lang="bg-BG" dirty="0" err="1"/>
              <a:t>Деструктор</a:t>
            </a:r>
            <a:r>
              <a:rPr lang="bg-BG" dirty="0"/>
              <a:t> (Унищожител звучи ужасно…)</a:t>
            </a:r>
          </a:p>
          <a:p>
            <a:endParaRPr lang="bg-BG" dirty="0"/>
          </a:p>
          <a:p>
            <a:r>
              <a:rPr lang="bg-BG" dirty="0">
                <a:hlinkClick r:id="rId2"/>
              </a:rPr>
              <a:t>Подробна информация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01484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9873BC5-F0F5-4BEE-9817-9C427EC94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Голяма четворка</a:t>
            </a:r>
            <a:endParaRPr lang="en-GB" dirty="0"/>
          </a:p>
        </p:txBody>
      </p:sp>
      <p:pic>
        <p:nvPicPr>
          <p:cNvPr id="2050" name="Picture 2" descr="Ð ÐµÐ·ÑÐ»ÑÐ°Ñ Ñ Ð¸Ð·Ð¾Ð±ÑÐ°Ð¶ÐµÐ½Ð¸Ðµ Ð·Ð° big four metal">
            <a:extLst>
              <a:ext uri="{FF2B5EF4-FFF2-40B4-BE49-F238E27FC236}">
                <a16:creationId xmlns:a16="http://schemas.microsoft.com/office/drawing/2014/main" id="{F005A7D9-D667-4657-9715-8DE167D377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996" y="1336431"/>
            <a:ext cx="8455511" cy="528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A8DF3899-8E12-4EBD-B3FC-AD73BA892EB8}"/>
              </a:ext>
            </a:extLst>
          </p:cNvPr>
          <p:cNvSpPr txBox="1"/>
          <p:nvPr/>
        </p:nvSpPr>
        <p:spPr>
          <a:xfrm>
            <a:off x="2419644" y="3167390"/>
            <a:ext cx="5584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dirty="0">
                <a:solidFill>
                  <a:srgbClr val="0070C0"/>
                </a:solidFill>
              </a:rPr>
              <a:t>Ще ви с</a:t>
            </a:r>
            <a:r>
              <a:rPr lang="en-GB" sz="4800" dirty="0">
                <a:solidFill>
                  <a:srgbClr val="0070C0"/>
                </a:solidFill>
              </a:rPr>
              <a:t>e :P</a:t>
            </a:r>
          </a:p>
        </p:txBody>
      </p:sp>
    </p:spTree>
    <p:extLst>
      <p:ext uri="{BB962C8B-B14F-4D97-AF65-F5344CB8AC3E}">
        <p14:creationId xmlns:p14="http://schemas.microsoft.com/office/powerpoint/2010/main" val="136662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505E6F5-CBC0-4D39-A38D-E74C634C6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Голяма четворка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E9CCDB0-6694-4036-94E5-9576AE2F7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Четири от тези функции покриват стандартните ситуации: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Конструктор по подразбиране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Копиращ конструктор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Копиращ оператор за присвояване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err="1"/>
              <a:t>Деструктор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bg-BG" dirty="0"/>
          </a:p>
          <a:p>
            <a:r>
              <a:rPr lang="bg-BG" dirty="0"/>
              <a:t>От това, че са четири и са важни, идва и наименованието голяма четворка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99242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D8531EA-FB23-4906-9DD0-CB1D9107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Конструктори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E5241E9-0963-445F-A7D5-90E6046E3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Какви начини за инициализация на обекти коментирахме?</a:t>
            </a:r>
          </a:p>
          <a:p>
            <a:endParaRPr lang="bg-BG" dirty="0"/>
          </a:p>
          <a:p>
            <a:r>
              <a:rPr lang="bg-BG" dirty="0"/>
              <a:t>Помните ли как казахме, че оставяме най-използвания начин за по-нататък?</a:t>
            </a:r>
          </a:p>
          <a:p>
            <a:endParaRPr lang="bg-BG" dirty="0"/>
          </a:p>
          <a:p>
            <a:r>
              <a:rPr lang="bg-BG" dirty="0"/>
              <a:t>От заглавието следва, че този начин се нарича </a:t>
            </a:r>
            <a:r>
              <a:rPr lang="bg-BG" dirty="0" err="1"/>
              <a:t>констурктор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044186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AF61A07-B515-494D-B534-24C02CD9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Конструктори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4440949-08C3-4BCA-89C7-01634F184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Инициализират паметта за обекта</a:t>
            </a:r>
          </a:p>
          <a:p>
            <a:endParaRPr lang="bg-BG" dirty="0"/>
          </a:p>
          <a:p>
            <a:r>
              <a:rPr lang="bg-BG" dirty="0"/>
              <a:t>Валидират, че обектът е годен за ползване</a:t>
            </a:r>
          </a:p>
          <a:p>
            <a:endParaRPr lang="bg-BG" dirty="0"/>
          </a:p>
          <a:p>
            <a:r>
              <a:rPr lang="bg-BG" dirty="0"/>
              <a:t>Позволяват инициализация на данните на обекта</a:t>
            </a:r>
          </a:p>
          <a:p>
            <a:endParaRPr lang="bg-BG" dirty="0"/>
          </a:p>
          <a:p>
            <a:r>
              <a:rPr lang="bg-BG" dirty="0"/>
              <a:t>Един клас може да има повече от един конструктор </a:t>
            </a:r>
            <a:r>
              <a:rPr lang="en-GB" dirty="0"/>
              <a:t>(overloading)</a:t>
            </a:r>
          </a:p>
        </p:txBody>
      </p:sp>
    </p:spTree>
    <p:extLst>
      <p:ext uri="{BB962C8B-B14F-4D97-AF65-F5344CB8AC3E}">
        <p14:creationId xmlns:p14="http://schemas.microsoft.com/office/powerpoint/2010/main" val="44089985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5A6188-E82F-4CAD-87FE-7AADC7E3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Синтаксис </a:t>
            </a:r>
            <a:r>
              <a:rPr lang="bg-BG" dirty="0"/>
              <a:t>на конструкторите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26977F-0844-4195-821A-6870D9269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Като всяка член-функция, конструкторите имат декларация и дефиниция</a:t>
            </a:r>
          </a:p>
          <a:p>
            <a:endParaRPr lang="bg-BG" dirty="0"/>
          </a:p>
          <a:p>
            <a:r>
              <a:rPr lang="bg-BG" dirty="0"/>
              <a:t>За разлика от обикновените функции, конструкторите нямат тип</a:t>
            </a:r>
          </a:p>
          <a:p>
            <a:endParaRPr lang="bg-BG" dirty="0"/>
          </a:p>
          <a:p>
            <a:r>
              <a:rPr lang="bg-BG" dirty="0"/>
              <a:t>Името на конструктора съвпада с името на класа</a:t>
            </a:r>
          </a:p>
          <a:p>
            <a:endParaRPr lang="bg-BG" dirty="0"/>
          </a:p>
          <a:p>
            <a:r>
              <a:rPr lang="bg-BG" dirty="0"/>
              <a:t>В дефиницията може да се използва така нареченият инициализиращ списък</a:t>
            </a:r>
          </a:p>
        </p:txBody>
      </p:sp>
    </p:spTree>
    <p:extLst>
      <p:ext uri="{BB962C8B-B14F-4D97-AF65-F5344CB8AC3E}">
        <p14:creationId xmlns:p14="http://schemas.microsoft.com/office/powerpoint/2010/main" val="384644667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5A6188-E82F-4CAD-87FE-7AADC7E3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 на конструкторите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26977F-0844-4195-821A-6870D9269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Person(); 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декларация на конструктор без параметри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GB" dirty="0"/>
              <a:t>Person::Person()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1018766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5A6188-E82F-4CAD-87FE-7AADC7E3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 на конструкторите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26977F-0844-4195-821A-6870D9269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Person(); 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декларация на конструктор без параметри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GB" dirty="0"/>
              <a:t>Person::Person()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id = 6;	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задаваме стойност на </a:t>
            </a:r>
            <a:r>
              <a:rPr lang="en-GB" dirty="0">
                <a:solidFill>
                  <a:srgbClr val="289A00"/>
                </a:solidFill>
              </a:rPr>
              <a:t>id</a:t>
            </a:r>
            <a:r>
              <a:rPr lang="bg-BG" dirty="0">
                <a:solidFill>
                  <a:srgbClr val="289A00"/>
                </a:solidFill>
              </a:rPr>
              <a:t> след като е бил инициализиран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61109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6F7BC34-946D-4490-83B0-BBBC7878D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Обратно към структури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F63C9A6-CC2E-4073-ADDA-AA3F3865D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Както казахме, структурата дава описание на нещо</a:t>
            </a:r>
          </a:p>
          <a:p>
            <a:endParaRPr lang="bg-BG" dirty="0"/>
          </a:p>
          <a:p>
            <a:r>
              <a:rPr lang="bg-BG" dirty="0"/>
              <a:t>Използвайки това описание, ние създаваме инстанции на тази структура, наречени обекти</a:t>
            </a:r>
          </a:p>
          <a:p>
            <a:endParaRPr lang="bg-BG" dirty="0"/>
          </a:p>
          <a:p>
            <a:r>
              <a:rPr lang="bg-BG" dirty="0"/>
              <a:t>Съответно, дефиницията на структурата е въпросното описание, а извикването ѝ е създаване на обект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3008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4ECC51-6A1F-4FCE-A1B3-239145EB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Инициализиращ списък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20E57BA-96C2-4960-8E55-2AD8EACD2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Стои между преди фигуралните скоби</a:t>
            </a:r>
          </a:p>
          <a:p>
            <a:endParaRPr lang="bg-BG" dirty="0"/>
          </a:p>
          <a:p>
            <a:r>
              <a:rPr lang="bg-BG" dirty="0"/>
              <a:t>Указва се с :</a:t>
            </a:r>
          </a:p>
          <a:p>
            <a:endParaRPr lang="bg-BG" dirty="0"/>
          </a:p>
          <a:p>
            <a:r>
              <a:rPr lang="bg-BG" dirty="0"/>
              <a:t>Позволява да инициализираме член-данни с конкретни стойности</a:t>
            </a:r>
          </a:p>
          <a:p>
            <a:endParaRPr lang="bg-BG" dirty="0"/>
          </a:p>
          <a:p>
            <a:r>
              <a:rPr lang="bg-BG" dirty="0"/>
              <a:t>Ако някоя член-</a:t>
            </a:r>
            <a:r>
              <a:rPr lang="bg-BG" dirty="0" err="1"/>
              <a:t>данна</a:t>
            </a:r>
            <a:r>
              <a:rPr lang="bg-BG" dirty="0"/>
              <a:t> липсва в инициализиращия списък, то тя бива инициализирана, както компилаторът реши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71374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4ECC51-6A1F-4FCE-A1B3-239145EB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Инициализиращ списък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20E57BA-96C2-4960-8E55-2AD8EACD2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Ето каква е разликата между директна инициализация и присвояване на стойност</a:t>
            </a:r>
          </a:p>
          <a:p>
            <a:endParaRPr lang="bg-BG" dirty="0"/>
          </a:p>
          <a:p>
            <a:pPr marL="0" indent="0">
              <a:buNone/>
            </a:pPr>
            <a:r>
              <a:rPr lang="en-GB" dirty="0"/>
              <a:t>int </a:t>
            </a:r>
            <a:r>
              <a:rPr lang="en-GB" dirty="0" err="1"/>
              <a:t>tmp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 err="1"/>
              <a:t>tmp</a:t>
            </a:r>
            <a:r>
              <a:rPr lang="en-GB" dirty="0"/>
              <a:t> = 5;			//</a:t>
            </a:r>
            <a:r>
              <a:rPr lang="bg-BG" dirty="0"/>
              <a:t>2 операции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--------------------------</a:t>
            </a:r>
          </a:p>
          <a:p>
            <a:pPr marL="0" indent="0">
              <a:buNone/>
            </a:pPr>
            <a:r>
              <a:rPr lang="en-GB" dirty="0"/>
              <a:t>int </a:t>
            </a:r>
            <a:r>
              <a:rPr lang="en-GB" dirty="0" err="1"/>
              <a:t>tmp</a:t>
            </a:r>
            <a:r>
              <a:rPr lang="bg-BG" dirty="0"/>
              <a:t> = 5;			//1 операция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Ако имаме някаква огромна структура с много член-данни, може да имаме и много повече излишни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184468022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4ECC51-6A1F-4FCE-A1B3-239145EB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Инициализиращ списък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20E57BA-96C2-4960-8E55-2AD8EACD2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20865" cy="5032375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Реално параметрите по подразбиране участват в инициализиращия списък ако не сме ги оказали изрично</a:t>
            </a:r>
          </a:p>
          <a:p>
            <a:endParaRPr lang="bg-BG" dirty="0"/>
          </a:p>
          <a:p>
            <a:pPr marL="0" indent="0">
              <a:buNone/>
            </a:pPr>
            <a:r>
              <a:rPr lang="en-GB" dirty="0"/>
              <a:t>struct Person</a:t>
            </a: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Person();</a:t>
            </a:r>
          </a:p>
          <a:p>
            <a:pPr marL="0" indent="0">
              <a:buNone/>
            </a:pPr>
            <a:r>
              <a:rPr lang="en-GB" dirty="0"/>
              <a:t>int id = 0;</a:t>
            </a:r>
          </a:p>
          <a:p>
            <a:pPr marL="0" indent="0">
              <a:buNone/>
            </a:pPr>
            <a:r>
              <a:rPr lang="bg-BG" dirty="0"/>
              <a:t>};</a:t>
            </a:r>
          </a:p>
          <a:p>
            <a:pPr marL="0" indent="0">
              <a:buNone/>
            </a:pPr>
            <a:r>
              <a:rPr lang="en-GB" dirty="0"/>
              <a:t>Person::Person(){}</a:t>
            </a:r>
            <a:r>
              <a:rPr lang="bg-BG" dirty="0"/>
              <a:t>	</a:t>
            </a:r>
            <a:r>
              <a:rPr lang="bg-BG" dirty="0">
                <a:solidFill>
                  <a:srgbClr val="289A00"/>
                </a:solidFill>
              </a:rPr>
              <a:t>//все едно имаме </a:t>
            </a:r>
            <a:r>
              <a:rPr lang="en-GB" dirty="0">
                <a:solidFill>
                  <a:srgbClr val="289A00"/>
                </a:solidFill>
              </a:rPr>
              <a:t>Person::Person() : id(0) {}</a:t>
            </a:r>
          </a:p>
          <a:p>
            <a:pPr marL="0" indent="0">
              <a:buNone/>
            </a:pPr>
            <a:r>
              <a:rPr lang="en-GB" dirty="0"/>
              <a:t>int main()</a:t>
            </a: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Person Ali;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 &lt;&lt; Ali.id;</a:t>
            </a:r>
            <a:r>
              <a:rPr lang="bg-BG" dirty="0"/>
              <a:t>	</a:t>
            </a:r>
            <a:r>
              <a:rPr lang="bg-BG" dirty="0">
                <a:solidFill>
                  <a:srgbClr val="289A00"/>
                </a:solidFill>
              </a:rPr>
              <a:t>//извежда 0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return 0;</a:t>
            </a:r>
          </a:p>
          <a:p>
            <a:pPr marL="0" indent="0">
              <a:buNone/>
            </a:pPr>
            <a:r>
              <a:rPr lang="bg-BG" dirty="0"/>
              <a:t>}</a:t>
            </a:r>
            <a:r>
              <a:rPr lang="en-GB" dirty="0"/>
              <a:t>		</a:t>
            </a:r>
            <a:r>
              <a:rPr lang="en-GB" dirty="0">
                <a:solidFill>
                  <a:srgbClr val="FF0000"/>
                </a:solidFill>
              </a:rPr>
              <a:t>*</a:t>
            </a:r>
            <a:r>
              <a:rPr lang="bg-BG" dirty="0">
                <a:solidFill>
                  <a:srgbClr val="FF0000"/>
                </a:solidFill>
              </a:rPr>
              <a:t>Забележка, използвам </a:t>
            </a:r>
            <a:r>
              <a:rPr lang="en-GB" dirty="0">
                <a:solidFill>
                  <a:srgbClr val="FF0000"/>
                </a:solidFill>
              </a:rPr>
              <a:t>{}, </a:t>
            </a:r>
            <a:r>
              <a:rPr lang="bg-BG" dirty="0">
                <a:solidFill>
                  <a:srgbClr val="FF0000"/>
                </a:solidFill>
              </a:rPr>
              <a:t>за да пестя място, лоша практика е </a:t>
            </a:r>
            <a:r>
              <a:rPr lang="bg-BG" dirty="0" err="1">
                <a:solidFill>
                  <a:srgbClr val="FF0000"/>
                </a:solidFill>
              </a:rPr>
              <a:t>ппц</a:t>
            </a:r>
            <a:endParaRPr lang="bg-B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46142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5A6188-E82F-4CAD-87FE-7AADC7E3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 на конструкторите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26977F-0844-4195-821A-6870D9269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struct Person</a:t>
            </a:r>
          </a:p>
          <a:p>
            <a:pPr marL="0" indent="0">
              <a:buNone/>
            </a:pPr>
            <a:r>
              <a:rPr lang="en-GB" sz="2600" dirty="0"/>
              <a:t>{</a:t>
            </a:r>
            <a:endParaRPr lang="bg-BG" sz="2600" dirty="0"/>
          </a:p>
          <a:p>
            <a:pPr marL="0" indent="0">
              <a:buNone/>
            </a:pPr>
            <a:r>
              <a:rPr lang="en-GB" sz="2600" dirty="0"/>
              <a:t>	Person(); 	</a:t>
            </a:r>
            <a:r>
              <a:rPr lang="en-GB" sz="2600" dirty="0">
                <a:solidFill>
                  <a:srgbClr val="289A00"/>
                </a:solidFill>
              </a:rPr>
              <a:t>//</a:t>
            </a:r>
            <a:r>
              <a:rPr lang="bg-BG" sz="2600" dirty="0">
                <a:solidFill>
                  <a:srgbClr val="289A00"/>
                </a:solidFill>
              </a:rPr>
              <a:t>декларация на конструктор без параметри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sz="2600" dirty="0"/>
              <a:t>	</a:t>
            </a:r>
            <a:r>
              <a:rPr lang="en-GB" sz="2600" dirty="0"/>
              <a:t>int id </a:t>
            </a:r>
            <a:r>
              <a:rPr lang="bg-BG" sz="2600" dirty="0"/>
              <a:t>=</a:t>
            </a:r>
            <a:r>
              <a:rPr lang="en-GB" sz="2600" dirty="0"/>
              <a:t> 0;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600" dirty="0"/>
              <a:t>};</a:t>
            </a:r>
            <a:endParaRPr lang="bg-BG" sz="2600" dirty="0"/>
          </a:p>
          <a:p>
            <a:pPr marL="0" indent="0">
              <a:buNone/>
            </a:pPr>
            <a:endParaRPr lang="bg-BG" sz="2600" dirty="0"/>
          </a:p>
          <a:p>
            <a:pPr marL="0" indent="0">
              <a:buNone/>
            </a:pPr>
            <a:r>
              <a:rPr lang="en-GB" sz="2600" dirty="0"/>
              <a:t>Person::Person() : id (7)	</a:t>
            </a:r>
            <a:r>
              <a:rPr lang="en-GB" sz="2600" dirty="0">
                <a:solidFill>
                  <a:srgbClr val="289A00"/>
                </a:solidFill>
              </a:rPr>
              <a:t>//</a:t>
            </a:r>
            <a:r>
              <a:rPr lang="bg-BG" sz="2600" dirty="0">
                <a:solidFill>
                  <a:srgbClr val="289A00"/>
                </a:solidFill>
              </a:rPr>
              <a:t>инициализираме </a:t>
            </a:r>
            <a:r>
              <a:rPr lang="en-GB" sz="2600" dirty="0">
                <a:solidFill>
                  <a:srgbClr val="289A00"/>
                </a:solidFill>
              </a:rPr>
              <a:t>id </a:t>
            </a:r>
            <a:r>
              <a:rPr lang="bg-BG" sz="2600" dirty="0">
                <a:solidFill>
                  <a:srgbClr val="289A00"/>
                </a:solidFill>
              </a:rPr>
              <a:t>със стойност </a:t>
            </a:r>
            <a:r>
              <a:rPr lang="en-GB" sz="2600" dirty="0">
                <a:solidFill>
                  <a:srgbClr val="289A00"/>
                </a:solidFill>
              </a:rPr>
              <a:t>7</a:t>
            </a:r>
          </a:p>
          <a:p>
            <a:pPr marL="0" indent="0">
              <a:buNone/>
            </a:pPr>
            <a:r>
              <a:rPr lang="en-GB" sz="2600" dirty="0"/>
              <a:t>{</a:t>
            </a:r>
          </a:p>
          <a:p>
            <a:pPr marL="0" indent="0">
              <a:buNone/>
            </a:pPr>
            <a:r>
              <a:rPr lang="en-GB" sz="2600" dirty="0"/>
              <a:t>}</a:t>
            </a:r>
            <a:endParaRPr lang="bg-BG" sz="2600" dirty="0"/>
          </a:p>
        </p:txBody>
      </p:sp>
    </p:spTree>
    <p:extLst>
      <p:ext uri="{BB962C8B-B14F-4D97-AF65-F5344CB8AC3E}">
        <p14:creationId xmlns:p14="http://schemas.microsoft.com/office/powerpoint/2010/main" val="22264458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5A6188-E82F-4CAD-87FE-7AADC7E3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 на конструкторите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26977F-0844-4195-821A-6870D9269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struct Person</a:t>
            </a:r>
          </a:p>
          <a:p>
            <a:pPr marL="0" indent="0">
              <a:buNone/>
            </a:pPr>
            <a:r>
              <a:rPr lang="en-GB" sz="2600" dirty="0"/>
              <a:t>{</a:t>
            </a:r>
            <a:endParaRPr lang="bg-BG" sz="2600" dirty="0"/>
          </a:p>
          <a:p>
            <a:pPr marL="0" indent="0">
              <a:buNone/>
            </a:pPr>
            <a:r>
              <a:rPr lang="en-GB" sz="2600" dirty="0"/>
              <a:t>	Person(</a:t>
            </a:r>
            <a:r>
              <a:rPr lang="en-GB" sz="2600" dirty="0" err="1"/>
              <a:t>const</a:t>
            </a:r>
            <a:r>
              <a:rPr lang="en-GB" sz="2600" dirty="0"/>
              <a:t> int); 	</a:t>
            </a:r>
            <a:r>
              <a:rPr lang="en-GB" sz="2600" dirty="0">
                <a:solidFill>
                  <a:srgbClr val="289A00"/>
                </a:solidFill>
              </a:rPr>
              <a:t>//</a:t>
            </a:r>
            <a:r>
              <a:rPr lang="bg-BG" sz="2600" dirty="0">
                <a:solidFill>
                  <a:srgbClr val="289A00"/>
                </a:solidFill>
              </a:rPr>
              <a:t>декларация на конструктор без параметри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sz="2600" dirty="0"/>
              <a:t>	</a:t>
            </a:r>
            <a:r>
              <a:rPr lang="en-GB" sz="2600" dirty="0"/>
              <a:t>int id </a:t>
            </a:r>
            <a:r>
              <a:rPr lang="bg-BG" sz="2600" dirty="0"/>
              <a:t>=</a:t>
            </a:r>
            <a:r>
              <a:rPr lang="en-GB" sz="2600" dirty="0"/>
              <a:t> 0;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600" dirty="0"/>
              <a:t>};</a:t>
            </a:r>
            <a:endParaRPr lang="bg-BG" sz="2600" dirty="0"/>
          </a:p>
          <a:p>
            <a:pPr marL="0" indent="0">
              <a:buNone/>
            </a:pPr>
            <a:endParaRPr lang="bg-BG" sz="2600" dirty="0"/>
          </a:p>
          <a:p>
            <a:pPr marL="0" indent="0">
              <a:buNone/>
            </a:pPr>
            <a:r>
              <a:rPr lang="en-GB" sz="2600" dirty="0"/>
              <a:t>Person::Person(</a:t>
            </a:r>
            <a:r>
              <a:rPr lang="en-GB" sz="2600" dirty="0" err="1"/>
              <a:t>const</a:t>
            </a:r>
            <a:r>
              <a:rPr lang="en-GB" sz="2600" dirty="0"/>
              <a:t> int numb = 4) : id (numb)	</a:t>
            </a:r>
            <a:r>
              <a:rPr lang="en-GB" sz="2600" dirty="0">
                <a:solidFill>
                  <a:srgbClr val="289A00"/>
                </a:solidFill>
              </a:rPr>
              <a:t>//</a:t>
            </a:r>
            <a:r>
              <a:rPr lang="bg-BG" sz="2600" dirty="0">
                <a:solidFill>
                  <a:srgbClr val="289A00"/>
                </a:solidFill>
              </a:rPr>
              <a:t>инициализираме </a:t>
            </a:r>
            <a:r>
              <a:rPr lang="en-GB" sz="2600" dirty="0">
                <a:solidFill>
                  <a:srgbClr val="289A00"/>
                </a:solidFill>
              </a:rPr>
              <a:t>id </a:t>
            </a:r>
            <a:r>
              <a:rPr lang="bg-BG" sz="2600" dirty="0">
                <a:solidFill>
                  <a:srgbClr val="289A00"/>
                </a:solidFill>
              </a:rPr>
              <a:t>със 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600" dirty="0"/>
              <a:t>{							</a:t>
            </a:r>
            <a:r>
              <a:rPr lang="en-GB" sz="2600" dirty="0">
                <a:solidFill>
                  <a:srgbClr val="289A00"/>
                </a:solidFill>
              </a:rPr>
              <a:t>//</a:t>
            </a:r>
            <a:r>
              <a:rPr lang="bg-BG" sz="2600" dirty="0">
                <a:solidFill>
                  <a:srgbClr val="289A00"/>
                </a:solidFill>
              </a:rPr>
              <a:t>стойността на </a:t>
            </a:r>
            <a:r>
              <a:rPr lang="en-GB" sz="2600" dirty="0">
                <a:solidFill>
                  <a:srgbClr val="289A00"/>
                </a:solidFill>
              </a:rPr>
              <a:t>numb</a:t>
            </a:r>
            <a:endParaRPr lang="en-GB" sz="2600" dirty="0"/>
          </a:p>
          <a:p>
            <a:pPr marL="0" indent="0">
              <a:buNone/>
            </a:pPr>
            <a:r>
              <a:rPr lang="en-GB" sz="2600" dirty="0"/>
              <a:t>}							</a:t>
            </a:r>
            <a:r>
              <a:rPr lang="en-GB" sz="2600" dirty="0">
                <a:solidFill>
                  <a:srgbClr val="289A00"/>
                </a:solidFill>
              </a:rPr>
              <a:t>//</a:t>
            </a:r>
            <a:r>
              <a:rPr lang="bg-BG" sz="2600" dirty="0">
                <a:solidFill>
                  <a:srgbClr val="289A00"/>
                </a:solidFill>
              </a:rPr>
              <a:t>като по подразбиране е 4</a:t>
            </a:r>
          </a:p>
        </p:txBody>
      </p:sp>
    </p:spTree>
    <p:extLst>
      <p:ext uri="{BB962C8B-B14F-4D97-AF65-F5344CB8AC3E}">
        <p14:creationId xmlns:p14="http://schemas.microsoft.com/office/powerpoint/2010/main" val="6135950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C52B95E-32A7-44E3-B655-BBFC0C44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конструктор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B6B427A-A578-4708-BD73-7CD4E41DC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Конструкторът без параметри има малко по-странен синтаксис:</a:t>
            </a:r>
          </a:p>
          <a:p>
            <a:pPr marL="0" indent="0">
              <a:buNone/>
            </a:pPr>
            <a:r>
              <a:rPr lang="bg-BG" dirty="0"/>
              <a:t>&lt;тип&gt; &lt;</a:t>
            </a:r>
            <a:r>
              <a:rPr lang="bg-BG" dirty="0" err="1"/>
              <a:t>име_на_обект</a:t>
            </a:r>
            <a:r>
              <a:rPr lang="bg-BG" dirty="0"/>
              <a:t>&gt;;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Конструкторите с параметри имат следния синтаксис:</a:t>
            </a:r>
          </a:p>
          <a:p>
            <a:pPr marL="0" indent="0">
              <a:buNone/>
            </a:pPr>
            <a:r>
              <a:rPr lang="bg-BG" dirty="0"/>
              <a:t>&lt;тип&gt; &lt;</a:t>
            </a:r>
            <a:r>
              <a:rPr lang="bg-BG" dirty="0" err="1"/>
              <a:t>име_на_обект</a:t>
            </a:r>
            <a:r>
              <a:rPr lang="bg-BG" dirty="0"/>
              <a:t>&gt; (&lt;параметри&gt;)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00689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5A6188-E82F-4CAD-87FE-7AADC7E3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конструкторите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26977F-0844-4195-821A-6870D9269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struct Person</a:t>
            </a:r>
          </a:p>
          <a:p>
            <a:pPr marL="0" indent="0">
              <a:buNone/>
            </a:pPr>
            <a:r>
              <a:rPr lang="en-GB" sz="2600" dirty="0"/>
              <a:t>{</a:t>
            </a:r>
            <a:endParaRPr lang="bg-BG" sz="2600" dirty="0"/>
          </a:p>
          <a:p>
            <a:pPr marL="0" indent="0">
              <a:buNone/>
            </a:pPr>
            <a:r>
              <a:rPr lang="en-GB" sz="2600" dirty="0"/>
              <a:t>	Person(); 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sz="2600" dirty="0"/>
              <a:t>	</a:t>
            </a:r>
            <a:r>
              <a:rPr lang="en-GB" sz="2600" dirty="0"/>
              <a:t>int id </a:t>
            </a:r>
            <a:r>
              <a:rPr lang="bg-BG" sz="2600" dirty="0"/>
              <a:t>=</a:t>
            </a:r>
            <a:r>
              <a:rPr lang="en-GB" sz="2600" dirty="0"/>
              <a:t> 0;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600" dirty="0"/>
              <a:t>};</a:t>
            </a:r>
            <a:endParaRPr lang="bg-BG" sz="2600" dirty="0"/>
          </a:p>
          <a:p>
            <a:pPr marL="0" indent="0">
              <a:buNone/>
            </a:pPr>
            <a:endParaRPr lang="bg-BG" sz="2600" dirty="0"/>
          </a:p>
          <a:p>
            <a:pPr marL="0" indent="0">
              <a:buNone/>
            </a:pPr>
            <a:r>
              <a:rPr lang="en-GB" sz="2600" dirty="0"/>
              <a:t>Person::Person() : id (7)	</a:t>
            </a:r>
            <a:r>
              <a:rPr lang="en-GB" sz="2600" dirty="0">
                <a:solidFill>
                  <a:srgbClr val="289A00"/>
                </a:solidFill>
              </a:rPr>
              <a:t> </a:t>
            </a:r>
          </a:p>
          <a:p>
            <a:pPr marL="0" indent="0">
              <a:buNone/>
            </a:pPr>
            <a:r>
              <a:rPr lang="en-GB" sz="2600" dirty="0"/>
              <a:t>{</a:t>
            </a:r>
          </a:p>
          <a:p>
            <a:pPr marL="0" indent="0">
              <a:buNone/>
            </a:pPr>
            <a:r>
              <a:rPr lang="en-GB" sz="2600" dirty="0"/>
              <a:t>}</a:t>
            </a:r>
            <a:endParaRPr lang="bg-BG" sz="2600" dirty="0"/>
          </a:p>
          <a:p>
            <a:pPr marL="0" indent="0">
              <a:buNone/>
            </a:pPr>
            <a:r>
              <a:rPr lang="en-GB" sz="2600" dirty="0"/>
              <a:t>Person Toni;</a:t>
            </a:r>
            <a:endParaRPr lang="bg-BG" sz="2600" dirty="0"/>
          </a:p>
        </p:txBody>
      </p:sp>
    </p:spTree>
    <p:extLst>
      <p:ext uri="{BB962C8B-B14F-4D97-AF65-F5344CB8AC3E}">
        <p14:creationId xmlns:p14="http://schemas.microsoft.com/office/powerpoint/2010/main" val="23837392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5A6188-E82F-4CAD-87FE-7AADC7E3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конструкторите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26977F-0844-4195-821A-6870D9269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5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600" dirty="0"/>
              <a:t>struct Person</a:t>
            </a:r>
          </a:p>
          <a:p>
            <a:pPr marL="0" indent="0">
              <a:buNone/>
            </a:pPr>
            <a:r>
              <a:rPr lang="en-GB" sz="2600" dirty="0"/>
              <a:t>{</a:t>
            </a:r>
            <a:endParaRPr lang="bg-BG" sz="2600" dirty="0"/>
          </a:p>
          <a:p>
            <a:pPr marL="0" indent="0">
              <a:buNone/>
            </a:pPr>
            <a:r>
              <a:rPr lang="en-GB" sz="2600" dirty="0"/>
              <a:t>	Person(</a:t>
            </a:r>
            <a:r>
              <a:rPr lang="en-GB" sz="2600" dirty="0" err="1"/>
              <a:t>const</a:t>
            </a:r>
            <a:r>
              <a:rPr lang="en-GB" sz="2600" dirty="0"/>
              <a:t> int); 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sz="2600" dirty="0"/>
              <a:t>	</a:t>
            </a:r>
            <a:r>
              <a:rPr lang="en-GB" sz="2600" dirty="0"/>
              <a:t>int id </a:t>
            </a:r>
            <a:r>
              <a:rPr lang="bg-BG" sz="2600" dirty="0"/>
              <a:t>=</a:t>
            </a:r>
            <a:r>
              <a:rPr lang="en-GB" sz="2600" dirty="0"/>
              <a:t> 0;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600" dirty="0"/>
              <a:t>};</a:t>
            </a:r>
            <a:endParaRPr lang="bg-BG" sz="2600" dirty="0"/>
          </a:p>
          <a:p>
            <a:pPr marL="0" indent="0">
              <a:buNone/>
            </a:pPr>
            <a:endParaRPr lang="bg-BG" sz="2600" dirty="0"/>
          </a:p>
          <a:p>
            <a:pPr marL="0" indent="0">
              <a:buNone/>
            </a:pPr>
            <a:r>
              <a:rPr lang="en-GB" sz="2600" dirty="0"/>
              <a:t>Person::Person(</a:t>
            </a:r>
            <a:r>
              <a:rPr lang="en-GB" sz="2600" dirty="0" err="1"/>
              <a:t>const</a:t>
            </a:r>
            <a:r>
              <a:rPr lang="en-GB" sz="2600" dirty="0"/>
              <a:t> int numb = 5) : id (numb)	</a:t>
            </a:r>
            <a:r>
              <a:rPr lang="en-GB" sz="2600" dirty="0">
                <a:solidFill>
                  <a:srgbClr val="289A00"/>
                </a:solidFill>
              </a:rPr>
              <a:t> </a:t>
            </a:r>
          </a:p>
          <a:p>
            <a:pPr marL="0" indent="0">
              <a:buNone/>
            </a:pPr>
            <a:r>
              <a:rPr lang="en-GB" sz="2600" dirty="0"/>
              <a:t>{</a:t>
            </a:r>
          </a:p>
          <a:p>
            <a:pPr marL="0" indent="0">
              <a:buNone/>
            </a:pPr>
            <a:r>
              <a:rPr lang="en-GB" sz="2600" dirty="0"/>
              <a:t>}</a:t>
            </a:r>
            <a:endParaRPr lang="bg-BG" sz="2600" dirty="0"/>
          </a:p>
          <a:p>
            <a:pPr marL="0" indent="0">
              <a:buNone/>
            </a:pPr>
            <a:r>
              <a:rPr lang="en-GB" sz="2600" dirty="0"/>
              <a:t>Person Toni; 		</a:t>
            </a:r>
            <a:r>
              <a:rPr lang="en-GB" sz="2600" dirty="0">
                <a:solidFill>
                  <a:srgbClr val="289A00"/>
                </a:solidFill>
              </a:rPr>
              <a:t>//Toni </a:t>
            </a:r>
            <a:r>
              <a:rPr lang="bg-BG" sz="2600" dirty="0">
                <a:solidFill>
                  <a:srgbClr val="289A00"/>
                </a:solidFill>
              </a:rPr>
              <a:t>има </a:t>
            </a:r>
            <a:r>
              <a:rPr lang="en-GB" sz="2600" dirty="0">
                <a:solidFill>
                  <a:srgbClr val="289A00"/>
                </a:solidFill>
              </a:rPr>
              <a:t>id </a:t>
            </a:r>
            <a:r>
              <a:rPr lang="bg-BG" sz="2600" dirty="0">
                <a:solidFill>
                  <a:srgbClr val="289A00"/>
                </a:solidFill>
              </a:rPr>
              <a:t>със стойност 5</a:t>
            </a:r>
          </a:p>
          <a:p>
            <a:pPr marL="0" indent="0">
              <a:buNone/>
            </a:pPr>
            <a:r>
              <a:rPr lang="en-GB" sz="2600" dirty="0"/>
              <a:t>Person Yuri(7);	</a:t>
            </a:r>
            <a:r>
              <a:rPr lang="en-GB" sz="2600" dirty="0">
                <a:solidFill>
                  <a:srgbClr val="289A00"/>
                </a:solidFill>
              </a:rPr>
              <a:t>//Yuri </a:t>
            </a:r>
            <a:r>
              <a:rPr lang="bg-BG" sz="2600" dirty="0">
                <a:solidFill>
                  <a:srgbClr val="289A00"/>
                </a:solidFill>
              </a:rPr>
              <a:t>има </a:t>
            </a:r>
            <a:r>
              <a:rPr lang="en-GB" sz="2600" dirty="0">
                <a:solidFill>
                  <a:srgbClr val="289A00"/>
                </a:solidFill>
              </a:rPr>
              <a:t>id </a:t>
            </a:r>
            <a:r>
              <a:rPr lang="bg-BG" sz="2600" dirty="0">
                <a:solidFill>
                  <a:srgbClr val="289A00"/>
                </a:solidFill>
              </a:rPr>
              <a:t>със стойност 7</a:t>
            </a:r>
          </a:p>
        </p:txBody>
      </p:sp>
    </p:spTree>
    <p:extLst>
      <p:ext uri="{BB962C8B-B14F-4D97-AF65-F5344CB8AC3E}">
        <p14:creationId xmlns:p14="http://schemas.microsoft.com/office/powerpoint/2010/main" val="306594293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EB51E3C-5113-414E-B488-2EA13B1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 </a:t>
            </a:r>
            <a:r>
              <a:rPr lang="en-GB" dirty="0"/>
              <a:t>#4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16026D2-E8A3-49DC-89C6-5C2536EC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995050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04F80E3-2DEE-4275-8307-09A542A8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F4F6BD4-C825-403A-B024-A9E20D554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Можем ли да пропуснем фигуралните скоби, когато искаме да имаме празно тяло</a:t>
            </a:r>
          </a:p>
          <a:p>
            <a:endParaRPr lang="bg-BG" dirty="0"/>
          </a:p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Person(); 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Person::Person() : id (7)</a:t>
            </a:r>
            <a:r>
              <a:rPr lang="bg-BG" dirty="0"/>
              <a:t>;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Не</a:t>
            </a:r>
            <a:endParaRPr lang="en-GB" dirty="0">
              <a:solidFill>
                <a:srgbClr val="FF33CC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8495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B0E260-1462-43B2-959B-3B2066FD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с реалния свят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1B935A7-9145-48BB-8C33-2C321527F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Дефиниция за </a:t>
            </a:r>
            <a:r>
              <a:rPr lang="bg-BG" dirty="0" err="1"/>
              <a:t>тригъгълник</a:t>
            </a:r>
            <a:r>
              <a:rPr lang="bg-BG" dirty="0"/>
              <a:t> – геометрична фигура с три страни и три ъгъла</a:t>
            </a:r>
          </a:p>
          <a:p>
            <a:endParaRPr lang="bg-BG" dirty="0"/>
          </a:p>
          <a:p>
            <a:r>
              <a:rPr lang="bg-BG" dirty="0"/>
              <a:t>Декларации на триъгълник: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Равнобедрен триъгълник 3">
            <a:extLst>
              <a:ext uri="{FF2B5EF4-FFF2-40B4-BE49-F238E27FC236}">
                <a16:creationId xmlns:a16="http://schemas.microsoft.com/office/drawing/2014/main" id="{58716262-F211-4978-8D41-A902C50004AC}"/>
              </a:ext>
            </a:extLst>
          </p:cNvPr>
          <p:cNvSpPr/>
          <p:nvPr/>
        </p:nvSpPr>
        <p:spPr>
          <a:xfrm>
            <a:off x="366523" y="4023360"/>
            <a:ext cx="1785834" cy="2153603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Равнобедрен триъгълник 4">
            <a:extLst>
              <a:ext uri="{FF2B5EF4-FFF2-40B4-BE49-F238E27FC236}">
                <a16:creationId xmlns:a16="http://schemas.microsoft.com/office/drawing/2014/main" id="{D49D5D60-C401-4248-A963-C4FE21006BFD}"/>
              </a:ext>
            </a:extLst>
          </p:cNvPr>
          <p:cNvSpPr/>
          <p:nvPr/>
        </p:nvSpPr>
        <p:spPr>
          <a:xfrm rot="11063919">
            <a:off x="2121305" y="4100585"/>
            <a:ext cx="2080260" cy="1730513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Равнобедрен триъгълник 5">
            <a:extLst>
              <a:ext uri="{FF2B5EF4-FFF2-40B4-BE49-F238E27FC236}">
                <a16:creationId xmlns:a16="http://schemas.microsoft.com/office/drawing/2014/main" id="{13FD3834-59E1-40A0-96CF-710FE4A6E2DE}"/>
              </a:ext>
            </a:extLst>
          </p:cNvPr>
          <p:cNvSpPr/>
          <p:nvPr/>
        </p:nvSpPr>
        <p:spPr>
          <a:xfrm>
            <a:off x="9099365" y="5135539"/>
            <a:ext cx="2726112" cy="1221501"/>
          </a:xfrm>
          <a:prstGeom prst="triangle">
            <a:avLst>
              <a:gd name="adj" fmla="val 77866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Равнобедрен триъгълник 6">
            <a:extLst>
              <a:ext uri="{FF2B5EF4-FFF2-40B4-BE49-F238E27FC236}">
                <a16:creationId xmlns:a16="http://schemas.microsoft.com/office/drawing/2014/main" id="{58B442BC-6FC9-4F9B-AF5D-1E0E056CDDEC}"/>
              </a:ext>
            </a:extLst>
          </p:cNvPr>
          <p:cNvSpPr/>
          <p:nvPr/>
        </p:nvSpPr>
        <p:spPr>
          <a:xfrm>
            <a:off x="8258170" y="3955992"/>
            <a:ext cx="2386949" cy="1152156"/>
          </a:xfrm>
          <a:prstGeom prst="triangle">
            <a:avLst>
              <a:gd name="adj" fmla="val 4057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Равнобедрен триъгълник 7">
            <a:extLst>
              <a:ext uri="{FF2B5EF4-FFF2-40B4-BE49-F238E27FC236}">
                <a16:creationId xmlns:a16="http://schemas.microsoft.com/office/drawing/2014/main" id="{0C8CDBA7-AD23-4CC4-9AFB-A5F90BA3510F}"/>
              </a:ext>
            </a:extLst>
          </p:cNvPr>
          <p:cNvSpPr/>
          <p:nvPr/>
        </p:nvSpPr>
        <p:spPr>
          <a:xfrm>
            <a:off x="3331432" y="6058582"/>
            <a:ext cx="2074133" cy="355278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Равнобедрен триъгълник 8">
            <a:extLst>
              <a:ext uri="{FF2B5EF4-FFF2-40B4-BE49-F238E27FC236}">
                <a16:creationId xmlns:a16="http://schemas.microsoft.com/office/drawing/2014/main" id="{EC5CFF3D-282A-469A-90BF-31877F3B736D}"/>
              </a:ext>
            </a:extLst>
          </p:cNvPr>
          <p:cNvSpPr/>
          <p:nvPr/>
        </p:nvSpPr>
        <p:spPr>
          <a:xfrm rot="20529987">
            <a:off x="6345180" y="4178323"/>
            <a:ext cx="1665270" cy="1879019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Равнобедрен триъгълник 9">
            <a:extLst>
              <a:ext uri="{FF2B5EF4-FFF2-40B4-BE49-F238E27FC236}">
                <a16:creationId xmlns:a16="http://schemas.microsoft.com/office/drawing/2014/main" id="{52343371-E9C2-4B1A-B9DF-8B840C7C3ECF}"/>
              </a:ext>
            </a:extLst>
          </p:cNvPr>
          <p:cNvSpPr/>
          <p:nvPr/>
        </p:nvSpPr>
        <p:spPr>
          <a:xfrm rot="21436946">
            <a:off x="5013718" y="4289392"/>
            <a:ext cx="1015871" cy="173278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49057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1B74045-1D10-4617-9EAB-F1B844BF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1D29E18-FBAC-4EA6-8656-C75BA58D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812" cy="5032375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Валидно ли е следното?</a:t>
            </a:r>
          </a:p>
          <a:p>
            <a:endParaRPr lang="bg-BG" dirty="0"/>
          </a:p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Person(); 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Person::Person() : id (7)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Person Donald();</a:t>
            </a:r>
            <a:endParaRPr lang="bg-BG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Да</a:t>
            </a:r>
          </a:p>
          <a:p>
            <a:pPr marL="0" indent="0">
              <a:buNone/>
            </a:pPr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549256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1B74045-1D10-4617-9EAB-F1B844BF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1D29E18-FBAC-4EA6-8656-C75BA58D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812" cy="5032375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Какво е </a:t>
            </a:r>
            <a:r>
              <a:rPr lang="en-GB" dirty="0"/>
              <a:t>Donald?</a:t>
            </a:r>
            <a:endParaRPr lang="bg-BG" dirty="0"/>
          </a:p>
          <a:p>
            <a:endParaRPr lang="bg-BG" dirty="0"/>
          </a:p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Person(); 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Person::Person() : id (7)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Person Donald();</a:t>
            </a:r>
            <a:endParaRPr lang="bg-BG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Декларация на функция, която връща обект от тип </a:t>
            </a:r>
            <a:r>
              <a:rPr lang="en-GB" dirty="0">
                <a:solidFill>
                  <a:srgbClr val="FF33CC"/>
                </a:solidFill>
              </a:rPr>
              <a:t>Person</a:t>
            </a:r>
            <a:endParaRPr lang="bg-BG" dirty="0">
              <a:solidFill>
                <a:srgbClr val="FF33CC"/>
              </a:solidFill>
            </a:endParaRPr>
          </a:p>
          <a:p>
            <a:pPr marL="0" indent="0">
              <a:buNone/>
            </a:pPr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053866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1E402EC-6B04-48D6-B3F0-8994711F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 по </a:t>
            </a:r>
            <a:r>
              <a:rPr lang="bg-BG" dirty="0"/>
              <a:t>подразбиране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361C6DF-DAC9-417E-8302-6D49230E7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Конструктор без </a:t>
            </a:r>
            <a:r>
              <a:rPr lang="bg-BG" dirty="0"/>
              <a:t>параметри (&lt;тип&gt;&lt;име&gt;;)</a:t>
            </a:r>
          </a:p>
          <a:p>
            <a:endParaRPr lang="ru-RU" dirty="0"/>
          </a:p>
          <a:p>
            <a:r>
              <a:rPr lang="bg-BG" dirty="0"/>
              <a:t>Генерира</a:t>
            </a:r>
            <a:r>
              <a:rPr lang="ru-RU" dirty="0"/>
              <a:t> се от </a:t>
            </a:r>
            <a:r>
              <a:rPr lang="bg-BG" dirty="0"/>
              <a:t>компилатора</a:t>
            </a:r>
            <a:r>
              <a:rPr lang="ru-RU" dirty="0"/>
              <a:t> </a:t>
            </a:r>
            <a:r>
              <a:rPr lang="bg-BG" dirty="0"/>
              <a:t>ако</a:t>
            </a:r>
            <a:r>
              <a:rPr lang="ru-RU" dirty="0"/>
              <a:t> </a:t>
            </a:r>
            <a:r>
              <a:rPr lang="bg-BG" dirty="0"/>
              <a:t>няма</a:t>
            </a:r>
            <a:r>
              <a:rPr lang="ru-RU" dirty="0"/>
              <a:t> </a:t>
            </a:r>
            <a:r>
              <a:rPr lang="bg-BG" dirty="0"/>
              <a:t>декларирани</a:t>
            </a:r>
            <a:r>
              <a:rPr lang="ru-RU" dirty="0"/>
              <a:t> </a:t>
            </a:r>
            <a:r>
              <a:rPr lang="bg-BG" dirty="0"/>
              <a:t>никакви</a:t>
            </a:r>
            <a:r>
              <a:rPr lang="ru-RU" dirty="0"/>
              <a:t> </a:t>
            </a:r>
            <a:r>
              <a:rPr lang="bg-BG" dirty="0"/>
              <a:t>конструктори в тялото на класа</a:t>
            </a:r>
          </a:p>
          <a:p>
            <a:endParaRPr lang="bg-BG" dirty="0"/>
          </a:p>
          <a:p>
            <a:r>
              <a:rPr lang="bg-BG" dirty="0"/>
              <a:t>Генерираният от компилатора конструктор инициализира член-данните с техните конструктори по подразбиране</a:t>
            </a:r>
          </a:p>
          <a:p>
            <a:endParaRPr lang="bg-BG" dirty="0"/>
          </a:p>
          <a:p>
            <a:r>
              <a:rPr lang="bg-BG" dirty="0"/>
              <a:t>Използва</a:t>
            </a:r>
            <a:r>
              <a:rPr lang="ru-RU" dirty="0"/>
              <a:t> се и при инициализация на динамичен </a:t>
            </a:r>
            <a:r>
              <a:rPr lang="bg-BG" dirty="0"/>
              <a:t>масив</a:t>
            </a:r>
          </a:p>
        </p:txBody>
      </p:sp>
    </p:spTree>
    <p:extLst>
      <p:ext uri="{BB962C8B-B14F-4D97-AF65-F5344CB8AC3E}">
        <p14:creationId xmlns:p14="http://schemas.microsoft.com/office/powerpoint/2010/main" val="191481402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AF9DB4D-9993-4925-B0C6-6279B76BE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Копиращ конструктор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E6E37DD-9F95-4769-BAC9-2BF2B52EE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8323" cy="4351338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Конструктор, който притежава като параметър единствено константна референция към обект от същия тип</a:t>
            </a:r>
          </a:p>
          <a:p>
            <a:endParaRPr lang="ru-RU" dirty="0"/>
          </a:p>
          <a:p>
            <a:r>
              <a:rPr lang="bg-BG" dirty="0"/>
              <a:t>Използва</a:t>
            </a:r>
            <a:r>
              <a:rPr lang="ru-RU" dirty="0"/>
              <a:t> се и при </a:t>
            </a:r>
            <a:r>
              <a:rPr lang="bg-BG" dirty="0"/>
              <a:t>предаване</a:t>
            </a:r>
            <a:r>
              <a:rPr lang="ru-RU" dirty="0"/>
              <a:t> на </a:t>
            </a:r>
            <a:r>
              <a:rPr lang="bg-BG" dirty="0"/>
              <a:t>параметри</a:t>
            </a:r>
            <a:r>
              <a:rPr lang="ru-RU" dirty="0"/>
              <a:t> към функции и при връщане на резултат от функции</a:t>
            </a:r>
          </a:p>
          <a:p>
            <a:endParaRPr lang="ru-RU" dirty="0"/>
          </a:p>
          <a:p>
            <a:r>
              <a:rPr lang="bg-BG" dirty="0"/>
              <a:t>Не се </a:t>
            </a:r>
            <a:r>
              <a:rPr lang="bg-BG" dirty="0" err="1"/>
              <a:t>изпозва</a:t>
            </a:r>
            <a:r>
              <a:rPr lang="bg-BG" dirty="0"/>
              <a:t> при </a:t>
            </a:r>
            <a:r>
              <a:rPr lang="ru-RU" dirty="0" err="1"/>
              <a:t>предаване</a:t>
            </a:r>
            <a:r>
              <a:rPr lang="ru-RU" dirty="0"/>
              <a:t> и връщане на </a:t>
            </a:r>
            <a:r>
              <a:rPr lang="ru-RU" dirty="0" err="1"/>
              <a:t>обекти</a:t>
            </a:r>
            <a:r>
              <a:rPr lang="ru-RU" dirty="0"/>
              <a:t> по </a:t>
            </a:r>
            <a:r>
              <a:rPr lang="ru-RU" dirty="0" err="1"/>
              <a:t>указател</a:t>
            </a:r>
            <a:r>
              <a:rPr lang="ru-RU" dirty="0"/>
              <a:t> и при </a:t>
            </a:r>
            <a:r>
              <a:rPr lang="ru-RU" dirty="0" err="1"/>
              <a:t>предаване</a:t>
            </a:r>
            <a:r>
              <a:rPr lang="ru-RU" dirty="0"/>
              <a:t> и връщане на </a:t>
            </a:r>
            <a:r>
              <a:rPr lang="ru-RU" dirty="0" err="1"/>
              <a:t>обекти</a:t>
            </a:r>
            <a:r>
              <a:rPr lang="ru-RU" dirty="0"/>
              <a:t> по псевдоним (</a:t>
            </a:r>
            <a:r>
              <a:rPr lang="ru-RU" dirty="0" err="1"/>
              <a:t>затова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толкова </a:t>
            </a:r>
            <a:r>
              <a:rPr lang="ru-RU" dirty="0" err="1"/>
              <a:t>бързи</a:t>
            </a:r>
            <a:r>
              <a:rPr lang="ru-RU" dirty="0"/>
              <a:t>)</a:t>
            </a:r>
          </a:p>
          <a:p>
            <a:pPr marL="0" indent="0">
              <a:buNone/>
            </a:pPr>
            <a:endParaRPr lang="en-GB" dirty="0"/>
          </a:p>
          <a:p>
            <a:r>
              <a:rPr lang="bg-BG" dirty="0"/>
              <a:t>Ако не се дефинира такъв, то се създава системен, който копира всичките полета на аргумента си (1:1)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00120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879DED7-28E3-4221-9B48-5CEC3EE6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Копиращ конструктор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CC99057-C521-48F3-937B-98C9FA433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Синтаксис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&lt;</a:t>
            </a:r>
            <a:r>
              <a:rPr lang="bg-BG" dirty="0" err="1"/>
              <a:t>име_на_типа</a:t>
            </a:r>
            <a:r>
              <a:rPr lang="bg-BG" dirty="0"/>
              <a:t>&gt; (</a:t>
            </a:r>
            <a:r>
              <a:rPr lang="en-GB" dirty="0" err="1"/>
              <a:t>const</a:t>
            </a:r>
            <a:r>
              <a:rPr lang="en-GB" dirty="0"/>
              <a:t> </a:t>
            </a:r>
            <a:r>
              <a:rPr lang="bg-BG" dirty="0"/>
              <a:t>&lt;</a:t>
            </a:r>
            <a:r>
              <a:rPr lang="bg-BG" dirty="0" err="1"/>
              <a:t>име_на_типа</a:t>
            </a:r>
            <a:r>
              <a:rPr lang="bg-BG" dirty="0"/>
              <a:t>&gt; </a:t>
            </a:r>
            <a:r>
              <a:rPr lang="en-GB" dirty="0"/>
              <a:t>&amp;);</a:t>
            </a:r>
          </a:p>
          <a:p>
            <a:pPr marL="0" indent="0">
              <a:buNone/>
            </a:pPr>
            <a:endParaRPr lang="en-GB" dirty="0"/>
          </a:p>
          <a:p>
            <a:r>
              <a:rPr lang="bg-BG" dirty="0"/>
              <a:t>Пример за клас </a:t>
            </a:r>
            <a:r>
              <a:rPr lang="en-GB" dirty="0"/>
              <a:t>Person</a:t>
            </a:r>
            <a:r>
              <a:rPr lang="bg-BG" dirty="0"/>
              <a:t>:</a:t>
            </a:r>
          </a:p>
          <a:p>
            <a:pPr marL="0" indent="0">
              <a:buNone/>
            </a:pPr>
            <a:r>
              <a:rPr lang="en-GB" dirty="0"/>
              <a:t>Person(</a:t>
            </a:r>
            <a:r>
              <a:rPr lang="en-GB" dirty="0" err="1"/>
              <a:t>const</a:t>
            </a:r>
            <a:r>
              <a:rPr lang="en-GB" dirty="0"/>
              <a:t> Person &amp;);</a:t>
            </a:r>
          </a:p>
          <a:p>
            <a:pPr marL="0" indent="0">
              <a:buNone/>
            </a:pPr>
            <a:endParaRPr lang="en-GB" dirty="0"/>
          </a:p>
          <a:p>
            <a:r>
              <a:rPr lang="bg-BG" dirty="0">
                <a:solidFill>
                  <a:srgbClr val="FF0000"/>
                </a:solidFill>
              </a:rPr>
              <a:t>Това е единственият синтаксис за копиращ конструктор!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Person (Person);</a:t>
            </a:r>
          </a:p>
          <a:p>
            <a:pPr marL="0" indent="0">
              <a:buNone/>
            </a:pPr>
            <a:r>
              <a:rPr lang="en-GB" dirty="0"/>
              <a:t>Person (Person &amp;);	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това не са копиращи конструктори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Person (</a:t>
            </a:r>
            <a:r>
              <a:rPr lang="en-GB" dirty="0" err="1"/>
              <a:t>const</a:t>
            </a:r>
            <a:r>
              <a:rPr lang="en-GB" dirty="0"/>
              <a:t> Person);</a:t>
            </a:r>
            <a:endParaRPr lang="bg-BG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851277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40FCD2E-878E-4797-88DC-F09D33F6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F13CB5-DCB6-4534-97F4-316FD6C78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334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</a:t>
            </a:r>
            <a:r>
              <a:rPr lang="en-GB" dirty="0" err="1"/>
              <a:t>const</a:t>
            </a:r>
            <a:r>
              <a:rPr lang="en-GB" dirty="0"/>
              <a:t> Person&amp;); 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Person::Person(</a:t>
            </a:r>
            <a:r>
              <a:rPr lang="en-GB" dirty="0" err="1"/>
              <a:t>const</a:t>
            </a:r>
            <a:r>
              <a:rPr lang="en-GB" dirty="0"/>
              <a:t> Person&amp; old) : id(old.id</a:t>
            </a:r>
            <a:r>
              <a:rPr lang="bg-BG" dirty="0"/>
              <a:t>*2</a:t>
            </a:r>
            <a:r>
              <a:rPr lang="en-GB" dirty="0"/>
              <a:t>)</a:t>
            </a:r>
            <a:r>
              <a:rPr lang="bg-BG" dirty="0"/>
              <a:t> </a:t>
            </a:r>
            <a:r>
              <a:rPr lang="en-GB" dirty="0"/>
              <a:t>	</a:t>
            </a:r>
            <a:r>
              <a:rPr lang="bg-BG" dirty="0">
                <a:solidFill>
                  <a:srgbClr val="289A00"/>
                </a:solidFill>
              </a:rPr>
              <a:t>//новият обект ще има 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{							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двойно по-голямо </a:t>
            </a:r>
            <a:r>
              <a:rPr lang="en-GB" dirty="0">
                <a:solidFill>
                  <a:srgbClr val="289A00"/>
                </a:solidFill>
              </a:rPr>
              <a:t>id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944160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4A10DDB-E0FA-4A26-AFBC-1D9E93B0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- пояснение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0F56E57-1ED2-4D95-BE44-47041AF97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Този конструктор приема като параметър даден обект от същия тип и има достъп до член-данните му</a:t>
            </a:r>
          </a:p>
          <a:p>
            <a:endParaRPr lang="bg-BG" dirty="0"/>
          </a:p>
          <a:p>
            <a:r>
              <a:rPr lang="bg-BG" dirty="0"/>
              <a:t>Ние решаваме какво да правим, като имаме едно наум кога се използва този конструктор</a:t>
            </a:r>
          </a:p>
          <a:p>
            <a:endParaRPr lang="bg-BG" dirty="0"/>
          </a:p>
          <a:p>
            <a:r>
              <a:rPr lang="bg-BG" dirty="0"/>
              <a:t>В примера правим така, че новият обект да има двойно по-голямо </a:t>
            </a:r>
            <a:r>
              <a:rPr lang="en-GB" dirty="0"/>
              <a:t>id </a:t>
            </a:r>
            <a:r>
              <a:rPr lang="bg-BG" dirty="0"/>
              <a:t>от стария</a:t>
            </a:r>
          </a:p>
        </p:txBody>
      </p:sp>
    </p:spTree>
    <p:extLst>
      <p:ext uri="{BB962C8B-B14F-4D97-AF65-F5344CB8AC3E}">
        <p14:creationId xmlns:p14="http://schemas.microsoft.com/office/powerpoint/2010/main" val="119062231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1AB3097-630E-40AE-B541-419E8952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E660153-2E50-4764-8BC3-1A24E8412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612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</a:t>
            </a:r>
            <a:r>
              <a:rPr lang="en-GB" dirty="0" err="1"/>
              <a:t>const</a:t>
            </a:r>
            <a:r>
              <a:rPr lang="en-GB" dirty="0"/>
              <a:t> Person&amp;);	</a:t>
            </a:r>
          </a:p>
          <a:p>
            <a:pPr marL="0" indent="0">
              <a:buNone/>
            </a:pPr>
            <a:r>
              <a:rPr lang="en-GB" dirty="0"/>
              <a:t>	private: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Person::Person(</a:t>
            </a:r>
            <a:r>
              <a:rPr lang="en-GB" dirty="0" err="1"/>
              <a:t>const</a:t>
            </a:r>
            <a:r>
              <a:rPr lang="en-GB" dirty="0"/>
              <a:t> Person&amp; old) : id(old.id</a:t>
            </a:r>
            <a:r>
              <a:rPr lang="bg-BG" dirty="0"/>
              <a:t>*2</a:t>
            </a:r>
            <a:r>
              <a:rPr lang="en-GB" dirty="0"/>
              <a:t>)</a:t>
            </a:r>
            <a:r>
              <a:rPr lang="bg-BG" dirty="0"/>
              <a:t> </a:t>
            </a:r>
            <a:r>
              <a:rPr lang="en-GB" dirty="0"/>
              <a:t>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{								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6044228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34055F3-AC2F-4B9E-A191-F88F6158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Допълнение - пояснение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6A25274-1D18-4802-87DC-B442900BB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Защо </a:t>
            </a:r>
            <a:r>
              <a:rPr lang="en-GB" dirty="0"/>
              <a:t>id e private </a:t>
            </a:r>
            <a:r>
              <a:rPr lang="bg-BG" dirty="0"/>
              <a:t>член-</a:t>
            </a:r>
            <a:r>
              <a:rPr lang="bg-BG" dirty="0" err="1"/>
              <a:t>данна</a:t>
            </a:r>
            <a:r>
              <a:rPr lang="bg-BG" dirty="0"/>
              <a:t>, а ние имаме достъп до нея в член-функция на друг обект?</a:t>
            </a:r>
          </a:p>
          <a:p>
            <a:endParaRPr lang="bg-BG" dirty="0"/>
          </a:p>
          <a:p>
            <a:r>
              <a:rPr lang="en-GB" dirty="0"/>
              <a:t>Private </a:t>
            </a:r>
            <a:r>
              <a:rPr lang="bg-BG" dirty="0"/>
              <a:t>означава, че тя е видима само за класа, не за конкретен обект от дадения клас, а за всички обекти от дадения клас</a:t>
            </a:r>
          </a:p>
          <a:p>
            <a:endParaRPr lang="bg-BG" dirty="0"/>
          </a:p>
          <a:p>
            <a:r>
              <a:rPr lang="bg-BG" dirty="0"/>
              <a:t>Затова, макар и да са два различни обекта, новият и старият са от един и същ тип и затова имат достъп до член-данните един на друг</a:t>
            </a:r>
          </a:p>
        </p:txBody>
      </p:sp>
    </p:spTree>
    <p:extLst>
      <p:ext uri="{BB962C8B-B14F-4D97-AF65-F5344CB8AC3E}">
        <p14:creationId xmlns:p14="http://schemas.microsoft.com/office/powerpoint/2010/main" val="417589575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9C15088-BCBB-479D-84BC-73E295CB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66AA83B-1EE8-4254-B0E7-679C82D53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411" y="1477107"/>
            <a:ext cx="11794589" cy="5873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struct Person{</a:t>
            </a:r>
          </a:p>
          <a:p>
            <a:pPr marL="0" indent="0">
              <a:buNone/>
            </a:pPr>
            <a:r>
              <a:rPr lang="en-GB" sz="2400" dirty="0"/>
              <a:t>	Person();</a:t>
            </a:r>
            <a:endParaRPr lang="bg-BG" sz="2400" dirty="0"/>
          </a:p>
          <a:p>
            <a:pPr marL="0" indent="0">
              <a:buNone/>
            </a:pPr>
            <a:r>
              <a:rPr lang="en-GB" sz="2400" dirty="0"/>
              <a:t>	Person(</a:t>
            </a:r>
            <a:r>
              <a:rPr lang="en-GB" sz="2400" dirty="0" err="1"/>
              <a:t>const</a:t>
            </a:r>
            <a:r>
              <a:rPr lang="en-GB" sz="2400" dirty="0"/>
              <a:t> Person&amp;);	</a:t>
            </a:r>
          </a:p>
          <a:p>
            <a:pPr marL="0" indent="0">
              <a:buNone/>
            </a:pPr>
            <a:r>
              <a:rPr lang="en-GB" sz="2400" dirty="0"/>
              <a:t>	private:</a:t>
            </a:r>
          </a:p>
          <a:p>
            <a:pPr marL="0" indent="0">
              <a:buNone/>
            </a:pPr>
            <a:r>
              <a:rPr lang="bg-BG" sz="2400" dirty="0"/>
              <a:t>	</a:t>
            </a:r>
            <a:r>
              <a:rPr lang="en-GB" sz="2400" dirty="0"/>
              <a:t>int id </a:t>
            </a:r>
            <a:r>
              <a:rPr lang="bg-BG" sz="2400" dirty="0"/>
              <a:t>=</a:t>
            </a:r>
            <a:r>
              <a:rPr lang="en-GB" sz="2400" dirty="0"/>
              <a:t> 0;</a:t>
            </a:r>
            <a:endParaRPr lang="en-GB" sz="24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400" dirty="0"/>
              <a:t>};</a:t>
            </a:r>
          </a:p>
          <a:p>
            <a:pPr marL="0" indent="0">
              <a:buNone/>
            </a:pPr>
            <a:r>
              <a:rPr lang="en-GB" sz="2400" dirty="0"/>
              <a:t>Person::Person(</a:t>
            </a:r>
            <a:r>
              <a:rPr lang="en-GB" sz="2400" dirty="0" err="1"/>
              <a:t>const</a:t>
            </a:r>
            <a:r>
              <a:rPr lang="en-GB" sz="2400" dirty="0"/>
              <a:t> Person&amp; old) : id(old.id</a:t>
            </a:r>
            <a:r>
              <a:rPr lang="bg-BG" sz="2400" dirty="0"/>
              <a:t>*2</a:t>
            </a:r>
            <a:r>
              <a:rPr lang="en-GB" sz="2400" dirty="0"/>
              <a:t>)</a:t>
            </a:r>
            <a:r>
              <a:rPr lang="bg-BG" sz="2400" dirty="0"/>
              <a:t> </a:t>
            </a:r>
            <a:r>
              <a:rPr lang="en-GB" sz="2400" dirty="0"/>
              <a:t>{}</a:t>
            </a:r>
            <a:endParaRPr lang="en-GB" sz="24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400" dirty="0"/>
              <a:t>Person Hans(){</a:t>
            </a:r>
          </a:p>
          <a:p>
            <a:pPr marL="0" indent="0">
              <a:buNone/>
            </a:pPr>
            <a:r>
              <a:rPr lang="en-GB" sz="2400" dirty="0"/>
              <a:t>	Person </a:t>
            </a:r>
            <a:r>
              <a:rPr lang="en-GB" sz="2400" dirty="0" err="1"/>
              <a:t>Papi</a:t>
            </a:r>
            <a:r>
              <a:rPr lang="en-GB" sz="2400" dirty="0"/>
              <a:t>;</a:t>
            </a:r>
          </a:p>
          <a:p>
            <a:pPr marL="0" indent="0">
              <a:buNone/>
            </a:pPr>
            <a:r>
              <a:rPr lang="en-GB" sz="2400" dirty="0"/>
              <a:t>	return </a:t>
            </a:r>
            <a:r>
              <a:rPr lang="en-GB" sz="2400" dirty="0" err="1"/>
              <a:t>Papi</a:t>
            </a:r>
            <a:r>
              <a:rPr lang="en-GB" sz="2400" dirty="0"/>
              <a:t>; 	</a:t>
            </a:r>
            <a:r>
              <a:rPr lang="en-GB" sz="2400" dirty="0">
                <a:solidFill>
                  <a:srgbClr val="289A00"/>
                </a:solidFill>
              </a:rPr>
              <a:t>//</a:t>
            </a:r>
            <a:r>
              <a:rPr lang="bg-BG" sz="2400" dirty="0">
                <a:solidFill>
                  <a:srgbClr val="289A00"/>
                </a:solidFill>
              </a:rPr>
              <a:t>ще се върне нов временен обект, построен с копи конструктора</a:t>
            </a:r>
            <a:endParaRPr lang="en-GB" sz="24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400" dirty="0"/>
              <a:t>}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838681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317B464-06D0-43CD-98E7-A0E3EF642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с код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0686C42-B814-4EAF-AB4D-23BB63D0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struct Triangle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sideOneLengeth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sideTwoLengeth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sideThreeLengeth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1960141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9C15088-BCBB-479D-84BC-73E295CB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66AA83B-1EE8-4254-B0E7-679C82D53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411" y="1477107"/>
            <a:ext cx="11794589" cy="5873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struct Person</a:t>
            </a:r>
          </a:p>
          <a:p>
            <a:pPr marL="0" indent="0">
              <a:buNone/>
            </a:pPr>
            <a:r>
              <a:rPr lang="en-GB" sz="2400" dirty="0"/>
              <a:t>{</a:t>
            </a:r>
          </a:p>
          <a:p>
            <a:pPr marL="0" indent="0">
              <a:buNone/>
            </a:pPr>
            <a:r>
              <a:rPr lang="en-GB" sz="2400" dirty="0"/>
              <a:t>	Person();</a:t>
            </a:r>
            <a:endParaRPr lang="bg-BG" sz="2400" dirty="0"/>
          </a:p>
          <a:p>
            <a:pPr marL="0" indent="0">
              <a:buNone/>
            </a:pPr>
            <a:r>
              <a:rPr lang="en-GB" sz="2400" dirty="0"/>
              <a:t>	Person(</a:t>
            </a:r>
            <a:r>
              <a:rPr lang="en-GB" sz="2400" dirty="0" err="1"/>
              <a:t>const</a:t>
            </a:r>
            <a:r>
              <a:rPr lang="en-GB" sz="2400" dirty="0"/>
              <a:t> Person&amp;);	</a:t>
            </a:r>
          </a:p>
          <a:p>
            <a:pPr marL="0" indent="0">
              <a:buNone/>
            </a:pPr>
            <a:r>
              <a:rPr lang="en-GB" sz="2400" dirty="0"/>
              <a:t>	private:</a:t>
            </a:r>
          </a:p>
          <a:p>
            <a:pPr marL="0" indent="0">
              <a:buNone/>
            </a:pPr>
            <a:r>
              <a:rPr lang="bg-BG" sz="2400" dirty="0"/>
              <a:t>	</a:t>
            </a:r>
            <a:r>
              <a:rPr lang="en-GB" sz="2400" dirty="0"/>
              <a:t>int id </a:t>
            </a:r>
            <a:r>
              <a:rPr lang="bg-BG" sz="2400" dirty="0"/>
              <a:t>=</a:t>
            </a:r>
            <a:r>
              <a:rPr lang="en-GB" sz="2400" dirty="0"/>
              <a:t> 0;</a:t>
            </a:r>
            <a:endParaRPr lang="en-GB" sz="24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400" dirty="0"/>
              <a:t>};</a:t>
            </a:r>
          </a:p>
          <a:p>
            <a:pPr marL="0" indent="0">
              <a:buNone/>
            </a:pPr>
            <a:r>
              <a:rPr lang="en-GB" sz="2400" dirty="0"/>
              <a:t>Person::Person(</a:t>
            </a:r>
            <a:r>
              <a:rPr lang="en-GB" sz="2400" dirty="0" err="1"/>
              <a:t>const</a:t>
            </a:r>
            <a:r>
              <a:rPr lang="en-GB" sz="2400" dirty="0"/>
              <a:t> Person&amp; old) : id(old.id</a:t>
            </a:r>
            <a:r>
              <a:rPr lang="bg-BG" sz="2400" dirty="0"/>
              <a:t>*2</a:t>
            </a:r>
            <a:r>
              <a:rPr lang="en-GB" sz="2400" dirty="0"/>
              <a:t>)</a:t>
            </a:r>
            <a:r>
              <a:rPr lang="bg-BG" sz="2400" dirty="0"/>
              <a:t> </a:t>
            </a:r>
            <a:r>
              <a:rPr lang="en-GB" sz="2400" dirty="0"/>
              <a:t>{}</a:t>
            </a:r>
            <a:endParaRPr lang="en-GB" sz="24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400" dirty="0"/>
              <a:t>void Tom(Person Hanks)	</a:t>
            </a:r>
            <a:r>
              <a:rPr lang="bg-BG" sz="2400" dirty="0"/>
              <a:t>	</a:t>
            </a:r>
            <a:r>
              <a:rPr lang="en-GB" sz="2400" dirty="0">
                <a:solidFill>
                  <a:srgbClr val="289A00"/>
                </a:solidFill>
              </a:rPr>
              <a:t>//Hanks </a:t>
            </a:r>
            <a:r>
              <a:rPr lang="bg-BG" sz="2400" dirty="0">
                <a:solidFill>
                  <a:srgbClr val="289A00"/>
                </a:solidFill>
              </a:rPr>
              <a:t>ще се построи чрез копи конструктор</a:t>
            </a:r>
          </a:p>
          <a:p>
            <a:pPr marL="0" indent="0">
              <a:buNone/>
            </a:pPr>
            <a:r>
              <a:rPr lang="en-GB" sz="2400" dirty="0"/>
              <a:t>{				</a:t>
            </a:r>
            <a:endParaRPr lang="bg-BG" sz="2400" dirty="0"/>
          </a:p>
          <a:p>
            <a:pPr marL="0" indent="0">
              <a:buNone/>
            </a:pPr>
            <a:r>
              <a:rPr lang="en-GB" sz="2400" dirty="0"/>
              <a:t>}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51597664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17B426D-4940-46C4-9BB7-E4B0B265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Конструктори за преобразуване на тип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E38F78-900F-4C49-989C-A6F452C0E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Конструкторите с точно един параметър са специални &lt;име-на-клас&gt;(&lt;тип-за-преобразуване&gt;) </a:t>
            </a:r>
            <a:endParaRPr lang="en-GB" dirty="0"/>
          </a:p>
          <a:p>
            <a:endParaRPr lang="en-GB" dirty="0"/>
          </a:p>
          <a:p>
            <a:r>
              <a:rPr lang="bg-BG" dirty="0"/>
              <a:t>Задават правило за конструиране на обект от класа по обект от друг клас, или от стойност от вграден тип </a:t>
            </a:r>
            <a:endParaRPr lang="en-GB" dirty="0"/>
          </a:p>
          <a:p>
            <a:endParaRPr lang="en-GB" dirty="0"/>
          </a:p>
          <a:p>
            <a:r>
              <a:rPr lang="bg-BG" dirty="0"/>
              <a:t>Навсякъде, където се очаква обект от клас </a:t>
            </a:r>
            <a:r>
              <a:rPr lang="en-GB" dirty="0"/>
              <a:t>A, </a:t>
            </a:r>
            <a:r>
              <a:rPr lang="bg-BG" dirty="0"/>
              <a:t>но се подава стойност от тип </a:t>
            </a:r>
            <a:r>
              <a:rPr lang="en-GB" dirty="0"/>
              <a:t>B, C++ </a:t>
            </a:r>
            <a:r>
              <a:rPr lang="bg-BG" dirty="0"/>
              <a:t>се опитва да използва конструктор за преобразуване на тип от вида </a:t>
            </a:r>
            <a:r>
              <a:rPr lang="en-GB" dirty="0"/>
              <a:t>A(B) </a:t>
            </a:r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244225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9DBF937-D246-4AE7-8DF3-4356D6957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75B2A74-0B91-438E-A087-7B35CAA43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Person(</a:t>
            </a:r>
            <a:r>
              <a:rPr lang="en-GB" dirty="0" err="1"/>
              <a:t>const</a:t>
            </a:r>
            <a:r>
              <a:rPr lang="en-GB" dirty="0"/>
              <a:t> int);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…..</a:t>
            </a:r>
          </a:p>
          <a:p>
            <a:pPr marL="0" indent="0">
              <a:buNone/>
            </a:pPr>
            <a:r>
              <a:rPr lang="en-GB" dirty="0"/>
              <a:t>void foo (Person);</a:t>
            </a:r>
          </a:p>
          <a:p>
            <a:pPr marL="0" indent="0">
              <a:buNone/>
            </a:pPr>
            <a:r>
              <a:rPr lang="en-GB" dirty="0"/>
              <a:t>…..</a:t>
            </a:r>
          </a:p>
          <a:p>
            <a:pPr marL="0" indent="0">
              <a:buNone/>
            </a:pPr>
            <a:r>
              <a:rPr lang="en-GB" dirty="0"/>
              <a:t>foo(5) 	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ще се сведе до </a:t>
            </a:r>
            <a:r>
              <a:rPr lang="en-GB" dirty="0">
                <a:solidFill>
                  <a:srgbClr val="289A00"/>
                </a:solidFill>
              </a:rPr>
              <a:t>foo(Person(5))</a:t>
            </a:r>
            <a:endParaRPr lang="bg-BG" dirty="0">
              <a:solidFill>
                <a:srgbClr val="289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40388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1E5E8D8-369D-4C00-AD56-F65781B9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Пояснения </a:t>
            </a:r>
            <a:r>
              <a:rPr lang="en-GB" dirty="0"/>
              <a:t>explicit </a:t>
            </a:r>
            <a:r>
              <a:rPr lang="bg-BG" dirty="0"/>
              <a:t>и </a:t>
            </a:r>
            <a:r>
              <a:rPr lang="en-GB" dirty="0"/>
              <a:t>implicit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7B9056A-24D8-4B2A-8FC2-FC0F139C7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Използват се за преобразуване на данни</a:t>
            </a:r>
          </a:p>
          <a:p>
            <a:pPr lvl="1"/>
            <a:r>
              <a:rPr lang="en-GB" dirty="0"/>
              <a:t>implicit – </a:t>
            </a:r>
            <a:r>
              <a:rPr lang="bg-BG" dirty="0"/>
              <a:t>неявен, използва се по подразбиране</a:t>
            </a:r>
          </a:p>
          <a:p>
            <a:pPr lvl="1"/>
            <a:r>
              <a:rPr lang="en-GB" dirty="0"/>
              <a:t>explicit –</a:t>
            </a:r>
            <a:r>
              <a:rPr lang="bg-BG" dirty="0"/>
              <a:t> явен</a:t>
            </a:r>
          </a:p>
          <a:p>
            <a:endParaRPr lang="bg-BG" dirty="0"/>
          </a:p>
          <a:p>
            <a:r>
              <a:rPr lang="bg-BG" dirty="0"/>
              <a:t>Можем да укажем какъв да бъде конструкторът за преобразуване като тип</a:t>
            </a:r>
          </a:p>
          <a:p>
            <a:endParaRPr lang="bg-BG" dirty="0"/>
          </a:p>
          <a:p>
            <a:r>
              <a:rPr lang="bg-BG" dirty="0"/>
              <a:t>Ако е неявен, то компилаторът спокойно извършва преобразувания</a:t>
            </a:r>
          </a:p>
          <a:p>
            <a:endParaRPr lang="bg-BG" dirty="0"/>
          </a:p>
          <a:p>
            <a:r>
              <a:rPr lang="bg-BG" dirty="0"/>
              <a:t>Ако е явен, то компилаторът не може да извършва своеволия</a:t>
            </a:r>
          </a:p>
          <a:p>
            <a:endParaRPr lang="bg-BG" dirty="0"/>
          </a:p>
          <a:p>
            <a:r>
              <a:rPr lang="bg-BG" dirty="0"/>
              <a:t>Добра практика е конструкторите за преобразуване на тип да са явни</a:t>
            </a:r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0859787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9DBF937-D246-4AE7-8DF3-4356D6957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75B2A74-0B91-438E-A087-7B35CAA4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09849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implicit</a:t>
            </a:r>
            <a:r>
              <a:rPr lang="bg-BG" dirty="0"/>
              <a:t> </a:t>
            </a:r>
            <a:r>
              <a:rPr lang="en-GB" dirty="0"/>
              <a:t>Person(</a:t>
            </a:r>
            <a:r>
              <a:rPr lang="en-GB" dirty="0" err="1"/>
              <a:t>const</a:t>
            </a:r>
            <a:r>
              <a:rPr lang="en-GB" dirty="0"/>
              <a:t> int);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…..</a:t>
            </a:r>
          </a:p>
          <a:p>
            <a:pPr marL="0" indent="0">
              <a:buNone/>
            </a:pPr>
            <a:r>
              <a:rPr lang="en-GB" dirty="0"/>
              <a:t>void foo (Person);</a:t>
            </a:r>
          </a:p>
          <a:p>
            <a:pPr marL="0" indent="0">
              <a:buNone/>
            </a:pPr>
            <a:r>
              <a:rPr lang="en-GB" dirty="0"/>
              <a:t>…..</a:t>
            </a:r>
          </a:p>
          <a:p>
            <a:pPr marL="0" indent="0">
              <a:buNone/>
            </a:pPr>
            <a:r>
              <a:rPr lang="en-GB" dirty="0"/>
              <a:t>foo(5) 	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ще се сведе до </a:t>
            </a:r>
            <a:r>
              <a:rPr lang="en-GB" dirty="0">
                <a:solidFill>
                  <a:srgbClr val="289A00"/>
                </a:solidFill>
              </a:rPr>
              <a:t>foo(Person(5)), </a:t>
            </a:r>
            <a:r>
              <a:rPr lang="bg-BG" dirty="0">
                <a:solidFill>
                  <a:srgbClr val="289A00"/>
                </a:solidFill>
              </a:rPr>
              <a:t>същото като преди</a:t>
            </a:r>
          </a:p>
        </p:txBody>
      </p:sp>
    </p:spTree>
    <p:extLst>
      <p:ext uri="{BB962C8B-B14F-4D97-AF65-F5344CB8AC3E}">
        <p14:creationId xmlns:p14="http://schemas.microsoft.com/office/powerpoint/2010/main" val="360622761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9DBF937-D246-4AE7-8DF3-4356D6957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75B2A74-0B91-438E-A087-7B35CAA43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explicit Person(</a:t>
            </a:r>
            <a:r>
              <a:rPr lang="en-GB" dirty="0" err="1"/>
              <a:t>const</a:t>
            </a:r>
            <a:r>
              <a:rPr lang="en-GB" dirty="0"/>
              <a:t> int);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…..</a:t>
            </a:r>
          </a:p>
          <a:p>
            <a:pPr marL="0" indent="0">
              <a:buNone/>
            </a:pPr>
            <a:r>
              <a:rPr lang="en-GB" dirty="0"/>
              <a:t>void foo (Person);</a:t>
            </a:r>
          </a:p>
          <a:p>
            <a:pPr marL="0" indent="0">
              <a:buNone/>
            </a:pPr>
            <a:r>
              <a:rPr lang="en-GB" dirty="0"/>
              <a:t>…..</a:t>
            </a:r>
          </a:p>
          <a:p>
            <a:pPr marL="0" indent="0">
              <a:buNone/>
            </a:pPr>
            <a:r>
              <a:rPr lang="en-GB" dirty="0"/>
              <a:t>foo(5) 	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грешка, няма да се сведе до </a:t>
            </a:r>
            <a:r>
              <a:rPr lang="en-GB" dirty="0">
                <a:solidFill>
                  <a:srgbClr val="289A00"/>
                </a:solidFill>
              </a:rPr>
              <a:t>foo(Person(5))</a:t>
            </a:r>
            <a:endParaRPr lang="bg-BG" dirty="0">
              <a:solidFill>
                <a:srgbClr val="289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99042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EB51E3C-5113-414E-B488-2EA13B1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 </a:t>
            </a:r>
            <a:r>
              <a:rPr lang="en-GB" dirty="0"/>
              <a:t>#5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16026D2-E8A3-49DC-89C6-5C2536EC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936192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40FCD2E-878E-4797-88DC-F09D33F6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F13CB5-DCB6-4534-97F4-316FD6C78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291"/>
            <a:ext cx="11147474" cy="4912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Какво ще се изведе на конзолата?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</a:t>
            </a:r>
            <a:r>
              <a:rPr lang="en-GB" dirty="0" err="1"/>
              <a:t>const</a:t>
            </a:r>
            <a:r>
              <a:rPr lang="en-GB" dirty="0"/>
              <a:t> Person&amp;); 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Person::Person(</a:t>
            </a:r>
            <a:r>
              <a:rPr lang="en-GB" dirty="0" err="1"/>
              <a:t>const</a:t>
            </a:r>
            <a:r>
              <a:rPr lang="en-GB" dirty="0"/>
              <a:t> Person&amp; old) : id(old.id)</a:t>
            </a:r>
            <a:r>
              <a:rPr lang="bg-BG" dirty="0"/>
              <a:t> </a:t>
            </a:r>
            <a:r>
              <a:rPr lang="en-GB" dirty="0"/>
              <a:t>{}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…..</a:t>
            </a:r>
          </a:p>
          <a:p>
            <a:pPr marL="0" indent="0">
              <a:buNone/>
            </a:pPr>
            <a:r>
              <a:rPr lang="en-GB" dirty="0"/>
              <a:t>Person Ali;</a:t>
            </a:r>
          </a:p>
          <a:p>
            <a:pPr marL="0" indent="0">
              <a:buNone/>
            </a:pPr>
            <a:r>
              <a:rPr lang="en-GB" dirty="0"/>
              <a:t>Person </a:t>
            </a:r>
            <a:r>
              <a:rPr lang="en-GB" dirty="0" err="1"/>
              <a:t>Rolo</a:t>
            </a:r>
            <a:r>
              <a:rPr lang="en-GB" dirty="0"/>
              <a:t>(Ali);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&lt;&lt;Ali.id == Rolo.id;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грешка при компилация, защото няма дефиниран конструктор по подразбиране за </a:t>
            </a:r>
            <a:r>
              <a:rPr lang="en-GB" dirty="0">
                <a:solidFill>
                  <a:srgbClr val="FF33CC"/>
                </a:solidFill>
              </a:rPr>
              <a:t>Ali</a:t>
            </a:r>
            <a:endParaRPr lang="bg-BG" dirty="0">
              <a:solidFill>
                <a:srgbClr val="FF33CC"/>
              </a:solidFill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9795570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40FCD2E-878E-4797-88DC-F09D33F6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6" y="0"/>
            <a:ext cx="10515600" cy="1325563"/>
          </a:xfrm>
        </p:spPr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F13CB5-DCB6-4534-97F4-316FD6C78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116" y="1069145"/>
            <a:ext cx="12192000" cy="57888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Какво ще се изведе на конзолата?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Person();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</a:t>
            </a:r>
            <a:r>
              <a:rPr lang="en-GB" dirty="0" err="1"/>
              <a:t>const</a:t>
            </a:r>
            <a:r>
              <a:rPr lang="en-GB" dirty="0"/>
              <a:t> Person&amp;); 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Person(</a:t>
            </a:r>
            <a:r>
              <a:rPr lang="en-GB" dirty="0" err="1"/>
              <a:t>const</a:t>
            </a:r>
            <a:r>
              <a:rPr lang="en-GB" dirty="0"/>
              <a:t> Person&amp; old) : id(old.id)</a:t>
            </a:r>
            <a:r>
              <a:rPr lang="bg-BG" dirty="0"/>
              <a:t> </a:t>
            </a:r>
            <a:r>
              <a:rPr lang="en-GB" dirty="0"/>
              <a:t>{}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Person(){}</a:t>
            </a:r>
          </a:p>
          <a:p>
            <a:pPr marL="0" indent="0">
              <a:buNone/>
            </a:pPr>
            <a:r>
              <a:rPr lang="en-GB" dirty="0"/>
              <a:t>…..</a:t>
            </a:r>
          </a:p>
          <a:p>
            <a:pPr marL="0" indent="0">
              <a:buNone/>
            </a:pPr>
            <a:r>
              <a:rPr lang="en-GB" dirty="0"/>
              <a:t>Person Ali;</a:t>
            </a:r>
          </a:p>
          <a:p>
            <a:pPr marL="0" indent="0">
              <a:buNone/>
            </a:pPr>
            <a:r>
              <a:rPr lang="en-GB" dirty="0"/>
              <a:t>Person </a:t>
            </a:r>
            <a:r>
              <a:rPr lang="en-GB" dirty="0" err="1"/>
              <a:t>Rolo</a:t>
            </a:r>
            <a:r>
              <a:rPr lang="en-GB" dirty="0"/>
              <a:t>(Ali);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&lt;&lt;Ali.id == Rolo.id;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грешка при компилация, защото </a:t>
            </a:r>
            <a:r>
              <a:rPr lang="en-GB" dirty="0">
                <a:solidFill>
                  <a:srgbClr val="FF33CC"/>
                </a:solidFill>
              </a:rPr>
              <a:t> </a:t>
            </a:r>
            <a:r>
              <a:rPr lang="bg-BG" dirty="0">
                <a:solidFill>
                  <a:srgbClr val="FF33CC"/>
                </a:solidFill>
              </a:rPr>
              <a:t>не сме оказали, че конструкторите </a:t>
            </a:r>
            <a:r>
              <a:rPr lang="en-GB" dirty="0">
                <a:solidFill>
                  <a:srgbClr val="FF33CC"/>
                </a:solidFill>
              </a:rPr>
              <a:t>Person </a:t>
            </a:r>
            <a:r>
              <a:rPr lang="bg-BG" dirty="0">
                <a:solidFill>
                  <a:srgbClr val="FF33CC"/>
                </a:solidFill>
              </a:rPr>
              <a:t>принадлежи на структурата </a:t>
            </a:r>
            <a:r>
              <a:rPr lang="en-GB" dirty="0">
                <a:solidFill>
                  <a:srgbClr val="FF33CC"/>
                </a:solidFill>
              </a:rPr>
              <a:t>Person (Person::Person()</a:t>
            </a:r>
            <a:r>
              <a:rPr lang="bg-BG" dirty="0">
                <a:solidFill>
                  <a:srgbClr val="FF33CC"/>
                </a:solidFill>
              </a:rPr>
              <a:t> )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2118996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40FCD2E-878E-4797-88DC-F09D33F6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F13CB5-DCB6-4534-97F4-316FD6C78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089" y="1427870"/>
            <a:ext cx="11648049" cy="54301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Какво ще се изведе на конзолата?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Person();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</a:t>
            </a:r>
            <a:r>
              <a:rPr lang="en-GB" dirty="0" err="1"/>
              <a:t>const</a:t>
            </a:r>
            <a:r>
              <a:rPr lang="en-GB" dirty="0"/>
              <a:t> Person&amp;); 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Person::Person(</a:t>
            </a:r>
            <a:r>
              <a:rPr lang="en-GB" dirty="0" err="1"/>
              <a:t>const</a:t>
            </a:r>
            <a:r>
              <a:rPr lang="en-GB" dirty="0"/>
              <a:t> Person&amp; old) : id(</a:t>
            </a:r>
            <a:r>
              <a:rPr lang="bg-BG" dirty="0"/>
              <a:t>++</a:t>
            </a:r>
            <a:r>
              <a:rPr lang="en-GB" dirty="0"/>
              <a:t>old.id)</a:t>
            </a:r>
            <a:r>
              <a:rPr lang="bg-BG" dirty="0"/>
              <a:t> </a:t>
            </a:r>
            <a:r>
              <a:rPr lang="en-GB" dirty="0"/>
              <a:t>{}</a:t>
            </a:r>
          </a:p>
          <a:p>
            <a:pPr marL="0" indent="0">
              <a:buNone/>
            </a:pPr>
            <a:r>
              <a:rPr lang="en-GB" dirty="0"/>
              <a:t>Person::Person(){}</a:t>
            </a:r>
          </a:p>
          <a:p>
            <a:pPr marL="0" indent="0">
              <a:buNone/>
            </a:pPr>
            <a:r>
              <a:rPr lang="en-GB" dirty="0"/>
              <a:t>…..</a:t>
            </a:r>
          </a:p>
          <a:p>
            <a:pPr marL="0" indent="0">
              <a:buNone/>
            </a:pPr>
            <a:r>
              <a:rPr lang="en-GB" dirty="0"/>
              <a:t>Person Ali;</a:t>
            </a:r>
          </a:p>
          <a:p>
            <a:pPr marL="0" indent="0">
              <a:buNone/>
            </a:pPr>
            <a:r>
              <a:rPr lang="en-GB" dirty="0"/>
              <a:t>Person </a:t>
            </a:r>
            <a:r>
              <a:rPr lang="en-GB" dirty="0" err="1"/>
              <a:t>Rolo</a:t>
            </a:r>
            <a:r>
              <a:rPr lang="en-GB" dirty="0"/>
              <a:t>(Ali);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&lt;&lt;Ali.id == Rolo.id;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грешка при компилация, защото </a:t>
            </a:r>
            <a:r>
              <a:rPr lang="en-GB" dirty="0">
                <a:solidFill>
                  <a:srgbClr val="FF33CC"/>
                </a:solidFill>
              </a:rPr>
              <a:t>old </a:t>
            </a:r>
            <a:r>
              <a:rPr lang="bg-BG" dirty="0">
                <a:solidFill>
                  <a:srgbClr val="FF33CC"/>
                </a:solidFill>
              </a:rPr>
              <a:t>е константа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18362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317B464-06D0-43CD-98E7-A0E3EF642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с код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0686C42-B814-4EAF-AB4D-23BB63D0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Triangle first = {2, 3, 4};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Triangle second = {3, 4, 5};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Triangle third = {4, 4, 4};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Triangle fourth = {3, 5, 7}</a:t>
            </a:r>
          </a:p>
        </p:txBody>
      </p:sp>
    </p:spTree>
    <p:extLst>
      <p:ext uri="{BB962C8B-B14F-4D97-AF65-F5344CB8AC3E}">
        <p14:creationId xmlns:p14="http://schemas.microsoft.com/office/powerpoint/2010/main" val="330756768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D109386-AB78-4619-8B1F-37918C76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за присвояване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1C1BFFB-E07E-4F10-8729-45411F67B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Известен още като оператор =</a:t>
            </a:r>
          </a:p>
          <a:p>
            <a:endParaRPr lang="bg-BG" dirty="0"/>
          </a:p>
          <a:p>
            <a:r>
              <a:rPr lang="bg-BG" dirty="0"/>
              <a:t>В С++ имаме възможност да предефинираме оператори за собствените ни класове</a:t>
            </a:r>
          </a:p>
          <a:p>
            <a:endParaRPr lang="bg-BG" dirty="0"/>
          </a:p>
          <a:p>
            <a:r>
              <a:rPr lang="bg-BG" dirty="0"/>
              <a:t>Операторът за присвояване се използва за копиране на данни след инициализация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Повече относно предефиниране на оператори – в бъдеще </a:t>
            </a:r>
            <a:endParaRPr lang="en-GB" dirty="0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5AF4EB8A-B2E2-49F7-9F82-3DBE99D0C0A9}"/>
              </a:ext>
            </a:extLst>
          </p:cNvPr>
          <p:cNvSpPr/>
          <p:nvPr/>
        </p:nvSpPr>
        <p:spPr>
          <a:xfrm rot="1862087">
            <a:off x="1118019" y="2045052"/>
            <a:ext cx="10770819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bg-BG" sz="19900" b="1" cap="none" spc="0" dirty="0">
                <a:ln/>
                <a:solidFill>
                  <a:schemeClr val="accent4"/>
                </a:solidFill>
                <a:effectLst/>
              </a:rPr>
              <a:t>Обещано</a:t>
            </a:r>
          </a:p>
        </p:txBody>
      </p:sp>
    </p:spTree>
    <p:extLst>
      <p:ext uri="{BB962C8B-B14F-4D97-AF65-F5344CB8AC3E}">
        <p14:creationId xmlns:p14="http://schemas.microsoft.com/office/powerpoint/2010/main" val="377487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D109386-AB78-4619-8B1F-37918C76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за присвояване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1C1BFFB-E07E-4F10-8729-45411F67B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Това, което се очаква да прави този оператор е да</a:t>
            </a:r>
          </a:p>
          <a:p>
            <a:pPr lvl="1"/>
            <a:r>
              <a:rPr lang="ru-RU" dirty="0" err="1"/>
              <a:t>освобождава</a:t>
            </a:r>
            <a:r>
              <a:rPr lang="ru-RU" dirty="0"/>
              <a:t> </a:t>
            </a:r>
            <a:r>
              <a:rPr lang="ru-RU" dirty="0" err="1"/>
              <a:t>заетата</a:t>
            </a:r>
            <a:r>
              <a:rPr lang="ru-RU" dirty="0"/>
              <a:t> </a:t>
            </a:r>
            <a:r>
              <a:rPr lang="ru-RU" dirty="0" err="1"/>
              <a:t>памет</a:t>
            </a:r>
            <a:endParaRPr lang="ru-RU" dirty="0"/>
          </a:p>
          <a:p>
            <a:pPr lvl="1"/>
            <a:r>
              <a:rPr lang="ru-RU" dirty="0" err="1"/>
              <a:t>заделя</a:t>
            </a:r>
            <a:r>
              <a:rPr lang="ru-RU" dirty="0"/>
              <a:t> </a:t>
            </a:r>
            <a:r>
              <a:rPr lang="ru-RU" dirty="0" err="1"/>
              <a:t>същото</a:t>
            </a:r>
            <a:r>
              <a:rPr lang="ru-RU" dirty="0"/>
              <a:t> количество </a:t>
            </a:r>
            <a:r>
              <a:rPr lang="ru-RU" dirty="0" err="1"/>
              <a:t>памет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при оригинала </a:t>
            </a:r>
          </a:p>
          <a:p>
            <a:pPr lvl="1"/>
            <a:r>
              <a:rPr lang="ru-RU" dirty="0" err="1"/>
              <a:t>прехвърля</a:t>
            </a:r>
            <a:r>
              <a:rPr lang="ru-RU" dirty="0"/>
              <a:t> </a:t>
            </a:r>
            <a:r>
              <a:rPr lang="ru-RU" dirty="0" err="1"/>
              <a:t>данните</a:t>
            </a:r>
            <a:endParaRPr lang="ru-RU" dirty="0"/>
          </a:p>
          <a:p>
            <a:pPr lvl="1"/>
            <a:endParaRPr lang="ru-RU" dirty="0"/>
          </a:p>
          <a:p>
            <a:r>
              <a:rPr lang="ru-RU" dirty="0" err="1"/>
              <a:t>Прието</a:t>
            </a:r>
            <a:r>
              <a:rPr lang="ru-RU" dirty="0"/>
              <a:t> е да се </a:t>
            </a:r>
            <a:r>
              <a:rPr lang="ru-RU" dirty="0" err="1"/>
              <a:t>връща</a:t>
            </a:r>
            <a:r>
              <a:rPr lang="ru-RU" dirty="0"/>
              <a:t> референция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самия</a:t>
            </a:r>
            <a:r>
              <a:rPr lang="ru-RU" dirty="0"/>
              <a:t> </a:t>
            </a:r>
            <a:r>
              <a:rPr lang="ru-RU" dirty="0" err="1"/>
              <a:t>обект</a:t>
            </a:r>
            <a:r>
              <a:rPr lang="ru-RU" dirty="0"/>
              <a:t>, а не да е например </a:t>
            </a:r>
            <a:r>
              <a:rPr lang="en-GB" dirty="0"/>
              <a:t>void, </a:t>
            </a:r>
            <a:r>
              <a:rPr lang="bg-BG" dirty="0"/>
              <a:t>за да е възможно присвояване на дадена стойност на няколко обекта с една команда:</a:t>
            </a:r>
          </a:p>
          <a:p>
            <a:pPr lvl="1"/>
            <a:r>
              <a:rPr lang="en-GB" dirty="0"/>
              <a:t>a=b=c=d=e</a:t>
            </a:r>
          </a:p>
        </p:txBody>
      </p:sp>
    </p:spTree>
    <p:extLst>
      <p:ext uri="{BB962C8B-B14F-4D97-AF65-F5344CB8AC3E}">
        <p14:creationId xmlns:p14="http://schemas.microsoft.com/office/powerpoint/2010/main" val="11614938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B10BF87-3D13-4AA0-9F4B-7E59A402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D44B700-E99B-49FE-AC66-7E23C1CB4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&lt;</a:t>
            </a:r>
            <a:r>
              <a:rPr lang="bg-BG" dirty="0"/>
              <a:t>тип&gt; </a:t>
            </a:r>
            <a:r>
              <a:rPr lang="en-GB" dirty="0"/>
              <a:t>operator = (</a:t>
            </a:r>
            <a:r>
              <a:rPr lang="en-GB" dirty="0" err="1"/>
              <a:t>const</a:t>
            </a:r>
            <a:r>
              <a:rPr lang="en-GB" dirty="0"/>
              <a:t> &lt;</a:t>
            </a:r>
            <a:r>
              <a:rPr lang="bg-BG" dirty="0" err="1"/>
              <a:t>тип_на_обекта</a:t>
            </a:r>
            <a:r>
              <a:rPr lang="bg-BG" dirty="0"/>
              <a:t>&gt; </a:t>
            </a:r>
            <a:r>
              <a:rPr lang="en-GB" dirty="0"/>
              <a:t>&amp;);</a:t>
            </a:r>
          </a:p>
          <a:p>
            <a:endParaRPr lang="en-GB" dirty="0"/>
          </a:p>
          <a:p>
            <a:r>
              <a:rPr lang="bg-BG" dirty="0"/>
              <a:t>Оператор = може да връща какъвто тип му кажем</a:t>
            </a:r>
          </a:p>
          <a:p>
            <a:endParaRPr lang="bg-BG" dirty="0"/>
          </a:p>
          <a:p>
            <a:r>
              <a:rPr lang="bg-BG" dirty="0"/>
              <a:t>Оператор = може да приема всякакви параметри</a:t>
            </a:r>
          </a:p>
          <a:p>
            <a:endParaRPr lang="bg-BG" dirty="0"/>
          </a:p>
          <a:p>
            <a:r>
              <a:rPr lang="bg-BG" dirty="0"/>
              <a:t>Само оператор =, приемащ </a:t>
            </a:r>
            <a:r>
              <a:rPr lang="en-GB" dirty="0" err="1"/>
              <a:t>const</a:t>
            </a:r>
            <a:r>
              <a:rPr lang="en-GB" dirty="0"/>
              <a:t> &lt;</a:t>
            </a:r>
            <a:r>
              <a:rPr lang="bg-BG" dirty="0" err="1"/>
              <a:t>тип_на_обекта</a:t>
            </a:r>
            <a:r>
              <a:rPr lang="bg-BG" dirty="0"/>
              <a:t>&gt; </a:t>
            </a:r>
            <a:r>
              <a:rPr lang="en-GB" dirty="0"/>
              <a:t>&amp;</a:t>
            </a:r>
            <a:r>
              <a:rPr lang="bg-BG" dirty="0"/>
              <a:t>, се генерира автоматично от компилатора</a:t>
            </a:r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499519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87DB61C-938C-4B4E-B2B4-EFF66790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за присвояване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DEB84E1-4B74-4395-9B18-E2CF88312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Автоматично генерираният извършва </a:t>
            </a:r>
            <a:r>
              <a:rPr lang="bg-BG" dirty="0" err="1"/>
              <a:t>поелементно</a:t>
            </a:r>
            <a:r>
              <a:rPr lang="bg-BG" dirty="0"/>
              <a:t> присвояване, както вече говорихме</a:t>
            </a:r>
          </a:p>
          <a:p>
            <a:endParaRPr lang="bg-BG" dirty="0"/>
          </a:p>
          <a:p>
            <a:r>
              <a:rPr lang="bg-BG" dirty="0"/>
              <a:t>Автоматично генерираният връща като резултат референция към самия обект</a:t>
            </a:r>
          </a:p>
          <a:p>
            <a:endParaRPr lang="bg-BG" dirty="0"/>
          </a:p>
          <a:p>
            <a:r>
              <a:rPr lang="bg-BG" dirty="0"/>
              <a:t>Затова се счита за добра практика, когато го предефинираме, той също да връща референция към самия обект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6067089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40A810A-8476-446E-B556-C008B545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09A5020E-EBA7-4C2F-9A97-174E7EA60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587660019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36542E7-7D8E-4645-B0F5-A6025DBC5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800C786-D78C-4A76-BC1D-822C75042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struct Person{</a:t>
            </a:r>
          </a:p>
          <a:p>
            <a:pPr marL="0" indent="0">
              <a:buNone/>
            </a:pPr>
            <a:r>
              <a:rPr lang="en-GB" dirty="0"/>
              <a:t>	Person();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Person&amp; operator = ( </a:t>
            </a:r>
            <a:r>
              <a:rPr lang="en-GB" dirty="0" err="1"/>
              <a:t>const</a:t>
            </a:r>
            <a:r>
              <a:rPr lang="en-GB" dirty="0"/>
              <a:t> Person &amp; );	</a:t>
            </a:r>
          </a:p>
          <a:p>
            <a:pPr marL="0" indent="0">
              <a:buNone/>
            </a:pPr>
            <a:r>
              <a:rPr lang="en-GB" dirty="0"/>
              <a:t>	private: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Person&amp; Person::operator = ( </a:t>
            </a:r>
            <a:r>
              <a:rPr lang="en-GB" dirty="0" err="1"/>
              <a:t>const</a:t>
            </a:r>
            <a:r>
              <a:rPr lang="en-GB" dirty="0"/>
              <a:t> Person &amp; </a:t>
            </a:r>
            <a:r>
              <a:rPr lang="en-GB" dirty="0" err="1"/>
              <a:t>rhs</a:t>
            </a:r>
            <a:r>
              <a:rPr lang="en-GB" dirty="0"/>
              <a:t>) 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en-GB" dirty="0" err="1">
                <a:solidFill>
                  <a:srgbClr val="289A00"/>
                </a:solidFill>
              </a:rPr>
              <a:t>rhs</a:t>
            </a:r>
            <a:r>
              <a:rPr lang="en-GB" dirty="0">
                <a:solidFill>
                  <a:srgbClr val="289A00"/>
                </a:solidFill>
              </a:rPr>
              <a:t> == right side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id = rhs.id;</a:t>
            </a:r>
          </a:p>
          <a:p>
            <a:pPr marL="0" indent="0">
              <a:buNone/>
            </a:pPr>
            <a:r>
              <a:rPr lang="en-GB" dirty="0"/>
              <a:t>	return *this;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така работи и този по подразбиране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5291958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EB51E3C-5113-414E-B488-2EA13B1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 </a:t>
            </a:r>
            <a:r>
              <a:rPr lang="en-GB" dirty="0"/>
              <a:t>#6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16026D2-E8A3-49DC-89C6-5C2536EC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224213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50F5914-F3AA-4C35-B54F-12EE47E4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1C917C3-EA07-4A0A-AACD-A420F7B98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Валидна ли е следната декларация?</a:t>
            </a:r>
          </a:p>
          <a:p>
            <a:pPr marL="0" indent="0">
              <a:buNone/>
            </a:pPr>
            <a:r>
              <a:rPr lang="en-GB" dirty="0"/>
              <a:t>struct Person{</a:t>
            </a:r>
          </a:p>
          <a:p>
            <a:pPr marL="0" indent="0">
              <a:buNone/>
            </a:pPr>
            <a:r>
              <a:rPr lang="en-GB" dirty="0"/>
              <a:t>	Person();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void operator = (</a:t>
            </a:r>
            <a:r>
              <a:rPr lang="en-GB" dirty="0" err="1"/>
              <a:t>const</a:t>
            </a:r>
            <a:r>
              <a:rPr lang="en-GB" dirty="0"/>
              <a:t> Person&amp;);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 err="1"/>
              <a:t>const</a:t>
            </a:r>
            <a:r>
              <a:rPr lang="en-GB" dirty="0"/>
              <a:t> Person&amp; operator= (</a:t>
            </a:r>
            <a:r>
              <a:rPr lang="en-GB" dirty="0" err="1"/>
              <a:t>const</a:t>
            </a:r>
            <a:r>
              <a:rPr lang="en-GB" dirty="0"/>
              <a:t> Person&amp;); 	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private: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r>
              <a:rPr lang="bg-BG" dirty="0">
                <a:solidFill>
                  <a:srgbClr val="FF33CC"/>
                </a:solidFill>
              </a:rPr>
              <a:t>Отговор: Не. Не можем да имаме </a:t>
            </a:r>
            <a:r>
              <a:rPr lang="en-GB" dirty="0">
                <a:solidFill>
                  <a:srgbClr val="FF33CC"/>
                </a:solidFill>
              </a:rPr>
              <a:t>overload </a:t>
            </a:r>
            <a:r>
              <a:rPr lang="bg-BG" dirty="0">
                <a:solidFill>
                  <a:srgbClr val="FF33CC"/>
                </a:solidFill>
              </a:rPr>
              <a:t>на функция, само като сменим типа, който се връща, защото компилаторът няма да знае кога кое викаме</a:t>
            </a:r>
          </a:p>
        </p:txBody>
      </p:sp>
    </p:spTree>
    <p:extLst>
      <p:ext uri="{BB962C8B-B14F-4D97-AF65-F5344CB8AC3E}">
        <p14:creationId xmlns:p14="http://schemas.microsoft.com/office/powerpoint/2010/main" val="2676851447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B3C1F55-2FD8-40BB-9ECE-85E182F4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BEAEF49D-92E0-4888-ABA3-D78FBF3BA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701972058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50F5914-F3AA-4C35-B54F-12EE47E4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1C917C3-EA07-4A0A-AACD-A420F7B98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Валидна ли е следната декларация?</a:t>
            </a:r>
          </a:p>
          <a:p>
            <a:pPr marL="0" indent="0">
              <a:buNone/>
            </a:pPr>
            <a:r>
              <a:rPr lang="en-GB" dirty="0"/>
              <a:t>struct Person{</a:t>
            </a:r>
          </a:p>
          <a:p>
            <a:pPr marL="0" indent="0">
              <a:buNone/>
            </a:pPr>
            <a:r>
              <a:rPr lang="en-GB" dirty="0"/>
              <a:t>	Person();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void operator = (</a:t>
            </a:r>
            <a:r>
              <a:rPr lang="en-GB" dirty="0" err="1"/>
              <a:t>const</a:t>
            </a:r>
            <a:r>
              <a:rPr lang="en-GB" dirty="0"/>
              <a:t> Person&amp;);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 err="1"/>
              <a:t>const</a:t>
            </a:r>
            <a:r>
              <a:rPr lang="en-GB" dirty="0"/>
              <a:t> Person&amp; operator= (</a:t>
            </a:r>
            <a:r>
              <a:rPr lang="en-GB" dirty="0" err="1"/>
              <a:t>const</a:t>
            </a:r>
            <a:r>
              <a:rPr lang="en-GB" dirty="0"/>
              <a:t> Person);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private: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r>
              <a:rPr lang="bg-BG" dirty="0">
                <a:solidFill>
                  <a:srgbClr val="FF33CC"/>
                </a:solidFill>
              </a:rPr>
              <a:t>Отговор: Не. В декларацията няма да се появи като грешка, но при първото повикване с </a:t>
            </a:r>
            <a:r>
              <a:rPr lang="en-GB" dirty="0" err="1">
                <a:solidFill>
                  <a:srgbClr val="FF33CC"/>
                </a:solidFill>
              </a:rPr>
              <a:t>lvalue</a:t>
            </a:r>
            <a:r>
              <a:rPr lang="en-GB" dirty="0">
                <a:solidFill>
                  <a:srgbClr val="FF33CC"/>
                </a:solidFill>
              </a:rPr>
              <a:t>, </a:t>
            </a:r>
            <a:r>
              <a:rPr lang="bg-BG" dirty="0">
                <a:solidFill>
                  <a:srgbClr val="FF33CC"/>
                </a:solidFill>
              </a:rPr>
              <a:t>ще се появи грешка за </a:t>
            </a:r>
            <a:r>
              <a:rPr lang="en-GB" dirty="0">
                <a:solidFill>
                  <a:srgbClr val="FF33CC"/>
                </a:solidFill>
              </a:rPr>
              <a:t>ambiguity</a:t>
            </a:r>
            <a:endParaRPr lang="bg-BG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83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Размер на структура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866B0C4-CAD7-44A3-A37E-96593DA0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Размерът (физическото представяне) на структурата се изчислява по следните критерии: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Винаги се гледа последователността в дефиницията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Извършва се подравняване спрямо най-голямата по размер член-</a:t>
            </a:r>
            <a:r>
              <a:rPr lang="bg-BG" dirty="0" err="1"/>
              <a:t>данна</a:t>
            </a:r>
            <a:r>
              <a:rPr lang="bg-BG" dirty="0"/>
              <a:t> като:</a:t>
            </a:r>
          </a:p>
          <a:p>
            <a:pPr marL="971550" lvl="1" indent="-514350">
              <a:buFont typeface="+mj-lt"/>
              <a:buAutoNum type="alphaLcPeriod"/>
            </a:pPr>
            <a:r>
              <a:rPr lang="bg-BG" dirty="0"/>
              <a:t>Всички последователни член-данни с размер по-малък от този на най-голямата се групират помежду си в блокове </a:t>
            </a:r>
            <a:endParaRPr lang="en-GB" dirty="0"/>
          </a:p>
          <a:p>
            <a:pPr marL="971550" lvl="1" indent="-514350">
              <a:buFont typeface="+mj-lt"/>
              <a:buAutoNum type="alphaLcPeriod"/>
            </a:pPr>
            <a:r>
              <a:rPr lang="bg-BG" dirty="0"/>
              <a:t>Всички такива блокове се подраняват изкуствено </a:t>
            </a:r>
            <a:r>
              <a:rPr lang="en-GB" dirty="0"/>
              <a:t>(</a:t>
            </a:r>
            <a:r>
              <a:rPr lang="bg-BG" dirty="0"/>
              <a:t>допълват), за да са с размер кратен на размера на този на най-голямата член-</a:t>
            </a:r>
            <a:r>
              <a:rPr lang="bg-BG" dirty="0" err="1"/>
              <a:t>данна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91128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58407E3-59CD-4655-8BAD-A926B2A42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C67C91A3-A4EA-4D95-BD06-BCBD8EE8B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58498808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9B884A0-C638-4A62-A072-1A0676CE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96BB901-AFCE-4010-886D-F55F4E3EE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608847"/>
            <a:ext cx="11353800" cy="5249153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Коя функция извикваме на оцветения ред?</a:t>
            </a:r>
          </a:p>
          <a:p>
            <a:pPr marL="0" indent="0">
              <a:buNone/>
            </a:pPr>
            <a:r>
              <a:rPr lang="en-GB" dirty="0"/>
              <a:t>struct Person {</a:t>
            </a:r>
          </a:p>
          <a:p>
            <a:pPr marL="0" indent="0">
              <a:buNone/>
            </a:pPr>
            <a:r>
              <a:rPr lang="en-GB" dirty="0"/>
              <a:t>	Person();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Person(</a:t>
            </a:r>
            <a:r>
              <a:rPr lang="en-GB" dirty="0" err="1"/>
              <a:t>const</a:t>
            </a:r>
            <a:r>
              <a:rPr lang="en-GB" dirty="0"/>
              <a:t> Person&amp;);</a:t>
            </a:r>
          </a:p>
          <a:p>
            <a:pPr marL="0" indent="0">
              <a:buNone/>
            </a:pPr>
            <a:r>
              <a:rPr lang="en-GB" dirty="0"/>
              <a:t>	Person&amp; operator= (</a:t>
            </a:r>
            <a:r>
              <a:rPr lang="en-GB" dirty="0" err="1"/>
              <a:t>const</a:t>
            </a:r>
            <a:r>
              <a:rPr lang="en-GB" dirty="0"/>
              <a:t> Person&amp;);</a:t>
            </a:r>
          </a:p>
          <a:p>
            <a:pPr marL="0" indent="0">
              <a:buNone/>
            </a:pPr>
            <a:r>
              <a:rPr lang="bg-BG" dirty="0"/>
              <a:t>};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……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int main(){</a:t>
            </a:r>
          </a:p>
          <a:p>
            <a:pPr marL="0" indent="0">
              <a:buNone/>
            </a:pPr>
            <a:r>
              <a:rPr lang="en-GB" dirty="0"/>
              <a:t>	Person Ali;</a:t>
            </a:r>
          </a:p>
          <a:p>
            <a:pPr marL="0" indent="0">
              <a:buNone/>
            </a:pPr>
            <a:r>
              <a:rPr lang="en-GB" dirty="0">
                <a:solidFill>
                  <a:srgbClr val="00B0F0"/>
                </a:solidFill>
              </a:rPr>
              <a:t>	Person </a:t>
            </a:r>
            <a:r>
              <a:rPr lang="en-GB" dirty="0" err="1">
                <a:solidFill>
                  <a:srgbClr val="00B0F0"/>
                </a:solidFill>
              </a:rPr>
              <a:t>Rolo</a:t>
            </a:r>
            <a:r>
              <a:rPr lang="en-GB" dirty="0">
                <a:solidFill>
                  <a:srgbClr val="00B0F0"/>
                </a:solidFill>
              </a:rPr>
              <a:t> = Ali;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bg-BG" dirty="0"/>
              <a:t>}</a:t>
            </a:r>
            <a:endParaRPr lang="en-GB" dirty="0"/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Копиращ конструктор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136418181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5B5D24-C85A-42D6-ACC2-3B9BA1C9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- пояснение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C3708EA-9981-4A17-AB12-4ABFB0B2A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Казахме, че оператор = се използва само от инициализирани обекти</a:t>
            </a:r>
          </a:p>
          <a:p>
            <a:endParaRPr lang="bg-BG" dirty="0"/>
          </a:p>
          <a:p>
            <a:r>
              <a:rPr lang="bg-BG" dirty="0"/>
              <a:t>Когато го използваме върху </a:t>
            </a:r>
            <a:r>
              <a:rPr lang="bg-BG" dirty="0" err="1"/>
              <a:t>неинициализиран</a:t>
            </a:r>
            <a:r>
              <a:rPr lang="bg-BG" dirty="0"/>
              <a:t> обект, ние извикваме копиращия конструктор</a:t>
            </a:r>
          </a:p>
          <a:p>
            <a:endParaRPr lang="bg-BG" dirty="0"/>
          </a:p>
          <a:p>
            <a:r>
              <a:rPr lang="bg-BG" dirty="0"/>
              <a:t>Ако обектът вече е бил инициализиран, то се извиква дефиницията на копиращия оператор =</a:t>
            </a:r>
          </a:p>
        </p:txBody>
      </p:sp>
    </p:spTree>
    <p:extLst>
      <p:ext uri="{BB962C8B-B14F-4D97-AF65-F5344CB8AC3E}">
        <p14:creationId xmlns:p14="http://schemas.microsoft.com/office/powerpoint/2010/main" val="1834528889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ABB0E51-8540-4901-84B6-77EBBF840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016E2EF3-728B-4874-AF6A-0817B87EC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416834515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524B3B0-2C87-4C7D-9C2E-E20EC03E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0FBA1A88-C20D-4FB8-B398-87E7C5E5E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24181827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57FF89-831B-4B9D-B7BA-B3A04038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7010298D-1200-4DE3-87AD-D304A38C1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57696976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6C81428-2C7B-4BF0-9974-8FBFBB72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B83A5743-BC15-457D-8ADD-AF0BAAE00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13000710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0B9DD1-12D0-4631-928E-2F06651E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Деструктор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AC6699E-B298-41F5-89D5-86FB28C3D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 унищожаване на обекта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3493127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F757570-295A-4E9C-BC5E-E99216E4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Конструктори публични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C0F33FE-48A4-4C4A-A50F-3D8DDCDE6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10090489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A7693C1-3722-4F20-9A04-9645B6C8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Забрана на конструктор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A9474C5-9B62-433A-A615-E65636955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0137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1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866B0C4-CAD7-44A3-A37E-96593DA0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struct test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int a;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 err="1"/>
              <a:t>sizeof</a:t>
            </a:r>
            <a:r>
              <a:rPr lang="en-GB" dirty="0"/>
              <a:t>(test);	</a:t>
            </a:r>
            <a:r>
              <a:rPr lang="en-GB" dirty="0">
                <a:solidFill>
                  <a:srgbClr val="1A6400"/>
                </a:solidFill>
              </a:rPr>
              <a:t>//4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949585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1740539-815D-4DC0-8065-3175D10B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Кога пишем голямата четворка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F2D10FE-2B31-4CD9-A2D0-88C28AF80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обектът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управлява</a:t>
            </a:r>
            <a:r>
              <a:rPr lang="ru-RU" dirty="0"/>
              <a:t> </a:t>
            </a:r>
            <a:r>
              <a:rPr lang="ru-RU" dirty="0" err="1"/>
              <a:t>външни</a:t>
            </a:r>
            <a:r>
              <a:rPr lang="ru-RU" dirty="0"/>
              <a:t> за него </a:t>
            </a:r>
            <a:r>
              <a:rPr lang="ru-RU" dirty="0" err="1"/>
              <a:t>ресурси</a:t>
            </a:r>
            <a:r>
              <a:rPr lang="ru-RU" dirty="0"/>
              <a:t>. </a:t>
            </a:r>
            <a:r>
              <a:rPr lang="ru-RU" dirty="0" err="1"/>
              <a:t>Най-често</a:t>
            </a:r>
            <a:r>
              <a:rPr lang="ru-RU" dirty="0"/>
              <a:t>: 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обектът</a:t>
            </a:r>
            <a:r>
              <a:rPr lang="ru-RU" dirty="0"/>
              <a:t> </a:t>
            </a:r>
            <a:r>
              <a:rPr lang="ru-RU" dirty="0" err="1"/>
              <a:t>работи</a:t>
            </a:r>
            <a:r>
              <a:rPr lang="ru-RU" dirty="0"/>
              <a:t> с динамична </a:t>
            </a:r>
            <a:r>
              <a:rPr lang="ru-RU" dirty="0" err="1"/>
              <a:t>памет</a:t>
            </a:r>
            <a:r>
              <a:rPr lang="ru-RU" dirty="0"/>
              <a:t> Конструктор по </a:t>
            </a:r>
            <a:r>
              <a:rPr lang="ru-RU" dirty="0" err="1"/>
              <a:t>подразбиране</a:t>
            </a:r>
            <a:r>
              <a:rPr lang="ru-RU" dirty="0"/>
              <a:t> </a:t>
            </a:r>
            <a:r>
              <a:rPr lang="ru-RU" dirty="0" err="1"/>
              <a:t>заделяме</a:t>
            </a:r>
            <a:r>
              <a:rPr lang="ru-RU" dirty="0"/>
              <a:t> </a:t>
            </a:r>
            <a:r>
              <a:rPr lang="ru-RU" dirty="0" err="1"/>
              <a:t>минимална</a:t>
            </a:r>
            <a:r>
              <a:rPr lang="ru-RU" dirty="0"/>
              <a:t> </a:t>
            </a:r>
            <a:r>
              <a:rPr lang="ru-RU" dirty="0" err="1"/>
              <a:t>памет</a:t>
            </a:r>
            <a:r>
              <a:rPr lang="ru-RU" dirty="0"/>
              <a:t> или </a:t>
            </a:r>
            <a:r>
              <a:rPr lang="ru-RU" dirty="0" err="1"/>
              <a:t>установяваме</a:t>
            </a:r>
            <a:r>
              <a:rPr lang="ru-RU" dirty="0"/>
              <a:t> указателя в </a:t>
            </a:r>
            <a:r>
              <a:rPr lang="ru-RU" dirty="0" err="1"/>
              <a:t>nullptr</a:t>
            </a:r>
            <a:r>
              <a:rPr lang="ru-RU" dirty="0"/>
              <a:t> Конструктор за </a:t>
            </a:r>
            <a:r>
              <a:rPr lang="ru-RU" dirty="0" err="1"/>
              <a:t>копиране</a:t>
            </a:r>
            <a:r>
              <a:rPr lang="ru-RU" dirty="0"/>
              <a:t> </a:t>
            </a:r>
            <a:r>
              <a:rPr lang="ru-RU" dirty="0" err="1"/>
              <a:t>заделяме</a:t>
            </a:r>
            <a:r>
              <a:rPr lang="ru-RU" dirty="0"/>
              <a:t> </a:t>
            </a:r>
            <a:r>
              <a:rPr lang="ru-RU" dirty="0" err="1"/>
              <a:t>същото</a:t>
            </a:r>
            <a:r>
              <a:rPr lang="ru-RU" dirty="0"/>
              <a:t> количество </a:t>
            </a:r>
            <a:r>
              <a:rPr lang="ru-RU" dirty="0" err="1"/>
              <a:t>памет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при оригинала </a:t>
            </a:r>
            <a:r>
              <a:rPr lang="ru-RU" dirty="0" err="1"/>
              <a:t>прехвърляме</a:t>
            </a:r>
            <a:r>
              <a:rPr lang="ru-RU" dirty="0"/>
              <a:t> </a:t>
            </a:r>
            <a:r>
              <a:rPr lang="ru-RU" dirty="0" err="1"/>
              <a:t>данните</a:t>
            </a:r>
            <a:r>
              <a:rPr lang="ru-RU" dirty="0"/>
              <a:t> Оператор за </a:t>
            </a:r>
            <a:r>
              <a:rPr lang="ru-RU" dirty="0" err="1"/>
              <a:t>присвояване</a:t>
            </a:r>
            <a:r>
              <a:rPr lang="ru-RU" dirty="0"/>
              <a:t> </a:t>
            </a:r>
            <a:r>
              <a:rPr lang="ru-RU" dirty="0" err="1"/>
              <a:t>освобождаваме</a:t>
            </a:r>
            <a:r>
              <a:rPr lang="ru-RU" dirty="0"/>
              <a:t> </a:t>
            </a:r>
            <a:r>
              <a:rPr lang="ru-RU" dirty="0" err="1"/>
              <a:t>заетата</a:t>
            </a:r>
            <a:r>
              <a:rPr lang="ru-RU" dirty="0"/>
              <a:t> </a:t>
            </a:r>
            <a:r>
              <a:rPr lang="ru-RU" dirty="0" err="1"/>
              <a:t>памет</a:t>
            </a:r>
            <a:r>
              <a:rPr lang="ru-RU" dirty="0"/>
              <a:t> </a:t>
            </a:r>
            <a:r>
              <a:rPr lang="ru-RU" dirty="0" err="1"/>
              <a:t>заделяме</a:t>
            </a:r>
            <a:r>
              <a:rPr lang="ru-RU" dirty="0"/>
              <a:t> </a:t>
            </a:r>
            <a:r>
              <a:rPr lang="ru-RU" dirty="0" err="1"/>
              <a:t>същото</a:t>
            </a:r>
            <a:r>
              <a:rPr lang="ru-RU" dirty="0"/>
              <a:t> количество </a:t>
            </a:r>
            <a:r>
              <a:rPr lang="ru-RU" dirty="0" err="1"/>
              <a:t>памет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при оригинала </a:t>
            </a:r>
            <a:r>
              <a:rPr lang="ru-RU" dirty="0" err="1"/>
              <a:t>прехвърляме</a:t>
            </a:r>
            <a:r>
              <a:rPr lang="ru-RU" dirty="0"/>
              <a:t> </a:t>
            </a:r>
            <a:r>
              <a:rPr lang="ru-RU" dirty="0" err="1"/>
              <a:t>данните</a:t>
            </a:r>
            <a:r>
              <a:rPr lang="ru-RU" dirty="0"/>
              <a:t> Деструктор </a:t>
            </a:r>
            <a:r>
              <a:rPr lang="ru-RU" dirty="0" err="1"/>
              <a:t>освобождаваме</a:t>
            </a:r>
            <a:r>
              <a:rPr lang="ru-RU" dirty="0"/>
              <a:t> </a:t>
            </a:r>
            <a:r>
              <a:rPr lang="ru-RU" dirty="0" err="1"/>
              <a:t>заетата</a:t>
            </a:r>
            <a:r>
              <a:rPr lang="ru-RU" dirty="0"/>
              <a:t> </a:t>
            </a:r>
            <a:r>
              <a:rPr lang="ru-RU" dirty="0" err="1"/>
              <a:t>памет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576714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27036BF-810E-4DAF-9E42-69AF3F2C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Масиви от собствени данни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98DEFCB-FCF2-4BD0-B400-5BACA2FFB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6491106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01C5825-3318-4902-9287-D16E8A19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EB607A1-BD2B-46F1-A5E1-AF8B58FEA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Голяма част от информацията е сверена с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https://en.cppreference.com</a:t>
            </a:r>
            <a:endParaRPr lang="en-GB" dirty="0"/>
          </a:p>
          <a:p>
            <a:r>
              <a:rPr lang="bg-BG" dirty="0"/>
              <a:t>Използвани са дефиниции и описания от материали на доц. Трифон Трифонов</a:t>
            </a:r>
          </a:p>
          <a:p>
            <a:r>
              <a:rPr lang="bg-BG" dirty="0"/>
              <a:t>Авторският код е проверяван на </a:t>
            </a:r>
            <a:r>
              <a:rPr lang="en-GB" dirty="0">
                <a:hlinkClick r:id="rId3"/>
              </a:rPr>
              <a:t>VisualStudio2017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71376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1 - пояснение</a:t>
            </a:r>
            <a:endParaRPr lang="en-US" dirty="0"/>
          </a:p>
        </p:txBody>
      </p:sp>
      <p:graphicFrame>
        <p:nvGraphicFramePr>
          <p:cNvPr id="10" name="Контейнер за съдържание 9">
            <a:extLst>
              <a:ext uri="{FF2B5EF4-FFF2-40B4-BE49-F238E27FC236}">
                <a16:creationId xmlns:a16="http://schemas.microsoft.com/office/drawing/2014/main" id="{B1D4A1E7-40B0-4780-BC8E-309D939C81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324148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1751983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802470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394878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03963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293119"/>
                  </a:ext>
                </a:extLst>
              </a:tr>
            </a:tbl>
          </a:graphicData>
        </a:graphic>
      </p:graphicFrame>
      <p:graphicFrame>
        <p:nvGraphicFramePr>
          <p:cNvPr id="11" name="Контейнер за съдържание 9">
            <a:extLst>
              <a:ext uri="{FF2B5EF4-FFF2-40B4-BE49-F238E27FC236}">
                <a16:creationId xmlns:a16="http://schemas.microsoft.com/office/drawing/2014/main" id="{13424123-B425-4905-89C3-A40E171087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5868171"/>
              </p:ext>
            </p:extLst>
          </p:nvPr>
        </p:nvGraphicFramePr>
        <p:xfrm>
          <a:off x="838200" y="4172585"/>
          <a:ext cx="105156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1751983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802470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394878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03963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293119"/>
                  </a:ext>
                </a:extLst>
              </a:tr>
            </a:tbl>
          </a:graphicData>
        </a:graphic>
      </p:graphicFrame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BA5B511F-CFA0-4366-B391-CE0F7CD21ADD}"/>
              </a:ext>
            </a:extLst>
          </p:cNvPr>
          <p:cNvSpPr txBox="1"/>
          <p:nvPr/>
        </p:nvSpPr>
        <p:spPr>
          <a:xfrm>
            <a:off x="1055077" y="2902263"/>
            <a:ext cx="5359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Няма никакви преобразувания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58977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2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866B0C4-CAD7-44A3-A37E-96593DA0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struct test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int a;</a:t>
            </a:r>
            <a:endParaRPr lang="bg-BG" dirty="0"/>
          </a:p>
          <a:p>
            <a:pPr marL="457200" lvl="1" indent="0">
              <a:buNone/>
            </a:pPr>
            <a:r>
              <a:rPr lang="en-GB" dirty="0"/>
              <a:t>int b;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 err="1"/>
              <a:t>sizeof</a:t>
            </a:r>
            <a:r>
              <a:rPr lang="en-GB" dirty="0"/>
              <a:t>(test);	</a:t>
            </a:r>
            <a:r>
              <a:rPr lang="en-GB" dirty="0">
                <a:solidFill>
                  <a:srgbClr val="1A6400"/>
                </a:solidFill>
              </a:rPr>
              <a:t>//</a:t>
            </a:r>
            <a:r>
              <a:rPr lang="bg-BG" dirty="0">
                <a:solidFill>
                  <a:srgbClr val="1A6400"/>
                </a:solidFill>
              </a:rPr>
              <a:t>8</a:t>
            </a:r>
            <a:endParaRPr lang="en-GB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7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1CAB239-F043-4D44-BA6C-ECAF80812B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Консултация по ООП за теоретично контролно 1</a:t>
            </a:r>
            <a:endParaRPr lang="en-GB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3B7C09B0-D4F9-47A6-88B7-14D43B958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изготвена и представена от Мартин Илиев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168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</a:t>
            </a:r>
            <a:r>
              <a:rPr lang="en-GB" dirty="0"/>
              <a:t>2</a:t>
            </a:r>
            <a:r>
              <a:rPr lang="bg-BG" dirty="0"/>
              <a:t> - пояснение</a:t>
            </a:r>
            <a:endParaRPr lang="en-US" dirty="0"/>
          </a:p>
        </p:txBody>
      </p:sp>
      <p:graphicFrame>
        <p:nvGraphicFramePr>
          <p:cNvPr id="3" name="Контейнер за съдържание 2">
            <a:extLst>
              <a:ext uri="{FF2B5EF4-FFF2-40B4-BE49-F238E27FC236}">
                <a16:creationId xmlns:a16="http://schemas.microsoft.com/office/drawing/2014/main" id="{7D28084F-F582-419B-A744-EA2A46506A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790449"/>
              </p:ext>
            </p:extLst>
          </p:nvPr>
        </p:nvGraphicFramePr>
        <p:xfrm>
          <a:off x="838200" y="1825625"/>
          <a:ext cx="525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08341197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7586295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564793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8323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537132"/>
                  </a:ext>
                </a:extLst>
              </a:tr>
            </a:tbl>
          </a:graphicData>
        </a:graphic>
      </p:graphicFrame>
      <p:graphicFrame>
        <p:nvGraphicFramePr>
          <p:cNvPr id="6" name="Контейнер за съдържание 2">
            <a:extLst>
              <a:ext uri="{FF2B5EF4-FFF2-40B4-BE49-F238E27FC236}">
                <a16:creationId xmlns:a16="http://schemas.microsoft.com/office/drawing/2014/main" id="{28556260-72E9-4CE0-91AF-AE1BA32E00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0237768"/>
              </p:ext>
            </p:extLst>
          </p:nvPr>
        </p:nvGraphicFramePr>
        <p:xfrm>
          <a:off x="6462932" y="1825625"/>
          <a:ext cx="525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08341197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7586295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564793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8323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537132"/>
                  </a:ext>
                </a:extLst>
              </a:tr>
            </a:tbl>
          </a:graphicData>
        </a:graphic>
      </p:graphicFrame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561E27B5-CB4B-4337-B573-8D0CDC858C4D}"/>
              </a:ext>
            </a:extLst>
          </p:cNvPr>
          <p:cNvSpPr txBox="1"/>
          <p:nvPr/>
        </p:nvSpPr>
        <p:spPr>
          <a:xfrm>
            <a:off x="3595468" y="1363960"/>
            <a:ext cx="6758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а			</a:t>
            </a:r>
            <a:r>
              <a:rPr lang="en-GB" sz="2400" dirty="0"/>
              <a:t>		b</a:t>
            </a: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85B1F37E-A702-48E5-A282-EB8D2828E6AB}"/>
              </a:ext>
            </a:extLst>
          </p:cNvPr>
          <p:cNvSpPr txBox="1"/>
          <p:nvPr/>
        </p:nvSpPr>
        <p:spPr>
          <a:xfrm>
            <a:off x="1716258" y="2968283"/>
            <a:ext cx="9637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Няма преобразувания, просто слепваме двете последователни данни</a:t>
            </a:r>
            <a:endParaRPr lang="en-GB" sz="2400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66B0A2BD-C02D-48C8-9FAC-4DCD9081B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89944"/>
              </p:ext>
            </p:extLst>
          </p:nvPr>
        </p:nvGraphicFramePr>
        <p:xfrm>
          <a:off x="2032000" y="4572606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058950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591092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544123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075471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022352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877869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590890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50404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557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685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3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866B0C4-CAD7-44A3-A37E-96593DA0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struct test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int a;</a:t>
            </a:r>
            <a:endParaRPr lang="bg-BG" dirty="0"/>
          </a:p>
          <a:p>
            <a:pPr marL="457200" lvl="1" indent="0">
              <a:buNone/>
            </a:pPr>
            <a:r>
              <a:rPr lang="en-GB" dirty="0"/>
              <a:t>double b;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 err="1"/>
              <a:t>sizeof</a:t>
            </a:r>
            <a:r>
              <a:rPr lang="en-GB" dirty="0"/>
              <a:t>(test);	</a:t>
            </a:r>
            <a:r>
              <a:rPr lang="en-GB" dirty="0">
                <a:solidFill>
                  <a:srgbClr val="1A6400"/>
                </a:solidFill>
              </a:rPr>
              <a:t>//16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37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</a:t>
            </a:r>
            <a:r>
              <a:rPr lang="en-GB" dirty="0"/>
              <a:t>3</a:t>
            </a:r>
            <a:r>
              <a:rPr lang="bg-BG" dirty="0"/>
              <a:t> - пояснение</a:t>
            </a:r>
            <a:endParaRPr lang="en-US" dirty="0"/>
          </a:p>
        </p:txBody>
      </p:sp>
      <p:sp>
        <p:nvSpPr>
          <p:cNvPr id="9" name="Контейнер за съдържание 8">
            <a:extLst>
              <a:ext uri="{FF2B5EF4-FFF2-40B4-BE49-F238E27FC236}">
                <a16:creationId xmlns:a16="http://schemas.microsoft.com/office/drawing/2014/main" id="{517B3014-552A-4404-BA84-4B0A21FAD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а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GB" dirty="0"/>
              <a:t>b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bg-BG" dirty="0"/>
              <a:t>Блокът от член-данни с размери по-малки от 8 съдържа 4 клетки, най-близкото кратно на 8 до 4 е 8 =&gt; допълваме с 4 клетки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/>
              <a:t>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bg-BG" dirty="0"/>
          </a:p>
          <a:p>
            <a:endParaRPr lang="bg-BG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D80DB5E6-7610-4DF0-8A9E-9F1F16010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803119"/>
              </p:ext>
            </p:extLst>
          </p:nvPr>
        </p:nvGraphicFramePr>
        <p:xfrm>
          <a:off x="639299" y="2379652"/>
          <a:ext cx="4804900" cy="377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C6D2BA8-0BB4-47BF-9D43-9B8E719E5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815087"/>
              </p:ext>
            </p:extLst>
          </p:nvPr>
        </p:nvGraphicFramePr>
        <p:xfrm>
          <a:off x="639299" y="3311294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926077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12554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44001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224738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397398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5291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848151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26572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19276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6A0B317F-B5B4-4EEB-97E0-8E39F5D8B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300391"/>
              </p:ext>
            </p:extLst>
          </p:nvPr>
        </p:nvGraphicFramePr>
        <p:xfrm>
          <a:off x="1424745" y="5303388"/>
          <a:ext cx="4804900" cy="377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C8B07B04-344B-4665-8A4A-5173EA4C0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62496"/>
              </p:ext>
            </p:extLst>
          </p:nvPr>
        </p:nvGraphicFramePr>
        <p:xfrm>
          <a:off x="6229645" y="5303387"/>
          <a:ext cx="4804900" cy="3776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DE01489E-A581-473B-871D-6913E187F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806059"/>
              </p:ext>
            </p:extLst>
          </p:nvPr>
        </p:nvGraphicFramePr>
        <p:xfrm>
          <a:off x="1424745" y="5681002"/>
          <a:ext cx="96098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492607775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4021255411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284400186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722473833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93973985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6529115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084815146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926572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19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462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</a:t>
            </a:r>
            <a:r>
              <a:rPr lang="en-GB" dirty="0"/>
              <a:t>4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866B0C4-CAD7-44A3-A37E-96593DA0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struct test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int a;</a:t>
            </a:r>
          </a:p>
          <a:p>
            <a:pPr marL="457200" lvl="1" indent="0">
              <a:buNone/>
            </a:pPr>
            <a:r>
              <a:rPr lang="en-GB" dirty="0"/>
              <a:t>short a2;</a:t>
            </a:r>
            <a:endParaRPr lang="bg-BG" dirty="0"/>
          </a:p>
          <a:p>
            <a:pPr marL="457200" lvl="1" indent="0">
              <a:buNone/>
            </a:pPr>
            <a:r>
              <a:rPr lang="en-GB" dirty="0"/>
              <a:t>double b;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 err="1"/>
              <a:t>sizeof</a:t>
            </a:r>
            <a:r>
              <a:rPr lang="en-GB" dirty="0"/>
              <a:t>(test);	</a:t>
            </a:r>
            <a:r>
              <a:rPr lang="en-GB" dirty="0">
                <a:solidFill>
                  <a:srgbClr val="1A6400"/>
                </a:solidFill>
              </a:rPr>
              <a:t>//16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74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</a:t>
            </a:r>
            <a:r>
              <a:rPr lang="en-GB" dirty="0"/>
              <a:t>4</a:t>
            </a:r>
            <a:r>
              <a:rPr lang="bg-BG" dirty="0"/>
              <a:t> - пояснение</a:t>
            </a:r>
            <a:endParaRPr lang="en-US" dirty="0"/>
          </a:p>
        </p:txBody>
      </p:sp>
      <p:sp>
        <p:nvSpPr>
          <p:cNvPr id="9" name="Контейнер за съдържание 8">
            <a:extLst>
              <a:ext uri="{FF2B5EF4-FFF2-40B4-BE49-F238E27FC236}">
                <a16:creationId xmlns:a16="http://schemas.microsoft.com/office/drawing/2014/main" id="{517B3014-552A-4404-BA84-4B0A21FAD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а</a:t>
            </a:r>
            <a:r>
              <a:rPr lang="en-GB" dirty="0"/>
              <a:t>						a2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GB" dirty="0"/>
              <a:t>b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bg-BG" dirty="0"/>
              <a:t>Блокът от член-данни с размери по-малки от 8 съдържа </a:t>
            </a:r>
            <a:r>
              <a:rPr lang="en-GB" dirty="0"/>
              <a:t>6</a:t>
            </a:r>
            <a:r>
              <a:rPr lang="bg-BG" dirty="0"/>
              <a:t> клетки, най-близкото кратно на 8 до </a:t>
            </a:r>
            <a:r>
              <a:rPr lang="en-GB" dirty="0"/>
              <a:t>6</a:t>
            </a:r>
            <a:r>
              <a:rPr lang="bg-BG" dirty="0"/>
              <a:t> е 8 =&gt; допълваме с </a:t>
            </a:r>
            <a:r>
              <a:rPr lang="en-GB" dirty="0"/>
              <a:t>2</a:t>
            </a:r>
            <a:r>
              <a:rPr lang="bg-BG" dirty="0"/>
              <a:t> клетки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/>
              <a:t>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bg-BG" dirty="0"/>
          </a:p>
          <a:p>
            <a:endParaRPr lang="bg-BG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D80DB5E6-7610-4DF0-8A9E-9F1F16010B66}"/>
              </a:ext>
            </a:extLst>
          </p:cNvPr>
          <p:cNvGraphicFramePr>
            <a:graphicFrameLocks noGrp="1"/>
          </p:cNvGraphicFramePr>
          <p:nvPr/>
        </p:nvGraphicFramePr>
        <p:xfrm>
          <a:off x="639299" y="2379652"/>
          <a:ext cx="4804900" cy="377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C6D2BA8-0BB4-47BF-9D43-9B8E719E55CE}"/>
              </a:ext>
            </a:extLst>
          </p:cNvPr>
          <p:cNvGraphicFramePr>
            <a:graphicFrameLocks noGrp="1"/>
          </p:cNvGraphicFramePr>
          <p:nvPr/>
        </p:nvGraphicFramePr>
        <p:xfrm>
          <a:off x="639299" y="3311294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926077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12554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44001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224738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397398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5291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848151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26572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19276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6A0B317F-B5B4-4EEB-97E0-8E39F5D8B2B6}"/>
              </a:ext>
            </a:extLst>
          </p:cNvPr>
          <p:cNvGraphicFramePr>
            <a:graphicFrameLocks noGrp="1"/>
          </p:cNvGraphicFramePr>
          <p:nvPr/>
        </p:nvGraphicFramePr>
        <p:xfrm>
          <a:off x="1424745" y="5303388"/>
          <a:ext cx="4804900" cy="377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DE01489E-A581-473B-871D-6913E187FF4E}"/>
              </a:ext>
            </a:extLst>
          </p:cNvPr>
          <p:cNvGraphicFramePr>
            <a:graphicFrameLocks noGrp="1"/>
          </p:cNvGraphicFramePr>
          <p:nvPr/>
        </p:nvGraphicFramePr>
        <p:xfrm>
          <a:off x="1424745" y="5681002"/>
          <a:ext cx="96098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492607775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4021255411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284400186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722473833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93973985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6529115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084815146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926572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19276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DDA98C54-FCEF-4DDB-A905-AA81F474D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972295"/>
              </p:ext>
            </p:extLst>
          </p:nvPr>
        </p:nvGraphicFramePr>
        <p:xfrm>
          <a:off x="6096000" y="2327480"/>
          <a:ext cx="2152354" cy="3808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76177">
                  <a:extLst>
                    <a:ext uri="{9D8B030D-6E8A-4147-A177-3AD203B41FA5}">
                      <a16:colId xmlns:a16="http://schemas.microsoft.com/office/drawing/2014/main" val="1727725463"/>
                    </a:ext>
                  </a:extLst>
                </a:gridCol>
                <a:gridCol w="1076177">
                  <a:extLst>
                    <a:ext uri="{9D8B030D-6E8A-4147-A177-3AD203B41FA5}">
                      <a16:colId xmlns:a16="http://schemas.microsoft.com/office/drawing/2014/main" val="3403631760"/>
                    </a:ext>
                  </a:extLst>
                </a:gridCol>
              </a:tblGrid>
              <a:tr h="38082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5395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FB700210-25EA-4EBF-B1CE-955F334BD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604835"/>
              </p:ext>
            </p:extLst>
          </p:nvPr>
        </p:nvGraphicFramePr>
        <p:xfrm>
          <a:off x="8614900" y="5301785"/>
          <a:ext cx="2385256" cy="3808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92628">
                  <a:extLst>
                    <a:ext uri="{9D8B030D-6E8A-4147-A177-3AD203B41FA5}">
                      <a16:colId xmlns:a16="http://schemas.microsoft.com/office/drawing/2014/main" val="1727725463"/>
                    </a:ext>
                  </a:extLst>
                </a:gridCol>
                <a:gridCol w="1192628">
                  <a:extLst>
                    <a:ext uri="{9D8B030D-6E8A-4147-A177-3AD203B41FA5}">
                      <a16:colId xmlns:a16="http://schemas.microsoft.com/office/drawing/2014/main" val="3403631760"/>
                    </a:ext>
                  </a:extLst>
                </a:gridCol>
              </a:tblGrid>
              <a:tr h="38082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5395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179B3565-FF49-424D-975E-8B4D1633C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822610"/>
              </p:ext>
            </p:extLst>
          </p:nvPr>
        </p:nvGraphicFramePr>
        <p:xfrm>
          <a:off x="6229644" y="5303388"/>
          <a:ext cx="2385256" cy="3808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2628">
                  <a:extLst>
                    <a:ext uri="{9D8B030D-6E8A-4147-A177-3AD203B41FA5}">
                      <a16:colId xmlns:a16="http://schemas.microsoft.com/office/drawing/2014/main" val="1727725463"/>
                    </a:ext>
                  </a:extLst>
                </a:gridCol>
                <a:gridCol w="1192628">
                  <a:extLst>
                    <a:ext uri="{9D8B030D-6E8A-4147-A177-3AD203B41FA5}">
                      <a16:colId xmlns:a16="http://schemas.microsoft.com/office/drawing/2014/main" val="3403631760"/>
                    </a:ext>
                  </a:extLst>
                </a:gridCol>
              </a:tblGrid>
              <a:tr h="38082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5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251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5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866B0C4-CAD7-44A3-A37E-96593DA0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struct test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int a;</a:t>
            </a:r>
          </a:p>
          <a:p>
            <a:pPr marL="457200" lvl="1" indent="0">
              <a:buNone/>
            </a:pPr>
            <a:r>
              <a:rPr lang="en-GB" dirty="0"/>
              <a:t>double b;</a:t>
            </a:r>
            <a:endParaRPr lang="bg-BG" dirty="0"/>
          </a:p>
          <a:p>
            <a:pPr marL="457200" lvl="1" indent="0">
              <a:buNone/>
            </a:pPr>
            <a:r>
              <a:rPr lang="en-GB" dirty="0"/>
              <a:t>int c;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 err="1"/>
              <a:t>sizeof</a:t>
            </a:r>
            <a:r>
              <a:rPr lang="en-GB" dirty="0"/>
              <a:t>(test);	</a:t>
            </a:r>
            <a:r>
              <a:rPr lang="en-GB" dirty="0">
                <a:solidFill>
                  <a:srgbClr val="1A6400"/>
                </a:solidFill>
              </a:rPr>
              <a:t>//24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50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</a:t>
            </a:r>
            <a:r>
              <a:rPr lang="en-GB" dirty="0"/>
              <a:t>5</a:t>
            </a:r>
            <a:r>
              <a:rPr lang="bg-BG" dirty="0"/>
              <a:t> - пояснение</a:t>
            </a:r>
            <a:endParaRPr lang="en-US" dirty="0"/>
          </a:p>
        </p:txBody>
      </p:sp>
      <p:sp>
        <p:nvSpPr>
          <p:cNvPr id="9" name="Контейнер за съдържание 8">
            <a:extLst>
              <a:ext uri="{FF2B5EF4-FFF2-40B4-BE49-F238E27FC236}">
                <a16:creationId xmlns:a16="http://schemas.microsoft.com/office/drawing/2014/main" id="{517B3014-552A-4404-BA84-4B0A21FAD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dirty="0"/>
              <a:t>а</a:t>
            </a:r>
            <a:r>
              <a:rPr lang="en-GB" dirty="0"/>
              <a:t>						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GB" dirty="0"/>
              <a:t>b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GB" dirty="0"/>
              <a:t>c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bg-BG" dirty="0"/>
              <a:t>Блокът от член-данни</a:t>
            </a:r>
            <a:r>
              <a:rPr lang="en-GB" dirty="0"/>
              <a:t>,</a:t>
            </a:r>
            <a:r>
              <a:rPr lang="bg-BG" dirty="0"/>
              <a:t> с размери по-малки от 8 преди </a:t>
            </a:r>
            <a:r>
              <a:rPr lang="en-GB" dirty="0"/>
              <a:t>b, </a:t>
            </a:r>
            <a:r>
              <a:rPr lang="bg-BG" dirty="0"/>
              <a:t>съдържа </a:t>
            </a:r>
            <a:r>
              <a:rPr lang="en-GB" dirty="0"/>
              <a:t>4</a:t>
            </a:r>
            <a:r>
              <a:rPr lang="bg-BG" dirty="0"/>
              <a:t> клетки, най-близкото кратно на 8 до </a:t>
            </a:r>
            <a:r>
              <a:rPr lang="en-GB" dirty="0"/>
              <a:t>4</a:t>
            </a:r>
            <a:r>
              <a:rPr lang="bg-BG" dirty="0"/>
              <a:t> е 8 =&gt; допълваме с </a:t>
            </a:r>
            <a:r>
              <a:rPr lang="en-GB" dirty="0"/>
              <a:t>4</a:t>
            </a:r>
            <a:r>
              <a:rPr lang="bg-BG" dirty="0"/>
              <a:t> клетки</a:t>
            </a:r>
            <a:endParaRPr lang="en-GB" dirty="0"/>
          </a:p>
          <a:p>
            <a:pPr marL="0" indent="0">
              <a:buNone/>
            </a:pPr>
            <a:r>
              <a:rPr lang="bg-BG" dirty="0"/>
              <a:t>Аналогично за този след него =&gt;4 + 4 + 8 + 4 +4 = 24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/>
              <a:t>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bg-BG" dirty="0"/>
          </a:p>
          <a:p>
            <a:endParaRPr lang="bg-BG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D80DB5E6-7610-4DF0-8A9E-9F1F16010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942237"/>
              </p:ext>
            </p:extLst>
          </p:nvPr>
        </p:nvGraphicFramePr>
        <p:xfrm>
          <a:off x="639299" y="2191615"/>
          <a:ext cx="4804900" cy="377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C6D2BA8-0BB4-47BF-9D43-9B8E719E5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206724"/>
              </p:ext>
            </p:extLst>
          </p:nvPr>
        </p:nvGraphicFramePr>
        <p:xfrm>
          <a:off x="639299" y="3125874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926077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12554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44001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224738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397398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5291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848151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26572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19276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6A0B317F-B5B4-4EEB-97E0-8E39F5D8B2B6}"/>
              </a:ext>
            </a:extLst>
          </p:cNvPr>
          <p:cNvGraphicFramePr>
            <a:graphicFrameLocks noGrp="1"/>
          </p:cNvGraphicFramePr>
          <p:nvPr/>
        </p:nvGraphicFramePr>
        <p:xfrm>
          <a:off x="1424745" y="5303388"/>
          <a:ext cx="4804900" cy="377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DE01489E-A581-473B-871D-6913E187FF4E}"/>
              </a:ext>
            </a:extLst>
          </p:cNvPr>
          <p:cNvGraphicFramePr>
            <a:graphicFrameLocks noGrp="1"/>
          </p:cNvGraphicFramePr>
          <p:nvPr/>
        </p:nvGraphicFramePr>
        <p:xfrm>
          <a:off x="1424745" y="5681002"/>
          <a:ext cx="96098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492607775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4021255411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284400186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722473833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93973985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6529115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084815146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926572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19276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68C35C06-7124-426E-8715-9DC0C2025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15498"/>
              </p:ext>
            </p:extLst>
          </p:nvPr>
        </p:nvGraphicFramePr>
        <p:xfrm>
          <a:off x="6229645" y="5300000"/>
          <a:ext cx="4804900" cy="3776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92B09110-3DB5-4ACE-A16D-31434A248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114499"/>
              </p:ext>
            </p:extLst>
          </p:nvPr>
        </p:nvGraphicFramePr>
        <p:xfrm>
          <a:off x="639299" y="3812486"/>
          <a:ext cx="4804900" cy="3776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1BDBEDEB-01A8-4CEE-BEE1-D102C836D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00072"/>
              </p:ext>
            </p:extLst>
          </p:nvPr>
        </p:nvGraphicFramePr>
        <p:xfrm>
          <a:off x="1424745" y="6043605"/>
          <a:ext cx="4804900" cy="3776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4F50E23F-5E21-48A3-94D4-B0B7504B1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877085"/>
              </p:ext>
            </p:extLst>
          </p:nvPr>
        </p:nvGraphicFramePr>
        <p:xfrm>
          <a:off x="6229645" y="6043604"/>
          <a:ext cx="4804900" cy="3776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845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B5D7BA4-7DDD-4970-B010-606FE8FE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Размер на структура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16ED016-FC8C-4956-8142-DCBE56147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Улеснява се работата на процесора</a:t>
            </a:r>
          </a:p>
          <a:p>
            <a:endParaRPr lang="bg-BG" dirty="0"/>
          </a:p>
          <a:p>
            <a:r>
              <a:rPr lang="bg-BG" dirty="0"/>
              <a:t>Добра практика е данните да са подредени по големина в дефиницията, за да се спести памет</a:t>
            </a:r>
          </a:p>
          <a:p>
            <a:endParaRPr lang="bg-BG" dirty="0"/>
          </a:p>
          <a:p>
            <a:r>
              <a:rPr lang="bg-BG" dirty="0"/>
              <a:t>Няма значение дали е в нарастващ или намаляващ ред, стига да не ги редувате (не е приятно за четене)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1411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EB51E3C-5113-414E-B488-2EA13B1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 </a:t>
            </a:r>
            <a:r>
              <a:rPr lang="en-GB" dirty="0"/>
              <a:t>#1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16026D2-E8A3-49DC-89C6-5C2536EC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1792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1D6FF22-5284-4FFA-B136-E7FE4722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E8F3DF8-CA38-4F16-9693-F110EDACA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</a:t>
            </a:r>
            <a:r>
              <a:rPr lang="bg-BG" dirty="0" err="1"/>
              <a:t>олко</a:t>
            </a:r>
            <a:r>
              <a:rPr lang="bg-BG" dirty="0"/>
              <a:t> е размерът на </a:t>
            </a:r>
            <a:r>
              <a:rPr lang="en-GB" dirty="0"/>
              <a:t>empty</a:t>
            </a:r>
            <a:r>
              <a:rPr lang="bg-BG" dirty="0"/>
              <a:t>?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struct empty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1. Стандартът не позволява обекти с размер 0, защото по този начин може да се получат няколко обекта на един и същи адрес, което е притеснително, затова изкуствено се заделя памет.</a:t>
            </a:r>
            <a:endParaRPr lang="en-GB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93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C5188AB-5138-4B32-BC84-D0A5C62D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покрива тази презентация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AE7FFCF-F1A0-41BC-B1BB-2B09473C3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Въведение в ООП</a:t>
            </a:r>
          </a:p>
          <a:p>
            <a:r>
              <a:rPr lang="bg-BG" dirty="0"/>
              <a:t>По-задълбочено разглеждане на структури</a:t>
            </a:r>
          </a:p>
          <a:p>
            <a:r>
              <a:rPr lang="bg-BG" dirty="0"/>
              <a:t>Класове</a:t>
            </a:r>
            <a:endParaRPr lang="en-US" dirty="0"/>
          </a:p>
          <a:p>
            <a:r>
              <a:rPr lang="bg-BG" dirty="0"/>
              <a:t>Член-функции</a:t>
            </a:r>
            <a:endParaRPr lang="en-US" dirty="0"/>
          </a:p>
          <a:p>
            <a:r>
              <a:rPr lang="bg-BG" dirty="0"/>
              <a:t>Разделно съхранение на код</a:t>
            </a:r>
          </a:p>
          <a:p>
            <a:r>
              <a:rPr lang="bg-BG" dirty="0"/>
              <a:t>Системно генерирани функции</a:t>
            </a:r>
          </a:p>
          <a:p>
            <a:r>
              <a:rPr lang="bg-BG" dirty="0"/>
              <a:t>Време за въпроси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0029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1EBF1FF-D0D0-482F-B0ED-E214B8E6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4D37BB0-898D-44DE-A382-FF97270D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82" y="1195755"/>
            <a:ext cx="11167403" cy="58451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Колко е размерът на </a:t>
            </a:r>
            <a:r>
              <a:rPr lang="en-GB" dirty="0"/>
              <a:t>test3?</a:t>
            </a:r>
          </a:p>
          <a:p>
            <a:pPr marL="0" indent="0">
              <a:buNone/>
            </a:pPr>
            <a:r>
              <a:rPr lang="en-GB" dirty="0"/>
              <a:t>struct test{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char a, b, c;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struct test2{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b;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struct test3{</a:t>
            </a:r>
            <a:r>
              <a:rPr lang="bg-BG" dirty="0"/>
              <a:t>		</a:t>
            </a:r>
            <a:r>
              <a:rPr lang="bg-BG" dirty="0">
                <a:solidFill>
                  <a:srgbClr val="1A6400"/>
                </a:solidFill>
              </a:rPr>
              <a:t>//</a:t>
            </a:r>
            <a:r>
              <a:rPr lang="en-GB" dirty="0">
                <a:solidFill>
                  <a:srgbClr val="1A6400"/>
                </a:solidFill>
              </a:rPr>
              <a:t>test </a:t>
            </a:r>
            <a:r>
              <a:rPr lang="bg-BG" dirty="0">
                <a:solidFill>
                  <a:srgbClr val="1A6400"/>
                </a:solidFill>
              </a:rPr>
              <a:t>има размер 3, а </a:t>
            </a:r>
            <a:r>
              <a:rPr lang="en-GB" dirty="0">
                <a:solidFill>
                  <a:srgbClr val="1A6400"/>
                </a:solidFill>
              </a:rPr>
              <a:t>test2 - 4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 a, b;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test2 c;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 d;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test2 e;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 f, g, h;</a:t>
            </a:r>
          </a:p>
          <a:p>
            <a:pPr marL="0" indent="0">
              <a:buNone/>
            </a:pPr>
            <a:r>
              <a:rPr lang="en-GB" dirty="0"/>
              <a:t>};</a:t>
            </a:r>
            <a:endParaRPr lang="bg-BG" dirty="0"/>
          </a:p>
          <a:p>
            <a:pPr marL="0" indent="0">
              <a:buNone/>
            </a:pPr>
            <a:r>
              <a:rPr lang="bg-BG" sz="2600" dirty="0">
                <a:solidFill>
                  <a:srgbClr val="FF33CC"/>
                </a:solidFill>
              </a:rPr>
              <a:t>Отговор: 32</a:t>
            </a:r>
            <a:endParaRPr lang="en-GB" sz="2600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445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1EBF1FF-D0D0-482F-B0ED-E214B8E6B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4D37BB0-898D-44DE-A382-FF97270D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298" y="1523805"/>
            <a:ext cx="11167403" cy="496907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struct test{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char a, b, c;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struct test2{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b;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struct test3{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 a, b;</a:t>
            </a:r>
            <a:r>
              <a:rPr lang="bg-BG" dirty="0"/>
              <a:t>   	</a:t>
            </a:r>
            <a:r>
              <a:rPr lang="en-GB" dirty="0">
                <a:solidFill>
                  <a:srgbClr val="1A6400"/>
                </a:solidFill>
              </a:rPr>
              <a:t>//8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test2 c;</a:t>
            </a:r>
            <a:r>
              <a:rPr lang="bg-BG" dirty="0"/>
              <a:t>     	</a:t>
            </a:r>
            <a:r>
              <a:rPr lang="en-GB" dirty="0">
                <a:solidFill>
                  <a:srgbClr val="1A6400"/>
                </a:solidFill>
              </a:rPr>
              <a:t>//4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 d;</a:t>
            </a:r>
            <a:r>
              <a:rPr lang="bg-BG" dirty="0"/>
              <a:t>	    	</a:t>
            </a:r>
            <a:r>
              <a:rPr lang="en-GB" dirty="0">
                <a:solidFill>
                  <a:srgbClr val="1A6400"/>
                </a:solidFill>
              </a:rPr>
              <a:t>//4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test2 e;</a:t>
            </a:r>
            <a:r>
              <a:rPr lang="bg-BG" dirty="0"/>
              <a:t>   	</a:t>
            </a:r>
            <a:r>
              <a:rPr lang="en-GB" dirty="0">
                <a:solidFill>
                  <a:srgbClr val="1A6400"/>
                </a:solidFill>
              </a:rPr>
              <a:t>//4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 f, g, h;</a:t>
            </a:r>
            <a:r>
              <a:rPr lang="bg-BG" dirty="0"/>
              <a:t>	</a:t>
            </a:r>
            <a:r>
              <a:rPr lang="en-GB" dirty="0">
                <a:solidFill>
                  <a:srgbClr val="1A6400"/>
                </a:solidFill>
              </a:rPr>
              <a:t>//12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4470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F26847B-6393-4661-B40F-068FD015C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7957627-C59D-4BF8-9AFA-8DABD6774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3578" cy="4667250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Колко е размерът на </a:t>
            </a:r>
            <a:r>
              <a:rPr lang="en-GB" dirty="0"/>
              <a:t>String?</a:t>
            </a:r>
            <a:r>
              <a:rPr lang="bg-BG" dirty="0"/>
              <a:t> 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struct String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unsigned size;</a:t>
            </a:r>
          </a:p>
          <a:p>
            <a:pPr marL="0" indent="0">
              <a:buNone/>
            </a:pPr>
            <a:r>
              <a:rPr lang="en-GB" dirty="0"/>
              <a:t>	char * data;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8, защото нас не ни интересува към какво сочи </a:t>
            </a:r>
            <a:r>
              <a:rPr lang="bg-BG" dirty="0" err="1">
                <a:solidFill>
                  <a:srgbClr val="FF33CC"/>
                </a:solidFill>
              </a:rPr>
              <a:t>пойнтърът</a:t>
            </a:r>
            <a:r>
              <a:rPr lang="bg-BG" dirty="0">
                <a:solidFill>
                  <a:srgbClr val="FF33CC"/>
                </a:solidFill>
              </a:rPr>
              <a:t>, а колко е големината на самия него. След като знаем големината му, то просто допълваме до най-близкото кратно на 4. 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(без значение от архитектурата дали </a:t>
            </a:r>
            <a:r>
              <a:rPr lang="en-GB" dirty="0">
                <a:solidFill>
                  <a:srgbClr val="FF33CC"/>
                </a:solidFill>
              </a:rPr>
              <a:t>char * </a:t>
            </a:r>
            <a:r>
              <a:rPr lang="bg-BG" dirty="0">
                <a:solidFill>
                  <a:srgbClr val="FF33CC"/>
                </a:solidFill>
              </a:rPr>
              <a:t>е с размер 1 или 2 байта, то все е по-малко от 4)</a:t>
            </a:r>
            <a:endParaRPr lang="en-GB" dirty="0">
              <a:solidFill>
                <a:srgbClr val="FF33CC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4270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4F80DAE-5DA9-4E48-A448-E0548AA5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(от последната консултация)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1C1356F-9EE8-4C0C-8FAE-B8916950F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bg-BG" dirty="0"/>
              <a:t>Какво означава „в този случай“?</a:t>
            </a:r>
          </a:p>
          <a:p>
            <a:endParaRPr lang="bg-BG" dirty="0">
              <a:solidFill>
                <a:srgbClr val="008000"/>
              </a:solidFill>
            </a:endParaRPr>
          </a:p>
          <a:p>
            <a:r>
              <a:rPr lang="bg-BG" dirty="0"/>
              <a:t>Има случаи, в които обръщението към член </a:t>
            </a:r>
            <a:r>
              <a:rPr lang="bg-BG" dirty="0" err="1"/>
              <a:t>данна</a:t>
            </a:r>
            <a:r>
              <a:rPr lang="bg-BG" dirty="0"/>
              <a:t> не се осъществява с оператор .(точка)</a:t>
            </a:r>
          </a:p>
          <a:p>
            <a:endParaRPr lang="bg-BG" dirty="0"/>
          </a:p>
          <a:p>
            <a:r>
              <a:rPr lang="bg-BG" dirty="0"/>
              <a:t>Има случаи, в които нямаме достъп до дадена член </a:t>
            </a:r>
            <a:r>
              <a:rPr lang="bg-BG" dirty="0" err="1"/>
              <a:t>данна</a:t>
            </a:r>
            <a:endParaRPr lang="bg-BG" dirty="0"/>
          </a:p>
          <a:p>
            <a:endParaRPr lang="bg-BG" dirty="0"/>
          </a:p>
          <a:p>
            <a:r>
              <a:rPr lang="bg-BG" dirty="0"/>
              <a:t>Надявам се някой ден да се реванширам и да ги обясня в презентация на тема ООП </a:t>
            </a:r>
          </a:p>
          <a:p>
            <a:endParaRPr lang="en-GB" dirty="0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8BA60164-406B-40C4-B73B-C0FFF938B56F}"/>
              </a:ext>
            </a:extLst>
          </p:cNvPr>
          <p:cNvSpPr/>
          <p:nvPr/>
        </p:nvSpPr>
        <p:spPr>
          <a:xfrm rot="1716731">
            <a:off x="206593" y="1384332"/>
            <a:ext cx="11401299" cy="37702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23900" b="1" cap="none" spc="0" dirty="0">
                <a:ln w="12700">
                  <a:solidFill>
                    <a:srgbClr val="7030A0"/>
                  </a:solidFill>
                  <a:prstDash val="solid"/>
                </a:ln>
                <a:solidFill>
                  <a:srgbClr val="3ADE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Спазено</a:t>
            </a:r>
          </a:p>
        </p:txBody>
      </p:sp>
    </p:spTree>
    <p:extLst>
      <p:ext uri="{BB962C8B-B14F-4D97-AF65-F5344CB8AC3E}">
        <p14:creationId xmlns:p14="http://schemas.microsoft.com/office/powerpoint/2010/main" val="63970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CC20C7-B51B-4688-84BB-AEFEA54E2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Пойнтър</a:t>
            </a:r>
            <a:r>
              <a:rPr lang="bg-BG" dirty="0"/>
              <a:t> към структура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ACAA9C6-0EF9-4616-90C1-26D01F504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/>
              <a:t>Пойнтърите</a:t>
            </a:r>
            <a:r>
              <a:rPr lang="bg-BG" dirty="0"/>
              <a:t> към структура са като обикновените </a:t>
            </a:r>
            <a:r>
              <a:rPr lang="bg-BG" dirty="0" err="1"/>
              <a:t>пойнтъри</a:t>
            </a:r>
            <a:endParaRPr lang="bg-BG" dirty="0"/>
          </a:p>
          <a:p>
            <a:r>
              <a:rPr lang="bg-BG" dirty="0"/>
              <a:t>Просто сочат към адрес, на който се предполага, че се намира обект от дадения тип</a:t>
            </a:r>
          </a:p>
          <a:p>
            <a:r>
              <a:rPr lang="bg-BG" dirty="0"/>
              <a:t>За да се достъпват член-данните на обект, сочен от </a:t>
            </a:r>
            <a:r>
              <a:rPr lang="bg-BG" dirty="0" err="1"/>
              <a:t>пойнтър</a:t>
            </a:r>
            <a:r>
              <a:rPr lang="bg-BG" dirty="0"/>
              <a:t> има два начина: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Да се </a:t>
            </a:r>
            <a:r>
              <a:rPr lang="bg-BG" dirty="0" err="1"/>
              <a:t>дереференцира</a:t>
            </a:r>
            <a:r>
              <a:rPr lang="bg-BG" dirty="0"/>
              <a:t> </a:t>
            </a:r>
            <a:r>
              <a:rPr lang="bg-BG" dirty="0" err="1"/>
              <a:t>пойнтърът</a:t>
            </a:r>
            <a:r>
              <a:rPr lang="bg-BG" dirty="0"/>
              <a:t> и да се използва стандартния оператор за достъп .(точка)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Да се използва оператор 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108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5C72670-5E23-46F4-A7DC-CE5B5BFE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-&gt;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918E08-DEF0-4072-8830-41298E9BB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Спестява </a:t>
            </a:r>
            <a:r>
              <a:rPr lang="bg-BG" dirty="0" err="1"/>
              <a:t>дереференцирането</a:t>
            </a:r>
            <a:endParaRPr lang="bg-BG" dirty="0"/>
          </a:p>
          <a:p>
            <a:endParaRPr lang="bg-BG" dirty="0"/>
          </a:p>
          <a:p>
            <a:r>
              <a:rPr lang="bg-BG" dirty="0"/>
              <a:t>Директно дава достъп до въпросната член-</a:t>
            </a:r>
            <a:r>
              <a:rPr lang="bg-BG" dirty="0" err="1"/>
              <a:t>данна</a:t>
            </a:r>
            <a:endParaRPr lang="bg-BG" dirty="0"/>
          </a:p>
          <a:p>
            <a:endParaRPr lang="bg-BG" dirty="0"/>
          </a:p>
          <a:p>
            <a:r>
              <a:rPr lang="bg-BG" dirty="0"/>
              <a:t>Въпрос на личен избор е дали да се използва, няма съществена разлика спрямо </a:t>
            </a:r>
            <a:r>
              <a:rPr lang="bg-BG" dirty="0" err="1"/>
              <a:t>дереференцирането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4707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5C72670-5E23-46F4-A7DC-CE5B5BFE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918E08-DEF0-4072-8830-41298E9BB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struct simple{</a:t>
            </a:r>
          </a:p>
          <a:p>
            <a:pPr marL="457200" lvl="1" indent="0">
              <a:buNone/>
            </a:pPr>
            <a:r>
              <a:rPr lang="en-GB" sz="2800" dirty="0"/>
              <a:t>int member;</a:t>
            </a:r>
          </a:p>
          <a:p>
            <a:pPr marL="0" indent="0">
              <a:buNone/>
            </a:pPr>
            <a:r>
              <a:rPr lang="en-GB" sz="3200" dirty="0"/>
              <a:t>};</a:t>
            </a:r>
          </a:p>
          <a:p>
            <a:pPr marL="0" indent="0">
              <a:buNone/>
            </a:pPr>
            <a:r>
              <a:rPr lang="en-GB" sz="3200" dirty="0"/>
              <a:t>…………….</a:t>
            </a:r>
          </a:p>
          <a:p>
            <a:pPr marL="0" indent="0">
              <a:buNone/>
            </a:pPr>
            <a:r>
              <a:rPr lang="en-GB" sz="3200" dirty="0"/>
              <a:t>simple * </a:t>
            </a:r>
            <a:r>
              <a:rPr lang="en-GB" sz="3200" dirty="0" err="1"/>
              <a:t>simplePtr</a:t>
            </a:r>
            <a:r>
              <a:rPr lang="en-GB" sz="3200" dirty="0"/>
              <a:t> = new simple({5});</a:t>
            </a:r>
          </a:p>
          <a:p>
            <a:pPr marL="0" indent="0">
              <a:buNone/>
            </a:pPr>
            <a:r>
              <a:rPr lang="en-GB" sz="3200" dirty="0"/>
              <a:t>(*</a:t>
            </a:r>
            <a:r>
              <a:rPr lang="en-GB" sz="3200" dirty="0" err="1"/>
              <a:t>simplePtr</a:t>
            </a:r>
            <a:r>
              <a:rPr lang="en-GB" sz="3200" dirty="0"/>
              <a:t>).member == </a:t>
            </a:r>
            <a:r>
              <a:rPr lang="en-GB" sz="3200" dirty="0" err="1"/>
              <a:t>simplePtr</a:t>
            </a:r>
            <a:r>
              <a:rPr lang="en-GB" sz="3200" dirty="0"/>
              <a:t>-&gt;member;</a:t>
            </a:r>
          </a:p>
        </p:txBody>
      </p:sp>
    </p:spTree>
    <p:extLst>
      <p:ext uri="{BB962C8B-B14F-4D97-AF65-F5344CB8AC3E}">
        <p14:creationId xmlns:p14="http://schemas.microsoft.com/office/powerpoint/2010/main" val="1140883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5C72670-5E23-46F4-A7DC-CE5B5BFE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en-GB" dirty="0"/>
              <a:t> - </a:t>
            </a:r>
            <a:r>
              <a:rPr lang="bg-BG" dirty="0"/>
              <a:t>пояснение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918E08-DEF0-4072-8830-41298E9BB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/>
              <a:t>simple * </a:t>
            </a:r>
            <a:r>
              <a:rPr lang="en-GB" sz="3200" dirty="0" err="1"/>
              <a:t>simplePtr</a:t>
            </a:r>
            <a:r>
              <a:rPr lang="en-GB" sz="3200" dirty="0"/>
              <a:t> = new simple({5});</a:t>
            </a:r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pPr marL="0" indent="0">
              <a:buNone/>
            </a:pPr>
            <a:r>
              <a:rPr lang="bg-BG" sz="3200" dirty="0"/>
              <a:t>На този ред заделяме динамично обект от тип </a:t>
            </a:r>
            <a:r>
              <a:rPr lang="en-GB" sz="3200" dirty="0"/>
              <a:t>simple</a:t>
            </a:r>
            <a:r>
              <a:rPr lang="bg-BG" sz="3200" dirty="0"/>
              <a:t> и му задаваме стойност 5</a:t>
            </a:r>
            <a:r>
              <a:rPr lang="en-GB" sz="3200" dirty="0"/>
              <a:t>, </a:t>
            </a:r>
            <a:r>
              <a:rPr lang="bg-BG" sz="3200" dirty="0"/>
              <a:t>по този начин вече знаем, че </a:t>
            </a:r>
            <a:r>
              <a:rPr lang="bg-BG" sz="3200" dirty="0" err="1"/>
              <a:t>пойнтърът</a:t>
            </a:r>
            <a:r>
              <a:rPr lang="bg-BG" sz="3200" dirty="0"/>
              <a:t> сочи към нещо.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7036458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5C72670-5E23-46F4-A7DC-CE5B5BFE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en-GB" dirty="0"/>
              <a:t> - </a:t>
            </a:r>
            <a:r>
              <a:rPr lang="bg-BG" dirty="0"/>
              <a:t>пояснение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918E08-DEF0-4072-8830-41298E9BB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3200" dirty="0"/>
              <a:t>(*</a:t>
            </a:r>
            <a:r>
              <a:rPr lang="en-GB" sz="3200" dirty="0" err="1"/>
              <a:t>simplePtr</a:t>
            </a:r>
            <a:r>
              <a:rPr lang="en-GB" sz="3200" dirty="0"/>
              <a:t>).member</a:t>
            </a:r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r>
              <a:rPr lang="bg-BG" sz="3200" dirty="0" err="1"/>
              <a:t>Дереференцирането</a:t>
            </a:r>
            <a:r>
              <a:rPr lang="bg-BG" sz="3200" dirty="0"/>
              <a:t> е с по-нисък приоритет от достъпването на член-</a:t>
            </a:r>
            <a:r>
              <a:rPr lang="bg-BG" sz="3200" dirty="0" err="1"/>
              <a:t>данна</a:t>
            </a:r>
            <a:r>
              <a:rPr lang="bg-BG" sz="3200" dirty="0"/>
              <a:t>.</a:t>
            </a:r>
          </a:p>
          <a:p>
            <a:r>
              <a:rPr lang="bg-BG" sz="3200" dirty="0"/>
              <a:t>Ако скобите липсват, компилаторът ще се опита да достъпи член-данните на </a:t>
            </a:r>
            <a:r>
              <a:rPr lang="bg-BG" sz="3200" dirty="0" err="1"/>
              <a:t>пойнтъра</a:t>
            </a:r>
            <a:r>
              <a:rPr lang="bg-BG" sz="3200" dirty="0"/>
              <a:t>, но тъй като </a:t>
            </a:r>
            <a:r>
              <a:rPr lang="bg-BG" sz="3200" dirty="0" err="1"/>
              <a:t>пойнтърът</a:t>
            </a:r>
            <a:r>
              <a:rPr lang="bg-BG" sz="3200" dirty="0"/>
              <a:t> няма член-данни, то ще се получи грешка</a:t>
            </a:r>
          </a:p>
          <a:p>
            <a:r>
              <a:rPr lang="bg-BG" sz="3200" dirty="0"/>
              <a:t>Наличието на скоби, позволява първо да се достъпи обекта, а чак след това да се иска достъп до член данните му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056900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51A4130-C3D8-479B-B09A-C11D26DBB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8003F6AE-3083-4FA8-8D80-52E78CBF4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05383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0CBEB31-8399-43A2-A523-2C679D9F4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знаем досега?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0630CC-3A19-49CF-9EFC-DC12832FC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Вече се запознахме с основните техники на програмирането</a:t>
            </a:r>
          </a:p>
          <a:p>
            <a:pPr lvl="1"/>
            <a:r>
              <a:rPr lang="bg-BG" dirty="0"/>
              <a:t>променливи</a:t>
            </a:r>
          </a:p>
          <a:p>
            <a:pPr lvl="1"/>
            <a:r>
              <a:rPr lang="bg-BG" dirty="0"/>
              <a:t>условни операции</a:t>
            </a:r>
          </a:p>
          <a:p>
            <a:pPr lvl="1"/>
            <a:r>
              <a:rPr lang="bg-BG" dirty="0"/>
              <a:t>цикли</a:t>
            </a:r>
          </a:p>
          <a:p>
            <a:pPr lvl="1"/>
            <a:r>
              <a:rPr lang="bg-BG" dirty="0"/>
              <a:t>масиви</a:t>
            </a:r>
          </a:p>
          <a:p>
            <a:pPr lvl="1"/>
            <a:r>
              <a:rPr lang="bg-BG" dirty="0"/>
              <a:t>функции</a:t>
            </a:r>
          </a:p>
          <a:p>
            <a:pPr lvl="1"/>
            <a:r>
              <a:rPr lang="bg-BG" dirty="0"/>
              <a:t>референции</a:t>
            </a:r>
          </a:p>
          <a:p>
            <a:pPr lvl="1"/>
            <a:r>
              <a:rPr lang="bg-BG" dirty="0"/>
              <a:t>указатели</a:t>
            </a:r>
          </a:p>
          <a:p>
            <a:pPr lvl="1"/>
            <a:r>
              <a:rPr lang="bg-BG" dirty="0"/>
              <a:t>динамична памет</a:t>
            </a:r>
          </a:p>
          <a:p>
            <a:pPr lvl="1"/>
            <a:endParaRPr lang="bg-BG" dirty="0"/>
          </a:p>
          <a:p>
            <a:r>
              <a:rPr lang="bg-BG" dirty="0"/>
              <a:t>Последния път взехме основите на нещо наречено структура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653021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559E532-D0AA-4818-8524-76E655D7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D48B613F-E79F-454D-A0CC-8B864A4C4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572039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5C72670-5E23-46F4-A7DC-CE5B5BFE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en-GB" dirty="0"/>
              <a:t> - </a:t>
            </a:r>
            <a:r>
              <a:rPr lang="bg-BG" dirty="0"/>
              <a:t>пояснение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918E08-DEF0-4072-8830-41298E9BB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/>
              <a:t>(*</a:t>
            </a:r>
            <a:r>
              <a:rPr lang="en-GB" sz="3200" dirty="0" err="1"/>
              <a:t>simplePtr</a:t>
            </a:r>
            <a:r>
              <a:rPr lang="en-GB" sz="3200" dirty="0"/>
              <a:t>).member == </a:t>
            </a:r>
            <a:r>
              <a:rPr lang="en-GB" sz="3200" dirty="0" err="1"/>
              <a:t>simplePtr</a:t>
            </a:r>
            <a:r>
              <a:rPr lang="en-GB" sz="3200" dirty="0"/>
              <a:t>-&gt;member;</a:t>
            </a:r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pPr marL="0" indent="0">
              <a:buNone/>
            </a:pPr>
            <a:r>
              <a:rPr lang="bg-BG" sz="3200" dirty="0"/>
              <a:t>Сега вече няма подчертаване и опасност за грешка при компилация.</a:t>
            </a:r>
          </a:p>
          <a:p>
            <a:pPr marL="0" indent="0">
              <a:buNone/>
            </a:pPr>
            <a:endParaRPr lang="bg-BG" sz="3200" dirty="0"/>
          </a:p>
          <a:p>
            <a:pPr marL="0" indent="0">
              <a:buNone/>
            </a:pPr>
            <a:r>
              <a:rPr lang="bg-BG" sz="3200" dirty="0"/>
              <a:t>Това значи ли, че всичко е наред?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343537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5C72670-5E23-46F4-A7DC-CE5B5BFE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en-GB" dirty="0"/>
              <a:t> - </a:t>
            </a:r>
            <a:r>
              <a:rPr lang="bg-BG" dirty="0"/>
              <a:t>пояснение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918E08-DEF0-4072-8830-41298E9BB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200" dirty="0"/>
              <a:t>(*</a:t>
            </a:r>
            <a:r>
              <a:rPr lang="en-GB" sz="3200" dirty="0" err="1"/>
              <a:t>simplePtr</a:t>
            </a:r>
            <a:r>
              <a:rPr lang="en-GB" sz="3200" dirty="0"/>
              <a:t>).member == </a:t>
            </a:r>
            <a:r>
              <a:rPr lang="en-GB" sz="3200" dirty="0" err="1"/>
              <a:t>simplePtr</a:t>
            </a:r>
            <a:r>
              <a:rPr lang="en-GB" sz="3200" dirty="0"/>
              <a:t>-&gt;member;</a:t>
            </a:r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r>
              <a:rPr lang="bg-BG" sz="3200" dirty="0"/>
              <a:t>Какво би станало ако </a:t>
            </a:r>
            <a:r>
              <a:rPr lang="bg-BG" sz="3200" dirty="0" err="1"/>
              <a:t>пойнтърът</a:t>
            </a:r>
            <a:r>
              <a:rPr lang="bg-BG" sz="3200" dirty="0"/>
              <a:t> не сочи към обект от въпросния тип, а например е </a:t>
            </a:r>
            <a:r>
              <a:rPr lang="bg-BG" sz="3200" dirty="0" err="1"/>
              <a:t>неинициализиран</a:t>
            </a:r>
            <a:r>
              <a:rPr lang="bg-BG" sz="3200" dirty="0"/>
              <a:t> или сочи към вече освободена памет</a:t>
            </a:r>
            <a:endParaRPr lang="en-GB" sz="3200" dirty="0"/>
          </a:p>
          <a:p>
            <a:r>
              <a:rPr lang="en-GB" sz="3200" dirty="0"/>
              <a:t>Life is cruel, </a:t>
            </a:r>
            <a:r>
              <a:rPr lang="bg-BG" sz="3200" dirty="0"/>
              <a:t>не всяка грешка може да бъде намерена преди изпълнение на програмата</a:t>
            </a:r>
            <a:endParaRPr lang="en-GB" sz="3200" dirty="0"/>
          </a:p>
          <a:p>
            <a:r>
              <a:rPr lang="bg-BG" sz="3200" dirty="0"/>
              <a:t>В случая това е недефинирано поведение, което най-вероятно няма да доведе до критични грешки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5046307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7C94CB9-F3DA-4A57-A9C3-118A21B5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- пояснение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D1C756-5829-40BB-A4F3-C2492A244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simplePtr</a:t>
            </a:r>
            <a:r>
              <a:rPr lang="en-GB" dirty="0"/>
              <a:t>-&gt;member</a:t>
            </a:r>
            <a:r>
              <a:rPr lang="bg-BG" dirty="0"/>
              <a:t> = 2</a:t>
            </a:r>
            <a:r>
              <a:rPr lang="en-GB" dirty="0"/>
              <a:t>;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Тук вече искаме да обработим несъществуваща член-</a:t>
            </a:r>
            <a:r>
              <a:rPr lang="bg-BG" dirty="0" err="1"/>
              <a:t>данна</a:t>
            </a:r>
            <a:r>
              <a:rPr lang="bg-BG" dirty="0"/>
              <a:t> и вече фойерверките са гарантирани </a:t>
            </a:r>
          </a:p>
          <a:p>
            <a:endParaRPr lang="en-GB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DFDEF603-AD3D-4086-95B4-EC898149F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82154" y="3761670"/>
            <a:ext cx="4360398" cy="2906932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FAC841EE-650A-4F34-8706-BC333CFD1A3B}"/>
              </a:ext>
            </a:extLst>
          </p:cNvPr>
          <p:cNvSpPr txBox="1"/>
          <p:nvPr/>
        </p:nvSpPr>
        <p:spPr>
          <a:xfrm>
            <a:off x="6836898" y="6437770"/>
            <a:ext cx="4318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err="1"/>
              <a:t>Тази</a:t>
            </a:r>
            <a:r>
              <a:rPr lang="en-GB" sz="900" dirty="0"/>
              <a:t> </a:t>
            </a:r>
            <a:r>
              <a:rPr lang="en-GB" sz="900" dirty="0" err="1"/>
              <a:t>снимка</a:t>
            </a:r>
            <a:r>
              <a:rPr lang="en-GB" sz="900" dirty="0"/>
              <a:t> </a:t>
            </a:r>
            <a:r>
              <a:rPr lang="en-GB" sz="900" dirty="0" err="1"/>
              <a:t>от</a:t>
            </a:r>
            <a:r>
              <a:rPr lang="en-GB" sz="900" dirty="0"/>
              <a:t> </a:t>
            </a:r>
            <a:r>
              <a:rPr lang="en-GB" sz="900" dirty="0" err="1"/>
              <a:t>Неизвестен</a:t>
            </a:r>
            <a:r>
              <a:rPr lang="en-GB" sz="900" dirty="0"/>
              <a:t> </a:t>
            </a:r>
            <a:r>
              <a:rPr lang="en-GB" sz="900" dirty="0" err="1"/>
              <a:t>автор</a:t>
            </a:r>
            <a:r>
              <a:rPr lang="en-GB" sz="900" dirty="0"/>
              <a:t> е </a:t>
            </a:r>
            <a:r>
              <a:rPr lang="en-GB" sz="900" dirty="0" err="1"/>
              <a:t>лицензирана</a:t>
            </a:r>
            <a:r>
              <a:rPr lang="en-GB" sz="900" dirty="0"/>
              <a:t> с CC BY-SA</a:t>
            </a:r>
          </a:p>
        </p:txBody>
      </p:sp>
    </p:spTree>
    <p:extLst>
      <p:ext uri="{BB962C8B-B14F-4D97-AF65-F5344CB8AC3E}">
        <p14:creationId xmlns:p14="http://schemas.microsoft.com/office/powerpoint/2010/main" val="24432510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809BADD-08B6-4C89-9E7B-E0F6ED8D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C02129C5-1B2E-4616-A1B7-28EC3E99E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4747598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E04A2FE-4EA9-4110-857C-48638F42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2 секунди след изпълнение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2C13D12-852A-46C7-96D1-E8AF714BA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11411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15B8051-DB93-4D48-A7AC-D9BE063E6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9F32E0EE-B9F5-4DBB-8C9B-4472A369A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4226113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4EB16C2-586F-42BA-A902-953E4E13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- пояснение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6FB4E31-FEB5-4559-B544-8BC6BE236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Работата с </a:t>
            </a:r>
            <a:r>
              <a:rPr lang="bg-BG" dirty="0" err="1"/>
              <a:t>пойнтъри</a:t>
            </a:r>
            <a:r>
              <a:rPr lang="bg-BG" dirty="0"/>
              <a:t>, които не сочат към обект е един от основните проблеми за студенти по ООП в началото</a:t>
            </a:r>
          </a:p>
          <a:p>
            <a:endParaRPr lang="bg-BG" dirty="0"/>
          </a:p>
          <a:p>
            <a:r>
              <a:rPr lang="bg-BG" dirty="0"/>
              <a:t>Внимавайте как пишете кода си и при грешки започнете да проверявате точно там, където се намират тези операции</a:t>
            </a:r>
          </a:p>
          <a:p>
            <a:endParaRPr lang="bg-BG" dirty="0"/>
          </a:p>
          <a:p>
            <a:r>
              <a:rPr lang="bg-BG" dirty="0"/>
              <a:t>Сложно е за разбиране, но след това е много лесно за работа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41288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787077C-CFA1-4EB2-B5F6-9F280E3B4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Енкапсулация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BE3222E-349E-45BC-913C-91691325B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Дотук нещата бях твърде прости</a:t>
            </a:r>
          </a:p>
          <a:p>
            <a:endParaRPr lang="bg-BG" dirty="0"/>
          </a:p>
          <a:p>
            <a:r>
              <a:rPr lang="bg-BG" dirty="0"/>
              <a:t>Един от основните принципи в ООП се нарича </a:t>
            </a:r>
            <a:r>
              <a:rPr lang="en-GB" dirty="0"/>
              <a:t>e</a:t>
            </a:r>
            <a:r>
              <a:rPr lang="bg-BG" dirty="0" err="1"/>
              <a:t>нкапсулация</a:t>
            </a:r>
            <a:r>
              <a:rPr lang="bg-BG" dirty="0"/>
              <a:t> </a:t>
            </a:r>
          </a:p>
          <a:p>
            <a:endParaRPr lang="bg-BG" dirty="0"/>
          </a:p>
          <a:p>
            <a:r>
              <a:rPr lang="bg-BG" dirty="0"/>
              <a:t>Идеята е</a:t>
            </a:r>
            <a:r>
              <a:rPr lang="en-GB" dirty="0"/>
              <a:t> </a:t>
            </a:r>
            <a:r>
              <a:rPr lang="bg-BG" dirty="0"/>
              <a:t>данните на обекта да са скрити за външни лица, като по този начин се постига по-добро представяне на обекта и се намаляват възможните грешки</a:t>
            </a:r>
          </a:p>
          <a:p>
            <a:endParaRPr lang="bg-BG" dirty="0"/>
          </a:p>
          <a:p>
            <a:r>
              <a:rPr lang="bg-BG" dirty="0"/>
              <a:t>На пръв поглед това изглежда странно и ненужно, но всъщност това е ключово и е много важно</a:t>
            </a:r>
          </a:p>
          <a:p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178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9BB4FAD-D753-4F7B-ADE3-D47415E9B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Енкапсулация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187BF46-20FB-40E6-A7E2-9D733020D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Да вземем за пример един реален обект, например лаптоп</a:t>
            </a:r>
          </a:p>
          <a:p>
            <a:endParaRPr lang="bg-BG" dirty="0"/>
          </a:p>
          <a:p>
            <a:r>
              <a:rPr lang="bg-BG" dirty="0"/>
              <a:t>Когато работим с лаптоп, ние не работим директно с данните, които той съхранява</a:t>
            </a:r>
          </a:p>
          <a:p>
            <a:endParaRPr lang="bg-BG" dirty="0"/>
          </a:p>
          <a:p>
            <a:r>
              <a:rPr lang="bg-BG" dirty="0"/>
              <a:t>За да извличаме и вкарваме данни, ние </a:t>
            </a:r>
            <a:r>
              <a:rPr lang="bg-BG" dirty="0" err="1"/>
              <a:t>изпозлваме</a:t>
            </a:r>
            <a:r>
              <a:rPr lang="bg-BG" dirty="0"/>
              <a:t> периферни устройства</a:t>
            </a:r>
          </a:p>
          <a:p>
            <a:endParaRPr lang="bg-BG" dirty="0"/>
          </a:p>
          <a:p>
            <a:r>
              <a:rPr lang="bg-BG" dirty="0"/>
              <a:t>Точно това е и идеята на </a:t>
            </a:r>
            <a:r>
              <a:rPr lang="bg-BG" dirty="0" err="1"/>
              <a:t>енкапсулацията</a:t>
            </a:r>
            <a:r>
              <a:rPr lang="bg-BG" dirty="0"/>
              <a:t>, директният достъп до дадени данни да се осъществява само по ясно описан начин</a:t>
            </a:r>
          </a:p>
          <a:p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586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BF7C2A-42A4-46E7-96FE-C3F26F4F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Смисъл на структурата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F0B000-E378-4D28-A5DD-EFFF9A25C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Примерите, които разгледахме предишния път бяха сухи, теоретични и на практика безсмислени</a:t>
            </a:r>
          </a:p>
          <a:p>
            <a:endParaRPr lang="bg-BG" dirty="0"/>
          </a:p>
          <a:p>
            <a:r>
              <a:rPr lang="bg-BG" dirty="0"/>
              <a:t>Структурите са просто инструмент на ООП</a:t>
            </a:r>
          </a:p>
          <a:p>
            <a:endParaRPr lang="bg-BG" dirty="0"/>
          </a:p>
          <a:p>
            <a:r>
              <a:rPr lang="bg-BG" dirty="0"/>
              <a:t>Преди да се задълбочим инструментите на ООП, нека първо разгледаме какво е ООП</a:t>
            </a:r>
          </a:p>
          <a:p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97739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EA7DD29-E2DB-4937-9D0D-488ABE33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Нива на достъп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13771E7-5A6D-46C3-A32F-CC75410DA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С++ има 3 вида нива на достъп: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public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protected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private</a:t>
            </a:r>
          </a:p>
          <a:p>
            <a:endParaRPr lang="en-GB" dirty="0"/>
          </a:p>
          <a:p>
            <a:r>
              <a:rPr lang="bg-BG" dirty="0"/>
              <a:t>Сега ще разгледаме само 1. и 3.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21607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543921-E95F-42A8-B77C-3305A15B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се определя ниво на достъп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233C611-4733-4BB2-B24D-BEA8D2E6A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Записваме името на нивото на достъп, последвано от </a:t>
            </a:r>
            <a:r>
              <a:rPr lang="en-GB" dirty="0"/>
              <a:t>‘:’</a:t>
            </a:r>
          </a:p>
          <a:p>
            <a:endParaRPr lang="en-GB" dirty="0"/>
          </a:p>
          <a:p>
            <a:r>
              <a:rPr lang="bg-BG" dirty="0"/>
              <a:t>Пример:</a:t>
            </a:r>
          </a:p>
          <a:p>
            <a:pPr marL="0" indent="0">
              <a:buNone/>
            </a:pPr>
            <a:r>
              <a:rPr lang="en-GB" dirty="0"/>
              <a:t>struct show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public: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r>
              <a:rPr lang="bg-BG" dirty="0"/>
              <a:t>Нивото на достъп важи до края на дефиницията или до срещането на ново ниво на достъп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66131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FA8D2D3-E7ED-4CD6-82D5-E609F646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24A4511-89F4-4FEE-B967-BC0C5FCAA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 самото име следва, че въпросните данни са достъпни за всички</a:t>
            </a:r>
          </a:p>
          <a:p>
            <a:endParaRPr lang="bg-BG" dirty="0"/>
          </a:p>
          <a:p>
            <a:r>
              <a:rPr lang="bg-BG" dirty="0"/>
              <a:t>Имаме достъп до тези член данни навсякъде из програмата, стига да знаем за съществуването на въпросния обект</a:t>
            </a:r>
          </a:p>
          <a:p>
            <a:endParaRPr lang="bg-BG" dirty="0"/>
          </a:p>
          <a:p>
            <a:r>
              <a:rPr lang="bg-BG" dirty="0"/>
              <a:t>По подразбиране данните в структурите са </a:t>
            </a:r>
            <a:r>
              <a:rPr lang="en-GB" dirty="0"/>
              <a:t>public</a:t>
            </a:r>
          </a:p>
          <a:p>
            <a:endParaRPr lang="en-GB" dirty="0"/>
          </a:p>
          <a:p>
            <a:r>
              <a:rPr lang="bg-BG" dirty="0"/>
              <a:t>Може да се каже, че на нулев ред е записано </a:t>
            </a:r>
            <a:r>
              <a:rPr lang="en-GB" dirty="0"/>
              <a:t>“public:”</a:t>
            </a:r>
            <a:endParaRPr lang="bg-BG" dirty="0"/>
          </a:p>
          <a:p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6755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FAA82F2-C071-4AB0-8E33-67A396A5A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EDF0DAC-8533-4422-BFDA-0F1E86472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 името следва, че данните са недостъпни за външни лица</a:t>
            </a:r>
          </a:p>
          <a:p>
            <a:endParaRPr lang="bg-BG" dirty="0"/>
          </a:p>
          <a:p>
            <a:r>
              <a:rPr lang="bg-BG" dirty="0"/>
              <a:t>При ниво на достъп </a:t>
            </a:r>
            <a:r>
              <a:rPr lang="en-GB" dirty="0"/>
              <a:t>private </a:t>
            </a:r>
            <a:r>
              <a:rPr lang="bg-BG" dirty="0"/>
              <a:t>данните са достъпни само за обекти от същия тип</a:t>
            </a:r>
          </a:p>
          <a:p>
            <a:endParaRPr lang="bg-BG" dirty="0"/>
          </a:p>
          <a:p>
            <a:r>
              <a:rPr lang="bg-BG" dirty="0">
                <a:solidFill>
                  <a:srgbClr val="FF0000"/>
                </a:solidFill>
              </a:rPr>
              <a:t>Важно: от същия тип, а не само от въпросната инстанция!!!</a:t>
            </a:r>
          </a:p>
          <a:p>
            <a:endParaRPr lang="bg-BG" dirty="0"/>
          </a:p>
          <a:p>
            <a:r>
              <a:rPr lang="bg-BG" dirty="0"/>
              <a:t>Ще го разгледаме по-подробно малко по-късно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25195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11ED154-477B-4129-B53C-AC69C061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Визуализация с </a:t>
            </a:r>
            <a:r>
              <a:rPr lang="en-GB" dirty="0"/>
              <a:t>lollipop diagram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4C7A899-7DE1-472A-8448-6693F3679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						</a:t>
            </a:r>
            <a:r>
              <a:rPr lang="bg-BG" dirty="0"/>
              <a:t>Външен свят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		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public data  </a:t>
            </a:r>
            <a:r>
              <a:rPr lang="en-GB" dirty="0">
                <a:solidFill>
                  <a:srgbClr val="0070C0"/>
                </a:solidFill>
              </a:rPr>
              <a:t>|</a:t>
            </a:r>
          </a:p>
          <a:p>
            <a:pPr marL="0" indent="0">
              <a:buNone/>
            </a:pPr>
            <a:r>
              <a:rPr lang="en-GB" dirty="0"/>
              <a:t>		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	Обект</a:t>
            </a:r>
            <a:r>
              <a:rPr lang="en-GB" dirty="0"/>
              <a:t>				private data -&gt;</a:t>
            </a:r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8EB12522-E95B-4A7C-97F7-AFA3A2B182F4}"/>
              </a:ext>
            </a:extLst>
          </p:cNvPr>
          <p:cNvSpPr/>
          <p:nvPr/>
        </p:nvSpPr>
        <p:spPr>
          <a:xfrm>
            <a:off x="1252025" y="2391508"/>
            <a:ext cx="8848578" cy="312302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DE251DCB-7FE3-4B45-8C38-64ADE3D8B240}"/>
              </a:ext>
            </a:extLst>
          </p:cNvPr>
          <p:cNvCxnSpPr/>
          <p:nvPr/>
        </p:nvCxnSpPr>
        <p:spPr>
          <a:xfrm>
            <a:off x="2091397" y="1690688"/>
            <a:ext cx="0" cy="700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Блоксхема: съединение 6">
            <a:extLst>
              <a:ext uri="{FF2B5EF4-FFF2-40B4-BE49-F238E27FC236}">
                <a16:creationId xmlns:a16="http://schemas.microsoft.com/office/drawing/2014/main" id="{8020E880-3B31-45EB-99E7-903240D8AE01}"/>
              </a:ext>
            </a:extLst>
          </p:cNvPr>
          <p:cNvSpPr/>
          <p:nvPr/>
        </p:nvSpPr>
        <p:spPr>
          <a:xfrm>
            <a:off x="1838178" y="1456667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Право съединение 7">
            <a:extLst>
              <a:ext uri="{FF2B5EF4-FFF2-40B4-BE49-F238E27FC236}">
                <a16:creationId xmlns:a16="http://schemas.microsoft.com/office/drawing/2014/main" id="{923FC885-6E5D-4E26-8DF5-4F5F5507352F}"/>
              </a:ext>
            </a:extLst>
          </p:cNvPr>
          <p:cNvCxnSpPr/>
          <p:nvPr/>
        </p:nvCxnSpPr>
        <p:spPr>
          <a:xfrm>
            <a:off x="2677552" y="1690688"/>
            <a:ext cx="0" cy="700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Блоксхема: съединение 8">
            <a:extLst>
              <a:ext uri="{FF2B5EF4-FFF2-40B4-BE49-F238E27FC236}">
                <a16:creationId xmlns:a16="http://schemas.microsoft.com/office/drawing/2014/main" id="{1BC2D143-638D-4EB1-89DD-C503F8E65C54}"/>
              </a:ext>
            </a:extLst>
          </p:cNvPr>
          <p:cNvSpPr/>
          <p:nvPr/>
        </p:nvSpPr>
        <p:spPr>
          <a:xfrm>
            <a:off x="2424333" y="1456667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Право съединение 9">
            <a:extLst>
              <a:ext uri="{FF2B5EF4-FFF2-40B4-BE49-F238E27FC236}">
                <a16:creationId xmlns:a16="http://schemas.microsoft.com/office/drawing/2014/main" id="{029A6106-5302-4258-A659-CDAC007D4AB8}"/>
              </a:ext>
            </a:extLst>
          </p:cNvPr>
          <p:cNvCxnSpPr/>
          <p:nvPr/>
        </p:nvCxnSpPr>
        <p:spPr>
          <a:xfrm>
            <a:off x="3263707" y="1709882"/>
            <a:ext cx="0" cy="700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схема: съединение 10">
            <a:extLst>
              <a:ext uri="{FF2B5EF4-FFF2-40B4-BE49-F238E27FC236}">
                <a16:creationId xmlns:a16="http://schemas.microsoft.com/office/drawing/2014/main" id="{9C528A41-63F2-4712-9BF3-2DEC60A3ED69}"/>
              </a:ext>
            </a:extLst>
          </p:cNvPr>
          <p:cNvSpPr/>
          <p:nvPr/>
        </p:nvSpPr>
        <p:spPr>
          <a:xfrm>
            <a:off x="3010488" y="1475861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Право съединение 11">
            <a:extLst>
              <a:ext uri="{FF2B5EF4-FFF2-40B4-BE49-F238E27FC236}">
                <a16:creationId xmlns:a16="http://schemas.microsoft.com/office/drawing/2014/main" id="{FC31180B-E07B-439B-B46E-AEB9C3612865}"/>
              </a:ext>
            </a:extLst>
          </p:cNvPr>
          <p:cNvCxnSpPr/>
          <p:nvPr/>
        </p:nvCxnSpPr>
        <p:spPr>
          <a:xfrm>
            <a:off x="3873304" y="1690688"/>
            <a:ext cx="0" cy="700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Блоксхема: съединение 12">
            <a:extLst>
              <a:ext uri="{FF2B5EF4-FFF2-40B4-BE49-F238E27FC236}">
                <a16:creationId xmlns:a16="http://schemas.microsoft.com/office/drawing/2014/main" id="{8926785B-D80A-41A9-A20C-00C37484B2A1}"/>
              </a:ext>
            </a:extLst>
          </p:cNvPr>
          <p:cNvSpPr/>
          <p:nvPr/>
        </p:nvSpPr>
        <p:spPr>
          <a:xfrm>
            <a:off x="3620085" y="1456667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Право съединение 13">
            <a:extLst>
              <a:ext uri="{FF2B5EF4-FFF2-40B4-BE49-F238E27FC236}">
                <a16:creationId xmlns:a16="http://schemas.microsoft.com/office/drawing/2014/main" id="{A3A82C0A-3298-4B85-A17E-473933B73756}"/>
              </a:ext>
            </a:extLst>
          </p:cNvPr>
          <p:cNvCxnSpPr/>
          <p:nvPr/>
        </p:nvCxnSpPr>
        <p:spPr>
          <a:xfrm>
            <a:off x="4459459" y="1690688"/>
            <a:ext cx="0" cy="700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Блоксхема: съединение 14">
            <a:extLst>
              <a:ext uri="{FF2B5EF4-FFF2-40B4-BE49-F238E27FC236}">
                <a16:creationId xmlns:a16="http://schemas.microsoft.com/office/drawing/2014/main" id="{E254C568-D6F4-4E8E-AF51-C44C319BF1F8}"/>
              </a:ext>
            </a:extLst>
          </p:cNvPr>
          <p:cNvSpPr/>
          <p:nvPr/>
        </p:nvSpPr>
        <p:spPr>
          <a:xfrm>
            <a:off x="4206240" y="1456667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Право съединение 15">
            <a:extLst>
              <a:ext uri="{FF2B5EF4-FFF2-40B4-BE49-F238E27FC236}">
                <a16:creationId xmlns:a16="http://schemas.microsoft.com/office/drawing/2014/main" id="{D01171C6-8E40-43FD-A2E4-BFE31E94C05B}"/>
              </a:ext>
            </a:extLst>
          </p:cNvPr>
          <p:cNvCxnSpPr/>
          <p:nvPr/>
        </p:nvCxnSpPr>
        <p:spPr>
          <a:xfrm>
            <a:off x="5045614" y="1709882"/>
            <a:ext cx="0" cy="700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Блоксхема: съединение 16">
            <a:extLst>
              <a:ext uri="{FF2B5EF4-FFF2-40B4-BE49-F238E27FC236}">
                <a16:creationId xmlns:a16="http://schemas.microsoft.com/office/drawing/2014/main" id="{BD49B255-B974-4539-B530-4DC53F78D5A1}"/>
              </a:ext>
            </a:extLst>
          </p:cNvPr>
          <p:cNvSpPr/>
          <p:nvPr/>
        </p:nvSpPr>
        <p:spPr>
          <a:xfrm>
            <a:off x="4792395" y="1475861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Право съединение 44">
            <a:extLst>
              <a:ext uri="{FF2B5EF4-FFF2-40B4-BE49-F238E27FC236}">
                <a16:creationId xmlns:a16="http://schemas.microsoft.com/office/drawing/2014/main" id="{55C9733A-E65D-467D-BC8F-09F8997F219A}"/>
              </a:ext>
            </a:extLst>
          </p:cNvPr>
          <p:cNvCxnSpPr/>
          <p:nvPr/>
        </p:nvCxnSpPr>
        <p:spPr>
          <a:xfrm flipH="1">
            <a:off x="9383151" y="3207434"/>
            <a:ext cx="7174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Блоксхема: съединение 45">
            <a:extLst>
              <a:ext uri="{FF2B5EF4-FFF2-40B4-BE49-F238E27FC236}">
                <a16:creationId xmlns:a16="http://schemas.microsoft.com/office/drawing/2014/main" id="{31E7B563-CA44-4AFA-AC4E-62B29F2C33A2}"/>
              </a:ext>
            </a:extLst>
          </p:cNvPr>
          <p:cNvSpPr/>
          <p:nvPr/>
        </p:nvSpPr>
        <p:spPr>
          <a:xfrm>
            <a:off x="9024425" y="2954215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Право съединение 46">
            <a:extLst>
              <a:ext uri="{FF2B5EF4-FFF2-40B4-BE49-F238E27FC236}">
                <a16:creationId xmlns:a16="http://schemas.microsoft.com/office/drawing/2014/main" id="{85AC3C36-1D4E-4D2D-A1AB-D5A02F2477DC}"/>
              </a:ext>
            </a:extLst>
          </p:cNvPr>
          <p:cNvCxnSpPr/>
          <p:nvPr/>
        </p:nvCxnSpPr>
        <p:spPr>
          <a:xfrm flipH="1">
            <a:off x="9383151" y="3773318"/>
            <a:ext cx="7174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Блоксхема: съединение 47">
            <a:extLst>
              <a:ext uri="{FF2B5EF4-FFF2-40B4-BE49-F238E27FC236}">
                <a16:creationId xmlns:a16="http://schemas.microsoft.com/office/drawing/2014/main" id="{2658FFB6-5CD1-4B3B-AB10-62015F30AF52}"/>
              </a:ext>
            </a:extLst>
          </p:cNvPr>
          <p:cNvSpPr/>
          <p:nvPr/>
        </p:nvSpPr>
        <p:spPr>
          <a:xfrm>
            <a:off x="9024425" y="3520099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Право съединение 48">
            <a:extLst>
              <a:ext uri="{FF2B5EF4-FFF2-40B4-BE49-F238E27FC236}">
                <a16:creationId xmlns:a16="http://schemas.microsoft.com/office/drawing/2014/main" id="{766A48CB-F8C9-454A-96A0-05494D020D18}"/>
              </a:ext>
            </a:extLst>
          </p:cNvPr>
          <p:cNvCxnSpPr>
            <a:cxnSpLocks/>
          </p:cNvCxnSpPr>
          <p:nvPr/>
        </p:nvCxnSpPr>
        <p:spPr>
          <a:xfrm flipH="1">
            <a:off x="9383151" y="4331507"/>
            <a:ext cx="7174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Блоксхема: съединение 49">
            <a:extLst>
              <a:ext uri="{FF2B5EF4-FFF2-40B4-BE49-F238E27FC236}">
                <a16:creationId xmlns:a16="http://schemas.microsoft.com/office/drawing/2014/main" id="{2B04C9B3-6066-4C37-8F89-07717E9FCE20}"/>
              </a:ext>
            </a:extLst>
          </p:cNvPr>
          <p:cNvSpPr/>
          <p:nvPr/>
        </p:nvSpPr>
        <p:spPr>
          <a:xfrm>
            <a:off x="9024425" y="4078288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Право съединение 50">
            <a:extLst>
              <a:ext uri="{FF2B5EF4-FFF2-40B4-BE49-F238E27FC236}">
                <a16:creationId xmlns:a16="http://schemas.microsoft.com/office/drawing/2014/main" id="{C297F787-768B-47F2-86D4-19E75D414B82}"/>
              </a:ext>
            </a:extLst>
          </p:cNvPr>
          <p:cNvCxnSpPr>
            <a:cxnSpLocks/>
          </p:cNvCxnSpPr>
          <p:nvPr/>
        </p:nvCxnSpPr>
        <p:spPr>
          <a:xfrm flipH="1">
            <a:off x="9383151" y="4897391"/>
            <a:ext cx="7174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Блоксхема: съединение 51">
            <a:extLst>
              <a:ext uri="{FF2B5EF4-FFF2-40B4-BE49-F238E27FC236}">
                <a16:creationId xmlns:a16="http://schemas.microsoft.com/office/drawing/2014/main" id="{09718E48-8167-4612-8E46-905A1BBC5856}"/>
              </a:ext>
            </a:extLst>
          </p:cNvPr>
          <p:cNvSpPr/>
          <p:nvPr/>
        </p:nvSpPr>
        <p:spPr>
          <a:xfrm>
            <a:off x="9024425" y="4644172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Равнобедрен триъгълник 54">
            <a:extLst>
              <a:ext uri="{FF2B5EF4-FFF2-40B4-BE49-F238E27FC236}">
                <a16:creationId xmlns:a16="http://schemas.microsoft.com/office/drawing/2014/main" id="{825810FD-1D4C-44DF-A017-42D7482298A5}"/>
              </a:ext>
            </a:extLst>
          </p:cNvPr>
          <p:cNvSpPr/>
          <p:nvPr/>
        </p:nvSpPr>
        <p:spPr>
          <a:xfrm>
            <a:off x="3535680" y="2749331"/>
            <a:ext cx="239149" cy="1719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9714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5DBA67C-32AD-4B48-A4C7-12BB7DFFF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FDE8758-71C7-4F40-9707-2A085A130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19338" cy="4351338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За да си спестим усилието всеки път, когато пишем структура, да променяме нивото на достъп на </a:t>
            </a:r>
            <a:r>
              <a:rPr lang="en-GB" dirty="0"/>
              <a:t>private, </a:t>
            </a:r>
            <a:r>
              <a:rPr lang="bg-BG" dirty="0"/>
              <a:t>създателите на езика са добавили класове</a:t>
            </a:r>
          </a:p>
          <a:p>
            <a:endParaRPr lang="bg-BG" dirty="0"/>
          </a:p>
          <a:p>
            <a:r>
              <a:rPr lang="bg-BG" dirty="0"/>
              <a:t>Клас има всички свойства на структурата, но в него данните по подразбиране са </a:t>
            </a:r>
            <a:r>
              <a:rPr lang="en-GB" dirty="0"/>
              <a:t>private, a </a:t>
            </a:r>
            <a:r>
              <a:rPr lang="bg-BG" dirty="0"/>
              <a:t>не </a:t>
            </a:r>
            <a:r>
              <a:rPr lang="en-GB" dirty="0"/>
              <a:t>public</a:t>
            </a:r>
          </a:p>
          <a:p>
            <a:endParaRPr lang="en-GB" dirty="0"/>
          </a:p>
          <a:p>
            <a:r>
              <a:rPr lang="bg-BG" dirty="0"/>
              <a:t>Реално няма разлика кое от двете ще използвате, прието е, когато пишете някакъв дребен обект, да използвате структури, а иначе класове, но това не е задължително (но пък е добре да се спазва)</a:t>
            </a:r>
          </a:p>
          <a:p>
            <a:endParaRPr lang="bg-BG" dirty="0"/>
          </a:p>
          <a:p>
            <a:r>
              <a:rPr lang="bg-BG" dirty="0"/>
              <a:t>Навсякъде в теорията по-надолу клас и структура са взаимнозаменяеми</a:t>
            </a:r>
          </a:p>
        </p:txBody>
      </p:sp>
    </p:spTree>
    <p:extLst>
      <p:ext uri="{BB962C8B-B14F-4D97-AF65-F5344CB8AC3E}">
        <p14:creationId xmlns:p14="http://schemas.microsoft.com/office/powerpoint/2010/main" val="33463739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D50CBCF-7310-4932-9983-DCD8860B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FAF43CE-1E7E-4249-B35A-B759F8686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FirstClass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shouldBePrivate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FirstClass</a:t>
            </a:r>
            <a:r>
              <a:rPr lang="en-GB" dirty="0"/>
              <a:t> classy = {6};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classy.shouldBePrivate</a:t>
            </a:r>
            <a:r>
              <a:rPr lang="en-GB" dirty="0"/>
              <a:t>++;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78365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D50CBCF-7310-4932-9983-DCD8860B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FAF43CE-1E7E-4249-B35A-B759F8686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FirstClass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shouldBePrivate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FirstClass</a:t>
            </a:r>
            <a:r>
              <a:rPr lang="en-GB" dirty="0"/>
              <a:t> classy = {6};	</a:t>
            </a:r>
            <a:r>
              <a:rPr lang="en-GB" dirty="0">
                <a:solidFill>
                  <a:srgbClr val="1A6400"/>
                </a:solidFill>
              </a:rPr>
              <a:t>//</a:t>
            </a:r>
            <a:r>
              <a:rPr lang="bg-BG" dirty="0">
                <a:solidFill>
                  <a:srgbClr val="1A6400"/>
                </a:solidFill>
              </a:rPr>
              <a:t>нямаме достъп до всички</a:t>
            </a:r>
            <a:r>
              <a:rPr lang="en-GB" dirty="0">
                <a:solidFill>
                  <a:srgbClr val="1A6400"/>
                </a:solidFill>
              </a:rPr>
              <a:t> </a:t>
            </a:r>
            <a:r>
              <a:rPr lang="bg-BG" dirty="0">
                <a:solidFill>
                  <a:srgbClr val="1A6400"/>
                </a:solidFill>
              </a:rPr>
              <a:t>член-данни</a:t>
            </a:r>
            <a:endParaRPr lang="en-GB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classy.shouldBePrivate</a:t>
            </a:r>
            <a:r>
              <a:rPr lang="en-GB" dirty="0"/>
              <a:t>++;</a:t>
            </a:r>
            <a:r>
              <a:rPr lang="bg-BG" dirty="0"/>
              <a:t>	</a:t>
            </a:r>
            <a:r>
              <a:rPr lang="bg-BG" dirty="0">
                <a:solidFill>
                  <a:srgbClr val="1A6400"/>
                </a:solidFill>
              </a:rPr>
              <a:t>//това пък изобщо няма как да стане</a:t>
            </a:r>
            <a:endParaRPr lang="en-GB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671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C23578C-A180-4A8B-B4B7-A9EDE1839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7C8EBC90-7565-489B-862B-4F4C2250D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2480856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57BBF3D-C040-42D6-9570-5B57D4E1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F67B1E84-8AB5-41FF-B065-E5FA9E19F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63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42707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375432F-1CBF-4E99-A6BB-E074E14F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ООП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072BCCF-6ADA-4852-BBE3-12E16B625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ООП е начин на мислене и не зависи от езика</a:t>
            </a:r>
          </a:p>
          <a:p>
            <a:endParaRPr lang="en-GB" dirty="0"/>
          </a:p>
          <a:p>
            <a:r>
              <a:rPr lang="bg-BG" dirty="0"/>
              <a:t>При него се използва абстракция, за да се представят нови типове данни</a:t>
            </a:r>
          </a:p>
          <a:p>
            <a:endParaRPr lang="bg-BG" dirty="0"/>
          </a:p>
          <a:p>
            <a:r>
              <a:rPr lang="bg-BG" dirty="0"/>
              <a:t>Програмистът може да създаде свой собствен свят, като може да свързва и модифицира своите обекти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86182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79EB86-D78E-4645-A905-9D3310D2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6E1A53B-2352-4A56-9219-148F158CA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FirstClass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public: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shouldBePrivate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FirstClass</a:t>
            </a:r>
            <a:r>
              <a:rPr lang="en-GB" dirty="0"/>
              <a:t> classy = { 6 };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classy.shouldBePrivate</a:t>
            </a:r>
            <a:r>
              <a:rPr lang="en-GB" dirty="0"/>
              <a:t>++;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21587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79EB86-D78E-4645-A905-9D3310D2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6E1A53B-2352-4A56-9219-148F158CA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FirstClass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public:		</a:t>
            </a:r>
            <a:r>
              <a:rPr lang="en-GB" dirty="0">
                <a:solidFill>
                  <a:srgbClr val="1A6400"/>
                </a:solidFill>
              </a:rPr>
              <a:t>//</a:t>
            </a:r>
            <a:r>
              <a:rPr lang="bg-BG" dirty="0">
                <a:solidFill>
                  <a:srgbClr val="1A6400"/>
                </a:solidFill>
              </a:rPr>
              <a:t>все едно работим със структура</a:t>
            </a:r>
            <a:endParaRPr lang="en-GB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shouldBePrivate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FirstClass</a:t>
            </a:r>
            <a:r>
              <a:rPr lang="en-GB" dirty="0"/>
              <a:t> classy = { 6 };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classy.shouldBePrivate</a:t>
            </a:r>
            <a:r>
              <a:rPr lang="en-GB" dirty="0"/>
              <a:t>++;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6503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180302-010D-4CDD-A088-E8E8399B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5E17B8F3-E3A6-4EAE-BED3-B3ED3783B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1653523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79EB86-D78E-4645-A905-9D3310D2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6E1A53B-2352-4A56-9219-148F158CA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FirstClass</a:t>
            </a: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public: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shouldBePublic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private: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shouldBePrivate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FirstClass</a:t>
            </a:r>
            <a:r>
              <a:rPr lang="en-GB" dirty="0"/>
              <a:t> classy = { 6 };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classy.shouldBePrivate</a:t>
            </a:r>
            <a:r>
              <a:rPr lang="en-GB" dirty="0"/>
              <a:t>++;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8631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79EB86-D78E-4645-A905-9D3310D2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6E1A53B-2352-4A56-9219-148F158CA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FirstClass</a:t>
            </a: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public: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shouldBePublic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private: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shouldBePrivate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FirstClass</a:t>
            </a:r>
            <a:r>
              <a:rPr lang="en-GB" dirty="0"/>
              <a:t> classy = { 6 };		</a:t>
            </a:r>
            <a:r>
              <a:rPr lang="en-GB" dirty="0">
                <a:solidFill>
                  <a:srgbClr val="1A6400"/>
                </a:solidFill>
              </a:rPr>
              <a:t>//</a:t>
            </a:r>
            <a:r>
              <a:rPr lang="bg-BG" dirty="0">
                <a:solidFill>
                  <a:srgbClr val="1A6400"/>
                </a:solidFill>
              </a:rPr>
              <a:t>пак нямаме достъп до всички член-данни</a:t>
            </a:r>
            <a:endParaRPr lang="en-GB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classy.shouldBePrivate</a:t>
            </a:r>
            <a:r>
              <a:rPr lang="en-GB" dirty="0"/>
              <a:t>++;</a:t>
            </a:r>
            <a:r>
              <a:rPr lang="bg-BG" dirty="0"/>
              <a:t>	</a:t>
            </a:r>
            <a:r>
              <a:rPr lang="bg-BG" dirty="0">
                <a:solidFill>
                  <a:srgbClr val="1A6400"/>
                </a:solidFill>
              </a:rPr>
              <a:t>//пак се опитваме да достъпи скрити данни</a:t>
            </a:r>
            <a:endParaRPr lang="en-GB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01409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E349854-356D-42AB-B407-09573B40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Контейнер за съдържание 8">
            <a:extLst>
              <a:ext uri="{FF2B5EF4-FFF2-40B4-BE49-F238E27FC236}">
                <a16:creationId xmlns:a16="http://schemas.microsoft.com/office/drawing/2014/main" id="{BC43FD44-DA83-4F01-8339-F264070DC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6752948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79EB86-D78E-4645-A905-9D3310D2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6E1A53B-2352-4A56-9219-148F158CA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FirstClass</a:t>
            </a: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public: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shouldBePublic</a:t>
            </a:r>
            <a:r>
              <a:rPr lang="bg-BG" dirty="0"/>
              <a:t> = 5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private: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shouldBePrivate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FirstClass</a:t>
            </a:r>
            <a:r>
              <a:rPr lang="en-GB" dirty="0"/>
              <a:t> classy = { 6 };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classy.shouldBePublic</a:t>
            </a:r>
            <a:r>
              <a:rPr lang="en-GB" dirty="0"/>
              <a:t>++;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70396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79EB86-D78E-4645-A905-9D3310D2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6E1A53B-2352-4A56-9219-148F158CA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FirstClass</a:t>
            </a: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public: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shouldBePublic</a:t>
            </a:r>
            <a:r>
              <a:rPr lang="bg-BG" dirty="0"/>
              <a:t> = 5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private: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shouldBePrivate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FirstClass</a:t>
            </a:r>
            <a:r>
              <a:rPr lang="en-GB" dirty="0"/>
              <a:t> classy;		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classy. </a:t>
            </a:r>
            <a:r>
              <a:rPr lang="en-GB" dirty="0" err="1"/>
              <a:t>shouldBePublic</a:t>
            </a:r>
            <a:r>
              <a:rPr lang="en-GB" dirty="0"/>
              <a:t> ++;</a:t>
            </a:r>
            <a:r>
              <a:rPr lang="bg-BG" dirty="0"/>
              <a:t>	</a:t>
            </a:r>
            <a:r>
              <a:rPr lang="bg-BG" dirty="0">
                <a:solidFill>
                  <a:srgbClr val="1A6400"/>
                </a:solidFill>
              </a:rPr>
              <a:t>//доста  наподобява на структура</a:t>
            </a:r>
            <a:endParaRPr lang="en-GB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47920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7E723F1-E17D-43BE-992B-9512FE90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Контейнер за съдържание 8">
            <a:extLst>
              <a:ext uri="{FF2B5EF4-FFF2-40B4-BE49-F238E27FC236}">
                <a16:creationId xmlns:a16="http://schemas.microsoft.com/office/drawing/2014/main" id="{79BCF3CC-52DD-414E-9E00-4D20A16CC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9500363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EB51E3C-5113-414E-B488-2EA13B1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 </a:t>
            </a:r>
            <a:r>
              <a:rPr lang="en-GB" dirty="0"/>
              <a:t>#2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16026D2-E8A3-49DC-89C6-5C2536EC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781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FEC333C-337D-40E5-AC3F-21AA78C4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Смисъл на структурите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582DD23-373F-471A-AA64-0E7E3BA38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Предишния път разгледахме структурите чисто теоретично и </a:t>
            </a:r>
            <a:r>
              <a:rPr lang="bg-BG" dirty="0" err="1"/>
              <a:t>ен</a:t>
            </a:r>
            <a:r>
              <a:rPr lang="bg-BG" dirty="0"/>
              <a:t> говорихме за реалното им приложение</a:t>
            </a:r>
          </a:p>
          <a:p>
            <a:endParaRPr lang="bg-BG" dirty="0"/>
          </a:p>
          <a:p>
            <a:r>
              <a:rPr lang="bg-BG" dirty="0"/>
              <a:t>Реалното приложение на структурите е създаване на собствени типове данни, които позволяват по-лесно обработване на информация</a:t>
            </a:r>
          </a:p>
          <a:p>
            <a:endParaRPr lang="bg-BG" dirty="0"/>
          </a:p>
          <a:p>
            <a:r>
              <a:rPr lang="bg-BG" dirty="0"/>
              <a:t>Точно тези нови типове ни позволяват да създаваме наши обекти, а когато обединим тези обекти, създаваме и нашия собствен свят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4575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53A08E1-6D39-4617-A361-39720607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9ACF2AF-0A2A-4AAD-A719-729332772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7684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Безопасно ли е следното обръщение към </a:t>
            </a:r>
            <a:r>
              <a:rPr lang="en-US" dirty="0"/>
              <a:t>member?</a:t>
            </a:r>
          </a:p>
          <a:p>
            <a:pPr marL="0" indent="0">
              <a:buNone/>
            </a:pPr>
            <a:r>
              <a:rPr lang="en-US" dirty="0"/>
              <a:t>struct Easy{</a:t>
            </a:r>
          </a:p>
          <a:p>
            <a:pPr marL="0" indent="0">
              <a:buNone/>
            </a:pPr>
            <a:r>
              <a:rPr lang="en-US" dirty="0"/>
              <a:t>	int member;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…..</a:t>
            </a:r>
          </a:p>
          <a:p>
            <a:pPr marL="0" indent="0">
              <a:buNone/>
            </a:pPr>
            <a:r>
              <a:rPr lang="en-US" dirty="0"/>
              <a:t>Easy </a:t>
            </a:r>
            <a:r>
              <a:rPr lang="en-US" dirty="0" err="1"/>
              <a:t>easyPtr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…..</a:t>
            </a:r>
          </a:p>
          <a:p>
            <a:pPr marL="0" indent="0">
              <a:buNone/>
            </a:pPr>
            <a:r>
              <a:rPr lang="en-US" dirty="0"/>
              <a:t>if(</a:t>
            </a:r>
            <a:r>
              <a:rPr lang="en-US" dirty="0" err="1"/>
              <a:t>easyPtr</a:t>
            </a:r>
            <a:r>
              <a:rPr lang="en-US" dirty="0"/>
              <a:t>==</a:t>
            </a:r>
            <a:r>
              <a:rPr lang="en-US" dirty="0" err="1"/>
              <a:t>nullptr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easyPtr</a:t>
            </a:r>
            <a:r>
              <a:rPr lang="en-US" dirty="0"/>
              <a:t>-&gt;member = 5;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bg-BG" dirty="0"/>
          </a:p>
          <a:p>
            <a:pPr marL="0" indent="0">
              <a:buNone/>
            </a:pPr>
            <a:r>
              <a:rPr lang="bg-BG" dirty="0">
                <a:solidFill>
                  <a:srgbClr val="FF0000"/>
                </a:solidFill>
              </a:rPr>
              <a:t>Отговор: Не, защото има възможност </a:t>
            </a:r>
            <a:r>
              <a:rPr lang="en-US" dirty="0" err="1">
                <a:solidFill>
                  <a:srgbClr val="FF0000"/>
                </a:solidFill>
              </a:rPr>
              <a:t>easyPtr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bg-BG" dirty="0">
                <a:solidFill>
                  <a:srgbClr val="FF0000"/>
                </a:solidFill>
              </a:rPr>
              <a:t>да сочи към забранена памет в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bg-BG" dirty="0">
                <a:solidFill>
                  <a:srgbClr val="FF0000"/>
                </a:solidFill>
              </a:rPr>
              <a:t>момента на обръщане към </a:t>
            </a:r>
            <a:r>
              <a:rPr lang="en-US" dirty="0">
                <a:solidFill>
                  <a:srgbClr val="FF0000"/>
                </a:solidFill>
              </a:rPr>
              <a:t>member</a:t>
            </a:r>
          </a:p>
        </p:txBody>
      </p:sp>
    </p:spTree>
    <p:extLst>
      <p:ext uri="{BB962C8B-B14F-4D97-AF65-F5344CB8AC3E}">
        <p14:creationId xmlns:p14="http://schemas.microsoft.com/office/powerpoint/2010/main" val="24526833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D0BCA87-D05B-419D-9DA0-812ACF65D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F552BF0-0E00-48F5-B742-CFF64BE9C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Може ли една структура да бъде </a:t>
            </a:r>
            <a:r>
              <a:rPr lang="bg-BG" dirty="0" err="1"/>
              <a:t>енкапсулирана</a:t>
            </a:r>
            <a:r>
              <a:rPr lang="bg-BG" dirty="0"/>
              <a:t>?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r>
              <a:rPr lang="bg-BG" dirty="0">
                <a:solidFill>
                  <a:srgbClr val="FF0000"/>
                </a:solidFill>
              </a:rPr>
              <a:t>Отговор: Да, погледни горните слайдове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6699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5F97442-C088-4754-93F0-DC15A9280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8DA7DFC-D19F-4251-A427-D1883E35A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bg-BG" dirty="0"/>
              <a:t>Валидно ли е следното обръщение?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Easy{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public:private:protected:public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int member;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int main(){</a:t>
            </a:r>
          </a:p>
          <a:p>
            <a:pPr marL="0" indent="0">
              <a:buNone/>
            </a:pPr>
            <a:r>
              <a:rPr lang="en-US" dirty="0"/>
              <a:t>	Easy ** </a:t>
            </a:r>
            <a:r>
              <a:rPr lang="en-US" dirty="0" err="1"/>
              <a:t>easyPtr</a:t>
            </a:r>
            <a:r>
              <a:rPr lang="en-US" dirty="0"/>
              <a:t> = new Easy*;</a:t>
            </a:r>
          </a:p>
          <a:p>
            <a:pPr marL="0" indent="0">
              <a:buNone/>
            </a:pPr>
            <a:r>
              <a:rPr lang="en-US" dirty="0"/>
              <a:t>	(*</a:t>
            </a:r>
            <a:r>
              <a:rPr lang="en-US" dirty="0" err="1"/>
              <a:t>easyPtr</a:t>
            </a:r>
            <a:r>
              <a:rPr lang="en-US" dirty="0"/>
              <a:t>) = new Easy;</a:t>
            </a:r>
          </a:p>
          <a:p>
            <a:pPr marL="0" indent="0">
              <a:buNone/>
            </a:pPr>
            <a:r>
              <a:rPr lang="en-US" dirty="0"/>
              <a:t>	(*</a:t>
            </a:r>
            <a:r>
              <a:rPr lang="en-US" dirty="0" err="1"/>
              <a:t>easyPtr</a:t>
            </a:r>
            <a:r>
              <a:rPr lang="en-US" dirty="0"/>
              <a:t>)-&gt;member = 5;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bg-BG" dirty="0">
                <a:solidFill>
                  <a:srgbClr val="FF0000"/>
                </a:solidFill>
              </a:rPr>
              <a:t>Отговор: Да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783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CD57D1B-009B-4524-AAEC-23156F50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EE18ADD7-62BE-42F0-8FBA-7C101F9AB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15114" cy="6858001"/>
          </a:xfrm>
        </p:spPr>
      </p:pic>
    </p:spTree>
    <p:extLst>
      <p:ext uri="{BB962C8B-B14F-4D97-AF65-F5344CB8AC3E}">
        <p14:creationId xmlns:p14="http://schemas.microsoft.com/office/powerpoint/2010/main" val="10828369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1F2B4C5-6DBC-4875-B117-5A8B4B25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Почивка 10 минути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EFC87DD-8862-4CEB-A728-45B1CADFE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2052" cy="4351338"/>
          </a:xfrm>
        </p:spPr>
        <p:txBody>
          <a:bodyPr/>
          <a:lstStyle/>
          <a:p>
            <a:r>
              <a:rPr lang="bg-BG" dirty="0">
                <a:solidFill>
                  <a:srgbClr val="FF33CC"/>
                </a:solidFill>
              </a:rPr>
              <a:t>Това беше само въведението, същинската част тепърва предстои </a:t>
            </a:r>
            <a:r>
              <a:rPr lang="bg-BG" dirty="0">
                <a:solidFill>
                  <a:srgbClr val="FF33CC"/>
                </a:solidFill>
                <a:sym typeface="Wingdings" panose="05000000000000000000" pitchFamily="2" charset="2"/>
              </a:rPr>
              <a:t></a:t>
            </a:r>
            <a:endParaRPr lang="en-GB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0341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0255C65-C99B-4912-AEE9-841C688B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Член-функции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ED5871F-F751-4A5C-B61D-4C52C4CF5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Още в началото казахме, че в дефиницията на една структура се съдържат член-данни и член-функции</a:t>
            </a:r>
          </a:p>
          <a:p>
            <a:endParaRPr lang="bg-BG" dirty="0"/>
          </a:p>
          <a:p>
            <a:r>
              <a:rPr lang="bg-BG" dirty="0"/>
              <a:t>Аналогично на член-данните, член-функциите са функции, специфични за дадения клас</a:t>
            </a:r>
          </a:p>
          <a:p>
            <a:endParaRPr lang="bg-BG" dirty="0"/>
          </a:p>
          <a:p>
            <a:r>
              <a:rPr lang="bg-BG" dirty="0"/>
              <a:t>За тях важат същите правила като за обикновените функции</a:t>
            </a:r>
          </a:p>
          <a:p>
            <a:endParaRPr lang="bg-BG" dirty="0"/>
          </a:p>
          <a:p>
            <a:r>
              <a:rPr lang="bg-BG" dirty="0"/>
              <a:t>В дефиницията на структурата трябва да се съдържат поне декларациите на функцията (може да съдържа и дефиницията)</a:t>
            </a:r>
          </a:p>
          <a:p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2802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0255C65-C99B-4912-AEE9-841C688B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Член-функции - пример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ED5871F-F751-4A5C-B61D-4C52C4CF5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 Box 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	double length; // Length of a box</a:t>
            </a:r>
          </a:p>
          <a:p>
            <a:pPr marL="0" indent="0">
              <a:buNone/>
            </a:pPr>
            <a:r>
              <a:rPr lang="en-US" dirty="0"/>
              <a:t> 	double breadth; // Breadth of a box </a:t>
            </a:r>
          </a:p>
          <a:p>
            <a:pPr marL="0" indent="0">
              <a:buNone/>
            </a:pPr>
            <a:r>
              <a:rPr lang="en-US" dirty="0"/>
              <a:t>	double height; // Height of a box</a:t>
            </a:r>
          </a:p>
          <a:p>
            <a:pPr marL="0" indent="0">
              <a:buNone/>
            </a:pPr>
            <a:r>
              <a:rPr lang="en-US" dirty="0"/>
              <a:t> 	double </a:t>
            </a:r>
            <a:r>
              <a:rPr lang="en-US" dirty="0" err="1"/>
              <a:t>getVolume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	{ </a:t>
            </a:r>
          </a:p>
          <a:p>
            <a:pPr marL="0" indent="0">
              <a:buNone/>
            </a:pPr>
            <a:r>
              <a:rPr lang="en-US" dirty="0"/>
              <a:t>		return length * breadth * height; </a:t>
            </a:r>
            <a:r>
              <a:rPr lang="bg-BG" dirty="0">
                <a:solidFill>
                  <a:srgbClr val="1A6400"/>
                </a:solidFill>
              </a:rPr>
              <a:t>//Декларация + дефиниция</a:t>
            </a:r>
            <a:endParaRPr lang="en-US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void </a:t>
            </a:r>
            <a:r>
              <a:rPr lang="en-US" dirty="0" err="1"/>
              <a:t>getSurface</a:t>
            </a:r>
            <a:r>
              <a:rPr lang="en-US" dirty="0"/>
              <a:t>();</a:t>
            </a:r>
            <a:r>
              <a:rPr lang="bg-BG" dirty="0"/>
              <a:t>	</a:t>
            </a:r>
            <a:r>
              <a:rPr lang="bg-BG" dirty="0">
                <a:solidFill>
                  <a:srgbClr val="1A6400"/>
                </a:solidFill>
              </a:rPr>
              <a:t>//Само дефиниция</a:t>
            </a:r>
            <a:endParaRPr lang="en-US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814847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F3D35E9-2726-4A3D-8E54-CDD990166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Вградени функции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316946A-FC45-483F-A7BC-8834ACB96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Възможно</a:t>
            </a:r>
            <a:r>
              <a:rPr lang="ru-RU" dirty="0"/>
              <a:t> е член-</a:t>
            </a:r>
            <a:r>
              <a:rPr lang="ru-RU" dirty="0" err="1"/>
              <a:t>функциите</a:t>
            </a:r>
            <a:r>
              <a:rPr lang="ru-RU" dirty="0"/>
              <a:t> да се </a:t>
            </a:r>
            <a:r>
              <a:rPr lang="ru-RU" dirty="0" err="1"/>
              <a:t>дефинират</a:t>
            </a:r>
            <a:r>
              <a:rPr lang="ru-RU" dirty="0"/>
              <a:t> в </a:t>
            </a:r>
            <a:r>
              <a:rPr lang="ru-RU" dirty="0" err="1"/>
              <a:t>дефиницията</a:t>
            </a:r>
            <a:r>
              <a:rPr lang="ru-RU" dirty="0"/>
              <a:t> на </a:t>
            </a:r>
            <a:r>
              <a:rPr lang="ru-RU" dirty="0" err="1"/>
              <a:t>класа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Тогава</a:t>
            </a:r>
            <a:r>
              <a:rPr lang="ru-RU" dirty="0"/>
              <a:t> говорим за </a:t>
            </a:r>
            <a:r>
              <a:rPr lang="ru-RU" dirty="0" err="1"/>
              <a:t>вградени</a:t>
            </a:r>
            <a:r>
              <a:rPr lang="ru-RU" dirty="0"/>
              <a:t> функции </a:t>
            </a:r>
            <a:r>
              <a:rPr lang="en-GB" dirty="0"/>
              <a:t>(inline)</a:t>
            </a:r>
          </a:p>
          <a:p>
            <a:endParaRPr lang="ru-RU" dirty="0"/>
          </a:p>
          <a:p>
            <a:r>
              <a:rPr lang="ru-RU" dirty="0" err="1"/>
              <a:t>Вградените</a:t>
            </a:r>
            <a:r>
              <a:rPr lang="ru-RU" dirty="0"/>
              <a:t> функции не се </a:t>
            </a:r>
            <a:r>
              <a:rPr lang="ru-RU" dirty="0" err="1"/>
              <a:t>извикват</a:t>
            </a:r>
            <a:r>
              <a:rPr lang="ru-RU" dirty="0"/>
              <a:t> </a:t>
            </a:r>
            <a:r>
              <a:rPr lang="ru-RU" dirty="0" err="1"/>
              <a:t>със</a:t>
            </a:r>
            <a:r>
              <a:rPr lang="ru-RU" dirty="0"/>
              <a:t> </a:t>
            </a:r>
            <a:r>
              <a:rPr lang="ru-RU" dirty="0" err="1"/>
              <a:t>стекови</a:t>
            </a:r>
            <a:r>
              <a:rPr lang="ru-RU" dirty="0"/>
              <a:t> рамки</a:t>
            </a:r>
            <a:endParaRPr lang="en-GB" dirty="0"/>
          </a:p>
          <a:p>
            <a:endParaRPr lang="ru-RU" dirty="0"/>
          </a:p>
          <a:p>
            <a:r>
              <a:rPr lang="ru-RU" dirty="0" err="1"/>
              <a:t>Тяхното</a:t>
            </a:r>
            <a:r>
              <a:rPr lang="ru-RU" dirty="0"/>
              <a:t> </a:t>
            </a:r>
            <a:r>
              <a:rPr lang="ru-RU" dirty="0" err="1"/>
              <a:t>тяло</a:t>
            </a:r>
            <a:r>
              <a:rPr lang="ru-RU" dirty="0"/>
              <a:t> се </a:t>
            </a:r>
            <a:r>
              <a:rPr lang="ru-RU" dirty="0" err="1"/>
              <a:t>замества</a:t>
            </a:r>
            <a:r>
              <a:rPr lang="ru-RU" dirty="0"/>
              <a:t> при всяко </a:t>
            </a:r>
            <a:r>
              <a:rPr lang="ru-RU" dirty="0" err="1"/>
              <a:t>тяхно</a:t>
            </a:r>
            <a:r>
              <a:rPr lang="ru-RU" dirty="0"/>
              <a:t> </a:t>
            </a:r>
            <a:r>
              <a:rPr lang="ru-RU" dirty="0" err="1"/>
              <a:t>извикване</a:t>
            </a:r>
            <a:endParaRPr lang="ru-R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71147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D20DE47-07BD-4A92-A4A5-331759BB5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Вградени функции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AC0A201-1063-4311-B816-36C929CE2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</a:t>
            </a:r>
            <a:r>
              <a:rPr lang="ru-RU" dirty="0" err="1"/>
              <a:t>Една</a:t>
            </a:r>
            <a:r>
              <a:rPr lang="ru-RU" dirty="0"/>
              <a:t> </a:t>
            </a:r>
            <a:r>
              <a:rPr lang="ru-RU" dirty="0" err="1"/>
              <a:t>вградена</a:t>
            </a:r>
            <a:r>
              <a:rPr lang="ru-RU" dirty="0"/>
              <a:t> функция </a:t>
            </a:r>
            <a:r>
              <a:rPr lang="ru-RU" dirty="0" err="1"/>
              <a:t>може</a:t>
            </a:r>
            <a:r>
              <a:rPr lang="ru-RU" dirty="0"/>
              <a:t> да е </a:t>
            </a:r>
            <a:r>
              <a:rPr lang="ru-RU" dirty="0" err="1"/>
              <a:t>дефинирана</a:t>
            </a:r>
            <a:r>
              <a:rPr lang="en-GB" dirty="0"/>
              <a:t> </a:t>
            </a:r>
            <a:r>
              <a:rPr lang="bg-BG" dirty="0"/>
              <a:t>и</a:t>
            </a:r>
            <a:r>
              <a:rPr lang="ru-RU" dirty="0"/>
              <a:t> </a:t>
            </a:r>
            <a:r>
              <a:rPr lang="ru-RU" dirty="0" err="1"/>
              <a:t>извън</a:t>
            </a:r>
            <a:r>
              <a:rPr lang="ru-RU" dirty="0"/>
              <a:t> </a:t>
            </a:r>
            <a:r>
              <a:rPr lang="ru-RU" dirty="0" err="1"/>
              <a:t>дефиницията</a:t>
            </a:r>
            <a:r>
              <a:rPr lang="ru-RU" dirty="0"/>
              <a:t> на </a:t>
            </a:r>
            <a:r>
              <a:rPr lang="ru-RU" dirty="0" err="1"/>
              <a:t>класа</a:t>
            </a:r>
            <a:r>
              <a:rPr lang="ru-RU" dirty="0"/>
              <a:t>, </a:t>
            </a:r>
            <a:r>
              <a:rPr lang="ru-RU" dirty="0" err="1"/>
              <a:t>като</a:t>
            </a:r>
            <a:r>
              <a:rPr lang="ru-RU" dirty="0"/>
              <a:t> се </a:t>
            </a:r>
            <a:r>
              <a:rPr lang="ru-RU" dirty="0" err="1"/>
              <a:t>поставя</a:t>
            </a:r>
            <a:r>
              <a:rPr lang="ru-RU" dirty="0"/>
              <a:t> </a:t>
            </a:r>
            <a:r>
              <a:rPr lang="ru-RU" dirty="0" err="1"/>
              <a:t>запазената</a:t>
            </a:r>
            <a:r>
              <a:rPr lang="ru-RU" dirty="0"/>
              <a:t> дума </a:t>
            </a:r>
            <a:r>
              <a:rPr lang="ru-RU" dirty="0" err="1"/>
              <a:t>inline</a:t>
            </a:r>
            <a:endParaRPr lang="en-GB" dirty="0"/>
          </a:p>
          <a:p>
            <a:endParaRPr lang="ru-RU" dirty="0"/>
          </a:p>
          <a:p>
            <a:r>
              <a:rPr lang="ru-RU" dirty="0"/>
              <a:t> </a:t>
            </a:r>
            <a:r>
              <a:rPr lang="ru-RU" dirty="0" err="1"/>
              <a:t>Окончателното</a:t>
            </a:r>
            <a:r>
              <a:rPr lang="ru-RU" dirty="0"/>
              <a:t> решение дали </a:t>
            </a:r>
            <a:r>
              <a:rPr lang="ru-RU" dirty="0" err="1"/>
              <a:t>една</a:t>
            </a:r>
            <a:r>
              <a:rPr lang="ru-RU" dirty="0"/>
              <a:t> функция да е </a:t>
            </a:r>
            <a:r>
              <a:rPr lang="ru-RU" dirty="0" err="1"/>
              <a:t>вградена</a:t>
            </a:r>
            <a:r>
              <a:rPr lang="ru-RU" dirty="0"/>
              <a:t> е на </a:t>
            </a:r>
            <a:r>
              <a:rPr lang="ru-RU" dirty="0" err="1"/>
              <a:t>компилатора</a:t>
            </a:r>
            <a:r>
              <a:rPr lang="ru-RU" dirty="0"/>
              <a:t>! </a:t>
            </a:r>
            <a:endParaRPr lang="en-GB" dirty="0"/>
          </a:p>
          <a:p>
            <a:endParaRPr lang="ru-RU" dirty="0"/>
          </a:p>
          <a:p>
            <a:r>
              <a:rPr lang="ru-RU" dirty="0" err="1"/>
              <a:t>Препоръчително</a:t>
            </a:r>
            <a:r>
              <a:rPr lang="ru-RU" dirty="0"/>
              <a:t> е да се </a:t>
            </a:r>
            <a:r>
              <a:rPr lang="ru-RU" dirty="0" err="1"/>
              <a:t>вграждат</a:t>
            </a:r>
            <a:r>
              <a:rPr lang="ru-RU" dirty="0"/>
              <a:t> само кратки функции</a:t>
            </a:r>
            <a:endParaRPr lang="en-GB" dirty="0"/>
          </a:p>
          <a:p>
            <a:endParaRPr lang="en-GB" dirty="0"/>
          </a:p>
          <a:p>
            <a:r>
              <a:rPr lang="bg-BG" dirty="0">
                <a:hlinkClick r:id="rId2"/>
              </a:rPr>
              <a:t>Повече информация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32128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96C38AB-DD11-497C-931B-60F3DB92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Външна дефиниция на член-функция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EF7C3B5-F240-40FA-A7D9-2742DCC0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056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Ако решим да дефинираме член-</a:t>
            </a:r>
            <a:r>
              <a:rPr lang="bg-BG" dirty="0" err="1"/>
              <a:t>функцуя</a:t>
            </a:r>
            <a:r>
              <a:rPr lang="bg-BG" dirty="0"/>
              <a:t> извън дефиницията на дадена структура, то трябва ясно да уточним какво искаме да направим</a:t>
            </a:r>
          </a:p>
          <a:p>
            <a:r>
              <a:rPr lang="bg-BG" dirty="0"/>
              <a:t>Пример:</a:t>
            </a:r>
          </a:p>
          <a:p>
            <a:pPr marL="0" indent="0">
              <a:buNone/>
            </a:pPr>
            <a:r>
              <a:rPr lang="en-US" dirty="0"/>
              <a:t>struct example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void Hello();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void Hello()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return;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bg-BG" dirty="0"/>
              <a:t>Какво ще се случи?</a:t>
            </a:r>
          </a:p>
        </p:txBody>
      </p:sp>
    </p:spTree>
    <p:extLst>
      <p:ext uri="{BB962C8B-B14F-4D97-AF65-F5344CB8AC3E}">
        <p14:creationId xmlns:p14="http://schemas.microsoft.com/office/powerpoint/2010/main" val="1446620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9DA461E-A49B-4D5D-B1CE-622B50050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Смисъл на структурите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91B58C5-4C48-4AC7-AF80-5D1CE0E9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Както казахме вече, ние по подразбиране разполагаме с примитивните типове данни</a:t>
            </a:r>
          </a:p>
          <a:p>
            <a:endParaRPr lang="bg-BG" dirty="0"/>
          </a:p>
          <a:p>
            <a:r>
              <a:rPr lang="bg-BG" dirty="0"/>
              <a:t>Структурата ни позволява да обединим няколко типа данни в едно по-голямо нещо</a:t>
            </a:r>
          </a:p>
          <a:p>
            <a:endParaRPr lang="bg-BG" dirty="0"/>
          </a:p>
          <a:p>
            <a:r>
              <a:rPr lang="bg-BG" dirty="0"/>
              <a:t>Реално структурата е просто образец за даден обект (от една структура можем да построим множество подобни обекти)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7963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96C38AB-DD11-497C-931B-60F3DB92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Външна дефиниция на член-функция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EF7C3B5-F240-40FA-A7D9-2742DCC0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056"/>
          </a:xfrm>
        </p:spPr>
        <p:txBody>
          <a:bodyPr>
            <a:normAutofit/>
          </a:bodyPr>
          <a:lstStyle/>
          <a:p>
            <a:r>
              <a:rPr lang="bg-BG" dirty="0"/>
              <a:t>За да уточним, че дадена дефиниция на функция се отнася за даден клас, то трябва ясно да го уточним</a:t>
            </a:r>
          </a:p>
          <a:p>
            <a:endParaRPr lang="bg-BG" dirty="0"/>
          </a:p>
          <a:p>
            <a:r>
              <a:rPr lang="bg-BG" dirty="0"/>
              <a:t>Това става чрез оператор ::</a:t>
            </a:r>
            <a:r>
              <a:rPr lang="en-US" dirty="0"/>
              <a:t> (&lt;</a:t>
            </a:r>
            <a:r>
              <a:rPr lang="bg-BG" dirty="0"/>
              <a:t>име&gt;:: )</a:t>
            </a:r>
          </a:p>
          <a:p>
            <a:endParaRPr lang="bg-BG" dirty="0"/>
          </a:p>
          <a:p>
            <a:r>
              <a:rPr lang="bg-BG" dirty="0"/>
              <a:t>:: се използва за уточняване в кое пространство да се гледа</a:t>
            </a:r>
          </a:p>
          <a:p>
            <a:endParaRPr lang="bg-BG" dirty="0"/>
          </a:p>
          <a:p>
            <a:r>
              <a:rPr lang="bg-BG" dirty="0"/>
              <a:t>Този оператор сме срещали например при </a:t>
            </a:r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, </a:t>
            </a:r>
            <a:r>
              <a:rPr lang="bg-BG" dirty="0"/>
              <a:t>където извикваме функция от пространството </a:t>
            </a:r>
            <a:r>
              <a:rPr lang="en-US" dirty="0"/>
              <a:t>std</a:t>
            </a:r>
            <a:r>
              <a:rPr lang="bg-BG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7757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96C38AB-DD11-497C-931B-60F3DB92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Външна дефиниция на член-функция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EF7C3B5-F240-40FA-A7D9-2742DCC0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056"/>
          </a:xfrm>
        </p:spPr>
        <p:txBody>
          <a:bodyPr>
            <a:normAutofit/>
          </a:bodyPr>
          <a:lstStyle/>
          <a:p>
            <a:r>
              <a:rPr lang="bg-BG" dirty="0"/>
              <a:t>Реално оператор :: ни позволява да уточним път</a:t>
            </a:r>
          </a:p>
          <a:p>
            <a:endParaRPr lang="bg-BG" dirty="0"/>
          </a:p>
          <a:p>
            <a:r>
              <a:rPr lang="bg-BG" dirty="0"/>
              <a:t>:: без име пред себе си означава, че искаме да се върнем с 1 пространство назад</a:t>
            </a:r>
          </a:p>
          <a:p>
            <a:endParaRPr lang="bg-BG" dirty="0"/>
          </a:p>
          <a:p>
            <a:r>
              <a:rPr lang="bg-BG" dirty="0"/>
              <a:t>ако едно пространство Х съдържа в себе си друго</a:t>
            </a:r>
            <a:r>
              <a:rPr lang="en-US" dirty="0"/>
              <a:t> Y</a:t>
            </a:r>
            <a:r>
              <a:rPr lang="bg-BG" dirty="0"/>
              <a:t>, а ние сме едно пространство преди Х, то в </a:t>
            </a:r>
            <a:r>
              <a:rPr lang="en-US" dirty="0"/>
              <a:t>Y</a:t>
            </a:r>
            <a:r>
              <a:rPr lang="bg-BG" dirty="0"/>
              <a:t> можем да влезем по следния начин:</a:t>
            </a:r>
          </a:p>
          <a:p>
            <a:pPr lvl="1"/>
            <a:r>
              <a:rPr lang="en-US" dirty="0"/>
              <a:t>X::Y</a:t>
            </a:r>
            <a:r>
              <a:rPr lang="bg-BG" dirty="0"/>
              <a:t>::</a:t>
            </a:r>
          </a:p>
          <a:p>
            <a:r>
              <a:rPr lang="bg-BG" dirty="0"/>
              <a:t>На теория звучи сложно, но всъщност е доста просто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82863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96C38AB-DD11-497C-931B-60F3DB92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Външна дефиниция на член-функция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EF7C3B5-F240-40FA-A7D9-2742DCC0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056"/>
          </a:xfrm>
        </p:spPr>
        <p:txBody>
          <a:bodyPr>
            <a:normAutofit/>
          </a:bodyPr>
          <a:lstStyle/>
          <a:p>
            <a:r>
              <a:rPr lang="bg-BG" dirty="0"/>
              <a:t>Ето как се дефинира член-функция извън тялото на структурата:</a:t>
            </a:r>
          </a:p>
          <a:p>
            <a:pPr marL="0" indent="0">
              <a:buNone/>
            </a:pPr>
            <a:r>
              <a:rPr lang="en-US" dirty="0"/>
              <a:t>struct example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void Hello();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void example::Hello()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return;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18271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E2771BC-0177-42D5-B2FA-CE22BFFD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77F1E67-4954-49D1-85AD-324D5A915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Докъде сте с автоматите по ДС2?</a:t>
            </a:r>
          </a:p>
          <a:p>
            <a:endParaRPr lang="bg-BG" dirty="0"/>
          </a:p>
          <a:p>
            <a:r>
              <a:rPr lang="bg-BG" dirty="0"/>
              <a:t>В С++ има нещо подобно на примка</a:t>
            </a:r>
          </a:p>
          <a:p>
            <a:endParaRPr lang="bg-BG" dirty="0"/>
          </a:p>
          <a:p>
            <a:endParaRPr lang="en-US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2A46F343-BB28-4AD5-9B44-01AB1BF2AB73}"/>
              </a:ext>
            </a:extLst>
          </p:cNvPr>
          <p:cNvSpPr/>
          <p:nvPr/>
        </p:nvSpPr>
        <p:spPr>
          <a:xfrm>
            <a:off x="2375065" y="4001294"/>
            <a:ext cx="2565070" cy="2565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Свободна форма: фигура 5">
            <a:extLst>
              <a:ext uri="{FF2B5EF4-FFF2-40B4-BE49-F238E27FC236}">
                <a16:creationId xmlns:a16="http://schemas.microsoft.com/office/drawing/2014/main" id="{1C6F7504-86D0-4870-8BE0-33CB7C6A1ADA}"/>
              </a:ext>
            </a:extLst>
          </p:cNvPr>
          <p:cNvSpPr/>
          <p:nvPr/>
        </p:nvSpPr>
        <p:spPr>
          <a:xfrm>
            <a:off x="3311234" y="3397281"/>
            <a:ext cx="1355769" cy="938151"/>
          </a:xfrm>
          <a:custGeom>
            <a:avLst/>
            <a:gdLst>
              <a:gd name="connsiteX0" fmla="*/ 13857 w 1365312"/>
              <a:gd name="connsiteY0" fmla="*/ 760021 h 938151"/>
              <a:gd name="connsiteX1" fmla="*/ 1982 w 1365312"/>
              <a:gd name="connsiteY1" fmla="*/ 700644 h 938151"/>
              <a:gd name="connsiteX2" fmla="*/ 25733 w 1365312"/>
              <a:gd name="connsiteY2" fmla="*/ 332509 h 938151"/>
              <a:gd name="connsiteX3" fmla="*/ 61359 w 1365312"/>
              <a:gd name="connsiteY3" fmla="*/ 225631 h 938151"/>
              <a:gd name="connsiteX4" fmla="*/ 73234 w 1365312"/>
              <a:gd name="connsiteY4" fmla="*/ 190005 h 938151"/>
              <a:gd name="connsiteX5" fmla="*/ 156361 w 1365312"/>
              <a:gd name="connsiteY5" fmla="*/ 154379 h 938151"/>
              <a:gd name="connsiteX6" fmla="*/ 263239 w 1365312"/>
              <a:gd name="connsiteY6" fmla="*/ 142504 h 938151"/>
              <a:gd name="connsiteX7" fmla="*/ 310740 w 1365312"/>
              <a:gd name="connsiteY7" fmla="*/ 130629 h 938151"/>
              <a:gd name="connsiteX8" fmla="*/ 346366 w 1365312"/>
              <a:gd name="connsiteY8" fmla="*/ 106878 h 938151"/>
              <a:gd name="connsiteX9" fmla="*/ 405743 w 1365312"/>
              <a:gd name="connsiteY9" fmla="*/ 95003 h 938151"/>
              <a:gd name="connsiteX10" fmla="*/ 429494 w 1365312"/>
              <a:gd name="connsiteY10" fmla="*/ 59377 h 938151"/>
              <a:gd name="connsiteX11" fmla="*/ 500746 w 1365312"/>
              <a:gd name="connsiteY11" fmla="*/ 35626 h 938151"/>
              <a:gd name="connsiteX12" fmla="*/ 583873 w 1365312"/>
              <a:gd name="connsiteY12" fmla="*/ 0 h 938151"/>
              <a:gd name="connsiteX13" fmla="*/ 963883 w 1365312"/>
              <a:gd name="connsiteY13" fmla="*/ 11876 h 938151"/>
              <a:gd name="connsiteX14" fmla="*/ 1047010 w 1365312"/>
              <a:gd name="connsiteY14" fmla="*/ 59377 h 938151"/>
              <a:gd name="connsiteX15" fmla="*/ 1082636 w 1365312"/>
              <a:gd name="connsiteY15" fmla="*/ 95003 h 938151"/>
              <a:gd name="connsiteX16" fmla="*/ 1130138 w 1365312"/>
              <a:gd name="connsiteY16" fmla="*/ 106878 h 938151"/>
              <a:gd name="connsiteX17" fmla="*/ 1201390 w 1365312"/>
              <a:gd name="connsiteY17" fmla="*/ 166255 h 938151"/>
              <a:gd name="connsiteX18" fmla="*/ 1248891 w 1365312"/>
              <a:gd name="connsiteY18" fmla="*/ 201881 h 938151"/>
              <a:gd name="connsiteX19" fmla="*/ 1284517 w 1365312"/>
              <a:gd name="connsiteY19" fmla="*/ 213756 h 938151"/>
              <a:gd name="connsiteX20" fmla="*/ 1320143 w 1365312"/>
              <a:gd name="connsiteY20" fmla="*/ 736270 h 938151"/>
              <a:gd name="connsiteX21" fmla="*/ 1284517 w 1365312"/>
              <a:gd name="connsiteY21" fmla="*/ 771896 h 938151"/>
              <a:gd name="connsiteX22" fmla="*/ 1248891 w 1365312"/>
              <a:gd name="connsiteY22" fmla="*/ 819398 h 938151"/>
              <a:gd name="connsiteX23" fmla="*/ 1213265 w 1365312"/>
              <a:gd name="connsiteY23" fmla="*/ 890650 h 938151"/>
              <a:gd name="connsiteX24" fmla="*/ 1177639 w 1365312"/>
              <a:gd name="connsiteY24" fmla="*/ 902525 h 938151"/>
              <a:gd name="connsiteX25" fmla="*/ 1118262 w 1365312"/>
              <a:gd name="connsiteY25" fmla="*/ 938151 h 93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365312" h="938151">
                <a:moveTo>
                  <a:pt x="13857" y="760021"/>
                </a:moveTo>
                <a:cubicBezTo>
                  <a:pt x="9899" y="740229"/>
                  <a:pt x="1982" y="720828"/>
                  <a:pt x="1982" y="700644"/>
                </a:cubicBezTo>
                <a:cubicBezTo>
                  <a:pt x="1982" y="570455"/>
                  <a:pt x="-10179" y="452217"/>
                  <a:pt x="25733" y="332509"/>
                </a:cubicBezTo>
                <a:cubicBezTo>
                  <a:pt x="25758" y="332424"/>
                  <a:pt x="55407" y="243486"/>
                  <a:pt x="61359" y="225631"/>
                </a:cubicBezTo>
                <a:cubicBezTo>
                  <a:pt x="65317" y="213756"/>
                  <a:pt x="62038" y="195603"/>
                  <a:pt x="73234" y="190005"/>
                </a:cubicBezTo>
                <a:cubicBezTo>
                  <a:pt x="94860" y="179192"/>
                  <a:pt x="130155" y="158747"/>
                  <a:pt x="156361" y="154379"/>
                </a:cubicBezTo>
                <a:cubicBezTo>
                  <a:pt x="191719" y="148486"/>
                  <a:pt x="227613" y="146462"/>
                  <a:pt x="263239" y="142504"/>
                </a:cubicBezTo>
                <a:cubicBezTo>
                  <a:pt x="279073" y="138546"/>
                  <a:pt x="295739" y="137058"/>
                  <a:pt x="310740" y="130629"/>
                </a:cubicBezTo>
                <a:cubicBezTo>
                  <a:pt x="323858" y="125007"/>
                  <a:pt x="333002" y="111889"/>
                  <a:pt x="346366" y="106878"/>
                </a:cubicBezTo>
                <a:cubicBezTo>
                  <a:pt x="365265" y="99791"/>
                  <a:pt x="385951" y="98961"/>
                  <a:pt x="405743" y="95003"/>
                </a:cubicBezTo>
                <a:cubicBezTo>
                  <a:pt x="413660" y="83128"/>
                  <a:pt x="417391" y="66941"/>
                  <a:pt x="429494" y="59377"/>
                </a:cubicBezTo>
                <a:cubicBezTo>
                  <a:pt x="450724" y="46108"/>
                  <a:pt x="476995" y="43543"/>
                  <a:pt x="500746" y="35626"/>
                </a:cubicBezTo>
                <a:cubicBezTo>
                  <a:pt x="553169" y="18152"/>
                  <a:pt x="525172" y="29351"/>
                  <a:pt x="583873" y="0"/>
                </a:cubicBezTo>
                <a:cubicBezTo>
                  <a:pt x="710543" y="3959"/>
                  <a:pt x="837589" y="1351"/>
                  <a:pt x="963883" y="11876"/>
                </a:cubicBezTo>
                <a:cubicBezTo>
                  <a:pt x="976793" y="12952"/>
                  <a:pt x="1034836" y="49232"/>
                  <a:pt x="1047010" y="59377"/>
                </a:cubicBezTo>
                <a:cubicBezTo>
                  <a:pt x="1059912" y="70129"/>
                  <a:pt x="1068054" y="86671"/>
                  <a:pt x="1082636" y="95003"/>
                </a:cubicBezTo>
                <a:cubicBezTo>
                  <a:pt x="1096807" y="103101"/>
                  <a:pt x="1114304" y="102920"/>
                  <a:pt x="1130138" y="106878"/>
                </a:cubicBezTo>
                <a:cubicBezTo>
                  <a:pt x="1185583" y="162323"/>
                  <a:pt x="1143524" y="124922"/>
                  <a:pt x="1201390" y="166255"/>
                </a:cubicBezTo>
                <a:cubicBezTo>
                  <a:pt x="1217495" y="177759"/>
                  <a:pt x="1231707" y="192061"/>
                  <a:pt x="1248891" y="201881"/>
                </a:cubicBezTo>
                <a:cubicBezTo>
                  <a:pt x="1259759" y="208091"/>
                  <a:pt x="1272642" y="209798"/>
                  <a:pt x="1284517" y="213756"/>
                </a:cubicBezTo>
                <a:cubicBezTo>
                  <a:pt x="1409828" y="401724"/>
                  <a:pt x="1362588" y="301203"/>
                  <a:pt x="1320143" y="736270"/>
                </a:cubicBezTo>
                <a:cubicBezTo>
                  <a:pt x="1318512" y="752985"/>
                  <a:pt x="1295447" y="759145"/>
                  <a:pt x="1284517" y="771896"/>
                </a:cubicBezTo>
                <a:cubicBezTo>
                  <a:pt x="1271636" y="786924"/>
                  <a:pt x="1260766" y="803564"/>
                  <a:pt x="1248891" y="819398"/>
                </a:cubicBezTo>
                <a:cubicBezTo>
                  <a:pt x="1241068" y="842868"/>
                  <a:pt x="1234194" y="873907"/>
                  <a:pt x="1213265" y="890650"/>
                </a:cubicBezTo>
                <a:cubicBezTo>
                  <a:pt x="1203490" y="898470"/>
                  <a:pt x="1189514" y="898567"/>
                  <a:pt x="1177639" y="902525"/>
                </a:cubicBezTo>
                <a:cubicBezTo>
                  <a:pt x="1134648" y="931186"/>
                  <a:pt x="1154779" y="919893"/>
                  <a:pt x="1118262" y="938151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036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E2771BC-0177-42D5-B2FA-CE22BFFD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77F1E67-4954-49D1-85AD-324D5A915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bg-BG" dirty="0"/>
              <a:t>е </a:t>
            </a:r>
            <a:r>
              <a:rPr lang="bg-BG" dirty="0" err="1"/>
              <a:t>пойнтър</a:t>
            </a:r>
            <a:r>
              <a:rPr lang="bg-BG" dirty="0"/>
              <a:t> към самия обект, който бива автоматично генериран като невидим параметър на всяка член-функция в дефиницията ѝ</a:t>
            </a:r>
          </a:p>
          <a:p>
            <a:endParaRPr lang="bg-BG" dirty="0"/>
          </a:p>
          <a:p>
            <a:r>
              <a:rPr lang="bg-BG" dirty="0"/>
              <a:t>Принципът е същият като на примката - </a:t>
            </a:r>
            <a:r>
              <a:rPr lang="en-US" dirty="0"/>
              <a:t>this </a:t>
            </a:r>
            <a:r>
              <a:rPr lang="bg-BG" dirty="0"/>
              <a:t>означава, че работим с обекта, за който е извикана функцията</a:t>
            </a:r>
          </a:p>
          <a:p>
            <a:endParaRPr lang="bg-BG" dirty="0"/>
          </a:p>
          <a:p>
            <a:r>
              <a:rPr lang="bg-BG" dirty="0"/>
              <a:t>Чрез </a:t>
            </a:r>
            <a:r>
              <a:rPr lang="en-US" dirty="0"/>
              <a:t>this </a:t>
            </a:r>
            <a:r>
              <a:rPr lang="bg-BG" dirty="0"/>
              <a:t>може да се избегне двусмислие в някои случаи, както и да се пребори припокриване на имена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7917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B6E765B-69EF-4902-8558-6572BC2E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6C7935B-DD7A-4DA8-B5E7-AD5582AEC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25625"/>
            <a:ext cx="12192000" cy="48720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 example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int a;</a:t>
            </a:r>
          </a:p>
          <a:p>
            <a:pPr marL="0" indent="0">
              <a:buNone/>
            </a:pPr>
            <a:r>
              <a:rPr lang="en-US" dirty="0"/>
              <a:t>	void hi(int);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…..</a:t>
            </a:r>
          </a:p>
          <a:p>
            <a:pPr marL="0" indent="0">
              <a:buNone/>
            </a:pPr>
            <a:r>
              <a:rPr lang="en-US" dirty="0"/>
              <a:t>void example::hi(int a)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		</a:t>
            </a:r>
            <a:r>
              <a:rPr lang="en-US" dirty="0">
                <a:solidFill>
                  <a:srgbClr val="1A6400"/>
                </a:solidFill>
              </a:rPr>
              <a:t>//</a:t>
            </a:r>
            <a:r>
              <a:rPr lang="bg-BG" dirty="0">
                <a:solidFill>
                  <a:srgbClr val="1A6400"/>
                </a:solidFill>
              </a:rPr>
              <a:t>обръщението към а в този </a:t>
            </a:r>
            <a:r>
              <a:rPr lang="en-US" dirty="0">
                <a:solidFill>
                  <a:srgbClr val="1A6400"/>
                </a:solidFill>
              </a:rPr>
              <a:t>scope </a:t>
            </a:r>
            <a:r>
              <a:rPr lang="bg-BG" dirty="0">
                <a:solidFill>
                  <a:srgbClr val="1A6400"/>
                </a:solidFill>
              </a:rPr>
              <a:t>е към параметъра на функцията</a:t>
            </a:r>
            <a:endParaRPr lang="en-US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US" dirty="0"/>
              <a:t>	this-&gt;a = a; </a:t>
            </a:r>
            <a:r>
              <a:rPr lang="bg-BG" dirty="0"/>
              <a:t>	</a:t>
            </a:r>
            <a:r>
              <a:rPr lang="bg-BG" dirty="0">
                <a:solidFill>
                  <a:srgbClr val="1A6400"/>
                </a:solidFill>
              </a:rPr>
              <a:t>//</a:t>
            </a:r>
            <a:r>
              <a:rPr lang="en-US" dirty="0">
                <a:solidFill>
                  <a:srgbClr val="1A6400"/>
                </a:solidFill>
              </a:rPr>
              <a:t>this </a:t>
            </a:r>
            <a:r>
              <a:rPr lang="bg-BG" dirty="0">
                <a:solidFill>
                  <a:srgbClr val="1A6400"/>
                </a:solidFill>
              </a:rPr>
              <a:t>уточнява, че се обръщаме именно към член-</a:t>
            </a:r>
            <a:r>
              <a:rPr lang="bg-BG" dirty="0" err="1">
                <a:solidFill>
                  <a:srgbClr val="1A6400"/>
                </a:solidFill>
              </a:rPr>
              <a:t>данната</a:t>
            </a:r>
            <a:r>
              <a:rPr lang="bg-BG" dirty="0">
                <a:solidFill>
                  <a:srgbClr val="1A6400"/>
                </a:solidFill>
              </a:rPr>
              <a:t> на обекта</a:t>
            </a:r>
          </a:p>
          <a:p>
            <a:pPr marL="0" indent="0">
              <a:buNone/>
            </a:pPr>
            <a:r>
              <a:rPr lang="bg-BG" dirty="0"/>
              <a:t>		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089976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F26D222-4753-42E0-8189-0FCEDC46E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Константен обектен за член-функция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6DA51C2-15F2-4E50-BB0C-DBD25BA94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Често пъти се случва да искаме дадена член-функция да не променя обекта, който я е извикал</a:t>
            </a:r>
          </a:p>
          <a:p>
            <a:endParaRPr lang="bg-BG" dirty="0"/>
          </a:p>
          <a:p>
            <a:r>
              <a:rPr lang="bg-BG" dirty="0"/>
              <a:t>Добра практика е в такива случаи изрично да споменаваме за това</a:t>
            </a:r>
          </a:p>
          <a:p>
            <a:endParaRPr lang="bg-BG" dirty="0"/>
          </a:p>
          <a:p>
            <a:r>
              <a:rPr lang="bg-BG" dirty="0"/>
              <a:t>За да кажем на дадена член функция, че искаме тя да третира обекта си като константен, трябва след нормалните скоби да </a:t>
            </a:r>
            <a:r>
              <a:rPr lang="bg-BG" dirty="0" err="1"/>
              <a:t>допъним</a:t>
            </a:r>
            <a:r>
              <a:rPr lang="bg-BG" dirty="0"/>
              <a:t> с </a:t>
            </a:r>
            <a:r>
              <a:rPr lang="en-US" dirty="0"/>
              <a:t>const</a:t>
            </a:r>
            <a:endParaRPr lang="bg-BG" dirty="0"/>
          </a:p>
          <a:p>
            <a:endParaRPr lang="bg-BG" dirty="0"/>
          </a:p>
          <a:p>
            <a:r>
              <a:rPr lang="bg-BG" dirty="0">
                <a:solidFill>
                  <a:srgbClr val="FF0000"/>
                </a:solidFill>
              </a:rPr>
              <a:t>Този </a:t>
            </a:r>
            <a:r>
              <a:rPr lang="en-US" dirty="0">
                <a:solidFill>
                  <a:srgbClr val="FF0000"/>
                </a:solidFill>
              </a:rPr>
              <a:t>const </a:t>
            </a:r>
            <a:r>
              <a:rPr lang="bg-BG" dirty="0">
                <a:solidFill>
                  <a:srgbClr val="FF0000"/>
                </a:solidFill>
              </a:rPr>
              <a:t>става част от декларацията на функцията и не може да се изпуска при дефиницията, в противен случай, ще има двусмислие!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4559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B6E765B-69EF-4902-8558-6572BC2E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6C7935B-DD7A-4DA8-B5E7-AD5582AEC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082150" cy="48720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class example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int a;</a:t>
            </a:r>
          </a:p>
          <a:p>
            <a:pPr marL="0" indent="0">
              <a:buNone/>
            </a:pPr>
            <a:r>
              <a:rPr lang="en-US" dirty="0"/>
              <a:t>	void hi(int) const;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…..</a:t>
            </a:r>
          </a:p>
          <a:p>
            <a:pPr marL="0" indent="0">
              <a:buNone/>
            </a:pPr>
            <a:r>
              <a:rPr lang="en-US" dirty="0"/>
              <a:t>void example::hi(int a) const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en-US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US" dirty="0"/>
              <a:t>	this-&gt;a = a; </a:t>
            </a:r>
            <a:r>
              <a:rPr lang="bg-BG" dirty="0"/>
              <a:t>	</a:t>
            </a:r>
            <a:r>
              <a:rPr lang="bg-BG" dirty="0">
                <a:solidFill>
                  <a:srgbClr val="1A6400"/>
                </a:solidFill>
              </a:rPr>
              <a:t>//</a:t>
            </a:r>
            <a:r>
              <a:rPr lang="en-US" dirty="0">
                <a:solidFill>
                  <a:srgbClr val="1A6400"/>
                </a:solidFill>
              </a:rPr>
              <a:t>RIP</a:t>
            </a:r>
            <a:endParaRPr lang="bg-BG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bg-BG" dirty="0"/>
              <a:t>		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248494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2B2DBBC-7BDD-4EA2-A9BC-85F6AE6A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FB24D321-6CCA-4EA0-95B0-8120F0676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3096" cy="6858001"/>
          </a:xfrm>
        </p:spPr>
      </p:pic>
    </p:spTree>
    <p:extLst>
      <p:ext uri="{BB962C8B-B14F-4D97-AF65-F5344CB8AC3E}">
        <p14:creationId xmlns:p14="http://schemas.microsoft.com/office/powerpoint/2010/main" val="163614630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32076B7-8BC5-4ADF-9CAA-697C9FA57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член-функция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AC167B9-2247-43E3-B712-4C4391810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Извикването на член-функция е комбинация от достъпа до член-данни и извикване на функции</a:t>
            </a:r>
          </a:p>
          <a:p>
            <a:endParaRPr lang="bg-BG" dirty="0"/>
          </a:p>
          <a:p>
            <a:r>
              <a:rPr lang="bg-BG" dirty="0"/>
              <a:t>За да се извика член-функция трябва да се достъпи тази функция, посредством даден обект</a:t>
            </a:r>
          </a:p>
          <a:p>
            <a:endParaRPr lang="bg-BG" dirty="0"/>
          </a:p>
          <a:p>
            <a:r>
              <a:rPr lang="bg-BG" dirty="0"/>
              <a:t>Условен синтаксис: </a:t>
            </a:r>
          </a:p>
          <a:p>
            <a:pPr lvl="1"/>
            <a:r>
              <a:rPr lang="bg-BG" dirty="0"/>
              <a:t>&lt;</a:t>
            </a:r>
            <a:r>
              <a:rPr lang="bg-BG" dirty="0" err="1"/>
              <a:t>име_на_инстанция</a:t>
            </a:r>
            <a:r>
              <a:rPr lang="bg-BG" dirty="0"/>
              <a:t>&gt;</a:t>
            </a:r>
            <a:r>
              <a:rPr lang="en-US" dirty="0"/>
              <a:t> </a:t>
            </a:r>
            <a:r>
              <a:rPr lang="bg-BG" dirty="0"/>
              <a:t>.</a:t>
            </a:r>
            <a:r>
              <a:rPr lang="en-US" dirty="0"/>
              <a:t> </a:t>
            </a:r>
            <a:r>
              <a:rPr lang="bg-BG" dirty="0"/>
              <a:t>&lt;</a:t>
            </a:r>
            <a:r>
              <a:rPr lang="bg-BG" dirty="0" err="1"/>
              <a:t>име_на_функция</a:t>
            </a:r>
            <a:r>
              <a:rPr lang="bg-BG" dirty="0"/>
              <a:t>&gt;(</a:t>
            </a:r>
            <a:r>
              <a:rPr lang="en-US" dirty="0"/>
              <a:t>[</a:t>
            </a:r>
            <a:r>
              <a:rPr lang="bg-BG" dirty="0"/>
              <a:t>&lt;параметри&gt;</a:t>
            </a:r>
            <a:r>
              <a:rPr lang="en-US" dirty="0"/>
              <a:t>])</a:t>
            </a:r>
          </a:p>
          <a:p>
            <a:pPr lvl="1"/>
            <a:r>
              <a:rPr lang="bg-BG" dirty="0"/>
              <a:t>&lt;</a:t>
            </a:r>
            <a:r>
              <a:rPr lang="bg-BG" dirty="0" err="1"/>
              <a:t>пойнтър_към_инстанция</a:t>
            </a:r>
            <a:r>
              <a:rPr lang="bg-BG" dirty="0"/>
              <a:t>&gt;</a:t>
            </a:r>
            <a:r>
              <a:rPr lang="en-US" dirty="0"/>
              <a:t> -&gt; </a:t>
            </a:r>
            <a:r>
              <a:rPr lang="bg-BG" dirty="0"/>
              <a:t>&lt;</a:t>
            </a:r>
            <a:r>
              <a:rPr lang="bg-BG" dirty="0" err="1"/>
              <a:t>име_на_функция</a:t>
            </a:r>
            <a:r>
              <a:rPr lang="bg-BG" dirty="0"/>
              <a:t>&gt;(</a:t>
            </a:r>
            <a:r>
              <a:rPr lang="en-US" dirty="0"/>
              <a:t>[</a:t>
            </a:r>
            <a:r>
              <a:rPr lang="bg-BG" dirty="0"/>
              <a:t>&lt;параметри&gt;</a:t>
            </a:r>
            <a:r>
              <a:rPr lang="en-US" dirty="0"/>
              <a:t>])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28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64F2A76-B9C4-4E7B-81A2-8AA0A34C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D2FF669-476F-4BC5-AD6F-222379817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Какво представлява един МОЛ? </a:t>
            </a:r>
          </a:p>
          <a:p>
            <a:pPr lvl="1"/>
            <a:r>
              <a:rPr lang="bg-BG" dirty="0"/>
              <a:t>няколко етажа, свързани чрез ескалатори</a:t>
            </a:r>
          </a:p>
          <a:p>
            <a:pPr marL="457200" lvl="1" indent="0">
              <a:buNone/>
            </a:pPr>
            <a:endParaRPr lang="bg-BG" dirty="0"/>
          </a:p>
          <a:p>
            <a:r>
              <a:rPr lang="bg-BG" dirty="0"/>
              <a:t>А какво представлява един етаж?</a:t>
            </a:r>
          </a:p>
          <a:p>
            <a:pPr lvl="1"/>
            <a:r>
              <a:rPr lang="bg-BG" dirty="0"/>
              <a:t>няколко магазини, коридор, други щуротии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А какво съдържа един магазин?</a:t>
            </a:r>
          </a:p>
          <a:p>
            <a:pPr lvl="1"/>
            <a:r>
              <a:rPr lang="bg-BG" dirty="0"/>
              <a:t>Всички магазини ли предлагат едно и също?</a:t>
            </a:r>
          </a:p>
          <a:p>
            <a:pPr lvl="1"/>
            <a:r>
              <a:rPr lang="bg-BG" dirty="0"/>
              <a:t>Всички магазини ли са структурирани по един и същ начин?</a:t>
            </a:r>
          </a:p>
          <a:p>
            <a:pPr lvl="1"/>
            <a:endParaRPr lang="bg-BG" dirty="0"/>
          </a:p>
          <a:p>
            <a:r>
              <a:rPr lang="bg-BG" dirty="0"/>
              <a:t>Щом светът е толкова сложен, че да не можем да го опишем с прости думи, какво остава за описание чрез код?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623680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7CF8C5A-08C6-42D6-B95D-73977F80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EFDEFE5-0BA8-4BA0-B643-5FAFB4C93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struct example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int a(const int b) const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return b;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…..</a:t>
            </a:r>
          </a:p>
          <a:p>
            <a:pPr marL="0" indent="0">
              <a:buNone/>
            </a:pPr>
            <a:r>
              <a:rPr lang="en-US" dirty="0"/>
              <a:t>example </a:t>
            </a:r>
            <a:r>
              <a:rPr lang="en-US" dirty="0" err="1"/>
              <a:t>tmp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tmp.a</a:t>
            </a:r>
            <a:r>
              <a:rPr lang="en-US" dirty="0"/>
              <a:t>(b); </a:t>
            </a:r>
          </a:p>
        </p:txBody>
      </p:sp>
    </p:spTree>
    <p:extLst>
      <p:ext uri="{BB962C8B-B14F-4D97-AF65-F5344CB8AC3E}">
        <p14:creationId xmlns:p14="http://schemas.microsoft.com/office/powerpoint/2010/main" val="327704958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EB51E3C-5113-414E-B488-2EA13B1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 </a:t>
            </a:r>
            <a:r>
              <a:rPr lang="en-GB" dirty="0"/>
              <a:t>#3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16026D2-E8A3-49DC-89C6-5C2536EC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05975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53CF6D6-6B92-4570-930F-32D278C6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C707D24-2AE0-4131-B740-7F0168BA5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Какво ще се изведе на конзолата?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#include &lt;iostream&gt;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int a = 5;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int a = 6;</a:t>
            </a:r>
          </a:p>
          <a:p>
            <a:pPr marL="0" indent="0">
              <a:buNone/>
            </a:pPr>
            <a:r>
              <a:rPr lang="en-US" dirty="0"/>
              <a:t>	std::</a:t>
            </a:r>
            <a:r>
              <a:rPr lang="en-US" dirty="0" err="1"/>
              <a:t>cout</a:t>
            </a:r>
            <a:r>
              <a:rPr lang="en-US" dirty="0"/>
              <a:t>&lt;&lt;::a;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5. Твърде лесен въпрос, затова дори го няма в менти, но искам да съм сигурен, че сте разбрали механизма.</a:t>
            </a:r>
            <a:endParaRPr lang="en-US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06337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7525760-65F1-4E03-B68F-1B4D0F14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EA0D07A-37F0-4480-B35A-E2056A986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dirty="0"/>
              <a:t>Валиден ли е следният клас?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task{</a:t>
            </a:r>
          </a:p>
          <a:p>
            <a:pPr marL="0" indent="0">
              <a:buNone/>
            </a:pPr>
            <a:r>
              <a:rPr lang="en-US" dirty="0"/>
              <a:t>	void tmp1(){ </a:t>
            </a:r>
          </a:p>
          <a:p>
            <a:pPr marL="0" indent="0">
              <a:buNone/>
            </a:pPr>
            <a:r>
              <a:rPr lang="en-US" dirty="0"/>
              <a:t>		return;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void tmp2()const{</a:t>
            </a:r>
          </a:p>
          <a:p>
            <a:pPr marL="0" indent="0">
              <a:buNone/>
            </a:pPr>
            <a:r>
              <a:rPr lang="en-US" dirty="0"/>
              <a:t>		tmp1();</a:t>
            </a:r>
          </a:p>
          <a:p>
            <a:pPr marL="0" indent="0">
              <a:buNone/>
            </a:pPr>
            <a:r>
              <a:rPr lang="en-US" dirty="0"/>
              <a:t>		return;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Не, защото </a:t>
            </a:r>
            <a:r>
              <a:rPr lang="en-US" dirty="0">
                <a:solidFill>
                  <a:srgbClr val="FF33CC"/>
                </a:solidFill>
              </a:rPr>
              <a:t>tmp2 </a:t>
            </a:r>
            <a:r>
              <a:rPr lang="bg-BG" dirty="0">
                <a:solidFill>
                  <a:srgbClr val="FF33CC"/>
                </a:solidFill>
              </a:rPr>
              <a:t>не може да е сигурен, че неконстантната функция </a:t>
            </a:r>
            <a:r>
              <a:rPr lang="en-US" dirty="0">
                <a:solidFill>
                  <a:srgbClr val="FF33CC"/>
                </a:solidFill>
              </a:rPr>
              <a:t>tmp1 </a:t>
            </a:r>
            <a:r>
              <a:rPr lang="bg-BG" dirty="0">
                <a:solidFill>
                  <a:srgbClr val="FF33CC"/>
                </a:solidFill>
              </a:rPr>
              <a:t>няма да се опита да промени обекта</a:t>
            </a:r>
            <a:endParaRPr lang="en-US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0508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06DDB91-F521-4688-ADA5-BF218BF6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388FAD2A-6310-4687-A1E5-3ACD55C7D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79239"/>
          </a:xfrm>
        </p:spPr>
      </p:pic>
    </p:spTree>
    <p:extLst>
      <p:ext uri="{BB962C8B-B14F-4D97-AF65-F5344CB8AC3E}">
        <p14:creationId xmlns:p14="http://schemas.microsoft.com/office/powerpoint/2010/main" val="17449214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7525760-65F1-4E03-B68F-1B4D0F14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EA0D07A-37F0-4480-B35A-E2056A986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Валиден ли е следният клас?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task{</a:t>
            </a:r>
          </a:p>
          <a:p>
            <a:pPr marL="0" indent="0">
              <a:buNone/>
            </a:pPr>
            <a:r>
              <a:rPr lang="en-US" dirty="0"/>
              <a:t>	void tmp1()const{ </a:t>
            </a:r>
          </a:p>
          <a:p>
            <a:pPr marL="0" indent="0">
              <a:buNone/>
            </a:pPr>
            <a:r>
              <a:rPr lang="en-US" dirty="0"/>
              <a:t>		return;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void tmp2(){</a:t>
            </a:r>
          </a:p>
          <a:p>
            <a:pPr marL="0" indent="0">
              <a:buNone/>
            </a:pPr>
            <a:r>
              <a:rPr lang="en-US" dirty="0"/>
              <a:t>		tmp1();</a:t>
            </a:r>
          </a:p>
          <a:p>
            <a:pPr marL="0" indent="0">
              <a:buNone/>
            </a:pPr>
            <a:r>
              <a:rPr lang="en-US" dirty="0"/>
              <a:t>		return;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Да, сега вече няма противоречия</a:t>
            </a:r>
            <a:endParaRPr lang="en-US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97425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BDF50DB-5DAD-48D9-84E6-AA65E3190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EE7FD0EF-BBEF-4D60-BC53-BABB3032B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1788"/>
          </a:xfrm>
        </p:spPr>
      </p:pic>
    </p:spTree>
    <p:extLst>
      <p:ext uri="{BB962C8B-B14F-4D97-AF65-F5344CB8AC3E}">
        <p14:creationId xmlns:p14="http://schemas.microsoft.com/office/powerpoint/2010/main" val="269471356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D496A92-5C1E-4897-A712-1647E673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8CD4857-3DBA-43F4-9F63-009FDD9E7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Валидна ли е функцията </a:t>
            </a:r>
            <a:r>
              <a:rPr lang="en-US" dirty="0"/>
              <a:t>cycle?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class Easy{	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US" dirty="0"/>
              <a:t>int member = 3;	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US" dirty="0"/>
              <a:t>void cycle();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};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void Easy::cycle(){  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bg-BG" dirty="0"/>
              <a:t>	</a:t>
            </a:r>
            <a:r>
              <a:rPr lang="en-US" dirty="0"/>
              <a:t> std::</a:t>
            </a:r>
            <a:r>
              <a:rPr lang="en-US" dirty="0" err="1"/>
              <a:t>cout</a:t>
            </a:r>
            <a:r>
              <a:rPr lang="en-US" dirty="0"/>
              <a:t>&lt;&lt;this-&gt;this-&gt;member;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}</a:t>
            </a:r>
            <a:endParaRPr lang="bg-BG" dirty="0"/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Не, защото </a:t>
            </a:r>
            <a:r>
              <a:rPr lang="en-US" dirty="0">
                <a:solidFill>
                  <a:srgbClr val="FF33CC"/>
                </a:solidFill>
              </a:rPr>
              <a:t>this </a:t>
            </a:r>
            <a:r>
              <a:rPr lang="bg-BG" dirty="0">
                <a:solidFill>
                  <a:srgbClr val="FF33CC"/>
                </a:solidFill>
              </a:rPr>
              <a:t>не е член-</a:t>
            </a:r>
            <a:r>
              <a:rPr lang="bg-BG" dirty="0" err="1">
                <a:solidFill>
                  <a:srgbClr val="FF33CC"/>
                </a:solidFill>
              </a:rPr>
              <a:t>данна</a:t>
            </a:r>
            <a:r>
              <a:rPr lang="bg-BG" dirty="0">
                <a:solidFill>
                  <a:srgbClr val="FF33CC"/>
                </a:solidFill>
              </a:rPr>
              <a:t> на класа, а е параметър на функцията</a:t>
            </a:r>
          </a:p>
        </p:txBody>
      </p:sp>
    </p:spTree>
    <p:extLst>
      <p:ext uri="{BB962C8B-B14F-4D97-AF65-F5344CB8AC3E}">
        <p14:creationId xmlns:p14="http://schemas.microsoft.com/office/powerpoint/2010/main" val="81865049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AFDE466-8D37-47E3-85C4-5BB1A8F66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D7E4408C-3708-44DE-8A24-C14FD041D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77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19174409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8CC0CB7-8C52-4C22-B2EB-DE9D1ECBD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Структурираното писане на код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55A837C-1D5A-441F-A7F1-BD040168C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Досега разгледахме доста неща, но не обсъдихме как е добре да се правят нещата</a:t>
            </a:r>
          </a:p>
          <a:p>
            <a:endParaRPr lang="bg-BG" dirty="0"/>
          </a:p>
          <a:p>
            <a:r>
              <a:rPr lang="bg-BG" dirty="0"/>
              <a:t>За да стигнем до там трябва да: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Установим разликата между </a:t>
            </a:r>
            <a:r>
              <a:rPr lang="en-GB" dirty="0"/>
              <a:t>.h </a:t>
            </a:r>
            <a:r>
              <a:rPr lang="bg-BG" dirty="0"/>
              <a:t>и .</a:t>
            </a:r>
            <a:r>
              <a:rPr lang="en-GB" dirty="0" err="1"/>
              <a:t>cpp</a:t>
            </a:r>
            <a:r>
              <a:rPr lang="en-GB" dirty="0"/>
              <a:t> </a:t>
            </a:r>
            <a:r>
              <a:rPr lang="bg-BG" dirty="0"/>
              <a:t>файлове 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Да поговорим за процесите </a:t>
            </a:r>
            <a:r>
              <a:rPr lang="bg-BG" dirty="0" err="1"/>
              <a:t>прекомпилация</a:t>
            </a:r>
            <a:r>
              <a:rPr lang="bg-BG" dirty="0"/>
              <a:t>, компилация и свързване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Да установим нуждата от двата вида файлове</a:t>
            </a:r>
          </a:p>
          <a:p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24520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4321</Words>
  <Application>Microsoft Office PowerPoint</Application>
  <PresentationFormat>Широк екран</PresentationFormat>
  <Paragraphs>1245</Paragraphs>
  <Slides>172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172</vt:i4>
      </vt:variant>
    </vt:vector>
  </HeadingPairs>
  <TitlesOfParts>
    <vt:vector size="176" baseType="lpstr">
      <vt:lpstr>Arial</vt:lpstr>
      <vt:lpstr>Calibri</vt:lpstr>
      <vt:lpstr>Calibri Light</vt:lpstr>
      <vt:lpstr>Тема на Office</vt:lpstr>
      <vt:lpstr>Добре дошли</vt:lpstr>
      <vt:lpstr>Консултация по ООП за теоретично контролно 1</vt:lpstr>
      <vt:lpstr>Какво покрива тази презентация</vt:lpstr>
      <vt:lpstr>Какво знаем досега?</vt:lpstr>
      <vt:lpstr>Смисъл на структурата</vt:lpstr>
      <vt:lpstr>ООП</vt:lpstr>
      <vt:lpstr>Смисъл на структурите</vt:lpstr>
      <vt:lpstr>Смисъл на структурите</vt:lpstr>
      <vt:lpstr>Пример</vt:lpstr>
      <vt:lpstr>Как се постига ООП</vt:lpstr>
      <vt:lpstr>Как с примитивните типове данни можем да построим МОЛ? (опростено)</vt:lpstr>
      <vt:lpstr>Обратно към структури</vt:lpstr>
      <vt:lpstr>Пример с реалния свят</vt:lpstr>
      <vt:lpstr>Пример с код</vt:lpstr>
      <vt:lpstr>Пример с код</vt:lpstr>
      <vt:lpstr>Размер на структура</vt:lpstr>
      <vt:lpstr>Пример 1</vt:lpstr>
      <vt:lpstr>Пример 1 - пояснение</vt:lpstr>
      <vt:lpstr>Пример 2</vt:lpstr>
      <vt:lpstr>Пример 2 - пояснение</vt:lpstr>
      <vt:lpstr>Пример 3</vt:lpstr>
      <vt:lpstr>Пример 3 - пояснение</vt:lpstr>
      <vt:lpstr>Пример 4</vt:lpstr>
      <vt:lpstr>Пример 4 - пояснение</vt:lpstr>
      <vt:lpstr>Пример 5</vt:lpstr>
      <vt:lpstr>Пример 5 - пояснение</vt:lpstr>
      <vt:lpstr>Размер на структура</vt:lpstr>
      <vt:lpstr>Задачи за вас #1</vt:lpstr>
      <vt:lpstr>Задача</vt:lpstr>
      <vt:lpstr>Задача</vt:lpstr>
      <vt:lpstr>Задача</vt:lpstr>
      <vt:lpstr>Задача</vt:lpstr>
      <vt:lpstr>Структура (от последната консултация)</vt:lpstr>
      <vt:lpstr>Пойнтър към структура</vt:lpstr>
      <vt:lpstr>Оператор -&gt;</vt:lpstr>
      <vt:lpstr>Пример</vt:lpstr>
      <vt:lpstr>Пример - пояснение</vt:lpstr>
      <vt:lpstr>Пример - пояснение</vt:lpstr>
      <vt:lpstr>Презентация на PowerPoint</vt:lpstr>
      <vt:lpstr>Презентация на PowerPoint</vt:lpstr>
      <vt:lpstr>Пример - пояснение</vt:lpstr>
      <vt:lpstr>Пример - пояснение</vt:lpstr>
      <vt:lpstr>Пример - пояснение</vt:lpstr>
      <vt:lpstr>Презентация на PowerPoint</vt:lpstr>
      <vt:lpstr>2 секунди след изпълнение</vt:lpstr>
      <vt:lpstr>Презентация на PowerPoint</vt:lpstr>
      <vt:lpstr>Пример - пояснение</vt:lpstr>
      <vt:lpstr>Енкапсулация</vt:lpstr>
      <vt:lpstr>Енкапсулация</vt:lpstr>
      <vt:lpstr>Нива на достъп</vt:lpstr>
      <vt:lpstr>Как се определя ниво на достъп</vt:lpstr>
      <vt:lpstr>public</vt:lpstr>
      <vt:lpstr>private</vt:lpstr>
      <vt:lpstr>Визуализация с lollipop diagram</vt:lpstr>
      <vt:lpstr>Клас</vt:lpstr>
      <vt:lpstr>Пример</vt:lpstr>
      <vt:lpstr>Пример</vt:lpstr>
      <vt:lpstr>Презентация на PowerPoint</vt:lpstr>
      <vt:lpstr>Презентация на PowerPoint</vt:lpstr>
      <vt:lpstr>Пример</vt:lpstr>
      <vt:lpstr>Пример</vt:lpstr>
      <vt:lpstr>Презентация на PowerPoint</vt:lpstr>
      <vt:lpstr>Пример</vt:lpstr>
      <vt:lpstr>Пример</vt:lpstr>
      <vt:lpstr>Презентация на PowerPoint</vt:lpstr>
      <vt:lpstr>Пример</vt:lpstr>
      <vt:lpstr>Пример</vt:lpstr>
      <vt:lpstr>Презентация на PowerPoint</vt:lpstr>
      <vt:lpstr>Задачи за вас #2</vt:lpstr>
      <vt:lpstr>Задача</vt:lpstr>
      <vt:lpstr>Задача</vt:lpstr>
      <vt:lpstr>Задача</vt:lpstr>
      <vt:lpstr>Презентация на PowerPoint</vt:lpstr>
      <vt:lpstr>Почивка 10 минути</vt:lpstr>
      <vt:lpstr>Член-функции</vt:lpstr>
      <vt:lpstr>Член-функции - пример</vt:lpstr>
      <vt:lpstr>Вградени функции</vt:lpstr>
      <vt:lpstr>Вградени функции</vt:lpstr>
      <vt:lpstr>Външна дефиниция на член-функция</vt:lpstr>
      <vt:lpstr>Външна дефиниция на член-функция</vt:lpstr>
      <vt:lpstr>Външна дефиниция на член-функция</vt:lpstr>
      <vt:lpstr>Външна дефиниция на член-функция</vt:lpstr>
      <vt:lpstr>this</vt:lpstr>
      <vt:lpstr>this</vt:lpstr>
      <vt:lpstr>Пример</vt:lpstr>
      <vt:lpstr>Константен обектен за член-функция</vt:lpstr>
      <vt:lpstr>Пример</vt:lpstr>
      <vt:lpstr>Презентация на PowerPoint</vt:lpstr>
      <vt:lpstr>Извикване на член-функция</vt:lpstr>
      <vt:lpstr>Пример</vt:lpstr>
      <vt:lpstr>Задачи за вас #3</vt:lpstr>
      <vt:lpstr>Задача</vt:lpstr>
      <vt:lpstr>Задача</vt:lpstr>
      <vt:lpstr>Презентация на PowerPoint</vt:lpstr>
      <vt:lpstr>Задача</vt:lpstr>
      <vt:lpstr>Презентация на PowerPoint</vt:lpstr>
      <vt:lpstr>Задача</vt:lpstr>
      <vt:lpstr>Презентация на PowerPoint</vt:lpstr>
      <vt:lpstr>Структурираното писане на код</vt:lpstr>
      <vt:lpstr>Разлика между .h и .cpp</vt:lpstr>
      <vt:lpstr>Прекомпилация</vt:lpstr>
      <vt:lpstr>Компилация и свързване</vt:lpstr>
      <vt:lpstr>Каква е нуждата от .h и .cpp</vt:lpstr>
      <vt:lpstr>Каква е нуждата от .h и .cpp</vt:lpstr>
      <vt:lpstr>Принцип на разделянето на декларация от имплементация</vt:lpstr>
      <vt:lpstr>Добри практики в декларацията на клас</vt:lpstr>
      <vt:lpstr>Пример</vt:lpstr>
      <vt:lpstr>Пример</vt:lpstr>
      <vt:lpstr>Пример</vt:lpstr>
      <vt:lpstr>Почивка 10 минути</vt:lpstr>
      <vt:lpstr>Системно генерирани член-функции</vt:lpstr>
      <vt:lpstr>Системно генерирани член-функции</vt:lpstr>
      <vt:lpstr>Голяма четворка</vt:lpstr>
      <vt:lpstr>Голяма четворка</vt:lpstr>
      <vt:lpstr>Конструктори</vt:lpstr>
      <vt:lpstr>Конструктори</vt:lpstr>
      <vt:lpstr>Синтаксис на конструкторите</vt:lpstr>
      <vt:lpstr>Синтаксис на конструкторите</vt:lpstr>
      <vt:lpstr>Синтаксис на конструкторите</vt:lpstr>
      <vt:lpstr>Инициализиращ списък</vt:lpstr>
      <vt:lpstr>Инициализиращ списък</vt:lpstr>
      <vt:lpstr>Инициализиращ списък</vt:lpstr>
      <vt:lpstr>Синтаксис на конструкторите</vt:lpstr>
      <vt:lpstr>Синтаксис на конструкторите</vt:lpstr>
      <vt:lpstr>Извикване на конструктор</vt:lpstr>
      <vt:lpstr>Извикване на конструкторите</vt:lpstr>
      <vt:lpstr>Извикване на конструкторите</vt:lpstr>
      <vt:lpstr>Задачи за вас #4</vt:lpstr>
      <vt:lpstr>Задача</vt:lpstr>
      <vt:lpstr>Задача</vt:lpstr>
      <vt:lpstr>Задача</vt:lpstr>
      <vt:lpstr>Конструктор по подразбиране</vt:lpstr>
      <vt:lpstr>Копиращ конструктор</vt:lpstr>
      <vt:lpstr>Копиращ конструктор</vt:lpstr>
      <vt:lpstr>Пример</vt:lpstr>
      <vt:lpstr>Пример - пояснение</vt:lpstr>
      <vt:lpstr>Допълнение</vt:lpstr>
      <vt:lpstr>Допълнение - пояснение</vt:lpstr>
      <vt:lpstr>Пример</vt:lpstr>
      <vt:lpstr>Пример</vt:lpstr>
      <vt:lpstr>Конструктори за преобразуване на тип</vt:lpstr>
      <vt:lpstr>Пример</vt:lpstr>
      <vt:lpstr>Пояснения explicit и implicit</vt:lpstr>
      <vt:lpstr>Пример</vt:lpstr>
      <vt:lpstr>Пример</vt:lpstr>
      <vt:lpstr>Задачи за вас #5</vt:lpstr>
      <vt:lpstr>Задача</vt:lpstr>
      <vt:lpstr>Задача</vt:lpstr>
      <vt:lpstr>Задача</vt:lpstr>
      <vt:lpstr>Оператор за присвояване</vt:lpstr>
      <vt:lpstr>Оператор за присвояване</vt:lpstr>
      <vt:lpstr>Синтаксис</vt:lpstr>
      <vt:lpstr>Оператор за присвояване</vt:lpstr>
      <vt:lpstr>Презентация на PowerPoint</vt:lpstr>
      <vt:lpstr>Пример</vt:lpstr>
      <vt:lpstr>Задачи за вас #6</vt:lpstr>
      <vt:lpstr>Задача</vt:lpstr>
      <vt:lpstr>Презентация на PowerPoint</vt:lpstr>
      <vt:lpstr>Задача</vt:lpstr>
      <vt:lpstr>Презентация на PowerPoint</vt:lpstr>
      <vt:lpstr>Задача</vt:lpstr>
      <vt:lpstr>Задача - пояснение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Деструктор</vt:lpstr>
      <vt:lpstr>Конструктори публични</vt:lpstr>
      <vt:lpstr>Забрана на конструктор</vt:lpstr>
      <vt:lpstr>Кога пишем голямата четворка</vt:lpstr>
      <vt:lpstr>Масиви от собствени данни</vt:lpstr>
      <vt:lpstr>Източници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Добре дошли</dc:title>
  <dc:creator>Aston Martin</dc:creator>
  <cp:lastModifiedBy>Aston Martin</cp:lastModifiedBy>
  <cp:revision>119</cp:revision>
  <dcterms:created xsi:type="dcterms:W3CDTF">2019-02-17T22:26:42Z</dcterms:created>
  <dcterms:modified xsi:type="dcterms:W3CDTF">2019-02-21T09:38:02Z</dcterms:modified>
</cp:coreProperties>
</file>