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23" r:id="rId4"/>
    <p:sldId id="419" r:id="rId5"/>
    <p:sldId id="420" r:id="rId6"/>
    <p:sldId id="421" r:id="rId7"/>
    <p:sldId id="418" r:id="rId8"/>
    <p:sldId id="424" r:id="rId9"/>
    <p:sldId id="413" r:id="rId10"/>
    <p:sldId id="427" r:id="rId11"/>
    <p:sldId id="433" r:id="rId12"/>
    <p:sldId id="430" r:id="rId13"/>
    <p:sldId id="434" r:id="rId14"/>
    <p:sldId id="412" r:id="rId15"/>
    <p:sldId id="476" r:id="rId16"/>
    <p:sldId id="431" r:id="rId17"/>
    <p:sldId id="337" r:id="rId18"/>
    <p:sldId id="428" r:id="rId19"/>
    <p:sldId id="417" r:id="rId20"/>
    <p:sldId id="432" r:id="rId21"/>
    <p:sldId id="436" r:id="rId22"/>
    <p:sldId id="437" r:id="rId23"/>
    <p:sldId id="438" r:id="rId24"/>
    <p:sldId id="439" r:id="rId25"/>
    <p:sldId id="440" r:id="rId26"/>
    <p:sldId id="442" r:id="rId27"/>
    <p:sldId id="444" r:id="rId28"/>
    <p:sldId id="446" r:id="rId29"/>
    <p:sldId id="445" r:id="rId30"/>
    <p:sldId id="448" r:id="rId31"/>
    <p:sldId id="452" r:id="rId32"/>
    <p:sldId id="449" r:id="rId33"/>
    <p:sldId id="500" r:id="rId34"/>
    <p:sldId id="450" r:id="rId35"/>
    <p:sldId id="451" r:id="rId36"/>
    <p:sldId id="453" r:id="rId37"/>
    <p:sldId id="456" r:id="rId38"/>
    <p:sldId id="455" r:id="rId39"/>
    <p:sldId id="457" r:id="rId40"/>
    <p:sldId id="458" r:id="rId41"/>
    <p:sldId id="454" r:id="rId42"/>
    <p:sldId id="459" r:id="rId43"/>
    <p:sldId id="461" r:id="rId44"/>
    <p:sldId id="462" r:id="rId45"/>
    <p:sldId id="463" r:id="rId46"/>
    <p:sldId id="464" r:id="rId47"/>
    <p:sldId id="466" r:id="rId48"/>
    <p:sldId id="465" r:id="rId49"/>
    <p:sldId id="467" r:id="rId50"/>
    <p:sldId id="468" r:id="rId51"/>
    <p:sldId id="460" r:id="rId52"/>
    <p:sldId id="469" r:id="rId53"/>
    <p:sldId id="470" r:id="rId54"/>
    <p:sldId id="473" r:id="rId55"/>
    <p:sldId id="471" r:id="rId56"/>
    <p:sldId id="474" r:id="rId57"/>
    <p:sldId id="475" r:id="rId58"/>
    <p:sldId id="271" r:id="rId59"/>
    <p:sldId id="477" r:id="rId60"/>
    <p:sldId id="479" r:id="rId61"/>
    <p:sldId id="480" r:id="rId62"/>
    <p:sldId id="481" r:id="rId63"/>
    <p:sldId id="482" r:id="rId64"/>
    <p:sldId id="483" r:id="rId65"/>
    <p:sldId id="485" r:id="rId66"/>
    <p:sldId id="486" r:id="rId67"/>
    <p:sldId id="489" r:id="rId68"/>
    <p:sldId id="382" r:id="rId69"/>
    <p:sldId id="383" r:id="rId70"/>
    <p:sldId id="384" r:id="rId71"/>
    <p:sldId id="487" r:id="rId72"/>
    <p:sldId id="396" r:id="rId73"/>
    <p:sldId id="488" r:id="rId74"/>
    <p:sldId id="484" r:id="rId75"/>
    <p:sldId id="491" r:id="rId76"/>
    <p:sldId id="492" r:id="rId77"/>
    <p:sldId id="493" r:id="rId78"/>
    <p:sldId id="494" r:id="rId79"/>
    <p:sldId id="499" r:id="rId80"/>
    <p:sldId id="495" r:id="rId81"/>
    <p:sldId id="496" r:id="rId82"/>
    <p:sldId id="497" r:id="rId83"/>
    <p:sldId id="385" r:id="rId84"/>
    <p:sldId id="387" r:id="rId85"/>
    <p:sldId id="386" r:id="rId86"/>
    <p:sldId id="490" r:id="rId87"/>
    <p:sldId id="274" r:id="rId88"/>
    <p:sldId id="275" r:id="rId89"/>
    <p:sldId id="392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ton Martin" initials="AM" lastIdx="1" clrIdx="0">
    <p:extLst>
      <p:ext uri="{19B8F6BF-5375-455C-9EA6-DF929625EA0E}">
        <p15:presenceInfo xmlns:p15="http://schemas.microsoft.com/office/powerpoint/2012/main" userId="596c9e60102875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56C9"/>
    <a:srgbClr val="008000"/>
    <a:srgbClr val="FF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ъл сти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ъл стил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ъл стил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ен стил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D6DFFA-1FF1-4DBB-AFD4-495D540F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5B1F4DF-0817-478B-922C-FF15D041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B1B97BB-0785-437F-8A92-8CC63A15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88D681-2CED-46ED-9E79-0FCEF5BF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DC68590-E011-4A4C-96D7-A4CF8E6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F36C91-995A-4B0F-8C71-45068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AB1989E-496A-47AE-9AA4-6C68F93E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5994B6-820E-454B-8E17-E1465E6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9AAEF1D-A477-4626-92C6-FC9CDAF7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3FE51D1-492D-400E-B516-51C76F7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1A81A86-6E9A-48A4-9806-190AC762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676DEC2-8719-433B-B704-C1C4088A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3DC206B-0700-4F0B-A006-47B7E982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CAB9A3-EF07-45B6-999C-95322FF6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1CADEF9-2A63-4966-AF90-A65584E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69701-F372-491A-A82F-B98FA77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574A84-C422-4504-91D5-9E3B500C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6630E7-CD74-4B1B-BA2A-264C4AAD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7C406D1-5665-4C6B-8387-28F3A0A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B299E13-217C-494E-B665-92F8A72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76A40-E7D1-429D-8780-732860F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DAB298-894C-452E-A7D8-F0055B9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B7B1BDB-F97C-4824-823B-37D3DE96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C796CC-5D92-4313-8764-9BD6DAB7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6FE532-78D6-484B-ACFD-65DB108D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A85F7F-2C0C-445B-B559-A7C48F5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31B80C-B0B0-427E-A409-D5ECF21F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9F2FD9C-FDF3-4527-BF9F-064B3E5F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0524E8-6A42-4FB6-968B-E0E5B5EE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486F1BE-C341-46E0-8C64-6A2B87E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D97624A-BDDC-44F9-BFBC-15CDA0F3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54AA10-F488-4B9A-A89B-D669A74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A0989D6-8F4F-4D95-AF7A-716F5DFD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2D21742-6A61-46B2-B212-F9D36DFFE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018E79C-B7B3-49B6-9406-429B78FE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9B9D2883-D466-4C80-B0E8-2BDA83A6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1B857A3-0FB5-43DE-B737-D56A8ADF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DDCEA0E3-7814-4DFE-B232-3744524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C5EC8A0-7D96-4E15-B8FC-C38DCA5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B00A84-4548-49B1-82C3-2D4A0BC7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A3FC45E-9CFD-42C4-B62E-299C3F50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AAB4E78-6A4A-40BA-96D1-12F25209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FBBE5964-461A-4CC9-B50E-5B914B8B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AE88D56-06B1-4A43-96C6-60D1395A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112D563-4BDF-4956-A43E-C4A1785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323FAC0-AAE3-4CCB-A8BA-AA7DF53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6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83123-4311-4AFB-9BF9-8A6E2BA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85FFC0-B34D-483E-974C-22616438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4C92228-3241-47FE-B35F-E9DF082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A4F5755-F92A-4973-AB1F-57AE629F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64BD4A2-96F6-41CB-B126-CA9D8311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22C104-D797-440C-B1DA-F57888A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FF0927-C259-46A8-B37B-281AEBFF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88F32C2-4521-4D2A-B7BF-5FAA8902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6A4B1D5-F2C9-4A93-8288-F51AEA6D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60990E4-7F21-430A-A7AE-0727C088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2B8C3D-79C7-41BF-B59E-C158A85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34E67EA-AB84-44F3-9B77-192D21B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18A13A6-52B1-45D0-BE4D-9C26001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2FA348A-F92C-4975-8E2C-A643AEBB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DA34ABA-D8D7-45FF-B783-C8911644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469B-798D-47D6-843A-D6A2943EC4AD}" type="datetimeFigureOut">
              <a:rPr lang="en-GB" smtClean="0"/>
              <a:t>01/01/2019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D5237D-ECDB-47D7-87F5-9DCFD740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CA73908-1CFA-4675-BAEC-5CB4A964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0D467-4E78-4C94-8CC9-727E259FB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Консултация по УП за контролно </a:t>
            </a:r>
            <a:r>
              <a:rPr lang="en-US" dirty="0"/>
              <a:t>2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FCE1DD1-3747-408A-A116-D0B9DE38E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96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1-D400-4A15-B0AE-B995D480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25ED-446A-49B1-A167-F881FF51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a;</a:t>
            </a:r>
          </a:p>
          <a:p>
            <a:pPr marL="0" indent="0">
              <a:buNone/>
            </a:pPr>
            <a:r>
              <a:rPr lang="en-US" dirty="0"/>
              <a:t>a = 2;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&lt;&lt;a&lt;&lt;‘, ‘</a:t>
            </a:r>
            <a:r>
              <a:rPr lang="bg" dirty="0"/>
              <a:t>&lt;&lt;</a:t>
            </a:r>
            <a:r>
              <a:rPr lang="en-US" dirty="0"/>
              <a:t>b; </a:t>
            </a:r>
            <a:r>
              <a:rPr lang="en-US" dirty="0">
                <a:solidFill>
                  <a:srgbClr val="008000"/>
                </a:solidFill>
              </a:rPr>
              <a:t>//2,5</a:t>
            </a:r>
          </a:p>
          <a:p>
            <a:pPr marL="0" indent="0">
              <a:buNone/>
            </a:pPr>
            <a:endParaRPr lang="en-US" dirty="0">
              <a:solidFill>
                <a:srgbClr val="D856C9"/>
              </a:solidFill>
            </a:endParaRPr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int&amp; b = a;</a:t>
            </a:r>
          </a:p>
          <a:p>
            <a:pPr marL="0" indent="0">
              <a:buNone/>
            </a:pPr>
            <a:r>
              <a:rPr lang="en-US" dirty="0"/>
              <a:t>a = 2;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&lt;&lt;a&lt;&lt;‘, ‘</a:t>
            </a:r>
            <a:r>
              <a:rPr lang="bg" dirty="0"/>
              <a:t>&lt;&lt;</a:t>
            </a:r>
            <a:r>
              <a:rPr lang="en-US" dirty="0"/>
              <a:t>b; </a:t>
            </a:r>
            <a:r>
              <a:rPr lang="en-US" dirty="0">
                <a:solidFill>
                  <a:srgbClr val="008000"/>
                </a:solidFill>
              </a:rPr>
              <a:t>//2,2</a:t>
            </a:r>
          </a:p>
          <a:p>
            <a:pPr marL="0" indent="0">
              <a:buNone/>
            </a:pPr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E61B74-3270-448E-BC71-0917CC42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D13FBE-17C7-4B84-811E-8D9B41E8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/>
          <a:lstStyle/>
          <a:p>
            <a:r>
              <a:rPr lang="bg-BG" dirty="0"/>
              <a:t>Също както константите, референцията трябва да се инициализира още при дефиницията</a:t>
            </a:r>
          </a:p>
          <a:p>
            <a:r>
              <a:rPr lang="bg-BG" dirty="0"/>
              <a:t>След като веднъж е била декларирана, инициализирането е необратимо (обвързване за цял живот/гледачът не може да излезе от клетката)</a:t>
            </a:r>
            <a:endParaRPr lang="en-GB" dirty="0"/>
          </a:p>
          <a:p>
            <a:r>
              <a:rPr lang="bg-BG" dirty="0"/>
              <a:t>Типът на референцията и на променливата трябва да съвпадат</a:t>
            </a:r>
            <a:endParaRPr lang="en-GB" dirty="0"/>
          </a:p>
          <a:p>
            <a:r>
              <a:rPr lang="bg-BG" dirty="0"/>
              <a:t>При инициализация не се копират данните на оригиналната променлива </a:t>
            </a:r>
            <a:r>
              <a:rPr lang="en-GB" dirty="0"/>
              <a:t>(</a:t>
            </a:r>
            <a:r>
              <a:rPr lang="en-GB" dirty="0">
                <a:solidFill>
                  <a:srgbClr val="0000FF"/>
                </a:solidFill>
              </a:rPr>
              <a:t>Demo1</a:t>
            </a:r>
            <a:r>
              <a:rPr lang="en-GB" dirty="0"/>
              <a:t>) =&gt; </a:t>
            </a:r>
            <a:r>
              <a:rPr lang="bg-BG" dirty="0"/>
              <a:t>пести се време и памет при огромни структури от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BC9D28-FB54-4C9E-9F8C-D703A5D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 началото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31E3B0-5846-4D3E-ABF0-A952C905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 да накараме функцията да работи?</a:t>
            </a:r>
          </a:p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6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BC9D28-FB54-4C9E-9F8C-D703A5D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 началото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31E3B0-5846-4D3E-ABF0-A952C905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 да накараме функцията да работи?</a:t>
            </a:r>
          </a:p>
          <a:p>
            <a:pPr marL="0" indent="0">
              <a:buNone/>
            </a:pPr>
            <a:r>
              <a:rPr lang="en-GB" dirty="0"/>
              <a:t>void swap(double </a:t>
            </a:r>
            <a:r>
              <a:rPr lang="en-GB" dirty="0">
                <a:solidFill>
                  <a:srgbClr val="D856C9"/>
                </a:solidFill>
              </a:rPr>
              <a:t>&amp;</a:t>
            </a:r>
            <a:r>
              <a:rPr lang="en-GB" dirty="0"/>
              <a:t> a, double </a:t>
            </a:r>
            <a:r>
              <a:rPr lang="en-GB" dirty="0">
                <a:solidFill>
                  <a:srgbClr val="D856C9"/>
                </a:solidFill>
              </a:rPr>
              <a:t>&amp;</a:t>
            </a:r>
            <a:r>
              <a:rPr lang="en-GB" dirty="0"/>
              <a:t>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>
                <a:solidFill>
                  <a:srgbClr val="0000FF"/>
                </a:solidFill>
              </a:rPr>
              <a:t>Demo2</a:t>
            </a:r>
          </a:p>
        </p:txBody>
      </p:sp>
    </p:spTree>
    <p:extLst>
      <p:ext uri="{BB962C8B-B14F-4D97-AF65-F5344CB8AC3E}">
        <p14:creationId xmlns:p14="http://schemas.microsoft.com/office/powerpoint/2010/main" val="34281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от миналия път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bg-BG" dirty="0"/>
              <a:t>А</a:t>
            </a:r>
            <a:r>
              <a:rPr lang="en-GB"/>
              <a:t>bs</a:t>
            </a:r>
            <a:r>
              <a:rPr lang="en-GB" dirty="0"/>
              <a:t>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-5, преговорете си частта със създаването на нови обекти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от миналия път </a:t>
            </a:r>
            <a:r>
              <a:rPr lang="en-GB" dirty="0"/>
              <a:t>Remastered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&amp;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bg-BG" dirty="0"/>
              <a:t>А</a:t>
            </a:r>
            <a:r>
              <a:rPr lang="en-GB" dirty="0"/>
              <a:t>bs(numb);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5, вече работи така както искаме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ED99FF-D1E7-4773-9826-45ABD3BD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сега работи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2A634F-5EA3-41DF-8B97-6CC2BF8C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</a:t>
            </a:r>
            <a:r>
              <a:rPr lang="en-GB" dirty="0"/>
              <a:t>,</a:t>
            </a:r>
            <a:r>
              <a:rPr lang="bg-BG" dirty="0"/>
              <a:t> винаги при извикването на функция се създава нов обект, на който присвояваме стойността на оригиналния</a:t>
            </a:r>
          </a:p>
          <a:p>
            <a:r>
              <a:rPr lang="bg-BG" dirty="0"/>
              <a:t>Ако обаче обектът е от тип референция, то ние ще създадем променлива, която използва същите данни (ще вкараме нов гледач в клетката)</a:t>
            </a:r>
          </a:p>
          <a:p>
            <a:r>
              <a:rPr lang="bg-BG" dirty="0"/>
              <a:t>Така вече каквото правим с променливата във функцията, то ние го правим и с оригиналната променлива (всеки от двамата гледачи може да се грижи за тигъра)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1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1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34ACA6-FEB4-405D-AA13-86C2569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862389-65AA-41F4-BE80-CD1A21F5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double b = 5;</a:t>
            </a:r>
          </a:p>
          <a:p>
            <a:pPr marL="0" indent="0">
              <a:buNone/>
            </a:pPr>
            <a:r>
              <a:rPr lang="en-GB" dirty="0"/>
              <a:t>double &amp; a = b;</a:t>
            </a:r>
          </a:p>
          <a:p>
            <a:pPr marL="0" indent="0">
              <a:buNone/>
            </a:pPr>
            <a:r>
              <a:rPr lang="en-GB" dirty="0"/>
              <a:t>double &amp; c = a;</a:t>
            </a:r>
          </a:p>
          <a:p>
            <a:pPr marL="0" indent="0">
              <a:buNone/>
            </a:pPr>
            <a:r>
              <a:rPr lang="en-GB" dirty="0"/>
              <a:t>--b;</a:t>
            </a:r>
          </a:p>
          <a:p>
            <a:pPr marL="0" indent="0">
              <a:buNone/>
            </a:pPr>
            <a:r>
              <a:rPr lang="en-GB" dirty="0"/>
              <a:t>a += 3;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c;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7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593-C6AC-44AB-BE7B-12BDE1A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622A-7194-4125-A93A-82EB6D25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8741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Ще</a:t>
            </a:r>
            <a:r>
              <a:rPr lang="en-GB" dirty="0"/>
              <a:t> </a:t>
            </a:r>
            <a:r>
              <a:rPr lang="bg-BG" dirty="0"/>
              <a:t>работи ли следният код?</a:t>
            </a:r>
            <a:endParaRPr lang="en-GB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(char&amp;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Не, защото ще се получи двусмислие </a:t>
            </a:r>
            <a:r>
              <a:rPr lang="en-GB" dirty="0">
                <a:solidFill>
                  <a:srgbClr val="D856C9"/>
                </a:solidFill>
              </a:rPr>
              <a:t>(ambiguity). </a:t>
            </a:r>
            <a:r>
              <a:rPr lang="bg-BG" dirty="0">
                <a:solidFill>
                  <a:srgbClr val="D856C9"/>
                </a:solidFill>
              </a:rPr>
              <a:t>Компилаторът няма как да знае към коя от двете функции да се обърне</a:t>
            </a:r>
            <a:r>
              <a:rPr lang="en-GB" dirty="0">
                <a:solidFill>
                  <a:srgbClr val="D856C9"/>
                </a:solidFill>
              </a:rPr>
              <a:t>, </a:t>
            </a:r>
            <a:r>
              <a:rPr lang="bg-BG" dirty="0">
                <a:solidFill>
                  <a:srgbClr val="D856C9"/>
                </a:solidFill>
              </a:rPr>
              <a:t>освен ако не му се подаде литерал.</a:t>
            </a:r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176AB-A593-4599-9D66-C6E0DAB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EAC0F8-DA86-4DD7-9E23-9DD31A05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" dirty="0"/>
              <a:t>Референции</a:t>
            </a:r>
            <a:endParaRPr lang="en-GB" dirty="0"/>
          </a:p>
          <a:p>
            <a:r>
              <a:rPr lang="bg" dirty="0"/>
              <a:t>Пойнтъри</a:t>
            </a:r>
            <a:endParaRPr lang="en-GB" dirty="0"/>
          </a:p>
          <a:p>
            <a:r>
              <a:rPr lang="bg-BG" dirty="0"/>
              <a:t>Масиви</a:t>
            </a:r>
            <a:endParaRPr lang="en-US" dirty="0"/>
          </a:p>
          <a:p>
            <a:r>
              <a:rPr lang="bg-BG" dirty="0"/>
              <a:t>Символни низове</a:t>
            </a:r>
            <a:endParaRPr lang="bg" dirty="0"/>
          </a:p>
          <a:p>
            <a:r>
              <a:rPr lang="bg" dirty="0"/>
              <a:t>Примерни задачи</a:t>
            </a:r>
            <a:endParaRPr lang="en-GB" dirty="0"/>
          </a:p>
          <a:p>
            <a:r>
              <a:rPr lang="bg-BG" dirty="0"/>
              <a:t>Време за въпроси (надявам се да остане такова)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87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973146-5AB5-4399-B8A2-3EC7754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CB9370-2FFF-4B9B-A180-DC627C4E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&amp; b = a;</a:t>
            </a:r>
          </a:p>
          <a:p>
            <a:pPr marL="0" indent="0">
              <a:buNone/>
            </a:pPr>
            <a:r>
              <a:rPr lang="en-GB" dirty="0"/>
              <a:t>int c = 2;</a:t>
            </a:r>
          </a:p>
          <a:p>
            <a:pPr marL="0" indent="0">
              <a:buNone/>
            </a:pPr>
            <a:r>
              <a:rPr lang="en-GB" dirty="0"/>
              <a:t>b = c;</a:t>
            </a:r>
          </a:p>
          <a:p>
            <a:pPr marL="0" indent="0">
              <a:buNone/>
            </a:pPr>
            <a:r>
              <a:rPr lang="en-GB" dirty="0"/>
              <a:t>b *= 2;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 &lt;&lt; ‘-' &lt;&lt; b &lt;&lt; ‘-' &lt;&lt; c;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4-4-2</a:t>
            </a:r>
          </a:p>
        </p:txBody>
      </p:sp>
    </p:spTree>
    <p:extLst>
      <p:ext uri="{BB962C8B-B14F-4D97-AF65-F5344CB8AC3E}">
        <p14:creationId xmlns:p14="http://schemas.microsoft.com/office/powerpoint/2010/main" val="23374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58E662-0835-485A-B646-9867BF34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към абстрактния 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376532-E645-431A-8099-26B634C8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като вече видяхме, че има как да вкараме втори гледач в клетката на тигъра</a:t>
            </a:r>
            <a:r>
              <a:rPr lang="en-GB" dirty="0"/>
              <a:t>,</a:t>
            </a:r>
            <a:r>
              <a:rPr lang="bg-BG" dirty="0"/>
              <a:t> изникнаха следните проблеми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Трябва да го вкараме в клетката в момента, в който го създадем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След като веднъж сме</a:t>
            </a:r>
            <a:r>
              <a:rPr lang="en-GB" dirty="0"/>
              <a:t> </a:t>
            </a:r>
            <a:r>
              <a:rPr lang="bg-BG" dirty="0"/>
              <a:t>вкарали</a:t>
            </a:r>
            <a:r>
              <a:rPr lang="en-GB" dirty="0"/>
              <a:t> </a:t>
            </a:r>
            <a:r>
              <a:rPr lang="bg-BG" dirty="0"/>
              <a:t>гледач в клетка, повече не можем да го местим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Всичко досега беше лесно </a:t>
            </a:r>
            <a:r>
              <a:rPr lang="en-GB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7204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97545E-EA22-49CF-8EE0-0EBABCED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проблемите от предния слайд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43E44F-47CA-4A52-A727-198D02A9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Решението на проблемите от предния слайд е някой свръх-квалифициран гледач, който знае как да влезе и излезе от клетката без тигрите да избягат с него</a:t>
            </a:r>
          </a:p>
          <a:p>
            <a:r>
              <a:rPr lang="bg-BG" dirty="0"/>
              <a:t>Такъв гледач трябва да стои пред дадена клетка и да влиза в нея само когато му кажем</a:t>
            </a:r>
          </a:p>
          <a:p>
            <a:r>
              <a:rPr lang="bg-BG" dirty="0"/>
              <a:t>Такъв гледач трябва да може да сменя клетката, пред която стои</a:t>
            </a:r>
          </a:p>
          <a:p>
            <a:r>
              <a:rPr lang="bg-BG" dirty="0"/>
              <a:t>Такъв гледач е звезда и затова го бележим с * и ще го наричаме маниак</a:t>
            </a:r>
          </a:p>
        </p:txBody>
      </p:sp>
    </p:spTree>
    <p:extLst>
      <p:ext uri="{BB962C8B-B14F-4D97-AF65-F5344CB8AC3E}">
        <p14:creationId xmlns:p14="http://schemas.microsoft.com/office/powerpoint/2010/main" val="37644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0903DD-6613-4D8D-AA10-E6F19E6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FCB7FA-6A86-4D70-A413-CD0ABCAF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Тип </a:t>
            </a:r>
            <a:r>
              <a:rPr lang="bg-BG" dirty="0" err="1"/>
              <a:t>данна</a:t>
            </a:r>
            <a:r>
              <a:rPr lang="bg-BG" dirty="0"/>
              <a:t>, която като стойност притежава адрес(клетка)</a:t>
            </a:r>
          </a:p>
          <a:p>
            <a:r>
              <a:rPr lang="bg-BG" dirty="0"/>
              <a:t>Съществуват различни </a:t>
            </a:r>
            <a:r>
              <a:rPr lang="bg-BG" dirty="0" err="1"/>
              <a:t>пойнтъри</a:t>
            </a:r>
            <a:r>
              <a:rPr lang="bg-BG" dirty="0"/>
              <a:t>, които сочат към адресите на различни по тип данни</a:t>
            </a:r>
          </a:p>
          <a:p>
            <a:r>
              <a:rPr lang="bg-BG" dirty="0"/>
              <a:t>Може да съдържа както адреса на някоя </a:t>
            </a:r>
            <a:r>
              <a:rPr lang="en-GB" dirty="0" err="1"/>
              <a:t>lvalue</a:t>
            </a:r>
            <a:r>
              <a:rPr lang="en-GB" dirty="0"/>
              <a:t>, </a:t>
            </a:r>
            <a:r>
              <a:rPr lang="bg-BG" dirty="0"/>
              <a:t>така и празното пространство (</a:t>
            </a:r>
            <a:r>
              <a:rPr lang="en-GB" dirty="0" err="1"/>
              <a:t>nullptr</a:t>
            </a:r>
            <a:r>
              <a:rPr lang="en-GB" dirty="0"/>
              <a:t>) </a:t>
            </a:r>
            <a:r>
              <a:rPr lang="bg-BG" dirty="0"/>
              <a:t>или някоя непозволена памет (което е източник на грешки)</a:t>
            </a:r>
          </a:p>
          <a:p>
            <a:r>
              <a:rPr lang="bg-BG" dirty="0"/>
              <a:t>Адресът, който съдържа </a:t>
            </a:r>
            <a:r>
              <a:rPr lang="bg-BG" dirty="0" err="1"/>
              <a:t>пойнтърът</a:t>
            </a:r>
            <a:r>
              <a:rPr lang="bg-BG" dirty="0"/>
              <a:t>, може да се променя</a:t>
            </a:r>
          </a:p>
          <a:p>
            <a:r>
              <a:rPr lang="bg-BG" dirty="0"/>
              <a:t>Може да се извършват промени по данните в съответния адрес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- пояснения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Нарича се </a:t>
            </a:r>
            <a:r>
              <a:rPr lang="bg-BG" dirty="0" err="1"/>
              <a:t>пойнтър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pointer)</a:t>
            </a:r>
            <a:r>
              <a:rPr lang="bg-BG" dirty="0"/>
              <a:t>, защото все едно сочи към мястото в паметта, чийто адрес съхранява.</a:t>
            </a:r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ru-RU" dirty="0"/>
              <a:t>&lt;тип&gt; *&lt;</a:t>
            </a:r>
            <a:r>
              <a:rPr lang="ru-RU" dirty="0" err="1"/>
              <a:t>име</a:t>
            </a:r>
            <a:r>
              <a:rPr lang="ru-RU" dirty="0"/>
              <a:t>&gt; [ = &lt;</a:t>
            </a:r>
            <a:r>
              <a:rPr lang="ru-RU" dirty="0" err="1"/>
              <a:t>израз</a:t>
            </a:r>
            <a:r>
              <a:rPr lang="ru-RU" dirty="0"/>
              <a:t>&gt; ];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GB" dirty="0"/>
              <a:t>int * pointer;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маниак, който не стои пред никаква клетка, но е </a:t>
            </a:r>
            <a:r>
              <a:rPr lang="en-GB" dirty="0"/>
              <a:t>	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способен да стои само пред клетки на </a:t>
            </a:r>
            <a:r>
              <a:rPr lang="en-GB" dirty="0">
                <a:solidFill>
                  <a:srgbClr val="008000"/>
                </a:solidFill>
              </a:rPr>
              <a:t>int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8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нареченият</a:t>
            </a:r>
            <a:r>
              <a:rPr lang="ru-RU" dirty="0"/>
              <a:t> </a:t>
            </a:r>
            <a:r>
              <a:rPr lang="ru-RU" dirty="0" err="1"/>
              <a:t>нулев</a:t>
            </a:r>
            <a:r>
              <a:rPr lang="ru-RU" dirty="0"/>
              <a:t> адрес (</a:t>
            </a:r>
            <a:r>
              <a:rPr lang="en-GB" dirty="0" err="1"/>
              <a:t>nullptr</a:t>
            </a:r>
            <a:r>
              <a:rPr lang="en-GB" dirty="0"/>
              <a:t>), </a:t>
            </a:r>
            <a:r>
              <a:rPr lang="bg-BG" dirty="0"/>
              <a:t>наричан още </a:t>
            </a:r>
            <a:r>
              <a:rPr lang="bg-BG" dirty="0" err="1"/>
              <a:t>пойнтъров</a:t>
            </a:r>
            <a:r>
              <a:rPr lang="bg-BG" dirty="0"/>
              <a:t> литерал</a:t>
            </a:r>
          </a:p>
          <a:p>
            <a:r>
              <a:rPr lang="en-GB" dirty="0" err="1"/>
              <a:t>nullptr</a:t>
            </a:r>
            <a:r>
              <a:rPr lang="en-GB" dirty="0"/>
              <a:t> </a:t>
            </a:r>
            <a:r>
              <a:rPr lang="bg-BG" dirty="0"/>
              <a:t>не сочи към нищо и има специални свойства, с които ще се сблъскате в курсовете по ООП и СДА</a:t>
            </a:r>
          </a:p>
          <a:p>
            <a:endParaRPr lang="bg-BG" dirty="0"/>
          </a:p>
          <a:p>
            <a:r>
              <a:rPr lang="bg-BG" dirty="0"/>
              <a:t>Оператор </a:t>
            </a:r>
            <a:r>
              <a:rPr lang="en-GB" dirty="0"/>
              <a:t>&amp;</a:t>
            </a:r>
            <a:r>
              <a:rPr lang="bg-BG" dirty="0"/>
              <a:t> има и още 1 приложение:</a:t>
            </a:r>
          </a:p>
          <a:p>
            <a:pPr lvl="1"/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префикс, </a:t>
            </a:r>
            <a:r>
              <a:rPr lang="ru-RU" dirty="0" err="1"/>
              <a:t>връща</a:t>
            </a:r>
            <a:r>
              <a:rPr lang="ru-RU" dirty="0"/>
              <a:t> адреса на </a:t>
            </a:r>
            <a:r>
              <a:rPr lang="ru-RU" dirty="0" err="1"/>
              <a:t>дадената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endParaRPr lang="en-GB" dirty="0"/>
          </a:p>
          <a:p>
            <a:pPr lvl="1"/>
            <a:r>
              <a:rPr lang="bg-BG" dirty="0"/>
              <a:t>Пример: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int a = 5;</a:t>
            </a:r>
          </a:p>
          <a:p>
            <a:pPr marL="457200" lvl="1" indent="0">
              <a:buNone/>
            </a:pPr>
            <a:r>
              <a:rPr lang="en-GB" dirty="0"/>
              <a:t>int * b = &amp;a;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Един </a:t>
            </a:r>
            <a:r>
              <a:rPr lang="bg-BG" dirty="0" err="1"/>
              <a:t>пойнтър</a:t>
            </a:r>
            <a:r>
              <a:rPr lang="bg-BG" dirty="0"/>
              <a:t> може да сочи към друг </a:t>
            </a:r>
            <a:r>
              <a:rPr lang="bg-BG" dirty="0" err="1"/>
              <a:t>пойнтър</a:t>
            </a:r>
            <a:r>
              <a:rPr lang="bg-BG" dirty="0"/>
              <a:t> (двоен </a:t>
            </a:r>
            <a:r>
              <a:rPr lang="bg-BG" dirty="0" err="1"/>
              <a:t>пойнтър</a:t>
            </a:r>
            <a:r>
              <a:rPr lang="bg-BG" dirty="0"/>
              <a:t>)</a:t>
            </a:r>
          </a:p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* b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а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**c = &amp;b;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</a:t>
            </a:r>
            <a:r>
              <a:rPr lang="en-GB" dirty="0">
                <a:solidFill>
                  <a:srgbClr val="008000"/>
                </a:solidFill>
              </a:rPr>
              <a:t>b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Тъй като </a:t>
            </a:r>
            <a:r>
              <a:rPr lang="bg-BG" dirty="0" err="1">
                <a:solidFill>
                  <a:srgbClr val="FF0000"/>
                </a:solidFill>
              </a:rPr>
              <a:t>пойнтърът</a:t>
            </a:r>
            <a:r>
              <a:rPr lang="bg-BG" dirty="0">
                <a:solidFill>
                  <a:srgbClr val="FF0000"/>
                </a:solidFill>
              </a:rPr>
              <a:t> е обект, той също притежава адрес!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bg-BG" dirty="0"/>
              <a:t>Тази концепция отнема време да се разбере, но точно тя е разликата между занаятчията и програмиста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двойния </a:t>
            </a:r>
            <a:r>
              <a:rPr lang="bg-BG" dirty="0" err="1"/>
              <a:t>пойнтър</a:t>
            </a:r>
            <a:r>
              <a:rPr lang="bg-BG" dirty="0"/>
              <a:t> абстрактният пример с маниака, който стои пред клетката ,малко увисва, но идеята е същата</a:t>
            </a:r>
          </a:p>
          <a:p>
            <a:pPr marL="0" indent="0">
              <a:buNone/>
            </a:pPr>
            <a:r>
              <a:rPr lang="en-GB" dirty="0"/>
              <a:t>int a = 5;	 </a:t>
            </a:r>
            <a:r>
              <a:rPr lang="bg-BG" dirty="0">
                <a:solidFill>
                  <a:srgbClr val="008000"/>
                </a:solidFill>
              </a:rPr>
              <a:t>//клетка с тигър от тип </a:t>
            </a:r>
            <a:r>
              <a:rPr lang="en-GB" dirty="0">
                <a:solidFill>
                  <a:srgbClr val="008000"/>
                </a:solidFill>
              </a:rPr>
              <a:t>int</a:t>
            </a:r>
          </a:p>
          <a:p>
            <a:pPr marL="0" indent="0">
              <a:buNone/>
            </a:pPr>
            <a:r>
              <a:rPr lang="en-GB" dirty="0"/>
              <a:t>int * b = &amp;a;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маниак пред клетката на тигъра </a:t>
            </a:r>
            <a:r>
              <a:rPr lang="en-GB" dirty="0">
                <a:solidFill>
                  <a:srgbClr val="008000"/>
                </a:solidFill>
              </a:rPr>
              <a:t>a</a:t>
            </a:r>
            <a:r>
              <a:rPr lang="bg-BG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int **c = &amp;b;</a:t>
            </a:r>
            <a:r>
              <a:rPr lang="bg-BG" dirty="0">
                <a:solidFill>
                  <a:srgbClr val="008000"/>
                </a:solidFill>
              </a:rPr>
              <a:t>//някакъв надзирател, който отговаря за маниака </a:t>
            </a:r>
            <a:r>
              <a:rPr lang="en-GB" dirty="0">
                <a:solidFill>
                  <a:srgbClr val="008000"/>
                </a:solidFill>
              </a:rPr>
              <a:t>b</a:t>
            </a:r>
            <a:r>
              <a:rPr lang="bg-BG" dirty="0">
                <a:solidFill>
                  <a:srgbClr val="008000"/>
                </a:solidFill>
              </a:rPr>
              <a:t>, но </a:t>
            </a:r>
            <a:r>
              <a:rPr lang="en-GB" dirty="0">
                <a:solidFill>
                  <a:srgbClr val="008000"/>
                </a:solidFill>
              </a:rPr>
              <a:t>		//</a:t>
            </a:r>
            <a:r>
              <a:rPr lang="bg-BG" dirty="0">
                <a:solidFill>
                  <a:srgbClr val="008000"/>
                </a:solidFill>
              </a:rPr>
              <a:t>не знае за коя клетка отговаря </a:t>
            </a:r>
            <a:r>
              <a:rPr lang="en-GB" dirty="0">
                <a:solidFill>
                  <a:srgbClr val="008000"/>
                </a:solidFill>
              </a:rPr>
              <a:t>b, </a:t>
            </a:r>
            <a:r>
              <a:rPr lang="bg-BG" dirty="0">
                <a:solidFill>
                  <a:srgbClr val="008000"/>
                </a:solidFill>
              </a:rPr>
              <a:t>но може да провери</a:t>
            </a:r>
            <a:endParaRPr lang="en-GB" dirty="0">
              <a:solidFill>
                <a:srgbClr val="008000"/>
              </a:solidFill>
            </a:endParaRPr>
          </a:p>
          <a:p>
            <a:endParaRPr lang="bg-BG" dirty="0"/>
          </a:p>
          <a:p>
            <a:r>
              <a:rPr lang="bg-BG" dirty="0"/>
              <a:t>Важно е да се отбележи, че </a:t>
            </a:r>
            <a:r>
              <a:rPr lang="en-GB" dirty="0"/>
              <a:t>c </a:t>
            </a:r>
            <a:r>
              <a:rPr lang="bg-BG" dirty="0"/>
              <a:t>няма пряка връзка с </a:t>
            </a:r>
            <a:r>
              <a:rPr lang="en-GB" dirty="0"/>
              <a:t>a</a:t>
            </a:r>
          </a:p>
          <a:p>
            <a:r>
              <a:rPr lang="en-GB" dirty="0"/>
              <a:t>c </a:t>
            </a:r>
            <a:r>
              <a:rPr lang="bg-BG" dirty="0"/>
              <a:t>единствено съдържа адреса на </a:t>
            </a:r>
            <a:r>
              <a:rPr lang="en-GB" dirty="0"/>
              <a:t>b</a:t>
            </a:r>
            <a:r>
              <a:rPr lang="bg-BG" dirty="0"/>
              <a:t> и не знае какво се съдържа в него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BCF843-82CC-47F7-AB8D-6F8A2D1D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 се предавайте!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A1692-A303-4FB9-9E24-8038262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 още малко суха теория и ще има много примери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51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635B4E-785C-42A4-A684-3CF7586A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208A43-74DE-4FDD-AA69-2AA65FDB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&amp;&lt;име&gt; — взимане на адреса на променливата&lt;име&gt;  (рефериране)</a:t>
            </a:r>
          </a:p>
          <a:p>
            <a:r>
              <a:rPr lang="bg-BG" dirty="0"/>
              <a:t>*&lt;указател&gt; — влизане в паметта, към която сочи&lt;указател&gt; (</a:t>
            </a:r>
            <a:r>
              <a:rPr lang="bg-BG" dirty="0" err="1"/>
              <a:t>дереференциране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Да се върнем на примера с маниака и клетките</a:t>
            </a:r>
          </a:p>
          <a:p>
            <a:r>
              <a:rPr lang="bg-BG" dirty="0"/>
              <a:t>Както казахме още в самото начало маниакът може да влиза и да излиза от клетките с лекота</a:t>
            </a:r>
          </a:p>
          <a:p>
            <a:r>
              <a:rPr lang="bg-BG" dirty="0"/>
              <a:t>Да си представим, че </a:t>
            </a:r>
            <a:r>
              <a:rPr lang="en-GB" dirty="0"/>
              <a:t>&amp; </a:t>
            </a:r>
            <a:r>
              <a:rPr lang="bg-BG" dirty="0"/>
              <a:t>е операцията за излизане от клетката, а </a:t>
            </a:r>
            <a:r>
              <a:rPr lang="en-GB" dirty="0"/>
              <a:t>* </a:t>
            </a:r>
            <a:r>
              <a:rPr lang="bg-BG" dirty="0"/>
              <a:t>е операцията за влизане в клетката, а в нормално състояние маниакът е извън клетката</a:t>
            </a:r>
          </a:p>
        </p:txBody>
      </p:sp>
    </p:spTree>
    <p:extLst>
      <p:ext uri="{BB962C8B-B14F-4D97-AF65-F5344CB8AC3E}">
        <p14:creationId xmlns:p14="http://schemas.microsoft.com/office/powerpoint/2010/main" val="19474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D025E-64F4-4C69-968D-12EEAAD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 разменяща стойностите на 2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3324E7-181E-4E08-B7FF-A347317F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Нищо няма да се случи, защото </a:t>
            </a:r>
            <a:r>
              <a:rPr lang="en-GB" dirty="0"/>
              <a:t>a </a:t>
            </a:r>
            <a:r>
              <a:rPr lang="bg-BG" dirty="0"/>
              <a:t>и </a:t>
            </a:r>
            <a:r>
              <a:rPr lang="en-GB" dirty="0"/>
              <a:t>b </a:t>
            </a:r>
            <a:r>
              <a:rPr lang="bg-BG" dirty="0"/>
              <a:t>са нови временни обекти.</a:t>
            </a:r>
          </a:p>
          <a:p>
            <a:r>
              <a:rPr lang="bg-BG" dirty="0">
                <a:solidFill>
                  <a:srgbClr val="D856C9"/>
                </a:solidFill>
              </a:rPr>
              <a:t>Тези променливи не са свързани с променливите, които сме подали като параметри!!!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cage1 = 5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клетка с тигри от тип </a:t>
            </a:r>
            <a:r>
              <a:rPr lang="en-GB" dirty="0">
                <a:solidFill>
                  <a:srgbClr val="008000"/>
                </a:solidFill>
              </a:rPr>
              <a:t>int, </a:t>
            </a:r>
            <a:r>
              <a:rPr lang="bg-BG" dirty="0">
                <a:solidFill>
                  <a:srgbClr val="008000"/>
                </a:solidFill>
              </a:rPr>
              <a:t>която се казва </a:t>
            </a:r>
            <a:r>
              <a:rPr lang="en-GB" dirty="0">
                <a:solidFill>
                  <a:srgbClr val="008000"/>
                </a:solidFill>
              </a:rPr>
              <a:t>cage1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</a:t>
            </a:r>
            <a:r>
              <a:rPr lang="en-GB" dirty="0" err="1"/>
              <a:t>tarzan</a:t>
            </a:r>
            <a:r>
              <a:rPr lang="en-GB" dirty="0"/>
              <a:t> = &amp;cage1;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//маниака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bg-BG" dirty="0">
                <a:solidFill>
                  <a:srgbClr val="008000"/>
                </a:solidFill>
              </a:rPr>
              <a:t>, който стои пред клетка </a:t>
            </a:r>
            <a:r>
              <a:rPr lang="en-GB" dirty="0">
                <a:solidFill>
                  <a:srgbClr val="008000"/>
                </a:solidFill>
              </a:rPr>
              <a:t>cage1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maugli</a:t>
            </a:r>
            <a:r>
              <a:rPr lang="en-GB" dirty="0"/>
              <a:t> = </a:t>
            </a:r>
            <a:r>
              <a:rPr lang="en-GB" dirty="0" err="1"/>
              <a:t>tarzan</a:t>
            </a:r>
            <a:r>
              <a:rPr lang="en-GB" dirty="0"/>
              <a:t>; 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маниака 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bg-BG" dirty="0">
                <a:solidFill>
                  <a:srgbClr val="008000"/>
                </a:solidFill>
              </a:rPr>
              <a:t>който стои пред </a:t>
            </a:r>
            <a:r>
              <a:rPr lang="en-GB" dirty="0"/>
              <a:t>			</a:t>
            </a:r>
            <a:r>
              <a:rPr lang="bg-BG" dirty="0"/>
              <a:t>	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клетката, пред която стои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=&gt; cage1 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(*</a:t>
            </a:r>
            <a:r>
              <a:rPr lang="en-GB" dirty="0" err="1"/>
              <a:t>maugli</a:t>
            </a:r>
            <a:r>
              <a:rPr lang="en-GB" dirty="0"/>
              <a:t>)++;		</a:t>
            </a:r>
            <a:r>
              <a:rPr lang="en-GB" dirty="0">
                <a:solidFill>
                  <a:srgbClr val="008000"/>
                </a:solidFill>
              </a:rPr>
              <a:t>// </a:t>
            </a:r>
            <a:r>
              <a:rPr lang="bg-BG" dirty="0">
                <a:solidFill>
                  <a:srgbClr val="008000"/>
                </a:solidFill>
              </a:rPr>
              <a:t>казваме на 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да влезе в клетката и да </a:t>
            </a:r>
            <a:r>
              <a:rPr lang="bg-BG" dirty="0"/>
              <a:t>				</a:t>
            </a:r>
            <a:r>
              <a:rPr lang="bg-BG" dirty="0">
                <a:solidFill>
                  <a:srgbClr val="008000"/>
                </a:solidFill>
              </a:rPr>
              <a:t>// увеличи стойността на </a:t>
            </a:r>
            <a:r>
              <a:rPr lang="en-GB" dirty="0">
                <a:solidFill>
                  <a:srgbClr val="008000"/>
                </a:solidFill>
              </a:rPr>
              <a:t>cage1 </a:t>
            </a:r>
            <a:r>
              <a:rPr lang="bg-BG" dirty="0">
                <a:solidFill>
                  <a:srgbClr val="008000"/>
                </a:solidFill>
              </a:rPr>
              <a:t>с 1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!</a:t>
            </a:r>
            <a:r>
              <a:rPr lang="bg-BG" dirty="0">
                <a:solidFill>
                  <a:srgbClr val="FF0000"/>
                </a:solidFill>
              </a:rPr>
              <a:t>Важно рефериране и </a:t>
            </a:r>
            <a:r>
              <a:rPr lang="bg-BG" dirty="0" err="1">
                <a:solidFill>
                  <a:srgbClr val="FF0000"/>
                </a:solidFill>
              </a:rPr>
              <a:t>дереференциране</a:t>
            </a:r>
            <a:r>
              <a:rPr lang="bg-BG" dirty="0">
                <a:solidFill>
                  <a:srgbClr val="FF0000"/>
                </a:solidFill>
              </a:rPr>
              <a:t> са 3ти по приоритет в таблицата с приоритети, затова трябва да се укаже със скоби, че първо искаме да влезем в клетката и чак след това да действаме!</a:t>
            </a:r>
          </a:p>
        </p:txBody>
      </p:sp>
    </p:spTree>
    <p:extLst>
      <p:ext uri="{BB962C8B-B14F-4D97-AF65-F5344CB8AC3E}">
        <p14:creationId xmlns:p14="http://schemas.microsoft.com/office/powerpoint/2010/main" val="19040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30639E-5D76-4357-8BE4-7B3D379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B0A7D3-17F1-4242-A50E-8D015527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Ð ÐµÐ·ÑÐ»ÑÐ°Ñ Ñ Ð¸Ð·Ð¾Ð±ÑÐ°Ð¶ÐµÐ½Ð¸Ðµ Ð·Ð° c++ priorities">
            <a:extLst>
              <a:ext uri="{FF2B5EF4-FFF2-40B4-BE49-F238E27FC236}">
                <a16:creationId xmlns:a16="http://schemas.microsoft.com/office/drawing/2014/main" id="{D2A0857A-847B-4A38-989D-23A6E911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0"/>
            <a:ext cx="71296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50D5DF2-1B83-4BF0-BC75-4BDC1B696963}"/>
              </a:ext>
            </a:extLst>
          </p:cNvPr>
          <p:cNvSpPr/>
          <p:nvPr/>
        </p:nvSpPr>
        <p:spPr>
          <a:xfrm>
            <a:off x="2239617" y="2186609"/>
            <a:ext cx="7129670" cy="38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6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1D931-20D3-4822-B2E8-68F93F6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61ACB-F1C6-4945-9105-3502447F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 cage2 = *</a:t>
            </a:r>
            <a:r>
              <a:rPr lang="en-GB" dirty="0" err="1"/>
              <a:t>tarzan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нова клетка, която има стойността тази клетка,</a:t>
            </a:r>
            <a:r>
              <a:rPr lang="bg-BG" dirty="0"/>
              <a:t> </a:t>
            </a:r>
            <a:r>
              <a:rPr lang="en-GB" dirty="0"/>
              <a:t>			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пред която стои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трябва да влезе в </a:t>
            </a:r>
            <a:r>
              <a:rPr lang="bg-BG" dirty="0"/>
              <a:t>			</a:t>
            </a:r>
            <a:r>
              <a:rPr lang="bg-BG" dirty="0">
                <a:solidFill>
                  <a:srgbClr val="008000"/>
                </a:solidFill>
              </a:rPr>
              <a:t>//клетката, за да каже какво се съдържа в нея</a:t>
            </a:r>
          </a:p>
          <a:p>
            <a:pPr marL="0" indent="0">
              <a:buNone/>
            </a:pPr>
            <a:r>
              <a:rPr lang="en-GB" dirty="0" err="1"/>
              <a:t>maugli</a:t>
            </a:r>
            <a:r>
              <a:rPr lang="en-GB" dirty="0"/>
              <a:t> = &amp;cage2;	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вече стои пред клетка </a:t>
            </a:r>
            <a:r>
              <a:rPr lang="en-GB" dirty="0">
                <a:solidFill>
                  <a:srgbClr val="008000"/>
                </a:solidFill>
              </a:rPr>
              <a:t>cage2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dirty="0" err="1"/>
              <a:t>tarzan</a:t>
            </a:r>
            <a:r>
              <a:rPr lang="en-GB" dirty="0"/>
              <a:t> = 1;		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влиза в клетката си (</a:t>
            </a:r>
            <a:r>
              <a:rPr lang="en-GB" dirty="0">
                <a:solidFill>
                  <a:srgbClr val="008000"/>
                </a:solidFill>
              </a:rPr>
              <a:t>cage</a:t>
            </a:r>
            <a:r>
              <a:rPr lang="bg-BG" dirty="0">
                <a:solidFill>
                  <a:srgbClr val="008000"/>
                </a:solidFill>
              </a:rPr>
              <a:t>1)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и прави така, </a:t>
            </a:r>
            <a:r>
              <a:rPr lang="bg-BG" dirty="0"/>
              <a:t>			</a:t>
            </a:r>
            <a:r>
              <a:rPr lang="en-GB" dirty="0"/>
              <a:t> </a:t>
            </a:r>
            <a:r>
              <a:rPr lang="bg-BG" dirty="0">
                <a:solidFill>
                  <a:srgbClr val="008000"/>
                </a:solidFill>
              </a:rPr>
              <a:t>//че стойността и да стане 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 *</a:t>
            </a:r>
            <a:r>
              <a:rPr lang="en-GB" dirty="0" err="1"/>
              <a:t>maugli</a:t>
            </a:r>
            <a:r>
              <a:rPr lang="en-GB" dirty="0"/>
              <a:t> = *</a:t>
            </a:r>
            <a:r>
              <a:rPr lang="en-GB" dirty="0" err="1"/>
              <a:t>tarzan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и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си влизат в клетките и </a:t>
            </a:r>
            <a:r>
              <a:rPr lang="bg-BG" dirty="0" err="1">
                <a:solidFill>
                  <a:srgbClr val="008000"/>
                </a:solidFill>
              </a:rPr>
              <a:t>тарзан</a:t>
            </a: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bg-BG" dirty="0"/>
              <a:t>				</a:t>
            </a:r>
            <a:r>
              <a:rPr lang="bg-BG" dirty="0">
                <a:solidFill>
                  <a:srgbClr val="008000"/>
                </a:solidFill>
              </a:rPr>
              <a:t>//казва каква е стойността в неговата, а 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прави така, че и в неговата стойността да е </a:t>
            </a:r>
          </a:p>
          <a:p>
            <a:pPr marL="0" indent="0">
              <a:buNone/>
            </a:pPr>
            <a:r>
              <a:rPr lang="bg-BG" dirty="0"/>
              <a:t>			</a:t>
            </a:r>
            <a:r>
              <a:rPr lang="bg-BG" dirty="0">
                <a:solidFill>
                  <a:srgbClr val="008000"/>
                </a:solidFill>
              </a:rPr>
              <a:t>//такава като в на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endParaRPr lang="bg-BG" dirty="0">
              <a:solidFill>
                <a:srgbClr val="008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DE36DC-EB3C-4569-894D-14762FAC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C0D0B7-9B21-4F5D-BFF7-A2133EC4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рефериране (</a:t>
            </a:r>
            <a:r>
              <a:rPr lang="en-GB" dirty="0"/>
              <a:t>&amp;)</a:t>
            </a:r>
            <a:r>
              <a:rPr lang="bg-BG" dirty="0"/>
              <a:t> се взима адреса на съответния елемент, затова е задължително да се работи с </a:t>
            </a:r>
            <a:r>
              <a:rPr lang="en-GB" dirty="0" err="1"/>
              <a:t>lvalue</a:t>
            </a:r>
            <a:r>
              <a:rPr lang="en-GB" dirty="0"/>
              <a:t> (</a:t>
            </a:r>
            <a:r>
              <a:rPr lang="bg-BG" dirty="0"/>
              <a:t>не можем да вземем адреса на константа)</a:t>
            </a:r>
          </a:p>
          <a:p>
            <a:r>
              <a:rPr lang="bg-BG" dirty="0"/>
              <a:t>Адресът съответно е константа и не можем да го променим</a:t>
            </a:r>
          </a:p>
          <a:p>
            <a:r>
              <a:rPr lang="bg-BG" dirty="0"/>
              <a:t>При </a:t>
            </a:r>
            <a:r>
              <a:rPr lang="bg-BG" dirty="0" err="1"/>
              <a:t>дереференциране</a:t>
            </a:r>
            <a:r>
              <a:rPr lang="bg-BG" dirty="0"/>
              <a:t> приемаме като параметър някакъв адрес, който е константа</a:t>
            </a:r>
          </a:p>
          <a:p>
            <a:r>
              <a:rPr lang="bg-BG" dirty="0"/>
              <a:t>След като влезем в съответния адрес, имаме достъп до променливата, която е </a:t>
            </a:r>
            <a:r>
              <a:rPr lang="en-GB" dirty="0" err="1"/>
              <a:t>lvalue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691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1D931-20D3-4822-B2E8-68F93F6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61ACB-F1C6-4945-9105-3502447F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&amp;&lt;</a:t>
            </a:r>
            <a:r>
              <a:rPr lang="en-GB" dirty="0" err="1"/>
              <a:t>lvalue</a:t>
            </a:r>
            <a:r>
              <a:rPr lang="en-GB" dirty="0"/>
              <a:t>&gt; </a:t>
            </a:r>
            <a:r>
              <a:rPr lang="bg-BG" dirty="0"/>
              <a:t>връща като резултат &lt;</a:t>
            </a:r>
            <a:r>
              <a:rPr lang="en-GB" dirty="0" err="1"/>
              <a:t>rvalue</a:t>
            </a:r>
            <a:r>
              <a:rPr lang="en-GB" dirty="0"/>
              <a:t>&gt;! </a:t>
            </a:r>
            <a:endParaRPr lang="bg-BG" dirty="0"/>
          </a:p>
          <a:p>
            <a:pPr lvl="1"/>
            <a:r>
              <a:rPr lang="bg-BG" dirty="0"/>
              <a:t>Следните операции са невалидни:</a:t>
            </a:r>
          </a:p>
          <a:p>
            <a:pPr lvl="2"/>
            <a:r>
              <a:rPr lang="en-GB" dirty="0"/>
              <a:t>&amp;</a:t>
            </a:r>
            <a:r>
              <a:rPr lang="bg-BG" dirty="0"/>
              <a:t>3 – рефериране на константа</a:t>
            </a:r>
          </a:p>
          <a:p>
            <a:pPr lvl="2"/>
            <a:r>
              <a:rPr lang="en-GB" dirty="0"/>
              <a:t>&amp;x = </a:t>
            </a:r>
            <a:r>
              <a:rPr lang="bg-BG" dirty="0"/>
              <a:t>1  - присвояване на константа за стойност на референция</a:t>
            </a:r>
          </a:p>
          <a:p>
            <a:r>
              <a:rPr lang="en-GB" dirty="0"/>
              <a:t>*&lt;</a:t>
            </a:r>
            <a:r>
              <a:rPr lang="en-GB" dirty="0" err="1"/>
              <a:t>rvalue</a:t>
            </a:r>
            <a:r>
              <a:rPr lang="en-GB" dirty="0"/>
              <a:t>&gt; </a:t>
            </a:r>
            <a:r>
              <a:rPr lang="bg-BG" dirty="0"/>
              <a:t>връща като резултат &lt;</a:t>
            </a:r>
            <a:r>
              <a:rPr lang="en-GB" dirty="0" err="1"/>
              <a:t>lvalue</a:t>
            </a:r>
            <a:r>
              <a:rPr lang="en-GB" dirty="0"/>
              <a:t>&gt;!</a:t>
            </a:r>
            <a:endParaRPr lang="bg-BG" dirty="0"/>
          </a:p>
          <a:p>
            <a:r>
              <a:rPr lang="bg-BG" dirty="0"/>
              <a:t>операциите са </a:t>
            </a:r>
            <a:r>
              <a:rPr lang="bg-BG" dirty="0" err="1"/>
              <a:t>дуални</a:t>
            </a:r>
            <a:r>
              <a:rPr lang="bg-BG" dirty="0"/>
              <a:t> една на друга и се унищожават взаимно </a:t>
            </a:r>
          </a:p>
          <a:p>
            <a:pPr lvl="1"/>
            <a:r>
              <a:rPr lang="bg-BG" dirty="0"/>
              <a:t>&amp;(*</a:t>
            </a:r>
            <a:r>
              <a:rPr lang="en-GB" dirty="0"/>
              <a:t>p) ⇐⇒ p </a:t>
            </a:r>
            <a:endParaRPr lang="bg-BG" dirty="0"/>
          </a:p>
          <a:p>
            <a:pPr lvl="1"/>
            <a:r>
              <a:rPr lang="en-GB" dirty="0"/>
              <a:t>*(&amp;x) ⇐⇒ 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CD79C3-D5BC-44D8-96AB-801CE7BC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Пойнтъри</a:t>
            </a:r>
            <a:r>
              <a:rPr lang="bg-BG" dirty="0"/>
              <a:t> към константи и константни </a:t>
            </a:r>
            <a:r>
              <a:rPr lang="bg-BG" dirty="0" err="1"/>
              <a:t>пойнтъри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D3FE79-ACF7-4156-B025-483A219B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351338"/>
          </a:xfrm>
        </p:spPr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int * == int </a:t>
            </a:r>
            <a:r>
              <a:rPr lang="en-GB" dirty="0" err="1"/>
              <a:t>const</a:t>
            </a:r>
            <a:r>
              <a:rPr lang="en-GB" dirty="0"/>
              <a:t> * -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r>
              <a:rPr lang="bg-BG" dirty="0" err="1"/>
              <a:t>Пойнтърите</a:t>
            </a:r>
            <a:r>
              <a:rPr lang="bg-BG" dirty="0"/>
              <a:t> към константа са същите като обикновените </a:t>
            </a:r>
            <a:r>
              <a:rPr lang="bg-BG" dirty="0" err="1"/>
              <a:t>пойнтъри</a:t>
            </a:r>
            <a:r>
              <a:rPr lang="bg-BG" dirty="0"/>
              <a:t>, с тази разлика, че не може да се променя стойността на променливата, към която сочат (дори маниакът да влезе в клетката той не може да променя нищо, а само да казва какво става вътре)</a:t>
            </a:r>
          </a:p>
          <a:p>
            <a:endParaRPr lang="bg-BG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Константните </a:t>
            </a:r>
            <a:r>
              <a:rPr lang="bg-BG" dirty="0" err="1"/>
              <a:t>пойнтъри</a:t>
            </a:r>
            <a:r>
              <a:rPr lang="bg-BG" dirty="0"/>
              <a:t> са като референциите, но са </a:t>
            </a:r>
            <a:r>
              <a:rPr lang="bg-BG" dirty="0" err="1"/>
              <a:t>пойнтъри</a:t>
            </a:r>
            <a:r>
              <a:rPr lang="bg-BG" dirty="0"/>
              <a:t> (маниакът си стои пред клетката, но не може да я сменя с друга)</a:t>
            </a:r>
          </a:p>
        </p:txBody>
      </p:sp>
    </p:spTree>
    <p:extLst>
      <p:ext uri="{BB962C8B-B14F-4D97-AF65-F5344CB8AC3E}">
        <p14:creationId xmlns:p14="http://schemas.microsoft.com/office/powerpoint/2010/main" val="8591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B34512-B886-4AA5-B479-3D3641B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практики, заслужаващи преглед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88D37E-0C57-4D56-A275-70E6AEC7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728173" cy="482696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== int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bg-BG" dirty="0"/>
              <a:t> – 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endParaRPr lang="bg-BG" dirty="0"/>
          </a:p>
          <a:p>
            <a:r>
              <a:rPr lang="en-GB" dirty="0"/>
              <a:t>int **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bg-BG" dirty="0" err="1"/>
              <a:t>пойнтър</a:t>
            </a:r>
            <a:r>
              <a:rPr lang="bg-BG" dirty="0"/>
              <a:t>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* -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</a:t>
            </a:r>
            <a:r>
              <a:rPr lang="en-GB" dirty="0" err="1"/>
              <a:t>const</a:t>
            </a:r>
            <a:r>
              <a:rPr lang="en-GB" dirty="0"/>
              <a:t> ** - </a:t>
            </a:r>
            <a:r>
              <a:rPr lang="bg-BG" dirty="0"/>
              <a:t>двоен </a:t>
            </a:r>
            <a:r>
              <a:rPr lang="bg-BG" dirty="0" err="1"/>
              <a:t>пойнтър</a:t>
            </a:r>
            <a:r>
              <a:rPr lang="bg-BG" dirty="0"/>
              <a:t> към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  <a:endParaRPr lang="bg-BG" dirty="0"/>
          </a:p>
          <a:p>
            <a:endParaRPr lang="bg-BG" dirty="0"/>
          </a:p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					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7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2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116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Кой от дадените изрази е 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  </a:t>
            </a:r>
            <a:r>
              <a:rPr lang="en-GB" dirty="0" err="1"/>
              <a:t>const</a:t>
            </a:r>
            <a:r>
              <a:rPr lang="en-GB" dirty="0"/>
              <a:t> int a = 5;</a:t>
            </a:r>
          </a:p>
          <a:p>
            <a:pPr marL="0" indent="0">
              <a:buNone/>
            </a:pPr>
            <a:r>
              <a:rPr lang="bg-BG" dirty="0"/>
              <a:t>       </a:t>
            </a:r>
            <a:r>
              <a:rPr lang="en-GB" dirty="0"/>
              <a:t>int * b = &amp;a;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В)   </a:t>
            </a:r>
            <a:r>
              <a:rPr lang="en-GB" dirty="0"/>
              <a:t>int c = 5;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en-GB" dirty="0" err="1"/>
              <a:t>const</a:t>
            </a:r>
            <a:r>
              <a:rPr lang="en-GB" dirty="0"/>
              <a:t> int * d = &amp;c;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bg-BG" dirty="0">
                <a:solidFill>
                  <a:srgbClr val="D856C9"/>
                </a:solidFill>
              </a:rPr>
              <a:t> може да третира неконстантна променлива като константна, докато обратното е невъзможно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84021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Кой от дадените изрази е неверен?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</a:t>
            </a: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     int </a:t>
            </a:r>
            <a:r>
              <a:rPr lang="en-GB" dirty="0" err="1"/>
              <a:t>const</a:t>
            </a:r>
            <a:r>
              <a:rPr lang="en-GB" dirty="0"/>
              <a:t>* b = &amp;a;</a:t>
            </a:r>
          </a:p>
          <a:p>
            <a:pPr marL="0" indent="0">
              <a:buNone/>
            </a:pPr>
            <a:r>
              <a:rPr lang="en-GB" dirty="0"/>
              <a:t>     int c = 3;</a:t>
            </a:r>
          </a:p>
          <a:p>
            <a:pPr marL="0" indent="0">
              <a:buNone/>
            </a:pPr>
            <a:r>
              <a:rPr lang="en-GB" dirty="0"/>
              <a:t>     b = &amp;c;</a:t>
            </a:r>
          </a:p>
          <a:p>
            <a:pPr marL="0" indent="0">
              <a:buNone/>
            </a:pPr>
            <a:r>
              <a:rPr lang="bg-BG" dirty="0"/>
              <a:t>В) </a:t>
            </a:r>
            <a:r>
              <a:rPr lang="en-GB" dirty="0"/>
              <a:t>int d = 5;</a:t>
            </a:r>
          </a:p>
          <a:p>
            <a:pPr marL="0" indent="0">
              <a:buNone/>
            </a:pPr>
            <a:r>
              <a:rPr lang="en-GB" dirty="0"/>
              <a:t>     int </a:t>
            </a:r>
            <a:r>
              <a:rPr lang="en-GB" dirty="0" err="1"/>
              <a:t>const</a:t>
            </a:r>
            <a:r>
              <a:rPr lang="en-GB" dirty="0"/>
              <a:t>* e = &amp;d;</a:t>
            </a:r>
          </a:p>
          <a:p>
            <a:pPr marL="0" indent="0">
              <a:buNone/>
            </a:pPr>
            <a:r>
              <a:rPr lang="en-GB" dirty="0"/>
              <a:t>     int f = 3;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bg-BG" dirty="0"/>
              <a:t>*</a:t>
            </a:r>
            <a:r>
              <a:rPr lang="en-GB" dirty="0"/>
              <a:t>e</a:t>
            </a:r>
            <a:r>
              <a:rPr lang="bg-BG" dirty="0"/>
              <a:t> = </a:t>
            </a:r>
            <a:r>
              <a:rPr lang="en-GB" dirty="0"/>
              <a:t>f;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bg-BG" dirty="0">
                <a:solidFill>
                  <a:srgbClr val="D856C9"/>
                </a:solidFill>
              </a:rPr>
              <a:t> третира неконстантна променлива като константна и макар </a:t>
            </a:r>
            <a:r>
              <a:rPr lang="en-GB" dirty="0">
                <a:solidFill>
                  <a:srgbClr val="D856C9"/>
                </a:solidFill>
              </a:rPr>
              <a:t>d </a:t>
            </a:r>
            <a:r>
              <a:rPr lang="bg-BG" dirty="0">
                <a:solidFill>
                  <a:srgbClr val="D856C9"/>
                </a:solidFill>
              </a:rPr>
              <a:t>да не е константна, не можем да я модифицираме през </a:t>
            </a:r>
            <a:r>
              <a:rPr lang="en-GB" dirty="0">
                <a:solidFill>
                  <a:srgbClr val="D856C9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541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109B-81E7-44FC-9447-D2F89F3D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Какво е паметта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6654-40E0-41F0-8FDA-B2D8FA68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Както казахме преди, паметта представлява много последователни битове, групирани в байтове, които може да са групирани в нещо по-голямо.</a:t>
            </a:r>
          </a:p>
          <a:p>
            <a:r>
              <a:rPr lang="bg" dirty="0"/>
              <a:t>Обикновено се представя като една огромна редица от клетки, като всяка клетка представлява 1 байт.</a:t>
            </a:r>
          </a:p>
        </p:txBody>
      </p:sp>
    </p:spTree>
    <p:extLst>
      <p:ext uri="{BB962C8B-B14F-4D97-AF65-F5344CB8AC3E}">
        <p14:creationId xmlns:p14="http://schemas.microsoft.com/office/powerpoint/2010/main" val="26936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84021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Кой от дадените изрази е 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</a:t>
            </a:r>
            <a:r>
              <a:rPr lang="en-GB" dirty="0" err="1"/>
              <a:t>const</a:t>
            </a:r>
            <a:r>
              <a:rPr lang="en-GB" dirty="0"/>
              <a:t> int a = 5;</a:t>
            </a:r>
          </a:p>
          <a:p>
            <a:pPr marL="0" indent="0">
              <a:buNone/>
            </a:pPr>
            <a:r>
              <a:rPr lang="en-GB" dirty="0"/>
              <a:t>     int *</a:t>
            </a:r>
            <a:r>
              <a:rPr lang="en-GB" dirty="0" err="1"/>
              <a:t>const</a:t>
            </a:r>
            <a:r>
              <a:rPr lang="en-GB" dirty="0"/>
              <a:t>  b = &amp;a;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В) </a:t>
            </a:r>
            <a:r>
              <a:rPr lang="en-GB" dirty="0"/>
              <a:t>int d = 5;</a:t>
            </a:r>
          </a:p>
          <a:p>
            <a:pPr marL="0" indent="0">
              <a:buNone/>
            </a:pPr>
            <a:r>
              <a:rPr lang="en-GB" dirty="0"/>
              <a:t>     int *</a:t>
            </a:r>
            <a:r>
              <a:rPr lang="en-GB" dirty="0" err="1"/>
              <a:t>const</a:t>
            </a:r>
            <a:r>
              <a:rPr lang="en-GB" dirty="0"/>
              <a:t> e = &amp;d;</a:t>
            </a:r>
          </a:p>
          <a:p>
            <a:pPr marL="0" indent="0">
              <a:buNone/>
            </a:pPr>
            <a:r>
              <a:rPr lang="en-GB" dirty="0"/>
              <a:t>     *e =  5;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en-GB" dirty="0">
                <a:solidFill>
                  <a:srgbClr val="D856C9"/>
                </a:solidFill>
              </a:rPr>
              <a:t> e </a:t>
            </a:r>
            <a:r>
              <a:rPr lang="bg-BG" dirty="0">
                <a:solidFill>
                  <a:srgbClr val="D856C9"/>
                </a:solidFill>
              </a:rPr>
              <a:t>константен и не може да се променя накъде да сочи, но може да се променя това, към което сочи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05CBAD-6A60-4C3C-91C1-407A0F07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E1EE27-0CB6-4D0C-BD8D-85143452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D856C9"/>
                </a:solidFill>
              </a:rPr>
              <a:t>След като взехме основите, вече можем да преминем към истинските предизвикателства </a:t>
            </a:r>
            <a:r>
              <a:rPr lang="bg-BG" dirty="0">
                <a:solidFill>
                  <a:srgbClr val="D856C9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57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D47E5-06A3-40CC-9774-5EBE3CD2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Пойнтъри</a:t>
            </a:r>
            <a:r>
              <a:rPr lang="bg-BG" dirty="0"/>
              <a:t>, референции и функции 3 в 1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45611E-D877-4F8D-933F-35FA847D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повторим какво става ако имаме референция като параметър</a:t>
            </a:r>
          </a:p>
          <a:p>
            <a:r>
              <a:rPr lang="bg-BG" dirty="0"/>
              <a:t>Какво става, ако имаме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</a:p>
          <a:p>
            <a:r>
              <a:rPr lang="bg-BG" dirty="0"/>
              <a:t>Какво става, ако имаме референция към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</a:p>
          <a:p>
            <a:r>
              <a:rPr lang="bg-BG" dirty="0"/>
              <a:t>Какво става, ако функцията връща референция</a:t>
            </a:r>
          </a:p>
          <a:p>
            <a:r>
              <a:rPr lang="bg-BG" dirty="0"/>
              <a:t>Какво става, ако функцията връща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Някои добри практики, с които ще е по-трудно да се гръмнете в крака по невнимание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5C6B2A-55F5-44ED-B716-50814116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D2D969-5403-4F6C-98CF-07B8F27D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 се нов обект, чиито данни са на адреса на формален параметър</a:t>
            </a:r>
          </a:p>
          <a:p>
            <a:r>
              <a:rPr lang="bg-BG" dirty="0"/>
              <a:t>Няма копиране на данни</a:t>
            </a:r>
          </a:p>
          <a:p>
            <a:r>
              <a:rPr lang="bg-BG" dirty="0"/>
              <a:t>Тъй като новият обект е пряко свързан с оригиналния, то каквито и промени да му направим, ние променяме и оригиналния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D88A12-C7D5-441D-98D2-9E9342D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48AB04-A95F-4D8C-8636-4CAA80A1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 се нов обект, който копира информацията на формалния параметър</a:t>
            </a:r>
          </a:p>
          <a:p>
            <a:r>
              <a:rPr lang="bg-BG" dirty="0"/>
              <a:t>Този нов обект сочи към същия адрес като оригиналния</a:t>
            </a:r>
          </a:p>
          <a:p>
            <a:r>
              <a:rPr lang="bg-BG" dirty="0"/>
              <a:t>Ако извършим промени в адреса, към който сочи новият обект, то ние ще променим информацията там (същата информация, към която сочи и оригиналният </a:t>
            </a:r>
            <a:r>
              <a:rPr lang="bg-BG" dirty="0" err="1"/>
              <a:t>пойнтър</a:t>
            </a:r>
            <a:r>
              <a:rPr lang="bg-BG" dirty="0"/>
              <a:t>)</a:t>
            </a:r>
          </a:p>
          <a:p>
            <a:r>
              <a:rPr lang="bg-BG" dirty="0"/>
              <a:t>Ако сменим адреса, към който сочи новият </a:t>
            </a:r>
            <a:r>
              <a:rPr lang="bg-BG" dirty="0" err="1"/>
              <a:t>пойнтър</a:t>
            </a:r>
            <a:r>
              <a:rPr lang="bg-BG" dirty="0"/>
              <a:t>, няма да сменим адреса, към който сочи оригиналният </a:t>
            </a:r>
            <a:r>
              <a:rPr lang="bg-BG" dirty="0" err="1"/>
              <a:t>пойнтър</a:t>
            </a:r>
            <a:r>
              <a:rPr lang="bg-BG" dirty="0"/>
              <a:t>, защото двата обекта са различни и не са пряко свързани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3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A0645C-84F6-4F11-914C-425060F8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DE7705-3B76-4B2D-BB20-DF61A8EC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err="1"/>
              <a:t>Пойнтърът</a:t>
            </a:r>
            <a:r>
              <a:rPr lang="bg-BG" dirty="0"/>
              <a:t> е обект, който си има адрес и стойност =&gt; няма причина да няма референция към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Синтаксис </a:t>
            </a:r>
            <a:r>
              <a:rPr lang="en-GB" dirty="0"/>
              <a:t>&lt;</a:t>
            </a:r>
            <a:r>
              <a:rPr lang="bg-BG" dirty="0"/>
              <a:t>тип&gt; * </a:t>
            </a:r>
            <a:r>
              <a:rPr lang="en-GB" dirty="0"/>
              <a:t>&amp; &lt;</a:t>
            </a:r>
            <a:r>
              <a:rPr lang="bg-BG" dirty="0"/>
              <a:t>име&gt; = &lt;</a:t>
            </a:r>
            <a:r>
              <a:rPr lang="en-GB" dirty="0" err="1"/>
              <a:t>lvalue</a:t>
            </a:r>
            <a:r>
              <a:rPr lang="en-GB" dirty="0"/>
              <a:t>&gt;</a:t>
            </a:r>
          </a:p>
          <a:p>
            <a:r>
              <a:rPr lang="bg-BG" dirty="0"/>
              <a:t>Аналогично както при всички референции, щом се създаде референция към </a:t>
            </a:r>
            <a:r>
              <a:rPr lang="bg-BG" dirty="0" err="1"/>
              <a:t>пойнтър</a:t>
            </a:r>
            <a:r>
              <a:rPr lang="bg-BG" dirty="0"/>
              <a:t>, то вече има 2 начина да се обърнем към един и същи обект</a:t>
            </a:r>
          </a:p>
          <a:p>
            <a:r>
              <a:rPr lang="bg-BG" dirty="0"/>
              <a:t>Ако променим към какво сочи </a:t>
            </a:r>
            <a:r>
              <a:rPr lang="bg-BG" dirty="0" err="1"/>
              <a:t>пойнтърът</a:t>
            </a:r>
            <a:r>
              <a:rPr lang="bg-BG" dirty="0"/>
              <a:t> през което и да е име, променяме към какво сочи самият обект</a:t>
            </a:r>
          </a:p>
          <a:p>
            <a:r>
              <a:rPr lang="bg-BG" dirty="0"/>
              <a:t>Ако имаме референция към </a:t>
            </a:r>
            <a:r>
              <a:rPr lang="bg-BG" dirty="0" err="1"/>
              <a:t>пойнтър</a:t>
            </a:r>
            <a:r>
              <a:rPr lang="bg-BG" dirty="0"/>
              <a:t> като формален параметър, то важат абсолютно същите правила, за които говорихме досега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6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F841-3085-47FB-BF41-E8262DE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референция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5F8C58-A40A-4098-97EB-1BB35D92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Доста </a:t>
            </a:r>
            <a:r>
              <a:rPr lang="en-GB" dirty="0"/>
              <a:t>tricky </a:t>
            </a:r>
            <a:r>
              <a:rPr lang="bg-BG" dirty="0"/>
              <a:t>елемент за УП</a:t>
            </a:r>
          </a:p>
          <a:p>
            <a:r>
              <a:rPr lang="bg-BG" dirty="0"/>
              <a:t>Много е лесно да се простреляте в крака на този етап, но ще ви го покажа, защото в бъдеще ще ви е полезно</a:t>
            </a:r>
          </a:p>
          <a:p>
            <a:r>
              <a:rPr lang="bg-BG" dirty="0"/>
              <a:t>Когато връщате референция, вие не връщате стойността на променливата, а цялата променлива</a:t>
            </a:r>
          </a:p>
          <a:p>
            <a:r>
              <a:rPr lang="bg-BG" dirty="0"/>
              <a:t>Трябва да сте сигурни, че променливата, чиято референция връщате, съществува и след приключването на функцията, тоест не връщате локално създаден обект</a:t>
            </a:r>
          </a:p>
          <a:p>
            <a:r>
              <a:rPr lang="en-GB" dirty="0">
                <a:solidFill>
                  <a:srgbClr val="0000FF"/>
                </a:solidFill>
              </a:rPr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42375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F841-3085-47FB-BF41-E8262DE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референция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5F8C58-A40A-4098-97EB-1BB35D92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за грешна функция връщаща референция е </a:t>
            </a:r>
          </a:p>
          <a:p>
            <a:pPr marL="0" indent="0">
              <a:buNone/>
            </a:pPr>
            <a:r>
              <a:rPr lang="en-GB" dirty="0"/>
              <a:t>int &amp; </a:t>
            </a:r>
            <a:r>
              <a:rPr lang="en-GB" dirty="0" err="1"/>
              <a:t>errorProne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int a = 5;</a:t>
            </a:r>
          </a:p>
          <a:p>
            <a:pPr marL="0" indent="0">
              <a:buNone/>
            </a:pPr>
            <a:r>
              <a:rPr lang="en-GB" dirty="0"/>
              <a:t>     return a;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Недефинирано поведение,  което компилаторът на </a:t>
            </a:r>
            <a:r>
              <a:rPr lang="en-GB" dirty="0"/>
              <a:t>Visual Studio, </a:t>
            </a:r>
            <a:r>
              <a:rPr lang="bg-BG" dirty="0"/>
              <a:t>любезно заличава, но реално това е проблем и не всички компилатори го позволяват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0383C4-E67E-44E5-BFBD-4C9BCAA5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</a:t>
            </a:r>
            <a:r>
              <a:rPr lang="bg-BG" dirty="0" err="1"/>
              <a:t>пойнтър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1B3547-A529-42F3-9710-5C05F4D8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Пойнтърът</a:t>
            </a:r>
            <a:r>
              <a:rPr lang="bg-BG" dirty="0"/>
              <a:t> е най-обикновен обект =&gt; когато една функция връща </a:t>
            </a:r>
            <a:r>
              <a:rPr lang="bg-BG" dirty="0" err="1"/>
              <a:t>пойнтър</a:t>
            </a:r>
            <a:r>
              <a:rPr lang="bg-BG" dirty="0"/>
              <a:t>, тя връща нов обект, който има за стойност адреса, към който сочи оригиналният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Щом се връща нов обект, то той не е свързан с оригиналния, но въпреки това сочат към един и същи адрес и ако се извърши </a:t>
            </a:r>
            <a:r>
              <a:rPr lang="bg-BG" dirty="0" err="1"/>
              <a:t>дереференциране</a:t>
            </a:r>
            <a:r>
              <a:rPr lang="bg-BG" dirty="0"/>
              <a:t> (влизане в клетката), то ще бъде променена информацията в адреса, който съдържат и двата </a:t>
            </a:r>
            <a:r>
              <a:rPr lang="bg-BG" dirty="0" err="1"/>
              <a:t>пойнтъра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2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E4E684-5BC3-4A0D-A133-9B9BCAB4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Някои добри практики, с които ще е по-трудно да се гръмнете в крака по невнимание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147F7E-2E8B-4379-AE73-431B4AB4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Можете да връщате референции и </a:t>
            </a:r>
            <a:r>
              <a:rPr lang="bg-BG" dirty="0" err="1"/>
              <a:t>пойтъри</a:t>
            </a:r>
            <a:r>
              <a:rPr lang="bg-BG" dirty="0"/>
              <a:t> към константи, както и да подавате такива формални параметри във функция</a:t>
            </a:r>
          </a:p>
          <a:p>
            <a:r>
              <a:rPr lang="bg-BG" dirty="0"/>
              <a:t>Винаги създавайте константи, когато нямате намерение да променяте обекта, липсата на 1 константа може да ви коства много време и главоболия!</a:t>
            </a:r>
          </a:p>
          <a:p>
            <a:r>
              <a:rPr lang="bg-BG" dirty="0"/>
              <a:t>Референциите към примитивни типове данни и </a:t>
            </a:r>
            <a:r>
              <a:rPr lang="bg-BG" dirty="0" err="1"/>
              <a:t>пойнтъри</a:t>
            </a:r>
            <a:r>
              <a:rPr lang="bg-BG" dirty="0"/>
              <a:t> не спестяват толкова много време и памет колкото си мислете, затова не е добра практика да ги използвате, освен ако не искате да променяте оригиналните обекти</a:t>
            </a:r>
          </a:p>
        </p:txBody>
      </p:sp>
    </p:spTree>
    <p:extLst>
      <p:ext uri="{BB962C8B-B14F-4D97-AF65-F5344CB8AC3E}">
        <p14:creationId xmlns:p14="http://schemas.microsoft.com/office/powerpoint/2010/main" val="24349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0C5-2C34-431B-A0AB-6D15A0D3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Създаване на променлива на по-ниско ниво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91B1-1E00-46E4-98C9-3AF30BA3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bg" dirty="0"/>
              <a:t>Като създадем променлива(равна на константа)</a:t>
            </a:r>
          </a:p>
          <a:p>
            <a:pPr lvl="1"/>
            <a:r>
              <a:rPr lang="bg" dirty="0"/>
              <a:t>Запазваме дадено количество памет, в която да съхраняваме данните на променливата, като нямаме контрол коя памет да заделим</a:t>
            </a:r>
          </a:p>
          <a:p>
            <a:pPr lvl="1"/>
            <a:r>
              <a:rPr lang="bg" dirty="0"/>
              <a:t>Запазваме името на променливата</a:t>
            </a:r>
          </a:p>
          <a:p>
            <a:pPr lvl="1"/>
            <a:r>
              <a:rPr lang="bg" dirty="0"/>
              <a:t>(Задаваме и стойност)</a:t>
            </a:r>
          </a:p>
          <a:p>
            <a:endParaRPr lang="bg" dirty="0"/>
          </a:p>
          <a:p>
            <a:r>
              <a:rPr lang="bg" dirty="0"/>
              <a:t>Като създадем променлива, равна на друга променлива</a:t>
            </a:r>
          </a:p>
          <a:p>
            <a:pPr lvl="1"/>
            <a:r>
              <a:rPr lang="bg" dirty="0"/>
              <a:t>Запазваме дадено количество памет, в която да съхраняваме данните на променливата, като нямаме контрол коя памет да заделим</a:t>
            </a:r>
          </a:p>
          <a:p>
            <a:pPr lvl="1"/>
            <a:r>
              <a:rPr lang="bg" dirty="0"/>
              <a:t>Запазваме името на променливата</a:t>
            </a:r>
          </a:p>
          <a:p>
            <a:pPr lvl="1"/>
            <a:r>
              <a:rPr lang="bg" dirty="0"/>
              <a:t>Задаваме и стойност, равна на другата променлива</a:t>
            </a:r>
          </a:p>
          <a:p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3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768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1ECCC3-C6F4-4780-9538-CF5B9CA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193F3C-70DF-49A9-B8F2-49065509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Посочете невалидното(невалидните):</a:t>
            </a:r>
          </a:p>
          <a:p>
            <a:pPr marL="0" indent="0">
              <a:buNone/>
            </a:pPr>
            <a:r>
              <a:rPr lang="en-GB" dirty="0"/>
              <a:t>      int </a:t>
            </a:r>
            <a:r>
              <a:rPr lang="en-GB" dirty="0" err="1"/>
              <a:t>tmp</a:t>
            </a:r>
            <a:r>
              <a:rPr lang="en-GB" dirty="0"/>
              <a:t> = 5;</a:t>
            </a:r>
          </a:p>
          <a:p>
            <a:pPr marL="514350" indent="-514350">
              <a:buAutoNum type="alphaUcParenR"/>
            </a:pPr>
            <a:r>
              <a:rPr lang="en-GB" dirty="0"/>
              <a:t>int * a = &amp;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514350" indent="-514350">
              <a:buAutoNum type="alphaUcParenR"/>
            </a:pPr>
            <a:r>
              <a:rPr lang="en-GB" dirty="0"/>
              <a:t>int *&amp; b = a;</a:t>
            </a:r>
          </a:p>
          <a:p>
            <a:pPr marL="514350" indent="-514350">
              <a:buAutoNum type="alphaUcParenR"/>
            </a:pPr>
            <a:r>
              <a:rPr lang="en-GB" dirty="0"/>
              <a:t>int **&amp;c = &amp;a;</a:t>
            </a:r>
          </a:p>
          <a:p>
            <a:pPr marL="514350" indent="-514350">
              <a:buAutoNum type="alphaUcParenR"/>
            </a:pPr>
            <a:r>
              <a:rPr lang="en-GB" dirty="0"/>
              <a:t>int *&amp;d = b;</a:t>
            </a:r>
          </a:p>
          <a:p>
            <a:pPr marL="514350" indent="-514350">
              <a:buAutoNum type="alphaUcParenR"/>
            </a:pPr>
            <a:r>
              <a:rPr lang="en-GB" dirty="0"/>
              <a:t>int &amp;*e=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514350" indent="-514350">
              <a:buAutoNum type="alphaUcParenR"/>
            </a:pPr>
            <a:r>
              <a:rPr lang="en-GB" dirty="0"/>
              <a:t>int *f = b;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C</a:t>
            </a:r>
            <a:r>
              <a:rPr lang="bg-BG" dirty="0">
                <a:solidFill>
                  <a:srgbClr val="D856C9"/>
                </a:solidFill>
              </a:rPr>
              <a:t>)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и Е)</a:t>
            </a:r>
          </a:p>
        </p:txBody>
      </p:sp>
    </p:spTree>
    <p:extLst>
      <p:ext uri="{BB962C8B-B14F-4D97-AF65-F5344CB8AC3E}">
        <p14:creationId xmlns:p14="http://schemas.microsoft.com/office/powerpoint/2010/main" val="3437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1ECCC3-C6F4-4780-9538-CF5B9CA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193F3C-70DF-49A9-B8F2-49065509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482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Кой/Кои от следните примери са невалидни</a:t>
            </a:r>
            <a:r>
              <a:rPr lang="en-GB" dirty="0"/>
              <a:t>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      int </a:t>
            </a:r>
            <a:r>
              <a:rPr lang="en-GB" dirty="0" err="1"/>
              <a:t>tmp</a:t>
            </a:r>
            <a:r>
              <a:rPr lang="en-GB" dirty="0"/>
              <a:t> = 5;</a:t>
            </a:r>
          </a:p>
          <a:p>
            <a:pPr marL="514350" indent="-514350">
              <a:buAutoNum type="alphaUcParenR"/>
            </a:pPr>
            <a:r>
              <a:rPr lang="en-GB" dirty="0"/>
              <a:t>int * a = &amp;</a:t>
            </a:r>
            <a:r>
              <a:rPr lang="en-GB" dirty="0" err="1"/>
              <a:t>tmp</a:t>
            </a:r>
            <a:r>
              <a:rPr lang="en-GB" dirty="0"/>
              <a:t>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към </a:t>
            </a:r>
            <a:r>
              <a:rPr lang="en-GB" dirty="0" err="1">
                <a:solidFill>
                  <a:srgbClr val="008000"/>
                </a:solidFill>
              </a:rPr>
              <a:t>tmp</a:t>
            </a:r>
            <a:endParaRPr lang="en-GB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*&amp; b = a; 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референция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равна на </a:t>
            </a:r>
            <a:r>
              <a:rPr lang="bg-BG" dirty="0" err="1">
                <a:solidFill>
                  <a:srgbClr val="008000"/>
                </a:solidFill>
              </a:rPr>
              <a:t>пойнтъра</a:t>
            </a:r>
            <a:r>
              <a:rPr lang="bg-BG" dirty="0">
                <a:solidFill>
                  <a:srgbClr val="008000"/>
                </a:solidFill>
              </a:rPr>
              <a:t> а</a:t>
            </a:r>
            <a:endParaRPr lang="en-GB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**&amp;c = &amp;a;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&amp;a </a:t>
            </a:r>
            <a:r>
              <a:rPr lang="bg-BG" dirty="0">
                <a:solidFill>
                  <a:srgbClr val="008000"/>
                </a:solidFill>
              </a:rPr>
              <a:t>е </a:t>
            </a:r>
            <a:r>
              <a:rPr lang="en-GB" dirty="0" err="1">
                <a:solidFill>
                  <a:srgbClr val="008000"/>
                </a:solidFill>
              </a:rPr>
              <a:t>rvalue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bg-BG" dirty="0">
                <a:solidFill>
                  <a:srgbClr val="008000"/>
                </a:solidFill>
              </a:rPr>
              <a:t>а не е обект =&gt; не може да се реферира</a:t>
            </a:r>
          </a:p>
          <a:p>
            <a:pPr marL="2286000" lvl="5" indent="0">
              <a:buNone/>
            </a:pPr>
            <a:r>
              <a:rPr lang="bg-BG" sz="2800" dirty="0">
                <a:solidFill>
                  <a:srgbClr val="008000"/>
                </a:solidFill>
              </a:rPr>
              <a:t>	//не можем да създадем референция към </a:t>
            </a:r>
            <a:r>
              <a:rPr lang="en-GB" sz="2800" dirty="0" err="1">
                <a:solidFill>
                  <a:srgbClr val="008000"/>
                </a:solidFill>
              </a:rPr>
              <a:t>rvalue</a:t>
            </a:r>
            <a:endParaRPr lang="en-GB" sz="2800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*&amp;d = b;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(int *)&amp;</a:t>
            </a:r>
            <a:r>
              <a:rPr lang="bg-BG" dirty="0">
                <a:solidFill>
                  <a:srgbClr val="008000"/>
                </a:solidFill>
              </a:rPr>
              <a:t> референция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8000"/>
                </a:solidFill>
              </a:rPr>
              <a:t>b, </a:t>
            </a:r>
            <a:r>
              <a:rPr lang="bg-BG" dirty="0">
                <a:solidFill>
                  <a:srgbClr val="008000"/>
                </a:solidFill>
              </a:rPr>
              <a:t>виж </a:t>
            </a:r>
            <a:r>
              <a:rPr lang="en-GB" dirty="0">
                <a:solidFill>
                  <a:srgbClr val="008000"/>
                </a:solidFill>
              </a:rPr>
              <a:t>F)</a:t>
            </a:r>
          </a:p>
          <a:p>
            <a:pPr marL="514350" indent="-514350">
              <a:buAutoNum type="alphaUcParenR"/>
            </a:pPr>
            <a:r>
              <a:rPr lang="en-GB" dirty="0"/>
              <a:t>int &amp;*e= </a:t>
            </a:r>
            <a:r>
              <a:rPr lang="en-GB" dirty="0" err="1"/>
              <a:t>tmp</a:t>
            </a:r>
            <a:r>
              <a:rPr lang="en-GB" dirty="0"/>
              <a:t>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(int&amp;)* pointer to reference is not allowed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en-GB" dirty="0"/>
              <a:t>int *f = b; 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макар и референция</a:t>
            </a:r>
            <a:r>
              <a:rPr lang="en-GB" dirty="0">
                <a:solidFill>
                  <a:srgbClr val="008000"/>
                </a:solidFill>
              </a:rPr>
              <a:t> b</a:t>
            </a:r>
            <a:r>
              <a:rPr lang="bg-BG" dirty="0">
                <a:solidFill>
                  <a:srgbClr val="008000"/>
                </a:solidFill>
              </a:rPr>
              <a:t> си е стандартен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C</a:t>
            </a:r>
            <a:r>
              <a:rPr lang="bg-BG" dirty="0">
                <a:solidFill>
                  <a:srgbClr val="D856C9"/>
                </a:solidFill>
              </a:rPr>
              <a:t>)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и Е)</a:t>
            </a:r>
          </a:p>
        </p:txBody>
      </p:sp>
    </p:spTree>
    <p:extLst>
      <p:ext uri="{BB962C8B-B14F-4D97-AF65-F5344CB8AC3E}">
        <p14:creationId xmlns:p14="http://schemas.microsoft.com/office/powerpoint/2010/main" val="3011719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600" dirty="0"/>
              <a:t>void shaker(</a:t>
            </a:r>
            <a:r>
              <a:rPr lang="en-GB" sz="2600" dirty="0" err="1"/>
              <a:t>const</a:t>
            </a:r>
            <a:r>
              <a:rPr lang="en-GB" sz="2600" dirty="0"/>
              <a:t> int &amp; </a:t>
            </a:r>
            <a:r>
              <a:rPr lang="en-GB" sz="2600" dirty="0" err="1"/>
              <a:t>aRef</a:t>
            </a:r>
            <a:r>
              <a:rPr lang="en-GB" sz="2600" dirty="0"/>
              <a:t>, int </a:t>
            </a:r>
            <a:r>
              <a:rPr lang="en-GB" sz="2600" dirty="0" err="1"/>
              <a:t>const</a:t>
            </a:r>
            <a:r>
              <a:rPr lang="en-GB" sz="2600" dirty="0"/>
              <a:t> * </a:t>
            </a:r>
            <a:r>
              <a:rPr lang="en-GB" sz="2600" dirty="0" err="1"/>
              <a:t>bPtr</a:t>
            </a:r>
            <a:r>
              <a:rPr lang="en-GB" sz="2600" dirty="0"/>
              <a:t>)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int a = </a:t>
            </a:r>
            <a:r>
              <a:rPr lang="en-GB" sz="2600" dirty="0" err="1"/>
              <a:t>aRef</a:t>
            </a:r>
            <a:r>
              <a:rPr lang="en-GB" sz="2600" dirty="0"/>
              <a:t>;</a:t>
            </a:r>
          </a:p>
          <a:p>
            <a:pPr marL="457200" lvl="1" indent="0">
              <a:buNone/>
            </a:pPr>
            <a:r>
              <a:rPr lang="en-GB" sz="2600" dirty="0"/>
              <a:t>a+=50;</a:t>
            </a:r>
          </a:p>
          <a:p>
            <a:pPr marL="457200" lvl="1" indent="0">
              <a:buNone/>
            </a:pPr>
            <a:r>
              <a:rPr lang="en-GB" sz="2600" dirty="0" err="1"/>
              <a:t>bPtr</a:t>
            </a:r>
            <a:r>
              <a:rPr lang="en-GB" sz="2600" dirty="0"/>
              <a:t> = &amp;a;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int a =5;</a:t>
            </a:r>
          </a:p>
          <a:p>
            <a:pPr marL="0" indent="0">
              <a:buNone/>
            </a:pPr>
            <a:r>
              <a:rPr lang="en-GB" sz="2600" dirty="0"/>
              <a:t>int * b = &amp;a;</a:t>
            </a:r>
          </a:p>
          <a:p>
            <a:pPr marL="0" indent="0">
              <a:buNone/>
            </a:pPr>
            <a:r>
              <a:rPr lang="en-GB" sz="2600" dirty="0"/>
              <a:t>shaker(a, b);</a:t>
            </a:r>
          </a:p>
          <a:p>
            <a:pPr marL="0" indent="0">
              <a:buNone/>
            </a:pPr>
            <a:r>
              <a:rPr lang="en-GB" sz="2600" dirty="0"/>
              <a:t>std::</a:t>
            </a:r>
            <a:r>
              <a:rPr lang="en-GB" sz="2600" dirty="0" err="1"/>
              <a:t>cout</a:t>
            </a:r>
            <a:r>
              <a:rPr lang="en-GB" sz="2600" dirty="0"/>
              <a:t>&lt;&lt;a;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Да, ще се изведе 5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2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 </a:t>
            </a:r>
            <a:r>
              <a:rPr lang="en-GB" sz="2400" dirty="0" err="1"/>
              <a:t>bPtr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    </a:t>
            </a:r>
            <a:r>
              <a:rPr lang="bg-BG" sz="2400" dirty="0">
                <a:solidFill>
                  <a:srgbClr val="008000"/>
                </a:solidFill>
              </a:rPr>
              <a:t>//създаваме нови обекти от тип </a:t>
            </a:r>
            <a:r>
              <a:rPr lang="en-GB" sz="2400" dirty="0">
                <a:solidFill>
                  <a:srgbClr val="008000"/>
                </a:solidFill>
              </a:rPr>
              <a:t>int </a:t>
            </a:r>
            <a:r>
              <a:rPr lang="bg-BG" sz="2400" dirty="0">
                <a:solidFill>
                  <a:srgbClr val="008000"/>
                </a:solidFill>
              </a:rPr>
              <a:t>и </a:t>
            </a:r>
            <a:r>
              <a:rPr lang="en-GB" sz="2400" dirty="0">
                <a:solidFill>
                  <a:srgbClr val="008000"/>
                </a:solidFill>
              </a:rPr>
              <a:t>int *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нов обект, на който присвояваме стойността на истинското а</a:t>
            </a:r>
            <a:endParaRPr lang="en-GB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GB" dirty="0"/>
              <a:t>a+=50;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//обработка над временния обект</a:t>
            </a:r>
            <a:endParaRPr lang="en-GB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//новият обект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сочи временния обект </a:t>
            </a:r>
            <a:r>
              <a:rPr lang="en-GB" dirty="0">
                <a:solidFill>
                  <a:srgbClr val="008000"/>
                </a:solidFill>
              </a:rPr>
              <a:t>int</a:t>
            </a:r>
            <a:r>
              <a:rPr lang="bg-BG" dirty="0">
                <a:solidFill>
                  <a:srgbClr val="008000"/>
                </a:solidFill>
              </a:rPr>
              <a:t>, не променяме оригиналния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/>
              <a:t>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r>
              <a:rPr lang="bg-BG" sz="2400" dirty="0"/>
              <a:t> </a:t>
            </a:r>
            <a:r>
              <a:rPr lang="bg-BG" sz="2400" dirty="0">
                <a:solidFill>
                  <a:srgbClr val="008000"/>
                </a:solidFill>
              </a:rPr>
              <a:t>//оригиналните обекти са непроменени</a:t>
            </a:r>
            <a:endParaRPr lang="en-GB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Да, ще се изведе 5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80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*&amp; </a:t>
            </a:r>
            <a:r>
              <a:rPr lang="en-GB" sz="2400" dirty="0" err="1"/>
              <a:t>bPtr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</a:p>
          <a:p>
            <a:pPr marL="457200" lvl="1" indent="0">
              <a:buNone/>
            </a:pPr>
            <a:r>
              <a:rPr lang="en-GB" dirty="0"/>
              <a:t>*</a:t>
            </a:r>
            <a:r>
              <a:rPr lang="en-GB" dirty="0" err="1"/>
              <a:t>bPtr</a:t>
            </a:r>
            <a:r>
              <a:rPr lang="en-GB" dirty="0"/>
              <a:t> += 50;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endParaRPr lang="bg-BG" sz="2400" dirty="0"/>
          </a:p>
          <a:p>
            <a:pPr marL="0" indent="0">
              <a:buNone/>
            </a:pPr>
            <a:r>
              <a:rPr lang="bg-BG" sz="2400" dirty="0">
                <a:solidFill>
                  <a:srgbClr val="D856C9"/>
                </a:solidFill>
              </a:rPr>
              <a:t>Отговор: </a:t>
            </a:r>
            <a:r>
              <a:rPr lang="ru-RU" sz="2400" dirty="0">
                <a:solidFill>
                  <a:srgbClr val="D856C9"/>
                </a:solidFill>
              </a:rPr>
              <a:t>Не, </a:t>
            </a:r>
            <a:r>
              <a:rPr lang="ru-RU" sz="2400" dirty="0" err="1">
                <a:solidFill>
                  <a:srgbClr val="D856C9"/>
                </a:solidFill>
              </a:rPr>
              <a:t>защото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bPtr</a:t>
            </a:r>
            <a:r>
              <a:rPr lang="ru-RU" sz="2400" dirty="0">
                <a:solidFill>
                  <a:srgbClr val="D856C9"/>
                </a:solidFill>
              </a:rPr>
              <a:t> e </a:t>
            </a:r>
            <a:r>
              <a:rPr lang="ru-RU" sz="2400" dirty="0" err="1">
                <a:solidFill>
                  <a:srgbClr val="D856C9"/>
                </a:solidFill>
              </a:rPr>
              <a:t>пойнтър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към</a:t>
            </a:r>
            <a:r>
              <a:rPr lang="ru-RU" sz="2400" dirty="0">
                <a:solidFill>
                  <a:srgbClr val="D856C9"/>
                </a:solidFill>
              </a:rPr>
              <a:t> константа</a:t>
            </a:r>
            <a:endParaRPr lang="en-GB" sz="2400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8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*&amp; </a:t>
            </a:r>
            <a:r>
              <a:rPr lang="en-GB" sz="2400" dirty="0" err="1"/>
              <a:t>bPtr</a:t>
            </a:r>
            <a:r>
              <a:rPr lang="en-GB" sz="2400" dirty="0"/>
              <a:t>) </a:t>
            </a:r>
            <a:r>
              <a:rPr lang="en-GB" sz="2400" dirty="0">
                <a:solidFill>
                  <a:srgbClr val="008000"/>
                </a:solidFill>
              </a:rPr>
              <a:t>//</a:t>
            </a:r>
            <a:r>
              <a:rPr lang="en-GB" sz="2400" dirty="0" err="1">
                <a:solidFill>
                  <a:srgbClr val="008000"/>
                </a:solidFill>
              </a:rPr>
              <a:t>bPtr</a:t>
            </a:r>
            <a:r>
              <a:rPr lang="bg-BG" sz="2400" dirty="0">
                <a:solidFill>
                  <a:srgbClr val="008000"/>
                </a:solidFill>
              </a:rPr>
              <a:t>, също като </a:t>
            </a:r>
            <a:r>
              <a:rPr lang="en-GB" sz="2400" dirty="0">
                <a:solidFill>
                  <a:srgbClr val="008000"/>
                </a:solidFill>
              </a:rPr>
              <a:t>b </a:t>
            </a:r>
            <a:r>
              <a:rPr lang="bg-BG" sz="2400" dirty="0">
                <a:solidFill>
                  <a:srgbClr val="008000"/>
                </a:solidFill>
              </a:rPr>
              <a:t>е </a:t>
            </a:r>
            <a:r>
              <a:rPr lang="bg-BG" sz="2400" dirty="0" err="1">
                <a:solidFill>
                  <a:srgbClr val="008000"/>
                </a:solidFill>
              </a:rPr>
              <a:t>пойнтър</a:t>
            </a:r>
            <a:r>
              <a:rPr lang="bg-BG" sz="2400" dirty="0">
                <a:solidFill>
                  <a:srgbClr val="008000"/>
                </a:solidFill>
              </a:rPr>
              <a:t> към константа</a:t>
            </a:r>
            <a:endParaRPr lang="en-GB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</a:p>
          <a:p>
            <a:pPr marL="457200" lvl="1" indent="0">
              <a:buNone/>
            </a:pPr>
            <a:r>
              <a:rPr lang="en-GB" dirty="0"/>
              <a:t>*</a:t>
            </a:r>
            <a:r>
              <a:rPr lang="en-GB" dirty="0" err="1"/>
              <a:t>bPtr</a:t>
            </a:r>
            <a:r>
              <a:rPr lang="en-GB" dirty="0"/>
              <a:t> += 50;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//за </a:t>
            </a:r>
            <a:r>
              <a:rPr lang="en-GB" dirty="0" err="1">
                <a:solidFill>
                  <a:srgbClr val="008000"/>
                </a:solidFill>
              </a:rPr>
              <a:t>bPtr</a:t>
            </a:r>
            <a:r>
              <a:rPr lang="bg-BG" dirty="0">
                <a:solidFill>
                  <a:srgbClr val="008000"/>
                </a:solidFill>
              </a:rPr>
              <a:t> а е константа =&gt; не може да променя стойността и</a:t>
            </a:r>
            <a:r>
              <a:rPr lang="en-GB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endParaRPr lang="bg-BG" sz="2400" dirty="0"/>
          </a:p>
          <a:p>
            <a:pPr marL="0" indent="0">
              <a:buNone/>
            </a:pPr>
            <a:r>
              <a:rPr lang="bg-BG" sz="2400" dirty="0">
                <a:solidFill>
                  <a:srgbClr val="D856C9"/>
                </a:solidFill>
              </a:rPr>
              <a:t>Отговор: </a:t>
            </a:r>
            <a:r>
              <a:rPr lang="ru-RU" sz="2400" dirty="0">
                <a:solidFill>
                  <a:srgbClr val="D856C9"/>
                </a:solidFill>
              </a:rPr>
              <a:t>Не, </a:t>
            </a:r>
            <a:r>
              <a:rPr lang="ru-RU" sz="2400" dirty="0" err="1">
                <a:solidFill>
                  <a:srgbClr val="D856C9"/>
                </a:solidFill>
              </a:rPr>
              <a:t>защото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bPtr</a:t>
            </a:r>
            <a:r>
              <a:rPr lang="ru-RU" sz="2400" dirty="0">
                <a:solidFill>
                  <a:srgbClr val="D856C9"/>
                </a:solidFill>
              </a:rPr>
              <a:t> e </a:t>
            </a:r>
            <a:r>
              <a:rPr lang="ru-RU" sz="2400" dirty="0" err="1">
                <a:solidFill>
                  <a:srgbClr val="D856C9"/>
                </a:solidFill>
              </a:rPr>
              <a:t>пойнтър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към</a:t>
            </a:r>
            <a:r>
              <a:rPr lang="ru-RU" sz="2400" dirty="0">
                <a:solidFill>
                  <a:srgbClr val="D856C9"/>
                </a:solidFill>
              </a:rPr>
              <a:t> константа</a:t>
            </a:r>
            <a:endParaRPr lang="en-GB" sz="2400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522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D3D617-25E7-4B68-979D-F5552649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E390A99-A5A4-477C-8A30-1C04E386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разлика от референциите, както вече казахме </a:t>
            </a:r>
            <a:r>
              <a:rPr lang="bg-BG" dirty="0" err="1"/>
              <a:t>пойнтърите</a:t>
            </a:r>
            <a:r>
              <a:rPr lang="bg-BG" dirty="0"/>
              <a:t> могат да променят адреса, към който сочат</a:t>
            </a:r>
          </a:p>
          <a:p>
            <a:r>
              <a:rPr lang="bg-BG" dirty="0"/>
              <a:t>На създателите на езика им е хрумнала идеята, че може да има няколко съседни клетки от един и същи тип една до друга</a:t>
            </a:r>
          </a:p>
          <a:p>
            <a:r>
              <a:rPr lang="bg-BG" dirty="0"/>
              <a:t>Тъй като </a:t>
            </a:r>
            <a:r>
              <a:rPr lang="bg-BG" dirty="0" err="1"/>
              <a:t>пойнтърът</a:t>
            </a:r>
            <a:r>
              <a:rPr lang="bg-BG" dirty="0"/>
              <a:t> знае към какъв тип променлива сочи, той знае точно колко байта да се измести в паметта (наляво или надясно), за да стигне до следващата или по-следващата клетка</a:t>
            </a:r>
          </a:p>
          <a:p>
            <a:r>
              <a:rPr lang="bg-BG" dirty="0"/>
              <a:t>Така се появяват и тъй наречените </a:t>
            </a:r>
            <a:r>
              <a:rPr lang="en-GB" dirty="0"/>
              <a:t>Pointer arithmetic</a:t>
            </a:r>
            <a:r>
              <a:rPr lang="bg-BG" dirty="0"/>
              <a:t>, които позволяват извършване на аритметични операции с </a:t>
            </a:r>
            <a:r>
              <a:rPr lang="bg-BG" dirty="0" err="1"/>
              <a:t>пойнтъри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2C27C0-CFA3-47E8-B3AF-46D86793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примитивните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F674C9-33DF-42FC-BD9D-8CCBE20C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*</a:t>
            </a:r>
            <a:r>
              <a:rPr lang="bg-BG" sz="2000" dirty="0">
                <a:solidFill>
                  <a:srgbClr val="FF0000"/>
                </a:solidFill>
              </a:rPr>
              <a:t>Информацията е валидна за </a:t>
            </a:r>
            <a:r>
              <a:rPr lang="en-GB" sz="2000" dirty="0">
                <a:solidFill>
                  <a:srgbClr val="FF0000"/>
                </a:solidFill>
              </a:rPr>
              <a:t>x86 VC </a:t>
            </a:r>
            <a:r>
              <a:rPr lang="bg-BG" sz="2000" dirty="0">
                <a:solidFill>
                  <a:srgbClr val="FF0000"/>
                </a:solidFill>
              </a:rPr>
              <a:t>компилатор 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r>
              <a:rPr lang="en-GB" dirty="0"/>
              <a:t>1 byte – bool, char</a:t>
            </a:r>
          </a:p>
          <a:p>
            <a:r>
              <a:rPr lang="en-GB" dirty="0"/>
              <a:t>2 bytes – short (int)</a:t>
            </a:r>
          </a:p>
          <a:p>
            <a:r>
              <a:rPr lang="en-GB" dirty="0"/>
              <a:t>4 bytes – int, long, float, </a:t>
            </a:r>
            <a:r>
              <a:rPr lang="en-GB" dirty="0" err="1"/>
              <a:t>enum</a:t>
            </a:r>
            <a:endParaRPr lang="en-GB" dirty="0"/>
          </a:p>
          <a:p>
            <a:r>
              <a:rPr lang="en-GB" dirty="0"/>
              <a:t>8 bytes – long </a:t>
            </a:r>
            <a:r>
              <a:rPr lang="en-GB" dirty="0" err="1"/>
              <a:t>long</a:t>
            </a:r>
            <a:r>
              <a:rPr lang="en-GB" dirty="0"/>
              <a:t>, double, long double</a:t>
            </a:r>
          </a:p>
          <a:p>
            <a:r>
              <a:rPr lang="bg-BG" dirty="0"/>
              <a:t>Размерът на </a:t>
            </a:r>
            <a:r>
              <a:rPr lang="bg-BG" dirty="0" err="1"/>
              <a:t>пойнтъра</a:t>
            </a:r>
            <a:r>
              <a:rPr lang="bg-BG" dirty="0"/>
              <a:t> съвпада с този на типа на променливата </a:t>
            </a:r>
            <a:r>
              <a:rPr lang="bg-BG" sz="2000" dirty="0"/>
              <a:t>(при х64 </a:t>
            </a:r>
            <a:r>
              <a:rPr lang="en-GB" sz="2000" dirty="0"/>
              <a:t>VC </a:t>
            </a:r>
            <a:r>
              <a:rPr lang="bg-BG" sz="2000" dirty="0"/>
              <a:t>компилатор </a:t>
            </a:r>
            <a:r>
              <a:rPr lang="bg-BG" sz="2000" dirty="0" err="1"/>
              <a:t>пойнтърите</a:t>
            </a:r>
            <a:r>
              <a:rPr lang="bg-BG" sz="2000" dirty="0"/>
              <a:t> са двойно по-големи)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2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75E150-F7A9-4D2D-95B3-BBB0691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C5A55A21-DDAF-4F2E-9BA4-ABE4E9E08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42825"/>
              </p:ext>
            </p:extLst>
          </p:nvPr>
        </p:nvGraphicFramePr>
        <p:xfrm>
          <a:off x="424072" y="4358999"/>
          <a:ext cx="10929728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</a:tbl>
          </a:graphicData>
        </a:graphic>
      </p:graphicFrame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799CA05-837B-46DF-A134-88BFB0349A92}"/>
              </a:ext>
            </a:extLst>
          </p:cNvPr>
          <p:cNvSpPr txBox="1"/>
          <p:nvPr/>
        </p:nvSpPr>
        <p:spPr>
          <a:xfrm>
            <a:off x="424073" y="1501350"/>
            <a:ext cx="10929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Да кажем, че магически сме накарали компилатора да сложи 8 променливи от тип </a:t>
            </a:r>
            <a:r>
              <a:rPr lang="en-GB" sz="2400" dirty="0"/>
              <a:t>int </a:t>
            </a:r>
            <a:r>
              <a:rPr lang="bg-BG" sz="2400" dirty="0"/>
              <a:t>една след друга в паметта,  като:</a:t>
            </a: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a  = 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bg-BG" dirty="0"/>
              <a:t>  </a:t>
            </a:r>
            <a:r>
              <a:rPr lang="en-GB" dirty="0"/>
              <a:t>= -1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d  =  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e  =  -3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f   =  16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g  = 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h  =  -2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2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1-D400-4A15-B0AE-B995D480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25ED-446A-49B1-A167-F881FF51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r>
              <a:rPr lang="en-US" dirty="0" err="1"/>
              <a:t>int</a:t>
            </a:r>
            <a:r>
              <a:rPr lang="en-US" dirty="0"/>
              <a:t> b = a;</a:t>
            </a:r>
          </a:p>
          <a:p>
            <a:r>
              <a:rPr lang="en-US" dirty="0"/>
              <a:t>a = 2;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&lt;&lt;a&lt;&lt;‘, ‘</a:t>
            </a:r>
            <a:r>
              <a:rPr lang="bg" dirty="0"/>
              <a:t>&lt;&lt;</a:t>
            </a:r>
            <a:r>
              <a:rPr lang="en-US" dirty="0"/>
              <a:t>b; </a:t>
            </a:r>
            <a:r>
              <a:rPr lang="en-US" dirty="0">
                <a:solidFill>
                  <a:srgbClr val="008000"/>
                </a:solidFill>
              </a:rPr>
              <a:t>//2,5</a:t>
            </a:r>
          </a:p>
          <a:p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12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да създадем </a:t>
            </a:r>
            <a:r>
              <a:rPr lang="bg-BG" dirty="0" err="1"/>
              <a:t>пойнтър</a:t>
            </a:r>
            <a:r>
              <a:rPr lang="bg-BG" dirty="0"/>
              <a:t> </a:t>
            </a:r>
            <a:r>
              <a:rPr lang="en-GB" dirty="0"/>
              <a:t>int* </a:t>
            </a:r>
            <a:r>
              <a:rPr lang="en-GB" dirty="0" err="1"/>
              <a:t>ptr</a:t>
            </a:r>
            <a:r>
              <a:rPr lang="en-GB" dirty="0"/>
              <a:t>, </a:t>
            </a:r>
            <a:r>
              <a:rPr lang="bg-BG" dirty="0"/>
              <a:t>който сочи</a:t>
            </a:r>
            <a:r>
              <a:rPr lang="en-GB" dirty="0"/>
              <a:t> </a:t>
            </a:r>
            <a:r>
              <a:rPr lang="bg-BG" dirty="0"/>
              <a:t>към </a:t>
            </a:r>
            <a:r>
              <a:rPr lang="en-GB" dirty="0"/>
              <a:t>a.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999859"/>
              </p:ext>
            </p:extLst>
          </p:nvPr>
        </p:nvGraphicFramePr>
        <p:xfrm>
          <a:off x="516837" y="3150512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13" name="Свободна форма: фигура 12">
            <a:extLst>
              <a:ext uri="{FF2B5EF4-FFF2-40B4-BE49-F238E27FC236}">
                <a16:creationId xmlns:a16="http://schemas.microsoft.com/office/drawing/2014/main" id="{91387806-659B-4358-BD77-F22EE91F982F}"/>
              </a:ext>
            </a:extLst>
          </p:cNvPr>
          <p:cNvSpPr/>
          <p:nvPr/>
        </p:nvSpPr>
        <p:spPr>
          <a:xfrm>
            <a:off x="171448" y="3616809"/>
            <a:ext cx="4347543" cy="3022530"/>
          </a:xfrm>
          <a:custGeom>
            <a:avLst/>
            <a:gdLst>
              <a:gd name="connsiteX0" fmla="*/ 4347543 w 4347543"/>
              <a:gd name="connsiteY0" fmla="*/ 2571956 h 3022530"/>
              <a:gd name="connsiteX1" fmla="*/ 4188517 w 4347543"/>
              <a:gd name="connsiteY1" fmla="*/ 2717730 h 3022530"/>
              <a:gd name="connsiteX2" fmla="*/ 4069248 w 4347543"/>
              <a:gd name="connsiteY2" fmla="*/ 2810495 h 3022530"/>
              <a:gd name="connsiteX3" fmla="*/ 4042743 w 4347543"/>
              <a:gd name="connsiteY3" fmla="*/ 2837000 h 3022530"/>
              <a:gd name="connsiteX4" fmla="*/ 3963230 w 4347543"/>
              <a:gd name="connsiteY4" fmla="*/ 2863504 h 3022530"/>
              <a:gd name="connsiteX5" fmla="*/ 3883717 w 4347543"/>
              <a:gd name="connsiteY5" fmla="*/ 2903261 h 3022530"/>
              <a:gd name="connsiteX6" fmla="*/ 3777700 w 4347543"/>
              <a:gd name="connsiteY6" fmla="*/ 2929765 h 3022530"/>
              <a:gd name="connsiteX7" fmla="*/ 3737943 w 4347543"/>
              <a:gd name="connsiteY7" fmla="*/ 2943017 h 3022530"/>
              <a:gd name="connsiteX8" fmla="*/ 3565665 w 4347543"/>
              <a:gd name="connsiteY8" fmla="*/ 2969521 h 3022530"/>
              <a:gd name="connsiteX9" fmla="*/ 3486152 w 4347543"/>
              <a:gd name="connsiteY9" fmla="*/ 2982774 h 3022530"/>
              <a:gd name="connsiteX10" fmla="*/ 3433143 w 4347543"/>
              <a:gd name="connsiteY10" fmla="*/ 2996026 h 3022530"/>
              <a:gd name="connsiteX11" fmla="*/ 3101839 w 4347543"/>
              <a:gd name="connsiteY11" fmla="*/ 3022530 h 3022530"/>
              <a:gd name="connsiteX12" fmla="*/ 2240448 w 4347543"/>
              <a:gd name="connsiteY12" fmla="*/ 2982774 h 3022530"/>
              <a:gd name="connsiteX13" fmla="*/ 2174187 w 4347543"/>
              <a:gd name="connsiteY13" fmla="*/ 2969521 h 3022530"/>
              <a:gd name="connsiteX14" fmla="*/ 2015161 w 4347543"/>
              <a:gd name="connsiteY14" fmla="*/ 2943017 h 3022530"/>
              <a:gd name="connsiteX15" fmla="*/ 1895891 w 4347543"/>
              <a:gd name="connsiteY15" fmla="*/ 2916513 h 3022530"/>
              <a:gd name="connsiteX16" fmla="*/ 1789874 w 4347543"/>
              <a:gd name="connsiteY16" fmla="*/ 2890008 h 3022530"/>
              <a:gd name="connsiteX17" fmla="*/ 1710361 w 4347543"/>
              <a:gd name="connsiteY17" fmla="*/ 2876756 h 3022530"/>
              <a:gd name="connsiteX18" fmla="*/ 1604343 w 4347543"/>
              <a:gd name="connsiteY18" fmla="*/ 2850252 h 3022530"/>
              <a:gd name="connsiteX19" fmla="*/ 1564587 w 4347543"/>
              <a:gd name="connsiteY19" fmla="*/ 2837000 h 3022530"/>
              <a:gd name="connsiteX20" fmla="*/ 1445317 w 4347543"/>
              <a:gd name="connsiteY20" fmla="*/ 2810495 h 3022530"/>
              <a:gd name="connsiteX21" fmla="*/ 1405561 w 4347543"/>
              <a:gd name="connsiteY21" fmla="*/ 2797243 h 3022530"/>
              <a:gd name="connsiteX22" fmla="*/ 1286291 w 4347543"/>
              <a:gd name="connsiteY22" fmla="*/ 2770739 h 3022530"/>
              <a:gd name="connsiteX23" fmla="*/ 1140517 w 4347543"/>
              <a:gd name="connsiteY23" fmla="*/ 2757487 h 3022530"/>
              <a:gd name="connsiteX24" fmla="*/ 1100761 w 4347543"/>
              <a:gd name="connsiteY24" fmla="*/ 2744234 h 3022530"/>
              <a:gd name="connsiteX25" fmla="*/ 954987 w 4347543"/>
              <a:gd name="connsiteY25" fmla="*/ 2717730 h 3022530"/>
              <a:gd name="connsiteX26" fmla="*/ 915230 w 4347543"/>
              <a:gd name="connsiteY26" fmla="*/ 2704478 h 3022530"/>
              <a:gd name="connsiteX27" fmla="*/ 862222 w 4347543"/>
              <a:gd name="connsiteY27" fmla="*/ 2691226 h 3022530"/>
              <a:gd name="connsiteX28" fmla="*/ 822465 w 4347543"/>
              <a:gd name="connsiteY28" fmla="*/ 2677974 h 3022530"/>
              <a:gd name="connsiteX29" fmla="*/ 756204 w 4347543"/>
              <a:gd name="connsiteY29" fmla="*/ 2664721 h 3022530"/>
              <a:gd name="connsiteX30" fmla="*/ 676691 w 4347543"/>
              <a:gd name="connsiteY30" fmla="*/ 2638217 h 3022530"/>
              <a:gd name="connsiteX31" fmla="*/ 570674 w 4347543"/>
              <a:gd name="connsiteY31" fmla="*/ 2611713 h 3022530"/>
              <a:gd name="connsiteX32" fmla="*/ 464656 w 4347543"/>
              <a:gd name="connsiteY32" fmla="*/ 2571956 h 3022530"/>
              <a:gd name="connsiteX33" fmla="*/ 424900 w 4347543"/>
              <a:gd name="connsiteY33" fmla="*/ 2558704 h 3022530"/>
              <a:gd name="connsiteX34" fmla="*/ 345387 w 4347543"/>
              <a:gd name="connsiteY34" fmla="*/ 2545452 h 3022530"/>
              <a:gd name="connsiteX35" fmla="*/ 265874 w 4347543"/>
              <a:gd name="connsiteY35" fmla="*/ 2518948 h 3022530"/>
              <a:gd name="connsiteX36" fmla="*/ 226117 w 4347543"/>
              <a:gd name="connsiteY36" fmla="*/ 2505695 h 3022530"/>
              <a:gd name="connsiteX37" fmla="*/ 133352 w 4347543"/>
              <a:gd name="connsiteY37" fmla="*/ 2479191 h 3022530"/>
              <a:gd name="connsiteX38" fmla="*/ 80343 w 4347543"/>
              <a:gd name="connsiteY38" fmla="*/ 2465939 h 3022530"/>
              <a:gd name="connsiteX39" fmla="*/ 53839 w 4347543"/>
              <a:gd name="connsiteY39" fmla="*/ 2439434 h 3022530"/>
              <a:gd name="connsiteX40" fmla="*/ 14082 w 4347543"/>
              <a:gd name="connsiteY40" fmla="*/ 2333417 h 3022530"/>
              <a:gd name="connsiteX41" fmla="*/ 830 w 4347543"/>
              <a:gd name="connsiteY41" fmla="*/ 2227400 h 3022530"/>
              <a:gd name="connsiteX42" fmla="*/ 27335 w 4347543"/>
              <a:gd name="connsiteY42" fmla="*/ 1710565 h 3022530"/>
              <a:gd name="connsiteX43" fmla="*/ 40587 w 4347543"/>
              <a:gd name="connsiteY43" fmla="*/ 1326252 h 3022530"/>
              <a:gd name="connsiteX44" fmla="*/ 53839 w 4347543"/>
              <a:gd name="connsiteY44" fmla="*/ 1114217 h 3022530"/>
              <a:gd name="connsiteX45" fmla="*/ 67091 w 4347543"/>
              <a:gd name="connsiteY45" fmla="*/ 743156 h 3022530"/>
              <a:gd name="connsiteX46" fmla="*/ 53839 w 4347543"/>
              <a:gd name="connsiteY46" fmla="*/ 372095 h 3022530"/>
              <a:gd name="connsiteX47" fmla="*/ 67091 w 4347543"/>
              <a:gd name="connsiteY47" fmla="*/ 27539 h 3022530"/>
              <a:gd name="connsiteX48" fmla="*/ 106848 w 4347543"/>
              <a:gd name="connsiteY48" fmla="*/ 14287 h 3022530"/>
              <a:gd name="connsiteX49" fmla="*/ 305630 w 4347543"/>
              <a:gd name="connsiteY49" fmla="*/ 1034 h 30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7543" h="3022530">
                <a:moveTo>
                  <a:pt x="4347543" y="2571956"/>
                </a:moveTo>
                <a:cubicBezTo>
                  <a:pt x="4205876" y="2737234"/>
                  <a:pt x="4334316" y="2604331"/>
                  <a:pt x="4188517" y="2717730"/>
                </a:cubicBezTo>
                <a:cubicBezTo>
                  <a:pt x="4148761" y="2748652"/>
                  <a:pt x="4104862" y="2774881"/>
                  <a:pt x="4069248" y="2810495"/>
                </a:cubicBezTo>
                <a:cubicBezTo>
                  <a:pt x="4060413" y="2819330"/>
                  <a:pt x="4053918" y="2831412"/>
                  <a:pt x="4042743" y="2837000"/>
                </a:cubicBezTo>
                <a:cubicBezTo>
                  <a:pt x="4017755" y="2849494"/>
                  <a:pt x="3988218" y="2851010"/>
                  <a:pt x="3963230" y="2863504"/>
                </a:cubicBezTo>
                <a:cubicBezTo>
                  <a:pt x="3936726" y="2876756"/>
                  <a:pt x="3910796" y="2891226"/>
                  <a:pt x="3883717" y="2903261"/>
                </a:cubicBezTo>
                <a:cubicBezTo>
                  <a:pt x="3844771" y="2920571"/>
                  <a:pt x="3821897" y="2918716"/>
                  <a:pt x="3777700" y="2929765"/>
                </a:cubicBezTo>
                <a:cubicBezTo>
                  <a:pt x="3764148" y="2933153"/>
                  <a:pt x="3751495" y="2939629"/>
                  <a:pt x="3737943" y="2943017"/>
                </a:cubicBezTo>
                <a:cubicBezTo>
                  <a:pt x="3670445" y="2959891"/>
                  <a:pt x="3640772" y="2958791"/>
                  <a:pt x="3565665" y="2969521"/>
                </a:cubicBezTo>
                <a:cubicBezTo>
                  <a:pt x="3539065" y="2973321"/>
                  <a:pt x="3512500" y="2977504"/>
                  <a:pt x="3486152" y="2982774"/>
                </a:cubicBezTo>
                <a:cubicBezTo>
                  <a:pt x="3468292" y="2986346"/>
                  <a:pt x="3451260" y="2994152"/>
                  <a:pt x="3433143" y="2996026"/>
                </a:cubicBezTo>
                <a:cubicBezTo>
                  <a:pt x="3322944" y="3007426"/>
                  <a:pt x="3101839" y="3022530"/>
                  <a:pt x="3101839" y="3022530"/>
                </a:cubicBezTo>
                <a:cubicBezTo>
                  <a:pt x="2830449" y="3017209"/>
                  <a:pt x="2519591" y="3038606"/>
                  <a:pt x="2240448" y="2982774"/>
                </a:cubicBezTo>
                <a:cubicBezTo>
                  <a:pt x="2218361" y="2978356"/>
                  <a:pt x="2196369" y="2973435"/>
                  <a:pt x="2174187" y="2969521"/>
                </a:cubicBezTo>
                <a:cubicBezTo>
                  <a:pt x="2121265" y="2960182"/>
                  <a:pt x="2067296" y="2956051"/>
                  <a:pt x="2015161" y="2943017"/>
                </a:cubicBezTo>
                <a:cubicBezTo>
                  <a:pt x="1831401" y="2897078"/>
                  <a:pt x="2114687" y="2967005"/>
                  <a:pt x="1895891" y="2916513"/>
                </a:cubicBezTo>
                <a:cubicBezTo>
                  <a:pt x="1860397" y="2908322"/>
                  <a:pt x="1825805" y="2895996"/>
                  <a:pt x="1789874" y="2890008"/>
                </a:cubicBezTo>
                <a:cubicBezTo>
                  <a:pt x="1763370" y="2885591"/>
                  <a:pt x="1736634" y="2882386"/>
                  <a:pt x="1710361" y="2876756"/>
                </a:cubicBezTo>
                <a:cubicBezTo>
                  <a:pt x="1674743" y="2869124"/>
                  <a:pt x="1639486" y="2859836"/>
                  <a:pt x="1604343" y="2850252"/>
                </a:cubicBezTo>
                <a:cubicBezTo>
                  <a:pt x="1590866" y="2846577"/>
                  <a:pt x="1578139" y="2840388"/>
                  <a:pt x="1564587" y="2837000"/>
                </a:cubicBezTo>
                <a:cubicBezTo>
                  <a:pt x="1455265" y="2809670"/>
                  <a:pt x="1540556" y="2837707"/>
                  <a:pt x="1445317" y="2810495"/>
                </a:cubicBezTo>
                <a:cubicBezTo>
                  <a:pt x="1431886" y="2806657"/>
                  <a:pt x="1418992" y="2801080"/>
                  <a:pt x="1405561" y="2797243"/>
                </a:cubicBezTo>
                <a:cubicBezTo>
                  <a:pt x="1379080" y="2789677"/>
                  <a:pt x="1310581" y="2773775"/>
                  <a:pt x="1286291" y="2770739"/>
                </a:cubicBezTo>
                <a:cubicBezTo>
                  <a:pt x="1237876" y="2764687"/>
                  <a:pt x="1189108" y="2761904"/>
                  <a:pt x="1140517" y="2757487"/>
                </a:cubicBezTo>
                <a:cubicBezTo>
                  <a:pt x="1127265" y="2753069"/>
                  <a:pt x="1114397" y="2747264"/>
                  <a:pt x="1100761" y="2744234"/>
                </a:cubicBezTo>
                <a:cubicBezTo>
                  <a:pt x="994384" y="2720594"/>
                  <a:pt x="1051490" y="2741855"/>
                  <a:pt x="954987" y="2717730"/>
                </a:cubicBezTo>
                <a:cubicBezTo>
                  <a:pt x="941435" y="2714342"/>
                  <a:pt x="928662" y="2708316"/>
                  <a:pt x="915230" y="2704478"/>
                </a:cubicBezTo>
                <a:cubicBezTo>
                  <a:pt x="897718" y="2699475"/>
                  <a:pt x="879734" y="2696229"/>
                  <a:pt x="862222" y="2691226"/>
                </a:cubicBezTo>
                <a:cubicBezTo>
                  <a:pt x="848790" y="2687388"/>
                  <a:pt x="836017" y="2681362"/>
                  <a:pt x="822465" y="2677974"/>
                </a:cubicBezTo>
                <a:cubicBezTo>
                  <a:pt x="800613" y="2672511"/>
                  <a:pt x="777935" y="2670648"/>
                  <a:pt x="756204" y="2664721"/>
                </a:cubicBezTo>
                <a:cubicBezTo>
                  <a:pt x="729250" y="2657370"/>
                  <a:pt x="704086" y="2643696"/>
                  <a:pt x="676691" y="2638217"/>
                </a:cubicBezTo>
                <a:cubicBezTo>
                  <a:pt x="596732" y="2622226"/>
                  <a:pt x="631799" y="2632088"/>
                  <a:pt x="570674" y="2611713"/>
                </a:cubicBezTo>
                <a:cubicBezTo>
                  <a:pt x="522119" y="2563158"/>
                  <a:pt x="563053" y="2593822"/>
                  <a:pt x="464656" y="2571956"/>
                </a:cubicBezTo>
                <a:cubicBezTo>
                  <a:pt x="451020" y="2568926"/>
                  <a:pt x="438536" y="2561734"/>
                  <a:pt x="424900" y="2558704"/>
                </a:cubicBezTo>
                <a:cubicBezTo>
                  <a:pt x="398670" y="2552875"/>
                  <a:pt x="371455" y="2551969"/>
                  <a:pt x="345387" y="2545452"/>
                </a:cubicBezTo>
                <a:cubicBezTo>
                  <a:pt x="318283" y="2538676"/>
                  <a:pt x="292378" y="2527783"/>
                  <a:pt x="265874" y="2518948"/>
                </a:cubicBezTo>
                <a:cubicBezTo>
                  <a:pt x="252622" y="2514530"/>
                  <a:pt x="239669" y="2509083"/>
                  <a:pt x="226117" y="2505695"/>
                </a:cubicBezTo>
                <a:cubicBezTo>
                  <a:pt x="60393" y="2464264"/>
                  <a:pt x="266444" y="2517217"/>
                  <a:pt x="133352" y="2479191"/>
                </a:cubicBezTo>
                <a:cubicBezTo>
                  <a:pt x="115839" y="2474187"/>
                  <a:pt x="98013" y="2470356"/>
                  <a:pt x="80343" y="2465939"/>
                </a:cubicBezTo>
                <a:cubicBezTo>
                  <a:pt x="71508" y="2457104"/>
                  <a:pt x="60038" y="2450282"/>
                  <a:pt x="53839" y="2439434"/>
                </a:cubicBezTo>
                <a:cubicBezTo>
                  <a:pt x="41164" y="2417253"/>
                  <a:pt x="23690" y="2362240"/>
                  <a:pt x="14082" y="2333417"/>
                </a:cubicBezTo>
                <a:cubicBezTo>
                  <a:pt x="9665" y="2298078"/>
                  <a:pt x="830" y="2263014"/>
                  <a:pt x="830" y="2227400"/>
                </a:cubicBezTo>
                <a:cubicBezTo>
                  <a:pt x="830" y="1847610"/>
                  <a:pt x="-7304" y="1918386"/>
                  <a:pt x="27335" y="1710565"/>
                </a:cubicBezTo>
                <a:cubicBezTo>
                  <a:pt x="31752" y="1582461"/>
                  <a:pt x="34896" y="1454306"/>
                  <a:pt x="40587" y="1326252"/>
                </a:cubicBezTo>
                <a:cubicBezTo>
                  <a:pt x="43731" y="1255506"/>
                  <a:pt x="50623" y="1184960"/>
                  <a:pt x="53839" y="1114217"/>
                </a:cubicBezTo>
                <a:cubicBezTo>
                  <a:pt x="59459" y="990579"/>
                  <a:pt x="62674" y="866843"/>
                  <a:pt x="67091" y="743156"/>
                </a:cubicBezTo>
                <a:cubicBezTo>
                  <a:pt x="62674" y="619469"/>
                  <a:pt x="60900" y="495659"/>
                  <a:pt x="53839" y="372095"/>
                </a:cubicBezTo>
                <a:cubicBezTo>
                  <a:pt x="43772" y="195916"/>
                  <a:pt x="-3534" y="310039"/>
                  <a:pt x="67091" y="27539"/>
                </a:cubicBezTo>
                <a:cubicBezTo>
                  <a:pt x="70479" y="13987"/>
                  <a:pt x="93212" y="17317"/>
                  <a:pt x="106848" y="14287"/>
                </a:cubicBezTo>
                <a:cubicBezTo>
                  <a:pt x="195898" y="-5502"/>
                  <a:pt x="203403" y="1034"/>
                  <a:pt x="305630" y="103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Тъй като </a:t>
            </a:r>
            <a:r>
              <a:rPr lang="en-GB" dirty="0" err="1"/>
              <a:t>ptr</a:t>
            </a:r>
            <a:r>
              <a:rPr lang="en-GB" dirty="0"/>
              <a:t> </a:t>
            </a:r>
            <a:r>
              <a:rPr lang="bg-BG" dirty="0"/>
              <a:t>знае, че сочи към </a:t>
            </a:r>
            <a:r>
              <a:rPr lang="en-GB" dirty="0"/>
              <a:t>int, </a:t>
            </a:r>
            <a:r>
              <a:rPr lang="bg-BG" dirty="0"/>
              <a:t>то за да го накараме да сочи към съседния(тоест следващите 4 клетки), трябва да му кажем премести се с 1 клетка: </a:t>
            </a:r>
            <a:r>
              <a:rPr lang="en-GB" u="sng" dirty="0"/>
              <a:t>ptr+1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270788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691666FE-E9AA-4B7E-A023-ADAB270D749E}"/>
              </a:ext>
            </a:extLst>
          </p:cNvPr>
          <p:cNvSpPr/>
          <p:nvPr/>
        </p:nvSpPr>
        <p:spPr>
          <a:xfrm>
            <a:off x="198783" y="3074504"/>
            <a:ext cx="4651513" cy="3498574"/>
          </a:xfrm>
          <a:custGeom>
            <a:avLst/>
            <a:gdLst>
              <a:gd name="connsiteX0" fmla="*/ 4651513 w 4651513"/>
              <a:gd name="connsiteY0" fmla="*/ 3246783 h 3498574"/>
              <a:gd name="connsiteX1" fmla="*/ 4479234 w 4651513"/>
              <a:gd name="connsiteY1" fmla="*/ 3313044 h 3498574"/>
              <a:gd name="connsiteX2" fmla="*/ 4386469 w 4651513"/>
              <a:gd name="connsiteY2" fmla="*/ 3352800 h 3498574"/>
              <a:gd name="connsiteX3" fmla="*/ 4174434 w 4651513"/>
              <a:gd name="connsiteY3" fmla="*/ 3392557 h 3498574"/>
              <a:gd name="connsiteX4" fmla="*/ 3922643 w 4651513"/>
              <a:gd name="connsiteY4" fmla="*/ 3432313 h 3498574"/>
              <a:gd name="connsiteX5" fmla="*/ 3869634 w 4651513"/>
              <a:gd name="connsiteY5" fmla="*/ 3445566 h 3498574"/>
              <a:gd name="connsiteX6" fmla="*/ 3246782 w 4651513"/>
              <a:gd name="connsiteY6" fmla="*/ 3485322 h 3498574"/>
              <a:gd name="connsiteX7" fmla="*/ 3021495 w 4651513"/>
              <a:gd name="connsiteY7" fmla="*/ 3498574 h 3498574"/>
              <a:gd name="connsiteX8" fmla="*/ 1524000 w 4651513"/>
              <a:gd name="connsiteY8" fmla="*/ 3472070 h 3498574"/>
              <a:gd name="connsiteX9" fmla="*/ 1444487 w 4651513"/>
              <a:gd name="connsiteY9" fmla="*/ 3458818 h 3498574"/>
              <a:gd name="connsiteX10" fmla="*/ 1325217 w 4651513"/>
              <a:gd name="connsiteY10" fmla="*/ 3445566 h 3498574"/>
              <a:gd name="connsiteX11" fmla="*/ 1113182 w 4651513"/>
              <a:gd name="connsiteY11" fmla="*/ 3419061 h 3498574"/>
              <a:gd name="connsiteX12" fmla="*/ 1033669 w 4651513"/>
              <a:gd name="connsiteY12" fmla="*/ 3405809 h 3498574"/>
              <a:gd name="connsiteX13" fmla="*/ 940904 w 4651513"/>
              <a:gd name="connsiteY13" fmla="*/ 3392557 h 3498574"/>
              <a:gd name="connsiteX14" fmla="*/ 901147 w 4651513"/>
              <a:gd name="connsiteY14" fmla="*/ 3379305 h 3498574"/>
              <a:gd name="connsiteX15" fmla="*/ 728869 w 4651513"/>
              <a:gd name="connsiteY15" fmla="*/ 3352800 h 3498574"/>
              <a:gd name="connsiteX16" fmla="*/ 622852 w 4651513"/>
              <a:gd name="connsiteY16" fmla="*/ 3326296 h 3498574"/>
              <a:gd name="connsiteX17" fmla="*/ 463826 w 4651513"/>
              <a:gd name="connsiteY17" fmla="*/ 3299792 h 3498574"/>
              <a:gd name="connsiteX18" fmla="*/ 424069 w 4651513"/>
              <a:gd name="connsiteY18" fmla="*/ 3286539 h 3498574"/>
              <a:gd name="connsiteX19" fmla="*/ 318052 w 4651513"/>
              <a:gd name="connsiteY19" fmla="*/ 3260035 h 3498574"/>
              <a:gd name="connsiteX20" fmla="*/ 278295 w 4651513"/>
              <a:gd name="connsiteY20" fmla="*/ 3233531 h 3498574"/>
              <a:gd name="connsiteX21" fmla="*/ 145774 w 4651513"/>
              <a:gd name="connsiteY21" fmla="*/ 3167270 h 3498574"/>
              <a:gd name="connsiteX22" fmla="*/ 92765 w 4651513"/>
              <a:gd name="connsiteY22" fmla="*/ 3114261 h 3498574"/>
              <a:gd name="connsiteX23" fmla="*/ 39756 w 4651513"/>
              <a:gd name="connsiteY23" fmla="*/ 3048000 h 3498574"/>
              <a:gd name="connsiteX24" fmla="*/ 0 w 4651513"/>
              <a:gd name="connsiteY24" fmla="*/ 2888974 h 3498574"/>
              <a:gd name="connsiteX25" fmla="*/ 13252 w 4651513"/>
              <a:gd name="connsiteY25" fmla="*/ 2398644 h 3498574"/>
              <a:gd name="connsiteX26" fmla="*/ 39756 w 4651513"/>
              <a:gd name="connsiteY26" fmla="*/ 1974574 h 3498574"/>
              <a:gd name="connsiteX27" fmla="*/ 26504 w 4651513"/>
              <a:gd name="connsiteY27" fmla="*/ 1192696 h 3498574"/>
              <a:gd name="connsiteX28" fmla="*/ 39756 w 4651513"/>
              <a:gd name="connsiteY28" fmla="*/ 450574 h 3498574"/>
              <a:gd name="connsiteX29" fmla="*/ 53008 w 4651513"/>
              <a:gd name="connsiteY29" fmla="*/ 384313 h 3498574"/>
              <a:gd name="connsiteX30" fmla="*/ 79513 w 4651513"/>
              <a:gd name="connsiteY30" fmla="*/ 251792 h 3498574"/>
              <a:gd name="connsiteX31" fmla="*/ 92765 w 4651513"/>
              <a:gd name="connsiteY31" fmla="*/ 212035 h 3498574"/>
              <a:gd name="connsiteX32" fmla="*/ 212034 w 4651513"/>
              <a:gd name="connsiteY32" fmla="*/ 119270 h 3498574"/>
              <a:gd name="connsiteX33" fmla="*/ 251791 w 4651513"/>
              <a:gd name="connsiteY33" fmla="*/ 92766 h 3498574"/>
              <a:gd name="connsiteX34" fmla="*/ 384313 w 4651513"/>
              <a:gd name="connsiteY34" fmla="*/ 53009 h 3498574"/>
              <a:gd name="connsiteX35" fmla="*/ 477078 w 4651513"/>
              <a:gd name="connsiteY35" fmla="*/ 39757 h 3498574"/>
              <a:gd name="connsiteX36" fmla="*/ 795130 w 4651513"/>
              <a:gd name="connsiteY36" fmla="*/ 13253 h 3498574"/>
              <a:gd name="connsiteX37" fmla="*/ 1046921 w 4651513"/>
              <a:gd name="connsiteY37" fmla="*/ 0 h 3498574"/>
              <a:gd name="connsiteX38" fmla="*/ 2054087 w 4651513"/>
              <a:gd name="connsiteY38" fmla="*/ 13253 h 3498574"/>
              <a:gd name="connsiteX39" fmla="*/ 2146852 w 4651513"/>
              <a:gd name="connsiteY39" fmla="*/ 26505 h 3498574"/>
              <a:gd name="connsiteX40" fmla="*/ 2305878 w 4651513"/>
              <a:gd name="connsiteY40" fmla="*/ 53009 h 3498574"/>
              <a:gd name="connsiteX41" fmla="*/ 2491408 w 4651513"/>
              <a:gd name="connsiteY41" fmla="*/ 79513 h 3498574"/>
              <a:gd name="connsiteX42" fmla="*/ 2531165 w 4651513"/>
              <a:gd name="connsiteY42" fmla="*/ 92766 h 3498574"/>
              <a:gd name="connsiteX43" fmla="*/ 2690191 w 4651513"/>
              <a:gd name="connsiteY43" fmla="*/ 119270 h 3498574"/>
              <a:gd name="connsiteX44" fmla="*/ 2769704 w 4651513"/>
              <a:gd name="connsiteY44" fmla="*/ 145774 h 3498574"/>
              <a:gd name="connsiteX45" fmla="*/ 2822713 w 4651513"/>
              <a:gd name="connsiteY45" fmla="*/ 159026 h 3498574"/>
              <a:gd name="connsiteX46" fmla="*/ 2968487 w 4651513"/>
              <a:gd name="connsiteY46" fmla="*/ 185531 h 3498574"/>
              <a:gd name="connsiteX47" fmla="*/ 3061252 w 4651513"/>
              <a:gd name="connsiteY47" fmla="*/ 212035 h 3498574"/>
              <a:gd name="connsiteX48" fmla="*/ 3101008 w 4651513"/>
              <a:gd name="connsiteY48" fmla="*/ 225287 h 3498574"/>
              <a:gd name="connsiteX49" fmla="*/ 3127513 w 4651513"/>
              <a:gd name="connsiteY49" fmla="*/ 251792 h 3498574"/>
              <a:gd name="connsiteX50" fmla="*/ 3167269 w 4651513"/>
              <a:gd name="connsiteY50" fmla="*/ 278296 h 3498574"/>
              <a:gd name="connsiteX51" fmla="*/ 3260034 w 4651513"/>
              <a:gd name="connsiteY51" fmla="*/ 371061 h 3498574"/>
              <a:gd name="connsiteX52" fmla="*/ 3286539 w 4651513"/>
              <a:gd name="connsiteY52" fmla="*/ 397566 h 3498574"/>
              <a:gd name="connsiteX53" fmla="*/ 3313043 w 4651513"/>
              <a:gd name="connsiteY53" fmla="*/ 437322 h 3498574"/>
              <a:gd name="connsiteX54" fmla="*/ 3286539 w 4651513"/>
              <a:gd name="connsiteY54" fmla="*/ 477079 h 3498574"/>
              <a:gd name="connsiteX55" fmla="*/ 3260034 w 4651513"/>
              <a:gd name="connsiteY55" fmla="*/ 503583 h 3498574"/>
              <a:gd name="connsiteX56" fmla="*/ 3260034 w 4651513"/>
              <a:gd name="connsiteY56" fmla="*/ 556592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51513" h="3498574">
                <a:moveTo>
                  <a:pt x="4651513" y="3246783"/>
                </a:moveTo>
                <a:cubicBezTo>
                  <a:pt x="4378001" y="3383539"/>
                  <a:pt x="4668239" y="3250043"/>
                  <a:pt x="4479234" y="3313044"/>
                </a:cubicBezTo>
                <a:cubicBezTo>
                  <a:pt x="4447319" y="3323682"/>
                  <a:pt x="4418579" y="3342765"/>
                  <a:pt x="4386469" y="3352800"/>
                </a:cubicBezTo>
                <a:cubicBezTo>
                  <a:pt x="4293214" y="3381942"/>
                  <a:pt x="4264178" y="3376720"/>
                  <a:pt x="4174434" y="3392557"/>
                </a:cubicBezTo>
                <a:cubicBezTo>
                  <a:pt x="3940857" y="3433776"/>
                  <a:pt x="4141590" y="3407986"/>
                  <a:pt x="3922643" y="3432313"/>
                </a:cubicBezTo>
                <a:cubicBezTo>
                  <a:pt x="3904973" y="3436731"/>
                  <a:pt x="3887494" y="3441994"/>
                  <a:pt x="3869634" y="3445566"/>
                </a:cubicBezTo>
                <a:cubicBezTo>
                  <a:pt x="3666569" y="3486180"/>
                  <a:pt x="3450092" y="3476851"/>
                  <a:pt x="3246782" y="3485322"/>
                </a:cubicBezTo>
                <a:cubicBezTo>
                  <a:pt x="3171622" y="3488454"/>
                  <a:pt x="3096591" y="3494157"/>
                  <a:pt x="3021495" y="3498574"/>
                </a:cubicBezTo>
                <a:lnTo>
                  <a:pt x="1524000" y="3472070"/>
                </a:lnTo>
                <a:cubicBezTo>
                  <a:pt x="1497157" y="3470877"/>
                  <a:pt x="1471121" y="3462369"/>
                  <a:pt x="1444487" y="3458818"/>
                </a:cubicBezTo>
                <a:cubicBezTo>
                  <a:pt x="1404837" y="3453531"/>
                  <a:pt x="1364974" y="3449983"/>
                  <a:pt x="1325217" y="3445566"/>
                </a:cubicBezTo>
                <a:cubicBezTo>
                  <a:pt x="1225209" y="3412228"/>
                  <a:pt x="1322524" y="3441097"/>
                  <a:pt x="1113182" y="3419061"/>
                </a:cubicBezTo>
                <a:cubicBezTo>
                  <a:pt x="1086460" y="3416248"/>
                  <a:pt x="1060226" y="3409895"/>
                  <a:pt x="1033669" y="3405809"/>
                </a:cubicBezTo>
                <a:cubicBezTo>
                  <a:pt x="1002797" y="3401059"/>
                  <a:pt x="971826" y="3396974"/>
                  <a:pt x="940904" y="3392557"/>
                </a:cubicBezTo>
                <a:cubicBezTo>
                  <a:pt x="927652" y="3388140"/>
                  <a:pt x="914784" y="3382335"/>
                  <a:pt x="901147" y="3379305"/>
                </a:cubicBezTo>
                <a:cubicBezTo>
                  <a:pt x="857156" y="3369529"/>
                  <a:pt x="771123" y="3359843"/>
                  <a:pt x="728869" y="3352800"/>
                </a:cubicBezTo>
                <a:cubicBezTo>
                  <a:pt x="582317" y="3328374"/>
                  <a:pt x="725275" y="3351902"/>
                  <a:pt x="622852" y="3326296"/>
                </a:cubicBezTo>
                <a:cubicBezTo>
                  <a:pt x="571178" y="3313378"/>
                  <a:pt x="516186" y="3307272"/>
                  <a:pt x="463826" y="3299792"/>
                </a:cubicBezTo>
                <a:cubicBezTo>
                  <a:pt x="450574" y="3295374"/>
                  <a:pt x="437621" y="3289927"/>
                  <a:pt x="424069" y="3286539"/>
                </a:cubicBezTo>
                <a:cubicBezTo>
                  <a:pt x="393824" y="3278978"/>
                  <a:pt x="348346" y="3275182"/>
                  <a:pt x="318052" y="3260035"/>
                </a:cubicBezTo>
                <a:cubicBezTo>
                  <a:pt x="303806" y="3252912"/>
                  <a:pt x="292541" y="3240654"/>
                  <a:pt x="278295" y="3233531"/>
                </a:cubicBezTo>
                <a:cubicBezTo>
                  <a:pt x="206881" y="3197824"/>
                  <a:pt x="212117" y="3218871"/>
                  <a:pt x="145774" y="3167270"/>
                </a:cubicBezTo>
                <a:cubicBezTo>
                  <a:pt x="126049" y="3151928"/>
                  <a:pt x="110435" y="3131931"/>
                  <a:pt x="92765" y="3114261"/>
                </a:cubicBezTo>
                <a:cubicBezTo>
                  <a:pt x="70733" y="3092229"/>
                  <a:pt x="53132" y="3078096"/>
                  <a:pt x="39756" y="3048000"/>
                </a:cubicBezTo>
                <a:cubicBezTo>
                  <a:pt x="11755" y="2984997"/>
                  <a:pt x="11112" y="2955649"/>
                  <a:pt x="0" y="2888974"/>
                </a:cubicBezTo>
                <a:cubicBezTo>
                  <a:pt x="4417" y="2725531"/>
                  <a:pt x="6150" y="2561993"/>
                  <a:pt x="13252" y="2398644"/>
                </a:cubicBezTo>
                <a:cubicBezTo>
                  <a:pt x="19404" y="2257145"/>
                  <a:pt x="39756" y="1974574"/>
                  <a:pt x="39756" y="1974574"/>
                </a:cubicBezTo>
                <a:cubicBezTo>
                  <a:pt x="35339" y="1713948"/>
                  <a:pt x="26504" y="1453359"/>
                  <a:pt x="26504" y="1192696"/>
                </a:cubicBezTo>
                <a:cubicBezTo>
                  <a:pt x="26504" y="945283"/>
                  <a:pt x="31649" y="697855"/>
                  <a:pt x="39756" y="450574"/>
                </a:cubicBezTo>
                <a:cubicBezTo>
                  <a:pt x="40494" y="428062"/>
                  <a:pt x="48979" y="406474"/>
                  <a:pt x="53008" y="384313"/>
                </a:cubicBezTo>
                <a:cubicBezTo>
                  <a:pt x="66027" y="312706"/>
                  <a:pt x="61930" y="313331"/>
                  <a:pt x="79513" y="251792"/>
                </a:cubicBezTo>
                <a:cubicBezTo>
                  <a:pt x="83351" y="238360"/>
                  <a:pt x="85016" y="223658"/>
                  <a:pt x="92765" y="212035"/>
                </a:cubicBezTo>
                <a:cubicBezTo>
                  <a:pt x="117676" y="174668"/>
                  <a:pt x="180444" y="140330"/>
                  <a:pt x="212034" y="119270"/>
                </a:cubicBezTo>
                <a:cubicBezTo>
                  <a:pt x="225286" y="110435"/>
                  <a:pt x="236681" y="97803"/>
                  <a:pt x="251791" y="92766"/>
                </a:cubicBezTo>
                <a:cubicBezTo>
                  <a:pt x="293289" y="78933"/>
                  <a:pt x="340247" y="61021"/>
                  <a:pt x="384313" y="53009"/>
                </a:cubicBezTo>
                <a:cubicBezTo>
                  <a:pt x="415045" y="47421"/>
                  <a:pt x="446156" y="44174"/>
                  <a:pt x="477078" y="39757"/>
                </a:cubicBezTo>
                <a:cubicBezTo>
                  <a:pt x="605308" y="-2986"/>
                  <a:pt x="500423" y="27989"/>
                  <a:pt x="795130" y="13253"/>
                </a:cubicBezTo>
                <a:lnTo>
                  <a:pt x="1046921" y="0"/>
                </a:lnTo>
                <a:lnTo>
                  <a:pt x="2054087" y="13253"/>
                </a:lnTo>
                <a:cubicBezTo>
                  <a:pt x="2085314" y="14005"/>
                  <a:pt x="2115999" y="21633"/>
                  <a:pt x="2146852" y="26505"/>
                </a:cubicBezTo>
                <a:cubicBezTo>
                  <a:pt x="2199934" y="34886"/>
                  <a:pt x="2252678" y="45409"/>
                  <a:pt x="2305878" y="53009"/>
                </a:cubicBezTo>
                <a:lnTo>
                  <a:pt x="2491408" y="79513"/>
                </a:lnTo>
                <a:cubicBezTo>
                  <a:pt x="2504660" y="83931"/>
                  <a:pt x="2517467" y="90026"/>
                  <a:pt x="2531165" y="92766"/>
                </a:cubicBezTo>
                <a:cubicBezTo>
                  <a:pt x="2583861" y="103305"/>
                  <a:pt x="2690191" y="119270"/>
                  <a:pt x="2690191" y="119270"/>
                </a:cubicBezTo>
                <a:cubicBezTo>
                  <a:pt x="2716695" y="128105"/>
                  <a:pt x="2742600" y="138998"/>
                  <a:pt x="2769704" y="145774"/>
                </a:cubicBezTo>
                <a:cubicBezTo>
                  <a:pt x="2787374" y="150191"/>
                  <a:pt x="2804933" y="155075"/>
                  <a:pt x="2822713" y="159026"/>
                </a:cubicBezTo>
                <a:cubicBezTo>
                  <a:pt x="2878295" y="171378"/>
                  <a:pt x="2910926" y="175938"/>
                  <a:pt x="2968487" y="185531"/>
                </a:cubicBezTo>
                <a:cubicBezTo>
                  <a:pt x="3063808" y="217305"/>
                  <a:pt x="2944772" y="178755"/>
                  <a:pt x="3061252" y="212035"/>
                </a:cubicBezTo>
                <a:cubicBezTo>
                  <a:pt x="3074683" y="215872"/>
                  <a:pt x="3087756" y="220870"/>
                  <a:pt x="3101008" y="225287"/>
                </a:cubicBezTo>
                <a:cubicBezTo>
                  <a:pt x="3109843" y="234122"/>
                  <a:pt x="3117756" y="243987"/>
                  <a:pt x="3127513" y="251792"/>
                </a:cubicBezTo>
                <a:cubicBezTo>
                  <a:pt x="3139950" y="261741"/>
                  <a:pt x="3155431" y="267641"/>
                  <a:pt x="3167269" y="278296"/>
                </a:cubicBezTo>
                <a:cubicBezTo>
                  <a:pt x="3199773" y="307550"/>
                  <a:pt x="3229112" y="340139"/>
                  <a:pt x="3260034" y="371061"/>
                </a:cubicBezTo>
                <a:cubicBezTo>
                  <a:pt x="3268869" y="379896"/>
                  <a:pt x="3279608" y="387170"/>
                  <a:pt x="3286539" y="397566"/>
                </a:cubicBezTo>
                <a:lnTo>
                  <a:pt x="3313043" y="437322"/>
                </a:lnTo>
                <a:cubicBezTo>
                  <a:pt x="3304208" y="450574"/>
                  <a:pt x="3296489" y="464642"/>
                  <a:pt x="3286539" y="477079"/>
                </a:cubicBezTo>
                <a:cubicBezTo>
                  <a:pt x="3278734" y="486835"/>
                  <a:pt x="3263985" y="491730"/>
                  <a:pt x="3260034" y="503583"/>
                </a:cubicBezTo>
                <a:cubicBezTo>
                  <a:pt x="3254446" y="520346"/>
                  <a:pt x="3260034" y="538922"/>
                  <a:pt x="3260034" y="556592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и тотално да сменим адреса, към който сочи </a:t>
            </a:r>
            <a:r>
              <a:rPr lang="en-GB" dirty="0" err="1"/>
              <a:t>ptr</a:t>
            </a:r>
            <a:r>
              <a:rPr lang="en-GB" dirty="0"/>
              <a:t>: </a:t>
            </a:r>
            <a:r>
              <a:rPr lang="en-GB" dirty="0" err="1"/>
              <a:t>ptr</a:t>
            </a:r>
            <a:r>
              <a:rPr lang="en-GB" dirty="0"/>
              <a:t>+=1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90317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691666FE-E9AA-4B7E-A023-ADAB270D749E}"/>
              </a:ext>
            </a:extLst>
          </p:cNvPr>
          <p:cNvSpPr/>
          <p:nvPr/>
        </p:nvSpPr>
        <p:spPr>
          <a:xfrm>
            <a:off x="198783" y="3074504"/>
            <a:ext cx="4651513" cy="3498574"/>
          </a:xfrm>
          <a:custGeom>
            <a:avLst/>
            <a:gdLst>
              <a:gd name="connsiteX0" fmla="*/ 4651513 w 4651513"/>
              <a:gd name="connsiteY0" fmla="*/ 3246783 h 3498574"/>
              <a:gd name="connsiteX1" fmla="*/ 4479234 w 4651513"/>
              <a:gd name="connsiteY1" fmla="*/ 3313044 h 3498574"/>
              <a:gd name="connsiteX2" fmla="*/ 4386469 w 4651513"/>
              <a:gd name="connsiteY2" fmla="*/ 3352800 h 3498574"/>
              <a:gd name="connsiteX3" fmla="*/ 4174434 w 4651513"/>
              <a:gd name="connsiteY3" fmla="*/ 3392557 h 3498574"/>
              <a:gd name="connsiteX4" fmla="*/ 3922643 w 4651513"/>
              <a:gd name="connsiteY4" fmla="*/ 3432313 h 3498574"/>
              <a:gd name="connsiteX5" fmla="*/ 3869634 w 4651513"/>
              <a:gd name="connsiteY5" fmla="*/ 3445566 h 3498574"/>
              <a:gd name="connsiteX6" fmla="*/ 3246782 w 4651513"/>
              <a:gd name="connsiteY6" fmla="*/ 3485322 h 3498574"/>
              <a:gd name="connsiteX7" fmla="*/ 3021495 w 4651513"/>
              <a:gd name="connsiteY7" fmla="*/ 3498574 h 3498574"/>
              <a:gd name="connsiteX8" fmla="*/ 1524000 w 4651513"/>
              <a:gd name="connsiteY8" fmla="*/ 3472070 h 3498574"/>
              <a:gd name="connsiteX9" fmla="*/ 1444487 w 4651513"/>
              <a:gd name="connsiteY9" fmla="*/ 3458818 h 3498574"/>
              <a:gd name="connsiteX10" fmla="*/ 1325217 w 4651513"/>
              <a:gd name="connsiteY10" fmla="*/ 3445566 h 3498574"/>
              <a:gd name="connsiteX11" fmla="*/ 1113182 w 4651513"/>
              <a:gd name="connsiteY11" fmla="*/ 3419061 h 3498574"/>
              <a:gd name="connsiteX12" fmla="*/ 1033669 w 4651513"/>
              <a:gd name="connsiteY12" fmla="*/ 3405809 h 3498574"/>
              <a:gd name="connsiteX13" fmla="*/ 940904 w 4651513"/>
              <a:gd name="connsiteY13" fmla="*/ 3392557 h 3498574"/>
              <a:gd name="connsiteX14" fmla="*/ 901147 w 4651513"/>
              <a:gd name="connsiteY14" fmla="*/ 3379305 h 3498574"/>
              <a:gd name="connsiteX15" fmla="*/ 728869 w 4651513"/>
              <a:gd name="connsiteY15" fmla="*/ 3352800 h 3498574"/>
              <a:gd name="connsiteX16" fmla="*/ 622852 w 4651513"/>
              <a:gd name="connsiteY16" fmla="*/ 3326296 h 3498574"/>
              <a:gd name="connsiteX17" fmla="*/ 463826 w 4651513"/>
              <a:gd name="connsiteY17" fmla="*/ 3299792 h 3498574"/>
              <a:gd name="connsiteX18" fmla="*/ 424069 w 4651513"/>
              <a:gd name="connsiteY18" fmla="*/ 3286539 h 3498574"/>
              <a:gd name="connsiteX19" fmla="*/ 318052 w 4651513"/>
              <a:gd name="connsiteY19" fmla="*/ 3260035 h 3498574"/>
              <a:gd name="connsiteX20" fmla="*/ 278295 w 4651513"/>
              <a:gd name="connsiteY20" fmla="*/ 3233531 h 3498574"/>
              <a:gd name="connsiteX21" fmla="*/ 145774 w 4651513"/>
              <a:gd name="connsiteY21" fmla="*/ 3167270 h 3498574"/>
              <a:gd name="connsiteX22" fmla="*/ 92765 w 4651513"/>
              <a:gd name="connsiteY22" fmla="*/ 3114261 h 3498574"/>
              <a:gd name="connsiteX23" fmla="*/ 39756 w 4651513"/>
              <a:gd name="connsiteY23" fmla="*/ 3048000 h 3498574"/>
              <a:gd name="connsiteX24" fmla="*/ 0 w 4651513"/>
              <a:gd name="connsiteY24" fmla="*/ 2888974 h 3498574"/>
              <a:gd name="connsiteX25" fmla="*/ 13252 w 4651513"/>
              <a:gd name="connsiteY25" fmla="*/ 2398644 h 3498574"/>
              <a:gd name="connsiteX26" fmla="*/ 39756 w 4651513"/>
              <a:gd name="connsiteY26" fmla="*/ 1974574 h 3498574"/>
              <a:gd name="connsiteX27" fmla="*/ 26504 w 4651513"/>
              <a:gd name="connsiteY27" fmla="*/ 1192696 h 3498574"/>
              <a:gd name="connsiteX28" fmla="*/ 39756 w 4651513"/>
              <a:gd name="connsiteY28" fmla="*/ 450574 h 3498574"/>
              <a:gd name="connsiteX29" fmla="*/ 53008 w 4651513"/>
              <a:gd name="connsiteY29" fmla="*/ 384313 h 3498574"/>
              <a:gd name="connsiteX30" fmla="*/ 79513 w 4651513"/>
              <a:gd name="connsiteY30" fmla="*/ 251792 h 3498574"/>
              <a:gd name="connsiteX31" fmla="*/ 92765 w 4651513"/>
              <a:gd name="connsiteY31" fmla="*/ 212035 h 3498574"/>
              <a:gd name="connsiteX32" fmla="*/ 212034 w 4651513"/>
              <a:gd name="connsiteY32" fmla="*/ 119270 h 3498574"/>
              <a:gd name="connsiteX33" fmla="*/ 251791 w 4651513"/>
              <a:gd name="connsiteY33" fmla="*/ 92766 h 3498574"/>
              <a:gd name="connsiteX34" fmla="*/ 384313 w 4651513"/>
              <a:gd name="connsiteY34" fmla="*/ 53009 h 3498574"/>
              <a:gd name="connsiteX35" fmla="*/ 477078 w 4651513"/>
              <a:gd name="connsiteY35" fmla="*/ 39757 h 3498574"/>
              <a:gd name="connsiteX36" fmla="*/ 795130 w 4651513"/>
              <a:gd name="connsiteY36" fmla="*/ 13253 h 3498574"/>
              <a:gd name="connsiteX37" fmla="*/ 1046921 w 4651513"/>
              <a:gd name="connsiteY37" fmla="*/ 0 h 3498574"/>
              <a:gd name="connsiteX38" fmla="*/ 2054087 w 4651513"/>
              <a:gd name="connsiteY38" fmla="*/ 13253 h 3498574"/>
              <a:gd name="connsiteX39" fmla="*/ 2146852 w 4651513"/>
              <a:gd name="connsiteY39" fmla="*/ 26505 h 3498574"/>
              <a:gd name="connsiteX40" fmla="*/ 2305878 w 4651513"/>
              <a:gd name="connsiteY40" fmla="*/ 53009 h 3498574"/>
              <a:gd name="connsiteX41" fmla="*/ 2491408 w 4651513"/>
              <a:gd name="connsiteY41" fmla="*/ 79513 h 3498574"/>
              <a:gd name="connsiteX42" fmla="*/ 2531165 w 4651513"/>
              <a:gd name="connsiteY42" fmla="*/ 92766 h 3498574"/>
              <a:gd name="connsiteX43" fmla="*/ 2690191 w 4651513"/>
              <a:gd name="connsiteY43" fmla="*/ 119270 h 3498574"/>
              <a:gd name="connsiteX44" fmla="*/ 2769704 w 4651513"/>
              <a:gd name="connsiteY44" fmla="*/ 145774 h 3498574"/>
              <a:gd name="connsiteX45" fmla="*/ 2822713 w 4651513"/>
              <a:gd name="connsiteY45" fmla="*/ 159026 h 3498574"/>
              <a:gd name="connsiteX46" fmla="*/ 2968487 w 4651513"/>
              <a:gd name="connsiteY46" fmla="*/ 185531 h 3498574"/>
              <a:gd name="connsiteX47" fmla="*/ 3061252 w 4651513"/>
              <a:gd name="connsiteY47" fmla="*/ 212035 h 3498574"/>
              <a:gd name="connsiteX48" fmla="*/ 3101008 w 4651513"/>
              <a:gd name="connsiteY48" fmla="*/ 225287 h 3498574"/>
              <a:gd name="connsiteX49" fmla="*/ 3127513 w 4651513"/>
              <a:gd name="connsiteY49" fmla="*/ 251792 h 3498574"/>
              <a:gd name="connsiteX50" fmla="*/ 3167269 w 4651513"/>
              <a:gd name="connsiteY50" fmla="*/ 278296 h 3498574"/>
              <a:gd name="connsiteX51" fmla="*/ 3260034 w 4651513"/>
              <a:gd name="connsiteY51" fmla="*/ 371061 h 3498574"/>
              <a:gd name="connsiteX52" fmla="*/ 3286539 w 4651513"/>
              <a:gd name="connsiteY52" fmla="*/ 397566 h 3498574"/>
              <a:gd name="connsiteX53" fmla="*/ 3313043 w 4651513"/>
              <a:gd name="connsiteY53" fmla="*/ 437322 h 3498574"/>
              <a:gd name="connsiteX54" fmla="*/ 3286539 w 4651513"/>
              <a:gd name="connsiteY54" fmla="*/ 477079 h 3498574"/>
              <a:gd name="connsiteX55" fmla="*/ 3260034 w 4651513"/>
              <a:gd name="connsiteY55" fmla="*/ 503583 h 3498574"/>
              <a:gd name="connsiteX56" fmla="*/ 3260034 w 4651513"/>
              <a:gd name="connsiteY56" fmla="*/ 556592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51513" h="3498574">
                <a:moveTo>
                  <a:pt x="4651513" y="3246783"/>
                </a:moveTo>
                <a:cubicBezTo>
                  <a:pt x="4378001" y="3383539"/>
                  <a:pt x="4668239" y="3250043"/>
                  <a:pt x="4479234" y="3313044"/>
                </a:cubicBezTo>
                <a:cubicBezTo>
                  <a:pt x="4447319" y="3323682"/>
                  <a:pt x="4418579" y="3342765"/>
                  <a:pt x="4386469" y="3352800"/>
                </a:cubicBezTo>
                <a:cubicBezTo>
                  <a:pt x="4293214" y="3381942"/>
                  <a:pt x="4264178" y="3376720"/>
                  <a:pt x="4174434" y="3392557"/>
                </a:cubicBezTo>
                <a:cubicBezTo>
                  <a:pt x="3940857" y="3433776"/>
                  <a:pt x="4141590" y="3407986"/>
                  <a:pt x="3922643" y="3432313"/>
                </a:cubicBezTo>
                <a:cubicBezTo>
                  <a:pt x="3904973" y="3436731"/>
                  <a:pt x="3887494" y="3441994"/>
                  <a:pt x="3869634" y="3445566"/>
                </a:cubicBezTo>
                <a:cubicBezTo>
                  <a:pt x="3666569" y="3486180"/>
                  <a:pt x="3450092" y="3476851"/>
                  <a:pt x="3246782" y="3485322"/>
                </a:cubicBezTo>
                <a:cubicBezTo>
                  <a:pt x="3171622" y="3488454"/>
                  <a:pt x="3096591" y="3494157"/>
                  <a:pt x="3021495" y="3498574"/>
                </a:cubicBezTo>
                <a:lnTo>
                  <a:pt x="1524000" y="3472070"/>
                </a:lnTo>
                <a:cubicBezTo>
                  <a:pt x="1497157" y="3470877"/>
                  <a:pt x="1471121" y="3462369"/>
                  <a:pt x="1444487" y="3458818"/>
                </a:cubicBezTo>
                <a:cubicBezTo>
                  <a:pt x="1404837" y="3453531"/>
                  <a:pt x="1364974" y="3449983"/>
                  <a:pt x="1325217" y="3445566"/>
                </a:cubicBezTo>
                <a:cubicBezTo>
                  <a:pt x="1225209" y="3412228"/>
                  <a:pt x="1322524" y="3441097"/>
                  <a:pt x="1113182" y="3419061"/>
                </a:cubicBezTo>
                <a:cubicBezTo>
                  <a:pt x="1086460" y="3416248"/>
                  <a:pt x="1060226" y="3409895"/>
                  <a:pt x="1033669" y="3405809"/>
                </a:cubicBezTo>
                <a:cubicBezTo>
                  <a:pt x="1002797" y="3401059"/>
                  <a:pt x="971826" y="3396974"/>
                  <a:pt x="940904" y="3392557"/>
                </a:cubicBezTo>
                <a:cubicBezTo>
                  <a:pt x="927652" y="3388140"/>
                  <a:pt x="914784" y="3382335"/>
                  <a:pt x="901147" y="3379305"/>
                </a:cubicBezTo>
                <a:cubicBezTo>
                  <a:pt x="857156" y="3369529"/>
                  <a:pt x="771123" y="3359843"/>
                  <a:pt x="728869" y="3352800"/>
                </a:cubicBezTo>
                <a:cubicBezTo>
                  <a:pt x="582317" y="3328374"/>
                  <a:pt x="725275" y="3351902"/>
                  <a:pt x="622852" y="3326296"/>
                </a:cubicBezTo>
                <a:cubicBezTo>
                  <a:pt x="571178" y="3313378"/>
                  <a:pt x="516186" y="3307272"/>
                  <a:pt x="463826" y="3299792"/>
                </a:cubicBezTo>
                <a:cubicBezTo>
                  <a:pt x="450574" y="3295374"/>
                  <a:pt x="437621" y="3289927"/>
                  <a:pt x="424069" y="3286539"/>
                </a:cubicBezTo>
                <a:cubicBezTo>
                  <a:pt x="393824" y="3278978"/>
                  <a:pt x="348346" y="3275182"/>
                  <a:pt x="318052" y="3260035"/>
                </a:cubicBezTo>
                <a:cubicBezTo>
                  <a:pt x="303806" y="3252912"/>
                  <a:pt x="292541" y="3240654"/>
                  <a:pt x="278295" y="3233531"/>
                </a:cubicBezTo>
                <a:cubicBezTo>
                  <a:pt x="206881" y="3197824"/>
                  <a:pt x="212117" y="3218871"/>
                  <a:pt x="145774" y="3167270"/>
                </a:cubicBezTo>
                <a:cubicBezTo>
                  <a:pt x="126049" y="3151928"/>
                  <a:pt x="110435" y="3131931"/>
                  <a:pt x="92765" y="3114261"/>
                </a:cubicBezTo>
                <a:cubicBezTo>
                  <a:pt x="70733" y="3092229"/>
                  <a:pt x="53132" y="3078096"/>
                  <a:pt x="39756" y="3048000"/>
                </a:cubicBezTo>
                <a:cubicBezTo>
                  <a:pt x="11755" y="2984997"/>
                  <a:pt x="11112" y="2955649"/>
                  <a:pt x="0" y="2888974"/>
                </a:cubicBezTo>
                <a:cubicBezTo>
                  <a:pt x="4417" y="2725531"/>
                  <a:pt x="6150" y="2561993"/>
                  <a:pt x="13252" y="2398644"/>
                </a:cubicBezTo>
                <a:cubicBezTo>
                  <a:pt x="19404" y="2257145"/>
                  <a:pt x="39756" y="1974574"/>
                  <a:pt x="39756" y="1974574"/>
                </a:cubicBezTo>
                <a:cubicBezTo>
                  <a:pt x="35339" y="1713948"/>
                  <a:pt x="26504" y="1453359"/>
                  <a:pt x="26504" y="1192696"/>
                </a:cubicBezTo>
                <a:cubicBezTo>
                  <a:pt x="26504" y="945283"/>
                  <a:pt x="31649" y="697855"/>
                  <a:pt x="39756" y="450574"/>
                </a:cubicBezTo>
                <a:cubicBezTo>
                  <a:pt x="40494" y="428062"/>
                  <a:pt x="48979" y="406474"/>
                  <a:pt x="53008" y="384313"/>
                </a:cubicBezTo>
                <a:cubicBezTo>
                  <a:pt x="66027" y="312706"/>
                  <a:pt x="61930" y="313331"/>
                  <a:pt x="79513" y="251792"/>
                </a:cubicBezTo>
                <a:cubicBezTo>
                  <a:pt x="83351" y="238360"/>
                  <a:pt x="85016" y="223658"/>
                  <a:pt x="92765" y="212035"/>
                </a:cubicBezTo>
                <a:cubicBezTo>
                  <a:pt x="117676" y="174668"/>
                  <a:pt x="180444" y="140330"/>
                  <a:pt x="212034" y="119270"/>
                </a:cubicBezTo>
                <a:cubicBezTo>
                  <a:pt x="225286" y="110435"/>
                  <a:pt x="236681" y="97803"/>
                  <a:pt x="251791" y="92766"/>
                </a:cubicBezTo>
                <a:cubicBezTo>
                  <a:pt x="293289" y="78933"/>
                  <a:pt x="340247" y="61021"/>
                  <a:pt x="384313" y="53009"/>
                </a:cubicBezTo>
                <a:cubicBezTo>
                  <a:pt x="415045" y="47421"/>
                  <a:pt x="446156" y="44174"/>
                  <a:pt x="477078" y="39757"/>
                </a:cubicBezTo>
                <a:cubicBezTo>
                  <a:pt x="605308" y="-2986"/>
                  <a:pt x="500423" y="27989"/>
                  <a:pt x="795130" y="13253"/>
                </a:cubicBezTo>
                <a:lnTo>
                  <a:pt x="1046921" y="0"/>
                </a:lnTo>
                <a:lnTo>
                  <a:pt x="2054087" y="13253"/>
                </a:lnTo>
                <a:cubicBezTo>
                  <a:pt x="2085314" y="14005"/>
                  <a:pt x="2115999" y="21633"/>
                  <a:pt x="2146852" y="26505"/>
                </a:cubicBezTo>
                <a:cubicBezTo>
                  <a:pt x="2199934" y="34886"/>
                  <a:pt x="2252678" y="45409"/>
                  <a:pt x="2305878" y="53009"/>
                </a:cubicBezTo>
                <a:lnTo>
                  <a:pt x="2491408" y="79513"/>
                </a:lnTo>
                <a:cubicBezTo>
                  <a:pt x="2504660" y="83931"/>
                  <a:pt x="2517467" y="90026"/>
                  <a:pt x="2531165" y="92766"/>
                </a:cubicBezTo>
                <a:cubicBezTo>
                  <a:pt x="2583861" y="103305"/>
                  <a:pt x="2690191" y="119270"/>
                  <a:pt x="2690191" y="119270"/>
                </a:cubicBezTo>
                <a:cubicBezTo>
                  <a:pt x="2716695" y="128105"/>
                  <a:pt x="2742600" y="138998"/>
                  <a:pt x="2769704" y="145774"/>
                </a:cubicBezTo>
                <a:cubicBezTo>
                  <a:pt x="2787374" y="150191"/>
                  <a:pt x="2804933" y="155075"/>
                  <a:pt x="2822713" y="159026"/>
                </a:cubicBezTo>
                <a:cubicBezTo>
                  <a:pt x="2878295" y="171378"/>
                  <a:pt x="2910926" y="175938"/>
                  <a:pt x="2968487" y="185531"/>
                </a:cubicBezTo>
                <a:cubicBezTo>
                  <a:pt x="3063808" y="217305"/>
                  <a:pt x="2944772" y="178755"/>
                  <a:pt x="3061252" y="212035"/>
                </a:cubicBezTo>
                <a:cubicBezTo>
                  <a:pt x="3074683" y="215872"/>
                  <a:pt x="3087756" y="220870"/>
                  <a:pt x="3101008" y="225287"/>
                </a:cubicBezTo>
                <a:cubicBezTo>
                  <a:pt x="3109843" y="234122"/>
                  <a:pt x="3117756" y="243987"/>
                  <a:pt x="3127513" y="251792"/>
                </a:cubicBezTo>
                <a:cubicBezTo>
                  <a:pt x="3139950" y="261741"/>
                  <a:pt x="3155431" y="267641"/>
                  <a:pt x="3167269" y="278296"/>
                </a:cubicBezTo>
                <a:cubicBezTo>
                  <a:pt x="3199773" y="307550"/>
                  <a:pt x="3229112" y="340139"/>
                  <a:pt x="3260034" y="371061"/>
                </a:cubicBezTo>
                <a:cubicBezTo>
                  <a:pt x="3268869" y="379896"/>
                  <a:pt x="3279608" y="387170"/>
                  <a:pt x="3286539" y="397566"/>
                </a:cubicBezTo>
                <a:lnTo>
                  <a:pt x="3313043" y="437322"/>
                </a:lnTo>
                <a:cubicBezTo>
                  <a:pt x="3304208" y="450574"/>
                  <a:pt x="3296489" y="464642"/>
                  <a:pt x="3286539" y="477079"/>
                </a:cubicBezTo>
                <a:cubicBezTo>
                  <a:pt x="3278734" y="486835"/>
                  <a:pt x="3263985" y="491730"/>
                  <a:pt x="3260034" y="503583"/>
                </a:cubicBezTo>
                <a:cubicBezTo>
                  <a:pt x="3254446" y="520346"/>
                  <a:pt x="3260034" y="538922"/>
                  <a:pt x="3260034" y="556592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действаме и по-смело </a:t>
            </a:r>
            <a:r>
              <a:rPr lang="en-GB" dirty="0" err="1"/>
              <a:t>ptr</a:t>
            </a:r>
            <a:r>
              <a:rPr lang="en-GB" dirty="0"/>
              <a:t> +=6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09753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6A01DE00-31F3-4399-82B9-9DC518B7B5AB}"/>
              </a:ext>
            </a:extLst>
          </p:cNvPr>
          <p:cNvSpPr/>
          <p:nvPr/>
        </p:nvSpPr>
        <p:spPr>
          <a:xfrm>
            <a:off x="5062330" y="4010962"/>
            <a:ext cx="6745357" cy="2818017"/>
          </a:xfrm>
          <a:custGeom>
            <a:avLst/>
            <a:gdLst>
              <a:gd name="connsiteX0" fmla="*/ 0 w 6745357"/>
              <a:gd name="connsiteY0" fmla="*/ 2336829 h 2818017"/>
              <a:gd name="connsiteX1" fmla="*/ 159027 w 6745357"/>
              <a:gd name="connsiteY1" fmla="*/ 2442847 h 2818017"/>
              <a:gd name="connsiteX2" fmla="*/ 198783 w 6745357"/>
              <a:gd name="connsiteY2" fmla="*/ 2482603 h 2818017"/>
              <a:gd name="connsiteX3" fmla="*/ 238540 w 6745357"/>
              <a:gd name="connsiteY3" fmla="*/ 2495855 h 2818017"/>
              <a:gd name="connsiteX4" fmla="*/ 437322 w 6745357"/>
              <a:gd name="connsiteY4" fmla="*/ 2575368 h 2818017"/>
              <a:gd name="connsiteX5" fmla="*/ 583096 w 6745357"/>
              <a:gd name="connsiteY5" fmla="*/ 2615125 h 2818017"/>
              <a:gd name="connsiteX6" fmla="*/ 622853 w 6745357"/>
              <a:gd name="connsiteY6" fmla="*/ 2628377 h 2818017"/>
              <a:gd name="connsiteX7" fmla="*/ 715618 w 6745357"/>
              <a:gd name="connsiteY7" fmla="*/ 2641629 h 2818017"/>
              <a:gd name="connsiteX8" fmla="*/ 887896 w 6745357"/>
              <a:gd name="connsiteY8" fmla="*/ 2668134 h 2818017"/>
              <a:gd name="connsiteX9" fmla="*/ 980661 w 6745357"/>
              <a:gd name="connsiteY9" fmla="*/ 2681386 h 2818017"/>
              <a:gd name="connsiteX10" fmla="*/ 1046922 w 6745357"/>
              <a:gd name="connsiteY10" fmla="*/ 2694638 h 2818017"/>
              <a:gd name="connsiteX11" fmla="*/ 1139687 w 6745357"/>
              <a:gd name="connsiteY11" fmla="*/ 2707890 h 2818017"/>
              <a:gd name="connsiteX12" fmla="*/ 1378227 w 6745357"/>
              <a:gd name="connsiteY12" fmla="*/ 2734395 h 2818017"/>
              <a:gd name="connsiteX13" fmla="*/ 1431235 w 6745357"/>
              <a:gd name="connsiteY13" fmla="*/ 2760899 h 2818017"/>
              <a:gd name="connsiteX14" fmla="*/ 1643270 w 6745357"/>
              <a:gd name="connsiteY14" fmla="*/ 2787403 h 2818017"/>
              <a:gd name="connsiteX15" fmla="*/ 1696279 w 6745357"/>
              <a:gd name="connsiteY15" fmla="*/ 2800655 h 2818017"/>
              <a:gd name="connsiteX16" fmla="*/ 2213113 w 6745357"/>
              <a:gd name="connsiteY16" fmla="*/ 2800655 h 2818017"/>
              <a:gd name="connsiteX17" fmla="*/ 2319131 w 6745357"/>
              <a:gd name="connsiteY17" fmla="*/ 2787403 h 2818017"/>
              <a:gd name="connsiteX18" fmla="*/ 2968487 w 6745357"/>
              <a:gd name="connsiteY18" fmla="*/ 2760899 h 2818017"/>
              <a:gd name="connsiteX19" fmla="*/ 3220279 w 6745357"/>
              <a:gd name="connsiteY19" fmla="*/ 2734395 h 2818017"/>
              <a:gd name="connsiteX20" fmla="*/ 3366053 w 6745357"/>
              <a:gd name="connsiteY20" fmla="*/ 2721142 h 2818017"/>
              <a:gd name="connsiteX21" fmla="*/ 3551583 w 6745357"/>
              <a:gd name="connsiteY21" fmla="*/ 2707890 h 2818017"/>
              <a:gd name="connsiteX22" fmla="*/ 3803374 w 6745357"/>
              <a:gd name="connsiteY22" fmla="*/ 2681386 h 2818017"/>
              <a:gd name="connsiteX23" fmla="*/ 3949148 w 6745357"/>
              <a:gd name="connsiteY23" fmla="*/ 2668134 h 2818017"/>
              <a:gd name="connsiteX24" fmla="*/ 4068418 w 6745357"/>
              <a:gd name="connsiteY24" fmla="*/ 2654881 h 2818017"/>
              <a:gd name="connsiteX25" fmla="*/ 4611757 w 6745357"/>
              <a:gd name="connsiteY25" fmla="*/ 2641629 h 2818017"/>
              <a:gd name="connsiteX26" fmla="*/ 4876800 w 6745357"/>
              <a:gd name="connsiteY26" fmla="*/ 2628377 h 2818017"/>
              <a:gd name="connsiteX27" fmla="*/ 5340627 w 6745357"/>
              <a:gd name="connsiteY27" fmla="*/ 2615125 h 2818017"/>
              <a:gd name="connsiteX28" fmla="*/ 5857461 w 6745357"/>
              <a:gd name="connsiteY28" fmla="*/ 2562116 h 2818017"/>
              <a:gd name="connsiteX29" fmla="*/ 5936974 w 6745357"/>
              <a:gd name="connsiteY29" fmla="*/ 2548864 h 2818017"/>
              <a:gd name="connsiteX30" fmla="*/ 6069496 w 6745357"/>
              <a:gd name="connsiteY30" fmla="*/ 2535612 h 2818017"/>
              <a:gd name="connsiteX31" fmla="*/ 6268279 w 6745357"/>
              <a:gd name="connsiteY31" fmla="*/ 2495855 h 2818017"/>
              <a:gd name="connsiteX32" fmla="*/ 6308035 w 6745357"/>
              <a:gd name="connsiteY32" fmla="*/ 2482603 h 2818017"/>
              <a:gd name="connsiteX33" fmla="*/ 6361044 w 6745357"/>
              <a:gd name="connsiteY33" fmla="*/ 2469351 h 2818017"/>
              <a:gd name="connsiteX34" fmla="*/ 6453809 w 6745357"/>
              <a:gd name="connsiteY34" fmla="*/ 2416342 h 2818017"/>
              <a:gd name="connsiteX35" fmla="*/ 6493566 w 6745357"/>
              <a:gd name="connsiteY35" fmla="*/ 2403090 h 2818017"/>
              <a:gd name="connsiteX36" fmla="*/ 6573079 w 6745357"/>
              <a:gd name="connsiteY36" fmla="*/ 2336829 h 2818017"/>
              <a:gd name="connsiteX37" fmla="*/ 6612835 w 6745357"/>
              <a:gd name="connsiteY37" fmla="*/ 2217560 h 2818017"/>
              <a:gd name="connsiteX38" fmla="*/ 6639340 w 6745357"/>
              <a:gd name="connsiteY38" fmla="*/ 2151299 h 2818017"/>
              <a:gd name="connsiteX39" fmla="*/ 6679096 w 6745357"/>
              <a:gd name="connsiteY39" fmla="*/ 2032029 h 2818017"/>
              <a:gd name="connsiteX40" fmla="*/ 6718853 w 6745357"/>
              <a:gd name="connsiteY40" fmla="*/ 1886255 h 2818017"/>
              <a:gd name="connsiteX41" fmla="*/ 6745357 w 6745357"/>
              <a:gd name="connsiteY41" fmla="*/ 1713977 h 2818017"/>
              <a:gd name="connsiteX42" fmla="*/ 6732105 w 6745357"/>
              <a:gd name="connsiteY42" fmla="*/ 1316412 h 2818017"/>
              <a:gd name="connsiteX43" fmla="*/ 6718853 w 6745357"/>
              <a:gd name="connsiteY43" fmla="*/ 1236899 h 2818017"/>
              <a:gd name="connsiteX44" fmla="*/ 6692348 w 6745357"/>
              <a:gd name="connsiteY44" fmla="*/ 1011612 h 2818017"/>
              <a:gd name="connsiteX45" fmla="*/ 6679096 w 6745357"/>
              <a:gd name="connsiteY45" fmla="*/ 958603 h 2818017"/>
              <a:gd name="connsiteX46" fmla="*/ 6665844 w 6745357"/>
              <a:gd name="connsiteY46" fmla="*/ 892342 h 2818017"/>
              <a:gd name="connsiteX47" fmla="*/ 6639340 w 6745357"/>
              <a:gd name="connsiteY47" fmla="*/ 799577 h 2818017"/>
              <a:gd name="connsiteX48" fmla="*/ 6599583 w 6745357"/>
              <a:gd name="connsiteY48" fmla="*/ 640551 h 2818017"/>
              <a:gd name="connsiteX49" fmla="*/ 6573079 w 6745357"/>
              <a:gd name="connsiteY49" fmla="*/ 547786 h 2818017"/>
              <a:gd name="connsiteX50" fmla="*/ 6506818 w 6745357"/>
              <a:gd name="connsiteY50" fmla="*/ 415264 h 2818017"/>
              <a:gd name="connsiteX51" fmla="*/ 6453809 w 6745357"/>
              <a:gd name="connsiteY51" fmla="*/ 295995 h 2818017"/>
              <a:gd name="connsiteX52" fmla="*/ 6427305 w 6745357"/>
              <a:gd name="connsiteY52" fmla="*/ 203229 h 2818017"/>
              <a:gd name="connsiteX53" fmla="*/ 6400800 w 6745357"/>
              <a:gd name="connsiteY53" fmla="*/ 176725 h 2818017"/>
              <a:gd name="connsiteX54" fmla="*/ 6334540 w 6745357"/>
              <a:gd name="connsiteY54" fmla="*/ 97212 h 2818017"/>
              <a:gd name="connsiteX55" fmla="*/ 6122505 w 6745357"/>
              <a:gd name="connsiteY55" fmla="*/ 44203 h 2818017"/>
              <a:gd name="connsiteX56" fmla="*/ 6056244 w 6745357"/>
              <a:gd name="connsiteY56" fmla="*/ 30951 h 2818017"/>
              <a:gd name="connsiteX57" fmla="*/ 5804453 w 6745357"/>
              <a:gd name="connsiteY57" fmla="*/ 4447 h 2818017"/>
              <a:gd name="connsiteX58" fmla="*/ 5009322 w 6745357"/>
              <a:gd name="connsiteY58" fmla="*/ 30951 h 2818017"/>
              <a:gd name="connsiteX59" fmla="*/ 4956313 w 6745357"/>
              <a:gd name="connsiteY59" fmla="*/ 44203 h 2818017"/>
              <a:gd name="connsiteX60" fmla="*/ 4744279 w 6745357"/>
              <a:gd name="connsiteY60" fmla="*/ 83960 h 2818017"/>
              <a:gd name="connsiteX61" fmla="*/ 4598505 w 6745357"/>
              <a:gd name="connsiteY61" fmla="*/ 110464 h 2818017"/>
              <a:gd name="connsiteX62" fmla="*/ 4373218 w 6745357"/>
              <a:gd name="connsiteY62" fmla="*/ 136968 h 2818017"/>
              <a:gd name="connsiteX63" fmla="*/ 4320209 w 6745357"/>
              <a:gd name="connsiteY63" fmla="*/ 150221 h 2818017"/>
              <a:gd name="connsiteX64" fmla="*/ 4240696 w 6745357"/>
              <a:gd name="connsiteY64" fmla="*/ 176725 h 2818017"/>
              <a:gd name="connsiteX65" fmla="*/ 4200940 w 6745357"/>
              <a:gd name="connsiteY65" fmla="*/ 203229 h 2818017"/>
              <a:gd name="connsiteX66" fmla="*/ 4121427 w 6745357"/>
              <a:gd name="connsiteY66" fmla="*/ 229734 h 2818017"/>
              <a:gd name="connsiteX67" fmla="*/ 4015409 w 6745357"/>
              <a:gd name="connsiteY67" fmla="*/ 309247 h 2818017"/>
              <a:gd name="connsiteX68" fmla="*/ 3949148 w 6745357"/>
              <a:gd name="connsiteY68" fmla="*/ 349003 h 28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745357" h="2818017">
                <a:moveTo>
                  <a:pt x="0" y="2336829"/>
                </a:moveTo>
                <a:cubicBezTo>
                  <a:pt x="130297" y="2438171"/>
                  <a:pt x="71488" y="2413668"/>
                  <a:pt x="159027" y="2442847"/>
                </a:cubicBezTo>
                <a:cubicBezTo>
                  <a:pt x="172279" y="2456099"/>
                  <a:pt x="183189" y="2472207"/>
                  <a:pt x="198783" y="2482603"/>
                </a:cubicBezTo>
                <a:cubicBezTo>
                  <a:pt x="210406" y="2490352"/>
                  <a:pt x="225775" y="2490182"/>
                  <a:pt x="238540" y="2495855"/>
                </a:cubicBezTo>
                <a:cubicBezTo>
                  <a:pt x="414043" y="2573857"/>
                  <a:pt x="207199" y="2498660"/>
                  <a:pt x="437322" y="2575368"/>
                </a:cubicBezTo>
                <a:cubicBezTo>
                  <a:pt x="607904" y="2632229"/>
                  <a:pt x="433245" y="2577663"/>
                  <a:pt x="583096" y="2615125"/>
                </a:cubicBezTo>
                <a:cubicBezTo>
                  <a:pt x="596648" y="2618513"/>
                  <a:pt x="609155" y="2625637"/>
                  <a:pt x="622853" y="2628377"/>
                </a:cubicBezTo>
                <a:cubicBezTo>
                  <a:pt x="653482" y="2634503"/>
                  <a:pt x="684696" y="2637212"/>
                  <a:pt x="715618" y="2641629"/>
                </a:cubicBezTo>
                <a:cubicBezTo>
                  <a:pt x="801259" y="2670176"/>
                  <a:pt x="729497" y="2649498"/>
                  <a:pt x="887896" y="2668134"/>
                </a:cubicBezTo>
                <a:cubicBezTo>
                  <a:pt x="918918" y="2671784"/>
                  <a:pt x="949850" y="2676251"/>
                  <a:pt x="980661" y="2681386"/>
                </a:cubicBezTo>
                <a:cubicBezTo>
                  <a:pt x="1002879" y="2685089"/>
                  <a:pt x="1024704" y="2690935"/>
                  <a:pt x="1046922" y="2694638"/>
                </a:cubicBezTo>
                <a:cubicBezTo>
                  <a:pt x="1077733" y="2699773"/>
                  <a:pt x="1108725" y="2703762"/>
                  <a:pt x="1139687" y="2707890"/>
                </a:cubicBezTo>
                <a:cubicBezTo>
                  <a:pt x="1252229" y="2722895"/>
                  <a:pt x="1257047" y="2722276"/>
                  <a:pt x="1378227" y="2734395"/>
                </a:cubicBezTo>
                <a:cubicBezTo>
                  <a:pt x="1395896" y="2743230"/>
                  <a:pt x="1412176" y="2755701"/>
                  <a:pt x="1431235" y="2760899"/>
                </a:cubicBezTo>
                <a:cubicBezTo>
                  <a:pt x="1457235" y="2767990"/>
                  <a:pt x="1629169" y="2785836"/>
                  <a:pt x="1643270" y="2787403"/>
                </a:cubicBezTo>
                <a:cubicBezTo>
                  <a:pt x="1660940" y="2791820"/>
                  <a:pt x="1678359" y="2797397"/>
                  <a:pt x="1696279" y="2800655"/>
                </a:cubicBezTo>
                <a:cubicBezTo>
                  <a:pt x="1886491" y="2835240"/>
                  <a:pt x="1950508" y="2808862"/>
                  <a:pt x="2213113" y="2800655"/>
                </a:cubicBezTo>
                <a:cubicBezTo>
                  <a:pt x="2248452" y="2796238"/>
                  <a:pt x="2283651" y="2790488"/>
                  <a:pt x="2319131" y="2787403"/>
                </a:cubicBezTo>
                <a:cubicBezTo>
                  <a:pt x="2544887" y="2767772"/>
                  <a:pt x="2729724" y="2767921"/>
                  <a:pt x="2968487" y="2760899"/>
                </a:cubicBezTo>
                <a:cubicBezTo>
                  <a:pt x="3089449" y="2730659"/>
                  <a:pt x="2990462" y="2752074"/>
                  <a:pt x="3220279" y="2734395"/>
                </a:cubicBezTo>
                <a:cubicBezTo>
                  <a:pt x="3268927" y="2730653"/>
                  <a:pt x="3317417" y="2725033"/>
                  <a:pt x="3366053" y="2721142"/>
                </a:cubicBezTo>
                <a:lnTo>
                  <a:pt x="3551583" y="2707890"/>
                </a:lnTo>
                <a:cubicBezTo>
                  <a:pt x="3684038" y="2681399"/>
                  <a:pt x="3580520" y="2699214"/>
                  <a:pt x="3803374" y="2681386"/>
                </a:cubicBezTo>
                <a:cubicBezTo>
                  <a:pt x="3852010" y="2677495"/>
                  <a:pt x="3900598" y="2672989"/>
                  <a:pt x="3949148" y="2668134"/>
                </a:cubicBezTo>
                <a:cubicBezTo>
                  <a:pt x="3988951" y="2664154"/>
                  <a:pt x="4028449" y="2656480"/>
                  <a:pt x="4068418" y="2654881"/>
                </a:cubicBezTo>
                <a:cubicBezTo>
                  <a:pt x="4249440" y="2647640"/>
                  <a:pt x="4430644" y="2646046"/>
                  <a:pt x="4611757" y="2641629"/>
                </a:cubicBezTo>
                <a:lnTo>
                  <a:pt x="4876800" y="2628377"/>
                </a:lnTo>
                <a:cubicBezTo>
                  <a:pt x="5031370" y="2622756"/>
                  <a:pt x="5186161" y="2623114"/>
                  <a:pt x="5340627" y="2615125"/>
                </a:cubicBezTo>
                <a:cubicBezTo>
                  <a:pt x="5438655" y="2610055"/>
                  <a:pt x="5738207" y="2581991"/>
                  <a:pt x="5857461" y="2562116"/>
                </a:cubicBezTo>
                <a:cubicBezTo>
                  <a:pt x="5883965" y="2557699"/>
                  <a:pt x="5910312" y="2552197"/>
                  <a:pt x="5936974" y="2548864"/>
                </a:cubicBezTo>
                <a:cubicBezTo>
                  <a:pt x="5981026" y="2543358"/>
                  <a:pt x="6025444" y="2541118"/>
                  <a:pt x="6069496" y="2535612"/>
                </a:cubicBezTo>
                <a:cubicBezTo>
                  <a:pt x="6127958" y="2528304"/>
                  <a:pt x="6215575" y="2509031"/>
                  <a:pt x="6268279" y="2495855"/>
                </a:cubicBezTo>
                <a:cubicBezTo>
                  <a:pt x="6281831" y="2492467"/>
                  <a:pt x="6294604" y="2486440"/>
                  <a:pt x="6308035" y="2482603"/>
                </a:cubicBezTo>
                <a:cubicBezTo>
                  <a:pt x="6325548" y="2477599"/>
                  <a:pt x="6343990" y="2475746"/>
                  <a:pt x="6361044" y="2469351"/>
                </a:cubicBezTo>
                <a:cubicBezTo>
                  <a:pt x="6453985" y="2434499"/>
                  <a:pt x="6376907" y="2454794"/>
                  <a:pt x="6453809" y="2416342"/>
                </a:cubicBezTo>
                <a:cubicBezTo>
                  <a:pt x="6466303" y="2410095"/>
                  <a:pt x="6480314" y="2407507"/>
                  <a:pt x="6493566" y="2403090"/>
                </a:cubicBezTo>
                <a:cubicBezTo>
                  <a:pt x="6497002" y="2400513"/>
                  <a:pt x="6564654" y="2353678"/>
                  <a:pt x="6573079" y="2336829"/>
                </a:cubicBezTo>
                <a:cubicBezTo>
                  <a:pt x="6586332" y="2310322"/>
                  <a:pt x="6599582" y="2250692"/>
                  <a:pt x="6612835" y="2217560"/>
                </a:cubicBezTo>
                <a:cubicBezTo>
                  <a:pt x="6621670" y="2195473"/>
                  <a:pt x="6631210" y="2173655"/>
                  <a:pt x="6639340" y="2151299"/>
                </a:cubicBezTo>
                <a:cubicBezTo>
                  <a:pt x="6639347" y="2151281"/>
                  <a:pt x="6672467" y="2051916"/>
                  <a:pt x="6679096" y="2032029"/>
                </a:cubicBezTo>
                <a:cubicBezTo>
                  <a:pt x="6696225" y="1980642"/>
                  <a:pt x="6708889" y="1946039"/>
                  <a:pt x="6718853" y="1886255"/>
                </a:cubicBezTo>
                <a:cubicBezTo>
                  <a:pt x="6737240" y="1775931"/>
                  <a:pt x="6728305" y="1833342"/>
                  <a:pt x="6745357" y="1713977"/>
                </a:cubicBezTo>
                <a:cubicBezTo>
                  <a:pt x="6740940" y="1581455"/>
                  <a:pt x="6739460" y="1448803"/>
                  <a:pt x="6732105" y="1316412"/>
                </a:cubicBezTo>
                <a:cubicBezTo>
                  <a:pt x="6730615" y="1289583"/>
                  <a:pt x="6722186" y="1263561"/>
                  <a:pt x="6718853" y="1236899"/>
                </a:cubicBezTo>
                <a:cubicBezTo>
                  <a:pt x="6706061" y="1134562"/>
                  <a:pt x="6709367" y="1105219"/>
                  <a:pt x="6692348" y="1011612"/>
                </a:cubicBezTo>
                <a:cubicBezTo>
                  <a:pt x="6689090" y="993692"/>
                  <a:pt x="6683047" y="976383"/>
                  <a:pt x="6679096" y="958603"/>
                </a:cubicBezTo>
                <a:cubicBezTo>
                  <a:pt x="6674210" y="936615"/>
                  <a:pt x="6671307" y="914194"/>
                  <a:pt x="6665844" y="892342"/>
                </a:cubicBezTo>
                <a:cubicBezTo>
                  <a:pt x="6658044" y="861143"/>
                  <a:pt x="6646571" y="830912"/>
                  <a:pt x="6639340" y="799577"/>
                </a:cubicBezTo>
                <a:cubicBezTo>
                  <a:pt x="6580530" y="544736"/>
                  <a:pt x="6677176" y="899199"/>
                  <a:pt x="6599583" y="640551"/>
                </a:cubicBezTo>
                <a:cubicBezTo>
                  <a:pt x="6591140" y="612407"/>
                  <a:pt x="6585804" y="575357"/>
                  <a:pt x="6573079" y="547786"/>
                </a:cubicBezTo>
                <a:cubicBezTo>
                  <a:pt x="6552383" y="502944"/>
                  <a:pt x="6526877" y="460395"/>
                  <a:pt x="6506818" y="415264"/>
                </a:cubicBezTo>
                <a:cubicBezTo>
                  <a:pt x="6489148" y="375508"/>
                  <a:pt x="6469427" y="336601"/>
                  <a:pt x="6453809" y="295995"/>
                </a:cubicBezTo>
                <a:cubicBezTo>
                  <a:pt x="6447621" y="279907"/>
                  <a:pt x="6438300" y="221554"/>
                  <a:pt x="6427305" y="203229"/>
                </a:cubicBezTo>
                <a:cubicBezTo>
                  <a:pt x="6420877" y="192515"/>
                  <a:pt x="6408605" y="186481"/>
                  <a:pt x="6400800" y="176725"/>
                </a:cubicBezTo>
                <a:cubicBezTo>
                  <a:pt x="6378364" y="148680"/>
                  <a:pt x="6368540" y="116101"/>
                  <a:pt x="6334540" y="97212"/>
                </a:cubicBezTo>
                <a:cubicBezTo>
                  <a:pt x="6288698" y="71745"/>
                  <a:pt x="6159217" y="51546"/>
                  <a:pt x="6122505" y="44203"/>
                </a:cubicBezTo>
                <a:cubicBezTo>
                  <a:pt x="6100418" y="39786"/>
                  <a:pt x="6078645" y="33309"/>
                  <a:pt x="6056244" y="30951"/>
                </a:cubicBezTo>
                <a:lnTo>
                  <a:pt x="5804453" y="4447"/>
                </a:lnTo>
                <a:cubicBezTo>
                  <a:pt x="5575432" y="8688"/>
                  <a:pt x="5266341" y="-20452"/>
                  <a:pt x="5009322" y="30951"/>
                </a:cubicBezTo>
                <a:cubicBezTo>
                  <a:pt x="4991462" y="34523"/>
                  <a:pt x="4974173" y="40631"/>
                  <a:pt x="4956313" y="44203"/>
                </a:cubicBezTo>
                <a:cubicBezTo>
                  <a:pt x="4896130" y="56239"/>
                  <a:pt x="4796242" y="66640"/>
                  <a:pt x="4744279" y="83960"/>
                </a:cubicBezTo>
                <a:cubicBezTo>
                  <a:pt x="4674805" y="107118"/>
                  <a:pt x="4708009" y="98937"/>
                  <a:pt x="4598505" y="110464"/>
                </a:cubicBezTo>
                <a:cubicBezTo>
                  <a:pt x="4481394" y="122791"/>
                  <a:pt x="4470337" y="117544"/>
                  <a:pt x="4373218" y="136968"/>
                </a:cubicBezTo>
                <a:cubicBezTo>
                  <a:pt x="4355358" y="140540"/>
                  <a:pt x="4337654" y="144987"/>
                  <a:pt x="4320209" y="150221"/>
                </a:cubicBezTo>
                <a:cubicBezTo>
                  <a:pt x="4293449" y="158249"/>
                  <a:pt x="4240696" y="176725"/>
                  <a:pt x="4240696" y="176725"/>
                </a:cubicBezTo>
                <a:cubicBezTo>
                  <a:pt x="4227444" y="185560"/>
                  <a:pt x="4215494" y="196760"/>
                  <a:pt x="4200940" y="203229"/>
                </a:cubicBezTo>
                <a:cubicBezTo>
                  <a:pt x="4175410" y="214576"/>
                  <a:pt x="4121427" y="229734"/>
                  <a:pt x="4121427" y="229734"/>
                </a:cubicBezTo>
                <a:cubicBezTo>
                  <a:pt x="4072397" y="278762"/>
                  <a:pt x="4105318" y="249308"/>
                  <a:pt x="4015409" y="309247"/>
                </a:cubicBezTo>
                <a:cubicBezTo>
                  <a:pt x="3967435" y="341230"/>
                  <a:pt x="3989898" y="328629"/>
                  <a:pt x="3949148" y="349003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Разбира се, можем и да се връщаме назад</a:t>
            </a:r>
            <a:r>
              <a:rPr lang="en-GB" dirty="0"/>
              <a:t>:</a:t>
            </a:r>
            <a:r>
              <a:rPr lang="bg-BG" dirty="0"/>
              <a:t> </a:t>
            </a:r>
            <a:r>
              <a:rPr lang="en-GB" dirty="0"/>
              <a:t>--</a:t>
            </a:r>
            <a:r>
              <a:rPr lang="en-GB" dirty="0" err="1"/>
              <a:t>ptr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01415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</a:t>
                      </a:r>
                      <a:r>
                        <a:rPr lang="bg-BG" dirty="0"/>
                        <a:t>8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F0755EA6-156B-4F05-BFD2-FA409E131B21}"/>
              </a:ext>
            </a:extLst>
          </p:cNvPr>
          <p:cNvSpPr/>
          <p:nvPr/>
        </p:nvSpPr>
        <p:spPr>
          <a:xfrm>
            <a:off x="4161183" y="4810539"/>
            <a:ext cx="2014330" cy="1099931"/>
          </a:xfrm>
          <a:custGeom>
            <a:avLst/>
            <a:gdLst>
              <a:gd name="connsiteX0" fmla="*/ 0 w 2014330"/>
              <a:gd name="connsiteY0" fmla="*/ 1099931 h 1099931"/>
              <a:gd name="connsiteX1" fmla="*/ 79513 w 2014330"/>
              <a:gd name="connsiteY1" fmla="*/ 1060174 h 1099931"/>
              <a:gd name="connsiteX2" fmla="*/ 145774 w 2014330"/>
              <a:gd name="connsiteY2" fmla="*/ 1007165 h 1099931"/>
              <a:gd name="connsiteX3" fmla="*/ 238539 w 2014330"/>
              <a:gd name="connsiteY3" fmla="*/ 954157 h 1099931"/>
              <a:gd name="connsiteX4" fmla="*/ 304800 w 2014330"/>
              <a:gd name="connsiteY4" fmla="*/ 901148 h 1099931"/>
              <a:gd name="connsiteX5" fmla="*/ 357808 w 2014330"/>
              <a:gd name="connsiteY5" fmla="*/ 861391 h 1099931"/>
              <a:gd name="connsiteX6" fmla="*/ 410817 w 2014330"/>
              <a:gd name="connsiteY6" fmla="*/ 834887 h 1099931"/>
              <a:gd name="connsiteX7" fmla="*/ 490330 w 2014330"/>
              <a:gd name="connsiteY7" fmla="*/ 795131 h 1099931"/>
              <a:gd name="connsiteX8" fmla="*/ 569843 w 2014330"/>
              <a:gd name="connsiteY8" fmla="*/ 728870 h 1099931"/>
              <a:gd name="connsiteX9" fmla="*/ 675860 w 2014330"/>
              <a:gd name="connsiteY9" fmla="*/ 675861 h 1099931"/>
              <a:gd name="connsiteX10" fmla="*/ 742121 w 2014330"/>
              <a:gd name="connsiteY10" fmla="*/ 662609 h 1099931"/>
              <a:gd name="connsiteX11" fmla="*/ 848139 w 2014330"/>
              <a:gd name="connsiteY11" fmla="*/ 609600 h 1099931"/>
              <a:gd name="connsiteX12" fmla="*/ 901147 w 2014330"/>
              <a:gd name="connsiteY12" fmla="*/ 583096 h 1099931"/>
              <a:gd name="connsiteX13" fmla="*/ 1086678 w 2014330"/>
              <a:gd name="connsiteY13" fmla="*/ 530087 h 1099931"/>
              <a:gd name="connsiteX14" fmla="*/ 1152939 w 2014330"/>
              <a:gd name="connsiteY14" fmla="*/ 503583 h 1099931"/>
              <a:gd name="connsiteX15" fmla="*/ 1258956 w 2014330"/>
              <a:gd name="connsiteY15" fmla="*/ 450574 h 1099931"/>
              <a:gd name="connsiteX16" fmla="*/ 1364974 w 2014330"/>
              <a:gd name="connsiteY16" fmla="*/ 410818 h 1099931"/>
              <a:gd name="connsiteX17" fmla="*/ 1404730 w 2014330"/>
              <a:gd name="connsiteY17" fmla="*/ 371061 h 1099931"/>
              <a:gd name="connsiteX18" fmla="*/ 1484243 w 2014330"/>
              <a:gd name="connsiteY18" fmla="*/ 344557 h 1099931"/>
              <a:gd name="connsiteX19" fmla="*/ 1563756 w 2014330"/>
              <a:gd name="connsiteY19" fmla="*/ 291548 h 1099931"/>
              <a:gd name="connsiteX20" fmla="*/ 1603513 w 2014330"/>
              <a:gd name="connsiteY20" fmla="*/ 265044 h 1099931"/>
              <a:gd name="connsiteX21" fmla="*/ 1656521 w 2014330"/>
              <a:gd name="connsiteY21" fmla="*/ 238539 h 1099931"/>
              <a:gd name="connsiteX22" fmla="*/ 1696278 w 2014330"/>
              <a:gd name="connsiteY22" fmla="*/ 198783 h 1099931"/>
              <a:gd name="connsiteX23" fmla="*/ 1828800 w 2014330"/>
              <a:gd name="connsiteY23" fmla="*/ 106018 h 1099931"/>
              <a:gd name="connsiteX24" fmla="*/ 1895060 w 2014330"/>
              <a:gd name="connsiteY24" fmla="*/ 79513 h 1099931"/>
              <a:gd name="connsiteX25" fmla="*/ 1961321 w 2014330"/>
              <a:gd name="connsiteY25" fmla="*/ 39757 h 1099931"/>
              <a:gd name="connsiteX26" fmla="*/ 1987826 w 2014330"/>
              <a:gd name="connsiteY26" fmla="*/ 13252 h 1099931"/>
              <a:gd name="connsiteX27" fmla="*/ 2014330 w 2014330"/>
              <a:gd name="connsiteY27" fmla="*/ 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4330" h="1099931">
                <a:moveTo>
                  <a:pt x="0" y="1099931"/>
                </a:moveTo>
                <a:cubicBezTo>
                  <a:pt x="26504" y="1086679"/>
                  <a:pt x="54513" y="1076083"/>
                  <a:pt x="79513" y="1060174"/>
                </a:cubicBezTo>
                <a:cubicBezTo>
                  <a:pt x="103376" y="1044988"/>
                  <a:pt x="123146" y="1024136"/>
                  <a:pt x="145774" y="1007165"/>
                </a:cubicBezTo>
                <a:cubicBezTo>
                  <a:pt x="183237" y="979068"/>
                  <a:pt x="194517" y="976167"/>
                  <a:pt x="238539" y="954157"/>
                </a:cubicBezTo>
                <a:cubicBezTo>
                  <a:pt x="282864" y="909830"/>
                  <a:pt x="246286" y="942944"/>
                  <a:pt x="304800" y="901148"/>
                </a:cubicBezTo>
                <a:cubicBezTo>
                  <a:pt x="322773" y="888310"/>
                  <a:pt x="339078" y="873097"/>
                  <a:pt x="357808" y="861391"/>
                </a:cubicBezTo>
                <a:cubicBezTo>
                  <a:pt x="374560" y="850921"/>
                  <a:pt x="393665" y="844688"/>
                  <a:pt x="410817" y="834887"/>
                </a:cubicBezTo>
                <a:cubicBezTo>
                  <a:pt x="482749" y="793784"/>
                  <a:pt x="417439" y="819428"/>
                  <a:pt x="490330" y="795131"/>
                </a:cubicBezTo>
                <a:cubicBezTo>
                  <a:pt x="523981" y="761480"/>
                  <a:pt x="529253" y="751010"/>
                  <a:pt x="569843" y="728870"/>
                </a:cubicBezTo>
                <a:cubicBezTo>
                  <a:pt x="604529" y="709950"/>
                  <a:pt x="637117" y="683609"/>
                  <a:pt x="675860" y="675861"/>
                </a:cubicBezTo>
                <a:lnTo>
                  <a:pt x="742121" y="662609"/>
                </a:lnTo>
                <a:cubicBezTo>
                  <a:pt x="812524" y="615673"/>
                  <a:pt x="750880" y="652826"/>
                  <a:pt x="848139" y="609600"/>
                </a:cubicBezTo>
                <a:cubicBezTo>
                  <a:pt x="866191" y="601577"/>
                  <a:pt x="882406" y="589343"/>
                  <a:pt x="901147" y="583096"/>
                </a:cubicBezTo>
                <a:cubicBezTo>
                  <a:pt x="962165" y="562757"/>
                  <a:pt x="1026960" y="553974"/>
                  <a:pt x="1086678" y="530087"/>
                </a:cubicBezTo>
                <a:cubicBezTo>
                  <a:pt x="1108765" y="521252"/>
                  <a:pt x="1131340" y="513552"/>
                  <a:pt x="1152939" y="503583"/>
                </a:cubicBezTo>
                <a:cubicBezTo>
                  <a:pt x="1188813" y="487026"/>
                  <a:pt x="1222272" y="465248"/>
                  <a:pt x="1258956" y="450574"/>
                </a:cubicBezTo>
                <a:cubicBezTo>
                  <a:pt x="1338187" y="418882"/>
                  <a:pt x="1302649" y="431592"/>
                  <a:pt x="1364974" y="410818"/>
                </a:cubicBezTo>
                <a:cubicBezTo>
                  <a:pt x="1378226" y="397566"/>
                  <a:pt x="1388347" y="380163"/>
                  <a:pt x="1404730" y="371061"/>
                </a:cubicBezTo>
                <a:cubicBezTo>
                  <a:pt x="1429152" y="357493"/>
                  <a:pt x="1484243" y="344557"/>
                  <a:pt x="1484243" y="344557"/>
                </a:cubicBezTo>
                <a:lnTo>
                  <a:pt x="1563756" y="291548"/>
                </a:lnTo>
                <a:cubicBezTo>
                  <a:pt x="1577008" y="282713"/>
                  <a:pt x="1589267" y="272167"/>
                  <a:pt x="1603513" y="265044"/>
                </a:cubicBezTo>
                <a:cubicBezTo>
                  <a:pt x="1621182" y="256209"/>
                  <a:pt x="1640446" y="250021"/>
                  <a:pt x="1656521" y="238539"/>
                </a:cubicBezTo>
                <a:cubicBezTo>
                  <a:pt x="1671771" y="227646"/>
                  <a:pt x="1682048" y="210980"/>
                  <a:pt x="1696278" y="198783"/>
                </a:cubicBezTo>
                <a:cubicBezTo>
                  <a:pt x="1716782" y="181208"/>
                  <a:pt x="1814540" y="111722"/>
                  <a:pt x="1828800" y="106018"/>
                </a:cubicBezTo>
                <a:lnTo>
                  <a:pt x="1895060" y="79513"/>
                </a:lnTo>
                <a:cubicBezTo>
                  <a:pt x="1962221" y="12354"/>
                  <a:pt x="1875301" y="91369"/>
                  <a:pt x="1961321" y="39757"/>
                </a:cubicBezTo>
                <a:cubicBezTo>
                  <a:pt x="1972035" y="33329"/>
                  <a:pt x="1977830" y="20749"/>
                  <a:pt x="1987826" y="13252"/>
                </a:cubicBezTo>
                <a:cubicBezTo>
                  <a:pt x="1995728" y="7326"/>
                  <a:pt x="2005495" y="4417"/>
                  <a:pt x="2014330" y="0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върнем в началото: </a:t>
            </a:r>
            <a:r>
              <a:rPr lang="en-GB" dirty="0" err="1"/>
              <a:t>ptr</a:t>
            </a:r>
            <a:r>
              <a:rPr lang="en-GB" dirty="0"/>
              <a:t> -= 6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/>
        </p:nvGraphicFramePr>
        <p:xfrm>
          <a:off x="516837" y="3150512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13" name="Свободна форма: фигура 12">
            <a:extLst>
              <a:ext uri="{FF2B5EF4-FFF2-40B4-BE49-F238E27FC236}">
                <a16:creationId xmlns:a16="http://schemas.microsoft.com/office/drawing/2014/main" id="{91387806-659B-4358-BD77-F22EE91F982F}"/>
              </a:ext>
            </a:extLst>
          </p:cNvPr>
          <p:cNvSpPr/>
          <p:nvPr/>
        </p:nvSpPr>
        <p:spPr>
          <a:xfrm>
            <a:off x="171448" y="3616809"/>
            <a:ext cx="4347543" cy="3022530"/>
          </a:xfrm>
          <a:custGeom>
            <a:avLst/>
            <a:gdLst>
              <a:gd name="connsiteX0" fmla="*/ 4347543 w 4347543"/>
              <a:gd name="connsiteY0" fmla="*/ 2571956 h 3022530"/>
              <a:gd name="connsiteX1" fmla="*/ 4188517 w 4347543"/>
              <a:gd name="connsiteY1" fmla="*/ 2717730 h 3022530"/>
              <a:gd name="connsiteX2" fmla="*/ 4069248 w 4347543"/>
              <a:gd name="connsiteY2" fmla="*/ 2810495 h 3022530"/>
              <a:gd name="connsiteX3" fmla="*/ 4042743 w 4347543"/>
              <a:gd name="connsiteY3" fmla="*/ 2837000 h 3022530"/>
              <a:gd name="connsiteX4" fmla="*/ 3963230 w 4347543"/>
              <a:gd name="connsiteY4" fmla="*/ 2863504 h 3022530"/>
              <a:gd name="connsiteX5" fmla="*/ 3883717 w 4347543"/>
              <a:gd name="connsiteY5" fmla="*/ 2903261 h 3022530"/>
              <a:gd name="connsiteX6" fmla="*/ 3777700 w 4347543"/>
              <a:gd name="connsiteY6" fmla="*/ 2929765 h 3022530"/>
              <a:gd name="connsiteX7" fmla="*/ 3737943 w 4347543"/>
              <a:gd name="connsiteY7" fmla="*/ 2943017 h 3022530"/>
              <a:gd name="connsiteX8" fmla="*/ 3565665 w 4347543"/>
              <a:gd name="connsiteY8" fmla="*/ 2969521 h 3022530"/>
              <a:gd name="connsiteX9" fmla="*/ 3486152 w 4347543"/>
              <a:gd name="connsiteY9" fmla="*/ 2982774 h 3022530"/>
              <a:gd name="connsiteX10" fmla="*/ 3433143 w 4347543"/>
              <a:gd name="connsiteY10" fmla="*/ 2996026 h 3022530"/>
              <a:gd name="connsiteX11" fmla="*/ 3101839 w 4347543"/>
              <a:gd name="connsiteY11" fmla="*/ 3022530 h 3022530"/>
              <a:gd name="connsiteX12" fmla="*/ 2240448 w 4347543"/>
              <a:gd name="connsiteY12" fmla="*/ 2982774 h 3022530"/>
              <a:gd name="connsiteX13" fmla="*/ 2174187 w 4347543"/>
              <a:gd name="connsiteY13" fmla="*/ 2969521 h 3022530"/>
              <a:gd name="connsiteX14" fmla="*/ 2015161 w 4347543"/>
              <a:gd name="connsiteY14" fmla="*/ 2943017 h 3022530"/>
              <a:gd name="connsiteX15" fmla="*/ 1895891 w 4347543"/>
              <a:gd name="connsiteY15" fmla="*/ 2916513 h 3022530"/>
              <a:gd name="connsiteX16" fmla="*/ 1789874 w 4347543"/>
              <a:gd name="connsiteY16" fmla="*/ 2890008 h 3022530"/>
              <a:gd name="connsiteX17" fmla="*/ 1710361 w 4347543"/>
              <a:gd name="connsiteY17" fmla="*/ 2876756 h 3022530"/>
              <a:gd name="connsiteX18" fmla="*/ 1604343 w 4347543"/>
              <a:gd name="connsiteY18" fmla="*/ 2850252 h 3022530"/>
              <a:gd name="connsiteX19" fmla="*/ 1564587 w 4347543"/>
              <a:gd name="connsiteY19" fmla="*/ 2837000 h 3022530"/>
              <a:gd name="connsiteX20" fmla="*/ 1445317 w 4347543"/>
              <a:gd name="connsiteY20" fmla="*/ 2810495 h 3022530"/>
              <a:gd name="connsiteX21" fmla="*/ 1405561 w 4347543"/>
              <a:gd name="connsiteY21" fmla="*/ 2797243 h 3022530"/>
              <a:gd name="connsiteX22" fmla="*/ 1286291 w 4347543"/>
              <a:gd name="connsiteY22" fmla="*/ 2770739 h 3022530"/>
              <a:gd name="connsiteX23" fmla="*/ 1140517 w 4347543"/>
              <a:gd name="connsiteY23" fmla="*/ 2757487 h 3022530"/>
              <a:gd name="connsiteX24" fmla="*/ 1100761 w 4347543"/>
              <a:gd name="connsiteY24" fmla="*/ 2744234 h 3022530"/>
              <a:gd name="connsiteX25" fmla="*/ 954987 w 4347543"/>
              <a:gd name="connsiteY25" fmla="*/ 2717730 h 3022530"/>
              <a:gd name="connsiteX26" fmla="*/ 915230 w 4347543"/>
              <a:gd name="connsiteY26" fmla="*/ 2704478 h 3022530"/>
              <a:gd name="connsiteX27" fmla="*/ 862222 w 4347543"/>
              <a:gd name="connsiteY27" fmla="*/ 2691226 h 3022530"/>
              <a:gd name="connsiteX28" fmla="*/ 822465 w 4347543"/>
              <a:gd name="connsiteY28" fmla="*/ 2677974 h 3022530"/>
              <a:gd name="connsiteX29" fmla="*/ 756204 w 4347543"/>
              <a:gd name="connsiteY29" fmla="*/ 2664721 h 3022530"/>
              <a:gd name="connsiteX30" fmla="*/ 676691 w 4347543"/>
              <a:gd name="connsiteY30" fmla="*/ 2638217 h 3022530"/>
              <a:gd name="connsiteX31" fmla="*/ 570674 w 4347543"/>
              <a:gd name="connsiteY31" fmla="*/ 2611713 h 3022530"/>
              <a:gd name="connsiteX32" fmla="*/ 464656 w 4347543"/>
              <a:gd name="connsiteY32" fmla="*/ 2571956 h 3022530"/>
              <a:gd name="connsiteX33" fmla="*/ 424900 w 4347543"/>
              <a:gd name="connsiteY33" fmla="*/ 2558704 h 3022530"/>
              <a:gd name="connsiteX34" fmla="*/ 345387 w 4347543"/>
              <a:gd name="connsiteY34" fmla="*/ 2545452 h 3022530"/>
              <a:gd name="connsiteX35" fmla="*/ 265874 w 4347543"/>
              <a:gd name="connsiteY35" fmla="*/ 2518948 h 3022530"/>
              <a:gd name="connsiteX36" fmla="*/ 226117 w 4347543"/>
              <a:gd name="connsiteY36" fmla="*/ 2505695 h 3022530"/>
              <a:gd name="connsiteX37" fmla="*/ 133352 w 4347543"/>
              <a:gd name="connsiteY37" fmla="*/ 2479191 h 3022530"/>
              <a:gd name="connsiteX38" fmla="*/ 80343 w 4347543"/>
              <a:gd name="connsiteY38" fmla="*/ 2465939 h 3022530"/>
              <a:gd name="connsiteX39" fmla="*/ 53839 w 4347543"/>
              <a:gd name="connsiteY39" fmla="*/ 2439434 h 3022530"/>
              <a:gd name="connsiteX40" fmla="*/ 14082 w 4347543"/>
              <a:gd name="connsiteY40" fmla="*/ 2333417 h 3022530"/>
              <a:gd name="connsiteX41" fmla="*/ 830 w 4347543"/>
              <a:gd name="connsiteY41" fmla="*/ 2227400 h 3022530"/>
              <a:gd name="connsiteX42" fmla="*/ 27335 w 4347543"/>
              <a:gd name="connsiteY42" fmla="*/ 1710565 h 3022530"/>
              <a:gd name="connsiteX43" fmla="*/ 40587 w 4347543"/>
              <a:gd name="connsiteY43" fmla="*/ 1326252 h 3022530"/>
              <a:gd name="connsiteX44" fmla="*/ 53839 w 4347543"/>
              <a:gd name="connsiteY44" fmla="*/ 1114217 h 3022530"/>
              <a:gd name="connsiteX45" fmla="*/ 67091 w 4347543"/>
              <a:gd name="connsiteY45" fmla="*/ 743156 h 3022530"/>
              <a:gd name="connsiteX46" fmla="*/ 53839 w 4347543"/>
              <a:gd name="connsiteY46" fmla="*/ 372095 h 3022530"/>
              <a:gd name="connsiteX47" fmla="*/ 67091 w 4347543"/>
              <a:gd name="connsiteY47" fmla="*/ 27539 h 3022530"/>
              <a:gd name="connsiteX48" fmla="*/ 106848 w 4347543"/>
              <a:gd name="connsiteY48" fmla="*/ 14287 h 3022530"/>
              <a:gd name="connsiteX49" fmla="*/ 305630 w 4347543"/>
              <a:gd name="connsiteY49" fmla="*/ 1034 h 30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7543" h="3022530">
                <a:moveTo>
                  <a:pt x="4347543" y="2571956"/>
                </a:moveTo>
                <a:cubicBezTo>
                  <a:pt x="4205876" y="2737234"/>
                  <a:pt x="4334316" y="2604331"/>
                  <a:pt x="4188517" y="2717730"/>
                </a:cubicBezTo>
                <a:cubicBezTo>
                  <a:pt x="4148761" y="2748652"/>
                  <a:pt x="4104862" y="2774881"/>
                  <a:pt x="4069248" y="2810495"/>
                </a:cubicBezTo>
                <a:cubicBezTo>
                  <a:pt x="4060413" y="2819330"/>
                  <a:pt x="4053918" y="2831412"/>
                  <a:pt x="4042743" y="2837000"/>
                </a:cubicBezTo>
                <a:cubicBezTo>
                  <a:pt x="4017755" y="2849494"/>
                  <a:pt x="3988218" y="2851010"/>
                  <a:pt x="3963230" y="2863504"/>
                </a:cubicBezTo>
                <a:cubicBezTo>
                  <a:pt x="3936726" y="2876756"/>
                  <a:pt x="3910796" y="2891226"/>
                  <a:pt x="3883717" y="2903261"/>
                </a:cubicBezTo>
                <a:cubicBezTo>
                  <a:pt x="3844771" y="2920571"/>
                  <a:pt x="3821897" y="2918716"/>
                  <a:pt x="3777700" y="2929765"/>
                </a:cubicBezTo>
                <a:cubicBezTo>
                  <a:pt x="3764148" y="2933153"/>
                  <a:pt x="3751495" y="2939629"/>
                  <a:pt x="3737943" y="2943017"/>
                </a:cubicBezTo>
                <a:cubicBezTo>
                  <a:pt x="3670445" y="2959891"/>
                  <a:pt x="3640772" y="2958791"/>
                  <a:pt x="3565665" y="2969521"/>
                </a:cubicBezTo>
                <a:cubicBezTo>
                  <a:pt x="3539065" y="2973321"/>
                  <a:pt x="3512500" y="2977504"/>
                  <a:pt x="3486152" y="2982774"/>
                </a:cubicBezTo>
                <a:cubicBezTo>
                  <a:pt x="3468292" y="2986346"/>
                  <a:pt x="3451260" y="2994152"/>
                  <a:pt x="3433143" y="2996026"/>
                </a:cubicBezTo>
                <a:cubicBezTo>
                  <a:pt x="3322944" y="3007426"/>
                  <a:pt x="3101839" y="3022530"/>
                  <a:pt x="3101839" y="3022530"/>
                </a:cubicBezTo>
                <a:cubicBezTo>
                  <a:pt x="2830449" y="3017209"/>
                  <a:pt x="2519591" y="3038606"/>
                  <a:pt x="2240448" y="2982774"/>
                </a:cubicBezTo>
                <a:cubicBezTo>
                  <a:pt x="2218361" y="2978356"/>
                  <a:pt x="2196369" y="2973435"/>
                  <a:pt x="2174187" y="2969521"/>
                </a:cubicBezTo>
                <a:cubicBezTo>
                  <a:pt x="2121265" y="2960182"/>
                  <a:pt x="2067296" y="2956051"/>
                  <a:pt x="2015161" y="2943017"/>
                </a:cubicBezTo>
                <a:cubicBezTo>
                  <a:pt x="1831401" y="2897078"/>
                  <a:pt x="2114687" y="2967005"/>
                  <a:pt x="1895891" y="2916513"/>
                </a:cubicBezTo>
                <a:cubicBezTo>
                  <a:pt x="1860397" y="2908322"/>
                  <a:pt x="1825805" y="2895996"/>
                  <a:pt x="1789874" y="2890008"/>
                </a:cubicBezTo>
                <a:cubicBezTo>
                  <a:pt x="1763370" y="2885591"/>
                  <a:pt x="1736634" y="2882386"/>
                  <a:pt x="1710361" y="2876756"/>
                </a:cubicBezTo>
                <a:cubicBezTo>
                  <a:pt x="1674743" y="2869124"/>
                  <a:pt x="1639486" y="2859836"/>
                  <a:pt x="1604343" y="2850252"/>
                </a:cubicBezTo>
                <a:cubicBezTo>
                  <a:pt x="1590866" y="2846577"/>
                  <a:pt x="1578139" y="2840388"/>
                  <a:pt x="1564587" y="2837000"/>
                </a:cubicBezTo>
                <a:cubicBezTo>
                  <a:pt x="1455265" y="2809670"/>
                  <a:pt x="1540556" y="2837707"/>
                  <a:pt x="1445317" y="2810495"/>
                </a:cubicBezTo>
                <a:cubicBezTo>
                  <a:pt x="1431886" y="2806657"/>
                  <a:pt x="1418992" y="2801080"/>
                  <a:pt x="1405561" y="2797243"/>
                </a:cubicBezTo>
                <a:cubicBezTo>
                  <a:pt x="1379080" y="2789677"/>
                  <a:pt x="1310581" y="2773775"/>
                  <a:pt x="1286291" y="2770739"/>
                </a:cubicBezTo>
                <a:cubicBezTo>
                  <a:pt x="1237876" y="2764687"/>
                  <a:pt x="1189108" y="2761904"/>
                  <a:pt x="1140517" y="2757487"/>
                </a:cubicBezTo>
                <a:cubicBezTo>
                  <a:pt x="1127265" y="2753069"/>
                  <a:pt x="1114397" y="2747264"/>
                  <a:pt x="1100761" y="2744234"/>
                </a:cubicBezTo>
                <a:cubicBezTo>
                  <a:pt x="994384" y="2720594"/>
                  <a:pt x="1051490" y="2741855"/>
                  <a:pt x="954987" y="2717730"/>
                </a:cubicBezTo>
                <a:cubicBezTo>
                  <a:pt x="941435" y="2714342"/>
                  <a:pt x="928662" y="2708316"/>
                  <a:pt x="915230" y="2704478"/>
                </a:cubicBezTo>
                <a:cubicBezTo>
                  <a:pt x="897718" y="2699475"/>
                  <a:pt x="879734" y="2696229"/>
                  <a:pt x="862222" y="2691226"/>
                </a:cubicBezTo>
                <a:cubicBezTo>
                  <a:pt x="848790" y="2687388"/>
                  <a:pt x="836017" y="2681362"/>
                  <a:pt x="822465" y="2677974"/>
                </a:cubicBezTo>
                <a:cubicBezTo>
                  <a:pt x="800613" y="2672511"/>
                  <a:pt x="777935" y="2670648"/>
                  <a:pt x="756204" y="2664721"/>
                </a:cubicBezTo>
                <a:cubicBezTo>
                  <a:pt x="729250" y="2657370"/>
                  <a:pt x="704086" y="2643696"/>
                  <a:pt x="676691" y="2638217"/>
                </a:cubicBezTo>
                <a:cubicBezTo>
                  <a:pt x="596732" y="2622226"/>
                  <a:pt x="631799" y="2632088"/>
                  <a:pt x="570674" y="2611713"/>
                </a:cubicBezTo>
                <a:cubicBezTo>
                  <a:pt x="522119" y="2563158"/>
                  <a:pt x="563053" y="2593822"/>
                  <a:pt x="464656" y="2571956"/>
                </a:cubicBezTo>
                <a:cubicBezTo>
                  <a:pt x="451020" y="2568926"/>
                  <a:pt x="438536" y="2561734"/>
                  <a:pt x="424900" y="2558704"/>
                </a:cubicBezTo>
                <a:cubicBezTo>
                  <a:pt x="398670" y="2552875"/>
                  <a:pt x="371455" y="2551969"/>
                  <a:pt x="345387" y="2545452"/>
                </a:cubicBezTo>
                <a:cubicBezTo>
                  <a:pt x="318283" y="2538676"/>
                  <a:pt x="292378" y="2527783"/>
                  <a:pt x="265874" y="2518948"/>
                </a:cubicBezTo>
                <a:cubicBezTo>
                  <a:pt x="252622" y="2514530"/>
                  <a:pt x="239669" y="2509083"/>
                  <a:pt x="226117" y="2505695"/>
                </a:cubicBezTo>
                <a:cubicBezTo>
                  <a:pt x="60393" y="2464264"/>
                  <a:pt x="266444" y="2517217"/>
                  <a:pt x="133352" y="2479191"/>
                </a:cubicBezTo>
                <a:cubicBezTo>
                  <a:pt x="115839" y="2474187"/>
                  <a:pt x="98013" y="2470356"/>
                  <a:pt x="80343" y="2465939"/>
                </a:cubicBezTo>
                <a:cubicBezTo>
                  <a:pt x="71508" y="2457104"/>
                  <a:pt x="60038" y="2450282"/>
                  <a:pt x="53839" y="2439434"/>
                </a:cubicBezTo>
                <a:cubicBezTo>
                  <a:pt x="41164" y="2417253"/>
                  <a:pt x="23690" y="2362240"/>
                  <a:pt x="14082" y="2333417"/>
                </a:cubicBezTo>
                <a:cubicBezTo>
                  <a:pt x="9665" y="2298078"/>
                  <a:pt x="830" y="2263014"/>
                  <a:pt x="830" y="2227400"/>
                </a:cubicBezTo>
                <a:cubicBezTo>
                  <a:pt x="830" y="1847610"/>
                  <a:pt x="-7304" y="1918386"/>
                  <a:pt x="27335" y="1710565"/>
                </a:cubicBezTo>
                <a:cubicBezTo>
                  <a:pt x="31752" y="1582461"/>
                  <a:pt x="34896" y="1454306"/>
                  <a:pt x="40587" y="1326252"/>
                </a:cubicBezTo>
                <a:cubicBezTo>
                  <a:pt x="43731" y="1255506"/>
                  <a:pt x="50623" y="1184960"/>
                  <a:pt x="53839" y="1114217"/>
                </a:cubicBezTo>
                <a:cubicBezTo>
                  <a:pt x="59459" y="990579"/>
                  <a:pt x="62674" y="866843"/>
                  <a:pt x="67091" y="743156"/>
                </a:cubicBezTo>
                <a:cubicBezTo>
                  <a:pt x="62674" y="619469"/>
                  <a:pt x="60900" y="495659"/>
                  <a:pt x="53839" y="372095"/>
                </a:cubicBezTo>
                <a:cubicBezTo>
                  <a:pt x="43772" y="195916"/>
                  <a:pt x="-3534" y="310039"/>
                  <a:pt x="67091" y="27539"/>
                </a:cubicBezTo>
                <a:cubicBezTo>
                  <a:pt x="70479" y="13987"/>
                  <a:pt x="93212" y="17317"/>
                  <a:pt x="106848" y="14287"/>
                </a:cubicBezTo>
                <a:cubicBezTo>
                  <a:pt x="195898" y="-5502"/>
                  <a:pt x="203403" y="1034"/>
                  <a:pt x="305630" y="103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bg-BG" dirty="0"/>
              <a:t>За да обходим всичките клетки и да изпишем </a:t>
            </a:r>
            <a:r>
              <a:rPr lang="bg-BG"/>
              <a:t>какво съдържат, </a:t>
            </a:r>
            <a:r>
              <a:rPr lang="bg-BG" dirty="0"/>
              <a:t>можем да напишем следния код:</a:t>
            </a:r>
          </a:p>
          <a:p>
            <a:pPr marL="0" indent="0">
              <a:buNone/>
            </a:pPr>
            <a:r>
              <a:rPr lang="en-GB" dirty="0"/>
              <a:t>for(unsigned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&lt;8;++</a:t>
            </a:r>
            <a:r>
              <a:rPr lang="en-GB" dirty="0" err="1"/>
              <a:t>i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&lt;&lt;*(</a:t>
            </a:r>
            <a:r>
              <a:rPr lang="en-GB" dirty="0" err="1"/>
              <a:t>ptr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dirty="0"/>
              <a:t>)&lt;&lt;‘ ‘;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Изглежда ли ви познато?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5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F3995D-1702-4E23-B20A-DEC887BB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CEFDED-30F1-4E02-9ECB-00D7DA55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4351338"/>
          </a:xfrm>
        </p:spPr>
        <p:txBody>
          <a:bodyPr/>
          <a:lstStyle/>
          <a:p>
            <a:r>
              <a:rPr lang="en-GB" dirty="0">
                <a:solidFill>
                  <a:srgbClr val="D856C9"/>
                </a:solidFill>
                <a:sym typeface="Wingdings" panose="05000000000000000000" pitchFamily="2" charset="2"/>
              </a:rPr>
              <a:t>Hint: </a:t>
            </a:r>
            <a:r>
              <a:rPr lang="bg-BG" dirty="0">
                <a:solidFill>
                  <a:srgbClr val="D856C9"/>
                </a:solidFill>
                <a:sym typeface="Wingdings" panose="05000000000000000000" pitchFamily="2" charset="2"/>
              </a:rPr>
              <a:t>починете си добре </a:t>
            </a:r>
            <a:endParaRPr lang="en-GB" dirty="0">
              <a:solidFill>
                <a:srgbClr val="D856C9"/>
              </a:solidFill>
            </a:endParaRPr>
          </a:p>
        </p:txBody>
      </p:sp>
      <p:pic>
        <p:nvPicPr>
          <p:cNvPr id="5" name="Графика 4" descr="Намигащо лице без запълване">
            <a:extLst>
              <a:ext uri="{FF2B5EF4-FFF2-40B4-BE49-F238E27FC236}">
                <a16:creationId xmlns:a16="http://schemas.microsoft.com/office/drawing/2014/main" id="{59ADE33B-ECE3-41D6-8590-3242811A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0515" y="1825625"/>
            <a:ext cx="480253" cy="4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4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1CCBF-0287-49E4-9CE7-56C6641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BE394F6-3490-4F9D-9626-4C4CA5BC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Масивът</a:t>
            </a:r>
            <a:r>
              <a:rPr lang="ru-RU" dirty="0"/>
              <a:t> е </a:t>
            </a:r>
            <a:r>
              <a:rPr lang="ru-RU" dirty="0" err="1"/>
              <a:t>съставен</a:t>
            </a:r>
            <a:r>
              <a:rPr lang="ru-RU" dirty="0"/>
              <a:t> тип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Представя</a:t>
            </a:r>
            <a:r>
              <a:rPr lang="ru-RU" dirty="0"/>
              <a:t> </a:t>
            </a:r>
            <a:r>
              <a:rPr lang="ru-RU" dirty="0" err="1"/>
              <a:t>крайни</a:t>
            </a:r>
            <a:r>
              <a:rPr lang="ru-RU" dirty="0"/>
              <a:t> </a:t>
            </a:r>
            <a:r>
              <a:rPr lang="ru-RU" dirty="0" err="1"/>
              <a:t>редици</a:t>
            </a:r>
            <a:r>
              <a:rPr lang="ru-RU" dirty="0"/>
              <a:t> от </a:t>
            </a:r>
            <a:r>
              <a:rPr lang="ru-RU" dirty="0" err="1"/>
              <a:t>елементи</a:t>
            </a:r>
            <a:endParaRPr lang="ru-RU" dirty="0"/>
          </a:p>
          <a:p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един и </a:t>
            </a:r>
            <a:r>
              <a:rPr lang="ru-RU" dirty="0" err="1"/>
              <a:t>същи</a:t>
            </a:r>
            <a:r>
              <a:rPr lang="ru-RU" dirty="0"/>
              <a:t> тип </a:t>
            </a:r>
          </a:p>
          <a:p>
            <a:r>
              <a:rPr lang="ru-RU" dirty="0" err="1"/>
              <a:t>Позволява</a:t>
            </a:r>
            <a:r>
              <a:rPr lang="ru-RU" dirty="0"/>
              <a:t> произволен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негов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по номер (индекс)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29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9CD76C-42FF-4F88-9AEC-B6FB4AB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545A12-7923-48C3-9412-6BBD7663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825625"/>
            <a:ext cx="12085983" cy="4351338"/>
          </a:xfrm>
        </p:spPr>
        <p:txBody>
          <a:bodyPr/>
          <a:lstStyle/>
          <a:p>
            <a:r>
              <a:rPr lang="ru-RU" dirty="0"/>
              <a:t>&lt;тип&gt; &lt;идентификатор&gt; [ [&lt;константа] ] [ = { &lt;константа&gt; </a:t>
            </a:r>
            <a:r>
              <a:rPr lang="en-GB" dirty="0"/>
              <a:t>[</a:t>
            </a:r>
            <a:r>
              <a:rPr lang="ru-RU" dirty="0"/>
              <a:t>, &lt;константа&gt; </a:t>
            </a:r>
            <a:r>
              <a:rPr lang="en-GB" dirty="0"/>
              <a:t>]</a:t>
            </a:r>
            <a:r>
              <a:rPr lang="ru-RU" dirty="0"/>
              <a:t> } ] ;</a:t>
            </a:r>
          </a:p>
          <a:p>
            <a:r>
              <a:rPr lang="bg-BG" dirty="0"/>
              <a:t>Примери: 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bool </a:t>
            </a:r>
            <a:r>
              <a:rPr lang="en-GB" dirty="0"/>
              <a:t>b[10]; 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double</a:t>
            </a:r>
            <a:r>
              <a:rPr lang="en-GB" dirty="0"/>
              <a:t> x[3] = { 0.5, 1.5, 2.5 }, y = 3.8; 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int</a:t>
            </a:r>
            <a:r>
              <a:rPr lang="en-GB" dirty="0"/>
              <a:t> a[] = { 3 + 2, 2 * 4 }; ⇐⇒ int a[2] = { 5, 8 };</a:t>
            </a:r>
          </a:p>
          <a:p>
            <a:pPr lvl="1"/>
            <a:endParaRPr lang="en-GB" dirty="0"/>
          </a:p>
          <a:p>
            <a:r>
              <a:rPr lang="bg-BG" dirty="0"/>
              <a:t>За всички фенове на </a:t>
            </a:r>
            <a:r>
              <a:rPr lang="en-GB" dirty="0"/>
              <a:t>Java </a:t>
            </a:r>
            <a:r>
              <a:rPr lang="bg-BG" dirty="0"/>
              <a:t>и </a:t>
            </a:r>
            <a:r>
              <a:rPr lang="en-GB" dirty="0"/>
              <a:t>C#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</a:t>
            </a:r>
            <a:r>
              <a:rPr lang="en-GB" dirty="0"/>
              <a:t>[10] b; e </a:t>
            </a:r>
            <a:r>
              <a:rPr lang="bg-BG" dirty="0"/>
              <a:t>невалиден израз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0817-2F06-41FB-B8F2-FC31AB0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Абстрактен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30A1-B2DB-45AA-809F-6053A8DE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Нека паметта представлява клетки с тигри</a:t>
            </a:r>
          </a:p>
          <a:p>
            <a:r>
              <a:rPr lang="bg" dirty="0"/>
              <a:t>Да приемем, че всеки път като създадем променлива, ние сливаме няколко клетки в една, като вътре слагаме и един гледач</a:t>
            </a:r>
          </a:p>
          <a:p>
            <a:r>
              <a:rPr lang="bg" dirty="0"/>
              <a:t>Когато искаме с променливата да се случи нещо, ние все едно казваме на гледача да го направи</a:t>
            </a:r>
          </a:p>
          <a:p>
            <a:r>
              <a:rPr lang="bg" dirty="0"/>
              <a:t>Например:</a:t>
            </a:r>
          </a:p>
          <a:p>
            <a:pPr lvl="1"/>
            <a:r>
              <a:rPr lang="bg" dirty="0"/>
              <a:t>При смяна на стойността казваме на пазача да смени тигрите</a:t>
            </a:r>
          </a:p>
          <a:p>
            <a:pPr lvl="1"/>
            <a:r>
              <a:rPr lang="bg" dirty="0"/>
              <a:t>При увеличаване на стойността казваме на пазача да нахрани тигрите и т.н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елемент</a:t>
            </a:r>
            <a:r>
              <a:rPr lang="ru-RU" dirty="0"/>
              <a:t> по индекс: &lt;</a:t>
            </a:r>
            <a:r>
              <a:rPr lang="ru-RU" dirty="0" err="1"/>
              <a:t>масив</a:t>
            </a:r>
            <a:r>
              <a:rPr lang="ru-RU" dirty="0"/>
              <a:t>&gt;[&lt;</a:t>
            </a:r>
            <a:r>
              <a:rPr lang="ru-RU" dirty="0" err="1"/>
              <a:t>цяло_число</a:t>
            </a:r>
            <a:r>
              <a:rPr lang="ru-RU" dirty="0"/>
              <a:t>&gt;]</a:t>
            </a:r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Примери</a:t>
            </a:r>
            <a:r>
              <a:rPr lang="ru-RU" dirty="0"/>
              <a:t>: x = a[2]; (</a:t>
            </a:r>
            <a:r>
              <a:rPr lang="ru-RU" dirty="0" err="1"/>
              <a:t>rvalue</a:t>
            </a:r>
            <a:r>
              <a:rPr lang="ru-RU" dirty="0"/>
              <a:t>) a[i] = 7; (</a:t>
            </a:r>
            <a:r>
              <a:rPr lang="ru-RU" dirty="0" err="1"/>
              <a:t>lvalue</a:t>
            </a:r>
            <a:r>
              <a:rPr lang="ru-RU" dirty="0"/>
              <a:t>!) </a:t>
            </a:r>
          </a:p>
          <a:p>
            <a:endParaRPr lang="en-GB" dirty="0"/>
          </a:p>
          <a:p>
            <a:r>
              <a:rPr lang="bg-BG" dirty="0"/>
              <a:t>Броенето на индексите започва от 0</a:t>
            </a:r>
          </a:p>
          <a:p>
            <a:endParaRPr lang="bg-BG" dirty="0"/>
          </a:p>
          <a:p>
            <a:r>
              <a:rPr lang="bg-BG" dirty="0"/>
              <a:t>Оператор </a:t>
            </a:r>
            <a:r>
              <a:rPr lang="en-GB" dirty="0" err="1"/>
              <a:t>sizeof</a:t>
            </a:r>
            <a:r>
              <a:rPr lang="en-GB" dirty="0"/>
              <a:t>()</a:t>
            </a:r>
            <a:r>
              <a:rPr lang="bg-BG" dirty="0"/>
              <a:t> връща разликата на първата и последната клетка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6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bg-BG" dirty="0"/>
              <a:t>За масив от тип </a:t>
            </a:r>
            <a:r>
              <a:rPr lang="en-GB" dirty="0"/>
              <a:t>int</a:t>
            </a:r>
            <a:r>
              <a:rPr lang="bg-BG" dirty="0"/>
              <a:t>, който съдържа 5 елемента, </a:t>
            </a:r>
            <a:r>
              <a:rPr lang="en-GB" dirty="0" err="1"/>
              <a:t>sizeof</a:t>
            </a:r>
            <a:r>
              <a:rPr lang="en-GB" dirty="0"/>
              <a:t>()</a:t>
            </a:r>
            <a:r>
              <a:rPr lang="bg-BG" dirty="0"/>
              <a:t> ще ви върне 20, защото в масива има 20 клетки (5*4) </a:t>
            </a:r>
          </a:p>
          <a:p>
            <a:endParaRPr lang="bg-BG" dirty="0"/>
          </a:p>
          <a:p>
            <a:r>
              <a:rPr lang="bg-BG" dirty="0"/>
              <a:t>За да вземете големината на целия масив, трябва да използвате следната </a:t>
            </a:r>
            <a:r>
              <a:rPr lang="bg-BG" dirty="0" err="1"/>
              <a:t>хитринка</a:t>
            </a:r>
            <a:r>
              <a:rPr lang="bg-BG" dirty="0"/>
              <a:t>: 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bg-BG" dirty="0"/>
              <a:t>&lt;име&gt;</a:t>
            </a:r>
            <a:r>
              <a:rPr lang="en-GB" dirty="0"/>
              <a:t>)/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bg-BG" dirty="0"/>
              <a:t>&lt;тип&gt;)</a:t>
            </a:r>
          </a:p>
          <a:p>
            <a:endParaRPr lang="ru-RU" dirty="0"/>
          </a:p>
          <a:p>
            <a:r>
              <a:rPr lang="ru-RU" dirty="0"/>
              <a:t>Внимание: </a:t>
            </a:r>
            <a:r>
              <a:rPr lang="ru-RU" dirty="0" err="1"/>
              <a:t>няма</a:t>
            </a:r>
            <a:r>
              <a:rPr lang="ru-RU" dirty="0"/>
              <a:t> проверка за </a:t>
            </a:r>
            <a:r>
              <a:rPr lang="ru-RU" dirty="0" err="1"/>
              <a:t>коректност</a:t>
            </a:r>
            <a:r>
              <a:rPr lang="ru-RU" dirty="0"/>
              <a:t> на индекса!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присвояване</a:t>
            </a:r>
            <a:r>
              <a:rPr lang="ru-RU" dirty="0"/>
              <a:t> a = b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поелементно</a:t>
            </a:r>
            <a:r>
              <a:rPr lang="ru-RU" dirty="0"/>
              <a:t> сравнение a == b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a и b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, </a:t>
            </a:r>
            <a:r>
              <a:rPr lang="ru-RU" dirty="0" err="1"/>
              <a:t>дори</a:t>
            </a:r>
            <a:r>
              <a:rPr lang="ru-RU" dirty="0"/>
              <a:t> и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операции за вход и </a:t>
            </a:r>
            <a:r>
              <a:rPr lang="ru-RU" dirty="0" err="1"/>
              <a:t>изход</a:t>
            </a:r>
            <a:r>
              <a:rPr lang="ru-RU" dirty="0"/>
              <a:t> </a:t>
            </a:r>
            <a:r>
              <a:rPr lang="en-GB" dirty="0"/>
              <a:t>std::</a:t>
            </a:r>
            <a:r>
              <a:rPr lang="ru-RU" dirty="0" err="1"/>
              <a:t>cin</a:t>
            </a:r>
            <a:r>
              <a:rPr lang="ru-RU" dirty="0"/>
              <a:t> &gt;&gt; a; </a:t>
            </a:r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endParaRPr lang="en-GB" dirty="0"/>
          </a:p>
          <a:p>
            <a:endParaRPr lang="ru-RU" dirty="0"/>
          </a:p>
          <a:p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r>
              <a:rPr lang="ru-RU" dirty="0" err="1"/>
              <a:t>извежда</a:t>
            </a:r>
            <a:r>
              <a:rPr lang="ru-RU" dirty="0"/>
              <a:t> адреса на a (не </a:t>
            </a:r>
            <a:r>
              <a:rPr lang="ru-RU" dirty="0" err="1"/>
              <a:t>важи</a:t>
            </a:r>
            <a:r>
              <a:rPr lang="ru-RU" dirty="0"/>
              <a:t> за </a:t>
            </a:r>
            <a:r>
              <a:rPr lang="ru-RU" dirty="0" err="1"/>
              <a:t>символен</a:t>
            </a:r>
            <a:r>
              <a:rPr lang="ru-RU" dirty="0"/>
              <a:t> низ)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9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BE9A6A-673B-4EDB-8F3D-E8EE022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49BDF-3606-4F03-AF53-226879E3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 можете да подадете масив като параметър на функция</a:t>
            </a:r>
          </a:p>
          <a:p>
            <a:endParaRPr lang="en-GB" dirty="0"/>
          </a:p>
          <a:p>
            <a:r>
              <a:rPr lang="bg-BG" dirty="0"/>
              <a:t>Можете да имате като параметър:</a:t>
            </a:r>
          </a:p>
          <a:p>
            <a:pPr lvl="1"/>
            <a:r>
              <a:rPr lang="bg-BG" dirty="0"/>
              <a:t> </a:t>
            </a:r>
            <a:r>
              <a:rPr lang="en-GB" dirty="0"/>
              <a:t>&lt;</a:t>
            </a:r>
            <a:r>
              <a:rPr lang="bg-BG" dirty="0"/>
              <a:t>име&gt;</a:t>
            </a:r>
            <a:r>
              <a:rPr lang="en-GB" dirty="0"/>
              <a:t>[]</a:t>
            </a:r>
            <a:endParaRPr lang="bg-BG" dirty="0"/>
          </a:p>
          <a:p>
            <a:pPr lvl="1"/>
            <a:r>
              <a:rPr lang="en-GB" dirty="0"/>
              <a:t>&lt;</a:t>
            </a:r>
            <a:r>
              <a:rPr lang="bg-BG" dirty="0"/>
              <a:t>име&gt;</a:t>
            </a:r>
            <a:r>
              <a:rPr lang="en-GB" dirty="0"/>
              <a:t>[</a:t>
            </a:r>
            <a:r>
              <a:rPr lang="bg-BG" dirty="0"/>
              <a:t>&lt;число&gt;</a:t>
            </a:r>
            <a:r>
              <a:rPr lang="en-GB" dirty="0"/>
              <a:t>]</a:t>
            </a:r>
          </a:p>
          <a:p>
            <a:pPr lvl="1"/>
            <a:r>
              <a:rPr lang="bg-BG" dirty="0" err="1"/>
              <a:t>пойнтър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Който и от трите метода да изберете, ще получите едно и също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6472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463C05-73BD-445F-9256-FDB284A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и </a:t>
            </a:r>
            <a:r>
              <a:rPr lang="bg-BG" dirty="0" err="1"/>
              <a:t>пойнтъри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AE75B0-0C9C-42FE-ACBC-3C0F1320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 да се каже, че масивът е по-специален константен </a:t>
            </a:r>
            <a:r>
              <a:rPr lang="bg-BG" dirty="0" err="1"/>
              <a:t>пойнтър</a:t>
            </a:r>
            <a:endParaRPr lang="bg-BG" dirty="0"/>
          </a:p>
          <a:p>
            <a:endParaRPr lang="bg-BG" dirty="0"/>
          </a:p>
          <a:p>
            <a:r>
              <a:rPr lang="bg-BG" dirty="0"/>
              <a:t>Реално масивът е </a:t>
            </a:r>
            <a:r>
              <a:rPr lang="bg-BG" dirty="0" err="1"/>
              <a:t>пойнтър</a:t>
            </a:r>
            <a:r>
              <a:rPr lang="bg-BG" dirty="0"/>
              <a:t> към 0вия елемент в поредицата, но има и по-специални свойства като:</a:t>
            </a:r>
          </a:p>
          <a:p>
            <a:pPr lvl="1"/>
            <a:r>
              <a:rPr lang="bg-BG" dirty="0"/>
              <a:t>запазване на последователни блокове памет при инициализация</a:t>
            </a:r>
          </a:p>
          <a:p>
            <a:pPr lvl="1"/>
            <a:r>
              <a:rPr lang="bg-BG" dirty="0"/>
              <a:t>знание колко му е размера</a:t>
            </a:r>
            <a:endParaRPr lang="en-GB" dirty="0"/>
          </a:p>
          <a:p>
            <a:r>
              <a:rPr lang="bg-BG" dirty="0"/>
              <a:t>Операцията </a:t>
            </a:r>
            <a:r>
              <a:rPr lang="en-GB" dirty="0"/>
              <a:t>[</a:t>
            </a:r>
            <a:r>
              <a:rPr lang="bg-BG" dirty="0"/>
              <a:t>&lt;число&gt;</a:t>
            </a:r>
            <a:r>
              <a:rPr lang="en-GB" dirty="0"/>
              <a:t>]</a:t>
            </a:r>
            <a:r>
              <a:rPr lang="bg-BG" dirty="0"/>
              <a:t> работи и за </a:t>
            </a:r>
            <a:r>
              <a:rPr lang="bg-BG" dirty="0" err="1"/>
              <a:t>пойнтъри</a:t>
            </a:r>
            <a:r>
              <a:rPr lang="bg-BG" dirty="0"/>
              <a:t> и е равносилна на *(&lt;</a:t>
            </a:r>
            <a:r>
              <a:rPr lang="bg-BG" dirty="0" err="1"/>
              <a:t>пойнтър</a:t>
            </a:r>
            <a:r>
              <a:rPr lang="bg-BG" dirty="0"/>
              <a:t>/</a:t>
            </a:r>
            <a:r>
              <a:rPr lang="bg-BG" dirty="0" err="1"/>
              <a:t>име_на_масив</a:t>
            </a:r>
            <a:r>
              <a:rPr lang="bg-BG" dirty="0"/>
              <a:t>&gt; + число)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Demo4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solidFill>
                  <a:srgbClr val="0000FF"/>
                </a:solidFill>
              </a:rPr>
              <a:t>Demo5</a:t>
            </a:r>
          </a:p>
        </p:txBody>
      </p:sp>
    </p:spTree>
    <p:extLst>
      <p:ext uri="{BB962C8B-B14F-4D97-AF65-F5344CB8AC3E}">
        <p14:creationId xmlns:p14="http://schemas.microsoft.com/office/powerpoint/2010/main" val="40499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06D2AC-8469-4711-8FA6-1565EC04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6FBDB3F-84AD-40FC-96C2-FF4ED981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Така както </a:t>
            </a:r>
            <a:r>
              <a:rPr lang="bg-BG" dirty="0" err="1"/>
              <a:t>пойнтър</a:t>
            </a:r>
            <a:r>
              <a:rPr lang="bg-BG" dirty="0"/>
              <a:t> може да сочи към </a:t>
            </a:r>
            <a:r>
              <a:rPr lang="bg-BG" dirty="0" err="1"/>
              <a:t>пойнтър</a:t>
            </a:r>
            <a:r>
              <a:rPr lang="bg-BG" dirty="0"/>
              <a:t>, то може да има и масив от масиви</a:t>
            </a:r>
          </a:p>
          <a:p>
            <a:endParaRPr lang="bg-BG" dirty="0"/>
          </a:p>
          <a:p>
            <a:r>
              <a:rPr lang="bg-BG" dirty="0"/>
              <a:t>Аналогията не е случайна, защото </a:t>
            </a:r>
            <a:r>
              <a:rPr lang="en-GB" dirty="0"/>
              <a:t>int ** </a:t>
            </a:r>
            <a:r>
              <a:rPr lang="bg-BG" dirty="0"/>
              <a:t>има същата логика като </a:t>
            </a:r>
            <a:r>
              <a:rPr lang="en-GB" dirty="0"/>
              <a:t>int [][]</a:t>
            </a:r>
          </a:p>
          <a:p>
            <a:endParaRPr lang="en-GB" dirty="0"/>
          </a:p>
          <a:p>
            <a:r>
              <a:rPr lang="en-GB" dirty="0"/>
              <a:t>int a [5][4]</a:t>
            </a:r>
            <a:r>
              <a:rPr lang="bg-BG" dirty="0"/>
              <a:t> - масив, който съдържа  5 масива, които съдържат 4 елемента от тип </a:t>
            </a:r>
            <a:r>
              <a:rPr lang="en-GB" dirty="0"/>
              <a:t>int</a:t>
            </a:r>
            <a:r>
              <a:rPr lang="bg-BG" dirty="0"/>
              <a:t> (все едно имаме масив от </a:t>
            </a:r>
            <a:r>
              <a:rPr lang="bg-BG" dirty="0" err="1"/>
              <a:t>пойнтъри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en-GB" dirty="0"/>
              <a:t>int **b = a </a:t>
            </a:r>
            <a:r>
              <a:rPr lang="bg-BG" dirty="0"/>
              <a:t>-</a:t>
            </a:r>
            <a:r>
              <a:rPr lang="en-GB" dirty="0"/>
              <a:t> </a:t>
            </a:r>
            <a:r>
              <a:rPr lang="bg-BG" dirty="0" err="1"/>
              <a:t>пойнтър</a:t>
            </a:r>
            <a:r>
              <a:rPr lang="bg-BG" dirty="0"/>
              <a:t>, който сочи към </a:t>
            </a:r>
            <a:r>
              <a:rPr lang="bg-BG" dirty="0" err="1"/>
              <a:t>пойнтър</a:t>
            </a:r>
            <a:r>
              <a:rPr lang="bg-BG" dirty="0"/>
              <a:t> сочещ към </a:t>
            </a:r>
            <a:r>
              <a:rPr lang="en-GB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2926171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E2FAE3-36DC-4B47-98C0-8C3794DE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812C2A-D828-4EB8-B333-273FB7D9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както при обикновените масиви, щом имаме масив от </a:t>
            </a:r>
            <a:r>
              <a:rPr lang="bg-BG" dirty="0" err="1"/>
              <a:t>пойнтъри</a:t>
            </a:r>
            <a:r>
              <a:rPr lang="bg-BG" dirty="0"/>
              <a:t>, то те са един до друг в паметта, но не е нужно това, към което сочат, също да е последователно в паметта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Demo6</a:t>
            </a:r>
            <a:endParaRPr lang="bg-BG" dirty="0">
              <a:solidFill>
                <a:srgbClr val="0000FF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7822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C7E2FE-FDFB-4C60-93AD-F7C3FA5E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Двумерен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711104-4EAD-453C-A3F5-86BE2102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видим примерно представяне на двумерен масив</a:t>
            </a:r>
            <a:r>
              <a:rPr lang="en-GB" dirty="0"/>
              <a:t> int </a:t>
            </a:r>
            <a:r>
              <a:rPr lang="en-GB" dirty="0" err="1"/>
              <a:t>arr</a:t>
            </a:r>
            <a:r>
              <a:rPr lang="en-GB" dirty="0"/>
              <a:t>[2][3] (</a:t>
            </a:r>
            <a:r>
              <a:rPr lang="bg-BG" dirty="0"/>
              <a:t>два масива с по 3 елемента/два </a:t>
            </a:r>
            <a:r>
              <a:rPr lang="bg-BG" dirty="0" err="1"/>
              <a:t>поинтъра</a:t>
            </a:r>
            <a:r>
              <a:rPr lang="bg-BG" dirty="0"/>
              <a:t> към </a:t>
            </a:r>
            <a:r>
              <a:rPr lang="en-GB" dirty="0"/>
              <a:t>int)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1940C31E-C3A4-4EEB-ADE6-EE0718B0E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276679"/>
              </p:ext>
            </p:extLst>
          </p:nvPr>
        </p:nvGraphicFramePr>
        <p:xfrm>
          <a:off x="516837" y="3150512"/>
          <a:ext cx="11423375" cy="302137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559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853810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311306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408433">
                  <a:extLst>
                    <a:ext uri="{9D8B030D-6E8A-4147-A177-3AD203B41FA5}">
                      <a16:colId xmlns:a16="http://schemas.microsoft.com/office/drawing/2014/main" val="119564861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  <a:r>
                        <a:rPr lang="bg-BG" dirty="0"/>
                        <a:t> </a:t>
                      </a:r>
                      <a:r>
                        <a:rPr lang="en-GB" dirty="0"/>
                        <a:t>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7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29341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</a:t>
                      </a:r>
                      <a:r>
                        <a:rPr lang="bg-BG" b="1" i="0" dirty="0"/>
                        <a:t>а</a:t>
                      </a:r>
                      <a:r>
                        <a:rPr lang="en-GB" b="1" i="0" dirty="0" err="1"/>
                        <a:t>rr</a:t>
                      </a:r>
                      <a:r>
                        <a:rPr lang="en-GB" b="1" i="0" dirty="0"/>
                        <a:t>[2][3]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int * - 0xA1A</a:t>
                      </a:r>
                      <a:endParaRPr lang="en-GB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9F7BC67A-56A8-4ED8-A9F4-80D35F31D31C}"/>
              </a:ext>
            </a:extLst>
          </p:cNvPr>
          <p:cNvSpPr/>
          <p:nvPr/>
        </p:nvSpPr>
        <p:spPr>
          <a:xfrm>
            <a:off x="251788" y="3429000"/>
            <a:ext cx="4744278" cy="3326296"/>
          </a:xfrm>
          <a:custGeom>
            <a:avLst/>
            <a:gdLst>
              <a:gd name="connsiteX0" fmla="*/ 4744278 w 4744278"/>
              <a:gd name="connsiteY0" fmla="*/ 2782957 h 3326296"/>
              <a:gd name="connsiteX1" fmla="*/ 4664765 w 4744278"/>
              <a:gd name="connsiteY1" fmla="*/ 2902226 h 3326296"/>
              <a:gd name="connsiteX2" fmla="*/ 4638261 w 4744278"/>
              <a:gd name="connsiteY2" fmla="*/ 2928731 h 3326296"/>
              <a:gd name="connsiteX3" fmla="*/ 4598505 w 4744278"/>
              <a:gd name="connsiteY3" fmla="*/ 2955235 h 3326296"/>
              <a:gd name="connsiteX4" fmla="*/ 4572000 w 4744278"/>
              <a:gd name="connsiteY4" fmla="*/ 2981739 h 3326296"/>
              <a:gd name="connsiteX5" fmla="*/ 4532244 w 4744278"/>
              <a:gd name="connsiteY5" fmla="*/ 2994992 h 3326296"/>
              <a:gd name="connsiteX6" fmla="*/ 4399722 w 4744278"/>
              <a:gd name="connsiteY6" fmla="*/ 3048000 h 3326296"/>
              <a:gd name="connsiteX7" fmla="*/ 4293705 w 4744278"/>
              <a:gd name="connsiteY7" fmla="*/ 3087757 h 3326296"/>
              <a:gd name="connsiteX8" fmla="*/ 4174435 w 4744278"/>
              <a:gd name="connsiteY8" fmla="*/ 3114261 h 3326296"/>
              <a:gd name="connsiteX9" fmla="*/ 3975652 w 4744278"/>
              <a:gd name="connsiteY9" fmla="*/ 3154018 h 3326296"/>
              <a:gd name="connsiteX10" fmla="*/ 3869635 w 4744278"/>
              <a:gd name="connsiteY10" fmla="*/ 3180522 h 3326296"/>
              <a:gd name="connsiteX11" fmla="*/ 3829878 w 4744278"/>
              <a:gd name="connsiteY11" fmla="*/ 3193774 h 3326296"/>
              <a:gd name="connsiteX12" fmla="*/ 3617844 w 4744278"/>
              <a:gd name="connsiteY12" fmla="*/ 3220279 h 3326296"/>
              <a:gd name="connsiteX13" fmla="*/ 3485322 w 4744278"/>
              <a:gd name="connsiteY13" fmla="*/ 3246783 h 3326296"/>
              <a:gd name="connsiteX14" fmla="*/ 3392557 w 4744278"/>
              <a:gd name="connsiteY14" fmla="*/ 3260035 h 3326296"/>
              <a:gd name="connsiteX15" fmla="*/ 3352800 w 4744278"/>
              <a:gd name="connsiteY15" fmla="*/ 3273287 h 3326296"/>
              <a:gd name="connsiteX16" fmla="*/ 3167270 w 4744278"/>
              <a:gd name="connsiteY16" fmla="*/ 3299792 h 3326296"/>
              <a:gd name="connsiteX17" fmla="*/ 2875722 w 4744278"/>
              <a:gd name="connsiteY17" fmla="*/ 3326296 h 3326296"/>
              <a:gd name="connsiteX18" fmla="*/ 1908313 w 4744278"/>
              <a:gd name="connsiteY18" fmla="*/ 3299792 h 3326296"/>
              <a:gd name="connsiteX19" fmla="*/ 1842052 w 4744278"/>
              <a:gd name="connsiteY19" fmla="*/ 3286539 h 3326296"/>
              <a:gd name="connsiteX20" fmla="*/ 1749287 w 4744278"/>
              <a:gd name="connsiteY20" fmla="*/ 3273287 h 3326296"/>
              <a:gd name="connsiteX21" fmla="*/ 1669774 w 4744278"/>
              <a:gd name="connsiteY21" fmla="*/ 3260035 h 3326296"/>
              <a:gd name="connsiteX22" fmla="*/ 1563757 w 4744278"/>
              <a:gd name="connsiteY22" fmla="*/ 3246783 h 3326296"/>
              <a:gd name="connsiteX23" fmla="*/ 1444487 w 4744278"/>
              <a:gd name="connsiteY23" fmla="*/ 3220279 h 3326296"/>
              <a:gd name="connsiteX24" fmla="*/ 1404731 w 4744278"/>
              <a:gd name="connsiteY24" fmla="*/ 3207026 h 3326296"/>
              <a:gd name="connsiteX25" fmla="*/ 1325218 w 4744278"/>
              <a:gd name="connsiteY25" fmla="*/ 3193774 h 3326296"/>
              <a:gd name="connsiteX26" fmla="*/ 1099931 w 4744278"/>
              <a:gd name="connsiteY26" fmla="*/ 3127513 h 3326296"/>
              <a:gd name="connsiteX27" fmla="*/ 967409 w 4744278"/>
              <a:gd name="connsiteY27" fmla="*/ 3101009 h 3326296"/>
              <a:gd name="connsiteX28" fmla="*/ 848139 w 4744278"/>
              <a:gd name="connsiteY28" fmla="*/ 3061253 h 3326296"/>
              <a:gd name="connsiteX29" fmla="*/ 728870 w 4744278"/>
              <a:gd name="connsiteY29" fmla="*/ 3021496 h 3326296"/>
              <a:gd name="connsiteX30" fmla="*/ 689113 w 4744278"/>
              <a:gd name="connsiteY30" fmla="*/ 3008244 h 3326296"/>
              <a:gd name="connsiteX31" fmla="*/ 649357 w 4744278"/>
              <a:gd name="connsiteY31" fmla="*/ 2994992 h 3326296"/>
              <a:gd name="connsiteX32" fmla="*/ 596348 w 4744278"/>
              <a:gd name="connsiteY32" fmla="*/ 2955235 h 3326296"/>
              <a:gd name="connsiteX33" fmla="*/ 450574 w 4744278"/>
              <a:gd name="connsiteY33" fmla="*/ 2902226 h 3326296"/>
              <a:gd name="connsiteX34" fmla="*/ 357809 w 4744278"/>
              <a:gd name="connsiteY34" fmla="*/ 2849218 h 3326296"/>
              <a:gd name="connsiteX35" fmla="*/ 251791 w 4744278"/>
              <a:gd name="connsiteY35" fmla="*/ 2782957 h 3326296"/>
              <a:gd name="connsiteX36" fmla="*/ 212035 w 4744278"/>
              <a:gd name="connsiteY36" fmla="*/ 2743200 h 3326296"/>
              <a:gd name="connsiteX37" fmla="*/ 172278 w 4744278"/>
              <a:gd name="connsiteY37" fmla="*/ 2716696 h 3326296"/>
              <a:gd name="connsiteX38" fmla="*/ 119270 w 4744278"/>
              <a:gd name="connsiteY38" fmla="*/ 2623931 h 3326296"/>
              <a:gd name="connsiteX39" fmla="*/ 92765 w 4744278"/>
              <a:gd name="connsiteY39" fmla="*/ 2597426 h 3326296"/>
              <a:gd name="connsiteX40" fmla="*/ 39757 w 4744278"/>
              <a:gd name="connsiteY40" fmla="*/ 2478157 h 3326296"/>
              <a:gd name="connsiteX41" fmla="*/ 26505 w 4744278"/>
              <a:gd name="connsiteY41" fmla="*/ 2438400 h 3326296"/>
              <a:gd name="connsiteX42" fmla="*/ 0 w 4744278"/>
              <a:gd name="connsiteY42" fmla="*/ 2173357 h 3326296"/>
              <a:gd name="connsiteX43" fmla="*/ 13252 w 4744278"/>
              <a:gd name="connsiteY43" fmla="*/ 1762539 h 3326296"/>
              <a:gd name="connsiteX44" fmla="*/ 39757 w 4744278"/>
              <a:gd name="connsiteY44" fmla="*/ 1431235 h 3326296"/>
              <a:gd name="connsiteX45" fmla="*/ 66261 w 4744278"/>
              <a:gd name="connsiteY45" fmla="*/ 1272209 h 3326296"/>
              <a:gd name="connsiteX46" fmla="*/ 92765 w 4744278"/>
              <a:gd name="connsiteY46" fmla="*/ 1152939 h 3326296"/>
              <a:gd name="connsiteX47" fmla="*/ 106018 w 4744278"/>
              <a:gd name="connsiteY47" fmla="*/ 1113183 h 3326296"/>
              <a:gd name="connsiteX48" fmla="*/ 132522 w 4744278"/>
              <a:gd name="connsiteY48" fmla="*/ 980661 h 3326296"/>
              <a:gd name="connsiteX49" fmla="*/ 145774 w 4744278"/>
              <a:gd name="connsiteY49" fmla="*/ 914400 h 3326296"/>
              <a:gd name="connsiteX50" fmla="*/ 172278 w 4744278"/>
              <a:gd name="connsiteY50" fmla="*/ 821635 h 3326296"/>
              <a:gd name="connsiteX51" fmla="*/ 198783 w 4744278"/>
              <a:gd name="connsiteY51" fmla="*/ 636105 h 3326296"/>
              <a:gd name="connsiteX52" fmla="*/ 225287 w 4744278"/>
              <a:gd name="connsiteY52" fmla="*/ 543339 h 3326296"/>
              <a:gd name="connsiteX53" fmla="*/ 251791 w 4744278"/>
              <a:gd name="connsiteY53" fmla="*/ 424070 h 3326296"/>
              <a:gd name="connsiteX54" fmla="*/ 278296 w 4744278"/>
              <a:gd name="connsiteY54" fmla="*/ 344557 h 3326296"/>
              <a:gd name="connsiteX55" fmla="*/ 331305 w 4744278"/>
              <a:gd name="connsiteY55" fmla="*/ 185531 h 3326296"/>
              <a:gd name="connsiteX56" fmla="*/ 357809 w 4744278"/>
              <a:gd name="connsiteY56" fmla="*/ 106018 h 3326296"/>
              <a:gd name="connsiteX57" fmla="*/ 410818 w 4744278"/>
              <a:gd name="connsiteY57" fmla="*/ 53009 h 3326296"/>
              <a:gd name="connsiteX58" fmla="*/ 437322 w 4744278"/>
              <a:gd name="connsiteY58" fmla="*/ 13253 h 3326296"/>
              <a:gd name="connsiteX59" fmla="*/ 477078 w 4744278"/>
              <a:gd name="connsiteY59" fmla="*/ 0 h 332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44278" h="3326296">
                <a:moveTo>
                  <a:pt x="4744278" y="2782957"/>
                </a:moveTo>
                <a:cubicBezTo>
                  <a:pt x="4711550" y="2837505"/>
                  <a:pt x="4704207" y="2854896"/>
                  <a:pt x="4664765" y="2902226"/>
                </a:cubicBezTo>
                <a:cubicBezTo>
                  <a:pt x="4656766" y="2911824"/>
                  <a:pt x="4648017" y="2920926"/>
                  <a:pt x="4638261" y="2928731"/>
                </a:cubicBezTo>
                <a:cubicBezTo>
                  <a:pt x="4625824" y="2938681"/>
                  <a:pt x="4610942" y="2945286"/>
                  <a:pt x="4598505" y="2955235"/>
                </a:cubicBezTo>
                <a:cubicBezTo>
                  <a:pt x="4588749" y="2963040"/>
                  <a:pt x="4582714" y="2975311"/>
                  <a:pt x="4572000" y="2981739"/>
                </a:cubicBezTo>
                <a:cubicBezTo>
                  <a:pt x="4560022" y="2988926"/>
                  <a:pt x="4545083" y="2989489"/>
                  <a:pt x="4532244" y="2994992"/>
                </a:cubicBezTo>
                <a:cubicBezTo>
                  <a:pt x="4353108" y="3071766"/>
                  <a:pt x="4641007" y="2961826"/>
                  <a:pt x="4399722" y="3048000"/>
                </a:cubicBezTo>
                <a:cubicBezTo>
                  <a:pt x="4364179" y="3060694"/>
                  <a:pt x="4329914" y="3077107"/>
                  <a:pt x="4293705" y="3087757"/>
                </a:cubicBezTo>
                <a:cubicBezTo>
                  <a:pt x="4254633" y="3099249"/>
                  <a:pt x="4213945" y="3104383"/>
                  <a:pt x="4174435" y="3114261"/>
                </a:cubicBezTo>
                <a:cubicBezTo>
                  <a:pt x="4011132" y="3155087"/>
                  <a:pt x="4153774" y="3131753"/>
                  <a:pt x="3975652" y="3154018"/>
                </a:cubicBezTo>
                <a:cubicBezTo>
                  <a:pt x="3940313" y="3162853"/>
                  <a:pt x="3904778" y="3170938"/>
                  <a:pt x="3869635" y="3180522"/>
                </a:cubicBezTo>
                <a:cubicBezTo>
                  <a:pt x="3856158" y="3184197"/>
                  <a:pt x="3843515" y="3190744"/>
                  <a:pt x="3829878" y="3193774"/>
                </a:cubicBezTo>
                <a:cubicBezTo>
                  <a:pt x="3734696" y="3214925"/>
                  <a:pt x="3730640" y="3203359"/>
                  <a:pt x="3617844" y="3220279"/>
                </a:cubicBezTo>
                <a:cubicBezTo>
                  <a:pt x="3573294" y="3226962"/>
                  <a:pt x="3529685" y="3238954"/>
                  <a:pt x="3485322" y="3246783"/>
                </a:cubicBezTo>
                <a:cubicBezTo>
                  <a:pt x="3454562" y="3252211"/>
                  <a:pt x="3423479" y="3255618"/>
                  <a:pt x="3392557" y="3260035"/>
                </a:cubicBezTo>
                <a:cubicBezTo>
                  <a:pt x="3379305" y="3264452"/>
                  <a:pt x="3366352" y="3269899"/>
                  <a:pt x="3352800" y="3273287"/>
                </a:cubicBezTo>
                <a:cubicBezTo>
                  <a:pt x="3291484" y="3288616"/>
                  <a:pt x="3230485" y="3294295"/>
                  <a:pt x="3167270" y="3299792"/>
                </a:cubicBezTo>
                <a:cubicBezTo>
                  <a:pt x="2855962" y="3326863"/>
                  <a:pt x="3095104" y="3298874"/>
                  <a:pt x="2875722" y="3326296"/>
                </a:cubicBezTo>
                <a:cubicBezTo>
                  <a:pt x="2750415" y="3324208"/>
                  <a:pt x="2186842" y="3330740"/>
                  <a:pt x="1908313" y="3299792"/>
                </a:cubicBezTo>
                <a:cubicBezTo>
                  <a:pt x="1885926" y="3297305"/>
                  <a:pt x="1864270" y="3290242"/>
                  <a:pt x="1842052" y="3286539"/>
                </a:cubicBezTo>
                <a:cubicBezTo>
                  <a:pt x="1811241" y="3281404"/>
                  <a:pt x="1780159" y="3278037"/>
                  <a:pt x="1749287" y="3273287"/>
                </a:cubicBezTo>
                <a:cubicBezTo>
                  <a:pt x="1722730" y="3269201"/>
                  <a:pt x="1696374" y="3263835"/>
                  <a:pt x="1669774" y="3260035"/>
                </a:cubicBezTo>
                <a:cubicBezTo>
                  <a:pt x="1634518" y="3254998"/>
                  <a:pt x="1598829" y="3252972"/>
                  <a:pt x="1563757" y="3246783"/>
                </a:cubicBezTo>
                <a:cubicBezTo>
                  <a:pt x="1523650" y="3239705"/>
                  <a:pt x="1483997" y="3230157"/>
                  <a:pt x="1444487" y="3220279"/>
                </a:cubicBezTo>
                <a:cubicBezTo>
                  <a:pt x="1430935" y="3216891"/>
                  <a:pt x="1418367" y="3210056"/>
                  <a:pt x="1404731" y="3207026"/>
                </a:cubicBezTo>
                <a:cubicBezTo>
                  <a:pt x="1378501" y="3201197"/>
                  <a:pt x="1351491" y="3199404"/>
                  <a:pt x="1325218" y="3193774"/>
                </a:cubicBezTo>
                <a:cubicBezTo>
                  <a:pt x="1013176" y="3126909"/>
                  <a:pt x="1444004" y="3213530"/>
                  <a:pt x="1099931" y="3127513"/>
                </a:cubicBezTo>
                <a:cubicBezTo>
                  <a:pt x="1020854" y="3107744"/>
                  <a:pt x="1064888" y="3117255"/>
                  <a:pt x="967409" y="3101009"/>
                </a:cubicBezTo>
                <a:cubicBezTo>
                  <a:pt x="891182" y="3050193"/>
                  <a:pt x="967171" y="3092995"/>
                  <a:pt x="848139" y="3061253"/>
                </a:cubicBezTo>
                <a:cubicBezTo>
                  <a:pt x="807647" y="3050455"/>
                  <a:pt x="768626" y="3034748"/>
                  <a:pt x="728870" y="3021496"/>
                </a:cubicBezTo>
                <a:lnTo>
                  <a:pt x="689113" y="3008244"/>
                </a:lnTo>
                <a:lnTo>
                  <a:pt x="649357" y="2994992"/>
                </a:lnTo>
                <a:cubicBezTo>
                  <a:pt x="631687" y="2981740"/>
                  <a:pt x="616103" y="2965113"/>
                  <a:pt x="596348" y="2955235"/>
                </a:cubicBezTo>
                <a:cubicBezTo>
                  <a:pt x="491191" y="2902657"/>
                  <a:pt x="545394" y="2954904"/>
                  <a:pt x="450574" y="2902226"/>
                </a:cubicBezTo>
                <a:cubicBezTo>
                  <a:pt x="330232" y="2835370"/>
                  <a:pt x="454035" y="2881293"/>
                  <a:pt x="357809" y="2849218"/>
                </a:cubicBezTo>
                <a:cubicBezTo>
                  <a:pt x="291921" y="2783330"/>
                  <a:pt x="329043" y="2802270"/>
                  <a:pt x="251791" y="2782957"/>
                </a:cubicBezTo>
                <a:cubicBezTo>
                  <a:pt x="238539" y="2769705"/>
                  <a:pt x="226433" y="2755198"/>
                  <a:pt x="212035" y="2743200"/>
                </a:cubicBezTo>
                <a:cubicBezTo>
                  <a:pt x="199799" y="2733004"/>
                  <a:pt x="183540" y="2727958"/>
                  <a:pt x="172278" y="2716696"/>
                </a:cubicBezTo>
                <a:cubicBezTo>
                  <a:pt x="145169" y="2689587"/>
                  <a:pt x="140056" y="2655109"/>
                  <a:pt x="119270" y="2623931"/>
                </a:cubicBezTo>
                <a:cubicBezTo>
                  <a:pt x="112339" y="2613535"/>
                  <a:pt x="101600" y="2606261"/>
                  <a:pt x="92765" y="2597426"/>
                </a:cubicBezTo>
                <a:cubicBezTo>
                  <a:pt x="61225" y="2502803"/>
                  <a:pt x="81758" y="2541159"/>
                  <a:pt x="39757" y="2478157"/>
                </a:cubicBezTo>
                <a:cubicBezTo>
                  <a:pt x="35340" y="2464905"/>
                  <a:pt x="28312" y="2452252"/>
                  <a:pt x="26505" y="2438400"/>
                </a:cubicBezTo>
                <a:cubicBezTo>
                  <a:pt x="15021" y="2350357"/>
                  <a:pt x="0" y="2173357"/>
                  <a:pt x="0" y="2173357"/>
                </a:cubicBezTo>
                <a:cubicBezTo>
                  <a:pt x="4417" y="2036418"/>
                  <a:pt x="7548" y="1899431"/>
                  <a:pt x="13252" y="1762539"/>
                </a:cubicBezTo>
                <a:cubicBezTo>
                  <a:pt x="18730" y="1631082"/>
                  <a:pt x="21846" y="1550643"/>
                  <a:pt x="39757" y="1431235"/>
                </a:cubicBezTo>
                <a:cubicBezTo>
                  <a:pt x="47729" y="1378090"/>
                  <a:pt x="55722" y="1324905"/>
                  <a:pt x="66261" y="1272209"/>
                </a:cubicBezTo>
                <a:cubicBezTo>
                  <a:pt x="75368" y="1226672"/>
                  <a:pt x="80290" y="1196601"/>
                  <a:pt x="92765" y="1152939"/>
                </a:cubicBezTo>
                <a:cubicBezTo>
                  <a:pt x="96603" y="1139508"/>
                  <a:pt x="101600" y="1126435"/>
                  <a:pt x="106018" y="1113183"/>
                </a:cubicBezTo>
                <a:cubicBezTo>
                  <a:pt x="131986" y="957375"/>
                  <a:pt x="106164" y="1099276"/>
                  <a:pt x="132522" y="980661"/>
                </a:cubicBezTo>
                <a:cubicBezTo>
                  <a:pt x="137408" y="958673"/>
                  <a:pt x="140311" y="936252"/>
                  <a:pt x="145774" y="914400"/>
                </a:cubicBezTo>
                <a:cubicBezTo>
                  <a:pt x="161531" y="851373"/>
                  <a:pt x="159882" y="896009"/>
                  <a:pt x="172278" y="821635"/>
                </a:cubicBezTo>
                <a:cubicBezTo>
                  <a:pt x="182548" y="760014"/>
                  <a:pt x="179028" y="695371"/>
                  <a:pt x="198783" y="636105"/>
                </a:cubicBezTo>
                <a:cubicBezTo>
                  <a:pt x="213541" y="591831"/>
                  <a:pt x="214193" y="593261"/>
                  <a:pt x="225287" y="543339"/>
                </a:cubicBezTo>
                <a:cubicBezTo>
                  <a:pt x="236094" y="494708"/>
                  <a:pt x="237942" y="470233"/>
                  <a:pt x="251791" y="424070"/>
                </a:cubicBezTo>
                <a:cubicBezTo>
                  <a:pt x="259819" y="397310"/>
                  <a:pt x="269461" y="371061"/>
                  <a:pt x="278296" y="344557"/>
                </a:cubicBezTo>
                <a:lnTo>
                  <a:pt x="331305" y="185531"/>
                </a:lnTo>
                <a:lnTo>
                  <a:pt x="357809" y="106018"/>
                </a:lnTo>
                <a:cubicBezTo>
                  <a:pt x="375479" y="88348"/>
                  <a:pt x="396957" y="73801"/>
                  <a:pt x="410818" y="53009"/>
                </a:cubicBezTo>
                <a:cubicBezTo>
                  <a:pt x="419653" y="39757"/>
                  <a:pt x="424885" y="23203"/>
                  <a:pt x="437322" y="13253"/>
                </a:cubicBezTo>
                <a:cubicBezTo>
                  <a:pt x="448230" y="4527"/>
                  <a:pt x="477078" y="0"/>
                  <a:pt x="477078" y="0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7457396F-5EDD-4F14-ABC5-94AF672559EC}"/>
              </a:ext>
            </a:extLst>
          </p:cNvPr>
          <p:cNvSpPr/>
          <p:nvPr/>
        </p:nvSpPr>
        <p:spPr>
          <a:xfrm>
            <a:off x="2888974" y="4094922"/>
            <a:ext cx="4002156" cy="1378226"/>
          </a:xfrm>
          <a:custGeom>
            <a:avLst/>
            <a:gdLst>
              <a:gd name="connsiteX0" fmla="*/ 4002156 w 4002156"/>
              <a:gd name="connsiteY0" fmla="*/ 1378226 h 1378226"/>
              <a:gd name="connsiteX1" fmla="*/ 3644348 w 4002156"/>
              <a:gd name="connsiteY1" fmla="*/ 1364974 h 1378226"/>
              <a:gd name="connsiteX2" fmla="*/ 3472069 w 4002156"/>
              <a:gd name="connsiteY2" fmla="*/ 1338469 h 1378226"/>
              <a:gd name="connsiteX3" fmla="*/ 3339548 w 4002156"/>
              <a:gd name="connsiteY3" fmla="*/ 1325217 h 1378226"/>
              <a:gd name="connsiteX4" fmla="*/ 3034748 w 4002156"/>
              <a:gd name="connsiteY4" fmla="*/ 1285461 h 1378226"/>
              <a:gd name="connsiteX5" fmla="*/ 2849217 w 4002156"/>
              <a:gd name="connsiteY5" fmla="*/ 1258956 h 1378226"/>
              <a:gd name="connsiteX6" fmla="*/ 2782956 w 4002156"/>
              <a:gd name="connsiteY6" fmla="*/ 1245704 h 1378226"/>
              <a:gd name="connsiteX7" fmla="*/ 2690191 w 4002156"/>
              <a:gd name="connsiteY7" fmla="*/ 1232452 h 1378226"/>
              <a:gd name="connsiteX8" fmla="*/ 2478156 w 4002156"/>
              <a:gd name="connsiteY8" fmla="*/ 1205948 h 1378226"/>
              <a:gd name="connsiteX9" fmla="*/ 2372139 w 4002156"/>
              <a:gd name="connsiteY9" fmla="*/ 1192695 h 1378226"/>
              <a:gd name="connsiteX10" fmla="*/ 2319130 w 4002156"/>
              <a:gd name="connsiteY10" fmla="*/ 1179443 h 1378226"/>
              <a:gd name="connsiteX11" fmla="*/ 2133600 w 4002156"/>
              <a:gd name="connsiteY11" fmla="*/ 1152939 h 1378226"/>
              <a:gd name="connsiteX12" fmla="*/ 2014330 w 4002156"/>
              <a:gd name="connsiteY12" fmla="*/ 1139687 h 1378226"/>
              <a:gd name="connsiteX13" fmla="*/ 1961322 w 4002156"/>
              <a:gd name="connsiteY13" fmla="*/ 1126435 h 1378226"/>
              <a:gd name="connsiteX14" fmla="*/ 1921565 w 4002156"/>
              <a:gd name="connsiteY14" fmla="*/ 1113182 h 1378226"/>
              <a:gd name="connsiteX15" fmla="*/ 1802296 w 4002156"/>
              <a:gd name="connsiteY15" fmla="*/ 1099930 h 1378226"/>
              <a:gd name="connsiteX16" fmla="*/ 1577009 w 4002156"/>
              <a:gd name="connsiteY16" fmla="*/ 1046921 h 1378226"/>
              <a:gd name="connsiteX17" fmla="*/ 1404730 w 4002156"/>
              <a:gd name="connsiteY17" fmla="*/ 1020417 h 1378226"/>
              <a:gd name="connsiteX18" fmla="*/ 1232452 w 4002156"/>
              <a:gd name="connsiteY18" fmla="*/ 980661 h 1378226"/>
              <a:gd name="connsiteX19" fmla="*/ 1166191 w 4002156"/>
              <a:gd name="connsiteY19" fmla="*/ 967408 h 1378226"/>
              <a:gd name="connsiteX20" fmla="*/ 1073426 w 4002156"/>
              <a:gd name="connsiteY20" fmla="*/ 954156 h 1378226"/>
              <a:gd name="connsiteX21" fmla="*/ 901148 w 4002156"/>
              <a:gd name="connsiteY21" fmla="*/ 914400 h 1378226"/>
              <a:gd name="connsiteX22" fmla="*/ 821635 w 4002156"/>
              <a:gd name="connsiteY22" fmla="*/ 887895 h 1378226"/>
              <a:gd name="connsiteX23" fmla="*/ 689113 w 4002156"/>
              <a:gd name="connsiteY23" fmla="*/ 861391 h 1378226"/>
              <a:gd name="connsiteX24" fmla="*/ 596348 w 4002156"/>
              <a:gd name="connsiteY24" fmla="*/ 821635 h 1378226"/>
              <a:gd name="connsiteX25" fmla="*/ 503583 w 4002156"/>
              <a:gd name="connsiteY25" fmla="*/ 795130 h 1378226"/>
              <a:gd name="connsiteX26" fmla="*/ 450574 w 4002156"/>
              <a:gd name="connsiteY26" fmla="*/ 768626 h 1378226"/>
              <a:gd name="connsiteX27" fmla="*/ 384313 w 4002156"/>
              <a:gd name="connsiteY27" fmla="*/ 742121 h 1378226"/>
              <a:gd name="connsiteX28" fmla="*/ 278296 w 4002156"/>
              <a:gd name="connsiteY28" fmla="*/ 689113 h 1378226"/>
              <a:gd name="connsiteX29" fmla="*/ 198783 w 4002156"/>
              <a:gd name="connsiteY29" fmla="*/ 609600 h 1378226"/>
              <a:gd name="connsiteX30" fmla="*/ 172278 w 4002156"/>
              <a:gd name="connsiteY30" fmla="*/ 583095 h 1378226"/>
              <a:gd name="connsiteX31" fmla="*/ 119269 w 4002156"/>
              <a:gd name="connsiteY31" fmla="*/ 516835 h 1378226"/>
              <a:gd name="connsiteX32" fmla="*/ 92765 w 4002156"/>
              <a:gd name="connsiteY32" fmla="*/ 450574 h 1378226"/>
              <a:gd name="connsiteX33" fmla="*/ 66261 w 4002156"/>
              <a:gd name="connsiteY33" fmla="*/ 424069 h 1378226"/>
              <a:gd name="connsiteX34" fmla="*/ 53009 w 4002156"/>
              <a:gd name="connsiteY34" fmla="*/ 384313 h 1378226"/>
              <a:gd name="connsiteX35" fmla="*/ 26504 w 4002156"/>
              <a:gd name="connsiteY35" fmla="*/ 331304 h 1378226"/>
              <a:gd name="connsiteX36" fmla="*/ 0 w 4002156"/>
              <a:gd name="connsiteY36" fmla="*/ 251791 h 1378226"/>
              <a:gd name="connsiteX37" fmla="*/ 13252 w 4002156"/>
              <a:gd name="connsiteY37" fmla="*/ 159026 h 1378226"/>
              <a:gd name="connsiteX38" fmla="*/ 145774 w 4002156"/>
              <a:gd name="connsiteY38" fmla="*/ 53008 h 1378226"/>
              <a:gd name="connsiteX39" fmla="*/ 225287 w 4002156"/>
              <a:gd name="connsiteY39" fmla="*/ 0 h 1378226"/>
              <a:gd name="connsiteX40" fmla="*/ 304800 w 4002156"/>
              <a:gd name="connsiteY40" fmla="*/ 13252 h 1378226"/>
              <a:gd name="connsiteX41" fmla="*/ 371061 w 4002156"/>
              <a:gd name="connsiteY41" fmla="*/ 66261 h 1378226"/>
              <a:gd name="connsiteX42" fmla="*/ 424069 w 4002156"/>
              <a:gd name="connsiteY42" fmla="*/ 145774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02156" h="1378226">
                <a:moveTo>
                  <a:pt x="4002156" y="1378226"/>
                </a:moveTo>
                <a:cubicBezTo>
                  <a:pt x="3882887" y="1373809"/>
                  <a:pt x="3763505" y="1371783"/>
                  <a:pt x="3644348" y="1364974"/>
                </a:cubicBezTo>
                <a:cubicBezTo>
                  <a:pt x="3490332" y="1356173"/>
                  <a:pt x="3589474" y="1354123"/>
                  <a:pt x="3472069" y="1338469"/>
                </a:cubicBezTo>
                <a:cubicBezTo>
                  <a:pt x="3428064" y="1332602"/>
                  <a:pt x="3383569" y="1330959"/>
                  <a:pt x="3339548" y="1325217"/>
                </a:cubicBezTo>
                <a:cubicBezTo>
                  <a:pt x="2957118" y="1275336"/>
                  <a:pt x="3352127" y="1317199"/>
                  <a:pt x="3034748" y="1285461"/>
                </a:cubicBezTo>
                <a:cubicBezTo>
                  <a:pt x="2941223" y="1254284"/>
                  <a:pt x="3035031" y="1282182"/>
                  <a:pt x="2849217" y="1258956"/>
                </a:cubicBezTo>
                <a:cubicBezTo>
                  <a:pt x="2826867" y="1256162"/>
                  <a:pt x="2805174" y="1249407"/>
                  <a:pt x="2782956" y="1245704"/>
                </a:cubicBezTo>
                <a:cubicBezTo>
                  <a:pt x="2752145" y="1240569"/>
                  <a:pt x="2721164" y="1236492"/>
                  <a:pt x="2690191" y="1232452"/>
                </a:cubicBezTo>
                <a:lnTo>
                  <a:pt x="2478156" y="1205948"/>
                </a:lnTo>
                <a:cubicBezTo>
                  <a:pt x="2442817" y="1201531"/>
                  <a:pt x="2406690" y="1201333"/>
                  <a:pt x="2372139" y="1192695"/>
                </a:cubicBezTo>
                <a:cubicBezTo>
                  <a:pt x="2354469" y="1188278"/>
                  <a:pt x="2336990" y="1183015"/>
                  <a:pt x="2319130" y="1179443"/>
                </a:cubicBezTo>
                <a:cubicBezTo>
                  <a:pt x="2259828" y="1167583"/>
                  <a:pt x="2192929" y="1159919"/>
                  <a:pt x="2133600" y="1152939"/>
                </a:cubicBezTo>
                <a:lnTo>
                  <a:pt x="2014330" y="1139687"/>
                </a:lnTo>
                <a:cubicBezTo>
                  <a:pt x="1996661" y="1135270"/>
                  <a:pt x="1978834" y="1131439"/>
                  <a:pt x="1961322" y="1126435"/>
                </a:cubicBezTo>
                <a:cubicBezTo>
                  <a:pt x="1947890" y="1122597"/>
                  <a:pt x="1935344" y="1115479"/>
                  <a:pt x="1921565" y="1113182"/>
                </a:cubicBezTo>
                <a:cubicBezTo>
                  <a:pt x="1882108" y="1106606"/>
                  <a:pt x="1841753" y="1106506"/>
                  <a:pt x="1802296" y="1099930"/>
                </a:cubicBezTo>
                <a:cubicBezTo>
                  <a:pt x="1732820" y="1088351"/>
                  <a:pt x="1646195" y="1062887"/>
                  <a:pt x="1577009" y="1046921"/>
                </a:cubicBezTo>
                <a:cubicBezTo>
                  <a:pt x="1421188" y="1010962"/>
                  <a:pt x="1619488" y="1061323"/>
                  <a:pt x="1404730" y="1020417"/>
                </a:cubicBezTo>
                <a:cubicBezTo>
                  <a:pt x="1346836" y="1009390"/>
                  <a:pt x="1289984" y="993446"/>
                  <a:pt x="1232452" y="980661"/>
                </a:cubicBezTo>
                <a:cubicBezTo>
                  <a:pt x="1210464" y="975775"/>
                  <a:pt x="1188409" y="971111"/>
                  <a:pt x="1166191" y="967408"/>
                </a:cubicBezTo>
                <a:cubicBezTo>
                  <a:pt x="1135380" y="962273"/>
                  <a:pt x="1103968" y="960701"/>
                  <a:pt x="1073426" y="954156"/>
                </a:cubicBezTo>
                <a:cubicBezTo>
                  <a:pt x="776924" y="890621"/>
                  <a:pt x="1161024" y="957712"/>
                  <a:pt x="901148" y="914400"/>
                </a:cubicBezTo>
                <a:cubicBezTo>
                  <a:pt x="874644" y="905565"/>
                  <a:pt x="848739" y="894671"/>
                  <a:pt x="821635" y="887895"/>
                </a:cubicBezTo>
                <a:cubicBezTo>
                  <a:pt x="777931" y="876969"/>
                  <a:pt x="689113" y="861391"/>
                  <a:pt x="689113" y="861391"/>
                </a:cubicBezTo>
                <a:cubicBezTo>
                  <a:pt x="641993" y="837831"/>
                  <a:pt x="641847" y="834635"/>
                  <a:pt x="596348" y="821635"/>
                </a:cubicBezTo>
                <a:cubicBezTo>
                  <a:pt x="562728" y="812029"/>
                  <a:pt x="535354" y="808746"/>
                  <a:pt x="503583" y="795130"/>
                </a:cubicBezTo>
                <a:cubicBezTo>
                  <a:pt x="485425" y="787348"/>
                  <a:pt x="468627" y="776649"/>
                  <a:pt x="450574" y="768626"/>
                </a:cubicBezTo>
                <a:cubicBezTo>
                  <a:pt x="428836" y="758965"/>
                  <a:pt x="405590" y="752760"/>
                  <a:pt x="384313" y="742121"/>
                </a:cubicBezTo>
                <a:cubicBezTo>
                  <a:pt x="259134" y="679532"/>
                  <a:pt x="367944" y="718996"/>
                  <a:pt x="278296" y="689113"/>
                </a:cubicBezTo>
                <a:lnTo>
                  <a:pt x="198783" y="609600"/>
                </a:lnTo>
                <a:cubicBezTo>
                  <a:pt x="189948" y="600765"/>
                  <a:pt x="179209" y="593491"/>
                  <a:pt x="172278" y="583095"/>
                </a:cubicBezTo>
                <a:cubicBezTo>
                  <a:pt x="138843" y="532943"/>
                  <a:pt x="157036" y="554601"/>
                  <a:pt x="119269" y="516835"/>
                </a:cubicBezTo>
                <a:cubicBezTo>
                  <a:pt x="110434" y="494748"/>
                  <a:pt x="104567" y="471228"/>
                  <a:pt x="92765" y="450574"/>
                </a:cubicBezTo>
                <a:cubicBezTo>
                  <a:pt x="86566" y="439726"/>
                  <a:pt x="72689" y="434783"/>
                  <a:pt x="66261" y="424069"/>
                </a:cubicBezTo>
                <a:cubicBezTo>
                  <a:pt x="59074" y="412091"/>
                  <a:pt x="58512" y="397152"/>
                  <a:pt x="53009" y="384313"/>
                </a:cubicBezTo>
                <a:cubicBezTo>
                  <a:pt x="45227" y="366155"/>
                  <a:pt x="33841" y="349646"/>
                  <a:pt x="26504" y="331304"/>
                </a:cubicBezTo>
                <a:cubicBezTo>
                  <a:pt x="16128" y="305364"/>
                  <a:pt x="0" y="251791"/>
                  <a:pt x="0" y="251791"/>
                </a:cubicBezTo>
                <a:cubicBezTo>
                  <a:pt x="4417" y="220869"/>
                  <a:pt x="327" y="187462"/>
                  <a:pt x="13252" y="159026"/>
                </a:cubicBezTo>
                <a:cubicBezTo>
                  <a:pt x="35109" y="110941"/>
                  <a:pt x="113893" y="84889"/>
                  <a:pt x="145774" y="53008"/>
                </a:cubicBezTo>
                <a:cubicBezTo>
                  <a:pt x="195408" y="3374"/>
                  <a:pt x="167751" y="19178"/>
                  <a:pt x="225287" y="0"/>
                </a:cubicBezTo>
                <a:cubicBezTo>
                  <a:pt x="251791" y="4417"/>
                  <a:pt x="279309" y="4755"/>
                  <a:pt x="304800" y="13252"/>
                </a:cubicBezTo>
                <a:cubicBezTo>
                  <a:pt x="322187" y="19048"/>
                  <a:pt x="358998" y="50177"/>
                  <a:pt x="371061" y="66261"/>
                </a:cubicBezTo>
                <a:cubicBezTo>
                  <a:pt x="390173" y="91744"/>
                  <a:pt x="424069" y="145774"/>
                  <a:pt x="424069" y="14577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3134A5-D369-4068-A0CA-4385F18C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869320-86A5-4D60-9CA4-E0C1BE63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bg-BG" dirty="0"/>
              <a:t>Защо да спираме само с двумерни масиви?</a:t>
            </a:r>
          </a:p>
          <a:p>
            <a:endParaRPr lang="bg-BG" dirty="0"/>
          </a:p>
          <a:p>
            <a:r>
              <a:rPr lang="bg-BG" dirty="0"/>
              <a:t>Реално можем да имаме </a:t>
            </a:r>
            <a:r>
              <a:rPr lang="en-GB" dirty="0"/>
              <a:t>n-</a:t>
            </a:r>
            <a:r>
              <a:rPr lang="bg-BG" dirty="0"/>
              <a:t>мерни масиви</a:t>
            </a:r>
          </a:p>
          <a:p>
            <a:pPr lvl="1"/>
            <a:r>
              <a:rPr lang="bg-BG" dirty="0"/>
              <a:t>Двумерните масиви представляват някаква таблица</a:t>
            </a:r>
            <a:r>
              <a:rPr lang="en-GB" dirty="0"/>
              <a:t> -</a:t>
            </a:r>
            <a:r>
              <a:rPr lang="bg-BG" dirty="0"/>
              <a:t> </a:t>
            </a:r>
            <a:r>
              <a:rPr lang="en-GB" dirty="0">
                <a:solidFill>
                  <a:srgbClr val="0000FF"/>
                </a:solidFill>
              </a:rPr>
              <a:t>Demo7</a:t>
            </a:r>
            <a:endParaRPr lang="bg-BG" dirty="0">
              <a:solidFill>
                <a:srgbClr val="0000FF"/>
              </a:solidFill>
            </a:endParaRPr>
          </a:p>
          <a:p>
            <a:pPr lvl="1"/>
            <a:r>
              <a:rPr lang="bg-BG" dirty="0"/>
              <a:t>Тримерните масиви са като някакъв паралелепипед</a:t>
            </a:r>
          </a:p>
          <a:p>
            <a:pPr lvl="1"/>
            <a:r>
              <a:rPr lang="en-GB" dirty="0"/>
              <a:t>N-</a:t>
            </a:r>
            <a:r>
              <a:rPr lang="bg-BG" dirty="0"/>
              <a:t>мерните – </a:t>
            </a:r>
            <a:r>
              <a:rPr lang="bg-BG" dirty="0" err="1"/>
              <a:t>илюминати</a:t>
            </a:r>
            <a:endParaRPr lang="en-GB" dirty="0"/>
          </a:p>
          <a:p>
            <a:pPr lvl="1"/>
            <a:endParaRPr lang="en-GB" dirty="0"/>
          </a:p>
          <a:p>
            <a:r>
              <a:rPr lang="bg-BG" dirty="0"/>
              <a:t>Подаването на многомерни масиви като формални параметри може да е </a:t>
            </a:r>
            <a:r>
              <a:rPr lang="en-GB" dirty="0"/>
              <a:t>tricky</a:t>
            </a:r>
            <a:r>
              <a:rPr lang="bg-BG" dirty="0"/>
              <a:t>, затова избягвайте да го правите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1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4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76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1D7-62A1-4A72-A49A-DCAF5DE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Относно абсрактния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D689-62A5-46BE-BE01-7795FE6B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Защо примерът е с надзирател? Как това ще ни помогне да решим задачата?</a:t>
            </a:r>
          </a:p>
          <a:p>
            <a:endParaRPr lang="bg" dirty="0"/>
          </a:p>
          <a:p>
            <a:r>
              <a:rPr lang="bg" dirty="0"/>
              <a:t>При извикване на функция винаги се създава нов обект.</a:t>
            </a:r>
          </a:p>
          <a:p>
            <a:r>
              <a:rPr lang="bg" dirty="0"/>
              <a:t>Не можем да променим това.</a:t>
            </a:r>
          </a:p>
          <a:p>
            <a:r>
              <a:rPr lang="bg" dirty="0"/>
              <a:t>Винаги ще се създаде нов гледач, който трябва да бъде сложен в клетка със същия размер като на параметъра.</a:t>
            </a:r>
          </a:p>
          <a:p>
            <a:endParaRPr lang="bg" dirty="0"/>
          </a:p>
          <a:p>
            <a:r>
              <a:rPr lang="bg" dirty="0"/>
              <a:t>Но тогава не можем ли да сложим новия пазач в същата клетка?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26F348-9D57-43D0-BFDA-4275E2A8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AF6240-2114-4D2F-A25E-1B338B0F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Можем ли да кажем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кой от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масива</a:t>
            </a:r>
            <a:r>
              <a:rPr lang="ru-RU" dirty="0"/>
              <a:t> сочи р?</a:t>
            </a:r>
            <a:endParaRPr lang="en-GB" dirty="0"/>
          </a:p>
          <a:p>
            <a:endParaRPr lang="ru-RU" dirty="0"/>
          </a:p>
          <a:p>
            <a:pPr marL="0" indent="0">
              <a:buNone/>
            </a:pPr>
            <a:r>
              <a:rPr lang="en-GB" dirty="0"/>
              <a:t>int a[7] = {1,1,1,1,1,1,1};</a:t>
            </a:r>
          </a:p>
          <a:p>
            <a:pPr marL="0" indent="0">
              <a:buNone/>
            </a:pPr>
            <a:r>
              <a:rPr lang="en-GB" dirty="0"/>
              <a:t>int b[7] = {1,1,1,1,1,1,1};</a:t>
            </a:r>
          </a:p>
          <a:p>
            <a:pPr marL="0" indent="0">
              <a:buNone/>
            </a:pPr>
            <a:r>
              <a:rPr lang="en-GB" dirty="0"/>
              <a:t>int * p;</a:t>
            </a:r>
          </a:p>
          <a:p>
            <a:pPr marL="0" indent="0">
              <a:buNone/>
            </a:pPr>
            <a:r>
              <a:rPr lang="en-GB" dirty="0"/>
              <a:t>………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&lt;&lt;*p;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извежда 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Да. За да го направим можем да проверим дали адреса на някоя от клетките съвпада с този, към който сочи </a:t>
            </a:r>
            <a:r>
              <a:rPr lang="en-GB" dirty="0">
                <a:solidFill>
                  <a:srgbClr val="D856C9"/>
                </a:solidFill>
              </a:rPr>
              <a:t>p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for(unsigned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=0;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&lt;7; ++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	&amp;(a[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])==p;</a:t>
            </a:r>
          </a:p>
        </p:txBody>
      </p:sp>
    </p:spTree>
    <p:extLst>
      <p:ext uri="{BB962C8B-B14F-4D97-AF65-F5344CB8AC3E}">
        <p14:creationId xmlns:p14="http://schemas.microsoft.com/office/powerpoint/2010/main" val="15569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906EB2-1A65-4B46-9E86-C4253CFC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083BEF-E4EC-4C8D-845A-34B6EC45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1,1,2,1,1,1,1 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 (*(&amp;a[0] + 2) == 2);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1, защото </a:t>
            </a:r>
            <a:r>
              <a:rPr lang="en-GB" dirty="0">
                <a:solidFill>
                  <a:srgbClr val="D856C9"/>
                </a:solidFill>
              </a:rPr>
              <a:t>true </a:t>
            </a:r>
            <a:r>
              <a:rPr lang="bg-BG" dirty="0">
                <a:solidFill>
                  <a:srgbClr val="D856C9"/>
                </a:solidFill>
              </a:rPr>
              <a:t>и </a:t>
            </a:r>
            <a:r>
              <a:rPr lang="en-GB" dirty="0">
                <a:solidFill>
                  <a:srgbClr val="D856C9"/>
                </a:solidFill>
              </a:rPr>
              <a:t>false </a:t>
            </a:r>
            <a:r>
              <a:rPr lang="bg-BG" dirty="0">
                <a:solidFill>
                  <a:srgbClr val="D856C9"/>
                </a:solidFill>
              </a:rPr>
              <a:t>се извеждат чрез числените им стойности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&amp;a[0] </a:t>
            </a:r>
            <a:r>
              <a:rPr lang="bg-BG" dirty="0">
                <a:solidFill>
                  <a:srgbClr val="D856C9"/>
                </a:solidFill>
              </a:rPr>
              <a:t>е равно на </a:t>
            </a:r>
            <a:r>
              <a:rPr lang="en-GB" dirty="0">
                <a:solidFill>
                  <a:srgbClr val="D856C9"/>
                </a:solidFill>
              </a:rPr>
              <a:t>a+0 =&gt; a+0+2 == a[2], a a[2] == 2</a:t>
            </a:r>
          </a:p>
        </p:txBody>
      </p:sp>
    </p:spTree>
    <p:extLst>
      <p:ext uri="{BB962C8B-B14F-4D97-AF65-F5344CB8AC3E}">
        <p14:creationId xmlns:p14="http://schemas.microsoft.com/office/powerpoint/2010/main" val="9756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39A330-CCFD-4FDB-B494-75CF779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AE50E2A-EF4C-42B5-A91E-6A50ACDB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6"/>
            <a:ext cx="10691191" cy="5426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1,2,3,4,5,6,7 };</a:t>
            </a:r>
          </a:p>
          <a:p>
            <a:pPr marL="0" indent="0">
              <a:buNone/>
            </a:pPr>
            <a:r>
              <a:rPr lang="en-GB" dirty="0"/>
              <a:t>int b[7] = { 7,6,5,4,3,2,1 };</a:t>
            </a:r>
          </a:p>
          <a:p>
            <a:pPr marL="0" indent="0">
              <a:buNone/>
            </a:pPr>
            <a:r>
              <a:rPr lang="en-GB" dirty="0"/>
              <a:t>int sum1 = 0;</a:t>
            </a:r>
          </a:p>
          <a:p>
            <a:pPr marL="0" indent="0">
              <a:buNone/>
            </a:pPr>
            <a:r>
              <a:rPr lang="en-GB" dirty="0"/>
              <a:t>int sum2 = 0;</a:t>
            </a:r>
          </a:p>
          <a:p>
            <a:pPr marL="0" indent="0">
              <a:buNone/>
            </a:pPr>
            <a:r>
              <a:rPr lang="nn-NO" dirty="0"/>
              <a:t>for (int i = 1; i &lt; 7; i++)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sum1 += *(a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sum2 += b[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(sum1 == sum2);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0, защото броенето започва от 1ви индекс =&gt; 2рия елемент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A96283-FB3D-49E9-86D1-DB610A28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7D49FB-6722-479F-AC24-C8BF8D57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Описание: Символен низ наричаме последователност от символи </a:t>
            </a:r>
            <a:r>
              <a:rPr lang="en-GB" dirty="0"/>
              <a:t>(</a:t>
            </a:r>
            <a:r>
              <a:rPr lang="bg-BG" dirty="0"/>
              <a:t>последователност от 0 символи наричаме празен низ</a:t>
            </a:r>
            <a:r>
              <a:rPr lang="en-GB"/>
              <a:t>)</a:t>
            </a:r>
            <a:endParaRPr lang="en-GB" dirty="0"/>
          </a:p>
          <a:p>
            <a:endParaRPr lang="bg-BG" dirty="0"/>
          </a:p>
          <a:p>
            <a:r>
              <a:rPr lang="bg-BG" dirty="0"/>
              <a:t> Представяне в </a:t>
            </a:r>
            <a:r>
              <a:rPr lang="en-GB" dirty="0"/>
              <a:t>C++: </a:t>
            </a:r>
            <a:r>
              <a:rPr lang="bg-BG" dirty="0"/>
              <a:t>Масив от символи (</a:t>
            </a:r>
            <a:r>
              <a:rPr lang="en-GB" dirty="0"/>
              <a:t>char), </a:t>
            </a:r>
            <a:r>
              <a:rPr lang="bg-BG" dirty="0"/>
              <a:t>в който след последния символ в низа е записан терминиращият символ ’\0’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4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7C2F6D-874A-4AD7-88FD-101A5DF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</a:t>
            </a:r>
            <a:r>
              <a:rPr lang="en-GB" dirty="0"/>
              <a:t>‘\0’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BE9F83-30E2-44AD-9D22-C8A5FC9F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Първият символ в </a:t>
            </a:r>
            <a:r>
              <a:rPr lang="en-GB" dirty="0"/>
              <a:t>ASCII </a:t>
            </a:r>
            <a:r>
              <a:rPr lang="bg-BG" dirty="0"/>
              <a:t>таблицата, с код 0</a:t>
            </a:r>
            <a:endParaRPr lang="en-GB" dirty="0"/>
          </a:p>
          <a:p>
            <a:r>
              <a:rPr lang="bg-BG" dirty="0"/>
              <a:t> Използва се като прекъсвач(терминатор) от много функции за символни низове, за да се определя края на низа</a:t>
            </a:r>
            <a:endParaRPr lang="en-GB" dirty="0"/>
          </a:p>
          <a:p>
            <a:endParaRPr lang="bg-BG" dirty="0"/>
          </a:p>
          <a:p>
            <a:r>
              <a:rPr lang="bg-BG" dirty="0"/>
              <a:t>Може да се сложи в средата на масив от символи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char a = {‘H’, ‘e’, ‘l’, ‘l’, ’\0’, ’o’}; //</a:t>
            </a:r>
            <a:r>
              <a:rPr lang="bg-BG" dirty="0"/>
              <a:t>символният низ е </a:t>
            </a:r>
            <a:r>
              <a:rPr lang="en-GB" dirty="0"/>
              <a:t>“Hell”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6A205D-9B51-4B0A-85A3-7B57C3E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DB99B-3E72-4140-B645-D55B2258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Примери: </a:t>
            </a:r>
          </a:p>
          <a:p>
            <a:r>
              <a:rPr lang="en-GB" dirty="0"/>
              <a:t>char word[] = { ’H’, ’e’, ’l’, ’l’, ’o’, ’\0’ }; </a:t>
            </a:r>
            <a:endParaRPr lang="bg-BG" dirty="0"/>
          </a:p>
          <a:p>
            <a:r>
              <a:rPr lang="en-GB" dirty="0"/>
              <a:t>char word[6] = { ’H’, ’e’, ’l’, ’l’, ’o’ }; </a:t>
            </a:r>
            <a:endParaRPr lang="bg-BG" dirty="0"/>
          </a:p>
          <a:p>
            <a:r>
              <a:rPr lang="en-GB" dirty="0"/>
              <a:t>char word[100] = "Hello";</a:t>
            </a:r>
            <a:endParaRPr lang="bg-BG" dirty="0"/>
          </a:p>
          <a:p>
            <a:r>
              <a:rPr lang="en-GB" dirty="0"/>
              <a:t> char word[5] = "Hello"; </a:t>
            </a:r>
            <a:r>
              <a:rPr lang="bg-BG" dirty="0">
                <a:solidFill>
                  <a:srgbClr val="D856C9"/>
                </a:solidFill>
              </a:rPr>
              <a:t>//валиден масив е, но не е символен низ</a:t>
            </a:r>
          </a:p>
          <a:p>
            <a:r>
              <a:rPr lang="en-GB" dirty="0"/>
              <a:t>char word[6] = "Hello"; </a:t>
            </a:r>
            <a:endParaRPr lang="bg-BG" dirty="0"/>
          </a:p>
          <a:p>
            <a:r>
              <a:rPr lang="en-GB" dirty="0"/>
              <a:t>char word[5] = { ’H’, ’e’, ’l’, ’l’, ’o’ 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45D831-03F0-46A7-94DA-E7EE98F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Готини неща относно символните низове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988972-F878-45BE-A073-C221E246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 (&gt;&gt;, </a:t>
            </a:r>
            <a:r>
              <a:rPr lang="ru-RU" dirty="0" err="1"/>
              <a:t>cin.getline</a:t>
            </a:r>
            <a:r>
              <a:rPr lang="ru-RU" dirty="0"/>
              <a:t>(&lt;низ&gt; )) и </a:t>
            </a:r>
            <a:r>
              <a:rPr lang="ru-RU" dirty="0" err="1"/>
              <a:t>изход</a:t>
            </a:r>
            <a:r>
              <a:rPr lang="ru-RU" dirty="0"/>
              <a:t> (&lt;&lt;) вече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се </a:t>
            </a:r>
            <a:r>
              <a:rPr lang="ru-RU" dirty="0" err="1"/>
              <a:t>очаква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Библиотеката</a:t>
            </a:r>
            <a:r>
              <a:rPr lang="ru-RU" dirty="0"/>
              <a:t> </a:t>
            </a:r>
            <a:r>
              <a:rPr lang="en-GB" dirty="0"/>
              <a:t>&lt;</a:t>
            </a:r>
            <a:r>
              <a:rPr lang="en-GB" dirty="0" err="1"/>
              <a:t>cstring</a:t>
            </a:r>
            <a:r>
              <a:rPr lang="en-GB" dirty="0"/>
              <a:t>&gt;</a:t>
            </a:r>
            <a:r>
              <a:rPr lang="bg-BG" dirty="0"/>
              <a:t> съдържа готови функции, които много улесняват работата с низове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bg-BG" dirty="0"/>
              <a:t>&lt;низ&gt;)</a:t>
            </a:r>
            <a:r>
              <a:rPr lang="en-GB" dirty="0"/>
              <a:t> </a:t>
            </a:r>
            <a:r>
              <a:rPr lang="bg-BG" dirty="0"/>
              <a:t>връща колко символа има от началото до </a:t>
            </a:r>
            <a:r>
              <a:rPr lang="en-GB" dirty="0"/>
              <a:t>‘\0’</a:t>
            </a:r>
            <a:r>
              <a:rPr lang="bg-BG" dirty="0"/>
              <a:t>:</a:t>
            </a:r>
          </a:p>
          <a:p>
            <a:pPr lvl="2"/>
            <a:r>
              <a:rPr lang="en-GB" dirty="0"/>
              <a:t>char word[100] = "Hello";</a:t>
            </a:r>
            <a:endParaRPr lang="bg-BG" dirty="0"/>
          </a:p>
          <a:p>
            <a:pPr lvl="2"/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strlen</a:t>
            </a:r>
            <a:r>
              <a:rPr lang="en-GB" dirty="0"/>
              <a:t>(word) </a:t>
            </a:r>
            <a:r>
              <a:rPr lang="bg-BG" dirty="0"/>
              <a:t>ще изведе 5</a:t>
            </a:r>
            <a:endParaRPr lang="en-GB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20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28400BB-3188-46DE-A205-38B00096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869" cy="69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07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D55DBB-DC5C-4131-BF2D-C2DE3F0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неща относно </a:t>
            </a:r>
            <a:r>
              <a:rPr lang="en-GB" dirty="0"/>
              <a:t>ASCII </a:t>
            </a:r>
            <a:r>
              <a:rPr lang="bg-BG" dirty="0"/>
              <a:t>на този етап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9977FB-325D-4903-9AFC-3FF8BE83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00462"/>
          </a:xfrm>
        </p:spPr>
        <p:txBody>
          <a:bodyPr>
            <a:normAutofit/>
          </a:bodyPr>
          <a:lstStyle/>
          <a:p>
            <a:r>
              <a:rPr lang="bg-BG" dirty="0"/>
              <a:t>Може да се извършват математически операции със символи</a:t>
            </a:r>
          </a:p>
          <a:p>
            <a:pPr marL="457200" lvl="1" indent="0">
              <a:buNone/>
            </a:pPr>
            <a:r>
              <a:rPr lang="bg-BG" dirty="0"/>
              <a:t>(търпение, скоро ще дефинираме и какво са мат. операции)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 да преобразувате символ число в число, от символа трябва да извадите 48 или символа </a:t>
            </a:r>
            <a:r>
              <a:rPr lang="en-GB" dirty="0"/>
              <a:t>‘0’</a:t>
            </a:r>
          </a:p>
          <a:p>
            <a:pPr lvl="1"/>
            <a:r>
              <a:rPr lang="en-GB" dirty="0"/>
              <a:t>‘9’ – 7 = 50, </a:t>
            </a:r>
            <a:r>
              <a:rPr lang="bg-BG" dirty="0"/>
              <a:t>защото </a:t>
            </a:r>
            <a:r>
              <a:rPr lang="en-GB" dirty="0"/>
              <a:t>‘9’ </a:t>
            </a:r>
            <a:r>
              <a:rPr lang="bg-BG" dirty="0"/>
              <a:t>има числена стойност 57</a:t>
            </a:r>
          </a:p>
          <a:p>
            <a:pPr lvl="1"/>
            <a:r>
              <a:rPr lang="en-GB" dirty="0"/>
              <a:t>‘9’ – ‘0’ – 7 = 57 – 48 – 7 = 2</a:t>
            </a:r>
          </a:p>
          <a:p>
            <a:endParaRPr lang="en-GB" dirty="0"/>
          </a:p>
          <a:p>
            <a:r>
              <a:rPr lang="bg-BG" dirty="0"/>
              <a:t>Главните букви са преди малките </a:t>
            </a:r>
          </a:p>
          <a:p>
            <a:r>
              <a:rPr lang="bg-BG" dirty="0"/>
              <a:t>Разстоянието между малка и главна буква е 2</a:t>
            </a:r>
            <a:r>
              <a:rPr lang="en-GB" dirty="0"/>
              <a:t>^5 = 32 </a:t>
            </a:r>
          </a:p>
        </p:txBody>
      </p:sp>
    </p:spTree>
    <p:extLst>
      <p:ext uri="{BB962C8B-B14F-4D97-AF65-F5344CB8AC3E}">
        <p14:creationId xmlns:p14="http://schemas.microsoft.com/office/powerpoint/2010/main" val="2884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FA77-D06E-4AF7-8561-35CCABB4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Референции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80C4-DDA6-456B-820D-CA7EDB3D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1618837"/>
            <a:ext cx="10515600" cy="4919732"/>
          </a:xfrm>
        </p:spPr>
        <p:txBody>
          <a:bodyPr>
            <a:normAutofit lnSpcReduction="10000"/>
          </a:bodyPr>
          <a:lstStyle/>
          <a:p>
            <a:r>
              <a:rPr lang="bg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bg" dirty="0"/>
              <a:t>тип&gt; </a:t>
            </a:r>
            <a:r>
              <a:rPr lang="en-US" dirty="0"/>
              <a:t>&amp;</a:t>
            </a:r>
            <a:r>
              <a:rPr lang="bg" dirty="0"/>
              <a:t> &lt;име&gt; = &lt;име на друга променлива от същия тип&gt;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Предназначение:</a:t>
            </a:r>
          </a:p>
          <a:p>
            <a:r>
              <a:rPr lang="bg-BG" dirty="0"/>
              <a:t>Променлива, която притежава данните на вече съществуваща променлива</a:t>
            </a:r>
          </a:p>
          <a:p>
            <a:pPr marL="0" indent="0">
              <a:buNone/>
            </a:pPr>
            <a:r>
              <a:rPr lang="bg-BG" dirty="0"/>
              <a:t>Пояснение:</a:t>
            </a:r>
          </a:p>
          <a:p>
            <a:r>
              <a:rPr lang="bg-BG" dirty="0"/>
              <a:t>Използвайки предишния пример, все едно в дадена клетка вкарваме още един гледач</a:t>
            </a:r>
          </a:p>
          <a:p>
            <a:pPr marL="0" indent="0">
              <a:buNone/>
            </a:pPr>
            <a:r>
              <a:rPr lang="bg-BG" dirty="0"/>
              <a:t>Пояснение на пояснението</a:t>
            </a:r>
          </a:p>
          <a:p>
            <a:r>
              <a:rPr lang="bg-BG" dirty="0"/>
              <a:t>Все едно дадената променлива вече има две имена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5223</Words>
  <Application>Microsoft Office PowerPoint</Application>
  <PresentationFormat>Широк екран</PresentationFormat>
  <Paragraphs>946</Paragraphs>
  <Slides>89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Тема на Office</vt:lpstr>
      <vt:lpstr>Консултация по УП за контролно 2</vt:lpstr>
      <vt:lpstr>Какво покрива тази презентация</vt:lpstr>
      <vt:lpstr>Функция разменяща стойностите на 2 променливи</vt:lpstr>
      <vt:lpstr>Какво е паметта</vt:lpstr>
      <vt:lpstr>Създаване на променлива на по-ниско ниво</vt:lpstr>
      <vt:lpstr>Пример</vt:lpstr>
      <vt:lpstr>Абстрактен пример</vt:lpstr>
      <vt:lpstr>Относно абсрактния пример</vt:lpstr>
      <vt:lpstr>Референции</vt:lpstr>
      <vt:lpstr>Пример</vt:lpstr>
      <vt:lpstr>Важно</vt:lpstr>
      <vt:lpstr>Обратно в началото</vt:lpstr>
      <vt:lpstr>Обратно в началото</vt:lpstr>
      <vt:lpstr>Задача от миналия път</vt:lpstr>
      <vt:lpstr>Задача от миналия път Remastered</vt:lpstr>
      <vt:lpstr>Защо сега работи</vt:lpstr>
      <vt:lpstr>Задачи за вас #1</vt:lpstr>
      <vt:lpstr>Задача</vt:lpstr>
      <vt:lpstr>Задача</vt:lpstr>
      <vt:lpstr>Задача</vt:lpstr>
      <vt:lpstr>Още към абстрактния пример</vt:lpstr>
      <vt:lpstr>Решение на проблемите от предния слайд</vt:lpstr>
      <vt:lpstr>Пойнтър</vt:lpstr>
      <vt:lpstr>Пойнтър - пояснения</vt:lpstr>
      <vt:lpstr>Пойнтър – пояснения относно адресите</vt:lpstr>
      <vt:lpstr>Пойнтър – пояснения относно адресите</vt:lpstr>
      <vt:lpstr>Пойнтър – пояснения относно адресите</vt:lpstr>
      <vt:lpstr>Не се предавайте!</vt:lpstr>
      <vt:lpstr>Рефериране и дереференциране</vt:lpstr>
      <vt:lpstr>Рефериране и дереференциране - примери</vt:lpstr>
      <vt:lpstr>Презентация на PowerPoint</vt:lpstr>
      <vt:lpstr>Рефериране и дереференциране - примери</vt:lpstr>
      <vt:lpstr>Рефериране и дереференциране</vt:lpstr>
      <vt:lpstr>Рефериране и дереференциране</vt:lpstr>
      <vt:lpstr>Пойнтъри към константи и константни пойнтъри</vt:lpstr>
      <vt:lpstr>Други практики, заслужаващи преглед</vt:lpstr>
      <vt:lpstr>Задачи за вас #2</vt:lpstr>
      <vt:lpstr>Задача</vt:lpstr>
      <vt:lpstr>Задача</vt:lpstr>
      <vt:lpstr>Задача</vt:lpstr>
      <vt:lpstr>Почивка 15 минути</vt:lpstr>
      <vt:lpstr>Пойнтъри, референции и функции 3 в 1</vt:lpstr>
      <vt:lpstr>Референция като параметър</vt:lpstr>
      <vt:lpstr>Пойнтър като параметър</vt:lpstr>
      <vt:lpstr>Референция към пойнтър като параметър</vt:lpstr>
      <vt:lpstr>Функция, връщаща референция</vt:lpstr>
      <vt:lpstr>Функция, връщаща референция</vt:lpstr>
      <vt:lpstr>Функция, връщаща пойнтър</vt:lpstr>
      <vt:lpstr>Някои добри практики, с които ще е по-трудно да се гръмнете в крака по невнимание</vt:lpstr>
      <vt:lpstr>Задачи за вас #3</vt:lpstr>
      <vt:lpstr>Задача</vt:lpstr>
      <vt:lpstr>Задача - пояснение</vt:lpstr>
      <vt:lpstr>Задача</vt:lpstr>
      <vt:lpstr>Задача - пояснение</vt:lpstr>
      <vt:lpstr>Задача</vt:lpstr>
      <vt:lpstr>Задача - пояснение</vt:lpstr>
      <vt:lpstr>Pointer arithmetic</vt:lpstr>
      <vt:lpstr>Размер на примитивните типове данни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Почивка 10 минути</vt:lpstr>
      <vt:lpstr>Масиви</vt:lpstr>
      <vt:lpstr>Синтаксис</vt:lpstr>
      <vt:lpstr>Операции за работа с масив</vt:lpstr>
      <vt:lpstr>Операции за работа с масив</vt:lpstr>
      <vt:lpstr>Операции за работа с масив</vt:lpstr>
      <vt:lpstr>Операции за работа с масив</vt:lpstr>
      <vt:lpstr>Масиви и пойнтъри</vt:lpstr>
      <vt:lpstr>Двумерни масиви</vt:lpstr>
      <vt:lpstr>Двумерни масиви</vt:lpstr>
      <vt:lpstr>Двумерен масив</vt:lpstr>
      <vt:lpstr>Многомерни масиви</vt:lpstr>
      <vt:lpstr>Задачи за вас #4</vt:lpstr>
      <vt:lpstr>Задача</vt:lpstr>
      <vt:lpstr>Задача</vt:lpstr>
      <vt:lpstr>Задача</vt:lpstr>
      <vt:lpstr>Символен низ</vt:lpstr>
      <vt:lpstr>Относно ‘\0’</vt:lpstr>
      <vt:lpstr>Символен низ</vt:lpstr>
      <vt:lpstr>Готини неща относно символните низове</vt:lpstr>
      <vt:lpstr>Презентация на PowerPoint</vt:lpstr>
      <vt:lpstr>Важни неща относно ASCII на този етап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Aston Martin</dc:creator>
  <cp:lastModifiedBy>Aston Martin</cp:lastModifiedBy>
  <cp:revision>191</cp:revision>
  <dcterms:created xsi:type="dcterms:W3CDTF">2018-10-19T21:24:38Z</dcterms:created>
  <dcterms:modified xsi:type="dcterms:W3CDTF">2019-01-01T22:12:38Z</dcterms:modified>
</cp:coreProperties>
</file>