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542" r:id="rId8"/>
    <p:sldId id="406" r:id="rId9"/>
    <p:sldId id="541" r:id="rId10"/>
    <p:sldId id="540" r:id="rId11"/>
    <p:sldId id="543" r:id="rId12"/>
    <p:sldId id="544" r:id="rId13"/>
    <p:sldId id="545" r:id="rId14"/>
    <p:sldId id="337" r:id="rId15"/>
    <p:sldId id="547" r:id="rId16"/>
    <p:sldId id="548" r:id="rId17"/>
    <p:sldId id="549" r:id="rId18"/>
    <p:sldId id="550" r:id="rId19"/>
    <p:sldId id="428" r:id="rId20"/>
    <p:sldId id="551" r:id="rId21"/>
    <p:sldId id="552" r:id="rId22"/>
    <p:sldId id="524" r:id="rId23"/>
    <p:sldId id="553" r:id="rId24"/>
    <p:sldId id="554" r:id="rId25"/>
    <p:sldId id="555" r:id="rId26"/>
    <p:sldId id="556" r:id="rId27"/>
    <p:sldId id="557" r:id="rId28"/>
    <p:sldId id="558" r:id="rId29"/>
    <p:sldId id="559" r:id="rId30"/>
    <p:sldId id="605" r:id="rId31"/>
    <p:sldId id="561" r:id="rId32"/>
    <p:sldId id="562" r:id="rId33"/>
    <p:sldId id="567" r:id="rId34"/>
    <p:sldId id="564" r:id="rId35"/>
    <p:sldId id="568" r:id="rId36"/>
    <p:sldId id="570" r:id="rId37"/>
    <p:sldId id="572" r:id="rId38"/>
    <p:sldId id="574" r:id="rId39"/>
    <p:sldId id="576" r:id="rId40"/>
    <p:sldId id="577" r:id="rId41"/>
    <p:sldId id="579" r:id="rId42"/>
    <p:sldId id="580" r:id="rId43"/>
    <p:sldId id="581" r:id="rId44"/>
    <p:sldId id="582" r:id="rId45"/>
    <p:sldId id="583" r:id="rId46"/>
    <p:sldId id="584" r:id="rId47"/>
    <p:sldId id="585" r:id="rId48"/>
    <p:sldId id="586" r:id="rId49"/>
    <p:sldId id="587" r:id="rId50"/>
    <p:sldId id="588" r:id="rId51"/>
    <p:sldId id="589" r:id="rId52"/>
    <p:sldId id="590" r:id="rId53"/>
    <p:sldId id="592" r:id="rId54"/>
    <p:sldId id="593" r:id="rId55"/>
    <p:sldId id="594" r:id="rId56"/>
    <p:sldId id="595" r:id="rId57"/>
    <p:sldId id="596" r:id="rId58"/>
    <p:sldId id="597" r:id="rId59"/>
    <p:sldId id="598" r:id="rId60"/>
    <p:sldId id="599" r:id="rId61"/>
    <p:sldId id="601" r:id="rId62"/>
    <p:sldId id="603" r:id="rId63"/>
    <p:sldId id="602" r:id="rId64"/>
    <p:sldId id="607" r:id="rId65"/>
    <p:sldId id="608" r:id="rId66"/>
    <p:sldId id="609" r:id="rId67"/>
    <p:sldId id="610" r:id="rId68"/>
    <p:sldId id="611" r:id="rId69"/>
    <p:sldId id="612" r:id="rId70"/>
    <p:sldId id="613" r:id="rId71"/>
    <p:sldId id="614" r:id="rId72"/>
    <p:sldId id="616" r:id="rId73"/>
    <p:sldId id="617" r:id="rId74"/>
    <p:sldId id="618" r:id="rId75"/>
    <p:sldId id="615" r:id="rId76"/>
    <p:sldId id="620" r:id="rId77"/>
    <p:sldId id="621" r:id="rId78"/>
    <p:sldId id="623" r:id="rId79"/>
    <p:sldId id="624" r:id="rId80"/>
    <p:sldId id="625" r:id="rId81"/>
    <p:sldId id="626" r:id="rId82"/>
    <p:sldId id="627" r:id="rId83"/>
    <p:sldId id="628" r:id="rId84"/>
    <p:sldId id="629" r:id="rId85"/>
    <p:sldId id="630" r:id="rId86"/>
    <p:sldId id="632" r:id="rId87"/>
    <p:sldId id="634" r:id="rId88"/>
    <p:sldId id="633" r:id="rId89"/>
    <p:sldId id="635" r:id="rId90"/>
    <p:sldId id="636" r:id="rId91"/>
    <p:sldId id="637" r:id="rId92"/>
    <p:sldId id="638" r:id="rId93"/>
    <p:sldId id="639" r:id="rId94"/>
    <p:sldId id="640" r:id="rId95"/>
    <p:sldId id="641" r:id="rId96"/>
    <p:sldId id="642" r:id="rId97"/>
    <p:sldId id="392"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56C9"/>
    <a:srgbClr val="008000"/>
    <a:srgbClr val="0000FF"/>
    <a:srgbClr val="FF1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2" d="100"/>
          <a:sy n="72" d="100"/>
        </p:scale>
        <p:origin x="16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 Много хора </a:t>
            </a:r>
            <a:r>
              <a:rPr lang="ru-RU" dirty="0" err="1"/>
              <a:t>бъркат</a:t>
            </a:r>
            <a:r>
              <a:rPr lang="ru-RU" dirty="0"/>
              <a:t> </a:t>
            </a:r>
            <a:r>
              <a:rPr lang="ru-RU" dirty="0" err="1"/>
              <a:t>стековата</a:t>
            </a:r>
            <a:r>
              <a:rPr lang="ru-RU" dirty="0"/>
              <a:t> </a:t>
            </a:r>
            <a:r>
              <a:rPr lang="ru-RU" dirty="0" err="1"/>
              <a:t>памет</a:t>
            </a:r>
            <a:r>
              <a:rPr lang="ru-RU" dirty="0"/>
              <a:t> </a:t>
            </a:r>
            <a:r>
              <a:rPr lang="ru-RU" dirty="0" err="1"/>
              <a:t>със</a:t>
            </a:r>
            <a:r>
              <a:rPr lang="ru-RU" dirty="0"/>
              <a:t> </a:t>
            </a:r>
            <a:r>
              <a:rPr lang="ru-RU" dirty="0" err="1"/>
              <a:t>статичната</a:t>
            </a:r>
            <a:r>
              <a:rPr lang="ru-RU" dirty="0"/>
              <a:t>, </a:t>
            </a:r>
            <a:r>
              <a:rPr lang="ru-RU" dirty="0" err="1"/>
              <a:t>защото</a:t>
            </a:r>
            <a:r>
              <a:rPr lang="ru-RU" dirty="0"/>
              <a:t> си </a:t>
            </a:r>
            <a:r>
              <a:rPr lang="ru-RU" dirty="0" err="1"/>
              <a:t>мислят</a:t>
            </a:r>
            <a:r>
              <a:rPr lang="ru-RU" dirty="0"/>
              <a:t>, че </a:t>
            </a:r>
            <a:r>
              <a:rPr lang="ru-RU" dirty="0" err="1"/>
              <a:t>щом</a:t>
            </a:r>
            <a:r>
              <a:rPr lang="ru-RU" dirty="0"/>
              <a:t> </a:t>
            </a:r>
            <a:r>
              <a:rPr lang="ru-RU" dirty="0" err="1"/>
              <a:t>всичко</a:t>
            </a:r>
            <a:r>
              <a:rPr lang="ru-RU" dirty="0"/>
              <a:t> се </a:t>
            </a:r>
            <a:r>
              <a:rPr lang="ru-RU" dirty="0" err="1"/>
              <a:t>знае</a:t>
            </a:r>
            <a:r>
              <a:rPr lang="ru-RU" dirty="0"/>
              <a:t> в </a:t>
            </a:r>
            <a:r>
              <a:rPr lang="ru-RU" dirty="0" err="1"/>
              <a:t>началото</a:t>
            </a:r>
            <a:r>
              <a:rPr lang="ru-RU" dirty="0"/>
              <a:t> на </a:t>
            </a:r>
            <a:r>
              <a:rPr lang="ru-RU" dirty="0" err="1"/>
              <a:t>програмата</a:t>
            </a:r>
            <a:r>
              <a:rPr lang="ru-RU" dirty="0"/>
              <a:t>, то говорим за статична </a:t>
            </a:r>
            <a:r>
              <a:rPr lang="ru-RU" dirty="0" err="1"/>
              <a:t>памет</a:t>
            </a:r>
            <a:endParaRPr lang="ru-RU" dirty="0"/>
          </a:p>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извън </a:t>
            </a:r>
            <a:r>
              <a:rPr lang="en-GB" dirty="0"/>
              <a:t>scope, </a:t>
            </a:r>
            <a:r>
              <a:rPr lang="bg-BG" dirty="0"/>
              <a:t>тоест създават се в началото на програмата и съществуват до края и</a:t>
            </a:r>
          </a:p>
          <a:p>
            <a:r>
              <a:rPr lang="bg-BG" dirty="0"/>
              <a:t>Докато при </a:t>
            </a:r>
            <a:r>
              <a:rPr lang="bg-BG" dirty="0" err="1"/>
              <a:t>стековата</a:t>
            </a:r>
            <a:r>
              <a:rPr lang="bg-BG" dirty="0"/>
              <a:t>, те биват изтривани, така както вече обсъдихме</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 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p:txBody>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bg-BG" dirty="0"/>
              <a:t>(&lt;стойност&gt;)</a:t>
            </a:r>
            <a:r>
              <a:rPr lang="en-GB" dirty="0"/>
              <a:t>] – </a:t>
            </a:r>
            <a:r>
              <a:rPr lang="bg-BG" dirty="0"/>
              <a:t>връща </a:t>
            </a:r>
            <a:r>
              <a:rPr lang="bg-BG" dirty="0" err="1"/>
              <a:t>пойнтър</a:t>
            </a:r>
            <a:r>
              <a:rPr lang="bg-BG" dirty="0"/>
              <a:t> към новия елемент</a:t>
            </a:r>
          </a:p>
          <a:p>
            <a:pPr lvl="1"/>
            <a:r>
              <a:rPr lang="bg-BG" dirty="0"/>
              <a:t> </a:t>
            </a:r>
            <a:r>
              <a:rPr lang="en-GB" dirty="0"/>
              <a:t>new</a:t>
            </a:r>
            <a:r>
              <a:rPr lang="bg-BG" dirty="0"/>
              <a:t> &lt;тип&gt;</a:t>
            </a:r>
            <a:r>
              <a:rPr lang="en-GB" dirty="0"/>
              <a:t>[&lt;</a:t>
            </a:r>
            <a:r>
              <a:rPr lang="bg-BG" dirty="0"/>
              <a:t>число&gt;</a:t>
            </a:r>
            <a:r>
              <a:rPr lang="en-GB" dirty="0"/>
              <a:t>]</a:t>
            </a:r>
            <a:r>
              <a:rPr lang="bg-BG" dirty="0"/>
              <a:t> – връща </a:t>
            </a:r>
            <a:r>
              <a:rPr lang="bg-BG" dirty="0" err="1"/>
              <a:t>пойнтър</a:t>
            </a:r>
            <a:r>
              <a:rPr lang="bg-BG" dirty="0"/>
              <a:t> към първия елемент от редицата</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ru-RU" dirty="0"/>
              <a:t> </a:t>
            </a:r>
            <a:r>
              <a:rPr lang="ru-RU" dirty="0" err="1"/>
              <a:t>може</a:t>
            </a:r>
            <a:r>
              <a:rPr lang="ru-RU" dirty="0"/>
              <a:t> да </a:t>
            </a:r>
            <a:r>
              <a:rPr lang="bg-BG" dirty="0"/>
              <a:t>освобождава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++a;</a:t>
            </a:r>
          </a:p>
          <a:p>
            <a:pPr marL="457200" lvl="1" indent="0">
              <a:buNone/>
            </a:pPr>
            <a:r>
              <a:rPr lang="ru-RU" dirty="0" err="1"/>
              <a:t>delete</a:t>
            </a:r>
            <a:r>
              <a:rPr lang="en-GB" dirty="0"/>
              <a:t>[]</a:t>
            </a:r>
            <a:r>
              <a:rPr lang="ru-RU" dirty="0"/>
              <a:t> </a:t>
            </a:r>
            <a:r>
              <a:rPr lang="en-GB" dirty="0"/>
              <a:t>a</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1530262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0" name="Знак &quot;Забранено&quot; 9">
            <a:extLst>
              <a:ext uri="{FF2B5EF4-FFF2-40B4-BE49-F238E27FC236}">
                <a16:creationId xmlns:a16="http://schemas.microsoft.com/office/drawing/2014/main" id="{C70F2765-14BB-421E-BEC0-B041942B0399}"/>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4" name="Съединител &quot;права стрелка&quot; 13">
            <a:extLst>
              <a:ext uri="{FF2B5EF4-FFF2-40B4-BE49-F238E27FC236}">
                <a16:creationId xmlns:a16="http://schemas.microsoft.com/office/drawing/2014/main" id="{933DCC6F-406A-4F50-8D47-96D5A5D8726E}"/>
              </a:ext>
            </a:extLst>
          </p:cNvPr>
          <p:cNvCxnSpPr>
            <a:cxnSpLocks/>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3211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896298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10" idx="0"/>
          </p:cNvCxnSpPr>
          <p:nvPr/>
        </p:nvCxnSpPr>
        <p:spPr>
          <a:xfrm flipV="1">
            <a:off x="10058399" y="2143706"/>
            <a:ext cx="0" cy="1382449"/>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0" name="Знак &quot;Забранено&quot; 9">
            <a:extLst>
              <a:ext uri="{FF2B5EF4-FFF2-40B4-BE49-F238E27FC236}">
                <a16:creationId xmlns:a16="http://schemas.microsoft.com/office/drawing/2014/main" id="{C70F2765-14BB-421E-BEC0-B041942B0399}"/>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3" name="Съединител &quot;права стрелка&quot; 12">
            <a:extLst>
              <a:ext uri="{FF2B5EF4-FFF2-40B4-BE49-F238E27FC236}">
                <a16:creationId xmlns:a16="http://schemas.microsoft.com/office/drawing/2014/main" id="{61FDEE07-57E2-40E4-BB94-53CF6D6EEBD8}"/>
              </a:ext>
            </a:extLst>
          </p:cNvPr>
          <p:cNvCxnSpPr>
            <a:cxnSpLocks/>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55390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37911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Особеностите на динамичните данни са:</a:t>
            </a:r>
          </a:p>
          <a:p>
            <a:pPr lvl="1"/>
            <a:r>
              <a:rPr lang="bg-BG" dirty="0"/>
              <a:t>заделяне на памет и освобождаването и</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през целия живот на кода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190936876"/>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16840">
                  <a:extLst>
                    <a:ext uri="{9D8B030D-6E8A-4147-A177-3AD203B41FA5}">
                      <a16:colId xmlns:a16="http://schemas.microsoft.com/office/drawing/2014/main" val="3642693907"/>
                    </a:ext>
                  </a:extLst>
                </a:gridCol>
                <a:gridCol w="1253546">
                  <a:extLst>
                    <a:ext uri="{9D8B030D-6E8A-4147-A177-3AD203B41FA5}">
                      <a16:colId xmlns:a16="http://schemas.microsoft.com/office/drawing/2014/main" val="3152884080"/>
                    </a:ext>
                  </a:extLst>
                </a:gridCol>
                <a:gridCol w="116840">
                  <a:extLst>
                    <a:ext uri="{9D8B030D-6E8A-4147-A177-3AD203B41FA5}">
                      <a16:colId xmlns:a16="http://schemas.microsoft.com/office/drawing/2014/main" val="796736665"/>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16840">
                  <a:extLst>
                    <a:ext uri="{9D8B030D-6E8A-4147-A177-3AD203B41FA5}">
                      <a16:colId xmlns:a16="http://schemas.microsoft.com/office/drawing/2014/main" val="603996779"/>
                    </a:ext>
                  </a:extLst>
                </a:gridCol>
                <a:gridCol w="1384852">
                  <a:extLst>
                    <a:ext uri="{9D8B030D-6E8A-4147-A177-3AD203B41FA5}">
                      <a16:colId xmlns:a16="http://schemas.microsoft.com/office/drawing/2014/main" val="40472057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gridSpan="2">
                  <a:txBody>
                    <a:bodyPr/>
                    <a:lstStyle/>
                    <a:p>
                      <a:r>
                        <a:rPr lang="en-GB" dirty="0"/>
                        <a:t>0x5</a:t>
                      </a:r>
                    </a:p>
                  </a:txBody>
                  <a:tcPr/>
                </a:tc>
                <a:tc hMerge="1">
                  <a:txBody>
                    <a:bodyPr/>
                    <a:lstStyle/>
                    <a:p>
                      <a:endParaRPr lang="en-GB"/>
                    </a:p>
                  </a:txBody>
                  <a:tcPr/>
                </a:tc>
                <a:extLst>
                  <a:ext uri="{0D108BD9-81ED-4DB2-BD59-A6C34878D82A}">
                    <a16:rowId xmlns:a16="http://schemas.microsoft.com/office/drawing/2014/main" val="2785142146"/>
                  </a:ext>
                </a:extLst>
              </a:tr>
              <a:tr h="370840">
                <a:tc>
                  <a:txBody>
                    <a:bodyPr/>
                    <a:lstStyle/>
                    <a:p>
                      <a:pPr algn="r"/>
                      <a:endParaRPr lang="en-GB" dirty="0"/>
                    </a:p>
                  </a:txBody>
                  <a:tcPr/>
                </a:tc>
                <a:tc gridSpan="2">
                  <a:txBody>
                    <a:bodyPr/>
                    <a:lstStyle/>
                    <a:p>
                      <a:pPr algn="r"/>
                      <a:endParaRPr lang="en-GB" dirty="0"/>
                    </a:p>
                  </a:txBody>
                  <a:tcPr/>
                </a:tc>
                <a:tc hMerge="1">
                  <a:txBody>
                    <a:bodyPr/>
                    <a:lstStyle/>
                    <a:p>
                      <a:endParaRPr lang="en-GB"/>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tc hMerge="1">
                  <a:txBody>
                    <a:bodyPr/>
                    <a:lstStyle/>
                    <a:p>
                      <a:endParaRPr lang="en-GB"/>
                    </a:p>
                  </a:txBody>
                  <a:tcPr/>
                </a:tc>
                <a:extLst>
                  <a:ext uri="{0D108BD9-81ED-4DB2-BD59-A6C34878D82A}">
                    <a16:rowId xmlns:a16="http://schemas.microsoft.com/office/drawing/2014/main" val="980718454"/>
                  </a:ext>
                </a:extLst>
              </a:tr>
              <a:tr h="370840">
                <a:tc gridSpan="2">
                  <a:txBody>
                    <a:bodyPr/>
                    <a:lstStyle/>
                    <a:p>
                      <a:pPr algn="r"/>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gridSpan="2">
                  <a:txBody>
                    <a:bodyPr/>
                    <a:lstStyle/>
                    <a:p>
                      <a:r>
                        <a:rPr lang="en-GB" dirty="0"/>
                        <a:t>0xE</a:t>
                      </a:r>
                    </a:p>
                  </a:txBody>
                  <a:tcPr/>
                </a:tc>
                <a:tc hMerge="1">
                  <a:txBody>
                    <a:bodyPr/>
                    <a:lstStyle/>
                    <a:p>
                      <a:endParaRPr lang="en-GB"/>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tc hMerge="1">
                  <a:txBody>
                    <a:bodyPr/>
                    <a:lstStyle/>
                    <a:p>
                      <a:endParaRPr lang="en-GB"/>
                    </a:p>
                  </a:txBody>
                  <a:tcPr/>
                </a:tc>
                <a:extLst>
                  <a:ext uri="{0D108BD9-81ED-4DB2-BD59-A6C34878D82A}">
                    <a16:rowId xmlns:a16="http://schemas.microsoft.com/office/drawing/2014/main" val="2195086831"/>
                  </a:ext>
                </a:extLst>
              </a:tr>
              <a:tr h="370840">
                <a:tc>
                  <a:txBody>
                    <a:bodyPr/>
                    <a:lstStyle/>
                    <a:p>
                      <a:endParaRPr lang="en-GB" dirty="0"/>
                    </a:p>
                  </a:txBody>
                  <a:tcPr/>
                </a:tc>
                <a:tc gridSpan="3">
                  <a:txBody>
                    <a:bodyPr/>
                    <a:lstStyle/>
                    <a:p>
                      <a:endParaRPr lang="en-GB" dirty="0"/>
                    </a:p>
                  </a:txBody>
                  <a:tcPr/>
                </a:tc>
                <a:tc hMerge="1">
                  <a:txBody>
                    <a:bodyPr/>
                    <a:lstStyle/>
                    <a:p>
                      <a:endParaRPr lang="en-GB"/>
                    </a:p>
                  </a:txBody>
                  <a:tcPr/>
                </a:tc>
                <a:tc hMerge="1">
                  <a:txBody>
                    <a:bodyPr/>
                    <a:lstStyle/>
                    <a:p>
                      <a:endParaRPr lang="en-GB"/>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gridSpan="2">
                  <a:txBody>
                    <a:bodyPr/>
                    <a:lstStyle/>
                    <a:p>
                      <a:endParaRPr lang="en-GB" dirty="0"/>
                    </a:p>
                  </a:txBody>
                  <a:tcPr/>
                </a:tc>
                <a:tc hMerge="1">
                  <a:txBody>
                    <a:bodyPr/>
                    <a:lstStyle/>
                    <a:p>
                      <a:endParaRPr lang="en-GB"/>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tc hMerge="1">
                  <a:txBody>
                    <a:bodyPr/>
                    <a:lstStyle/>
                    <a:p>
                      <a:endParaRPr lang="en-GB"/>
                    </a:p>
                  </a:txBody>
                  <a:tcPr/>
                </a:tc>
                <a:extLst>
                  <a:ext uri="{0D108BD9-81ED-4DB2-BD59-A6C34878D82A}">
                    <a16:rowId xmlns:a16="http://schemas.microsoft.com/office/drawing/2014/main" val="2290465727"/>
                  </a:ext>
                </a:extLst>
              </a:tr>
              <a:tr h="370840">
                <a:tc>
                  <a:txBody>
                    <a:bodyPr/>
                    <a:lstStyle/>
                    <a:p>
                      <a:r>
                        <a:rPr lang="en-GB" dirty="0"/>
                        <a:t>Undefined</a:t>
                      </a:r>
                    </a:p>
                  </a:txBody>
                  <a:tcPr/>
                </a:tc>
                <a:tc gridSpan="3">
                  <a:txBody>
                    <a:bodyPr/>
                    <a:lstStyle/>
                    <a:p>
                      <a:r>
                        <a:rPr lang="en-GB" dirty="0"/>
                        <a:t>Undefined</a:t>
                      </a:r>
                    </a:p>
                  </a:txBody>
                  <a:tcPr/>
                </a:tc>
                <a:tc hMerge="1">
                  <a:txBody>
                    <a:bodyPr/>
                    <a:lstStyle/>
                    <a:p>
                      <a:endParaRPr lang="en-GB"/>
                    </a:p>
                  </a:txBody>
                  <a:tcPr/>
                </a:tc>
                <a:tc hMerge="1">
                  <a:txBody>
                    <a:bodyPr/>
                    <a:lstStyle/>
                    <a:p>
                      <a:endParaRPr lang="en-GB"/>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gridSpan="2">
                  <a:txBody>
                    <a:bodyPr/>
                    <a:lstStyle/>
                    <a:p>
                      <a:r>
                        <a:rPr lang="en-GB" dirty="0"/>
                        <a:t>Undefined</a:t>
                      </a:r>
                    </a:p>
                  </a:txBody>
                  <a:tcPr/>
                </a:tc>
                <a:tc hMerge="1">
                  <a:txBody>
                    <a:bodyPr/>
                    <a:lstStyle/>
                    <a:p>
                      <a:endParaRPr lang="en-GB"/>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114530005"/>
              </p:ext>
            </p:extLst>
          </p:nvPr>
        </p:nvGraphicFramePr>
        <p:xfrm>
          <a:off x="3851300" y="3526155"/>
          <a:ext cx="817836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2880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16840">
                  <a:extLst>
                    <a:ext uri="{9D8B030D-6E8A-4147-A177-3AD203B41FA5}">
                      <a16:colId xmlns:a16="http://schemas.microsoft.com/office/drawing/2014/main" val="603996779"/>
                    </a:ext>
                  </a:extLst>
                </a:gridCol>
                <a:gridCol w="1384852">
                  <a:extLst>
                    <a:ext uri="{9D8B030D-6E8A-4147-A177-3AD203B41FA5}">
                      <a16:colId xmlns:a16="http://schemas.microsoft.com/office/drawing/2014/main" val="3293621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gridSpan="2">
                  <a:txBody>
                    <a:bodyPr/>
                    <a:lstStyle/>
                    <a:p>
                      <a:r>
                        <a:rPr lang="en-GB" dirty="0"/>
                        <a:t>0x5</a:t>
                      </a:r>
                    </a:p>
                  </a:txBody>
                  <a:tcPr/>
                </a:tc>
                <a:tc hMerge="1">
                  <a:txBody>
                    <a:bodyPr/>
                    <a:lstStyle/>
                    <a:p>
                      <a:endParaRPr lang="en-GB"/>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tc hMerge="1">
                  <a:txBody>
                    <a:bodyPr/>
                    <a:lstStyle/>
                    <a:p>
                      <a:endParaRPr lang="en-GB"/>
                    </a:p>
                  </a:txBody>
                  <a:tcPr/>
                </a:tc>
                <a:extLst>
                  <a:ext uri="{0D108BD9-81ED-4DB2-BD59-A6C34878D82A}">
                    <a16:rowId xmlns:a16="http://schemas.microsoft.com/office/drawing/2014/main" val="980718454"/>
                  </a:ext>
                </a:extLst>
              </a:tr>
              <a:tr h="370840">
                <a:tc gridSpan="2">
                  <a:txBody>
                    <a:bodyPr/>
                    <a:lstStyle/>
                    <a:p>
                      <a:pPr algn="r"/>
                      <a:endParaRPr lang="en-GB" dirty="0"/>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gridSpan="2">
                  <a:txBody>
                    <a:bodyPr/>
                    <a:lstStyle/>
                    <a:p>
                      <a:r>
                        <a:rPr lang="en-GB" dirty="0"/>
                        <a:t>0xE</a:t>
                      </a:r>
                    </a:p>
                  </a:txBody>
                  <a:tcPr/>
                </a:tc>
                <a:tc hMerge="1">
                  <a:txBody>
                    <a:bodyPr/>
                    <a:lstStyle/>
                    <a:p>
                      <a:endParaRPr lang="en-GB"/>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tc hMerge="1">
                  <a:txBody>
                    <a:bodyPr/>
                    <a:lstStyle/>
                    <a:p>
                      <a:endParaRPr lang="en-GB"/>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bg-BG" dirty="0"/>
                        <a:t>0</a:t>
                      </a:r>
                      <a:r>
                        <a:rPr lang="en-GB" dirty="0"/>
                        <a:t>x14</a:t>
                      </a:r>
                    </a:p>
                  </a:txBody>
                  <a:tcPr/>
                </a:tc>
                <a:tc>
                  <a:txBody>
                    <a:bodyPr/>
                    <a:lstStyle/>
                    <a:p>
                      <a:r>
                        <a:rPr lang="en-GB" dirty="0"/>
                        <a:t>0x16</a:t>
                      </a:r>
                    </a:p>
                  </a:txBody>
                  <a:tcPr/>
                </a:tc>
                <a:tc gridSpan="2">
                  <a:txBody>
                    <a:bodyPr/>
                    <a:lstStyle/>
                    <a:p>
                      <a:r>
                        <a:rPr lang="en-GB" dirty="0"/>
                        <a:t>0</a:t>
                      </a:r>
                    </a:p>
                  </a:txBody>
                  <a:tcPr/>
                </a:tc>
                <a:tc hMerge="1">
                  <a:txBody>
                    <a:bodyPr/>
                    <a:lstStyle/>
                    <a:p>
                      <a:endParaRPr lang="en-GB"/>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tc hMerge="1">
                  <a:txBody>
                    <a:bodyPr/>
                    <a:lstStyle/>
                    <a:p>
                      <a:endParaRPr lang="en-GB"/>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gridSpan="2">
                  <a:txBody>
                    <a:bodyPr/>
                    <a:lstStyle/>
                    <a:p>
                      <a:r>
                        <a:rPr lang="en-GB" dirty="0"/>
                        <a:t>Undefined</a:t>
                      </a:r>
                    </a:p>
                  </a:txBody>
                  <a:tcPr/>
                </a:tc>
                <a:tc hMerge="1">
                  <a:txBody>
                    <a:bodyPr/>
                    <a:lstStyle/>
                    <a:p>
                      <a:endParaRPr lang="en-GB"/>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3875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64932211"/>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70386">
                  <a:extLst>
                    <a:ext uri="{9D8B030D-6E8A-4147-A177-3AD203B41FA5}">
                      <a16:colId xmlns:a16="http://schemas.microsoft.com/office/drawing/2014/main" val="3642693907"/>
                    </a:ext>
                  </a:extLst>
                </a:gridCol>
                <a:gridCol w="116840">
                  <a:extLst>
                    <a:ext uri="{9D8B030D-6E8A-4147-A177-3AD203B41FA5}">
                      <a16:colId xmlns:a16="http://schemas.microsoft.com/office/drawing/2014/main" val="3925809356"/>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16840">
                  <a:extLst>
                    <a:ext uri="{9D8B030D-6E8A-4147-A177-3AD203B41FA5}">
                      <a16:colId xmlns:a16="http://schemas.microsoft.com/office/drawing/2014/main" val="603996779"/>
                    </a:ext>
                  </a:extLst>
                </a:gridCol>
                <a:gridCol w="1384852">
                  <a:extLst>
                    <a:ext uri="{9D8B030D-6E8A-4147-A177-3AD203B41FA5}">
                      <a16:colId xmlns:a16="http://schemas.microsoft.com/office/drawing/2014/main" val="335851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gridSpan="2">
                  <a:txBody>
                    <a:bodyPr/>
                    <a:lstStyle/>
                    <a:p>
                      <a:r>
                        <a:rPr lang="en-GB" dirty="0"/>
                        <a:t>0x5</a:t>
                      </a:r>
                    </a:p>
                  </a:txBody>
                  <a:tcPr/>
                </a:tc>
                <a:tc hMerge="1">
                  <a:txBody>
                    <a:bodyPr/>
                    <a:lstStyle/>
                    <a:p>
                      <a:endParaRPr lang="en-GB"/>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tc hMerge="1">
                  <a:txBody>
                    <a:bodyPr/>
                    <a:lstStyle/>
                    <a:p>
                      <a:endParaRPr lang="en-GB"/>
                    </a:p>
                  </a:txBody>
                  <a:tcPr/>
                </a:tc>
                <a:extLst>
                  <a:ext uri="{0D108BD9-81ED-4DB2-BD59-A6C34878D82A}">
                    <a16:rowId xmlns:a16="http://schemas.microsoft.com/office/drawing/2014/main" val="980718454"/>
                  </a:ext>
                </a:extLst>
              </a:tr>
              <a:tr h="370840">
                <a:tc>
                  <a:txBody>
                    <a:bodyPr/>
                    <a:lstStyle/>
                    <a:p>
                      <a:pPr algn="r"/>
                      <a:endParaRPr lang="en-GB" dirty="0"/>
                    </a:p>
                  </a:txBody>
                  <a:tcPr/>
                </a:tc>
                <a:tc gridSpan="2">
                  <a:txBody>
                    <a:bodyPr/>
                    <a:lstStyle/>
                    <a:p>
                      <a:endParaRPr lang="en-GB" dirty="0"/>
                    </a:p>
                  </a:txBody>
                  <a:tcPr/>
                </a:tc>
                <a:tc hMerge="1">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gridSpan="2">
                  <a:txBody>
                    <a:bodyPr/>
                    <a:lstStyle/>
                    <a:p>
                      <a:r>
                        <a:rPr lang="en-GB" dirty="0"/>
                        <a:t>0xE</a:t>
                      </a:r>
                    </a:p>
                  </a:txBody>
                  <a:tcPr/>
                </a:tc>
                <a:tc hMerge="1">
                  <a:txBody>
                    <a:bodyPr/>
                    <a:lstStyle/>
                    <a:p>
                      <a:endParaRPr lang="en-GB"/>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tc hMerge="1">
                  <a:txBody>
                    <a:bodyPr/>
                    <a:lstStyle/>
                    <a:p>
                      <a:endParaRPr lang="en-GB"/>
                    </a:p>
                  </a:txBody>
                  <a:tcPr/>
                </a:tc>
                <a:extLst>
                  <a:ext uri="{0D108BD9-81ED-4DB2-BD59-A6C34878D82A}">
                    <a16:rowId xmlns:a16="http://schemas.microsoft.com/office/drawing/2014/main" val="2195086831"/>
                  </a:ext>
                </a:extLst>
              </a:tr>
              <a:tr h="370840">
                <a:tc>
                  <a:txBody>
                    <a:bodyPr/>
                    <a:lstStyle/>
                    <a:p>
                      <a:endParaRPr lang="en-GB" dirty="0"/>
                    </a:p>
                  </a:txBody>
                  <a:tcPr/>
                </a:tc>
                <a:tc gridSpan="2">
                  <a:txBody>
                    <a:bodyPr/>
                    <a:lstStyle/>
                    <a:p>
                      <a:endParaRPr lang="en-GB" dirty="0"/>
                    </a:p>
                  </a:txBody>
                  <a:tcPr/>
                </a:tc>
                <a:tc hMerge="1">
                  <a:txBody>
                    <a:bodyPr/>
                    <a:lstStyle/>
                    <a:p>
                      <a:endParaRPr lang="en-GB"/>
                    </a:p>
                  </a:txBody>
                  <a:tcPr/>
                </a:tc>
                <a:tc>
                  <a:txBody>
                    <a:bodyPr/>
                    <a:lstStyle/>
                    <a:p>
                      <a:r>
                        <a:rPr lang="en-GB" dirty="0"/>
                        <a:t>Undefined</a:t>
                      </a:r>
                    </a:p>
                  </a:txBody>
                  <a:tcPr/>
                </a:tc>
                <a:tc>
                  <a:txBody>
                    <a:bodyPr/>
                    <a:lstStyle/>
                    <a:p>
                      <a:r>
                        <a:rPr lang="bg-BG" dirty="0"/>
                        <a:t>0</a:t>
                      </a:r>
                      <a:r>
                        <a:rPr lang="en-GB" dirty="0"/>
                        <a:t>x14</a:t>
                      </a:r>
                    </a:p>
                  </a:txBody>
                  <a:tcPr/>
                </a:tc>
                <a:tc>
                  <a:txBody>
                    <a:bodyPr/>
                    <a:lstStyle/>
                    <a:p>
                      <a:r>
                        <a:rPr lang="en-GB" dirty="0"/>
                        <a:t>0x16</a:t>
                      </a:r>
                    </a:p>
                  </a:txBody>
                  <a:tcPr/>
                </a:tc>
                <a:tc gridSpan="2">
                  <a:txBody>
                    <a:bodyPr/>
                    <a:lstStyle/>
                    <a:p>
                      <a:r>
                        <a:rPr lang="en-GB" dirty="0"/>
                        <a:t>1</a:t>
                      </a:r>
                    </a:p>
                  </a:txBody>
                  <a:tcPr/>
                </a:tc>
                <a:tc hMerge="1">
                  <a:txBody>
                    <a:bodyPr/>
                    <a:lstStyle/>
                    <a:p>
                      <a:endParaRPr lang="en-GB"/>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tc hMerge="1">
                  <a:txBody>
                    <a:bodyPr/>
                    <a:lstStyle/>
                    <a:p>
                      <a:endParaRPr lang="en-GB"/>
                    </a:p>
                  </a:txBody>
                  <a:tcPr/>
                </a:tc>
                <a:extLst>
                  <a:ext uri="{0D108BD9-81ED-4DB2-BD59-A6C34878D82A}">
                    <a16:rowId xmlns:a16="http://schemas.microsoft.com/office/drawing/2014/main" val="2290465727"/>
                  </a:ext>
                </a:extLst>
              </a:tr>
              <a:tr h="370840">
                <a:tc>
                  <a:txBody>
                    <a:bodyPr/>
                    <a:lstStyle/>
                    <a:p>
                      <a:endParaRPr lang="en-GB" dirty="0"/>
                    </a:p>
                  </a:txBody>
                  <a:tcPr/>
                </a:tc>
                <a:tc gridSpan="2">
                  <a:txBody>
                    <a:bodyPr/>
                    <a:lstStyle/>
                    <a:p>
                      <a:endParaRPr lang="en-GB" dirty="0"/>
                    </a:p>
                  </a:txBody>
                  <a:tcPr/>
                </a:tc>
                <a:tc hMerge="1">
                  <a:txBody>
                    <a:bodyPr/>
                    <a:lstStyle/>
                    <a:p>
                      <a:endParaRPr lang="en-GB"/>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gridSpan="2">
                  <a:txBody>
                    <a:bodyPr/>
                    <a:lstStyle/>
                    <a:p>
                      <a:r>
                        <a:rPr lang="en-GB" dirty="0"/>
                        <a:t>Undefined</a:t>
                      </a:r>
                    </a:p>
                  </a:txBody>
                  <a:tcPr/>
                </a:tc>
                <a:tc hMerge="1">
                  <a:txBody>
                    <a:bodyPr/>
                    <a:lstStyle/>
                    <a:p>
                      <a:endParaRPr lang="en-GB"/>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97598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35447845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70386">
                  <a:extLst>
                    <a:ext uri="{9D8B030D-6E8A-4147-A177-3AD203B41FA5}">
                      <a16:colId xmlns:a16="http://schemas.microsoft.com/office/drawing/2014/main" val="3642693907"/>
                    </a:ext>
                  </a:extLst>
                </a:gridCol>
                <a:gridCol w="116840">
                  <a:extLst>
                    <a:ext uri="{9D8B030D-6E8A-4147-A177-3AD203B41FA5}">
                      <a16:colId xmlns:a16="http://schemas.microsoft.com/office/drawing/2014/main" val="3024127003"/>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16840">
                  <a:extLst>
                    <a:ext uri="{9D8B030D-6E8A-4147-A177-3AD203B41FA5}">
                      <a16:colId xmlns:a16="http://schemas.microsoft.com/office/drawing/2014/main" val="603996779"/>
                    </a:ext>
                  </a:extLst>
                </a:gridCol>
                <a:gridCol w="1384852">
                  <a:extLst>
                    <a:ext uri="{9D8B030D-6E8A-4147-A177-3AD203B41FA5}">
                      <a16:colId xmlns:a16="http://schemas.microsoft.com/office/drawing/2014/main" val="156072019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gridSpan="2">
                  <a:txBody>
                    <a:bodyPr/>
                    <a:lstStyle/>
                    <a:p>
                      <a:r>
                        <a:rPr lang="en-GB" dirty="0"/>
                        <a:t>0x5</a:t>
                      </a:r>
                    </a:p>
                  </a:txBody>
                  <a:tcPr/>
                </a:tc>
                <a:tc hMerge="1">
                  <a:txBody>
                    <a:bodyPr/>
                    <a:lstStyle/>
                    <a:p>
                      <a:endParaRPr lang="en-GB"/>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tc hMerge="1">
                  <a:txBody>
                    <a:bodyPr/>
                    <a:lstStyle/>
                    <a:p>
                      <a:endParaRPr lang="en-GB"/>
                    </a:p>
                  </a:txBody>
                  <a:tcPr/>
                </a:tc>
                <a:extLst>
                  <a:ext uri="{0D108BD9-81ED-4DB2-BD59-A6C34878D82A}">
                    <a16:rowId xmlns:a16="http://schemas.microsoft.com/office/drawing/2014/main" val="980718454"/>
                  </a:ext>
                </a:extLst>
              </a:tr>
              <a:tr h="370840">
                <a:tc>
                  <a:txBody>
                    <a:bodyPr/>
                    <a:lstStyle/>
                    <a:p>
                      <a:pPr algn="r"/>
                      <a:endParaRPr lang="en-GB" dirty="0"/>
                    </a:p>
                  </a:txBody>
                  <a:tcPr/>
                </a:tc>
                <a:tc gridSpan="2">
                  <a:txBody>
                    <a:bodyPr/>
                    <a:lstStyle/>
                    <a:p>
                      <a:endParaRPr lang="en-GB" dirty="0"/>
                    </a:p>
                  </a:txBody>
                  <a:tcPr/>
                </a:tc>
                <a:tc hMerge="1">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gridSpan="2">
                  <a:txBody>
                    <a:bodyPr/>
                    <a:lstStyle/>
                    <a:p>
                      <a:r>
                        <a:rPr lang="en-GB" dirty="0"/>
                        <a:t>0xE</a:t>
                      </a:r>
                    </a:p>
                  </a:txBody>
                  <a:tcPr/>
                </a:tc>
                <a:tc hMerge="1">
                  <a:txBody>
                    <a:bodyPr/>
                    <a:lstStyle/>
                    <a:p>
                      <a:endParaRPr lang="en-GB"/>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tc hMerge="1">
                  <a:txBody>
                    <a:bodyPr/>
                    <a:lstStyle/>
                    <a:p>
                      <a:endParaRPr lang="en-GB"/>
                    </a:p>
                  </a:txBody>
                  <a:tcPr/>
                </a:tc>
                <a:extLst>
                  <a:ext uri="{0D108BD9-81ED-4DB2-BD59-A6C34878D82A}">
                    <a16:rowId xmlns:a16="http://schemas.microsoft.com/office/drawing/2014/main" val="2195086831"/>
                  </a:ext>
                </a:extLst>
              </a:tr>
              <a:tr h="370840">
                <a:tc>
                  <a:txBody>
                    <a:bodyPr/>
                    <a:lstStyle/>
                    <a:p>
                      <a:endParaRPr lang="en-GB" dirty="0"/>
                    </a:p>
                  </a:txBody>
                  <a:tcPr/>
                </a:tc>
                <a:tc gridSpan="2">
                  <a:txBody>
                    <a:bodyPr/>
                    <a:lstStyle/>
                    <a:p>
                      <a:endParaRPr lang="en-GB" dirty="0"/>
                    </a:p>
                  </a:txBody>
                  <a:tcPr/>
                </a:tc>
                <a:tc hMerge="1">
                  <a:txBody>
                    <a:bodyPr/>
                    <a:lstStyle/>
                    <a:p>
                      <a:endParaRPr lang="en-GB"/>
                    </a:p>
                  </a:txBody>
                  <a:tcPr/>
                </a:tc>
                <a:tc>
                  <a:txBody>
                    <a:bodyPr/>
                    <a:lstStyle/>
                    <a:p>
                      <a:r>
                        <a:rPr lang="en-GB" dirty="0"/>
                        <a:t>Undefined</a:t>
                      </a:r>
                    </a:p>
                  </a:txBody>
                  <a:tcPr/>
                </a:tc>
                <a:tc>
                  <a:txBody>
                    <a:bodyPr/>
                    <a:lstStyle/>
                    <a:p>
                      <a:r>
                        <a:rPr lang="bg-BG" dirty="0"/>
                        <a:t>0</a:t>
                      </a:r>
                      <a:r>
                        <a:rPr lang="en-GB" dirty="0"/>
                        <a:t>x14</a:t>
                      </a:r>
                    </a:p>
                  </a:txBody>
                  <a:tcPr/>
                </a:tc>
                <a:tc>
                  <a:txBody>
                    <a:bodyPr/>
                    <a:lstStyle/>
                    <a:p>
                      <a:r>
                        <a:rPr lang="en-GB" dirty="0"/>
                        <a:t>0x16</a:t>
                      </a:r>
                    </a:p>
                  </a:txBody>
                  <a:tcPr/>
                </a:tc>
                <a:tc gridSpan="2">
                  <a:txBody>
                    <a:bodyPr/>
                    <a:lstStyle/>
                    <a:p>
                      <a:r>
                        <a:rPr lang="en-GB" dirty="0"/>
                        <a:t>1</a:t>
                      </a:r>
                    </a:p>
                  </a:txBody>
                  <a:tcPr/>
                </a:tc>
                <a:tc hMerge="1">
                  <a:txBody>
                    <a:bodyPr/>
                    <a:lstStyle/>
                    <a:p>
                      <a:endParaRPr lang="en-GB"/>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tc hMerge="1">
                  <a:txBody>
                    <a:bodyPr/>
                    <a:lstStyle/>
                    <a:p>
                      <a:endParaRPr lang="en-GB"/>
                    </a:p>
                  </a:txBody>
                  <a:tcPr/>
                </a:tc>
                <a:extLst>
                  <a:ext uri="{0D108BD9-81ED-4DB2-BD59-A6C34878D82A}">
                    <a16:rowId xmlns:a16="http://schemas.microsoft.com/office/drawing/2014/main" val="2290465727"/>
                  </a:ext>
                </a:extLst>
              </a:tr>
              <a:tr h="370840">
                <a:tc>
                  <a:txBody>
                    <a:bodyPr/>
                    <a:lstStyle/>
                    <a:p>
                      <a:endParaRPr lang="en-GB" dirty="0"/>
                    </a:p>
                  </a:txBody>
                  <a:tcPr/>
                </a:tc>
                <a:tc gridSpan="2">
                  <a:txBody>
                    <a:bodyPr/>
                    <a:lstStyle/>
                    <a:p>
                      <a:endParaRPr lang="en-GB" dirty="0"/>
                    </a:p>
                  </a:txBody>
                  <a:tcPr/>
                </a:tc>
                <a:tc hMerge="1">
                  <a:txBody>
                    <a:bodyPr/>
                    <a:lstStyle/>
                    <a:p>
                      <a:endParaRPr lang="en-GB"/>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gridSpan="2">
                  <a:txBody>
                    <a:bodyPr/>
                    <a:lstStyle/>
                    <a:p>
                      <a:r>
                        <a:rPr lang="en-GB" dirty="0"/>
                        <a:t>Undefined</a:t>
                      </a:r>
                    </a:p>
                  </a:txBody>
                  <a:tcPr/>
                </a:tc>
                <a:tc hMerge="1">
                  <a:txBody>
                    <a:bodyPr/>
                    <a:lstStyle/>
                    <a:p>
                      <a:endParaRPr lang="en-GB"/>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44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938209391"/>
              </p:ext>
            </p:extLst>
          </p:nvPr>
        </p:nvGraphicFramePr>
        <p:xfrm>
          <a:off x="4108173"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0x16</a:t>
                      </a:r>
                    </a:p>
                  </a:txBody>
                  <a:tcPr/>
                </a:tc>
                <a:tc>
                  <a:txBody>
                    <a:bodyPr/>
                    <a:lstStyle/>
                    <a:p>
                      <a:r>
                        <a:rPr lang="en-GB" dirty="0"/>
                        <a:t>1</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0849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67246446"/>
              </p:ext>
            </p:extLst>
          </p:nvPr>
        </p:nvGraphicFramePr>
        <p:xfrm>
          <a:off x="395522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70386">
                  <a:extLst>
                    <a:ext uri="{9D8B030D-6E8A-4147-A177-3AD203B41FA5}">
                      <a16:colId xmlns:a16="http://schemas.microsoft.com/office/drawing/2014/main" val="3642693907"/>
                    </a:ext>
                  </a:extLst>
                </a:gridCol>
                <a:gridCol w="116840">
                  <a:extLst>
                    <a:ext uri="{9D8B030D-6E8A-4147-A177-3AD203B41FA5}">
                      <a16:colId xmlns:a16="http://schemas.microsoft.com/office/drawing/2014/main" val="2789373235"/>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16840">
                  <a:extLst>
                    <a:ext uri="{9D8B030D-6E8A-4147-A177-3AD203B41FA5}">
                      <a16:colId xmlns:a16="http://schemas.microsoft.com/office/drawing/2014/main" val="603996779"/>
                    </a:ext>
                  </a:extLst>
                </a:gridCol>
                <a:gridCol w="1384852">
                  <a:extLst>
                    <a:ext uri="{9D8B030D-6E8A-4147-A177-3AD203B41FA5}">
                      <a16:colId xmlns:a16="http://schemas.microsoft.com/office/drawing/2014/main" val="181307093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gridSpan="2">
                  <a:txBody>
                    <a:bodyPr/>
                    <a:lstStyle/>
                    <a:p>
                      <a:r>
                        <a:rPr lang="en-GB" dirty="0"/>
                        <a:t>0x5</a:t>
                      </a:r>
                    </a:p>
                  </a:txBody>
                  <a:tcPr/>
                </a:tc>
                <a:tc hMerge="1">
                  <a:txBody>
                    <a:bodyPr/>
                    <a:lstStyle/>
                    <a:p>
                      <a:endParaRPr lang="en-GB"/>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tc>
                  <a:txBody>
                    <a:bodyPr/>
                    <a:lstStyle/>
                    <a:p>
                      <a:pPr algn="r"/>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tc hMerge="1">
                  <a:txBody>
                    <a:bodyPr/>
                    <a:lstStyle/>
                    <a:p>
                      <a:endParaRPr lang="en-GB"/>
                    </a:p>
                  </a:txBody>
                  <a:tcPr/>
                </a:tc>
                <a:extLst>
                  <a:ext uri="{0D108BD9-81ED-4DB2-BD59-A6C34878D82A}">
                    <a16:rowId xmlns:a16="http://schemas.microsoft.com/office/drawing/2014/main" val="980718454"/>
                  </a:ext>
                </a:extLst>
              </a:tr>
              <a:tr h="370840">
                <a:tc>
                  <a:txBody>
                    <a:bodyPr/>
                    <a:lstStyle/>
                    <a:p>
                      <a:pPr algn="r"/>
                      <a:endParaRPr lang="en-GB" dirty="0"/>
                    </a:p>
                  </a:txBody>
                  <a:tcPr/>
                </a:tc>
                <a:tc gridSpan="2">
                  <a:txBody>
                    <a:bodyPr/>
                    <a:lstStyle/>
                    <a:p>
                      <a:endParaRPr lang="en-GB" dirty="0"/>
                    </a:p>
                  </a:txBody>
                  <a:tcPr/>
                </a:tc>
                <a:tc hMerge="1">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gridSpan="2">
                  <a:txBody>
                    <a:bodyPr/>
                    <a:lstStyle/>
                    <a:p>
                      <a:r>
                        <a:rPr lang="en-GB" dirty="0"/>
                        <a:t>0xE</a:t>
                      </a:r>
                    </a:p>
                  </a:txBody>
                  <a:tcPr/>
                </a:tc>
                <a:tc hMerge="1">
                  <a:txBody>
                    <a:bodyPr/>
                    <a:lstStyle/>
                    <a:p>
                      <a:endParaRPr lang="en-GB"/>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tc hMerge="1">
                  <a:txBody>
                    <a:bodyPr/>
                    <a:lstStyle/>
                    <a:p>
                      <a:endParaRPr lang="en-GB"/>
                    </a:p>
                  </a:txBody>
                  <a:tcPr/>
                </a:tc>
                <a:extLst>
                  <a:ext uri="{0D108BD9-81ED-4DB2-BD59-A6C34878D82A}">
                    <a16:rowId xmlns:a16="http://schemas.microsoft.com/office/drawing/2014/main" val="2195086831"/>
                  </a:ext>
                </a:extLst>
              </a:tr>
              <a:tr h="370840">
                <a:tc>
                  <a:txBody>
                    <a:bodyPr/>
                    <a:lstStyle/>
                    <a:p>
                      <a:endParaRPr lang="en-GB" dirty="0"/>
                    </a:p>
                  </a:txBody>
                  <a:tcPr/>
                </a:tc>
                <a:tc gridSpan="2">
                  <a:txBody>
                    <a:bodyPr/>
                    <a:lstStyle/>
                    <a:p>
                      <a:endParaRPr lang="en-GB" dirty="0"/>
                    </a:p>
                  </a:txBody>
                  <a:tcPr/>
                </a:tc>
                <a:tc hMerge="1">
                  <a:txBody>
                    <a:bodyPr/>
                    <a:lstStyle/>
                    <a:p>
                      <a:endParaRPr lang="en-GB"/>
                    </a:p>
                  </a:txBody>
                  <a:tcPr/>
                </a:tc>
                <a:tc>
                  <a:txBody>
                    <a:bodyPr/>
                    <a:lstStyle/>
                    <a:p>
                      <a:r>
                        <a:rPr lang="en-GB" dirty="0"/>
                        <a:t>Undefined</a:t>
                      </a:r>
                    </a:p>
                  </a:txBody>
                  <a:tcPr/>
                </a:tc>
                <a:tc>
                  <a:txBody>
                    <a:bodyPr/>
                    <a:lstStyle/>
                    <a:p>
                      <a:r>
                        <a:rPr lang="en-GB" dirty="0"/>
                        <a:t>Undefined</a:t>
                      </a:r>
                    </a:p>
                  </a:txBody>
                  <a:tcPr/>
                </a:tc>
                <a:tc>
                  <a:txBody>
                    <a:bodyPr/>
                    <a:lstStyle/>
                    <a:p>
                      <a:r>
                        <a:rPr lang="en-GB" dirty="0"/>
                        <a:t>0x16</a:t>
                      </a:r>
                    </a:p>
                  </a:txBody>
                  <a:tcPr/>
                </a:tc>
                <a:tc gridSpan="2">
                  <a:txBody>
                    <a:bodyPr/>
                    <a:lstStyle/>
                    <a:p>
                      <a:r>
                        <a:rPr lang="en-GB" dirty="0"/>
                        <a:t>10</a:t>
                      </a:r>
                    </a:p>
                  </a:txBody>
                  <a:tcPr/>
                </a:tc>
                <a:tc hMerge="1">
                  <a:txBody>
                    <a:bodyPr/>
                    <a:lstStyle/>
                    <a:p>
                      <a:endParaRPr lang="en-GB"/>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tc hMerge="1">
                  <a:txBody>
                    <a:bodyPr/>
                    <a:lstStyle/>
                    <a:p>
                      <a:endParaRPr lang="en-GB"/>
                    </a:p>
                  </a:txBody>
                  <a:tcPr/>
                </a:tc>
                <a:extLst>
                  <a:ext uri="{0D108BD9-81ED-4DB2-BD59-A6C34878D82A}">
                    <a16:rowId xmlns:a16="http://schemas.microsoft.com/office/drawing/2014/main" val="2290465727"/>
                  </a:ext>
                </a:extLst>
              </a:tr>
              <a:tr h="370840">
                <a:tc>
                  <a:txBody>
                    <a:bodyPr/>
                    <a:lstStyle/>
                    <a:p>
                      <a:endParaRPr lang="en-GB" dirty="0"/>
                    </a:p>
                  </a:txBody>
                  <a:tcPr/>
                </a:tc>
                <a:tc gridSpan="2">
                  <a:txBody>
                    <a:bodyPr/>
                    <a:lstStyle/>
                    <a:p>
                      <a:endParaRPr lang="en-GB" dirty="0"/>
                    </a:p>
                  </a:txBody>
                  <a:tcPr/>
                </a:tc>
                <a:tc hMerge="1">
                  <a:txBody>
                    <a:bodyPr/>
                    <a:lstStyle/>
                    <a:p>
                      <a:endParaRPr lang="en-GB"/>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gridSpan="2">
                  <a:txBody>
                    <a:bodyPr/>
                    <a:lstStyle/>
                    <a:p>
                      <a:r>
                        <a:rPr lang="en-GB" dirty="0"/>
                        <a:t>Undefined</a:t>
                      </a:r>
                    </a:p>
                  </a:txBody>
                  <a:tcPr/>
                </a:tc>
                <a:tc hMerge="1">
                  <a:txBody>
                    <a:bodyPr/>
                    <a:lstStyle/>
                    <a:p>
                      <a:endParaRPr lang="en-GB"/>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50384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8976077"/>
              </p:ext>
            </p:extLst>
          </p:nvPr>
        </p:nvGraphicFramePr>
        <p:xfrm>
          <a:off x="4108173" y="3526155"/>
          <a:ext cx="8083825" cy="2966720"/>
        </p:xfrm>
        <a:graphic>
          <a:graphicData uri="http://schemas.openxmlformats.org/drawingml/2006/table">
            <a:tbl>
              <a:tblPr firstRow="1" bandRow="1">
                <a:tableStyleId>{616DA210-FB5B-4158-B5E0-FEB733F419BA}</a:tableStyleId>
              </a:tblPr>
              <a:tblGrid>
                <a:gridCol w="1287602">
                  <a:extLst>
                    <a:ext uri="{9D8B030D-6E8A-4147-A177-3AD203B41FA5}">
                      <a16:colId xmlns:a16="http://schemas.microsoft.com/office/drawing/2014/main" val="29790790"/>
                    </a:ext>
                  </a:extLst>
                </a:gridCol>
                <a:gridCol w="1459609">
                  <a:extLst>
                    <a:ext uri="{9D8B030D-6E8A-4147-A177-3AD203B41FA5}">
                      <a16:colId xmlns:a16="http://schemas.microsoft.com/office/drawing/2014/main" val="3642693907"/>
                    </a:ext>
                  </a:extLst>
                </a:gridCol>
                <a:gridCol w="1287602">
                  <a:extLst>
                    <a:ext uri="{9D8B030D-6E8A-4147-A177-3AD203B41FA5}">
                      <a16:colId xmlns:a16="http://schemas.microsoft.com/office/drawing/2014/main" val="1520364714"/>
                    </a:ext>
                  </a:extLst>
                </a:gridCol>
                <a:gridCol w="1287602">
                  <a:extLst>
                    <a:ext uri="{9D8B030D-6E8A-4147-A177-3AD203B41FA5}">
                      <a16:colId xmlns:a16="http://schemas.microsoft.com/office/drawing/2014/main" val="3332808238"/>
                    </a:ext>
                  </a:extLst>
                </a:gridCol>
                <a:gridCol w="1287604">
                  <a:extLst>
                    <a:ext uri="{9D8B030D-6E8A-4147-A177-3AD203B41FA5}">
                      <a16:colId xmlns:a16="http://schemas.microsoft.com/office/drawing/2014/main" val="4195384588"/>
                    </a:ext>
                  </a:extLst>
                </a:gridCol>
                <a:gridCol w="1473806">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0x16</a:t>
                      </a:r>
                    </a:p>
                  </a:txBody>
                  <a:tcPr/>
                </a:tc>
                <a:tc>
                  <a:txBody>
                    <a:bodyPr/>
                    <a:lstStyle/>
                    <a:p>
                      <a:r>
                        <a:rPr lang="en-GB" dirty="0"/>
                        <a:t>10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77344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6" name="Контейнер за съдържание 3">
            <a:extLst>
              <a:ext uri="{FF2B5EF4-FFF2-40B4-BE49-F238E27FC236}">
                <a16:creationId xmlns:a16="http://schemas.microsoft.com/office/drawing/2014/main" id="{95A53D17-0006-42E9-A950-F3BB9E68FBB5}"/>
              </a:ext>
            </a:extLst>
          </p:cNvPr>
          <p:cNvGraphicFramePr>
            <a:graphicFrameLocks/>
          </p:cNvGraphicFramePr>
          <p:nvPr>
            <p:extLst>
              <p:ext uri="{D42A27DB-BD31-4B8C-83A1-F6EECF244321}">
                <p14:modId xmlns:p14="http://schemas.microsoft.com/office/powerpoint/2010/main" val="2040293927"/>
              </p:ext>
            </p:extLst>
          </p:nvPr>
        </p:nvGraphicFramePr>
        <p:xfrm>
          <a:off x="4108173" y="3526155"/>
          <a:ext cx="7921487" cy="2966720"/>
        </p:xfrm>
        <a:graphic>
          <a:graphicData uri="http://schemas.openxmlformats.org/drawingml/2006/table">
            <a:tbl>
              <a:tblPr firstRow="1" bandRow="1">
                <a:tableStyleId>{616DA210-FB5B-4158-B5E0-FEB733F419BA}</a:tableStyleId>
              </a:tblPr>
              <a:tblGrid>
                <a:gridCol w="1243324">
                  <a:extLst>
                    <a:ext uri="{9D8B030D-6E8A-4147-A177-3AD203B41FA5}">
                      <a16:colId xmlns:a16="http://schemas.microsoft.com/office/drawing/2014/main" val="29790790"/>
                    </a:ext>
                  </a:extLst>
                </a:gridCol>
                <a:gridCol w="1441755">
                  <a:extLst>
                    <a:ext uri="{9D8B030D-6E8A-4147-A177-3AD203B41FA5}">
                      <a16:colId xmlns:a16="http://schemas.microsoft.com/office/drawing/2014/main" val="3642693907"/>
                    </a:ext>
                  </a:extLst>
                </a:gridCol>
                <a:gridCol w="1308003">
                  <a:extLst>
                    <a:ext uri="{9D8B030D-6E8A-4147-A177-3AD203B41FA5}">
                      <a16:colId xmlns:a16="http://schemas.microsoft.com/office/drawing/2014/main" val="1520364714"/>
                    </a:ext>
                  </a:extLst>
                </a:gridCol>
                <a:gridCol w="1284979">
                  <a:extLst>
                    <a:ext uri="{9D8B030D-6E8A-4147-A177-3AD203B41FA5}">
                      <a16:colId xmlns:a16="http://schemas.microsoft.com/office/drawing/2014/main" val="3332808238"/>
                    </a:ext>
                  </a:extLst>
                </a:gridCol>
                <a:gridCol w="1261956">
                  <a:extLst>
                    <a:ext uri="{9D8B030D-6E8A-4147-A177-3AD203B41FA5}">
                      <a16:colId xmlns:a16="http://schemas.microsoft.com/office/drawing/2014/main" val="4195384588"/>
                    </a:ext>
                  </a:extLst>
                </a:gridCol>
                <a:gridCol w="1381470">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10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996392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464689448"/>
              </p:ext>
            </p:extLst>
          </p:nvPr>
        </p:nvGraphicFramePr>
        <p:xfrm>
          <a:off x="4108173" y="3526155"/>
          <a:ext cx="7921487" cy="2966720"/>
        </p:xfrm>
        <a:graphic>
          <a:graphicData uri="http://schemas.openxmlformats.org/drawingml/2006/table">
            <a:tbl>
              <a:tblPr firstRow="1" bandRow="1">
                <a:tableStyleId>{616DA210-FB5B-4158-B5E0-FEB733F419BA}</a:tableStyleId>
              </a:tblPr>
              <a:tblGrid>
                <a:gridCol w="1243324">
                  <a:extLst>
                    <a:ext uri="{9D8B030D-6E8A-4147-A177-3AD203B41FA5}">
                      <a16:colId xmlns:a16="http://schemas.microsoft.com/office/drawing/2014/main" val="29790790"/>
                    </a:ext>
                  </a:extLst>
                </a:gridCol>
                <a:gridCol w="1441755">
                  <a:extLst>
                    <a:ext uri="{9D8B030D-6E8A-4147-A177-3AD203B41FA5}">
                      <a16:colId xmlns:a16="http://schemas.microsoft.com/office/drawing/2014/main" val="3642693907"/>
                    </a:ext>
                  </a:extLst>
                </a:gridCol>
                <a:gridCol w="1308003">
                  <a:extLst>
                    <a:ext uri="{9D8B030D-6E8A-4147-A177-3AD203B41FA5}">
                      <a16:colId xmlns:a16="http://schemas.microsoft.com/office/drawing/2014/main" val="1520364714"/>
                    </a:ext>
                  </a:extLst>
                </a:gridCol>
                <a:gridCol w="1284979">
                  <a:extLst>
                    <a:ext uri="{9D8B030D-6E8A-4147-A177-3AD203B41FA5}">
                      <a16:colId xmlns:a16="http://schemas.microsoft.com/office/drawing/2014/main" val="3332808238"/>
                    </a:ext>
                  </a:extLst>
                </a:gridCol>
                <a:gridCol w="1261956">
                  <a:extLst>
                    <a:ext uri="{9D8B030D-6E8A-4147-A177-3AD203B41FA5}">
                      <a16:colId xmlns:a16="http://schemas.microsoft.com/office/drawing/2014/main" val="4195384588"/>
                    </a:ext>
                  </a:extLst>
                </a:gridCol>
                <a:gridCol w="1381470">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11</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5056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6" name="Контейнер за съдържание 3">
            <a:extLst>
              <a:ext uri="{FF2B5EF4-FFF2-40B4-BE49-F238E27FC236}">
                <a16:creationId xmlns:a16="http://schemas.microsoft.com/office/drawing/2014/main" id="{A92008DF-9103-46B5-899F-4E565824FD92}"/>
              </a:ext>
            </a:extLst>
          </p:cNvPr>
          <p:cNvGraphicFramePr>
            <a:graphicFrameLocks/>
          </p:cNvGraphicFramePr>
          <p:nvPr>
            <p:extLst>
              <p:ext uri="{D42A27DB-BD31-4B8C-83A1-F6EECF244321}">
                <p14:modId xmlns:p14="http://schemas.microsoft.com/office/powerpoint/2010/main" val="1107978282"/>
              </p:ext>
            </p:extLst>
          </p:nvPr>
        </p:nvGraphicFramePr>
        <p:xfrm>
          <a:off x="4108173" y="3526155"/>
          <a:ext cx="7921545" cy="2966720"/>
        </p:xfrm>
        <a:graphic>
          <a:graphicData uri="http://schemas.openxmlformats.org/drawingml/2006/table">
            <a:tbl>
              <a:tblPr firstRow="1" bandRow="1">
                <a:tableStyleId>{616DA210-FB5B-4158-B5E0-FEB733F419BA}</a:tableStyleId>
              </a:tblPr>
              <a:tblGrid>
                <a:gridCol w="1267895">
                  <a:extLst>
                    <a:ext uri="{9D8B030D-6E8A-4147-A177-3AD203B41FA5}">
                      <a16:colId xmlns:a16="http://schemas.microsoft.com/office/drawing/2014/main" val="29790790"/>
                    </a:ext>
                  </a:extLst>
                </a:gridCol>
                <a:gridCol w="1441193">
                  <a:extLst>
                    <a:ext uri="{9D8B030D-6E8A-4147-A177-3AD203B41FA5}">
                      <a16:colId xmlns:a16="http://schemas.microsoft.com/office/drawing/2014/main" val="3642693907"/>
                    </a:ext>
                  </a:extLst>
                </a:gridCol>
                <a:gridCol w="1267895">
                  <a:extLst>
                    <a:ext uri="{9D8B030D-6E8A-4147-A177-3AD203B41FA5}">
                      <a16:colId xmlns:a16="http://schemas.microsoft.com/office/drawing/2014/main" val="1520364714"/>
                    </a:ext>
                  </a:extLst>
                </a:gridCol>
                <a:gridCol w="1267895">
                  <a:extLst>
                    <a:ext uri="{9D8B030D-6E8A-4147-A177-3AD203B41FA5}">
                      <a16:colId xmlns:a16="http://schemas.microsoft.com/office/drawing/2014/main" val="3332808238"/>
                    </a:ext>
                  </a:extLst>
                </a:gridCol>
                <a:gridCol w="1267897">
                  <a:extLst>
                    <a:ext uri="{9D8B030D-6E8A-4147-A177-3AD203B41FA5}">
                      <a16:colId xmlns:a16="http://schemas.microsoft.com/office/drawing/2014/main" val="4195384588"/>
                    </a:ext>
                  </a:extLst>
                </a:gridCol>
                <a:gridCol w="1408770">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248915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sp>
        <p:nvSpPr>
          <p:cNvPr id="5" name="Знак &quot;Забранено&quot; 4">
            <a:extLst>
              <a:ext uri="{FF2B5EF4-FFF2-40B4-BE49-F238E27FC236}">
                <a16:creationId xmlns:a16="http://schemas.microsoft.com/office/drawing/2014/main" id="{178E546C-1749-47D8-A19D-ACF418D36F3B}"/>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6" name="Съединител &quot;права стрелка&quot; 5">
            <a:extLst>
              <a:ext uri="{FF2B5EF4-FFF2-40B4-BE49-F238E27FC236}">
                <a16:creationId xmlns:a16="http://schemas.microsoft.com/office/drawing/2014/main" id="{66C82129-2C98-4B64-B042-DFB31A7D85A1}"/>
              </a:ext>
            </a:extLst>
          </p:cNvPr>
          <p:cNvCxnSpPr>
            <a:cxnSpLocks/>
            <a:endCxn id="5" idx="0"/>
          </p:cNvCxnSpPr>
          <p:nvPr/>
        </p:nvCxnSpPr>
        <p:spPr>
          <a:xfrm flipH="1" flipV="1">
            <a:off x="10058399" y="2143706"/>
            <a:ext cx="742124" cy="244154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9" name="Контейнер за съдържание 3">
            <a:extLst>
              <a:ext uri="{FF2B5EF4-FFF2-40B4-BE49-F238E27FC236}">
                <a16:creationId xmlns:a16="http://schemas.microsoft.com/office/drawing/2014/main" id="{2E58991E-1113-4429-A038-4F2729F0D247}"/>
              </a:ext>
            </a:extLst>
          </p:cNvPr>
          <p:cNvGraphicFramePr>
            <a:graphicFrameLocks/>
          </p:cNvGraphicFramePr>
          <p:nvPr>
            <p:extLst>
              <p:ext uri="{D42A27DB-BD31-4B8C-83A1-F6EECF244321}">
                <p14:modId xmlns:p14="http://schemas.microsoft.com/office/powerpoint/2010/main" val="458777996"/>
              </p:ext>
            </p:extLst>
          </p:nvPr>
        </p:nvGraphicFramePr>
        <p:xfrm>
          <a:off x="4108173" y="3526155"/>
          <a:ext cx="7921545" cy="2966720"/>
        </p:xfrm>
        <a:graphic>
          <a:graphicData uri="http://schemas.openxmlformats.org/drawingml/2006/table">
            <a:tbl>
              <a:tblPr firstRow="1" bandRow="1">
                <a:tableStyleId>{616DA210-FB5B-4158-B5E0-FEB733F419BA}</a:tableStyleId>
              </a:tblPr>
              <a:tblGrid>
                <a:gridCol w="1267895">
                  <a:extLst>
                    <a:ext uri="{9D8B030D-6E8A-4147-A177-3AD203B41FA5}">
                      <a16:colId xmlns:a16="http://schemas.microsoft.com/office/drawing/2014/main" val="29790790"/>
                    </a:ext>
                  </a:extLst>
                </a:gridCol>
                <a:gridCol w="1441193">
                  <a:extLst>
                    <a:ext uri="{9D8B030D-6E8A-4147-A177-3AD203B41FA5}">
                      <a16:colId xmlns:a16="http://schemas.microsoft.com/office/drawing/2014/main" val="3642693907"/>
                    </a:ext>
                  </a:extLst>
                </a:gridCol>
                <a:gridCol w="1267895">
                  <a:extLst>
                    <a:ext uri="{9D8B030D-6E8A-4147-A177-3AD203B41FA5}">
                      <a16:colId xmlns:a16="http://schemas.microsoft.com/office/drawing/2014/main" val="1520364714"/>
                    </a:ext>
                  </a:extLst>
                </a:gridCol>
                <a:gridCol w="1267895">
                  <a:extLst>
                    <a:ext uri="{9D8B030D-6E8A-4147-A177-3AD203B41FA5}">
                      <a16:colId xmlns:a16="http://schemas.microsoft.com/office/drawing/2014/main" val="3332808238"/>
                    </a:ext>
                  </a:extLst>
                </a:gridCol>
                <a:gridCol w="1267897">
                  <a:extLst>
                    <a:ext uri="{9D8B030D-6E8A-4147-A177-3AD203B41FA5}">
                      <a16:colId xmlns:a16="http://schemas.microsoft.com/office/drawing/2014/main" val="4195384588"/>
                    </a:ext>
                  </a:extLst>
                </a:gridCol>
                <a:gridCol w="1408770">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932810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от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a:t>
            </a:r>
            <a:r>
              <a:rPr lang="bg-BG" dirty="0" err="1"/>
              <a:t>примитивнити</a:t>
            </a:r>
            <a:endParaRPr lang="bg-BG" dirty="0"/>
          </a:p>
          <a:p>
            <a:r>
              <a:rPr lang="bg-BG" dirty="0"/>
              <a:t>Към примитивните спадат  и </a:t>
            </a:r>
            <a:r>
              <a:rPr lang="bg-BG" dirty="0" err="1"/>
              <a:t>пойнтърите</a:t>
            </a:r>
            <a:r>
              <a:rPr lang="bg-BG" dirty="0"/>
              <a:t> към тях</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от други типове данни, без значение дали са примитивни или съставни</a:t>
            </a:r>
            <a:r>
              <a:rPr lang="en-GB" dirty="0"/>
              <a:t>.</a:t>
            </a:r>
            <a:endParaRPr lang="bg-BG" dirty="0"/>
          </a:p>
          <a:p>
            <a:r>
              <a:rPr lang="en-GB" dirty="0"/>
              <a:t> </a:t>
            </a:r>
            <a:r>
              <a:rPr lang="bg-BG" dirty="0"/>
              <a:t>Има само едно условие, за което ще говорим по-късно.</a:t>
            </a:r>
          </a:p>
          <a:p>
            <a:endParaRPr lang="bg-BG" dirty="0"/>
          </a:p>
          <a:p>
            <a:pPr>
              <a:buFont typeface="Symbol" panose="05050102010706020507" pitchFamily="18" charset="2"/>
              <a:buChar char="Þ"/>
            </a:pPr>
            <a:r>
              <a:rPr lang="bg-BG" dirty="0"/>
              <a:t>Всеки съставен вид данни, може да се разложи само до примитивни данни?</a:t>
            </a:r>
          </a:p>
          <a:p>
            <a:pPr marL="0" indent="0">
              <a:buNone/>
            </a:pPr>
            <a:r>
              <a:rPr lang="bg-BG" dirty="0">
                <a:solidFill>
                  <a:srgbClr val="D856C9"/>
                </a:solidFill>
              </a:rPr>
              <a:t>	Отговор: Не, ще го разгледаме малко по-късно</a:t>
            </a: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err="1"/>
              <a:t>Първият</a:t>
            </a:r>
            <a:r>
              <a:rPr lang="ru-RU" dirty="0"/>
              <a:t> </a:t>
            </a:r>
            <a:r>
              <a:rPr lang="ru-RU" dirty="0" err="1"/>
              <a:t>съставен</a:t>
            </a:r>
            <a:r>
              <a:rPr lang="ru-RU" dirty="0"/>
              <a:t> тип </a:t>
            </a:r>
            <a:r>
              <a:rPr lang="ru-RU" dirty="0" err="1"/>
              <a:t>данни</a:t>
            </a:r>
            <a:r>
              <a:rPr lang="ru-RU" dirty="0"/>
              <a:t>, </a:t>
            </a:r>
            <a:r>
              <a:rPr lang="ru-RU" dirty="0" err="1"/>
              <a:t>който</a:t>
            </a:r>
            <a:r>
              <a:rPr lang="ru-RU" dirty="0"/>
              <a:t> </a:t>
            </a:r>
            <a:r>
              <a:rPr lang="ru-RU" dirty="0" err="1"/>
              <a:t>ще</a:t>
            </a:r>
            <a:r>
              <a:rPr lang="ru-RU" dirty="0"/>
              <a:t> учите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произволен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Дефиниция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 данни</a:t>
            </a: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зададем стойност по 2 начина, като по-добрият ще остане за курса по </a:t>
            </a:r>
            <a:r>
              <a:rPr lang="bg-BG" dirty="0" err="1"/>
              <a:t>ооп</a:t>
            </a:r>
            <a:endParaRPr lang="bg-BG" dirty="0"/>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en-GB" dirty="0"/>
              <a:t>example b = {1,2,3};</a:t>
            </a:r>
          </a:p>
          <a:p>
            <a:pPr marL="0" indent="0">
              <a:buNone/>
            </a:pPr>
            <a:r>
              <a:rPr lang="en-GB" dirty="0"/>
              <a:t>example c = {1,2,3,’!’};</a:t>
            </a:r>
          </a:p>
          <a:p>
            <a:pPr marL="0" indent="0">
              <a:buNone/>
            </a:pPr>
            <a:r>
              <a:rPr lang="en-GB" dirty="0"/>
              <a:t>example d = {1,2,3,’!’,1,2,3,4,5}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и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352345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lstStyle/>
          <a:p>
            <a:r>
              <a:rPr lang="bg-BG" dirty="0"/>
              <a:t>….. и така докато не свърши свободната памет и не избухнат фойерверки</a:t>
            </a:r>
            <a:endParaRPr lang="en-GB" dirty="0"/>
          </a:p>
        </p:txBody>
      </p:sp>
    </p:spTree>
    <p:extLst>
      <p:ext uri="{BB962C8B-B14F-4D97-AF65-F5344CB8AC3E}">
        <p14:creationId xmlns:p14="http://schemas.microsoft.com/office/powerpoint/2010/main" val="41541087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a:p>
            <a:r>
              <a:rPr lang="bg-BG" dirty="0">
                <a:sym typeface="Wingdings" panose="05000000000000000000" pitchFamily="2" charset="2"/>
              </a:rPr>
              <a:t>Ако се справя с наличната техника ще ви пусна лекция от 1 учебно заведение за хора със специфични изисквания, за да си повдигнете самочувствието като програмисти :</a:t>
            </a:r>
            <a:r>
              <a:rPr lang="en-GB" dirty="0">
                <a:sym typeface="Wingdings" panose="05000000000000000000" pitchFamily="2" charset="2"/>
              </a:rPr>
              <a:t>D</a:t>
            </a:r>
            <a:endParaRPr lang="en-GB" dirty="0"/>
          </a:p>
        </p:txBody>
      </p:sp>
    </p:spTree>
    <p:extLst>
      <p:ext uri="{BB962C8B-B14F-4D97-AF65-F5344CB8AC3E}">
        <p14:creationId xmlns:p14="http://schemas.microsoft.com/office/powerpoint/2010/main" val="7097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3533</TotalTime>
  <Words>5749</Words>
  <Application>Microsoft Office PowerPoint</Application>
  <PresentationFormat>Широк екран</PresentationFormat>
  <Paragraphs>1707</Paragraphs>
  <Slides>97</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97</vt:i4>
      </vt:variant>
    </vt:vector>
  </HeadingPairs>
  <TitlesOfParts>
    <vt:vector size="102"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in a nutshell</vt:lpstr>
      <vt:lpstr>Стековата памет на интуитивно ниво</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Заделяне на динамична памет - визуализация</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#2</vt:lpstr>
      <vt:lpstr>Задача</vt:lpstr>
      <vt:lpstr>Задача</vt:lpstr>
      <vt:lpstr>Задача</vt:lpstr>
      <vt:lpstr>Структури</vt:lpstr>
      <vt:lpstr>Структури</vt:lpstr>
      <vt:lpstr>Структури</vt:lpstr>
      <vt:lpstr>Структури</vt:lpstr>
      <vt:lpstr>Структури</vt:lpstr>
      <vt:lpstr>Структури</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309</cp:revision>
  <dcterms:created xsi:type="dcterms:W3CDTF">2018-10-19T21:24:38Z</dcterms:created>
  <dcterms:modified xsi:type="dcterms:W3CDTF">2019-01-19T17:42:40Z</dcterms:modified>
</cp:coreProperties>
</file>