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393" r:id="rId15"/>
    <p:sldId id="395" r:id="rId16"/>
    <p:sldId id="268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96" r:id="rId28"/>
    <p:sldId id="408" r:id="rId29"/>
    <p:sldId id="409" r:id="rId30"/>
    <p:sldId id="410" r:id="rId31"/>
    <p:sldId id="411" r:id="rId32"/>
    <p:sldId id="412" r:id="rId33"/>
    <p:sldId id="625" r:id="rId34"/>
    <p:sldId id="769" r:id="rId35"/>
    <p:sldId id="272" r:id="rId36"/>
    <p:sldId id="413" r:id="rId37"/>
    <p:sldId id="414" r:id="rId38"/>
    <p:sldId id="415" r:id="rId39"/>
    <p:sldId id="416" r:id="rId40"/>
    <p:sldId id="418" r:id="rId41"/>
    <p:sldId id="419" r:id="rId42"/>
    <p:sldId id="417" r:id="rId43"/>
    <p:sldId id="420" r:id="rId44"/>
    <p:sldId id="421" r:id="rId45"/>
    <p:sldId id="422" r:id="rId46"/>
    <p:sldId id="423" r:id="rId47"/>
    <p:sldId id="424" r:id="rId48"/>
    <p:sldId id="425" r:id="rId49"/>
    <p:sldId id="269" r:id="rId50"/>
    <p:sldId id="626" r:id="rId51"/>
    <p:sldId id="627" r:id="rId52"/>
    <p:sldId id="629" r:id="rId53"/>
    <p:sldId id="628" r:id="rId54"/>
    <p:sldId id="630" r:id="rId55"/>
    <p:sldId id="631" r:id="rId56"/>
    <p:sldId id="271" r:id="rId57"/>
    <p:sldId id="632" r:id="rId58"/>
    <p:sldId id="633" r:id="rId59"/>
    <p:sldId id="634" r:id="rId60"/>
    <p:sldId id="635" r:id="rId61"/>
    <p:sldId id="636" r:id="rId62"/>
    <p:sldId id="637" r:id="rId63"/>
    <p:sldId id="638" r:id="rId64"/>
    <p:sldId id="639" r:id="rId65"/>
    <p:sldId id="640" r:id="rId66"/>
    <p:sldId id="641" r:id="rId67"/>
    <p:sldId id="642" r:id="rId68"/>
    <p:sldId id="643" r:id="rId69"/>
    <p:sldId id="644" r:id="rId70"/>
    <p:sldId id="646" r:id="rId71"/>
    <p:sldId id="650" r:id="rId72"/>
    <p:sldId id="648" r:id="rId73"/>
    <p:sldId id="649" r:id="rId74"/>
    <p:sldId id="651" r:id="rId75"/>
    <p:sldId id="647" r:id="rId76"/>
    <p:sldId id="661" r:id="rId77"/>
    <p:sldId id="662" r:id="rId78"/>
    <p:sldId id="689" r:id="rId79"/>
    <p:sldId id="690" r:id="rId80"/>
    <p:sldId id="664" r:id="rId81"/>
    <p:sldId id="668" r:id="rId82"/>
    <p:sldId id="669" r:id="rId83"/>
    <p:sldId id="667" r:id="rId84"/>
    <p:sldId id="652" r:id="rId85"/>
    <p:sldId id="653" r:id="rId86"/>
    <p:sldId id="656" r:id="rId87"/>
    <p:sldId id="657" r:id="rId88"/>
    <p:sldId id="659" r:id="rId89"/>
    <p:sldId id="660" r:id="rId90"/>
    <p:sldId id="764" r:id="rId91"/>
    <p:sldId id="765" r:id="rId92"/>
    <p:sldId id="766" r:id="rId93"/>
    <p:sldId id="767" r:id="rId94"/>
    <p:sldId id="768" r:id="rId95"/>
    <p:sldId id="672" r:id="rId96"/>
    <p:sldId id="673" r:id="rId97"/>
    <p:sldId id="671" r:id="rId98"/>
    <p:sldId id="670" r:id="rId99"/>
    <p:sldId id="674" r:id="rId100"/>
    <p:sldId id="676" r:id="rId101"/>
    <p:sldId id="675" r:id="rId102"/>
    <p:sldId id="677" r:id="rId103"/>
    <p:sldId id="654" r:id="rId104"/>
    <p:sldId id="655" r:id="rId105"/>
    <p:sldId id="678" r:id="rId106"/>
    <p:sldId id="679" r:id="rId107"/>
    <p:sldId id="680" r:id="rId108"/>
    <p:sldId id="681" r:id="rId109"/>
    <p:sldId id="682" r:id="rId110"/>
    <p:sldId id="683" r:id="rId111"/>
    <p:sldId id="684" r:id="rId112"/>
    <p:sldId id="704" r:id="rId113"/>
    <p:sldId id="685" r:id="rId114"/>
    <p:sldId id="686" r:id="rId115"/>
    <p:sldId id="687" r:id="rId116"/>
    <p:sldId id="717" r:id="rId117"/>
    <p:sldId id="392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ADE00"/>
    <a:srgbClr val="289A00"/>
    <a:srgbClr val="1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Fireworks_in_San_Jose_California_2007_07_04_by_Ian_Kluft_img_9618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articles/2LywvCM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B67FCE-2BC1-4457-A7D2-99FA5B8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180DFC-C872-4E1E-A6FF-51AD0B4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9EE86E-3A1C-47A7-A5A8-C97E3F17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постига ООП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0BAEC4-C515-406E-8B6C-0A74D888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Винаги се движим от малко към голямото</a:t>
            </a:r>
          </a:p>
          <a:p>
            <a:endParaRPr lang="bg-BG" dirty="0"/>
          </a:p>
          <a:p>
            <a:r>
              <a:rPr lang="bg-BG" dirty="0"/>
              <a:t>За да построим един МОЛ например, трябва първо да създадем продукти, после магазини, после етажи и така накрая ще получим крайния продукт</a:t>
            </a:r>
          </a:p>
          <a:p>
            <a:endParaRPr lang="bg-BG" dirty="0"/>
          </a:p>
          <a:p>
            <a:r>
              <a:rPr lang="bg-BG" dirty="0"/>
              <a:t>Примитивните типове данни се наричат така точно защото са в основата на абсолютно всичко</a:t>
            </a:r>
          </a:p>
          <a:p>
            <a:endParaRPr lang="bg-BG" dirty="0"/>
          </a:p>
          <a:p>
            <a:r>
              <a:rPr lang="bg-BG" dirty="0"/>
              <a:t>Чрез примитивните типове данни можем да постигнем всичко останало</a:t>
            </a:r>
          </a:p>
        </p:txBody>
      </p:sp>
    </p:spTree>
    <p:extLst>
      <p:ext uri="{BB962C8B-B14F-4D97-AF65-F5344CB8AC3E}">
        <p14:creationId xmlns:p14="http://schemas.microsoft.com/office/powerpoint/2010/main" val="5816531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6DDB91-F521-4688-ADA5-BF218BF6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88FAD2A-6310-4687-A1E5-3ACD55C7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9239"/>
          </a:xfrm>
        </p:spPr>
      </p:pic>
    </p:spTree>
    <p:extLst>
      <p:ext uri="{BB962C8B-B14F-4D97-AF65-F5344CB8AC3E}">
        <p14:creationId xmlns:p14="http://schemas.microsoft.com/office/powerpoint/2010/main" val="1744921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tmp1()const{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Да, сега вече няма противоречия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742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DF50DB-5DAD-48D9-84E6-AA65E319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7FD0EF-BBEF-4D60-BC53-BABB3032B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1788"/>
          </a:xfrm>
        </p:spPr>
      </p:pic>
    </p:spTree>
    <p:extLst>
      <p:ext uri="{BB962C8B-B14F-4D97-AF65-F5344CB8AC3E}">
        <p14:creationId xmlns:p14="http://schemas.microsoft.com/office/powerpoint/2010/main" val="26947135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496A92-5C1E-4897-A712-1647E673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CD4857-3DBA-43F4-9F63-009FDD9E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Валидна ли е функцията </a:t>
            </a:r>
            <a:r>
              <a:rPr lang="en-US" dirty="0"/>
              <a:t>cycle?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class Easy{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int member = 3;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void cycle();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void Easy::cycle(){ 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dirty="0"/>
              <a:t>	</a:t>
            </a:r>
            <a:r>
              <a:rPr lang="en-US" dirty="0"/>
              <a:t> std::</a:t>
            </a:r>
            <a:r>
              <a:rPr lang="en-US" dirty="0" err="1"/>
              <a:t>cout</a:t>
            </a:r>
            <a:r>
              <a:rPr lang="en-US" dirty="0"/>
              <a:t>&lt;&lt;this-&gt;this-&gt;member;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this </a:t>
            </a:r>
            <a:r>
              <a:rPr lang="bg-BG" dirty="0">
                <a:solidFill>
                  <a:srgbClr val="FF33CC"/>
                </a:solidFill>
              </a:rPr>
              <a:t>не е член-</a:t>
            </a:r>
            <a:r>
              <a:rPr lang="bg-BG" dirty="0" err="1">
                <a:solidFill>
                  <a:srgbClr val="FF33CC"/>
                </a:solidFill>
              </a:rPr>
              <a:t>данна</a:t>
            </a:r>
            <a:r>
              <a:rPr lang="bg-BG" dirty="0">
                <a:solidFill>
                  <a:srgbClr val="FF33CC"/>
                </a:solidFill>
              </a:rPr>
              <a:t> на класа, а е параметър на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8186504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FDE466-8D37-47E3-85C4-5BB1A8F6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7E4408C-3708-44DE-8A24-C14FD041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7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9174409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CC0CB7-8C52-4C22-B2EB-DE9D1EC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Структурираното писане на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5A837C-1D5A-441F-A7F1-BD040168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Досега разгледахме доста неща, но не обсъдихме как е добре да се правят нещата</a:t>
            </a:r>
          </a:p>
          <a:p>
            <a:endParaRPr lang="bg-BG" dirty="0"/>
          </a:p>
          <a:p>
            <a:r>
              <a:rPr lang="bg-BG" dirty="0"/>
              <a:t>За да стигнем до там</a:t>
            </a:r>
            <a:r>
              <a:rPr lang="en-GB" dirty="0"/>
              <a:t>,</a:t>
            </a:r>
            <a:r>
              <a:rPr lang="bg-BG" dirty="0"/>
              <a:t> трябва да: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Установим разликата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поговорим за процесите </a:t>
            </a:r>
            <a:r>
              <a:rPr lang="bg-BG" dirty="0" err="1"/>
              <a:t>прекомпилация</a:t>
            </a:r>
            <a:r>
              <a:rPr lang="bg-BG" dirty="0"/>
              <a:t>, компилация и свързване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установим нуждата от двата вида файлове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4520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46AC2E-F240-4B8A-903E-E1D69453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</a:t>
            </a:r>
            <a:r>
              <a:rPr lang="en-GB" dirty="0"/>
              <a:t>.h </a:t>
            </a:r>
            <a:r>
              <a:rPr lang="bg-BG" dirty="0"/>
              <a:t>и 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0F95E5-E2CF-4601-B5A8-984D4C47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Говорихме за това във времето за въпроси миналия път, затова няма да задълбочаваме</a:t>
            </a:r>
          </a:p>
          <a:p>
            <a:endParaRPr lang="bg-BG" dirty="0"/>
          </a:p>
          <a:p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се компилират, отделно един от други, и после се свързват (линкват)</a:t>
            </a:r>
          </a:p>
          <a:p>
            <a:endParaRPr lang="bg-BG" dirty="0"/>
          </a:p>
          <a:p>
            <a:r>
              <a:rPr lang="en-GB" dirty="0"/>
              <a:t>.h </a:t>
            </a:r>
            <a:r>
              <a:rPr lang="bg-BG" dirty="0"/>
              <a:t>файловете не се компилират, а се вмъкват в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файловете чрез командата </a:t>
            </a:r>
            <a:r>
              <a:rPr lang="en-GB" dirty="0"/>
              <a:t>#include</a:t>
            </a:r>
          </a:p>
        </p:txBody>
      </p:sp>
    </p:spTree>
    <p:extLst>
      <p:ext uri="{BB962C8B-B14F-4D97-AF65-F5344CB8AC3E}">
        <p14:creationId xmlns:p14="http://schemas.microsoft.com/office/powerpoint/2010/main" val="1816087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D8C424-0B92-41ED-B018-24CB960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Прекомпилация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442F42-C229-49EA-9C81-1129B26D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Прекомпилацията</a:t>
            </a:r>
            <a:r>
              <a:rPr lang="bg-BG" dirty="0"/>
              <a:t> се случва непосредствено преди компилацията</a:t>
            </a:r>
          </a:p>
          <a:p>
            <a:endParaRPr lang="bg-BG" dirty="0"/>
          </a:p>
          <a:p>
            <a:r>
              <a:rPr lang="bg-BG" dirty="0"/>
              <a:t>При нея всяка команда за вмъкване бива буквално заменена с целия код  на файла, който трябва да вмъкне</a:t>
            </a:r>
          </a:p>
          <a:p>
            <a:endParaRPr lang="bg-BG" dirty="0"/>
          </a:p>
          <a:p>
            <a:r>
              <a:rPr lang="bg-BG" dirty="0"/>
              <a:t>Съществуват така наречените </a:t>
            </a:r>
            <a:r>
              <a:rPr lang="en-GB" dirty="0"/>
              <a:t>safe guards, </a:t>
            </a:r>
            <a:r>
              <a:rPr lang="bg-BG" dirty="0"/>
              <a:t>които предотвратяват неколкократното включване на един и същи файл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4381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B6140E-C6BF-4054-B2D7-5F8F1CBD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Компилация и свързване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5F67BC-A991-4DF0-8338-FD3675CA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Аналогично се случва след </a:t>
            </a:r>
            <a:r>
              <a:rPr lang="bg-BG" dirty="0" err="1"/>
              <a:t>прекомпилацията</a:t>
            </a:r>
            <a:r>
              <a:rPr lang="bg-BG" dirty="0"/>
              <a:t>, когато всички </a:t>
            </a:r>
            <a:r>
              <a:rPr lang="en-GB" dirty="0"/>
              <a:t>#include </a:t>
            </a:r>
            <a:r>
              <a:rPr lang="bg-BG" dirty="0"/>
              <a:t>са били заместени с код</a:t>
            </a:r>
          </a:p>
          <a:p>
            <a:endParaRPr lang="bg-BG" dirty="0"/>
          </a:p>
          <a:p>
            <a:r>
              <a:rPr lang="bg-BG" dirty="0"/>
              <a:t>Всички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файлове в проекта биват преобразувани във файлове,  съдържащи код на по-ниско ниво</a:t>
            </a:r>
          </a:p>
          <a:p>
            <a:endParaRPr lang="bg-BG" dirty="0"/>
          </a:p>
          <a:p>
            <a:r>
              <a:rPr lang="bg-BG" dirty="0"/>
              <a:t>След това процесът на свързване създава връзка между тези отделни файлове и накрая ние получаваме .ехе файл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7387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по време на компилация всички .</a:t>
            </a:r>
            <a:r>
              <a:rPr lang="bg-BG" dirty="0" err="1"/>
              <a:t>срр</a:t>
            </a:r>
            <a:r>
              <a:rPr lang="bg-BG" dirty="0"/>
              <a:t> файлове се обработват отделно</a:t>
            </a:r>
          </a:p>
          <a:p>
            <a:endParaRPr lang="bg-BG" dirty="0"/>
          </a:p>
          <a:p>
            <a:r>
              <a:rPr lang="bg-BG" dirty="0"/>
              <a:t>По тази причина, ако имам 2 .</a:t>
            </a:r>
            <a:r>
              <a:rPr lang="bg-BG" dirty="0" err="1"/>
              <a:t>срр</a:t>
            </a:r>
            <a:r>
              <a:rPr lang="bg-BG" dirty="0"/>
              <a:t> файла, които представляват съответно 2 отделни класа, то никой от двата класа няма как да знае за съществуването на другия</a:t>
            </a:r>
          </a:p>
          <a:p>
            <a:endParaRPr lang="bg-BG" dirty="0"/>
          </a:p>
          <a:p>
            <a:r>
              <a:rPr lang="bg-BG" dirty="0"/>
              <a:t>Така няма как да пресъздадем този свят от много обекти свързани помежду си, за който говорихме в началото</a:t>
            </a:r>
          </a:p>
        </p:txBody>
      </p:sp>
    </p:spTree>
    <p:extLst>
      <p:ext uri="{BB962C8B-B14F-4D97-AF65-F5344CB8AC3E}">
        <p14:creationId xmlns:p14="http://schemas.microsoft.com/office/powerpoint/2010/main" val="34586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4824BD-0B91-4F8A-893C-B7C063B9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 примитивните типове данни можем да построим МОЛ?</a:t>
            </a:r>
            <a:r>
              <a:rPr lang="en-US" dirty="0"/>
              <a:t> </a:t>
            </a:r>
            <a:r>
              <a:rPr lang="bg-BG" dirty="0"/>
              <a:t>(опростено)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2EF572-99A4-4C74-A72B-5E6B2BD8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За да опишем един продукт, ни трябват:</a:t>
            </a:r>
          </a:p>
          <a:p>
            <a:pPr lvl="1"/>
            <a:r>
              <a:rPr lang="bg-BG" dirty="0"/>
              <a:t>име, име на производител, цвят, цена, номер на баркод</a:t>
            </a:r>
          </a:p>
          <a:p>
            <a:endParaRPr lang="bg-BG" dirty="0"/>
          </a:p>
          <a:p>
            <a:r>
              <a:rPr lang="bg-BG" dirty="0"/>
              <a:t>За да опишем един магазин ни, трябват:</a:t>
            </a:r>
          </a:p>
          <a:p>
            <a:pPr lvl="1"/>
            <a:r>
              <a:rPr lang="bg-BG" dirty="0"/>
              <a:t>име, тип, работно време, огромно количество данни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етаж, ни трябват:</a:t>
            </a:r>
          </a:p>
          <a:p>
            <a:pPr lvl="1"/>
            <a:r>
              <a:rPr lang="bg-BG" dirty="0"/>
              <a:t>номер, няколко магазина, някакви други щуротии</a:t>
            </a:r>
          </a:p>
          <a:p>
            <a:pPr lvl="1"/>
            <a:endParaRPr lang="bg-BG" dirty="0"/>
          </a:p>
          <a:p>
            <a:r>
              <a:rPr lang="bg-BG" dirty="0"/>
              <a:t>За да опишем един мол, ни трябват:</a:t>
            </a:r>
          </a:p>
          <a:p>
            <a:pPr lvl="1"/>
            <a:r>
              <a:rPr lang="bg-BG" dirty="0"/>
              <a:t>име, адрес, цвят, няколко етажа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701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899D8-61CA-414B-9203-C8A45C8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Каква е нуждата от .</a:t>
            </a:r>
            <a:r>
              <a:rPr lang="en-GB" dirty="0"/>
              <a:t>h </a:t>
            </a:r>
            <a:r>
              <a:rPr lang="bg-BG" dirty="0"/>
              <a:t>и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4CEE71-16EE-4D69-807E-92D503D0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.h </a:t>
            </a:r>
            <a:r>
              <a:rPr lang="bg-BG" dirty="0"/>
              <a:t>файловете ни позволяват да известим даден клас за съществуването на друг, което ги прави идеални за съхранение на описание на класа</a:t>
            </a:r>
          </a:p>
          <a:p>
            <a:endParaRPr lang="bg-BG" dirty="0"/>
          </a:p>
          <a:p>
            <a:r>
              <a:rPr lang="bg-BG" dirty="0"/>
              <a:t>.</a:t>
            </a:r>
            <a:r>
              <a:rPr lang="en-GB" dirty="0"/>
              <a:t>h </a:t>
            </a:r>
            <a:r>
              <a:rPr lang="bg-BG" dirty="0"/>
              <a:t>обаче не е подходящ за дефиниции на член-функции</a:t>
            </a:r>
          </a:p>
          <a:p>
            <a:endParaRPr lang="bg-BG" dirty="0"/>
          </a:p>
          <a:p>
            <a:r>
              <a:rPr lang="bg-BG" dirty="0"/>
              <a:t>Ако един .</a:t>
            </a:r>
            <a:r>
              <a:rPr lang="en-GB" dirty="0"/>
              <a:t>h</a:t>
            </a:r>
            <a:r>
              <a:rPr lang="bg-BG" dirty="0"/>
              <a:t> файл, съдържащ дефиниция, бъде включен на повече от едно място, без </a:t>
            </a:r>
            <a:r>
              <a:rPr lang="en-US" dirty="0"/>
              <a:t>safe guards, </a:t>
            </a:r>
            <a:r>
              <a:rPr lang="bg-BG" dirty="0"/>
              <a:t>ще се получи </a:t>
            </a:r>
            <a:r>
              <a:rPr lang="en-GB" dirty="0"/>
              <a:t>multiple redefinition 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Така се е появил принципът за разделно съхранение на декларация и имплементация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5883835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E11EBB-EB81-40DF-BA06-CD76E87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разделянето на декларация от имплементация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B04D7F-EB25-4625-A701-4ADAD9F9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Счита се за добра практика всеки клас да притежава 2 отделни файла - .</a:t>
            </a:r>
            <a:r>
              <a:rPr lang="en-GB" dirty="0"/>
              <a:t>h </a:t>
            </a:r>
            <a:r>
              <a:rPr lang="bg-BG" dirty="0"/>
              <a:t>за описание и </a:t>
            </a:r>
            <a:r>
              <a:rPr lang="en-GB" dirty="0"/>
              <a:t>.</a:t>
            </a:r>
            <a:r>
              <a:rPr lang="en-GB" dirty="0" err="1"/>
              <a:t>cpp</a:t>
            </a:r>
            <a:r>
              <a:rPr lang="en-GB" dirty="0"/>
              <a:t> </a:t>
            </a:r>
            <a:r>
              <a:rPr lang="bg-BG" dirty="0"/>
              <a:t>за дефиниции на член-функциите</a:t>
            </a:r>
          </a:p>
          <a:p>
            <a:endParaRPr lang="bg-BG" dirty="0"/>
          </a:p>
          <a:p>
            <a:r>
              <a:rPr lang="bg-BG" dirty="0"/>
              <a:t>По този начин е много лесно да се създаде връзка между отделните класове и така да се изгради мрежа от собствени обекти</a:t>
            </a:r>
          </a:p>
          <a:p>
            <a:endParaRPr lang="bg-BG" dirty="0"/>
          </a:p>
          <a:p>
            <a:r>
              <a:rPr lang="bg-BG" dirty="0"/>
              <a:t>Също така се улеснява поддръжката на дадения клас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565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2E255F-E445-436F-936B-C1CA3F44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Добри практики в декларацията на клас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29BC29-8539-449D-A816-F70E331E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Член-данните да са подредени по големина (както говорихме)</a:t>
            </a:r>
          </a:p>
          <a:p>
            <a:endParaRPr lang="bg-BG" dirty="0"/>
          </a:p>
          <a:p>
            <a:r>
              <a:rPr lang="bg-BG" dirty="0"/>
              <a:t>Член-данните и член-функциите да са отделени (няма значение кое ще е горе или долу)</a:t>
            </a:r>
          </a:p>
          <a:p>
            <a:endParaRPr lang="bg-BG" dirty="0"/>
          </a:p>
          <a:p>
            <a:r>
              <a:rPr lang="bg-BG" dirty="0"/>
              <a:t>Член-функциите да са групирани логически, а не да са разпръснати</a:t>
            </a:r>
          </a:p>
          <a:p>
            <a:endParaRPr lang="bg-BG" dirty="0"/>
          </a:p>
          <a:p>
            <a:r>
              <a:rPr lang="en-GB" dirty="0"/>
              <a:t>Just in case – </a:t>
            </a:r>
            <a:r>
              <a:rPr lang="bg-BG" dirty="0"/>
              <a:t>няма нужда член-функциите да се групират като член-данните, спрямо размера на данните, които връщат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4004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1E0671-B5D5-4A4A-B37E-D40BD20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64BD5F-295B-4F5D-9041-07DA370F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Person.h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class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char * name;</a:t>
            </a:r>
          </a:p>
          <a:p>
            <a:pPr marL="0" indent="0">
              <a:buNone/>
            </a:pPr>
            <a:r>
              <a:rPr lang="en-GB" dirty="0"/>
              <a:t>	unsigned age;</a:t>
            </a:r>
          </a:p>
          <a:p>
            <a:pPr marL="0" indent="0">
              <a:buNone/>
            </a:pPr>
            <a:r>
              <a:rPr lang="en-GB" dirty="0"/>
              <a:t>	void Introduce</a:t>
            </a:r>
            <a:r>
              <a:rPr lang="bg-BG" dirty="0"/>
              <a:t> </a:t>
            </a:r>
            <a:r>
              <a:rPr lang="en-GB" dirty="0"/>
              <a:t>()</a:t>
            </a:r>
            <a:r>
              <a:rPr lang="bg-BG" dirty="0"/>
              <a:t>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9248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7E7F6F-EFF7-4B5B-BAE8-62F16ED9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E9EF47-8FB7-41E8-ACC1-F248FCB5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Person.cpp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Person::Introduce</a:t>
            </a:r>
            <a:r>
              <a:rPr lang="bg-BG" dirty="0"/>
              <a:t> </a:t>
            </a:r>
            <a:r>
              <a:rPr lang="en-GB" dirty="0"/>
              <a:t>()</a:t>
            </a:r>
            <a:r>
              <a:rPr lang="bg-BG" dirty="0"/>
              <a:t> 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&lt;&lt;“Hi, my name is “&lt;&lt;name&lt;&lt;“ and I am “&lt;&lt;age&lt;&lt;“ old”;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2797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97A317-B145-4F1F-B93C-CBC32CA1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877CFEC-47E0-4E89-80FB-6ECE910E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GB" dirty="0" err="1"/>
              <a:t>Group.h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#include “</a:t>
            </a:r>
            <a:r>
              <a:rPr lang="en-GB" dirty="0" err="1"/>
              <a:t>Person.h</a:t>
            </a:r>
            <a:r>
              <a:rPr lang="en-GB" dirty="0"/>
              <a:t>”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Сега класът </a:t>
            </a:r>
            <a:r>
              <a:rPr lang="en-GB" dirty="0">
                <a:solidFill>
                  <a:srgbClr val="1A6400"/>
                </a:solidFill>
              </a:rPr>
              <a:t>Group </a:t>
            </a:r>
            <a:r>
              <a:rPr lang="bg-BG" dirty="0">
                <a:solidFill>
                  <a:srgbClr val="1A6400"/>
                </a:solidFill>
              </a:rPr>
              <a:t>знае за съществуването</a:t>
            </a:r>
            <a:r>
              <a:rPr lang="bg-BG" dirty="0"/>
              <a:t> </a:t>
            </a:r>
            <a:r>
              <a:rPr lang="en-GB" dirty="0"/>
              <a:t>			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на класа </a:t>
            </a:r>
            <a:r>
              <a:rPr lang="en-GB" dirty="0">
                <a:solidFill>
                  <a:srgbClr val="1A6400"/>
                </a:solidFill>
              </a:rPr>
              <a:t>Person </a:t>
            </a:r>
            <a:r>
              <a:rPr lang="bg-BG" dirty="0">
                <a:solidFill>
                  <a:srgbClr val="1A6400"/>
                </a:solidFill>
              </a:rPr>
              <a:t>и всичко е наред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class Group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 * people;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5052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886CC4-D253-4F90-8027-4ADA2E8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DA4B69-4A56-49B4-B257-435F1B5F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Бъдете тихи, за да не събудим заспалите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663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F7BC34-946D-4490-83B0-BBBC7878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структури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63C9A6-CC2E-4073-ADDA-AA3F3865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структурата дава описание на нещо</a:t>
            </a:r>
          </a:p>
          <a:p>
            <a:endParaRPr lang="bg-BG" dirty="0"/>
          </a:p>
          <a:p>
            <a:r>
              <a:rPr lang="bg-BG" dirty="0"/>
              <a:t>Използвайки това описание, ние създаваме инстанции на тази структура, наречени обекти</a:t>
            </a:r>
          </a:p>
          <a:p>
            <a:endParaRPr lang="bg-BG" dirty="0"/>
          </a:p>
          <a:p>
            <a:r>
              <a:rPr lang="bg-BG" dirty="0"/>
              <a:t>Съответно, дефиницията на структурата е въпросното описание, а извикването ѝ е създаване на обект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0E260-1462-43B2-959B-3B2066FD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реалния свят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B935A7-9145-48BB-8C33-2C321527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Дефиниция за </a:t>
            </a:r>
            <a:r>
              <a:rPr lang="bg-BG" dirty="0" err="1"/>
              <a:t>тригъгълник</a:t>
            </a:r>
            <a:r>
              <a:rPr lang="bg-BG" dirty="0"/>
              <a:t> – геометрична фигура с три страни и три ъгъла</a:t>
            </a:r>
          </a:p>
          <a:p>
            <a:endParaRPr lang="bg-BG" dirty="0"/>
          </a:p>
          <a:p>
            <a:r>
              <a:rPr lang="bg-BG" dirty="0"/>
              <a:t>Инстанции на триъгълник: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Равнобедрен триъгълник 3">
            <a:extLst>
              <a:ext uri="{FF2B5EF4-FFF2-40B4-BE49-F238E27FC236}">
                <a16:creationId xmlns:a16="http://schemas.microsoft.com/office/drawing/2014/main" id="{58716262-F211-4978-8D41-A902C50004AC}"/>
              </a:ext>
            </a:extLst>
          </p:cNvPr>
          <p:cNvSpPr/>
          <p:nvPr/>
        </p:nvSpPr>
        <p:spPr>
          <a:xfrm>
            <a:off x="366523" y="4023360"/>
            <a:ext cx="1785834" cy="2153603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Равнобедрен триъгълник 4">
            <a:extLst>
              <a:ext uri="{FF2B5EF4-FFF2-40B4-BE49-F238E27FC236}">
                <a16:creationId xmlns:a16="http://schemas.microsoft.com/office/drawing/2014/main" id="{D49D5D60-C401-4248-A963-C4FE21006BFD}"/>
              </a:ext>
            </a:extLst>
          </p:cNvPr>
          <p:cNvSpPr/>
          <p:nvPr/>
        </p:nvSpPr>
        <p:spPr>
          <a:xfrm rot="11063919">
            <a:off x="2121305" y="4100585"/>
            <a:ext cx="2080260" cy="173051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Равнобедрен триъгълник 5">
            <a:extLst>
              <a:ext uri="{FF2B5EF4-FFF2-40B4-BE49-F238E27FC236}">
                <a16:creationId xmlns:a16="http://schemas.microsoft.com/office/drawing/2014/main" id="{13FD3834-59E1-40A0-96CF-710FE4A6E2DE}"/>
              </a:ext>
            </a:extLst>
          </p:cNvPr>
          <p:cNvSpPr/>
          <p:nvPr/>
        </p:nvSpPr>
        <p:spPr>
          <a:xfrm>
            <a:off x="9099365" y="5135539"/>
            <a:ext cx="2726112" cy="1221501"/>
          </a:xfrm>
          <a:prstGeom prst="triangle">
            <a:avLst>
              <a:gd name="adj" fmla="val 7786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Равнобедрен триъгълник 6">
            <a:extLst>
              <a:ext uri="{FF2B5EF4-FFF2-40B4-BE49-F238E27FC236}">
                <a16:creationId xmlns:a16="http://schemas.microsoft.com/office/drawing/2014/main" id="{58B442BC-6FC9-4F9B-AF5D-1E0E056CDDEC}"/>
              </a:ext>
            </a:extLst>
          </p:cNvPr>
          <p:cNvSpPr/>
          <p:nvPr/>
        </p:nvSpPr>
        <p:spPr>
          <a:xfrm>
            <a:off x="8258170" y="3955992"/>
            <a:ext cx="2386949" cy="1152156"/>
          </a:xfrm>
          <a:prstGeom prst="triangle">
            <a:avLst>
              <a:gd name="adj" fmla="val 405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Равнобедрен триъгълник 7">
            <a:extLst>
              <a:ext uri="{FF2B5EF4-FFF2-40B4-BE49-F238E27FC236}">
                <a16:creationId xmlns:a16="http://schemas.microsoft.com/office/drawing/2014/main" id="{0C8CDBA7-AD23-4CC4-9AFB-A5F90BA3510F}"/>
              </a:ext>
            </a:extLst>
          </p:cNvPr>
          <p:cNvSpPr/>
          <p:nvPr/>
        </p:nvSpPr>
        <p:spPr>
          <a:xfrm>
            <a:off x="3331432" y="6058582"/>
            <a:ext cx="2074133" cy="35527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Равнобедрен триъгълник 8">
            <a:extLst>
              <a:ext uri="{FF2B5EF4-FFF2-40B4-BE49-F238E27FC236}">
                <a16:creationId xmlns:a16="http://schemas.microsoft.com/office/drawing/2014/main" id="{EC5CFF3D-282A-469A-90BF-31877F3B736D}"/>
              </a:ext>
            </a:extLst>
          </p:cNvPr>
          <p:cNvSpPr/>
          <p:nvPr/>
        </p:nvSpPr>
        <p:spPr>
          <a:xfrm rot="20529987">
            <a:off x="6345180" y="4178323"/>
            <a:ext cx="1665270" cy="187901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Равнобедрен триъгълник 9">
            <a:extLst>
              <a:ext uri="{FF2B5EF4-FFF2-40B4-BE49-F238E27FC236}">
                <a16:creationId xmlns:a16="http://schemas.microsoft.com/office/drawing/2014/main" id="{52343371-E9C2-4B1A-B9DF-8B840C7C3ECF}"/>
              </a:ext>
            </a:extLst>
          </p:cNvPr>
          <p:cNvSpPr/>
          <p:nvPr/>
        </p:nvSpPr>
        <p:spPr>
          <a:xfrm rot="21436946">
            <a:off x="5013718" y="4289392"/>
            <a:ext cx="1015871" cy="173278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49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Triangle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sideOneLength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sideTwoLength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sideThreeLength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960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7B464-06D0-43CD-98E7-A0E3EF64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код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686C42-B814-4EAF-AB4D-23BB63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Triangle first = {</a:t>
            </a:r>
            <a:r>
              <a:rPr lang="bg-BG" dirty="0"/>
              <a:t> </a:t>
            </a:r>
            <a:r>
              <a:rPr lang="en-GB" dirty="0"/>
              <a:t>2, 3, 4</a:t>
            </a:r>
            <a:r>
              <a:rPr lang="bg-BG" dirty="0"/>
              <a:t> </a:t>
            </a: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second = {</a:t>
            </a:r>
            <a:r>
              <a:rPr lang="bg-BG" dirty="0"/>
              <a:t> </a:t>
            </a:r>
            <a:r>
              <a:rPr lang="en-GB" dirty="0"/>
              <a:t>3, 4, 5</a:t>
            </a:r>
            <a:r>
              <a:rPr lang="bg-BG" dirty="0"/>
              <a:t> </a:t>
            </a: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third = {</a:t>
            </a:r>
            <a:r>
              <a:rPr lang="bg-BG" dirty="0"/>
              <a:t> </a:t>
            </a:r>
            <a:r>
              <a:rPr lang="en-GB" dirty="0"/>
              <a:t>4, 4, 4</a:t>
            </a:r>
            <a:r>
              <a:rPr lang="bg-BG" dirty="0"/>
              <a:t> </a:t>
            </a: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Triangle fourth = {</a:t>
            </a:r>
            <a:r>
              <a:rPr lang="bg-BG" dirty="0"/>
              <a:t> </a:t>
            </a:r>
            <a:r>
              <a:rPr lang="en-GB" dirty="0"/>
              <a:t>3, 5, 7</a:t>
            </a:r>
            <a:r>
              <a:rPr lang="bg-BG" dirty="0"/>
              <a:t> </a:t>
            </a: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56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Размерът (физическото представяне) на структурата се изчислява по следните критерии: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Винаги се гледа последователността в дефиницията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Извършва се подравняване спрямо най-голямата по размер член-</a:t>
            </a:r>
            <a:r>
              <a:rPr lang="bg-BG" dirty="0" err="1"/>
              <a:t>данна</a:t>
            </a:r>
            <a:r>
              <a:rPr lang="bg-BG" dirty="0"/>
              <a:t> като:</a:t>
            </a:r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последователни член-данни с размер по-малък от този на най-голямата се групират помежду си в блокове 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bg-BG" dirty="0"/>
              <a:t>Всички такива блокове се подраняват изкуствено </a:t>
            </a:r>
            <a:r>
              <a:rPr lang="en-GB" dirty="0"/>
              <a:t>(</a:t>
            </a:r>
            <a:r>
              <a:rPr lang="bg-BG" dirty="0"/>
              <a:t>допълват), за да са с размер кратен на размера на този на най-голямата член-</a:t>
            </a:r>
            <a:r>
              <a:rPr lang="bg-BG" dirty="0" err="1"/>
              <a:t>данна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9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4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1 - пояснение</a:t>
            </a:r>
            <a:endParaRPr lang="en-US" dirty="0"/>
          </a:p>
        </p:txBody>
      </p:sp>
      <p:graphicFrame>
        <p:nvGraphicFramePr>
          <p:cNvPr id="10" name="Контейнер за съдържание 9">
            <a:extLst>
              <a:ext uri="{FF2B5EF4-FFF2-40B4-BE49-F238E27FC236}">
                <a16:creationId xmlns:a16="http://schemas.microsoft.com/office/drawing/2014/main" id="{B1D4A1E7-40B0-4780-BC8E-309D939C8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32414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graphicFrame>
        <p:nvGraphicFramePr>
          <p:cNvPr id="11" name="Контейнер за съдържание 9">
            <a:extLst>
              <a:ext uri="{FF2B5EF4-FFF2-40B4-BE49-F238E27FC236}">
                <a16:creationId xmlns:a16="http://schemas.microsoft.com/office/drawing/2014/main" id="{13424123-B425-4905-89C3-A40E17108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951199"/>
              </p:ext>
            </p:extLst>
          </p:nvPr>
        </p:nvGraphicFramePr>
        <p:xfrm>
          <a:off x="921327" y="4634864"/>
          <a:ext cx="105156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1983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02470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948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396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3119"/>
                  </a:ext>
                </a:extLst>
              </a:tr>
            </a:tbl>
          </a:graphicData>
        </a:graphic>
      </p:graphicFrame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A5B511F-CFA0-4366-B391-CE0F7CD21ADD}"/>
              </a:ext>
            </a:extLst>
          </p:cNvPr>
          <p:cNvSpPr txBox="1"/>
          <p:nvPr/>
        </p:nvSpPr>
        <p:spPr>
          <a:xfrm>
            <a:off x="3416104" y="1309272"/>
            <a:ext cx="5359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а</a:t>
            </a:r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endParaRPr lang="bg-BG" sz="2800" dirty="0"/>
          </a:p>
          <a:p>
            <a:pPr algn="ctr"/>
            <a:r>
              <a:rPr lang="bg-BG" sz="2800" dirty="0"/>
              <a:t>Няма никакви преобразувания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897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2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8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 по ООП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2</a:t>
            </a:r>
            <a:r>
              <a:rPr lang="bg-BG" dirty="0"/>
              <a:t> - пояснение</a:t>
            </a:r>
            <a:endParaRPr lang="en-US" dirty="0"/>
          </a:p>
        </p:txBody>
      </p:sp>
      <p:graphicFrame>
        <p:nvGraphicFrame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8084F-F582-419B-A744-EA2A46506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90449"/>
              </p:ext>
            </p:extLst>
          </p:nvPr>
        </p:nvGraphicFramePr>
        <p:xfrm>
          <a:off x="838200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graphicFrame>
        <p:nvGraphicFramePr>
          <p:cNvPr id="6" name="Контейнер за съдържание 2">
            <a:extLst>
              <a:ext uri="{FF2B5EF4-FFF2-40B4-BE49-F238E27FC236}">
                <a16:creationId xmlns:a16="http://schemas.microsoft.com/office/drawing/2014/main" id="{28556260-72E9-4CE0-91AF-AE1BA32E0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237768"/>
              </p:ext>
            </p:extLst>
          </p:nvPr>
        </p:nvGraphicFramePr>
        <p:xfrm>
          <a:off x="6462932" y="182562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34119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586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6479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83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7132"/>
                  </a:ext>
                </a:extLst>
              </a:tr>
            </a:tbl>
          </a:graphicData>
        </a:graphic>
      </p:graphicFrame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561E27B5-CB4B-4337-B573-8D0CDC858C4D}"/>
              </a:ext>
            </a:extLst>
          </p:cNvPr>
          <p:cNvSpPr txBox="1"/>
          <p:nvPr/>
        </p:nvSpPr>
        <p:spPr>
          <a:xfrm>
            <a:off x="3595468" y="1363960"/>
            <a:ext cx="675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а			</a:t>
            </a:r>
            <a:r>
              <a:rPr lang="en-GB" sz="2400" dirty="0"/>
              <a:t>		b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5B1F37E-A702-48E5-A282-EB8D2828E6AB}"/>
              </a:ext>
            </a:extLst>
          </p:cNvPr>
          <p:cNvSpPr txBox="1"/>
          <p:nvPr/>
        </p:nvSpPr>
        <p:spPr>
          <a:xfrm>
            <a:off x="1716258" y="2968283"/>
            <a:ext cx="96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Няма преобразувания, просто слепваме двете последователни данни</a:t>
            </a:r>
            <a:endParaRPr lang="en-GB" sz="24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6B0A2BD-C02D-48C8-9FAC-4DCD9081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89944"/>
              </p:ext>
            </p:extLst>
          </p:nvPr>
        </p:nvGraphicFramePr>
        <p:xfrm>
          <a:off x="2032000" y="4572606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58950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91092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4412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7547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02235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77869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90890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040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8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3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3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3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4 клетки, най-близкото кратно на 8 до 4 е 8 =&gt; допълваме с 4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03119"/>
              </p:ext>
            </p:extLst>
          </p:nvPr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15087"/>
              </p:ext>
            </p:extLst>
          </p:nvPr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00391"/>
              </p:ext>
            </p:extLst>
          </p:nvPr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8B07B04-344B-4665-8A4A-5173EA4C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62496"/>
              </p:ext>
            </p:extLst>
          </p:nvPr>
        </p:nvGraphicFramePr>
        <p:xfrm>
          <a:off x="6229645" y="5303387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06059"/>
              </p:ext>
            </p:extLst>
          </p:nvPr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6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short a2;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double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//16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4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a2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 с размери по-малки от 8 съдържа </a:t>
            </a:r>
            <a:r>
              <a:rPr lang="en-GB" dirty="0"/>
              <a:t>6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6</a:t>
            </a:r>
            <a:r>
              <a:rPr lang="bg-BG" dirty="0"/>
              <a:t> е 8 =&gt; допълваме с </a:t>
            </a:r>
            <a:r>
              <a:rPr lang="en-GB" dirty="0"/>
              <a:t>2</a:t>
            </a:r>
            <a:r>
              <a:rPr lang="bg-BG" dirty="0"/>
              <a:t> клетки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2379652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/>
        </p:nvGraphicFramePr>
        <p:xfrm>
          <a:off x="639299" y="331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DA98C54-FCEF-4DDB-A905-AA81F474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72295"/>
              </p:ext>
            </p:extLst>
          </p:nvPr>
        </p:nvGraphicFramePr>
        <p:xfrm>
          <a:off x="6096000" y="2327480"/>
          <a:ext cx="2152354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6177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076177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FB700210-25EA-4EBF-B1CE-955F334BD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04835"/>
              </p:ext>
            </p:extLst>
          </p:nvPr>
        </p:nvGraphicFramePr>
        <p:xfrm>
          <a:off x="8614900" y="5301785"/>
          <a:ext cx="2385256" cy="380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79B3565-FF49-424D-975E-8B4D1633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22610"/>
              </p:ext>
            </p:extLst>
          </p:nvPr>
        </p:nvGraphicFramePr>
        <p:xfrm>
          <a:off x="6229644" y="5303388"/>
          <a:ext cx="2385256" cy="380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628">
                  <a:extLst>
                    <a:ext uri="{9D8B030D-6E8A-4147-A177-3AD203B41FA5}">
                      <a16:colId xmlns:a16="http://schemas.microsoft.com/office/drawing/2014/main" val="1727725463"/>
                    </a:ext>
                  </a:extLst>
                </a:gridCol>
                <a:gridCol w="1192628">
                  <a:extLst>
                    <a:ext uri="{9D8B030D-6E8A-4147-A177-3AD203B41FA5}">
                      <a16:colId xmlns:a16="http://schemas.microsoft.com/office/drawing/2014/main" val="3403631760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5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866B0C4-CAD7-44A3-A37E-96593DA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test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a;</a:t>
            </a:r>
          </a:p>
          <a:p>
            <a:pPr marL="457200" lvl="1" indent="0">
              <a:buNone/>
            </a:pPr>
            <a:r>
              <a:rPr lang="en-GB" dirty="0"/>
              <a:t>double b;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sizeof</a:t>
            </a:r>
            <a:r>
              <a:rPr lang="en-GB" dirty="0"/>
              <a:t>(test);	</a:t>
            </a:r>
            <a:r>
              <a:rPr lang="en-GB" dirty="0">
                <a:solidFill>
                  <a:srgbClr val="1A6400"/>
                </a:solidFill>
              </a:rPr>
              <a:t>//24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5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FE559-C662-4D66-9D05-85ACD83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en-GB" dirty="0"/>
              <a:t>5</a:t>
            </a:r>
            <a:r>
              <a:rPr lang="bg-BG" dirty="0"/>
              <a:t> - пояснение</a:t>
            </a:r>
            <a:endParaRPr lang="en-US" dirty="0"/>
          </a:p>
        </p:txBody>
      </p: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517B3014-552A-4404-BA84-4B0A21FA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а</a:t>
            </a:r>
            <a:r>
              <a:rPr lang="en-GB" dirty="0"/>
              <a:t>						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b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Блокът от член-данни</a:t>
            </a:r>
            <a:r>
              <a:rPr lang="en-GB" dirty="0"/>
              <a:t>,</a:t>
            </a:r>
            <a:r>
              <a:rPr lang="bg-BG" dirty="0"/>
              <a:t> с размери по-малки от 8 преди </a:t>
            </a:r>
            <a:r>
              <a:rPr lang="en-GB" dirty="0"/>
              <a:t>b, </a:t>
            </a:r>
            <a:r>
              <a:rPr lang="bg-BG" dirty="0"/>
              <a:t>съдържа </a:t>
            </a:r>
            <a:r>
              <a:rPr lang="en-GB" dirty="0"/>
              <a:t>4</a:t>
            </a:r>
            <a:r>
              <a:rPr lang="bg-BG" dirty="0"/>
              <a:t> клетки, най-близкото кратно на 8 до </a:t>
            </a:r>
            <a:r>
              <a:rPr lang="en-GB" dirty="0"/>
              <a:t>4</a:t>
            </a:r>
            <a:r>
              <a:rPr lang="bg-BG" dirty="0"/>
              <a:t> е 8 =&gt; допълваме с </a:t>
            </a:r>
            <a:r>
              <a:rPr lang="en-GB" dirty="0"/>
              <a:t>4</a:t>
            </a:r>
            <a:r>
              <a:rPr lang="bg-BG" dirty="0"/>
              <a:t> клетки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Аналогично за този след него =&gt;4 + 4 + 8 + 4 +4 = 24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80DB5E6-7610-4DF0-8A9E-9F1F1601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42237"/>
              </p:ext>
            </p:extLst>
          </p:nvPr>
        </p:nvGraphicFramePr>
        <p:xfrm>
          <a:off x="639299" y="2191615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C6D2BA8-0BB4-47BF-9D43-9B8E719E5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6724"/>
              </p:ext>
            </p:extLst>
          </p:nvPr>
        </p:nvGraphicFramePr>
        <p:xfrm>
          <a:off x="639299" y="312587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B317F-B5B4-4EEB-97E0-8E39F5D8B2B6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303388"/>
          <a:ext cx="4804900" cy="3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01489E-A581-473B-871D-6913E187FF4E}"/>
              </a:ext>
            </a:extLst>
          </p:cNvPr>
          <p:cNvGraphicFramePr>
            <a:graphicFrameLocks noGrp="1"/>
          </p:cNvGraphicFramePr>
          <p:nvPr/>
        </p:nvGraphicFramePr>
        <p:xfrm>
          <a:off x="1424745" y="5681002"/>
          <a:ext cx="9609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492607775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4021255411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28440018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722473833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397398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6529115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084815146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92657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927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68C35C06-7124-426E-8715-9DC0C2025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5498"/>
              </p:ext>
            </p:extLst>
          </p:nvPr>
        </p:nvGraphicFramePr>
        <p:xfrm>
          <a:off x="6229645" y="5300000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2B09110-3DB5-4ACE-A16D-31434A24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14499"/>
              </p:ext>
            </p:extLst>
          </p:nvPr>
        </p:nvGraphicFramePr>
        <p:xfrm>
          <a:off x="639299" y="3812486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BDBEDEB-01A8-4CEE-BEE1-D102C836D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0072"/>
              </p:ext>
            </p:extLst>
          </p:nvPr>
        </p:nvGraphicFramePr>
        <p:xfrm>
          <a:off x="1424745" y="6043605"/>
          <a:ext cx="4804900" cy="377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4F50E23F-5E21-48A3-94D4-B0B7504B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77085"/>
              </p:ext>
            </p:extLst>
          </p:nvPr>
        </p:nvGraphicFramePr>
        <p:xfrm>
          <a:off x="6229645" y="6043604"/>
          <a:ext cx="4804900" cy="3776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1225">
                  <a:extLst>
                    <a:ext uri="{9D8B030D-6E8A-4147-A177-3AD203B41FA5}">
                      <a16:colId xmlns:a16="http://schemas.microsoft.com/office/drawing/2014/main" val="1354252898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341616342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3385637769"/>
                    </a:ext>
                  </a:extLst>
                </a:gridCol>
                <a:gridCol w="1201225">
                  <a:extLst>
                    <a:ext uri="{9D8B030D-6E8A-4147-A177-3AD203B41FA5}">
                      <a16:colId xmlns:a16="http://schemas.microsoft.com/office/drawing/2014/main" val="1140938708"/>
                    </a:ext>
                  </a:extLst>
                </a:gridCol>
              </a:tblGrid>
              <a:tr h="3776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7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84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5D7BA4-7DDD-4970-B010-606FE8FE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структура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6ED016-FC8C-4956-8142-DCBE5614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Улеснява се работата на процесора</a:t>
            </a:r>
          </a:p>
          <a:p>
            <a:endParaRPr lang="bg-BG" dirty="0"/>
          </a:p>
          <a:p>
            <a:r>
              <a:rPr lang="bg-BG" dirty="0"/>
              <a:t>Добра практика е данните да са подредени по големина в дефиницията, за да се спести памет</a:t>
            </a:r>
          </a:p>
          <a:p>
            <a:endParaRPr lang="bg-BG" dirty="0"/>
          </a:p>
          <a:p>
            <a:r>
              <a:rPr lang="bg-BG" dirty="0"/>
              <a:t>Няма значение дали е в нарастващ, или намаляващ ред, стига да не ги редувате (не е приятно за четене)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411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2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6FF22-5284-4FFA-B136-E7FE4722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8F3DF8-CA38-4F16-9693-F110EDA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bg-BG" dirty="0" err="1"/>
              <a:t>олко</a:t>
            </a:r>
            <a:r>
              <a:rPr lang="bg-BG" dirty="0"/>
              <a:t> е размерът на </a:t>
            </a:r>
            <a:r>
              <a:rPr lang="en-GB" dirty="0"/>
              <a:t>empty</a:t>
            </a:r>
            <a:r>
              <a:rPr lang="bg-BG" dirty="0"/>
              <a:t>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empty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1. Стандартът не позволява обекти с размер 0, защото по този начин може да се получат няколко обекта на един и същи адрес, което е притеснително, затова изкуствено се заделя памет.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3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188AB-5138-4B32-BC84-D0A5C62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E7FFCF-F1A0-41BC-B1BB-2B09473C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ООП</a:t>
            </a:r>
          </a:p>
          <a:p>
            <a:r>
              <a:rPr lang="bg-BG" dirty="0"/>
              <a:t>По-задълбочено разглеждане на структури</a:t>
            </a:r>
          </a:p>
          <a:p>
            <a:r>
              <a:rPr lang="bg-BG" dirty="0"/>
              <a:t>Класове</a:t>
            </a:r>
            <a:endParaRPr lang="en-US" dirty="0"/>
          </a:p>
          <a:p>
            <a:r>
              <a:rPr lang="bg-BG" dirty="0"/>
              <a:t>Член-функции</a:t>
            </a:r>
            <a:endParaRPr lang="en-US" dirty="0"/>
          </a:p>
          <a:p>
            <a:r>
              <a:rPr lang="bg-BG" dirty="0"/>
              <a:t>Разделно съхранение на код</a:t>
            </a:r>
          </a:p>
          <a:p>
            <a:r>
              <a:rPr lang="bg-BG" dirty="0"/>
              <a:t>Системно генерирани функции</a:t>
            </a:r>
          </a:p>
          <a:p>
            <a:r>
              <a:rPr lang="bg-BG" dirty="0"/>
              <a:t>Време за въпроси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82" y="1195755"/>
            <a:ext cx="11167403" cy="584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Колко е размерът на </a:t>
            </a:r>
            <a:r>
              <a:rPr lang="en-GB" dirty="0"/>
              <a:t>test3?</a:t>
            </a:r>
          </a:p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  <a:r>
              <a:rPr lang="bg-BG" dirty="0"/>
              <a:t>	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GB" dirty="0">
                <a:solidFill>
                  <a:srgbClr val="1A6400"/>
                </a:solidFill>
              </a:rPr>
              <a:t>test </a:t>
            </a:r>
            <a:r>
              <a:rPr lang="bg-BG" dirty="0">
                <a:solidFill>
                  <a:srgbClr val="1A6400"/>
                </a:solidFill>
              </a:rPr>
              <a:t>има размер 3, а </a:t>
            </a:r>
            <a:r>
              <a:rPr lang="en-GB" dirty="0">
                <a:solidFill>
                  <a:srgbClr val="1A6400"/>
                </a:solidFill>
              </a:rPr>
              <a:t>test2 - 4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bg-BG" sz="2600" dirty="0">
                <a:solidFill>
                  <a:srgbClr val="FF33CC"/>
                </a:solidFill>
              </a:rPr>
              <a:t>Отговор: 32</a:t>
            </a:r>
            <a:endParaRPr lang="en-GB" sz="26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4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EBF1FF-D0D0-482F-B0ED-E214B8E6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D37BB0-898D-44DE-A382-FF97270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98" y="1523805"/>
            <a:ext cx="11167403" cy="49690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test{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a, b, c;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test2{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b;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struct test3{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a, b;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//8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c;</a:t>
            </a:r>
            <a:r>
              <a:rPr lang="bg-BG" dirty="0"/>
              <a:t> 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d;</a:t>
            </a:r>
            <a:r>
              <a:rPr lang="bg-BG" dirty="0"/>
              <a:t>	 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test2 e;</a:t>
            </a:r>
            <a:r>
              <a:rPr lang="bg-BG" dirty="0"/>
              <a:t>   	</a:t>
            </a:r>
            <a:r>
              <a:rPr lang="en-GB" dirty="0">
                <a:solidFill>
                  <a:srgbClr val="1A6400"/>
                </a:solidFill>
              </a:rPr>
              <a:t>//4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test f, g, h;</a:t>
            </a:r>
            <a:r>
              <a:rPr lang="bg-BG" dirty="0"/>
              <a:t>	</a:t>
            </a:r>
            <a:r>
              <a:rPr lang="en-GB" dirty="0">
                <a:solidFill>
                  <a:srgbClr val="1A6400"/>
                </a:solidFill>
              </a:rPr>
              <a:t>//12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47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26847B-6393-4661-B40F-068FD015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957627-C59D-4BF8-9AFA-8DABD677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3578" cy="466725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Колко е размерът на </a:t>
            </a:r>
            <a:r>
              <a:rPr lang="en-GB" dirty="0"/>
              <a:t>String?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String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US" dirty="0"/>
              <a:t>double</a:t>
            </a:r>
            <a:r>
              <a:rPr lang="en-GB" dirty="0"/>
              <a:t> size;</a:t>
            </a:r>
          </a:p>
          <a:p>
            <a:pPr marL="0" indent="0">
              <a:buNone/>
            </a:pPr>
            <a:r>
              <a:rPr lang="en-GB" dirty="0"/>
              <a:t>	char * data;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</a:t>
            </a:r>
            <a:r>
              <a:rPr lang="en-US" dirty="0">
                <a:solidFill>
                  <a:srgbClr val="FF33CC"/>
                </a:solidFill>
              </a:rPr>
              <a:t>16</a:t>
            </a:r>
            <a:r>
              <a:rPr lang="bg-BG" dirty="0">
                <a:solidFill>
                  <a:srgbClr val="FF33CC"/>
                </a:solidFill>
              </a:rPr>
              <a:t>, защото нас не ни интересува към какво сочи </a:t>
            </a:r>
            <a:r>
              <a:rPr lang="bg-BG" dirty="0" err="1">
                <a:solidFill>
                  <a:srgbClr val="FF33CC"/>
                </a:solidFill>
              </a:rPr>
              <a:t>пойнтърът</a:t>
            </a:r>
            <a:r>
              <a:rPr lang="bg-BG" dirty="0">
                <a:solidFill>
                  <a:srgbClr val="FF33CC"/>
                </a:solidFill>
              </a:rPr>
              <a:t>, а не колко е големината на самия него</a:t>
            </a:r>
            <a:endParaRPr lang="en-US" dirty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rgbClr val="FF33CC"/>
                </a:solidFill>
              </a:rPr>
              <a:t>(няма значение от архитектурата, тъй като размерът на </a:t>
            </a:r>
            <a:r>
              <a:rPr lang="bg-BG" sz="2000" dirty="0" err="1">
                <a:solidFill>
                  <a:srgbClr val="FF33CC"/>
                </a:solidFill>
              </a:rPr>
              <a:t>пойнтърите</a:t>
            </a:r>
            <a:r>
              <a:rPr lang="bg-BG" sz="2000" dirty="0">
                <a:solidFill>
                  <a:srgbClr val="FF33CC"/>
                </a:solidFill>
              </a:rPr>
              <a:t> не надвишава 8)</a:t>
            </a:r>
            <a:endParaRPr lang="en-GB" sz="2000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270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F80DAE-5DA9-4E48-A448-E0548AA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(от последната консултация)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C1356F-9EE8-4C0C-8FAE-B8916950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означава „в този случай“?</a:t>
            </a:r>
          </a:p>
          <a:p>
            <a:endParaRPr lang="bg-BG" dirty="0">
              <a:solidFill>
                <a:srgbClr val="008000"/>
              </a:solidFill>
            </a:endParaRPr>
          </a:p>
          <a:p>
            <a:r>
              <a:rPr lang="bg-BG" dirty="0"/>
              <a:t>Има случаи, в които обръщението към член </a:t>
            </a:r>
            <a:r>
              <a:rPr lang="bg-BG" dirty="0" err="1"/>
              <a:t>данна</a:t>
            </a:r>
            <a:r>
              <a:rPr lang="bg-BG" dirty="0"/>
              <a:t> не се осъществява с оператор .(точка)</a:t>
            </a:r>
          </a:p>
          <a:p>
            <a:endParaRPr lang="bg-BG" dirty="0"/>
          </a:p>
          <a:p>
            <a:r>
              <a:rPr lang="bg-BG" dirty="0"/>
              <a:t>Има случаи, в които нямаме достъп до дадена член 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Надявам се някой ден да се реванширам и да ги обясня в презентация на тема ООП </a:t>
            </a:r>
          </a:p>
          <a:p>
            <a:endParaRPr lang="en-GB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0FA145E5-F228-44D2-8F2B-69115004457B}"/>
              </a:ext>
            </a:extLst>
          </p:cNvPr>
          <p:cNvSpPr/>
          <p:nvPr/>
        </p:nvSpPr>
        <p:spPr>
          <a:xfrm rot="1862087">
            <a:off x="540659" y="1608954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639701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F80DAE-5DA9-4E48-A448-E0548AA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(от последната консултация)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C1356F-9EE8-4C0C-8FAE-B8916950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означава „в този случай“?</a:t>
            </a:r>
          </a:p>
          <a:p>
            <a:endParaRPr lang="bg-BG" dirty="0">
              <a:solidFill>
                <a:srgbClr val="008000"/>
              </a:solidFill>
            </a:endParaRPr>
          </a:p>
          <a:p>
            <a:r>
              <a:rPr lang="bg-BG" dirty="0"/>
              <a:t>Има случаи, в които обръщението към член </a:t>
            </a:r>
            <a:r>
              <a:rPr lang="bg-BG" dirty="0" err="1"/>
              <a:t>данна</a:t>
            </a:r>
            <a:r>
              <a:rPr lang="bg-BG" dirty="0"/>
              <a:t> не се осъществява с оператор .(точка)</a:t>
            </a:r>
          </a:p>
          <a:p>
            <a:endParaRPr lang="bg-BG" dirty="0"/>
          </a:p>
          <a:p>
            <a:r>
              <a:rPr lang="bg-BG" dirty="0"/>
              <a:t>Има случаи, в които нямаме достъп до дадена член 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Надявам се някой ден да се реванширам и да ги обясня в презентация на тема ООП </a:t>
            </a:r>
          </a:p>
          <a:p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BA60164-406B-40C4-B73B-C0FFF938B56F}"/>
              </a:ext>
            </a:extLst>
          </p:cNvPr>
          <p:cNvSpPr/>
          <p:nvPr/>
        </p:nvSpPr>
        <p:spPr>
          <a:xfrm rot="1716731">
            <a:off x="206593" y="1384332"/>
            <a:ext cx="11401299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23900" b="1" cap="none" spc="0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3A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Спазено</a:t>
            </a:r>
          </a:p>
        </p:txBody>
      </p:sp>
    </p:spTree>
    <p:extLst>
      <p:ext uri="{BB962C8B-B14F-4D97-AF65-F5344CB8AC3E}">
        <p14:creationId xmlns:p14="http://schemas.microsoft.com/office/powerpoint/2010/main" val="142913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CC20C7-B51B-4688-84BB-AEFEA54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към структура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CAA9C6-0EF9-4616-90C1-26D01F50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Пойнтърите</a:t>
            </a:r>
            <a:r>
              <a:rPr lang="bg-BG" dirty="0"/>
              <a:t> към структура са като обикновените </a:t>
            </a:r>
            <a:r>
              <a:rPr lang="bg-BG" dirty="0" err="1"/>
              <a:t>пойнтъри</a:t>
            </a:r>
            <a:endParaRPr lang="bg-BG" dirty="0"/>
          </a:p>
          <a:p>
            <a:r>
              <a:rPr lang="bg-BG" dirty="0"/>
              <a:t>Просто сочат към адрес, на който се предполага, че се намира обект от дадения тип</a:t>
            </a:r>
          </a:p>
          <a:p>
            <a:r>
              <a:rPr lang="bg-BG" dirty="0"/>
              <a:t>За да се достъпват член-данните на обект, сочен от </a:t>
            </a:r>
            <a:r>
              <a:rPr lang="bg-BG" dirty="0" err="1"/>
              <a:t>пойнтър</a:t>
            </a:r>
            <a:r>
              <a:rPr lang="bg-BG" dirty="0"/>
              <a:t>, има два начина: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</a:t>
            </a:r>
            <a:r>
              <a:rPr lang="bg-BG" dirty="0" err="1"/>
              <a:t>дереференцира</a:t>
            </a:r>
            <a:r>
              <a:rPr lang="bg-BG" dirty="0"/>
              <a:t> </a:t>
            </a:r>
            <a:r>
              <a:rPr lang="bg-BG" dirty="0" err="1"/>
              <a:t>пойнтърът</a:t>
            </a:r>
            <a:r>
              <a:rPr lang="bg-BG" dirty="0"/>
              <a:t> и да се използва стандартния оператор за достъп .(точка)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Да се използва оператор 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8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-&gt;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Спестява </a:t>
            </a:r>
            <a:r>
              <a:rPr lang="bg-BG" dirty="0" err="1"/>
              <a:t>дереференцирането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Директно дава достъп до въпросната член-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Въпрос на личен избор е дали да се използва, няма съществена разлика спрямо </a:t>
            </a:r>
            <a:r>
              <a:rPr lang="bg-BG" dirty="0" err="1"/>
              <a:t>дереференцирането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07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188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/>
              <a:t>struct simple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457200" lvl="1" indent="0">
              <a:buNone/>
            </a:pPr>
            <a:r>
              <a:rPr lang="en-GB" sz="2600" dirty="0"/>
              <a:t>int member;</a:t>
            </a:r>
          </a:p>
          <a:p>
            <a:pPr marL="0" indent="0">
              <a:buNone/>
            </a:pPr>
            <a:r>
              <a:rPr lang="en-GB" sz="2600" dirty="0"/>
              <a:t>};</a:t>
            </a:r>
          </a:p>
          <a:p>
            <a:pPr marL="0" indent="0">
              <a:buNone/>
            </a:pPr>
            <a:r>
              <a:rPr lang="en-GB" sz="2600" dirty="0"/>
              <a:t>int main()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	simple * </a:t>
            </a:r>
            <a:r>
              <a:rPr lang="en-GB" sz="2600" dirty="0" err="1"/>
              <a:t>simplePtr</a:t>
            </a:r>
            <a:r>
              <a:rPr lang="en-GB" sz="2600" dirty="0"/>
              <a:t> = new simple({5});</a:t>
            </a:r>
          </a:p>
          <a:p>
            <a:pPr marL="0" indent="0">
              <a:buNone/>
            </a:pPr>
            <a:r>
              <a:rPr lang="en-GB" sz="2600" dirty="0"/>
              <a:t>	(*</a:t>
            </a:r>
            <a:r>
              <a:rPr lang="en-GB" sz="2600" dirty="0" err="1"/>
              <a:t>simplePtr</a:t>
            </a:r>
            <a:r>
              <a:rPr lang="en-GB" sz="2600" dirty="0"/>
              <a:t>).member == </a:t>
            </a:r>
            <a:r>
              <a:rPr lang="en-GB" sz="2600" dirty="0" err="1"/>
              <a:t>simplePtr</a:t>
            </a:r>
            <a:r>
              <a:rPr lang="en-GB" sz="2600" dirty="0"/>
              <a:t>-&gt;member;</a:t>
            </a:r>
          </a:p>
          <a:p>
            <a:pPr marL="0" indent="0">
              <a:buNone/>
            </a:pPr>
            <a:r>
              <a:rPr lang="en-GB" sz="2600" dirty="0"/>
              <a:t>	return 0;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88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simple * </a:t>
            </a:r>
            <a:r>
              <a:rPr lang="en-GB" sz="3200" dirty="0" err="1"/>
              <a:t>simplePtr</a:t>
            </a:r>
            <a:r>
              <a:rPr lang="en-GB" sz="3200" dirty="0"/>
              <a:t> = new simple({5});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На този ред заделяме динамично обект от тип </a:t>
            </a:r>
            <a:r>
              <a:rPr lang="en-GB" sz="3200" dirty="0"/>
              <a:t>simple</a:t>
            </a:r>
            <a:r>
              <a:rPr lang="bg-BG" sz="3200" dirty="0"/>
              <a:t> и му задаваме стойност 5</a:t>
            </a:r>
            <a:r>
              <a:rPr lang="en-GB" sz="3200" dirty="0"/>
              <a:t>, </a:t>
            </a:r>
            <a:r>
              <a:rPr lang="bg-BG" sz="3200" dirty="0"/>
              <a:t>по този начин вече знаем, че </a:t>
            </a:r>
            <a:r>
              <a:rPr lang="bg-BG" sz="3200" dirty="0" err="1"/>
              <a:t>пойнтърът</a:t>
            </a:r>
            <a:r>
              <a:rPr lang="bg-BG" sz="3200" dirty="0"/>
              <a:t> сочи към нещо.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03645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 err="1"/>
              <a:t>Дереференцирането</a:t>
            </a:r>
            <a:r>
              <a:rPr lang="bg-BG" sz="3200" dirty="0"/>
              <a:t> е с по-нисък приоритет от достъпването на член-</a:t>
            </a:r>
            <a:r>
              <a:rPr lang="bg-BG" sz="3200" dirty="0" err="1"/>
              <a:t>данна</a:t>
            </a:r>
            <a:r>
              <a:rPr lang="bg-BG" sz="3200" dirty="0"/>
              <a:t>.</a:t>
            </a:r>
          </a:p>
          <a:p>
            <a:r>
              <a:rPr lang="bg-BG" sz="3200" dirty="0"/>
              <a:t>Ако скобите липсват, компилаторът ще се опита да достъпи член-данните на </a:t>
            </a:r>
            <a:r>
              <a:rPr lang="bg-BG" sz="3200" dirty="0" err="1"/>
              <a:t>пойнтъра</a:t>
            </a:r>
            <a:r>
              <a:rPr lang="bg-BG" sz="3200" dirty="0"/>
              <a:t>, но тъй като </a:t>
            </a:r>
            <a:r>
              <a:rPr lang="bg-BG" sz="3200" dirty="0" err="1"/>
              <a:t>пойнтърът</a:t>
            </a:r>
            <a:r>
              <a:rPr lang="bg-BG" sz="3200" dirty="0"/>
              <a:t> няма член-данни, то ще се получи грешка</a:t>
            </a:r>
          </a:p>
          <a:p>
            <a:r>
              <a:rPr lang="bg-BG" sz="3200" dirty="0"/>
              <a:t>Наличието на скоби позволява първо да се достъпи обекта, а чак след това да се иска достъп до член данните му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0569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CBEB31-8399-43A2-A523-2C679D9F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знаем досега?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0630CC-3A19-49CF-9EFC-DC12832F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Вече се запознахме с основните техники на програмирането</a:t>
            </a:r>
          </a:p>
          <a:p>
            <a:pPr lvl="1"/>
            <a:r>
              <a:rPr lang="bg-BG" dirty="0"/>
              <a:t>променливи</a:t>
            </a:r>
          </a:p>
          <a:p>
            <a:pPr lvl="1"/>
            <a:r>
              <a:rPr lang="bg-BG" dirty="0"/>
              <a:t>условни операции</a:t>
            </a:r>
          </a:p>
          <a:p>
            <a:pPr lvl="1"/>
            <a:r>
              <a:rPr lang="bg-BG" dirty="0"/>
              <a:t>цикли</a:t>
            </a:r>
          </a:p>
          <a:p>
            <a:pPr lvl="1"/>
            <a:r>
              <a:rPr lang="bg-BG" dirty="0"/>
              <a:t>масиви</a:t>
            </a:r>
          </a:p>
          <a:p>
            <a:pPr lvl="1"/>
            <a:r>
              <a:rPr lang="bg-BG" dirty="0"/>
              <a:t>функции</a:t>
            </a:r>
          </a:p>
          <a:p>
            <a:pPr lvl="1"/>
            <a:r>
              <a:rPr lang="bg-BG" dirty="0"/>
              <a:t>референции</a:t>
            </a:r>
          </a:p>
          <a:p>
            <a:pPr lvl="1"/>
            <a:r>
              <a:rPr lang="bg-BG" dirty="0"/>
              <a:t>указатели</a:t>
            </a:r>
          </a:p>
          <a:p>
            <a:pPr lvl="1"/>
            <a:r>
              <a:rPr lang="bg-BG" dirty="0"/>
              <a:t>динамична памет</a:t>
            </a:r>
          </a:p>
          <a:p>
            <a:pPr lvl="1"/>
            <a:endParaRPr lang="bg-BG" dirty="0"/>
          </a:p>
          <a:p>
            <a:r>
              <a:rPr lang="bg-BG" dirty="0"/>
              <a:t>Последния път взехме основите на нещо наречено структура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5302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1A4130-C3D8-479B-B09A-C11D26DB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003F6AE-3083-4FA8-8D80-52E78CBF4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053830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59E532-D0AA-4818-8524-76E655D7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48B613F-E79F-454D-A0CC-8B864A4C4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7203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Сега вече няма подчертаване и опасност за грешка при компилация.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r>
              <a:rPr lang="bg-BG" sz="3200" dirty="0"/>
              <a:t>Това значи ли, че всичко е наред?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34353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C72670-5E23-46F4-A7DC-CE5B5BFE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GB" dirty="0"/>
              <a:t> - </a:t>
            </a:r>
            <a:r>
              <a:rPr lang="bg-BG" dirty="0"/>
              <a:t>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18E08-DEF0-4072-8830-41298E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(*</a:t>
            </a:r>
            <a:r>
              <a:rPr lang="en-GB" sz="3200" dirty="0" err="1"/>
              <a:t>simplePtr</a:t>
            </a:r>
            <a:r>
              <a:rPr lang="en-GB" sz="3200" dirty="0"/>
              <a:t>).member == </a:t>
            </a:r>
            <a:r>
              <a:rPr lang="en-GB" sz="3200" dirty="0" err="1"/>
              <a:t>simplePtr</a:t>
            </a:r>
            <a:r>
              <a:rPr lang="en-GB" sz="3200" dirty="0"/>
              <a:t>-&gt;member;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bg-BG" sz="3200" dirty="0"/>
              <a:t>Какво би станало, ако </a:t>
            </a:r>
            <a:r>
              <a:rPr lang="bg-BG" sz="3200" dirty="0" err="1"/>
              <a:t>пойнтърът</a:t>
            </a:r>
            <a:r>
              <a:rPr lang="bg-BG" sz="3200" dirty="0"/>
              <a:t> не сочи към обект от въпросния тип, а например е </a:t>
            </a:r>
            <a:r>
              <a:rPr lang="bg-BG" sz="3200" dirty="0" err="1"/>
              <a:t>неинициализиран</a:t>
            </a:r>
            <a:r>
              <a:rPr lang="bg-BG" sz="3200" dirty="0"/>
              <a:t> или сочи към вече освободена памет</a:t>
            </a:r>
            <a:endParaRPr lang="en-GB" sz="3200" dirty="0"/>
          </a:p>
          <a:p>
            <a:r>
              <a:rPr lang="en-GB" sz="3200" dirty="0"/>
              <a:t>Life is cruel, </a:t>
            </a:r>
            <a:r>
              <a:rPr lang="bg-BG" sz="3200" dirty="0"/>
              <a:t>не всяка грешка може да бъде намерена преди изпълнение на програмата</a:t>
            </a:r>
            <a:endParaRPr lang="en-GB" sz="3200" dirty="0"/>
          </a:p>
          <a:p>
            <a:r>
              <a:rPr lang="bg-BG" sz="3200" dirty="0"/>
              <a:t>В случая това е недефинирано поведение, което най-вероятно няма да доведе до </a:t>
            </a:r>
            <a:r>
              <a:rPr lang="en-US" sz="3200" dirty="0"/>
              <a:t>crash</a:t>
            </a:r>
            <a:endParaRPr lang="bg-BG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04630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C94CB9-F3DA-4A57-A9C3-118A21B5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D1C756-5829-40BB-A4F3-C2492A24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simplePtr</a:t>
            </a:r>
            <a:r>
              <a:rPr lang="en-GB" dirty="0"/>
              <a:t>-&gt;member</a:t>
            </a:r>
            <a:r>
              <a:rPr lang="bg-BG" dirty="0"/>
              <a:t> = 2</a:t>
            </a:r>
            <a:r>
              <a:rPr lang="en-GB" dirty="0"/>
              <a:t>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Тук вече искаме да обработим несъществуваща член-</a:t>
            </a:r>
            <a:r>
              <a:rPr lang="bg-BG" dirty="0" err="1"/>
              <a:t>данна</a:t>
            </a:r>
            <a:r>
              <a:rPr lang="bg-BG" dirty="0"/>
              <a:t> и вече фойерверките са гарантирани </a:t>
            </a:r>
          </a:p>
          <a:p>
            <a:endParaRPr lang="en-GB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FDEF603-AD3D-4086-95B4-EC898149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2154" y="3761670"/>
            <a:ext cx="4360398" cy="2906932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AC841EE-650A-4F34-8706-BC333CFD1A3B}"/>
              </a:ext>
            </a:extLst>
          </p:cNvPr>
          <p:cNvSpPr txBox="1"/>
          <p:nvPr/>
        </p:nvSpPr>
        <p:spPr>
          <a:xfrm>
            <a:off x="6836898" y="6437770"/>
            <a:ext cx="4318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Тази</a:t>
            </a:r>
            <a:r>
              <a:rPr lang="en-GB" sz="900" dirty="0"/>
              <a:t> </a:t>
            </a:r>
            <a:r>
              <a:rPr lang="en-GB" sz="900" dirty="0" err="1"/>
              <a:t>снимка</a:t>
            </a:r>
            <a:r>
              <a:rPr lang="en-GB" sz="900" dirty="0"/>
              <a:t> </a:t>
            </a:r>
            <a:r>
              <a:rPr lang="en-GB" sz="900" dirty="0" err="1"/>
              <a:t>от</a:t>
            </a:r>
            <a:r>
              <a:rPr lang="en-GB" sz="900" dirty="0"/>
              <a:t> </a:t>
            </a:r>
            <a:r>
              <a:rPr lang="en-GB" sz="900" dirty="0" err="1"/>
              <a:t>Неизвестен</a:t>
            </a:r>
            <a:r>
              <a:rPr lang="en-GB" sz="900" dirty="0"/>
              <a:t> </a:t>
            </a:r>
            <a:r>
              <a:rPr lang="en-GB" sz="900" dirty="0" err="1"/>
              <a:t>автор</a:t>
            </a:r>
            <a:r>
              <a:rPr lang="en-GB" sz="900" dirty="0"/>
              <a:t> е </a:t>
            </a:r>
            <a:r>
              <a:rPr lang="en-GB" sz="900" dirty="0" err="1"/>
              <a:t>лицензирана</a:t>
            </a:r>
            <a:r>
              <a:rPr lang="en-GB" sz="900" dirty="0"/>
              <a:t> с CC BY-SA</a:t>
            </a:r>
          </a:p>
        </p:txBody>
      </p:sp>
    </p:spTree>
    <p:extLst>
      <p:ext uri="{BB962C8B-B14F-4D97-AF65-F5344CB8AC3E}">
        <p14:creationId xmlns:p14="http://schemas.microsoft.com/office/powerpoint/2010/main" val="2443251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09BADD-08B6-4C89-9E7B-E0F6ED8D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02129C5-1B2E-4616-A1B7-28EC3E99E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74759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4A2FE-4EA9-4110-857C-48638F42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2 секунди след изпълнение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141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5B8051-DB93-4D48-A7AC-D9BE063E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F32E0EE-B9F5-4DBB-8C9B-4472A369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22611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EB16C2-586F-42BA-A902-953E4E13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FB4E31-FEB5-4559-B544-8BC6BE23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Работата с </a:t>
            </a:r>
            <a:r>
              <a:rPr lang="bg-BG" dirty="0" err="1"/>
              <a:t>пойнтъри</a:t>
            </a:r>
            <a:r>
              <a:rPr lang="bg-BG" dirty="0"/>
              <a:t>, които не сочат към обект, е един от основните проблеми за студенти по ООП в началото</a:t>
            </a:r>
          </a:p>
          <a:p>
            <a:endParaRPr lang="bg-BG" dirty="0"/>
          </a:p>
          <a:p>
            <a:r>
              <a:rPr lang="bg-BG" dirty="0"/>
              <a:t>Внимавайте как пишете кода си и при грешки започнете да проверявате точно там, където се намират тези операции</a:t>
            </a:r>
          </a:p>
          <a:p>
            <a:endParaRPr lang="bg-BG" dirty="0"/>
          </a:p>
          <a:p>
            <a:r>
              <a:rPr lang="bg-BG" dirty="0"/>
              <a:t>Сложно е за разбиране, но след това е много лесно за работа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28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87077C-CFA1-4EB2-B5F6-9F280E3B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E3222E-349E-45BC-913C-91691325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Дотук нещата бях твърде прости</a:t>
            </a:r>
          </a:p>
          <a:p>
            <a:endParaRPr lang="bg-BG" dirty="0"/>
          </a:p>
          <a:p>
            <a:r>
              <a:rPr lang="bg-BG" dirty="0"/>
              <a:t>Един от основните принципи в ООП се нарича </a:t>
            </a:r>
            <a:r>
              <a:rPr lang="en-GB" dirty="0"/>
              <a:t>e</a:t>
            </a:r>
            <a:r>
              <a:rPr lang="bg-BG" dirty="0" err="1"/>
              <a:t>нкапсулация</a:t>
            </a:r>
            <a:r>
              <a:rPr lang="bg-BG" dirty="0"/>
              <a:t> </a:t>
            </a:r>
          </a:p>
          <a:p>
            <a:endParaRPr lang="bg-BG" dirty="0"/>
          </a:p>
          <a:p>
            <a:r>
              <a:rPr lang="bg-BG" dirty="0"/>
              <a:t>Идеята е</a:t>
            </a:r>
            <a:r>
              <a:rPr lang="en-GB" dirty="0"/>
              <a:t> </a:t>
            </a:r>
            <a:r>
              <a:rPr lang="bg-BG" dirty="0"/>
              <a:t>данните на обекта да са скрити за външни лица, като по този начин се постига по-добро представяне на обекта и се намаляват възможните грешки</a:t>
            </a:r>
          </a:p>
          <a:p>
            <a:endParaRPr lang="bg-BG" dirty="0"/>
          </a:p>
          <a:p>
            <a:r>
              <a:rPr lang="bg-BG" dirty="0"/>
              <a:t>На пръв поглед това изглежда странно и ненужно, но всъщност това е ключово и е много важно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BF7C2A-42A4-46E7-96FE-C3F26F4F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структурата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F0B000-E378-4D28-A5DD-EFFF9A25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Примерите, които разгледахме предишния път, бяха сухи, теоретични и на практика безсмислени</a:t>
            </a:r>
          </a:p>
          <a:p>
            <a:endParaRPr lang="bg-BG" dirty="0"/>
          </a:p>
          <a:p>
            <a:r>
              <a:rPr lang="bg-BG" dirty="0"/>
              <a:t>Структурите са просто инструмент на ООП</a:t>
            </a:r>
          </a:p>
          <a:p>
            <a:endParaRPr lang="bg-BG" dirty="0"/>
          </a:p>
          <a:p>
            <a:r>
              <a:rPr lang="bg-BG" dirty="0"/>
              <a:t>Преди да се задълбочим инструментите на ООП, нека първо разгледаме какво е ООП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773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BB4FAD-D753-4F7B-ADE3-D47415E9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87BF46-20FB-40E6-A7E2-9D733020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 вземем за пример един реален обект, например лаптоп</a:t>
            </a:r>
          </a:p>
          <a:p>
            <a:endParaRPr lang="bg-BG" dirty="0"/>
          </a:p>
          <a:p>
            <a:r>
              <a:rPr lang="bg-BG" dirty="0"/>
              <a:t>Когато работим с лаптоп, ние не работим директно с данните, които той съхранява</a:t>
            </a:r>
          </a:p>
          <a:p>
            <a:endParaRPr lang="bg-BG" dirty="0"/>
          </a:p>
          <a:p>
            <a:r>
              <a:rPr lang="bg-BG" dirty="0"/>
              <a:t>За да извличаме и вкарваме данни, ние </a:t>
            </a:r>
            <a:r>
              <a:rPr lang="bg-BG" dirty="0" err="1"/>
              <a:t>изпозлваме</a:t>
            </a:r>
            <a:r>
              <a:rPr lang="bg-BG" dirty="0"/>
              <a:t> периферни устройства</a:t>
            </a:r>
          </a:p>
          <a:p>
            <a:endParaRPr lang="bg-BG" dirty="0"/>
          </a:p>
          <a:p>
            <a:r>
              <a:rPr lang="bg-BG" dirty="0"/>
              <a:t>Точно това е и идеята на </a:t>
            </a:r>
            <a:r>
              <a:rPr lang="bg-BG" dirty="0" err="1"/>
              <a:t>енкапсулацията</a:t>
            </a:r>
            <a:r>
              <a:rPr lang="bg-BG" dirty="0"/>
              <a:t>, директният достъп до дадени данни да се осъществява само по ясно описан начин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8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A7DD29-E2DB-4937-9D0D-488ABE3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Нива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771E7-5A6D-46C3-A32F-CC75410D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С++ има 3 вида нива на достъп: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protected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private</a:t>
            </a:r>
          </a:p>
          <a:p>
            <a:endParaRPr lang="en-GB" dirty="0"/>
          </a:p>
          <a:p>
            <a:r>
              <a:rPr lang="bg-BG" dirty="0"/>
              <a:t>Сега ще разгледаме само 1. и 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160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543921-E95F-42A8-B77C-3305A15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определя ниво на достъп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33C611-4733-4BB2-B24D-BEA8D2E6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Записваме името на нивото на достъп, последвано от </a:t>
            </a:r>
            <a:r>
              <a:rPr lang="en-GB" dirty="0"/>
              <a:t>‘:’</a:t>
            </a:r>
          </a:p>
          <a:p>
            <a:endParaRPr lang="en-GB" dirty="0"/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GB" dirty="0"/>
              <a:t>struct show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/>
              <a:t>Нивото на достъп важи до края на дефиницията или до срещането на ново ниво на достъп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613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A8D2D3-E7ED-4CD6-82D5-E609F64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24A4511-89F4-4FEE-B967-BC0C5FCA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самото име следва, че въпросните данни са достъпни за всички</a:t>
            </a:r>
          </a:p>
          <a:p>
            <a:endParaRPr lang="bg-BG" dirty="0"/>
          </a:p>
          <a:p>
            <a:r>
              <a:rPr lang="bg-BG" dirty="0"/>
              <a:t>Имаме достъп до тези член данни навсякъде из програмата, стига да знаем за съществуването на въпросния обект</a:t>
            </a:r>
          </a:p>
          <a:p>
            <a:endParaRPr lang="bg-BG" dirty="0"/>
          </a:p>
          <a:p>
            <a:r>
              <a:rPr lang="bg-BG" dirty="0"/>
              <a:t>По подразбиране данните в структурите са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Може да се каже, че на нулев ред е записано </a:t>
            </a:r>
            <a:r>
              <a:rPr lang="en-GB" dirty="0"/>
              <a:t>“public:”</a:t>
            </a:r>
            <a:endParaRPr lang="bg-BG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75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AA82F2-C071-4AB0-8E33-67A396A5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DF0DAC-8533-4422-BFDA-0F1E8647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името следва, че данните са недостъпни за външни лица</a:t>
            </a:r>
          </a:p>
          <a:p>
            <a:endParaRPr lang="bg-BG" dirty="0"/>
          </a:p>
          <a:p>
            <a:r>
              <a:rPr lang="bg-BG" dirty="0"/>
              <a:t>При ниво на достъп </a:t>
            </a:r>
            <a:r>
              <a:rPr lang="en-GB" dirty="0"/>
              <a:t>private </a:t>
            </a:r>
            <a:r>
              <a:rPr lang="bg-BG" dirty="0"/>
              <a:t>данните са достъпни само за обекти от същия тип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Важно: от същия тип, а не само от въпросната инстанция!!!</a:t>
            </a:r>
          </a:p>
          <a:p>
            <a:endParaRPr lang="bg-BG" dirty="0"/>
          </a:p>
          <a:p>
            <a:r>
              <a:rPr lang="bg-BG" dirty="0"/>
              <a:t>Ще го разгледаме по-подробно малко по-късно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519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1ED154-477B-4129-B53C-AC69C061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с </a:t>
            </a:r>
            <a:r>
              <a:rPr lang="en-GB" dirty="0"/>
              <a:t>lollipop diagram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7A899-7DE1-472A-8448-6693F367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				</a:t>
            </a:r>
            <a:r>
              <a:rPr lang="bg-BG" dirty="0"/>
              <a:t>Външен свят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public data  </a:t>
            </a:r>
            <a:r>
              <a:rPr lang="en-GB" dirty="0">
                <a:solidFill>
                  <a:srgbClr val="0070C0"/>
                </a:solidFill>
              </a:rPr>
              <a:t>|</a:t>
            </a:r>
          </a:p>
          <a:p>
            <a:pPr marL="0" indent="0">
              <a:buNone/>
            </a:pPr>
            <a:r>
              <a:rPr lang="en-GB" dirty="0"/>
              <a:t>		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Обект</a:t>
            </a:r>
            <a:r>
              <a:rPr lang="en-GB" dirty="0"/>
              <a:t>				private data -&gt;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EB12522-E95B-4A7C-97F7-AFA3A2B182F4}"/>
              </a:ext>
            </a:extLst>
          </p:cNvPr>
          <p:cNvSpPr/>
          <p:nvPr/>
        </p:nvSpPr>
        <p:spPr>
          <a:xfrm>
            <a:off x="1252025" y="2391508"/>
            <a:ext cx="8848578" cy="31230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DE251DCB-7FE3-4B45-8C38-64ADE3D8B240}"/>
              </a:ext>
            </a:extLst>
          </p:cNvPr>
          <p:cNvCxnSpPr/>
          <p:nvPr/>
        </p:nvCxnSpPr>
        <p:spPr>
          <a:xfrm>
            <a:off x="2091397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схема: съединение 6">
            <a:extLst>
              <a:ext uri="{FF2B5EF4-FFF2-40B4-BE49-F238E27FC236}">
                <a16:creationId xmlns:a16="http://schemas.microsoft.com/office/drawing/2014/main" id="{8020E880-3B31-45EB-99E7-903240D8AE01}"/>
              </a:ext>
            </a:extLst>
          </p:cNvPr>
          <p:cNvSpPr/>
          <p:nvPr/>
        </p:nvSpPr>
        <p:spPr>
          <a:xfrm>
            <a:off x="1838178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Право съединение 7">
            <a:extLst>
              <a:ext uri="{FF2B5EF4-FFF2-40B4-BE49-F238E27FC236}">
                <a16:creationId xmlns:a16="http://schemas.microsoft.com/office/drawing/2014/main" id="{923FC885-6E5D-4E26-8DF5-4F5F5507352F}"/>
              </a:ext>
            </a:extLst>
          </p:cNvPr>
          <p:cNvCxnSpPr/>
          <p:nvPr/>
        </p:nvCxnSpPr>
        <p:spPr>
          <a:xfrm>
            <a:off x="2677552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Блоксхема: съединение 8">
            <a:extLst>
              <a:ext uri="{FF2B5EF4-FFF2-40B4-BE49-F238E27FC236}">
                <a16:creationId xmlns:a16="http://schemas.microsoft.com/office/drawing/2014/main" id="{1BC2D143-638D-4EB1-89DD-C503F8E65C54}"/>
              </a:ext>
            </a:extLst>
          </p:cNvPr>
          <p:cNvSpPr/>
          <p:nvPr/>
        </p:nvSpPr>
        <p:spPr>
          <a:xfrm>
            <a:off x="2424333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029A6106-5302-4258-A659-CDAC007D4AB8}"/>
              </a:ext>
            </a:extLst>
          </p:cNvPr>
          <p:cNvCxnSpPr/>
          <p:nvPr/>
        </p:nvCxnSpPr>
        <p:spPr>
          <a:xfrm>
            <a:off x="3263707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схема: съединение 10">
            <a:extLst>
              <a:ext uri="{FF2B5EF4-FFF2-40B4-BE49-F238E27FC236}">
                <a16:creationId xmlns:a16="http://schemas.microsoft.com/office/drawing/2014/main" id="{9C528A41-63F2-4712-9BF3-2DEC60A3ED69}"/>
              </a:ext>
            </a:extLst>
          </p:cNvPr>
          <p:cNvSpPr/>
          <p:nvPr/>
        </p:nvSpPr>
        <p:spPr>
          <a:xfrm>
            <a:off x="3010488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Право съединение 11">
            <a:extLst>
              <a:ext uri="{FF2B5EF4-FFF2-40B4-BE49-F238E27FC236}">
                <a16:creationId xmlns:a16="http://schemas.microsoft.com/office/drawing/2014/main" id="{FC31180B-E07B-439B-B46E-AEB9C3612865}"/>
              </a:ext>
            </a:extLst>
          </p:cNvPr>
          <p:cNvCxnSpPr/>
          <p:nvPr/>
        </p:nvCxnSpPr>
        <p:spPr>
          <a:xfrm>
            <a:off x="3873304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схема: съединение 12">
            <a:extLst>
              <a:ext uri="{FF2B5EF4-FFF2-40B4-BE49-F238E27FC236}">
                <a16:creationId xmlns:a16="http://schemas.microsoft.com/office/drawing/2014/main" id="{8926785B-D80A-41A9-A20C-00C37484B2A1}"/>
              </a:ext>
            </a:extLst>
          </p:cNvPr>
          <p:cNvSpPr/>
          <p:nvPr/>
        </p:nvSpPr>
        <p:spPr>
          <a:xfrm>
            <a:off x="3620085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Право съединение 13">
            <a:extLst>
              <a:ext uri="{FF2B5EF4-FFF2-40B4-BE49-F238E27FC236}">
                <a16:creationId xmlns:a16="http://schemas.microsoft.com/office/drawing/2014/main" id="{A3A82C0A-3298-4B85-A17E-473933B73756}"/>
              </a:ext>
            </a:extLst>
          </p:cNvPr>
          <p:cNvCxnSpPr/>
          <p:nvPr/>
        </p:nvCxnSpPr>
        <p:spPr>
          <a:xfrm>
            <a:off x="4459459" y="1690688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схема: съединение 14">
            <a:extLst>
              <a:ext uri="{FF2B5EF4-FFF2-40B4-BE49-F238E27FC236}">
                <a16:creationId xmlns:a16="http://schemas.microsoft.com/office/drawing/2014/main" id="{E254C568-D6F4-4E8E-AF51-C44C319BF1F8}"/>
              </a:ext>
            </a:extLst>
          </p:cNvPr>
          <p:cNvSpPr/>
          <p:nvPr/>
        </p:nvSpPr>
        <p:spPr>
          <a:xfrm>
            <a:off x="4206240" y="1456667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Право съединение 15">
            <a:extLst>
              <a:ext uri="{FF2B5EF4-FFF2-40B4-BE49-F238E27FC236}">
                <a16:creationId xmlns:a16="http://schemas.microsoft.com/office/drawing/2014/main" id="{D01171C6-8E40-43FD-A2E4-BFE31E94C05B}"/>
              </a:ext>
            </a:extLst>
          </p:cNvPr>
          <p:cNvCxnSpPr/>
          <p:nvPr/>
        </p:nvCxnSpPr>
        <p:spPr>
          <a:xfrm>
            <a:off x="5045614" y="1709882"/>
            <a:ext cx="0" cy="700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схема: съединение 16">
            <a:extLst>
              <a:ext uri="{FF2B5EF4-FFF2-40B4-BE49-F238E27FC236}">
                <a16:creationId xmlns:a16="http://schemas.microsoft.com/office/drawing/2014/main" id="{BD49B255-B974-4539-B530-4DC53F78D5A1}"/>
              </a:ext>
            </a:extLst>
          </p:cNvPr>
          <p:cNvSpPr/>
          <p:nvPr/>
        </p:nvSpPr>
        <p:spPr>
          <a:xfrm>
            <a:off x="4792395" y="1475861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Право съединение 44">
            <a:extLst>
              <a:ext uri="{FF2B5EF4-FFF2-40B4-BE49-F238E27FC236}">
                <a16:creationId xmlns:a16="http://schemas.microsoft.com/office/drawing/2014/main" id="{55C9733A-E65D-467D-BC8F-09F8997F219A}"/>
              </a:ext>
            </a:extLst>
          </p:cNvPr>
          <p:cNvCxnSpPr/>
          <p:nvPr/>
        </p:nvCxnSpPr>
        <p:spPr>
          <a:xfrm flipH="1">
            <a:off x="9383151" y="3207434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Блоксхема: съединение 45">
            <a:extLst>
              <a:ext uri="{FF2B5EF4-FFF2-40B4-BE49-F238E27FC236}">
                <a16:creationId xmlns:a16="http://schemas.microsoft.com/office/drawing/2014/main" id="{31E7B563-CA44-4AFA-AC4E-62B29F2C33A2}"/>
              </a:ext>
            </a:extLst>
          </p:cNvPr>
          <p:cNvSpPr/>
          <p:nvPr/>
        </p:nvSpPr>
        <p:spPr>
          <a:xfrm>
            <a:off x="9024425" y="2954215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Право съединение 46">
            <a:extLst>
              <a:ext uri="{FF2B5EF4-FFF2-40B4-BE49-F238E27FC236}">
                <a16:creationId xmlns:a16="http://schemas.microsoft.com/office/drawing/2014/main" id="{85AC3C36-1D4E-4D2D-A1AB-D5A02F2477DC}"/>
              </a:ext>
            </a:extLst>
          </p:cNvPr>
          <p:cNvCxnSpPr/>
          <p:nvPr/>
        </p:nvCxnSpPr>
        <p:spPr>
          <a:xfrm flipH="1">
            <a:off x="9383151" y="3773318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схема: съединение 47">
            <a:extLst>
              <a:ext uri="{FF2B5EF4-FFF2-40B4-BE49-F238E27FC236}">
                <a16:creationId xmlns:a16="http://schemas.microsoft.com/office/drawing/2014/main" id="{2658FFB6-5CD1-4B3B-AB10-62015F30AF52}"/>
              </a:ext>
            </a:extLst>
          </p:cNvPr>
          <p:cNvSpPr/>
          <p:nvPr/>
        </p:nvSpPr>
        <p:spPr>
          <a:xfrm>
            <a:off x="9024425" y="3520099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Право съединение 48">
            <a:extLst>
              <a:ext uri="{FF2B5EF4-FFF2-40B4-BE49-F238E27FC236}">
                <a16:creationId xmlns:a16="http://schemas.microsoft.com/office/drawing/2014/main" id="{766A48CB-F8C9-454A-96A0-05494D020D18}"/>
              </a:ext>
            </a:extLst>
          </p:cNvPr>
          <p:cNvCxnSpPr>
            <a:cxnSpLocks/>
          </p:cNvCxnSpPr>
          <p:nvPr/>
        </p:nvCxnSpPr>
        <p:spPr>
          <a:xfrm flipH="1">
            <a:off x="9383151" y="4331507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Блоксхема: съединение 49">
            <a:extLst>
              <a:ext uri="{FF2B5EF4-FFF2-40B4-BE49-F238E27FC236}">
                <a16:creationId xmlns:a16="http://schemas.microsoft.com/office/drawing/2014/main" id="{2B04C9B3-6066-4C37-8F89-07717E9FCE20}"/>
              </a:ext>
            </a:extLst>
          </p:cNvPr>
          <p:cNvSpPr/>
          <p:nvPr/>
        </p:nvSpPr>
        <p:spPr>
          <a:xfrm>
            <a:off x="9024425" y="4078288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Право съединение 50">
            <a:extLst>
              <a:ext uri="{FF2B5EF4-FFF2-40B4-BE49-F238E27FC236}">
                <a16:creationId xmlns:a16="http://schemas.microsoft.com/office/drawing/2014/main" id="{C297F787-768B-47F2-86D4-19E75D414B82}"/>
              </a:ext>
            </a:extLst>
          </p:cNvPr>
          <p:cNvCxnSpPr>
            <a:cxnSpLocks/>
          </p:cNvCxnSpPr>
          <p:nvPr/>
        </p:nvCxnSpPr>
        <p:spPr>
          <a:xfrm flipH="1">
            <a:off x="9383151" y="4897391"/>
            <a:ext cx="7174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Блоксхема: съединение 51">
            <a:extLst>
              <a:ext uri="{FF2B5EF4-FFF2-40B4-BE49-F238E27FC236}">
                <a16:creationId xmlns:a16="http://schemas.microsoft.com/office/drawing/2014/main" id="{09718E48-8167-4612-8E46-905A1BBC5856}"/>
              </a:ext>
            </a:extLst>
          </p:cNvPr>
          <p:cNvSpPr/>
          <p:nvPr/>
        </p:nvSpPr>
        <p:spPr>
          <a:xfrm>
            <a:off x="9024425" y="4644172"/>
            <a:ext cx="506437" cy="506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Равнобедрен триъгълник 54">
            <a:extLst>
              <a:ext uri="{FF2B5EF4-FFF2-40B4-BE49-F238E27FC236}">
                <a16:creationId xmlns:a16="http://schemas.microsoft.com/office/drawing/2014/main" id="{825810FD-1D4C-44DF-A017-42D7482298A5}"/>
              </a:ext>
            </a:extLst>
          </p:cNvPr>
          <p:cNvSpPr/>
          <p:nvPr/>
        </p:nvSpPr>
        <p:spPr>
          <a:xfrm>
            <a:off x="3535680" y="2749331"/>
            <a:ext cx="239149" cy="1719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71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DBA67C-32AD-4B48-A4C7-12BB7DFF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FDE8758-71C7-4F40-9707-2A085A13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338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За да си спестим усилието всеки път, когато пишем структура, да променяме нивото на достъп на </a:t>
            </a:r>
            <a:r>
              <a:rPr lang="en-GB" dirty="0"/>
              <a:t>private, </a:t>
            </a:r>
            <a:r>
              <a:rPr lang="bg-BG" dirty="0"/>
              <a:t>създателите на езика са добавили класове</a:t>
            </a:r>
          </a:p>
          <a:p>
            <a:endParaRPr lang="bg-BG" dirty="0"/>
          </a:p>
          <a:p>
            <a:r>
              <a:rPr lang="bg-BG" dirty="0"/>
              <a:t>Клас има всички свойства на структурата, но в него данните по подразбиране са </a:t>
            </a:r>
            <a:r>
              <a:rPr lang="en-GB" dirty="0"/>
              <a:t>private, a </a:t>
            </a:r>
            <a:r>
              <a:rPr lang="bg-BG" dirty="0"/>
              <a:t>не </a:t>
            </a:r>
            <a:r>
              <a:rPr lang="en-GB" dirty="0"/>
              <a:t>public</a:t>
            </a:r>
          </a:p>
          <a:p>
            <a:endParaRPr lang="en-GB" dirty="0"/>
          </a:p>
          <a:p>
            <a:r>
              <a:rPr lang="bg-BG" dirty="0"/>
              <a:t>Реално няма разлика кое от двете ще използвате, прието е, когато пишете някакъв дребен обект, да използвате структури, а иначе класове, но това не е задължително (но пък е добре да се спазва)</a:t>
            </a:r>
          </a:p>
          <a:p>
            <a:endParaRPr lang="bg-BG" dirty="0"/>
          </a:p>
          <a:p>
            <a:r>
              <a:rPr lang="bg-BG" dirty="0"/>
              <a:t>Навсякъде в теорията по-надолу клас и структура са </a:t>
            </a:r>
            <a:r>
              <a:rPr lang="bg-BG" dirty="0" err="1"/>
              <a:t>взаимозаменяеми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6373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36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0CBCF-7310-4932-9983-DCD8860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AF43CE-1E7E-4249-B35A-B759F86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{6};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нямаме достъп до всички</a:t>
            </a:r>
            <a:r>
              <a:rPr lang="en-GB" dirty="0">
                <a:solidFill>
                  <a:srgbClr val="1A6400"/>
                </a:solidFill>
              </a:rPr>
              <a:t> </a:t>
            </a:r>
            <a:r>
              <a:rPr lang="bg-BG" dirty="0">
                <a:solidFill>
                  <a:srgbClr val="1A6400"/>
                </a:solidFill>
              </a:rPr>
              <a:t>член-данни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//това пък изобщо няма как да стане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67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23578C-A180-4A8B-B4B7-A9EDE183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C8EBC90-7565-489B-862B-4F4C2250D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808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5432F-1CBF-4E99-A6BB-E074E14F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ООП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72BCCF-6ADA-4852-BBE3-12E16B62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ООП е начин на мислене и не зависи от езика</a:t>
            </a:r>
          </a:p>
          <a:p>
            <a:endParaRPr lang="en-GB" dirty="0"/>
          </a:p>
          <a:p>
            <a:r>
              <a:rPr lang="bg-BG" dirty="0"/>
              <a:t>При него се използва абстракция, за да се представят нови типове данни</a:t>
            </a:r>
          </a:p>
          <a:p>
            <a:endParaRPr lang="bg-BG" dirty="0"/>
          </a:p>
          <a:p>
            <a:r>
              <a:rPr lang="bg-BG" dirty="0"/>
              <a:t>Програмистът може да създаде свой собствен свят, като може да свързва и модифицира своите обекти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618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7BBF3D-C040-42D6-9570-5B57D4E1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67B1E84-8AB5-41FF-B065-E5FA9E19F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427071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58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		</a:t>
            </a:r>
            <a:r>
              <a:rPr lang="en-GB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все едно работим със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50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180302-010D-4CDD-A088-E8E8399B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E17B8F3-E3A6-4EAE-BED3-B3ED3783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65352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09849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classy.shouldBePrivate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631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/>
              <a:t>class </a:t>
            </a:r>
            <a:r>
              <a:rPr lang="en-GB" sz="3100" dirty="0" err="1"/>
              <a:t>FirstClass</a:t>
            </a:r>
            <a:r>
              <a:rPr lang="en-GB" sz="3100" dirty="0"/>
              <a:t>{</a:t>
            </a:r>
          </a:p>
          <a:p>
            <a:pPr marL="0" indent="0">
              <a:buNone/>
            </a:pPr>
            <a:r>
              <a:rPr lang="en-GB" sz="3100" dirty="0"/>
              <a:t>public:</a:t>
            </a:r>
          </a:p>
          <a:p>
            <a:pPr marL="0" indent="0">
              <a:buNone/>
            </a:pPr>
            <a:r>
              <a:rPr lang="en-GB" sz="3100" dirty="0"/>
              <a:t>	int </a:t>
            </a:r>
            <a:r>
              <a:rPr lang="en-GB" sz="3100" dirty="0" err="1"/>
              <a:t>shouldBePublic</a:t>
            </a:r>
            <a:r>
              <a:rPr lang="en-GB" sz="3100" dirty="0"/>
              <a:t>;</a:t>
            </a:r>
          </a:p>
          <a:p>
            <a:pPr marL="0" indent="0">
              <a:buNone/>
            </a:pPr>
            <a:r>
              <a:rPr lang="en-GB" sz="3100" dirty="0"/>
              <a:t>private:</a:t>
            </a:r>
          </a:p>
          <a:p>
            <a:pPr marL="0" indent="0">
              <a:buNone/>
            </a:pPr>
            <a:r>
              <a:rPr lang="en-GB" sz="3100" dirty="0"/>
              <a:t>	int </a:t>
            </a:r>
            <a:r>
              <a:rPr lang="en-GB" sz="3100" dirty="0" err="1"/>
              <a:t>shouldBePrivate</a:t>
            </a:r>
            <a:r>
              <a:rPr lang="en-GB" sz="3100" dirty="0"/>
              <a:t>;</a:t>
            </a:r>
          </a:p>
          <a:p>
            <a:pPr marL="0" indent="0">
              <a:buNone/>
            </a:pPr>
            <a:r>
              <a:rPr lang="en-GB" sz="3100" dirty="0"/>
              <a:t>};</a:t>
            </a:r>
          </a:p>
          <a:p>
            <a:pPr marL="0" indent="0">
              <a:buNone/>
            </a:pPr>
            <a:r>
              <a:rPr lang="en-GB" sz="3100" dirty="0"/>
              <a:t>int main()</a:t>
            </a:r>
          </a:p>
          <a:p>
            <a:pPr marL="0" indent="0">
              <a:buNone/>
            </a:pPr>
            <a:r>
              <a:rPr lang="en-GB" sz="3100" dirty="0"/>
              <a:t>{</a:t>
            </a:r>
          </a:p>
          <a:p>
            <a:pPr marL="0" indent="0">
              <a:buNone/>
            </a:pPr>
            <a:r>
              <a:rPr lang="en-GB" sz="3100" dirty="0"/>
              <a:t>	</a:t>
            </a:r>
            <a:r>
              <a:rPr lang="en-GB" sz="3100" dirty="0" err="1"/>
              <a:t>FirstClass</a:t>
            </a:r>
            <a:r>
              <a:rPr lang="en-GB" sz="3100" dirty="0"/>
              <a:t> classy = { 6 };	</a:t>
            </a:r>
            <a:r>
              <a:rPr lang="en-GB" sz="3100" dirty="0">
                <a:solidFill>
                  <a:srgbClr val="1A6400"/>
                </a:solidFill>
              </a:rPr>
              <a:t>//</a:t>
            </a:r>
            <a:r>
              <a:rPr lang="bg-BG" sz="3100" dirty="0">
                <a:solidFill>
                  <a:srgbClr val="1A6400"/>
                </a:solidFill>
              </a:rPr>
              <a:t>пак нямаме достъп до всички член-данни</a:t>
            </a:r>
            <a:endParaRPr lang="en-GB" sz="3100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sz="3100" dirty="0"/>
              <a:t>	</a:t>
            </a:r>
            <a:r>
              <a:rPr lang="en-GB" sz="3100" dirty="0" err="1"/>
              <a:t>classy.shouldBePrivate</a:t>
            </a:r>
            <a:r>
              <a:rPr lang="en-GB" sz="3100" dirty="0"/>
              <a:t>++;</a:t>
            </a:r>
            <a:r>
              <a:rPr lang="bg-BG" sz="3100" dirty="0"/>
              <a:t>	</a:t>
            </a:r>
            <a:r>
              <a:rPr lang="bg-BG" sz="3100" dirty="0">
                <a:solidFill>
                  <a:srgbClr val="1A6400"/>
                </a:solidFill>
              </a:rPr>
              <a:t>//пак се опитваме да достъпи скрити данни</a:t>
            </a:r>
            <a:endParaRPr lang="en-GB" sz="3100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sz="3100" dirty="0"/>
              <a:t>	return 0;</a:t>
            </a:r>
          </a:p>
          <a:p>
            <a:pPr marL="0" indent="0">
              <a:buNone/>
            </a:pPr>
            <a:r>
              <a:rPr lang="en-GB" sz="3100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409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349854-356D-42AB-B407-09573B40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43FD44-DA83-4F01-8339-F264070D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6752948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2391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 = { 6 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classy.shouldBePublic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0396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9EB86-D78E-4645-A905-9D3310D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E1A53B-2352-4A56-9219-148F158C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6458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FirstClass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shouldBePublic</a:t>
            </a:r>
            <a:r>
              <a:rPr lang="bg-BG" dirty="0"/>
              <a:t> = 5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shouldBePrivate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FirstClass</a:t>
            </a:r>
            <a:r>
              <a:rPr lang="en-GB" dirty="0"/>
              <a:t> classy;	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classy.shouldBePublic</a:t>
            </a:r>
            <a:r>
              <a:rPr lang="en-GB" dirty="0"/>
              <a:t>++;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//доста  наподобява на структура</a:t>
            </a:r>
            <a:endParaRPr lang="en-GB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920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E723F1-E17D-43BE-992B-9512FE90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79BCF3CC-52DD-414E-9E00-4D20A16C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5003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EC333C-337D-40E5-AC3F-21AA78C4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582DD23-373F-471A-AA64-0E7E3BA3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Предишния път разгледахме структурите чисто теоретично и не говорихме за реалното им приложение</a:t>
            </a:r>
          </a:p>
          <a:p>
            <a:endParaRPr lang="bg-BG" dirty="0"/>
          </a:p>
          <a:p>
            <a:r>
              <a:rPr lang="bg-BG" dirty="0"/>
              <a:t>Реалното приложение на структурите е създаване на собствени типове данни, които позволяват по-лесно обработване на информация</a:t>
            </a:r>
          </a:p>
          <a:p>
            <a:endParaRPr lang="bg-BG" dirty="0"/>
          </a:p>
          <a:p>
            <a:r>
              <a:rPr lang="bg-BG" dirty="0"/>
              <a:t>Точно тези нови типове ни позволяват да създаваме наши обекти, а когато обединим тези обекти, създаваме и нашия собствен свят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7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#2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818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A08E1-6D39-4617-A361-3972060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ACF2AF-0A2A-4AAD-A719-72933277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Безопасно ли е следното обръщение към </a:t>
            </a:r>
            <a:r>
              <a:rPr lang="en-US" dirty="0"/>
              <a:t>member?</a:t>
            </a:r>
          </a:p>
          <a:p>
            <a:pPr marL="0" indent="0">
              <a:buNone/>
            </a:pPr>
            <a:r>
              <a:rPr lang="en-US" dirty="0"/>
              <a:t>struct Easy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Easy </a:t>
            </a:r>
            <a:r>
              <a:rPr lang="en-US" dirty="0" err="1"/>
              <a:t>easyPtr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easyPtr</a:t>
            </a:r>
            <a:r>
              <a:rPr lang="en-US" dirty="0"/>
              <a:t>!=</a:t>
            </a:r>
            <a:r>
              <a:rPr lang="en-US" dirty="0" err="1"/>
              <a:t>nullptr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easyPtr</a:t>
            </a:r>
            <a:r>
              <a:rPr lang="en-US" dirty="0"/>
              <a:t>-&gt;member = 5;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има възможност </a:t>
            </a:r>
            <a:r>
              <a:rPr lang="en-US" dirty="0" err="1">
                <a:solidFill>
                  <a:srgbClr val="FF33CC"/>
                </a:solidFill>
              </a:rPr>
              <a:t>easyPtr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да сочи към забранена памет в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момента на обръщане към </a:t>
            </a:r>
            <a:r>
              <a:rPr lang="en-US" dirty="0">
                <a:solidFill>
                  <a:srgbClr val="FF33CC"/>
                </a:solidFill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4526833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0BCA87-D05B-419D-9DA0-812ACF65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552BF0-0E00-48F5-B742-CFF64BE9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една структура да бъде </a:t>
            </a:r>
            <a:r>
              <a:rPr lang="bg-BG" dirty="0" err="1"/>
              <a:t>енкапсулирана</a:t>
            </a:r>
            <a:r>
              <a:rPr lang="bg-BG" dirty="0"/>
              <a:t>?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Да, погледни горните слайдове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99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F97442-C088-4754-93F0-DC15A928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8DA7DFC-D19F-4251-A427-D1883E35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56" y="1575583"/>
            <a:ext cx="11240087" cy="5282417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Валидно ли е следното обръщение?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Easy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public:private:protected:public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int member;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Easy ** </a:t>
            </a:r>
            <a:r>
              <a:rPr lang="en-US" dirty="0" err="1"/>
              <a:t>easyPtr</a:t>
            </a:r>
            <a:r>
              <a:rPr lang="en-US" dirty="0"/>
              <a:t> = new Easy*;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 = new Easy;</a:t>
            </a:r>
          </a:p>
          <a:p>
            <a:pPr marL="0" indent="0">
              <a:buNone/>
            </a:pPr>
            <a:r>
              <a:rPr lang="en-US" dirty="0"/>
              <a:t>	(*</a:t>
            </a:r>
            <a:r>
              <a:rPr lang="en-US" dirty="0" err="1"/>
              <a:t>easyPtr</a:t>
            </a:r>
            <a:r>
              <a:rPr lang="en-US" dirty="0"/>
              <a:t>)-&gt;member = 5;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  <a:endParaRPr lang="en-US" dirty="0">
              <a:solidFill>
                <a:srgbClr val="FF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783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D57D1B-009B-4524-AAEC-23156F50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E18ADD7-62BE-42F0-8FBA-7C101F9A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5114" cy="6858001"/>
          </a:xfrm>
        </p:spPr>
      </p:pic>
    </p:spTree>
    <p:extLst>
      <p:ext uri="{BB962C8B-B14F-4D97-AF65-F5344CB8AC3E}">
        <p14:creationId xmlns:p14="http://schemas.microsoft.com/office/powerpoint/2010/main" val="10828369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F2B4C5-6DBC-4875-B117-5A8B4B25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FC87DD-8862-4CEB-A728-45B1CADF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351338"/>
          </a:xfrm>
        </p:spPr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Това беше само въведението, същинската част тепърва предстои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34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Още в началото казахме, че в дефиницията на една структура се съдържат член-данни и член-функции</a:t>
            </a:r>
          </a:p>
          <a:p>
            <a:endParaRPr lang="bg-BG" dirty="0"/>
          </a:p>
          <a:p>
            <a:r>
              <a:rPr lang="bg-BG" dirty="0"/>
              <a:t>Аналогично на член-данните, член-функциите са функции, специфични за дадения клас</a:t>
            </a:r>
          </a:p>
          <a:p>
            <a:endParaRPr lang="bg-BG" dirty="0"/>
          </a:p>
          <a:p>
            <a:r>
              <a:rPr lang="bg-BG" dirty="0"/>
              <a:t>За тях важат същите правила като за обикновените функции</a:t>
            </a:r>
          </a:p>
          <a:p>
            <a:endParaRPr lang="bg-BG" dirty="0"/>
          </a:p>
          <a:p>
            <a:r>
              <a:rPr lang="bg-BG" dirty="0"/>
              <a:t>В дефиницията на структурата трябва да се съдържат поне декларациите на функцията (може да съдържа и дефиницията)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802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55C65-C99B-4912-AEE9-841C68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Член-функции - 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D5871F-F751-4A5C-B61D-4C52C4CF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Box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double length; // Length of a box</a:t>
            </a:r>
          </a:p>
          <a:p>
            <a:pPr marL="0" indent="0">
              <a:buNone/>
            </a:pPr>
            <a:r>
              <a:rPr lang="en-US" dirty="0"/>
              <a:t> 	double breadth; // Breadth of a box </a:t>
            </a:r>
          </a:p>
          <a:p>
            <a:pPr marL="0" indent="0">
              <a:buNone/>
            </a:pPr>
            <a:r>
              <a:rPr lang="en-US" dirty="0"/>
              <a:t>	double height; // Height of a box</a:t>
            </a:r>
          </a:p>
          <a:p>
            <a:pPr marL="0" indent="0">
              <a:buNone/>
            </a:pPr>
            <a:r>
              <a:rPr lang="en-US" dirty="0"/>
              <a:t> 	double </a:t>
            </a:r>
            <a:r>
              <a:rPr lang="en-US" dirty="0" err="1"/>
              <a:t>getVolume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	{ </a:t>
            </a:r>
          </a:p>
          <a:p>
            <a:pPr marL="0" indent="0">
              <a:buNone/>
            </a:pPr>
            <a:r>
              <a:rPr lang="en-US" dirty="0"/>
              <a:t>		return length * breadth * height; </a:t>
            </a:r>
            <a:r>
              <a:rPr lang="bg-BG" dirty="0">
                <a:solidFill>
                  <a:srgbClr val="1A6400"/>
                </a:solidFill>
              </a:rPr>
              <a:t>//Декларация +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getSurface</a:t>
            </a:r>
            <a:r>
              <a:rPr lang="en-US" dirty="0"/>
              <a:t>();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//Само дефиниция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1484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3D35E9-2726-4A3D-8E54-CDD9901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16946A-FC45-483F-A7BC-8834ACB9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Възможно</a:t>
            </a:r>
            <a:r>
              <a:rPr lang="ru-RU" dirty="0"/>
              <a:t> е член-</a:t>
            </a:r>
            <a:r>
              <a:rPr lang="ru-RU" dirty="0" err="1"/>
              <a:t>функциите</a:t>
            </a:r>
            <a:r>
              <a:rPr lang="ru-RU" dirty="0"/>
              <a:t> да се </a:t>
            </a:r>
            <a:r>
              <a:rPr lang="ru-RU" dirty="0" err="1"/>
              <a:t>дефинират</a:t>
            </a:r>
            <a:r>
              <a:rPr lang="ru-RU" dirty="0"/>
              <a:t> в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Тогава</a:t>
            </a:r>
            <a:r>
              <a:rPr lang="ru-RU" dirty="0"/>
              <a:t> говорим за </a:t>
            </a:r>
            <a:r>
              <a:rPr lang="ru-RU" dirty="0" err="1"/>
              <a:t>вградени</a:t>
            </a:r>
            <a:r>
              <a:rPr lang="ru-RU" dirty="0"/>
              <a:t> функции </a:t>
            </a:r>
            <a:r>
              <a:rPr lang="en-GB" dirty="0"/>
              <a:t>(inline)</a:t>
            </a:r>
          </a:p>
          <a:p>
            <a:endParaRPr lang="ru-RU" dirty="0"/>
          </a:p>
          <a:p>
            <a:r>
              <a:rPr lang="ru-RU" dirty="0" err="1"/>
              <a:t>Вградените</a:t>
            </a:r>
            <a:r>
              <a:rPr lang="ru-RU" dirty="0"/>
              <a:t> функции не се </a:t>
            </a:r>
            <a:r>
              <a:rPr lang="ru-RU" dirty="0" err="1"/>
              <a:t>извикват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стекови</a:t>
            </a:r>
            <a:r>
              <a:rPr lang="ru-RU" dirty="0"/>
              <a:t> рамки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Тяхното</a:t>
            </a:r>
            <a:r>
              <a:rPr lang="ru-RU" dirty="0"/>
              <a:t> </a:t>
            </a:r>
            <a:r>
              <a:rPr lang="ru-RU" dirty="0" err="1"/>
              <a:t>тяло</a:t>
            </a:r>
            <a:r>
              <a:rPr lang="ru-RU" dirty="0"/>
              <a:t> се </a:t>
            </a:r>
            <a:r>
              <a:rPr lang="ru-RU" dirty="0" err="1"/>
              <a:t>замества</a:t>
            </a:r>
            <a:r>
              <a:rPr lang="ru-RU" dirty="0"/>
              <a:t> при всяко </a:t>
            </a:r>
            <a:r>
              <a:rPr lang="ru-RU" dirty="0" err="1"/>
              <a:t>тяхно</a:t>
            </a:r>
            <a:r>
              <a:rPr lang="ru-RU" dirty="0"/>
              <a:t> </a:t>
            </a:r>
            <a:r>
              <a:rPr lang="ru-RU" dirty="0" err="1"/>
              <a:t>извикване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114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20DE47-07BD-4A92-A4A5-331759BB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C0A201-1063-4311-B816-36C929CE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вградена</a:t>
            </a:r>
            <a:r>
              <a:rPr lang="ru-RU" dirty="0"/>
              <a:t> функция </a:t>
            </a:r>
            <a:r>
              <a:rPr lang="ru-RU" dirty="0" err="1"/>
              <a:t>може</a:t>
            </a:r>
            <a:r>
              <a:rPr lang="ru-RU" dirty="0"/>
              <a:t> да е </a:t>
            </a:r>
            <a:r>
              <a:rPr lang="ru-RU" dirty="0" err="1"/>
              <a:t>дефинирана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</a:t>
            </a:r>
            <a:r>
              <a:rPr lang="ru-RU" dirty="0" err="1"/>
              <a:t>дефиницията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поставя</a:t>
            </a:r>
            <a:r>
              <a:rPr lang="ru-RU" dirty="0"/>
              <a:t> </a:t>
            </a:r>
            <a:r>
              <a:rPr lang="ru-RU" dirty="0" err="1"/>
              <a:t>запазената</a:t>
            </a:r>
            <a:r>
              <a:rPr lang="ru-RU" dirty="0"/>
              <a:t> дума </a:t>
            </a:r>
            <a:r>
              <a:rPr lang="ru-RU" dirty="0" err="1"/>
              <a:t>inline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Окончателното</a:t>
            </a:r>
            <a:r>
              <a:rPr lang="ru-RU" dirty="0"/>
              <a:t> решение дали </a:t>
            </a:r>
            <a:r>
              <a:rPr lang="ru-RU" dirty="0" err="1"/>
              <a:t>една</a:t>
            </a:r>
            <a:r>
              <a:rPr lang="ru-RU" dirty="0"/>
              <a:t> функция да е </a:t>
            </a:r>
            <a:r>
              <a:rPr lang="ru-RU" dirty="0" err="1"/>
              <a:t>вградена</a:t>
            </a:r>
            <a:r>
              <a:rPr lang="ru-RU" dirty="0"/>
              <a:t> е на </a:t>
            </a:r>
            <a:r>
              <a:rPr lang="ru-RU" dirty="0" err="1"/>
              <a:t>компилатора</a:t>
            </a:r>
            <a:r>
              <a:rPr lang="ru-RU" dirty="0"/>
              <a:t>! 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Препоръчително</a:t>
            </a:r>
            <a:r>
              <a:rPr lang="ru-RU" dirty="0"/>
              <a:t> е да се </a:t>
            </a:r>
            <a:r>
              <a:rPr lang="ru-RU" dirty="0" err="1"/>
              <a:t>вграждат</a:t>
            </a:r>
            <a:r>
              <a:rPr lang="ru-RU" dirty="0"/>
              <a:t> само кратки функции</a:t>
            </a:r>
            <a:endParaRPr lang="en-GB" dirty="0"/>
          </a:p>
          <a:p>
            <a:endParaRPr lang="en-GB" dirty="0"/>
          </a:p>
          <a:p>
            <a:r>
              <a:rPr lang="bg-BG" dirty="0">
                <a:hlinkClick r:id="rId2"/>
              </a:rPr>
              <a:t>Повече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21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DA461E-A49B-4D5D-B1CE-622B5005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Смисъл на структурите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1B58C5-4C48-4AC7-AF80-5D1CE0E9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 вече, ние по подразбиране разполагаме с примитивните типове данни</a:t>
            </a:r>
          </a:p>
          <a:p>
            <a:endParaRPr lang="bg-BG" dirty="0"/>
          </a:p>
          <a:p>
            <a:r>
              <a:rPr lang="bg-BG" dirty="0"/>
              <a:t>Структурата ни позволява да обединим няколко типа данни в едно по-голямо нещо</a:t>
            </a:r>
          </a:p>
          <a:p>
            <a:endParaRPr lang="bg-BG" dirty="0"/>
          </a:p>
          <a:p>
            <a:r>
              <a:rPr lang="bg-BG" dirty="0"/>
              <a:t>Реално структурата е просто образец за даден обект (от една структура можем да построим множество подобни обекти)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96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решим да дефинираме член-функция извън дефиницията на дадена структура, то трябва ясно да уточним какво искаме да направим</a:t>
            </a:r>
          </a:p>
          <a:p>
            <a:r>
              <a:rPr lang="bg-BG" dirty="0"/>
              <a:t>Пример: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bg-BG" dirty="0"/>
              <a:t>Какво ще се случи?</a:t>
            </a:r>
          </a:p>
        </p:txBody>
      </p:sp>
    </p:spTree>
    <p:extLst>
      <p:ext uri="{BB962C8B-B14F-4D97-AF65-F5344CB8AC3E}">
        <p14:creationId xmlns:p14="http://schemas.microsoft.com/office/powerpoint/2010/main" val="14466202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За да уточним, че дадена дефиниция на функция се отнася за даден клас, то трябва ясно да го уточним</a:t>
            </a:r>
          </a:p>
          <a:p>
            <a:endParaRPr lang="bg-BG" dirty="0"/>
          </a:p>
          <a:p>
            <a:r>
              <a:rPr lang="bg-BG" dirty="0"/>
              <a:t>Това става чрез оператор ::</a:t>
            </a:r>
            <a:r>
              <a:rPr lang="en-US" dirty="0"/>
              <a:t> (&lt;</a:t>
            </a:r>
            <a:r>
              <a:rPr lang="bg-BG" dirty="0"/>
              <a:t>име&gt;:: )</a:t>
            </a:r>
          </a:p>
          <a:p>
            <a:endParaRPr lang="bg-BG" dirty="0"/>
          </a:p>
          <a:p>
            <a:r>
              <a:rPr lang="bg-BG" dirty="0"/>
              <a:t>:: се използва за уточняване в кое пространство да се гледа</a:t>
            </a:r>
          </a:p>
          <a:p>
            <a:endParaRPr lang="bg-BG" dirty="0"/>
          </a:p>
          <a:p>
            <a:r>
              <a:rPr lang="bg-BG" dirty="0"/>
              <a:t>Този оператор сме срещали например при </a:t>
            </a: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bg-BG" dirty="0"/>
              <a:t>където извикваме функция от пространството </a:t>
            </a:r>
            <a:r>
              <a:rPr lang="en-US" dirty="0"/>
              <a:t>std</a:t>
            </a:r>
            <a:r>
              <a:rPr lang="bg-BG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775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Реално оператор :: ни позволява да уточним път</a:t>
            </a:r>
          </a:p>
          <a:p>
            <a:endParaRPr lang="bg-BG" dirty="0"/>
          </a:p>
          <a:p>
            <a:r>
              <a:rPr lang="bg-BG" dirty="0"/>
              <a:t>:: без име пред себе си означава, че искаме да се</a:t>
            </a:r>
            <a:r>
              <a:rPr lang="en-US" dirty="0"/>
              <a:t> </a:t>
            </a:r>
            <a:r>
              <a:rPr lang="bg-BG" dirty="0"/>
              <a:t>обърнем към </a:t>
            </a:r>
            <a:r>
              <a:rPr lang="en-US" dirty="0"/>
              <a:t>global scope</a:t>
            </a:r>
            <a:endParaRPr lang="bg-BG" dirty="0"/>
          </a:p>
          <a:p>
            <a:endParaRPr lang="bg-BG" dirty="0"/>
          </a:p>
          <a:p>
            <a:r>
              <a:rPr lang="bg-BG" dirty="0"/>
              <a:t>ако едно пространство Х съдържа в себе си друго</a:t>
            </a:r>
            <a:r>
              <a:rPr lang="en-US" dirty="0"/>
              <a:t> Y</a:t>
            </a:r>
            <a:r>
              <a:rPr lang="bg-BG" dirty="0"/>
              <a:t>, а ние сме едно пространство преди Х, то в </a:t>
            </a:r>
            <a:r>
              <a:rPr lang="en-US" dirty="0"/>
              <a:t>Y</a:t>
            </a:r>
            <a:r>
              <a:rPr lang="bg-BG" dirty="0"/>
              <a:t> можем да влезем по следния начин:</a:t>
            </a:r>
          </a:p>
          <a:p>
            <a:pPr lvl="1"/>
            <a:r>
              <a:rPr lang="en-US" dirty="0"/>
              <a:t>X::Y</a:t>
            </a:r>
            <a:r>
              <a:rPr lang="bg-BG" dirty="0"/>
              <a:t>::</a:t>
            </a:r>
          </a:p>
          <a:p>
            <a:r>
              <a:rPr lang="bg-BG" dirty="0"/>
              <a:t>На теория звучи сложно, но всъщност е доста просто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286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6C38AB-DD11-497C-931B-60F3DB9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Външна дефиниция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F7C3B5-F240-40FA-A7D9-2742DCC0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bg-BG" dirty="0"/>
              <a:t>Ето как се дефинира член-функция извън тялото на структурата:</a:t>
            </a:r>
          </a:p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void Hello();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void example::Hello()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8271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Докъде сте с автоматите по ДС2?</a:t>
            </a:r>
          </a:p>
          <a:p>
            <a:endParaRPr lang="bg-BG" dirty="0"/>
          </a:p>
          <a:p>
            <a:r>
              <a:rPr lang="bg-BG" dirty="0"/>
              <a:t>В С++ има нещо подобно на примка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A46F343-BB28-4AD5-9B44-01AB1BF2AB73}"/>
              </a:ext>
            </a:extLst>
          </p:cNvPr>
          <p:cNvSpPr/>
          <p:nvPr/>
        </p:nvSpPr>
        <p:spPr>
          <a:xfrm>
            <a:off x="2375065" y="4001294"/>
            <a:ext cx="2565070" cy="2565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1C6F7504-86D0-4870-8BE0-33CB7C6A1ADA}"/>
              </a:ext>
            </a:extLst>
          </p:cNvPr>
          <p:cNvSpPr/>
          <p:nvPr/>
        </p:nvSpPr>
        <p:spPr>
          <a:xfrm>
            <a:off x="3311234" y="3397281"/>
            <a:ext cx="1355769" cy="938151"/>
          </a:xfrm>
          <a:custGeom>
            <a:avLst/>
            <a:gdLst>
              <a:gd name="connsiteX0" fmla="*/ 13857 w 1365312"/>
              <a:gd name="connsiteY0" fmla="*/ 760021 h 938151"/>
              <a:gd name="connsiteX1" fmla="*/ 1982 w 1365312"/>
              <a:gd name="connsiteY1" fmla="*/ 700644 h 938151"/>
              <a:gd name="connsiteX2" fmla="*/ 25733 w 1365312"/>
              <a:gd name="connsiteY2" fmla="*/ 332509 h 938151"/>
              <a:gd name="connsiteX3" fmla="*/ 61359 w 1365312"/>
              <a:gd name="connsiteY3" fmla="*/ 225631 h 938151"/>
              <a:gd name="connsiteX4" fmla="*/ 73234 w 1365312"/>
              <a:gd name="connsiteY4" fmla="*/ 190005 h 938151"/>
              <a:gd name="connsiteX5" fmla="*/ 156361 w 1365312"/>
              <a:gd name="connsiteY5" fmla="*/ 154379 h 938151"/>
              <a:gd name="connsiteX6" fmla="*/ 263239 w 1365312"/>
              <a:gd name="connsiteY6" fmla="*/ 142504 h 938151"/>
              <a:gd name="connsiteX7" fmla="*/ 310740 w 1365312"/>
              <a:gd name="connsiteY7" fmla="*/ 130629 h 938151"/>
              <a:gd name="connsiteX8" fmla="*/ 346366 w 1365312"/>
              <a:gd name="connsiteY8" fmla="*/ 106878 h 938151"/>
              <a:gd name="connsiteX9" fmla="*/ 405743 w 1365312"/>
              <a:gd name="connsiteY9" fmla="*/ 95003 h 938151"/>
              <a:gd name="connsiteX10" fmla="*/ 429494 w 1365312"/>
              <a:gd name="connsiteY10" fmla="*/ 59377 h 938151"/>
              <a:gd name="connsiteX11" fmla="*/ 500746 w 1365312"/>
              <a:gd name="connsiteY11" fmla="*/ 35626 h 938151"/>
              <a:gd name="connsiteX12" fmla="*/ 583873 w 1365312"/>
              <a:gd name="connsiteY12" fmla="*/ 0 h 938151"/>
              <a:gd name="connsiteX13" fmla="*/ 963883 w 1365312"/>
              <a:gd name="connsiteY13" fmla="*/ 11876 h 938151"/>
              <a:gd name="connsiteX14" fmla="*/ 1047010 w 1365312"/>
              <a:gd name="connsiteY14" fmla="*/ 59377 h 938151"/>
              <a:gd name="connsiteX15" fmla="*/ 1082636 w 1365312"/>
              <a:gd name="connsiteY15" fmla="*/ 95003 h 938151"/>
              <a:gd name="connsiteX16" fmla="*/ 1130138 w 1365312"/>
              <a:gd name="connsiteY16" fmla="*/ 106878 h 938151"/>
              <a:gd name="connsiteX17" fmla="*/ 1201390 w 1365312"/>
              <a:gd name="connsiteY17" fmla="*/ 166255 h 938151"/>
              <a:gd name="connsiteX18" fmla="*/ 1248891 w 1365312"/>
              <a:gd name="connsiteY18" fmla="*/ 201881 h 938151"/>
              <a:gd name="connsiteX19" fmla="*/ 1284517 w 1365312"/>
              <a:gd name="connsiteY19" fmla="*/ 213756 h 938151"/>
              <a:gd name="connsiteX20" fmla="*/ 1320143 w 1365312"/>
              <a:gd name="connsiteY20" fmla="*/ 736270 h 938151"/>
              <a:gd name="connsiteX21" fmla="*/ 1284517 w 1365312"/>
              <a:gd name="connsiteY21" fmla="*/ 771896 h 938151"/>
              <a:gd name="connsiteX22" fmla="*/ 1248891 w 1365312"/>
              <a:gd name="connsiteY22" fmla="*/ 819398 h 938151"/>
              <a:gd name="connsiteX23" fmla="*/ 1213265 w 1365312"/>
              <a:gd name="connsiteY23" fmla="*/ 890650 h 938151"/>
              <a:gd name="connsiteX24" fmla="*/ 1177639 w 1365312"/>
              <a:gd name="connsiteY24" fmla="*/ 902525 h 938151"/>
              <a:gd name="connsiteX25" fmla="*/ 1118262 w 1365312"/>
              <a:gd name="connsiteY25" fmla="*/ 938151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65312" h="938151">
                <a:moveTo>
                  <a:pt x="13857" y="760021"/>
                </a:moveTo>
                <a:cubicBezTo>
                  <a:pt x="9899" y="740229"/>
                  <a:pt x="1982" y="720828"/>
                  <a:pt x="1982" y="700644"/>
                </a:cubicBezTo>
                <a:cubicBezTo>
                  <a:pt x="1982" y="570455"/>
                  <a:pt x="-10179" y="452217"/>
                  <a:pt x="25733" y="332509"/>
                </a:cubicBezTo>
                <a:cubicBezTo>
                  <a:pt x="25758" y="332424"/>
                  <a:pt x="55407" y="243486"/>
                  <a:pt x="61359" y="225631"/>
                </a:cubicBezTo>
                <a:cubicBezTo>
                  <a:pt x="65317" y="213756"/>
                  <a:pt x="62038" y="195603"/>
                  <a:pt x="73234" y="190005"/>
                </a:cubicBezTo>
                <a:cubicBezTo>
                  <a:pt x="94860" y="179192"/>
                  <a:pt x="130155" y="158747"/>
                  <a:pt x="156361" y="154379"/>
                </a:cubicBezTo>
                <a:cubicBezTo>
                  <a:pt x="191719" y="148486"/>
                  <a:pt x="227613" y="146462"/>
                  <a:pt x="263239" y="142504"/>
                </a:cubicBezTo>
                <a:cubicBezTo>
                  <a:pt x="279073" y="138546"/>
                  <a:pt x="295739" y="137058"/>
                  <a:pt x="310740" y="130629"/>
                </a:cubicBezTo>
                <a:cubicBezTo>
                  <a:pt x="323858" y="125007"/>
                  <a:pt x="333002" y="111889"/>
                  <a:pt x="346366" y="106878"/>
                </a:cubicBezTo>
                <a:cubicBezTo>
                  <a:pt x="365265" y="99791"/>
                  <a:pt x="385951" y="98961"/>
                  <a:pt x="405743" y="95003"/>
                </a:cubicBezTo>
                <a:cubicBezTo>
                  <a:pt x="413660" y="83128"/>
                  <a:pt x="417391" y="66941"/>
                  <a:pt x="429494" y="59377"/>
                </a:cubicBezTo>
                <a:cubicBezTo>
                  <a:pt x="450724" y="46108"/>
                  <a:pt x="476995" y="43543"/>
                  <a:pt x="500746" y="35626"/>
                </a:cubicBezTo>
                <a:cubicBezTo>
                  <a:pt x="553169" y="18152"/>
                  <a:pt x="525172" y="29351"/>
                  <a:pt x="583873" y="0"/>
                </a:cubicBezTo>
                <a:cubicBezTo>
                  <a:pt x="710543" y="3959"/>
                  <a:pt x="837589" y="1351"/>
                  <a:pt x="963883" y="11876"/>
                </a:cubicBezTo>
                <a:cubicBezTo>
                  <a:pt x="976793" y="12952"/>
                  <a:pt x="1034836" y="49232"/>
                  <a:pt x="1047010" y="59377"/>
                </a:cubicBezTo>
                <a:cubicBezTo>
                  <a:pt x="1059912" y="70129"/>
                  <a:pt x="1068054" y="86671"/>
                  <a:pt x="1082636" y="95003"/>
                </a:cubicBezTo>
                <a:cubicBezTo>
                  <a:pt x="1096807" y="103101"/>
                  <a:pt x="1114304" y="102920"/>
                  <a:pt x="1130138" y="106878"/>
                </a:cubicBezTo>
                <a:cubicBezTo>
                  <a:pt x="1185583" y="162323"/>
                  <a:pt x="1143524" y="124922"/>
                  <a:pt x="1201390" y="166255"/>
                </a:cubicBezTo>
                <a:cubicBezTo>
                  <a:pt x="1217495" y="177759"/>
                  <a:pt x="1231707" y="192061"/>
                  <a:pt x="1248891" y="201881"/>
                </a:cubicBezTo>
                <a:cubicBezTo>
                  <a:pt x="1259759" y="208091"/>
                  <a:pt x="1272642" y="209798"/>
                  <a:pt x="1284517" y="213756"/>
                </a:cubicBezTo>
                <a:cubicBezTo>
                  <a:pt x="1409828" y="401724"/>
                  <a:pt x="1362588" y="301203"/>
                  <a:pt x="1320143" y="736270"/>
                </a:cubicBezTo>
                <a:cubicBezTo>
                  <a:pt x="1318512" y="752985"/>
                  <a:pt x="1295447" y="759145"/>
                  <a:pt x="1284517" y="771896"/>
                </a:cubicBezTo>
                <a:cubicBezTo>
                  <a:pt x="1271636" y="786924"/>
                  <a:pt x="1260766" y="803564"/>
                  <a:pt x="1248891" y="819398"/>
                </a:cubicBezTo>
                <a:cubicBezTo>
                  <a:pt x="1241068" y="842868"/>
                  <a:pt x="1234194" y="873907"/>
                  <a:pt x="1213265" y="890650"/>
                </a:cubicBezTo>
                <a:cubicBezTo>
                  <a:pt x="1203490" y="898470"/>
                  <a:pt x="1189514" y="898567"/>
                  <a:pt x="1177639" y="902525"/>
                </a:cubicBezTo>
                <a:cubicBezTo>
                  <a:pt x="1134648" y="931186"/>
                  <a:pt x="1154779" y="919893"/>
                  <a:pt x="1118262" y="938151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36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2771BC-0177-42D5-B2FA-CE22BFF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7F1E67-4954-49D1-85AD-324D5A91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bg-BG" dirty="0"/>
              <a:t>е </a:t>
            </a:r>
            <a:r>
              <a:rPr lang="bg-BG" dirty="0" err="1"/>
              <a:t>пойнтър</a:t>
            </a:r>
            <a:r>
              <a:rPr lang="bg-BG" dirty="0"/>
              <a:t> към самия обект, който бива автоматично генериран като невидим параметър на всяка член-функция в дефиницията ѝ</a:t>
            </a:r>
          </a:p>
          <a:p>
            <a:endParaRPr lang="bg-BG" dirty="0"/>
          </a:p>
          <a:p>
            <a:r>
              <a:rPr lang="bg-BG" dirty="0"/>
              <a:t>Принципът е същият като на примката - </a:t>
            </a:r>
            <a:r>
              <a:rPr lang="en-US" dirty="0"/>
              <a:t>this </a:t>
            </a:r>
            <a:r>
              <a:rPr lang="bg-BG" dirty="0"/>
              <a:t>означава, че работим с обекта, за който е извикана функцията</a:t>
            </a:r>
          </a:p>
          <a:p>
            <a:endParaRPr lang="bg-BG" dirty="0"/>
          </a:p>
          <a:p>
            <a:r>
              <a:rPr lang="bg-BG" dirty="0"/>
              <a:t>Чрез </a:t>
            </a:r>
            <a:r>
              <a:rPr lang="en-US" dirty="0"/>
              <a:t>this </a:t>
            </a:r>
            <a:r>
              <a:rPr lang="bg-BG" dirty="0"/>
              <a:t>може да се избегне двусмислие в някои случаи, както и да се пребори припокриване на имена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91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192000" cy="4872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		</a:t>
            </a:r>
            <a:r>
              <a:rPr lang="en-US" dirty="0">
                <a:solidFill>
                  <a:srgbClr val="1A6400"/>
                </a:solidFill>
              </a:rPr>
              <a:t>//</a:t>
            </a:r>
            <a:r>
              <a:rPr lang="bg-BG" dirty="0">
                <a:solidFill>
                  <a:srgbClr val="1A6400"/>
                </a:solidFill>
              </a:rPr>
              <a:t>обръщението към а в този </a:t>
            </a:r>
            <a:r>
              <a:rPr lang="en-US" dirty="0">
                <a:solidFill>
                  <a:srgbClr val="1A6400"/>
                </a:solidFill>
              </a:rPr>
              <a:t>scope </a:t>
            </a:r>
            <a:r>
              <a:rPr lang="bg-BG" dirty="0">
                <a:solidFill>
                  <a:srgbClr val="1A6400"/>
                </a:solidFill>
              </a:rPr>
              <a:t>е към параметъра на функцията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this </a:t>
            </a:r>
            <a:r>
              <a:rPr lang="bg-BG" dirty="0">
                <a:solidFill>
                  <a:srgbClr val="1A6400"/>
                </a:solidFill>
              </a:rPr>
              <a:t>уточнява, че се обръщаме именно към член-</a:t>
            </a:r>
            <a:r>
              <a:rPr lang="bg-BG" dirty="0" err="1">
                <a:solidFill>
                  <a:srgbClr val="1A6400"/>
                </a:solidFill>
              </a:rPr>
              <a:t>данната</a:t>
            </a:r>
            <a:r>
              <a:rPr lang="bg-BG" dirty="0">
                <a:solidFill>
                  <a:srgbClr val="1A6400"/>
                </a:solidFill>
              </a:rPr>
              <a:t> на обекта</a:t>
            </a: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8997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26D222-4753-42E0-8189-0FCEDC46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Константен обект за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DA51C2-15F2-4E50-BB0C-DBD25BA9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Често пъти се случва да искаме дадена член-функция да не променя обекта, който я е извикал</a:t>
            </a:r>
          </a:p>
          <a:p>
            <a:endParaRPr lang="bg-BG" dirty="0"/>
          </a:p>
          <a:p>
            <a:r>
              <a:rPr lang="bg-BG" dirty="0"/>
              <a:t>Добра практика е в такива случаи изрично да споменаваме за това</a:t>
            </a:r>
          </a:p>
          <a:p>
            <a:endParaRPr lang="bg-BG" dirty="0"/>
          </a:p>
          <a:p>
            <a:r>
              <a:rPr lang="bg-BG" dirty="0"/>
              <a:t>За да кажем на дадена член-функция, че искаме тя да третира обекта си като константен, трябва след кръглите скоби да допълним с </a:t>
            </a:r>
            <a:r>
              <a:rPr lang="en-US" dirty="0"/>
              <a:t>const</a:t>
            </a:r>
            <a:endParaRPr lang="bg-BG" dirty="0"/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Този </a:t>
            </a:r>
            <a:r>
              <a:rPr lang="en-US" dirty="0">
                <a:solidFill>
                  <a:srgbClr val="FF0000"/>
                </a:solidFill>
              </a:rPr>
              <a:t>const </a:t>
            </a:r>
            <a:r>
              <a:rPr lang="bg-BG" dirty="0">
                <a:solidFill>
                  <a:srgbClr val="FF0000"/>
                </a:solidFill>
              </a:rPr>
              <a:t>става част от декларацията на функцията и не може да се изпуска при дефиницията, в противен случай, ще има двусмислие!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55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E765B-69EF-4902-8558-6572BC2E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C7935B-DD7A-4DA8-B5E7-AD5582AE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82150" cy="4872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void hi(int) const;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void example::hi(int a) const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en-US" dirty="0"/>
              <a:t>	this-&gt;a = a; </a:t>
            </a:r>
            <a:r>
              <a:rPr lang="bg-BG" dirty="0"/>
              <a:t>	</a:t>
            </a:r>
            <a:r>
              <a:rPr lang="bg-BG" dirty="0">
                <a:solidFill>
                  <a:srgbClr val="1A6400"/>
                </a:solidFill>
              </a:rPr>
              <a:t>//</a:t>
            </a:r>
            <a:r>
              <a:rPr lang="en-US" dirty="0">
                <a:solidFill>
                  <a:srgbClr val="1A6400"/>
                </a:solidFill>
              </a:rPr>
              <a:t>RIP</a:t>
            </a:r>
            <a:endParaRPr lang="bg-BG" dirty="0">
              <a:solidFill>
                <a:srgbClr val="1A6400"/>
              </a:solidFill>
            </a:endParaRPr>
          </a:p>
          <a:p>
            <a:pPr marL="0" indent="0">
              <a:buNone/>
            </a:pPr>
            <a:r>
              <a:rPr lang="bg-BG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4849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B2DBBC-7BDD-4EA2-A9BC-85F6AE6A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B24D321-6CCA-4EA0-95B0-8120F0676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3096" cy="6858001"/>
          </a:xfrm>
        </p:spPr>
      </p:pic>
    </p:spTree>
    <p:extLst>
      <p:ext uri="{BB962C8B-B14F-4D97-AF65-F5344CB8AC3E}">
        <p14:creationId xmlns:p14="http://schemas.microsoft.com/office/powerpoint/2010/main" val="163614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4F2A76-B9C4-4E7B-81A2-8AA0A34C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2FF669-476F-4BC5-AD6F-22237981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представлява един МОЛ? </a:t>
            </a:r>
          </a:p>
          <a:p>
            <a:pPr lvl="1"/>
            <a:r>
              <a:rPr lang="bg-BG" dirty="0"/>
              <a:t>няколко етажа, свързани чрез ескалатори</a:t>
            </a:r>
          </a:p>
          <a:p>
            <a:pPr marL="457200" lvl="1" indent="0">
              <a:buNone/>
            </a:pPr>
            <a:endParaRPr lang="bg-BG" dirty="0"/>
          </a:p>
          <a:p>
            <a:r>
              <a:rPr lang="bg-BG" dirty="0"/>
              <a:t>А какво представлява един етаж?</a:t>
            </a:r>
          </a:p>
          <a:p>
            <a:pPr lvl="1"/>
            <a:r>
              <a:rPr lang="bg-BG" dirty="0"/>
              <a:t>няколко магазини, коридор, други щуротии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 какво съдържа един магазин?</a:t>
            </a:r>
          </a:p>
          <a:p>
            <a:pPr lvl="1"/>
            <a:r>
              <a:rPr lang="bg-BG" dirty="0"/>
              <a:t>Всички магазини ли предлагат едно и също?</a:t>
            </a:r>
          </a:p>
          <a:p>
            <a:pPr lvl="1"/>
            <a:r>
              <a:rPr lang="bg-BG" dirty="0"/>
              <a:t>Всички магазини ли са структурирани по един и същ начин?</a:t>
            </a:r>
          </a:p>
          <a:p>
            <a:pPr lvl="1"/>
            <a:endParaRPr lang="bg-BG" dirty="0"/>
          </a:p>
          <a:p>
            <a:r>
              <a:rPr lang="bg-BG" dirty="0"/>
              <a:t>Щом светът е толкова сложен, че да не можем да го опишем с прости думи, какво остава за описание чрез код?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62368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D2F3F3-437E-4470-B873-7FD3D0F7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</a:t>
            </a:r>
            <a:r>
              <a:rPr lang="bg-BG" dirty="0"/>
              <a:t>член-данни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D3A114-4079-436F-8F22-FB39175B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Понякога може да имаме член-данни, които искаме да можем да редактираме навсякъде и по всяко време</a:t>
            </a:r>
          </a:p>
          <a:p>
            <a:endParaRPr lang="bg-BG" dirty="0"/>
          </a:p>
          <a:p>
            <a:r>
              <a:rPr lang="bg-BG" dirty="0"/>
              <a:t>Модификаторът </a:t>
            </a:r>
            <a:r>
              <a:rPr lang="en-GB" dirty="0"/>
              <a:t>mutable </a:t>
            </a:r>
            <a:r>
              <a:rPr lang="bg-BG" dirty="0"/>
              <a:t>ни позволява да постигнем точно този ефект</a:t>
            </a:r>
          </a:p>
          <a:p>
            <a:endParaRPr lang="bg-BG" dirty="0"/>
          </a:p>
          <a:p>
            <a:r>
              <a:rPr lang="bg-BG" dirty="0"/>
              <a:t>Ако една член-</a:t>
            </a:r>
            <a:r>
              <a:rPr lang="bg-BG" dirty="0" err="1"/>
              <a:t>данна</a:t>
            </a:r>
            <a:r>
              <a:rPr lang="bg-BG" dirty="0"/>
              <a:t> е декларирана като </a:t>
            </a:r>
            <a:r>
              <a:rPr lang="en-GB" dirty="0"/>
              <a:t>mutable, </a:t>
            </a:r>
            <a:r>
              <a:rPr lang="bg-BG" dirty="0"/>
              <a:t>то можем да я редактираме дори ако функцията третира обекта като константен</a:t>
            </a:r>
            <a:endParaRPr lang="en-GB" dirty="0"/>
          </a:p>
          <a:p>
            <a:endParaRPr lang="en-GB" dirty="0"/>
          </a:p>
          <a:p>
            <a:r>
              <a:rPr lang="bg-BG" dirty="0"/>
              <a:t>Член-данните, декларирани като константни, не могат да са </a:t>
            </a:r>
            <a:r>
              <a:rPr lang="en-GB" dirty="0"/>
              <a:t>mutable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14169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3D07EF9-E201-4961-9712-53B3135C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DA569FA-912E-45DB-BD48-ED7D1C967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365813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A3D227-4765-4B82-B9F8-53824779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683B06F-499C-4885-95DF-41B229E1D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040648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AA9A7F-D4B7-408E-8B96-D73FE75B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C5A780F-5FA7-4CAD-94C0-A70399FF6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6627916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32A3EF-B2A1-40E6-A794-A0FD836E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E51E287-30C6-465A-9CDC-7CEE295C9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90682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2076B7-8BC5-4ADF-9CAA-697C9FA5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C167B9-2247-43E3-B712-4C439181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Извикването на член-функция е комбинация от достъпа до член-данни и извикване на функции</a:t>
            </a:r>
          </a:p>
          <a:p>
            <a:endParaRPr lang="bg-BG" dirty="0"/>
          </a:p>
          <a:p>
            <a:r>
              <a:rPr lang="bg-BG" dirty="0"/>
              <a:t>За да се извика член-функция, трябва да се достъпи тази функция, посредством даден обект</a:t>
            </a:r>
          </a:p>
          <a:p>
            <a:endParaRPr lang="bg-BG" dirty="0"/>
          </a:p>
          <a:p>
            <a:r>
              <a:rPr lang="bg-BG" dirty="0"/>
              <a:t>Условен синтаксис: 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име_на_инстанция</a:t>
            </a:r>
            <a:r>
              <a:rPr lang="bg-BG" dirty="0"/>
              <a:t>&gt;</a:t>
            </a:r>
            <a:r>
              <a:rPr lang="en-US" dirty="0"/>
              <a:t> 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r>
              <a:rPr lang="bg-BG" dirty="0"/>
              <a:t>&lt;</a:t>
            </a:r>
            <a:r>
              <a:rPr lang="bg-BG" dirty="0" err="1"/>
              <a:t>пойнтър_към_инстанция</a:t>
            </a:r>
            <a:r>
              <a:rPr lang="bg-BG" dirty="0"/>
              <a:t>&gt;</a:t>
            </a:r>
            <a:r>
              <a:rPr lang="en-US" dirty="0"/>
              <a:t> -&gt; </a:t>
            </a:r>
            <a:r>
              <a:rPr lang="bg-BG" dirty="0"/>
              <a:t>&lt;</a:t>
            </a:r>
            <a:r>
              <a:rPr lang="bg-BG" dirty="0" err="1"/>
              <a:t>име_на_функция</a:t>
            </a:r>
            <a:r>
              <a:rPr lang="bg-BG" dirty="0"/>
              <a:t>&gt;(</a:t>
            </a:r>
            <a:r>
              <a:rPr lang="en-US" dirty="0"/>
              <a:t>[</a:t>
            </a:r>
            <a:r>
              <a:rPr lang="bg-BG" dirty="0"/>
              <a:t>&lt;параметри&gt;</a:t>
            </a:r>
            <a:r>
              <a:rPr lang="en-US" dirty="0"/>
              <a:t>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287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7CF8C5A-08C6-42D6-B95D-73977F80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FDEFE5-0BA8-4BA0-B643-5FAFB4C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example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a(const int b) const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return b;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tmp.a</a:t>
            </a:r>
            <a:r>
              <a:rPr lang="en-US" dirty="0"/>
              <a:t>(b); </a:t>
            </a:r>
          </a:p>
        </p:txBody>
      </p:sp>
    </p:spTree>
    <p:extLst>
      <p:ext uri="{BB962C8B-B14F-4D97-AF65-F5344CB8AC3E}">
        <p14:creationId xmlns:p14="http://schemas.microsoft.com/office/powerpoint/2010/main" val="32770495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#3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0597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3CF6D6-6B92-4570-930F-32D278C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707D24-2AE0-4131-B740-7F0168BA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Какво ще се изведе на конзолата?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&lt;iostream&gt;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int a = 5;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a = 6;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&lt;&lt;::a;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5. Твърде лесен въпрос, затова дори го няма в менти, но искам да съм сигурен, че сте разбрали механизма.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33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25760-65F1-4E03-B68F-1B4D0F1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A0D07A-37F0-4480-B35A-E2056A98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клас?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task{</a:t>
            </a:r>
          </a:p>
          <a:p>
            <a:pPr marL="0" indent="0">
              <a:buNone/>
            </a:pPr>
            <a:r>
              <a:rPr lang="en-US" dirty="0"/>
              <a:t>	void tmp1(){ 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void tmp2()const{</a:t>
            </a:r>
          </a:p>
          <a:p>
            <a:pPr marL="0" indent="0">
              <a:buNone/>
            </a:pPr>
            <a:r>
              <a:rPr lang="en-US" dirty="0"/>
              <a:t>		tmp1();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</a:t>
            </a:r>
            <a:r>
              <a:rPr lang="en-US" dirty="0">
                <a:solidFill>
                  <a:srgbClr val="FF33CC"/>
                </a:solidFill>
              </a:rPr>
              <a:t>tmp2 </a:t>
            </a:r>
            <a:r>
              <a:rPr lang="bg-BG" dirty="0">
                <a:solidFill>
                  <a:srgbClr val="FF33CC"/>
                </a:solidFill>
              </a:rPr>
              <a:t>не може да е сигурен, че неконстантната функция </a:t>
            </a:r>
            <a:r>
              <a:rPr lang="en-US" dirty="0">
                <a:solidFill>
                  <a:srgbClr val="FF33CC"/>
                </a:solidFill>
              </a:rPr>
              <a:t>tmp1 </a:t>
            </a:r>
            <a:r>
              <a:rPr lang="bg-BG" dirty="0">
                <a:solidFill>
                  <a:srgbClr val="FF33CC"/>
                </a:solidFill>
              </a:rPr>
              <a:t>няма да се опита да промени обекта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50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3130</Words>
  <Application>Microsoft Office PowerPoint</Application>
  <PresentationFormat>Широк екран</PresentationFormat>
  <Paragraphs>821</Paragraphs>
  <Slides>117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117</vt:i4>
      </vt:variant>
    </vt:vector>
  </HeadingPairs>
  <TitlesOfParts>
    <vt:vector size="121" baseType="lpstr">
      <vt:lpstr>Arial</vt:lpstr>
      <vt:lpstr>Calibri</vt:lpstr>
      <vt:lpstr>Calibri Light</vt:lpstr>
      <vt:lpstr>Тема на Office</vt:lpstr>
      <vt:lpstr>Добре дошли</vt:lpstr>
      <vt:lpstr>Консултация по ООП за теоретично контролно 1</vt:lpstr>
      <vt:lpstr>Какво покрива тази презентация</vt:lpstr>
      <vt:lpstr>Какво знаем досега?</vt:lpstr>
      <vt:lpstr>Смисъл на структурата</vt:lpstr>
      <vt:lpstr>ООП</vt:lpstr>
      <vt:lpstr>Смисъл на структурите</vt:lpstr>
      <vt:lpstr>Смисъл на структурите</vt:lpstr>
      <vt:lpstr>Пример</vt:lpstr>
      <vt:lpstr>Как се постига ООП</vt:lpstr>
      <vt:lpstr>Как с примитивните типове данни можем да построим МОЛ? (опростено)</vt:lpstr>
      <vt:lpstr>Обратно към структури</vt:lpstr>
      <vt:lpstr>Пример с реалния свят</vt:lpstr>
      <vt:lpstr>Пример с код</vt:lpstr>
      <vt:lpstr>Пример с код</vt:lpstr>
      <vt:lpstr>Размер на структура</vt:lpstr>
      <vt:lpstr>Пример 1</vt:lpstr>
      <vt:lpstr>Пример 1 - пояснение</vt:lpstr>
      <vt:lpstr>Пример 2</vt:lpstr>
      <vt:lpstr>Пример 2 - пояснение</vt:lpstr>
      <vt:lpstr>Пример 3</vt:lpstr>
      <vt:lpstr>Пример 3 - пояснение</vt:lpstr>
      <vt:lpstr>Пример 4</vt:lpstr>
      <vt:lpstr>Пример 4 - пояснение</vt:lpstr>
      <vt:lpstr>Пример 5</vt:lpstr>
      <vt:lpstr>Пример 5 - пояснение</vt:lpstr>
      <vt:lpstr>Размер на структура</vt:lpstr>
      <vt:lpstr>Задачи за вас #1</vt:lpstr>
      <vt:lpstr>Задача</vt:lpstr>
      <vt:lpstr>Задача</vt:lpstr>
      <vt:lpstr>Задача</vt:lpstr>
      <vt:lpstr>Задача</vt:lpstr>
      <vt:lpstr>Структура (от последната консултация)</vt:lpstr>
      <vt:lpstr>Структура (от последната консултация)</vt:lpstr>
      <vt:lpstr>Пойнтър към структура</vt:lpstr>
      <vt:lpstr>Оператор -&gt;</vt:lpstr>
      <vt:lpstr>Пример</vt:lpstr>
      <vt:lpstr>Пример - пояснение</vt:lpstr>
      <vt:lpstr>Пример - пояснение</vt:lpstr>
      <vt:lpstr>Презентация на PowerPoint</vt:lpstr>
      <vt:lpstr>Презентация на PowerPoint</vt:lpstr>
      <vt:lpstr>Пример - пояснение</vt:lpstr>
      <vt:lpstr>Пример - пояснение</vt:lpstr>
      <vt:lpstr>Пример - пояснение</vt:lpstr>
      <vt:lpstr>Презентация на PowerPoint</vt:lpstr>
      <vt:lpstr>2 секунди след изпълнение</vt:lpstr>
      <vt:lpstr>Презентация на PowerPoint</vt:lpstr>
      <vt:lpstr>Пример - пояснение</vt:lpstr>
      <vt:lpstr>Енкапсулация</vt:lpstr>
      <vt:lpstr>Енкапсулация</vt:lpstr>
      <vt:lpstr>Нива на достъп</vt:lpstr>
      <vt:lpstr>Как се определя ниво на достъп</vt:lpstr>
      <vt:lpstr>public</vt:lpstr>
      <vt:lpstr>private</vt:lpstr>
      <vt:lpstr>Визуализация с lollipop diagram</vt:lpstr>
      <vt:lpstr>Клас</vt:lpstr>
      <vt:lpstr>Пример</vt:lpstr>
      <vt:lpstr>Пример</vt:lpstr>
      <vt:lpstr>Презентация на PowerPoint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Пример</vt:lpstr>
      <vt:lpstr>Пример</vt:lpstr>
      <vt:lpstr>Презентация на PowerPoint</vt:lpstr>
      <vt:lpstr>Задачи за вас #2</vt:lpstr>
      <vt:lpstr>Задача</vt:lpstr>
      <vt:lpstr>Задача</vt:lpstr>
      <vt:lpstr>Задача</vt:lpstr>
      <vt:lpstr>Презентация на PowerPoint</vt:lpstr>
      <vt:lpstr>Почивка 10 минути</vt:lpstr>
      <vt:lpstr>Член-функции</vt:lpstr>
      <vt:lpstr>Член-функции - пример</vt:lpstr>
      <vt:lpstr>Вградени функции</vt:lpstr>
      <vt:lpstr>Вградени функции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Външна дефиниция на член-функция</vt:lpstr>
      <vt:lpstr>this</vt:lpstr>
      <vt:lpstr>this</vt:lpstr>
      <vt:lpstr>Пример</vt:lpstr>
      <vt:lpstr>Константен обект за член-функция</vt:lpstr>
      <vt:lpstr>Пример</vt:lpstr>
      <vt:lpstr>Презентация на PowerPoint</vt:lpstr>
      <vt:lpstr>mutable член-данни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Извикване на член-функция</vt:lpstr>
      <vt:lpstr>Пример</vt:lpstr>
      <vt:lpstr>Задачи за вас #3</vt:lpstr>
      <vt:lpstr>Задача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Презентация на PowerPoint</vt:lpstr>
      <vt:lpstr>Структурираното писане на код</vt:lpstr>
      <vt:lpstr>Разлика между .h и .cpp</vt:lpstr>
      <vt:lpstr>Прекомпилация</vt:lpstr>
      <vt:lpstr>Компилация и свързване</vt:lpstr>
      <vt:lpstr>Каква е нуждата от .h и .cpp</vt:lpstr>
      <vt:lpstr>Каква е нуждата от .h и .cpp</vt:lpstr>
      <vt:lpstr>Принцип на разделянето на декларация от имплементация</vt:lpstr>
      <vt:lpstr>Добри практики в декларацията на клас</vt:lpstr>
      <vt:lpstr>Пример</vt:lpstr>
      <vt:lpstr>Пример</vt:lpstr>
      <vt:lpstr>Пример</vt:lpstr>
      <vt:lpstr>Почивка 10 минути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165</cp:revision>
  <dcterms:created xsi:type="dcterms:W3CDTF">2019-02-17T22:26:42Z</dcterms:created>
  <dcterms:modified xsi:type="dcterms:W3CDTF">2019-04-04T19:54:02Z</dcterms:modified>
</cp:coreProperties>
</file>