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664" r:id="rId8"/>
    <p:sldId id="542" r:id="rId9"/>
    <p:sldId id="661" r:id="rId10"/>
    <p:sldId id="406" r:id="rId11"/>
    <p:sldId id="674" r:id="rId12"/>
    <p:sldId id="541" r:id="rId13"/>
    <p:sldId id="540" r:id="rId14"/>
    <p:sldId id="543" r:id="rId15"/>
    <p:sldId id="544" r:id="rId16"/>
    <p:sldId id="545" r:id="rId17"/>
    <p:sldId id="337" r:id="rId18"/>
    <p:sldId id="547" r:id="rId19"/>
    <p:sldId id="548" r:id="rId20"/>
    <p:sldId id="549" r:id="rId21"/>
    <p:sldId id="550" r:id="rId22"/>
    <p:sldId id="428" r:id="rId23"/>
    <p:sldId id="551" r:id="rId24"/>
    <p:sldId id="676" r:id="rId25"/>
    <p:sldId id="552" r:id="rId26"/>
    <p:sldId id="524" r:id="rId27"/>
    <p:sldId id="553" r:id="rId28"/>
    <p:sldId id="554" r:id="rId29"/>
    <p:sldId id="555" r:id="rId30"/>
    <p:sldId id="556" r:id="rId31"/>
    <p:sldId id="557" r:id="rId32"/>
    <p:sldId id="561" r:id="rId33"/>
    <p:sldId id="643" r:id="rId34"/>
    <p:sldId id="644" r:id="rId35"/>
    <p:sldId id="646" r:id="rId36"/>
    <p:sldId id="558" r:id="rId37"/>
    <p:sldId id="559" r:id="rId38"/>
    <p:sldId id="605" r:id="rId39"/>
    <p:sldId id="568" r:id="rId40"/>
    <p:sldId id="570" r:id="rId41"/>
    <p:sldId id="572" r:id="rId42"/>
    <p:sldId id="574" r:id="rId43"/>
    <p:sldId id="576" r:id="rId44"/>
    <p:sldId id="577" r:id="rId45"/>
    <p:sldId id="579" r:id="rId46"/>
    <p:sldId id="580" r:id="rId47"/>
    <p:sldId id="581" r:id="rId48"/>
    <p:sldId id="582" r:id="rId49"/>
    <p:sldId id="583" r:id="rId50"/>
    <p:sldId id="584" r:id="rId51"/>
    <p:sldId id="585" r:id="rId52"/>
    <p:sldId id="586" r:id="rId53"/>
    <p:sldId id="587" r:id="rId54"/>
    <p:sldId id="666" r:id="rId55"/>
    <p:sldId id="667" r:id="rId56"/>
    <p:sldId id="588" r:id="rId57"/>
    <p:sldId id="663" r:id="rId58"/>
    <p:sldId id="589" r:id="rId59"/>
    <p:sldId id="647" r:id="rId60"/>
    <p:sldId id="648" r:id="rId61"/>
    <p:sldId id="649" r:id="rId62"/>
    <p:sldId id="650" r:id="rId63"/>
    <p:sldId id="651" r:id="rId64"/>
    <p:sldId id="653" r:id="rId65"/>
    <p:sldId id="654" r:id="rId66"/>
    <p:sldId id="652" r:id="rId67"/>
    <p:sldId id="655" r:id="rId68"/>
    <p:sldId id="656" r:id="rId69"/>
    <p:sldId id="657" r:id="rId70"/>
    <p:sldId id="603" r:id="rId71"/>
    <p:sldId id="602" r:id="rId72"/>
    <p:sldId id="607" r:id="rId73"/>
    <p:sldId id="608" r:id="rId74"/>
    <p:sldId id="669" r:id="rId75"/>
    <p:sldId id="609" r:id="rId76"/>
    <p:sldId id="610" r:id="rId77"/>
    <p:sldId id="611" r:id="rId78"/>
    <p:sldId id="612" r:id="rId79"/>
    <p:sldId id="613" r:id="rId80"/>
    <p:sldId id="614" r:id="rId81"/>
    <p:sldId id="616" r:id="rId82"/>
    <p:sldId id="617" r:id="rId83"/>
    <p:sldId id="618" r:id="rId84"/>
    <p:sldId id="615" r:id="rId85"/>
    <p:sldId id="671" r:id="rId86"/>
    <p:sldId id="620" r:id="rId87"/>
    <p:sldId id="621" r:id="rId88"/>
    <p:sldId id="623" r:id="rId89"/>
    <p:sldId id="624" r:id="rId90"/>
    <p:sldId id="625" r:id="rId91"/>
    <p:sldId id="626" r:id="rId92"/>
    <p:sldId id="627" r:id="rId93"/>
    <p:sldId id="628" r:id="rId94"/>
    <p:sldId id="629" r:id="rId95"/>
    <p:sldId id="672" r:id="rId96"/>
    <p:sldId id="632" r:id="rId97"/>
    <p:sldId id="634" r:id="rId98"/>
    <p:sldId id="633" r:id="rId99"/>
    <p:sldId id="635" r:id="rId100"/>
    <p:sldId id="636" r:id="rId101"/>
    <p:sldId id="637" r:id="rId102"/>
    <p:sldId id="638" r:id="rId103"/>
    <p:sldId id="639" r:id="rId104"/>
    <p:sldId id="640" r:id="rId105"/>
    <p:sldId id="677" r:id="rId106"/>
    <p:sldId id="641" r:id="rId107"/>
    <p:sldId id="659" r:id="rId108"/>
    <p:sldId id="660" r:id="rId109"/>
    <p:sldId id="662" r:id="rId110"/>
    <p:sldId id="678" r:id="rId111"/>
    <p:sldId id="679" r:id="rId112"/>
    <p:sldId id="681" r:id="rId113"/>
    <p:sldId id="680" r:id="rId114"/>
    <p:sldId id="682" r:id="rId115"/>
    <p:sldId id="683" r:id="rId116"/>
    <p:sldId id="642" r:id="rId117"/>
    <p:sldId id="392"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1FF"/>
    <a:srgbClr val="008000"/>
    <a:srgbClr val="FFFFCC"/>
    <a:srgbClr val="CCCCCC"/>
    <a:srgbClr val="FFCCCC"/>
    <a:srgbClr val="0000FF"/>
    <a:srgbClr val="D856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Светъл стил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04/02/2019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04/02/2019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normAutofit lnSpcReduction="10000"/>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както преди малко</a:t>
            </a:r>
            <a:endParaRPr lang="en-GB" dirty="0"/>
          </a:p>
          <a:p>
            <a:endParaRPr lang="en-GB" dirty="0"/>
          </a:p>
          <a:p>
            <a:r>
              <a:rPr lang="bg-BG" dirty="0"/>
              <a:t>Не можете да зададете на такъв </a:t>
            </a:r>
            <a:r>
              <a:rPr lang="bg-BG" dirty="0" err="1"/>
              <a:t>пойнтър</a:t>
            </a:r>
            <a:r>
              <a:rPr lang="bg-BG" dirty="0"/>
              <a:t> заделяне на динамична памет като параметър по подразбиране</a:t>
            </a:r>
            <a:endParaRPr lang="en-GB" dirty="0"/>
          </a:p>
          <a:p>
            <a:endParaRPr lang="en-GB" dirty="0"/>
          </a:p>
        </p:txBody>
      </p:sp>
    </p:spTree>
    <p:extLst>
      <p:ext uri="{BB962C8B-B14F-4D97-AF65-F5344CB8AC3E}">
        <p14:creationId xmlns:p14="http://schemas.microsoft.com/office/powerpoint/2010/main" val="415410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B5F4E10-041A-482D-810C-733902B33AD4}"/>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7E93ABE2-2131-46B9-8363-16C2E38D99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5064903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94775"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81523"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a:cxnSpLocks/>
            <a:stCxn id="5" idx="1"/>
          </p:cNvCxnSpPr>
          <p:nvPr/>
        </p:nvCxnSpPr>
        <p:spPr>
          <a:xfrm flipH="1">
            <a:off x="4200941" y="4824095"/>
            <a:ext cx="2708410" cy="6322"/>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27716079"/>
              </p:ext>
            </p:extLst>
          </p:nvPr>
        </p:nvGraphicFramePr>
        <p:xfrm>
          <a:off x="838200" y="3513980"/>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
        <p:nvSpPr>
          <p:cNvPr id="4" name="Текстово поле 3">
            <a:extLst>
              <a:ext uri="{FF2B5EF4-FFF2-40B4-BE49-F238E27FC236}">
                <a16:creationId xmlns:a16="http://schemas.microsoft.com/office/drawing/2014/main" id="{B18D151C-FA16-4E11-8C4B-94A6DCC2A3DC}"/>
              </a:ext>
            </a:extLst>
          </p:cNvPr>
          <p:cNvSpPr txBox="1"/>
          <p:nvPr/>
        </p:nvSpPr>
        <p:spPr>
          <a:xfrm>
            <a:off x="4346713" y="3686067"/>
            <a:ext cx="2708410" cy="369332"/>
          </a:xfrm>
          <a:prstGeom prst="rect">
            <a:avLst/>
          </a:prstGeom>
          <a:noFill/>
        </p:spPr>
        <p:txBody>
          <a:bodyPr wrap="square" rtlCol="0">
            <a:spAutoFit/>
          </a:bodyPr>
          <a:lstStyle/>
          <a:p>
            <a:r>
              <a:rPr lang="en-GB" dirty="0"/>
              <a:t>a.member1 = b.member1</a:t>
            </a:r>
          </a:p>
        </p:txBody>
      </p:sp>
      <p:sp>
        <p:nvSpPr>
          <p:cNvPr id="16" name="Текстово поле 15">
            <a:extLst>
              <a:ext uri="{FF2B5EF4-FFF2-40B4-BE49-F238E27FC236}">
                <a16:creationId xmlns:a16="http://schemas.microsoft.com/office/drawing/2014/main" id="{D7F710B9-C3AA-4D94-A201-8AEDD7C958D6}"/>
              </a:ext>
            </a:extLst>
          </p:cNvPr>
          <p:cNvSpPr txBox="1"/>
          <p:nvPr/>
        </p:nvSpPr>
        <p:spPr>
          <a:xfrm>
            <a:off x="4322694" y="4138854"/>
            <a:ext cx="2708410" cy="369332"/>
          </a:xfrm>
          <a:prstGeom prst="rect">
            <a:avLst/>
          </a:prstGeom>
          <a:noFill/>
        </p:spPr>
        <p:txBody>
          <a:bodyPr wrap="square" rtlCol="0">
            <a:spAutoFit/>
          </a:bodyPr>
          <a:lstStyle/>
          <a:p>
            <a:r>
              <a:rPr lang="en-GB" dirty="0"/>
              <a:t>a.member2 = b.member2</a:t>
            </a:r>
          </a:p>
        </p:txBody>
      </p:sp>
      <p:sp>
        <p:nvSpPr>
          <p:cNvPr id="17" name="Текстово поле 16">
            <a:extLst>
              <a:ext uri="{FF2B5EF4-FFF2-40B4-BE49-F238E27FC236}">
                <a16:creationId xmlns:a16="http://schemas.microsoft.com/office/drawing/2014/main" id="{35BD7A7D-A72B-45F9-A532-9478C467A9CB}"/>
              </a:ext>
            </a:extLst>
          </p:cNvPr>
          <p:cNvSpPr txBox="1"/>
          <p:nvPr/>
        </p:nvSpPr>
        <p:spPr>
          <a:xfrm>
            <a:off x="4296607" y="4832840"/>
            <a:ext cx="2708410" cy="369332"/>
          </a:xfrm>
          <a:prstGeom prst="rect">
            <a:avLst/>
          </a:prstGeom>
          <a:noFill/>
        </p:spPr>
        <p:txBody>
          <a:bodyPr wrap="square" rtlCol="0">
            <a:spAutoFit/>
          </a:bodyPr>
          <a:lstStyle/>
          <a:p>
            <a:r>
              <a:rPr lang="en-GB" dirty="0"/>
              <a:t>a.member4 = b.member4</a:t>
            </a:r>
          </a:p>
        </p:txBody>
      </p:sp>
      <p:sp>
        <p:nvSpPr>
          <p:cNvPr id="18" name="Текстово поле 17">
            <a:extLst>
              <a:ext uri="{FF2B5EF4-FFF2-40B4-BE49-F238E27FC236}">
                <a16:creationId xmlns:a16="http://schemas.microsoft.com/office/drawing/2014/main" id="{B5C4DCA7-788D-4180-A2C2-BD509C311A54}"/>
              </a:ext>
            </a:extLst>
          </p:cNvPr>
          <p:cNvSpPr txBox="1"/>
          <p:nvPr/>
        </p:nvSpPr>
        <p:spPr>
          <a:xfrm>
            <a:off x="4322694" y="5185110"/>
            <a:ext cx="2708410" cy="369332"/>
          </a:xfrm>
          <a:prstGeom prst="rect">
            <a:avLst/>
          </a:prstGeom>
          <a:noFill/>
        </p:spPr>
        <p:txBody>
          <a:bodyPr wrap="square" rtlCol="0">
            <a:spAutoFit/>
          </a:bodyPr>
          <a:lstStyle/>
          <a:p>
            <a:r>
              <a:rPr lang="en-GB" dirty="0"/>
              <a:t>a.member5 = b.member5</a:t>
            </a:r>
          </a:p>
        </p:txBody>
      </p:sp>
      <p:sp>
        <p:nvSpPr>
          <p:cNvPr id="19" name="Текстово поле 18">
            <a:extLst>
              <a:ext uri="{FF2B5EF4-FFF2-40B4-BE49-F238E27FC236}">
                <a16:creationId xmlns:a16="http://schemas.microsoft.com/office/drawing/2014/main" id="{A8B63411-21E4-4925-B849-7E2AF9A97D0C}"/>
              </a:ext>
            </a:extLst>
          </p:cNvPr>
          <p:cNvSpPr txBox="1"/>
          <p:nvPr/>
        </p:nvSpPr>
        <p:spPr>
          <a:xfrm>
            <a:off x="4329317" y="5609765"/>
            <a:ext cx="2708410" cy="369332"/>
          </a:xfrm>
          <a:prstGeom prst="rect">
            <a:avLst/>
          </a:prstGeom>
          <a:noFill/>
        </p:spPr>
        <p:txBody>
          <a:bodyPr wrap="square" rtlCol="0">
            <a:spAutoFit/>
          </a:bodyPr>
          <a:lstStyle/>
          <a:p>
            <a:r>
              <a:rPr lang="en-GB" dirty="0"/>
              <a:t>a.member6 = b.member6</a:t>
            </a:r>
          </a:p>
        </p:txBody>
      </p:sp>
      <p:sp>
        <p:nvSpPr>
          <p:cNvPr id="20" name="Текстово поле 19">
            <a:extLst>
              <a:ext uri="{FF2B5EF4-FFF2-40B4-BE49-F238E27FC236}">
                <a16:creationId xmlns:a16="http://schemas.microsoft.com/office/drawing/2014/main" id="{A4ED572D-00E6-402A-8638-10448F7FCDFE}"/>
              </a:ext>
            </a:extLst>
          </p:cNvPr>
          <p:cNvSpPr txBox="1"/>
          <p:nvPr/>
        </p:nvSpPr>
        <p:spPr>
          <a:xfrm>
            <a:off x="4329317" y="4499975"/>
            <a:ext cx="2708410" cy="369332"/>
          </a:xfrm>
          <a:prstGeom prst="rect">
            <a:avLst/>
          </a:prstGeom>
          <a:noFill/>
        </p:spPr>
        <p:txBody>
          <a:bodyPr wrap="square" rtlCol="0">
            <a:spAutoFit/>
          </a:bodyPr>
          <a:lstStyle/>
          <a:p>
            <a:r>
              <a:rPr lang="en-GB" dirty="0"/>
              <a:t>a.member3 = b.member3</a:t>
            </a:r>
          </a:p>
        </p:txBody>
      </p:sp>
    </p:spTree>
    <p:extLst>
      <p:ext uri="{BB962C8B-B14F-4D97-AF65-F5344CB8AC3E}">
        <p14:creationId xmlns:p14="http://schemas.microsoft.com/office/powerpoint/2010/main" val="750454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C783DE-6704-4C4B-ADDE-F8E8D4DBF2F7}"/>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B231DA7-1845-467E-B3F6-A825DAAC0BDF}"/>
              </a:ext>
            </a:extLst>
          </p:cNvPr>
          <p:cNvSpPr>
            <a:spLocks noGrp="1"/>
          </p:cNvSpPr>
          <p:nvPr>
            <p:ph idx="1"/>
          </p:nvPr>
        </p:nvSpPr>
        <p:spPr>
          <a:xfrm>
            <a:off x="838200" y="1690688"/>
            <a:ext cx="10515600" cy="4840218"/>
          </a:xfrm>
        </p:spPr>
        <p:txBody>
          <a:bodyPr>
            <a:normAutofit lnSpcReduction="10000"/>
          </a:bodyPr>
          <a:lstStyle/>
          <a:p>
            <a:r>
              <a:rPr lang="bg-BG" dirty="0"/>
              <a:t>За структурите важат същите правила за подаване като параметър на функция и връщане като резултат както при примитивните данни</a:t>
            </a:r>
          </a:p>
          <a:p>
            <a:endParaRPr lang="bg-BG" dirty="0"/>
          </a:p>
          <a:p>
            <a:r>
              <a:rPr lang="bg-BG" dirty="0"/>
              <a:t>При подаване като параметър, се създава нов локален обект, на който се присвоява стойността на подадения обект</a:t>
            </a:r>
          </a:p>
          <a:p>
            <a:endParaRPr lang="bg-BG" dirty="0"/>
          </a:p>
          <a:p>
            <a:r>
              <a:rPr lang="bg-BG" dirty="0"/>
              <a:t>При връщане като резултат, се създава нов временен обект, на който се присвоява стойността на това, което връщаме</a:t>
            </a:r>
          </a:p>
          <a:p>
            <a:endParaRPr lang="bg-BG" dirty="0"/>
          </a:p>
          <a:p>
            <a:r>
              <a:rPr lang="bg-BG" dirty="0"/>
              <a:t>Колко от вас видяха </a:t>
            </a:r>
            <a:r>
              <a:rPr lang="en-GB" dirty="0">
                <a:solidFill>
                  <a:srgbClr val="0000FF"/>
                </a:solidFill>
              </a:rPr>
              <a:t>Demo1</a:t>
            </a:r>
            <a:r>
              <a:rPr lang="en-GB" dirty="0"/>
              <a:t> </a:t>
            </a:r>
            <a:r>
              <a:rPr lang="bg-BG" dirty="0"/>
              <a:t>от миналата консултация</a:t>
            </a:r>
            <a:endParaRPr lang="en-GB" dirty="0"/>
          </a:p>
        </p:txBody>
      </p:sp>
    </p:spTree>
    <p:extLst>
      <p:ext uri="{BB962C8B-B14F-4D97-AF65-F5344CB8AC3E}">
        <p14:creationId xmlns:p14="http://schemas.microsoft.com/office/powerpoint/2010/main" val="18118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5" y="1926156"/>
            <a:ext cx="3204445" cy="10288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p:txBody>
      </p:sp>
    </p:spTree>
    <p:extLst>
      <p:ext uri="{BB962C8B-B14F-4D97-AF65-F5344CB8AC3E}">
        <p14:creationId xmlns:p14="http://schemas.microsoft.com/office/powerpoint/2010/main" val="41650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gtEl>
                                        <p:attrNameLst>
                                          <p:attrName>ppt_x</p:attrName>
                                        </p:attrNameLst>
                                      </p:cBhvr>
                                      <p:tavLst>
                                        <p:tav tm="0">
                                          <p:val>
                                            <p:strVal val="ppt_x"/>
                                          </p:val>
                                        </p:tav>
                                        <p:tav tm="100000">
                                          <p:val>
                                            <p:strVal val="ppt_x"/>
                                          </p:val>
                                        </p:tav>
                                      </p:tavLst>
                                    </p:anim>
                                    <p:anim calcmode="lin" valueType="num">
                                      <p:cBhvr additive="base">
                                        <p:cTn id="37" dur="500"/>
                                        <p:tgtEl>
                                          <p:spTgt spid="4"/>
                                        </p:tgtEl>
                                        <p:attrNameLst>
                                          <p:attrName>ppt_y</p:attrName>
                                        </p:attrNameLst>
                                      </p:cBhvr>
                                      <p:tavLst>
                                        <p:tav tm="0">
                                          <p:val>
                                            <p:strVal val="ppt_y"/>
                                          </p:val>
                                        </p:tav>
                                        <p:tav tm="100000">
                                          <p:val>
                                            <p:strVal val="1+ppt_h/2"/>
                                          </p:val>
                                        </p:tav>
                                      </p:tavLst>
                                    </p:anim>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E89A4F8-09DF-4DAB-82D4-54373B073343}"/>
              </a:ext>
            </a:extLst>
          </p:cNvPr>
          <p:cNvSpPr>
            <a:spLocks noGrp="1"/>
          </p:cNvSpPr>
          <p:nvPr>
            <p:ph type="title"/>
          </p:nvPr>
        </p:nvSpPr>
        <p:spPr/>
        <p:txBody>
          <a:bodyPr/>
          <a:lstStyle/>
          <a:p>
            <a:r>
              <a:rPr lang="bg-BG" dirty="0"/>
              <a:t>Задачи за вас </a:t>
            </a:r>
            <a:r>
              <a:rPr lang="en-GB" dirty="0"/>
              <a:t>#4</a:t>
            </a:r>
          </a:p>
        </p:txBody>
      </p:sp>
    </p:spTree>
    <p:extLst>
      <p:ext uri="{BB962C8B-B14F-4D97-AF65-F5344CB8AC3E}">
        <p14:creationId xmlns:p14="http://schemas.microsoft.com/office/powerpoint/2010/main" val="34380140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E89A4F8-09DF-4DAB-82D4-54373B073343}"/>
              </a:ext>
            </a:extLst>
          </p:cNvPr>
          <p:cNvSpPr>
            <a:spLocks noGrp="1"/>
          </p:cNvSpPr>
          <p:nvPr>
            <p:ph type="title"/>
          </p:nvPr>
        </p:nvSpPr>
        <p:spPr/>
        <p:txBody>
          <a:bodyPr/>
          <a:lstStyle/>
          <a:p>
            <a:r>
              <a:rPr lang="bg-BG" dirty="0" err="1"/>
              <a:t>Задач</a:t>
            </a:r>
            <a:r>
              <a:rPr lang="en-GB" dirty="0"/>
              <a:t>a</a:t>
            </a:r>
          </a:p>
        </p:txBody>
      </p:sp>
      <p:sp>
        <p:nvSpPr>
          <p:cNvPr id="3" name="Контейнер за съдържание 2">
            <a:extLst>
              <a:ext uri="{FF2B5EF4-FFF2-40B4-BE49-F238E27FC236}">
                <a16:creationId xmlns:a16="http://schemas.microsoft.com/office/drawing/2014/main" id="{41DA822E-D200-467A-8D1E-D7D3A55329C6}"/>
              </a:ext>
            </a:extLst>
          </p:cNvPr>
          <p:cNvSpPr>
            <a:spLocks noGrp="1"/>
          </p:cNvSpPr>
          <p:nvPr>
            <p:ph idx="1"/>
          </p:nvPr>
        </p:nvSpPr>
        <p:spPr/>
        <p:txBody>
          <a:bodyPr>
            <a:normAutofit fontScale="85000" lnSpcReduction="20000"/>
          </a:bodyPr>
          <a:lstStyle/>
          <a:p>
            <a:r>
              <a:rPr lang="bg-BG" dirty="0"/>
              <a:t>Ще се компилира ли следният код?</a:t>
            </a:r>
          </a:p>
          <a:p>
            <a:pPr marL="0" indent="0">
              <a:buNone/>
            </a:pPr>
            <a:endParaRPr lang="bg-BG" dirty="0"/>
          </a:p>
          <a:p>
            <a:pPr marL="0" indent="0">
              <a:buNone/>
            </a:pPr>
            <a:r>
              <a:rPr lang="en-GB" dirty="0"/>
              <a:t>struct B</a:t>
            </a:r>
          </a:p>
          <a:p>
            <a:pPr marL="0" indent="0">
              <a:buNone/>
            </a:pPr>
            <a:r>
              <a:rPr lang="en-GB" dirty="0"/>
              <a:t>{</a:t>
            </a:r>
          </a:p>
          <a:p>
            <a:pPr marL="0" indent="0">
              <a:buNone/>
            </a:pPr>
            <a:r>
              <a:rPr lang="bg-BG" dirty="0"/>
              <a:t>	</a:t>
            </a:r>
            <a:r>
              <a:rPr lang="en-GB" dirty="0"/>
              <a:t>A </a:t>
            </a:r>
            <a:r>
              <a:rPr lang="en-GB" dirty="0" err="1"/>
              <a:t>a</a:t>
            </a:r>
            <a:r>
              <a:rPr lang="en-GB" dirty="0"/>
              <a:t>;</a:t>
            </a:r>
          </a:p>
          <a:p>
            <a:pPr marL="0" indent="0">
              <a:buNone/>
            </a:pPr>
            <a:r>
              <a:rPr lang="en-GB" dirty="0"/>
              <a:t>};</a:t>
            </a:r>
          </a:p>
          <a:p>
            <a:pPr marL="0" indent="0">
              <a:buNone/>
            </a:pPr>
            <a:r>
              <a:rPr lang="en-GB" dirty="0"/>
              <a:t>struct A</a:t>
            </a:r>
          </a:p>
          <a:p>
            <a:pPr marL="0" indent="0">
              <a:buNone/>
            </a:pPr>
            <a:r>
              <a:rPr lang="en-GB" dirty="0"/>
              <a:t>{</a:t>
            </a:r>
          </a:p>
          <a:p>
            <a:pPr marL="0" indent="0">
              <a:buNone/>
            </a:pPr>
            <a:r>
              <a:rPr lang="bg-BG" dirty="0"/>
              <a:t>	</a:t>
            </a:r>
            <a:r>
              <a:rPr lang="en-GB" dirty="0"/>
              <a:t>B </a:t>
            </a:r>
            <a:r>
              <a:rPr lang="en-GB" dirty="0" err="1"/>
              <a:t>b</a:t>
            </a:r>
            <a:r>
              <a:rPr lang="en-GB" dirty="0"/>
              <a:t>;</a:t>
            </a:r>
          </a:p>
          <a:p>
            <a:pPr marL="0" indent="0">
              <a:buNone/>
            </a:pPr>
            <a:r>
              <a:rPr lang="en-GB" dirty="0"/>
              <a:t>};</a:t>
            </a:r>
            <a:endParaRPr lang="bg-BG" dirty="0"/>
          </a:p>
          <a:p>
            <a:pPr marL="0" indent="0">
              <a:buNone/>
            </a:pPr>
            <a:r>
              <a:rPr lang="bg-BG" dirty="0">
                <a:solidFill>
                  <a:srgbClr val="FF11FF"/>
                </a:solidFill>
              </a:rPr>
              <a:t>Отговор: Не, защото структурата </a:t>
            </a:r>
            <a:r>
              <a:rPr lang="en-GB" dirty="0">
                <a:solidFill>
                  <a:srgbClr val="FF11FF"/>
                </a:solidFill>
              </a:rPr>
              <a:t>B </a:t>
            </a:r>
            <a:r>
              <a:rPr lang="bg-BG" dirty="0">
                <a:solidFill>
                  <a:srgbClr val="FF11FF"/>
                </a:solidFill>
              </a:rPr>
              <a:t>не знае за съществуването на </a:t>
            </a:r>
            <a:r>
              <a:rPr lang="en-GB" dirty="0">
                <a:solidFill>
                  <a:srgbClr val="FF11FF"/>
                </a:solidFill>
              </a:rPr>
              <a:t>A</a:t>
            </a:r>
            <a:endParaRPr lang="bg-BG" dirty="0">
              <a:solidFill>
                <a:srgbClr val="FF11FF"/>
              </a:solidFill>
            </a:endParaRPr>
          </a:p>
          <a:p>
            <a:pPr marL="0" indent="0">
              <a:buNone/>
            </a:pPr>
            <a:endParaRPr lang="en-GB" dirty="0"/>
          </a:p>
        </p:txBody>
      </p:sp>
    </p:spTree>
    <p:extLst>
      <p:ext uri="{BB962C8B-B14F-4D97-AF65-F5344CB8AC3E}">
        <p14:creationId xmlns:p14="http://schemas.microsoft.com/office/powerpoint/2010/main" val="40636207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111266A-2D2F-4771-92EC-01B6A6047AB7}"/>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3C9C8A4F-92EB-4E42-AC2C-6AEC4AAD1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2782889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E89A4F8-09DF-4DAB-82D4-54373B073343}"/>
              </a:ext>
            </a:extLst>
          </p:cNvPr>
          <p:cNvSpPr>
            <a:spLocks noGrp="1"/>
          </p:cNvSpPr>
          <p:nvPr>
            <p:ph type="title"/>
          </p:nvPr>
        </p:nvSpPr>
        <p:spPr/>
        <p:txBody>
          <a:bodyPr/>
          <a:lstStyle/>
          <a:p>
            <a:r>
              <a:rPr lang="bg-BG" dirty="0" err="1"/>
              <a:t>Задач</a:t>
            </a:r>
            <a:r>
              <a:rPr lang="en-GB" dirty="0"/>
              <a:t>a</a:t>
            </a:r>
          </a:p>
        </p:txBody>
      </p:sp>
      <p:sp>
        <p:nvSpPr>
          <p:cNvPr id="3" name="Контейнер за съдържание 2">
            <a:extLst>
              <a:ext uri="{FF2B5EF4-FFF2-40B4-BE49-F238E27FC236}">
                <a16:creationId xmlns:a16="http://schemas.microsoft.com/office/drawing/2014/main" id="{41DA822E-D200-467A-8D1E-D7D3A55329C6}"/>
              </a:ext>
            </a:extLst>
          </p:cNvPr>
          <p:cNvSpPr>
            <a:spLocks noGrp="1"/>
          </p:cNvSpPr>
          <p:nvPr>
            <p:ph idx="1"/>
          </p:nvPr>
        </p:nvSpPr>
        <p:spPr>
          <a:xfrm>
            <a:off x="838200" y="1825624"/>
            <a:ext cx="10744200" cy="5032375"/>
          </a:xfrm>
        </p:spPr>
        <p:txBody>
          <a:bodyPr>
            <a:normAutofit fontScale="92500" lnSpcReduction="10000"/>
          </a:bodyPr>
          <a:lstStyle/>
          <a:p>
            <a:r>
              <a:rPr lang="bg-BG" sz="2600" dirty="0"/>
              <a:t>Ще се компилира ли следният код?</a:t>
            </a:r>
          </a:p>
          <a:p>
            <a:pPr marL="0" indent="0">
              <a:buNone/>
            </a:pPr>
            <a:r>
              <a:rPr lang="en-GB" sz="2600" dirty="0"/>
              <a:t>struct A;</a:t>
            </a:r>
            <a:endParaRPr lang="bg-BG" sz="2600" dirty="0"/>
          </a:p>
          <a:p>
            <a:pPr marL="0" indent="0">
              <a:buNone/>
            </a:pPr>
            <a:r>
              <a:rPr lang="en-GB" sz="2600" dirty="0"/>
              <a:t>struct B</a:t>
            </a:r>
          </a:p>
          <a:p>
            <a:pPr marL="0" indent="0">
              <a:buNone/>
            </a:pPr>
            <a:r>
              <a:rPr lang="en-GB" sz="2600" dirty="0"/>
              <a:t>{</a:t>
            </a:r>
          </a:p>
          <a:p>
            <a:pPr marL="0" indent="0">
              <a:buNone/>
            </a:pPr>
            <a:r>
              <a:rPr lang="bg-BG" sz="2600" dirty="0"/>
              <a:t>	</a:t>
            </a:r>
            <a:r>
              <a:rPr lang="en-GB" sz="2600" dirty="0"/>
              <a:t>A </a:t>
            </a:r>
            <a:r>
              <a:rPr lang="en-GB" sz="2600" dirty="0" err="1"/>
              <a:t>a</a:t>
            </a:r>
            <a:r>
              <a:rPr lang="en-GB" sz="2600" dirty="0"/>
              <a:t>;</a:t>
            </a:r>
          </a:p>
          <a:p>
            <a:pPr marL="0" indent="0">
              <a:buNone/>
            </a:pPr>
            <a:r>
              <a:rPr lang="en-GB" sz="2600" dirty="0"/>
              <a:t>};</a:t>
            </a:r>
          </a:p>
          <a:p>
            <a:pPr marL="0" indent="0">
              <a:buNone/>
            </a:pPr>
            <a:r>
              <a:rPr lang="en-GB" sz="2600" dirty="0"/>
              <a:t>struct A</a:t>
            </a:r>
          </a:p>
          <a:p>
            <a:pPr marL="0" indent="0">
              <a:buNone/>
            </a:pPr>
            <a:r>
              <a:rPr lang="en-GB" sz="2600" dirty="0"/>
              <a:t>{</a:t>
            </a:r>
          </a:p>
          <a:p>
            <a:pPr marL="0" indent="0">
              <a:buNone/>
            </a:pPr>
            <a:r>
              <a:rPr lang="bg-BG" sz="2600" dirty="0"/>
              <a:t>	</a:t>
            </a:r>
            <a:r>
              <a:rPr lang="en-GB" sz="2600" dirty="0"/>
              <a:t>B </a:t>
            </a:r>
            <a:r>
              <a:rPr lang="en-GB" sz="2600" dirty="0" err="1"/>
              <a:t>b</a:t>
            </a:r>
            <a:r>
              <a:rPr lang="en-GB" sz="2600" dirty="0"/>
              <a:t>;</a:t>
            </a:r>
          </a:p>
          <a:p>
            <a:pPr marL="0" indent="0">
              <a:buNone/>
            </a:pPr>
            <a:r>
              <a:rPr lang="en-GB" sz="2600" dirty="0"/>
              <a:t>};</a:t>
            </a:r>
            <a:endParaRPr lang="bg-BG" sz="2600" dirty="0"/>
          </a:p>
          <a:p>
            <a:pPr marL="0" indent="0">
              <a:buNone/>
            </a:pPr>
            <a:r>
              <a:rPr lang="bg-BG" sz="2600" dirty="0">
                <a:solidFill>
                  <a:srgbClr val="FF11FF"/>
                </a:solidFill>
              </a:rPr>
              <a:t>Отговор: Не, защото структурата </a:t>
            </a:r>
            <a:r>
              <a:rPr lang="en-GB" sz="2600" dirty="0">
                <a:solidFill>
                  <a:srgbClr val="FF11FF"/>
                </a:solidFill>
              </a:rPr>
              <a:t>A </a:t>
            </a:r>
            <a:r>
              <a:rPr lang="bg-BG" sz="2600" dirty="0">
                <a:solidFill>
                  <a:srgbClr val="FF11FF"/>
                </a:solidFill>
              </a:rPr>
              <a:t>не </a:t>
            </a:r>
            <a:r>
              <a:rPr lang="en-GB" sz="2600" dirty="0">
                <a:solidFill>
                  <a:srgbClr val="FF11FF"/>
                </a:solidFill>
              </a:rPr>
              <a:t>e </a:t>
            </a:r>
            <a:r>
              <a:rPr lang="bg-BG" sz="2600" dirty="0">
                <a:solidFill>
                  <a:srgbClr val="FF11FF"/>
                </a:solidFill>
              </a:rPr>
              <a:t>дефинирана, когато структурата </a:t>
            </a:r>
            <a:r>
              <a:rPr lang="en-GB" sz="2600" dirty="0">
                <a:solidFill>
                  <a:srgbClr val="FF11FF"/>
                </a:solidFill>
              </a:rPr>
              <a:t>B </a:t>
            </a:r>
            <a:r>
              <a:rPr lang="bg-BG" sz="2600" dirty="0">
                <a:solidFill>
                  <a:srgbClr val="FF11FF"/>
                </a:solidFill>
              </a:rPr>
              <a:t>се обръща към нея</a:t>
            </a:r>
          </a:p>
          <a:p>
            <a:pPr marL="0" indent="0">
              <a:buNone/>
            </a:pPr>
            <a:endParaRPr lang="en-GB" dirty="0"/>
          </a:p>
        </p:txBody>
      </p:sp>
    </p:spTree>
    <p:extLst>
      <p:ext uri="{BB962C8B-B14F-4D97-AF65-F5344CB8AC3E}">
        <p14:creationId xmlns:p14="http://schemas.microsoft.com/office/powerpoint/2010/main" val="27702276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5E61828-8F2D-4B47-B186-A820E98038FF}"/>
              </a:ext>
            </a:extLst>
          </p:cNvPr>
          <p:cNvSpPr>
            <a:spLocks noGrp="1"/>
          </p:cNvSpPr>
          <p:nvPr>
            <p:ph type="title"/>
          </p:nvPr>
        </p:nvSpPr>
        <p:spPr/>
        <p:txBody>
          <a:bodyPr/>
          <a:lstStyle/>
          <a:p>
            <a:endParaRPr lang="en-GB"/>
          </a:p>
        </p:txBody>
      </p:sp>
      <p:pic>
        <p:nvPicPr>
          <p:cNvPr id="13" name="Контейнер за съдържание 12">
            <a:extLst>
              <a:ext uri="{FF2B5EF4-FFF2-40B4-BE49-F238E27FC236}">
                <a16:creationId xmlns:a16="http://schemas.microsoft.com/office/drawing/2014/main" id="{42F6707D-79CE-4828-9B25-DA56451E1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22644676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A1433BD-BE7D-4BBD-9A39-C4784E05F6C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CA1AFC56-4A39-402F-9C6D-2F116DF2AE11}"/>
              </a:ext>
            </a:extLst>
          </p:cNvPr>
          <p:cNvSpPr>
            <a:spLocks noGrp="1"/>
          </p:cNvSpPr>
          <p:nvPr>
            <p:ph idx="1"/>
          </p:nvPr>
        </p:nvSpPr>
        <p:spPr/>
        <p:txBody>
          <a:bodyPr/>
          <a:lstStyle/>
          <a:p>
            <a:r>
              <a:rPr lang="bg-BG" dirty="0"/>
              <a:t>Ще се извърши ли поотделно присвояване за всяка член </a:t>
            </a:r>
            <a:r>
              <a:rPr lang="bg-BG" dirty="0" err="1"/>
              <a:t>данна</a:t>
            </a:r>
            <a:r>
              <a:rPr lang="en-GB" dirty="0"/>
              <a:t>, </a:t>
            </a:r>
            <a:r>
              <a:rPr lang="bg-BG" dirty="0"/>
              <a:t>когато се присвоява стойност на </a:t>
            </a:r>
            <a:r>
              <a:rPr lang="bg-BG" dirty="0" err="1"/>
              <a:t>пойнтър</a:t>
            </a:r>
            <a:r>
              <a:rPr lang="bg-BG" dirty="0"/>
              <a:t> към дадена структура?</a:t>
            </a:r>
            <a:endParaRPr lang="en-GB" dirty="0"/>
          </a:p>
          <a:p>
            <a:endParaRPr lang="en-GB" dirty="0"/>
          </a:p>
          <a:p>
            <a:endParaRPr lang="en-GB" dirty="0"/>
          </a:p>
          <a:p>
            <a:pPr marL="0" indent="0">
              <a:buNone/>
            </a:pPr>
            <a:r>
              <a:rPr lang="bg-BG" dirty="0">
                <a:solidFill>
                  <a:srgbClr val="FF11FF"/>
                </a:solidFill>
              </a:rPr>
              <a:t>Отговор: Не. </a:t>
            </a:r>
            <a:r>
              <a:rPr lang="bg-BG" dirty="0" err="1">
                <a:solidFill>
                  <a:srgbClr val="FF11FF"/>
                </a:solidFill>
              </a:rPr>
              <a:t>Пойнтърите</a:t>
            </a:r>
            <a:r>
              <a:rPr lang="bg-BG" dirty="0">
                <a:solidFill>
                  <a:srgbClr val="FF11FF"/>
                </a:solidFill>
              </a:rPr>
              <a:t> съдържат просто адрес, те нямат член- данни!</a:t>
            </a:r>
          </a:p>
          <a:p>
            <a:endParaRPr lang="bg-BG" dirty="0"/>
          </a:p>
          <a:p>
            <a:endParaRPr lang="bg-BG" dirty="0"/>
          </a:p>
        </p:txBody>
      </p:sp>
    </p:spTree>
    <p:extLst>
      <p:ext uri="{BB962C8B-B14F-4D97-AF65-F5344CB8AC3E}">
        <p14:creationId xmlns:p14="http://schemas.microsoft.com/office/powerpoint/2010/main" val="42739112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7097169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са в </a:t>
            </a:r>
            <a:r>
              <a:rPr lang="en-GB" dirty="0"/>
              <a:t>global</a:t>
            </a:r>
            <a:r>
              <a:rPr lang="bg-BG" dirty="0"/>
              <a:t> </a:t>
            </a:r>
            <a:r>
              <a:rPr lang="en-GB" dirty="0"/>
              <a:t>scope, </a:t>
            </a:r>
            <a:r>
              <a:rPr lang="bg-BG" dirty="0"/>
              <a:t>тоест създават се в началото на програмата и съществуват до края ѝ</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5B61250-E7FA-4621-98CE-99F56E1CCA4C}"/>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347C7CB4-240C-4FCA-813F-D5B5D731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0752"/>
            <a:ext cx="15926937" cy="11559653"/>
          </a:xfrm>
        </p:spPr>
      </p:pic>
      <p:cxnSp>
        <p:nvCxnSpPr>
          <p:cNvPr id="7" name="Право съединение 6">
            <a:extLst>
              <a:ext uri="{FF2B5EF4-FFF2-40B4-BE49-F238E27FC236}">
                <a16:creationId xmlns:a16="http://schemas.microsoft.com/office/drawing/2014/main" id="{F0054AAF-0E46-42C1-B810-84AC4DAA8DC0}"/>
              </a:ext>
            </a:extLst>
          </p:cNvPr>
          <p:cNvCxnSpPr/>
          <p:nvPr/>
        </p:nvCxnSpPr>
        <p:spPr>
          <a:xfrm>
            <a:off x="0" y="0"/>
            <a:ext cx="12192000" cy="6858000"/>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2"/>
          </a:lnRef>
          <a:fillRef idx="0">
            <a:schemeClr val="accent2"/>
          </a:fillRef>
          <a:effectRef idx="0">
            <a:schemeClr val="accent2"/>
          </a:effectRef>
          <a:fontRef idx="minor">
            <a:schemeClr val="tx1"/>
          </a:fontRef>
        </p:style>
      </p:cxnSp>
      <p:cxnSp>
        <p:nvCxnSpPr>
          <p:cNvPr id="11" name="Право съединение 10">
            <a:extLst>
              <a:ext uri="{FF2B5EF4-FFF2-40B4-BE49-F238E27FC236}">
                <a16:creationId xmlns:a16="http://schemas.microsoft.com/office/drawing/2014/main" id="{FEE25E75-417E-4338-9AC2-B97976534673}"/>
              </a:ext>
            </a:extLst>
          </p:cNvPr>
          <p:cNvCxnSpPr/>
          <p:nvPr/>
        </p:nvCxnSpPr>
        <p:spPr>
          <a:xfrm flipV="1">
            <a:off x="0" y="0"/>
            <a:ext cx="12192000" cy="6854653"/>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6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a:xfrm>
            <a:off x="838200" y="1825625"/>
            <a:ext cx="10515600" cy="4667250"/>
          </a:xfrm>
        </p:spPr>
        <p:txBody>
          <a:bodyPr>
            <a:normAutofit/>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en-GB" dirty="0">
                <a:solidFill>
                  <a:srgbClr val="FF11FF"/>
                </a:solidFill>
              </a:rPr>
              <a:t>[</a:t>
            </a:r>
            <a:r>
              <a:rPr lang="bg-BG" dirty="0"/>
              <a:t>(&lt;стойност&gt;)</a:t>
            </a:r>
            <a:r>
              <a:rPr lang="en-GB" dirty="0">
                <a:solidFill>
                  <a:srgbClr val="FF11FF"/>
                </a:solidFill>
              </a:rPr>
              <a:t>]</a:t>
            </a:r>
            <a:r>
              <a:rPr lang="en-GB" dirty="0"/>
              <a:t> –</a:t>
            </a:r>
            <a:r>
              <a:rPr lang="bg-BG" dirty="0"/>
              <a:t> заделя памет за точно един нов обект,  инициализира го и </a:t>
            </a:r>
            <a:r>
              <a:rPr lang="en-GB" dirty="0"/>
              <a:t> </a:t>
            </a:r>
            <a:r>
              <a:rPr lang="bg-BG" dirty="0"/>
              <a:t>връща </a:t>
            </a:r>
            <a:r>
              <a:rPr lang="bg-BG" dirty="0" err="1"/>
              <a:t>пойнтър</a:t>
            </a:r>
            <a:r>
              <a:rPr lang="bg-BG" dirty="0"/>
              <a:t> към него</a:t>
            </a:r>
          </a:p>
          <a:p>
            <a:pPr lvl="1"/>
            <a:endParaRPr lang="bg-BG" dirty="0"/>
          </a:p>
          <a:p>
            <a:pPr lvl="1"/>
            <a:r>
              <a:rPr lang="bg-BG" dirty="0"/>
              <a:t> </a:t>
            </a:r>
            <a:r>
              <a:rPr lang="en-GB" dirty="0"/>
              <a:t>new</a:t>
            </a:r>
            <a:r>
              <a:rPr lang="bg-BG" dirty="0"/>
              <a:t> &lt;тип&gt;</a:t>
            </a:r>
            <a:r>
              <a:rPr lang="en-GB" dirty="0"/>
              <a:t>[&lt;</a:t>
            </a:r>
            <a:r>
              <a:rPr lang="bg-BG" dirty="0"/>
              <a:t>число </a:t>
            </a:r>
            <a:r>
              <a:rPr lang="en-GB" dirty="0"/>
              <a:t>n</a:t>
            </a:r>
            <a:r>
              <a:rPr lang="bg-BG" dirty="0"/>
              <a:t>&gt;</a:t>
            </a:r>
            <a:r>
              <a:rPr lang="en-GB" dirty="0"/>
              <a:t>]</a:t>
            </a:r>
            <a:r>
              <a:rPr lang="bg-BG" dirty="0"/>
              <a:t> – заделя памет за </a:t>
            </a:r>
            <a:r>
              <a:rPr lang="en-GB" dirty="0"/>
              <a:t>n-</a:t>
            </a:r>
            <a:r>
              <a:rPr lang="bg-BG" dirty="0"/>
              <a:t>мерна редица, инициализира всички обекти в нея и връща </a:t>
            </a:r>
            <a:r>
              <a:rPr lang="bg-BG" dirty="0" err="1"/>
              <a:t>пойнтър</a:t>
            </a:r>
            <a:r>
              <a:rPr lang="bg-BG" dirty="0"/>
              <a:t> към първия</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en-GB" dirty="0"/>
              <a:t> </a:t>
            </a:r>
            <a:r>
              <a:rPr lang="bg-BG" dirty="0"/>
              <a:t>операторите</a:t>
            </a:r>
            <a:r>
              <a:rPr lang="ru-RU" dirty="0"/>
              <a:t> </a:t>
            </a:r>
            <a:r>
              <a:rPr lang="ru-RU" dirty="0" err="1"/>
              <a:t>могат</a:t>
            </a:r>
            <a:r>
              <a:rPr lang="ru-RU" dirty="0"/>
              <a:t> да </a:t>
            </a:r>
            <a:r>
              <a:rPr lang="bg-BG" dirty="0"/>
              <a:t>освобождават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int * b = a+1;</a:t>
            </a:r>
          </a:p>
          <a:p>
            <a:pPr marL="457200" lvl="1" indent="0">
              <a:buNone/>
            </a:pPr>
            <a:r>
              <a:rPr lang="ru-RU" dirty="0" err="1"/>
              <a:t>delete</a:t>
            </a:r>
            <a:r>
              <a:rPr lang="en-GB" dirty="0"/>
              <a:t>[]</a:t>
            </a:r>
            <a:r>
              <a:rPr lang="ru-RU" dirty="0"/>
              <a:t> </a:t>
            </a:r>
            <a:r>
              <a:rPr lang="en-GB" dirty="0"/>
              <a:t>b</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838199" y="1825625"/>
            <a:ext cx="11155017" cy="4351338"/>
          </a:xfrm>
        </p:spPr>
        <p:txBody>
          <a:bodyPr/>
          <a:lstStyle/>
          <a:p>
            <a:r>
              <a:rPr lang="bg-BG" dirty="0"/>
              <a:t>Особеностите на динамичните данни са:</a:t>
            </a:r>
          </a:p>
          <a:p>
            <a:pPr lvl="1"/>
            <a:r>
              <a:rPr lang="bg-BG" dirty="0"/>
              <a:t>заделяне на памет и освобождаването ѝ</a:t>
            </a:r>
            <a:r>
              <a:rPr lang="en-GB" dirty="0"/>
              <a:t> </a:t>
            </a:r>
            <a:r>
              <a:rPr lang="bg-BG" dirty="0"/>
              <a:t>се извършва по време на изпълнение</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a:p>
            <a:pPr lvl="1"/>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до края на програмата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4"/>
            <a:ext cx="10515600" cy="5054495"/>
          </a:xfrm>
        </p:spPr>
        <p:txBody>
          <a:bodyPr>
            <a:normAutofit lnSpcReduction="10000"/>
          </a:bodyPr>
          <a:lstStyle/>
          <a:p>
            <a:pPr marL="0" indent="0">
              <a:buNone/>
            </a:pPr>
            <a:endParaRPr lang="bg-BG" dirty="0">
              <a:solidFill>
                <a:srgbClr val="0000FF"/>
              </a:solidFill>
            </a:endParaRPr>
          </a:p>
          <a:p>
            <a:pPr marL="0" indent="0">
              <a:buNone/>
            </a:pPr>
            <a:r>
              <a:rPr lang="en-GB" dirty="0">
                <a:solidFill>
                  <a:srgbClr val="0000FF"/>
                </a:solidFill>
              </a:rPr>
              <a:t>						</a:t>
            </a:r>
            <a:r>
              <a:rPr lang="bg-BG" sz="1800" dirty="0" err="1"/>
              <a:t>Пойнтър</a:t>
            </a:r>
            <a:r>
              <a:rPr lang="bg-BG" sz="1800" dirty="0"/>
              <a:t> към </a:t>
            </a:r>
            <a:r>
              <a:rPr lang="bg-BG" sz="1800" dirty="0" err="1"/>
              <a:t>пойнтър</a:t>
            </a:r>
            <a:r>
              <a:rPr lang="bg-BG" sz="1800" dirty="0"/>
              <a:t> от тип </a:t>
            </a:r>
            <a:r>
              <a:rPr lang="en-GB" sz="1800" dirty="0"/>
              <a:t>bool (bool **)</a:t>
            </a:r>
            <a:endParaRPr lang="bg-BG" sz="1800" dirty="0"/>
          </a:p>
          <a:p>
            <a:pPr marL="0" indent="0">
              <a:buNone/>
            </a:pPr>
            <a:endParaRPr lang="bg-BG" sz="1800" dirty="0"/>
          </a:p>
          <a:p>
            <a:pPr marL="0" indent="0">
              <a:buNone/>
            </a:pPr>
            <a:endParaRPr lang="bg-BG" dirty="0">
              <a:solidFill>
                <a:srgbClr val="0000FF"/>
              </a:solidFill>
            </a:endParaRPr>
          </a:p>
          <a:p>
            <a:pPr marL="0" indent="0">
              <a:buNone/>
            </a:pPr>
            <a:endParaRPr lang="bg-BG" dirty="0">
              <a:solidFill>
                <a:srgbClr val="0000FF"/>
              </a:solidFill>
            </a:endParaRPr>
          </a:p>
          <a:p>
            <a:pPr marL="0" indent="0">
              <a:buNone/>
            </a:pPr>
            <a:endParaRPr lang="bg-BG" dirty="0">
              <a:solidFill>
                <a:srgbClr val="0000FF"/>
              </a:solidFill>
            </a:endParaRPr>
          </a:p>
          <a:p>
            <a:pPr marL="0" indent="0">
              <a:buNone/>
            </a:pPr>
            <a:r>
              <a:rPr lang="bg-BG" sz="1800" dirty="0"/>
              <a:t>Редица от </a:t>
            </a:r>
            <a:r>
              <a:rPr lang="bg-BG" sz="1800" dirty="0" err="1"/>
              <a:t>пойнтъри</a:t>
            </a:r>
            <a:r>
              <a:rPr lang="bg-BG" sz="1800" dirty="0"/>
              <a:t> към</a:t>
            </a:r>
            <a:endParaRPr lang="en-GB" sz="1800" dirty="0"/>
          </a:p>
          <a:p>
            <a:pPr marL="0" indent="0">
              <a:buNone/>
            </a:pPr>
            <a:r>
              <a:rPr lang="bg-BG" sz="1800" dirty="0"/>
              <a:t> променливи от тип </a:t>
            </a:r>
            <a:r>
              <a:rPr lang="en-GB" sz="1800" dirty="0"/>
              <a:t>bool</a:t>
            </a:r>
          </a:p>
          <a:p>
            <a:pPr marL="0" indent="0">
              <a:buNone/>
            </a:pPr>
            <a:r>
              <a:rPr lang="en-GB" sz="1800" dirty="0"/>
              <a:t>(bool *)</a:t>
            </a:r>
          </a:p>
          <a:p>
            <a:pPr marL="0" indent="0">
              <a:buNone/>
            </a:pPr>
            <a:endParaRPr lang="en-GB" sz="2000" dirty="0"/>
          </a:p>
          <a:p>
            <a:pPr marL="0" indent="0">
              <a:buNone/>
            </a:pPr>
            <a:r>
              <a:rPr lang="bg-BG" sz="1800" dirty="0"/>
              <a:t>Редица от променливи </a:t>
            </a:r>
            <a:endParaRPr lang="en-GB" sz="1800" dirty="0"/>
          </a:p>
          <a:p>
            <a:pPr marL="0" indent="0">
              <a:buNone/>
            </a:pPr>
            <a:r>
              <a:rPr lang="bg-BG" sz="1800" dirty="0"/>
              <a:t>от тип </a:t>
            </a:r>
            <a:r>
              <a:rPr lang="en-GB" sz="1800" dirty="0"/>
              <a:t>bool (bool)</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sp>
        <p:nvSpPr>
          <p:cNvPr id="14" name="Стрелка надясно 13">
            <a:extLst>
              <a:ext uri="{FF2B5EF4-FFF2-40B4-BE49-F238E27FC236}">
                <a16:creationId xmlns:a16="http://schemas.microsoft.com/office/drawing/2014/main" id="{D01E449D-2DDE-4A78-8E24-896EA609460B}"/>
              </a:ext>
            </a:extLst>
          </p:cNvPr>
          <p:cNvSpPr/>
          <p:nvPr/>
        </p:nvSpPr>
        <p:spPr>
          <a:xfrm>
            <a:off x="2690192" y="5147093"/>
            <a:ext cx="4028660" cy="211417"/>
          </a:xfrm>
          <a:prstGeom prst="rightArrow">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Стрелка надясно 15">
            <a:extLst>
              <a:ext uri="{FF2B5EF4-FFF2-40B4-BE49-F238E27FC236}">
                <a16:creationId xmlns:a16="http://schemas.microsoft.com/office/drawing/2014/main" id="{5DC565CB-7BA9-45A9-A212-C2F1901AA4B4}"/>
              </a:ext>
            </a:extLst>
          </p:cNvPr>
          <p:cNvSpPr/>
          <p:nvPr/>
        </p:nvSpPr>
        <p:spPr>
          <a:xfrm>
            <a:off x="2597425" y="6220414"/>
            <a:ext cx="1510748" cy="211417"/>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Стрелка надясно 16">
            <a:extLst>
              <a:ext uri="{FF2B5EF4-FFF2-40B4-BE49-F238E27FC236}">
                <a16:creationId xmlns:a16="http://schemas.microsoft.com/office/drawing/2014/main" id="{920D07BC-EDB4-4E49-9838-DF418DFDBE52}"/>
              </a:ext>
            </a:extLst>
          </p:cNvPr>
          <p:cNvSpPr/>
          <p:nvPr/>
        </p:nvSpPr>
        <p:spPr>
          <a:xfrm rot="5400000">
            <a:off x="7526924" y="3420447"/>
            <a:ext cx="1510748" cy="21141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Правоъгълник 17">
            <a:extLst>
              <a:ext uri="{FF2B5EF4-FFF2-40B4-BE49-F238E27FC236}">
                <a16:creationId xmlns:a16="http://schemas.microsoft.com/office/drawing/2014/main" id="{373D9886-1459-4229-8488-80D162138F77}"/>
              </a:ext>
            </a:extLst>
          </p:cNvPr>
          <p:cNvSpPr/>
          <p:nvPr/>
        </p:nvSpPr>
        <p:spPr>
          <a:xfrm>
            <a:off x="4108173" y="5734351"/>
            <a:ext cx="8017566" cy="737959"/>
          </a:xfrm>
          <a:prstGeom prst="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
        <p:nvSpPr>
          <p:cNvPr id="19" name="Правоъгълник 18">
            <a:extLst>
              <a:ext uri="{FF2B5EF4-FFF2-40B4-BE49-F238E27FC236}">
                <a16:creationId xmlns:a16="http://schemas.microsoft.com/office/drawing/2014/main" id="{8DA34F12-A6F6-4FA6-81C6-AF915CE09893}"/>
              </a:ext>
            </a:extLst>
          </p:cNvPr>
          <p:cNvSpPr/>
          <p:nvPr/>
        </p:nvSpPr>
        <p:spPr>
          <a:xfrm>
            <a:off x="6718852" y="5030672"/>
            <a:ext cx="3945833" cy="686266"/>
          </a:xfrm>
          <a:prstGeom prst="rect">
            <a:avLst/>
          </a:prstGeom>
          <a:noFill/>
          <a:ln w="3810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dirty="0"/>
          </a:p>
        </p:txBody>
      </p:sp>
      <p:sp>
        <p:nvSpPr>
          <p:cNvPr id="20" name="Правоъгълник 19">
            <a:extLst>
              <a:ext uri="{FF2B5EF4-FFF2-40B4-BE49-F238E27FC236}">
                <a16:creationId xmlns:a16="http://schemas.microsoft.com/office/drawing/2014/main" id="{4BB1E670-5EE4-4EDA-BBDA-23E5D8A32E5F}"/>
              </a:ext>
            </a:extLst>
          </p:cNvPr>
          <p:cNvSpPr/>
          <p:nvPr/>
        </p:nvSpPr>
        <p:spPr>
          <a:xfrm>
            <a:off x="8017566" y="4275296"/>
            <a:ext cx="1338470" cy="761607"/>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21" name="Съединител &quot;права стрелка&quot; 20">
            <a:extLst>
              <a:ext uri="{FF2B5EF4-FFF2-40B4-BE49-F238E27FC236}">
                <a16:creationId xmlns:a16="http://schemas.microsoft.com/office/drawing/2014/main" id="{755C0698-FD75-4280-8102-73D1434BA7DC}"/>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Съединител &quot;права стрелка&quot; 21">
            <a:extLst>
              <a:ext uri="{FF2B5EF4-FFF2-40B4-BE49-F238E27FC236}">
                <a16:creationId xmlns:a16="http://schemas.microsoft.com/office/drawing/2014/main" id="{3B28A300-E91B-4262-AF45-D4139BDC0E0B}"/>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Съединител &quot;права стрелка&quot; 22">
            <a:extLst>
              <a:ext uri="{FF2B5EF4-FFF2-40B4-BE49-F238E27FC236}">
                <a16:creationId xmlns:a16="http://schemas.microsoft.com/office/drawing/2014/main" id="{8730D887-8D10-4BAF-AF36-4BEAD06BD6E0}"/>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Съединител &quot;права стрелка&quot; 23">
            <a:extLst>
              <a:ext uri="{FF2B5EF4-FFF2-40B4-BE49-F238E27FC236}">
                <a16:creationId xmlns:a16="http://schemas.microsoft.com/office/drawing/2014/main" id="{F8C321F2-AA1A-49EE-B40D-A9BBF74ECACC}"/>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5277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3155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043667215"/>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solidFill>
                      <a:srgbClr val="008000">
                        <a:alpha val="20000"/>
                      </a:srgbClr>
                    </a:solidFill>
                  </a:tcPr>
                </a:tc>
                <a:tc>
                  <a:txBody>
                    <a:bodyPr/>
                    <a:lstStyle/>
                    <a:p>
                      <a:r>
                        <a:rPr lang="en-GB" dirty="0"/>
                        <a:t>Undefined</a:t>
                      </a:r>
                    </a:p>
                  </a:txBody>
                  <a:tcPr>
                    <a:solidFill>
                      <a:srgbClr val="008000">
                        <a:alpha val="20000"/>
                      </a:srgbClr>
                    </a:solidFill>
                  </a:tcPr>
                </a:tc>
                <a:tc>
                  <a:txBody>
                    <a:bodyPr/>
                    <a:lstStyle/>
                    <a:p>
                      <a:r>
                        <a:rPr lang="en-GB" dirty="0"/>
                        <a:t>Undefined</a:t>
                      </a:r>
                    </a:p>
                  </a:txBody>
                  <a:tcPr>
                    <a:solidFill>
                      <a:srgbClr val="FFFF00">
                        <a:alpha val="20000"/>
                      </a:srgbClr>
                    </a:solidFill>
                  </a:tcPr>
                </a:tc>
                <a:tc>
                  <a:txBody>
                    <a:bodyPr/>
                    <a:lstStyle/>
                    <a:p>
                      <a:r>
                        <a:rPr lang="en-GB" dirty="0"/>
                        <a:t>Undefined</a:t>
                      </a:r>
                    </a:p>
                  </a:txBody>
                  <a:tcPr>
                    <a:solidFill>
                      <a:srgbClr val="FFFF00">
                        <a:alpha val="20000"/>
                      </a:srgbClr>
                    </a:solidFill>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 name="Таблица 3">
            <a:extLst>
              <a:ext uri="{FF2B5EF4-FFF2-40B4-BE49-F238E27FC236}">
                <a16:creationId xmlns:a16="http://schemas.microsoft.com/office/drawing/2014/main" id="{FB2DA9A1-EEF7-42EB-B463-9CB5CD0F8D7F}"/>
              </a:ext>
            </a:extLst>
          </p:cNvPr>
          <p:cNvGraphicFramePr>
            <a:graphicFrameLocks noGrp="1"/>
          </p:cNvGraphicFramePr>
          <p:nvPr>
            <p:extLst>
              <p:ext uri="{D42A27DB-BD31-4B8C-83A1-F6EECF244321}">
                <p14:modId xmlns:p14="http://schemas.microsoft.com/office/powerpoint/2010/main" val="4132723262"/>
              </p:ext>
            </p:extLst>
          </p:nvPr>
        </p:nvGraphicFramePr>
        <p:xfrm>
          <a:off x="162340" y="3540484"/>
          <a:ext cx="3411886" cy="1112520"/>
        </p:xfrm>
        <a:graphic>
          <a:graphicData uri="http://schemas.openxmlformats.org/drawingml/2006/table">
            <a:tbl>
              <a:tblPr firstRow="1" bandRow="1">
                <a:tableStyleId>{E8B1032C-EA38-4F05-BA0D-38AFFFC7BED3}</a:tableStyleId>
              </a:tblPr>
              <a:tblGrid>
                <a:gridCol w="1705943">
                  <a:extLst>
                    <a:ext uri="{9D8B030D-6E8A-4147-A177-3AD203B41FA5}">
                      <a16:colId xmlns:a16="http://schemas.microsoft.com/office/drawing/2014/main" val="3153741772"/>
                    </a:ext>
                  </a:extLst>
                </a:gridCol>
                <a:gridCol w="1705943">
                  <a:extLst>
                    <a:ext uri="{9D8B030D-6E8A-4147-A177-3AD203B41FA5}">
                      <a16:colId xmlns:a16="http://schemas.microsoft.com/office/drawing/2014/main" val="4247802850"/>
                    </a:ext>
                  </a:extLst>
                </a:gridCol>
              </a:tblGrid>
              <a:tr h="370840">
                <a:tc>
                  <a:txBody>
                    <a:bodyPr/>
                    <a:lstStyle/>
                    <a:p>
                      <a:r>
                        <a:rPr lang="en-GB" b="1" dirty="0"/>
                        <a:t>0x12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GB" b="1" dirty="0"/>
                        <a:t>0x1</a:t>
                      </a:r>
                      <a:r>
                        <a:rPr lang="bg-BG" b="1" dirty="0"/>
                        <a:t>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2777589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t>0x15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063829"/>
                  </a:ext>
                </a:extLst>
              </a:tr>
              <a:tr h="370840">
                <a:tc>
                  <a:txBody>
                    <a:bodyPr/>
                    <a:lstStyle/>
                    <a:p>
                      <a:r>
                        <a:rPr lang="en-GB" b="1" dirty="0"/>
                        <a:t>0x1</a:t>
                      </a:r>
                      <a:r>
                        <a:rPr lang="bg-BG" b="1" dirty="0"/>
                        <a:t>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GB" b="1" dirty="0"/>
                        <a:t>0x1</a:t>
                      </a:r>
                      <a:r>
                        <a:rPr lang="bg-BG" b="1" dirty="0"/>
                        <a:t>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452572713"/>
                  </a:ext>
                </a:extLst>
              </a:tr>
            </a:tbl>
          </a:graphicData>
        </a:graphic>
      </p:graphicFrame>
      <p:sp>
        <p:nvSpPr>
          <p:cNvPr id="9" name="Текстово поле 8">
            <a:extLst>
              <a:ext uri="{FF2B5EF4-FFF2-40B4-BE49-F238E27FC236}">
                <a16:creationId xmlns:a16="http://schemas.microsoft.com/office/drawing/2014/main" id="{1C0F354A-4C32-4316-ABC7-E66ECD77A7C4}"/>
              </a:ext>
            </a:extLst>
          </p:cNvPr>
          <p:cNvSpPr txBox="1"/>
          <p:nvPr/>
        </p:nvSpPr>
        <p:spPr>
          <a:xfrm>
            <a:off x="353948" y="2818004"/>
            <a:ext cx="3220278" cy="646331"/>
          </a:xfrm>
          <a:prstGeom prst="rect">
            <a:avLst/>
          </a:prstGeom>
          <a:noFill/>
        </p:spPr>
        <p:txBody>
          <a:bodyPr wrap="square" rtlCol="0">
            <a:spAutoFit/>
          </a:bodyPr>
          <a:lstStyle/>
          <a:p>
            <a:r>
              <a:rPr lang="bg-BG" sz="3600" dirty="0"/>
              <a:t>Матрица </a:t>
            </a:r>
            <a:r>
              <a:rPr lang="en-GB" sz="3600" dirty="0"/>
              <a:t>3X2</a:t>
            </a:r>
          </a:p>
        </p:txBody>
      </p:sp>
    </p:spTree>
    <p:extLst>
      <p:ext uri="{BB962C8B-B14F-4D97-AF65-F5344CB8AC3E}">
        <p14:creationId xmlns:p14="http://schemas.microsoft.com/office/powerpoint/2010/main" val="1637897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5" y="1926156"/>
            <a:ext cx="3204445" cy="10288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p:txBody>
      </p:sp>
    </p:spTree>
    <p:extLst>
      <p:ext uri="{BB962C8B-B14F-4D97-AF65-F5344CB8AC3E}">
        <p14:creationId xmlns:p14="http://schemas.microsoft.com/office/powerpoint/2010/main" val="6170805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заслужена почивка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2665461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примитивните</a:t>
            </a:r>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a:t>
            </a:r>
            <a:r>
              <a:rPr lang="ru-RU" dirty="0" err="1"/>
              <a:t>директен</a:t>
            </a:r>
            <a:r>
              <a:rPr lang="ru-RU" dirty="0"/>
              <a:t>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Декларация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член-данни и функции</a:t>
            </a:r>
          </a:p>
          <a:p>
            <a:pPr marL="0" indent="0">
              <a:buNone/>
            </a:pPr>
            <a:r>
              <a:rPr lang="bg-BG" dirty="0">
                <a:solidFill>
                  <a:srgbClr val="008000"/>
                </a:solidFill>
              </a:rPr>
              <a:t>	</a:t>
            </a:r>
            <a:r>
              <a:rPr lang="bg-BG" sz="2400" dirty="0">
                <a:solidFill>
                  <a:srgbClr val="008000"/>
                </a:solidFill>
              </a:rPr>
              <a:t>//сега ще говорим само за член-данни, а след време и за член-функции</a:t>
            </a:r>
            <a:endParaRPr lang="bg-BG" dirty="0">
              <a:solidFill>
                <a:srgbClr val="008000"/>
              </a:solidFill>
            </a:endParaRP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normAutofit lnSpcReduction="10000"/>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r>
              <a:rPr lang="bg-BG" dirty="0"/>
              <a:t>Какво означава </a:t>
            </a:r>
            <a:r>
              <a:rPr lang="bg-BG" dirty="0" err="1"/>
              <a:t>неинициализиран</a:t>
            </a:r>
            <a:r>
              <a:rPr lang="bg-BG" dirty="0"/>
              <a:t> обект?</a:t>
            </a: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13538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r>
              <a:rPr lang="bg-BG" dirty="0"/>
              <a:t>		</a:t>
            </a:r>
            <a:r>
              <a:rPr lang="bg-BG" sz="1800" dirty="0"/>
              <a:t>съдържа 5 </a:t>
            </a:r>
            <a:r>
              <a:rPr lang="bg-BG" sz="1800" dirty="0" err="1"/>
              <a:t>неинициализирани</a:t>
            </a:r>
            <a:r>
              <a:rPr lang="bg-BG" sz="1800" dirty="0"/>
              <a:t> </a:t>
            </a:r>
            <a:r>
              <a:rPr lang="en-GB" sz="1800" dirty="0"/>
              <a:t>double-a</a:t>
            </a:r>
            <a:endParaRPr lang="en-GB" sz="1400" dirty="0"/>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cxnSp>
        <p:nvCxnSpPr>
          <p:cNvPr id="9" name="Съединител &quot;права стрелка&quot; 8">
            <a:extLst>
              <a:ext uri="{FF2B5EF4-FFF2-40B4-BE49-F238E27FC236}">
                <a16:creationId xmlns:a16="http://schemas.microsoft.com/office/drawing/2014/main" id="{E146A234-4E28-429D-B188-CB64E1CF2974}"/>
              </a:ext>
            </a:extLst>
          </p:cNvPr>
          <p:cNvCxnSpPr>
            <a:cxnSpLocks/>
          </p:cNvCxnSpPr>
          <p:nvPr/>
        </p:nvCxnSpPr>
        <p:spPr>
          <a:xfrm flipV="1">
            <a:off x="3213847" y="2716073"/>
            <a:ext cx="2990669" cy="71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B87A43DF-1F23-483E-87F9-EF2FB84BE68E}"/>
              </a:ext>
            </a:extLst>
          </p:cNvPr>
          <p:cNvCxnSpPr>
            <a:cxnSpLocks/>
          </p:cNvCxnSpPr>
          <p:nvPr/>
        </p:nvCxnSpPr>
        <p:spPr>
          <a:xfrm flipV="1">
            <a:off x="4146268" y="2957793"/>
            <a:ext cx="2093169" cy="55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5D52F078-F699-4559-8A0E-E3EDA5AF8618}"/>
              </a:ext>
            </a:extLst>
          </p:cNvPr>
          <p:cNvCxnSpPr>
            <a:cxnSpLocks/>
            <a:endCxn id="19" idx="16"/>
          </p:cNvCxnSpPr>
          <p:nvPr/>
        </p:nvCxnSpPr>
        <p:spPr>
          <a:xfrm flipV="1">
            <a:off x="3827930" y="3052482"/>
            <a:ext cx="2586317" cy="85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7C3D7783-B752-4804-9DA9-3195465155E0}"/>
              </a:ext>
            </a:extLst>
          </p:cNvPr>
          <p:cNvCxnSpPr>
            <a:cxnSpLocks/>
          </p:cNvCxnSpPr>
          <p:nvPr/>
        </p:nvCxnSpPr>
        <p:spPr>
          <a:xfrm flipV="1">
            <a:off x="5647765" y="3694578"/>
            <a:ext cx="2568388" cy="92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Съединител &quot;права стрелка&quot; 14">
            <a:extLst>
              <a:ext uri="{FF2B5EF4-FFF2-40B4-BE49-F238E27FC236}">
                <a16:creationId xmlns:a16="http://schemas.microsoft.com/office/drawing/2014/main" id="{2CA8E976-E550-45A1-A6B1-E736FA510BA2}"/>
              </a:ext>
            </a:extLst>
          </p:cNvPr>
          <p:cNvCxnSpPr>
            <a:cxnSpLocks/>
            <a:endCxn id="20" idx="2"/>
          </p:cNvCxnSpPr>
          <p:nvPr/>
        </p:nvCxnSpPr>
        <p:spPr>
          <a:xfrm flipV="1">
            <a:off x="5520019" y="3203763"/>
            <a:ext cx="841380" cy="3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Свободна форма: фигура 18">
            <a:extLst>
              <a:ext uri="{FF2B5EF4-FFF2-40B4-BE49-F238E27FC236}">
                <a16:creationId xmlns:a16="http://schemas.microsoft.com/office/drawing/2014/main" id="{3274EDE4-D364-4FF7-A1C4-827286FAD858}"/>
              </a:ext>
            </a:extLst>
          </p:cNvPr>
          <p:cNvSpPr/>
          <p:nvPr/>
        </p:nvSpPr>
        <p:spPr>
          <a:xfrm>
            <a:off x="6158753" y="2393576"/>
            <a:ext cx="658906" cy="699248"/>
          </a:xfrm>
          <a:custGeom>
            <a:avLst/>
            <a:gdLst>
              <a:gd name="connsiteX0" fmla="*/ 0 w 658906"/>
              <a:gd name="connsiteY0" fmla="*/ 255495 h 699248"/>
              <a:gd name="connsiteX1" fmla="*/ 40341 w 658906"/>
              <a:gd name="connsiteY1" fmla="*/ 147918 h 699248"/>
              <a:gd name="connsiteX2" fmla="*/ 94129 w 658906"/>
              <a:gd name="connsiteY2" fmla="*/ 26895 h 699248"/>
              <a:gd name="connsiteX3" fmla="*/ 174812 w 658906"/>
              <a:gd name="connsiteY3" fmla="*/ 0 h 699248"/>
              <a:gd name="connsiteX4" fmla="*/ 457200 w 658906"/>
              <a:gd name="connsiteY4" fmla="*/ 13448 h 699248"/>
              <a:gd name="connsiteX5" fmla="*/ 497541 w 658906"/>
              <a:gd name="connsiteY5" fmla="*/ 26895 h 699248"/>
              <a:gd name="connsiteX6" fmla="*/ 537882 w 658906"/>
              <a:gd name="connsiteY6" fmla="*/ 53789 h 699248"/>
              <a:gd name="connsiteX7" fmla="*/ 564776 w 658906"/>
              <a:gd name="connsiteY7" fmla="*/ 94130 h 699248"/>
              <a:gd name="connsiteX8" fmla="*/ 632012 w 658906"/>
              <a:gd name="connsiteY8" fmla="*/ 147918 h 699248"/>
              <a:gd name="connsiteX9" fmla="*/ 658906 w 658906"/>
              <a:gd name="connsiteY9" fmla="*/ 228600 h 699248"/>
              <a:gd name="connsiteX10" fmla="*/ 645459 w 658906"/>
              <a:gd name="connsiteY10" fmla="*/ 295836 h 699248"/>
              <a:gd name="connsiteX11" fmla="*/ 605118 w 658906"/>
              <a:gd name="connsiteY11" fmla="*/ 322730 h 699248"/>
              <a:gd name="connsiteX12" fmla="*/ 578223 w 658906"/>
              <a:gd name="connsiteY12" fmla="*/ 349624 h 699248"/>
              <a:gd name="connsiteX13" fmla="*/ 363071 w 658906"/>
              <a:gd name="connsiteY13" fmla="*/ 389965 h 699248"/>
              <a:gd name="connsiteX14" fmla="*/ 268941 w 658906"/>
              <a:gd name="connsiteY14" fmla="*/ 484095 h 699248"/>
              <a:gd name="connsiteX15" fmla="*/ 242047 w 658906"/>
              <a:gd name="connsiteY15" fmla="*/ 564777 h 699248"/>
              <a:gd name="connsiteX16" fmla="*/ 255494 w 658906"/>
              <a:gd name="connsiteY16" fmla="*/ 658906 h 699248"/>
              <a:gd name="connsiteX17" fmla="*/ 282388 w 658906"/>
              <a:gd name="connsiteY17" fmla="*/ 699248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8906" h="699248">
                <a:moveTo>
                  <a:pt x="0" y="255495"/>
                </a:moveTo>
                <a:cubicBezTo>
                  <a:pt x="31879" y="96098"/>
                  <a:pt x="-10023" y="261238"/>
                  <a:pt x="40341" y="147918"/>
                </a:cubicBezTo>
                <a:cubicBezTo>
                  <a:pt x="46862" y="133245"/>
                  <a:pt x="66038" y="44452"/>
                  <a:pt x="94129" y="26895"/>
                </a:cubicBezTo>
                <a:cubicBezTo>
                  <a:pt x="118169" y="11870"/>
                  <a:pt x="174812" y="0"/>
                  <a:pt x="174812" y="0"/>
                </a:cubicBezTo>
                <a:cubicBezTo>
                  <a:pt x="268941" y="4483"/>
                  <a:pt x="363290" y="5622"/>
                  <a:pt x="457200" y="13448"/>
                </a:cubicBezTo>
                <a:cubicBezTo>
                  <a:pt x="471325" y="14625"/>
                  <a:pt x="484863" y="20556"/>
                  <a:pt x="497541" y="26895"/>
                </a:cubicBezTo>
                <a:cubicBezTo>
                  <a:pt x="511996" y="34123"/>
                  <a:pt x="524435" y="44824"/>
                  <a:pt x="537882" y="53789"/>
                </a:cubicBezTo>
                <a:cubicBezTo>
                  <a:pt x="546847" y="67236"/>
                  <a:pt x="552156" y="84034"/>
                  <a:pt x="564776" y="94130"/>
                </a:cubicBezTo>
                <a:cubicBezTo>
                  <a:pt x="622600" y="140389"/>
                  <a:pt x="594804" y="64200"/>
                  <a:pt x="632012" y="147918"/>
                </a:cubicBezTo>
                <a:cubicBezTo>
                  <a:pt x="643526" y="173823"/>
                  <a:pt x="658906" y="228600"/>
                  <a:pt x="658906" y="228600"/>
                </a:cubicBezTo>
                <a:cubicBezTo>
                  <a:pt x="654424" y="251012"/>
                  <a:pt x="656799" y="275992"/>
                  <a:pt x="645459" y="295836"/>
                </a:cubicBezTo>
                <a:cubicBezTo>
                  <a:pt x="637441" y="309868"/>
                  <a:pt x="617738" y="312634"/>
                  <a:pt x="605118" y="322730"/>
                </a:cubicBezTo>
                <a:cubicBezTo>
                  <a:pt x="595218" y="330650"/>
                  <a:pt x="589563" y="343954"/>
                  <a:pt x="578223" y="349624"/>
                </a:cubicBezTo>
                <a:cubicBezTo>
                  <a:pt x="506229" y="385621"/>
                  <a:pt x="444037" y="381868"/>
                  <a:pt x="363071" y="389965"/>
                </a:cubicBezTo>
                <a:cubicBezTo>
                  <a:pt x="307272" y="408564"/>
                  <a:pt x="295914" y="403177"/>
                  <a:pt x="268941" y="484095"/>
                </a:cubicBezTo>
                <a:lnTo>
                  <a:pt x="242047" y="564777"/>
                </a:lnTo>
                <a:cubicBezTo>
                  <a:pt x="246529" y="596153"/>
                  <a:pt x="246387" y="628548"/>
                  <a:pt x="255494" y="658906"/>
                </a:cubicBezTo>
                <a:cubicBezTo>
                  <a:pt x="260138" y="674386"/>
                  <a:pt x="282388" y="699248"/>
                  <a:pt x="282388" y="699248"/>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Овал 19">
            <a:extLst>
              <a:ext uri="{FF2B5EF4-FFF2-40B4-BE49-F238E27FC236}">
                <a16:creationId xmlns:a16="http://schemas.microsoft.com/office/drawing/2014/main" id="{D8D4F3AC-A676-4CAE-8B44-FB4468A79B1E}"/>
              </a:ext>
            </a:extLst>
          </p:cNvPr>
          <p:cNvSpPr/>
          <p:nvPr/>
        </p:nvSpPr>
        <p:spPr>
          <a:xfrm>
            <a:off x="6361399" y="3148856"/>
            <a:ext cx="105698" cy="1098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0394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fontScale="92500"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инициализираме член-данните по 3 начина, като по-използваният ще остане за курса по ООП</a:t>
            </a:r>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			</a:t>
            </a:r>
            <a:r>
              <a:rPr lang="en-GB" dirty="0">
                <a:solidFill>
                  <a:srgbClr val="008000"/>
                </a:solidFill>
              </a:rPr>
              <a:t>//</a:t>
            </a:r>
            <a:r>
              <a:rPr lang="bg-BG" dirty="0">
                <a:solidFill>
                  <a:srgbClr val="008000"/>
                </a:solidFill>
              </a:rPr>
              <a:t>даваме стойност 1 на </a:t>
            </a:r>
            <a:r>
              <a:rPr lang="en-GB" dirty="0">
                <a:solidFill>
                  <a:srgbClr val="008000"/>
                </a:solidFill>
              </a:rPr>
              <a:t>member1</a:t>
            </a:r>
          </a:p>
          <a:p>
            <a:pPr marL="0" indent="0">
              <a:buNone/>
            </a:pPr>
            <a:r>
              <a:rPr lang="en-GB" dirty="0"/>
              <a:t>example b = {1,2,3};</a:t>
            </a:r>
            <a:r>
              <a:rPr lang="bg-BG" dirty="0"/>
              <a:t>			</a:t>
            </a:r>
            <a:r>
              <a:rPr lang="bg-BG" dirty="0">
                <a:solidFill>
                  <a:srgbClr val="008000"/>
                </a:solidFill>
              </a:rPr>
              <a:t>//даваме стойности на </a:t>
            </a:r>
            <a:r>
              <a:rPr lang="en-GB" dirty="0">
                <a:solidFill>
                  <a:srgbClr val="008000"/>
                </a:solidFill>
              </a:rPr>
              <a:t>member1-3</a:t>
            </a:r>
          </a:p>
          <a:p>
            <a:pPr marL="0" indent="0">
              <a:buNone/>
            </a:pPr>
            <a:r>
              <a:rPr lang="en-GB" dirty="0"/>
              <a:t>example c = {1,2,3,’!’};		</a:t>
            </a:r>
            <a:r>
              <a:rPr lang="en-GB" dirty="0">
                <a:solidFill>
                  <a:srgbClr val="008000"/>
                </a:solidFill>
              </a:rPr>
              <a:t>//</a:t>
            </a:r>
            <a:r>
              <a:rPr lang="bg-BG" dirty="0">
                <a:solidFill>
                  <a:srgbClr val="008000"/>
                </a:solidFill>
              </a:rPr>
              <a:t>даваме стойности на </a:t>
            </a:r>
            <a:r>
              <a:rPr lang="en-GB" dirty="0">
                <a:solidFill>
                  <a:srgbClr val="008000"/>
                </a:solidFill>
              </a:rPr>
              <a:t>member1-4</a:t>
            </a:r>
          </a:p>
          <a:p>
            <a:pPr marL="0" indent="0">
              <a:buNone/>
            </a:pPr>
            <a:r>
              <a:rPr lang="en-GB" dirty="0"/>
              <a:t>example d = {1,2,3,’!’,1,2,3,4,5}	</a:t>
            </a:r>
            <a:r>
              <a:rPr lang="en-GB" dirty="0">
                <a:solidFill>
                  <a:srgbClr val="008000"/>
                </a:solidFill>
              </a:rPr>
              <a:t>//</a:t>
            </a:r>
            <a:r>
              <a:rPr lang="bg-BG" dirty="0">
                <a:solidFill>
                  <a:srgbClr val="008000"/>
                </a:solidFill>
              </a:rPr>
              <a:t>даваме стойности на </a:t>
            </a:r>
            <a:r>
              <a:rPr lang="en-GB" dirty="0">
                <a:solidFill>
                  <a:srgbClr val="008000"/>
                </a:solidFill>
              </a:rPr>
              <a:t>member1-5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a:t>
            </a:r>
            <a:r>
              <a:rPr lang="bg-BG" dirty="0" err="1"/>
              <a:t>изпозлваме</a:t>
            </a:r>
            <a:r>
              <a:rPr lang="bg-BG" dirty="0"/>
              <a:t>?</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a:t>
            </a:r>
            <a:r>
              <a:rPr lang="bg-BG" dirty="0"/>
              <a:t>точка)</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a:xfrm>
            <a:off x="838200" y="365125"/>
            <a:ext cx="10515600" cy="1325563"/>
          </a:xfrm>
        </p:spPr>
        <p:txBody>
          <a:bodyPr/>
          <a:lstStyle/>
          <a:p>
            <a:r>
              <a:rPr lang="bg-BG" dirty="0"/>
              <a:t>Дефиниция за стек според </a:t>
            </a:r>
            <a:r>
              <a:rPr lang="en-GB" dirty="0" err="1"/>
              <a:t>fmi.wiki</a:t>
            </a:r>
            <a:endParaRPr lang="en-GB" dirty="0"/>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a:xfrm>
            <a:off x="838200" y="1825625"/>
            <a:ext cx="10515600" cy="4351338"/>
          </a:xfrm>
        </p:spPr>
        <p:txBody>
          <a:bodyPr>
            <a:normAutofit/>
          </a:bodyPr>
          <a:lstStyle/>
          <a:p>
            <a:pPr marL="0" indent="0">
              <a:buNone/>
            </a:pPr>
            <a:endParaRPr lang="bg-BG" dirty="0"/>
          </a:p>
          <a:p>
            <a:pPr marL="0" indent="0">
              <a:buNone/>
            </a:pPr>
            <a:endParaRPr lang="bg-BG" dirty="0"/>
          </a:p>
          <a:p>
            <a:pPr marL="0" indent="0">
              <a:buNone/>
            </a:pPr>
            <a:endParaRPr lang="en-GB" dirty="0"/>
          </a:p>
        </p:txBody>
      </p:sp>
      <p:pic>
        <p:nvPicPr>
          <p:cNvPr id="7" name="Картина 6">
            <a:extLst>
              <a:ext uri="{FF2B5EF4-FFF2-40B4-BE49-F238E27FC236}">
                <a16:creationId xmlns:a16="http://schemas.microsoft.com/office/drawing/2014/main" id="{F715DA5E-6CCF-4025-8C26-4A1B5ED6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1432370"/>
            <a:ext cx="9834563" cy="4635399"/>
          </a:xfrm>
          <a:prstGeom prst="rect">
            <a:avLst/>
          </a:prstGeom>
        </p:spPr>
      </p:pic>
    </p:spTree>
    <p:extLst>
      <p:ext uri="{BB962C8B-B14F-4D97-AF65-F5344CB8AC3E}">
        <p14:creationId xmlns:p14="http://schemas.microsoft.com/office/powerpoint/2010/main" val="18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.(точка)</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 </a:t>
            </a:r>
            <a:r>
              <a:rPr lang="bg-BG" dirty="0" err="1"/>
              <a:t>данна</a:t>
            </a:r>
            <a:r>
              <a:rPr lang="en-GB" dirty="0"/>
              <a:t>?</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ѝ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една член </a:t>
            </a:r>
            <a:r>
              <a:rPr lang="bg-BG" dirty="0" err="1"/>
              <a:t>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199" y="1825624"/>
            <a:ext cx="10659035" cy="4548671"/>
          </a:xfrm>
        </p:spPr>
        <p:txBody>
          <a:bodyPr>
            <a:normAutofit lnSpcReduction="10000"/>
          </a:bodyPr>
          <a:lstStyle/>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 = ‘?’;</a:t>
            </a:r>
          </a:p>
          <a:p>
            <a:pPr marL="0" indent="0">
              <a:buNone/>
            </a:pPr>
            <a:r>
              <a:rPr lang="en-GB" dirty="0"/>
              <a:t>	double members5To10[5] = {1,2,3,4,5};</a:t>
            </a:r>
          </a:p>
          <a:p>
            <a:pPr marL="0" indent="0">
              <a:buNone/>
            </a:pPr>
            <a:r>
              <a:rPr lang="en-GB" dirty="0"/>
              <a:t>};</a:t>
            </a:r>
            <a:r>
              <a:rPr lang="bg-BG" dirty="0"/>
              <a:t> </a:t>
            </a:r>
            <a:endParaRPr lang="en-GB" dirty="0"/>
          </a:p>
          <a:p>
            <a:pPr marL="0" indent="0">
              <a:buNone/>
            </a:pPr>
            <a:r>
              <a:rPr lang="en-GB" dirty="0"/>
              <a:t>example a;				</a:t>
            </a:r>
            <a:r>
              <a:rPr lang="en-GB" dirty="0">
                <a:solidFill>
                  <a:srgbClr val="008000"/>
                </a:solidFill>
              </a:rPr>
              <a:t>//example a = {2, 6, 534, ’?’, 1, 2, 3, 4, 5};</a:t>
            </a:r>
          </a:p>
          <a:p>
            <a:pPr marL="0" indent="0">
              <a:buNone/>
            </a:pPr>
            <a:r>
              <a:rPr lang="en-GB" dirty="0"/>
              <a:t>example b = {5,4};			</a:t>
            </a:r>
            <a:r>
              <a:rPr lang="en-GB" dirty="0">
                <a:solidFill>
                  <a:srgbClr val="008000"/>
                </a:solidFill>
              </a:rPr>
              <a:t>//example b = {5, 4, 534, ’?’, 1, 2, 3, 4, 5};</a:t>
            </a:r>
          </a:p>
          <a:p>
            <a:pPr marL="0" indent="0">
              <a:buNone/>
            </a:pPr>
            <a:r>
              <a:rPr lang="en-GB" dirty="0"/>
              <a:t>example c = {12,34,1, ‘%’, 5};	</a:t>
            </a:r>
            <a:r>
              <a:rPr lang="en-GB" dirty="0">
                <a:solidFill>
                  <a:srgbClr val="008000"/>
                </a:solidFill>
              </a:rPr>
              <a:t>//example c = {12,34,1, ‘%’, 5, 2, 3, 4, 5};</a:t>
            </a:r>
            <a:endParaRPr lang="bg-BG" dirty="0">
              <a:solidFill>
                <a:srgbClr val="008000"/>
              </a:solidFill>
            </a:endParaRPr>
          </a:p>
          <a:p>
            <a:endParaRPr lang="bg-BG" dirty="0"/>
          </a:p>
          <a:p>
            <a:endParaRPr lang="bg-BG" dirty="0"/>
          </a:p>
          <a:p>
            <a:endParaRPr lang="bg-BG" dirty="0"/>
          </a:p>
        </p:txBody>
      </p:sp>
    </p:spTree>
    <p:extLst>
      <p:ext uri="{BB962C8B-B14F-4D97-AF65-F5344CB8AC3E}">
        <p14:creationId xmlns:p14="http://schemas.microsoft.com/office/powerpoint/2010/main" val="39058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#3</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4638</TotalTime>
  <Words>6338</Words>
  <Application>Microsoft Office PowerPoint</Application>
  <PresentationFormat>Широк екран</PresentationFormat>
  <Paragraphs>2009</Paragraphs>
  <Slides>117</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117</vt:i4>
      </vt:variant>
    </vt:vector>
  </HeadingPairs>
  <TitlesOfParts>
    <vt:vector size="122"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 Купчина</vt:lpstr>
      <vt:lpstr>Стек in a nutshell</vt:lpstr>
      <vt:lpstr>Дефиниция за стек според fmi.wiki</vt:lpstr>
      <vt:lpstr>Стековата памет на интуитивно ниво</vt:lpstr>
      <vt:lpstr>Стек – Купчина</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Презентация на PowerPoint</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Почивка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#3</vt:lpstr>
      <vt:lpstr>Задача</vt:lpstr>
      <vt:lpstr>Задача</vt:lpstr>
      <vt:lpstr>Задача</vt:lpstr>
      <vt:lpstr>Структури</vt:lpstr>
      <vt:lpstr>Структури</vt:lpstr>
      <vt:lpstr>Структури</vt:lpstr>
      <vt:lpstr>Структури</vt:lpstr>
      <vt:lpstr>Структури</vt:lpstr>
      <vt:lpstr>Презентация на PowerPoint</vt:lpstr>
      <vt:lpstr>Структури</vt:lpstr>
      <vt:lpstr>Структури</vt:lpstr>
      <vt:lpstr>Структури</vt:lpstr>
      <vt:lpstr>Структури</vt:lpstr>
      <vt:lpstr>Задачи за вас #4</vt:lpstr>
      <vt:lpstr>Задачa</vt:lpstr>
      <vt:lpstr>Презентация на PowerPoint</vt:lpstr>
      <vt:lpstr>Задачa</vt:lpstr>
      <vt:lpstr>Презентация на PowerPoint</vt:lpstr>
      <vt:lpstr>Задача</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367</cp:revision>
  <dcterms:created xsi:type="dcterms:W3CDTF">2018-10-19T21:24:38Z</dcterms:created>
  <dcterms:modified xsi:type="dcterms:W3CDTF">2019-02-04T15:50:12Z</dcterms:modified>
</cp:coreProperties>
</file>