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8" r:id="rId2"/>
    <p:sldId id="328" r:id="rId3"/>
    <p:sldId id="324" r:id="rId4"/>
    <p:sldId id="325" r:id="rId5"/>
    <p:sldId id="326" r:id="rId6"/>
    <p:sldId id="327" r:id="rId7"/>
    <p:sldId id="329" r:id="rId8"/>
    <p:sldId id="261" r:id="rId9"/>
    <p:sldId id="341" r:id="rId10"/>
    <p:sldId id="303" r:id="rId11"/>
    <p:sldId id="344" r:id="rId12"/>
    <p:sldId id="263" r:id="rId13"/>
    <p:sldId id="343" r:id="rId14"/>
    <p:sldId id="333" r:id="rId15"/>
    <p:sldId id="338" r:id="rId16"/>
    <p:sldId id="339" r:id="rId17"/>
    <p:sldId id="340" r:id="rId18"/>
    <p:sldId id="334" r:id="rId19"/>
    <p:sldId id="346" r:id="rId20"/>
    <p:sldId id="347" r:id="rId21"/>
    <p:sldId id="349" r:id="rId22"/>
    <p:sldId id="330" r:id="rId23"/>
    <p:sldId id="312" r:id="rId24"/>
    <p:sldId id="313" r:id="rId25"/>
    <p:sldId id="314" r:id="rId26"/>
    <p:sldId id="315" r:id="rId27"/>
    <p:sldId id="322" r:id="rId28"/>
    <p:sldId id="296" r:id="rId29"/>
    <p:sldId id="336" r:id="rId30"/>
    <p:sldId id="317" r:id="rId31"/>
    <p:sldId id="318" r:id="rId32"/>
    <p:sldId id="319" r:id="rId33"/>
    <p:sldId id="320" r:id="rId34"/>
    <p:sldId id="278"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39" autoAdjust="0"/>
    <p:restoredTop sz="74770" autoAdjust="0"/>
  </p:normalViewPr>
  <p:slideViewPr>
    <p:cSldViewPr snapToGrid="0">
      <p:cViewPr varScale="1">
        <p:scale>
          <a:sx n="87" d="100"/>
          <a:sy n="87" d="100"/>
        </p:scale>
        <p:origin x="181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2">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3">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610F8C-0370-4DBD-ABA6-9DD8C8949E25}" type="doc">
      <dgm:prSet loTypeId="urn:microsoft.com/office/officeart/2005/8/layout/cycle4#1" loCatId="cycle" qsTypeId="urn:microsoft.com/office/officeart/2005/8/quickstyle/simple1#2" qsCatId="simple" csTypeId="urn:microsoft.com/office/officeart/2005/8/colors/colorful5#2" csCatId="colorful" phldr="1"/>
      <dgm:spPr/>
      <dgm:t>
        <a:bodyPr/>
        <a:lstStyle/>
        <a:p>
          <a:endParaRPr lang="zh-CN" altLang="en-US"/>
        </a:p>
      </dgm:t>
    </dgm:pt>
    <dgm:pt modelId="{12C54466-4B77-45AF-A45F-D88C41CD0D93}">
      <dgm:prSet phldrT="[文本]" custT="1"/>
      <dgm:spPr/>
      <dgm:t>
        <a:bodyPr/>
        <a:lstStyle/>
        <a:p>
          <a:r>
            <a:rPr lang="zh-CN" altLang="en-US" sz="2400" b="1" dirty="0" smtClean="0">
              <a:solidFill>
                <a:schemeClr val="bg1"/>
              </a:solidFill>
              <a:latin typeface="微软雅黑" pitchFamily="34" charset="-122"/>
              <a:ea typeface="微软雅黑" pitchFamily="34" charset="-122"/>
              <a:cs typeface="+mj-cs"/>
            </a:rPr>
            <a:t>前瞻设计</a:t>
          </a:r>
          <a:endParaRPr lang="zh-CN" altLang="en-US" sz="2400" dirty="0">
            <a:latin typeface="微软雅黑" pitchFamily="34" charset="-122"/>
            <a:ea typeface="微软雅黑" pitchFamily="34" charset="-122"/>
          </a:endParaRPr>
        </a:p>
      </dgm:t>
    </dgm:pt>
    <dgm:pt modelId="{C07A3767-6550-4A5D-9D50-A8C93B3D6AB5}" type="parTrans" cxnId="{718776E5-40A8-4B21-8C83-EDD2758B2956}">
      <dgm:prSet/>
      <dgm:spPr/>
      <dgm:t>
        <a:bodyPr/>
        <a:lstStyle/>
        <a:p>
          <a:endParaRPr lang="zh-CN" altLang="en-US">
            <a:latin typeface="微软雅黑" pitchFamily="34" charset="-122"/>
            <a:ea typeface="微软雅黑" pitchFamily="34" charset="-122"/>
          </a:endParaRPr>
        </a:p>
      </dgm:t>
    </dgm:pt>
    <dgm:pt modelId="{0FE19546-3A1F-4D61-8780-96E3BB04309C}" type="sibTrans" cxnId="{718776E5-40A8-4B21-8C83-EDD2758B2956}">
      <dgm:prSet/>
      <dgm:spPr/>
      <dgm:t>
        <a:bodyPr/>
        <a:lstStyle/>
        <a:p>
          <a:endParaRPr lang="zh-CN" altLang="en-US">
            <a:latin typeface="微软雅黑" pitchFamily="34" charset="-122"/>
            <a:ea typeface="微软雅黑" pitchFamily="34" charset="-122"/>
          </a:endParaRPr>
        </a:p>
      </dgm:t>
    </dgm:pt>
    <dgm:pt modelId="{FB240A57-B56D-499F-986C-8932D33C6153}">
      <dgm:prSet phldrT="[文本]" custT="1"/>
      <dgm:spPr/>
      <dgm:t>
        <a:bodyPr/>
        <a:lstStyle/>
        <a:p>
          <a:r>
            <a:rPr lang="zh-CN" altLang="en-US" sz="2000" dirty="0" smtClean="0">
              <a:latin typeface="微软雅黑" pitchFamily="34" charset="-122"/>
              <a:ea typeface="微软雅黑" pitchFamily="34" charset="-122"/>
            </a:rPr>
            <a:t>兼容</a:t>
          </a:r>
          <a:r>
            <a:rPr lang="en-US" altLang="zh-CN" sz="2000" dirty="0" smtClean="0">
              <a:latin typeface="微软雅黑" pitchFamily="34" charset="-122"/>
              <a:ea typeface="微软雅黑" pitchFamily="34" charset="-122"/>
            </a:rPr>
            <a:t>EPOS</a:t>
          </a:r>
          <a:r>
            <a:rPr lang="zh-CN" altLang="en-US" sz="2000" dirty="0" smtClean="0">
              <a:latin typeface="微软雅黑" pitchFamily="34" charset="-122"/>
              <a:ea typeface="微软雅黑" pitchFamily="34" charset="-122"/>
            </a:rPr>
            <a:t>、普通</a:t>
          </a:r>
          <a:r>
            <a:rPr lang="en-US" altLang="zh-CN" sz="2000" dirty="0" smtClean="0">
              <a:latin typeface="微软雅黑" pitchFamily="34" charset="-122"/>
              <a:ea typeface="微软雅黑" pitchFamily="34" charset="-122"/>
            </a:rPr>
            <a:t>POS</a:t>
          </a:r>
          <a:r>
            <a:rPr lang="zh-CN" altLang="en-US" sz="2000" dirty="0" smtClean="0">
              <a:latin typeface="微软雅黑" pitchFamily="34" charset="-122"/>
              <a:ea typeface="微软雅黑" pitchFamily="34" charset="-122"/>
            </a:rPr>
            <a:t>、智能</a:t>
          </a:r>
          <a:r>
            <a:rPr lang="en-US" altLang="zh-CN" sz="2000" dirty="0" smtClean="0">
              <a:latin typeface="微软雅黑" pitchFamily="34" charset="-122"/>
              <a:ea typeface="微软雅黑" pitchFamily="34" charset="-122"/>
            </a:rPr>
            <a:t>POS</a:t>
          </a:r>
          <a:endParaRPr lang="zh-CN" altLang="en-US" sz="2000" dirty="0">
            <a:latin typeface="微软雅黑" pitchFamily="34" charset="-122"/>
            <a:ea typeface="微软雅黑" pitchFamily="34" charset="-122"/>
          </a:endParaRPr>
        </a:p>
      </dgm:t>
    </dgm:pt>
    <dgm:pt modelId="{99B7B9E2-1487-4BC7-AA3F-2911D208C0F6}" type="parTrans" cxnId="{808D34BC-643B-495B-87F8-BD83BC5B45D5}">
      <dgm:prSet/>
      <dgm:spPr/>
      <dgm:t>
        <a:bodyPr/>
        <a:lstStyle/>
        <a:p>
          <a:endParaRPr lang="zh-CN" altLang="en-US">
            <a:latin typeface="微软雅黑" pitchFamily="34" charset="-122"/>
            <a:ea typeface="微软雅黑" pitchFamily="34" charset="-122"/>
          </a:endParaRPr>
        </a:p>
      </dgm:t>
    </dgm:pt>
    <dgm:pt modelId="{032BD935-518C-451E-9E3B-2DD251E01602}" type="sibTrans" cxnId="{808D34BC-643B-495B-87F8-BD83BC5B45D5}">
      <dgm:prSet/>
      <dgm:spPr/>
      <dgm:t>
        <a:bodyPr/>
        <a:lstStyle/>
        <a:p>
          <a:endParaRPr lang="zh-CN" altLang="en-US">
            <a:latin typeface="微软雅黑" pitchFamily="34" charset="-122"/>
            <a:ea typeface="微软雅黑" pitchFamily="34" charset="-122"/>
          </a:endParaRPr>
        </a:p>
      </dgm:t>
    </dgm:pt>
    <dgm:pt modelId="{80FD9F86-0A8E-4316-9304-85C451FCA9EE}">
      <dgm:prSet phldrT="[文本]" custT="1"/>
      <dgm:spPr/>
      <dgm:t>
        <a:bodyPr/>
        <a:lstStyle/>
        <a:p>
          <a:r>
            <a:rPr lang="zh-CN" altLang="en-US" sz="2400" b="1" dirty="0" smtClean="0">
              <a:solidFill>
                <a:schemeClr val="bg1"/>
              </a:solidFill>
              <a:latin typeface="微软雅黑" pitchFamily="34" charset="-122"/>
              <a:ea typeface="微软雅黑" pitchFamily="34" charset="-122"/>
              <a:cs typeface="+mj-cs"/>
            </a:rPr>
            <a:t>性能优越</a:t>
          </a:r>
          <a:endParaRPr lang="zh-CN" altLang="en-US" sz="2400" b="1" dirty="0">
            <a:solidFill>
              <a:schemeClr val="bg1"/>
            </a:solidFill>
            <a:latin typeface="微软雅黑" pitchFamily="34" charset="-122"/>
            <a:ea typeface="微软雅黑" pitchFamily="34" charset="-122"/>
            <a:cs typeface="+mj-cs"/>
          </a:endParaRPr>
        </a:p>
      </dgm:t>
    </dgm:pt>
    <dgm:pt modelId="{F66FCB33-40A7-466F-BB70-C7B33C1791E5}" type="parTrans" cxnId="{1303300D-970B-4328-881F-D10D9E019544}">
      <dgm:prSet/>
      <dgm:spPr/>
      <dgm:t>
        <a:bodyPr/>
        <a:lstStyle/>
        <a:p>
          <a:endParaRPr lang="zh-CN" altLang="en-US">
            <a:latin typeface="微软雅黑" pitchFamily="34" charset="-122"/>
            <a:ea typeface="微软雅黑" pitchFamily="34" charset="-122"/>
          </a:endParaRPr>
        </a:p>
      </dgm:t>
    </dgm:pt>
    <dgm:pt modelId="{D1AF44C6-5146-4A52-B649-4FB2C933EA38}" type="sibTrans" cxnId="{1303300D-970B-4328-881F-D10D9E019544}">
      <dgm:prSet/>
      <dgm:spPr/>
      <dgm:t>
        <a:bodyPr/>
        <a:lstStyle/>
        <a:p>
          <a:endParaRPr lang="zh-CN" altLang="en-US">
            <a:latin typeface="微软雅黑" pitchFamily="34" charset="-122"/>
            <a:ea typeface="微软雅黑" pitchFamily="34" charset="-122"/>
          </a:endParaRPr>
        </a:p>
      </dgm:t>
    </dgm:pt>
    <dgm:pt modelId="{2EE52D17-0448-4B6E-BB2E-E6A0E6763D1A}">
      <dgm:prSet phldrT="[文本]" custT="1"/>
      <dgm:spPr/>
      <dgm:t>
        <a:bodyPr/>
        <a:lstStyle/>
        <a:p>
          <a:r>
            <a:rPr lang="zh-CN" altLang="en-US" sz="2000" dirty="0" smtClean="0">
              <a:latin typeface="微软雅黑" pitchFamily="34" charset="-122"/>
              <a:ea typeface="微软雅黑" pitchFamily="34" charset="-122"/>
            </a:rPr>
            <a:t>分布式部署</a:t>
          </a:r>
          <a:endParaRPr lang="zh-CN" altLang="en-US" sz="2000" dirty="0">
            <a:latin typeface="微软雅黑" pitchFamily="34" charset="-122"/>
            <a:ea typeface="微软雅黑" pitchFamily="34" charset="-122"/>
          </a:endParaRPr>
        </a:p>
      </dgm:t>
    </dgm:pt>
    <dgm:pt modelId="{3C733A48-B99D-4305-B6EE-4215078B720A}" type="parTrans" cxnId="{70919870-756D-41AE-BCB6-9CCEAA33F0B9}">
      <dgm:prSet/>
      <dgm:spPr/>
      <dgm:t>
        <a:bodyPr/>
        <a:lstStyle/>
        <a:p>
          <a:endParaRPr lang="zh-CN" altLang="en-US">
            <a:latin typeface="微软雅黑" pitchFamily="34" charset="-122"/>
            <a:ea typeface="微软雅黑" pitchFamily="34" charset="-122"/>
          </a:endParaRPr>
        </a:p>
      </dgm:t>
    </dgm:pt>
    <dgm:pt modelId="{3C1F85F2-CCBA-4119-A2AA-36B2CC997CD3}" type="sibTrans" cxnId="{70919870-756D-41AE-BCB6-9CCEAA33F0B9}">
      <dgm:prSet/>
      <dgm:spPr/>
      <dgm:t>
        <a:bodyPr/>
        <a:lstStyle/>
        <a:p>
          <a:endParaRPr lang="zh-CN" altLang="en-US">
            <a:latin typeface="微软雅黑" pitchFamily="34" charset="-122"/>
            <a:ea typeface="微软雅黑" pitchFamily="34" charset="-122"/>
          </a:endParaRPr>
        </a:p>
      </dgm:t>
    </dgm:pt>
    <dgm:pt modelId="{B8027DAA-981E-4D68-BD33-B69C21483E34}">
      <dgm:prSet phldrT="[文本]" custT="1"/>
      <dgm:spPr/>
      <dgm:t>
        <a:bodyPr/>
        <a:lstStyle/>
        <a:p>
          <a:r>
            <a:rPr lang="zh-CN" altLang="en-US" sz="2000" dirty="0" smtClean="0">
              <a:latin typeface="微软雅黑" pitchFamily="34" charset="-122"/>
              <a:ea typeface="微软雅黑" pitchFamily="34" charset="-122"/>
            </a:rPr>
            <a:t>数据透传</a:t>
          </a:r>
          <a:endParaRPr lang="zh-CN" altLang="en-US" sz="2000" dirty="0">
            <a:latin typeface="微软雅黑" pitchFamily="34" charset="-122"/>
            <a:ea typeface="微软雅黑" pitchFamily="34" charset="-122"/>
          </a:endParaRPr>
        </a:p>
      </dgm:t>
    </dgm:pt>
    <dgm:pt modelId="{E2DFB5DA-0944-4F92-91DD-3629EBAEFDEE}" type="parTrans" cxnId="{2BEF78ED-8562-4910-96FA-CACA0BE07C9B}">
      <dgm:prSet/>
      <dgm:spPr/>
      <dgm:t>
        <a:bodyPr/>
        <a:lstStyle/>
        <a:p>
          <a:endParaRPr lang="zh-CN" altLang="en-US">
            <a:latin typeface="微软雅黑" pitchFamily="34" charset="-122"/>
            <a:ea typeface="微软雅黑" pitchFamily="34" charset="-122"/>
          </a:endParaRPr>
        </a:p>
      </dgm:t>
    </dgm:pt>
    <dgm:pt modelId="{854E72BE-15C6-4D5D-B785-35329FCE954E}" type="sibTrans" cxnId="{2BEF78ED-8562-4910-96FA-CACA0BE07C9B}">
      <dgm:prSet/>
      <dgm:spPr/>
      <dgm:t>
        <a:bodyPr/>
        <a:lstStyle/>
        <a:p>
          <a:endParaRPr lang="zh-CN" altLang="en-US">
            <a:latin typeface="微软雅黑" pitchFamily="34" charset="-122"/>
            <a:ea typeface="微软雅黑" pitchFamily="34" charset="-122"/>
          </a:endParaRPr>
        </a:p>
      </dgm:t>
    </dgm:pt>
    <dgm:pt modelId="{6B7CCD40-1266-4525-B999-156C2F0CF50B}">
      <dgm:prSet phldrT="[文本]" custT="1"/>
      <dgm:spPr/>
      <dgm:t>
        <a:bodyPr/>
        <a:lstStyle/>
        <a:p>
          <a:r>
            <a:rPr lang="zh-CN" altLang="en-US" sz="2400" b="1" dirty="0" smtClean="0">
              <a:solidFill>
                <a:schemeClr val="bg1"/>
              </a:solidFill>
              <a:latin typeface="微软雅黑" pitchFamily="34" charset="-122"/>
              <a:ea typeface="微软雅黑" pitchFamily="34" charset="-122"/>
              <a:cs typeface="+mj-cs"/>
            </a:rPr>
            <a:t>基础业务和特色业务</a:t>
          </a:r>
          <a:endParaRPr lang="zh-CN" altLang="en-US" sz="2400" b="1" dirty="0">
            <a:solidFill>
              <a:schemeClr val="bg1"/>
            </a:solidFill>
            <a:latin typeface="微软雅黑" pitchFamily="34" charset="-122"/>
            <a:ea typeface="微软雅黑" pitchFamily="34" charset="-122"/>
            <a:cs typeface="+mj-cs"/>
          </a:endParaRPr>
        </a:p>
      </dgm:t>
    </dgm:pt>
    <dgm:pt modelId="{DDD94B52-8718-4213-87C4-ED7E58D51018}" type="parTrans" cxnId="{1C0AB41F-201B-4760-9974-178A81B955FF}">
      <dgm:prSet/>
      <dgm:spPr/>
      <dgm:t>
        <a:bodyPr/>
        <a:lstStyle/>
        <a:p>
          <a:endParaRPr lang="zh-CN" altLang="en-US">
            <a:latin typeface="微软雅黑" pitchFamily="34" charset="-122"/>
            <a:ea typeface="微软雅黑" pitchFamily="34" charset="-122"/>
          </a:endParaRPr>
        </a:p>
      </dgm:t>
    </dgm:pt>
    <dgm:pt modelId="{385E64A4-ADCF-49D3-B0F8-E072B848927C}" type="sibTrans" cxnId="{1C0AB41F-201B-4760-9974-178A81B955FF}">
      <dgm:prSet/>
      <dgm:spPr/>
      <dgm:t>
        <a:bodyPr/>
        <a:lstStyle/>
        <a:p>
          <a:endParaRPr lang="zh-CN" altLang="en-US">
            <a:latin typeface="微软雅黑" pitchFamily="34" charset="-122"/>
            <a:ea typeface="微软雅黑" pitchFamily="34" charset="-122"/>
          </a:endParaRPr>
        </a:p>
      </dgm:t>
    </dgm:pt>
    <dgm:pt modelId="{D6ABF364-02E9-44B5-A671-FCF95A106121}">
      <dgm:prSet phldrT="[文本]" custT="1"/>
      <dgm:spPr/>
      <dgm:t>
        <a:bodyPr/>
        <a:lstStyle/>
        <a:p>
          <a:r>
            <a:rPr lang="zh-CN" altLang="en-US" sz="2000" dirty="0" smtClean="0">
              <a:latin typeface="微软雅黑" pitchFamily="34" charset="-122"/>
              <a:ea typeface="微软雅黑" pitchFamily="34" charset="-122"/>
            </a:rPr>
            <a:t>消费、转账、电子现金、助农取款、定活互转</a:t>
          </a:r>
          <a:endParaRPr lang="zh-CN" altLang="en-US" sz="2000" dirty="0">
            <a:latin typeface="微软雅黑" pitchFamily="34" charset="-122"/>
            <a:ea typeface="微软雅黑" pitchFamily="34" charset="-122"/>
          </a:endParaRPr>
        </a:p>
      </dgm:t>
    </dgm:pt>
    <dgm:pt modelId="{7A01A38A-099B-4757-B75A-5C1F0A55A738}" type="parTrans" cxnId="{422FEAE7-9219-4C09-9E27-07A1B67D9C43}">
      <dgm:prSet/>
      <dgm:spPr/>
      <dgm:t>
        <a:bodyPr/>
        <a:lstStyle/>
        <a:p>
          <a:endParaRPr lang="zh-CN" altLang="en-US">
            <a:latin typeface="微软雅黑" pitchFamily="34" charset="-122"/>
            <a:ea typeface="微软雅黑" pitchFamily="34" charset="-122"/>
          </a:endParaRPr>
        </a:p>
      </dgm:t>
    </dgm:pt>
    <dgm:pt modelId="{10D66341-609C-4FDC-A754-C3A866418916}" type="sibTrans" cxnId="{422FEAE7-9219-4C09-9E27-07A1B67D9C43}">
      <dgm:prSet/>
      <dgm:spPr/>
      <dgm:t>
        <a:bodyPr/>
        <a:lstStyle/>
        <a:p>
          <a:endParaRPr lang="zh-CN" altLang="en-US">
            <a:latin typeface="微软雅黑" pitchFamily="34" charset="-122"/>
            <a:ea typeface="微软雅黑" pitchFamily="34" charset="-122"/>
          </a:endParaRPr>
        </a:p>
      </dgm:t>
    </dgm:pt>
    <dgm:pt modelId="{B882E70D-54BA-4C38-9806-60E6115EC9DD}">
      <dgm:prSet phldrT="[文本]" custT="1"/>
      <dgm:spPr/>
      <dgm:t>
        <a:bodyPr/>
        <a:lstStyle/>
        <a:p>
          <a:r>
            <a:rPr lang="zh-CN" altLang="en-US" sz="2000" dirty="0" smtClean="0">
              <a:latin typeface="微软雅黑" pitchFamily="34" charset="-122"/>
              <a:ea typeface="微软雅黑" pitchFamily="34" charset="-122"/>
            </a:rPr>
            <a:t>支持</a:t>
          </a:r>
          <a:r>
            <a:rPr lang="zh-CN" altLang="en-US" sz="2000" smtClean="0">
              <a:latin typeface="微软雅黑" pitchFamily="34" charset="-122"/>
              <a:ea typeface="微软雅黑" pitchFamily="34" charset="-122"/>
            </a:rPr>
            <a:t>多种数据库</a:t>
          </a:r>
          <a:endParaRPr lang="zh-CN" altLang="en-US" sz="2000" dirty="0">
            <a:latin typeface="微软雅黑" pitchFamily="34" charset="-122"/>
            <a:ea typeface="微软雅黑" pitchFamily="34" charset="-122"/>
          </a:endParaRPr>
        </a:p>
      </dgm:t>
    </dgm:pt>
    <dgm:pt modelId="{C7210D4C-956D-4763-BC18-3B615CA255A4}" type="parTrans" cxnId="{357AC72D-3CE0-4AC9-B71C-9939D60C0264}">
      <dgm:prSet/>
      <dgm:spPr/>
      <dgm:t>
        <a:bodyPr/>
        <a:lstStyle/>
        <a:p>
          <a:endParaRPr lang="zh-CN" altLang="en-US"/>
        </a:p>
      </dgm:t>
    </dgm:pt>
    <dgm:pt modelId="{D182FBA5-83E3-4AC7-B2E7-2D7D53F8F5A3}" type="sibTrans" cxnId="{357AC72D-3CE0-4AC9-B71C-9939D60C0264}">
      <dgm:prSet/>
      <dgm:spPr/>
      <dgm:t>
        <a:bodyPr/>
        <a:lstStyle/>
        <a:p>
          <a:endParaRPr lang="zh-CN" altLang="en-US"/>
        </a:p>
      </dgm:t>
    </dgm:pt>
    <dgm:pt modelId="{90FDE89C-7FAE-4C47-B3B4-936E404B482B}">
      <dgm:prSet phldrT="[文本]" custT="1"/>
      <dgm:spPr/>
      <dgm:t>
        <a:bodyPr/>
        <a:lstStyle/>
        <a:p>
          <a:r>
            <a:rPr lang="zh-CN" altLang="en-US" sz="2400" b="1" dirty="0" smtClean="0">
              <a:solidFill>
                <a:schemeClr val="bg1"/>
              </a:solidFill>
              <a:latin typeface="微软雅黑" pitchFamily="34" charset="-122"/>
              <a:ea typeface="微软雅黑" pitchFamily="34" charset="-122"/>
              <a:cs typeface="+mj-cs"/>
            </a:rPr>
            <a:t>交易转接</a:t>
          </a:r>
          <a:endParaRPr lang="zh-CN" altLang="en-US" sz="2400" b="1" dirty="0">
            <a:solidFill>
              <a:schemeClr val="bg1"/>
            </a:solidFill>
            <a:latin typeface="微软雅黑" pitchFamily="34" charset="-122"/>
            <a:ea typeface="微软雅黑" pitchFamily="34" charset="-122"/>
            <a:cs typeface="+mj-cs"/>
          </a:endParaRPr>
        </a:p>
      </dgm:t>
    </dgm:pt>
    <dgm:pt modelId="{E13237F1-E9AC-457F-A387-16B88124E0EE}" type="sibTrans" cxnId="{B8AC45B0-5C66-4D83-8D1D-6AC73F0E522B}">
      <dgm:prSet/>
      <dgm:spPr/>
      <dgm:t>
        <a:bodyPr/>
        <a:lstStyle/>
        <a:p>
          <a:endParaRPr lang="zh-CN" altLang="en-US">
            <a:latin typeface="微软雅黑" pitchFamily="34" charset="-122"/>
            <a:ea typeface="微软雅黑" pitchFamily="34" charset="-122"/>
          </a:endParaRPr>
        </a:p>
      </dgm:t>
    </dgm:pt>
    <dgm:pt modelId="{157121FF-68A7-4EEA-9468-AA3E0D7CF44D}" type="parTrans" cxnId="{B8AC45B0-5C66-4D83-8D1D-6AC73F0E522B}">
      <dgm:prSet/>
      <dgm:spPr/>
      <dgm:t>
        <a:bodyPr/>
        <a:lstStyle/>
        <a:p>
          <a:endParaRPr lang="zh-CN" altLang="en-US">
            <a:latin typeface="微软雅黑" pitchFamily="34" charset="-122"/>
            <a:ea typeface="微软雅黑" pitchFamily="34" charset="-122"/>
          </a:endParaRPr>
        </a:p>
      </dgm:t>
    </dgm:pt>
    <dgm:pt modelId="{ECD1B3E6-6015-47E1-A539-29D5E9FC5130}" type="pres">
      <dgm:prSet presAssocID="{E5610F8C-0370-4DBD-ABA6-9DD8C8949E25}" presName="cycleMatrixDiagram" presStyleCnt="0">
        <dgm:presLayoutVars>
          <dgm:chMax val="1"/>
          <dgm:dir/>
          <dgm:animLvl val="lvl"/>
          <dgm:resizeHandles val="exact"/>
        </dgm:presLayoutVars>
      </dgm:prSet>
      <dgm:spPr/>
      <dgm:t>
        <a:bodyPr/>
        <a:lstStyle/>
        <a:p>
          <a:endParaRPr lang="zh-CN" altLang="en-US"/>
        </a:p>
      </dgm:t>
    </dgm:pt>
    <dgm:pt modelId="{3DE5E899-D611-45FF-BF59-6AAF62A4E9F0}" type="pres">
      <dgm:prSet presAssocID="{E5610F8C-0370-4DBD-ABA6-9DD8C8949E25}" presName="children" presStyleCnt="0"/>
      <dgm:spPr/>
    </dgm:pt>
    <dgm:pt modelId="{57EFE7FA-1146-4AD7-A05B-BFAE3FFD449D}" type="pres">
      <dgm:prSet presAssocID="{E5610F8C-0370-4DBD-ABA6-9DD8C8949E25}" presName="child1group" presStyleCnt="0"/>
      <dgm:spPr/>
    </dgm:pt>
    <dgm:pt modelId="{FEE6A847-6584-4214-B414-A2B1A10A4F0E}" type="pres">
      <dgm:prSet presAssocID="{E5610F8C-0370-4DBD-ABA6-9DD8C8949E25}" presName="child1" presStyleLbl="bgAcc1" presStyleIdx="0" presStyleCnt="4" custScaleX="133746" custLinFactNeighborX="-9525" custLinFactNeighborY="-1623"/>
      <dgm:spPr/>
      <dgm:t>
        <a:bodyPr/>
        <a:lstStyle/>
        <a:p>
          <a:endParaRPr lang="zh-CN" altLang="en-US"/>
        </a:p>
      </dgm:t>
    </dgm:pt>
    <dgm:pt modelId="{142AEF62-1A32-4BAC-9767-DE81FA7E97D1}" type="pres">
      <dgm:prSet presAssocID="{E5610F8C-0370-4DBD-ABA6-9DD8C8949E25}" presName="child1Text" presStyleLbl="bgAcc1" presStyleIdx="0" presStyleCnt="4">
        <dgm:presLayoutVars>
          <dgm:bulletEnabled val="1"/>
        </dgm:presLayoutVars>
      </dgm:prSet>
      <dgm:spPr/>
      <dgm:t>
        <a:bodyPr/>
        <a:lstStyle/>
        <a:p>
          <a:endParaRPr lang="zh-CN" altLang="en-US"/>
        </a:p>
      </dgm:t>
    </dgm:pt>
    <dgm:pt modelId="{DB2ECAE9-D177-4A19-AC64-73C308580028}" type="pres">
      <dgm:prSet presAssocID="{E5610F8C-0370-4DBD-ABA6-9DD8C8949E25}" presName="child2group" presStyleCnt="0"/>
      <dgm:spPr/>
    </dgm:pt>
    <dgm:pt modelId="{75F4A020-1E12-4E2F-9C8E-9A2D3261197D}" type="pres">
      <dgm:prSet presAssocID="{E5610F8C-0370-4DBD-ABA6-9DD8C8949E25}" presName="child2" presStyleLbl="bgAcc1" presStyleIdx="1" presStyleCnt="4" custScaleX="129322" custLinFactNeighborX="17965" custLinFactNeighborY="928"/>
      <dgm:spPr/>
      <dgm:t>
        <a:bodyPr/>
        <a:lstStyle/>
        <a:p>
          <a:endParaRPr lang="zh-CN" altLang="en-US"/>
        </a:p>
      </dgm:t>
    </dgm:pt>
    <dgm:pt modelId="{8CA45B66-3B9E-44E5-91E6-FFEDBDB923DD}" type="pres">
      <dgm:prSet presAssocID="{E5610F8C-0370-4DBD-ABA6-9DD8C8949E25}" presName="child2Text" presStyleLbl="bgAcc1" presStyleIdx="1" presStyleCnt="4">
        <dgm:presLayoutVars>
          <dgm:bulletEnabled val="1"/>
        </dgm:presLayoutVars>
      </dgm:prSet>
      <dgm:spPr/>
      <dgm:t>
        <a:bodyPr/>
        <a:lstStyle/>
        <a:p>
          <a:endParaRPr lang="zh-CN" altLang="en-US"/>
        </a:p>
      </dgm:t>
    </dgm:pt>
    <dgm:pt modelId="{9C406429-261F-4CB2-B774-E5F24E106624}" type="pres">
      <dgm:prSet presAssocID="{E5610F8C-0370-4DBD-ABA6-9DD8C8949E25}" presName="child3group" presStyleCnt="0"/>
      <dgm:spPr/>
    </dgm:pt>
    <dgm:pt modelId="{C5CE9A29-71E8-4148-991F-E8D4BD5F1277}" type="pres">
      <dgm:prSet presAssocID="{E5610F8C-0370-4DBD-ABA6-9DD8C8949E25}" presName="child3" presStyleLbl="bgAcc1" presStyleIdx="2" presStyleCnt="4" custScaleX="111327" custScaleY="103608" custLinFactNeighborX="17877" custLinFactNeighborY="-33914"/>
      <dgm:spPr/>
      <dgm:t>
        <a:bodyPr/>
        <a:lstStyle/>
        <a:p>
          <a:endParaRPr lang="zh-CN" altLang="en-US"/>
        </a:p>
      </dgm:t>
    </dgm:pt>
    <dgm:pt modelId="{8F2DB14D-49F4-4BDB-A31D-A73C04657F0F}" type="pres">
      <dgm:prSet presAssocID="{E5610F8C-0370-4DBD-ABA6-9DD8C8949E25}" presName="child3Text" presStyleLbl="bgAcc1" presStyleIdx="2" presStyleCnt="4">
        <dgm:presLayoutVars>
          <dgm:bulletEnabled val="1"/>
        </dgm:presLayoutVars>
      </dgm:prSet>
      <dgm:spPr/>
      <dgm:t>
        <a:bodyPr/>
        <a:lstStyle/>
        <a:p>
          <a:endParaRPr lang="zh-CN" altLang="en-US"/>
        </a:p>
      </dgm:t>
    </dgm:pt>
    <dgm:pt modelId="{E4170C25-4C89-45F1-AA4A-278B45840CB4}" type="pres">
      <dgm:prSet presAssocID="{E5610F8C-0370-4DBD-ABA6-9DD8C8949E25}" presName="child4group" presStyleCnt="0"/>
      <dgm:spPr/>
    </dgm:pt>
    <dgm:pt modelId="{E93343E9-0817-4BD3-8A4F-692942A6DE63}" type="pres">
      <dgm:prSet presAssocID="{E5610F8C-0370-4DBD-ABA6-9DD8C8949E25}" presName="child4" presStyleLbl="bgAcc1" presStyleIdx="3" presStyleCnt="4" custScaleX="115194" custScaleY="133644" custLinFactNeighborX="-18377" custLinFactNeighborY="-35906"/>
      <dgm:spPr/>
      <dgm:t>
        <a:bodyPr/>
        <a:lstStyle/>
        <a:p>
          <a:endParaRPr lang="zh-CN" altLang="en-US"/>
        </a:p>
      </dgm:t>
    </dgm:pt>
    <dgm:pt modelId="{FBF89221-318B-4ECE-AB3D-42FB455B3A4A}" type="pres">
      <dgm:prSet presAssocID="{E5610F8C-0370-4DBD-ABA6-9DD8C8949E25}" presName="child4Text" presStyleLbl="bgAcc1" presStyleIdx="3" presStyleCnt="4">
        <dgm:presLayoutVars>
          <dgm:bulletEnabled val="1"/>
        </dgm:presLayoutVars>
      </dgm:prSet>
      <dgm:spPr/>
      <dgm:t>
        <a:bodyPr/>
        <a:lstStyle/>
        <a:p>
          <a:endParaRPr lang="zh-CN" altLang="en-US"/>
        </a:p>
      </dgm:t>
    </dgm:pt>
    <dgm:pt modelId="{A708F369-6ED1-4BA5-8A10-E37A4C06F155}" type="pres">
      <dgm:prSet presAssocID="{E5610F8C-0370-4DBD-ABA6-9DD8C8949E25}" presName="childPlaceholder" presStyleCnt="0"/>
      <dgm:spPr/>
    </dgm:pt>
    <dgm:pt modelId="{7648AC15-D821-40B9-BCE2-9EA1DA7554C6}" type="pres">
      <dgm:prSet presAssocID="{E5610F8C-0370-4DBD-ABA6-9DD8C8949E25}" presName="circle" presStyleCnt="0"/>
      <dgm:spPr/>
    </dgm:pt>
    <dgm:pt modelId="{B1EA45D5-A1AB-4BF4-815B-6A1D28349B6A}" type="pres">
      <dgm:prSet presAssocID="{E5610F8C-0370-4DBD-ABA6-9DD8C8949E25}" presName="quadrant1" presStyleLbl="node1" presStyleIdx="0" presStyleCnt="4">
        <dgm:presLayoutVars>
          <dgm:chMax val="1"/>
          <dgm:bulletEnabled val="1"/>
        </dgm:presLayoutVars>
      </dgm:prSet>
      <dgm:spPr/>
      <dgm:t>
        <a:bodyPr/>
        <a:lstStyle/>
        <a:p>
          <a:endParaRPr lang="zh-CN" altLang="en-US"/>
        </a:p>
      </dgm:t>
    </dgm:pt>
    <dgm:pt modelId="{7F48F154-978B-4ED2-B219-5560D726B8D6}" type="pres">
      <dgm:prSet presAssocID="{E5610F8C-0370-4DBD-ABA6-9DD8C8949E25}" presName="quadrant2" presStyleLbl="node1" presStyleIdx="1" presStyleCnt="4">
        <dgm:presLayoutVars>
          <dgm:chMax val="1"/>
          <dgm:bulletEnabled val="1"/>
        </dgm:presLayoutVars>
      </dgm:prSet>
      <dgm:spPr/>
      <dgm:t>
        <a:bodyPr/>
        <a:lstStyle/>
        <a:p>
          <a:endParaRPr lang="zh-CN" altLang="en-US"/>
        </a:p>
      </dgm:t>
    </dgm:pt>
    <dgm:pt modelId="{22B0C4B1-FAAF-47B2-A486-4807B34E77F0}" type="pres">
      <dgm:prSet presAssocID="{E5610F8C-0370-4DBD-ABA6-9DD8C8949E25}" presName="quadrant3" presStyleLbl="node1" presStyleIdx="2" presStyleCnt="4">
        <dgm:presLayoutVars>
          <dgm:chMax val="1"/>
          <dgm:bulletEnabled val="1"/>
        </dgm:presLayoutVars>
      </dgm:prSet>
      <dgm:spPr/>
      <dgm:t>
        <a:bodyPr/>
        <a:lstStyle/>
        <a:p>
          <a:endParaRPr lang="zh-CN" altLang="en-US"/>
        </a:p>
      </dgm:t>
    </dgm:pt>
    <dgm:pt modelId="{A18A9764-6A19-4574-B3AB-2FCD06B5EB01}" type="pres">
      <dgm:prSet presAssocID="{E5610F8C-0370-4DBD-ABA6-9DD8C8949E25}" presName="quadrant4" presStyleLbl="node1" presStyleIdx="3" presStyleCnt="4">
        <dgm:presLayoutVars>
          <dgm:chMax val="1"/>
          <dgm:bulletEnabled val="1"/>
        </dgm:presLayoutVars>
      </dgm:prSet>
      <dgm:spPr/>
      <dgm:t>
        <a:bodyPr/>
        <a:lstStyle/>
        <a:p>
          <a:endParaRPr lang="zh-CN" altLang="en-US"/>
        </a:p>
      </dgm:t>
    </dgm:pt>
    <dgm:pt modelId="{8EC3DDBE-4961-4B98-BBDE-54FC0F8DEA9C}" type="pres">
      <dgm:prSet presAssocID="{E5610F8C-0370-4DBD-ABA6-9DD8C8949E25}" presName="quadrantPlaceholder" presStyleCnt="0"/>
      <dgm:spPr/>
    </dgm:pt>
    <dgm:pt modelId="{687E90D9-ABD7-461B-B9E9-559AA9571052}" type="pres">
      <dgm:prSet presAssocID="{E5610F8C-0370-4DBD-ABA6-9DD8C8949E25}" presName="center1" presStyleLbl="fgShp" presStyleIdx="0" presStyleCnt="2"/>
      <dgm:spPr/>
    </dgm:pt>
    <dgm:pt modelId="{EA91999C-D9D2-416B-8037-2C2AE19A40EB}" type="pres">
      <dgm:prSet presAssocID="{E5610F8C-0370-4DBD-ABA6-9DD8C8949E25}" presName="center2" presStyleLbl="fgShp" presStyleIdx="1" presStyleCnt="2"/>
      <dgm:spPr/>
    </dgm:pt>
  </dgm:ptLst>
  <dgm:cxnLst>
    <dgm:cxn modelId="{D130813D-A4EF-46C3-AD33-FAB30BDC47FB}" type="presOf" srcId="{B8027DAA-981E-4D68-BD33-B69C21483E34}" destId="{8F2DB14D-49F4-4BDB-A31D-A73C04657F0F}" srcOrd="1" destOrd="0" presId="urn:microsoft.com/office/officeart/2005/8/layout/cycle4#1"/>
    <dgm:cxn modelId="{2CF89937-6BF3-4259-907F-D4A9DDCE3D01}" type="presOf" srcId="{E5610F8C-0370-4DBD-ABA6-9DD8C8949E25}" destId="{ECD1B3E6-6015-47E1-A539-29D5E9FC5130}" srcOrd="0" destOrd="0" presId="urn:microsoft.com/office/officeart/2005/8/layout/cycle4#1"/>
    <dgm:cxn modelId="{1C0AB41F-201B-4760-9974-178A81B955FF}" srcId="{E5610F8C-0370-4DBD-ABA6-9DD8C8949E25}" destId="{6B7CCD40-1266-4525-B999-156C2F0CF50B}" srcOrd="3" destOrd="0" parTransId="{DDD94B52-8718-4213-87C4-ED7E58D51018}" sibTransId="{385E64A4-ADCF-49D3-B0F8-E072B848927C}"/>
    <dgm:cxn modelId="{EF39091F-B9A9-4A87-BA9C-040340ACE120}" type="presOf" srcId="{6B7CCD40-1266-4525-B999-156C2F0CF50B}" destId="{A18A9764-6A19-4574-B3AB-2FCD06B5EB01}" srcOrd="0" destOrd="0" presId="urn:microsoft.com/office/officeart/2005/8/layout/cycle4#1"/>
    <dgm:cxn modelId="{2BEF78ED-8562-4910-96FA-CACA0BE07C9B}" srcId="{90FDE89C-7FAE-4C47-B3B4-936E404B482B}" destId="{B8027DAA-981E-4D68-BD33-B69C21483E34}" srcOrd="0" destOrd="0" parTransId="{E2DFB5DA-0944-4F92-91DD-3629EBAEFDEE}" sibTransId="{854E72BE-15C6-4D5D-B785-35329FCE954E}"/>
    <dgm:cxn modelId="{70919870-756D-41AE-BCB6-9CCEAA33F0B9}" srcId="{80FD9F86-0A8E-4316-9304-85C451FCA9EE}" destId="{2EE52D17-0448-4B6E-BB2E-E6A0E6763D1A}" srcOrd="0" destOrd="0" parTransId="{3C733A48-B99D-4305-B6EE-4215078B720A}" sibTransId="{3C1F85F2-CCBA-4119-A2AA-36B2CC997CD3}"/>
    <dgm:cxn modelId="{808D34BC-643B-495B-87F8-BD83BC5B45D5}" srcId="{12C54466-4B77-45AF-A45F-D88C41CD0D93}" destId="{FB240A57-B56D-499F-986C-8932D33C6153}" srcOrd="0" destOrd="0" parTransId="{99B7B9E2-1487-4BC7-AA3F-2911D208C0F6}" sibTransId="{032BD935-518C-451E-9E3B-2DD251E01602}"/>
    <dgm:cxn modelId="{357AC72D-3CE0-4AC9-B71C-9939D60C0264}" srcId="{80FD9F86-0A8E-4316-9304-85C451FCA9EE}" destId="{B882E70D-54BA-4C38-9806-60E6115EC9DD}" srcOrd="1" destOrd="0" parTransId="{C7210D4C-956D-4763-BC18-3B615CA255A4}" sibTransId="{D182FBA5-83E3-4AC7-B2E7-2D7D53F8F5A3}"/>
    <dgm:cxn modelId="{15CB4B4E-EE9B-43AF-B1E9-771B5FB1ED26}" type="presOf" srcId="{B882E70D-54BA-4C38-9806-60E6115EC9DD}" destId="{8CA45B66-3B9E-44E5-91E6-FFEDBDB923DD}" srcOrd="1" destOrd="1" presId="urn:microsoft.com/office/officeart/2005/8/layout/cycle4#1"/>
    <dgm:cxn modelId="{91AA85C9-4264-41D6-9B38-68ABA5EA7E2F}" type="presOf" srcId="{FB240A57-B56D-499F-986C-8932D33C6153}" destId="{FEE6A847-6584-4214-B414-A2B1A10A4F0E}" srcOrd="0" destOrd="0" presId="urn:microsoft.com/office/officeart/2005/8/layout/cycle4#1"/>
    <dgm:cxn modelId="{718776E5-40A8-4B21-8C83-EDD2758B2956}" srcId="{E5610F8C-0370-4DBD-ABA6-9DD8C8949E25}" destId="{12C54466-4B77-45AF-A45F-D88C41CD0D93}" srcOrd="0" destOrd="0" parTransId="{C07A3767-6550-4A5D-9D50-A8C93B3D6AB5}" sibTransId="{0FE19546-3A1F-4D61-8780-96E3BB04309C}"/>
    <dgm:cxn modelId="{2A32B934-E2FB-47ED-94EE-32C3C55315D3}" type="presOf" srcId="{FB240A57-B56D-499F-986C-8932D33C6153}" destId="{142AEF62-1A32-4BAC-9767-DE81FA7E97D1}" srcOrd="1" destOrd="0" presId="urn:microsoft.com/office/officeart/2005/8/layout/cycle4#1"/>
    <dgm:cxn modelId="{A2A70DF5-AC86-4C9C-9A23-15D106C0F7C9}" type="presOf" srcId="{D6ABF364-02E9-44B5-A671-FCF95A106121}" destId="{E93343E9-0817-4BD3-8A4F-692942A6DE63}" srcOrd="0" destOrd="0" presId="urn:microsoft.com/office/officeart/2005/8/layout/cycle4#1"/>
    <dgm:cxn modelId="{FDA83E23-A061-44C4-997D-8C734322A042}" type="presOf" srcId="{12C54466-4B77-45AF-A45F-D88C41CD0D93}" destId="{B1EA45D5-A1AB-4BF4-815B-6A1D28349B6A}" srcOrd="0" destOrd="0" presId="urn:microsoft.com/office/officeart/2005/8/layout/cycle4#1"/>
    <dgm:cxn modelId="{422FEAE7-9219-4C09-9E27-07A1B67D9C43}" srcId="{6B7CCD40-1266-4525-B999-156C2F0CF50B}" destId="{D6ABF364-02E9-44B5-A671-FCF95A106121}" srcOrd="0" destOrd="0" parTransId="{7A01A38A-099B-4757-B75A-5C1F0A55A738}" sibTransId="{10D66341-609C-4FDC-A754-C3A866418916}"/>
    <dgm:cxn modelId="{69EF76BE-F3FD-4946-85CC-4C4D9F5A93A9}" type="presOf" srcId="{B8027DAA-981E-4D68-BD33-B69C21483E34}" destId="{C5CE9A29-71E8-4148-991F-E8D4BD5F1277}" srcOrd="0" destOrd="0" presId="urn:microsoft.com/office/officeart/2005/8/layout/cycle4#1"/>
    <dgm:cxn modelId="{B8AC45B0-5C66-4D83-8D1D-6AC73F0E522B}" srcId="{E5610F8C-0370-4DBD-ABA6-9DD8C8949E25}" destId="{90FDE89C-7FAE-4C47-B3B4-936E404B482B}" srcOrd="2" destOrd="0" parTransId="{157121FF-68A7-4EEA-9468-AA3E0D7CF44D}" sibTransId="{E13237F1-E9AC-457F-A387-16B88124E0EE}"/>
    <dgm:cxn modelId="{0AD190F9-4217-4D3D-9D9E-16C9A0E221E5}" type="presOf" srcId="{B882E70D-54BA-4C38-9806-60E6115EC9DD}" destId="{75F4A020-1E12-4E2F-9C8E-9A2D3261197D}" srcOrd="0" destOrd="1" presId="urn:microsoft.com/office/officeart/2005/8/layout/cycle4#1"/>
    <dgm:cxn modelId="{14BF3F18-DC09-4109-B5F3-94F524F13755}" type="presOf" srcId="{2EE52D17-0448-4B6E-BB2E-E6A0E6763D1A}" destId="{8CA45B66-3B9E-44E5-91E6-FFEDBDB923DD}" srcOrd="1" destOrd="0" presId="urn:microsoft.com/office/officeart/2005/8/layout/cycle4#1"/>
    <dgm:cxn modelId="{148C8396-8DBC-4427-9EEB-911F2CEC9BAD}" type="presOf" srcId="{80FD9F86-0A8E-4316-9304-85C451FCA9EE}" destId="{7F48F154-978B-4ED2-B219-5560D726B8D6}" srcOrd="0" destOrd="0" presId="urn:microsoft.com/office/officeart/2005/8/layout/cycle4#1"/>
    <dgm:cxn modelId="{3D7ABE43-EAFA-42F7-A3A1-910B49C96293}" type="presOf" srcId="{D6ABF364-02E9-44B5-A671-FCF95A106121}" destId="{FBF89221-318B-4ECE-AB3D-42FB455B3A4A}" srcOrd="1" destOrd="0" presId="urn:microsoft.com/office/officeart/2005/8/layout/cycle4#1"/>
    <dgm:cxn modelId="{B7D103EE-0B76-483F-A940-EF0A0F8F8FF9}" type="presOf" srcId="{2EE52D17-0448-4B6E-BB2E-E6A0E6763D1A}" destId="{75F4A020-1E12-4E2F-9C8E-9A2D3261197D}" srcOrd="0" destOrd="0" presId="urn:microsoft.com/office/officeart/2005/8/layout/cycle4#1"/>
    <dgm:cxn modelId="{1303300D-970B-4328-881F-D10D9E019544}" srcId="{E5610F8C-0370-4DBD-ABA6-9DD8C8949E25}" destId="{80FD9F86-0A8E-4316-9304-85C451FCA9EE}" srcOrd="1" destOrd="0" parTransId="{F66FCB33-40A7-466F-BB70-C7B33C1791E5}" sibTransId="{D1AF44C6-5146-4A52-B649-4FB2C933EA38}"/>
    <dgm:cxn modelId="{F348301B-A2E7-45BF-AD19-6C691642334D}" type="presOf" srcId="{90FDE89C-7FAE-4C47-B3B4-936E404B482B}" destId="{22B0C4B1-FAAF-47B2-A486-4807B34E77F0}" srcOrd="0" destOrd="0" presId="urn:microsoft.com/office/officeart/2005/8/layout/cycle4#1"/>
    <dgm:cxn modelId="{1FC85682-99F8-4073-86C2-65EB697A6983}" type="presParOf" srcId="{ECD1B3E6-6015-47E1-A539-29D5E9FC5130}" destId="{3DE5E899-D611-45FF-BF59-6AAF62A4E9F0}" srcOrd="0" destOrd="0" presId="urn:microsoft.com/office/officeart/2005/8/layout/cycle4#1"/>
    <dgm:cxn modelId="{47877C14-8D60-4F06-8CC5-2E3DC3B58FCF}" type="presParOf" srcId="{3DE5E899-D611-45FF-BF59-6AAF62A4E9F0}" destId="{57EFE7FA-1146-4AD7-A05B-BFAE3FFD449D}" srcOrd="0" destOrd="0" presId="urn:microsoft.com/office/officeart/2005/8/layout/cycle4#1"/>
    <dgm:cxn modelId="{8D025C76-A5DA-422B-9E80-ED4CE36AE19E}" type="presParOf" srcId="{57EFE7FA-1146-4AD7-A05B-BFAE3FFD449D}" destId="{FEE6A847-6584-4214-B414-A2B1A10A4F0E}" srcOrd="0" destOrd="0" presId="urn:microsoft.com/office/officeart/2005/8/layout/cycle4#1"/>
    <dgm:cxn modelId="{617C80EA-CD7A-4316-91E2-ECA35E83973B}" type="presParOf" srcId="{57EFE7FA-1146-4AD7-A05B-BFAE3FFD449D}" destId="{142AEF62-1A32-4BAC-9767-DE81FA7E97D1}" srcOrd="1" destOrd="0" presId="urn:microsoft.com/office/officeart/2005/8/layout/cycle4#1"/>
    <dgm:cxn modelId="{187980AC-FAE2-4F07-B81F-11A9828F682A}" type="presParOf" srcId="{3DE5E899-D611-45FF-BF59-6AAF62A4E9F0}" destId="{DB2ECAE9-D177-4A19-AC64-73C308580028}" srcOrd="1" destOrd="0" presId="urn:microsoft.com/office/officeart/2005/8/layout/cycle4#1"/>
    <dgm:cxn modelId="{27A496A6-A7A8-443E-8322-20B026A56A12}" type="presParOf" srcId="{DB2ECAE9-D177-4A19-AC64-73C308580028}" destId="{75F4A020-1E12-4E2F-9C8E-9A2D3261197D}" srcOrd="0" destOrd="0" presId="urn:microsoft.com/office/officeart/2005/8/layout/cycle4#1"/>
    <dgm:cxn modelId="{D22D1DBC-3902-4003-9C62-E9BDC05B5B24}" type="presParOf" srcId="{DB2ECAE9-D177-4A19-AC64-73C308580028}" destId="{8CA45B66-3B9E-44E5-91E6-FFEDBDB923DD}" srcOrd="1" destOrd="0" presId="urn:microsoft.com/office/officeart/2005/8/layout/cycle4#1"/>
    <dgm:cxn modelId="{6FBA5C9C-15F6-4CDD-9E07-84C8D82079FC}" type="presParOf" srcId="{3DE5E899-D611-45FF-BF59-6AAF62A4E9F0}" destId="{9C406429-261F-4CB2-B774-E5F24E106624}" srcOrd="2" destOrd="0" presId="urn:microsoft.com/office/officeart/2005/8/layout/cycle4#1"/>
    <dgm:cxn modelId="{354E5609-448F-4D11-A825-E8C815FB6472}" type="presParOf" srcId="{9C406429-261F-4CB2-B774-E5F24E106624}" destId="{C5CE9A29-71E8-4148-991F-E8D4BD5F1277}" srcOrd="0" destOrd="0" presId="urn:microsoft.com/office/officeart/2005/8/layout/cycle4#1"/>
    <dgm:cxn modelId="{A8E754BF-AD71-4C59-982E-5FF6B6C7ED3A}" type="presParOf" srcId="{9C406429-261F-4CB2-B774-E5F24E106624}" destId="{8F2DB14D-49F4-4BDB-A31D-A73C04657F0F}" srcOrd="1" destOrd="0" presId="urn:microsoft.com/office/officeart/2005/8/layout/cycle4#1"/>
    <dgm:cxn modelId="{3FB31E70-C526-45F7-881B-9BE9EC29D9C4}" type="presParOf" srcId="{3DE5E899-D611-45FF-BF59-6AAF62A4E9F0}" destId="{E4170C25-4C89-45F1-AA4A-278B45840CB4}" srcOrd="3" destOrd="0" presId="urn:microsoft.com/office/officeart/2005/8/layout/cycle4#1"/>
    <dgm:cxn modelId="{4F2DAE56-72F4-40BF-A683-A96423876278}" type="presParOf" srcId="{E4170C25-4C89-45F1-AA4A-278B45840CB4}" destId="{E93343E9-0817-4BD3-8A4F-692942A6DE63}" srcOrd="0" destOrd="0" presId="urn:microsoft.com/office/officeart/2005/8/layout/cycle4#1"/>
    <dgm:cxn modelId="{C0EBD716-0D0B-4126-A138-AF8055451060}" type="presParOf" srcId="{E4170C25-4C89-45F1-AA4A-278B45840CB4}" destId="{FBF89221-318B-4ECE-AB3D-42FB455B3A4A}" srcOrd="1" destOrd="0" presId="urn:microsoft.com/office/officeart/2005/8/layout/cycle4#1"/>
    <dgm:cxn modelId="{B28894E1-0FB5-4F98-BA4D-4146A9BB10F6}" type="presParOf" srcId="{3DE5E899-D611-45FF-BF59-6AAF62A4E9F0}" destId="{A708F369-6ED1-4BA5-8A10-E37A4C06F155}" srcOrd="4" destOrd="0" presId="urn:microsoft.com/office/officeart/2005/8/layout/cycle4#1"/>
    <dgm:cxn modelId="{4AF97025-FEB9-42E1-934D-B57D214FF74F}" type="presParOf" srcId="{ECD1B3E6-6015-47E1-A539-29D5E9FC5130}" destId="{7648AC15-D821-40B9-BCE2-9EA1DA7554C6}" srcOrd="1" destOrd="0" presId="urn:microsoft.com/office/officeart/2005/8/layout/cycle4#1"/>
    <dgm:cxn modelId="{9ABC03B9-7B50-42A1-9407-57502F3739CD}" type="presParOf" srcId="{7648AC15-D821-40B9-BCE2-9EA1DA7554C6}" destId="{B1EA45D5-A1AB-4BF4-815B-6A1D28349B6A}" srcOrd="0" destOrd="0" presId="urn:microsoft.com/office/officeart/2005/8/layout/cycle4#1"/>
    <dgm:cxn modelId="{BB2F99DB-AAB9-4280-88A4-D145012BD276}" type="presParOf" srcId="{7648AC15-D821-40B9-BCE2-9EA1DA7554C6}" destId="{7F48F154-978B-4ED2-B219-5560D726B8D6}" srcOrd="1" destOrd="0" presId="urn:microsoft.com/office/officeart/2005/8/layout/cycle4#1"/>
    <dgm:cxn modelId="{8FCD3DDD-5FE8-4CA2-BA46-2DAE8E56F11E}" type="presParOf" srcId="{7648AC15-D821-40B9-BCE2-9EA1DA7554C6}" destId="{22B0C4B1-FAAF-47B2-A486-4807B34E77F0}" srcOrd="2" destOrd="0" presId="urn:microsoft.com/office/officeart/2005/8/layout/cycle4#1"/>
    <dgm:cxn modelId="{91F8F3F1-852C-421C-8587-528AB9E4226E}" type="presParOf" srcId="{7648AC15-D821-40B9-BCE2-9EA1DA7554C6}" destId="{A18A9764-6A19-4574-B3AB-2FCD06B5EB01}" srcOrd="3" destOrd="0" presId="urn:microsoft.com/office/officeart/2005/8/layout/cycle4#1"/>
    <dgm:cxn modelId="{0F06CA72-CBAF-4769-974E-7692480451F2}" type="presParOf" srcId="{7648AC15-D821-40B9-BCE2-9EA1DA7554C6}" destId="{8EC3DDBE-4961-4B98-BBDE-54FC0F8DEA9C}" srcOrd="4" destOrd="0" presId="urn:microsoft.com/office/officeart/2005/8/layout/cycle4#1"/>
    <dgm:cxn modelId="{061A472D-048B-4537-97C7-B8F89489CAD4}" type="presParOf" srcId="{ECD1B3E6-6015-47E1-A539-29D5E9FC5130}" destId="{687E90D9-ABD7-461B-B9E9-559AA9571052}" srcOrd="2" destOrd="0" presId="urn:microsoft.com/office/officeart/2005/8/layout/cycle4#1"/>
    <dgm:cxn modelId="{CE5BEB59-2736-4BD5-A2A5-DE5345857D83}" type="presParOf" srcId="{ECD1B3E6-6015-47E1-A539-29D5E9FC5130}" destId="{EA91999C-D9D2-416B-8037-2C2AE19A40EB}" srcOrd="3" destOrd="0" presId="urn:microsoft.com/office/officeart/2005/8/layout/cycle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8ACF0A5-4F3C-4D7B-8048-E3FFA5B10925}" type="doc">
      <dgm:prSet loTypeId="urn:microsoft.com/office/officeart/2005/8/layout/pyramid4" loCatId="relationship" qsTypeId="urn:microsoft.com/office/officeart/2005/8/quickstyle/simple1" qsCatId="simple" csTypeId="urn:microsoft.com/office/officeart/2005/8/colors/colorful4" csCatId="colorful" phldr="1"/>
      <dgm:spPr/>
      <dgm:t>
        <a:bodyPr/>
        <a:lstStyle/>
        <a:p>
          <a:endParaRPr lang="zh-CN" altLang="en-US"/>
        </a:p>
      </dgm:t>
    </dgm:pt>
    <dgm:pt modelId="{E1CE0CBD-4FB1-4213-8943-CA5DF67F2E1A}">
      <dgm:prSet phldrT="[文本]"/>
      <dgm:spPr/>
      <dgm:t>
        <a:bodyPr/>
        <a:lstStyle/>
        <a:p>
          <a:r>
            <a:rPr lang="zh-CN" altLang="en-US" dirty="0" smtClean="0"/>
            <a:t>综合支付</a:t>
          </a:r>
          <a:endParaRPr lang="zh-CN" altLang="en-US" dirty="0"/>
        </a:p>
      </dgm:t>
    </dgm:pt>
    <dgm:pt modelId="{63CE2B0B-E1E1-4534-A23D-C976E69F01FA}" type="parTrans" cxnId="{AC0C0CEB-7549-46AF-9023-8B9EB3179327}">
      <dgm:prSet/>
      <dgm:spPr/>
      <dgm:t>
        <a:bodyPr/>
        <a:lstStyle/>
        <a:p>
          <a:endParaRPr lang="zh-CN" altLang="en-US"/>
        </a:p>
      </dgm:t>
    </dgm:pt>
    <dgm:pt modelId="{483CB90A-DC33-4814-ABFA-D213A8075955}" type="sibTrans" cxnId="{AC0C0CEB-7549-46AF-9023-8B9EB3179327}">
      <dgm:prSet/>
      <dgm:spPr/>
      <dgm:t>
        <a:bodyPr/>
        <a:lstStyle/>
        <a:p>
          <a:endParaRPr lang="zh-CN" altLang="en-US"/>
        </a:p>
      </dgm:t>
    </dgm:pt>
    <dgm:pt modelId="{0E7CA184-7875-48DA-87BF-3805DB84E0CE}">
      <dgm:prSet phldrT="[文本]"/>
      <dgm:spPr/>
      <dgm:t>
        <a:bodyPr/>
        <a:lstStyle/>
        <a:p>
          <a:r>
            <a:rPr lang="zh-CN" altLang="en-US" dirty="0" smtClean="0"/>
            <a:t>智能桌面</a:t>
          </a:r>
          <a:endParaRPr lang="zh-CN" altLang="en-US" dirty="0"/>
        </a:p>
      </dgm:t>
    </dgm:pt>
    <dgm:pt modelId="{6675639D-A501-432A-B57E-AD0B4C1B76A0}" type="parTrans" cxnId="{6864FC9C-D269-49CB-8D98-F54C11316CD1}">
      <dgm:prSet/>
      <dgm:spPr/>
      <dgm:t>
        <a:bodyPr/>
        <a:lstStyle/>
        <a:p>
          <a:endParaRPr lang="zh-CN" altLang="en-US"/>
        </a:p>
      </dgm:t>
    </dgm:pt>
    <dgm:pt modelId="{432002F2-C330-4934-BC2C-01B2867BFA20}" type="sibTrans" cxnId="{6864FC9C-D269-49CB-8D98-F54C11316CD1}">
      <dgm:prSet/>
      <dgm:spPr/>
      <dgm:t>
        <a:bodyPr/>
        <a:lstStyle/>
        <a:p>
          <a:endParaRPr lang="zh-CN" altLang="en-US"/>
        </a:p>
      </dgm:t>
    </dgm:pt>
    <dgm:pt modelId="{7347268A-CCD2-417F-882B-08D5E2375C31}">
      <dgm:prSet phldrT="[文本]"/>
      <dgm:spPr/>
      <dgm:t>
        <a:bodyPr/>
        <a:lstStyle/>
        <a:p>
          <a:r>
            <a:rPr lang="zh-CN" altLang="en-US" dirty="0" smtClean="0"/>
            <a:t>智能</a:t>
          </a:r>
          <a:r>
            <a:rPr lang="en-US" altLang="zh-CN" dirty="0" smtClean="0"/>
            <a:t>POS</a:t>
          </a:r>
          <a:endParaRPr lang="zh-CN" altLang="en-US" dirty="0"/>
        </a:p>
      </dgm:t>
    </dgm:pt>
    <dgm:pt modelId="{F6A3963D-2E9E-4E55-A12E-B6D79C16D38F}" type="parTrans" cxnId="{B8E0B93B-8B70-4A3C-8D54-3EF030C016A9}">
      <dgm:prSet/>
      <dgm:spPr/>
      <dgm:t>
        <a:bodyPr/>
        <a:lstStyle/>
        <a:p>
          <a:endParaRPr lang="zh-CN" altLang="en-US"/>
        </a:p>
      </dgm:t>
    </dgm:pt>
    <dgm:pt modelId="{7218633A-3D51-49F1-81C4-155BCCAB051D}" type="sibTrans" cxnId="{B8E0B93B-8B70-4A3C-8D54-3EF030C016A9}">
      <dgm:prSet/>
      <dgm:spPr/>
      <dgm:t>
        <a:bodyPr/>
        <a:lstStyle/>
        <a:p>
          <a:endParaRPr lang="zh-CN" altLang="en-US"/>
        </a:p>
      </dgm:t>
    </dgm:pt>
    <dgm:pt modelId="{26615ACF-2557-4F30-AD5C-1EACCB93092F}">
      <dgm:prSet phldrT="[文本]"/>
      <dgm:spPr/>
      <dgm:t>
        <a:bodyPr/>
        <a:lstStyle/>
        <a:p>
          <a:r>
            <a:rPr lang="zh-CN" altLang="en-US" dirty="0" smtClean="0"/>
            <a:t>营销卡券核销</a:t>
          </a:r>
          <a:endParaRPr lang="zh-CN" altLang="en-US" dirty="0"/>
        </a:p>
      </dgm:t>
    </dgm:pt>
    <dgm:pt modelId="{3F06DD34-8742-4EF3-8E83-055AF774CE38}" type="parTrans" cxnId="{30847886-D209-44E7-94D2-1E0E6407CE4D}">
      <dgm:prSet/>
      <dgm:spPr/>
      <dgm:t>
        <a:bodyPr/>
        <a:lstStyle/>
        <a:p>
          <a:endParaRPr lang="zh-CN" altLang="en-US"/>
        </a:p>
      </dgm:t>
    </dgm:pt>
    <dgm:pt modelId="{7A1E9EFD-448A-4D6A-9E6D-F48CF1824E95}" type="sibTrans" cxnId="{30847886-D209-44E7-94D2-1E0E6407CE4D}">
      <dgm:prSet/>
      <dgm:spPr/>
      <dgm:t>
        <a:bodyPr/>
        <a:lstStyle/>
        <a:p>
          <a:endParaRPr lang="zh-CN" altLang="en-US"/>
        </a:p>
      </dgm:t>
    </dgm:pt>
    <dgm:pt modelId="{F67A0E0C-C109-4CA1-B710-75384EC65166}" type="pres">
      <dgm:prSet presAssocID="{C8ACF0A5-4F3C-4D7B-8048-E3FFA5B10925}" presName="compositeShape" presStyleCnt="0">
        <dgm:presLayoutVars>
          <dgm:chMax val="9"/>
          <dgm:dir/>
          <dgm:resizeHandles val="exact"/>
        </dgm:presLayoutVars>
      </dgm:prSet>
      <dgm:spPr/>
      <dgm:t>
        <a:bodyPr/>
        <a:lstStyle/>
        <a:p>
          <a:endParaRPr lang="zh-CN" altLang="en-US"/>
        </a:p>
      </dgm:t>
    </dgm:pt>
    <dgm:pt modelId="{88CD9B49-D5F7-481F-9456-8DD49E695510}" type="pres">
      <dgm:prSet presAssocID="{C8ACF0A5-4F3C-4D7B-8048-E3FFA5B10925}" presName="triangle1" presStyleLbl="node1" presStyleIdx="0" presStyleCnt="4">
        <dgm:presLayoutVars>
          <dgm:bulletEnabled val="1"/>
        </dgm:presLayoutVars>
      </dgm:prSet>
      <dgm:spPr/>
      <dgm:t>
        <a:bodyPr/>
        <a:lstStyle/>
        <a:p>
          <a:endParaRPr lang="zh-CN" altLang="en-US"/>
        </a:p>
      </dgm:t>
    </dgm:pt>
    <dgm:pt modelId="{4057FF56-6F2C-4CC7-8187-30254CDD90C7}" type="pres">
      <dgm:prSet presAssocID="{C8ACF0A5-4F3C-4D7B-8048-E3FFA5B10925}" presName="triangle2" presStyleLbl="node1" presStyleIdx="1" presStyleCnt="4">
        <dgm:presLayoutVars>
          <dgm:bulletEnabled val="1"/>
        </dgm:presLayoutVars>
      </dgm:prSet>
      <dgm:spPr/>
      <dgm:t>
        <a:bodyPr/>
        <a:lstStyle/>
        <a:p>
          <a:endParaRPr lang="zh-CN" altLang="en-US"/>
        </a:p>
      </dgm:t>
    </dgm:pt>
    <dgm:pt modelId="{C77F7286-7E06-43B4-978B-BB4BD7F3DFDE}" type="pres">
      <dgm:prSet presAssocID="{C8ACF0A5-4F3C-4D7B-8048-E3FFA5B10925}" presName="triangle3" presStyleLbl="node1" presStyleIdx="2" presStyleCnt="4">
        <dgm:presLayoutVars>
          <dgm:bulletEnabled val="1"/>
        </dgm:presLayoutVars>
      </dgm:prSet>
      <dgm:spPr/>
      <dgm:t>
        <a:bodyPr/>
        <a:lstStyle/>
        <a:p>
          <a:endParaRPr lang="zh-CN" altLang="en-US"/>
        </a:p>
      </dgm:t>
    </dgm:pt>
    <dgm:pt modelId="{93F972D6-10AE-46DA-9132-46A2C077FE84}" type="pres">
      <dgm:prSet presAssocID="{C8ACF0A5-4F3C-4D7B-8048-E3FFA5B10925}" presName="triangle4" presStyleLbl="node1" presStyleIdx="3" presStyleCnt="4">
        <dgm:presLayoutVars>
          <dgm:bulletEnabled val="1"/>
        </dgm:presLayoutVars>
      </dgm:prSet>
      <dgm:spPr/>
      <dgm:t>
        <a:bodyPr/>
        <a:lstStyle/>
        <a:p>
          <a:endParaRPr lang="zh-CN" altLang="en-US"/>
        </a:p>
      </dgm:t>
    </dgm:pt>
  </dgm:ptLst>
  <dgm:cxnLst>
    <dgm:cxn modelId="{AC0C0CEB-7549-46AF-9023-8B9EB3179327}" srcId="{C8ACF0A5-4F3C-4D7B-8048-E3FFA5B10925}" destId="{E1CE0CBD-4FB1-4213-8943-CA5DF67F2E1A}" srcOrd="0" destOrd="0" parTransId="{63CE2B0B-E1E1-4534-A23D-C976E69F01FA}" sibTransId="{483CB90A-DC33-4814-ABFA-D213A8075955}"/>
    <dgm:cxn modelId="{B8E0B93B-8B70-4A3C-8D54-3EF030C016A9}" srcId="{C8ACF0A5-4F3C-4D7B-8048-E3FFA5B10925}" destId="{7347268A-CCD2-417F-882B-08D5E2375C31}" srcOrd="2" destOrd="0" parTransId="{F6A3963D-2E9E-4E55-A12E-B6D79C16D38F}" sibTransId="{7218633A-3D51-49F1-81C4-155BCCAB051D}"/>
    <dgm:cxn modelId="{BDF9A13E-6BB7-9B42-9331-E2CF8B939D48}" type="presOf" srcId="{E1CE0CBD-4FB1-4213-8943-CA5DF67F2E1A}" destId="{88CD9B49-D5F7-481F-9456-8DD49E695510}" srcOrd="0" destOrd="0" presId="urn:microsoft.com/office/officeart/2005/8/layout/pyramid4"/>
    <dgm:cxn modelId="{C7E11AA4-1463-514E-9EE4-CD66353692F0}" type="presOf" srcId="{26615ACF-2557-4F30-AD5C-1EACCB93092F}" destId="{93F972D6-10AE-46DA-9132-46A2C077FE84}" srcOrd="0" destOrd="0" presId="urn:microsoft.com/office/officeart/2005/8/layout/pyramid4"/>
    <dgm:cxn modelId="{0D708E0D-B018-F14D-B7E3-92B7FEAC2E81}" type="presOf" srcId="{7347268A-CCD2-417F-882B-08D5E2375C31}" destId="{C77F7286-7E06-43B4-978B-BB4BD7F3DFDE}" srcOrd="0" destOrd="0" presId="urn:microsoft.com/office/officeart/2005/8/layout/pyramid4"/>
    <dgm:cxn modelId="{FCD48EC2-8DB5-1049-8714-55E48D16B3C1}" type="presOf" srcId="{0E7CA184-7875-48DA-87BF-3805DB84E0CE}" destId="{4057FF56-6F2C-4CC7-8187-30254CDD90C7}" srcOrd="0" destOrd="0" presId="urn:microsoft.com/office/officeart/2005/8/layout/pyramid4"/>
    <dgm:cxn modelId="{30847886-D209-44E7-94D2-1E0E6407CE4D}" srcId="{C8ACF0A5-4F3C-4D7B-8048-E3FFA5B10925}" destId="{26615ACF-2557-4F30-AD5C-1EACCB93092F}" srcOrd="3" destOrd="0" parTransId="{3F06DD34-8742-4EF3-8E83-055AF774CE38}" sibTransId="{7A1E9EFD-448A-4D6A-9E6D-F48CF1824E95}"/>
    <dgm:cxn modelId="{6864FC9C-D269-49CB-8D98-F54C11316CD1}" srcId="{C8ACF0A5-4F3C-4D7B-8048-E3FFA5B10925}" destId="{0E7CA184-7875-48DA-87BF-3805DB84E0CE}" srcOrd="1" destOrd="0" parTransId="{6675639D-A501-432A-B57E-AD0B4C1B76A0}" sibTransId="{432002F2-C330-4934-BC2C-01B2867BFA20}"/>
    <dgm:cxn modelId="{A2690584-35BC-A042-B0B9-3F6CDF250CE3}" type="presOf" srcId="{C8ACF0A5-4F3C-4D7B-8048-E3FFA5B10925}" destId="{F67A0E0C-C109-4CA1-B710-75384EC65166}" srcOrd="0" destOrd="0" presId="urn:microsoft.com/office/officeart/2005/8/layout/pyramid4"/>
    <dgm:cxn modelId="{A901FD7C-985D-5B46-A9E0-A8699004CC1E}" type="presParOf" srcId="{F67A0E0C-C109-4CA1-B710-75384EC65166}" destId="{88CD9B49-D5F7-481F-9456-8DD49E695510}" srcOrd="0" destOrd="0" presId="urn:microsoft.com/office/officeart/2005/8/layout/pyramid4"/>
    <dgm:cxn modelId="{2AB02FF6-D8F5-AE4E-BD81-411114F2005E}" type="presParOf" srcId="{F67A0E0C-C109-4CA1-B710-75384EC65166}" destId="{4057FF56-6F2C-4CC7-8187-30254CDD90C7}" srcOrd="1" destOrd="0" presId="urn:microsoft.com/office/officeart/2005/8/layout/pyramid4"/>
    <dgm:cxn modelId="{0C4B2FD7-16A6-DF4F-9F20-D82494A3DBF6}" type="presParOf" srcId="{F67A0E0C-C109-4CA1-B710-75384EC65166}" destId="{C77F7286-7E06-43B4-978B-BB4BD7F3DFDE}" srcOrd="2" destOrd="0" presId="urn:microsoft.com/office/officeart/2005/8/layout/pyramid4"/>
    <dgm:cxn modelId="{42100208-8709-F145-ADD1-1CE447EB361B}" type="presParOf" srcId="{F67A0E0C-C109-4CA1-B710-75384EC65166}" destId="{93F972D6-10AE-46DA-9132-46A2C077FE84}" srcOrd="3" destOrd="0" presId="urn:microsoft.com/office/officeart/2005/8/layout/pyramid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023BF0-C853-2A44-A46F-71D400EFB2E0}" type="doc">
      <dgm:prSet loTypeId="urn:microsoft.com/office/officeart/2005/8/layout/default" loCatId="" qsTypeId="urn:microsoft.com/office/officeart/2005/8/quickstyle/simple4" qsCatId="simple" csTypeId="urn:microsoft.com/office/officeart/2005/8/colors/colorful5" csCatId="colorful" phldr="1"/>
      <dgm:spPr/>
      <dgm:t>
        <a:bodyPr/>
        <a:lstStyle/>
        <a:p>
          <a:endParaRPr lang="zh-CN" altLang="en-US"/>
        </a:p>
      </dgm:t>
    </dgm:pt>
    <dgm:pt modelId="{FA830D08-6C3F-904A-8ACF-49B360F4C264}">
      <dgm:prSet phldrT="[文本]"/>
      <dgm:spPr/>
      <dgm:t>
        <a:bodyPr/>
        <a:lstStyle/>
        <a:p>
          <a:r>
            <a:rPr lang="zh-CN" altLang="en-US" dirty="0" smtClean="0"/>
            <a:t>多种 </a:t>
          </a:r>
          <a:r>
            <a:rPr lang="en-US" altLang="zh-CN" dirty="0" smtClean="0"/>
            <a:t>POS</a:t>
          </a:r>
          <a:r>
            <a:rPr lang="zh-CN" altLang="en-US" dirty="0" smtClean="0"/>
            <a:t> 接入</a:t>
          </a:r>
          <a:endParaRPr lang="zh-CN" altLang="en-US" dirty="0"/>
        </a:p>
      </dgm:t>
    </dgm:pt>
    <dgm:pt modelId="{3C73A127-5B0A-8C41-903C-9BCC275EFD40}" type="parTrans" cxnId="{7632F160-7B26-9D44-BB43-B87CCDDA9AE8}">
      <dgm:prSet/>
      <dgm:spPr/>
      <dgm:t>
        <a:bodyPr/>
        <a:lstStyle/>
        <a:p>
          <a:endParaRPr lang="zh-CN" altLang="en-US"/>
        </a:p>
      </dgm:t>
    </dgm:pt>
    <dgm:pt modelId="{576C346B-DCA8-0347-8338-A04BB2FDA99A}" type="sibTrans" cxnId="{7632F160-7B26-9D44-BB43-B87CCDDA9AE8}">
      <dgm:prSet/>
      <dgm:spPr/>
      <dgm:t>
        <a:bodyPr/>
        <a:lstStyle/>
        <a:p>
          <a:endParaRPr lang="zh-CN" altLang="en-US"/>
        </a:p>
      </dgm:t>
    </dgm:pt>
    <dgm:pt modelId="{9B53F7A1-CF40-3046-8789-517EBEB9BB31}">
      <dgm:prSet phldrT="[文本]"/>
      <dgm:spPr/>
      <dgm:t>
        <a:bodyPr/>
        <a:lstStyle/>
        <a:p>
          <a:r>
            <a:rPr lang="zh-CN" altLang="en-US" dirty="0" smtClean="0"/>
            <a:t>二维码支付打通</a:t>
          </a:r>
          <a:endParaRPr lang="zh-CN" altLang="en-US" dirty="0"/>
        </a:p>
      </dgm:t>
    </dgm:pt>
    <dgm:pt modelId="{6FA91183-624E-8C49-ABAD-C0639BB5FB66}" type="parTrans" cxnId="{E0D95060-B629-0647-BB56-F9C3B6F16154}">
      <dgm:prSet/>
      <dgm:spPr/>
      <dgm:t>
        <a:bodyPr/>
        <a:lstStyle/>
        <a:p>
          <a:endParaRPr lang="zh-CN" altLang="en-US"/>
        </a:p>
      </dgm:t>
    </dgm:pt>
    <dgm:pt modelId="{0E8827C7-B8E0-8645-963D-F84BF4A3C205}" type="sibTrans" cxnId="{E0D95060-B629-0647-BB56-F9C3B6F16154}">
      <dgm:prSet/>
      <dgm:spPr/>
      <dgm:t>
        <a:bodyPr/>
        <a:lstStyle/>
        <a:p>
          <a:endParaRPr lang="zh-CN" altLang="en-US"/>
        </a:p>
      </dgm:t>
    </dgm:pt>
    <dgm:pt modelId="{21C1ABE5-3772-D749-AB01-428595A4FABC}">
      <dgm:prSet phldrT="[文本]"/>
      <dgm:spPr/>
      <dgm:t>
        <a:bodyPr/>
        <a:lstStyle/>
        <a:p>
          <a:r>
            <a:rPr lang="zh-CN" altLang="en-US" dirty="0" smtClean="0"/>
            <a:t>可二次开发</a:t>
          </a:r>
          <a:endParaRPr lang="zh-CN" altLang="en-US" dirty="0"/>
        </a:p>
      </dgm:t>
    </dgm:pt>
    <dgm:pt modelId="{D70ECEAA-5DD8-744B-ADB6-090A261F825F}" type="parTrans" cxnId="{35168604-E731-BC4D-806B-AAFBEAA483E6}">
      <dgm:prSet/>
      <dgm:spPr/>
      <dgm:t>
        <a:bodyPr/>
        <a:lstStyle/>
        <a:p>
          <a:endParaRPr lang="zh-CN" altLang="en-US"/>
        </a:p>
      </dgm:t>
    </dgm:pt>
    <dgm:pt modelId="{867BF284-AFA4-7944-BE50-D565A4DA33AE}" type="sibTrans" cxnId="{35168604-E731-BC4D-806B-AAFBEAA483E6}">
      <dgm:prSet/>
      <dgm:spPr/>
      <dgm:t>
        <a:bodyPr/>
        <a:lstStyle/>
        <a:p>
          <a:endParaRPr lang="zh-CN" altLang="en-US"/>
        </a:p>
      </dgm:t>
    </dgm:pt>
    <dgm:pt modelId="{61C0F265-8023-2B4E-AF0D-AE9E6CFB1359}">
      <dgm:prSet phldrT="[文本]"/>
      <dgm:spPr/>
      <dgm:t>
        <a:bodyPr/>
        <a:lstStyle/>
        <a:p>
          <a:r>
            <a:rPr lang="zh-CN" altLang="en-US" dirty="0" smtClean="0"/>
            <a:t>数据安全</a:t>
          </a:r>
          <a:endParaRPr lang="zh-CN" altLang="en-US" dirty="0"/>
        </a:p>
      </dgm:t>
    </dgm:pt>
    <dgm:pt modelId="{6B8BE46D-2DAE-D04C-91A6-F337E7FB2075}" type="parTrans" cxnId="{CC35A648-76A0-7D48-91BB-4A8080253FF9}">
      <dgm:prSet/>
      <dgm:spPr/>
      <dgm:t>
        <a:bodyPr/>
        <a:lstStyle/>
        <a:p>
          <a:endParaRPr lang="zh-CN" altLang="en-US"/>
        </a:p>
      </dgm:t>
    </dgm:pt>
    <dgm:pt modelId="{7AD85308-B280-D84C-AEC3-EFCC5E2A5015}" type="sibTrans" cxnId="{CC35A648-76A0-7D48-91BB-4A8080253FF9}">
      <dgm:prSet/>
      <dgm:spPr/>
      <dgm:t>
        <a:bodyPr/>
        <a:lstStyle/>
        <a:p>
          <a:endParaRPr lang="zh-CN" altLang="en-US"/>
        </a:p>
      </dgm:t>
    </dgm:pt>
    <dgm:pt modelId="{3AB4AAC9-29A3-764A-BFDC-E5148B4E21C6}" type="pres">
      <dgm:prSet presAssocID="{05023BF0-C853-2A44-A46F-71D400EFB2E0}" presName="diagram" presStyleCnt="0">
        <dgm:presLayoutVars>
          <dgm:dir/>
          <dgm:resizeHandles val="exact"/>
        </dgm:presLayoutVars>
      </dgm:prSet>
      <dgm:spPr/>
      <dgm:t>
        <a:bodyPr/>
        <a:lstStyle/>
        <a:p>
          <a:endParaRPr lang="zh-CN" altLang="en-US"/>
        </a:p>
      </dgm:t>
    </dgm:pt>
    <dgm:pt modelId="{5019FA77-031B-2E44-AA7E-A97462C2AE6F}" type="pres">
      <dgm:prSet presAssocID="{FA830D08-6C3F-904A-8ACF-49B360F4C264}" presName="node" presStyleLbl="node1" presStyleIdx="0" presStyleCnt="4">
        <dgm:presLayoutVars>
          <dgm:bulletEnabled val="1"/>
        </dgm:presLayoutVars>
      </dgm:prSet>
      <dgm:spPr/>
      <dgm:t>
        <a:bodyPr/>
        <a:lstStyle/>
        <a:p>
          <a:endParaRPr lang="zh-CN" altLang="en-US"/>
        </a:p>
      </dgm:t>
    </dgm:pt>
    <dgm:pt modelId="{A9FDB3CB-F4B4-4B4C-AC17-70C1FBC717D9}" type="pres">
      <dgm:prSet presAssocID="{576C346B-DCA8-0347-8338-A04BB2FDA99A}" presName="sibTrans" presStyleCnt="0"/>
      <dgm:spPr/>
    </dgm:pt>
    <dgm:pt modelId="{975E242F-0871-8F4D-BB10-1D0DDCA77E76}" type="pres">
      <dgm:prSet presAssocID="{9B53F7A1-CF40-3046-8789-517EBEB9BB31}" presName="node" presStyleLbl="node1" presStyleIdx="1" presStyleCnt="4">
        <dgm:presLayoutVars>
          <dgm:bulletEnabled val="1"/>
        </dgm:presLayoutVars>
      </dgm:prSet>
      <dgm:spPr/>
      <dgm:t>
        <a:bodyPr/>
        <a:lstStyle/>
        <a:p>
          <a:endParaRPr lang="zh-CN" altLang="en-US"/>
        </a:p>
      </dgm:t>
    </dgm:pt>
    <dgm:pt modelId="{81C0D05B-0F63-5F4B-92E4-2B15B27EC2AC}" type="pres">
      <dgm:prSet presAssocID="{0E8827C7-B8E0-8645-963D-F84BF4A3C205}" presName="sibTrans" presStyleCnt="0"/>
      <dgm:spPr/>
    </dgm:pt>
    <dgm:pt modelId="{9136EB14-C9AF-BA4D-B897-D7025215A269}" type="pres">
      <dgm:prSet presAssocID="{21C1ABE5-3772-D749-AB01-428595A4FABC}" presName="node" presStyleLbl="node1" presStyleIdx="2" presStyleCnt="4" custLinFactNeighborX="513" custLinFactNeighborY="810">
        <dgm:presLayoutVars>
          <dgm:bulletEnabled val="1"/>
        </dgm:presLayoutVars>
      </dgm:prSet>
      <dgm:spPr/>
      <dgm:t>
        <a:bodyPr/>
        <a:lstStyle/>
        <a:p>
          <a:endParaRPr lang="zh-CN" altLang="en-US"/>
        </a:p>
      </dgm:t>
    </dgm:pt>
    <dgm:pt modelId="{5D537305-E3B5-3747-BFE1-77B364E64AA8}" type="pres">
      <dgm:prSet presAssocID="{867BF284-AFA4-7944-BE50-D565A4DA33AE}" presName="sibTrans" presStyleCnt="0"/>
      <dgm:spPr/>
    </dgm:pt>
    <dgm:pt modelId="{937CDC43-E537-0046-BF9A-2041856409E0}" type="pres">
      <dgm:prSet presAssocID="{61C0F265-8023-2B4E-AF0D-AE9E6CFB1359}" presName="node" presStyleLbl="node1" presStyleIdx="3" presStyleCnt="4">
        <dgm:presLayoutVars>
          <dgm:bulletEnabled val="1"/>
        </dgm:presLayoutVars>
      </dgm:prSet>
      <dgm:spPr/>
      <dgm:t>
        <a:bodyPr/>
        <a:lstStyle/>
        <a:p>
          <a:endParaRPr lang="zh-CN" altLang="en-US"/>
        </a:p>
      </dgm:t>
    </dgm:pt>
  </dgm:ptLst>
  <dgm:cxnLst>
    <dgm:cxn modelId="{E0D95060-B629-0647-BB56-F9C3B6F16154}" srcId="{05023BF0-C853-2A44-A46F-71D400EFB2E0}" destId="{9B53F7A1-CF40-3046-8789-517EBEB9BB31}" srcOrd="1" destOrd="0" parTransId="{6FA91183-624E-8C49-ABAD-C0639BB5FB66}" sibTransId="{0E8827C7-B8E0-8645-963D-F84BF4A3C205}"/>
    <dgm:cxn modelId="{CC35A648-76A0-7D48-91BB-4A8080253FF9}" srcId="{05023BF0-C853-2A44-A46F-71D400EFB2E0}" destId="{61C0F265-8023-2B4E-AF0D-AE9E6CFB1359}" srcOrd="3" destOrd="0" parTransId="{6B8BE46D-2DAE-D04C-91A6-F337E7FB2075}" sibTransId="{7AD85308-B280-D84C-AEC3-EFCC5E2A5015}"/>
    <dgm:cxn modelId="{7632F160-7B26-9D44-BB43-B87CCDDA9AE8}" srcId="{05023BF0-C853-2A44-A46F-71D400EFB2E0}" destId="{FA830D08-6C3F-904A-8ACF-49B360F4C264}" srcOrd="0" destOrd="0" parTransId="{3C73A127-5B0A-8C41-903C-9BCC275EFD40}" sibTransId="{576C346B-DCA8-0347-8338-A04BB2FDA99A}"/>
    <dgm:cxn modelId="{D497E566-46E1-FB4A-A6FB-01A511DF6E46}" type="presOf" srcId="{21C1ABE5-3772-D749-AB01-428595A4FABC}" destId="{9136EB14-C9AF-BA4D-B897-D7025215A269}" srcOrd="0" destOrd="0" presId="urn:microsoft.com/office/officeart/2005/8/layout/default"/>
    <dgm:cxn modelId="{3346257F-2C0A-B042-982F-8862A8642DF0}" type="presOf" srcId="{05023BF0-C853-2A44-A46F-71D400EFB2E0}" destId="{3AB4AAC9-29A3-764A-BFDC-E5148B4E21C6}" srcOrd="0" destOrd="0" presId="urn:microsoft.com/office/officeart/2005/8/layout/default"/>
    <dgm:cxn modelId="{35168604-E731-BC4D-806B-AAFBEAA483E6}" srcId="{05023BF0-C853-2A44-A46F-71D400EFB2E0}" destId="{21C1ABE5-3772-D749-AB01-428595A4FABC}" srcOrd="2" destOrd="0" parTransId="{D70ECEAA-5DD8-744B-ADB6-090A261F825F}" sibTransId="{867BF284-AFA4-7944-BE50-D565A4DA33AE}"/>
    <dgm:cxn modelId="{552DA294-E66D-ED4E-A236-2423C6917385}" type="presOf" srcId="{61C0F265-8023-2B4E-AF0D-AE9E6CFB1359}" destId="{937CDC43-E537-0046-BF9A-2041856409E0}" srcOrd="0" destOrd="0" presId="urn:microsoft.com/office/officeart/2005/8/layout/default"/>
    <dgm:cxn modelId="{2FB04426-DE76-F64D-9049-8A6A697C772F}" type="presOf" srcId="{9B53F7A1-CF40-3046-8789-517EBEB9BB31}" destId="{975E242F-0871-8F4D-BB10-1D0DDCA77E76}" srcOrd="0" destOrd="0" presId="urn:microsoft.com/office/officeart/2005/8/layout/default"/>
    <dgm:cxn modelId="{DB80F5C0-6807-1140-B691-5E73C3E7E04B}" type="presOf" srcId="{FA830D08-6C3F-904A-8ACF-49B360F4C264}" destId="{5019FA77-031B-2E44-AA7E-A97462C2AE6F}" srcOrd="0" destOrd="0" presId="urn:microsoft.com/office/officeart/2005/8/layout/default"/>
    <dgm:cxn modelId="{B7EA907B-52DE-C54D-9771-AA7FE5218190}" type="presParOf" srcId="{3AB4AAC9-29A3-764A-BFDC-E5148B4E21C6}" destId="{5019FA77-031B-2E44-AA7E-A97462C2AE6F}" srcOrd="0" destOrd="0" presId="urn:microsoft.com/office/officeart/2005/8/layout/default"/>
    <dgm:cxn modelId="{0E227CE2-879C-3345-B320-E68AB78B1362}" type="presParOf" srcId="{3AB4AAC9-29A3-764A-BFDC-E5148B4E21C6}" destId="{A9FDB3CB-F4B4-4B4C-AC17-70C1FBC717D9}" srcOrd="1" destOrd="0" presId="urn:microsoft.com/office/officeart/2005/8/layout/default"/>
    <dgm:cxn modelId="{B62B7EC6-DDDA-CF49-BE44-00E21BBA481B}" type="presParOf" srcId="{3AB4AAC9-29A3-764A-BFDC-E5148B4E21C6}" destId="{975E242F-0871-8F4D-BB10-1D0DDCA77E76}" srcOrd="2" destOrd="0" presId="urn:microsoft.com/office/officeart/2005/8/layout/default"/>
    <dgm:cxn modelId="{6FC49C88-339A-334E-8DBC-851B2C9CA136}" type="presParOf" srcId="{3AB4AAC9-29A3-764A-BFDC-E5148B4E21C6}" destId="{81C0D05B-0F63-5F4B-92E4-2B15B27EC2AC}" srcOrd="3" destOrd="0" presId="urn:microsoft.com/office/officeart/2005/8/layout/default"/>
    <dgm:cxn modelId="{AF5B99A5-BDA8-A34D-87C0-8194EC3ABF7F}" type="presParOf" srcId="{3AB4AAC9-29A3-764A-BFDC-E5148B4E21C6}" destId="{9136EB14-C9AF-BA4D-B897-D7025215A269}" srcOrd="4" destOrd="0" presId="urn:microsoft.com/office/officeart/2005/8/layout/default"/>
    <dgm:cxn modelId="{825A2ABF-83B6-844D-9C79-CE4651718D62}" type="presParOf" srcId="{3AB4AAC9-29A3-764A-BFDC-E5148B4E21C6}" destId="{5D537305-E3B5-3747-BFE1-77B364E64AA8}" srcOrd="5" destOrd="0" presId="urn:microsoft.com/office/officeart/2005/8/layout/default"/>
    <dgm:cxn modelId="{EE3B0600-42A1-E743-B88D-A1F3751BBE5C}" type="presParOf" srcId="{3AB4AAC9-29A3-764A-BFDC-E5148B4E21C6}" destId="{937CDC43-E537-0046-BF9A-2041856409E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7BF5BC-9FE7-4DCD-B238-32C301D49BF1}" type="doc">
      <dgm:prSet loTypeId="urn:microsoft.com/office/officeart/2005/8/layout/radial4" loCatId="relationship" qsTypeId="urn:microsoft.com/office/officeart/2005/8/quickstyle/simple1" qsCatId="simple" csTypeId="urn:microsoft.com/office/officeart/2005/8/colors/colorful5" csCatId="colorful" phldr="1"/>
      <dgm:spPr/>
      <dgm:t>
        <a:bodyPr/>
        <a:lstStyle/>
        <a:p>
          <a:endParaRPr lang="zh-CN" altLang="en-US"/>
        </a:p>
      </dgm:t>
    </dgm:pt>
    <dgm:pt modelId="{039B1689-423D-4085-9D57-FFBC098B97FA}">
      <dgm:prSet phldrT="[文本]"/>
      <dgm:spPr/>
      <dgm:t>
        <a:bodyPr/>
        <a:lstStyle/>
        <a:p>
          <a:r>
            <a:rPr lang="zh-CN" altLang="en-US" dirty="0" smtClean="0"/>
            <a:t>清算</a:t>
          </a:r>
          <a:endParaRPr lang="zh-CN" altLang="en-US" dirty="0"/>
        </a:p>
      </dgm:t>
    </dgm:pt>
    <dgm:pt modelId="{F49F4DDE-D4DD-4842-9305-F3C79D871717}" type="parTrans" cxnId="{92777B71-E4E4-44FB-B943-397318E1F95D}">
      <dgm:prSet/>
      <dgm:spPr/>
      <dgm:t>
        <a:bodyPr/>
        <a:lstStyle/>
        <a:p>
          <a:endParaRPr lang="zh-CN" altLang="en-US"/>
        </a:p>
      </dgm:t>
    </dgm:pt>
    <dgm:pt modelId="{DADC324C-CCD4-4790-BFFD-8F3DB6A6802E}" type="sibTrans" cxnId="{92777B71-E4E4-44FB-B943-397318E1F95D}">
      <dgm:prSet/>
      <dgm:spPr/>
      <dgm:t>
        <a:bodyPr/>
        <a:lstStyle/>
        <a:p>
          <a:endParaRPr lang="zh-CN" altLang="en-US"/>
        </a:p>
      </dgm:t>
    </dgm:pt>
    <dgm:pt modelId="{EABE10B6-C0BA-4ECA-B6A8-F84F1ABEE357}">
      <dgm:prSet phldrT="[文本]"/>
      <dgm:spPr/>
      <dgm:t>
        <a:bodyPr/>
        <a:lstStyle/>
        <a:p>
          <a:r>
            <a:rPr lang="zh-CN" altLang="en-US" dirty="0" smtClean="0"/>
            <a:t>不平账挂起</a:t>
          </a:r>
          <a:endParaRPr lang="zh-CN" altLang="en-US" dirty="0"/>
        </a:p>
      </dgm:t>
    </dgm:pt>
    <dgm:pt modelId="{3D9C5DC5-61A1-4D13-ABC1-D85DF9DDEDED}" type="parTrans" cxnId="{25C32CC2-3449-498A-B8F4-1DE9EBE884D9}">
      <dgm:prSet/>
      <dgm:spPr/>
      <dgm:t>
        <a:bodyPr/>
        <a:lstStyle/>
        <a:p>
          <a:endParaRPr lang="zh-CN" altLang="en-US"/>
        </a:p>
      </dgm:t>
    </dgm:pt>
    <dgm:pt modelId="{789F2278-C776-44E6-8DFD-081C5DB9D340}" type="sibTrans" cxnId="{25C32CC2-3449-498A-B8F4-1DE9EBE884D9}">
      <dgm:prSet/>
      <dgm:spPr/>
      <dgm:t>
        <a:bodyPr/>
        <a:lstStyle/>
        <a:p>
          <a:endParaRPr lang="zh-CN" altLang="en-US"/>
        </a:p>
      </dgm:t>
    </dgm:pt>
    <dgm:pt modelId="{74440F86-4C02-4F95-8EC3-4A043E7D1F57}">
      <dgm:prSet phldrT="[文本]"/>
      <dgm:spPr/>
      <dgm:t>
        <a:bodyPr/>
        <a:lstStyle/>
        <a:p>
          <a:r>
            <a:rPr lang="zh-CN" altLang="en-US" dirty="0" smtClean="0"/>
            <a:t>多级手续费分润</a:t>
          </a:r>
          <a:endParaRPr lang="zh-CN" altLang="en-US" dirty="0"/>
        </a:p>
      </dgm:t>
    </dgm:pt>
    <dgm:pt modelId="{4C2011C0-2D9F-42B2-B468-4D2C9A9F5ED7}" type="parTrans" cxnId="{D4410F9B-BDB1-433C-9ECD-78A153FC895A}">
      <dgm:prSet/>
      <dgm:spPr/>
      <dgm:t>
        <a:bodyPr/>
        <a:lstStyle/>
        <a:p>
          <a:endParaRPr lang="zh-CN" altLang="en-US"/>
        </a:p>
      </dgm:t>
    </dgm:pt>
    <dgm:pt modelId="{BDDE6C1C-1C1F-4E7B-8EC5-0B97A19AC237}" type="sibTrans" cxnId="{D4410F9B-BDB1-433C-9ECD-78A153FC895A}">
      <dgm:prSet/>
      <dgm:spPr/>
      <dgm:t>
        <a:bodyPr/>
        <a:lstStyle/>
        <a:p>
          <a:endParaRPr lang="zh-CN" altLang="en-US"/>
        </a:p>
      </dgm:t>
    </dgm:pt>
    <dgm:pt modelId="{E8C53657-A6E7-4E1F-AA4E-B4683B1F1EA2}">
      <dgm:prSet phldrT="[文本]"/>
      <dgm:spPr/>
      <dgm:t>
        <a:bodyPr/>
        <a:lstStyle/>
        <a:p>
          <a:r>
            <a:rPr lang="zh-CN" altLang="en-US" dirty="0" smtClean="0"/>
            <a:t>日切流水勾兑</a:t>
          </a:r>
          <a:endParaRPr lang="zh-CN" altLang="en-US" dirty="0"/>
        </a:p>
      </dgm:t>
    </dgm:pt>
    <dgm:pt modelId="{A18A938A-A458-444F-B2B3-5877DAAEF712}" type="parTrans" cxnId="{E9B9739C-EA5D-4ADD-9C4E-747E94FD6BB9}">
      <dgm:prSet/>
      <dgm:spPr/>
      <dgm:t>
        <a:bodyPr/>
        <a:lstStyle/>
        <a:p>
          <a:endParaRPr lang="zh-CN" altLang="en-US"/>
        </a:p>
      </dgm:t>
    </dgm:pt>
    <dgm:pt modelId="{8E340CE8-6A46-4411-92EB-AF713ABAA151}" type="sibTrans" cxnId="{E9B9739C-EA5D-4ADD-9C4E-747E94FD6BB9}">
      <dgm:prSet/>
      <dgm:spPr/>
      <dgm:t>
        <a:bodyPr/>
        <a:lstStyle/>
        <a:p>
          <a:endParaRPr lang="zh-CN" altLang="en-US"/>
        </a:p>
      </dgm:t>
    </dgm:pt>
    <dgm:pt modelId="{90C1004C-9516-41CF-9B0B-102513C1D4D8}" type="pres">
      <dgm:prSet presAssocID="{107BF5BC-9FE7-4DCD-B238-32C301D49BF1}" presName="cycle" presStyleCnt="0">
        <dgm:presLayoutVars>
          <dgm:chMax val="1"/>
          <dgm:dir/>
          <dgm:animLvl val="ctr"/>
          <dgm:resizeHandles val="exact"/>
        </dgm:presLayoutVars>
      </dgm:prSet>
      <dgm:spPr/>
      <dgm:t>
        <a:bodyPr/>
        <a:lstStyle/>
        <a:p>
          <a:endParaRPr lang="zh-CN" altLang="en-US"/>
        </a:p>
      </dgm:t>
    </dgm:pt>
    <dgm:pt modelId="{5275C6DE-9C6A-4788-813E-947028151B96}" type="pres">
      <dgm:prSet presAssocID="{039B1689-423D-4085-9D57-FFBC098B97FA}" presName="centerShape" presStyleLbl="node0" presStyleIdx="0" presStyleCnt="1"/>
      <dgm:spPr/>
      <dgm:t>
        <a:bodyPr/>
        <a:lstStyle/>
        <a:p>
          <a:endParaRPr lang="zh-CN" altLang="en-US"/>
        </a:p>
      </dgm:t>
    </dgm:pt>
    <dgm:pt modelId="{81FCF78C-E53A-4B22-8000-95C9617247E3}" type="pres">
      <dgm:prSet presAssocID="{3D9C5DC5-61A1-4D13-ABC1-D85DF9DDEDED}" presName="parTrans" presStyleLbl="bgSibTrans2D1" presStyleIdx="0" presStyleCnt="3"/>
      <dgm:spPr/>
      <dgm:t>
        <a:bodyPr/>
        <a:lstStyle/>
        <a:p>
          <a:endParaRPr lang="zh-CN" altLang="en-US"/>
        </a:p>
      </dgm:t>
    </dgm:pt>
    <dgm:pt modelId="{69072D24-3DE8-4E1E-8BD3-7D2B73F5C5AD}" type="pres">
      <dgm:prSet presAssocID="{EABE10B6-C0BA-4ECA-B6A8-F84F1ABEE357}" presName="node" presStyleLbl="node1" presStyleIdx="0" presStyleCnt="3">
        <dgm:presLayoutVars>
          <dgm:bulletEnabled val="1"/>
        </dgm:presLayoutVars>
      </dgm:prSet>
      <dgm:spPr/>
      <dgm:t>
        <a:bodyPr/>
        <a:lstStyle/>
        <a:p>
          <a:endParaRPr lang="zh-CN" altLang="en-US"/>
        </a:p>
      </dgm:t>
    </dgm:pt>
    <dgm:pt modelId="{591443CF-C7C1-461A-B003-F36C2CCEBC4B}" type="pres">
      <dgm:prSet presAssocID="{4C2011C0-2D9F-42B2-B468-4D2C9A9F5ED7}" presName="parTrans" presStyleLbl="bgSibTrans2D1" presStyleIdx="1" presStyleCnt="3"/>
      <dgm:spPr/>
      <dgm:t>
        <a:bodyPr/>
        <a:lstStyle/>
        <a:p>
          <a:endParaRPr lang="zh-CN" altLang="en-US"/>
        </a:p>
      </dgm:t>
    </dgm:pt>
    <dgm:pt modelId="{303F79AB-7BA9-4526-A117-9D683C45E58D}" type="pres">
      <dgm:prSet presAssocID="{74440F86-4C02-4F95-8EC3-4A043E7D1F57}" presName="node" presStyleLbl="node1" presStyleIdx="1" presStyleCnt="3">
        <dgm:presLayoutVars>
          <dgm:bulletEnabled val="1"/>
        </dgm:presLayoutVars>
      </dgm:prSet>
      <dgm:spPr/>
      <dgm:t>
        <a:bodyPr/>
        <a:lstStyle/>
        <a:p>
          <a:endParaRPr lang="zh-CN" altLang="en-US"/>
        </a:p>
      </dgm:t>
    </dgm:pt>
    <dgm:pt modelId="{7F71C2ED-FA6E-4C00-92D0-3038D53B512B}" type="pres">
      <dgm:prSet presAssocID="{A18A938A-A458-444F-B2B3-5877DAAEF712}" presName="parTrans" presStyleLbl="bgSibTrans2D1" presStyleIdx="2" presStyleCnt="3"/>
      <dgm:spPr/>
      <dgm:t>
        <a:bodyPr/>
        <a:lstStyle/>
        <a:p>
          <a:endParaRPr lang="zh-CN" altLang="en-US"/>
        </a:p>
      </dgm:t>
    </dgm:pt>
    <dgm:pt modelId="{B1671897-C5B9-49F9-BCB5-F47C97093DCF}" type="pres">
      <dgm:prSet presAssocID="{E8C53657-A6E7-4E1F-AA4E-B4683B1F1EA2}" presName="node" presStyleLbl="node1" presStyleIdx="2" presStyleCnt="3">
        <dgm:presLayoutVars>
          <dgm:bulletEnabled val="1"/>
        </dgm:presLayoutVars>
      </dgm:prSet>
      <dgm:spPr/>
      <dgm:t>
        <a:bodyPr/>
        <a:lstStyle/>
        <a:p>
          <a:endParaRPr lang="zh-CN" altLang="en-US"/>
        </a:p>
      </dgm:t>
    </dgm:pt>
  </dgm:ptLst>
  <dgm:cxnLst>
    <dgm:cxn modelId="{E9B9739C-EA5D-4ADD-9C4E-747E94FD6BB9}" srcId="{039B1689-423D-4085-9D57-FFBC098B97FA}" destId="{E8C53657-A6E7-4E1F-AA4E-B4683B1F1EA2}" srcOrd="2" destOrd="0" parTransId="{A18A938A-A458-444F-B2B3-5877DAAEF712}" sibTransId="{8E340CE8-6A46-4411-92EB-AF713ABAA151}"/>
    <dgm:cxn modelId="{B1086DE9-8F11-418C-A19C-B148A4962333}" type="presOf" srcId="{107BF5BC-9FE7-4DCD-B238-32C301D49BF1}" destId="{90C1004C-9516-41CF-9B0B-102513C1D4D8}" srcOrd="0" destOrd="0" presId="urn:microsoft.com/office/officeart/2005/8/layout/radial4"/>
    <dgm:cxn modelId="{527735FF-BB08-4A80-8F2E-D06EA1219D88}" type="presOf" srcId="{3D9C5DC5-61A1-4D13-ABC1-D85DF9DDEDED}" destId="{81FCF78C-E53A-4B22-8000-95C9617247E3}" srcOrd="0" destOrd="0" presId="urn:microsoft.com/office/officeart/2005/8/layout/radial4"/>
    <dgm:cxn modelId="{593EA67E-C4F4-4405-8E00-71CCD6A9A2F3}" type="presOf" srcId="{E8C53657-A6E7-4E1F-AA4E-B4683B1F1EA2}" destId="{B1671897-C5B9-49F9-BCB5-F47C97093DCF}" srcOrd="0" destOrd="0" presId="urn:microsoft.com/office/officeart/2005/8/layout/radial4"/>
    <dgm:cxn modelId="{D4410F9B-BDB1-433C-9ECD-78A153FC895A}" srcId="{039B1689-423D-4085-9D57-FFBC098B97FA}" destId="{74440F86-4C02-4F95-8EC3-4A043E7D1F57}" srcOrd="1" destOrd="0" parTransId="{4C2011C0-2D9F-42B2-B468-4D2C9A9F5ED7}" sibTransId="{BDDE6C1C-1C1F-4E7B-8EC5-0B97A19AC237}"/>
    <dgm:cxn modelId="{3AE291D8-1AD5-433A-89A8-F8FFA331EEFB}" type="presOf" srcId="{4C2011C0-2D9F-42B2-B468-4D2C9A9F5ED7}" destId="{591443CF-C7C1-461A-B003-F36C2CCEBC4B}" srcOrd="0" destOrd="0" presId="urn:microsoft.com/office/officeart/2005/8/layout/radial4"/>
    <dgm:cxn modelId="{3FF19B87-B04D-441E-8C49-026B24D1C937}" type="presOf" srcId="{EABE10B6-C0BA-4ECA-B6A8-F84F1ABEE357}" destId="{69072D24-3DE8-4E1E-8BD3-7D2B73F5C5AD}" srcOrd="0" destOrd="0" presId="urn:microsoft.com/office/officeart/2005/8/layout/radial4"/>
    <dgm:cxn modelId="{4C5D9FC4-F931-47D4-B6CA-B78DB6AB958E}" type="presOf" srcId="{74440F86-4C02-4F95-8EC3-4A043E7D1F57}" destId="{303F79AB-7BA9-4526-A117-9D683C45E58D}" srcOrd="0" destOrd="0" presId="urn:microsoft.com/office/officeart/2005/8/layout/radial4"/>
    <dgm:cxn modelId="{25C32CC2-3449-498A-B8F4-1DE9EBE884D9}" srcId="{039B1689-423D-4085-9D57-FFBC098B97FA}" destId="{EABE10B6-C0BA-4ECA-B6A8-F84F1ABEE357}" srcOrd="0" destOrd="0" parTransId="{3D9C5DC5-61A1-4D13-ABC1-D85DF9DDEDED}" sibTransId="{789F2278-C776-44E6-8DFD-081C5DB9D340}"/>
    <dgm:cxn modelId="{0A3AAD62-1CA1-4874-8855-123A3B2F419E}" type="presOf" srcId="{039B1689-423D-4085-9D57-FFBC098B97FA}" destId="{5275C6DE-9C6A-4788-813E-947028151B96}" srcOrd="0" destOrd="0" presId="urn:microsoft.com/office/officeart/2005/8/layout/radial4"/>
    <dgm:cxn modelId="{92777B71-E4E4-44FB-B943-397318E1F95D}" srcId="{107BF5BC-9FE7-4DCD-B238-32C301D49BF1}" destId="{039B1689-423D-4085-9D57-FFBC098B97FA}" srcOrd="0" destOrd="0" parTransId="{F49F4DDE-D4DD-4842-9305-F3C79D871717}" sibTransId="{DADC324C-CCD4-4790-BFFD-8F3DB6A6802E}"/>
    <dgm:cxn modelId="{6D2EE61B-8A7C-447E-974F-047C73CF630C}" type="presOf" srcId="{A18A938A-A458-444F-B2B3-5877DAAEF712}" destId="{7F71C2ED-FA6E-4C00-92D0-3038D53B512B}" srcOrd="0" destOrd="0" presId="urn:microsoft.com/office/officeart/2005/8/layout/radial4"/>
    <dgm:cxn modelId="{33A5FE08-9532-47C9-8641-91A7D2A04F75}" type="presParOf" srcId="{90C1004C-9516-41CF-9B0B-102513C1D4D8}" destId="{5275C6DE-9C6A-4788-813E-947028151B96}" srcOrd="0" destOrd="0" presId="urn:microsoft.com/office/officeart/2005/8/layout/radial4"/>
    <dgm:cxn modelId="{04AD709B-FAB1-4BF3-A16D-28D754F48F66}" type="presParOf" srcId="{90C1004C-9516-41CF-9B0B-102513C1D4D8}" destId="{81FCF78C-E53A-4B22-8000-95C9617247E3}" srcOrd="1" destOrd="0" presId="urn:microsoft.com/office/officeart/2005/8/layout/radial4"/>
    <dgm:cxn modelId="{211CF9FB-AA1B-408D-A779-C717B269227B}" type="presParOf" srcId="{90C1004C-9516-41CF-9B0B-102513C1D4D8}" destId="{69072D24-3DE8-4E1E-8BD3-7D2B73F5C5AD}" srcOrd="2" destOrd="0" presId="urn:microsoft.com/office/officeart/2005/8/layout/radial4"/>
    <dgm:cxn modelId="{C7802D3F-AE69-498D-9329-E4DD2A0FB7EC}" type="presParOf" srcId="{90C1004C-9516-41CF-9B0B-102513C1D4D8}" destId="{591443CF-C7C1-461A-B003-F36C2CCEBC4B}" srcOrd="3" destOrd="0" presId="urn:microsoft.com/office/officeart/2005/8/layout/radial4"/>
    <dgm:cxn modelId="{B618E0B9-385E-4EB9-A132-D93CE398A7E8}" type="presParOf" srcId="{90C1004C-9516-41CF-9B0B-102513C1D4D8}" destId="{303F79AB-7BA9-4526-A117-9D683C45E58D}" srcOrd="4" destOrd="0" presId="urn:microsoft.com/office/officeart/2005/8/layout/radial4"/>
    <dgm:cxn modelId="{02BB7A46-91A7-43B9-A930-8CC50C1BECC4}" type="presParOf" srcId="{90C1004C-9516-41CF-9B0B-102513C1D4D8}" destId="{7F71C2ED-FA6E-4C00-92D0-3038D53B512B}" srcOrd="5" destOrd="0" presId="urn:microsoft.com/office/officeart/2005/8/layout/radial4"/>
    <dgm:cxn modelId="{C7BF6056-EDD0-4AC0-AFB1-D7350AC618FC}" type="presParOf" srcId="{90C1004C-9516-41CF-9B0B-102513C1D4D8}" destId="{B1671897-C5B9-49F9-BCB5-F47C97093DCF}"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D846F1-6FC5-45E5-916F-684E80F2F821}" type="doc">
      <dgm:prSet loTypeId="urn:microsoft.com/office/officeart/2005/8/layout/cycle2" loCatId="cycle" qsTypeId="urn:microsoft.com/office/officeart/2005/8/quickstyle/simple1#3" qsCatId="simple" csTypeId="urn:microsoft.com/office/officeart/2005/8/colors/colorful5#3" csCatId="colorful" phldr="1"/>
      <dgm:spPr/>
      <dgm:t>
        <a:bodyPr/>
        <a:lstStyle/>
        <a:p>
          <a:endParaRPr lang="zh-CN" altLang="en-US"/>
        </a:p>
      </dgm:t>
    </dgm:pt>
    <dgm:pt modelId="{A5A3F1DE-524F-43EB-B1F5-3BA398D951D9}">
      <dgm:prSet phldrT="[文本]" custT="1"/>
      <dgm:spPr/>
      <dgm:t>
        <a:bodyPr/>
        <a:lstStyle/>
        <a:p>
          <a:r>
            <a:rPr lang="zh-CN" altLang="en-US" sz="2000" dirty="0" smtClean="0">
              <a:latin typeface="微软雅黑" pitchFamily="34" charset="-122"/>
              <a:ea typeface="微软雅黑" pitchFamily="34" charset="-122"/>
            </a:rPr>
            <a:t>系统管理</a:t>
          </a:r>
          <a:endParaRPr lang="zh-CN" altLang="en-US" sz="2000" dirty="0">
            <a:latin typeface="微软雅黑" pitchFamily="34" charset="-122"/>
            <a:ea typeface="微软雅黑" pitchFamily="34" charset="-122"/>
          </a:endParaRPr>
        </a:p>
      </dgm:t>
    </dgm:pt>
    <dgm:pt modelId="{5FE2A993-9B1B-465F-A7EE-F03EA7AB0473}" type="parTrans" cxnId="{EF20F228-2DD3-490B-A22A-5CEAC143A735}">
      <dgm:prSet/>
      <dgm:spPr/>
      <dgm:t>
        <a:bodyPr/>
        <a:lstStyle/>
        <a:p>
          <a:endParaRPr lang="zh-CN" altLang="en-US" sz="2400">
            <a:latin typeface="微软雅黑" pitchFamily="34" charset="-122"/>
            <a:ea typeface="微软雅黑" pitchFamily="34" charset="-122"/>
          </a:endParaRPr>
        </a:p>
      </dgm:t>
    </dgm:pt>
    <dgm:pt modelId="{4567F934-CC7F-44EB-A183-7F0B3E1A0B8E}" type="sibTrans" cxnId="{EF20F228-2DD3-490B-A22A-5CEAC143A735}">
      <dgm:prSet custT="1"/>
      <dgm:spPr/>
      <dgm:t>
        <a:bodyPr/>
        <a:lstStyle/>
        <a:p>
          <a:endParaRPr lang="zh-CN" altLang="en-US" sz="1050">
            <a:latin typeface="微软雅黑" pitchFamily="34" charset="-122"/>
            <a:ea typeface="微软雅黑" pitchFamily="34" charset="-122"/>
          </a:endParaRPr>
        </a:p>
      </dgm:t>
    </dgm:pt>
    <dgm:pt modelId="{B203B178-4805-4DCF-9323-4AAEFD13040F}">
      <dgm:prSet phldrT="[文本]" custT="1"/>
      <dgm:spPr/>
      <dgm:t>
        <a:bodyPr/>
        <a:lstStyle/>
        <a:p>
          <a:r>
            <a:rPr lang="zh-CN" altLang="en-US" sz="2000" dirty="0" smtClean="0">
              <a:latin typeface="微软雅黑" pitchFamily="34" charset="-122"/>
              <a:ea typeface="微软雅黑" pitchFamily="34" charset="-122"/>
            </a:rPr>
            <a:t>商户管理</a:t>
          </a:r>
          <a:endParaRPr lang="zh-CN" altLang="en-US" sz="2000" dirty="0">
            <a:latin typeface="微软雅黑" pitchFamily="34" charset="-122"/>
            <a:ea typeface="微软雅黑" pitchFamily="34" charset="-122"/>
          </a:endParaRPr>
        </a:p>
      </dgm:t>
    </dgm:pt>
    <dgm:pt modelId="{ECA28344-F4C2-488D-89A4-6856EC02E803}" type="parTrans" cxnId="{F05BCD8E-D43E-4D8E-A717-D70C3FD5D421}">
      <dgm:prSet/>
      <dgm:spPr/>
      <dgm:t>
        <a:bodyPr/>
        <a:lstStyle/>
        <a:p>
          <a:endParaRPr lang="zh-CN" altLang="en-US" sz="2400">
            <a:latin typeface="微软雅黑" pitchFamily="34" charset="-122"/>
            <a:ea typeface="微软雅黑" pitchFamily="34" charset="-122"/>
          </a:endParaRPr>
        </a:p>
      </dgm:t>
    </dgm:pt>
    <dgm:pt modelId="{2AB31974-5992-4ABF-ADBF-90FB6D76FFE9}" type="sibTrans" cxnId="{F05BCD8E-D43E-4D8E-A717-D70C3FD5D421}">
      <dgm:prSet custT="1"/>
      <dgm:spPr/>
      <dgm:t>
        <a:bodyPr/>
        <a:lstStyle/>
        <a:p>
          <a:endParaRPr lang="zh-CN" altLang="en-US" sz="1050">
            <a:latin typeface="微软雅黑" pitchFamily="34" charset="-122"/>
            <a:ea typeface="微软雅黑" pitchFamily="34" charset="-122"/>
          </a:endParaRPr>
        </a:p>
      </dgm:t>
    </dgm:pt>
    <dgm:pt modelId="{8A1915CF-4866-4AFA-A238-08C49E45ACC6}">
      <dgm:prSet phldrT="[文本]" custT="1"/>
      <dgm:spPr/>
      <dgm:t>
        <a:bodyPr/>
        <a:lstStyle/>
        <a:p>
          <a:r>
            <a:rPr lang="zh-CN" altLang="en-US" sz="2000" dirty="0" smtClean="0">
              <a:latin typeface="微软雅黑" pitchFamily="34" charset="-122"/>
              <a:ea typeface="微软雅黑" pitchFamily="34" charset="-122"/>
            </a:rPr>
            <a:t>营销活动</a:t>
          </a:r>
          <a:endParaRPr lang="zh-CN" altLang="en-US" sz="2000" dirty="0">
            <a:latin typeface="微软雅黑" pitchFamily="34" charset="-122"/>
            <a:ea typeface="微软雅黑" pitchFamily="34" charset="-122"/>
          </a:endParaRPr>
        </a:p>
      </dgm:t>
    </dgm:pt>
    <dgm:pt modelId="{EA9CE52E-80E6-4C0C-BB49-FA86B8E04CBD}" type="parTrans" cxnId="{22C42A54-FFE3-494B-8518-32A3971AA9D1}">
      <dgm:prSet/>
      <dgm:spPr/>
      <dgm:t>
        <a:bodyPr/>
        <a:lstStyle/>
        <a:p>
          <a:endParaRPr lang="zh-CN" altLang="en-US" sz="2400">
            <a:latin typeface="微软雅黑" pitchFamily="34" charset="-122"/>
            <a:ea typeface="微软雅黑" pitchFamily="34" charset="-122"/>
          </a:endParaRPr>
        </a:p>
      </dgm:t>
    </dgm:pt>
    <dgm:pt modelId="{58F02478-5D69-4A6A-A6A0-ECB3469933FE}" type="sibTrans" cxnId="{22C42A54-FFE3-494B-8518-32A3971AA9D1}">
      <dgm:prSet custT="1"/>
      <dgm:spPr/>
      <dgm:t>
        <a:bodyPr/>
        <a:lstStyle/>
        <a:p>
          <a:endParaRPr lang="zh-CN" altLang="en-US" sz="1050">
            <a:latin typeface="微软雅黑" pitchFamily="34" charset="-122"/>
            <a:ea typeface="微软雅黑" pitchFamily="34" charset="-122"/>
          </a:endParaRPr>
        </a:p>
      </dgm:t>
    </dgm:pt>
    <dgm:pt modelId="{EF331099-8912-48E0-A387-2AA947F3346E}">
      <dgm:prSet phldrT="[文本]" custT="1"/>
      <dgm:spPr/>
      <dgm:t>
        <a:bodyPr/>
        <a:lstStyle/>
        <a:p>
          <a:r>
            <a:rPr lang="zh-CN" altLang="en-US" sz="2000" dirty="0" smtClean="0">
              <a:latin typeface="微软雅黑" pitchFamily="34" charset="-122"/>
              <a:ea typeface="微软雅黑" pitchFamily="34" charset="-122"/>
            </a:rPr>
            <a:t>风控管理</a:t>
          </a:r>
          <a:endParaRPr lang="zh-CN" altLang="en-US" sz="2000" dirty="0">
            <a:latin typeface="微软雅黑" pitchFamily="34" charset="-122"/>
            <a:ea typeface="微软雅黑" pitchFamily="34" charset="-122"/>
          </a:endParaRPr>
        </a:p>
      </dgm:t>
    </dgm:pt>
    <dgm:pt modelId="{8C852D4D-E991-4787-B5BD-1DDAE9D09DF6}" type="parTrans" cxnId="{A4C492E3-0360-4B0F-812D-B5CB6859FE27}">
      <dgm:prSet/>
      <dgm:spPr/>
      <dgm:t>
        <a:bodyPr/>
        <a:lstStyle/>
        <a:p>
          <a:endParaRPr lang="zh-CN" altLang="en-US" sz="2400">
            <a:latin typeface="微软雅黑" pitchFamily="34" charset="-122"/>
            <a:ea typeface="微软雅黑" pitchFamily="34" charset="-122"/>
          </a:endParaRPr>
        </a:p>
      </dgm:t>
    </dgm:pt>
    <dgm:pt modelId="{C2BDC413-4C90-4502-9A1A-9ACCDE075CA6}" type="sibTrans" cxnId="{A4C492E3-0360-4B0F-812D-B5CB6859FE27}">
      <dgm:prSet custT="1"/>
      <dgm:spPr/>
      <dgm:t>
        <a:bodyPr/>
        <a:lstStyle/>
        <a:p>
          <a:endParaRPr lang="zh-CN" altLang="en-US" sz="1050">
            <a:latin typeface="微软雅黑" pitchFamily="34" charset="-122"/>
            <a:ea typeface="微软雅黑" pitchFamily="34" charset="-122"/>
          </a:endParaRPr>
        </a:p>
      </dgm:t>
    </dgm:pt>
    <dgm:pt modelId="{93B07598-9F2F-4A1A-8E04-4B13AEB0799E}">
      <dgm:prSet custT="1"/>
      <dgm:spPr/>
      <dgm:t>
        <a:bodyPr/>
        <a:lstStyle/>
        <a:p>
          <a:r>
            <a:rPr lang="zh-CN" altLang="en-US" sz="2000" dirty="0" smtClean="0">
              <a:latin typeface="微软雅黑" pitchFamily="34" charset="-122"/>
              <a:ea typeface="微软雅黑" pitchFamily="34" charset="-122"/>
            </a:rPr>
            <a:t>终端管理</a:t>
          </a:r>
          <a:endParaRPr lang="zh-CN" altLang="en-US" sz="2000" dirty="0">
            <a:latin typeface="微软雅黑" pitchFamily="34" charset="-122"/>
            <a:ea typeface="微软雅黑" pitchFamily="34" charset="-122"/>
          </a:endParaRPr>
        </a:p>
      </dgm:t>
    </dgm:pt>
    <dgm:pt modelId="{BB21B31B-542C-4426-AC90-48890178CD25}" type="parTrans" cxnId="{5582354A-41BC-4B07-9CFB-C9AF3D3BF12A}">
      <dgm:prSet/>
      <dgm:spPr/>
      <dgm:t>
        <a:bodyPr/>
        <a:lstStyle/>
        <a:p>
          <a:endParaRPr lang="zh-CN" altLang="en-US" sz="2400">
            <a:latin typeface="微软雅黑" pitchFamily="34" charset="-122"/>
            <a:ea typeface="微软雅黑" pitchFamily="34" charset="-122"/>
          </a:endParaRPr>
        </a:p>
      </dgm:t>
    </dgm:pt>
    <dgm:pt modelId="{B1048166-EB72-4D89-85BF-AFFE00C235A9}" type="sibTrans" cxnId="{5582354A-41BC-4B07-9CFB-C9AF3D3BF12A}">
      <dgm:prSet custT="1"/>
      <dgm:spPr/>
      <dgm:t>
        <a:bodyPr/>
        <a:lstStyle/>
        <a:p>
          <a:endParaRPr lang="zh-CN" altLang="en-US" sz="1050">
            <a:latin typeface="微软雅黑" pitchFamily="34" charset="-122"/>
            <a:ea typeface="微软雅黑" pitchFamily="34" charset="-122"/>
          </a:endParaRPr>
        </a:p>
      </dgm:t>
    </dgm:pt>
    <dgm:pt modelId="{D49CBC4F-103A-4619-96B8-A20E021090F1}">
      <dgm:prSet custT="1"/>
      <dgm:spPr/>
      <dgm:t>
        <a:bodyPr/>
        <a:lstStyle/>
        <a:p>
          <a:r>
            <a:rPr lang="zh-CN" altLang="en-US" sz="2000" dirty="0" smtClean="0">
              <a:latin typeface="微软雅黑" pitchFamily="34" charset="-122"/>
              <a:ea typeface="微软雅黑" pitchFamily="34" charset="-122"/>
            </a:rPr>
            <a:t>报表统计</a:t>
          </a:r>
          <a:endParaRPr lang="zh-CN" altLang="en-US" sz="2000" dirty="0">
            <a:latin typeface="微软雅黑" pitchFamily="34" charset="-122"/>
            <a:ea typeface="微软雅黑" pitchFamily="34" charset="-122"/>
          </a:endParaRPr>
        </a:p>
      </dgm:t>
    </dgm:pt>
    <dgm:pt modelId="{23422AEE-5783-412B-9658-8E02B65145F6}" type="parTrans" cxnId="{D69D93FC-2A33-4842-BD9A-632F477048E9}">
      <dgm:prSet/>
      <dgm:spPr/>
      <dgm:t>
        <a:bodyPr/>
        <a:lstStyle/>
        <a:p>
          <a:endParaRPr lang="zh-CN" altLang="en-US" sz="2400">
            <a:latin typeface="微软雅黑" pitchFamily="34" charset="-122"/>
            <a:ea typeface="微软雅黑" pitchFamily="34" charset="-122"/>
          </a:endParaRPr>
        </a:p>
      </dgm:t>
    </dgm:pt>
    <dgm:pt modelId="{27827598-3355-4377-89F1-17AD25D34863}" type="sibTrans" cxnId="{D69D93FC-2A33-4842-BD9A-632F477048E9}">
      <dgm:prSet custT="1"/>
      <dgm:spPr/>
      <dgm:t>
        <a:bodyPr/>
        <a:lstStyle/>
        <a:p>
          <a:endParaRPr lang="zh-CN" altLang="en-US" sz="1050" dirty="0">
            <a:latin typeface="微软雅黑" pitchFamily="34" charset="-122"/>
            <a:ea typeface="微软雅黑" pitchFamily="34" charset="-122"/>
          </a:endParaRPr>
        </a:p>
      </dgm:t>
    </dgm:pt>
    <dgm:pt modelId="{37EA4F39-C82E-4349-8C7E-C41701DE4766}" type="pres">
      <dgm:prSet presAssocID="{12D846F1-6FC5-45E5-916F-684E80F2F821}" presName="cycle" presStyleCnt="0">
        <dgm:presLayoutVars>
          <dgm:dir/>
          <dgm:resizeHandles val="exact"/>
        </dgm:presLayoutVars>
      </dgm:prSet>
      <dgm:spPr/>
      <dgm:t>
        <a:bodyPr/>
        <a:lstStyle/>
        <a:p>
          <a:endParaRPr lang="zh-CN" altLang="en-US"/>
        </a:p>
      </dgm:t>
    </dgm:pt>
    <dgm:pt modelId="{2A3D531A-3CC1-4135-A17E-73927BA5E9DF}" type="pres">
      <dgm:prSet presAssocID="{A5A3F1DE-524F-43EB-B1F5-3BA398D951D9}" presName="node" presStyleLbl="node1" presStyleIdx="0" presStyleCnt="6">
        <dgm:presLayoutVars>
          <dgm:bulletEnabled val="1"/>
        </dgm:presLayoutVars>
      </dgm:prSet>
      <dgm:spPr/>
      <dgm:t>
        <a:bodyPr/>
        <a:lstStyle/>
        <a:p>
          <a:endParaRPr lang="zh-CN" altLang="en-US"/>
        </a:p>
      </dgm:t>
    </dgm:pt>
    <dgm:pt modelId="{E85550D6-7DB1-4F90-9BBB-F060A1B9BFC2}" type="pres">
      <dgm:prSet presAssocID="{4567F934-CC7F-44EB-A183-7F0B3E1A0B8E}" presName="sibTrans" presStyleLbl="sibTrans2D1" presStyleIdx="0" presStyleCnt="6"/>
      <dgm:spPr/>
      <dgm:t>
        <a:bodyPr/>
        <a:lstStyle/>
        <a:p>
          <a:endParaRPr lang="zh-CN" altLang="en-US"/>
        </a:p>
      </dgm:t>
    </dgm:pt>
    <dgm:pt modelId="{7030B9F4-01CE-4C2D-BDE3-C772E364C484}" type="pres">
      <dgm:prSet presAssocID="{4567F934-CC7F-44EB-A183-7F0B3E1A0B8E}" presName="connectorText" presStyleLbl="sibTrans2D1" presStyleIdx="0" presStyleCnt="6"/>
      <dgm:spPr/>
      <dgm:t>
        <a:bodyPr/>
        <a:lstStyle/>
        <a:p>
          <a:endParaRPr lang="zh-CN" altLang="en-US"/>
        </a:p>
      </dgm:t>
    </dgm:pt>
    <dgm:pt modelId="{166AB684-6F50-44A0-9743-A97197E83836}" type="pres">
      <dgm:prSet presAssocID="{93B07598-9F2F-4A1A-8E04-4B13AEB0799E}" presName="node" presStyleLbl="node1" presStyleIdx="1" presStyleCnt="6">
        <dgm:presLayoutVars>
          <dgm:bulletEnabled val="1"/>
        </dgm:presLayoutVars>
      </dgm:prSet>
      <dgm:spPr/>
      <dgm:t>
        <a:bodyPr/>
        <a:lstStyle/>
        <a:p>
          <a:endParaRPr lang="zh-CN" altLang="en-US"/>
        </a:p>
      </dgm:t>
    </dgm:pt>
    <dgm:pt modelId="{2A069B1C-7D76-4344-9459-B34AA55542D3}" type="pres">
      <dgm:prSet presAssocID="{B1048166-EB72-4D89-85BF-AFFE00C235A9}" presName="sibTrans" presStyleLbl="sibTrans2D1" presStyleIdx="1" presStyleCnt="6"/>
      <dgm:spPr/>
      <dgm:t>
        <a:bodyPr/>
        <a:lstStyle/>
        <a:p>
          <a:endParaRPr lang="zh-CN" altLang="en-US"/>
        </a:p>
      </dgm:t>
    </dgm:pt>
    <dgm:pt modelId="{336515AA-1A22-49CD-B1F2-916E7DDA9279}" type="pres">
      <dgm:prSet presAssocID="{B1048166-EB72-4D89-85BF-AFFE00C235A9}" presName="connectorText" presStyleLbl="sibTrans2D1" presStyleIdx="1" presStyleCnt="6"/>
      <dgm:spPr/>
      <dgm:t>
        <a:bodyPr/>
        <a:lstStyle/>
        <a:p>
          <a:endParaRPr lang="zh-CN" altLang="en-US"/>
        </a:p>
      </dgm:t>
    </dgm:pt>
    <dgm:pt modelId="{119EA15D-3644-4FB2-98A4-00501DC87818}" type="pres">
      <dgm:prSet presAssocID="{B203B178-4805-4DCF-9323-4AAEFD13040F}" presName="node" presStyleLbl="node1" presStyleIdx="2" presStyleCnt="6">
        <dgm:presLayoutVars>
          <dgm:bulletEnabled val="1"/>
        </dgm:presLayoutVars>
      </dgm:prSet>
      <dgm:spPr/>
      <dgm:t>
        <a:bodyPr/>
        <a:lstStyle/>
        <a:p>
          <a:endParaRPr lang="zh-CN" altLang="en-US"/>
        </a:p>
      </dgm:t>
    </dgm:pt>
    <dgm:pt modelId="{AACC48EE-2BCC-4A79-98BE-C9C2B40E2589}" type="pres">
      <dgm:prSet presAssocID="{2AB31974-5992-4ABF-ADBF-90FB6D76FFE9}" presName="sibTrans" presStyleLbl="sibTrans2D1" presStyleIdx="2" presStyleCnt="6"/>
      <dgm:spPr/>
      <dgm:t>
        <a:bodyPr/>
        <a:lstStyle/>
        <a:p>
          <a:endParaRPr lang="zh-CN" altLang="en-US"/>
        </a:p>
      </dgm:t>
    </dgm:pt>
    <dgm:pt modelId="{B2A2F59D-EFC4-48B1-B923-3292E9D961C9}" type="pres">
      <dgm:prSet presAssocID="{2AB31974-5992-4ABF-ADBF-90FB6D76FFE9}" presName="connectorText" presStyleLbl="sibTrans2D1" presStyleIdx="2" presStyleCnt="6"/>
      <dgm:spPr/>
      <dgm:t>
        <a:bodyPr/>
        <a:lstStyle/>
        <a:p>
          <a:endParaRPr lang="zh-CN" altLang="en-US"/>
        </a:p>
      </dgm:t>
    </dgm:pt>
    <dgm:pt modelId="{3723B4C6-84F1-43F6-BF91-2F00B03EBD24}" type="pres">
      <dgm:prSet presAssocID="{8A1915CF-4866-4AFA-A238-08C49E45ACC6}" presName="node" presStyleLbl="node1" presStyleIdx="3" presStyleCnt="6">
        <dgm:presLayoutVars>
          <dgm:bulletEnabled val="1"/>
        </dgm:presLayoutVars>
      </dgm:prSet>
      <dgm:spPr/>
      <dgm:t>
        <a:bodyPr/>
        <a:lstStyle/>
        <a:p>
          <a:endParaRPr lang="zh-CN" altLang="en-US"/>
        </a:p>
      </dgm:t>
    </dgm:pt>
    <dgm:pt modelId="{D961FC41-9A03-4DFB-93D5-BA6F5283F316}" type="pres">
      <dgm:prSet presAssocID="{58F02478-5D69-4A6A-A6A0-ECB3469933FE}" presName="sibTrans" presStyleLbl="sibTrans2D1" presStyleIdx="3" presStyleCnt="6"/>
      <dgm:spPr/>
      <dgm:t>
        <a:bodyPr/>
        <a:lstStyle/>
        <a:p>
          <a:endParaRPr lang="zh-CN" altLang="en-US"/>
        </a:p>
      </dgm:t>
    </dgm:pt>
    <dgm:pt modelId="{1FF429CE-3BFA-4A1F-91F3-FE011A3750A2}" type="pres">
      <dgm:prSet presAssocID="{58F02478-5D69-4A6A-A6A0-ECB3469933FE}" presName="connectorText" presStyleLbl="sibTrans2D1" presStyleIdx="3" presStyleCnt="6"/>
      <dgm:spPr/>
      <dgm:t>
        <a:bodyPr/>
        <a:lstStyle/>
        <a:p>
          <a:endParaRPr lang="zh-CN" altLang="en-US"/>
        </a:p>
      </dgm:t>
    </dgm:pt>
    <dgm:pt modelId="{9D582861-4C5A-4E86-9920-51F2962B2D1E}" type="pres">
      <dgm:prSet presAssocID="{EF331099-8912-48E0-A387-2AA947F3346E}" presName="node" presStyleLbl="node1" presStyleIdx="4" presStyleCnt="6">
        <dgm:presLayoutVars>
          <dgm:bulletEnabled val="1"/>
        </dgm:presLayoutVars>
      </dgm:prSet>
      <dgm:spPr/>
      <dgm:t>
        <a:bodyPr/>
        <a:lstStyle/>
        <a:p>
          <a:endParaRPr lang="zh-CN" altLang="en-US"/>
        </a:p>
      </dgm:t>
    </dgm:pt>
    <dgm:pt modelId="{41AB7041-4D6C-4F40-9963-2193E5330921}" type="pres">
      <dgm:prSet presAssocID="{C2BDC413-4C90-4502-9A1A-9ACCDE075CA6}" presName="sibTrans" presStyleLbl="sibTrans2D1" presStyleIdx="4" presStyleCnt="6"/>
      <dgm:spPr/>
      <dgm:t>
        <a:bodyPr/>
        <a:lstStyle/>
        <a:p>
          <a:endParaRPr lang="zh-CN" altLang="en-US"/>
        </a:p>
      </dgm:t>
    </dgm:pt>
    <dgm:pt modelId="{498E0B5F-B8D9-4B4F-81C3-F7461FA9CCDD}" type="pres">
      <dgm:prSet presAssocID="{C2BDC413-4C90-4502-9A1A-9ACCDE075CA6}" presName="connectorText" presStyleLbl="sibTrans2D1" presStyleIdx="4" presStyleCnt="6"/>
      <dgm:spPr/>
      <dgm:t>
        <a:bodyPr/>
        <a:lstStyle/>
        <a:p>
          <a:endParaRPr lang="zh-CN" altLang="en-US"/>
        </a:p>
      </dgm:t>
    </dgm:pt>
    <dgm:pt modelId="{6ABC60F7-A9AF-4928-ABC2-652940224191}" type="pres">
      <dgm:prSet presAssocID="{D49CBC4F-103A-4619-96B8-A20E021090F1}" presName="node" presStyleLbl="node1" presStyleIdx="5" presStyleCnt="6">
        <dgm:presLayoutVars>
          <dgm:bulletEnabled val="1"/>
        </dgm:presLayoutVars>
      </dgm:prSet>
      <dgm:spPr/>
      <dgm:t>
        <a:bodyPr/>
        <a:lstStyle/>
        <a:p>
          <a:endParaRPr lang="zh-CN" altLang="en-US"/>
        </a:p>
      </dgm:t>
    </dgm:pt>
    <dgm:pt modelId="{62D19BDC-8EDE-451E-8E65-B95E5A1DB6FF}" type="pres">
      <dgm:prSet presAssocID="{27827598-3355-4377-89F1-17AD25D34863}" presName="sibTrans" presStyleLbl="sibTrans2D1" presStyleIdx="5" presStyleCnt="6"/>
      <dgm:spPr/>
      <dgm:t>
        <a:bodyPr/>
        <a:lstStyle/>
        <a:p>
          <a:endParaRPr lang="zh-CN" altLang="en-US"/>
        </a:p>
      </dgm:t>
    </dgm:pt>
    <dgm:pt modelId="{6CCAF1F5-A413-4CCA-92DF-0FF23738ECC5}" type="pres">
      <dgm:prSet presAssocID="{27827598-3355-4377-89F1-17AD25D34863}" presName="connectorText" presStyleLbl="sibTrans2D1" presStyleIdx="5" presStyleCnt="6"/>
      <dgm:spPr/>
      <dgm:t>
        <a:bodyPr/>
        <a:lstStyle/>
        <a:p>
          <a:endParaRPr lang="zh-CN" altLang="en-US"/>
        </a:p>
      </dgm:t>
    </dgm:pt>
  </dgm:ptLst>
  <dgm:cxnLst>
    <dgm:cxn modelId="{EF6545FF-79F1-4C5B-B905-01CAE1D74E86}" type="presOf" srcId="{27827598-3355-4377-89F1-17AD25D34863}" destId="{62D19BDC-8EDE-451E-8E65-B95E5A1DB6FF}" srcOrd="0" destOrd="0" presId="urn:microsoft.com/office/officeart/2005/8/layout/cycle2"/>
    <dgm:cxn modelId="{B4DFE8A5-613B-4530-A0DB-932DC88D24E8}" type="presOf" srcId="{B1048166-EB72-4D89-85BF-AFFE00C235A9}" destId="{2A069B1C-7D76-4344-9459-B34AA55542D3}" srcOrd="0" destOrd="0" presId="urn:microsoft.com/office/officeart/2005/8/layout/cycle2"/>
    <dgm:cxn modelId="{D69D93FC-2A33-4842-BD9A-632F477048E9}" srcId="{12D846F1-6FC5-45E5-916F-684E80F2F821}" destId="{D49CBC4F-103A-4619-96B8-A20E021090F1}" srcOrd="5" destOrd="0" parTransId="{23422AEE-5783-412B-9658-8E02B65145F6}" sibTransId="{27827598-3355-4377-89F1-17AD25D34863}"/>
    <dgm:cxn modelId="{F37C8489-4C59-48BB-ABDB-BFC34C60D1E0}" type="presOf" srcId="{2AB31974-5992-4ABF-ADBF-90FB6D76FFE9}" destId="{AACC48EE-2BCC-4A79-98BE-C9C2B40E2589}" srcOrd="0" destOrd="0" presId="urn:microsoft.com/office/officeart/2005/8/layout/cycle2"/>
    <dgm:cxn modelId="{FE60F487-9D75-4C24-9A27-7A139A52A728}" type="presOf" srcId="{2AB31974-5992-4ABF-ADBF-90FB6D76FFE9}" destId="{B2A2F59D-EFC4-48B1-B923-3292E9D961C9}" srcOrd="1" destOrd="0" presId="urn:microsoft.com/office/officeart/2005/8/layout/cycle2"/>
    <dgm:cxn modelId="{10A7B73C-3439-4CA2-9255-DFBA42EE3829}" type="presOf" srcId="{D49CBC4F-103A-4619-96B8-A20E021090F1}" destId="{6ABC60F7-A9AF-4928-ABC2-652940224191}" srcOrd="0" destOrd="0" presId="urn:microsoft.com/office/officeart/2005/8/layout/cycle2"/>
    <dgm:cxn modelId="{ABDD4014-033F-4EDD-8DA9-F4653F1ECB84}" type="presOf" srcId="{4567F934-CC7F-44EB-A183-7F0B3E1A0B8E}" destId="{E85550D6-7DB1-4F90-9BBB-F060A1B9BFC2}" srcOrd="0" destOrd="0" presId="urn:microsoft.com/office/officeart/2005/8/layout/cycle2"/>
    <dgm:cxn modelId="{B8E8D440-6037-4E53-8E6A-902849A5862F}" type="presOf" srcId="{93B07598-9F2F-4A1A-8E04-4B13AEB0799E}" destId="{166AB684-6F50-44A0-9743-A97197E83836}" srcOrd="0" destOrd="0" presId="urn:microsoft.com/office/officeart/2005/8/layout/cycle2"/>
    <dgm:cxn modelId="{F05BCD8E-D43E-4D8E-A717-D70C3FD5D421}" srcId="{12D846F1-6FC5-45E5-916F-684E80F2F821}" destId="{B203B178-4805-4DCF-9323-4AAEFD13040F}" srcOrd="2" destOrd="0" parTransId="{ECA28344-F4C2-488D-89A4-6856EC02E803}" sibTransId="{2AB31974-5992-4ABF-ADBF-90FB6D76FFE9}"/>
    <dgm:cxn modelId="{32E97AB3-01CC-4FA5-951B-7D2130C0ADDD}" type="presOf" srcId="{58F02478-5D69-4A6A-A6A0-ECB3469933FE}" destId="{1FF429CE-3BFA-4A1F-91F3-FE011A3750A2}" srcOrd="1" destOrd="0" presId="urn:microsoft.com/office/officeart/2005/8/layout/cycle2"/>
    <dgm:cxn modelId="{AB0C3075-E945-471C-9CCC-E8DB6E4255F1}" type="presOf" srcId="{B203B178-4805-4DCF-9323-4AAEFD13040F}" destId="{119EA15D-3644-4FB2-98A4-00501DC87818}" srcOrd="0" destOrd="0" presId="urn:microsoft.com/office/officeart/2005/8/layout/cycle2"/>
    <dgm:cxn modelId="{A4C492E3-0360-4B0F-812D-B5CB6859FE27}" srcId="{12D846F1-6FC5-45E5-916F-684E80F2F821}" destId="{EF331099-8912-48E0-A387-2AA947F3346E}" srcOrd="4" destOrd="0" parTransId="{8C852D4D-E991-4787-B5BD-1DDAE9D09DF6}" sibTransId="{C2BDC413-4C90-4502-9A1A-9ACCDE075CA6}"/>
    <dgm:cxn modelId="{EF20F228-2DD3-490B-A22A-5CEAC143A735}" srcId="{12D846F1-6FC5-45E5-916F-684E80F2F821}" destId="{A5A3F1DE-524F-43EB-B1F5-3BA398D951D9}" srcOrd="0" destOrd="0" parTransId="{5FE2A993-9B1B-465F-A7EE-F03EA7AB0473}" sibTransId="{4567F934-CC7F-44EB-A183-7F0B3E1A0B8E}"/>
    <dgm:cxn modelId="{C121CB0F-1553-4CEF-A957-B0F0A34D279C}" type="presOf" srcId="{27827598-3355-4377-89F1-17AD25D34863}" destId="{6CCAF1F5-A413-4CCA-92DF-0FF23738ECC5}" srcOrd="1" destOrd="0" presId="urn:microsoft.com/office/officeart/2005/8/layout/cycle2"/>
    <dgm:cxn modelId="{5582354A-41BC-4B07-9CFB-C9AF3D3BF12A}" srcId="{12D846F1-6FC5-45E5-916F-684E80F2F821}" destId="{93B07598-9F2F-4A1A-8E04-4B13AEB0799E}" srcOrd="1" destOrd="0" parTransId="{BB21B31B-542C-4426-AC90-48890178CD25}" sibTransId="{B1048166-EB72-4D89-85BF-AFFE00C235A9}"/>
    <dgm:cxn modelId="{45B27BE8-FD5A-422B-9E5B-E68182B2A807}" type="presOf" srcId="{8A1915CF-4866-4AFA-A238-08C49E45ACC6}" destId="{3723B4C6-84F1-43F6-BF91-2F00B03EBD24}" srcOrd="0" destOrd="0" presId="urn:microsoft.com/office/officeart/2005/8/layout/cycle2"/>
    <dgm:cxn modelId="{CF508193-4A5F-4593-A61B-33FE2EC2D123}" type="presOf" srcId="{C2BDC413-4C90-4502-9A1A-9ACCDE075CA6}" destId="{498E0B5F-B8D9-4B4F-81C3-F7461FA9CCDD}" srcOrd="1" destOrd="0" presId="urn:microsoft.com/office/officeart/2005/8/layout/cycle2"/>
    <dgm:cxn modelId="{22C42A54-FFE3-494B-8518-32A3971AA9D1}" srcId="{12D846F1-6FC5-45E5-916F-684E80F2F821}" destId="{8A1915CF-4866-4AFA-A238-08C49E45ACC6}" srcOrd="3" destOrd="0" parTransId="{EA9CE52E-80E6-4C0C-BB49-FA86B8E04CBD}" sibTransId="{58F02478-5D69-4A6A-A6A0-ECB3469933FE}"/>
    <dgm:cxn modelId="{3EC93981-079B-4E46-B852-850BDF204D46}" type="presOf" srcId="{B1048166-EB72-4D89-85BF-AFFE00C235A9}" destId="{336515AA-1A22-49CD-B1F2-916E7DDA9279}" srcOrd="1" destOrd="0" presId="urn:microsoft.com/office/officeart/2005/8/layout/cycle2"/>
    <dgm:cxn modelId="{26E0AE5C-8CCA-4B56-BE52-21E1E178A814}" type="presOf" srcId="{EF331099-8912-48E0-A387-2AA947F3346E}" destId="{9D582861-4C5A-4E86-9920-51F2962B2D1E}" srcOrd="0" destOrd="0" presId="urn:microsoft.com/office/officeart/2005/8/layout/cycle2"/>
    <dgm:cxn modelId="{B8430F3B-A616-45CB-95CA-595B700AEDC6}" type="presOf" srcId="{C2BDC413-4C90-4502-9A1A-9ACCDE075CA6}" destId="{41AB7041-4D6C-4F40-9963-2193E5330921}" srcOrd="0" destOrd="0" presId="urn:microsoft.com/office/officeart/2005/8/layout/cycle2"/>
    <dgm:cxn modelId="{BD26097F-FB44-4625-A123-13C8FFF529B2}" type="presOf" srcId="{12D846F1-6FC5-45E5-916F-684E80F2F821}" destId="{37EA4F39-C82E-4349-8C7E-C41701DE4766}" srcOrd="0" destOrd="0" presId="urn:microsoft.com/office/officeart/2005/8/layout/cycle2"/>
    <dgm:cxn modelId="{6512E2B0-F006-4D70-A17E-BE226A580A00}" type="presOf" srcId="{4567F934-CC7F-44EB-A183-7F0B3E1A0B8E}" destId="{7030B9F4-01CE-4C2D-BDE3-C772E364C484}" srcOrd="1" destOrd="0" presId="urn:microsoft.com/office/officeart/2005/8/layout/cycle2"/>
    <dgm:cxn modelId="{A9B12873-1EE8-499E-9C3B-B4571AE6A813}" type="presOf" srcId="{A5A3F1DE-524F-43EB-B1F5-3BA398D951D9}" destId="{2A3D531A-3CC1-4135-A17E-73927BA5E9DF}" srcOrd="0" destOrd="0" presId="urn:microsoft.com/office/officeart/2005/8/layout/cycle2"/>
    <dgm:cxn modelId="{3DA445DB-8737-4A5C-83A7-0BD101AF276C}" type="presOf" srcId="{58F02478-5D69-4A6A-A6A0-ECB3469933FE}" destId="{D961FC41-9A03-4DFB-93D5-BA6F5283F316}" srcOrd="0" destOrd="0" presId="urn:microsoft.com/office/officeart/2005/8/layout/cycle2"/>
    <dgm:cxn modelId="{316E1D44-E619-4D06-88B7-E361E3E39279}" type="presParOf" srcId="{37EA4F39-C82E-4349-8C7E-C41701DE4766}" destId="{2A3D531A-3CC1-4135-A17E-73927BA5E9DF}" srcOrd="0" destOrd="0" presId="urn:microsoft.com/office/officeart/2005/8/layout/cycle2"/>
    <dgm:cxn modelId="{C33BD7B7-3EA0-414C-B0EE-37B916783924}" type="presParOf" srcId="{37EA4F39-C82E-4349-8C7E-C41701DE4766}" destId="{E85550D6-7DB1-4F90-9BBB-F060A1B9BFC2}" srcOrd="1" destOrd="0" presId="urn:microsoft.com/office/officeart/2005/8/layout/cycle2"/>
    <dgm:cxn modelId="{67196C66-5539-45F5-8EA7-3BC585E35AF0}" type="presParOf" srcId="{E85550D6-7DB1-4F90-9BBB-F060A1B9BFC2}" destId="{7030B9F4-01CE-4C2D-BDE3-C772E364C484}" srcOrd="0" destOrd="0" presId="urn:microsoft.com/office/officeart/2005/8/layout/cycle2"/>
    <dgm:cxn modelId="{800C9C84-8FE4-41D3-BC93-E4A2E1D0893E}" type="presParOf" srcId="{37EA4F39-C82E-4349-8C7E-C41701DE4766}" destId="{166AB684-6F50-44A0-9743-A97197E83836}" srcOrd="2" destOrd="0" presId="urn:microsoft.com/office/officeart/2005/8/layout/cycle2"/>
    <dgm:cxn modelId="{6FE6BDD8-0B27-41E4-9818-807A4C19A544}" type="presParOf" srcId="{37EA4F39-C82E-4349-8C7E-C41701DE4766}" destId="{2A069B1C-7D76-4344-9459-B34AA55542D3}" srcOrd="3" destOrd="0" presId="urn:microsoft.com/office/officeart/2005/8/layout/cycle2"/>
    <dgm:cxn modelId="{B1380CD4-F817-4C0B-9C53-B6B5ABECD00A}" type="presParOf" srcId="{2A069B1C-7D76-4344-9459-B34AA55542D3}" destId="{336515AA-1A22-49CD-B1F2-916E7DDA9279}" srcOrd="0" destOrd="0" presId="urn:microsoft.com/office/officeart/2005/8/layout/cycle2"/>
    <dgm:cxn modelId="{FFDEEA1B-98C6-4A02-B637-31225C7B45F2}" type="presParOf" srcId="{37EA4F39-C82E-4349-8C7E-C41701DE4766}" destId="{119EA15D-3644-4FB2-98A4-00501DC87818}" srcOrd="4" destOrd="0" presId="urn:microsoft.com/office/officeart/2005/8/layout/cycle2"/>
    <dgm:cxn modelId="{845A2A59-4245-4AD1-9BCA-4CF2B44CD639}" type="presParOf" srcId="{37EA4F39-C82E-4349-8C7E-C41701DE4766}" destId="{AACC48EE-2BCC-4A79-98BE-C9C2B40E2589}" srcOrd="5" destOrd="0" presId="urn:microsoft.com/office/officeart/2005/8/layout/cycle2"/>
    <dgm:cxn modelId="{38D9A09E-BF40-4AA9-9977-52A587781F1D}" type="presParOf" srcId="{AACC48EE-2BCC-4A79-98BE-C9C2B40E2589}" destId="{B2A2F59D-EFC4-48B1-B923-3292E9D961C9}" srcOrd="0" destOrd="0" presId="urn:microsoft.com/office/officeart/2005/8/layout/cycle2"/>
    <dgm:cxn modelId="{6C4D8389-76FA-4F6C-9934-C5BA45808805}" type="presParOf" srcId="{37EA4F39-C82E-4349-8C7E-C41701DE4766}" destId="{3723B4C6-84F1-43F6-BF91-2F00B03EBD24}" srcOrd="6" destOrd="0" presId="urn:microsoft.com/office/officeart/2005/8/layout/cycle2"/>
    <dgm:cxn modelId="{CE6D5CD9-000C-4D4A-840B-1330AC8A2CDC}" type="presParOf" srcId="{37EA4F39-C82E-4349-8C7E-C41701DE4766}" destId="{D961FC41-9A03-4DFB-93D5-BA6F5283F316}" srcOrd="7" destOrd="0" presId="urn:microsoft.com/office/officeart/2005/8/layout/cycle2"/>
    <dgm:cxn modelId="{DF681356-FA5E-47E2-A43E-58325FC67687}" type="presParOf" srcId="{D961FC41-9A03-4DFB-93D5-BA6F5283F316}" destId="{1FF429CE-3BFA-4A1F-91F3-FE011A3750A2}" srcOrd="0" destOrd="0" presId="urn:microsoft.com/office/officeart/2005/8/layout/cycle2"/>
    <dgm:cxn modelId="{B91EF64A-7294-4F59-90C3-6F41B7072452}" type="presParOf" srcId="{37EA4F39-C82E-4349-8C7E-C41701DE4766}" destId="{9D582861-4C5A-4E86-9920-51F2962B2D1E}" srcOrd="8" destOrd="0" presId="urn:microsoft.com/office/officeart/2005/8/layout/cycle2"/>
    <dgm:cxn modelId="{DA9E1401-4F8F-4540-8B71-4824C0B15291}" type="presParOf" srcId="{37EA4F39-C82E-4349-8C7E-C41701DE4766}" destId="{41AB7041-4D6C-4F40-9963-2193E5330921}" srcOrd="9" destOrd="0" presId="urn:microsoft.com/office/officeart/2005/8/layout/cycle2"/>
    <dgm:cxn modelId="{C6E8645A-BF0F-4D6D-9281-EB4ECA140D6D}" type="presParOf" srcId="{41AB7041-4D6C-4F40-9963-2193E5330921}" destId="{498E0B5F-B8D9-4B4F-81C3-F7461FA9CCDD}" srcOrd="0" destOrd="0" presId="urn:microsoft.com/office/officeart/2005/8/layout/cycle2"/>
    <dgm:cxn modelId="{61082EF6-EC91-413C-ACE3-6FD7E97C1C37}" type="presParOf" srcId="{37EA4F39-C82E-4349-8C7E-C41701DE4766}" destId="{6ABC60F7-A9AF-4928-ABC2-652940224191}" srcOrd="10" destOrd="0" presId="urn:microsoft.com/office/officeart/2005/8/layout/cycle2"/>
    <dgm:cxn modelId="{32785DB4-95AE-4BA1-B861-CC60B0541ADD}" type="presParOf" srcId="{37EA4F39-C82E-4349-8C7E-C41701DE4766}" destId="{62D19BDC-8EDE-451E-8E65-B95E5A1DB6FF}" srcOrd="11" destOrd="0" presId="urn:microsoft.com/office/officeart/2005/8/layout/cycle2"/>
    <dgm:cxn modelId="{147223AE-A8F4-425B-AC28-17DB9D2333C7}" type="presParOf" srcId="{62D19BDC-8EDE-451E-8E65-B95E5A1DB6FF}" destId="{6CCAF1F5-A413-4CCA-92DF-0FF23738ECC5}"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A16EA68-70B5-4DD0-B833-DE6CF54A95F9}"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zh-CN" altLang="en-US"/>
        </a:p>
      </dgm:t>
    </dgm:pt>
    <dgm:pt modelId="{DD9A6B70-0C5A-48BC-ACA5-900D0F4CD3DF}">
      <dgm:prSet phldrT="[文本]"/>
      <dgm:spPr/>
      <dgm:t>
        <a:bodyPr/>
        <a:lstStyle/>
        <a:p>
          <a:r>
            <a:rPr lang="zh-CN" altLang="en-US" dirty="0" smtClean="0"/>
            <a:t>财务管理</a:t>
          </a:r>
          <a:endParaRPr lang="zh-CN" altLang="en-US" dirty="0"/>
        </a:p>
      </dgm:t>
    </dgm:pt>
    <dgm:pt modelId="{1D9FF324-2A28-4EA6-85BE-6544DF674D95}" type="parTrans" cxnId="{BC6E9D3F-6644-475C-B45C-DFA11736F86D}">
      <dgm:prSet/>
      <dgm:spPr/>
      <dgm:t>
        <a:bodyPr/>
        <a:lstStyle/>
        <a:p>
          <a:endParaRPr lang="zh-CN" altLang="en-US"/>
        </a:p>
      </dgm:t>
    </dgm:pt>
    <dgm:pt modelId="{00A5A99A-33A4-4145-BA7F-6F4F9C779D3C}" type="sibTrans" cxnId="{BC6E9D3F-6644-475C-B45C-DFA11736F86D}">
      <dgm:prSet/>
      <dgm:spPr/>
      <dgm:t>
        <a:bodyPr/>
        <a:lstStyle/>
        <a:p>
          <a:endParaRPr lang="zh-CN" altLang="en-US"/>
        </a:p>
      </dgm:t>
    </dgm:pt>
    <dgm:pt modelId="{6A9C24A9-0E03-4A41-A5D8-CC957E900BCB}">
      <dgm:prSet phldrT="[文本]"/>
      <dgm:spPr/>
      <dgm:t>
        <a:bodyPr/>
        <a:lstStyle/>
        <a:p>
          <a:r>
            <a:rPr lang="zh-CN" altLang="en-US" dirty="0" smtClean="0"/>
            <a:t>金融平台</a:t>
          </a:r>
          <a:endParaRPr lang="zh-CN" altLang="en-US" dirty="0"/>
        </a:p>
      </dgm:t>
    </dgm:pt>
    <dgm:pt modelId="{4F5F4941-D196-4AD1-B4CF-4B6CC4071AA7}" type="parTrans" cxnId="{BE00423D-2E77-4444-AF5E-AFCBA24B5A1B}">
      <dgm:prSet/>
      <dgm:spPr/>
      <dgm:t>
        <a:bodyPr/>
        <a:lstStyle/>
        <a:p>
          <a:endParaRPr lang="zh-CN" altLang="en-US"/>
        </a:p>
      </dgm:t>
    </dgm:pt>
    <dgm:pt modelId="{1E37434E-5236-4045-A3D0-9F84FACD42FC}" type="sibTrans" cxnId="{BE00423D-2E77-4444-AF5E-AFCBA24B5A1B}">
      <dgm:prSet/>
      <dgm:spPr/>
      <dgm:t>
        <a:bodyPr/>
        <a:lstStyle/>
        <a:p>
          <a:endParaRPr lang="zh-CN" altLang="en-US"/>
        </a:p>
      </dgm:t>
    </dgm:pt>
    <dgm:pt modelId="{6F7589CB-E133-4A59-9037-E637862B67CA}">
      <dgm:prSet phldrT="[文本]"/>
      <dgm:spPr/>
      <dgm:t>
        <a:bodyPr/>
        <a:lstStyle/>
        <a:p>
          <a:r>
            <a:rPr lang="zh-CN" altLang="en-US" dirty="0" smtClean="0"/>
            <a:t>数据分析服务</a:t>
          </a:r>
          <a:endParaRPr lang="zh-CN" altLang="en-US" dirty="0"/>
        </a:p>
      </dgm:t>
    </dgm:pt>
    <dgm:pt modelId="{BF6210AC-ACE6-4229-86A9-41047A94F59F}" type="parTrans" cxnId="{72DA07D5-86BD-4CD0-83B3-F8FF1278C88D}">
      <dgm:prSet/>
      <dgm:spPr/>
      <dgm:t>
        <a:bodyPr/>
        <a:lstStyle/>
        <a:p>
          <a:endParaRPr lang="zh-CN" altLang="en-US"/>
        </a:p>
      </dgm:t>
    </dgm:pt>
    <dgm:pt modelId="{A2AB06FB-8D42-4D3D-8D1F-7FB33BD39543}" type="sibTrans" cxnId="{72DA07D5-86BD-4CD0-83B3-F8FF1278C88D}">
      <dgm:prSet/>
      <dgm:spPr/>
      <dgm:t>
        <a:bodyPr/>
        <a:lstStyle/>
        <a:p>
          <a:endParaRPr lang="zh-CN" altLang="en-US"/>
        </a:p>
      </dgm:t>
    </dgm:pt>
    <dgm:pt modelId="{A307EE5C-B2FE-4E00-9CD1-EFECDA512A7C}">
      <dgm:prSet phldrT="[文本]"/>
      <dgm:spPr/>
      <dgm:t>
        <a:bodyPr/>
        <a:lstStyle/>
        <a:p>
          <a:r>
            <a:rPr lang="zh-CN" altLang="en-US" dirty="0" smtClean="0"/>
            <a:t>交易统计监控</a:t>
          </a:r>
          <a:endParaRPr lang="zh-CN" altLang="en-US" dirty="0"/>
        </a:p>
      </dgm:t>
    </dgm:pt>
    <dgm:pt modelId="{BF04442C-4F20-4785-8FC9-83B53B5A6491}" type="parTrans" cxnId="{0D925788-5C27-495F-AF05-73C9573A0C79}">
      <dgm:prSet/>
      <dgm:spPr/>
      <dgm:t>
        <a:bodyPr/>
        <a:lstStyle/>
        <a:p>
          <a:endParaRPr lang="zh-CN" altLang="en-US"/>
        </a:p>
      </dgm:t>
    </dgm:pt>
    <dgm:pt modelId="{B2BEF0B2-86E0-46D5-8C7C-EABC8CF56623}" type="sibTrans" cxnId="{0D925788-5C27-495F-AF05-73C9573A0C79}">
      <dgm:prSet/>
      <dgm:spPr/>
      <dgm:t>
        <a:bodyPr/>
        <a:lstStyle/>
        <a:p>
          <a:endParaRPr lang="zh-CN" altLang="en-US"/>
        </a:p>
      </dgm:t>
    </dgm:pt>
    <dgm:pt modelId="{B04F15B5-B727-4965-B5EB-A04E7AB12BE6}" type="pres">
      <dgm:prSet presAssocID="{BA16EA68-70B5-4DD0-B833-DE6CF54A95F9}" presName="diagram" presStyleCnt="0">
        <dgm:presLayoutVars>
          <dgm:dir/>
          <dgm:resizeHandles val="exact"/>
        </dgm:presLayoutVars>
      </dgm:prSet>
      <dgm:spPr/>
      <dgm:t>
        <a:bodyPr/>
        <a:lstStyle/>
        <a:p>
          <a:endParaRPr lang="zh-CN" altLang="en-US"/>
        </a:p>
      </dgm:t>
    </dgm:pt>
    <dgm:pt modelId="{1C5C7B8A-9B75-42C3-B749-0296C8FE9C11}" type="pres">
      <dgm:prSet presAssocID="{DD9A6B70-0C5A-48BC-ACA5-900D0F4CD3DF}" presName="node" presStyleLbl="node1" presStyleIdx="0" presStyleCnt="4">
        <dgm:presLayoutVars>
          <dgm:bulletEnabled val="1"/>
        </dgm:presLayoutVars>
      </dgm:prSet>
      <dgm:spPr/>
      <dgm:t>
        <a:bodyPr/>
        <a:lstStyle/>
        <a:p>
          <a:endParaRPr lang="zh-CN" altLang="en-US"/>
        </a:p>
      </dgm:t>
    </dgm:pt>
    <dgm:pt modelId="{8EFEBE01-8ED0-4C49-95D2-577B185D2A03}" type="pres">
      <dgm:prSet presAssocID="{00A5A99A-33A4-4145-BA7F-6F4F9C779D3C}" presName="sibTrans" presStyleCnt="0"/>
      <dgm:spPr/>
    </dgm:pt>
    <dgm:pt modelId="{C2AB3DE8-7545-4DE8-A468-A89DEE2D52C0}" type="pres">
      <dgm:prSet presAssocID="{6A9C24A9-0E03-4A41-A5D8-CC957E900BCB}" presName="node" presStyleLbl="node1" presStyleIdx="1" presStyleCnt="4">
        <dgm:presLayoutVars>
          <dgm:bulletEnabled val="1"/>
        </dgm:presLayoutVars>
      </dgm:prSet>
      <dgm:spPr/>
      <dgm:t>
        <a:bodyPr/>
        <a:lstStyle/>
        <a:p>
          <a:endParaRPr lang="zh-CN" altLang="en-US"/>
        </a:p>
      </dgm:t>
    </dgm:pt>
    <dgm:pt modelId="{BCC5BE0A-DBCE-4C0A-9DDE-DF80D89FDB48}" type="pres">
      <dgm:prSet presAssocID="{1E37434E-5236-4045-A3D0-9F84FACD42FC}" presName="sibTrans" presStyleCnt="0"/>
      <dgm:spPr/>
    </dgm:pt>
    <dgm:pt modelId="{19083185-C756-4FDB-9589-314CFC60DF44}" type="pres">
      <dgm:prSet presAssocID="{6F7589CB-E133-4A59-9037-E637862B67CA}" presName="node" presStyleLbl="node1" presStyleIdx="2" presStyleCnt="4">
        <dgm:presLayoutVars>
          <dgm:bulletEnabled val="1"/>
        </dgm:presLayoutVars>
      </dgm:prSet>
      <dgm:spPr/>
      <dgm:t>
        <a:bodyPr/>
        <a:lstStyle/>
        <a:p>
          <a:endParaRPr lang="zh-CN" altLang="en-US"/>
        </a:p>
      </dgm:t>
    </dgm:pt>
    <dgm:pt modelId="{03450418-9A5E-4CC0-99CF-544D8AC3394E}" type="pres">
      <dgm:prSet presAssocID="{A2AB06FB-8D42-4D3D-8D1F-7FB33BD39543}" presName="sibTrans" presStyleCnt="0"/>
      <dgm:spPr/>
    </dgm:pt>
    <dgm:pt modelId="{1C8D0FBC-EAB9-491B-B579-A3875D610EF5}" type="pres">
      <dgm:prSet presAssocID="{A307EE5C-B2FE-4E00-9CD1-EFECDA512A7C}" presName="node" presStyleLbl="node1" presStyleIdx="3" presStyleCnt="4" custLinFactNeighborY="4605">
        <dgm:presLayoutVars>
          <dgm:bulletEnabled val="1"/>
        </dgm:presLayoutVars>
      </dgm:prSet>
      <dgm:spPr/>
      <dgm:t>
        <a:bodyPr/>
        <a:lstStyle/>
        <a:p>
          <a:endParaRPr lang="zh-CN" altLang="en-US"/>
        </a:p>
      </dgm:t>
    </dgm:pt>
  </dgm:ptLst>
  <dgm:cxnLst>
    <dgm:cxn modelId="{A39510E5-BE12-4818-9BF1-F1B4A092986A}" type="presOf" srcId="{BA16EA68-70B5-4DD0-B833-DE6CF54A95F9}" destId="{B04F15B5-B727-4965-B5EB-A04E7AB12BE6}" srcOrd="0" destOrd="0" presId="urn:microsoft.com/office/officeart/2005/8/layout/default"/>
    <dgm:cxn modelId="{1DA74885-5CCC-441F-A95E-AA8126F4EAAA}" type="presOf" srcId="{DD9A6B70-0C5A-48BC-ACA5-900D0F4CD3DF}" destId="{1C5C7B8A-9B75-42C3-B749-0296C8FE9C11}" srcOrd="0" destOrd="0" presId="urn:microsoft.com/office/officeart/2005/8/layout/default"/>
    <dgm:cxn modelId="{F3E1FC3B-0720-4246-A9BA-E621D90AA39C}" type="presOf" srcId="{6F7589CB-E133-4A59-9037-E637862B67CA}" destId="{19083185-C756-4FDB-9589-314CFC60DF44}" srcOrd="0" destOrd="0" presId="urn:microsoft.com/office/officeart/2005/8/layout/default"/>
    <dgm:cxn modelId="{2DCBFD6F-D9F2-4765-AD41-B9FC8F5844D4}" type="presOf" srcId="{A307EE5C-B2FE-4E00-9CD1-EFECDA512A7C}" destId="{1C8D0FBC-EAB9-491B-B579-A3875D610EF5}" srcOrd="0" destOrd="0" presId="urn:microsoft.com/office/officeart/2005/8/layout/default"/>
    <dgm:cxn modelId="{0D925788-5C27-495F-AF05-73C9573A0C79}" srcId="{BA16EA68-70B5-4DD0-B833-DE6CF54A95F9}" destId="{A307EE5C-B2FE-4E00-9CD1-EFECDA512A7C}" srcOrd="3" destOrd="0" parTransId="{BF04442C-4F20-4785-8FC9-83B53B5A6491}" sibTransId="{B2BEF0B2-86E0-46D5-8C7C-EABC8CF56623}"/>
    <dgm:cxn modelId="{BC6E9D3F-6644-475C-B45C-DFA11736F86D}" srcId="{BA16EA68-70B5-4DD0-B833-DE6CF54A95F9}" destId="{DD9A6B70-0C5A-48BC-ACA5-900D0F4CD3DF}" srcOrd="0" destOrd="0" parTransId="{1D9FF324-2A28-4EA6-85BE-6544DF674D95}" sibTransId="{00A5A99A-33A4-4145-BA7F-6F4F9C779D3C}"/>
    <dgm:cxn modelId="{72DA07D5-86BD-4CD0-83B3-F8FF1278C88D}" srcId="{BA16EA68-70B5-4DD0-B833-DE6CF54A95F9}" destId="{6F7589CB-E133-4A59-9037-E637862B67CA}" srcOrd="2" destOrd="0" parTransId="{BF6210AC-ACE6-4229-86A9-41047A94F59F}" sibTransId="{A2AB06FB-8D42-4D3D-8D1F-7FB33BD39543}"/>
    <dgm:cxn modelId="{BE00423D-2E77-4444-AF5E-AFCBA24B5A1B}" srcId="{BA16EA68-70B5-4DD0-B833-DE6CF54A95F9}" destId="{6A9C24A9-0E03-4A41-A5D8-CC957E900BCB}" srcOrd="1" destOrd="0" parTransId="{4F5F4941-D196-4AD1-B4CF-4B6CC4071AA7}" sibTransId="{1E37434E-5236-4045-A3D0-9F84FACD42FC}"/>
    <dgm:cxn modelId="{1BC9D11B-7071-4D17-8FAC-9913ADC55397}" type="presOf" srcId="{6A9C24A9-0E03-4A41-A5D8-CC957E900BCB}" destId="{C2AB3DE8-7545-4DE8-A468-A89DEE2D52C0}" srcOrd="0" destOrd="0" presId="urn:microsoft.com/office/officeart/2005/8/layout/default"/>
    <dgm:cxn modelId="{09F07D28-868C-4202-ACDB-C559EDE2625B}" type="presParOf" srcId="{B04F15B5-B727-4965-B5EB-A04E7AB12BE6}" destId="{1C5C7B8A-9B75-42C3-B749-0296C8FE9C11}" srcOrd="0" destOrd="0" presId="urn:microsoft.com/office/officeart/2005/8/layout/default"/>
    <dgm:cxn modelId="{3D74F239-DE83-4A4B-87F7-0CAE6A616C71}" type="presParOf" srcId="{B04F15B5-B727-4965-B5EB-A04E7AB12BE6}" destId="{8EFEBE01-8ED0-4C49-95D2-577B185D2A03}" srcOrd="1" destOrd="0" presId="urn:microsoft.com/office/officeart/2005/8/layout/default"/>
    <dgm:cxn modelId="{56A98885-4E6A-4CF2-B763-14F9C85F2D30}" type="presParOf" srcId="{B04F15B5-B727-4965-B5EB-A04E7AB12BE6}" destId="{C2AB3DE8-7545-4DE8-A468-A89DEE2D52C0}" srcOrd="2" destOrd="0" presId="urn:microsoft.com/office/officeart/2005/8/layout/default"/>
    <dgm:cxn modelId="{39A43404-A7DC-434B-9264-FC0FA0BD102D}" type="presParOf" srcId="{B04F15B5-B727-4965-B5EB-A04E7AB12BE6}" destId="{BCC5BE0A-DBCE-4C0A-9DDE-DF80D89FDB48}" srcOrd="3" destOrd="0" presId="urn:microsoft.com/office/officeart/2005/8/layout/default"/>
    <dgm:cxn modelId="{94E7EB8D-B8E0-4C7D-A90C-342CFEB99920}" type="presParOf" srcId="{B04F15B5-B727-4965-B5EB-A04E7AB12BE6}" destId="{19083185-C756-4FDB-9589-314CFC60DF44}" srcOrd="4" destOrd="0" presId="urn:microsoft.com/office/officeart/2005/8/layout/default"/>
    <dgm:cxn modelId="{10B50CD8-4329-4707-8646-808DD8AE1FEE}" type="presParOf" srcId="{B04F15B5-B727-4965-B5EB-A04E7AB12BE6}" destId="{03450418-9A5E-4CC0-99CF-544D8AC3394E}" srcOrd="5" destOrd="0" presId="urn:microsoft.com/office/officeart/2005/8/layout/default"/>
    <dgm:cxn modelId="{C2F286D5-B5EC-4576-B83D-EF2D0412D0B5}" type="presParOf" srcId="{B04F15B5-B727-4965-B5EB-A04E7AB12BE6}" destId="{1C8D0FBC-EAB9-491B-B579-A3875D610EF5}"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D468B4-4251-402E-A27C-C4C4206A2B4E}"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zh-CN" altLang="en-US"/>
        </a:p>
      </dgm:t>
    </dgm:pt>
    <dgm:pt modelId="{1F7DF8B0-BA9E-4CD9-8324-C6AF76BBE76B}">
      <dgm:prSet phldrT="[文本]"/>
      <dgm:spPr/>
      <dgm:t>
        <a:bodyPr/>
        <a:lstStyle/>
        <a:p>
          <a:r>
            <a:rPr lang="zh-CN" altLang="en-US" dirty="0" smtClean="0"/>
            <a:t>便民缴费</a:t>
          </a:r>
          <a:endParaRPr lang="zh-CN" altLang="en-US" dirty="0"/>
        </a:p>
      </dgm:t>
    </dgm:pt>
    <dgm:pt modelId="{DE73D76F-8374-46C3-8A2A-5C9C18CCAC6D}" type="parTrans" cxnId="{DC8BBEEB-25FB-44EC-8FBF-726F690B9966}">
      <dgm:prSet/>
      <dgm:spPr/>
      <dgm:t>
        <a:bodyPr/>
        <a:lstStyle/>
        <a:p>
          <a:endParaRPr lang="zh-CN" altLang="en-US"/>
        </a:p>
      </dgm:t>
    </dgm:pt>
    <dgm:pt modelId="{918C16C7-D005-4190-8136-E5EF62D99D54}" type="sibTrans" cxnId="{DC8BBEEB-25FB-44EC-8FBF-726F690B9966}">
      <dgm:prSet/>
      <dgm:spPr/>
      <dgm:t>
        <a:bodyPr/>
        <a:lstStyle/>
        <a:p>
          <a:endParaRPr lang="zh-CN" altLang="en-US"/>
        </a:p>
      </dgm:t>
    </dgm:pt>
    <dgm:pt modelId="{421B45B6-B082-489E-A81C-D015E709D8A3}">
      <dgm:prSet phldrT="[文本]"/>
      <dgm:spPr/>
      <dgm:t>
        <a:bodyPr/>
        <a:lstStyle/>
        <a:p>
          <a:r>
            <a:rPr lang="zh-CN" altLang="en-US" dirty="0" smtClean="0"/>
            <a:t>会员营销</a:t>
          </a:r>
          <a:endParaRPr lang="zh-CN" altLang="en-US" dirty="0"/>
        </a:p>
      </dgm:t>
    </dgm:pt>
    <dgm:pt modelId="{520536AC-6DF0-4418-9609-5F252E1B731F}" type="parTrans" cxnId="{304F9900-434D-48BE-8742-ECECD5E5A1AD}">
      <dgm:prSet/>
      <dgm:spPr/>
      <dgm:t>
        <a:bodyPr/>
        <a:lstStyle/>
        <a:p>
          <a:endParaRPr lang="zh-CN" altLang="en-US"/>
        </a:p>
      </dgm:t>
    </dgm:pt>
    <dgm:pt modelId="{D2155DD3-04A4-4CD3-B0E6-313F84F3D1F1}" type="sibTrans" cxnId="{304F9900-434D-48BE-8742-ECECD5E5A1AD}">
      <dgm:prSet/>
      <dgm:spPr/>
      <dgm:t>
        <a:bodyPr/>
        <a:lstStyle/>
        <a:p>
          <a:endParaRPr lang="zh-CN" altLang="en-US"/>
        </a:p>
      </dgm:t>
    </dgm:pt>
    <dgm:pt modelId="{03A0C7D7-5AF8-4AF8-B580-C9F4FF2718B7}">
      <dgm:prSet phldrT="[文本]"/>
      <dgm:spPr/>
      <dgm:t>
        <a:bodyPr/>
        <a:lstStyle/>
        <a:p>
          <a:r>
            <a:rPr lang="zh-CN" altLang="en-US" dirty="0" smtClean="0"/>
            <a:t>进销存</a:t>
          </a:r>
          <a:endParaRPr lang="zh-CN" altLang="en-US" dirty="0"/>
        </a:p>
      </dgm:t>
    </dgm:pt>
    <dgm:pt modelId="{F099F91D-8387-460F-A29D-66EA5E917503}" type="parTrans" cxnId="{6E45F064-08F4-4D14-B197-A16D1E0AD4B1}">
      <dgm:prSet/>
      <dgm:spPr/>
      <dgm:t>
        <a:bodyPr/>
        <a:lstStyle/>
        <a:p>
          <a:endParaRPr lang="zh-CN" altLang="en-US"/>
        </a:p>
      </dgm:t>
    </dgm:pt>
    <dgm:pt modelId="{62129FFA-EF7A-4847-A2D5-90A068466A3D}" type="sibTrans" cxnId="{6E45F064-08F4-4D14-B197-A16D1E0AD4B1}">
      <dgm:prSet/>
      <dgm:spPr/>
      <dgm:t>
        <a:bodyPr/>
        <a:lstStyle/>
        <a:p>
          <a:endParaRPr lang="zh-CN" altLang="en-US"/>
        </a:p>
      </dgm:t>
    </dgm:pt>
    <dgm:pt modelId="{27D78BB7-5EEC-4D3B-866A-E40A56328E54}">
      <dgm:prSet phldrT="[文本]"/>
      <dgm:spPr/>
      <dgm:t>
        <a:bodyPr/>
        <a:lstStyle/>
        <a:p>
          <a:r>
            <a:rPr lang="zh-CN" altLang="en-US" dirty="0" smtClean="0"/>
            <a:t>打折满减</a:t>
          </a:r>
          <a:endParaRPr lang="zh-CN" altLang="en-US" dirty="0"/>
        </a:p>
      </dgm:t>
    </dgm:pt>
    <dgm:pt modelId="{6D1A8378-2D00-406C-93B6-56902A78FEA0}" type="parTrans" cxnId="{B066ADE8-68FE-4B17-B580-40332CC447D7}">
      <dgm:prSet/>
      <dgm:spPr/>
      <dgm:t>
        <a:bodyPr/>
        <a:lstStyle/>
        <a:p>
          <a:endParaRPr lang="zh-CN" altLang="en-US"/>
        </a:p>
      </dgm:t>
    </dgm:pt>
    <dgm:pt modelId="{1F9A85A9-10A3-4A6F-BA70-5387E51F5928}" type="sibTrans" cxnId="{B066ADE8-68FE-4B17-B580-40332CC447D7}">
      <dgm:prSet/>
      <dgm:spPr/>
      <dgm:t>
        <a:bodyPr/>
        <a:lstStyle/>
        <a:p>
          <a:endParaRPr lang="zh-CN" altLang="en-US"/>
        </a:p>
      </dgm:t>
    </dgm:pt>
    <dgm:pt modelId="{16216AC3-E778-46F8-92A9-4E19D427FE4F}" type="pres">
      <dgm:prSet presAssocID="{94D468B4-4251-402E-A27C-C4C4206A2B4E}" presName="matrix" presStyleCnt="0">
        <dgm:presLayoutVars>
          <dgm:chMax val="1"/>
          <dgm:dir/>
          <dgm:resizeHandles val="exact"/>
        </dgm:presLayoutVars>
      </dgm:prSet>
      <dgm:spPr/>
      <dgm:t>
        <a:bodyPr/>
        <a:lstStyle/>
        <a:p>
          <a:endParaRPr lang="zh-CN" altLang="en-US"/>
        </a:p>
      </dgm:t>
    </dgm:pt>
    <dgm:pt modelId="{7DA04052-D4C9-4D78-B8BA-B90E56A5879A}" type="pres">
      <dgm:prSet presAssocID="{94D468B4-4251-402E-A27C-C4C4206A2B4E}" presName="diamond" presStyleLbl="bgShp" presStyleIdx="0" presStyleCnt="1"/>
      <dgm:spPr/>
    </dgm:pt>
    <dgm:pt modelId="{DDC7F617-CBBC-4B21-82A9-3401C66E8E1E}" type="pres">
      <dgm:prSet presAssocID="{94D468B4-4251-402E-A27C-C4C4206A2B4E}" presName="quad1" presStyleLbl="node1" presStyleIdx="0" presStyleCnt="4">
        <dgm:presLayoutVars>
          <dgm:chMax val="0"/>
          <dgm:chPref val="0"/>
          <dgm:bulletEnabled val="1"/>
        </dgm:presLayoutVars>
      </dgm:prSet>
      <dgm:spPr/>
      <dgm:t>
        <a:bodyPr/>
        <a:lstStyle/>
        <a:p>
          <a:endParaRPr lang="zh-CN" altLang="en-US"/>
        </a:p>
      </dgm:t>
    </dgm:pt>
    <dgm:pt modelId="{58787AB7-4D74-42E5-8920-2F44B562C2EB}" type="pres">
      <dgm:prSet presAssocID="{94D468B4-4251-402E-A27C-C4C4206A2B4E}" presName="quad2" presStyleLbl="node1" presStyleIdx="1" presStyleCnt="4">
        <dgm:presLayoutVars>
          <dgm:chMax val="0"/>
          <dgm:chPref val="0"/>
          <dgm:bulletEnabled val="1"/>
        </dgm:presLayoutVars>
      </dgm:prSet>
      <dgm:spPr/>
      <dgm:t>
        <a:bodyPr/>
        <a:lstStyle/>
        <a:p>
          <a:endParaRPr lang="zh-CN" altLang="en-US"/>
        </a:p>
      </dgm:t>
    </dgm:pt>
    <dgm:pt modelId="{1736C23D-D165-413B-A1BC-A79E932E03BB}" type="pres">
      <dgm:prSet presAssocID="{94D468B4-4251-402E-A27C-C4C4206A2B4E}" presName="quad3" presStyleLbl="node1" presStyleIdx="2" presStyleCnt="4">
        <dgm:presLayoutVars>
          <dgm:chMax val="0"/>
          <dgm:chPref val="0"/>
          <dgm:bulletEnabled val="1"/>
        </dgm:presLayoutVars>
      </dgm:prSet>
      <dgm:spPr/>
      <dgm:t>
        <a:bodyPr/>
        <a:lstStyle/>
        <a:p>
          <a:endParaRPr lang="zh-CN" altLang="en-US"/>
        </a:p>
      </dgm:t>
    </dgm:pt>
    <dgm:pt modelId="{4E33C8BA-A4C3-47C0-BEA7-AB9A41024C85}" type="pres">
      <dgm:prSet presAssocID="{94D468B4-4251-402E-A27C-C4C4206A2B4E}" presName="quad4" presStyleLbl="node1" presStyleIdx="3" presStyleCnt="4">
        <dgm:presLayoutVars>
          <dgm:chMax val="0"/>
          <dgm:chPref val="0"/>
          <dgm:bulletEnabled val="1"/>
        </dgm:presLayoutVars>
      </dgm:prSet>
      <dgm:spPr/>
      <dgm:t>
        <a:bodyPr/>
        <a:lstStyle/>
        <a:p>
          <a:endParaRPr lang="zh-CN" altLang="en-US"/>
        </a:p>
      </dgm:t>
    </dgm:pt>
  </dgm:ptLst>
  <dgm:cxnLst>
    <dgm:cxn modelId="{B0EECB0F-C940-AF42-9F6F-679375C9E765}" type="presOf" srcId="{421B45B6-B082-489E-A81C-D015E709D8A3}" destId="{58787AB7-4D74-42E5-8920-2F44B562C2EB}" srcOrd="0" destOrd="0" presId="urn:microsoft.com/office/officeart/2005/8/layout/matrix3"/>
    <dgm:cxn modelId="{499E7703-4220-8E4C-9792-0EB41A8B8E59}" type="presOf" srcId="{27D78BB7-5EEC-4D3B-866A-E40A56328E54}" destId="{4E33C8BA-A4C3-47C0-BEA7-AB9A41024C85}" srcOrd="0" destOrd="0" presId="urn:microsoft.com/office/officeart/2005/8/layout/matrix3"/>
    <dgm:cxn modelId="{800E2F92-7DEB-4844-8884-D5337775FA79}" type="presOf" srcId="{94D468B4-4251-402E-A27C-C4C4206A2B4E}" destId="{16216AC3-E778-46F8-92A9-4E19D427FE4F}" srcOrd="0" destOrd="0" presId="urn:microsoft.com/office/officeart/2005/8/layout/matrix3"/>
    <dgm:cxn modelId="{8AE7786A-492A-E545-9871-D6EFD651D286}" type="presOf" srcId="{03A0C7D7-5AF8-4AF8-B580-C9F4FF2718B7}" destId="{1736C23D-D165-413B-A1BC-A79E932E03BB}" srcOrd="0" destOrd="0" presId="urn:microsoft.com/office/officeart/2005/8/layout/matrix3"/>
    <dgm:cxn modelId="{6E45F064-08F4-4D14-B197-A16D1E0AD4B1}" srcId="{94D468B4-4251-402E-A27C-C4C4206A2B4E}" destId="{03A0C7D7-5AF8-4AF8-B580-C9F4FF2718B7}" srcOrd="2" destOrd="0" parTransId="{F099F91D-8387-460F-A29D-66EA5E917503}" sibTransId="{62129FFA-EF7A-4847-A2D5-90A068466A3D}"/>
    <dgm:cxn modelId="{23425A1C-902F-B442-83DF-486EA2A5A024}" type="presOf" srcId="{1F7DF8B0-BA9E-4CD9-8324-C6AF76BBE76B}" destId="{DDC7F617-CBBC-4B21-82A9-3401C66E8E1E}" srcOrd="0" destOrd="0" presId="urn:microsoft.com/office/officeart/2005/8/layout/matrix3"/>
    <dgm:cxn modelId="{B066ADE8-68FE-4B17-B580-40332CC447D7}" srcId="{94D468B4-4251-402E-A27C-C4C4206A2B4E}" destId="{27D78BB7-5EEC-4D3B-866A-E40A56328E54}" srcOrd="3" destOrd="0" parTransId="{6D1A8378-2D00-406C-93B6-56902A78FEA0}" sibTransId="{1F9A85A9-10A3-4A6F-BA70-5387E51F5928}"/>
    <dgm:cxn modelId="{304F9900-434D-48BE-8742-ECECD5E5A1AD}" srcId="{94D468B4-4251-402E-A27C-C4C4206A2B4E}" destId="{421B45B6-B082-489E-A81C-D015E709D8A3}" srcOrd="1" destOrd="0" parTransId="{520536AC-6DF0-4418-9609-5F252E1B731F}" sibTransId="{D2155DD3-04A4-4CD3-B0E6-313F84F3D1F1}"/>
    <dgm:cxn modelId="{DC8BBEEB-25FB-44EC-8FBF-726F690B9966}" srcId="{94D468B4-4251-402E-A27C-C4C4206A2B4E}" destId="{1F7DF8B0-BA9E-4CD9-8324-C6AF76BBE76B}" srcOrd="0" destOrd="0" parTransId="{DE73D76F-8374-46C3-8A2A-5C9C18CCAC6D}" sibTransId="{918C16C7-D005-4190-8136-E5EF62D99D54}"/>
    <dgm:cxn modelId="{7F6F79A1-FAF9-D244-A216-85D8EEA60A26}" type="presParOf" srcId="{16216AC3-E778-46F8-92A9-4E19D427FE4F}" destId="{7DA04052-D4C9-4D78-B8BA-B90E56A5879A}" srcOrd="0" destOrd="0" presId="urn:microsoft.com/office/officeart/2005/8/layout/matrix3"/>
    <dgm:cxn modelId="{D16CC5C1-C0F2-F540-A3A6-D392FE292378}" type="presParOf" srcId="{16216AC3-E778-46F8-92A9-4E19D427FE4F}" destId="{DDC7F617-CBBC-4B21-82A9-3401C66E8E1E}" srcOrd="1" destOrd="0" presId="urn:microsoft.com/office/officeart/2005/8/layout/matrix3"/>
    <dgm:cxn modelId="{A644C8D8-FE73-9947-BE1A-8FEB1CF1E352}" type="presParOf" srcId="{16216AC3-E778-46F8-92A9-4E19D427FE4F}" destId="{58787AB7-4D74-42E5-8920-2F44B562C2EB}" srcOrd="2" destOrd="0" presId="urn:microsoft.com/office/officeart/2005/8/layout/matrix3"/>
    <dgm:cxn modelId="{DFA4D77A-32DF-0146-8806-4DDE6C434954}" type="presParOf" srcId="{16216AC3-E778-46F8-92A9-4E19D427FE4F}" destId="{1736C23D-D165-413B-A1BC-A79E932E03BB}" srcOrd="3" destOrd="0" presId="urn:microsoft.com/office/officeart/2005/8/layout/matrix3"/>
    <dgm:cxn modelId="{C3182689-8B01-0C4C-A7BE-057D795E9C6A}" type="presParOf" srcId="{16216AC3-E778-46F8-92A9-4E19D427FE4F}" destId="{4E33C8BA-A4C3-47C0-BEA7-AB9A41024C85}" srcOrd="4" destOrd="0" presId="urn:microsoft.com/office/officeart/2005/8/layout/matrix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88E2A9A-8EC2-463D-A8D9-DD7FCAE89E11}" type="doc">
      <dgm:prSet loTypeId="urn:microsoft.com/office/officeart/2005/8/layout/chevron1" loCatId="process" qsTypeId="urn:microsoft.com/office/officeart/2005/8/quickstyle/simple1" qsCatId="simple" csTypeId="urn:microsoft.com/office/officeart/2005/8/colors/accent1_2" csCatId="accent1" phldr="1"/>
      <dgm:spPr/>
    </dgm:pt>
    <dgm:pt modelId="{D3E231A3-2791-497F-926F-8F6D4E604A04}">
      <dgm:prSet phldrT="[文本]"/>
      <dgm:spPr/>
      <dgm:t>
        <a:bodyPr/>
        <a:lstStyle/>
        <a:p>
          <a:r>
            <a:rPr lang="zh-CN" altLang="en-US" dirty="0" smtClean="0"/>
            <a:t>商户一键注册</a:t>
          </a:r>
          <a:endParaRPr lang="zh-CN" altLang="en-US" dirty="0"/>
        </a:p>
      </dgm:t>
    </dgm:pt>
    <dgm:pt modelId="{12F23533-B741-4E6B-BCAF-56EC17B3CCC8}" type="parTrans" cxnId="{7EBA8DB9-9D15-4562-ABB6-306CBCC2BD84}">
      <dgm:prSet/>
      <dgm:spPr/>
      <dgm:t>
        <a:bodyPr/>
        <a:lstStyle/>
        <a:p>
          <a:endParaRPr lang="zh-CN" altLang="en-US"/>
        </a:p>
      </dgm:t>
    </dgm:pt>
    <dgm:pt modelId="{B8BA3557-6926-4914-BB9E-C0D274429AE1}" type="sibTrans" cxnId="{7EBA8DB9-9D15-4562-ABB6-306CBCC2BD84}">
      <dgm:prSet/>
      <dgm:spPr/>
      <dgm:t>
        <a:bodyPr/>
        <a:lstStyle/>
        <a:p>
          <a:endParaRPr lang="zh-CN" altLang="en-US"/>
        </a:p>
      </dgm:t>
    </dgm:pt>
    <dgm:pt modelId="{CCCF9A37-E063-416C-AC86-D40539E35A21}">
      <dgm:prSet phldrT="[文本]"/>
      <dgm:spPr/>
      <dgm:t>
        <a:bodyPr/>
        <a:lstStyle/>
        <a:p>
          <a:r>
            <a:rPr lang="zh-CN" altLang="en-US" dirty="0" smtClean="0"/>
            <a:t>管理人员实时审批</a:t>
          </a:r>
          <a:endParaRPr lang="zh-CN" altLang="en-US" dirty="0"/>
        </a:p>
      </dgm:t>
    </dgm:pt>
    <dgm:pt modelId="{FE15E81C-E95D-499F-83A1-AB0F775D2372}" type="parTrans" cxnId="{4564048D-B217-4EBA-A89E-D4D0B056DF06}">
      <dgm:prSet/>
      <dgm:spPr/>
      <dgm:t>
        <a:bodyPr/>
        <a:lstStyle/>
        <a:p>
          <a:endParaRPr lang="zh-CN" altLang="en-US"/>
        </a:p>
      </dgm:t>
    </dgm:pt>
    <dgm:pt modelId="{B9E7B800-DDBB-4159-8079-0BCCBD7A4A34}" type="sibTrans" cxnId="{4564048D-B217-4EBA-A89E-D4D0B056DF06}">
      <dgm:prSet/>
      <dgm:spPr/>
      <dgm:t>
        <a:bodyPr/>
        <a:lstStyle/>
        <a:p>
          <a:endParaRPr lang="zh-CN" altLang="en-US"/>
        </a:p>
      </dgm:t>
    </dgm:pt>
    <dgm:pt modelId="{7D404778-2C6E-4938-9182-C509F5471545}">
      <dgm:prSet phldrT="[文本]"/>
      <dgm:spPr/>
      <dgm:t>
        <a:bodyPr/>
        <a:lstStyle/>
        <a:p>
          <a:r>
            <a:rPr lang="zh-CN" altLang="en-US" dirty="0" smtClean="0"/>
            <a:t>外勤人员手持 </a:t>
          </a:r>
          <a:r>
            <a:rPr lang="en-US" altLang="zh-CN" dirty="0" smtClean="0"/>
            <a:t>Pad</a:t>
          </a:r>
          <a:r>
            <a:rPr lang="zh-CN" altLang="en-US" dirty="0" smtClean="0"/>
            <a:t>可实现现场入网</a:t>
          </a:r>
          <a:endParaRPr lang="zh-CN" altLang="en-US" dirty="0"/>
        </a:p>
      </dgm:t>
    </dgm:pt>
    <dgm:pt modelId="{40761916-EE5C-4C02-8207-70DAF764753A}" type="parTrans" cxnId="{E0FD9C6A-0E2C-48F6-AE58-F163D87D3F42}">
      <dgm:prSet/>
      <dgm:spPr/>
      <dgm:t>
        <a:bodyPr/>
        <a:lstStyle/>
        <a:p>
          <a:endParaRPr lang="zh-CN" altLang="en-US"/>
        </a:p>
      </dgm:t>
    </dgm:pt>
    <dgm:pt modelId="{73B24CB7-DCAF-408E-99A2-09D21A9113F4}" type="sibTrans" cxnId="{E0FD9C6A-0E2C-48F6-AE58-F163D87D3F42}">
      <dgm:prSet/>
      <dgm:spPr/>
      <dgm:t>
        <a:bodyPr/>
        <a:lstStyle/>
        <a:p>
          <a:endParaRPr lang="zh-CN" altLang="en-US"/>
        </a:p>
      </dgm:t>
    </dgm:pt>
    <dgm:pt modelId="{4B976F48-D90F-48B3-988A-1BDB94D4D8CF}" type="pres">
      <dgm:prSet presAssocID="{C88E2A9A-8EC2-463D-A8D9-DD7FCAE89E11}" presName="Name0" presStyleCnt="0">
        <dgm:presLayoutVars>
          <dgm:dir/>
          <dgm:animLvl val="lvl"/>
          <dgm:resizeHandles val="exact"/>
        </dgm:presLayoutVars>
      </dgm:prSet>
      <dgm:spPr/>
    </dgm:pt>
    <dgm:pt modelId="{88AF2B8E-656E-4913-BDDD-449EC4387BA3}" type="pres">
      <dgm:prSet presAssocID="{D3E231A3-2791-497F-926F-8F6D4E604A04}" presName="parTxOnly" presStyleLbl="node1" presStyleIdx="0" presStyleCnt="3">
        <dgm:presLayoutVars>
          <dgm:chMax val="0"/>
          <dgm:chPref val="0"/>
          <dgm:bulletEnabled val="1"/>
        </dgm:presLayoutVars>
      </dgm:prSet>
      <dgm:spPr/>
      <dgm:t>
        <a:bodyPr/>
        <a:lstStyle/>
        <a:p>
          <a:endParaRPr lang="zh-CN" altLang="en-US"/>
        </a:p>
      </dgm:t>
    </dgm:pt>
    <dgm:pt modelId="{989F2282-9EAA-4BE6-AA4D-6B493017F2C0}" type="pres">
      <dgm:prSet presAssocID="{B8BA3557-6926-4914-BB9E-C0D274429AE1}" presName="parTxOnlySpace" presStyleCnt="0"/>
      <dgm:spPr/>
    </dgm:pt>
    <dgm:pt modelId="{A96EFB6F-DED4-4B30-9204-B160E2B78060}" type="pres">
      <dgm:prSet presAssocID="{CCCF9A37-E063-416C-AC86-D40539E35A21}" presName="parTxOnly" presStyleLbl="node1" presStyleIdx="1" presStyleCnt="3">
        <dgm:presLayoutVars>
          <dgm:chMax val="0"/>
          <dgm:chPref val="0"/>
          <dgm:bulletEnabled val="1"/>
        </dgm:presLayoutVars>
      </dgm:prSet>
      <dgm:spPr/>
      <dgm:t>
        <a:bodyPr/>
        <a:lstStyle/>
        <a:p>
          <a:endParaRPr lang="zh-CN" altLang="en-US"/>
        </a:p>
      </dgm:t>
    </dgm:pt>
    <dgm:pt modelId="{66C60522-4712-43A9-B9EF-B9C779A9C508}" type="pres">
      <dgm:prSet presAssocID="{B9E7B800-DDBB-4159-8079-0BCCBD7A4A34}" presName="parTxOnlySpace" presStyleCnt="0"/>
      <dgm:spPr/>
    </dgm:pt>
    <dgm:pt modelId="{BAB21CA6-85CC-4792-97B2-243558459023}" type="pres">
      <dgm:prSet presAssocID="{7D404778-2C6E-4938-9182-C509F5471545}" presName="parTxOnly" presStyleLbl="node1" presStyleIdx="2" presStyleCnt="3">
        <dgm:presLayoutVars>
          <dgm:chMax val="0"/>
          <dgm:chPref val="0"/>
          <dgm:bulletEnabled val="1"/>
        </dgm:presLayoutVars>
      </dgm:prSet>
      <dgm:spPr/>
      <dgm:t>
        <a:bodyPr/>
        <a:lstStyle/>
        <a:p>
          <a:endParaRPr lang="zh-CN" altLang="en-US"/>
        </a:p>
      </dgm:t>
    </dgm:pt>
  </dgm:ptLst>
  <dgm:cxnLst>
    <dgm:cxn modelId="{7EBA8DB9-9D15-4562-ABB6-306CBCC2BD84}" srcId="{C88E2A9A-8EC2-463D-A8D9-DD7FCAE89E11}" destId="{D3E231A3-2791-497F-926F-8F6D4E604A04}" srcOrd="0" destOrd="0" parTransId="{12F23533-B741-4E6B-BCAF-56EC17B3CCC8}" sibTransId="{B8BA3557-6926-4914-BB9E-C0D274429AE1}"/>
    <dgm:cxn modelId="{E0FD9C6A-0E2C-48F6-AE58-F163D87D3F42}" srcId="{C88E2A9A-8EC2-463D-A8D9-DD7FCAE89E11}" destId="{7D404778-2C6E-4938-9182-C509F5471545}" srcOrd="2" destOrd="0" parTransId="{40761916-EE5C-4C02-8207-70DAF764753A}" sibTransId="{73B24CB7-DCAF-408E-99A2-09D21A9113F4}"/>
    <dgm:cxn modelId="{D7793B92-43BD-44D6-B046-2BB7B451151C}" type="presOf" srcId="{C88E2A9A-8EC2-463D-A8D9-DD7FCAE89E11}" destId="{4B976F48-D90F-48B3-988A-1BDB94D4D8CF}" srcOrd="0" destOrd="0" presId="urn:microsoft.com/office/officeart/2005/8/layout/chevron1"/>
    <dgm:cxn modelId="{63661574-C64B-4AC2-BFD4-680415934FD7}" type="presOf" srcId="{7D404778-2C6E-4938-9182-C509F5471545}" destId="{BAB21CA6-85CC-4792-97B2-243558459023}" srcOrd="0" destOrd="0" presId="urn:microsoft.com/office/officeart/2005/8/layout/chevron1"/>
    <dgm:cxn modelId="{676D6458-4603-40BB-BF8F-922594EC8DF9}" type="presOf" srcId="{D3E231A3-2791-497F-926F-8F6D4E604A04}" destId="{88AF2B8E-656E-4913-BDDD-449EC4387BA3}" srcOrd="0" destOrd="0" presId="urn:microsoft.com/office/officeart/2005/8/layout/chevron1"/>
    <dgm:cxn modelId="{7EDDB362-D3D3-40D4-B94A-979251118544}" type="presOf" srcId="{CCCF9A37-E063-416C-AC86-D40539E35A21}" destId="{A96EFB6F-DED4-4B30-9204-B160E2B78060}" srcOrd="0" destOrd="0" presId="urn:microsoft.com/office/officeart/2005/8/layout/chevron1"/>
    <dgm:cxn modelId="{4564048D-B217-4EBA-A89E-D4D0B056DF06}" srcId="{C88E2A9A-8EC2-463D-A8D9-DD7FCAE89E11}" destId="{CCCF9A37-E063-416C-AC86-D40539E35A21}" srcOrd="1" destOrd="0" parTransId="{FE15E81C-E95D-499F-83A1-AB0F775D2372}" sibTransId="{B9E7B800-DDBB-4159-8079-0BCCBD7A4A34}"/>
    <dgm:cxn modelId="{583E9F50-9442-4801-9695-06D0F1B9B7BC}" type="presParOf" srcId="{4B976F48-D90F-48B3-988A-1BDB94D4D8CF}" destId="{88AF2B8E-656E-4913-BDDD-449EC4387BA3}" srcOrd="0" destOrd="0" presId="urn:microsoft.com/office/officeart/2005/8/layout/chevron1"/>
    <dgm:cxn modelId="{7437ED08-4E75-47EF-9020-B32AB25378BA}" type="presParOf" srcId="{4B976F48-D90F-48B3-988A-1BDB94D4D8CF}" destId="{989F2282-9EAA-4BE6-AA4D-6B493017F2C0}" srcOrd="1" destOrd="0" presId="urn:microsoft.com/office/officeart/2005/8/layout/chevron1"/>
    <dgm:cxn modelId="{2D4CBD3F-3454-4EAB-A3DF-04C5CDFD26A1}" type="presParOf" srcId="{4B976F48-D90F-48B3-988A-1BDB94D4D8CF}" destId="{A96EFB6F-DED4-4B30-9204-B160E2B78060}" srcOrd="2" destOrd="0" presId="urn:microsoft.com/office/officeart/2005/8/layout/chevron1"/>
    <dgm:cxn modelId="{223F25A4-659C-491D-A962-86979D7AAA28}" type="presParOf" srcId="{4B976F48-D90F-48B3-988A-1BDB94D4D8CF}" destId="{66C60522-4712-43A9-B9EF-B9C779A9C508}" srcOrd="3" destOrd="0" presId="urn:microsoft.com/office/officeart/2005/8/layout/chevron1"/>
    <dgm:cxn modelId="{0EA3A55D-D7CC-4339-8E8D-379AB2872380}" type="presParOf" srcId="{4B976F48-D90F-48B3-988A-1BDB94D4D8CF}" destId="{BAB21CA6-85CC-4792-97B2-24355845902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88E2A9A-8EC2-463D-A8D9-DD7FCAE89E11}" type="doc">
      <dgm:prSet loTypeId="urn:microsoft.com/office/officeart/2005/8/layout/chevron1" loCatId="process" qsTypeId="urn:microsoft.com/office/officeart/2005/8/quickstyle/simple1" qsCatId="simple" csTypeId="urn:microsoft.com/office/officeart/2005/8/colors/colorful4" csCatId="colorful" phldr="1"/>
      <dgm:spPr/>
    </dgm:pt>
    <dgm:pt modelId="{D3E231A3-2791-497F-926F-8F6D4E604A04}">
      <dgm:prSet phldrT="[文本]"/>
      <dgm:spPr/>
      <dgm:t>
        <a:bodyPr/>
        <a:lstStyle/>
        <a:p>
          <a:r>
            <a:rPr lang="zh-CN" altLang="en-US" dirty="0" smtClean="0"/>
            <a:t>提供商品进销存</a:t>
          </a:r>
          <a:endParaRPr lang="zh-CN" altLang="en-US" dirty="0"/>
        </a:p>
      </dgm:t>
    </dgm:pt>
    <dgm:pt modelId="{12F23533-B741-4E6B-BCAF-56EC17B3CCC8}" type="parTrans" cxnId="{7EBA8DB9-9D15-4562-ABB6-306CBCC2BD84}">
      <dgm:prSet/>
      <dgm:spPr/>
      <dgm:t>
        <a:bodyPr/>
        <a:lstStyle/>
        <a:p>
          <a:endParaRPr lang="zh-CN" altLang="en-US"/>
        </a:p>
      </dgm:t>
    </dgm:pt>
    <dgm:pt modelId="{B8BA3557-6926-4914-BB9E-C0D274429AE1}" type="sibTrans" cxnId="{7EBA8DB9-9D15-4562-ABB6-306CBCC2BD84}">
      <dgm:prSet/>
      <dgm:spPr/>
      <dgm:t>
        <a:bodyPr/>
        <a:lstStyle/>
        <a:p>
          <a:endParaRPr lang="zh-CN" altLang="en-US"/>
        </a:p>
      </dgm:t>
    </dgm:pt>
    <dgm:pt modelId="{CCCF9A37-E063-416C-AC86-D40539E35A21}">
      <dgm:prSet phldrT="[文本]"/>
      <dgm:spPr/>
      <dgm:t>
        <a:bodyPr/>
        <a:lstStyle/>
        <a:p>
          <a:r>
            <a:rPr lang="zh-CN" altLang="en-US" dirty="0" smtClean="0"/>
            <a:t>一键下单</a:t>
          </a:r>
          <a:endParaRPr lang="zh-CN" altLang="en-US" dirty="0"/>
        </a:p>
      </dgm:t>
    </dgm:pt>
    <dgm:pt modelId="{FE15E81C-E95D-499F-83A1-AB0F775D2372}" type="parTrans" cxnId="{4564048D-B217-4EBA-A89E-D4D0B056DF06}">
      <dgm:prSet/>
      <dgm:spPr/>
      <dgm:t>
        <a:bodyPr/>
        <a:lstStyle/>
        <a:p>
          <a:endParaRPr lang="zh-CN" altLang="en-US"/>
        </a:p>
      </dgm:t>
    </dgm:pt>
    <dgm:pt modelId="{B9E7B800-DDBB-4159-8079-0BCCBD7A4A34}" type="sibTrans" cxnId="{4564048D-B217-4EBA-A89E-D4D0B056DF06}">
      <dgm:prSet/>
      <dgm:spPr/>
      <dgm:t>
        <a:bodyPr/>
        <a:lstStyle/>
        <a:p>
          <a:endParaRPr lang="zh-CN" altLang="en-US"/>
        </a:p>
      </dgm:t>
    </dgm:pt>
    <dgm:pt modelId="{7D404778-2C6E-4938-9182-C509F5471545}">
      <dgm:prSet phldrT="[文本]"/>
      <dgm:spPr/>
      <dgm:t>
        <a:bodyPr/>
        <a:lstStyle/>
        <a:p>
          <a:r>
            <a:rPr lang="zh-CN" altLang="en-US" dirty="0" smtClean="0"/>
            <a:t>电子签购单</a:t>
          </a:r>
          <a:endParaRPr lang="zh-CN" altLang="en-US" dirty="0"/>
        </a:p>
      </dgm:t>
    </dgm:pt>
    <dgm:pt modelId="{40761916-EE5C-4C02-8207-70DAF764753A}" type="parTrans" cxnId="{E0FD9C6A-0E2C-48F6-AE58-F163D87D3F42}">
      <dgm:prSet/>
      <dgm:spPr/>
      <dgm:t>
        <a:bodyPr/>
        <a:lstStyle/>
        <a:p>
          <a:endParaRPr lang="zh-CN" altLang="en-US"/>
        </a:p>
      </dgm:t>
    </dgm:pt>
    <dgm:pt modelId="{73B24CB7-DCAF-408E-99A2-09D21A9113F4}" type="sibTrans" cxnId="{E0FD9C6A-0E2C-48F6-AE58-F163D87D3F42}">
      <dgm:prSet/>
      <dgm:spPr/>
      <dgm:t>
        <a:bodyPr/>
        <a:lstStyle/>
        <a:p>
          <a:endParaRPr lang="zh-CN" altLang="en-US"/>
        </a:p>
      </dgm:t>
    </dgm:pt>
    <dgm:pt modelId="{4B976F48-D90F-48B3-988A-1BDB94D4D8CF}" type="pres">
      <dgm:prSet presAssocID="{C88E2A9A-8EC2-463D-A8D9-DD7FCAE89E11}" presName="Name0" presStyleCnt="0">
        <dgm:presLayoutVars>
          <dgm:dir/>
          <dgm:animLvl val="lvl"/>
          <dgm:resizeHandles val="exact"/>
        </dgm:presLayoutVars>
      </dgm:prSet>
      <dgm:spPr/>
    </dgm:pt>
    <dgm:pt modelId="{88AF2B8E-656E-4913-BDDD-449EC4387BA3}" type="pres">
      <dgm:prSet presAssocID="{D3E231A3-2791-497F-926F-8F6D4E604A04}" presName="parTxOnly" presStyleLbl="node1" presStyleIdx="0" presStyleCnt="3">
        <dgm:presLayoutVars>
          <dgm:chMax val="0"/>
          <dgm:chPref val="0"/>
          <dgm:bulletEnabled val="1"/>
        </dgm:presLayoutVars>
      </dgm:prSet>
      <dgm:spPr/>
      <dgm:t>
        <a:bodyPr/>
        <a:lstStyle/>
        <a:p>
          <a:endParaRPr lang="zh-CN" altLang="en-US"/>
        </a:p>
      </dgm:t>
    </dgm:pt>
    <dgm:pt modelId="{989F2282-9EAA-4BE6-AA4D-6B493017F2C0}" type="pres">
      <dgm:prSet presAssocID="{B8BA3557-6926-4914-BB9E-C0D274429AE1}" presName="parTxOnlySpace" presStyleCnt="0"/>
      <dgm:spPr/>
    </dgm:pt>
    <dgm:pt modelId="{A96EFB6F-DED4-4B30-9204-B160E2B78060}" type="pres">
      <dgm:prSet presAssocID="{CCCF9A37-E063-416C-AC86-D40539E35A21}" presName="parTxOnly" presStyleLbl="node1" presStyleIdx="1" presStyleCnt="3">
        <dgm:presLayoutVars>
          <dgm:chMax val="0"/>
          <dgm:chPref val="0"/>
          <dgm:bulletEnabled val="1"/>
        </dgm:presLayoutVars>
      </dgm:prSet>
      <dgm:spPr/>
      <dgm:t>
        <a:bodyPr/>
        <a:lstStyle/>
        <a:p>
          <a:endParaRPr lang="zh-CN" altLang="en-US"/>
        </a:p>
      </dgm:t>
    </dgm:pt>
    <dgm:pt modelId="{66C60522-4712-43A9-B9EF-B9C779A9C508}" type="pres">
      <dgm:prSet presAssocID="{B9E7B800-DDBB-4159-8079-0BCCBD7A4A34}" presName="parTxOnlySpace" presStyleCnt="0"/>
      <dgm:spPr/>
    </dgm:pt>
    <dgm:pt modelId="{BAB21CA6-85CC-4792-97B2-243558459023}" type="pres">
      <dgm:prSet presAssocID="{7D404778-2C6E-4938-9182-C509F5471545}" presName="parTxOnly" presStyleLbl="node1" presStyleIdx="2" presStyleCnt="3">
        <dgm:presLayoutVars>
          <dgm:chMax val="0"/>
          <dgm:chPref val="0"/>
          <dgm:bulletEnabled val="1"/>
        </dgm:presLayoutVars>
      </dgm:prSet>
      <dgm:spPr/>
      <dgm:t>
        <a:bodyPr/>
        <a:lstStyle/>
        <a:p>
          <a:endParaRPr lang="zh-CN" altLang="en-US"/>
        </a:p>
      </dgm:t>
    </dgm:pt>
  </dgm:ptLst>
  <dgm:cxnLst>
    <dgm:cxn modelId="{C86B7401-FBD9-4827-A7A3-D4F1B7BBCEC2}" type="presOf" srcId="{C88E2A9A-8EC2-463D-A8D9-DD7FCAE89E11}" destId="{4B976F48-D90F-48B3-988A-1BDB94D4D8CF}" srcOrd="0" destOrd="0" presId="urn:microsoft.com/office/officeart/2005/8/layout/chevron1"/>
    <dgm:cxn modelId="{E2757A2E-9AA5-438C-AAB6-6024B51B82E0}" type="presOf" srcId="{CCCF9A37-E063-416C-AC86-D40539E35A21}" destId="{A96EFB6F-DED4-4B30-9204-B160E2B78060}" srcOrd="0" destOrd="0" presId="urn:microsoft.com/office/officeart/2005/8/layout/chevron1"/>
    <dgm:cxn modelId="{7EBA8DB9-9D15-4562-ABB6-306CBCC2BD84}" srcId="{C88E2A9A-8EC2-463D-A8D9-DD7FCAE89E11}" destId="{D3E231A3-2791-497F-926F-8F6D4E604A04}" srcOrd="0" destOrd="0" parTransId="{12F23533-B741-4E6B-BCAF-56EC17B3CCC8}" sibTransId="{B8BA3557-6926-4914-BB9E-C0D274429AE1}"/>
    <dgm:cxn modelId="{E0FD9C6A-0E2C-48F6-AE58-F163D87D3F42}" srcId="{C88E2A9A-8EC2-463D-A8D9-DD7FCAE89E11}" destId="{7D404778-2C6E-4938-9182-C509F5471545}" srcOrd="2" destOrd="0" parTransId="{40761916-EE5C-4C02-8207-70DAF764753A}" sibTransId="{73B24CB7-DCAF-408E-99A2-09D21A9113F4}"/>
    <dgm:cxn modelId="{61DB60D7-6DC5-42AF-81E1-0F26FC732F37}" type="presOf" srcId="{D3E231A3-2791-497F-926F-8F6D4E604A04}" destId="{88AF2B8E-656E-4913-BDDD-449EC4387BA3}" srcOrd="0" destOrd="0" presId="urn:microsoft.com/office/officeart/2005/8/layout/chevron1"/>
    <dgm:cxn modelId="{439E644A-335B-4FD5-B5F2-CA029D540DE2}" type="presOf" srcId="{7D404778-2C6E-4938-9182-C509F5471545}" destId="{BAB21CA6-85CC-4792-97B2-243558459023}" srcOrd="0" destOrd="0" presId="urn:microsoft.com/office/officeart/2005/8/layout/chevron1"/>
    <dgm:cxn modelId="{4564048D-B217-4EBA-A89E-D4D0B056DF06}" srcId="{C88E2A9A-8EC2-463D-A8D9-DD7FCAE89E11}" destId="{CCCF9A37-E063-416C-AC86-D40539E35A21}" srcOrd="1" destOrd="0" parTransId="{FE15E81C-E95D-499F-83A1-AB0F775D2372}" sibTransId="{B9E7B800-DDBB-4159-8079-0BCCBD7A4A34}"/>
    <dgm:cxn modelId="{2763AA84-8784-4D90-9ABF-214F815DBA1C}" type="presParOf" srcId="{4B976F48-D90F-48B3-988A-1BDB94D4D8CF}" destId="{88AF2B8E-656E-4913-BDDD-449EC4387BA3}" srcOrd="0" destOrd="0" presId="urn:microsoft.com/office/officeart/2005/8/layout/chevron1"/>
    <dgm:cxn modelId="{DFAE1D48-D28F-4EE2-AAB1-D62E5C65873F}" type="presParOf" srcId="{4B976F48-D90F-48B3-988A-1BDB94D4D8CF}" destId="{989F2282-9EAA-4BE6-AA4D-6B493017F2C0}" srcOrd="1" destOrd="0" presId="urn:microsoft.com/office/officeart/2005/8/layout/chevron1"/>
    <dgm:cxn modelId="{3D460F81-49CA-431B-8181-4608ABEC77A6}" type="presParOf" srcId="{4B976F48-D90F-48B3-988A-1BDB94D4D8CF}" destId="{A96EFB6F-DED4-4B30-9204-B160E2B78060}" srcOrd="2" destOrd="0" presId="urn:microsoft.com/office/officeart/2005/8/layout/chevron1"/>
    <dgm:cxn modelId="{42F6B63D-357D-47BD-BEFF-0381582EAD45}" type="presParOf" srcId="{4B976F48-D90F-48B3-988A-1BDB94D4D8CF}" destId="{66C60522-4712-43A9-B9EF-B9C779A9C508}" srcOrd="3" destOrd="0" presId="urn:microsoft.com/office/officeart/2005/8/layout/chevron1"/>
    <dgm:cxn modelId="{6C4A9C47-0C16-4D87-B03D-B1B17776C8C2}" type="presParOf" srcId="{4B976F48-D90F-48B3-988A-1BDB94D4D8CF}" destId="{BAB21CA6-85CC-4792-97B2-243558459023}" srcOrd="4"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88E2A9A-8EC2-463D-A8D9-DD7FCAE89E11}" type="doc">
      <dgm:prSet loTypeId="urn:microsoft.com/office/officeart/2005/8/layout/chevron1" loCatId="process" qsTypeId="urn:microsoft.com/office/officeart/2005/8/quickstyle/simple1" qsCatId="simple" csTypeId="urn:microsoft.com/office/officeart/2005/8/colors/colorful5" csCatId="colorful" phldr="1"/>
      <dgm:spPr/>
    </dgm:pt>
    <dgm:pt modelId="{D3E231A3-2791-497F-926F-8F6D4E604A04}">
      <dgm:prSet phldrT="[文本]"/>
      <dgm:spPr/>
      <dgm:t>
        <a:bodyPr/>
        <a:lstStyle/>
        <a:p>
          <a:r>
            <a:rPr lang="zh-CN" altLang="en-US" dirty="0" smtClean="0"/>
            <a:t>订单管理</a:t>
          </a:r>
          <a:endParaRPr lang="zh-CN" altLang="en-US" dirty="0"/>
        </a:p>
      </dgm:t>
    </dgm:pt>
    <dgm:pt modelId="{12F23533-B741-4E6B-BCAF-56EC17B3CCC8}" type="parTrans" cxnId="{7EBA8DB9-9D15-4562-ABB6-306CBCC2BD84}">
      <dgm:prSet/>
      <dgm:spPr/>
      <dgm:t>
        <a:bodyPr/>
        <a:lstStyle/>
        <a:p>
          <a:endParaRPr lang="zh-CN" altLang="en-US"/>
        </a:p>
      </dgm:t>
    </dgm:pt>
    <dgm:pt modelId="{B8BA3557-6926-4914-BB9E-C0D274429AE1}" type="sibTrans" cxnId="{7EBA8DB9-9D15-4562-ABB6-306CBCC2BD84}">
      <dgm:prSet/>
      <dgm:spPr/>
      <dgm:t>
        <a:bodyPr/>
        <a:lstStyle/>
        <a:p>
          <a:endParaRPr lang="zh-CN" altLang="en-US"/>
        </a:p>
      </dgm:t>
    </dgm:pt>
    <dgm:pt modelId="{CCCF9A37-E063-416C-AC86-D40539E35A21}">
      <dgm:prSet phldrT="[文本]"/>
      <dgm:spPr/>
      <dgm:t>
        <a:bodyPr/>
        <a:lstStyle/>
        <a:p>
          <a:r>
            <a:rPr lang="zh-CN" altLang="en-US" dirty="0" smtClean="0"/>
            <a:t>流水查询</a:t>
          </a:r>
          <a:endParaRPr lang="zh-CN" altLang="en-US" dirty="0"/>
        </a:p>
      </dgm:t>
    </dgm:pt>
    <dgm:pt modelId="{FE15E81C-E95D-499F-83A1-AB0F775D2372}" type="parTrans" cxnId="{4564048D-B217-4EBA-A89E-D4D0B056DF06}">
      <dgm:prSet/>
      <dgm:spPr/>
      <dgm:t>
        <a:bodyPr/>
        <a:lstStyle/>
        <a:p>
          <a:endParaRPr lang="zh-CN" altLang="en-US"/>
        </a:p>
      </dgm:t>
    </dgm:pt>
    <dgm:pt modelId="{B9E7B800-DDBB-4159-8079-0BCCBD7A4A34}" type="sibTrans" cxnId="{4564048D-B217-4EBA-A89E-D4D0B056DF06}">
      <dgm:prSet/>
      <dgm:spPr/>
      <dgm:t>
        <a:bodyPr/>
        <a:lstStyle/>
        <a:p>
          <a:endParaRPr lang="zh-CN" altLang="en-US"/>
        </a:p>
      </dgm:t>
    </dgm:pt>
    <dgm:pt modelId="{4B976F48-D90F-48B3-988A-1BDB94D4D8CF}" type="pres">
      <dgm:prSet presAssocID="{C88E2A9A-8EC2-463D-A8D9-DD7FCAE89E11}" presName="Name0" presStyleCnt="0">
        <dgm:presLayoutVars>
          <dgm:dir/>
          <dgm:animLvl val="lvl"/>
          <dgm:resizeHandles val="exact"/>
        </dgm:presLayoutVars>
      </dgm:prSet>
      <dgm:spPr/>
    </dgm:pt>
    <dgm:pt modelId="{88AF2B8E-656E-4913-BDDD-449EC4387BA3}" type="pres">
      <dgm:prSet presAssocID="{D3E231A3-2791-497F-926F-8F6D4E604A04}" presName="parTxOnly" presStyleLbl="node1" presStyleIdx="0" presStyleCnt="2">
        <dgm:presLayoutVars>
          <dgm:chMax val="0"/>
          <dgm:chPref val="0"/>
          <dgm:bulletEnabled val="1"/>
        </dgm:presLayoutVars>
      </dgm:prSet>
      <dgm:spPr/>
      <dgm:t>
        <a:bodyPr/>
        <a:lstStyle/>
        <a:p>
          <a:endParaRPr lang="zh-CN" altLang="en-US"/>
        </a:p>
      </dgm:t>
    </dgm:pt>
    <dgm:pt modelId="{989F2282-9EAA-4BE6-AA4D-6B493017F2C0}" type="pres">
      <dgm:prSet presAssocID="{B8BA3557-6926-4914-BB9E-C0D274429AE1}" presName="parTxOnlySpace" presStyleCnt="0"/>
      <dgm:spPr/>
    </dgm:pt>
    <dgm:pt modelId="{A96EFB6F-DED4-4B30-9204-B160E2B78060}" type="pres">
      <dgm:prSet presAssocID="{CCCF9A37-E063-416C-AC86-D40539E35A21}" presName="parTxOnly" presStyleLbl="node1" presStyleIdx="1" presStyleCnt="2">
        <dgm:presLayoutVars>
          <dgm:chMax val="0"/>
          <dgm:chPref val="0"/>
          <dgm:bulletEnabled val="1"/>
        </dgm:presLayoutVars>
      </dgm:prSet>
      <dgm:spPr/>
      <dgm:t>
        <a:bodyPr/>
        <a:lstStyle/>
        <a:p>
          <a:endParaRPr lang="zh-CN" altLang="en-US"/>
        </a:p>
      </dgm:t>
    </dgm:pt>
  </dgm:ptLst>
  <dgm:cxnLst>
    <dgm:cxn modelId="{7EBA8DB9-9D15-4562-ABB6-306CBCC2BD84}" srcId="{C88E2A9A-8EC2-463D-A8D9-DD7FCAE89E11}" destId="{D3E231A3-2791-497F-926F-8F6D4E604A04}" srcOrd="0" destOrd="0" parTransId="{12F23533-B741-4E6B-BCAF-56EC17B3CCC8}" sibTransId="{B8BA3557-6926-4914-BB9E-C0D274429AE1}"/>
    <dgm:cxn modelId="{18685886-48B3-473B-A264-1C4D65E3F524}" type="presOf" srcId="{D3E231A3-2791-497F-926F-8F6D4E604A04}" destId="{88AF2B8E-656E-4913-BDDD-449EC4387BA3}" srcOrd="0" destOrd="0" presId="urn:microsoft.com/office/officeart/2005/8/layout/chevron1"/>
    <dgm:cxn modelId="{CB4ABEC4-6BEA-4FBB-B637-FB8A30159A90}" type="presOf" srcId="{C88E2A9A-8EC2-463D-A8D9-DD7FCAE89E11}" destId="{4B976F48-D90F-48B3-988A-1BDB94D4D8CF}" srcOrd="0" destOrd="0" presId="urn:microsoft.com/office/officeart/2005/8/layout/chevron1"/>
    <dgm:cxn modelId="{4564048D-B217-4EBA-A89E-D4D0B056DF06}" srcId="{C88E2A9A-8EC2-463D-A8D9-DD7FCAE89E11}" destId="{CCCF9A37-E063-416C-AC86-D40539E35A21}" srcOrd="1" destOrd="0" parTransId="{FE15E81C-E95D-499F-83A1-AB0F775D2372}" sibTransId="{B9E7B800-DDBB-4159-8079-0BCCBD7A4A34}"/>
    <dgm:cxn modelId="{FBF2F9BA-5C55-4E38-9A32-118BC7F98C16}" type="presOf" srcId="{CCCF9A37-E063-416C-AC86-D40539E35A21}" destId="{A96EFB6F-DED4-4B30-9204-B160E2B78060}" srcOrd="0" destOrd="0" presId="urn:microsoft.com/office/officeart/2005/8/layout/chevron1"/>
    <dgm:cxn modelId="{0C48E050-AFF9-4DB5-AF48-D7ABFE0FAEFC}" type="presParOf" srcId="{4B976F48-D90F-48B3-988A-1BDB94D4D8CF}" destId="{88AF2B8E-656E-4913-BDDD-449EC4387BA3}" srcOrd="0" destOrd="0" presId="urn:microsoft.com/office/officeart/2005/8/layout/chevron1"/>
    <dgm:cxn modelId="{69A76480-0D7C-472A-B7C7-87D6A51A52DB}" type="presParOf" srcId="{4B976F48-D90F-48B3-988A-1BDB94D4D8CF}" destId="{989F2282-9EAA-4BE6-AA4D-6B493017F2C0}" srcOrd="1" destOrd="0" presId="urn:microsoft.com/office/officeart/2005/8/layout/chevron1"/>
    <dgm:cxn modelId="{48CCE975-BCD3-4115-85C0-149090634526}" type="presParOf" srcId="{4B976F48-D90F-48B3-988A-1BDB94D4D8CF}" destId="{A96EFB6F-DED4-4B30-9204-B160E2B78060}" srcOrd="2"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E9A29-71E8-4148-991F-E8D4BD5F1277}">
      <dsp:nvSpPr>
        <dsp:cNvPr id="0" name=""/>
        <dsp:cNvSpPr/>
      </dsp:nvSpPr>
      <dsp:spPr>
        <a:xfrm>
          <a:off x="4673950" y="2743553"/>
          <a:ext cx="2730943" cy="164637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itchFamily="34" charset="-122"/>
              <a:ea typeface="微软雅黑" pitchFamily="34" charset="-122"/>
            </a:rPr>
            <a:t>数据透传</a:t>
          </a:r>
          <a:endParaRPr lang="zh-CN" altLang="en-US" sz="2000" kern="1200" dirty="0">
            <a:latin typeface="微软雅黑" pitchFamily="34" charset="-122"/>
            <a:ea typeface="微软雅黑" pitchFamily="34" charset="-122"/>
          </a:endParaRPr>
        </a:p>
      </dsp:txBody>
      <dsp:txXfrm>
        <a:off x="5529398" y="3191311"/>
        <a:ext cx="1839330" cy="1162450"/>
      </dsp:txXfrm>
    </dsp:sp>
    <dsp:sp modelId="{E93343E9-0817-4BD3-8A4F-692942A6DE63}">
      <dsp:nvSpPr>
        <dsp:cNvPr id="0" name=""/>
        <dsp:cNvSpPr/>
      </dsp:nvSpPr>
      <dsp:spPr>
        <a:xfrm>
          <a:off x="0" y="2473257"/>
          <a:ext cx="2825803" cy="212365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itchFamily="34" charset="-122"/>
              <a:ea typeface="微软雅黑" pitchFamily="34" charset="-122"/>
            </a:rPr>
            <a:t>消费、转账、电子现金、助农取款、定活互转</a:t>
          </a:r>
          <a:endParaRPr lang="zh-CN" altLang="en-US" sz="2000" kern="1200" dirty="0">
            <a:latin typeface="微软雅黑" pitchFamily="34" charset="-122"/>
            <a:ea typeface="微软雅黑" pitchFamily="34" charset="-122"/>
          </a:endParaRPr>
        </a:p>
      </dsp:txBody>
      <dsp:txXfrm>
        <a:off x="46650" y="3050821"/>
        <a:ext cx="1884762" cy="1499443"/>
      </dsp:txXfrm>
    </dsp:sp>
    <dsp:sp modelId="{75F4A020-1E12-4E2F-9C8E-9A2D3261197D}">
      <dsp:nvSpPr>
        <dsp:cNvPr id="0" name=""/>
        <dsp:cNvSpPr/>
      </dsp:nvSpPr>
      <dsp:spPr>
        <a:xfrm>
          <a:off x="4232518" y="-50839"/>
          <a:ext cx="3172375" cy="158904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itchFamily="34" charset="-122"/>
              <a:ea typeface="微软雅黑" pitchFamily="34" charset="-122"/>
            </a:rPr>
            <a:t>分布式部署</a:t>
          </a:r>
          <a:endParaRPr lang="zh-CN" altLang="en-US" sz="2000" kern="1200" dirty="0">
            <a:latin typeface="微软雅黑" pitchFamily="34" charset="-122"/>
            <a:ea typeface="微软雅黑" pitchFamily="34" charset="-122"/>
          </a:endParaRPr>
        </a:p>
        <a:p>
          <a:pPr marL="228600" lvl="1" indent="-228600" algn="l" defTabSz="889000">
            <a:lnSpc>
              <a:spcPct val="90000"/>
            </a:lnSpc>
            <a:spcBef>
              <a:spcPct val="0"/>
            </a:spcBef>
            <a:spcAft>
              <a:spcPct val="15000"/>
            </a:spcAft>
            <a:buChar char="••"/>
          </a:pPr>
          <a:r>
            <a:rPr lang="zh-CN" altLang="en-US" sz="2000" kern="1200" dirty="0" smtClean="0">
              <a:latin typeface="微软雅黑" pitchFamily="34" charset="-122"/>
              <a:ea typeface="微软雅黑" pitchFamily="34" charset="-122"/>
            </a:rPr>
            <a:t>支持</a:t>
          </a:r>
          <a:r>
            <a:rPr lang="zh-CN" altLang="en-US" sz="2000" kern="1200" smtClean="0">
              <a:latin typeface="微软雅黑" pitchFamily="34" charset="-122"/>
              <a:ea typeface="微软雅黑" pitchFamily="34" charset="-122"/>
            </a:rPr>
            <a:t>多种数据库</a:t>
          </a:r>
          <a:endParaRPr lang="zh-CN" altLang="en-US" sz="2000" kern="1200" dirty="0">
            <a:latin typeface="微软雅黑" pitchFamily="34" charset="-122"/>
            <a:ea typeface="微软雅黑" pitchFamily="34" charset="-122"/>
          </a:endParaRPr>
        </a:p>
      </dsp:txBody>
      <dsp:txXfrm>
        <a:off x="5219137" y="-15933"/>
        <a:ext cx="2150850" cy="1121968"/>
      </dsp:txXfrm>
    </dsp:sp>
    <dsp:sp modelId="{FEE6A847-6584-4214-B414-A2B1A10A4F0E}">
      <dsp:nvSpPr>
        <dsp:cNvPr id="0" name=""/>
        <dsp:cNvSpPr/>
      </dsp:nvSpPr>
      <dsp:spPr>
        <a:xfrm>
          <a:off x="0" y="-65585"/>
          <a:ext cx="3280899" cy="158904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itchFamily="34" charset="-122"/>
              <a:ea typeface="微软雅黑" pitchFamily="34" charset="-122"/>
            </a:rPr>
            <a:t>兼容</a:t>
          </a:r>
          <a:r>
            <a:rPr lang="en-US" altLang="zh-CN" sz="2000" kern="1200" dirty="0" smtClean="0">
              <a:latin typeface="微软雅黑" pitchFamily="34" charset="-122"/>
              <a:ea typeface="微软雅黑" pitchFamily="34" charset="-122"/>
            </a:rPr>
            <a:t>EPOS</a:t>
          </a:r>
          <a:r>
            <a:rPr lang="zh-CN" altLang="en-US" sz="2000" kern="1200" dirty="0" smtClean="0">
              <a:latin typeface="微软雅黑" pitchFamily="34" charset="-122"/>
              <a:ea typeface="微软雅黑" pitchFamily="34" charset="-122"/>
            </a:rPr>
            <a:t>、普通</a:t>
          </a:r>
          <a:r>
            <a:rPr lang="en-US" altLang="zh-CN" sz="2000" kern="1200" dirty="0" smtClean="0">
              <a:latin typeface="微软雅黑" pitchFamily="34" charset="-122"/>
              <a:ea typeface="微软雅黑" pitchFamily="34" charset="-122"/>
            </a:rPr>
            <a:t>POS</a:t>
          </a:r>
          <a:r>
            <a:rPr lang="zh-CN" altLang="en-US" sz="2000" kern="1200" dirty="0" smtClean="0">
              <a:latin typeface="微软雅黑" pitchFamily="34" charset="-122"/>
              <a:ea typeface="微软雅黑" pitchFamily="34" charset="-122"/>
            </a:rPr>
            <a:t>、智能</a:t>
          </a:r>
          <a:r>
            <a:rPr lang="en-US" altLang="zh-CN" sz="2000" kern="1200" dirty="0" smtClean="0">
              <a:latin typeface="微软雅黑" pitchFamily="34" charset="-122"/>
              <a:ea typeface="微软雅黑" pitchFamily="34" charset="-122"/>
            </a:rPr>
            <a:t>POS</a:t>
          </a:r>
          <a:endParaRPr lang="zh-CN" altLang="en-US" sz="2000" kern="1200" dirty="0">
            <a:latin typeface="微软雅黑" pitchFamily="34" charset="-122"/>
            <a:ea typeface="微软雅黑" pitchFamily="34" charset="-122"/>
          </a:endParaRPr>
        </a:p>
      </dsp:txBody>
      <dsp:txXfrm>
        <a:off x="34906" y="-30679"/>
        <a:ext cx="2226817" cy="1121968"/>
      </dsp:txXfrm>
    </dsp:sp>
    <dsp:sp modelId="{B1EA45D5-A1AB-4BF4-815B-6A1D28349B6A}">
      <dsp:nvSpPr>
        <dsp:cNvPr id="0" name=""/>
        <dsp:cNvSpPr/>
      </dsp:nvSpPr>
      <dsp:spPr>
        <a:xfrm>
          <a:off x="1502618" y="351116"/>
          <a:ext cx="2150171" cy="2150171"/>
        </a:xfrm>
        <a:prstGeom prst="pieWedg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bg1"/>
              </a:solidFill>
              <a:latin typeface="微软雅黑" pitchFamily="34" charset="-122"/>
              <a:ea typeface="微软雅黑" pitchFamily="34" charset="-122"/>
              <a:cs typeface="+mj-cs"/>
            </a:rPr>
            <a:t>前瞻设计</a:t>
          </a:r>
          <a:endParaRPr lang="zh-CN" altLang="en-US" sz="2400" kern="1200" dirty="0">
            <a:latin typeface="微软雅黑" pitchFamily="34" charset="-122"/>
            <a:ea typeface="微软雅黑" pitchFamily="34" charset="-122"/>
          </a:endParaRPr>
        </a:p>
      </dsp:txBody>
      <dsp:txXfrm>
        <a:off x="2132389" y="980887"/>
        <a:ext cx="1520400" cy="1520400"/>
      </dsp:txXfrm>
    </dsp:sp>
    <dsp:sp modelId="{7F48F154-978B-4ED2-B219-5560D726B8D6}">
      <dsp:nvSpPr>
        <dsp:cNvPr id="0" name=""/>
        <dsp:cNvSpPr/>
      </dsp:nvSpPr>
      <dsp:spPr>
        <a:xfrm rot="5400000">
          <a:off x="3752104" y="351116"/>
          <a:ext cx="2150171" cy="2150171"/>
        </a:xfrm>
        <a:prstGeom prst="pieWedge">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bg1"/>
              </a:solidFill>
              <a:latin typeface="微软雅黑" pitchFamily="34" charset="-122"/>
              <a:ea typeface="微软雅黑" pitchFamily="34" charset="-122"/>
              <a:cs typeface="+mj-cs"/>
            </a:rPr>
            <a:t>性能优越</a:t>
          </a:r>
          <a:endParaRPr lang="zh-CN" altLang="en-US" sz="2400" b="1" kern="1200" dirty="0">
            <a:solidFill>
              <a:schemeClr val="bg1"/>
            </a:solidFill>
            <a:latin typeface="微软雅黑" pitchFamily="34" charset="-122"/>
            <a:ea typeface="微软雅黑" pitchFamily="34" charset="-122"/>
            <a:cs typeface="+mj-cs"/>
          </a:endParaRPr>
        </a:p>
      </dsp:txBody>
      <dsp:txXfrm rot="-5400000">
        <a:off x="3752104" y="980887"/>
        <a:ext cx="1520400" cy="1520400"/>
      </dsp:txXfrm>
    </dsp:sp>
    <dsp:sp modelId="{22B0C4B1-FAAF-47B2-A486-4807B34E77F0}">
      <dsp:nvSpPr>
        <dsp:cNvPr id="0" name=""/>
        <dsp:cNvSpPr/>
      </dsp:nvSpPr>
      <dsp:spPr>
        <a:xfrm rot="10800000">
          <a:off x="3752104" y="2600603"/>
          <a:ext cx="2150171" cy="2150171"/>
        </a:xfrm>
        <a:prstGeom prst="pieWedge">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bg1"/>
              </a:solidFill>
              <a:latin typeface="微软雅黑" pitchFamily="34" charset="-122"/>
              <a:ea typeface="微软雅黑" pitchFamily="34" charset="-122"/>
              <a:cs typeface="+mj-cs"/>
            </a:rPr>
            <a:t>交易转接</a:t>
          </a:r>
          <a:endParaRPr lang="zh-CN" altLang="en-US" sz="2400" b="1" kern="1200" dirty="0">
            <a:solidFill>
              <a:schemeClr val="bg1"/>
            </a:solidFill>
            <a:latin typeface="微软雅黑" pitchFamily="34" charset="-122"/>
            <a:ea typeface="微软雅黑" pitchFamily="34" charset="-122"/>
            <a:cs typeface="+mj-cs"/>
          </a:endParaRPr>
        </a:p>
      </dsp:txBody>
      <dsp:txXfrm rot="10800000">
        <a:off x="3752104" y="2600603"/>
        <a:ext cx="1520400" cy="1520400"/>
      </dsp:txXfrm>
    </dsp:sp>
    <dsp:sp modelId="{A18A9764-6A19-4574-B3AB-2FCD06B5EB01}">
      <dsp:nvSpPr>
        <dsp:cNvPr id="0" name=""/>
        <dsp:cNvSpPr/>
      </dsp:nvSpPr>
      <dsp:spPr>
        <a:xfrm rot="16200000">
          <a:off x="1502618" y="2600603"/>
          <a:ext cx="2150171" cy="2150171"/>
        </a:xfrm>
        <a:prstGeom prst="pieWedg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bg1"/>
              </a:solidFill>
              <a:latin typeface="微软雅黑" pitchFamily="34" charset="-122"/>
              <a:ea typeface="微软雅黑" pitchFamily="34" charset="-122"/>
              <a:cs typeface="+mj-cs"/>
            </a:rPr>
            <a:t>基础业务和特色业务</a:t>
          </a:r>
          <a:endParaRPr lang="zh-CN" altLang="en-US" sz="2400" b="1" kern="1200" dirty="0">
            <a:solidFill>
              <a:schemeClr val="bg1"/>
            </a:solidFill>
            <a:latin typeface="微软雅黑" pitchFamily="34" charset="-122"/>
            <a:ea typeface="微软雅黑" pitchFamily="34" charset="-122"/>
            <a:cs typeface="+mj-cs"/>
          </a:endParaRPr>
        </a:p>
      </dsp:txBody>
      <dsp:txXfrm rot="5400000">
        <a:off x="2132389" y="2600603"/>
        <a:ext cx="1520400" cy="1520400"/>
      </dsp:txXfrm>
    </dsp:sp>
    <dsp:sp modelId="{687E90D9-ABD7-461B-B9E9-559AA9571052}">
      <dsp:nvSpPr>
        <dsp:cNvPr id="0" name=""/>
        <dsp:cNvSpPr/>
      </dsp:nvSpPr>
      <dsp:spPr>
        <a:xfrm>
          <a:off x="3331256" y="2104027"/>
          <a:ext cx="742380" cy="645548"/>
        </a:xfrm>
        <a:prstGeom prst="circularArrow">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91999C-D9D2-416B-8037-2C2AE19A40EB}">
      <dsp:nvSpPr>
        <dsp:cNvPr id="0" name=""/>
        <dsp:cNvSpPr/>
      </dsp:nvSpPr>
      <dsp:spPr>
        <a:xfrm rot="10800000">
          <a:off x="3331256" y="2352315"/>
          <a:ext cx="742380" cy="645548"/>
        </a:xfrm>
        <a:prstGeom prst="circularArrow">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D9B49-D5F7-481F-9456-8DD49E695510}">
      <dsp:nvSpPr>
        <dsp:cNvPr id="0" name=""/>
        <dsp:cNvSpPr/>
      </dsp:nvSpPr>
      <dsp:spPr>
        <a:xfrm>
          <a:off x="2709333" y="0"/>
          <a:ext cx="2709333" cy="2709333"/>
        </a:xfrm>
        <a:prstGeom prst="triangl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smtClean="0"/>
            <a:t>综合支付</a:t>
          </a:r>
          <a:endParaRPr lang="zh-CN" altLang="en-US" sz="2900" kern="1200" dirty="0"/>
        </a:p>
      </dsp:txBody>
      <dsp:txXfrm>
        <a:off x="3386666" y="1354667"/>
        <a:ext cx="1354667" cy="1354666"/>
      </dsp:txXfrm>
    </dsp:sp>
    <dsp:sp modelId="{4057FF56-6F2C-4CC7-8187-30254CDD90C7}">
      <dsp:nvSpPr>
        <dsp:cNvPr id="0" name=""/>
        <dsp:cNvSpPr/>
      </dsp:nvSpPr>
      <dsp:spPr>
        <a:xfrm>
          <a:off x="1354666" y="2709333"/>
          <a:ext cx="2709333" cy="2709333"/>
        </a:xfrm>
        <a:prstGeom prst="triangle">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smtClean="0"/>
            <a:t>智能桌面</a:t>
          </a:r>
          <a:endParaRPr lang="zh-CN" altLang="en-US" sz="2900" kern="1200" dirty="0"/>
        </a:p>
      </dsp:txBody>
      <dsp:txXfrm>
        <a:off x="2031999" y="4064000"/>
        <a:ext cx="1354667" cy="1354666"/>
      </dsp:txXfrm>
    </dsp:sp>
    <dsp:sp modelId="{C77F7286-7E06-43B4-978B-BB4BD7F3DFDE}">
      <dsp:nvSpPr>
        <dsp:cNvPr id="0" name=""/>
        <dsp:cNvSpPr/>
      </dsp:nvSpPr>
      <dsp:spPr>
        <a:xfrm rot="10800000">
          <a:off x="2709333" y="2709333"/>
          <a:ext cx="2709333" cy="2709333"/>
        </a:xfrm>
        <a:prstGeom prst="triangle">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smtClean="0"/>
            <a:t>智能</a:t>
          </a:r>
          <a:r>
            <a:rPr lang="en-US" altLang="zh-CN" sz="2900" kern="1200" dirty="0" smtClean="0"/>
            <a:t>POS</a:t>
          </a:r>
          <a:endParaRPr lang="zh-CN" altLang="en-US" sz="2900" kern="1200" dirty="0"/>
        </a:p>
      </dsp:txBody>
      <dsp:txXfrm rot="10800000">
        <a:off x="3386666" y="2709333"/>
        <a:ext cx="1354667" cy="1354666"/>
      </dsp:txXfrm>
    </dsp:sp>
    <dsp:sp modelId="{93F972D6-10AE-46DA-9132-46A2C077FE84}">
      <dsp:nvSpPr>
        <dsp:cNvPr id="0" name=""/>
        <dsp:cNvSpPr/>
      </dsp:nvSpPr>
      <dsp:spPr>
        <a:xfrm>
          <a:off x="4064000" y="2709333"/>
          <a:ext cx="2709333" cy="2709333"/>
        </a:xfrm>
        <a:prstGeom prst="triangle">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smtClean="0"/>
            <a:t>营销卡券核销</a:t>
          </a:r>
          <a:endParaRPr lang="zh-CN" altLang="en-US" sz="2900" kern="1200" dirty="0"/>
        </a:p>
      </dsp:txBody>
      <dsp:txXfrm>
        <a:off x="4741333" y="4064000"/>
        <a:ext cx="1354667" cy="1354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9FA77-031B-2E44-AA7E-A97462C2AE6F}">
      <dsp:nvSpPr>
        <dsp:cNvPr id="0" name=""/>
        <dsp:cNvSpPr/>
      </dsp:nvSpPr>
      <dsp:spPr>
        <a:xfrm>
          <a:off x="992" y="194138"/>
          <a:ext cx="3869531" cy="23217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36220" tIns="236220" rIns="236220" bIns="236220" numCol="1" spcCol="1270" anchor="ctr" anchorCtr="0">
          <a:noAutofit/>
        </a:bodyPr>
        <a:lstStyle/>
        <a:p>
          <a:pPr lvl="0" algn="ctr" defTabSz="2755900">
            <a:lnSpc>
              <a:spcPct val="90000"/>
            </a:lnSpc>
            <a:spcBef>
              <a:spcPct val="0"/>
            </a:spcBef>
            <a:spcAft>
              <a:spcPct val="35000"/>
            </a:spcAft>
          </a:pPr>
          <a:r>
            <a:rPr lang="zh-CN" altLang="en-US" sz="6200" kern="1200" dirty="0" smtClean="0"/>
            <a:t>多种 </a:t>
          </a:r>
          <a:r>
            <a:rPr lang="en-US" altLang="zh-CN" sz="6200" kern="1200" dirty="0" smtClean="0"/>
            <a:t>POS</a:t>
          </a:r>
          <a:r>
            <a:rPr lang="zh-CN" altLang="en-US" sz="6200" kern="1200" dirty="0" smtClean="0"/>
            <a:t> 接入</a:t>
          </a:r>
          <a:endParaRPr lang="zh-CN" altLang="en-US" sz="6200" kern="1200" dirty="0"/>
        </a:p>
      </dsp:txBody>
      <dsp:txXfrm>
        <a:off x="992" y="194138"/>
        <a:ext cx="3869531" cy="2321718"/>
      </dsp:txXfrm>
    </dsp:sp>
    <dsp:sp modelId="{975E242F-0871-8F4D-BB10-1D0DDCA77E76}">
      <dsp:nvSpPr>
        <dsp:cNvPr id="0" name=""/>
        <dsp:cNvSpPr/>
      </dsp:nvSpPr>
      <dsp:spPr>
        <a:xfrm>
          <a:off x="4257476" y="194138"/>
          <a:ext cx="3869531" cy="2321718"/>
        </a:xfrm>
        <a:prstGeom prst="rect">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36220" tIns="236220" rIns="236220" bIns="236220" numCol="1" spcCol="1270" anchor="ctr" anchorCtr="0">
          <a:noAutofit/>
        </a:bodyPr>
        <a:lstStyle/>
        <a:p>
          <a:pPr lvl="0" algn="ctr" defTabSz="2755900">
            <a:lnSpc>
              <a:spcPct val="90000"/>
            </a:lnSpc>
            <a:spcBef>
              <a:spcPct val="0"/>
            </a:spcBef>
            <a:spcAft>
              <a:spcPct val="35000"/>
            </a:spcAft>
          </a:pPr>
          <a:r>
            <a:rPr lang="zh-CN" altLang="en-US" sz="6200" kern="1200" dirty="0" smtClean="0"/>
            <a:t>二维码支付打通</a:t>
          </a:r>
          <a:endParaRPr lang="zh-CN" altLang="en-US" sz="6200" kern="1200" dirty="0"/>
        </a:p>
      </dsp:txBody>
      <dsp:txXfrm>
        <a:off x="4257476" y="194138"/>
        <a:ext cx="3869531" cy="2321718"/>
      </dsp:txXfrm>
    </dsp:sp>
    <dsp:sp modelId="{9136EB14-C9AF-BA4D-B897-D7025215A269}">
      <dsp:nvSpPr>
        <dsp:cNvPr id="0" name=""/>
        <dsp:cNvSpPr/>
      </dsp:nvSpPr>
      <dsp:spPr>
        <a:xfrm>
          <a:off x="20842" y="2921615"/>
          <a:ext cx="3869531" cy="2321718"/>
        </a:xfrm>
        <a:prstGeom prst="rect">
          <a:avLst/>
        </a:prstGeom>
        <a:gradFill rotWithShape="0">
          <a:gsLst>
            <a:gs pos="0">
              <a:schemeClr val="accent5">
                <a:hueOff val="-4902230"/>
                <a:satOff val="-6819"/>
                <a:lumOff val="-2615"/>
                <a:alphaOff val="0"/>
                <a:satMod val="103000"/>
                <a:lumMod val="102000"/>
                <a:tint val="94000"/>
              </a:schemeClr>
            </a:gs>
            <a:gs pos="50000">
              <a:schemeClr val="accent5">
                <a:hueOff val="-4902230"/>
                <a:satOff val="-6819"/>
                <a:lumOff val="-2615"/>
                <a:alphaOff val="0"/>
                <a:satMod val="110000"/>
                <a:lumMod val="100000"/>
                <a:shade val="100000"/>
              </a:schemeClr>
            </a:gs>
            <a:gs pos="100000">
              <a:schemeClr val="accent5">
                <a:hueOff val="-4902230"/>
                <a:satOff val="-6819"/>
                <a:lumOff val="-261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36220" tIns="236220" rIns="236220" bIns="236220" numCol="1" spcCol="1270" anchor="ctr" anchorCtr="0">
          <a:noAutofit/>
        </a:bodyPr>
        <a:lstStyle/>
        <a:p>
          <a:pPr lvl="0" algn="ctr" defTabSz="2755900">
            <a:lnSpc>
              <a:spcPct val="90000"/>
            </a:lnSpc>
            <a:spcBef>
              <a:spcPct val="0"/>
            </a:spcBef>
            <a:spcAft>
              <a:spcPct val="35000"/>
            </a:spcAft>
          </a:pPr>
          <a:r>
            <a:rPr lang="zh-CN" altLang="en-US" sz="6200" kern="1200" dirty="0" smtClean="0"/>
            <a:t>可二次开发</a:t>
          </a:r>
          <a:endParaRPr lang="zh-CN" altLang="en-US" sz="6200" kern="1200" dirty="0"/>
        </a:p>
      </dsp:txBody>
      <dsp:txXfrm>
        <a:off x="20842" y="2921615"/>
        <a:ext cx="3869531" cy="2321718"/>
      </dsp:txXfrm>
    </dsp:sp>
    <dsp:sp modelId="{937CDC43-E537-0046-BF9A-2041856409E0}">
      <dsp:nvSpPr>
        <dsp:cNvPr id="0" name=""/>
        <dsp:cNvSpPr/>
      </dsp:nvSpPr>
      <dsp:spPr>
        <a:xfrm>
          <a:off x="4257476" y="2902810"/>
          <a:ext cx="3869531" cy="2321718"/>
        </a:xfrm>
        <a:prstGeom prst="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36220" tIns="236220" rIns="236220" bIns="236220" numCol="1" spcCol="1270" anchor="ctr" anchorCtr="0">
          <a:noAutofit/>
        </a:bodyPr>
        <a:lstStyle/>
        <a:p>
          <a:pPr lvl="0" algn="ctr" defTabSz="2755900">
            <a:lnSpc>
              <a:spcPct val="90000"/>
            </a:lnSpc>
            <a:spcBef>
              <a:spcPct val="0"/>
            </a:spcBef>
            <a:spcAft>
              <a:spcPct val="35000"/>
            </a:spcAft>
          </a:pPr>
          <a:r>
            <a:rPr lang="zh-CN" altLang="en-US" sz="6200" kern="1200" dirty="0" smtClean="0"/>
            <a:t>数据安全</a:t>
          </a:r>
          <a:endParaRPr lang="zh-CN" altLang="en-US" sz="6200" kern="1200" dirty="0"/>
        </a:p>
      </dsp:txBody>
      <dsp:txXfrm>
        <a:off x="4257476" y="2902810"/>
        <a:ext cx="3869531" cy="2321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75C6DE-9C6A-4788-813E-947028151B96}">
      <dsp:nvSpPr>
        <dsp:cNvPr id="0" name=""/>
        <dsp:cNvSpPr/>
      </dsp:nvSpPr>
      <dsp:spPr>
        <a:xfrm>
          <a:off x="2874010" y="3036805"/>
          <a:ext cx="2379980" cy="237998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2800350">
            <a:lnSpc>
              <a:spcPct val="90000"/>
            </a:lnSpc>
            <a:spcBef>
              <a:spcPct val="0"/>
            </a:spcBef>
            <a:spcAft>
              <a:spcPct val="35000"/>
            </a:spcAft>
          </a:pPr>
          <a:r>
            <a:rPr lang="zh-CN" altLang="en-US" sz="6300" kern="1200" dirty="0" smtClean="0"/>
            <a:t>清算</a:t>
          </a:r>
          <a:endParaRPr lang="zh-CN" altLang="en-US" sz="6300" kern="1200" dirty="0"/>
        </a:p>
      </dsp:txBody>
      <dsp:txXfrm>
        <a:off x="3222550" y="3385345"/>
        <a:ext cx="1682900" cy="1682900"/>
      </dsp:txXfrm>
    </dsp:sp>
    <dsp:sp modelId="{81FCF78C-E53A-4B22-8000-95C9617247E3}">
      <dsp:nvSpPr>
        <dsp:cNvPr id="0" name=""/>
        <dsp:cNvSpPr/>
      </dsp:nvSpPr>
      <dsp:spPr>
        <a:xfrm rot="12900000">
          <a:off x="1161933" y="2560481"/>
          <a:ext cx="2013351" cy="678294"/>
        </a:xfrm>
        <a:prstGeom prst="lef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072D24-3DE8-4E1E-8BD3-7D2B73F5C5AD}">
      <dsp:nvSpPr>
        <dsp:cNvPr id="0" name=""/>
        <dsp:cNvSpPr/>
      </dsp:nvSpPr>
      <dsp:spPr>
        <a:xfrm>
          <a:off x="213498" y="1417830"/>
          <a:ext cx="2260981" cy="180878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74295" rIns="74295" bIns="74295" numCol="1" spcCol="1270" anchor="ctr" anchorCtr="0">
          <a:noAutofit/>
        </a:bodyPr>
        <a:lstStyle/>
        <a:p>
          <a:pPr lvl="0" algn="ctr" defTabSz="1733550">
            <a:lnSpc>
              <a:spcPct val="90000"/>
            </a:lnSpc>
            <a:spcBef>
              <a:spcPct val="0"/>
            </a:spcBef>
            <a:spcAft>
              <a:spcPct val="35000"/>
            </a:spcAft>
          </a:pPr>
          <a:r>
            <a:rPr lang="zh-CN" altLang="en-US" sz="3900" kern="1200" dirty="0" smtClean="0"/>
            <a:t>不平账挂起</a:t>
          </a:r>
          <a:endParaRPr lang="zh-CN" altLang="en-US" sz="3900" kern="1200" dirty="0"/>
        </a:p>
      </dsp:txBody>
      <dsp:txXfrm>
        <a:off x="266475" y="1470807"/>
        <a:ext cx="2155027" cy="1702830"/>
      </dsp:txXfrm>
    </dsp:sp>
    <dsp:sp modelId="{591443CF-C7C1-461A-B003-F36C2CCEBC4B}">
      <dsp:nvSpPr>
        <dsp:cNvPr id="0" name=""/>
        <dsp:cNvSpPr/>
      </dsp:nvSpPr>
      <dsp:spPr>
        <a:xfrm rot="16200000">
          <a:off x="3057324" y="1573802"/>
          <a:ext cx="2013351" cy="678294"/>
        </a:xfrm>
        <a:prstGeom prst="leftArrow">
          <a:avLst>
            <a:gd name="adj1" fmla="val 60000"/>
            <a:gd name="adj2" fmla="val 50000"/>
          </a:avLst>
        </a:prstGeom>
        <a:solidFill>
          <a:schemeClr val="accent5">
            <a:hueOff val="-3676672"/>
            <a:satOff val="-5114"/>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3F79AB-7BA9-4526-A117-9D683C45E58D}">
      <dsp:nvSpPr>
        <dsp:cNvPr id="0" name=""/>
        <dsp:cNvSpPr/>
      </dsp:nvSpPr>
      <dsp:spPr>
        <a:xfrm>
          <a:off x="2933509" y="1881"/>
          <a:ext cx="2260981" cy="1808784"/>
        </a:xfrm>
        <a:prstGeom prst="roundRect">
          <a:avLst>
            <a:gd name="adj" fmla="val 10000"/>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74295" rIns="74295" bIns="74295" numCol="1" spcCol="1270" anchor="ctr" anchorCtr="0">
          <a:noAutofit/>
        </a:bodyPr>
        <a:lstStyle/>
        <a:p>
          <a:pPr lvl="0" algn="ctr" defTabSz="1733550">
            <a:lnSpc>
              <a:spcPct val="90000"/>
            </a:lnSpc>
            <a:spcBef>
              <a:spcPct val="0"/>
            </a:spcBef>
            <a:spcAft>
              <a:spcPct val="35000"/>
            </a:spcAft>
          </a:pPr>
          <a:r>
            <a:rPr lang="zh-CN" altLang="en-US" sz="3900" kern="1200" dirty="0" smtClean="0"/>
            <a:t>多级手续费分润</a:t>
          </a:r>
          <a:endParaRPr lang="zh-CN" altLang="en-US" sz="3900" kern="1200" dirty="0"/>
        </a:p>
      </dsp:txBody>
      <dsp:txXfrm>
        <a:off x="2986486" y="54858"/>
        <a:ext cx="2155027" cy="1702830"/>
      </dsp:txXfrm>
    </dsp:sp>
    <dsp:sp modelId="{7F71C2ED-FA6E-4C00-92D0-3038D53B512B}">
      <dsp:nvSpPr>
        <dsp:cNvPr id="0" name=""/>
        <dsp:cNvSpPr/>
      </dsp:nvSpPr>
      <dsp:spPr>
        <a:xfrm rot="19500000">
          <a:off x="4952715" y="2560481"/>
          <a:ext cx="2013351" cy="678294"/>
        </a:xfrm>
        <a:prstGeom prst="leftArrow">
          <a:avLst>
            <a:gd name="adj1" fmla="val 60000"/>
            <a:gd name="adj2" fmla="val 5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671897-C5B9-49F9-BCB5-F47C97093DCF}">
      <dsp:nvSpPr>
        <dsp:cNvPr id="0" name=""/>
        <dsp:cNvSpPr/>
      </dsp:nvSpPr>
      <dsp:spPr>
        <a:xfrm>
          <a:off x="5653520" y="1417830"/>
          <a:ext cx="2260981" cy="1808784"/>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74295" rIns="74295" bIns="74295" numCol="1" spcCol="1270" anchor="ctr" anchorCtr="0">
          <a:noAutofit/>
        </a:bodyPr>
        <a:lstStyle/>
        <a:p>
          <a:pPr lvl="0" algn="ctr" defTabSz="1733550">
            <a:lnSpc>
              <a:spcPct val="90000"/>
            </a:lnSpc>
            <a:spcBef>
              <a:spcPct val="0"/>
            </a:spcBef>
            <a:spcAft>
              <a:spcPct val="35000"/>
            </a:spcAft>
          </a:pPr>
          <a:r>
            <a:rPr lang="zh-CN" altLang="en-US" sz="3900" kern="1200" dirty="0" smtClean="0"/>
            <a:t>日切流水勾兑</a:t>
          </a:r>
          <a:endParaRPr lang="zh-CN" altLang="en-US" sz="3900" kern="1200" dirty="0"/>
        </a:p>
      </dsp:txBody>
      <dsp:txXfrm>
        <a:off x="5706497" y="1470807"/>
        <a:ext cx="2155027" cy="17028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D531A-3CC1-4135-A17E-73927BA5E9DF}">
      <dsp:nvSpPr>
        <dsp:cNvPr id="0" name=""/>
        <dsp:cNvSpPr/>
      </dsp:nvSpPr>
      <dsp:spPr>
        <a:xfrm>
          <a:off x="1778249" y="1663"/>
          <a:ext cx="1222838" cy="122283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itchFamily="34" charset="-122"/>
              <a:ea typeface="微软雅黑" pitchFamily="34" charset="-122"/>
            </a:rPr>
            <a:t>系统管理</a:t>
          </a:r>
          <a:endParaRPr lang="zh-CN" altLang="en-US" sz="2000" kern="1200" dirty="0">
            <a:latin typeface="微软雅黑" pitchFamily="34" charset="-122"/>
            <a:ea typeface="微软雅黑" pitchFamily="34" charset="-122"/>
          </a:endParaRPr>
        </a:p>
      </dsp:txBody>
      <dsp:txXfrm>
        <a:off x="1957329" y="180743"/>
        <a:ext cx="864678" cy="864678"/>
      </dsp:txXfrm>
    </dsp:sp>
    <dsp:sp modelId="{E85550D6-7DB1-4F90-9BBB-F060A1B9BFC2}">
      <dsp:nvSpPr>
        <dsp:cNvPr id="0" name=""/>
        <dsp:cNvSpPr/>
      </dsp:nvSpPr>
      <dsp:spPr>
        <a:xfrm rot="1800000">
          <a:off x="3014610" y="861730"/>
          <a:ext cx="326288" cy="41270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zh-CN" altLang="en-US" sz="1050" kern="1200">
            <a:latin typeface="微软雅黑" pitchFamily="34" charset="-122"/>
            <a:ea typeface="微软雅黑" pitchFamily="34" charset="-122"/>
          </a:endParaRPr>
        </a:p>
      </dsp:txBody>
      <dsp:txXfrm>
        <a:off x="3021167" y="919800"/>
        <a:ext cx="228402" cy="247625"/>
      </dsp:txXfrm>
    </dsp:sp>
    <dsp:sp modelId="{166AB684-6F50-44A0-9743-A97197E83836}">
      <dsp:nvSpPr>
        <dsp:cNvPr id="0" name=""/>
        <dsp:cNvSpPr/>
      </dsp:nvSpPr>
      <dsp:spPr>
        <a:xfrm>
          <a:off x="3370417" y="920902"/>
          <a:ext cx="1222838" cy="1222838"/>
        </a:xfrm>
        <a:prstGeom prst="ellipse">
          <a:avLst/>
        </a:prstGeom>
        <a:solidFill>
          <a:schemeClr val="accent5">
            <a:hueOff val="-1470669"/>
            <a:satOff val="-20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itchFamily="34" charset="-122"/>
              <a:ea typeface="微软雅黑" pitchFamily="34" charset="-122"/>
            </a:rPr>
            <a:t>终端管理</a:t>
          </a:r>
          <a:endParaRPr lang="zh-CN" altLang="en-US" sz="2000" kern="1200" dirty="0">
            <a:latin typeface="微软雅黑" pitchFamily="34" charset="-122"/>
            <a:ea typeface="微软雅黑" pitchFamily="34" charset="-122"/>
          </a:endParaRPr>
        </a:p>
      </dsp:txBody>
      <dsp:txXfrm>
        <a:off x="3549497" y="1099982"/>
        <a:ext cx="864678" cy="864678"/>
      </dsp:txXfrm>
    </dsp:sp>
    <dsp:sp modelId="{2A069B1C-7D76-4344-9459-B34AA55542D3}">
      <dsp:nvSpPr>
        <dsp:cNvPr id="0" name=""/>
        <dsp:cNvSpPr/>
      </dsp:nvSpPr>
      <dsp:spPr>
        <a:xfrm rot="5400000">
          <a:off x="3818692" y="2235971"/>
          <a:ext cx="326288" cy="412707"/>
        </a:xfrm>
        <a:prstGeom prst="rightArrow">
          <a:avLst>
            <a:gd name="adj1" fmla="val 60000"/>
            <a:gd name="adj2" fmla="val 50000"/>
          </a:avLst>
        </a:prstGeom>
        <a:solidFill>
          <a:schemeClr val="accent5">
            <a:hueOff val="-1470669"/>
            <a:satOff val="-2046"/>
            <a:lumOff val="-78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zh-CN" altLang="en-US" sz="1050" kern="1200">
            <a:latin typeface="微软雅黑" pitchFamily="34" charset="-122"/>
            <a:ea typeface="微软雅黑" pitchFamily="34" charset="-122"/>
          </a:endParaRPr>
        </a:p>
      </dsp:txBody>
      <dsp:txXfrm>
        <a:off x="3867635" y="2269569"/>
        <a:ext cx="228402" cy="247625"/>
      </dsp:txXfrm>
    </dsp:sp>
    <dsp:sp modelId="{119EA15D-3644-4FB2-98A4-00501DC87818}">
      <dsp:nvSpPr>
        <dsp:cNvPr id="0" name=""/>
        <dsp:cNvSpPr/>
      </dsp:nvSpPr>
      <dsp:spPr>
        <a:xfrm>
          <a:off x="3370417" y="2759379"/>
          <a:ext cx="1222838" cy="1222838"/>
        </a:xfrm>
        <a:prstGeom prst="ellipse">
          <a:avLst/>
        </a:prstGeom>
        <a:solidFill>
          <a:schemeClr val="accent5">
            <a:hueOff val="-2941338"/>
            <a:satOff val="-4091"/>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itchFamily="34" charset="-122"/>
              <a:ea typeface="微软雅黑" pitchFamily="34" charset="-122"/>
            </a:rPr>
            <a:t>商户管理</a:t>
          </a:r>
          <a:endParaRPr lang="zh-CN" altLang="en-US" sz="2000" kern="1200" dirty="0">
            <a:latin typeface="微软雅黑" pitchFamily="34" charset="-122"/>
            <a:ea typeface="微软雅黑" pitchFamily="34" charset="-122"/>
          </a:endParaRPr>
        </a:p>
      </dsp:txBody>
      <dsp:txXfrm>
        <a:off x="3549497" y="2938459"/>
        <a:ext cx="864678" cy="864678"/>
      </dsp:txXfrm>
    </dsp:sp>
    <dsp:sp modelId="{AACC48EE-2BCC-4A79-98BE-C9C2B40E2589}">
      <dsp:nvSpPr>
        <dsp:cNvPr id="0" name=""/>
        <dsp:cNvSpPr/>
      </dsp:nvSpPr>
      <dsp:spPr>
        <a:xfrm rot="9000000">
          <a:off x="3030605" y="3619446"/>
          <a:ext cx="326288" cy="412707"/>
        </a:xfrm>
        <a:prstGeom prst="rightArrow">
          <a:avLst>
            <a:gd name="adj1" fmla="val 60000"/>
            <a:gd name="adj2" fmla="val 50000"/>
          </a:avLst>
        </a:prstGeom>
        <a:solidFill>
          <a:schemeClr val="accent5">
            <a:hueOff val="-2941338"/>
            <a:satOff val="-4091"/>
            <a:lumOff val="-156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zh-CN" altLang="en-US" sz="1050" kern="1200">
            <a:latin typeface="微软雅黑" pitchFamily="34" charset="-122"/>
            <a:ea typeface="微软雅黑" pitchFamily="34" charset="-122"/>
          </a:endParaRPr>
        </a:p>
      </dsp:txBody>
      <dsp:txXfrm rot="10800000">
        <a:off x="3121934" y="3677516"/>
        <a:ext cx="228402" cy="247625"/>
      </dsp:txXfrm>
    </dsp:sp>
    <dsp:sp modelId="{3723B4C6-84F1-43F6-BF91-2F00B03EBD24}">
      <dsp:nvSpPr>
        <dsp:cNvPr id="0" name=""/>
        <dsp:cNvSpPr/>
      </dsp:nvSpPr>
      <dsp:spPr>
        <a:xfrm>
          <a:off x="1778249" y="3678617"/>
          <a:ext cx="1222838" cy="1222838"/>
        </a:xfrm>
        <a:prstGeom prst="ellipse">
          <a:avLst/>
        </a:prstGeom>
        <a:solidFill>
          <a:schemeClr val="accent5">
            <a:hueOff val="-4412007"/>
            <a:satOff val="-613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itchFamily="34" charset="-122"/>
              <a:ea typeface="微软雅黑" pitchFamily="34" charset="-122"/>
            </a:rPr>
            <a:t>营销活动</a:t>
          </a:r>
          <a:endParaRPr lang="zh-CN" altLang="en-US" sz="2000" kern="1200" dirty="0">
            <a:latin typeface="微软雅黑" pitchFamily="34" charset="-122"/>
            <a:ea typeface="微软雅黑" pitchFamily="34" charset="-122"/>
          </a:endParaRPr>
        </a:p>
      </dsp:txBody>
      <dsp:txXfrm>
        <a:off x="1957329" y="3857697"/>
        <a:ext cx="864678" cy="864678"/>
      </dsp:txXfrm>
    </dsp:sp>
    <dsp:sp modelId="{D961FC41-9A03-4DFB-93D5-BA6F5283F316}">
      <dsp:nvSpPr>
        <dsp:cNvPr id="0" name=""/>
        <dsp:cNvSpPr/>
      </dsp:nvSpPr>
      <dsp:spPr>
        <a:xfrm rot="12600000">
          <a:off x="1438437" y="3628681"/>
          <a:ext cx="326288" cy="412707"/>
        </a:xfrm>
        <a:prstGeom prst="rightArrow">
          <a:avLst>
            <a:gd name="adj1" fmla="val 60000"/>
            <a:gd name="adj2" fmla="val 50000"/>
          </a:avLst>
        </a:prstGeom>
        <a:solidFill>
          <a:schemeClr val="accent5">
            <a:hueOff val="-4412007"/>
            <a:satOff val="-6137"/>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zh-CN" altLang="en-US" sz="1050" kern="1200">
            <a:latin typeface="微软雅黑" pitchFamily="34" charset="-122"/>
            <a:ea typeface="微软雅黑" pitchFamily="34" charset="-122"/>
          </a:endParaRPr>
        </a:p>
      </dsp:txBody>
      <dsp:txXfrm rot="10800000">
        <a:off x="1529766" y="3735694"/>
        <a:ext cx="228402" cy="247625"/>
      </dsp:txXfrm>
    </dsp:sp>
    <dsp:sp modelId="{9D582861-4C5A-4E86-9920-51F2962B2D1E}">
      <dsp:nvSpPr>
        <dsp:cNvPr id="0" name=""/>
        <dsp:cNvSpPr/>
      </dsp:nvSpPr>
      <dsp:spPr>
        <a:xfrm>
          <a:off x="186081" y="2759379"/>
          <a:ext cx="1222838" cy="1222838"/>
        </a:xfrm>
        <a:prstGeom prst="ellipse">
          <a:avLst/>
        </a:prstGeom>
        <a:solidFill>
          <a:schemeClr val="accent5">
            <a:hueOff val="-5882676"/>
            <a:satOff val="-8182"/>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itchFamily="34" charset="-122"/>
              <a:ea typeface="微软雅黑" pitchFamily="34" charset="-122"/>
            </a:rPr>
            <a:t>风控管理</a:t>
          </a:r>
          <a:endParaRPr lang="zh-CN" altLang="en-US" sz="2000" kern="1200" dirty="0">
            <a:latin typeface="微软雅黑" pitchFamily="34" charset="-122"/>
            <a:ea typeface="微软雅黑" pitchFamily="34" charset="-122"/>
          </a:endParaRPr>
        </a:p>
      </dsp:txBody>
      <dsp:txXfrm>
        <a:off x="365161" y="2938459"/>
        <a:ext cx="864678" cy="864678"/>
      </dsp:txXfrm>
    </dsp:sp>
    <dsp:sp modelId="{41AB7041-4D6C-4F40-9963-2193E5330921}">
      <dsp:nvSpPr>
        <dsp:cNvPr id="0" name=""/>
        <dsp:cNvSpPr/>
      </dsp:nvSpPr>
      <dsp:spPr>
        <a:xfrm rot="16200000">
          <a:off x="634356" y="2254440"/>
          <a:ext cx="326288" cy="412707"/>
        </a:xfrm>
        <a:prstGeom prst="rightArrow">
          <a:avLst>
            <a:gd name="adj1" fmla="val 60000"/>
            <a:gd name="adj2" fmla="val 50000"/>
          </a:avLst>
        </a:prstGeom>
        <a:solidFill>
          <a:schemeClr val="accent5">
            <a:hueOff val="-5882676"/>
            <a:satOff val="-8182"/>
            <a:lumOff val="-313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zh-CN" altLang="en-US" sz="1050" kern="1200">
            <a:latin typeface="微软雅黑" pitchFamily="34" charset="-122"/>
            <a:ea typeface="微软雅黑" pitchFamily="34" charset="-122"/>
          </a:endParaRPr>
        </a:p>
      </dsp:txBody>
      <dsp:txXfrm>
        <a:off x="683299" y="2385924"/>
        <a:ext cx="228402" cy="247625"/>
      </dsp:txXfrm>
    </dsp:sp>
    <dsp:sp modelId="{6ABC60F7-A9AF-4928-ABC2-652940224191}">
      <dsp:nvSpPr>
        <dsp:cNvPr id="0" name=""/>
        <dsp:cNvSpPr/>
      </dsp:nvSpPr>
      <dsp:spPr>
        <a:xfrm>
          <a:off x="186081" y="920902"/>
          <a:ext cx="1222838" cy="1222838"/>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itchFamily="34" charset="-122"/>
              <a:ea typeface="微软雅黑" pitchFamily="34" charset="-122"/>
            </a:rPr>
            <a:t>报表统计</a:t>
          </a:r>
          <a:endParaRPr lang="zh-CN" altLang="en-US" sz="2000" kern="1200" dirty="0">
            <a:latin typeface="微软雅黑" pitchFamily="34" charset="-122"/>
            <a:ea typeface="微软雅黑" pitchFamily="34" charset="-122"/>
          </a:endParaRPr>
        </a:p>
      </dsp:txBody>
      <dsp:txXfrm>
        <a:off x="365161" y="1099982"/>
        <a:ext cx="864678" cy="864678"/>
      </dsp:txXfrm>
    </dsp:sp>
    <dsp:sp modelId="{62D19BDC-8EDE-451E-8E65-B95E5A1DB6FF}">
      <dsp:nvSpPr>
        <dsp:cNvPr id="0" name=""/>
        <dsp:cNvSpPr/>
      </dsp:nvSpPr>
      <dsp:spPr>
        <a:xfrm rot="19800000">
          <a:off x="1422442" y="870965"/>
          <a:ext cx="326288" cy="412707"/>
        </a:xfrm>
        <a:prstGeom prst="rightArrow">
          <a:avLst>
            <a:gd name="adj1" fmla="val 60000"/>
            <a:gd name="adj2" fmla="val 5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zh-CN" altLang="en-US" sz="1050" kern="1200" dirty="0">
            <a:latin typeface="微软雅黑" pitchFamily="34" charset="-122"/>
            <a:ea typeface="微软雅黑" pitchFamily="34" charset="-122"/>
          </a:endParaRPr>
        </a:p>
      </dsp:txBody>
      <dsp:txXfrm>
        <a:off x="1428999" y="977978"/>
        <a:ext cx="228402" cy="2476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C7B8A-9B75-42C3-B749-0296C8FE9C11}">
      <dsp:nvSpPr>
        <dsp:cNvPr id="0" name=""/>
        <dsp:cNvSpPr/>
      </dsp:nvSpPr>
      <dsp:spPr>
        <a:xfrm>
          <a:off x="344731" y="1759"/>
          <a:ext cx="2101087" cy="126065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zh-CN" altLang="en-US" sz="3300" kern="1200" dirty="0" smtClean="0"/>
            <a:t>财务管理</a:t>
          </a:r>
          <a:endParaRPr lang="zh-CN" altLang="en-US" sz="3300" kern="1200" dirty="0"/>
        </a:p>
      </dsp:txBody>
      <dsp:txXfrm>
        <a:off x="344731" y="1759"/>
        <a:ext cx="2101087" cy="1260652"/>
      </dsp:txXfrm>
    </dsp:sp>
    <dsp:sp modelId="{C2AB3DE8-7545-4DE8-A468-A89DEE2D52C0}">
      <dsp:nvSpPr>
        <dsp:cNvPr id="0" name=""/>
        <dsp:cNvSpPr/>
      </dsp:nvSpPr>
      <dsp:spPr>
        <a:xfrm>
          <a:off x="344731" y="1472520"/>
          <a:ext cx="2101087" cy="1260652"/>
        </a:xfrm>
        <a:prstGeom prst="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zh-CN" altLang="en-US" sz="3300" kern="1200" dirty="0" smtClean="0"/>
            <a:t>金融平台</a:t>
          </a:r>
          <a:endParaRPr lang="zh-CN" altLang="en-US" sz="3300" kern="1200" dirty="0"/>
        </a:p>
      </dsp:txBody>
      <dsp:txXfrm>
        <a:off x="344731" y="1472520"/>
        <a:ext cx="2101087" cy="1260652"/>
      </dsp:txXfrm>
    </dsp:sp>
    <dsp:sp modelId="{19083185-C756-4FDB-9589-314CFC60DF44}">
      <dsp:nvSpPr>
        <dsp:cNvPr id="0" name=""/>
        <dsp:cNvSpPr/>
      </dsp:nvSpPr>
      <dsp:spPr>
        <a:xfrm>
          <a:off x="344731" y="2943282"/>
          <a:ext cx="2101087" cy="1260652"/>
        </a:xfrm>
        <a:prstGeom prst="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zh-CN" altLang="en-US" sz="3300" kern="1200" dirty="0" smtClean="0"/>
            <a:t>数据分析服务</a:t>
          </a:r>
          <a:endParaRPr lang="zh-CN" altLang="en-US" sz="3300" kern="1200" dirty="0"/>
        </a:p>
      </dsp:txBody>
      <dsp:txXfrm>
        <a:off x="344731" y="2943282"/>
        <a:ext cx="2101087" cy="1260652"/>
      </dsp:txXfrm>
    </dsp:sp>
    <dsp:sp modelId="{1C8D0FBC-EAB9-491B-B579-A3875D610EF5}">
      <dsp:nvSpPr>
        <dsp:cNvPr id="0" name=""/>
        <dsp:cNvSpPr/>
      </dsp:nvSpPr>
      <dsp:spPr>
        <a:xfrm>
          <a:off x="344731" y="4415803"/>
          <a:ext cx="2101087" cy="1260652"/>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zh-CN" altLang="en-US" sz="3300" kern="1200" dirty="0" smtClean="0"/>
            <a:t>交易统计监控</a:t>
          </a:r>
          <a:endParaRPr lang="zh-CN" altLang="en-US" sz="3300" kern="1200" dirty="0"/>
        </a:p>
      </dsp:txBody>
      <dsp:txXfrm>
        <a:off x="344731" y="4415803"/>
        <a:ext cx="2101087" cy="12606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04052-D4C9-4D78-B8BA-B90E56A5879A}">
      <dsp:nvSpPr>
        <dsp:cNvPr id="0" name=""/>
        <dsp:cNvSpPr/>
      </dsp:nvSpPr>
      <dsp:spPr>
        <a:xfrm>
          <a:off x="1354666" y="0"/>
          <a:ext cx="5418667" cy="5418667"/>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C7F617-CBBC-4B21-82A9-3401C66E8E1E}">
      <dsp:nvSpPr>
        <dsp:cNvPr id="0" name=""/>
        <dsp:cNvSpPr/>
      </dsp:nvSpPr>
      <dsp:spPr>
        <a:xfrm>
          <a:off x="1869439" y="514773"/>
          <a:ext cx="2113280" cy="21132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r>
            <a:rPr lang="zh-CN" altLang="en-US" sz="5100" kern="1200" dirty="0" smtClean="0"/>
            <a:t>便民缴费</a:t>
          </a:r>
          <a:endParaRPr lang="zh-CN" altLang="en-US" sz="5100" kern="1200" dirty="0"/>
        </a:p>
      </dsp:txBody>
      <dsp:txXfrm>
        <a:off x="1972601" y="617935"/>
        <a:ext cx="1906956" cy="1906956"/>
      </dsp:txXfrm>
    </dsp:sp>
    <dsp:sp modelId="{58787AB7-4D74-42E5-8920-2F44B562C2EB}">
      <dsp:nvSpPr>
        <dsp:cNvPr id="0" name=""/>
        <dsp:cNvSpPr/>
      </dsp:nvSpPr>
      <dsp:spPr>
        <a:xfrm>
          <a:off x="4145280" y="514773"/>
          <a:ext cx="2113280" cy="2113280"/>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r>
            <a:rPr lang="zh-CN" altLang="en-US" sz="5100" kern="1200" dirty="0" smtClean="0"/>
            <a:t>会员营销</a:t>
          </a:r>
          <a:endParaRPr lang="zh-CN" altLang="en-US" sz="5100" kern="1200" dirty="0"/>
        </a:p>
      </dsp:txBody>
      <dsp:txXfrm>
        <a:off x="4248442" y="617935"/>
        <a:ext cx="1906956" cy="1906956"/>
      </dsp:txXfrm>
    </dsp:sp>
    <dsp:sp modelId="{1736C23D-D165-413B-A1BC-A79E932E03BB}">
      <dsp:nvSpPr>
        <dsp:cNvPr id="0" name=""/>
        <dsp:cNvSpPr/>
      </dsp:nvSpPr>
      <dsp:spPr>
        <a:xfrm>
          <a:off x="1869439" y="2790613"/>
          <a:ext cx="2113280" cy="2113280"/>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r>
            <a:rPr lang="zh-CN" altLang="en-US" sz="5100" kern="1200" dirty="0" smtClean="0"/>
            <a:t>进销存</a:t>
          </a:r>
          <a:endParaRPr lang="zh-CN" altLang="en-US" sz="5100" kern="1200" dirty="0"/>
        </a:p>
      </dsp:txBody>
      <dsp:txXfrm>
        <a:off x="1972601" y="2893775"/>
        <a:ext cx="1906956" cy="1906956"/>
      </dsp:txXfrm>
    </dsp:sp>
    <dsp:sp modelId="{4E33C8BA-A4C3-47C0-BEA7-AB9A41024C85}">
      <dsp:nvSpPr>
        <dsp:cNvPr id="0" name=""/>
        <dsp:cNvSpPr/>
      </dsp:nvSpPr>
      <dsp:spPr>
        <a:xfrm>
          <a:off x="4145280" y="2790613"/>
          <a:ext cx="2113280" cy="211328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r>
            <a:rPr lang="zh-CN" altLang="en-US" sz="5100" kern="1200" dirty="0" smtClean="0"/>
            <a:t>打折满减</a:t>
          </a:r>
          <a:endParaRPr lang="zh-CN" altLang="en-US" sz="5100" kern="1200" dirty="0"/>
        </a:p>
      </dsp:txBody>
      <dsp:txXfrm>
        <a:off x="4248442" y="2893775"/>
        <a:ext cx="1906956" cy="19069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F2B8E-656E-4913-BDDD-449EC4387BA3}">
      <dsp:nvSpPr>
        <dsp:cNvPr id="0" name=""/>
        <dsp:cNvSpPr/>
      </dsp:nvSpPr>
      <dsp:spPr>
        <a:xfrm>
          <a:off x="1737" y="1156561"/>
          <a:ext cx="2116570" cy="84662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zh-CN" altLang="en-US" sz="1700" kern="1200" dirty="0" smtClean="0"/>
            <a:t>商户一键注册</a:t>
          </a:r>
          <a:endParaRPr lang="zh-CN" altLang="en-US" sz="1700" kern="1200" dirty="0"/>
        </a:p>
      </dsp:txBody>
      <dsp:txXfrm>
        <a:off x="425051" y="1156561"/>
        <a:ext cx="1269942" cy="846628"/>
      </dsp:txXfrm>
    </dsp:sp>
    <dsp:sp modelId="{A96EFB6F-DED4-4B30-9204-B160E2B78060}">
      <dsp:nvSpPr>
        <dsp:cNvPr id="0" name=""/>
        <dsp:cNvSpPr/>
      </dsp:nvSpPr>
      <dsp:spPr>
        <a:xfrm>
          <a:off x="1906650" y="1156561"/>
          <a:ext cx="2116570" cy="84662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zh-CN" altLang="en-US" sz="1700" kern="1200" dirty="0" smtClean="0"/>
            <a:t>管理人员实时审批</a:t>
          </a:r>
          <a:endParaRPr lang="zh-CN" altLang="en-US" sz="1700" kern="1200" dirty="0"/>
        </a:p>
      </dsp:txBody>
      <dsp:txXfrm>
        <a:off x="2329964" y="1156561"/>
        <a:ext cx="1269942" cy="846628"/>
      </dsp:txXfrm>
    </dsp:sp>
    <dsp:sp modelId="{BAB21CA6-85CC-4792-97B2-243558459023}">
      <dsp:nvSpPr>
        <dsp:cNvPr id="0" name=""/>
        <dsp:cNvSpPr/>
      </dsp:nvSpPr>
      <dsp:spPr>
        <a:xfrm>
          <a:off x="3811564" y="1156561"/>
          <a:ext cx="2116570" cy="84662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zh-CN" altLang="en-US" sz="1700" kern="1200" dirty="0" smtClean="0"/>
            <a:t>外勤人员手持 </a:t>
          </a:r>
          <a:r>
            <a:rPr lang="en-US" altLang="zh-CN" sz="1700" kern="1200" dirty="0" smtClean="0"/>
            <a:t>Pad</a:t>
          </a:r>
          <a:r>
            <a:rPr lang="zh-CN" altLang="en-US" sz="1700" kern="1200" dirty="0" smtClean="0"/>
            <a:t>可实现现场入网</a:t>
          </a:r>
          <a:endParaRPr lang="zh-CN" altLang="en-US" sz="1700" kern="1200" dirty="0"/>
        </a:p>
      </dsp:txBody>
      <dsp:txXfrm>
        <a:off x="4234878" y="1156561"/>
        <a:ext cx="1269942" cy="84662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F2B8E-656E-4913-BDDD-449EC4387BA3}">
      <dsp:nvSpPr>
        <dsp:cNvPr id="0" name=""/>
        <dsp:cNvSpPr/>
      </dsp:nvSpPr>
      <dsp:spPr>
        <a:xfrm>
          <a:off x="1743" y="815443"/>
          <a:ext cx="2124597" cy="849839"/>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zh-CN" altLang="en-US" sz="2200" kern="1200" dirty="0" smtClean="0"/>
            <a:t>提供商品进销存</a:t>
          </a:r>
          <a:endParaRPr lang="zh-CN" altLang="en-US" sz="2200" kern="1200" dirty="0"/>
        </a:p>
      </dsp:txBody>
      <dsp:txXfrm>
        <a:off x="426663" y="815443"/>
        <a:ext cx="1274758" cy="849839"/>
      </dsp:txXfrm>
    </dsp:sp>
    <dsp:sp modelId="{A96EFB6F-DED4-4B30-9204-B160E2B78060}">
      <dsp:nvSpPr>
        <dsp:cNvPr id="0" name=""/>
        <dsp:cNvSpPr/>
      </dsp:nvSpPr>
      <dsp:spPr>
        <a:xfrm>
          <a:off x="1913881" y="815443"/>
          <a:ext cx="2124597" cy="849839"/>
        </a:xfrm>
        <a:prstGeom prst="chevron">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zh-CN" altLang="en-US" sz="2200" kern="1200" dirty="0" smtClean="0"/>
            <a:t>一键下单</a:t>
          </a:r>
          <a:endParaRPr lang="zh-CN" altLang="en-US" sz="2200" kern="1200" dirty="0"/>
        </a:p>
      </dsp:txBody>
      <dsp:txXfrm>
        <a:off x="2338801" y="815443"/>
        <a:ext cx="1274758" cy="849839"/>
      </dsp:txXfrm>
    </dsp:sp>
    <dsp:sp modelId="{BAB21CA6-85CC-4792-97B2-243558459023}">
      <dsp:nvSpPr>
        <dsp:cNvPr id="0" name=""/>
        <dsp:cNvSpPr/>
      </dsp:nvSpPr>
      <dsp:spPr>
        <a:xfrm>
          <a:off x="3826019" y="815443"/>
          <a:ext cx="2124597" cy="849839"/>
        </a:xfrm>
        <a:prstGeom prst="chevron">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zh-CN" altLang="en-US" sz="2200" kern="1200" dirty="0" smtClean="0"/>
            <a:t>电子签购单</a:t>
          </a:r>
          <a:endParaRPr lang="zh-CN" altLang="en-US" sz="2200" kern="1200" dirty="0"/>
        </a:p>
      </dsp:txBody>
      <dsp:txXfrm>
        <a:off x="4250939" y="815443"/>
        <a:ext cx="1274758" cy="8498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F2B8E-656E-4913-BDDD-449EC4387BA3}">
      <dsp:nvSpPr>
        <dsp:cNvPr id="0" name=""/>
        <dsp:cNvSpPr/>
      </dsp:nvSpPr>
      <dsp:spPr>
        <a:xfrm>
          <a:off x="4813" y="451906"/>
          <a:ext cx="2877446" cy="1150978"/>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46673" rIns="46673" bIns="46673" numCol="1" spcCol="1270" anchor="ctr" anchorCtr="0">
          <a:noAutofit/>
        </a:bodyPr>
        <a:lstStyle/>
        <a:p>
          <a:pPr lvl="0" algn="ctr" defTabSz="1555750">
            <a:lnSpc>
              <a:spcPct val="90000"/>
            </a:lnSpc>
            <a:spcBef>
              <a:spcPct val="0"/>
            </a:spcBef>
            <a:spcAft>
              <a:spcPct val="35000"/>
            </a:spcAft>
          </a:pPr>
          <a:r>
            <a:rPr lang="zh-CN" altLang="en-US" sz="3500" kern="1200" dirty="0" smtClean="0"/>
            <a:t>订单管理</a:t>
          </a:r>
          <a:endParaRPr lang="zh-CN" altLang="en-US" sz="3500" kern="1200" dirty="0"/>
        </a:p>
      </dsp:txBody>
      <dsp:txXfrm>
        <a:off x="580302" y="451906"/>
        <a:ext cx="1726468" cy="1150978"/>
      </dsp:txXfrm>
    </dsp:sp>
    <dsp:sp modelId="{A96EFB6F-DED4-4B30-9204-B160E2B78060}">
      <dsp:nvSpPr>
        <dsp:cNvPr id="0" name=""/>
        <dsp:cNvSpPr/>
      </dsp:nvSpPr>
      <dsp:spPr>
        <a:xfrm>
          <a:off x="2594515" y="451906"/>
          <a:ext cx="2877446" cy="1150978"/>
        </a:xfrm>
        <a:prstGeom prst="chevron">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46673" rIns="46673" bIns="46673" numCol="1" spcCol="1270" anchor="ctr" anchorCtr="0">
          <a:noAutofit/>
        </a:bodyPr>
        <a:lstStyle/>
        <a:p>
          <a:pPr lvl="0" algn="ctr" defTabSz="1555750">
            <a:lnSpc>
              <a:spcPct val="90000"/>
            </a:lnSpc>
            <a:spcBef>
              <a:spcPct val="0"/>
            </a:spcBef>
            <a:spcAft>
              <a:spcPct val="35000"/>
            </a:spcAft>
          </a:pPr>
          <a:r>
            <a:rPr lang="zh-CN" altLang="en-US" sz="3500" kern="1200" dirty="0" smtClean="0"/>
            <a:t>流水查询</a:t>
          </a:r>
          <a:endParaRPr lang="zh-CN" altLang="en-US" sz="3500" kern="1200" dirty="0"/>
        </a:p>
      </dsp:txBody>
      <dsp:txXfrm>
        <a:off x="3170004" y="451906"/>
        <a:ext cx="1726468" cy="1150978"/>
      </dsp:txXfrm>
    </dsp:sp>
  </dsp:spTree>
</dsp:drawing>
</file>

<file path=ppt/diagrams/layout1.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vertAlign" val="none"/>
                  <dgm:param type="horz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vertAlign" val="none"/>
                  <dgm:param type="horz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vertAlign" val="none"/>
                  <dgm:param type="horz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0.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9D678-B496-4D7B-838D-9E8AB9AD3199}" type="datetimeFigureOut">
              <a:rPr lang="zh-CN" altLang="en-US" smtClean="0"/>
              <a:t>2017/2/20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6434FE-8480-4F0B-ADF8-725B57476750}" type="slidenum">
              <a:rPr lang="zh-CN" altLang="en-US" smtClean="0"/>
              <a:t>‹#›</a:t>
            </a:fld>
            <a:endParaRPr lang="zh-CN" altLang="en-US"/>
          </a:p>
        </p:txBody>
      </p:sp>
    </p:spTree>
    <p:extLst>
      <p:ext uri="{BB962C8B-B14F-4D97-AF65-F5344CB8AC3E}">
        <p14:creationId xmlns:p14="http://schemas.microsoft.com/office/powerpoint/2010/main" val="3604685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各位领导下午好！我叫邢明，非常高兴今天能有第二次机会给各位领导汇报一下关于综合收单系统的详细情况</a:t>
            </a:r>
            <a:endParaRPr lang="zh-CN" altLang="en-US" dirty="0"/>
          </a:p>
        </p:txBody>
      </p:sp>
      <p:sp>
        <p:nvSpPr>
          <p:cNvPr id="4" name="灯片编号占位符 3"/>
          <p:cNvSpPr>
            <a:spLocks noGrp="1"/>
          </p:cNvSpPr>
          <p:nvPr>
            <p:ph type="sldNum" sz="quarter" idx="10"/>
          </p:nvPr>
        </p:nvSpPr>
        <p:spPr/>
        <p:txBody>
          <a:bodyPr/>
          <a:lstStyle/>
          <a:p>
            <a:fld id="{056434FE-8480-4F0B-ADF8-725B57476750}" type="slidenum">
              <a:rPr lang="zh-CN" altLang="en-US" smtClean="0"/>
              <a:t>1</a:t>
            </a:fld>
            <a:endParaRPr lang="zh-CN" altLang="en-US"/>
          </a:p>
        </p:txBody>
      </p:sp>
    </p:spTree>
    <p:extLst>
      <p:ext uri="{BB962C8B-B14F-4D97-AF65-F5344CB8AC3E}">
        <p14:creationId xmlns:p14="http://schemas.microsoft.com/office/powerpoint/2010/main" val="637663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除了支持所有线下</a:t>
            </a:r>
            <a:r>
              <a:rPr lang="en-US" altLang="zh-CN" dirty="0" smtClean="0"/>
              <a:t>POS</a:t>
            </a:r>
            <a:r>
              <a:rPr lang="zh-CN" altLang="en-US" dirty="0" smtClean="0"/>
              <a:t>终端的无差别接入，还支持线下的二维码支付，如对接微信和支付宝二维码线下收单，同时交易系统代码支持二次开发，数据传输过程中对敏感信息进行脱敏，平台支持二次开发</a:t>
            </a:r>
            <a:endParaRPr lang="zh-CN" altLang="en-US" dirty="0"/>
          </a:p>
        </p:txBody>
      </p:sp>
      <p:sp>
        <p:nvSpPr>
          <p:cNvPr id="4" name="灯片编号占位符 3"/>
          <p:cNvSpPr>
            <a:spLocks noGrp="1"/>
          </p:cNvSpPr>
          <p:nvPr>
            <p:ph type="sldNum" sz="quarter" idx="10"/>
          </p:nvPr>
        </p:nvSpPr>
        <p:spPr/>
        <p:txBody>
          <a:bodyPr/>
          <a:lstStyle/>
          <a:p>
            <a:fld id="{056434FE-8480-4F0B-ADF8-725B57476750}" type="slidenum">
              <a:rPr lang="zh-CN" altLang="en-US" smtClean="0"/>
              <a:t>10</a:t>
            </a:fld>
            <a:endParaRPr lang="zh-CN" altLang="en-US"/>
          </a:p>
        </p:txBody>
      </p:sp>
    </p:spTree>
    <p:extLst>
      <p:ext uri="{BB962C8B-B14F-4D97-AF65-F5344CB8AC3E}">
        <p14:creationId xmlns:p14="http://schemas.microsoft.com/office/powerpoint/2010/main" val="505436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清算系统上采用日切流水勾兑，长短款差错账自动挂起，同时支持多级模式的手续费分润，手续费设置支持万分比，分层，单笔等个性化设置。</a:t>
            </a:r>
            <a:endParaRPr lang="zh-CN" altLang="en-US" dirty="0"/>
          </a:p>
        </p:txBody>
      </p:sp>
      <p:sp>
        <p:nvSpPr>
          <p:cNvPr id="4" name="灯片编号占位符 3"/>
          <p:cNvSpPr>
            <a:spLocks noGrp="1"/>
          </p:cNvSpPr>
          <p:nvPr>
            <p:ph type="sldNum" sz="quarter" idx="10"/>
          </p:nvPr>
        </p:nvSpPr>
        <p:spPr/>
        <p:txBody>
          <a:bodyPr/>
          <a:lstStyle/>
          <a:p>
            <a:pPr>
              <a:defRPr/>
            </a:pPr>
            <a:fld id="{3B2035B7-25CC-4336-B44D-37B002D539C9}" type="slidenum">
              <a:rPr lang="zh-CN" altLang="en-US" smtClean="0"/>
              <a:t>11</a:t>
            </a:fld>
            <a:endParaRPr lang="en-US" altLang="zh-CN"/>
          </a:p>
        </p:txBody>
      </p:sp>
    </p:spTree>
    <p:extLst>
      <p:ext uri="{BB962C8B-B14F-4D97-AF65-F5344CB8AC3E}">
        <p14:creationId xmlns:p14="http://schemas.microsoft.com/office/powerpoint/2010/main" val="3719656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B2035B7-25CC-4336-B44D-37B002D539C9}" type="slidenum">
              <a:rPr lang="zh-CN" altLang="en-US" smtClean="0"/>
              <a:t>12</a:t>
            </a:fld>
            <a:endParaRPr lang="en-US" altLang="zh-CN"/>
          </a:p>
        </p:txBody>
      </p:sp>
    </p:spTree>
    <p:extLst>
      <p:ext uri="{BB962C8B-B14F-4D97-AF65-F5344CB8AC3E}">
        <p14:creationId xmlns:p14="http://schemas.microsoft.com/office/powerpoint/2010/main" val="2845071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商户金融服务系统，为商户提供提现、转账等财务管理模块，商户登录金融服务系统可以实时查看销售流水，商户服务系统为商户提供销售数据报表和数据分析。</a:t>
            </a:r>
            <a:endParaRPr kumimoji="1" lang="en-US" altLang="zh-CN" dirty="0" smtClean="0"/>
          </a:p>
          <a:p>
            <a:r>
              <a:rPr kumimoji="1" lang="zh-CN" altLang="en-US" dirty="0" smtClean="0"/>
              <a:t>通过让商户掌握销售数据报表。</a:t>
            </a:r>
            <a:endParaRPr kumimoji="1" lang="zh-CN" altLang="en-US" dirty="0"/>
          </a:p>
        </p:txBody>
      </p:sp>
      <p:sp>
        <p:nvSpPr>
          <p:cNvPr id="4" name="幻灯片编号占位符 3"/>
          <p:cNvSpPr>
            <a:spLocks noGrp="1"/>
          </p:cNvSpPr>
          <p:nvPr>
            <p:ph type="sldNum" sz="quarter" idx="10"/>
          </p:nvPr>
        </p:nvSpPr>
        <p:spPr/>
        <p:txBody>
          <a:bodyPr/>
          <a:lstStyle/>
          <a:p>
            <a:fld id="{056434FE-8480-4F0B-ADF8-725B57476750}" type="slidenum">
              <a:rPr lang="zh-CN" altLang="en-US" smtClean="0"/>
              <a:t>13</a:t>
            </a:fld>
            <a:endParaRPr lang="zh-CN" altLang="en-US"/>
          </a:p>
        </p:txBody>
      </p:sp>
    </p:spTree>
    <p:extLst>
      <p:ext uri="{BB962C8B-B14F-4D97-AF65-F5344CB8AC3E}">
        <p14:creationId xmlns:p14="http://schemas.microsoft.com/office/powerpoint/2010/main" val="3911246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移动应用平台</a:t>
            </a:r>
            <a:r>
              <a:rPr kumimoji="1" lang="en-US" altLang="zh-CN" dirty="0" smtClean="0"/>
              <a:t>APP</a:t>
            </a:r>
            <a:r>
              <a:rPr kumimoji="1" lang="zh-CN" altLang="en-US" dirty="0" smtClean="0"/>
              <a:t>可以搭载在手机平板或者</a:t>
            </a:r>
            <a:r>
              <a:rPr kumimoji="1" lang="en-US" altLang="zh-CN" dirty="0" smtClean="0"/>
              <a:t>MPOS</a:t>
            </a:r>
            <a:r>
              <a:rPr kumimoji="1" lang="zh-CN" altLang="en-US" dirty="0" smtClean="0"/>
              <a:t>上</a:t>
            </a:r>
            <a:r>
              <a:rPr kumimoji="1" lang="zh-CN" altLang="en-US" dirty="0" smtClean="0"/>
              <a:t>，可以提供的功能包括便民缴费、会员营销、进销存、打折满减。</a:t>
            </a:r>
            <a:endParaRPr kumimoji="1" lang="zh-CN" altLang="en-US" dirty="0"/>
          </a:p>
        </p:txBody>
      </p:sp>
      <p:sp>
        <p:nvSpPr>
          <p:cNvPr id="4" name="幻灯片编号占位符 3"/>
          <p:cNvSpPr>
            <a:spLocks noGrp="1"/>
          </p:cNvSpPr>
          <p:nvPr>
            <p:ph type="sldNum" sz="quarter" idx="10"/>
          </p:nvPr>
        </p:nvSpPr>
        <p:spPr/>
        <p:txBody>
          <a:bodyPr/>
          <a:lstStyle/>
          <a:p>
            <a:fld id="{056434FE-8480-4F0B-ADF8-725B57476750}" type="slidenum">
              <a:rPr lang="zh-CN" altLang="en-US" smtClean="0"/>
              <a:t>14</a:t>
            </a:fld>
            <a:endParaRPr lang="zh-CN" altLang="en-US"/>
          </a:p>
        </p:txBody>
      </p:sp>
    </p:spTree>
    <p:extLst>
      <p:ext uri="{BB962C8B-B14F-4D97-AF65-F5344CB8AC3E}">
        <p14:creationId xmlns:p14="http://schemas.microsoft.com/office/powerpoint/2010/main" val="1877144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支持商户一键注册，管理人员在管理系统上可以实时查看申请情况，客户经理根据具体情况选择实时审批或者现场考核录入。</a:t>
            </a:r>
            <a:endParaRPr kumimoji="1" lang="zh-CN" altLang="en-US" dirty="0"/>
          </a:p>
        </p:txBody>
      </p:sp>
      <p:sp>
        <p:nvSpPr>
          <p:cNvPr id="4" name="幻灯片编号占位符 3"/>
          <p:cNvSpPr>
            <a:spLocks noGrp="1"/>
          </p:cNvSpPr>
          <p:nvPr>
            <p:ph type="sldNum" sz="quarter" idx="10"/>
          </p:nvPr>
        </p:nvSpPr>
        <p:spPr/>
        <p:txBody>
          <a:bodyPr/>
          <a:lstStyle/>
          <a:p>
            <a:fld id="{056434FE-8480-4F0B-ADF8-725B57476750}" type="slidenum">
              <a:rPr lang="zh-CN" altLang="en-US" smtClean="0"/>
              <a:t>15</a:t>
            </a:fld>
            <a:endParaRPr lang="zh-CN" altLang="en-US"/>
          </a:p>
        </p:txBody>
      </p:sp>
    </p:spTree>
    <p:extLst>
      <p:ext uri="{BB962C8B-B14F-4D97-AF65-F5344CB8AC3E}">
        <p14:creationId xmlns:p14="http://schemas.microsoft.com/office/powerpoint/2010/main" val="602053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移动端为商户提供商品的全面进销存服务和一键下单功能，同时生成电子签购单，电子签购单可永久备份，</a:t>
            </a:r>
            <a:endParaRPr kumimoji="1" lang="zh-CN" altLang="en-US" dirty="0"/>
          </a:p>
        </p:txBody>
      </p:sp>
      <p:sp>
        <p:nvSpPr>
          <p:cNvPr id="4" name="幻灯片编号占位符 3"/>
          <p:cNvSpPr>
            <a:spLocks noGrp="1"/>
          </p:cNvSpPr>
          <p:nvPr>
            <p:ph type="sldNum" sz="quarter" idx="10"/>
          </p:nvPr>
        </p:nvSpPr>
        <p:spPr/>
        <p:txBody>
          <a:bodyPr/>
          <a:lstStyle/>
          <a:p>
            <a:fld id="{056434FE-8480-4F0B-ADF8-725B57476750}" type="slidenum">
              <a:rPr lang="zh-CN" altLang="en-US" smtClean="0"/>
              <a:t>16</a:t>
            </a:fld>
            <a:endParaRPr lang="zh-CN" altLang="en-US"/>
          </a:p>
        </p:txBody>
      </p:sp>
    </p:spTree>
    <p:extLst>
      <p:ext uri="{BB962C8B-B14F-4D97-AF65-F5344CB8AC3E}">
        <p14:creationId xmlns:p14="http://schemas.microsoft.com/office/powerpoint/2010/main" val="2412283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移动应用平台</a:t>
            </a:r>
            <a:r>
              <a:rPr lang="zh-CN" altLang="en-US" baseline="0" dirty="0" smtClean="0"/>
              <a:t> </a:t>
            </a:r>
            <a:r>
              <a:rPr lang="zh-CN" altLang="en-US" dirty="0" smtClean="0"/>
              <a:t>可以</a:t>
            </a:r>
            <a:r>
              <a:rPr lang="zh-CN" altLang="en-US" dirty="0" smtClean="0"/>
              <a:t>进行订单管理和实时流水查询</a:t>
            </a:r>
            <a:endParaRPr lang="zh-CN" altLang="en-US" dirty="0"/>
          </a:p>
        </p:txBody>
      </p:sp>
      <p:sp>
        <p:nvSpPr>
          <p:cNvPr id="4" name="灯片编号占位符 3"/>
          <p:cNvSpPr>
            <a:spLocks noGrp="1"/>
          </p:cNvSpPr>
          <p:nvPr>
            <p:ph type="sldNum" sz="quarter" idx="10"/>
          </p:nvPr>
        </p:nvSpPr>
        <p:spPr/>
        <p:txBody>
          <a:bodyPr/>
          <a:lstStyle/>
          <a:p>
            <a:fld id="{056434FE-8480-4F0B-ADF8-725B57476750}" type="slidenum">
              <a:rPr lang="zh-CN" altLang="en-US" smtClean="0"/>
              <a:t>17</a:t>
            </a:fld>
            <a:endParaRPr lang="zh-CN" altLang="en-US"/>
          </a:p>
        </p:txBody>
      </p:sp>
    </p:spTree>
    <p:extLst>
      <p:ext uri="{BB962C8B-B14F-4D97-AF65-F5344CB8AC3E}">
        <p14:creationId xmlns:p14="http://schemas.microsoft.com/office/powerpoint/2010/main" val="2883399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目前我们的智能</a:t>
            </a:r>
            <a:r>
              <a:rPr kumimoji="1" lang="en-US" altLang="zh-CN" dirty="0" smtClean="0"/>
              <a:t>POS</a:t>
            </a:r>
            <a:r>
              <a:rPr kumimoji="1" lang="zh-CN" altLang="en-US" dirty="0" smtClean="0"/>
              <a:t>云系统支持综合支付，智能桌面，营销卡券核销</a:t>
            </a:r>
            <a:endParaRPr kumimoji="1" lang="zh-CN" altLang="en-US" dirty="0"/>
          </a:p>
        </p:txBody>
      </p:sp>
      <p:sp>
        <p:nvSpPr>
          <p:cNvPr id="4" name="幻灯片编号占位符 3"/>
          <p:cNvSpPr>
            <a:spLocks noGrp="1"/>
          </p:cNvSpPr>
          <p:nvPr>
            <p:ph type="sldNum" sz="quarter" idx="10"/>
          </p:nvPr>
        </p:nvSpPr>
        <p:spPr/>
        <p:txBody>
          <a:bodyPr/>
          <a:lstStyle/>
          <a:p>
            <a:fld id="{056434FE-8480-4F0B-ADF8-725B57476750}" type="slidenum">
              <a:rPr lang="zh-CN" altLang="en-US" smtClean="0"/>
              <a:t>18</a:t>
            </a:fld>
            <a:endParaRPr lang="zh-CN" altLang="en-US"/>
          </a:p>
        </p:txBody>
      </p:sp>
    </p:spTree>
    <p:extLst>
      <p:ext uri="{BB962C8B-B14F-4D97-AF65-F5344CB8AC3E}">
        <p14:creationId xmlns:p14="http://schemas.microsoft.com/office/powerpoint/2010/main" val="599528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智能</a:t>
            </a:r>
            <a:r>
              <a:rPr lang="en-US" altLang="zh-CN" dirty="0" smtClean="0"/>
              <a:t>POS</a:t>
            </a:r>
            <a:r>
              <a:rPr lang="zh-CN" altLang="en-US" dirty="0" smtClean="0"/>
              <a:t>，我们建议采用目录化结构，应用页面可按商户需要进行快速调整，设置支付的快捷入口，同时支持消息推送和集成应用，</a:t>
            </a:r>
            <a:endParaRPr lang="zh-CN" altLang="en-US" b="1" dirty="0"/>
          </a:p>
        </p:txBody>
      </p:sp>
      <p:sp>
        <p:nvSpPr>
          <p:cNvPr id="4" name="灯片编号占位符 3"/>
          <p:cNvSpPr>
            <a:spLocks noGrp="1"/>
          </p:cNvSpPr>
          <p:nvPr>
            <p:ph type="sldNum" sz="quarter" idx="10"/>
          </p:nvPr>
        </p:nvSpPr>
        <p:spPr/>
        <p:txBody>
          <a:bodyPr/>
          <a:lstStyle/>
          <a:p>
            <a:fld id="{056434FE-8480-4F0B-ADF8-725B57476750}" type="slidenum">
              <a:rPr lang="zh-CN" altLang="en-US" smtClean="0"/>
              <a:t>19</a:t>
            </a:fld>
            <a:endParaRPr lang="zh-CN" altLang="en-US"/>
          </a:p>
        </p:txBody>
      </p:sp>
    </p:spTree>
    <p:extLst>
      <p:ext uri="{BB962C8B-B14F-4D97-AF65-F5344CB8AC3E}">
        <p14:creationId xmlns:p14="http://schemas.microsoft.com/office/powerpoint/2010/main" val="1312768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dirty="0" smtClean="0"/>
              <a:t>首先请允许我简单介绍一下公司的基本情况</a:t>
            </a:r>
            <a:endParaRPr lang="zh-CN" altLang="en-US" dirty="0"/>
          </a:p>
        </p:txBody>
      </p:sp>
      <p:sp>
        <p:nvSpPr>
          <p:cNvPr id="5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CA6E8811-9C97-E54F-96DE-5666C7974EA4}" type="slidenum">
              <a:rPr lang="zh-CN" altLang="en-US"/>
              <a:pPr>
                <a:spcBef>
                  <a:spcPct val="0"/>
                </a:spcBef>
              </a:pPr>
              <a:t>2</a:t>
            </a:fld>
            <a:endParaRPr lang="zh-CN" altLang="en-US"/>
          </a:p>
        </p:txBody>
      </p:sp>
    </p:spTree>
    <p:extLst>
      <p:ext uri="{BB962C8B-B14F-4D97-AF65-F5344CB8AC3E}">
        <p14:creationId xmlns:p14="http://schemas.microsoft.com/office/powerpoint/2010/main" val="876158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6434FE-8480-4F0B-ADF8-725B57476750}" type="slidenum">
              <a:rPr lang="zh-CN" altLang="en-US" smtClean="0"/>
              <a:t>21</a:t>
            </a:fld>
            <a:endParaRPr lang="zh-CN" altLang="en-US"/>
          </a:p>
        </p:txBody>
      </p:sp>
    </p:spTree>
    <p:extLst>
      <p:ext uri="{BB962C8B-B14F-4D97-AF65-F5344CB8AC3E}">
        <p14:creationId xmlns:p14="http://schemas.microsoft.com/office/powerpoint/2010/main" val="479829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那么</a:t>
            </a:r>
            <a:endParaRPr lang="zh-CN" altLang="en-US" dirty="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961FC69B-6AF9-AC4C-831D-F5FD5925EC25}" type="slidenum">
              <a:rPr lang="zh-CN" altLang="en-US"/>
              <a:pPr>
                <a:spcBef>
                  <a:spcPct val="0"/>
                </a:spcBef>
              </a:pPr>
              <a:t>22</a:t>
            </a:fld>
            <a:endParaRPr lang="en-US" altLang="zh-CN"/>
          </a:p>
        </p:txBody>
      </p:sp>
    </p:spTree>
    <p:extLst>
      <p:ext uri="{BB962C8B-B14F-4D97-AF65-F5344CB8AC3E}">
        <p14:creationId xmlns:p14="http://schemas.microsoft.com/office/powerpoint/2010/main" val="1867373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6434FE-8480-4F0B-ADF8-725B57476750}" type="slidenum">
              <a:rPr lang="zh-CN" altLang="en-US" smtClean="0"/>
              <a:t>23</a:t>
            </a:fld>
            <a:endParaRPr lang="zh-CN" altLang="en-US"/>
          </a:p>
        </p:txBody>
      </p:sp>
    </p:spTree>
    <p:extLst>
      <p:ext uri="{BB962C8B-B14F-4D97-AF65-F5344CB8AC3E}">
        <p14:creationId xmlns:p14="http://schemas.microsoft.com/office/powerpoint/2010/main" val="2154213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6434FE-8480-4F0B-ADF8-725B57476750}" type="slidenum">
              <a:rPr lang="zh-CN" altLang="en-US" smtClean="0"/>
              <a:t>24</a:t>
            </a:fld>
            <a:endParaRPr lang="zh-CN" altLang="en-US"/>
          </a:p>
        </p:txBody>
      </p:sp>
    </p:spTree>
    <p:extLst>
      <p:ext uri="{BB962C8B-B14F-4D97-AF65-F5344CB8AC3E}">
        <p14:creationId xmlns:p14="http://schemas.microsoft.com/office/powerpoint/2010/main" val="1967795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fld id="{0C5C10F1-6204-CD4E-BE0F-79CE11D6EF1D}" type="slidenum">
              <a:rPr lang="zh-CN" altLang="en-US"/>
              <a:pPr/>
              <a:t>25</a:t>
            </a:fld>
            <a:endParaRPr lang="en-US" altLang="zh-CN"/>
          </a:p>
        </p:txBody>
      </p:sp>
    </p:spTree>
    <p:extLst>
      <p:ext uri="{BB962C8B-B14F-4D97-AF65-F5344CB8AC3E}">
        <p14:creationId xmlns:p14="http://schemas.microsoft.com/office/powerpoint/2010/main" val="2004573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一个很重要的应用场景就是助农服务，助农服务包括小额限额，存款，余额查询</a:t>
            </a:r>
            <a:endParaRPr lang="zh-CN" altLang="en-US" dirty="0"/>
          </a:p>
        </p:txBody>
      </p:sp>
      <p:sp>
        <p:nvSpPr>
          <p:cNvPr id="4" name="灯片编号占位符 3"/>
          <p:cNvSpPr>
            <a:spLocks noGrp="1"/>
          </p:cNvSpPr>
          <p:nvPr>
            <p:ph type="sldNum" sz="quarter" idx="10"/>
          </p:nvPr>
        </p:nvSpPr>
        <p:spPr/>
        <p:txBody>
          <a:bodyPr/>
          <a:lstStyle/>
          <a:p>
            <a:fld id="{056434FE-8480-4F0B-ADF8-725B57476750}" type="slidenum">
              <a:rPr lang="zh-CN" altLang="en-US" smtClean="0"/>
              <a:t>26</a:t>
            </a:fld>
            <a:endParaRPr lang="zh-CN" altLang="en-US"/>
          </a:p>
        </p:txBody>
      </p:sp>
    </p:spTree>
    <p:extLst>
      <p:ext uri="{BB962C8B-B14F-4D97-AF65-F5344CB8AC3E}">
        <p14:creationId xmlns:p14="http://schemas.microsoft.com/office/powerpoint/2010/main" val="1304365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本次汇报共分</a:t>
            </a:r>
            <a:r>
              <a:rPr lang="en-US" altLang="zh-CN"/>
              <a:t>5</a:t>
            </a:r>
            <a:r>
              <a:rPr lang="zh-CN" altLang="en-US"/>
              <a:t>个部分，</a:t>
            </a:r>
            <a:r>
              <a:rPr lang="en-US" altLang="zh-CN"/>
              <a:t>1</a:t>
            </a:r>
            <a:r>
              <a:rPr lang="zh-CN" altLang="en-US"/>
              <a:t>公司概况</a:t>
            </a:r>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4D619CF8-8833-B144-87C8-718C165B6174}" type="slidenum">
              <a:rPr lang="zh-CN" altLang="en-US"/>
              <a:pPr>
                <a:spcBef>
                  <a:spcPct val="0"/>
                </a:spcBef>
              </a:pPr>
              <a:t>27</a:t>
            </a:fld>
            <a:endParaRPr lang="en-US" altLang="zh-CN"/>
          </a:p>
        </p:txBody>
      </p:sp>
    </p:spTree>
    <p:extLst>
      <p:ext uri="{BB962C8B-B14F-4D97-AF65-F5344CB8AC3E}">
        <p14:creationId xmlns:p14="http://schemas.microsoft.com/office/powerpoint/2010/main" val="17660930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6434FE-8480-4F0B-ADF8-725B57476750}" type="slidenum">
              <a:rPr lang="zh-CN" altLang="en-US" smtClean="0"/>
              <a:t>28</a:t>
            </a:fld>
            <a:endParaRPr lang="zh-CN" altLang="en-US"/>
          </a:p>
        </p:txBody>
      </p:sp>
    </p:spTree>
    <p:extLst>
      <p:ext uri="{BB962C8B-B14F-4D97-AF65-F5344CB8AC3E}">
        <p14:creationId xmlns:p14="http://schemas.microsoft.com/office/powerpoint/2010/main" val="16591887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本次汇报共分</a:t>
            </a:r>
            <a:r>
              <a:rPr lang="en-US" altLang="zh-CN"/>
              <a:t>5</a:t>
            </a:r>
            <a:r>
              <a:rPr lang="zh-CN" altLang="en-US"/>
              <a:t>个部分，</a:t>
            </a:r>
            <a:r>
              <a:rPr lang="en-US" altLang="zh-CN"/>
              <a:t>1</a:t>
            </a:r>
            <a:r>
              <a:rPr lang="zh-CN" altLang="en-US"/>
              <a:t>公司概况</a:t>
            </a:r>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F08C5A0E-E050-AA49-B971-9B1B01C0073A}" type="slidenum">
              <a:rPr lang="zh-CN" altLang="en-US"/>
              <a:pPr>
                <a:spcBef>
                  <a:spcPct val="0"/>
                </a:spcBef>
              </a:pPr>
              <a:t>29</a:t>
            </a:fld>
            <a:endParaRPr lang="en-US" altLang="zh-CN"/>
          </a:p>
        </p:txBody>
      </p:sp>
    </p:spTree>
    <p:extLst>
      <p:ext uri="{BB962C8B-B14F-4D97-AF65-F5344CB8AC3E}">
        <p14:creationId xmlns:p14="http://schemas.microsoft.com/office/powerpoint/2010/main" val="11479688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D7DFBD35-8A27-3144-B79D-3A2059517938}" type="slidenum">
              <a:rPr lang="zh-CN" altLang="en-US"/>
              <a:pPr>
                <a:spcBef>
                  <a:spcPct val="0"/>
                </a:spcBef>
              </a:pPr>
              <a:t>30</a:t>
            </a:fld>
            <a:endParaRPr lang="en-US" altLang="zh-CN"/>
          </a:p>
        </p:txBody>
      </p:sp>
    </p:spTree>
    <p:extLst>
      <p:ext uri="{BB962C8B-B14F-4D97-AF65-F5344CB8AC3E}">
        <p14:creationId xmlns:p14="http://schemas.microsoft.com/office/powerpoint/2010/main" val="961839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信雅达公司成立于</a:t>
            </a:r>
            <a:r>
              <a:rPr lang="en-US" altLang="zh-CN" dirty="0"/>
              <a:t>1996</a:t>
            </a:r>
            <a:r>
              <a:rPr lang="zh-CN" altLang="en-US" dirty="0"/>
              <a:t>年</a:t>
            </a:r>
            <a:r>
              <a:rPr lang="zh-CN" altLang="en-US" dirty="0" smtClean="0"/>
              <a:t>，于</a:t>
            </a:r>
            <a:r>
              <a:rPr lang="en-US" altLang="zh-CN" dirty="0" smtClean="0"/>
              <a:t>2002</a:t>
            </a:r>
            <a:r>
              <a:rPr lang="zh-CN" altLang="en-US" dirty="0" smtClean="0"/>
              <a:t>年上海</a:t>
            </a:r>
            <a:r>
              <a:rPr lang="zh-CN" altLang="en-US" dirty="0"/>
              <a:t>主板上市</a:t>
            </a:r>
            <a:r>
              <a:rPr lang="zh-CN" altLang="en-US" dirty="0" smtClean="0"/>
              <a:t>，员工</a:t>
            </a:r>
            <a:r>
              <a:rPr lang="zh-CN" altLang="en-US" dirty="0"/>
              <a:t>总数</a:t>
            </a:r>
            <a:r>
              <a:rPr lang="en-US" altLang="zh-CN" dirty="0"/>
              <a:t>3600</a:t>
            </a:r>
            <a:r>
              <a:rPr lang="zh-CN" altLang="en-US" dirty="0"/>
              <a:t>余人，研发人员</a:t>
            </a:r>
            <a:r>
              <a:rPr lang="en-US" altLang="zh-CN" dirty="0"/>
              <a:t>1300</a:t>
            </a:r>
            <a:r>
              <a:rPr lang="zh-CN" altLang="en-US" dirty="0"/>
              <a:t>余人</a:t>
            </a:r>
            <a:r>
              <a:rPr lang="zh-CN" altLang="en-US" dirty="0" smtClean="0"/>
              <a:t>，我们投入在支付和收单系统的研发人员大约有</a:t>
            </a:r>
            <a:r>
              <a:rPr lang="en-US" altLang="zh-CN" dirty="0" smtClean="0"/>
              <a:t>400</a:t>
            </a:r>
            <a:r>
              <a:rPr lang="zh-CN" altLang="en-US" dirty="0" smtClean="0"/>
              <a:t>多人，</a:t>
            </a:r>
            <a:endParaRPr lang="en-US" altLang="zh-CN" dirty="0" smtClean="0"/>
          </a:p>
          <a:p>
            <a:r>
              <a:rPr lang="zh-CN" altLang="en-US" dirty="0" smtClean="0"/>
              <a:t>这些年来我们一直在银行卡收单行业默默耕耘，获得了许多的资质荣誉，主要</a:t>
            </a:r>
            <a:r>
              <a:rPr lang="zh-CN" altLang="en-US" dirty="0"/>
              <a:t>包括</a:t>
            </a:r>
            <a:r>
              <a:rPr lang="zh-CN" altLang="en-US" dirty="0" smtClean="0"/>
              <a:t>：系统集成</a:t>
            </a:r>
            <a:r>
              <a:rPr lang="zh-CN" altLang="en-US" dirty="0"/>
              <a:t>一级资质、</a:t>
            </a:r>
            <a:r>
              <a:rPr lang="en-US" altLang="zh-CN" dirty="0"/>
              <a:t>CMMI </a:t>
            </a:r>
            <a:r>
              <a:rPr lang="en-US" altLang="zh-CN" dirty="0" smtClean="0"/>
              <a:t>5</a:t>
            </a:r>
            <a:r>
              <a:rPr lang="zh-CN" altLang="en-US" dirty="0" smtClean="0"/>
              <a:t>级认证等。</a:t>
            </a:r>
            <a:endParaRPr lang="en-US" altLang="zh-CN" dirty="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359DDB30-F4A0-BD42-AF55-0AAFD3AEF0FC}" type="slidenum">
              <a:rPr lang="zh-CN" altLang="en-US"/>
              <a:pPr>
                <a:spcBef>
                  <a:spcPct val="0"/>
                </a:spcBef>
              </a:pPr>
              <a:t>3</a:t>
            </a:fld>
            <a:endParaRPr lang="zh-CN" altLang="en-US"/>
          </a:p>
        </p:txBody>
      </p:sp>
    </p:spTree>
    <p:extLst>
      <p:ext uri="{BB962C8B-B14F-4D97-AF65-F5344CB8AC3E}">
        <p14:creationId xmlns:p14="http://schemas.microsoft.com/office/powerpoint/2010/main" val="19167684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安全性上，我们拥有专业的资质和完整的安全解决方案。</a:t>
            </a:r>
            <a:endParaRPr lang="zh-CN" altLang="en-US" dirty="0"/>
          </a:p>
        </p:txBody>
      </p:sp>
      <p:sp>
        <p:nvSpPr>
          <p:cNvPr id="4" name="灯片编号占位符 3"/>
          <p:cNvSpPr>
            <a:spLocks noGrp="1"/>
          </p:cNvSpPr>
          <p:nvPr>
            <p:ph type="sldNum" sz="quarter" idx="10"/>
          </p:nvPr>
        </p:nvSpPr>
        <p:spPr/>
        <p:txBody>
          <a:bodyPr/>
          <a:lstStyle/>
          <a:p>
            <a:fld id="{056434FE-8480-4F0B-ADF8-725B57476750}" type="slidenum">
              <a:rPr lang="zh-CN" altLang="en-US" smtClean="0"/>
              <a:t>32</a:t>
            </a:fld>
            <a:endParaRPr lang="zh-CN" altLang="en-US"/>
          </a:p>
        </p:txBody>
      </p:sp>
    </p:spTree>
    <p:extLst>
      <p:ext uri="{BB962C8B-B14F-4D97-AF65-F5344CB8AC3E}">
        <p14:creationId xmlns:p14="http://schemas.microsoft.com/office/powerpoint/2010/main" val="179702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在售后服务商，不仅仅是后期的维保，我们承诺协助行方进行项目远期规划，进行业务上的开拓，并且在技术支持上提供本地化服务。</a:t>
            </a:r>
            <a:endParaRPr lang="zh-CN" altLang="en-US" dirty="0"/>
          </a:p>
        </p:txBody>
      </p:sp>
      <p:sp>
        <p:nvSpPr>
          <p:cNvPr id="4" name="灯片编号占位符 3"/>
          <p:cNvSpPr>
            <a:spLocks noGrp="1"/>
          </p:cNvSpPr>
          <p:nvPr>
            <p:ph type="sldNum" sz="quarter" idx="10"/>
          </p:nvPr>
        </p:nvSpPr>
        <p:spPr/>
        <p:txBody>
          <a:bodyPr/>
          <a:lstStyle/>
          <a:p>
            <a:fld id="{056434FE-8480-4F0B-ADF8-725B57476750}" type="slidenum">
              <a:rPr lang="zh-CN" altLang="en-US" smtClean="0"/>
              <a:t>33</a:t>
            </a:fld>
            <a:endParaRPr lang="zh-CN" altLang="en-US"/>
          </a:p>
        </p:txBody>
      </p:sp>
    </p:spTree>
    <p:extLst>
      <p:ext uri="{BB962C8B-B14F-4D97-AF65-F5344CB8AC3E}">
        <p14:creationId xmlns:p14="http://schemas.microsoft.com/office/powerpoint/2010/main" val="2807215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dirty="0" smtClean="0"/>
              <a:t>在支付和收单的技术实力方面，我们荣获过多个国家级和科技奖项，</a:t>
            </a:r>
            <a:endParaRPr lang="en-US" altLang="zh-CN" dirty="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C0E5B1B1-22ED-9E4B-8B37-230ED83E59A5}" type="slidenum">
              <a:rPr lang="zh-CN" altLang="en-US"/>
              <a:pPr>
                <a:spcBef>
                  <a:spcPct val="0"/>
                </a:spcBef>
              </a:pPr>
              <a:t>4</a:t>
            </a:fld>
            <a:endParaRPr lang="zh-CN" altLang="en-US"/>
          </a:p>
        </p:txBody>
      </p:sp>
    </p:spTree>
    <p:extLst>
      <p:ext uri="{BB962C8B-B14F-4D97-AF65-F5344CB8AC3E}">
        <p14:creationId xmlns:p14="http://schemas.microsoft.com/office/powerpoint/2010/main" val="1989344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宋体" charset="-122"/>
              </a:rPr>
              <a:t>在相关的科研领域，凭借雄厚的科研实力，我们承接了许多重大国家专项，包大数据挖掘，云</a:t>
            </a:r>
            <a:r>
              <a:rPr lang="en-US" altLang="zh-CN" dirty="0" smtClean="0">
                <a:latin typeface="宋体" charset="-122"/>
              </a:rPr>
              <a:t>POS</a:t>
            </a:r>
            <a:r>
              <a:rPr lang="zh-CN" altLang="en-US" dirty="0" smtClean="0">
                <a:latin typeface="宋体" charset="-122"/>
              </a:rPr>
              <a:t>系统，手机银行等等。</a:t>
            </a:r>
            <a:endParaRPr lang="zh-CN" altLang="en-US" dirty="0">
              <a:latin typeface="宋体" charset="-122"/>
            </a:endParaRPr>
          </a:p>
          <a:p>
            <a:endParaRPr lang="zh-CN" altLang="en-US" dirty="0">
              <a:latin typeface="宋体" charset="-122"/>
            </a:endParaRPr>
          </a:p>
          <a:p>
            <a:endParaRPr lang="zh-CN" altLang="en-US" dirty="0">
              <a:solidFill>
                <a:srgbClr val="000000"/>
              </a:solidFill>
              <a:latin typeface="宋体" charset="-122"/>
            </a:endParaRPr>
          </a:p>
          <a:p>
            <a:endParaRPr lang="zh-CN" altLang="en-US" dirty="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B93CB310-1998-2940-B67B-CE1DCFE53EC0}" type="slidenum">
              <a:rPr lang="zh-CN" altLang="en-US"/>
              <a:pPr>
                <a:spcBef>
                  <a:spcPct val="0"/>
                </a:spcBef>
              </a:pPr>
              <a:t>5</a:t>
            </a:fld>
            <a:endParaRPr lang="zh-CN" altLang="en-US"/>
          </a:p>
        </p:txBody>
      </p:sp>
    </p:spTree>
    <p:extLst>
      <p:ext uri="{BB962C8B-B14F-4D97-AF65-F5344CB8AC3E}">
        <p14:creationId xmlns:p14="http://schemas.microsoft.com/office/powerpoint/2010/main" val="1357656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同时我们承接了全国各地多个银行的相关项目，并和全国各地的银行达成了长期的战略合作，我们是服务银行的热诚伙伴。</a:t>
            </a:r>
            <a:endParaRPr lang="zh-CN" altLang="en-US" dirty="0"/>
          </a:p>
        </p:txBody>
      </p:sp>
      <p:sp>
        <p:nvSpPr>
          <p:cNvPr id="4" name="灯片编号占位符 3"/>
          <p:cNvSpPr>
            <a:spLocks noGrp="1"/>
          </p:cNvSpPr>
          <p:nvPr>
            <p:ph type="sldNum" sz="quarter" idx="10"/>
          </p:nvPr>
        </p:nvSpPr>
        <p:spPr/>
        <p:txBody>
          <a:bodyPr/>
          <a:lstStyle/>
          <a:p>
            <a:fld id="{056434FE-8480-4F0B-ADF8-725B57476750}" type="slidenum">
              <a:rPr lang="zh-CN" altLang="en-US" smtClean="0"/>
              <a:t>6</a:t>
            </a:fld>
            <a:endParaRPr lang="zh-CN" altLang="en-US"/>
          </a:p>
        </p:txBody>
      </p:sp>
    </p:spTree>
    <p:extLst>
      <p:ext uri="{BB962C8B-B14F-4D97-AF65-F5344CB8AC3E}">
        <p14:creationId xmlns:p14="http://schemas.microsoft.com/office/powerpoint/2010/main" val="347357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今天要和各位领导汇报的产品是信雅达综合收单系统</a:t>
            </a:r>
            <a:endParaRPr lang="zh-CN" altLang="en-US" dirty="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FE1D0E1B-4E5B-4D43-BC27-5A81009DD32B}" type="slidenum">
              <a:rPr lang="zh-CN" altLang="en-US"/>
              <a:pPr>
                <a:spcBef>
                  <a:spcPct val="0"/>
                </a:spcBef>
              </a:pPr>
              <a:t>7</a:t>
            </a:fld>
            <a:endParaRPr lang="en-US" altLang="zh-CN"/>
          </a:p>
        </p:txBody>
      </p:sp>
    </p:spTree>
    <p:extLst>
      <p:ext uri="{BB962C8B-B14F-4D97-AF65-F5344CB8AC3E}">
        <p14:creationId xmlns:p14="http://schemas.microsoft.com/office/powerpoint/2010/main" val="234028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我们的综合收单系统包括五大子系统，分别承担不同的系统功能，其中交易系统主要负责终端</a:t>
            </a:r>
            <a:r>
              <a:rPr kumimoji="1" lang="en-US" altLang="zh-CN" dirty="0" smtClean="0"/>
              <a:t>POS</a:t>
            </a:r>
            <a:r>
              <a:rPr kumimoji="1" lang="zh-CN" altLang="en-US" dirty="0" smtClean="0"/>
              <a:t>机具的交易处理，运营管理系统主要为银行收单管理人员提供管理的相关平台，商户服务系统为线下商户提供收单资金查询和金融服务，移动应用平台提供收单</a:t>
            </a:r>
            <a:r>
              <a:rPr kumimoji="1" lang="en-US" altLang="zh-CN" dirty="0" smtClean="0"/>
              <a:t>APP</a:t>
            </a:r>
            <a:r>
              <a:rPr kumimoji="1" lang="zh-CN" altLang="en-US" dirty="0" smtClean="0"/>
              <a:t>软件，搭载在</a:t>
            </a:r>
            <a:r>
              <a:rPr kumimoji="1" lang="en-US" altLang="zh-CN" dirty="0" smtClean="0"/>
              <a:t>MPOS</a:t>
            </a:r>
            <a:r>
              <a:rPr kumimoji="1" lang="zh-CN" altLang="en-US" dirty="0" smtClean="0"/>
              <a:t>上，智能</a:t>
            </a:r>
            <a:r>
              <a:rPr kumimoji="1" lang="en-US" altLang="zh-CN" dirty="0" smtClean="0"/>
              <a:t>POS</a:t>
            </a:r>
            <a:r>
              <a:rPr kumimoji="1" lang="zh-CN" altLang="en-US" dirty="0" smtClean="0"/>
              <a:t>云系统为智能</a:t>
            </a:r>
            <a:r>
              <a:rPr kumimoji="1" lang="en-US" altLang="zh-CN" dirty="0" smtClean="0"/>
              <a:t>POS</a:t>
            </a:r>
            <a:r>
              <a:rPr kumimoji="1" lang="zh-CN" altLang="en-US" dirty="0" smtClean="0"/>
              <a:t>提供场景化的行业支付解决方案，下面我针对每个子系统展开做一下仔细的讲解</a:t>
            </a:r>
            <a:endParaRPr kumimoji="1" lang="zh-CN" altLang="en-US" dirty="0"/>
          </a:p>
        </p:txBody>
      </p:sp>
      <p:sp>
        <p:nvSpPr>
          <p:cNvPr id="4" name="幻灯片编号占位符 3"/>
          <p:cNvSpPr>
            <a:spLocks noGrp="1"/>
          </p:cNvSpPr>
          <p:nvPr>
            <p:ph type="sldNum" sz="quarter" idx="10"/>
          </p:nvPr>
        </p:nvSpPr>
        <p:spPr/>
        <p:txBody>
          <a:bodyPr/>
          <a:lstStyle/>
          <a:p>
            <a:fld id="{056434FE-8480-4F0B-ADF8-725B57476750}" type="slidenum">
              <a:rPr lang="zh-CN" altLang="en-US" smtClean="0"/>
              <a:t>8</a:t>
            </a:fld>
            <a:endParaRPr lang="zh-CN" altLang="en-US"/>
          </a:p>
        </p:txBody>
      </p:sp>
    </p:spTree>
    <p:extLst>
      <p:ext uri="{BB962C8B-B14F-4D97-AF65-F5344CB8AC3E}">
        <p14:creationId xmlns:p14="http://schemas.microsoft.com/office/powerpoint/2010/main" val="333836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p:spPr>
      </p:sp>
      <p:sp>
        <p:nvSpPr>
          <p:cNvPr id="11267" name="备注占位符 2"/>
          <p:cNvSpPr>
            <a:spLocks noGrp="1"/>
          </p:cNvSpPr>
          <p:nvPr>
            <p:ph type="body" idx="1"/>
          </p:nvPr>
        </p:nvSpPr>
        <p:spPr>
          <a:noFill/>
        </p:spPr>
        <p:txBody>
          <a:bodyPr/>
          <a:lstStyle/>
          <a:p>
            <a:r>
              <a:rPr lang="zh-CN" altLang="en-US" dirty="0" smtClean="0"/>
              <a:t>首先交易处理子系统</a:t>
            </a:r>
            <a:r>
              <a:rPr lang="en-US" altLang="zh-CN" dirty="0" smtClean="0"/>
              <a:t>POSP</a:t>
            </a:r>
            <a:r>
              <a:rPr lang="zh-CN" altLang="en-US" dirty="0" smtClean="0"/>
              <a:t>，支持兼容各种不同类型的</a:t>
            </a:r>
            <a:r>
              <a:rPr lang="en-US" altLang="zh-CN" dirty="0" smtClean="0"/>
              <a:t>POS</a:t>
            </a:r>
            <a:r>
              <a:rPr lang="zh-CN" altLang="en-US" dirty="0" smtClean="0"/>
              <a:t>，协议接口可根据终端品牌厂商具体协议修改，在性能上我们支持分布式集群部署抗压，支持多种不同类型的数据库，终端业务上我们支持的基础业务包括消费、撤销、退货、卡卡转账、电子现金等，非标类特色业务包括助农取款、定活互转等，交易处理系统也可以直接做数据透传。</a:t>
            </a:r>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DF6649D-6E0D-4C60-8CAA-0C48E7E14A07}" type="slidenum">
              <a:rPr altLang="en-US" smtClean="0"/>
              <a:pPr/>
              <a:t>9</a:t>
            </a:fld>
            <a:endParaRPr lang="zh-CN" altLang="zh-CN" smtClean="0"/>
          </a:p>
        </p:txBody>
      </p:sp>
    </p:spTree>
    <p:extLst>
      <p:ext uri="{BB962C8B-B14F-4D97-AF65-F5344CB8AC3E}">
        <p14:creationId xmlns:p14="http://schemas.microsoft.com/office/powerpoint/2010/main" val="1314651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467787A-EB78-477C-9A96-7C8A649E9747}" type="datetimeFigureOut">
              <a:rPr lang="zh-CN" altLang="en-US" smtClean="0"/>
              <a:t>2017/2/20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D66956-4A37-4B48-B8EB-4779CA68DFDA}" type="slidenum">
              <a:rPr lang="zh-CN" altLang="en-US" smtClean="0"/>
              <a:t>‹#›</a:t>
            </a:fld>
            <a:endParaRPr lang="zh-CN" altLang="en-US"/>
          </a:p>
        </p:txBody>
      </p:sp>
    </p:spTree>
    <p:extLst>
      <p:ext uri="{BB962C8B-B14F-4D97-AF65-F5344CB8AC3E}">
        <p14:creationId xmlns:p14="http://schemas.microsoft.com/office/powerpoint/2010/main" val="2114448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67787A-EB78-477C-9A96-7C8A649E9747}" type="datetimeFigureOut">
              <a:rPr lang="zh-CN" altLang="en-US" smtClean="0"/>
              <a:t>2017/2/20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D66956-4A37-4B48-B8EB-4779CA68DFDA}" type="slidenum">
              <a:rPr lang="zh-CN" altLang="en-US" smtClean="0"/>
              <a:t>‹#›</a:t>
            </a:fld>
            <a:endParaRPr lang="zh-CN" altLang="en-US"/>
          </a:p>
        </p:txBody>
      </p:sp>
    </p:spTree>
    <p:extLst>
      <p:ext uri="{BB962C8B-B14F-4D97-AF65-F5344CB8AC3E}">
        <p14:creationId xmlns:p14="http://schemas.microsoft.com/office/powerpoint/2010/main" val="57230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67787A-EB78-477C-9A96-7C8A649E9747}" type="datetimeFigureOut">
              <a:rPr lang="zh-CN" altLang="en-US" smtClean="0"/>
              <a:t>2017/2/20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D66956-4A37-4B48-B8EB-4779CA68DFDA}" type="slidenum">
              <a:rPr lang="zh-CN" altLang="en-US" smtClean="0"/>
              <a:t>‹#›</a:t>
            </a:fld>
            <a:endParaRPr lang="zh-CN" altLang="en-US"/>
          </a:p>
        </p:txBody>
      </p:sp>
    </p:spTree>
    <p:extLst>
      <p:ext uri="{BB962C8B-B14F-4D97-AF65-F5344CB8AC3E}">
        <p14:creationId xmlns:p14="http://schemas.microsoft.com/office/powerpoint/2010/main" val="17172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grpSp>
        <p:nvGrpSpPr>
          <p:cNvPr id="2" name="组合 5"/>
          <p:cNvGrpSpPr>
            <a:grpSpLocks/>
          </p:cNvGrpSpPr>
          <p:nvPr userDrawn="1"/>
        </p:nvGrpSpPr>
        <p:grpSpPr bwMode="auto">
          <a:xfrm>
            <a:off x="8845550" y="6054725"/>
            <a:ext cx="2755900" cy="490538"/>
            <a:chOff x="3252422" y="3833578"/>
            <a:chExt cx="2755880" cy="489986"/>
          </a:xfrm>
        </p:grpSpPr>
        <p:grpSp>
          <p:nvGrpSpPr>
            <p:cNvPr id="3" name="组合 7"/>
            <p:cNvGrpSpPr>
              <a:grpSpLocks/>
            </p:cNvGrpSpPr>
            <p:nvPr/>
          </p:nvGrpSpPr>
          <p:grpSpPr bwMode="auto">
            <a:xfrm>
              <a:off x="3252422" y="3833578"/>
              <a:ext cx="2251880" cy="319392"/>
              <a:chOff x="2097060" y="2868512"/>
              <a:chExt cx="2251880" cy="319392"/>
            </a:xfrm>
          </p:grpSpPr>
          <p:cxnSp>
            <p:nvCxnSpPr>
              <p:cNvPr id="8" name="直接连接符 7"/>
              <p:cNvCxnSpPr/>
              <p:nvPr/>
            </p:nvCxnSpPr>
            <p:spPr>
              <a:xfrm>
                <a:off x="2657444" y="3133327"/>
                <a:ext cx="1692263" cy="0"/>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2097060" y="3187241"/>
                <a:ext cx="225264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文本框 9"/>
              <p:cNvSpPr txBox="1">
                <a:spLocks noChangeArrowheads="1"/>
              </p:cNvSpPr>
              <p:nvPr/>
            </p:nvSpPr>
            <p:spPr bwMode="auto">
              <a:xfrm>
                <a:off x="2181197" y="2868512"/>
                <a:ext cx="2025636" cy="27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1200" smtClean="0">
                    <a:solidFill>
                      <a:srgbClr val="203864"/>
                    </a:solidFill>
                    <a:latin typeface="Adobe 仿宋 Std R"/>
                    <a:ea typeface="Adobe 仿宋 Std R"/>
                    <a:cs typeface="Adobe 仿宋 Std R"/>
                  </a:rPr>
                  <a:t>杭州信雅达科技有限公司</a:t>
                </a:r>
              </a:p>
            </p:txBody>
          </p:sp>
        </p:grpSp>
        <p:grpSp>
          <p:nvGrpSpPr>
            <p:cNvPr id="4" name="组合 10"/>
            <p:cNvGrpSpPr>
              <a:grpSpLocks/>
            </p:cNvGrpSpPr>
            <p:nvPr/>
          </p:nvGrpSpPr>
          <p:grpSpPr bwMode="auto">
            <a:xfrm>
              <a:off x="5504302" y="3891564"/>
              <a:ext cx="504000" cy="432000"/>
              <a:chOff x="5349922" y="2715905"/>
              <a:chExt cx="1003111" cy="898491"/>
            </a:xfrm>
          </p:grpSpPr>
          <p:sp>
            <p:nvSpPr>
              <p:cNvPr id="5" name="矩形 4"/>
              <p:cNvSpPr/>
              <p:nvPr/>
            </p:nvSpPr>
            <p:spPr>
              <a:xfrm>
                <a:off x="5638969" y="2717332"/>
                <a:ext cx="571884" cy="530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6" name="矩形 5"/>
              <p:cNvSpPr/>
              <p:nvPr/>
            </p:nvSpPr>
            <p:spPr>
              <a:xfrm>
                <a:off x="5781151" y="3083412"/>
                <a:ext cx="571882" cy="5309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hangingPunct="1">
                  <a:defRPr/>
                </a:pPr>
                <a:endParaRPr lang="zh-CN" altLang="en-US" noProof="1"/>
              </a:p>
            </p:txBody>
          </p:sp>
          <p:sp>
            <p:nvSpPr>
              <p:cNvPr id="7" name="矩形 6"/>
              <p:cNvSpPr/>
              <p:nvPr/>
            </p:nvSpPr>
            <p:spPr>
              <a:xfrm>
                <a:off x="5351449" y="2928406"/>
                <a:ext cx="571882" cy="530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zh-CN" altLang="en-US" noProof="1"/>
              </a:p>
            </p:txBody>
          </p:sp>
        </p:grpSp>
      </p:grpSp>
    </p:spTree>
    <p:extLst>
      <p:ext uri="{BB962C8B-B14F-4D97-AF65-F5344CB8AC3E}">
        <p14:creationId xmlns:p14="http://schemas.microsoft.com/office/powerpoint/2010/main" val="4259728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67787A-EB78-477C-9A96-7C8A649E9747}" type="datetimeFigureOut">
              <a:rPr lang="zh-CN" altLang="en-US" smtClean="0"/>
              <a:t>2017/2/20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D66956-4A37-4B48-B8EB-4779CA68DFDA}" type="slidenum">
              <a:rPr lang="zh-CN" altLang="en-US" smtClean="0"/>
              <a:t>‹#›</a:t>
            </a:fld>
            <a:endParaRPr lang="zh-CN" altLang="en-US"/>
          </a:p>
        </p:txBody>
      </p:sp>
    </p:spTree>
    <p:extLst>
      <p:ext uri="{BB962C8B-B14F-4D97-AF65-F5344CB8AC3E}">
        <p14:creationId xmlns:p14="http://schemas.microsoft.com/office/powerpoint/2010/main" val="4060437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467787A-EB78-477C-9A96-7C8A649E9747}" type="datetimeFigureOut">
              <a:rPr lang="zh-CN" altLang="en-US" smtClean="0"/>
              <a:t>2017/2/20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D66956-4A37-4B48-B8EB-4779CA68DFDA}" type="slidenum">
              <a:rPr lang="zh-CN" altLang="en-US" smtClean="0"/>
              <a:t>‹#›</a:t>
            </a:fld>
            <a:endParaRPr lang="zh-CN" altLang="en-US"/>
          </a:p>
        </p:txBody>
      </p:sp>
    </p:spTree>
    <p:extLst>
      <p:ext uri="{BB962C8B-B14F-4D97-AF65-F5344CB8AC3E}">
        <p14:creationId xmlns:p14="http://schemas.microsoft.com/office/powerpoint/2010/main" val="1095218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467787A-EB78-477C-9A96-7C8A649E9747}" type="datetimeFigureOut">
              <a:rPr lang="zh-CN" altLang="en-US" smtClean="0"/>
              <a:t>2017/2/20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D66956-4A37-4B48-B8EB-4779CA68DFDA}" type="slidenum">
              <a:rPr lang="zh-CN" altLang="en-US" smtClean="0"/>
              <a:t>‹#›</a:t>
            </a:fld>
            <a:endParaRPr lang="zh-CN" altLang="en-US"/>
          </a:p>
        </p:txBody>
      </p:sp>
    </p:spTree>
    <p:extLst>
      <p:ext uri="{BB962C8B-B14F-4D97-AF65-F5344CB8AC3E}">
        <p14:creationId xmlns:p14="http://schemas.microsoft.com/office/powerpoint/2010/main" val="3089724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467787A-EB78-477C-9A96-7C8A649E9747}" type="datetimeFigureOut">
              <a:rPr lang="zh-CN" altLang="en-US" smtClean="0"/>
              <a:t>2017/2/20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7D66956-4A37-4B48-B8EB-4779CA68DFDA}" type="slidenum">
              <a:rPr lang="zh-CN" altLang="en-US" smtClean="0"/>
              <a:t>‹#›</a:t>
            </a:fld>
            <a:endParaRPr lang="zh-CN" altLang="en-US"/>
          </a:p>
        </p:txBody>
      </p:sp>
    </p:spTree>
    <p:extLst>
      <p:ext uri="{BB962C8B-B14F-4D97-AF65-F5344CB8AC3E}">
        <p14:creationId xmlns:p14="http://schemas.microsoft.com/office/powerpoint/2010/main" val="295535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467787A-EB78-477C-9A96-7C8A649E9747}" type="datetimeFigureOut">
              <a:rPr lang="zh-CN" altLang="en-US" smtClean="0"/>
              <a:t>2017/2/20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7D66956-4A37-4B48-B8EB-4779CA68DFDA}" type="slidenum">
              <a:rPr lang="zh-CN" altLang="en-US" smtClean="0"/>
              <a:t>‹#›</a:t>
            </a:fld>
            <a:endParaRPr lang="zh-CN" altLang="en-US"/>
          </a:p>
        </p:txBody>
      </p:sp>
    </p:spTree>
    <p:extLst>
      <p:ext uri="{BB962C8B-B14F-4D97-AF65-F5344CB8AC3E}">
        <p14:creationId xmlns:p14="http://schemas.microsoft.com/office/powerpoint/2010/main" val="1665357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67787A-EB78-477C-9A96-7C8A649E9747}" type="datetimeFigureOut">
              <a:rPr lang="zh-CN" altLang="en-US" smtClean="0"/>
              <a:t>2017/2/20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7D66956-4A37-4B48-B8EB-4779CA68DFDA}" type="slidenum">
              <a:rPr lang="zh-CN" altLang="en-US" smtClean="0"/>
              <a:t>‹#›</a:t>
            </a:fld>
            <a:endParaRPr lang="zh-CN" altLang="en-US"/>
          </a:p>
        </p:txBody>
      </p:sp>
    </p:spTree>
    <p:extLst>
      <p:ext uri="{BB962C8B-B14F-4D97-AF65-F5344CB8AC3E}">
        <p14:creationId xmlns:p14="http://schemas.microsoft.com/office/powerpoint/2010/main" val="292372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467787A-EB78-477C-9A96-7C8A649E9747}" type="datetimeFigureOut">
              <a:rPr lang="zh-CN" altLang="en-US" smtClean="0"/>
              <a:t>2017/2/20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D66956-4A37-4B48-B8EB-4779CA68DFDA}" type="slidenum">
              <a:rPr lang="zh-CN" altLang="en-US" smtClean="0"/>
              <a:t>‹#›</a:t>
            </a:fld>
            <a:endParaRPr lang="zh-CN" altLang="en-US"/>
          </a:p>
        </p:txBody>
      </p:sp>
    </p:spTree>
    <p:extLst>
      <p:ext uri="{BB962C8B-B14F-4D97-AF65-F5344CB8AC3E}">
        <p14:creationId xmlns:p14="http://schemas.microsoft.com/office/powerpoint/2010/main" val="365906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467787A-EB78-477C-9A96-7C8A649E9747}" type="datetimeFigureOut">
              <a:rPr lang="zh-CN" altLang="en-US" smtClean="0"/>
              <a:t>2017/2/20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D66956-4A37-4B48-B8EB-4779CA68DFDA}" type="slidenum">
              <a:rPr lang="zh-CN" altLang="en-US" smtClean="0"/>
              <a:t>‹#›</a:t>
            </a:fld>
            <a:endParaRPr lang="zh-CN" altLang="en-US"/>
          </a:p>
        </p:txBody>
      </p:sp>
    </p:spTree>
    <p:extLst>
      <p:ext uri="{BB962C8B-B14F-4D97-AF65-F5344CB8AC3E}">
        <p14:creationId xmlns:p14="http://schemas.microsoft.com/office/powerpoint/2010/main" val="38847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7787A-EB78-477C-9A96-7C8A649E9747}" type="datetimeFigureOut">
              <a:rPr lang="zh-CN" altLang="en-US" smtClean="0"/>
              <a:t>2017/2/20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D66956-4A37-4B48-B8EB-4779CA68DFDA}" type="slidenum">
              <a:rPr lang="zh-CN" altLang="en-US" smtClean="0"/>
              <a:t>‹#›</a:t>
            </a:fld>
            <a:endParaRPr lang="zh-CN" altLang="en-US"/>
          </a:p>
        </p:txBody>
      </p:sp>
    </p:spTree>
    <p:extLst>
      <p:ext uri="{BB962C8B-B14F-4D97-AF65-F5344CB8AC3E}">
        <p14:creationId xmlns:p14="http://schemas.microsoft.com/office/powerpoint/2010/main" val="2087679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115.28.158.56:8080/VAS/jsp/default/login.jsp" TargetMode="Externa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8.png"/><Relationship Id="rId7" Type="http://schemas.openxmlformats.org/officeDocument/2006/relationships/diagramColors" Target="../diagrams/colors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hyperlink" Target="http://115.28.158.56:8080/VAS/jsp/default/login.jsp" TargetMode="Externa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29.png"/><Relationship Id="rId7" Type="http://schemas.openxmlformats.org/officeDocument/2006/relationships/diagramQuickStyle" Target="../diagrams/quickStyle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Layout" Target="../diagrams/layout6.xml"/><Relationship Id="rId11" Type="http://schemas.openxmlformats.org/officeDocument/2006/relationships/image" Target="../media/image32.png"/><Relationship Id="rId5" Type="http://schemas.openxmlformats.org/officeDocument/2006/relationships/diagramData" Target="../diagrams/data6.xml"/><Relationship Id="rId10" Type="http://schemas.openxmlformats.org/officeDocument/2006/relationships/image" Target="../media/image31.jpeg"/><Relationship Id="rId4" Type="http://schemas.openxmlformats.org/officeDocument/2006/relationships/image" Target="../media/image30.png"/><Relationship Id="rId9" Type="http://schemas.microsoft.com/office/2007/relationships/diagramDrawing" Target="../diagrams/drawing6.xml"/></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8.xml"/><Relationship Id="rId3" Type="http://schemas.openxmlformats.org/officeDocument/2006/relationships/image" Target="../media/image35.png"/><Relationship Id="rId7" Type="http://schemas.openxmlformats.org/officeDocument/2006/relationships/diagramLayout" Target="../diagrams/layout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Data" Target="../diagrams/data8.xml"/><Relationship Id="rId5" Type="http://schemas.openxmlformats.org/officeDocument/2006/relationships/image" Target="../media/image37.png"/><Relationship Id="rId10" Type="http://schemas.microsoft.com/office/2007/relationships/diagramDrawing" Target="../diagrams/drawing8.xml"/><Relationship Id="rId4" Type="http://schemas.openxmlformats.org/officeDocument/2006/relationships/image" Target="../media/image36.png"/><Relationship Id="rId9" Type="http://schemas.openxmlformats.org/officeDocument/2006/relationships/diagramColors" Target="../diagrams/colors8.xml"/></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38.png"/><Relationship Id="rId7" Type="http://schemas.openxmlformats.org/officeDocument/2006/relationships/diagramLayout" Target="../diagrams/layout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Data" Target="../diagrams/data9.xml"/><Relationship Id="rId5" Type="http://schemas.openxmlformats.org/officeDocument/2006/relationships/image" Target="../media/image40.png"/><Relationship Id="rId10" Type="http://schemas.microsoft.com/office/2007/relationships/diagramDrawing" Target="../diagrams/drawing9.xml"/><Relationship Id="rId4" Type="http://schemas.openxmlformats.org/officeDocument/2006/relationships/image" Target="../media/image39.png"/><Relationship Id="rId9" Type="http://schemas.openxmlformats.org/officeDocument/2006/relationships/diagramColors" Target="../diagrams/colors9.xml"/></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image" Target="../media/image41.png"/><Relationship Id="rId7" Type="http://schemas.openxmlformats.org/officeDocument/2006/relationships/diagramLayout" Target="../diagrams/layout10.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Data" Target="../diagrams/data10.xml"/><Relationship Id="rId5" Type="http://schemas.openxmlformats.org/officeDocument/2006/relationships/image" Target="../media/image43.png"/><Relationship Id="rId10" Type="http://schemas.microsoft.com/office/2007/relationships/diagramDrawing" Target="../diagrams/drawing10.xml"/><Relationship Id="rId4" Type="http://schemas.openxmlformats.org/officeDocument/2006/relationships/image" Target="../media/image42.png"/><Relationship Id="rId9" Type="http://schemas.openxmlformats.org/officeDocument/2006/relationships/diagramColors" Target="../diagrams/colors10.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53.png"/><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png"/><Relationship Id="rId18" Type="http://schemas.openxmlformats.org/officeDocument/2006/relationships/image" Target="../media/image19.png"/><Relationship Id="rId3" Type="http://schemas.openxmlformats.org/officeDocument/2006/relationships/image" Target="../media/image6.png"/><Relationship Id="rId21" Type="http://schemas.openxmlformats.org/officeDocument/2006/relationships/image" Target="../media/image22.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hyperlink" Target="http://www.hxb.com.cn/chinese/" TargetMode="External"/><Relationship Id="rId2" Type="http://schemas.openxmlformats.org/officeDocument/2006/relationships/notesSlide" Target="../notesSlides/notesSlide6.xml"/><Relationship Id="rId16" Type="http://schemas.openxmlformats.org/officeDocument/2006/relationships/image" Target="../media/image18.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5.png"/><Relationship Id="rId5" Type="http://schemas.openxmlformats.org/officeDocument/2006/relationships/image" Target="../media/image8.jpeg"/><Relationship Id="rId15" Type="http://schemas.openxmlformats.org/officeDocument/2006/relationships/image" Target="../media/image17.png"/><Relationship Id="rId23" Type="http://schemas.openxmlformats.org/officeDocument/2006/relationships/image" Target="../media/image24.png"/><Relationship Id="rId10" Type="http://schemas.openxmlformats.org/officeDocument/2006/relationships/image" Target="../media/image13.jpeg"/><Relationship Id="rId19" Type="http://schemas.openxmlformats.org/officeDocument/2006/relationships/image" Target="../media/image20.png"/><Relationship Id="rId4" Type="http://schemas.openxmlformats.org/officeDocument/2006/relationships/image" Target="../media/image7.jpeg"/><Relationship Id="rId9" Type="http://schemas.openxmlformats.org/officeDocument/2006/relationships/image" Target="../media/image12.jpeg"/><Relationship Id="rId14" Type="http://schemas.openxmlformats.org/officeDocument/2006/relationships/hyperlink" Target="http://www.boc.cn/index.html" TargetMode="External"/><Relationship Id="rId22"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
            <a:ext cx="12192000" cy="4790713"/>
          </a:xfrm>
          <a:prstGeom prst="rect">
            <a:avLst/>
          </a:prstGeom>
        </p:spPr>
      </p:pic>
      <p:sp>
        <p:nvSpPr>
          <p:cNvPr id="5" name="Rectangle 4"/>
          <p:cNvSpPr>
            <a:spLocks noGrp="1" noChangeArrowheads="1"/>
          </p:cNvSpPr>
          <p:nvPr>
            <p:ph type="ctrTitle"/>
            <p:custDataLst>
              <p:tags r:id="rId1"/>
            </p:custDataLst>
          </p:nvPr>
        </p:nvSpPr>
        <p:spPr>
          <a:xfrm>
            <a:off x="1524000" y="1375728"/>
            <a:ext cx="9753600" cy="2387600"/>
          </a:xfrm>
        </p:spPr>
        <p:txBody>
          <a:bodyPr vert="horz" wrap="square" lIns="90171" tIns="46991" rIns="90171" bIns="46991" rtlCol="0" anchor="b">
            <a:normAutofit/>
          </a:bodyPr>
          <a:lstStyle/>
          <a:p>
            <a:pPr algn="ctr"/>
            <a:r>
              <a:rPr lang="zh-CN" altLang="en-US" sz="4800" dirty="0">
                <a:latin typeface="微软雅黑" panose="020B0503020204020204" pitchFamily="34" charset="-122"/>
                <a:ea typeface="微软雅黑" panose="020B0503020204020204" pitchFamily="34" charset="-122"/>
              </a:rPr>
              <a:t>信雅达</a:t>
            </a:r>
            <a:r>
              <a:rPr lang="zh-CN" altLang="en-US" sz="4800" dirty="0" smtClean="0">
                <a:latin typeface="微软雅黑" panose="020B0503020204020204" pitchFamily="34" charset="-122"/>
                <a:ea typeface="微软雅黑" panose="020B0503020204020204" pitchFamily="34" charset="-122"/>
              </a:rPr>
              <a:t>综合</a:t>
            </a:r>
            <a:r>
              <a:rPr lang="zh-CN" altLang="en-US" sz="4800" dirty="0">
                <a:latin typeface="微软雅黑" panose="020B0503020204020204" pitchFamily="34" charset="-122"/>
                <a:ea typeface="微软雅黑" panose="020B0503020204020204" pitchFamily="34" charset="-122"/>
              </a:rPr>
              <a:t>收单</a:t>
            </a:r>
            <a:r>
              <a:rPr lang="zh-CN" altLang="en-US" sz="4800" dirty="0" smtClean="0">
                <a:latin typeface="微软雅黑" panose="020B0503020204020204" pitchFamily="34" charset="-122"/>
                <a:ea typeface="微软雅黑" panose="020B0503020204020204" pitchFamily="34" charset="-122"/>
              </a:rPr>
              <a:t>系统第二次交流</a:t>
            </a:r>
            <a:endParaRPr lang="zh-CN" altLang="en-US" sz="4800" dirty="0">
              <a:latin typeface="微软雅黑" panose="020B0503020204020204" pitchFamily="34" charset="-122"/>
              <a:ea typeface="微软雅黑" panose="020B0503020204020204" pitchFamily="34" charset="-122"/>
            </a:endParaRPr>
          </a:p>
        </p:txBody>
      </p:sp>
      <p:sp>
        <p:nvSpPr>
          <p:cNvPr id="6" name="Rectangle 5"/>
          <p:cNvSpPr>
            <a:spLocks noGrp="1" noChangeArrowheads="1"/>
          </p:cNvSpPr>
          <p:nvPr>
            <p:ph type="subTitle" idx="1"/>
            <p:custDataLst>
              <p:tags r:id="rId2"/>
            </p:custDataLst>
          </p:nvPr>
        </p:nvSpPr>
        <p:spPr>
          <a:xfrm>
            <a:off x="933279" y="6030118"/>
            <a:ext cx="9144000" cy="1655763"/>
          </a:xfrm>
        </p:spPr>
        <p:txBody>
          <a:bodyPr vert="horz" wrap="square" lIns="90171" tIns="46991" rIns="90171" bIns="46991" rtlCol="0">
            <a:normAutofit/>
          </a:bodyPr>
          <a:lstStyle/>
          <a:p>
            <a:pPr algn="ctr"/>
            <a:r>
              <a:rPr lang="zh-CN" altLang="en-US" sz="1800" dirty="0">
                <a:latin typeface="楷体" panose="02010609060101010101" pitchFamily="49" charset="-122"/>
                <a:ea typeface="楷体" panose="02010609060101010101" pitchFamily="49" charset="-122"/>
              </a:rPr>
              <a:t>银行卡收单管家</a:t>
            </a:r>
          </a:p>
        </p:txBody>
      </p:sp>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55793" y="4877402"/>
            <a:ext cx="3147304" cy="1626948"/>
          </a:xfrm>
          <a:prstGeom prst="rect">
            <a:avLst/>
          </a:prstGeom>
        </p:spPr>
      </p:pic>
      <p:sp>
        <p:nvSpPr>
          <p:cNvPr id="3" name="文本框 2"/>
          <p:cNvSpPr txBox="1"/>
          <p:nvPr/>
        </p:nvSpPr>
        <p:spPr>
          <a:xfrm>
            <a:off x="9355385" y="5336933"/>
            <a:ext cx="2931886" cy="707886"/>
          </a:xfrm>
          <a:prstGeom prst="rect">
            <a:avLst/>
          </a:prstGeom>
          <a:noFill/>
        </p:spPr>
        <p:txBody>
          <a:bodyPr wrap="square" rtlCol="0">
            <a:spAutoFit/>
          </a:bodyPr>
          <a:lstStyle/>
          <a:p>
            <a:r>
              <a:rPr lang="zh-CN" altLang="en-US" sz="2000" b="1" dirty="0" smtClean="0"/>
              <a:t>交流人：邢明</a:t>
            </a:r>
            <a:endParaRPr lang="en-US" altLang="zh-CN" sz="2000" b="1" dirty="0" smtClean="0"/>
          </a:p>
          <a:p>
            <a:r>
              <a:rPr lang="zh-CN" altLang="en-US" sz="2000" b="1" dirty="0"/>
              <a:t>收</a:t>
            </a:r>
            <a:r>
              <a:rPr lang="zh-CN" altLang="en-US" sz="2000" b="1" dirty="0" smtClean="0"/>
              <a:t>单产品经理</a:t>
            </a:r>
            <a:endParaRPr lang="zh-CN" altLang="en-US" sz="2000" b="1" dirty="0"/>
          </a:p>
        </p:txBody>
      </p:sp>
    </p:spTree>
    <p:extLst>
      <p:ext uri="{BB962C8B-B14F-4D97-AF65-F5344CB8AC3E}">
        <p14:creationId xmlns:p14="http://schemas.microsoft.com/office/powerpoint/2010/main" val="41673075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grpId="0" nodeType="click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by="(-#ppt_w*2)" calcmode="lin" valueType="num">
                                      <p:cBhvr rctx="PPT">
                                        <p:cTn id="12" dur="500" autoRev="1" fill="hold">
                                          <p:stCondLst>
                                            <p:cond delay="0"/>
                                          </p:stCondLst>
                                        </p:cTn>
                                        <p:tgtEl>
                                          <p:spTgt spid="5"/>
                                        </p:tgtEl>
                                        <p:attrNameLst>
                                          <p:attrName>ppt_w</p:attrName>
                                        </p:attrNameLst>
                                      </p:cBhvr>
                                    </p:anim>
                                    <p:anim by="(#ppt_w*0.50)" calcmode="lin" valueType="num">
                                      <p:cBhvr>
                                        <p:cTn id="13" dur="500" decel="50000" autoRev="1" fill="hold">
                                          <p:stCondLst>
                                            <p:cond delay="0"/>
                                          </p:stCondLst>
                                        </p:cTn>
                                        <p:tgtEl>
                                          <p:spTgt spid="5"/>
                                        </p:tgtEl>
                                        <p:attrNameLst>
                                          <p:attrName>ppt_x</p:attrName>
                                        </p:attrNameLst>
                                      </p:cBhvr>
                                    </p:anim>
                                    <p:anim from="(-#ppt_h/2)" to="(#ppt_y)" calcmode="lin" valueType="num">
                                      <p:cBhvr>
                                        <p:cTn id="14" dur="1000" fill="hold">
                                          <p:stCondLst>
                                            <p:cond delay="0"/>
                                          </p:stCondLst>
                                        </p:cTn>
                                        <p:tgtEl>
                                          <p:spTgt spid="5"/>
                                        </p:tgtEl>
                                        <p:attrNameLst>
                                          <p:attrName>ppt_y</p:attrName>
                                        </p:attrNameLst>
                                      </p:cBhvr>
                                    </p:anim>
                                    <p:animRot by="21600000">
                                      <p:cBhvr>
                                        <p:cTn id="15" dur="1000" fill="hold">
                                          <p:stCondLst>
                                            <p:cond delay="0"/>
                                          </p:stCondLst>
                                        </p:cTn>
                                        <p:tgtEl>
                                          <p:spTgt spid="5"/>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wipe(left)">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bwMode="auto">
          <a:xfrm>
            <a:off x="477838" y="758825"/>
            <a:ext cx="11260137" cy="7938"/>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 name="TextBox 4"/>
          <p:cNvSpPr txBox="1">
            <a:spLocks noChangeArrowheads="1"/>
          </p:cNvSpPr>
          <p:nvPr/>
        </p:nvSpPr>
        <p:spPr bwMode="auto">
          <a:xfrm>
            <a:off x="477838" y="304801"/>
            <a:ext cx="2447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1"/>
                </a:solidFill>
                <a:latin typeface="华文仿宋" pitchFamily="2" charset="-122"/>
                <a:ea typeface="华文仿宋" pitchFamily="2" charset="-122"/>
              </a:rPr>
              <a:t>交易处理</a:t>
            </a:r>
            <a:r>
              <a:rPr lang="zh-CN" altLang="en-US" sz="2400" b="1" dirty="0">
                <a:solidFill>
                  <a:schemeClr val="accent1"/>
                </a:solidFill>
                <a:latin typeface="华文仿宋" pitchFamily="2" charset="-122"/>
                <a:ea typeface="华文仿宋" pitchFamily="2" charset="-122"/>
              </a:rPr>
              <a:t>子系统</a:t>
            </a:r>
          </a:p>
        </p:txBody>
      </p:sp>
      <p:grpSp>
        <p:nvGrpSpPr>
          <p:cNvPr id="6" name="组合 5"/>
          <p:cNvGrpSpPr/>
          <p:nvPr/>
        </p:nvGrpSpPr>
        <p:grpSpPr bwMode="auto">
          <a:xfrm>
            <a:off x="9102223" y="6215063"/>
            <a:ext cx="2755900" cy="490538"/>
            <a:chOff x="3252422" y="3833578"/>
            <a:chExt cx="2755880" cy="489986"/>
          </a:xfrm>
        </p:grpSpPr>
        <p:grpSp>
          <p:nvGrpSpPr>
            <p:cNvPr id="7" name="组合 6"/>
            <p:cNvGrpSpPr/>
            <p:nvPr/>
          </p:nvGrpSpPr>
          <p:grpSpPr bwMode="auto">
            <a:xfrm>
              <a:off x="3252422" y="3833578"/>
              <a:ext cx="2251880" cy="319392"/>
              <a:chOff x="2097060" y="2868512"/>
              <a:chExt cx="2251880" cy="319392"/>
            </a:xfrm>
          </p:grpSpPr>
          <p:cxnSp>
            <p:nvCxnSpPr>
              <p:cNvPr id="12" name="直接连接符 11"/>
              <p:cNvCxnSpPr/>
              <p:nvPr/>
            </p:nvCxnSpPr>
            <p:spPr>
              <a:xfrm>
                <a:off x="2657444" y="3133327"/>
                <a:ext cx="1692263" cy="0"/>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13" name="直接连接符 12"/>
              <p:cNvCxnSpPr/>
              <p:nvPr/>
            </p:nvCxnSpPr>
            <p:spPr>
              <a:xfrm>
                <a:off x="2097060" y="3187241"/>
                <a:ext cx="225264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4"/>
              <p:cNvSpPr txBox="1"/>
              <p:nvPr/>
            </p:nvSpPr>
            <p:spPr>
              <a:xfrm>
                <a:off x="2181197" y="2868512"/>
                <a:ext cx="2025636" cy="275914"/>
              </a:xfrm>
              <a:prstGeom prst="rect">
                <a:avLst/>
              </a:prstGeom>
              <a:noFill/>
            </p:spPr>
            <p:txBody>
              <a:bodyPr>
                <a:spAutoFit/>
              </a:bodyPr>
              <a:lstStyle/>
              <a:p>
                <a:pPr>
                  <a:defRPr/>
                </a:pPr>
                <a:r>
                  <a:rPr lang="zh-CN" altLang="en-US" sz="1200" dirty="0">
                    <a:solidFill>
                      <a:schemeClr val="accent5">
                        <a:lumMod val="50000"/>
                      </a:schemeClr>
                    </a:solidFill>
                    <a:latin typeface="Adobe 仿宋 Std R" panose="02020400000000000000" pitchFamily="18" charset="-122"/>
                    <a:ea typeface="Adobe 仿宋 Std R" panose="02020400000000000000" pitchFamily="18" charset="-122"/>
                  </a:rPr>
                  <a:t>杭州信雅达科技有限公司</a:t>
                </a:r>
              </a:p>
            </p:txBody>
          </p:sp>
        </p:grpSp>
        <p:grpSp>
          <p:nvGrpSpPr>
            <p:cNvPr id="8" name="组合 10"/>
            <p:cNvGrpSpPr/>
            <p:nvPr/>
          </p:nvGrpSpPr>
          <p:grpSpPr bwMode="auto">
            <a:xfrm>
              <a:off x="5504302" y="3891564"/>
              <a:ext cx="504000" cy="432000"/>
              <a:chOff x="5349922" y="2715905"/>
              <a:chExt cx="1003111" cy="898491"/>
            </a:xfrm>
          </p:grpSpPr>
          <p:sp>
            <p:nvSpPr>
              <p:cNvPr id="9" name="矩形 8"/>
              <p:cNvSpPr/>
              <p:nvPr/>
            </p:nvSpPr>
            <p:spPr>
              <a:xfrm>
                <a:off x="5638969" y="2717332"/>
                <a:ext cx="571884" cy="530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p:nvSpPr>
            <p:spPr>
              <a:xfrm>
                <a:off x="5781151" y="3083412"/>
                <a:ext cx="571882" cy="5309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11" name="矩形 10"/>
              <p:cNvSpPr/>
              <p:nvPr/>
            </p:nvSpPr>
            <p:spPr>
              <a:xfrm>
                <a:off x="5351449" y="2928406"/>
                <a:ext cx="571882" cy="530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zh-CN" altLang="en-US"/>
              </a:p>
            </p:txBody>
          </p:sp>
        </p:grpSp>
      </p:grpSp>
      <p:graphicFrame>
        <p:nvGraphicFramePr>
          <p:cNvPr id="2" name="图表 1"/>
          <p:cNvGraphicFramePr/>
          <p:nvPr>
            <p:extLst>
              <p:ext uri="{D42A27DB-BD31-4B8C-83A1-F6EECF244321}">
                <p14:modId xmlns:p14="http://schemas.microsoft.com/office/powerpoint/2010/main" val="1431731711"/>
              </p:ext>
            </p:extLst>
          </p:nvPr>
        </p:nvGraphicFramePr>
        <p:xfrm>
          <a:off x="2483446" y="94694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555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bwMode="auto">
          <a:xfrm>
            <a:off x="477838" y="758825"/>
            <a:ext cx="11260137" cy="7938"/>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 name="TextBox 4"/>
          <p:cNvSpPr txBox="1">
            <a:spLocks noChangeArrowheads="1"/>
          </p:cNvSpPr>
          <p:nvPr/>
        </p:nvSpPr>
        <p:spPr bwMode="auto">
          <a:xfrm>
            <a:off x="477838" y="268288"/>
            <a:ext cx="34524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1"/>
                </a:solidFill>
                <a:latin typeface="华文仿宋" pitchFamily="2" charset="-122"/>
                <a:ea typeface="华文仿宋" pitchFamily="2" charset="-122"/>
              </a:rPr>
              <a:t>清算</a:t>
            </a:r>
            <a:r>
              <a:rPr lang="zh-CN" altLang="en-US" sz="2400" b="1" dirty="0">
                <a:solidFill>
                  <a:schemeClr val="accent1"/>
                </a:solidFill>
                <a:latin typeface="华文仿宋" pitchFamily="2" charset="-122"/>
                <a:ea typeface="华文仿宋" pitchFamily="2" charset="-122"/>
              </a:rPr>
              <a:t>子系统</a:t>
            </a:r>
          </a:p>
        </p:txBody>
      </p:sp>
      <p:grpSp>
        <p:nvGrpSpPr>
          <p:cNvPr id="6" name="组合 5"/>
          <p:cNvGrpSpPr/>
          <p:nvPr/>
        </p:nvGrpSpPr>
        <p:grpSpPr bwMode="auto">
          <a:xfrm>
            <a:off x="9102223" y="6215063"/>
            <a:ext cx="2755900" cy="490538"/>
            <a:chOff x="3252422" y="3833578"/>
            <a:chExt cx="2755880" cy="489986"/>
          </a:xfrm>
        </p:grpSpPr>
        <p:grpSp>
          <p:nvGrpSpPr>
            <p:cNvPr id="7" name="组合 6"/>
            <p:cNvGrpSpPr/>
            <p:nvPr/>
          </p:nvGrpSpPr>
          <p:grpSpPr bwMode="auto">
            <a:xfrm>
              <a:off x="3252422" y="3833578"/>
              <a:ext cx="2251880" cy="319392"/>
              <a:chOff x="2097060" y="2868512"/>
              <a:chExt cx="2251880" cy="319392"/>
            </a:xfrm>
          </p:grpSpPr>
          <p:cxnSp>
            <p:nvCxnSpPr>
              <p:cNvPr id="12" name="直接连接符 11"/>
              <p:cNvCxnSpPr/>
              <p:nvPr/>
            </p:nvCxnSpPr>
            <p:spPr>
              <a:xfrm>
                <a:off x="2657444" y="3133327"/>
                <a:ext cx="1692263" cy="0"/>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13" name="直接连接符 12"/>
              <p:cNvCxnSpPr/>
              <p:nvPr/>
            </p:nvCxnSpPr>
            <p:spPr>
              <a:xfrm>
                <a:off x="2097060" y="3187241"/>
                <a:ext cx="225264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4"/>
              <p:cNvSpPr txBox="1"/>
              <p:nvPr/>
            </p:nvSpPr>
            <p:spPr>
              <a:xfrm>
                <a:off x="2181197" y="2868512"/>
                <a:ext cx="2025636" cy="275914"/>
              </a:xfrm>
              <a:prstGeom prst="rect">
                <a:avLst/>
              </a:prstGeom>
              <a:noFill/>
            </p:spPr>
            <p:txBody>
              <a:bodyPr>
                <a:spAutoFit/>
              </a:bodyPr>
              <a:lstStyle/>
              <a:p>
                <a:pPr>
                  <a:defRPr/>
                </a:pPr>
                <a:r>
                  <a:rPr lang="zh-CN" altLang="en-US" sz="1200" dirty="0">
                    <a:solidFill>
                      <a:schemeClr val="accent5">
                        <a:lumMod val="50000"/>
                      </a:schemeClr>
                    </a:solidFill>
                    <a:latin typeface="Adobe 仿宋 Std R" panose="02020400000000000000" pitchFamily="18" charset="-122"/>
                    <a:ea typeface="Adobe 仿宋 Std R" panose="02020400000000000000" pitchFamily="18" charset="-122"/>
                  </a:rPr>
                  <a:t>杭州信雅达科技有限公司</a:t>
                </a:r>
              </a:p>
            </p:txBody>
          </p:sp>
        </p:grpSp>
        <p:grpSp>
          <p:nvGrpSpPr>
            <p:cNvPr id="8" name="组合 10"/>
            <p:cNvGrpSpPr/>
            <p:nvPr/>
          </p:nvGrpSpPr>
          <p:grpSpPr bwMode="auto">
            <a:xfrm>
              <a:off x="5504302" y="3891564"/>
              <a:ext cx="504000" cy="432000"/>
              <a:chOff x="5349922" y="2715905"/>
              <a:chExt cx="1003111" cy="898491"/>
            </a:xfrm>
          </p:grpSpPr>
          <p:sp>
            <p:nvSpPr>
              <p:cNvPr id="9" name="矩形 8"/>
              <p:cNvSpPr/>
              <p:nvPr/>
            </p:nvSpPr>
            <p:spPr>
              <a:xfrm>
                <a:off x="5638969" y="2717332"/>
                <a:ext cx="571884" cy="530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p:nvSpPr>
            <p:spPr>
              <a:xfrm>
                <a:off x="5781151" y="3083412"/>
                <a:ext cx="571882" cy="5309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11" name="矩形 10"/>
              <p:cNvSpPr/>
              <p:nvPr/>
            </p:nvSpPr>
            <p:spPr>
              <a:xfrm>
                <a:off x="5351449" y="2928406"/>
                <a:ext cx="571882" cy="530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zh-CN" altLang="en-US"/>
              </a:p>
            </p:txBody>
          </p:sp>
        </p:grpSp>
      </p:grpSp>
      <p:sp>
        <p:nvSpPr>
          <p:cNvPr id="38" name="AutoShape 17"/>
          <p:cNvSpPr>
            <a:spLocks noChangeAspect="1" noChangeArrowheads="1" noTextEdit="1"/>
          </p:cNvSpPr>
          <p:nvPr/>
        </p:nvSpPr>
        <p:spPr bwMode="auto">
          <a:xfrm>
            <a:off x="477838" y="1893670"/>
            <a:ext cx="5791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buFont typeface="Arial" pitchFamily="34" charset="0"/>
              <a:buNone/>
            </a:pPr>
            <a:endParaRPr lang="zh-CN" altLang="en-US" smtClean="0">
              <a:solidFill>
                <a:srgbClr val="000000"/>
              </a:solidFill>
              <a:latin typeface="微软雅黑" pitchFamily="34" charset="-122"/>
              <a:ea typeface="微软雅黑" pitchFamily="34" charset="-122"/>
            </a:endParaRPr>
          </a:p>
        </p:txBody>
      </p:sp>
      <p:graphicFrame>
        <p:nvGraphicFramePr>
          <p:cNvPr id="15" name="图示 14"/>
          <p:cNvGraphicFramePr/>
          <p:nvPr>
            <p:extLst>
              <p:ext uri="{D42A27DB-BD31-4B8C-83A1-F6EECF244321}">
                <p14:modId xmlns:p14="http://schemas.microsoft.com/office/powerpoint/2010/main" val="249452548"/>
              </p:ext>
            </p:extLst>
          </p:nvPr>
        </p:nvGraphicFramePr>
        <p:xfrm>
          <a:off x="2032000" y="100410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2217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bwMode="auto">
          <a:xfrm>
            <a:off x="477838" y="758825"/>
            <a:ext cx="11260137" cy="7938"/>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 name="TextBox 4"/>
          <p:cNvSpPr txBox="1">
            <a:spLocks noChangeArrowheads="1"/>
          </p:cNvSpPr>
          <p:nvPr/>
        </p:nvSpPr>
        <p:spPr bwMode="auto">
          <a:xfrm>
            <a:off x="477838" y="268288"/>
            <a:ext cx="2447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1"/>
                </a:solidFill>
                <a:latin typeface="华文仿宋" pitchFamily="2" charset="-122"/>
                <a:ea typeface="华文仿宋" pitchFamily="2" charset="-122"/>
              </a:rPr>
              <a:t>运营管理子系统</a:t>
            </a:r>
            <a:endParaRPr lang="zh-CN" altLang="en-US" sz="2400" b="1" dirty="0">
              <a:solidFill>
                <a:schemeClr val="accent1"/>
              </a:solidFill>
              <a:latin typeface="华文仿宋" pitchFamily="2" charset="-122"/>
              <a:ea typeface="华文仿宋" pitchFamily="2" charset="-122"/>
            </a:endParaRPr>
          </a:p>
        </p:txBody>
      </p:sp>
      <p:grpSp>
        <p:nvGrpSpPr>
          <p:cNvPr id="6" name="组合 5"/>
          <p:cNvGrpSpPr/>
          <p:nvPr/>
        </p:nvGrpSpPr>
        <p:grpSpPr bwMode="auto">
          <a:xfrm>
            <a:off x="9102223" y="6215063"/>
            <a:ext cx="2755900" cy="490538"/>
            <a:chOff x="3252422" y="3833578"/>
            <a:chExt cx="2755880" cy="489986"/>
          </a:xfrm>
        </p:grpSpPr>
        <p:grpSp>
          <p:nvGrpSpPr>
            <p:cNvPr id="7" name="组合 6"/>
            <p:cNvGrpSpPr/>
            <p:nvPr/>
          </p:nvGrpSpPr>
          <p:grpSpPr bwMode="auto">
            <a:xfrm>
              <a:off x="3252422" y="3833578"/>
              <a:ext cx="2251880" cy="319392"/>
              <a:chOff x="2097060" y="2868512"/>
              <a:chExt cx="2251880" cy="319392"/>
            </a:xfrm>
          </p:grpSpPr>
          <p:cxnSp>
            <p:nvCxnSpPr>
              <p:cNvPr id="12" name="直接连接符 11"/>
              <p:cNvCxnSpPr/>
              <p:nvPr/>
            </p:nvCxnSpPr>
            <p:spPr>
              <a:xfrm>
                <a:off x="2657444" y="3133327"/>
                <a:ext cx="1692263" cy="0"/>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13" name="直接连接符 12"/>
              <p:cNvCxnSpPr/>
              <p:nvPr/>
            </p:nvCxnSpPr>
            <p:spPr>
              <a:xfrm>
                <a:off x="2097060" y="3187241"/>
                <a:ext cx="225264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4"/>
              <p:cNvSpPr txBox="1"/>
              <p:nvPr/>
            </p:nvSpPr>
            <p:spPr>
              <a:xfrm>
                <a:off x="2181197" y="2868512"/>
                <a:ext cx="2025636" cy="275914"/>
              </a:xfrm>
              <a:prstGeom prst="rect">
                <a:avLst/>
              </a:prstGeom>
              <a:noFill/>
            </p:spPr>
            <p:txBody>
              <a:bodyPr>
                <a:spAutoFit/>
              </a:bodyPr>
              <a:lstStyle/>
              <a:p>
                <a:pPr>
                  <a:defRPr/>
                </a:pPr>
                <a:r>
                  <a:rPr lang="zh-CN" altLang="en-US" sz="1200" dirty="0">
                    <a:solidFill>
                      <a:schemeClr val="accent5">
                        <a:lumMod val="50000"/>
                      </a:schemeClr>
                    </a:solidFill>
                    <a:latin typeface="Adobe 仿宋 Std R" panose="02020400000000000000" pitchFamily="18" charset="-122"/>
                    <a:ea typeface="Adobe 仿宋 Std R" panose="02020400000000000000" pitchFamily="18" charset="-122"/>
                  </a:rPr>
                  <a:t>杭州信雅达科技有限公司</a:t>
                </a:r>
              </a:p>
            </p:txBody>
          </p:sp>
        </p:grpSp>
        <p:grpSp>
          <p:nvGrpSpPr>
            <p:cNvPr id="8" name="组合 10"/>
            <p:cNvGrpSpPr/>
            <p:nvPr/>
          </p:nvGrpSpPr>
          <p:grpSpPr bwMode="auto">
            <a:xfrm>
              <a:off x="5504302" y="3891564"/>
              <a:ext cx="504000" cy="432000"/>
              <a:chOff x="5349922" y="2715905"/>
              <a:chExt cx="1003111" cy="898491"/>
            </a:xfrm>
          </p:grpSpPr>
          <p:sp>
            <p:nvSpPr>
              <p:cNvPr id="9" name="矩形 8"/>
              <p:cNvSpPr/>
              <p:nvPr/>
            </p:nvSpPr>
            <p:spPr>
              <a:xfrm>
                <a:off x="5638969" y="2717332"/>
                <a:ext cx="571884" cy="530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p:nvSpPr>
            <p:spPr>
              <a:xfrm>
                <a:off x="5781151" y="3083412"/>
                <a:ext cx="571882" cy="5309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11" name="矩形 10"/>
              <p:cNvSpPr/>
              <p:nvPr/>
            </p:nvSpPr>
            <p:spPr>
              <a:xfrm>
                <a:off x="5351449" y="2928406"/>
                <a:ext cx="571882" cy="530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zh-CN" altLang="en-US"/>
              </a:p>
            </p:txBody>
          </p:sp>
        </p:grpSp>
      </p:grpSp>
      <p:sp>
        <p:nvSpPr>
          <p:cNvPr id="15" name="矩形 14"/>
          <p:cNvSpPr/>
          <p:nvPr/>
        </p:nvSpPr>
        <p:spPr>
          <a:xfrm>
            <a:off x="5439770" y="815449"/>
            <a:ext cx="6543683" cy="5170646"/>
          </a:xfrm>
          <a:prstGeom prst="rect">
            <a:avLst/>
          </a:prstGeom>
        </p:spPr>
        <p:txBody>
          <a:bodyPr wrap="square">
            <a:spAutoFit/>
          </a:bodyPr>
          <a:lstStyle/>
          <a:p>
            <a:pPr marL="171450" indent="-171450" fontAlgn="base">
              <a:lnSpc>
                <a:spcPct val="150000"/>
              </a:lnSpc>
              <a:spcBef>
                <a:spcPct val="0"/>
              </a:spcBef>
              <a:spcAft>
                <a:spcPct val="0"/>
              </a:spcAft>
              <a:buFont typeface="Wingdings" pitchFamily="2" charset="2"/>
              <a:buChar char="Ø"/>
            </a:pPr>
            <a:r>
              <a:rPr lang="zh-CN" altLang="en-US" b="1" dirty="0" smtClean="0">
                <a:solidFill>
                  <a:srgbClr val="149B82"/>
                </a:solidFill>
                <a:latin typeface="微软雅黑" pitchFamily="34" charset="-122"/>
                <a:ea typeface="微软雅黑" pitchFamily="34" charset="-122"/>
              </a:rPr>
              <a:t>系统管理</a:t>
            </a:r>
            <a:endParaRPr lang="en-US" altLang="zh-CN" b="1" dirty="0" smtClean="0">
              <a:solidFill>
                <a:srgbClr val="149B82"/>
              </a:solidFill>
              <a:latin typeface="微软雅黑" pitchFamily="34" charset="-122"/>
              <a:ea typeface="微软雅黑" pitchFamily="34" charset="-122"/>
            </a:endParaRPr>
          </a:p>
          <a:p>
            <a:pPr marL="171450" indent="-171450">
              <a:lnSpc>
                <a:spcPct val="150000"/>
              </a:lnSpc>
            </a:pPr>
            <a:r>
              <a:rPr lang="zh-CN" altLang="en-US" sz="1400" dirty="0" smtClean="0">
                <a:latin typeface="微软雅黑" pitchFamily="34" charset="-122"/>
                <a:ea typeface="微软雅黑" pitchFamily="34" charset="-122"/>
              </a:rPr>
              <a:t>支持通过</a:t>
            </a:r>
            <a:r>
              <a:rPr lang="zh-CN" altLang="en-US" sz="1400" dirty="0">
                <a:latin typeface="微软雅黑" pitchFamily="34" charset="-122"/>
                <a:ea typeface="微软雅黑" pitchFamily="34" charset="-122"/>
              </a:rPr>
              <a:t>分支机构、用户权限、角色菜单等对系统用户实行统一</a:t>
            </a:r>
            <a:r>
              <a:rPr lang="zh-CN" altLang="en-US" sz="1400" dirty="0" smtClean="0">
                <a:latin typeface="微软雅黑" pitchFamily="34" charset="-122"/>
                <a:ea typeface="微软雅黑" pitchFamily="34" charset="-122"/>
              </a:rPr>
              <a:t>管理。</a:t>
            </a:r>
            <a:endParaRPr lang="en-US" altLang="zh-CN" sz="1400" dirty="0">
              <a:latin typeface="微软雅黑" pitchFamily="34" charset="-122"/>
              <a:ea typeface="微软雅黑" pitchFamily="34" charset="-122"/>
            </a:endParaRPr>
          </a:p>
          <a:p>
            <a:pPr marL="171450" indent="-171450" fontAlgn="base">
              <a:lnSpc>
                <a:spcPct val="150000"/>
              </a:lnSpc>
              <a:spcBef>
                <a:spcPct val="0"/>
              </a:spcBef>
              <a:spcAft>
                <a:spcPct val="0"/>
              </a:spcAft>
              <a:buFont typeface="Wingdings" pitchFamily="2" charset="2"/>
              <a:buChar char="Ø"/>
            </a:pPr>
            <a:r>
              <a:rPr lang="zh-CN" altLang="en-US" b="1" dirty="0" smtClean="0">
                <a:solidFill>
                  <a:srgbClr val="149B82"/>
                </a:solidFill>
                <a:latin typeface="微软雅黑" pitchFamily="34" charset="-122"/>
                <a:ea typeface="微软雅黑" pitchFamily="34" charset="-122"/>
              </a:rPr>
              <a:t>终端管理</a:t>
            </a:r>
            <a:endParaRPr lang="en-US" altLang="zh-CN" b="1" dirty="0" smtClean="0">
              <a:solidFill>
                <a:srgbClr val="149B82"/>
              </a:solidFill>
              <a:latin typeface="微软雅黑" pitchFamily="34" charset="-122"/>
              <a:ea typeface="微软雅黑" pitchFamily="34" charset="-122"/>
            </a:endParaRPr>
          </a:p>
          <a:p>
            <a:pPr indent="-171450" fontAlgn="base">
              <a:lnSpc>
                <a:spcPct val="150000"/>
              </a:lnSpc>
              <a:spcBef>
                <a:spcPct val="0"/>
              </a:spcBef>
              <a:spcAft>
                <a:spcPct val="0"/>
              </a:spcAft>
            </a:pPr>
            <a:r>
              <a:rPr lang="zh-CN" altLang="en-US" sz="1400" dirty="0" smtClean="0">
                <a:latin typeface="微软雅黑" pitchFamily="34" charset="-122"/>
                <a:ea typeface="微软雅黑" pitchFamily="34" charset="-122"/>
              </a:rPr>
              <a:t>实现对</a:t>
            </a:r>
            <a:r>
              <a:rPr lang="zh-CN" altLang="en-US" sz="1400" dirty="0">
                <a:latin typeface="微软雅黑" pitchFamily="34" charset="-122"/>
                <a:ea typeface="微软雅黑" pitchFamily="34" charset="-122"/>
              </a:rPr>
              <a:t>终端</a:t>
            </a:r>
            <a:r>
              <a:rPr lang="zh-CN" altLang="en-US" sz="1400" dirty="0" smtClean="0">
                <a:latin typeface="微软雅黑" pitchFamily="34" charset="-122"/>
                <a:ea typeface="微软雅黑" pitchFamily="34" charset="-122"/>
              </a:rPr>
              <a:t>的统一管理，可对设备型号、库存及收发使用情况了如指掌。</a:t>
            </a:r>
            <a:endParaRPr lang="en-US" altLang="zh-CN" sz="1400" dirty="0" smtClean="0">
              <a:latin typeface="微软雅黑" pitchFamily="34" charset="-122"/>
              <a:ea typeface="微软雅黑" pitchFamily="34" charset="-122"/>
            </a:endParaRPr>
          </a:p>
          <a:p>
            <a:pPr marL="171450" indent="-171450">
              <a:lnSpc>
                <a:spcPct val="150000"/>
              </a:lnSpc>
              <a:buFont typeface="Wingdings" pitchFamily="2" charset="2"/>
              <a:buChar char="Ø"/>
            </a:pPr>
            <a:r>
              <a:rPr lang="zh-CN" altLang="en-US" b="1" dirty="0">
                <a:solidFill>
                  <a:srgbClr val="149B82"/>
                </a:solidFill>
                <a:latin typeface="微软雅黑" pitchFamily="34" charset="-122"/>
                <a:ea typeface="微软雅黑" pitchFamily="34" charset="-122"/>
              </a:rPr>
              <a:t>商户管理</a:t>
            </a:r>
            <a:endParaRPr lang="zh-CN" altLang="zh-CN" b="1" dirty="0">
              <a:solidFill>
                <a:srgbClr val="149B82"/>
              </a:solidFill>
              <a:latin typeface="微软雅黑" pitchFamily="34" charset="-122"/>
              <a:ea typeface="微软雅黑" pitchFamily="34" charset="-122"/>
            </a:endParaRPr>
          </a:p>
          <a:p>
            <a:pPr fontAlgn="base">
              <a:lnSpc>
                <a:spcPct val="150000"/>
              </a:lnSpc>
              <a:spcBef>
                <a:spcPct val="0"/>
              </a:spcBef>
              <a:spcAft>
                <a:spcPct val="0"/>
              </a:spcAft>
            </a:pPr>
            <a:r>
              <a:rPr lang="zh-CN" altLang="en-US" sz="1400" dirty="0" smtClean="0">
                <a:latin typeface="微软雅黑" pitchFamily="34" charset="-122"/>
                <a:ea typeface="微软雅黑" pitchFamily="34" charset="-122"/>
              </a:rPr>
              <a:t>在线完成商户信息录入及审批，同时可精确细分，加强管理。</a:t>
            </a:r>
            <a:endParaRPr lang="en-US" altLang="zh-CN" sz="1400" dirty="0" smtClean="0">
              <a:latin typeface="微软雅黑" pitchFamily="34" charset="-122"/>
              <a:ea typeface="微软雅黑" pitchFamily="34" charset="-122"/>
            </a:endParaRPr>
          </a:p>
          <a:p>
            <a:pPr marL="171450" indent="-171450">
              <a:lnSpc>
                <a:spcPct val="150000"/>
              </a:lnSpc>
              <a:buFont typeface="Wingdings" pitchFamily="2" charset="2"/>
              <a:buChar char="Ø"/>
            </a:pPr>
            <a:r>
              <a:rPr lang="zh-CN" altLang="en-US" b="1" dirty="0">
                <a:solidFill>
                  <a:srgbClr val="149B82"/>
                </a:solidFill>
                <a:latin typeface="微软雅黑" pitchFamily="34" charset="-122"/>
                <a:ea typeface="微软雅黑" pitchFamily="34" charset="-122"/>
              </a:rPr>
              <a:t>营销活动</a:t>
            </a:r>
            <a:endParaRPr lang="en-US" altLang="zh-CN" b="1" dirty="0">
              <a:solidFill>
                <a:srgbClr val="149B82"/>
              </a:solidFill>
              <a:latin typeface="微软雅黑" pitchFamily="34" charset="-122"/>
              <a:ea typeface="微软雅黑" pitchFamily="34" charset="-122"/>
            </a:endParaRPr>
          </a:p>
          <a:p>
            <a:pPr indent="-171450" fontAlgn="base">
              <a:lnSpc>
                <a:spcPct val="150000"/>
              </a:lnSpc>
              <a:spcBef>
                <a:spcPct val="0"/>
              </a:spcBef>
              <a:spcAft>
                <a:spcPct val="0"/>
              </a:spcAft>
            </a:pPr>
            <a:r>
              <a:rPr lang="zh-CN" altLang="en-US" sz="1400" dirty="0" smtClean="0">
                <a:latin typeface="微软雅黑" pitchFamily="34" charset="-122"/>
                <a:ea typeface="微软雅黑" pitchFamily="34" charset="-122"/>
              </a:rPr>
              <a:t>针对不同级别商户及合作模式，开展多样化营销活动，既可增加收单市场活力，又可助力推广特色创新银行卡。</a:t>
            </a:r>
            <a:endParaRPr lang="en-US" altLang="zh-CN" sz="1400" dirty="0" smtClean="0">
              <a:latin typeface="微软雅黑" pitchFamily="34" charset="-122"/>
              <a:ea typeface="微软雅黑" pitchFamily="34" charset="-122"/>
            </a:endParaRPr>
          </a:p>
          <a:p>
            <a:pPr marL="171450" indent="-171450">
              <a:lnSpc>
                <a:spcPct val="150000"/>
              </a:lnSpc>
              <a:buFont typeface="Wingdings" pitchFamily="2" charset="2"/>
              <a:buChar char="Ø"/>
            </a:pPr>
            <a:r>
              <a:rPr lang="zh-CN" altLang="en-US" b="1" dirty="0" smtClean="0">
                <a:solidFill>
                  <a:srgbClr val="149B82"/>
                </a:solidFill>
                <a:latin typeface="微软雅黑" pitchFamily="34" charset="-122"/>
                <a:ea typeface="微软雅黑" pitchFamily="34" charset="-122"/>
              </a:rPr>
              <a:t>风控</a:t>
            </a:r>
            <a:r>
              <a:rPr lang="zh-CN" altLang="en-US" b="1" dirty="0">
                <a:solidFill>
                  <a:srgbClr val="149B82"/>
                </a:solidFill>
                <a:latin typeface="微软雅黑" pitchFamily="34" charset="-122"/>
                <a:ea typeface="微软雅黑" pitchFamily="34" charset="-122"/>
              </a:rPr>
              <a:t>管理</a:t>
            </a:r>
            <a:endParaRPr lang="zh-CN" altLang="zh-CN" b="1" dirty="0">
              <a:solidFill>
                <a:srgbClr val="149B82"/>
              </a:solidFill>
              <a:latin typeface="微软雅黑" pitchFamily="34" charset="-122"/>
              <a:ea typeface="微软雅黑" pitchFamily="34" charset="-122"/>
            </a:endParaRPr>
          </a:p>
          <a:p>
            <a:pPr fontAlgn="base">
              <a:lnSpc>
                <a:spcPct val="150000"/>
              </a:lnSpc>
              <a:spcBef>
                <a:spcPct val="0"/>
              </a:spcBef>
              <a:spcAft>
                <a:spcPct val="0"/>
              </a:spcAft>
            </a:pP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参数化灵活配置风控规则</a:t>
            </a:r>
            <a:r>
              <a:rPr lang="zh-CN"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分级管控，实时预警。</a:t>
            </a:r>
            <a:endParaRPr lang="en-US" altLang="zh-CN" sz="1400" dirty="0" smtClean="0">
              <a:latin typeface="微软雅黑" pitchFamily="34" charset="-122"/>
              <a:ea typeface="微软雅黑" pitchFamily="34" charset="-122"/>
            </a:endParaRPr>
          </a:p>
          <a:p>
            <a:pPr marL="171450" indent="-171450">
              <a:lnSpc>
                <a:spcPct val="150000"/>
              </a:lnSpc>
              <a:buFont typeface="Wingdings" pitchFamily="2" charset="2"/>
              <a:buChar char="Ø"/>
            </a:pPr>
            <a:r>
              <a:rPr lang="zh-CN" altLang="zh-CN" b="1" dirty="0">
                <a:solidFill>
                  <a:srgbClr val="149B82"/>
                </a:solidFill>
                <a:latin typeface="微软雅黑" pitchFamily="34" charset="-122"/>
                <a:ea typeface="微软雅黑" pitchFamily="34" charset="-122"/>
              </a:rPr>
              <a:t>报表</a:t>
            </a:r>
            <a:r>
              <a:rPr lang="zh-CN" altLang="en-US" b="1" dirty="0">
                <a:solidFill>
                  <a:srgbClr val="149B82"/>
                </a:solidFill>
                <a:latin typeface="微软雅黑" pitchFamily="34" charset="-122"/>
                <a:ea typeface="微软雅黑" pitchFamily="34" charset="-122"/>
              </a:rPr>
              <a:t>统计</a:t>
            </a:r>
            <a:endParaRPr lang="zh-CN" altLang="zh-CN" b="1" dirty="0">
              <a:solidFill>
                <a:srgbClr val="149B82"/>
              </a:solidFill>
              <a:latin typeface="微软雅黑" pitchFamily="34" charset="-122"/>
              <a:ea typeface="微软雅黑" pitchFamily="34" charset="-122"/>
            </a:endParaRPr>
          </a:p>
          <a:p>
            <a:pPr>
              <a:lnSpc>
                <a:spcPct val="150000"/>
              </a:lnSpc>
            </a:pPr>
            <a:r>
              <a:rPr lang="zh-CN" altLang="en-US" sz="1400" dirty="0" smtClean="0">
                <a:latin typeface="微软雅黑" pitchFamily="34" charset="-122"/>
                <a:ea typeface="微软雅黑" pitchFamily="34" charset="-122"/>
              </a:rPr>
              <a:t>全面的报表体系，使管理更精准、更透明、更</a:t>
            </a:r>
            <a:r>
              <a:rPr lang="zh-CN" altLang="en-US" sz="1400" dirty="0">
                <a:latin typeface="微软雅黑" pitchFamily="34" charset="-122"/>
                <a:ea typeface="微软雅黑" pitchFamily="34" charset="-122"/>
              </a:rPr>
              <a:t>高效，含商户交易汇总日报表、月报表、代理商汇总日报表、月</a:t>
            </a:r>
            <a:r>
              <a:rPr lang="zh-CN" altLang="en-US" sz="1400" dirty="0" smtClean="0">
                <a:latin typeface="微软雅黑" pitchFamily="34" charset="-122"/>
                <a:ea typeface="微软雅黑" pitchFamily="34" charset="-122"/>
              </a:rPr>
              <a:t>报表等。</a:t>
            </a:r>
            <a:endParaRPr lang="zh-CN" altLang="zh-CN" sz="1400" dirty="0">
              <a:latin typeface="微软雅黑" pitchFamily="34" charset="-122"/>
              <a:ea typeface="微软雅黑" pitchFamily="34" charset="-122"/>
            </a:endParaRPr>
          </a:p>
        </p:txBody>
      </p:sp>
      <p:graphicFrame>
        <p:nvGraphicFramePr>
          <p:cNvPr id="16" name="图示 15"/>
          <p:cNvGraphicFramePr/>
          <p:nvPr>
            <p:extLst/>
          </p:nvPr>
        </p:nvGraphicFramePr>
        <p:xfrm>
          <a:off x="272322" y="1155523"/>
          <a:ext cx="4779337" cy="4903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0" name="组合 19"/>
          <p:cNvGrpSpPr/>
          <p:nvPr/>
        </p:nvGrpSpPr>
        <p:grpSpPr>
          <a:xfrm>
            <a:off x="2028306" y="2950376"/>
            <a:ext cx="1280160" cy="1313411"/>
            <a:chOff x="2028306" y="2950376"/>
            <a:chExt cx="1280160" cy="1313411"/>
          </a:xfrm>
        </p:grpSpPr>
        <p:sp>
          <p:nvSpPr>
            <p:cNvPr id="17" name="椭圆 16"/>
            <p:cNvSpPr/>
            <p:nvPr/>
          </p:nvSpPr>
          <p:spPr bwMode="gray">
            <a:xfrm>
              <a:off x="2028306" y="2950376"/>
              <a:ext cx="1280160" cy="1313411"/>
            </a:xfrm>
            <a:prstGeom prst="ellipse">
              <a:avLst/>
            </a:prstGeom>
          </p:spPr>
          <p:style>
            <a:lnRef idx="1">
              <a:schemeClr val="accent2"/>
            </a:lnRef>
            <a:fillRef idx="2">
              <a:schemeClr val="accent2"/>
            </a:fillRef>
            <a:effectRef idx="1">
              <a:schemeClr val="accent2"/>
            </a:effectRef>
            <a:fontRef idx="minor">
              <a:schemeClr val="dk1"/>
            </a:fontRef>
          </p:style>
          <p:txBody>
            <a:bodyPr wrap="none" rtlCol="0" anchor="ctr"/>
            <a:lstStyle/>
            <a:p>
              <a:pPr algn="ctr" eaLnBrk="0" hangingPunct="0"/>
              <a:endParaRPr lang="zh-CN" altLang="en-US" dirty="0" smtClean="0">
                <a:cs typeface="Arial" pitchFamily="34" charset="0"/>
              </a:endParaRPr>
            </a:p>
          </p:txBody>
        </p:sp>
        <p:sp>
          <p:nvSpPr>
            <p:cNvPr id="19" name="TextBox 18"/>
            <p:cNvSpPr txBox="1"/>
            <p:nvPr/>
          </p:nvSpPr>
          <p:spPr>
            <a:xfrm>
              <a:off x="2277370" y="3191582"/>
              <a:ext cx="997528" cy="830997"/>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运营管理</a:t>
              </a:r>
              <a:endParaRPr lang="zh-CN" altLang="en-US" sz="2400" dirty="0">
                <a:latin typeface="微软雅黑" pitchFamily="34" charset="-122"/>
                <a:ea typeface="微软雅黑" pitchFamily="34" charset="-122"/>
              </a:endParaRPr>
            </a:p>
          </p:txBody>
        </p:sp>
      </p:grpSp>
      <p:sp>
        <p:nvSpPr>
          <p:cNvPr id="2" name="动作按钮: 信息 1">
            <a:hlinkClick r:id="rId8" highlightClick="1"/>
          </p:cNvPr>
          <p:cNvSpPr/>
          <p:nvPr/>
        </p:nvSpPr>
        <p:spPr>
          <a:xfrm>
            <a:off x="6034852" y="6034781"/>
            <a:ext cx="522514" cy="700315"/>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719207" y="6139983"/>
            <a:ext cx="1620957" cy="523220"/>
          </a:xfrm>
          <a:prstGeom prst="rect">
            <a:avLst/>
          </a:prstGeom>
          <a:noFill/>
        </p:spPr>
        <p:txBody>
          <a:bodyPr wrap="none" lIns="91440" tIns="45720" rIns="91440" bIns="45720">
            <a:spAutoFit/>
          </a:bodyPr>
          <a:lstStyle/>
          <a:p>
            <a:pPr algn="ctr"/>
            <a:r>
              <a:rPr lang="zh-CN" altLang="en-US" sz="2800" dirty="0" smtClean="0">
                <a:ln w="0"/>
                <a:effectLst>
                  <a:outerShdw blurRad="38100" dist="19050" dir="2700000" algn="tl" rotWithShape="0">
                    <a:schemeClr val="dk1">
                      <a:alpha val="40000"/>
                    </a:schemeClr>
                  </a:outerShdw>
                </a:effectLst>
                <a:latin typeface="微软雅黑" pitchFamily="34" charset="-122"/>
                <a:ea typeface="微软雅黑" pitchFamily="34" charset="-122"/>
              </a:rPr>
              <a:t>产品演示</a:t>
            </a:r>
            <a:endParaRPr lang="zh-CN" alt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9400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342745" y="365125"/>
            <a:ext cx="11506510" cy="5438350"/>
          </a:xfrm>
          <a:prstGeom prst="rect">
            <a:avLst/>
          </a:prstGeom>
        </p:spPr>
      </p:pic>
      <p:graphicFrame>
        <p:nvGraphicFramePr>
          <p:cNvPr id="6" name="内容占位符 5"/>
          <p:cNvGraphicFramePr>
            <a:graphicFrameLocks noGrp="1"/>
          </p:cNvGraphicFramePr>
          <p:nvPr>
            <p:ph idx="1"/>
            <p:extLst>
              <p:ext uri="{D42A27DB-BD31-4B8C-83A1-F6EECF244321}">
                <p14:modId xmlns:p14="http://schemas.microsoft.com/office/powerpoint/2010/main" val="2002386986"/>
              </p:ext>
            </p:extLst>
          </p:nvPr>
        </p:nvGraphicFramePr>
        <p:xfrm>
          <a:off x="0" y="974725"/>
          <a:ext cx="2790550" cy="56764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动作按钮: 信息 6">
            <a:hlinkClick r:id="rId9" highlightClick="1"/>
          </p:cNvPr>
          <p:cNvSpPr/>
          <p:nvPr/>
        </p:nvSpPr>
        <p:spPr>
          <a:xfrm>
            <a:off x="8937709" y="5236496"/>
            <a:ext cx="522514" cy="700315"/>
          </a:xfrm>
          <a:prstGeom prst="actionButtonInformat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矩形 7"/>
          <p:cNvSpPr/>
          <p:nvPr/>
        </p:nvSpPr>
        <p:spPr>
          <a:xfrm>
            <a:off x="9622064" y="5325043"/>
            <a:ext cx="1620957" cy="523220"/>
          </a:xfrm>
          <a:prstGeom prst="rect">
            <a:avLst/>
          </a:prstGeom>
          <a:noFill/>
        </p:spPr>
        <p:txBody>
          <a:bodyPr wrap="none" lIns="91440" tIns="45720" rIns="91440" bIns="45720">
            <a:spAutoFit/>
          </a:bodyPr>
          <a:lstStyle/>
          <a:p>
            <a:pPr algn="ctr"/>
            <a:r>
              <a:rPr lang="zh-CN" altLang="en-US" sz="2800" dirty="0" smtClean="0">
                <a:ln w="0"/>
                <a:effectLst>
                  <a:outerShdw blurRad="38100" dist="19050" dir="2700000" algn="tl" rotWithShape="0">
                    <a:schemeClr val="dk1">
                      <a:alpha val="40000"/>
                    </a:schemeClr>
                  </a:outerShdw>
                </a:effectLst>
                <a:latin typeface="微软雅黑" pitchFamily="34" charset="-122"/>
                <a:ea typeface="微软雅黑" pitchFamily="34" charset="-122"/>
              </a:rPr>
              <a:t>产品演示</a:t>
            </a:r>
            <a:endParaRPr lang="zh-CN" alt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0148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ine 15"/>
          <p:cNvSpPr>
            <a:spLocks noChangeShapeType="1"/>
          </p:cNvSpPr>
          <p:nvPr/>
        </p:nvSpPr>
        <p:spPr bwMode="auto">
          <a:xfrm>
            <a:off x="5737225" y="2493964"/>
            <a:ext cx="0" cy="0"/>
          </a:xfrm>
          <a:prstGeom prst="line">
            <a:avLst/>
          </a:prstGeom>
          <a:noFill/>
          <a:ln w="15875">
            <a:solidFill>
              <a:srgbClr val="449FDB"/>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grpSp>
        <p:nvGrpSpPr>
          <p:cNvPr id="11" name="组合 39"/>
          <p:cNvGrpSpPr>
            <a:grpSpLocks/>
          </p:cNvGrpSpPr>
          <p:nvPr/>
        </p:nvGrpSpPr>
        <p:grpSpPr bwMode="auto">
          <a:xfrm>
            <a:off x="5057776" y="1925639"/>
            <a:ext cx="1641475" cy="2671634"/>
            <a:chOff x="0" y="0"/>
            <a:chExt cx="1640297" cy="2671158"/>
          </a:xfrm>
        </p:grpSpPr>
        <p:sp>
          <p:nvSpPr>
            <p:cNvPr id="12" name="流程图: 联系 15"/>
            <p:cNvSpPr>
              <a:spLocks noChangeArrowheads="1"/>
            </p:cNvSpPr>
            <p:nvPr/>
          </p:nvSpPr>
          <p:spPr bwMode="auto">
            <a:xfrm rot="8029717">
              <a:off x="33392" y="0"/>
              <a:ext cx="1433015" cy="1433015"/>
            </a:xfrm>
            <a:prstGeom prst="flowChartConnector">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2400">
                <a:solidFill>
                  <a:srgbClr val="FFFFFF"/>
                </a:solidFill>
              </a:endParaRPr>
            </a:p>
          </p:txBody>
        </p:sp>
        <p:grpSp>
          <p:nvGrpSpPr>
            <p:cNvPr id="13" name="Group 4"/>
            <p:cNvGrpSpPr>
              <a:grpSpLocks/>
            </p:cNvGrpSpPr>
            <p:nvPr/>
          </p:nvGrpSpPr>
          <p:grpSpPr bwMode="auto">
            <a:xfrm>
              <a:off x="337034" y="333007"/>
              <a:ext cx="684714" cy="807963"/>
              <a:chOff x="0" y="0"/>
              <a:chExt cx="650" cy="767"/>
            </a:xfrm>
          </p:grpSpPr>
          <p:sp>
            <p:nvSpPr>
              <p:cNvPr id="16" name="Line 5"/>
              <p:cNvSpPr>
                <a:spLocks noChangeShapeType="1"/>
              </p:cNvSpPr>
              <p:nvPr/>
            </p:nvSpPr>
            <p:spPr bwMode="auto">
              <a:xfrm>
                <a:off x="0" y="0"/>
                <a:ext cx="0" cy="0"/>
              </a:xfrm>
              <a:prstGeom prst="line">
                <a:avLst/>
              </a:prstGeom>
              <a:noFill/>
              <a:ln w="14288">
                <a:solidFill>
                  <a:srgbClr val="449FDB"/>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17" name="Freeform 6"/>
              <p:cNvSpPr>
                <a:spLocks noEditPoints="1"/>
              </p:cNvSpPr>
              <p:nvPr/>
            </p:nvSpPr>
            <p:spPr bwMode="auto">
              <a:xfrm>
                <a:off x="119" y="0"/>
                <a:ext cx="531" cy="767"/>
              </a:xfrm>
              <a:custGeom>
                <a:avLst/>
                <a:gdLst>
                  <a:gd name="T0" fmla="*/ 3638 w 222"/>
                  <a:gd name="T1" fmla="*/ 0 h 322"/>
                  <a:gd name="T2" fmla="*/ 0 w 222"/>
                  <a:gd name="T3" fmla="*/ 3568 h 322"/>
                  <a:gd name="T4" fmla="*/ 1670 w 222"/>
                  <a:gd name="T5" fmla="*/ 7472 h 322"/>
                  <a:gd name="T6" fmla="*/ 3638 w 222"/>
                  <a:gd name="T7" fmla="*/ 10366 h 322"/>
                  <a:gd name="T8" fmla="*/ 5595 w 222"/>
                  <a:gd name="T9" fmla="*/ 7472 h 322"/>
                  <a:gd name="T10" fmla="*/ 7267 w 222"/>
                  <a:gd name="T11" fmla="*/ 3568 h 322"/>
                  <a:gd name="T12" fmla="*/ 3638 w 222"/>
                  <a:gd name="T13" fmla="*/ 0 h 322"/>
                  <a:gd name="T14" fmla="*/ 4492 w 222"/>
                  <a:gd name="T15" fmla="*/ 8782 h 322"/>
                  <a:gd name="T16" fmla="*/ 2849 w 222"/>
                  <a:gd name="T17" fmla="*/ 9016 h 322"/>
                  <a:gd name="T18" fmla="*/ 2655 w 222"/>
                  <a:gd name="T19" fmla="*/ 8408 h 322"/>
                  <a:gd name="T20" fmla="*/ 2655 w 222"/>
                  <a:gd name="T21" fmla="*/ 8363 h 322"/>
                  <a:gd name="T22" fmla="*/ 4681 w 222"/>
                  <a:gd name="T23" fmla="*/ 8149 h 322"/>
                  <a:gd name="T24" fmla="*/ 4612 w 222"/>
                  <a:gd name="T25" fmla="*/ 8408 h 322"/>
                  <a:gd name="T26" fmla="*/ 4492 w 222"/>
                  <a:gd name="T27" fmla="*/ 8782 h 322"/>
                  <a:gd name="T28" fmla="*/ 2557 w 222"/>
                  <a:gd name="T29" fmla="*/ 8080 h 322"/>
                  <a:gd name="T30" fmla="*/ 2351 w 222"/>
                  <a:gd name="T31" fmla="*/ 7432 h 322"/>
                  <a:gd name="T32" fmla="*/ 4915 w 222"/>
                  <a:gd name="T33" fmla="*/ 7432 h 322"/>
                  <a:gd name="T34" fmla="*/ 4817 w 222"/>
                  <a:gd name="T35" fmla="*/ 7784 h 322"/>
                  <a:gd name="T36" fmla="*/ 2557 w 222"/>
                  <a:gd name="T37" fmla="*/ 8080 h 322"/>
                  <a:gd name="T38" fmla="*/ 3638 w 222"/>
                  <a:gd name="T39" fmla="*/ 9719 h 322"/>
                  <a:gd name="T40" fmla="*/ 2980 w 222"/>
                  <a:gd name="T41" fmla="*/ 9299 h 322"/>
                  <a:gd name="T42" fmla="*/ 4394 w 222"/>
                  <a:gd name="T43" fmla="*/ 9135 h 322"/>
                  <a:gd name="T44" fmla="*/ 3638 w 222"/>
                  <a:gd name="T45" fmla="*/ 9719 h 322"/>
                  <a:gd name="T46" fmla="*/ 5171 w 222"/>
                  <a:gd name="T47" fmla="*/ 6798 h 322"/>
                  <a:gd name="T48" fmla="*/ 2093 w 222"/>
                  <a:gd name="T49" fmla="*/ 6798 h 322"/>
                  <a:gd name="T50" fmla="*/ 1533 w 222"/>
                  <a:gd name="T51" fmla="*/ 5760 h 322"/>
                  <a:gd name="T52" fmla="*/ 658 w 222"/>
                  <a:gd name="T53" fmla="*/ 3568 h 322"/>
                  <a:gd name="T54" fmla="*/ 3638 w 222"/>
                  <a:gd name="T55" fmla="*/ 648 h 322"/>
                  <a:gd name="T56" fmla="*/ 6609 w 222"/>
                  <a:gd name="T57" fmla="*/ 3568 h 322"/>
                  <a:gd name="T58" fmla="*/ 5733 w 222"/>
                  <a:gd name="T59" fmla="*/ 5760 h 322"/>
                  <a:gd name="T60" fmla="*/ 5171 w 222"/>
                  <a:gd name="T61" fmla="*/ 6798 h 322"/>
                  <a:gd name="T62" fmla="*/ 3638 w 222"/>
                  <a:gd name="T63" fmla="*/ 1605 h 322"/>
                  <a:gd name="T64" fmla="*/ 3794 w 222"/>
                  <a:gd name="T65" fmla="*/ 1770 h 322"/>
                  <a:gd name="T66" fmla="*/ 3638 w 222"/>
                  <a:gd name="T67" fmla="*/ 1934 h 322"/>
                  <a:gd name="T68" fmla="*/ 1997 w 222"/>
                  <a:gd name="T69" fmla="*/ 3568 h 322"/>
                  <a:gd name="T70" fmla="*/ 1837 w 222"/>
                  <a:gd name="T71" fmla="*/ 3728 h 322"/>
                  <a:gd name="T72" fmla="*/ 1670 w 222"/>
                  <a:gd name="T73" fmla="*/ 3568 h 322"/>
                  <a:gd name="T74" fmla="*/ 3638 w 222"/>
                  <a:gd name="T75" fmla="*/ 1605 h 32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22" h="322">
                    <a:moveTo>
                      <a:pt x="111" y="0"/>
                    </a:moveTo>
                    <a:cubicBezTo>
                      <a:pt x="50" y="0"/>
                      <a:pt x="0" y="50"/>
                      <a:pt x="0" y="111"/>
                    </a:cubicBezTo>
                    <a:cubicBezTo>
                      <a:pt x="0" y="151"/>
                      <a:pt x="37" y="194"/>
                      <a:pt x="51" y="232"/>
                    </a:cubicBezTo>
                    <a:cubicBezTo>
                      <a:pt x="71" y="288"/>
                      <a:pt x="69" y="322"/>
                      <a:pt x="111" y="322"/>
                    </a:cubicBezTo>
                    <a:cubicBezTo>
                      <a:pt x="154" y="322"/>
                      <a:pt x="151" y="288"/>
                      <a:pt x="171" y="232"/>
                    </a:cubicBezTo>
                    <a:cubicBezTo>
                      <a:pt x="185" y="194"/>
                      <a:pt x="222" y="151"/>
                      <a:pt x="222" y="111"/>
                    </a:cubicBezTo>
                    <a:cubicBezTo>
                      <a:pt x="222" y="50"/>
                      <a:pt x="172" y="0"/>
                      <a:pt x="111" y="0"/>
                    </a:cubicBezTo>
                    <a:close/>
                    <a:moveTo>
                      <a:pt x="137" y="273"/>
                    </a:moveTo>
                    <a:cubicBezTo>
                      <a:pt x="87" y="280"/>
                      <a:pt x="87" y="280"/>
                      <a:pt x="87" y="280"/>
                    </a:cubicBezTo>
                    <a:cubicBezTo>
                      <a:pt x="85" y="275"/>
                      <a:pt x="84" y="269"/>
                      <a:pt x="81" y="261"/>
                    </a:cubicBezTo>
                    <a:cubicBezTo>
                      <a:pt x="81" y="261"/>
                      <a:pt x="81" y="260"/>
                      <a:pt x="81" y="260"/>
                    </a:cubicBezTo>
                    <a:cubicBezTo>
                      <a:pt x="143" y="253"/>
                      <a:pt x="143" y="253"/>
                      <a:pt x="143" y="253"/>
                    </a:cubicBezTo>
                    <a:cubicBezTo>
                      <a:pt x="142" y="256"/>
                      <a:pt x="142" y="259"/>
                      <a:pt x="141" y="261"/>
                    </a:cubicBezTo>
                    <a:cubicBezTo>
                      <a:pt x="139" y="266"/>
                      <a:pt x="138" y="270"/>
                      <a:pt x="137" y="273"/>
                    </a:cubicBezTo>
                    <a:close/>
                    <a:moveTo>
                      <a:pt x="78" y="251"/>
                    </a:moveTo>
                    <a:cubicBezTo>
                      <a:pt x="76" y="245"/>
                      <a:pt x="74" y="238"/>
                      <a:pt x="72" y="231"/>
                    </a:cubicBezTo>
                    <a:cubicBezTo>
                      <a:pt x="150" y="231"/>
                      <a:pt x="150" y="231"/>
                      <a:pt x="150" y="231"/>
                    </a:cubicBezTo>
                    <a:cubicBezTo>
                      <a:pt x="149" y="235"/>
                      <a:pt x="148" y="239"/>
                      <a:pt x="147" y="242"/>
                    </a:cubicBezTo>
                    <a:lnTo>
                      <a:pt x="78" y="251"/>
                    </a:lnTo>
                    <a:close/>
                    <a:moveTo>
                      <a:pt x="111" y="302"/>
                    </a:moveTo>
                    <a:cubicBezTo>
                      <a:pt x="101" y="302"/>
                      <a:pt x="96" y="301"/>
                      <a:pt x="91" y="289"/>
                    </a:cubicBezTo>
                    <a:cubicBezTo>
                      <a:pt x="134" y="284"/>
                      <a:pt x="134" y="284"/>
                      <a:pt x="134" y="284"/>
                    </a:cubicBezTo>
                    <a:cubicBezTo>
                      <a:pt x="127" y="301"/>
                      <a:pt x="123" y="302"/>
                      <a:pt x="111" y="302"/>
                    </a:cubicBezTo>
                    <a:close/>
                    <a:moveTo>
                      <a:pt x="158" y="211"/>
                    </a:moveTo>
                    <a:cubicBezTo>
                      <a:pt x="64" y="211"/>
                      <a:pt x="64" y="211"/>
                      <a:pt x="64" y="211"/>
                    </a:cubicBezTo>
                    <a:cubicBezTo>
                      <a:pt x="59" y="200"/>
                      <a:pt x="53" y="190"/>
                      <a:pt x="47" y="179"/>
                    </a:cubicBezTo>
                    <a:cubicBezTo>
                      <a:pt x="34" y="155"/>
                      <a:pt x="20" y="131"/>
                      <a:pt x="20" y="111"/>
                    </a:cubicBezTo>
                    <a:cubicBezTo>
                      <a:pt x="20" y="61"/>
                      <a:pt x="61" y="20"/>
                      <a:pt x="111" y="20"/>
                    </a:cubicBezTo>
                    <a:cubicBezTo>
                      <a:pt x="161" y="20"/>
                      <a:pt x="202" y="61"/>
                      <a:pt x="202" y="111"/>
                    </a:cubicBezTo>
                    <a:cubicBezTo>
                      <a:pt x="202" y="131"/>
                      <a:pt x="188" y="155"/>
                      <a:pt x="175" y="179"/>
                    </a:cubicBezTo>
                    <a:cubicBezTo>
                      <a:pt x="169" y="190"/>
                      <a:pt x="163" y="201"/>
                      <a:pt x="158" y="211"/>
                    </a:cubicBezTo>
                    <a:close/>
                    <a:moveTo>
                      <a:pt x="111" y="50"/>
                    </a:moveTo>
                    <a:cubicBezTo>
                      <a:pt x="114" y="50"/>
                      <a:pt x="116" y="53"/>
                      <a:pt x="116" y="55"/>
                    </a:cubicBezTo>
                    <a:cubicBezTo>
                      <a:pt x="116" y="58"/>
                      <a:pt x="114" y="60"/>
                      <a:pt x="111" y="60"/>
                    </a:cubicBezTo>
                    <a:cubicBezTo>
                      <a:pt x="83" y="60"/>
                      <a:pt x="61" y="83"/>
                      <a:pt x="61" y="111"/>
                    </a:cubicBezTo>
                    <a:cubicBezTo>
                      <a:pt x="61" y="113"/>
                      <a:pt x="58" y="116"/>
                      <a:pt x="56" y="116"/>
                    </a:cubicBezTo>
                    <a:cubicBezTo>
                      <a:pt x="53" y="116"/>
                      <a:pt x="51" y="113"/>
                      <a:pt x="51" y="111"/>
                    </a:cubicBezTo>
                    <a:cubicBezTo>
                      <a:pt x="51" y="77"/>
                      <a:pt x="78" y="50"/>
                      <a:pt x="111"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grpSp>
        <p:sp>
          <p:nvSpPr>
            <p:cNvPr id="14" name="文本框 31"/>
            <p:cNvSpPr txBox="1">
              <a:spLocks noChangeArrowheads="1"/>
            </p:cNvSpPr>
            <p:nvPr/>
          </p:nvSpPr>
          <p:spPr bwMode="auto">
            <a:xfrm>
              <a:off x="0" y="1932626"/>
              <a:ext cx="1640297" cy="73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400">
                  <a:solidFill>
                    <a:schemeClr val="bg1"/>
                  </a:solidFill>
                  <a:latin typeface="方正正黑简体" pitchFamily="2" charset="-122"/>
                  <a:ea typeface="方正正黑简体" pitchFamily="2" charset="-122"/>
                </a:rPr>
                <a:t>内容描述内容描述内容描述内容描述</a:t>
              </a:r>
            </a:p>
            <a:p>
              <a:pPr eaLnBrk="1" hangingPunct="1">
                <a:buFont typeface="Arial" panose="020B0604020202020204" pitchFamily="34" charset="0"/>
                <a:buNone/>
              </a:pPr>
              <a:r>
                <a:rPr lang="zh-CN" altLang="en-US" sz="1400">
                  <a:solidFill>
                    <a:schemeClr val="bg1"/>
                  </a:solidFill>
                  <a:latin typeface="方正正黑简体" pitchFamily="2" charset="-122"/>
                  <a:ea typeface="方正正黑简体" pitchFamily="2" charset="-122"/>
                </a:rPr>
                <a:t>内容描述内容描述</a:t>
              </a:r>
            </a:p>
          </p:txBody>
        </p:sp>
        <p:sp>
          <p:nvSpPr>
            <p:cNvPr id="15" name="文本框 32"/>
            <p:cNvSpPr txBox="1">
              <a:spLocks noChangeArrowheads="1"/>
            </p:cNvSpPr>
            <p:nvPr/>
          </p:nvSpPr>
          <p:spPr bwMode="auto">
            <a:xfrm>
              <a:off x="241678" y="1614958"/>
              <a:ext cx="1116366" cy="3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400">
                  <a:solidFill>
                    <a:schemeClr val="bg1"/>
                  </a:solidFill>
                  <a:latin typeface="方正正黑简体" pitchFamily="2" charset="-122"/>
                  <a:ea typeface="方正正黑简体" pitchFamily="2" charset="-122"/>
                </a:rPr>
                <a:t>标题内容</a:t>
              </a:r>
            </a:p>
          </p:txBody>
        </p:sp>
      </p:grpSp>
      <p:grpSp>
        <p:nvGrpSpPr>
          <p:cNvPr id="18" name="组合 73"/>
          <p:cNvGrpSpPr>
            <a:grpSpLocks/>
          </p:cNvGrpSpPr>
          <p:nvPr/>
        </p:nvGrpSpPr>
        <p:grpSpPr bwMode="auto">
          <a:xfrm>
            <a:off x="7507289" y="1925640"/>
            <a:ext cx="1684337" cy="2671630"/>
            <a:chOff x="0" y="0"/>
            <a:chExt cx="1683304" cy="2671155"/>
          </a:xfrm>
        </p:grpSpPr>
        <p:sp>
          <p:nvSpPr>
            <p:cNvPr id="19" name="流程图: 联系 48"/>
            <p:cNvSpPr>
              <a:spLocks noChangeArrowheads="1"/>
            </p:cNvSpPr>
            <p:nvPr/>
          </p:nvSpPr>
          <p:spPr bwMode="auto">
            <a:xfrm rot="8029717">
              <a:off x="0" y="0"/>
              <a:ext cx="1433015" cy="1433015"/>
            </a:xfrm>
            <a:prstGeom prst="flowChartConnector">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2400">
                <a:solidFill>
                  <a:srgbClr val="FFFFFF"/>
                </a:solidFill>
              </a:endParaRPr>
            </a:p>
          </p:txBody>
        </p:sp>
        <p:grpSp>
          <p:nvGrpSpPr>
            <p:cNvPr id="20" name="组合 40"/>
            <p:cNvGrpSpPr>
              <a:grpSpLocks/>
            </p:cNvGrpSpPr>
            <p:nvPr/>
          </p:nvGrpSpPr>
          <p:grpSpPr bwMode="auto">
            <a:xfrm>
              <a:off x="43007" y="324625"/>
              <a:ext cx="1640297" cy="2346530"/>
              <a:chOff x="0" y="-8381"/>
              <a:chExt cx="1640297" cy="2346530"/>
            </a:xfrm>
          </p:grpSpPr>
          <p:pic>
            <p:nvPicPr>
              <p:cNvPr id="21" name="Group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001" y="-8381"/>
                <a:ext cx="664464"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文本框 69"/>
              <p:cNvSpPr txBox="1">
                <a:spLocks noChangeArrowheads="1"/>
              </p:cNvSpPr>
              <p:nvPr/>
            </p:nvSpPr>
            <p:spPr bwMode="auto">
              <a:xfrm>
                <a:off x="0" y="1599616"/>
                <a:ext cx="1640297" cy="738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400">
                    <a:solidFill>
                      <a:schemeClr val="bg1"/>
                    </a:solidFill>
                    <a:latin typeface="方正正黑简体" pitchFamily="2" charset="-122"/>
                    <a:ea typeface="方正正黑简体" pitchFamily="2" charset="-122"/>
                  </a:rPr>
                  <a:t>内容描述内容描述内容描述内容描述</a:t>
                </a:r>
              </a:p>
              <a:p>
                <a:pPr eaLnBrk="1" hangingPunct="1">
                  <a:buFont typeface="Arial" panose="020B0604020202020204" pitchFamily="34" charset="0"/>
                  <a:buNone/>
                </a:pPr>
                <a:r>
                  <a:rPr lang="zh-CN" altLang="en-US" sz="1400">
                    <a:solidFill>
                      <a:schemeClr val="bg1"/>
                    </a:solidFill>
                    <a:latin typeface="方正正黑简体" pitchFamily="2" charset="-122"/>
                    <a:ea typeface="方正正黑简体" pitchFamily="2" charset="-122"/>
                  </a:rPr>
                  <a:t>内容描述内容描述</a:t>
                </a:r>
              </a:p>
            </p:txBody>
          </p:sp>
          <p:sp>
            <p:nvSpPr>
              <p:cNvPr id="23" name="文本框 70"/>
              <p:cNvSpPr txBox="1">
                <a:spLocks noChangeArrowheads="1"/>
              </p:cNvSpPr>
              <p:nvPr/>
            </p:nvSpPr>
            <p:spPr bwMode="auto">
              <a:xfrm>
                <a:off x="241680" y="1281951"/>
                <a:ext cx="1116367" cy="3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400">
                    <a:solidFill>
                      <a:schemeClr val="bg1"/>
                    </a:solidFill>
                    <a:latin typeface="方正正黑简体" pitchFamily="2" charset="-122"/>
                    <a:ea typeface="方正正黑简体" pitchFamily="2" charset="-122"/>
                  </a:rPr>
                  <a:t>标题内容</a:t>
                </a:r>
              </a:p>
            </p:txBody>
          </p:sp>
        </p:grpSp>
      </p:grpSp>
      <p:grpSp>
        <p:nvGrpSpPr>
          <p:cNvPr id="24" name="组合 58"/>
          <p:cNvGrpSpPr>
            <a:grpSpLocks/>
          </p:cNvGrpSpPr>
          <p:nvPr/>
        </p:nvGrpSpPr>
        <p:grpSpPr bwMode="auto">
          <a:xfrm>
            <a:off x="9999665" y="1925639"/>
            <a:ext cx="1684337" cy="2671630"/>
            <a:chOff x="0" y="0"/>
            <a:chExt cx="1684972" cy="2671154"/>
          </a:xfrm>
        </p:grpSpPr>
        <p:sp>
          <p:nvSpPr>
            <p:cNvPr id="25" name="流程图: 联系 51"/>
            <p:cNvSpPr>
              <a:spLocks noChangeArrowheads="1"/>
            </p:cNvSpPr>
            <p:nvPr/>
          </p:nvSpPr>
          <p:spPr bwMode="auto">
            <a:xfrm rot="8029717">
              <a:off x="0" y="0"/>
              <a:ext cx="1433015" cy="1433015"/>
            </a:xfrm>
            <a:prstGeom prst="flowChartConnector">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2400">
                <a:solidFill>
                  <a:srgbClr val="FFFFFF"/>
                </a:solidFill>
              </a:endParaRPr>
            </a:p>
          </p:txBody>
        </p:sp>
        <p:sp>
          <p:nvSpPr>
            <p:cNvPr id="26" name="Freeform 16"/>
            <p:cNvSpPr>
              <a:spLocks noEditPoints="1"/>
            </p:cNvSpPr>
            <p:nvPr/>
          </p:nvSpPr>
          <p:spPr bwMode="auto">
            <a:xfrm>
              <a:off x="361166" y="455269"/>
              <a:ext cx="768350" cy="552450"/>
            </a:xfrm>
            <a:custGeom>
              <a:avLst/>
              <a:gdLst>
                <a:gd name="T0" fmla="*/ 2147483647 w 202"/>
                <a:gd name="T1" fmla="*/ 2147483647 h 145"/>
                <a:gd name="T2" fmla="*/ 2147483647 w 202"/>
                <a:gd name="T3" fmla="*/ 0 h 145"/>
                <a:gd name="T4" fmla="*/ 2147483647 w 202"/>
                <a:gd name="T5" fmla="*/ 2147483647 h 145"/>
                <a:gd name="T6" fmla="*/ 2147483647 w 202"/>
                <a:gd name="T7" fmla="*/ 2147483647 h 145"/>
                <a:gd name="T8" fmla="*/ 2147483647 w 202"/>
                <a:gd name="T9" fmla="*/ 2147483647 h 145"/>
                <a:gd name="T10" fmla="*/ 2147483647 w 202"/>
                <a:gd name="T11" fmla="*/ 2147483647 h 145"/>
                <a:gd name="T12" fmla="*/ 0 w 202"/>
                <a:gd name="T13" fmla="*/ 2147483647 h 145"/>
                <a:gd name="T14" fmla="*/ 2147483647 w 202"/>
                <a:gd name="T15" fmla="*/ 2147483647 h 145"/>
                <a:gd name="T16" fmla="*/ 2147483647 w 202"/>
                <a:gd name="T17" fmla="*/ 2147483647 h 145"/>
                <a:gd name="T18" fmla="*/ 2147483647 w 202"/>
                <a:gd name="T19" fmla="*/ 2147483647 h 145"/>
                <a:gd name="T20" fmla="*/ 2147483647 w 202"/>
                <a:gd name="T21" fmla="*/ 2147483647 h 145"/>
                <a:gd name="T22" fmla="*/ 2147483647 w 202"/>
                <a:gd name="T23" fmla="*/ 2147483647 h 145"/>
                <a:gd name="T24" fmla="*/ 2147483647 w 202"/>
                <a:gd name="T25" fmla="*/ 2147483647 h 145"/>
                <a:gd name="T26" fmla="*/ 2147483647 w 202"/>
                <a:gd name="T27" fmla="*/ 2147483647 h 145"/>
                <a:gd name="T28" fmla="*/ 2147483647 w 202"/>
                <a:gd name="T29" fmla="*/ 2147483647 h 145"/>
                <a:gd name="T30" fmla="*/ 2147483647 w 202"/>
                <a:gd name="T31" fmla="*/ 2147483647 h 145"/>
                <a:gd name="T32" fmla="*/ 2147483647 w 202"/>
                <a:gd name="T33" fmla="*/ 2147483647 h 145"/>
                <a:gd name="T34" fmla="*/ 2147483647 w 202"/>
                <a:gd name="T35" fmla="*/ 2147483647 h 145"/>
                <a:gd name="T36" fmla="*/ 2147483647 w 202"/>
                <a:gd name="T37" fmla="*/ 2147483647 h 145"/>
                <a:gd name="T38" fmla="*/ 2147483647 w 202"/>
                <a:gd name="T39" fmla="*/ 2147483647 h 145"/>
                <a:gd name="T40" fmla="*/ 2147483647 w 202"/>
                <a:gd name="T41" fmla="*/ 2147483647 h 145"/>
                <a:gd name="T42" fmla="*/ 2147483647 w 202"/>
                <a:gd name="T43" fmla="*/ 2147483647 h 145"/>
                <a:gd name="T44" fmla="*/ 2147483647 w 202"/>
                <a:gd name="T45" fmla="*/ 2147483647 h 145"/>
                <a:gd name="T46" fmla="*/ 2147483647 w 202"/>
                <a:gd name="T47" fmla="*/ 2147483647 h 145"/>
                <a:gd name="T48" fmla="*/ 2147483647 w 202"/>
                <a:gd name="T49" fmla="*/ 2147483647 h 145"/>
                <a:gd name="T50" fmla="*/ 2147483647 w 202"/>
                <a:gd name="T51" fmla="*/ 2147483647 h 145"/>
                <a:gd name="T52" fmla="*/ 2147483647 w 202"/>
                <a:gd name="T53" fmla="*/ 2147483647 h 1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02" h="145">
                  <a:moveTo>
                    <a:pt x="164" y="51"/>
                  </a:moveTo>
                  <a:cubicBezTo>
                    <a:pt x="161" y="22"/>
                    <a:pt x="137" y="0"/>
                    <a:pt x="107" y="0"/>
                  </a:cubicBezTo>
                  <a:cubicBezTo>
                    <a:pt x="84" y="0"/>
                    <a:pt x="65" y="13"/>
                    <a:pt x="56" y="33"/>
                  </a:cubicBezTo>
                  <a:cubicBezTo>
                    <a:pt x="53" y="32"/>
                    <a:pt x="50" y="31"/>
                    <a:pt x="47" y="31"/>
                  </a:cubicBezTo>
                  <a:cubicBezTo>
                    <a:pt x="32" y="31"/>
                    <a:pt x="19" y="44"/>
                    <a:pt x="19" y="60"/>
                  </a:cubicBezTo>
                  <a:cubicBezTo>
                    <a:pt x="19" y="63"/>
                    <a:pt x="20" y="66"/>
                    <a:pt x="20" y="68"/>
                  </a:cubicBezTo>
                  <a:cubicBezTo>
                    <a:pt x="8" y="76"/>
                    <a:pt x="0" y="89"/>
                    <a:pt x="0" y="104"/>
                  </a:cubicBezTo>
                  <a:cubicBezTo>
                    <a:pt x="0" y="126"/>
                    <a:pt x="18" y="145"/>
                    <a:pt x="41" y="145"/>
                  </a:cubicBezTo>
                  <a:cubicBezTo>
                    <a:pt x="41" y="145"/>
                    <a:pt x="41" y="145"/>
                    <a:pt x="41" y="145"/>
                  </a:cubicBezTo>
                  <a:cubicBezTo>
                    <a:pt x="155" y="145"/>
                    <a:pt x="155" y="145"/>
                    <a:pt x="155" y="145"/>
                  </a:cubicBezTo>
                  <a:cubicBezTo>
                    <a:pt x="181" y="145"/>
                    <a:pt x="202" y="124"/>
                    <a:pt x="202" y="97"/>
                  </a:cubicBezTo>
                  <a:cubicBezTo>
                    <a:pt x="202" y="74"/>
                    <a:pt x="185" y="55"/>
                    <a:pt x="164" y="51"/>
                  </a:cubicBezTo>
                  <a:close/>
                  <a:moveTo>
                    <a:pt x="155" y="132"/>
                  </a:moveTo>
                  <a:cubicBezTo>
                    <a:pt x="155" y="132"/>
                    <a:pt x="155" y="132"/>
                    <a:pt x="155" y="132"/>
                  </a:cubicBezTo>
                  <a:cubicBezTo>
                    <a:pt x="41" y="132"/>
                    <a:pt x="41" y="132"/>
                    <a:pt x="41" y="132"/>
                  </a:cubicBezTo>
                  <a:cubicBezTo>
                    <a:pt x="25" y="132"/>
                    <a:pt x="13" y="119"/>
                    <a:pt x="13" y="104"/>
                  </a:cubicBezTo>
                  <a:cubicBezTo>
                    <a:pt x="13" y="94"/>
                    <a:pt x="18" y="84"/>
                    <a:pt x="27" y="79"/>
                  </a:cubicBezTo>
                  <a:cubicBezTo>
                    <a:pt x="36" y="74"/>
                    <a:pt x="36" y="73"/>
                    <a:pt x="32" y="64"/>
                  </a:cubicBezTo>
                  <a:cubicBezTo>
                    <a:pt x="32" y="63"/>
                    <a:pt x="32" y="61"/>
                    <a:pt x="32" y="60"/>
                  </a:cubicBezTo>
                  <a:cubicBezTo>
                    <a:pt x="32" y="51"/>
                    <a:pt x="39" y="44"/>
                    <a:pt x="47" y="44"/>
                  </a:cubicBezTo>
                  <a:cubicBezTo>
                    <a:pt x="47" y="44"/>
                    <a:pt x="51" y="43"/>
                    <a:pt x="56" y="45"/>
                  </a:cubicBezTo>
                  <a:cubicBezTo>
                    <a:pt x="63" y="48"/>
                    <a:pt x="64" y="45"/>
                    <a:pt x="67" y="38"/>
                  </a:cubicBezTo>
                  <a:cubicBezTo>
                    <a:pt x="75" y="22"/>
                    <a:pt x="90" y="12"/>
                    <a:pt x="107" y="12"/>
                  </a:cubicBezTo>
                  <a:cubicBezTo>
                    <a:pt x="130" y="12"/>
                    <a:pt x="149" y="29"/>
                    <a:pt x="151" y="52"/>
                  </a:cubicBezTo>
                  <a:cubicBezTo>
                    <a:pt x="152" y="61"/>
                    <a:pt x="152" y="61"/>
                    <a:pt x="161" y="63"/>
                  </a:cubicBezTo>
                  <a:cubicBezTo>
                    <a:pt x="178" y="66"/>
                    <a:pt x="189" y="81"/>
                    <a:pt x="189" y="97"/>
                  </a:cubicBezTo>
                  <a:cubicBezTo>
                    <a:pt x="189" y="117"/>
                    <a:pt x="174" y="132"/>
                    <a:pt x="155" y="1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27" name="文本框 71"/>
            <p:cNvSpPr txBox="1">
              <a:spLocks noChangeArrowheads="1"/>
            </p:cNvSpPr>
            <p:nvPr/>
          </p:nvSpPr>
          <p:spPr bwMode="auto">
            <a:xfrm>
              <a:off x="44675" y="1932622"/>
              <a:ext cx="1640297" cy="73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400">
                  <a:solidFill>
                    <a:schemeClr val="bg1"/>
                  </a:solidFill>
                  <a:latin typeface="方正正黑简体" pitchFamily="2" charset="-122"/>
                  <a:ea typeface="方正正黑简体" pitchFamily="2" charset="-122"/>
                </a:rPr>
                <a:t>内容描述内容描述内容描述内容描述</a:t>
              </a:r>
            </a:p>
            <a:p>
              <a:pPr eaLnBrk="1" hangingPunct="1">
                <a:buFont typeface="Arial" panose="020B0604020202020204" pitchFamily="34" charset="0"/>
                <a:buNone/>
              </a:pPr>
              <a:r>
                <a:rPr lang="zh-CN" altLang="en-US" sz="1400">
                  <a:solidFill>
                    <a:schemeClr val="bg1"/>
                  </a:solidFill>
                  <a:latin typeface="方正正黑简体" pitchFamily="2" charset="-122"/>
                  <a:ea typeface="方正正黑简体" pitchFamily="2" charset="-122"/>
                </a:rPr>
                <a:t>内容描述内容描述</a:t>
              </a:r>
            </a:p>
          </p:txBody>
        </p:sp>
        <p:sp>
          <p:nvSpPr>
            <p:cNvPr id="28" name="文本框 72"/>
            <p:cNvSpPr txBox="1">
              <a:spLocks noChangeArrowheads="1"/>
            </p:cNvSpPr>
            <p:nvPr/>
          </p:nvSpPr>
          <p:spPr bwMode="auto">
            <a:xfrm>
              <a:off x="286355" y="1614957"/>
              <a:ext cx="1116367" cy="3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400">
                  <a:solidFill>
                    <a:schemeClr val="bg1"/>
                  </a:solidFill>
                  <a:latin typeface="方正正黑简体" pitchFamily="2" charset="-122"/>
                  <a:ea typeface="方正正黑简体" pitchFamily="2" charset="-122"/>
                </a:rPr>
                <a:t>标题内容</a:t>
              </a:r>
            </a:p>
          </p:txBody>
        </p:sp>
      </p:grpSp>
      <p:pic>
        <p:nvPicPr>
          <p:cNvPr id="2" name="图片 1"/>
          <p:cNvPicPr>
            <a:picLocks noChangeAspect="1"/>
          </p:cNvPicPr>
          <p:nvPr/>
        </p:nvPicPr>
        <p:blipFill>
          <a:blip r:embed="rId4"/>
          <a:stretch>
            <a:fillRect/>
          </a:stretch>
        </p:blipFill>
        <p:spPr>
          <a:xfrm>
            <a:off x="1188660" y="830828"/>
            <a:ext cx="2809524" cy="3800742"/>
          </a:xfrm>
          <a:prstGeom prst="rect">
            <a:avLst/>
          </a:prstGeom>
        </p:spPr>
      </p:pic>
      <p:cxnSp>
        <p:nvCxnSpPr>
          <p:cNvPr id="30" name="直接连接符 29"/>
          <p:cNvCxnSpPr/>
          <p:nvPr/>
        </p:nvCxnSpPr>
        <p:spPr bwMode="auto">
          <a:xfrm>
            <a:off x="477838" y="758825"/>
            <a:ext cx="11260137" cy="7938"/>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TextBox 4"/>
          <p:cNvSpPr txBox="1">
            <a:spLocks noChangeArrowheads="1"/>
          </p:cNvSpPr>
          <p:nvPr/>
        </p:nvSpPr>
        <p:spPr bwMode="auto">
          <a:xfrm>
            <a:off x="477838" y="194618"/>
            <a:ext cx="32278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1"/>
                </a:solidFill>
                <a:latin typeface="华文仿宋" pitchFamily="2" charset="-122"/>
                <a:ea typeface="华文仿宋" pitchFamily="2" charset="-122"/>
              </a:rPr>
              <a:t>移动应用平</a:t>
            </a:r>
            <a:r>
              <a:rPr lang="zh-CN" altLang="en-US" sz="2400" b="1" dirty="0">
                <a:solidFill>
                  <a:schemeClr val="accent1"/>
                </a:solidFill>
                <a:latin typeface="华文仿宋" pitchFamily="2" charset="-122"/>
                <a:ea typeface="华文仿宋" pitchFamily="2" charset="-122"/>
              </a:rPr>
              <a:t>台</a:t>
            </a:r>
          </a:p>
        </p:txBody>
      </p:sp>
      <p:graphicFrame>
        <p:nvGraphicFramePr>
          <p:cNvPr id="3" name="图示 2"/>
          <p:cNvGraphicFramePr/>
          <p:nvPr>
            <p:extLst>
              <p:ext uri="{D42A27DB-BD31-4B8C-83A1-F6EECF244321}">
                <p14:modId xmlns:p14="http://schemas.microsoft.com/office/powerpoint/2010/main" val="1817062085"/>
              </p:ext>
            </p:extLst>
          </p:nvPr>
        </p:nvGraphicFramePr>
        <p:xfrm>
          <a:off x="4009925" y="945929"/>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32" name="组合 31"/>
          <p:cNvGrpSpPr/>
          <p:nvPr/>
        </p:nvGrpSpPr>
        <p:grpSpPr>
          <a:xfrm>
            <a:off x="477838" y="4673644"/>
            <a:ext cx="7026908" cy="1935211"/>
            <a:chOff x="1388332" y="1435688"/>
            <a:chExt cx="7026908" cy="1935211"/>
          </a:xfrm>
        </p:grpSpPr>
        <p:pic>
          <p:nvPicPr>
            <p:cNvPr id="33" name="Picture 1" descr="C:\Users\chenk\AppData\Roaming\Tencent\Users\277469959\QQ\WinTemp\RichOle\E4ZE)`ODIPT$NT0432OF{95.jpg"/>
            <p:cNvPicPr>
              <a:picLocks noChangeAspect="1" noChangeArrowheads="1"/>
            </p:cNvPicPr>
            <p:nvPr/>
          </p:nvPicPr>
          <p:blipFill>
            <a:blip r:embed="rId10" cstate="print"/>
            <a:srcRect/>
            <a:stretch>
              <a:fillRect/>
            </a:stretch>
          </p:blipFill>
          <p:spPr bwMode="auto">
            <a:xfrm>
              <a:off x="1388332" y="1435688"/>
              <a:ext cx="1901864" cy="1500198"/>
            </a:xfrm>
            <a:prstGeom prst="rect">
              <a:avLst/>
            </a:prstGeom>
            <a:noFill/>
          </p:spPr>
        </p:pic>
        <p:sp>
          <p:nvSpPr>
            <p:cNvPr id="35" name="Text Box 13"/>
            <p:cNvSpPr txBox="1">
              <a:spLocks noChangeArrowheads="1"/>
            </p:cNvSpPr>
            <p:nvPr/>
          </p:nvSpPr>
          <p:spPr bwMode="auto">
            <a:xfrm>
              <a:off x="3626990" y="1435688"/>
              <a:ext cx="681990" cy="1200329"/>
            </a:xfrm>
            <a:prstGeom prst="rect">
              <a:avLst/>
            </a:prstGeom>
            <a:noFill/>
            <a:ln w="9525">
              <a:noFill/>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7200" b="0" i="0" u="none" strike="noStrike" kern="0" cap="none" spc="0" normalizeH="0" baseline="0" noProof="0" dirty="0" smtClean="0">
                  <a:ln>
                    <a:noFill/>
                  </a:ln>
                  <a:solidFill>
                    <a:sysClr val="windowText" lastClr="000000"/>
                  </a:solidFill>
                  <a:effectLst/>
                  <a:uLnTx/>
                  <a:uFillTx/>
                </a:rPr>
                <a:t>+</a:t>
              </a:r>
            </a:p>
          </p:txBody>
        </p:sp>
        <p:pic>
          <p:nvPicPr>
            <p:cNvPr id="36" name="Picture 6" descr="QQ截图201305142324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95508" y="1570798"/>
              <a:ext cx="801659" cy="1229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13"/>
            <p:cNvSpPr txBox="1">
              <a:spLocks noChangeArrowheads="1"/>
            </p:cNvSpPr>
            <p:nvPr/>
          </p:nvSpPr>
          <p:spPr bwMode="auto">
            <a:xfrm>
              <a:off x="5864353" y="1436749"/>
              <a:ext cx="681990" cy="1200329"/>
            </a:xfrm>
            <a:prstGeom prst="rect">
              <a:avLst/>
            </a:prstGeom>
            <a:noFill/>
            <a:ln w="9525">
              <a:noFill/>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7200" b="0" i="0" u="none" strike="noStrike" kern="0" cap="none" spc="0" normalizeH="0" baseline="0" noProof="0" dirty="0" smtClean="0">
                <a:ln>
                  <a:noFill/>
                </a:ln>
                <a:solidFill>
                  <a:sysClr val="windowText" lastClr="000000"/>
                </a:solidFill>
                <a:effectLst/>
                <a:uLnTx/>
                <a:uFillTx/>
              </a:endParaRPr>
            </a:p>
          </p:txBody>
        </p:sp>
        <p:sp>
          <p:nvSpPr>
            <p:cNvPr id="38" name="Text Box 45"/>
            <p:cNvSpPr txBox="1">
              <a:spLocks noChangeArrowheads="1"/>
            </p:cNvSpPr>
            <p:nvPr/>
          </p:nvSpPr>
          <p:spPr bwMode="auto">
            <a:xfrm>
              <a:off x="1696322" y="3020034"/>
              <a:ext cx="1285884" cy="350865"/>
            </a:xfrm>
            <a:prstGeom prst="rect">
              <a:avLst/>
            </a:prstGeom>
            <a:noFill/>
            <a:ln w="9525">
              <a:noFill/>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手机</a:t>
              </a:r>
              <a:r>
                <a:rPr kumimoji="0" lang="en-US" altLang="zh-CN" sz="168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/PAD</a:t>
              </a:r>
              <a:endParaRPr kumimoji="0" lang="zh-CN" altLang="en-US" sz="168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9" name="Text Box 45"/>
            <p:cNvSpPr txBox="1">
              <a:spLocks noChangeArrowheads="1"/>
            </p:cNvSpPr>
            <p:nvPr/>
          </p:nvSpPr>
          <p:spPr bwMode="auto">
            <a:xfrm>
              <a:off x="4607231" y="3020034"/>
              <a:ext cx="1114433" cy="350865"/>
            </a:xfrm>
            <a:prstGeom prst="rect">
              <a:avLst/>
            </a:prstGeom>
            <a:noFill/>
            <a:ln w="9525">
              <a:noFill/>
              <a:miter lim="800000"/>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8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MPOS</a:t>
              </a:r>
              <a:endParaRPr kumimoji="0" lang="zh-CN" altLang="en-US" sz="168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40" name="Text Box 45"/>
            <p:cNvSpPr txBox="1">
              <a:spLocks noChangeArrowheads="1"/>
            </p:cNvSpPr>
            <p:nvPr/>
          </p:nvSpPr>
          <p:spPr bwMode="auto">
            <a:xfrm>
              <a:off x="6957905" y="2972088"/>
              <a:ext cx="1457335" cy="350865"/>
            </a:xfrm>
            <a:prstGeom prst="rect">
              <a:avLst/>
            </a:prstGeom>
            <a:noFill/>
            <a:ln w="9525">
              <a:noFill/>
              <a:miter lim="800000"/>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8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108503366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0"/>
                                        <p:tgtEl>
                                          <p:spTgt spid="24"/>
                                        </p:tgtEl>
                                      </p:cBhvr>
                                    </p:animEffect>
                                    <p:anim calcmode="lin" valueType="num">
                                      <p:cBhvr>
                                        <p:cTn id="20" dur="1000" fill="hold"/>
                                        <p:tgtEl>
                                          <p:spTgt spid="24"/>
                                        </p:tgtEl>
                                        <p:attrNameLst>
                                          <p:attrName>ppt_x</p:attrName>
                                        </p:attrNameLst>
                                      </p:cBhvr>
                                      <p:tavLst>
                                        <p:tav tm="0">
                                          <p:val>
                                            <p:strVal val="#ppt_x"/>
                                          </p:val>
                                        </p:tav>
                                        <p:tav tm="100000">
                                          <p:val>
                                            <p:strVal val="#ppt_x"/>
                                          </p:val>
                                        </p:tav>
                                      </p:tavLst>
                                    </p:anim>
                                    <p:anim calcmode="lin" valueType="num">
                                      <p:cBhvr>
                                        <p:cTn id="2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6" name="内容占位符 5"/>
          <p:cNvGraphicFramePr>
            <a:graphicFrameLocks noGrp="1"/>
          </p:cNvGraphicFramePr>
          <p:nvPr>
            <p:ph idx="1"/>
            <p:extLst/>
          </p:nvPr>
        </p:nvGraphicFramePr>
        <p:xfrm>
          <a:off x="6262128" y="1793230"/>
          <a:ext cx="5929872" cy="31597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descr="Screenshot_2015-10-13-16-03-0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30463" y="970720"/>
            <a:ext cx="2979738"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Screenshot_2015-10-13-16-02-3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8650" y="970720"/>
            <a:ext cx="3071813"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bwMode="auto">
          <a:xfrm>
            <a:off x="93663" y="564207"/>
            <a:ext cx="11260137" cy="7938"/>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8" name="TextBox 4"/>
          <p:cNvSpPr txBox="1">
            <a:spLocks noChangeArrowheads="1"/>
          </p:cNvSpPr>
          <p:nvPr/>
        </p:nvSpPr>
        <p:spPr bwMode="auto">
          <a:xfrm>
            <a:off x="93663" y="0"/>
            <a:ext cx="49184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1"/>
                </a:solidFill>
                <a:latin typeface="华文仿宋" pitchFamily="2" charset="-122"/>
                <a:ea typeface="华文仿宋" pitchFamily="2" charset="-122"/>
              </a:rPr>
              <a:t>用户注册</a:t>
            </a:r>
            <a:endParaRPr lang="zh-CN" altLang="en-US" sz="2400" b="1" dirty="0">
              <a:solidFill>
                <a:schemeClr val="accent1"/>
              </a:solidFill>
              <a:latin typeface="华文仿宋" pitchFamily="2" charset="-122"/>
              <a:ea typeface="华文仿宋" pitchFamily="2" charset="-122"/>
            </a:endParaRPr>
          </a:p>
        </p:txBody>
      </p:sp>
    </p:spTree>
    <p:extLst>
      <p:ext uri="{BB962C8B-B14F-4D97-AF65-F5344CB8AC3E}">
        <p14:creationId xmlns:p14="http://schemas.microsoft.com/office/powerpoint/2010/main" val="389141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bwMode="auto">
          <a:xfrm>
            <a:off x="477838" y="758825"/>
            <a:ext cx="11260137" cy="7938"/>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6" name="TextBox 4"/>
          <p:cNvSpPr txBox="1">
            <a:spLocks noChangeArrowheads="1"/>
          </p:cNvSpPr>
          <p:nvPr/>
        </p:nvSpPr>
        <p:spPr bwMode="auto">
          <a:xfrm>
            <a:off x="477838" y="194618"/>
            <a:ext cx="32278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1"/>
                </a:solidFill>
                <a:latin typeface="华文仿宋" pitchFamily="2" charset="-122"/>
                <a:ea typeface="华文仿宋" pitchFamily="2" charset="-122"/>
              </a:rPr>
              <a:t>进销存和电子签购单</a:t>
            </a:r>
            <a:endParaRPr lang="zh-CN" altLang="en-US" sz="2400" b="1" dirty="0">
              <a:solidFill>
                <a:schemeClr val="accent1"/>
              </a:solidFill>
              <a:latin typeface="华文仿宋" pitchFamily="2" charset="-122"/>
              <a:ea typeface="华文仿宋" pitchFamily="2" charset="-122"/>
            </a:endParaRPr>
          </a:p>
        </p:txBody>
      </p:sp>
      <p:pic>
        <p:nvPicPr>
          <p:cNvPr id="7" name="图片 6"/>
          <p:cNvPicPr>
            <a:picLocks noChangeAspect="1"/>
          </p:cNvPicPr>
          <p:nvPr/>
        </p:nvPicPr>
        <p:blipFill>
          <a:blip r:embed="rId3"/>
          <a:stretch>
            <a:fillRect/>
          </a:stretch>
        </p:blipFill>
        <p:spPr>
          <a:xfrm>
            <a:off x="3950109" y="766763"/>
            <a:ext cx="2742857" cy="4838096"/>
          </a:xfrm>
          <a:prstGeom prst="rect">
            <a:avLst/>
          </a:prstGeom>
        </p:spPr>
      </p:pic>
      <p:pic>
        <p:nvPicPr>
          <p:cNvPr id="8" name="图片 7"/>
          <p:cNvPicPr>
            <a:picLocks noChangeAspect="1"/>
          </p:cNvPicPr>
          <p:nvPr/>
        </p:nvPicPr>
        <p:blipFill>
          <a:blip r:embed="rId4"/>
          <a:stretch>
            <a:fillRect/>
          </a:stretch>
        </p:blipFill>
        <p:spPr>
          <a:xfrm>
            <a:off x="7456084" y="766763"/>
            <a:ext cx="3099759" cy="4838095"/>
          </a:xfrm>
          <a:prstGeom prst="rect">
            <a:avLst/>
          </a:prstGeom>
        </p:spPr>
      </p:pic>
      <p:pic>
        <p:nvPicPr>
          <p:cNvPr id="10" name="图片 9"/>
          <p:cNvPicPr>
            <a:picLocks noChangeAspect="1"/>
          </p:cNvPicPr>
          <p:nvPr/>
        </p:nvPicPr>
        <p:blipFill>
          <a:blip r:embed="rId5"/>
          <a:stretch>
            <a:fillRect/>
          </a:stretch>
        </p:blipFill>
        <p:spPr>
          <a:xfrm>
            <a:off x="482230" y="869305"/>
            <a:ext cx="2704762" cy="4838095"/>
          </a:xfrm>
          <a:prstGeom prst="rect">
            <a:avLst/>
          </a:prstGeom>
        </p:spPr>
      </p:pic>
      <p:graphicFrame>
        <p:nvGraphicFramePr>
          <p:cNvPr id="11" name="内容占位符 5"/>
          <p:cNvGraphicFramePr>
            <a:graphicFrameLocks noGrp="1"/>
          </p:cNvGraphicFramePr>
          <p:nvPr>
            <p:ph idx="1"/>
            <p:extLst/>
          </p:nvPr>
        </p:nvGraphicFramePr>
        <p:xfrm>
          <a:off x="2310063" y="5087154"/>
          <a:ext cx="5952361" cy="248072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8850307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616211" y="869305"/>
            <a:ext cx="2742857" cy="4819048"/>
          </a:xfrm>
          <a:prstGeom prst="rect">
            <a:avLst/>
          </a:prstGeom>
        </p:spPr>
      </p:pic>
      <p:pic>
        <p:nvPicPr>
          <p:cNvPr id="5" name="图片 4"/>
          <p:cNvPicPr>
            <a:picLocks noChangeAspect="1"/>
          </p:cNvPicPr>
          <p:nvPr/>
        </p:nvPicPr>
        <p:blipFill>
          <a:blip r:embed="rId4"/>
          <a:stretch>
            <a:fillRect/>
          </a:stretch>
        </p:blipFill>
        <p:spPr>
          <a:xfrm>
            <a:off x="3969537" y="869305"/>
            <a:ext cx="2666667" cy="4819048"/>
          </a:xfrm>
          <a:prstGeom prst="rect">
            <a:avLst/>
          </a:prstGeom>
        </p:spPr>
      </p:pic>
      <p:cxnSp>
        <p:nvCxnSpPr>
          <p:cNvPr id="7" name="直接连接符 6"/>
          <p:cNvCxnSpPr/>
          <p:nvPr/>
        </p:nvCxnSpPr>
        <p:spPr bwMode="auto">
          <a:xfrm>
            <a:off x="477838" y="758825"/>
            <a:ext cx="11260137" cy="7938"/>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8" name="TextBox 4"/>
          <p:cNvSpPr txBox="1">
            <a:spLocks noChangeArrowheads="1"/>
          </p:cNvSpPr>
          <p:nvPr/>
        </p:nvSpPr>
        <p:spPr bwMode="auto">
          <a:xfrm>
            <a:off x="477838" y="194618"/>
            <a:ext cx="39782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1"/>
                </a:solidFill>
                <a:latin typeface="华文仿宋" pitchFamily="2" charset="-122"/>
                <a:ea typeface="华文仿宋" pitchFamily="2" charset="-122"/>
              </a:rPr>
              <a:t>订单管理和流水实时查询</a:t>
            </a:r>
            <a:endParaRPr lang="zh-CN" altLang="en-US" sz="2400" b="1" dirty="0">
              <a:solidFill>
                <a:schemeClr val="accent1"/>
              </a:solidFill>
              <a:latin typeface="华文仿宋" pitchFamily="2" charset="-122"/>
              <a:ea typeface="华文仿宋" pitchFamily="2" charset="-122"/>
            </a:endParaRPr>
          </a:p>
        </p:txBody>
      </p:sp>
      <p:pic>
        <p:nvPicPr>
          <p:cNvPr id="9" name="图片 8"/>
          <p:cNvPicPr>
            <a:picLocks noChangeAspect="1"/>
          </p:cNvPicPr>
          <p:nvPr/>
        </p:nvPicPr>
        <p:blipFill>
          <a:blip r:embed="rId5"/>
          <a:stretch>
            <a:fillRect/>
          </a:stretch>
        </p:blipFill>
        <p:spPr>
          <a:xfrm>
            <a:off x="7246673" y="869305"/>
            <a:ext cx="2742857" cy="4733333"/>
          </a:xfrm>
          <a:prstGeom prst="rect">
            <a:avLst/>
          </a:prstGeom>
        </p:spPr>
      </p:pic>
      <p:graphicFrame>
        <p:nvGraphicFramePr>
          <p:cNvPr id="10" name="内容占位符 5"/>
          <p:cNvGraphicFramePr>
            <a:graphicFrameLocks/>
          </p:cNvGraphicFramePr>
          <p:nvPr>
            <p:extLst>
              <p:ext uri="{D42A27DB-BD31-4B8C-83A1-F6EECF244321}">
                <p14:modId xmlns:p14="http://schemas.microsoft.com/office/powerpoint/2010/main" val="1328954192"/>
              </p:ext>
            </p:extLst>
          </p:nvPr>
        </p:nvGraphicFramePr>
        <p:xfrm>
          <a:off x="2396690" y="5260409"/>
          <a:ext cx="5476775" cy="205479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378632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bwMode="auto">
          <a:xfrm>
            <a:off x="477838" y="758825"/>
            <a:ext cx="11260137" cy="7938"/>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 name="TextBox 4"/>
          <p:cNvSpPr txBox="1">
            <a:spLocks noChangeArrowheads="1"/>
          </p:cNvSpPr>
          <p:nvPr/>
        </p:nvSpPr>
        <p:spPr bwMode="auto">
          <a:xfrm>
            <a:off x="477838" y="194618"/>
            <a:ext cx="32278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1"/>
                </a:solidFill>
                <a:latin typeface="华文仿宋" pitchFamily="2" charset="-122"/>
                <a:ea typeface="华文仿宋" pitchFamily="2" charset="-122"/>
              </a:rPr>
              <a:t>智能</a:t>
            </a:r>
            <a:r>
              <a:rPr lang="en-US" altLang="zh-CN" sz="2400" b="1" dirty="0" smtClean="0">
                <a:solidFill>
                  <a:schemeClr val="accent1"/>
                </a:solidFill>
                <a:latin typeface="华文仿宋" pitchFamily="2" charset="-122"/>
                <a:ea typeface="华文仿宋" pitchFamily="2" charset="-122"/>
              </a:rPr>
              <a:t>POS</a:t>
            </a:r>
            <a:r>
              <a:rPr lang="zh-CN" altLang="en-US" sz="2400" b="1" dirty="0" smtClean="0">
                <a:solidFill>
                  <a:schemeClr val="accent1"/>
                </a:solidFill>
                <a:latin typeface="华文仿宋" pitchFamily="2" charset="-122"/>
                <a:ea typeface="华文仿宋" pitchFamily="2" charset="-122"/>
              </a:rPr>
              <a:t>云系统</a:t>
            </a:r>
            <a:endParaRPr lang="zh-CN" altLang="en-US" sz="2400" b="1" dirty="0">
              <a:solidFill>
                <a:schemeClr val="accent1"/>
              </a:solidFill>
              <a:latin typeface="华文仿宋" pitchFamily="2" charset="-122"/>
              <a:ea typeface="华文仿宋" pitchFamily="2" charset="-122"/>
            </a:endParaRPr>
          </a:p>
        </p:txBody>
      </p:sp>
      <p:pic>
        <p:nvPicPr>
          <p:cNvPr id="8" name="图片 5" descr="收款0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1" y="2303743"/>
            <a:ext cx="1689100" cy="300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7" descr="智能桌面01.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507" y="2306897"/>
            <a:ext cx="1655763" cy="300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8" descr="会员-选择优惠.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22701" y="2303743"/>
            <a:ext cx="1744663"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 name="图示 13"/>
          <p:cNvGraphicFramePr/>
          <p:nvPr>
            <p:extLst/>
          </p:nvPr>
        </p:nvGraphicFramePr>
        <p:xfrm>
          <a:off x="4785184" y="656283"/>
          <a:ext cx="8128000"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798239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1"/>
          <p:cNvSpPr>
            <a:spLocks noGrp="1"/>
          </p:cNvSpPr>
          <p:nvPr>
            <p:ph type="title"/>
          </p:nvPr>
        </p:nvSpPr>
        <p:spPr/>
        <p:txBody>
          <a:bodyPr/>
          <a:lstStyle/>
          <a:p>
            <a:pPr>
              <a:lnSpc>
                <a:spcPct val="100000"/>
              </a:lnSpc>
              <a:spcBef>
                <a:spcPct val="20000"/>
              </a:spcBef>
            </a:pPr>
            <a:r>
              <a:rPr lang="zh-CN" altLang="en-US" sz="3600" b="1" dirty="0">
                <a:solidFill>
                  <a:srgbClr val="0070C0"/>
                </a:solidFill>
                <a:latin typeface="微软雅黑" panose="020B0503020204020204" pitchFamily="34" charset="-122"/>
                <a:ea typeface="微软雅黑" panose="020B0503020204020204" pitchFamily="34" charset="-122"/>
                <a:cs typeface="+mn-cs"/>
              </a:rPr>
              <a:t>智能云桌面</a:t>
            </a:r>
          </a:p>
        </p:txBody>
      </p:sp>
      <p:sp>
        <p:nvSpPr>
          <p:cNvPr id="97282" name="内容占位符 2"/>
          <p:cNvSpPr>
            <a:spLocks noGrp="1"/>
          </p:cNvSpPr>
          <p:nvPr>
            <p:ph idx="1"/>
          </p:nvPr>
        </p:nvSpPr>
        <p:spPr/>
        <p:txBody>
          <a:bodyPr/>
          <a:lstStyle/>
          <a:p>
            <a:endParaRPr kumimoji="1" lang="zh-CN" altLang="en-US" dirty="0" smtClean="0"/>
          </a:p>
        </p:txBody>
      </p:sp>
      <p:grpSp>
        <p:nvGrpSpPr>
          <p:cNvPr id="97283" name="组合 51"/>
          <p:cNvGrpSpPr>
            <a:grpSpLocks/>
          </p:cNvGrpSpPr>
          <p:nvPr/>
        </p:nvGrpSpPr>
        <p:grpSpPr bwMode="auto">
          <a:xfrm>
            <a:off x="5638801" y="2465387"/>
            <a:ext cx="4965699" cy="1173163"/>
            <a:chOff x="6024473" y="3311672"/>
            <a:chExt cx="5371665" cy="1564840"/>
          </a:xfrm>
        </p:grpSpPr>
        <p:grpSp>
          <p:nvGrpSpPr>
            <p:cNvPr id="97298" name="组合 53"/>
            <p:cNvGrpSpPr>
              <a:grpSpLocks/>
            </p:cNvGrpSpPr>
            <p:nvPr/>
          </p:nvGrpSpPr>
          <p:grpSpPr bwMode="auto">
            <a:xfrm>
              <a:off x="6024473" y="3311672"/>
              <a:ext cx="5371665" cy="1564840"/>
              <a:chOff x="6497512" y="1577002"/>
              <a:chExt cx="5119200" cy="1491293"/>
            </a:xfrm>
          </p:grpSpPr>
          <p:sp>
            <p:nvSpPr>
              <p:cNvPr id="12" name="Freeform 5"/>
              <p:cNvSpPr/>
              <p:nvPr/>
            </p:nvSpPr>
            <p:spPr bwMode="auto">
              <a:xfrm>
                <a:off x="6812291" y="1784855"/>
                <a:ext cx="4566318" cy="948454"/>
              </a:xfrm>
              <a:custGeom>
                <a:avLst/>
                <a:gdLst>
                  <a:gd name="T0" fmla="*/ 2907 w 3244"/>
                  <a:gd name="T1" fmla="*/ 674 h 674"/>
                  <a:gd name="T2" fmla="*/ 3244 w 3244"/>
                  <a:gd name="T3" fmla="*/ 337 h 674"/>
                  <a:gd name="T4" fmla="*/ 2907 w 3244"/>
                  <a:gd name="T5" fmla="*/ 0 h 674"/>
                  <a:gd name="T6" fmla="*/ 337 w 3244"/>
                  <a:gd name="T7" fmla="*/ 0 h 674"/>
                  <a:gd name="T8" fmla="*/ 0 w 3244"/>
                  <a:gd name="T9" fmla="*/ 337 h 674"/>
                  <a:gd name="T10" fmla="*/ 337 w 3244"/>
                  <a:gd name="T11" fmla="*/ 674 h 674"/>
                  <a:gd name="T12" fmla="*/ 2907 w 3244"/>
                  <a:gd name="T13" fmla="*/ 674 h 674"/>
                </a:gdLst>
                <a:ahLst/>
                <a:cxnLst>
                  <a:cxn ang="0">
                    <a:pos x="T0" y="T1"/>
                  </a:cxn>
                  <a:cxn ang="0">
                    <a:pos x="T2" y="T3"/>
                  </a:cxn>
                  <a:cxn ang="0">
                    <a:pos x="T4" y="T5"/>
                  </a:cxn>
                  <a:cxn ang="0">
                    <a:pos x="T6" y="T7"/>
                  </a:cxn>
                  <a:cxn ang="0">
                    <a:pos x="T8" y="T9"/>
                  </a:cxn>
                  <a:cxn ang="0">
                    <a:pos x="T10" y="T11"/>
                  </a:cxn>
                  <a:cxn ang="0">
                    <a:pos x="T12" y="T13"/>
                  </a:cxn>
                </a:cxnLst>
                <a:rect l="0" t="0" r="r" b="b"/>
                <a:pathLst>
                  <a:path w="3244" h="674">
                    <a:moveTo>
                      <a:pt x="2907" y="674"/>
                    </a:moveTo>
                    <a:cubicBezTo>
                      <a:pt x="3093" y="674"/>
                      <a:pt x="3244" y="523"/>
                      <a:pt x="3244" y="337"/>
                    </a:cubicBezTo>
                    <a:cubicBezTo>
                      <a:pt x="3244" y="151"/>
                      <a:pt x="3093" y="0"/>
                      <a:pt x="2907" y="0"/>
                    </a:cubicBezTo>
                    <a:cubicBezTo>
                      <a:pt x="337" y="0"/>
                      <a:pt x="337" y="0"/>
                      <a:pt x="337" y="0"/>
                    </a:cubicBezTo>
                    <a:cubicBezTo>
                      <a:pt x="151" y="0"/>
                      <a:pt x="0" y="151"/>
                      <a:pt x="0" y="337"/>
                    </a:cubicBezTo>
                    <a:cubicBezTo>
                      <a:pt x="0" y="523"/>
                      <a:pt x="151" y="674"/>
                      <a:pt x="337" y="674"/>
                    </a:cubicBezTo>
                    <a:lnTo>
                      <a:pt x="2907" y="674"/>
                    </a:lnTo>
                    <a:close/>
                  </a:path>
                </a:pathLst>
              </a:custGeom>
              <a:solidFill>
                <a:schemeClr val="bg1">
                  <a:lumMod val="95000"/>
                </a:schemeClr>
              </a:solidFill>
              <a:ln>
                <a:noFill/>
              </a:ln>
            </p:spPr>
            <p:txBody>
              <a:bodyPr/>
              <a:lstStyle/>
              <a:p>
                <a:pPr>
                  <a:defRPr/>
                </a:pPr>
                <a:endParaRPr lang="zh-CN" altLang="en-US" sz="1200">
                  <a:latin typeface="Arial" panose="020B0604020202020204" pitchFamily="34" charset="0"/>
                  <a:ea typeface="微软雅黑" panose="020B0503020204020204" pitchFamily="34" charset="-122"/>
                  <a:sym typeface="Arial" panose="020B0604020202020204" pitchFamily="34" charset="0"/>
                </a:endParaRPr>
              </a:p>
            </p:txBody>
          </p:sp>
          <p:pic>
            <p:nvPicPr>
              <p:cNvPr id="97301" name="图片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7512" y="1577002"/>
                <a:ext cx="5119200" cy="149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7299" name="文本框 130"/>
            <p:cNvSpPr txBox="1">
              <a:spLocks noChangeArrowheads="1"/>
            </p:cNvSpPr>
            <p:nvPr/>
          </p:nvSpPr>
          <p:spPr bwMode="auto">
            <a:xfrm>
              <a:off x="6444573" y="3730032"/>
              <a:ext cx="70361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400">
                  <a:solidFill>
                    <a:srgbClr val="004186"/>
                  </a:solidFill>
                  <a:latin typeface="Arial" panose="020B0604020202020204" pitchFamily="34" charset="0"/>
                  <a:ea typeface="微软雅黑" panose="020B0503020204020204" pitchFamily="34" charset="-122"/>
                  <a:cs typeface="Aharoni" panose="02010803020104030203" pitchFamily="2" charset="-79"/>
                  <a:sym typeface="Arial" panose="020B0604020202020204" pitchFamily="34" charset="0"/>
                </a:rPr>
                <a:t>01</a:t>
              </a:r>
              <a:endParaRPr lang="zh-CN" altLang="en-US" sz="2400">
                <a:solidFill>
                  <a:srgbClr val="004186"/>
                </a:solidFill>
                <a:latin typeface="Arial" panose="020B0604020202020204" pitchFamily="34" charset="0"/>
                <a:ea typeface="微软雅黑" panose="020B0503020204020204" pitchFamily="34" charset="-122"/>
                <a:cs typeface="Aharoni" panose="02010803020104030203" pitchFamily="2" charset="-79"/>
                <a:sym typeface="Arial" panose="020B0604020202020204" pitchFamily="34" charset="0"/>
              </a:endParaRPr>
            </a:p>
          </p:txBody>
        </p:sp>
      </p:grpSp>
      <p:grpSp>
        <p:nvGrpSpPr>
          <p:cNvPr id="97284" name="组合 57"/>
          <p:cNvGrpSpPr>
            <a:grpSpLocks/>
          </p:cNvGrpSpPr>
          <p:nvPr/>
        </p:nvGrpSpPr>
        <p:grpSpPr bwMode="auto">
          <a:xfrm>
            <a:off x="5627688" y="3663950"/>
            <a:ext cx="4976812" cy="1173163"/>
            <a:chOff x="6024473" y="4931210"/>
            <a:chExt cx="5371665" cy="1564840"/>
          </a:xfrm>
        </p:grpSpPr>
        <p:grpSp>
          <p:nvGrpSpPr>
            <p:cNvPr id="97294" name="组合 58"/>
            <p:cNvGrpSpPr>
              <a:grpSpLocks/>
            </p:cNvGrpSpPr>
            <p:nvPr/>
          </p:nvGrpSpPr>
          <p:grpSpPr bwMode="auto">
            <a:xfrm>
              <a:off x="6024473" y="4931210"/>
              <a:ext cx="5371665" cy="1564840"/>
              <a:chOff x="6497512" y="1577002"/>
              <a:chExt cx="5119200" cy="1491293"/>
            </a:xfrm>
          </p:grpSpPr>
          <p:sp>
            <p:nvSpPr>
              <p:cNvPr id="17" name="Freeform 5"/>
              <p:cNvSpPr/>
              <p:nvPr/>
            </p:nvSpPr>
            <p:spPr bwMode="auto">
              <a:xfrm>
                <a:off x="6812167" y="1784855"/>
                <a:ext cx="4566536" cy="948454"/>
              </a:xfrm>
              <a:custGeom>
                <a:avLst/>
                <a:gdLst>
                  <a:gd name="T0" fmla="*/ 2907 w 3244"/>
                  <a:gd name="T1" fmla="*/ 674 h 674"/>
                  <a:gd name="T2" fmla="*/ 3244 w 3244"/>
                  <a:gd name="T3" fmla="*/ 337 h 674"/>
                  <a:gd name="T4" fmla="*/ 2907 w 3244"/>
                  <a:gd name="T5" fmla="*/ 0 h 674"/>
                  <a:gd name="T6" fmla="*/ 337 w 3244"/>
                  <a:gd name="T7" fmla="*/ 0 h 674"/>
                  <a:gd name="T8" fmla="*/ 0 w 3244"/>
                  <a:gd name="T9" fmla="*/ 337 h 674"/>
                  <a:gd name="T10" fmla="*/ 337 w 3244"/>
                  <a:gd name="T11" fmla="*/ 674 h 674"/>
                  <a:gd name="T12" fmla="*/ 2907 w 3244"/>
                  <a:gd name="T13" fmla="*/ 674 h 674"/>
                </a:gdLst>
                <a:ahLst/>
                <a:cxnLst>
                  <a:cxn ang="0">
                    <a:pos x="T0" y="T1"/>
                  </a:cxn>
                  <a:cxn ang="0">
                    <a:pos x="T2" y="T3"/>
                  </a:cxn>
                  <a:cxn ang="0">
                    <a:pos x="T4" y="T5"/>
                  </a:cxn>
                  <a:cxn ang="0">
                    <a:pos x="T6" y="T7"/>
                  </a:cxn>
                  <a:cxn ang="0">
                    <a:pos x="T8" y="T9"/>
                  </a:cxn>
                  <a:cxn ang="0">
                    <a:pos x="T10" y="T11"/>
                  </a:cxn>
                  <a:cxn ang="0">
                    <a:pos x="T12" y="T13"/>
                  </a:cxn>
                </a:cxnLst>
                <a:rect l="0" t="0" r="r" b="b"/>
                <a:pathLst>
                  <a:path w="3244" h="674">
                    <a:moveTo>
                      <a:pt x="2907" y="674"/>
                    </a:moveTo>
                    <a:cubicBezTo>
                      <a:pt x="3093" y="674"/>
                      <a:pt x="3244" y="523"/>
                      <a:pt x="3244" y="337"/>
                    </a:cubicBezTo>
                    <a:cubicBezTo>
                      <a:pt x="3244" y="151"/>
                      <a:pt x="3093" y="0"/>
                      <a:pt x="2907" y="0"/>
                    </a:cubicBezTo>
                    <a:cubicBezTo>
                      <a:pt x="337" y="0"/>
                      <a:pt x="337" y="0"/>
                      <a:pt x="337" y="0"/>
                    </a:cubicBezTo>
                    <a:cubicBezTo>
                      <a:pt x="151" y="0"/>
                      <a:pt x="0" y="151"/>
                      <a:pt x="0" y="337"/>
                    </a:cubicBezTo>
                    <a:cubicBezTo>
                      <a:pt x="0" y="523"/>
                      <a:pt x="151" y="674"/>
                      <a:pt x="337" y="674"/>
                    </a:cubicBezTo>
                    <a:lnTo>
                      <a:pt x="2907" y="674"/>
                    </a:lnTo>
                    <a:close/>
                  </a:path>
                </a:pathLst>
              </a:custGeom>
              <a:solidFill>
                <a:schemeClr val="bg1">
                  <a:lumMod val="95000"/>
                </a:schemeClr>
              </a:solidFill>
              <a:ln>
                <a:noFill/>
              </a:ln>
            </p:spPr>
            <p:txBody>
              <a:bodyPr/>
              <a:lstStyle/>
              <a:p>
                <a:pPr>
                  <a:defRPr/>
                </a:pPr>
                <a:endParaRPr lang="zh-CN" altLang="en-US" sz="1200">
                  <a:latin typeface="Arial" panose="020B0604020202020204" pitchFamily="34" charset="0"/>
                  <a:ea typeface="微软雅黑" panose="020B0503020204020204" pitchFamily="34" charset="-122"/>
                  <a:sym typeface="Arial" panose="020B0604020202020204" pitchFamily="34" charset="0"/>
                </a:endParaRPr>
              </a:p>
            </p:txBody>
          </p:sp>
          <p:pic>
            <p:nvPicPr>
              <p:cNvPr id="97297" name="图片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7512" y="1577002"/>
                <a:ext cx="5119200" cy="149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7295" name="文本框 130"/>
            <p:cNvSpPr txBox="1">
              <a:spLocks noChangeArrowheads="1"/>
            </p:cNvSpPr>
            <p:nvPr/>
          </p:nvSpPr>
          <p:spPr bwMode="auto">
            <a:xfrm>
              <a:off x="6444572" y="5314557"/>
              <a:ext cx="70361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400">
                  <a:solidFill>
                    <a:srgbClr val="004186"/>
                  </a:solidFill>
                  <a:latin typeface="Arial" panose="020B0604020202020204" pitchFamily="34" charset="0"/>
                  <a:ea typeface="微软雅黑" panose="020B0503020204020204" pitchFamily="34" charset="-122"/>
                  <a:cs typeface="Aharoni" panose="02010803020104030203" pitchFamily="2" charset="-79"/>
                  <a:sym typeface="Arial" panose="020B0604020202020204" pitchFamily="34" charset="0"/>
                </a:rPr>
                <a:t>02</a:t>
              </a:r>
              <a:endParaRPr lang="zh-CN" altLang="en-US" sz="2400">
                <a:solidFill>
                  <a:srgbClr val="004186"/>
                </a:solidFill>
                <a:latin typeface="Arial" panose="020B0604020202020204" pitchFamily="34" charset="0"/>
                <a:ea typeface="微软雅黑" panose="020B0503020204020204" pitchFamily="34" charset="-122"/>
                <a:cs typeface="Aharoni" panose="02010803020104030203" pitchFamily="2" charset="-79"/>
                <a:sym typeface="Arial" panose="020B0604020202020204" pitchFamily="34" charset="0"/>
              </a:endParaRPr>
            </a:p>
          </p:txBody>
        </p:sp>
      </p:grpSp>
      <p:sp>
        <p:nvSpPr>
          <p:cNvPr id="20" name="矩形 47"/>
          <p:cNvSpPr>
            <a:spLocks noChangeArrowheads="1"/>
          </p:cNvSpPr>
          <p:nvPr/>
        </p:nvSpPr>
        <p:spPr bwMode="auto">
          <a:xfrm>
            <a:off x="6930214" y="2818959"/>
            <a:ext cx="3757297" cy="612086"/>
          </a:xfrm>
          <a:prstGeom prst="rect">
            <a:avLst/>
          </a:prstGeom>
          <a:noFill/>
          <a:ln>
            <a:noFill/>
          </a:ln>
        </p:spPr>
        <p:txBody>
          <a:bodyPr wrap="square" lIns="51430" tIns="25715" rIns="51430" bIns="2571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sz="1400" b="1" dirty="0">
                <a:solidFill>
                  <a:srgbClr val="404040"/>
                </a:solidFill>
                <a:latin typeface="微软雅黑" panose="020B0503020204020204" pitchFamily="34" charset="-122"/>
                <a:ea typeface="微软雅黑" panose="020B0503020204020204" pitchFamily="34" charset="-122"/>
                <a:sym typeface="Arial" panose="020B0604020202020204" pitchFamily="34" charset="0"/>
              </a:rPr>
              <a:t>目录化结构，应用页面可按商户需要调整</a:t>
            </a:r>
            <a:endParaRPr lang="en-US" altLang="zh-CN" sz="1400" b="1" dirty="0">
              <a:solidFill>
                <a:srgbClr val="404040"/>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30000"/>
              </a:lnSpc>
            </a:pPr>
            <a:endParaRPr lang="zh-CN" altLang="en-US" sz="1400" b="1" dirty="0">
              <a:solidFill>
                <a:srgbClr val="40404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矩形 47"/>
          <p:cNvSpPr>
            <a:spLocks noChangeArrowheads="1"/>
          </p:cNvSpPr>
          <p:nvPr/>
        </p:nvSpPr>
        <p:spPr bwMode="auto">
          <a:xfrm>
            <a:off x="7248396" y="4082941"/>
            <a:ext cx="3096370" cy="267376"/>
          </a:xfrm>
          <a:prstGeom prst="rect">
            <a:avLst/>
          </a:prstGeom>
          <a:noFill/>
          <a:ln>
            <a:noFill/>
          </a:ln>
        </p:spPr>
        <p:txBody>
          <a:bodyPr wrap="square" lIns="51430" tIns="25715" rIns="51430" bIns="2571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dirty="0" smtClean="0">
                <a:solidFill>
                  <a:srgbClr val="404040"/>
                </a:solidFill>
                <a:latin typeface="微软雅黑" panose="020B0503020204020204" pitchFamily="34" charset="-122"/>
                <a:ea typeface="微软雅黑" panose="020B0503020204020204" pitchFamily="34" charset="-122"/>
                <a:sym typeface="Arial" panose="020B0604020202020204" pitchFamily="34" charset="0"/>
              </a:rPr>
              <a:t>支付快捷</a:t>
            </a:r>
            <a:r>
              <a:rPr lang="zh-CN" altLang="en-US" sz="1400" b="1" dirty="0">
                <a:solidFill>
                  <a:srgbClr val="404040"/>
                </a:solidFill>
                <a:latin typeface="微软雅黑" panose="020B0503020204020204" pitchFamily="34" charset="-122"/>
                <a:ea typeface="微软雅黑" panose="020B0503020204020204" pitchFamily="34" charset="-122"/>
                <a:sym typeface="Arial" panose="020B0604020202020204" pitchFamily="34" charset="0"/>
              </a:rPr>
              <a:t>入口</a:t>
            </a:r>
            <a:r>
              <a:rPr lang="zh-CN" altLang="en-US" sz="1400" b="1" dirty="0" smtClean="0">
                <a:solidFill>
                  <a:srgbClr val="404040"/>
                </a:solidFill>
                <a:latin typeface="微软雅黑" panose="020B0503020204020204" pitchFamily="34" charset="-122"/>
                <a:ea typeface="微软雅黑" panose="020B0503020204020204" pitchFamily="34" charset="-122"/>
                <a:sym typeface="Arial" panose="020B0604020202020204" pitchFamily="34" charset="0"/>
              </a:rPr>
              <a:t>，消息</a:t>
            </a:r>
            <a:r>
              <a:rPr lang="zh-CN" altLang="en-US" sz="1400" b="1" dirty="0">
                <a:solidFill>
                  <a:srgbClr val="404040"/>
                </a:solidFill>
                <a:latin typeface="微软雅黑" panose="020B0503020204020204" pitchFamily="34" charset="-122"/>
                <a:ea typeface="微软雅黑" panose="020B0503020204020204" pitchFamily="34" charset="-122"/>
                <a:sym typeface="Arial" panose="020B0604020202020204" pitchFamily="34" charset="0"/>
              </a:rPr>
              <a:t>推</a:t>
            </a:r>
            <a:r>
              <a:rPr lang="zh-CN" altLang="en-US" sz="1400" b="1" dirty="0" smtClean="0">
                <a:solidFill>
                  <a:srgbClr val="404040"/>
                </a:solidFill>
                <a:latin typeface="微软雅黑" panose="020B0503020204020204" pitchFamily="34" charset="-122"/>
                <a:ea typeface="微软雅黑" panose="020B0503020204020204" pitchFamily="34" charset="-122"/>
                <a:sym typeface="Arial" panose="020B0604020202020204" pitchFamily="34" charset="0"/>
              </a:rPr>
              <a:t>送，集成应用</a:t>
            </a:r>
            <a:endParaRPr lang="zh-CN" altLang="en-US" sz="1400" dirty="0">
              <a:solidFill>
                <a:srgbClr val="404040"/>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97287" name="图片 21" descr="智能桌面01.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4963" y="2246313"/>
            <a:ext cx="2093912" cy="379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7288" name="组合 23"/>
          <p:cNvGrpSpPr>
            <a:grpSpLocks/>
          </p:cNvGrpSpPr>
          <p:nvPr/>
        </p:nvGrpSpPr>
        <p:grpSpPr bwMode="auto">
          <a:xfrm>
            <a:off x="5683250" y="5002213"/>
            <a:ext cx="4921250" cy="1174750"/>
            <a:chOff x="6024473" y="4931210"/>
            <a:chExt cx="5371665" cy="1564840"/>
          </a:xfrm>
        </p:grpSpPr>
        <p:grpSp>
          <p:nvGrpSpPr>
            <p:cNvPr id="97290" name="组合 58"/>
            <p:cNvGrpSpPr>
              <a:grpSpLocks/>
            </p:cNvGrpSpPr>
            <p:nvPr/>
          </p:nvGrpSpPr>
          <p:grpSpPr bwMode="auto">
            <a:xfrm>
              <a:off x="6024473" y="4931210"/>
              <a:ext cx="5371665" cy="1564840"/>
              <a:chOff x="6497512" y="1577002"/>
              <a:chExt cx="5119200" cy="1491293"/>
            </a:xfrm>
          </p:grpSpPr>
          <p:sp>
            <p:nvSpPr>
              <p:cNvPr id="26" name="Freeform 5"/>
              <p:cNvSpPr/>
              <p:nvPr/>
            </p:nvSpPr>
            <p:spPr bwMode="auto">
              <a:xfrm>
                <a:off x="6812167" y="1784573"/>
                <a:ext cx="4566536" cy="949188"/>
              </a:xfrm>
              <a:custGeom>
                <a:avLst/>
                <a:gdLst>
                  <a:gd name="T0" fmla="*/ 2907 w 3244"/>
                  <a:gd name="T1" fmla="*/ 674 h 674"/>
                  <a:gd name="T2" fmla="*/ 3244 w 3244"/>
                  <a:gd name="T3" fmla="*/ 337 h 674"/>
                  <a:gd name="T4" fmla="*/ 2907 w 3244"/>
                  <a:gd name="T5" fmla="*/ 0 h 674"/>
                  <a:gd name="T6" fmla="*/ 337 w 3244"/>
                  <a:gd name="T7" fmla="*/ 0 h 674"/>
                  <a:gd name="T8" fmla="*/ 0 w 3244"/>
                  <a:gd name="T9" fmla="*/ 337 h 674"/>
                  <a:gd name="T10" fmla="*/ 337 w 3244"/>
                  <a:gd name="T11" fmla="*/ 674 h 674"/>
                  <a:gd name="T12" fmla="*/ 2907 w 3244"/>
                  <a:gd name="T13" fmla="*/ 674 h 674"/>
                </a:gdLst>
                <a:ahLst/>
                <a:cxnLst>
                  <a:cxn ang="0">
                    <a:pos x="T0" y="T1"/>
                  </a:cxn>
                  <a:cxn ang="0">
                    <a:pos x="T2" y="T3"/>
                  </a:cxn>
                  <a:cxn ang="0">
                    <a:pos x="T4" y="T5"/>
                  </a:cxn>
                  <a:cxn ang="0">
                    <a:pos x="T6" y="T7"/>
                  </a:cxn>
                  <a:cxn ang="0">
                    <a:pos x="T8" y="T9"/>
                  </a:cxn>
                  <a:cxn ang="0">
                    <a:pos x="T10" y="T11"/>
                  </a:cxn>
                  <a:cxn ang="0">
                    <a:pos x="T12" y="T13"/>
                  </a:cxn>
                </a:cxnLst>
                <a:rect l="0" t="0" r="r" b="b"/>
                <a:pathLst>
                  <a:path w="3244" h="674">
                    <a:moveTo>
                      <a:pt x="2907" y="674"/>
                    </a:moveTo>
                    <a:cubicBezTo>
                      <a:pt x="3093" y="674"/>
                      <a:pt x="3244" y="523"/>
                      <a:pt x="3244" y="337"/>
                    </a:cubicBezTo>
                    <a:cubicBezTo>
                      <a:pt x="3244" y="151"/>
                      <a:pt x="3093" y="0"/>
                      <a:pt x="2907" y="0"/>
                    </a:cubicBezTo>
                    <a:cubicBezTo>
                      <a:pt x="337" y="0"/>
                      <a:pt x="337" y="0"/>
                      <a:pt x="337" y="0"/>
                    </a:cubicBezTo>
                    <a:cubicBezTo>
                      <a:pt x="151" y="0"/>
                      <a:pt x="0" y="151"/>
                      <a:pt x="0" y="337"/>
                    </a:cubicBezTo>
                    <a:cubicBezTo>
                      <a:pt x="0" y="523"/>
                      <a:pt x="151" y="674"/>
                      <a:pt x="337" y="674"/>
                    </a:cubicBezTo>
                    <a:lnTo>
                      <a:pt x="2907" y="674"/>
                    </a:lnTo>
                    <a:close/>
                  </a:path>
                </a:pathLst>
              </a:custGeom>
              <a:solidFill>
                <a:schemeClr val="bg1">
                  <a:lumMod val="95000"/>
                </a:schemeClr>
              </a:solidFill>
              <a:ln>
                <a:noFill/>
              </a:ln>
            </p:spPr>
            <p:txBody>
              <a:bodyPr/>
              <a:lstStyle/>
              <a:p>
                <a:pPr>
                  <a:defRPr/>
                </a:pPr>
                <a:endParaRPr lang="zh-CN" altLang="en-US" sz="1200">
                  <a:latin typeface="Arial" panose="020B0604020202020204" pitchFamily="34" charset="0"/>
                  <a:ea typeface="微软雅黑" panose="020B0503020204020204" pitchFamily="34" charset="-122"/>
                  <a:sym typeface="Arial" panose="020B0604020202020204" pitchFamily="34" charset="0"/>
                </a:endParaRPr>
              </a:p>
            </p:txBody>
          </p:sp>
          <p:pic>
            <p:nvPicPr>
              <p:cNvPr id="97293" name="图片 2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7512" y="1577002"/>
                <a:ext cx="5119200" cy="149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7291" name="文本框 130"/>
            <p:cNvSpPr txBox="1">
              <a:spLocks noChangeArrowheads="1"/>
            </p:cNvSpPr>
            <p:nvPr/>
          </p:nvSpPr>
          <p:spPr bwMode="auto">
            <a:xfrm>
              <a:off x="6444572" y="5314557"/>
              <a:ext cx="70361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400">
                  <a:solidFill>
                    <a:srgbClr val="004186"/>
                  </a:solidFill>
                  <a:latin typeface="Arial" panose="020B0604020202020204" pitchFamily="34" charset="0"/>
                  <a:ea typeface="微软雅黑" panose="020B0503020204020204" pitchFamily="34" charset="-122"/>
                  <a:cs typeface="Aharoni" panose="02010803020104030203" pitchFamily="2" charset="-79"/>
                  <a:sym typeface="Arial" panose="020B0604020202020204" pitchFamily="34" charset="0"/>
                </a:rPr>
                <a:t>03</a:t>
              </a:r>
              <a:endParaRPr lang="zh-CN" altLang="en-US" sz="2400">
                <a:solidFill>
                  <a:srgbClr val="004186"/>
                </a:solidFill>
                <a:latin typeface="Arial" panose="020B0604020202020204" pitchFamily="34" charset="0"/>
                <a:ea typeface="微软雅黑" panose="020B0503020204020204" pitchFamily="34" charset="-122"/>
                <a:cs typeface="Aharoni" panose="02010803020104030203" pitchFamily="2" charset="-79"/>
                <a:sym typeface="Arial" panose="020B0604020202020204" pitchFamily="34" charset="0"/>
              </a:endParaRPr>
            </a:p>
          </p:txBody>
        </p:sp>
      </p:grpSp>
      <p:sp>
        <p:nvSpPr>
          <p:cNvPr id="28" name="矩形 47"/>
          <p:cNvSpPr>
            <a:spLocks noChangeArrowheads="1"/>
          </p:cNvSpPr>
          <p:nvPr/>
        </p:nvSpPr>
        <p:spPr bwMode="auto">
          <a:xfrm>
            <a:off x="7276355" y="5237163"/>
            <a:ext cx="2711450" cy="914400"/>
          </a:xfrm>
          <a:prstGeom prst="rect">
            <a:avLst/>
          </a:prstGeom>
          <a:noFill/>
          <a:ln>
            <a:noFill/>
          </a:ln>
        </p:spPr>
        <p:txBody>
          <a:bodyPr lIns="51430" tIns="25715" rIns="51430" bIns="2571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dirty="0">
                <a:solidFill>
                  <a:srgbClr val="404040"/>
                </a:solidFill>
                <a:latin typeface="微软雅黑" panose="020B0503020204020204" pitchFamily="34" charset="-122"/>
                <a:ea typeface="微软雅黑" panose="020B0503020204020204" pitchFamily="34" charset="-122"/>
                <a:sym typeface="Arial" panose="020B0604020202020204" pitchFamily="34" charset="0"/>
              </a:rPr>
              <a:t>终端远程管理，应用安装、更新、删除、硬件检测、终端状态记录上送</a:t>
            </a:r>
            <a:br>
              <a:rPr lang="zh-CN" altLang="en-US" sz="1400" b="1" dirty="0">
                <a:solidFill>
                  <a:srgbClr val="404040"/>
                </a:solidFill>
                <a:latin typeface="微软雅黑" panose="020B0503020204020204" pitchFamily="34" charset="-122"/>
                <a:ea typeface="微软雅黑" panose="020B0503020204020204" pitchFamily="34" charset="-122"/>
                <a:sym typeface="Arial" panose="020B0604020202020204" pitchFamily="34" charset="0"/>
              </a:rPr>
            </a:br>
            <a:endParaRPr lang="zh-CN" altLang="en-US" sz="1400" dirty="0">
              <a:solidFill>
                <a:srgbClr val="404040"/>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863648712"/>
      </p:ext>
    </p:extLst>
  </p:cSld>
  <p:clrMapOvr>
    <a:masterClrMapping/>
  </p:clrMapOvr>
  <p:transition spd="slow">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1528763" y="1182688"/>
            <a:ext cx="9888537" cy="5076825"/>
          </a:xfrm>
        </p:spPr>
        <p:txBody>
          <a:bodyPr>
            <a:normAutofit fontScale="90000"/>
          </a:bodyPr>
          <a:lstStyle/>
          <a:p>
            <a:pPr>
              <a:lnSpc>
                <a:spcPct val="150000"/>
              </a:lnSpc>
            </a:pPr>
            <a:r>
              <a:rPr lang="zh-CN" altLang="en-US" dirty="0">
                <a:latin typeface="华文仿宋" charset="-122"/>
                <a:ea typeface="华文仿宋" charset="-122"/>
              </a:rPr>
              <a:t>公司简介</a:t>
            </a:r>
            <a:r>
              <a:rPr lang="en-US" altLang="zh-CN" dirty="0">
                <a:latin typeface="华文仿宋" charset="-122"/>
                <a:ea typeface="华文仿宋" charset="-122"/>
              </a:rPr>
              <a:t/>
            </a:r>
            <a:br>
              <a:rPr lang="en-US" altLang="zh-CN" dirty="0">
                <a:latin typeface="华文仿宋" charset="-122"/>
                <a:ea typeface="华文仿宋" charset="-122"/>
              </a:rPr>
            </a:br>
            <a:r>
              <a:rPr lang="zh-CN" altLang="en-US" dirty="0">
                <a:latin typeface="华文仿宋" charset="-122"/>
                <a:ea typeface="华文仿宋" charset="-122"/>
              </a:rPr>
              <a:t>产品</a:t>
            </a:r>
            <a:r>
              <a:rPr lang="zh-CN" altLang="en-US" dirty="0" smtClean="0">
                <a:latin typeface="华文仿宋" charset="-122"/>
                <a:ea typeface="华文仿宋" charset="-122"/>
              </a:rPr>
              <a:t>方案</a:t>
            </a:r>
            <a:r>
              <a:rPr lang="en-US" altLang="zh-CN" dirty="0" smtClean="0">
                <a:latin typeface="华文仿宋" charset="-122"/>
                <a:ea typeface="华文仿宋" charset="-122"/>
              </a:rPr>
              <a:t/>
            </a:r>
            <a:br>
              <a:rPr lang="en-US" altLang="zh-CN" dirty="0" smtClean="0">
                <a:latin typeface="华文仿宋" charset="-122"/>
                <a:ea typeface="华文仿宋" charset="-122"/>
              </a:rPr>
            </a:br>
            <a:r>
              <a:rPr lang="zh-CN" altLang="en-US" dirty="0" smtClean="0">
                <a:latin typeface="华文仿宋" charset="-122"/>
                <a:ea typeface="华文仿宋" charset="-122"/>
              </a:rPr>
              <a:t>应用场景</a:t>
            </a:r>
            <a:r>
              <a:rPr lang="en-US" altLang="zh-CN" dirty="0">
                <a:latin typeface="华文仿宋" charset="-122"/>
                <a:ea typeface="华文仿宋" charset="-122"/>
              </a:rPr>
              <a:t/>
            </a:r>
            <a:br>
              <a:rPr lang="en-US" altLang="zh-CN" dirty="0">
                <a:latin typeface="华文仿宋" charset="-122"/>
                <a:ea typeface="华文仿宋" charset="-122"/>
              </a:rPr>
            </a:br>
            <a:r>
              <a:rPr lang="zh-CN" altLang="en-US" dirty="0">
                <a:latin typeface="华文仿宋" charset="-122"/>
                <a:ea typeface="华文仿宋" charset="-122"/>
              </a:rPr>
              <a:t>成功案例</a:t>
            </a:r>
            <a:r>
              <a:rPr lang="en-US" altLang="zh-CN" dirty="0">
                <a:latin typeface="华文仿宋" charset="-122"/>
                <a:ea typeface="华文仿宋" charset="-122"/>
              </a:rPr>
              <a:t/>
            </a:r>
            <a:br>
              <a:rPr lang="en-US" altLang="zh-CN" dirty="0">
                <a:latin typeface="华文仿宋" charset="-122"/>
                <a:ea typeface="华文仿宋" charset="-122"/>
              </a:rPr>
            </a:br>
            <a:r>
              <a:rPr lang="zh-CN" altLang="en-US" dirty="0">
                <a:latin typeface="华文仿宋" charset="-122"/>
                <a:ea typeface="华文仿宋" charset="-122"/>
              </a:rPr>
              <a:t>优势总结</a:t>
            </a:r>
          </a:p>
        </p:txBody>
      </p:sp>
      <p:cxnSp>
        <p:nvCxnSpPr>
          <p:cNvPr id="3" name="直接连接符 2"/>
          <p:cNvCxnSpPr/>
          <p:nvPr/>
        </p:nvCxnSpPr>
        <p:spPr bwMode="auto">
          <a:xfrm>
            <a:off x="477838" y="758825"/>
            <a:ext cx="11260137" cy="7938"/>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矩形 6"/>
          <p:cNvSpPr>
            <a:spLocks noChangeArrowheads="1"/>
          </p:cNvSpPr>
          <p:nvPr/>
        </p:nvSpPr>
        <p:spPr bwMode="gray">
          <a:xfrm>
            <a:off x="1528763" y="1432106"/>
            <a:ext cx="2427287" cy="882650"/>
          </a:xfrm>
          <a:prstGeom prst="rect">
            <a:avLst/>
          </a:prstGeom>
          <a:solidFill>
            <a:schemeClr val="accent2">
              <a:alpha val="67842"/>
            </a:schemeClr>
          </a:solidFill>
          <a:ln>
            <a:noFill/>
          </a:ln>
          <a:effectLst>
            <a:softEdge rad="127000"/>
          </a:effectLst>
          <a:extLst/>
        </p:spPr>
        <p:txBody>
          <a:bodyPr wrap="none" anchor="ct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pPr algn="ctr"/>
            <a:r>
              <a:rPr lang="zh-CN" altLang="en-US" sz="4400">
                <a:solidFill>
                  <a:schemeClr val="bg1"/>
                </a:solidFill>
                <a:latin typeface="华文仿宋" charset="-122"/>
                <a:ea typeface="华文仿宋" charset="-122"/>
                <a:cs typeface="Arial" charset="0"/>
              </a:rPr>
              <a:t>公司简介</a:t>
            </a:r>
          </a:p>
        </p:txBody>
      </p:sp>
      <p:sp>
        <p:nvSpPr>
          <p:cNvPr id="4103" name="TextBox 4"/>
          <p:cNvSpPr txBox="1">
            <a:spLocks noChangeArrowheads="1"/>
          </p:cNvSpPr>
          <p:nvPr/>
        </p:nvSpPr>
        <p:spPr bwMode="auto">
          <a:xfrm>
            <a:off x="477838" y="268288"/>
            <a:ext cx="2447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r>
              <a:rPr lang="zh-CN" altLang="en-US" sz="2400" b="1" dirty="0" smtClean="0">
                <a:solidFill>
                  <a:schemeClr val="accent1"/>
                </a:solidFill>
                <a:latin typeface="华文仿宋" charset="-122"/>
                <a:ea typeface="华文仿宋" charset="-122"/>
              </a:rPr>
              <a:t>交流提纲</a:t>
            </a:r>
            <a:endParaRPr lang="zh-CN" altLang="en-US" sz="2400" b="1" dirty="0">
              <a:solidFill>
                <a:schemeClr val="accent1"/>
              </a:solidFill>
              <a:latin typeface="华文仿宋" charset="-122"/>
              <a:ea typeface="华文仿宋" charset="-122"/>
            </a:endParaRPr>
          </a:p>
        </p:txBody>
      </p:sp>
      <p:grpSp>
        <p:nvGrpSpPr>
          <p:cNvPr id="4104" name="组合 5"/>
          <p:cNvGrpSpPr>
            <a:grpSpLocks/>
          </p:cNvGrpSpPr>
          <p:nvPr/>
        </p:nvGrpSpPr>
        <p:grpSpPr bwMode="auto">
          <a:xfrm>
            <a:off x="8845550" y="6054725"/>
            <a:ext cx="2755900" cy="490538"/>
            <a:chOff x="3252422" y="3833578"/>
            <a:chExt cx="2755880" cy="489986"/>
          </a:xfrm>
        </p:grpSpPr>
        <p:grpSp>
          <p:nvGrpSpPr>
            <p:cNvPr id="4105" name="组合 7"/>
            <p:cNvGrpSpPr>
              <a:grpSpLocks/>
            </p:cNvGrpSpPr>
            <p:nvPr/>
          </p:nvGrpSpPr>
          <p:grpSpPr bwMode="auto">
            <a:xfrm>
              <a:off x="3252422" y="3833578"/>
              <a:ext cx="2251880" cy="319392"/>
              <a:chOff x="2097060" y="2868512"/>
              <a:chExt cx="2251880" cy="319392"/>
            </a:xfrm>
          </p:grpSpPr>
          <p:cxnSp>
            <p:nvCxnSpPr>
              <p:cNvPr id="13" name="直接连接符 12"/>
              <p:cNvCxnSpPr/>
              <p:nvPr/>
            </p:nvCxnSpPr>
            <p:spPr>
              <a:xfrm>
                <a:off x="2657444" y="3133327"/>
                <a:ext cx="1692263" cy="0"/>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14" name="直接连接符 13"/>
              <p:cNvCxnSpPr/>
              <p:nvPr/>
            </p:nvCxnSpPr>
            <p:spPr>
              <a:xfrm>
                <a:off x="2097060" y="3187241"/>
                <a:ext cx="225264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181197" y="2868512"/>
                <a:ext cx="2025636" cy="275914"/>
              </a:xfrm>
              <a:prstGeom prst="rect">
                <a:avLst/>
              </a:prstGeom>
              <a:noFill/>
            </p:spPr>
            <p:txBody>
              <a:bodyPr>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r>
                  <a:rPr lang="zh-CN" altLang="en-US" sz="1200">
                    <a:solidFill>
                      <a:srgbClr val="203864"/>
                    </a:solidFill>
                    <a:latin typeface="Adobe 仿宋 Std R" charset="0"/>
                    <a:ea typeface="Adobe 仿宋 Std R" charset="0"/>
                    <a:cs typeface="Adobe 仿宋 Std R" charset="0"/>
                  </a:rPr>
                  <a:t>杭州信雅达科技有限公司</a:t>
                </a:r>
              </a:p>
            </p:txBody>
          </p:sp>
        </p:grpSp>
        <p:grpSp>
          <p:nvGrpSpPr>
            <p:cNvPr id="4106" name="组合 10"/>
            <p:cNvGrpSpPr>
              <a:grpSpLocks/>
            </p:cNvGrpSpPr>
            <p:nvPr/>
          </p:nvGrpSpPr>
          <p:grpSpPr bwMode="auto">
            <a:xfrm>
              <a:off x="5504302" y="3891564"/>
              <a:ext cx="504000" cy="432000"/>
              <a:chOff x="5349922" y="2715905"/>
              <a:chExt cx="1003111" cy="898491"/>
            </a:xfrm>
          </p:grpSpPr>
          <p:sp>
            <p:nvSpPr>
              <p:cNvPr id="10" name="矩形 9"/>
              <p:cNvSpPr/>
              <p:nvPr/>
            </p:nvSpPr>
            <p:spPr>
              <a:xfrm>
                <a:off x="5638969" y="2717332"/>
                <a:ext cx="571884" cy="530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5781151" y="3083412"/>
                <a:ext cx="571882" cy="5309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12" name="矩形 11"/>
              <p:cNvSpPr/>
              <p:nvPr/>
            </p:nvSpPr>
            <p:spPr>
              <a:xfrm>
                <a:off x="5351449" y="2928406"/>
                <a:ext cx="571882" cy="530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zh-CN" altLang="en-US"/>
              </a:p>
            </p:txBody>
          </p:sp>
        </p:grpSp>
      </p:grpSp>
    </p:spTree>
    <p:extLst>
      <p:ext uri="{BB962C8B-B14F-4D97-AF65-F5344CB8AC3E}">
        <p14:creationId xmlns:p14="http://schemas.microsoft.com/office/powerpoint/2010/main" val="8598377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1"/>
          <p:cNvSpPr>
            <a:spLocks noGrp="1"/>
          </p:cNvSpPr>
          <p:nvPr>
            <p:ph type="title"/>
          </p:nvPr>
        </p:nvSpPr>
        <p:spPr/>
        <p:txBody>
          <a:bodyPr>
            <a:normAutofit/>
          </a:bodyPr>
          <a:lstStyle/>
          <a:p>
            <a:pPr>
              <a:lnSpc>
                <a:spcPct val="100000"/>
              </a:lnSpc>
              <a:spcBef>
                <a:spcPct val="20000"/>
              </a:spcBef>
            </a:pPr>
            <a:r>
              <a:rPr lang="zh-CN" altLang="en-US" sz="3600" b="1" dirty="0">
                <a:solidFill>
                  <a:srgbClr val="0070C0"/>
                </a:solidFill>
                <a:latin typeface="微软雅黑" panose="020B0503020204020204" pitchFamily="34" charset="-122"/>
                <a:ea typeface="微软雅黑" panose="020B0503020204020204" pitchFamily="34" charset="-122"/>
                <a:cs typeface="+mn-cs"/>
              </a:rPr>
              <a:t>综合支付</a:t>
            </a:r>
          </a:p>
        </p:txBody>
      </p:sp>
      <p:sp>
        <p:nvSpPr>
          <p:cNvPr id="98306" name="内容占位符 2"/>
          <p:cNvSpPr>
            <a:spLocks noGrp="1"/>
          </p:cNvSpPr>
          <p:nvPr>
            <p:ph idx="1"/>
          </p:nvPr>
        </p:nvSpPr>
        <p:spPr/>
        <p:txBody>
          <a:bodyPr/>
          <a:lstStyle/>
          <a:p>
            <a:endParaRPr kumimoji="1" lang="zh-CN" altLang="en-US" smtClean="0"/>
          </a:p>
        </p:txBody>
      </p:sp>
      <p:pic>
        <p:nvPicPr>
          <p:cNvPr id="98307" name="图片 3" descr="收款0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8790" y="1989138"/>
            <a:ext cx="2062162"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308" name="组合 4"/>
          <p:cNvGrpSpPr>
            <a:grpSpLocks/>
          </p:cNvGrpSpPr>
          <p:nvPr/>
        </p:nvGrpSpPr>
        <p:grpSpPr bwMode="auto">
          <a:xfrm>
            <a:off x="5319713" y="1825625"/>
            <a:ext cx="5691186" cy="1173163"/>
            <a:chOff x="6024473" y="1692133"/>
            <a:chExt cx="5371665" cy="1564840"/>
          </a:xfrm>
        </p:grpSpPr>
        <p:grpSp>
          <p:nvGrpSpPr>
            <p:cNvPr id="98322" name="组合 48"/>
            <p:cNvGrpSpPr>
              <a:grpSpLocks/>
            </p:cNvGrpSpPr>
            <p:nvPr/>
          </p:nvGrpSpPr>
          <p:grpSpPr bwMode="auto">
            <a:xfrm>
              <a:off x="6024473" y="1692133"/>
              <a:ext cx="5371665" cy="1564840"/>
              <a:chOff x="6497512" y="1577002"/>
              <a:chExt cx="5119200" cy="1491293"/>
            </a:xfrm>
          </p:grpSpPr>
          <p:sp>
            <p:nvSpPr>
              <p:cNvPr id="8" name="Freeform 5"/>
              <p:cNvSpPr/>
              <p:nvPr/>
            </p:nvSpPr>
            <p:spPr bwMode="auto">
              <a:xfrm>
                <a:off x="6812713" y="1784855"/>
                <a:ext cx="4564769" cy="948454"/>
              </a:xfrm>
              <a:custGeom>
                <a:avLst/>
                <a:gdLst>
                  <a:gd name="T0" fmla="*/ 2907 w 3244"/>
                  <a:gd name="T1" fmla="*/ 674 h 674"/>
                  <a:gd name="T2" fmla="*/ 3244 w 3244"/>
                  <a:gd name="T3" fmla="*/ 337 h 674"/>
                  <a:gd name="T4" fmla="*/ 2907 w 3244"/>
                  <a:gd name="T5" fmla="*/ 0 h 674"/>
                  <a:gd name="T6" fmla="*/ 337 w 3244"/>
                  <a:gd name="T7" fmla="*/ 0 h 674"/>
                  <a:gd name="T8" fmla="*/ 0 w 3244"/>
                  <a:gd name="T9" fmla="*/ 337 h 674"/>
                  <a:gd name="T10" fmla="*/ 337 w 3244"/>
                  <a:gd name="T11" fmla="*/ 674 h 674"/>
                  <a:gd name="T12" fmla="*/ 2907 w 3244"/>
                  <a:gd name="T13" fmla="*/ 674 h 674"/>
                </a:gdLst>
                <a:ahLst/>
                <a:cxnLst>
                  <a:cxn ang="0">
                    <a:pos x="T0" y="T1"/>
                  </a:cxn>
                  <a:cxn ang="0">
                    <a:pos x="T2" y="T3"/>
                  </a:cxn>
                  <a:cxn ang="0">
                    <a:pos x="T4" y="T5"/>
                  </a:cxn>
                  <a:cxn ang="0">
                    <a:pos x="T6" y="T7"/>
                  </a:cxn>
                  <a:cxn ang="0">
                    <a:pos x="T8" y="T9"/>
                  </a:cxn>
                  <a:cxn ang="0">
                    <a:pos x="T10" y="T11"/>
                  </a:cxn>
                  <a:cxn ang="0">
                    <a:pos x="T12" y="T13"/>
                  </a:cxn>
                </a:cxnLst>
                <a:rect l="0" t="0" r="r" b="b"/>
                <a:pathLst>
                  <a:path w="3244" h="674">
                    <a:moveTo>
                      <a:pt x="2907" y="674"/>
                    </a:moveTo>
                    <a:cubicBezTo>
                      <a:pt x="3093" y="674"/>
                      <a:pt x="3244" y="523"/>
                      <a:pt x="3244" y="337"/>
                    </a:cubicBezTo>
                    <a:cubicBezTo>
                      <a:pt x="3244" y="151"/>
                      <a:pt x="3093" y="0"/>
                      <a:pt x="2907" y="0"/>
                    </a:cubicBezTo>
                    <a:cubicBezTo>
                      <a:pt x="337" y="0"/>
                      <a:pt x="337" y="0"/>
                      <a:pt x="337" y="0"/>
                    </a:cubicBezTo>
                    <a:cubicBezTo>
                      <a:pt x="151" y="0"/>
                      <a:pt x="0" y="151"/>
                      <a:pt x="0" y="337"/>
                    </a:cubicBezTo>
                    <a:cubicBezTo>
                      <a:pt x="0" y="523"/>
                      <a:pt x="151" y="674"/>
                      <a:pt x="337" y="674"/>
                    </a:cubicBezTo>
                    <a:lnTo>
                      <a:pt x="2907" y="674"/>
                    </a:lnTo>
                    <a:close/>
                  </a:path>
                </a:pathLst>
              </a:custGeom>
              <a:solidFill>
                <a:schemeClr val="bg1">
                  <a:lumMod val="95000"/>
                </a:schemeClr>
              </a:solidFill>
              <a:ln>
                <a:noFill/>
              </a:ln>
            </p:spPr>
            <p:txBody>
              <a:bodyPr/>
              <a:lstStyle/>
              <a:p>
                <a:pPr>
                  <a:defRPr/>
                </a:pPr>
                <a:endParaRPr lang="zh-CN" altLang="en-US" sz="1200">
                  <a:latin typeface="Arial" panose="020B0604020202020204" pitchFamily="34" charset="0"/>
                  <a:ea typeface="微软雅黑" panose="020B0503020204020204" pitchFamily="34" charset="-122"/>
                  <a:sym typeface="Arial" panose="020B0604020202020204" pitchFamily="34" charset="0"/>
                </a:endParaRPr>
              </a:p>
            </p:txBody>
          </p:sp>
          <p:pic>
            <p:nvPicPr>
              <p:cNvPr id="98325"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7512" y="1577002"/>
                <a:ext cx="5119200" cy="149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8323" name="文本框 130"/>
            <p:cNvSpPr txBox="1">
              <a:spLocks noChangeArrowheads="1"/>
            </p:cNvSpPr>
            <p:nvPr/>
          </p:nvSpPr>
          <p:spPr bwMode="auto">
            <a:xfrm>
              <a:off x="6444573" y="2105526"/>
              <a:ext cx="70361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400">
                  <a:solidFill>
                    <a:srgbClr val="004186"/>
                  </a:solidFill>
                  <a:latin typeface="Arial" panose="020B0604020202020204" pitchFamily="34" charset="0"/>
                  <a:ea typeface="微软雅黑" panose="020B0503020204020204" pitchFamily="34" charset="-122"/>
                  <a:cs typeface="Aharoni" panose="02010803020104030203" pitchFamily="2" charset="-79"/>
                  <a:sym typeface="Arial" panose="020B0604020202020204" pitchFamily="34" charset="0"/>
                </a:rPr>
                <a:t>01</a:t>
              </a:r>
              <a:endParaRPr lang="zh-CN" altLang="en-US" sz="2400">
                <a:solidFill>
                  <a:srgbClr val="004186"/>
                </a:solidFill>
                <a:latin typeface="Arial" panose="020B0604020202020204" pitchFamily="34" charset="0"/>
                <a:ea typeface="微软雅黑" panose="020B0503020204020204" pitchFamily="34" charset="-122"/>
                <a:cs typeface="Aharoni" panose="02010803020104030203" pitchFamily="2" charset="-79"/>
                <a:sym typeface="Arial" panose="020B0604020202020204" pitchFamily="34" charset="0"/>
              </a:endParaRPr>
            </a:p>
          </p:txBody>
        </p:sp>
      </p:grpSp>
      <p:grpSp>
        <p:nvGrpSpPr>
          <p:cNvPr id="98309" name="组合 9"/>
          <p:cNvGrpSpPr>
            <a:grpSpLocks/>
          </p:cNvGrpSpPr>
          <p:nvPr/>
        </p:nvGrpSpPr>
        <p:grpSpPr bwMode="auto">
          <a:xfrm>
            <a:off x="5319713" y="2938463"/>
            <a:ext cx="5425226" cy="1173162"/>
            <a:chOff x="6024473" y="3311672"/>
            <a:chExt cx="5371665" cy="1564840"/>
          </a:xfrm>
        </p:grpSpPr>
        <p:grpSp>
          <p:nvGrpSpPr>
            <p:cNvPr id="98318" name="组合 53"/>
            <p:cNvGrpSpPr>
              <a:grpSpLocks/>
            </p:cNvGrpSpPr>
            <p:nvPr/>
          </p:nvGrpSpPr>
          <p:grpSpPr bwMode="auto">
            <a:xfrm>
              <a:off x="6024473" y="3311672"/>
              <a:ext cx="5371665" cy="1564840"/>
              <a:chOff x="6497512" y="1577002"/>
              <a:chExt cx="5119200" cy="1491293"/>
            </a:xfrm>
          </p:grpSpPr>
          <p:sp>
            <p:nvSpPr>
              <p:cNvPr id="13" name="Freeform 5"/>
              <p:cNvSpPr/>
              <p:nvPr/>
            </p:nvSpPr>
            <p:spPr bwMode="auto">
              <a:xfrm>
                <a:off x="6812713" y="1784854"/>
                <a:ext cx="4564769" cy="948455"/>
              </a:xfrm>
              <a:custGeom>
                <a:avLst/>
                <a:gdLst>
                  <a:gd name="T0" fmla="*/ 2907 w 3244"/>
                  <a:gd name="T1" fmla="*/ 674 h 674"/>
                  <a:gd name="T2" fmla="*/ 3244 w 3244"/>
                  <a:gd name="T3" fmla="*/ 337 h 674"/>
                  <a:gd name="T4" fmla="*/ 2907 w 3244"/>
                  <a:gd name="T5" fmla="*/ 0 h 674"/>
                  <a:gd name="T6" fmla="*/ 337 w 3244"/>
                  <a:gd name="T7" fmla="*/ 0 h 674"/>
                  <a:gd name="T8" fmla="*/ 0 w 3244"/>
                  <a:gd name="T9" fmla="*/ 337 h 674"/>
                  <a:gd name="T10" fmla="*/ 337 w 3244"/>
                  <a:gd name="T11" fmla="*/ 674 h 674"/>
                  <a:gd name="T12" fmla="*/ 2907 w 3244"/>
                  <a:gd name="T13" fmla="*/ 674 h 674"/>
                </a:gdLst>
                <a:ahLst/>
                <a:cxnLst>
                  <a:cxn ang="0">
                    <a:pos x="T0" y="T1"/>
                  </a:cxn>
                  <a:cxn ang="0">
                    <a:pos x="T2" y="T3"/>
                  </a:cxn>
                  <a:cxn ang="0">
                    <a:pos x="T4" y="T5"/>
                  </a:cxn>
                  <a:cxn ang="0">
                    <a:pos x="T6" y="T7"/>
                  </a:cxn>
                  <a:cxn ang="0">
                    <a:pos x="T8" y="T9"/>
                  </a:cxn>
                  <a:cxn ang="0">
                    <a:pos x="T10" y="T11"/>
                  </a:cxn>
                  <a:cxn ang="0">
                    <a:pos x="T12" y="T13"/>
                  </a:cxn>
                </a:cxnLst>
                <a:rect l="0" t="0" r="r" b="b"/>
                <a:pathLst>
                  <a:path w="3244" h="674">
                    <a:moveTo>
                      <a:pt x="2907" y="674"/>
                    </a:moveTo>
                    <a:cubicBezTo>
                      <a:pt x="3093" y="674"/>
                      <a:pt x="3244" y="523"/>
                      <a:pt x="3244" y="337"/>
                    </a:cubicBezTo>
                    <a:cubicBezTo>
                      <a:pt x="3244" y="151"/>
                      <a:pt x="3093" y="0"/>
                      <a:pt x="2907" y="0"/>
                    </a:cubicBezTo>
                    <a:cubicBezTo>
                      <a:pt x="337" y="0"/>
                      <a:pt x="337" y="0"/>
                      <a:pt x="337" y="0"/>
                    </a:cubicBezTo>
                    <a:cubicBezTo>
                      <a:pt x="151" y="0"/>
                      <a:pt x="0" y="151"/>
                      <a:pt x="0" y="337"/>
                    </a:cubicBezTo>
                    <a:cubicBezTo>
                      <a:pt x="0" y="523"/>
                      <a:pt x="151" y="674"/>
                      <a:pt x="337" y="674"/>
                    </a:cubicBezTo>
                    <a:lnTo>
                      <a:pt x="2907" y="674"/>
                    </a:lnTo>
                    <a:close/>
                  </a:path>
                </a:pathLst>
              </a:custGeom>
              <a:solidFill>
                <a:schemeClr val="bg1">
                  <a:lumMod val="95000"/>
                </a:schemeClr>
              </a:solidFill>
              <a:ln>
                <a:noFill/>
              </a:ln>
            </p:spPr>
            <p:txBody>
              <a:bodyPr/>
              <a:lstStyle/>
              <a:p>
                <a:pPr>
                  <a:defRPr/>
                </a:pPr>
                <a:endParaRPr lang="zh-CN" altLang="en-US" sz="1200">
                  <a:latin typeface="Arial" panose="020B0604020202020204" pitchFamily="34" charset="0"/>
                  <a:ea typeface="微软雅黑" panose="020B0503020204020204" pitchFamily="34" charset="-122"/>
                  <a:sym typeface="Arial" panose="020B0604020202020204" pitchFamily="34" charset="0"/>
                </a:endParaRPr>
              </a:p>
            </p:txBody>
          </p:sp>
          <p:pic>
            <p:nvPicPr>
              <p:cNvPr id="98321" name="图片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7512" y="1577002"/>
                <a:ext cx="5119200" cy="149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8319" name="文本框 130"/>
            <p:cNvSpPr txBox="1">
              <a:spLocks noChangeArrowheads="1"/>
            </p:cNvSpPr>
            <p:nvPr/>
          </p:nvSpPr>
          <p:spPr bwMode="auto">
            <a:xfrm>
              <a:off x="6444573" y="3730032"/>
              <a:ext cx="70361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400">
                  <a:solidFill>
                    <a:srgbClr val="004186"/>
                  </a:solidFill>
                  <a:latin typeface="Arial" panose="020B0604020202020204" pitchFamily="34" charset="0"/>
                  <a:ea typeface="微软雅黑" panose="020B0503020204020204" pitchFamily="34" charset="-122"/>
                  <a:cs typeface="Aharoni" panose="02010803020104030203" pitchFamily="2" charset="-79"/>
                  <a:sym typeface="Arial" panose="020B0604020202020204" pitchFamily="34" charset="0"/>
                </a:rPr>
                <a:t>02</a:t>
              </a:r>
              <a:endParaRPr lang="zh-CN" altLang="en-US" sz="2400">
                <a:solidFill>
                  <a:srgbClr val="004186"/>
                </a:solidFill>
                <a:latin typeface="Arial" panose="020B0604020202020204" pitchFamily="34" charset="0"/>
                <a:ea typeface="微软雅黑" panose="020B0503020204020204" pitchFamily="34" charset="-122"/>
                <a:cs typeface="Aharoni" panose="02010803020104030203" pitchFamily="2" charset="-79"/>
                <a:sym typeface="Arial" panose="020B0604020202020204" pitchFamily="34" charset="0"/>
              </a:endParaRPr>
            </a:p>
          </p:txBody>
        </p:sp>
      </p:grpSp>
      <p:grpSp>
        <p:nvGrpSpPr>
          <p:cNvPr id="98310" name="组合 14"/>
          <p:cNvGrpSpPr>
            <a:grpSpLocks/>
          </p:cNvGrpSpPr>
          <p:nvPr/>
        </p:nvGrpSpPr>
        <p:grpSpPr bwMode="auto">
          <a:xfrm>
            <a:off x="5319712" y="4091668"/>
            <a:ext cx="5691187" cy="1173162"/>
            <a:chOff x="6024473" y="4931210"/>
            <a:chExt cx="5371665" cy="1564840"/>
          </a:xfrm>
        </p:grpSpPr>
        <p:grpSp>
          <p:nvGrpSpPr>
            <p:cNvPr id="98314" name="组合 58"/>
            <p:cNvGrpSpPr>
              <a:grpSpLocks/>
            </p:cNvGrpSpPr>
            <p:nvPr/>
          </p:nvGrpSpPr>
          <p:grpSpPr bwMode="auto">
            <a:xfrm>
              <a:off x="6024473" y="4931210"/>
              <a:ext cx="5371665" cy="1564840"/>
              <a:chOff x="6497512" y="1577002"/>
              <a:chExt cx="5119200" cy="1491293"/>
            </a:xfrm>
          </p:grpSpPr>
          <p:sp>
            <p:nvSpPr>
              <p:cNvPr id="18" name="Freeform 5"/>
              <p:cNvSpPr/>
              <p:nvPr/>
            </p:nvSpPr>
            <p:spPr bwMode="auto">
              <a:xfrm>
                <a:off x="6812713" y="1784854"/>
                <a:ext cx="4564769" cy="948455"/>
              </a:xfrm>
              <a:custGeom>
                <a:avLst/>
                <a:gdLst>
                  <a:gd name="T0" fmla="*/ 2907 w 3244"/>
                  <a:gd name="T1" fmla="*/ 674 h 674"/>
                  <a:gd name="T2" fmla="*/ 3244 w 3244"/>
                  <a:gd name="T3" fmla="*/ 337 h 674"/>
                  <a:gd name="T4" fmla="*/ 2907 w 3244"/>
                  <a:gd name="T5" fmla="*/ 0 h 674"/>
                  <a:gd name="T6" fmla="*/ 337 w 3244"/>
                  <a:gd name="T7" fmla="*/ 0 h 674"/>
                  <a:gd name="T8" fmla="*/ 0 w 3244"/>
                  <a:gd name="T9" fmla="*/ 337 h 674"/>
                  <a:gd name="T10" fmla="*/ 337 w 3244"/>
                  <a:gd name="T11" fmla="*/ 674 h 674"/>
                  <a:gd name="T12" fmla="*/ 2907 w 3244"/>
                  <a:gd name="T13" fmla="*/ 674 h 674"/>
                </a:gdLst>
                <a:ahLst/>
                <a:cxnLst>
                  <a:cxn ang="0">
                    <a:pos x="T0" y="T1"/>
                  </a:cxn>
                  <a:cxn ang="0">
                    <a:pos x="T2" y="T3"/>
                  </a:cxn>
                  <a:cxn ang="0">
                    <a:pos x="T4" y="T5"/>
                  </a:cxn>
                  <a:cxn ang="0">
                    <a:pos x="T6" y="T7"/>
                  </a:cxn>
                  <a:cxn ang="0">
                    <a:pos x="T8" y="T9"/>
                  </a:cxn>
                  <a:cxn ang="0">
                    <a:pos x="T10" y="T11"/>
                  </a:cxn>
                  <a:cxn ang="0">
                    <a:pos x="T12" y="T13"/>
                  </a:cxn>
                </a:cxnLst>
                <a:rect l="0" t="0" r="r" b="b"/>
                <a:pathLst>
                  <a:path w="3244" h="674">
                    <a:moveTo>
                      <a:pt x="2907" y="674"/>
                    </a:moveTo>
                    <a:cubicBezTo>
                      <a:pt x="3093" y="674"/>
                      <a:pt x="3244" y="523"/>
                      <a:pt x="3244" y="337"/>
                    </a:cubicBezTo>
                    <a:cubicBezTo>
                      <a:pt x="3244" y="151"/>
                      <a:pt x="3093" y="0"/>
                      <a:pt x="2907" y="0"/>
                    </a:cubicBezTo>
                    <a:cubicBezTo>
                      <a:pt x="337" y="0"/>
                      <a:pt x="337" y="0"/>
                      <a:pt x="337" y="0"/>
                    </a:cubicBezTo>
                    <a:cubicBezTo>
                      <a:pt x="151" y="0"/>
                      <a:pt x="0" y="151"/>
                      <a:pt x="0" y="337"/>
                    </a:cubicBezTo>
                    <a:cubicBezTo>
                      <a:pt x="0" y="523"/>
                      <a:pt x="151" y="674"/>
                      <a:pt x="337" y="674"/>
                    </a:cubicBezTo>
                    <a:lnTo>
                      <a:pt x="2907" y="674"/>
                    </a:lnTo>
                    <a:close/>
                  </a:path>
                </a:pathLst>
              </a:custGeom>
              <a:solidFill>
                <a:schemeClr val="bg1">
                  <a:lumMod val="95000"/>
                </a:schemeClr>
              </a:solidFill>
              <a:ln>
                <a:noFill/>
              </a:ln>
            </p:spPr>
            <p:txBody>
              <a:bodyPr/>
              <a:lstStyle/>
              <a:p>
                <a:pPr>
                  <a:defRPr/>
                </a:pPr>
                <a:endParaRPr lang="zh-CN" altLang="en-US" sz="1200">
                  <a:latin typeface="Arial" panose="020B0604020202020204" pitchFamily="34" charset="0"/>
                  <a:ea typeface="微软雅黑" panose="020B0503020204020204" pitchFamily="34" charset="-122"/>
                  <a:sym typeface="Arial" panose="020B0604020202020204" pitchFamily="34" charset="0"/>
                </a:endParaRPr>
              </a:p>
            </p:txBody>
          </p:sp>
          <p:pic>
            <p:nvPicPr>
              <p:cNvPr id="98317" name="图片 1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7512" y="1577002"/>
                <a:ext cx="5119200" cy="149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8315" name="文本框 130"/>
            <p:cNvSpPr txBox="1">
              <a:spLocks noChangeArrowheads="1"/>
            </p:cNvSpPr>
            <p:nvPr/>
          </p:nvSpPr>
          <p:spPr bwMode="auto">
            <a:xfrm>
              <a:off x="6444572" y="5314557"/>
              <a:ext cx="70361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400">
                  <a:solidFill>
                    <a:srgbClr val="004186"/>
                  </a:solidFill>
                  <a:latin typeface="Arial" panose="020B0604020202020204" pitchFamily="34" charset="0"/>
                  <a:ea typeface="微软雅黑" panose="020B0503020204020204" pitchFamily="34" charset="-122"/>
                  <a:cs typeface="Aharoni" panose="02010803020104030203" pitchFamily="2" charset="-79"/>
                  <a:sym typeface="Arial" panose="020B0604020202020204" pitchFamily="34" charset="0"/>
                </a:rPr>
                <a:t>03</a:t>
              </a:r>
              <a:endParaRPr lang="zh-CN" altLang="en-US" sz="2400">
                <a:solidFill>
                  <a:srgbClr val="004186"/>
                </a:solidFill>
                <a:latin typeface="Arial" panose="020B0604020202020204" pitchFamily="34" charset="0"/>
                <a:ea typeface="微软雅黑" panose="020B0503020204020204" pitchFamily="34" charset="-122"/>
                <a:cs typeface="Aharoni" panose="02010803020104030203" pitchFamily="2" charset="-79"/>
                <a:sym typeface="Arial" panose="020B0604020202020204" pitchFamily="34" charset="0"/>
              </a:endParaRPr>
            </a:p>
          </p:txBody>
        </p:sp>
      </p:grpSp>
      <p:sp>
        <p:nvSpPr>
          <p:cNvPr id="20" name="TextBox 19"/>
          <p:cNvSpPr txBox="1"/>
          <p:nvPr/>
        </p:nvSpPr>
        <p:spPr>
          <a:xfrm>
            <a:off x="7015721" y="2130426"/>
            <a:ext cx="2976563" cy="522287"/>
          </a:xfrm>
          <a:prstGeom prst="rect">
            <a:avLst/>
          </a:prstGeom>
          <a:noFill/>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dirty="0">
                <a:solidFill>
                  <a:srgbClr val="404040"/>
                </a:solidFill>
                <a:latin typeface="微软雅黑" panose="020B0503020204020204" pitchFamily="34" charset="-122"/>
                <a:ea typeface="微软雅黑" panose="020B0503020204020204" pitchFamily="34" charset="-122"/>
                <a:sym typeface="Arial" panose="020B0604020202020204" pitchFamily="34" charset="0"/>
              </a:rPr>
              <a:t>融合支付，把银行卡、微信、支付宝、现金等合于一体 </a:t>
            </a:r>
          </a:p>
        </p:txBody>
      </p:sp>
      <p:sp>
        <p:nvSpPr>
          <p:cNvPr id="21" name="TextBox 20"/>
          <p:cNvSpPr txBox="1"/>
          <p:nvPr/>
        </p:nvSpPr>
        <p:spPr>
          <a:xfrm>
            <a:off x="7015720" y="4352984"/>
            <a:ext cx="3409570" cy="523220"/>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dirty="0">
                <a:solidFill>
                  <a:srgbClr val="404040"/>
                </a:solidFill>
                <a:latin typeface="微软雅黑" panose="020B0503020204020204" pitchFamily="34" charset="-122"/>
                <a:ea typeface="微软雅黑" panose="020B0503020204020204" pitchFamily="34" charset="-122"/>
                <a:sym typeface="Arial" panose="020B0604020202020204" pitchFamily="34" charset="0"/>
              </a:rPr>
              <a:t>经营数据分析，为商户提供直观经验报表，并商户提供独特的营销管理决策等意见</a:t>
            </a:r>
          </a:p>
        </p:txBody>
      </p:sp>
      <p:sp>
        <p:nvSpPr>
          <p:cNvPr id="22" name="TextBox 21"/>
          <p:cNvSpPr txBox="1"/>
          <p:nvPr/>
        </p:nvSpPr>
        <p:spPr>
          <a:xfrm>
            <a:off x="7015720" y="3162300"/>
            <a:ext cx="2976563" cy="738187"/>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dirty="0">
                <a:solidFill>
                  <a:srgbClr val="404040"/>
                </a:solidFill>
                <a:latin typeface="微软雅黑" panose="020B0503020204020204" pitchFamily="34" charset="-122"/>
                <a:ea typeface="微软雅黑" panose="020B0503020204020204" pitchFamily="34" charset="-122"/>
                <a:sym typeface="Arial" panose="020B0604020202020204" pitchFamily="34" charset="0"/>
              </a:rPr>
              <a:t>交易提现，商户有资金需求时，可在终端上选择未清算的交易进行合并提现</a:t>
            </a:r>
          </a:p>
        </p:txBody>
      </p:sp>
    </p:spTree>
    <p:extLst>
      <p:ext uri="{BB962C8B-B14F-4D97-AF65-F5344CB8AC3E}">
        <p14:creationId xmlns:p14="http://schemas.microsoft.com/office/powerpoint/2010/main" val="1981444225"/>
      </p:ext>
    </p:extLst>
  </p:cSld>
  <p:clrMapOvr>
    <a:masterClrMapping/>
  </p:clrMapOvr>
  <p:transition spd="slow">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extBox 15"/>
          <p:cNvSpPr txBox="1">
            <a:spLocks noChangeArrowheads="1"/>
          </p:cNvSpPr>
          <p:nvPr/>
        </p:nvSpPr>
        <p:spPr bwMode="auto">
          <a:xfrm>
            <a:off x="-219074" y="677424"/>
            <a:ext cx="5799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20000"/>
              </a:spcBef>
              <a:buFont typeface="Arial" panose="020B0604020202020204" pitchFamily="34" charset="0"/>
              <a:buNone/>
            </a:pPr>
            <a:r>
              <a:rPr lang="zh-CN" altLang="en-US" sz="3600" b="1" dirty="0" smtClean="0">
                <a:solidFill>
                  <a:srgbClr val="0070C0"/>
                </a:solidFill>
                <a:latin typeface="微软雅黑" panose="020B0503020204020204" pitchFamily="34" charset="-122"/>
                <a:ea typeface="微软雅黑" panose="020B0503020204020204" pitchFamily="34" charset="-122"/>
              </a:rPr>
              <a:t>会员和营销系统</a:t>
            </a:r>
            <a:endParaRPr lang="zh-CN" altLang="en-US" sz="3600" b="1" dirty="0">
              <a:solidFill>
                <a:srgbClr val="0070C0"/>
              </a:solidFill>
              <a:latin typeface="微软雅黑" panose="020B0503020204020204" pitchFamily="34" charset="-122"/>
              <a:ea typeface="微软雅黑" panose="020B0503020204020204" pitchFamily="34" charset="-122"/>
            </a:endParaRPr>
          </a:p>
        </p:txBody>
      </p:sp>
      <p:sp>
        <p:nvSpPr>
          <p:cNvPr id="87042" name="TextBox 5"/>
          <p:cNvSpPr txBox="1">
            <a:spLocks noChangeArrowheads="1"/>
          </p:cNvSpPr>
          <p:nvPr/>
        </p:nvSpPr>
        <p:spPr bwMode="auto">
          <a:xfrm>
            <a:off x="971550" y="1476375"/>
            <a:ext cx="9128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2000" dirty="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云</a:t>
            </a:r>
            <a:r>
              <a:rPr lang="en-US" altLang="zh-CN" sz="2000" dirty="0">
                <a:latin typeface="微软雅黑" panose="020B0503020204020204" pitchFamily="34" charset="-122"/>
                <a:ea typeface="微软雅黑" panose="020B0503020204020204" pitchFamily="34" charset="-122"/>
              </a:rPr>
              <a:t>POS</a:t>
            </a:r>
            <a:r>
              <a:rPr lang="zh-CN" altLang="zh-CN" sz="2000" dirty="0">
                <a:latin typeface="微软雅黑" panose="020B0503020204020204" pitchFamily="34" charset="-122"/>
                <a:ea typeface="微软雅黑" panose="020B0503020204020204" pitchFamily="34" charset="-122"/>
              </a:rPr>
              <a:t>收银的同时，验证用户微信会员身份，并提供优惠券折扣、消费积分、二维码广告等多重会员功能，形成线上营销发券、线下验券支付的</a:t>
            </a:r>
            <a:r>
              <a:rPr lang="en-US" altLang="zh-CN" sz="2000" dirty="0">
                <a:latin typeface="微软雅黑" panose="020B0503020204020204" pitchFamily="34" charset="-122"/>
                <a:ea typeface="微软雅黑" panose="020B0503020204020204" pitchFamily="34" charset="-122"/>
              </a:rPr>
              <a:t>O2O</a:t>
            </a:r>
            <a:r>
              <a:rPr lang="zh-CN" altLang="zh-CN" sz="2000" dirty="0">
                <a:latin typeface="微软雅黑" panose="020B0503020204020204" pitchFamily="34" charset="-122"/>
                <a:ea typeface="微软雅黑" panose="020B0503020204020204" pitchFamily="34" charset="-122"/>
              </a:rPr>
              <a:t>营销闭环</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87043" name="图片 1" descr="C:\Users\admin\AppData\Local\Temp\WeChat Files\41583854914988245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2038" y="2636838"/>
            <a:ext cx="1997075"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4" name="图片 2" descr="C:\Users\admin\Desktop\截图\豌豆荚截图2016083111213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9137" y="2771774"/>
            <a:ext cx="1997075"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5" name="图片 4" descr="C:\Users\admin\Desktop\截图\豌豆荚截图2016083111211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1013" y="2771775"/>
            <a:ext cx="1998662"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4" descr="会员-选择优惠.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22625" y="2316956"/>
            <a:ext cx="2357438" cy="419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0871243"/>
      </p:ext>
    </p:extLst>
  </p:cSld>
  <p:clrMapOvr>
    <a:masterClrMapping/>
  </p:clrMapOvr>
  <p:transition spd="slow">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1528763" y="1182688"/>
            <a:ext cx="9888537" cy="5076825"/>
          </a:xfrm>
        </p:spPr>
        <p:txBody>
          <a:bodyPr>
            <a:normAutofit fontScale="90000"/>
          </a:bodyPr>
          <a:lstStyle/>
          <a:p>
            <a:pPr>
              <a:lnSpc>
                <a:spcPct val="150000"/>
              </a:lnSpc>
            </a:pPr>
            <a:r>
              <a:rPr lang="zh-CN" altLang="en-US" dirty="0">
                <a:latin typeface="华文仿宋" charset="-122"/>
                <a:ea typeface="华文仿宋" charset="-122"/>
              </a:rPr>
              <a:t>公司简介</a:t>
            </a:r>
            <a:r>
              <a:rPr lang="en-US" altLang="zh-CN" dirty="0">
                <a:latin typeface="华文仿宋" charset="-122"/>
                <a:ea typeface="华文仿宋" charset="-122"/>
              </a:rPr>
              <a:t/>
            </a:r>
            <a:br>
              <a:rPr lang="en-US" altLang="zh-CN" dirty="0">
                <a:latin typeface="华文仿宋" charset="-122"/>
                <a:ea typeface="华文仿宋" charset="-122"/>
              </a:rPr>
            </a:br>
            <a:r>
              <a:rPr lang="zh-CN" altLang="en-US" dirty="0">
                <a:latin typeface="华文仿宋" charset="-122"/>
                <a:ea typeface="华文仿宋" charset="-122"/>
              </a:rPr>
              <a:t>产品方案</a:t>
            </a:r>
            <a:r>
              <a:rPr lang="en-US" altLang="zh-CN" dirty="0">
                <a:latin typeface="华文仿宋" charset="-122"/>
                <a:ea typeface="华文仿宋" charset="-122"/>
              </a:rPr>
              <a:t/>
            </a:r>
            <a:br>
              <a:rPr lang="en-US" altLang="zh-CN" dirty="0">
                <a:latin typeface="华文仿宋" charset="-122"/>
                <a:ea typeface="华文仿宋" charset="-122"/>
              </a:rPr>
            </a:br>
            <a:r>
              <a:rPr lang="zh-CN" altLang="en-US" dirty="0" smtClean="0">
                <a:latin typeface="华文仿宋" charset="-122"/>
                <a:ea typeface="华文仿宋" charset="-122"/>
              </a:rPr>
              <a:t>应用场景</a:t>
            </a:r>
            <a:r>
              <a:rPr lang="en-US" altLang="zh-CN" dirty="0">
                <a:latin typeface="华文仿宋" charset="-122"/>
                <a:ea typeface="华文仿宋" charset="-122"/>
              </a:rPr>
              <a:t/>
            </a:r>
            <a:br>
              <a:rPr lang="en-US" altLang="zh-CN" dirty="0">
                <a:latin typeface="华文仿宋" charset="-122"/>
                <a:ea typeface="华文仿宋" charset="-122"/>
              </a:rPr>
            </a:br>
            <a:r>
              <a:rPr lang="zh-CN" altLang="en-US" dirty="0" smtClean="0">
                <a:latin typeface="华文仿宋" charset="-122"/>
                <a:ea typeface="华文仿宋" charset="-122"/>
              </a:rPr>
              <a:t>成功</a:t>
            </a:r>
            <a:r>
              <a:rPr lang="zh-CN" altLang="en-US" dirty="0">
                <a:latin typeface="华文仿宋" charset="-122"/>
                <a:ea typeface="华文仿宋" charset="-122"/>
              </a:rPr>
              <a:t>案例</a:t>
            </a:r>
            <a:r>
              <a:rPr lang="en-US" altLang="zh-CN" dirty="0">
                <a:latin typeface="华文仿宋" charset="-122"/>
                <a:ea typeface="华文仿宋" charset="-122"/>
              </a:rPr>
              <a:t/>
            </a:r>
            <a:br>
              <a:rPr lang="en-US" altLang="zh-CN" dirty="0">
                <a:latin typeface="华文仿宋" charset="-122"/>
                <a:ea typeface="华文仿宋" charset="-122"/>
              </a:rPr>
            </a:br>
            <a:r>
              <a:rPr lang="zh-CN" altLang="en-US" dirty="0">
                <a:latin typeface="华文仿宋" charset="-122"/>
                <a:ea typeface="华文仿宋" charset="-122"/>
              </a:rPr>
              <a:t>优势总结</a:t>
            </a:r>
          </a:p>
        </p:txBody>
      </p:sp>
      <p:cxnSp>
        <p:nvCxnSpPr>
          <p:cNvPr id="3" name="直接连接符 2"/>
          <p:cNvCxnSpPr/>
          <p:nvPr/>
        </p:nvCxnSpPr>
        <p:spPr bwMode="auto">
          <a:xfrm>
            <a:off x="477838" y="915988"/>
            <a:ext cx="11260137" cy="7937"/>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矩形 6"/>
          <p:cNvSpPr>
            <a:spLocks noChangeArrowheads="1"/>
          </p:cNvSpPr>
          <p:nvPr/>
        </p:nvSpPr>
        <p:spPr bwMode="gray">
          <a:xfrm>
            <a:off x="1528763" y="3279775"/>
            <a:ext cx="2427287" cy="882650"/>
          </a:xfrm>
          <a:prstGeom prst="rect">
            <a:avLst/>
          </a:prstGeom>
          <a:solidFill>
            <a:schemeClr val="accent2">
              <a:alpha val="67842"/>
            </a:schemeClr>
          </a:solidFill>
          <a:ln>
            <a:noFill/>
          </a:ln>
          <a:effectLst>
            <a:softEdge rad="127000"/>
          </a:effectLst>
          <a:extLst/>
        </p:spPr>
        <p:txBody>
          <a:bodyPr wrap="none" anchor="ct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pPr algn="ctr"/>
            <a:r>
              <a:rPr lang="zh-CN" altLang="en-US" sz="4400" dirty="0" smtClean="0">
                <a:solidFill>
                  <a:schemeClr val="bg1"/>
                </a:solidFill>
                <a:latin typeface="华文仿宋" charset="-122"/>
                <a:ea typeface="华文仿宋" charset="-122"/>
                <a:cs typeface="Arial" charset="0"/>
              </a:rPr>
              <a:t>应用场景</a:t>
            </a:r>
            <a:endParaRPr lang="zh-CN" altLang="en-US" sz="4400" dirty="0">
              <a:solidFill>
                <a:schemeClr val="bg1"/>
              </a:solidFill>
              <a:latin typeface="华文仿宋" charset="-122"/>
              <a:ea typeface="华文仿宋" charset="-122"/>
              <a:cs typeface="Arial" charset="0"/>
            </a:endParaRPr>
          </a:p>
        </p:txBody>
      </p:sp>
      <p:sp>
        <p:nvSpPr>
          <p:cNvPr id="18439" name="TextBox 4"/>
          <p:cNvSpPr txBox="1">
            <a:spLocks noChangeArrowheads="1"/>
          </p:cNvSpPr>
          <p:nvPr/>
        </p:nvSpPr>
        <p:spPr bwMode="auto">
          <a:xfrm>
            <a:off x="477838" y="425450"/>
            <a:ext cx="2447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r>
              <a:rPr lang="zh-CN" altLang="en-US" sz="2400" b="1">
                <a:solidFill>
                  <a:schemeClr val="accent1"/>
                </a:solidFill>
                <a:latin typeface="华文仿宋" charset="-122"/>
                <a:ea typeface="华文仿宋" charset="-122"/>
              </a:rPr>
              <a:t>提纲</a:t>
            </a:r>
          </a:p>
        </p:txBody>
      </p:sp>
      <p:grpSp>
        <p:nvGrpSpPr>
          <p:cNvPr id="18440" name="组合 5"/>
          <p:cNvGrpSpPr>
            <a:grpSpLocks/>
          </p:cNvGrpSpPr>
          <p:nvPr/>
        </p:nvGrpSpPr>
        <p:grpSpPr bwMode="auto">
          <a:xfrm>
            <a:off x="8845550" y="6054725"/>
            <a:ext cx="2755900" cy="490538"/>
            <a:chOff x="3252422" y="3833578"/>
            <a:chExt cx="2755880" cy="489986"/>
          </a:xfrm>
        </p:grpSpPr>
        <p:grpSp>
          <p:nvGrpSpPr>
            <p:cNvPr id="18441" name="组合 7"/>
            <p:cNvGrpSpPr>
              <a:grpSpLocks/>
            </p:cNvGrpSpPr>
            <p:nvPr/>
          </p:nvGrpSpPr>
          <p:grpSpPr bwMode="auto">
            <a:xfrm>
              <a:off x="3252422" y="3833578"/>
              <a:ext cx="2251880" cy="319392"/>
              <a:chOff x="2097060" y="2868512"/>
              <a:chExt cx="2251880" cy="319392"/>
            </a:xfrm>
          </p:grpSpPr>
          <p:cxnSp>
            <p:nvCxnSpPr>
              <p:cNvPr id="13" name="直接连接符 12"/>
              <p:cNvCxnSpPr/>
              <p:nvPr/>
            </p:nvCxnSpPr>
            <p:spPr>
              <a:xfrm>
                <a:off x="2657444" y="3133327"/>
                <a:ext cx="1692263" cy="0"/>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14" name="直接连接符 13"/>
              <p:cNvCxnSpPr/>
              <p:nvPr/>
            </p:nvCxnSpPr>
            <p:spPr>
              <a:xfrm>
                <a:off x="2097060" y="3187241"/>
                <a:ext cx="225264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181197" y="2868512"/>
                <a:ext cx="2025636" cy="275914"/>
              </a:xfrm>
              <a:prstGeom prst="rect">
                <a:avLst/>
              </a:prstGeom>
              <a:noFill/>
            </p:spPr>
            <p:txBody>
              <a:bodyPr>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r>
                  <a:rPr lang="zh-CN" altLang="en-US" sz="1200">
                    <a:solidFill>
                      <a:srgbClr val="203864"/>
                    </a:solidFill>
                    <a:latin typeface="Adobe 仿宋 Std R" charset="0"/>
                    <a:ea typeface="Adobe 仿宋 Std R" charset="0"/>
                    <a:cs typeface="Adobe 仿宋 Std R" charset="0"/>
                  </a:rPr>
                  <a:t>杭州信雅达科技有限公司</a:t>
                </a:r>
              </a:p>
            </p:txBody>
          </p:sp>
        </p:grpSp>
        <p:grpSp>
          <p:nvGrpSpPr>
            <p:cNvPr id="18442" name="组合 10"/>
            <p:cNvGrpSpPr>
              <a:grpSpLocks/>
            </p:cNvGrpSpPr>
            <p:nvPr/>
          </p:nvGrpSpPr>
          <p:grpSpPr bwMode="auto">
            <a:xfrm>
              <a:off x="5504302" y="3891564"/>
              <a:ext cx="504000" cy="432000"/>
              <a:chOff x="5349922" y="2715905"/>
              <a:chExt cx="1003111" cy="898491"/>
            </a:xfrm>
          </p:grpSpPr>
          <p:sp>
            <p:nvSpPr>
              <p:cNvPr id="10" name="矩形 9"/>
              <p:cNvSpPr/>
              <p:nvPr/>
            </p:nvSpPr>
            <p:spPr>
              <a:xfrm>
                <a:off x="5638969" y="2717332"/>
                <a:ext cx="571884" cy="530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5781151" y="3083412"/>
                <a:ext cx="571882" cy="5309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12" name="矩形 11"/>
              <p:cNvSpPr/>
              <p:nvPr/>
            </p:nvSpPr>
            <p:spPr>
              <a:xfrm>
                <a:off x="5351449" y="2928406"/>
                <a:ext cx="571882" cy="530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zh-CN" altLang="en-US"/>
              </a:p>
            </p:txBody>
          </p:sp>
        </p:grpSp>
      </p:grpSp>
    </p:spTree>
    <p:extLst>
      <p:ext uri="{BB962C8B-B14F-4D97-AF65-F5344CB8AC3E}">
        <p14:creationId xmlns:p14="http://schemas.microsoft.com/office/powerpoint/2010/main" val="20424374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组合 3"/>
          <p:cNvGrpSpPr>
            <a:grpSpLocks/>
          </p:cNvGrpSpPr>
          <p:nvPr/>
        </p:nvGrpSpPr>
        <p:grpSpPr bwMode="auto">
          <a:xfrm>
            <a:off x="477838" y="536575"/>
            <a:ext cx="11123612" cy="508000"/>
            <a:chOff x="477672" y="536771"/>
            <a:chExt cx="11123563" cy="507667"/>
          </a:xfrm>
        </p:grpSpPr>
        <p:sp>
          <p:nvSpPr>
            <p:cNvPr id="32783" name="矩形 4"/>
            <p:cNvSpPr>
              <a:spLocks noChangeArrowheads="1"/>
            </p:cNvSpPr>
            <p:nvPr/>
          </p:nvSpPr>
          <p:spPr bwMode="auto">
            <a:xfrm>
              <a:off x="477672" y="536771"/>
              <a:ext cx="6032394" cy="46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a:lnSpc>
                  <a:spcPct val="100000"/>
                </a:lnSpc>
                <a:spcBef>
                  <a:spcPct val="0"/>
                </a:spcBef>
                <a:buFontTx/>
                <a:buNone/>
              </a:pPr>
              <a:r>
                <a:rPr lang="zh-CN" altLang="en-US" sz="2400" b="1">
                  <a:solidFill>
                    <a:schemeClr val="accent1"/>
                  </a:solidFill>
                  <a:latin typeface="华文仿宋" charset="-122"/>
                  <a:ea typeface="华文仿宋" charset="-122"/>
                </a:rPr>
                <a:t>应用场景：推动用卡积极性，加强商户粘度</a:t>
              </a:r>
            </a:p>
          </p:txBody>
        </p:sp>
        <p:cxnSp>
          <p:nvCxnSpPr>
            <p:cNvPr id="5" name="直接连接符 4"/>
            <p:cNvCxnSpPr/>
            <p:nvPr/>
          </p:nvCxnSpPr>
          <p:spPr>
            <a:xfrm>
              <a:off x="477672" y="1044438"/>
              <a:ext cx="11123563" cy="0"/>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grpSp>
        <p:nvGrpSpPr>
          <p:cNvPr id="32771" name="组合 5"/>
          <p:cNvGrpSpPr>
            <a:grpSpLocks/>
          </p:cNvGrpSpPr>
          <p:nvPr/>
        </p:nvGrpSpPr>
        <p:grpSpPr bwMode="auto">
          <a:xfrm>
            <a:off x="8845550" y="6054725"/>
            <a:ext cx="2755900" cy="490538"/>
            <a:chOff x="3252422" y="3833578"/>
            <a:chExt cx="2755880" cy="489986"/>
          </a:xfrm>
        </p:grpSpPr>
        <p:grpSp>
          <p:nvGrpSpPr>
            <p:cNvPr id="32775" name="组合 7"/>
            <p:cNvGrpSpPr>
              <a:grpSpLocks/>
            </p:cNvGrpSpPr>
            <p:nvPr/>
          </p:nvGrpSpPr>
          <p:grpSpPr bwMode="auto">
            <a:xfrm>
              <a:off x="3252422" y="3833578"/>
              <a:ext cx="2251880" cy="319392"/>
              <a:chOff x="2097060" y="2868512"/>
              <a:chExt cx="2251880" cy="319392"/>
            </a:xfrm>
          </p:grpSpPr>
          <p:cxnSp>
            <p:nvCxnSpPr>
              <p:cNvPr id="13" name="直接连接符 12"/>
              <p:cNvCxnSpPr/>
              <p:nvPr/>
            </p:nvCxnSpPr>
            <p:spPr>
              <a:xfrm>
                <a:off x="2657444" y="3133327"/>
                <a:ext cx="1692263" cy="0"/>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14" name="直接连接符 13"/>
              <p:cNvCxnSpPr/>
              <p:nvPr/>
            </p:nvCxnSpPr>
            <p:spPr>
              <a:xfrm>
                <a:off x="2097060" y="3187241"/>
                <a:ext cx="225264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181197" y="2868512"/>
                <a:ext cx="2025636" cy="275914"/>
              </a:xfrm>
              <a:prstGeom prst="rect">
                <a:avLst/>
              </a:prstGeom>
              <a:noFill/>
            </p:spPr>
            <p:txBody>
              <a:bodyPr>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r>
                  <a:rPr lang="zh-CN" altLang="en-US" sz="1200">
                    <a:solidFill>
                      <a:srgbClr val="203864"/>
                    </a:solidFill>
                    <a:latin typeface="Adobe 仿宋 Std R" charset="0"/>
                    <a:ea typeface="Adobe 仿宋 Std R" charset="0"/>
                    <a:cs typeface="Adobe 仿宋 Std R" charset="0"/>
                  </a:rPr>
                  <a:t>杭州信雅达科技有限公司</a:t>
                </a:r>
              </a:p>
            </p:txBody>
          </p:sp>
        </p:grpSp>
        <p:grpSp>
          <p:nvGrpSpPr>
            <p:cNvPr id="32776" name="组合 10"/>
            <p:cNvGrpSpPr>
              <a:grpSpLocks/>
            </p:cNvGrpSpPr>
            <p:nvPr/>
          </p:nvGrpSpPr>
          <p:grpSpPr bwMode="auto">
            <a:xfrm>
              <a:off x="5504302" y="3891564"/>
              <a:ext cx="504000" cy="432000"/>
              <a:chOff x="5349922" y="2715905"/>
              <a:chExt cx="1003111" cy="898491"/>
            </a:xfrm>
          </p:grpSpPr>
          <p:sp>
            <p:nvSpPr>
              <p:cNvPr id="10" name="矩形 9"/>
              <p:cNvSpPr/>
              <p:nvPr/>
            </p:nvSpPr>
            <p:spPr>
              <a:xfrm>
                <a:off x="5638969" y="2717332"/>
                <a:ext cx="571884" cy="530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5781151" y="3083412"/>
                <a:ext cx="571882" cy="5309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12" name="矩形 11"/>
              <p:cNvSpPr/>
              <p:nvPr/>
            </p:nvSpPr>
            <p:spPr>
              <a:xfrm>
                <a:off x="5351449" y="2928406"/>
                <a:ext cx="571882" cy="530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zh-CN" altLang="en-US"/>
              </a:p>
            </p:txBody>
          </p:sp>
        </p:grpSp>
      </p:grpSp>
      <p:sp>
        <p:nvSpPr>
          <p:cNvPr id="6" name="等腰三角形 5"/>
          <p:cNvSpPr/>
          <p:nvPr/>
        </p:nvSpPr>
        <p:spPr bwMode="gray">
          <a:xfrm rot="16200000">
            <a:off x="986632" y="3118643"/>
            <a:ext cx="4394200" cy="1331913"/>
          </a:xfrm>
          <a:prstGeom prst="triangle">
            <a:avLst>
              <a:gd name="adj" fmla="val 50031"/>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lin ang="2700000" scaled="1"/>
            <a:tileRect/>
          </a:gradFill>
          <a:ln w="9525" algn="ctr">
            <a:noFill/>
            <a:round/>
            <a:headEnd/>
            <a:tailEnd/>
          </a:ln>
          <a:effectLst/>
        </p:spPr>
        <p:txBody>
          <a:bodyPr wrap="none" anchor="ctr"/>
          <a:lstStyle/>
          <a:p>
            <a:pPr algn="ctr">
              <a:defRPr/>
            </a:pPr>
            <a:endParaRPr lang="zh-CN" altLang="en-US" dirty="0">
              <a:latin typeface="Calibri" panose="020F0502020204030204" pitchFamily="34" charset="0"/>
              <a:ea typeface="宋体" panose="02010600030101010101" pitchFamily="2" charset="-122"/>
              <a:cs typeface="Arial" pitchFamily="34" charset="0"/>
            </a:endParaRPr>
          </a:p>
        </p:txBody>
      </p:sp>
      <p:pic>
        <p:nvPicPr>
          <p:cNvPr id="3277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888" y="2928938"/>
            <a:ext cx="2501900" cy="170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3"/>
          <p:cNvSpPr txBox="1">
            <a:spLocks noChangeArrowheads="1"/>
          </p:cNvSpPr>
          <p:nvPr/>
        </p:nvSpPr>
        <p:spPr bwMode="auto">
          <a:xfrm>
            <a:off x="4057650" y="1042988"/>
            <a:ext cx="7543800"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charset="0"/>
              <a:buChar char="•"/>
              <a:defRPr sz="2800">
                <a:solidFill>
                  <a:schemeClr val="tx1"/>
                </a:solidFill>
                <a:latin typeface="Calibri" charset="0"/>
                <a:ea typeface="宋体" charset="-122"/>
              </a:defRPr>
            </a:lvl1pPr>
            <a:lvl2pPr marL="800100" indent="-34290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a:lnSpc>
                <a:spcPct val="150000"/>
              </a:lnSpc>
              <a:spcBef>
                <a:spcPct val="0"/>
              </a:spcBef>
              <a:buFontTx/>
              <a:buNone/>
            </a:pPr>
            <a:r>
              <a:rPr lang="en-US" altLang="zh-CN" sz="2400" dirty="0">
                <a:latin typeface="华文仿宋" charset="-122"/>
                <a:ea typeface="华文仿宋" charset="-122"/>
              </a:rPr>
              <a:t>1.</a:t>
            </a:r>
            <a:r>
              <a:rPr lang="zh-CN" altLang="en-US" sz="2400" dirty="0">
                <a:latin typeface="华文仿宋" charset="-122"/>
                <a:ea typeface="华文仿宋" charset="-122"/>
              </a:rPr>
              <a:t>应用场景</a:t>
            </a:r>
            <a:endParaRPr lang="en-US" altLang="zh-CN" sz="2400" dirty="0">
              <a:latin typeface="华文仿宋" charset="-122"/>
              <a:ea typeface="华文仿宋" charset="-122"/>
            </a:endParaRPr>
          </a:p>
          <a:p>
            <a:pPr>
              <a:lnSpc>
                <a:spcPct val="150000"/>
              </a:lnSpc>
              <a:spcBef>
                <a:spcPct val="0"/>
              </a:spcBef>
              <a:buFontTx/>
              <a:buNone/>
            </a:pPr>
            <a:r>
              <a:rPr lang="en-US" altLang="zh-CN" sz="2400" dirty="0">
                <a:latin typeface="华文仿宋" charset="-122"/>
                <a:ea typeface="华文仿宋" charset="-122"/>
              </a:rPr>
              <a:t>	  </a:t>
            </a:r>
            <a:r>
              <a:rPr lang="zh-CN" altLang="en-US" sz="2400" dirty="0">
                <a:latin typeface="华文仿宋" charset="-122"/>
                <a:ea typeface="华文仿宋" charset="-122"/>
              </a:rPr>
              <a:t>商户收款相对比较单一，在市场竞争压力大需要引入新服务，推动持卡人用卡积极性，加强商户粘度。</a:t>
            </a:r>
            <a:endParaRPr lang="en-US" altLang="zh-CN" sz="2400" dirty="0">
              <a:latin typeface="华文仿宋" charset="-122"/>
              <a:ea typeface="华文仿宋" charset="-122"/>
            </a:endParaRPr>
          </a:p>
          <a:p>
            <a:pPr>
              <a:lnSpc>
                <a:spcPct val="150000"/>
              </a:lnSpc>
              <a:spcBef>
                <a:spcPct val="0"/>
              </a:spcBef>
              <a:buFontTx/>
              <a:buNone/>
            </a:pPr>
            <a:r>
              <a:rPr lang="en-US" altLang="zh-CN" sz="2400" dirty="0">
                <a:latin typeface="华文仿宋" charset="-122"/>
                <a:ea typeface="华文仿宋" charset="-122"/>
              </a:rPr>
              <a:t>2.</a:t>
            </a:r>
            <a:r>
              <a:rPr lang="zh-CN" altLang="en-US" sz="2400" dirty="0">
                <a:latin typeface="华文仿宋" charset="-122"/>
                <a:ea typeface="华文仿宋" charset="-122"/>
              </a:rPr>
              <a:t>业务开展</a:t>
            </a:r>
            <a:endParaRPr lang="en-US" altLang="zh-CN" sz="2400" dirty="0">
              <a:latin typeface="华文仿宋" charset="-122"/>
              <a:ea typeface="华文仿宋" charset="-122"/>
            </a:endParaRPr>
          </a:p>
          <a:p>
            <a:pPr lvl="1">
              <a:lnSpc>
                <a:spcPct val="150000"/>
              </a:lnSpc>
              <a:spcBef>
                <a:spcPct val="0"/>
              </a:spcBef>
              <a:buFont typeface="Wingdings" charset="2"/>
              <a:buChar char="Ø"/>
            </a:pPr>
            <a:r>
              <a:rPr lang="zh-CN" altLang="en-US" sz="2000" dirty="0">
                <a:latin typeface="华文仿宋" charset="-122"/>
                <a:ea typeface="华文仿宋" charset="-122"/>
              </a:rPr>
              <a:t>引入积分，无论是借记卡、信用卡、还是预付费卡（会员卡）在消费过后都可以累计积分。持卡人积分可在购买商品时抵扣，即</a:t>
            </a:r>
            <a:r>
              <a:rPr lang="zh-CN" altLang="en-US" sz="2000" dirty="0">
                <a:solidFill>
                  <a:srgbClr val="FF0000"/>
                </a:solidFill>
                <a:latin typeface="华文仿宋" charset="-122"/>
                <a:ea typeface="华文仿宋" charset="-122"/>
              </a:rPr>
              <a:t>积分换购</a:t>
            </a:r>
            <a:r>
              <a:rPr lang="en-US" altLang="zh-CN" sz="2000" dirty="0">
                <a:solidFill>
                  <a:srgbClr val="FF0000"/>
                </a:solidFill>
                <a:latin typeface="华文仿宋" charset="-122"/>
                <a:ea typeface="华文仿宋" charset="-122"/>
              </a:rPr>
              <a:t>-</a:t>
            </a:r>
            <a:r>
              <a:rPr lang="zh-CN" altLang="en-US" sz="2000" dirty="0">
                <a:solidFill>
                  <a:srgbClr val="FF0000"/>
                </a:solidFill>
                <a:latin typeface="华文仿宋" charset="-122"/>
                <a:ea typeface="华文仿宋" charset="-122"/>
              </a:rPr>
              <a:t>消费联动</a:t>
            </a:r>
            <a:r>
              <a:rPr lang="zh-CN" altLang="en-US" sz="2000" dirty="0">
                <a:latin typeface="华文仿宋" charset="-122"/>
                <a:ea typeface="华文仿宋" charset="-122"/>
              </a:rPr>
              <a:t>。</a:t>
            </a:r>
            <a:endParaRPr lang="en-US" altLang="zh-CN" sz="2000" dirty="0">
              <a:latin typeface="华文仿宋" charset="-122"/>
              <a:ea typeface="华文仿宋" charset="-122"/>
            </a:endParaRPr>
          </a:p>
          <a:p>
            <a:pPr lvl="1">
              <a:lnSpc>
                <a:spcPct val="150000"/>
              </a:lnSpc>
              <a:spcBef>
                <a:spcPct val="0"/>
              </a:spcBef>
              <a:buFont typeface="Wingdings" charset="2"/>
              <a:buChar char="Ø"/>
            </a:pPr>
            <a:r>
              <a:rPr lang="zh-CN" altLang="en-US" sz="2000" dirty="0">
                <a:latin typeface="华文仿宋" charset="-122"/>
                <a:ea typeface="华文仿宋" charset="-122"/>
              </a:rPr>
              <a:t>不定期开展</a:t>
            </a:r>
            <a:r>
              <a:rPr lang="zh-CN" altLang="en-US" sz="2000" dirty="0">
                <a:solidFill>
                  <a:srgbClr val="FF0000"/>
                </a:solidFill>
                <a:latin typeface="华文仿宋" charset="-122"/>
                <a:ea typeface="华文仿宋" charset="-122"/>
              </a:rPr>
              <a:t>优惠活动、打折促销、抽奖</a:t>
            </a:r>
            <a:r>
              <a:rPr lang="zh-CN" altLang="en-US" sz="2000" dirty="0">
                <a:latin typeface="华文仿宋" charset="-122"/>
                <a:ea typeface="华文仿宋" charset="-122"/>
              </a:rPr>
              <a:t>等</a:t>
            </a:r>
            <a:endParaRPr lang="en-US" altLang="zh-CN" sz="2000" dirty="0">
              <a:latin typeface="华文仿宋" charset="-122"/>
              <a:ea typeface="华文仿宋" charset="-122"/>
            </a:endParaRPr>
          </a:p>
          <a:p>
            <a:pPr>
              <a:lnSpc>
                <a:spcPct val="150000"/>
              </a:lnSpc>
              <a:spcBef>
                <a:spcPct val="0"/>
              </a:spcBef>
              <a:buFontTx/>
              <a:buNone/>
            </a:pPr>
            <a:r>
              <a:rPr lang="en-US" altLang="zh-CN" sz="2400" dirty="0">
                <a:latin typeface="华文仿宋" charset="-122"/>
                <a:ea typeface="华文仿宋" charset="-122"/>
              </a:rPr>
              <a:t>3.</a:t>
            </a:r>
            <a:r>
              <a:rPr lang="zh-CN" altLang="en-US" sz="2400" dirty="0">
                <a:latin typeface="华文仿宋" charset="-122"/>
                <a:ea typeface="华文仿宋" charset="-122"/>
              </a:rPr>
              <a:t>产品支撑</a:t>
            </a:r>
            <a:endParaRPr lang="en-US" altLang="zh-CN" sz="2400" dirty="0">
              <a:latin typeface="华文仿宋" charset="-122"/>
              <a:ea typeface="华文仿宋" charset="-122"/>
            </a:endParaRPr>
          </a:p>
          <a:p>
            <a:pPr>
              <a:lnSpc>
                <a:spcPct val="150000"/>
              </a:lnSpc>
              <a:spcBef>
                <a:spcPct val="0"/>
              </a:spcBef>
              <a:buFontTx/>
              <a:buNone/>
            </a:pPr>
            <a:r>
              <a:rPr lang="en-US" altLang="zh-CN" sz="2400" dirty="0">
                <a:latin typeface="华文仿宋" charset="-122"/>
                <a:ea typeface="华文仿宋" charset="-122"/>
              </a:rPr>
              <a:t>	</a:t>
            </a:r>
            <a:r>
              <a:rPr lang="zh-CN" altLang="en-US" sz="2400" dirty="0">
                <a:latin typeface="华文仿宋" charset="-122"/>
                <a:ea typeface="华文仿宋" charset="-122"/>
              </a:rPr>
              <a:t>硬件：全系列</a:t>
            </a:r>
            <a:r>
              <a:rPr lang="en-US" altLang="zh-CN" sz="2400" dirty="0">
                <a:latin typeface="华文仿宋" charset="-122"/>
                <a:ea typeface="华文仿宋" charset="-122"/>
              </a:rPr>
              <a:t>POS</a:t>
            </a:r>
          </a:p>
          <a:p>
            <a:pPr>
              <a:lnSpc>
                <a:spcPct val="150000"/>
              </a:lnSpc>
              <a:spcBef>
                <a:spcPct val="0"/>
              </a:spcBef>
              <a:buFontTx/>
              <a:buNone/>
            </a:pPr>
            <a:r>
              <a:rPr lang="en-US" altLang="zh-CN" sz="2400" dirty="0">
                <a:latin typeface="华文仿宋" charset="-122"/>
                <a:ea typeface="华文仿宋" charset="-122"/>
              </a:rPr>
              <a:t>	</a:t>
            </a:r>
            <a:r>
              <a:rPr lang="zh-CN" altLang="en-US" sz="2400" dirty="0">
                <a:latin typeface="华文仿宋" charset="-122"/>
                <a:ea typeface="华文仿宋" charset="-122"/>
              </a:rPr>
              <a:t>软件：积分联盟系统</a:t>
            </a:r>
            <a:endParaRPr lang="en-US" altLang="zh-CN" sz="2400" dirty="0">
              <a:latin typeface="华文仿宋" charset="-122"/>
              <a:ea typeface="华文仿宋" charset="-122"/>
            </a:endParaRPr>
          </a:p>
        </p:txBody>
      </p:sp>
    </p:spTree>
    <p:extLst>
      <p:ext uri="{BB962C8B-B14F-4D97-AF65-F5344CB8AC3E}">
        <p14:creationId xmlns:p14="http://schemas.microsoft.com/office/powerpoint/2010/main" val="3420278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组合 3"/>
          <p:cNvGrpSpPr>
            <a:grpSpLocks/>
          </p:cNvGrpSpPr>
          <p:nvPr/>
        </p:nvGrpSpPr>
        <p:grpSpPr bwMode="auto">
          <a:xfrm>
            <a:off x="477838" y="536575"/>
            <a:ext cx="11123612" cy="508000"/>
            <a:chOff x="477672" y="536771"/>
            <a:chExt cx="11123563" cy="507667"/>
          </a:xfrm>
        </p:grpSpPr>
        <p:sp>
          <p:nvSpPr>
            <p:cNvPr id="33807" name="矩形 4"/>
            <p:cNvSpPr>
              <a:spLocks noChangeArrowheads="1"/>
            </p:cNvSpPr>
            <p:nvPr/>
          </p:nvSpPr>
          <p:spPr bwMode="auto">
            <a:xfrm>
              <a:off x="477672" y="536771"/>
              <a:ext cx="2743047" cy="46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a:lnSpc>
                  <a:spcPct val="100000"/>
                </a:lnSpc>
                <a:spcBef>
                  <a:spcPct val="0"/>
                </a:spcBef>
                <a:buFontTx/>
                <a:buNone/>
              </a:pPr>
              <a:r>
                <a:rPr lang="zh-CN" altLang="en-US" sz="2400" b="1">
                  <a:solidFill>
                    <a:schemeClr val="accent1"/>
                  </a:solidFill>
                  <a:latin typeface="华文仿宋" charset="-122"/>
                  <a:ea typeface="华文仿宋" charset="-122"/>
                </a:rPr>
                <a:t>积分换购</a:t>
              </a:r>
              <a:r>
                <a:rPr lang="en-US" altLang="zh-CN" sz="2400" b="1">
                  <a:solidFill>
                    <a:schemeClr val="accent1"/>
                  </a:solidFill>
                  <a:latin typeface="华文仿宋" charset="-122"/>
                  <a:ea typeface="华文仿宋" charset="-122"/>
                </a:rPr>
                <a:t>-</a:t>
              </a:r>
              <a:r>
                <a:rPr lang="zh-CN" altLang="en-US" sz="2400" b="1">
                  <a:solidFill>
                    <a:schemeClr val="accent1"/>
                  </a:solidFill>
                  <a:latin typeface="华文仿宋" charset="-122"/>
                  <a:ea typeface="华文仿宋" charset="-122"/>
                </a:rPr>
                <a:t>消费联动</a:t>
              </a:r>
            </a:p>
          </p:txBody>
        </p:sp>
        <p:cxnSp>
          <p:nvCxnSpPr>
            <p:cNvPr id="5" name="直接连接符 4"/>
            <p:cNvCxnSpPr/>
            <p:nvPr/>
          </p:nvCxnSpPr>
          <p:spPr>
            <a:xfrm>
              <a:off x="477672" y="1044438"/>
              <a:ext cx="11123563" cy="0"/>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grpSp>
        <p:nvGrpSpPr>
          <p:cNvPr id="33795" name="组合 5"/>
          <p:cNvGrpSpPr>
            <a:grpSpLocks/>
          </p:cNvGrpSpPr>
          <p:nvPr/>
        </p:nvGrpSpPr>
        <p:grpSpPr bwMode="auto">
          <a:xfrm>
            <a:off x="8845550" y="6054725"/>
            <a:ext cx="2755900" cy="490538"/>
            <a:chOff x="3252422" y="3833578"/>
            <a:chExt cx="2755880" cy="489986"/>
          </a:xfrm>
        </p:grpSpPr>
        <p:grpSp>
          <p:nvGrpSpPr>
            <p:cNvPr id="33799" name="组合 7"/>
            <p:cNvGrpSpPr>
              <a:grpSpLocks/>
            </p:cNvGrpSpPr>
            <p:nvPr/>
          </p:nvGrpSpPr>
          <p:grpSpPr bwMode="auto">
            <a:xfrm>
              <a:off x="3252422" y="3833578"/>
              <a:ext cx="2251880" cy="319392"/>
              <a:chOff x="2097060" y="2868512"/>
              <a:chExt cx="2251880" cy="319392"/>
            </a:xfrm>
          </p:grpSpPr>
          <p:cxnSp>
            <p:nvCxnSpPr>
              <p:cNvPr id="13" name="直接连接符 12"/>
              <p:cNvCxnSpPr/>
              <p:nvPr/>
            </p:nvCxnSpPr>
            <p:spPr>
              <a:xfrm>
                <a:off x="2657444" y="3133327"/>
                <a:ext cx="1692263" cy="0"/>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14" name="直接连接符 13"/>
              <p:cNvCxnSpPr/>
              <p:nvPr/>
            </p:nvCxnSpPr>
            <p:spPr>
              <a:xfrm>
                <a:off x="2097060" y="3187241"/>
                <a:ext cx="225264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181197" y="2868512"/>
                <a:ext cx="2025636" cy="275914"/>
              </a:xfrm>
              <a:prstGeom prst="rect">
                <a:avLst/>
              </a:prstGeom>
              <a:noFill/>
            </p:spPr>
            <p:txBody>
              <a:bodyPr>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r>
                  <a:rPr lang="zh-CN" altLang="en-US" sz="1200">
                    <a:solidFill>
                      <a:srgbClr val="203864"/>
                    </a:solidFill>
                    <a:latin typeface="Adobe 仿宋 Std R" charset="0"/>
                    <a:ea typeface="Adobe 仿宋 Std R" charset="0"/>
                    <a:cs typeface="Adobe 仿宋 Std R" charset="0"/>
                  </a:rPr>
                  <a:t>杭州信雅达科技有限公司</a:t>
                </a:r>
              </a:p>
            </p:txBody>
          </p:sp>
        </p:grpSp>
        <p:grpSp>
          <p:nvGrpSpPr>
            <p:cNvPr id="33800" name="组合 10"/>
            <p:cNvGrpSpPr>
              <a:grpSpLocks/>
            </p:cNvGrpSpPr>
            <p:nvPr/>
          </p:nvGrpSpPr>
          <p:grpSpPr bwMode="auto">
            <a:xfrm>
              <a:off x="5504302" y="3891564"/>
              <a:ext cx="504000" cy="432000"/>
              <a:chOff x="5349922" y="2715905"/>
              <a:chExt cx="1003111" cy="898491"/>
            </a:xfrm>
          </p:grpSpPr>
          <p:sp>
            <p:nvSpPr>
              <p:cNvPr id="10" name="矩形 9"/>
              <p:cNvSpPr/>
              <p:nvPr/>
            </p:nvSpPr>
            <p:spPr>
              <a:xfrm>
                <a:off x="5638969" y="2717332"/>
                <a:ext cx="571884" cy="530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5781151" y="3083412"/>
                <a:ext cx="571882" cy="5309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12" name="矩形 11"/>
              <p:cNvSpPr/>
              <p:nvPr/>
            </p:nvSpPr>
            <p:spPr>
              <a:xfrm>
                <a:off x="5351449" y="2928406"/>
                <a:ext cx="571882" cy="530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zh-CN" altLang="en-US"/>
              </a:p>
            </p:txBody>
          </p:sp>
        </p:grpSp>
      </p:grpSp>
      <p:sp>
        <p:nvSpPr>
          <p:cNvPr id="6" name="等腰三角形 5"/>
          <p:cNvSpPr/>
          <p:nvPr/>
        </p:nvSpPr>
        <p:spPr bwMode="gray">
          <a:xfrm rot="16200000">
            <a:off x="986632" y="3118643"/>
            <a:ext cx="4394200" cy="1331913"/>
          </a:xfrm>
          <a:prstGeom prst="triangle">
            <a:avLst>
              <a:gd name="adj" fmla="val 50031"/>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lin ang="2700000" scaled="1"/>
            <a:tileRect/>
          </a:gradFill>
          <a:ln w="9525" algn="ctr">
            <a:noFill/>
            <a:round/>
            <a:headEnd/>
            <a:tailEnd/>
          </a:ln>
          <a:effectLst/>
        </p:spPr>
        <p:txBody>
          <a:bodyPr wrap="none" anchor="ctr"/>
          <a:lstStyle/>
          <a:p>
            <a:pPr algn="ctr">
              <a:defRPr/>
            </a:pPr>
            <a:endParaRPr lang="zh-CN" altLang="en-US" dirty="0">
              <a:latin typeface="Calibri" panose="020F0502020204030204" pitchFamily="34" charset="0"/>
              <a:ea typeface="宋体" panose="02010600030101010101" pitchFamily="2" charset="-122"/>
              <a:cs typeface="Arial" pitchFamily="34" charset="0"/>
            </a:endParaRPr>
          </a:p>
        </p:txBody>
      </p:sp>
      <p:pic>
        <p:nvPicPr>
          <p:cNvPr id="33797"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888" y="2928938"/>
            <a:ext cx="2501900" cy="170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TextBox 3"/>
          <p:cNvSpPr txBox="1">
            <a:spLocks noChangeArrowheads="1"/>
          </p:cNvSpPr>
          <p:nvPr/>
        </p:nvSpPr>
        <p:spPr bwMode="auto">
          <a:xfrm>
            <a:off x="4157663" y="1587500"/>
            <a:ext cx="77152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charset="0"/>
              <a:buChar char="•"/>
              <a:defRPr sz="2800">
                <a:solidFill>
                  <a:schemeClr val="tx1"/>
                </a:solidFill>
                <a:latin typeface="Calibri" charset="0"/>
                <a:ea typeface="宋体" charset="-122"/>
              </a:defRPr>
            </a:lvl1pPr>
            <a:lvl2pPr marL="800100" indent="-34290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a:lnSpc>
                <a:spcPct val="150000"/>
              </a:lnSpc>
              <a:spcBef>
                <a:spcPct val="0"/>
              </a:spcBef>
              <a:buFontTx/>
              <a:buNone/>
            </a:pPr>
            <a:r>
              <a:rPr lang="zh-CN" altLang="en-US" sz="2400" dirty="0">
                <a:solidFill>
                  <a:srgbClr val="FF0000"/>
                </a:solidFill>
                <a:latin typeface="华文仿宋" charset="-122"/>
                <a:ea typeface="华文仿宋" charset="-122"/>
              </a:rPr>
              <a:t>积分换购</a:t>
            </a:r>
            <a:r>
              <a:rPr lang="en-US" altLang="zh-CN" sz="2400" dirty="0">
                <a:solidFill>
                  <a:srgbClr val="FF0000"/>
                </a:solidFill>
                <a:latin typeface="华文仿宋" charset="-122"/>
                <a:ea typeface="华文仿宋" charset="-122"/>
              </a:rPr>
              <a:t>-</a:t>
            </a:r>
            <a:r>
              <a:rPr lang="zh-CN" altLang="en-US" sz="2400" dirty="0">
                <a:solidFill>
                  <a:srgbClr val="FF0000"/>
                </a:solidFill>
                <a:latin typeface="华文仿宋" charset="-122"/>
                <a:ea typeface="华文仿宋" charset="-122"/>
              </a:rPr>
              <a:t>消费联动</a:t>
            </a:r>
            <a:endParaRPr lang="en-US" altLang="zh-CN" sz="2400" dirty="0">
              <a:solidFill>
                <a:srgbClr val="FF0000"/>
              </a:solidFill>
              <a:latin typeface="华文仿宋" charset="-122"/>
              <a:ea typeface="华文仿宋" charset="-122"/>
            </a:endParaRPr>
          </a:p>
          <a:p>
            <a:pPr lvl="1">
              <a:lnSpc>
                <a:spcPct val="150000"/>
              </a:lnSpc>
              <a:spcBef>
                <a:spcPct val="0"/>
              </a:spcBef>
              <a:buFont typeface="Wingdings" charset="2"/>
              <a:buChar char="Ø"/>
            </a:pPr>
            <a:r>
              <a:rPr lang="zh-CN" altLang="en-US" dirty="0">
                <a:latin typeface="华文仿宋" charset="-122"/>
                <a:ea typeface="华文仿宋" charset="-122"/>
              </a:rPr>
              <a:t>收银员选择积分换购，输入消费信息，提交系统；</a:t>
            </a:r>
            <a:endParaRPr lang="en-US" altLang="zh-CN" dirty="0">
              <a:latin typeface="华文仿宋" charset="-122"/>
              <a:ea typeface="华文仿宋" charset="-122"/>
            </a:endParaRPr>
          </a:p>
          <a:p>
            <a:pPr lvl="1">
              <a:lnSpc>
                <a:spcPct val="150000"/>
              </a:lnSpc>
              <a:spcBef>
                <a:spcPct val="0"/>
              </a:spcBef>
              <a:buFont typeface="Wingdings" charset="2"/>
              <a:buChar char="Ø"/>
            </a:pPr>
            <a:r>
              <a:rPr lang="en-US" altLang="zh-CN" dirty="0">
                <a:latin typeface="华文仿宋" charset="-122"/>
                <a:ea typeface="华文仿宋" charset="-122"/>
              </a:rPr>
              <a:t>POSP</a:t>
            </a:r>
            <a:r>
              <a:rPr lang="zh-CN" altLang="en-US" dirty="0">
                <a:latin typeface="华文仿宋" charset="-122"/>
                <a:ea typeface="华文仿宋" charset="-122"/>
              </a:rPr>
              <a:t>处理后，将积分换购相关信息（如：总金额、银行卡扣款金额、积分扣减金额、积分扣减额度等）返回</a:t>
            </a:r>
            <a:r>
              <a:rPr lang="en-US" altLang="zh-CN" dirty="0">
                <a:latin typeface="华文仿宋" charset="-122"/>
                <a:ea typeface="华文仿宋" charset="-122"/>
              </a:rPr>
              <a:t>POS</a:t>
            </a:r>
            <a:r>
              <a:rPr lang="zh-CN" altLang="en-US" dirty="0">
                <a:latin typeface="华文仿宋" charset="-122"/>
                <a:ea typeface="华文仿宋" charset="-122"/>
              </a:rPr>
              <a:t>显示，消费者确认后，提交处理；</a:t>
            </a:r>
            <a:endParaRPr lang="en-US" altLang="zh-CN" dirty="0">
              <a:latin typeface="华文仿宋" charset="-122"/>
              <a:ea typeface="华文仿宋" charset="-122"/>
            </a:endParaRPr>
          </a:p>
          <a:p>
            <a:pPr lvl="1">
              <a:lnSpc>
                <a:spcPct val="150000"/>
              </a:lnSpc>
              <a:spcBef>
                <a:spcPct val="0"/>
              </a:spcBef>
              <a:buFont typeface="Wingdings" charset="2"/>
              <a:buChar char="Ø"/>
            </a:pPr>
            <a:r>
              <a:rPr lang="zh-CN" altLang="en-US" dirty="0">
                <a:latin typeface="华文仿宋" charset="-122"/>
                <a:ea typeface="华文仿宋" charset="-122"/>
              </a:rPr>
              <a:t>可将</a:t>
            </a:r>
            <a:r>
              <a:rPr lang="zh-CN" altLang="en-US" dirty="0">
                <a:solidFill>
                  <a:srgbClr val="FF0000"/>
                </a:solidFill>
                <a:latin typeface="华文仿宋" charset="-122"/>
                <a:ea typeface="华文仿宋" charset="-122"/>
              </a:rPr>
              <a:t>商户所有商品纳入积分换购范畴</a:t>
            </a:r>
            <a:r>
              <a:rPr lang="zh-CN" altLang="en-US" dirty="0">
                <a:latin typeface="华文仿宋" charset="-122"/>
                <a:ea typeface="华文仿宋" charset="-122"/>
              </a:rPr>
              <a:t>，较之传统积分兑换，更贴近持卡人的实际需求，</a:t>
            </a:r>
            <a:r>
              <a:rPr lang="zh-CN" altLang="en-US" dirty="0">
                <a:solidFill>
                  <a:srgbClr val="FF0000"/>
                </a:solidFill>
                <a:latin typeface="华文仿宋" charset="-122"/>
                <a:ea typeface="华文仿宋" charset="-122"/>
              </a:rPr>
              <a:t>兑换流程更简单，更受欢迎</a:t>
            </a:r>
            <a:r>
              <a:rPr lang="zh-CN" altLang="en-US" dirty="0">
                <a:latin typeface="华文仿宋" charset="-122"/>
                <a:ea typeface="华文仿宋" charset="-122"/>
              </a:rPr>
              <a:t>，可极大</a:t>
            </a:r>
            <a:r>
              <a:rPr lang="zh-CN" altLang="en-US" dirty="0">
                <a:solidFill>
                  <a:srgbClr val="FF0000"/>
                </a:solidFill>
                <a:latin typeface="华文仿宋" charset="-122"/>
                <a:ea typeface="华文仿宋" charset="-122"/>
              </a:rPr>
              <a:t>调动持卡人用卡积极性</a:t>
            </a:r>
            <a:r>
              <a:rPr lang="zh-CN" altLang="en-US" dirty="0">
                <a:latin typeface="华文仿宋" charset="-122"/>
                <a:ea typeface="华文仿宋" charset="-122"/>
              </a:rPr>
              <a:t>。</a:t>
            </a:r>
            <a:endParaRPr lang="en-US" altLang="zh-CN" dirty="0">
              <a:latin typeface="华文仿宋" charset="-122"/>
              <a:ea typeface="华文仿宋" charset="-122"/>
            </a:endParaRPr>
          </a:p>
        </p:txBody>
      </p:sp>
    </p:spTree>
    <p:extLst>
      <p:ext uri="{BB962C8B-B14F-4D97-AF65-F5344CB8AC3E}">
        <p14:creationId xmlns:p14="http://schemas.microsoft.com/office/powerpoint/2010/main" val="17962389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组合 3"/>
          <p:cNvGrpSpPr>
            <a:grpSpLocks/>
          </p:cNvGrpSpPr>
          <p:nvPr/>
        </p:nvGrpSpPr>
        <p:grpSpPr bwMode="auto">
          <a:xfrm>
            <a:off x="477838" y="536575"/>
            <a:ext cx="11123612" cy="508000"/>
            <a:chOff x="477672" y="536771"/>
            <a:chExt cx="11123563" cy="507667"/>
          </a:xfrm>
        </p:grpSpPr>
        <p:sp>
          <p:nvSpPr>
            <p:cNvPr id="34831" name="矩形 4"/>
            <p:cNvSpPr>
              <a:spLocks noChangeArrowheads="1"/>
            </p:cNvSpPr>
            <p:nvPr/>
          </p:nvSpPr>
          <p:spPr bwMode="auto">
            <a:xfrm>
              <a:off x="477672" y="536771"/>
              <a:ext cx="1415766" cy="46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a:lnSpc>
                  <a:spcPct val="100000"/>
                </a:lnSpc>
                <a:spcBef>
                  <a:spcPct val="0"/>
                </a:spcBef>
                <a:buFontTx/>
                <a:buNone/>
              </a:pPr>
              <a:r>
                <a:rPr lang="zh-CN" altLang="en-US" sz="2400" b="1">
                  <a:solidFill>
                    <a:schemeClr val="accent1"/>
                  </a:solidFill>
                  <a:latin typeface="华文仿宋" charset="-122"/>
                  <a:ea typeface="华文仿宋" charset="-122"/>
                </a:rPr>
                <a:t>打折优惠</a:t>
              </a:r>
            </a:p>
          </p:txBody>
        </p:sp>
        <p:cxnSp>
          <p:nvCxnSpPr>
            <p:cNvPr id="5" name="直接连接符 4"/>
            <p:cNvCxnSpPr/>
            <p:nvPr/>
          </p:nvCxnSpPr>
          <p:spPr>
            <a:xfrm>
              <a:off x="477672" y="1044438"/>
              <a:ext cx="11123563" cy="0"/>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grpSp>
        <p:nvGrpSpPr>
          <p:cNvPr id="34819" name="组合 5"/>
          <p:cNvGrpSpPr>
            <a:grpSpLocks/>
          </p:cNvGrpSpPr>
          <p:nvPr/>
        </p:nvGrpSpPr>
        <p:grpSpPr bwMode="auto">
          <a:xfrm>
            <a:off x="8845550" y="6054725"/>
            <a:ext cx="2755900" cy="490538"/>
            <a:chOff x="3252422" y="3833578"/>
            <a:chExt cx="2755880" cy="489986"/>
          </a:xfrm>
        </p:grpSpPr>
        <p:grpSp>
          <p:nvGrpSpPr>
            <p:cNvPr id="34823" name="组合 7"/>
            <p:cNvGrpSpPr>
              <a:grpSpLocks/>
            </p:cNvGrpSpPr>
            <p:nvPr/>
          </p:nvGrpSpPr>
          <p:grpSpPr bwMode="auto">
            <a:xfrm>
              <a:off x="3252422" y="3833578"/>
              <a:ext cx="2251880" cy="319392"/>
              <a:chOff x="2097060" y="2868512"/>
              <a:chExt cx="2251880" cy="319392"/>
            </a:xfrm>
          </p:grpSpPr>
          <p:cxnSp>
            <p:nvCxnSpPr>
              <p:cNvPr id="13" name="直接连接符 12"/>
              <p:cNvCxnSpPr/>
              <p:nvPr/>
            </p:nvCxnSpPr>
            <p:spPr>
              <a:xfrm>
                <a:off x="2657444" y="3133327"/>
                <a:ext cx="1692263" cy="0"/>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14" name="直接连接符 13"/>
              <p:cNvCxnSpPr/>
              <p:nvPr/>
            </p:nvCxnSpPr>
            <p:spPr>
              <a:xfrm>
                <a:off x="2097060" y="3187241"/>
                <a:ext cx="225264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181197" y="2868512"/>
                <a:ext cx="2025636" cy="275914"/>
              </a:xfrm>
              <a:prstGeom prst="rect">
                <a:avLst/>
              </a:prstGeom>
              <a:noFill/>
            </p:spPr>
            <p:txBody>
              <a:bodyPr>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r>
                  <a:rPr lang="zh-CN" altLang="en-US" sz="1200">
                    <a:solidFill>
                      <a:srgbClr val="203864"/>
                    </a:solidFill>
                    <a:latin typeface="Adobe 仿宋 Std R" charset="0"/>
                    <a:ea typeface="Adobe 仿宋 Std R" charset="0"/>
                    <a:cs typeface="Adobe 仿宋 Std R" charset="0"/>
                  </a:rPr>
                  <a:t>杭州信雅达科技有限公司</a:t>
                </a:r>
              </a:p>
            </p:txBody>
          </p:sp>
        </p:grpSp>
        <p:grpSp>
          <p:nvGrpSpPr>
            <p:cNvPr id="34824" name="组合 10"/>
            <p:cNvGrpSpPr>
              <a:grpSpLocks/>
            </p:cNvGrpSpPr>
            <p:nvPr/>
          </p:nvGrpSpPr>
          <p:grpSpPr bwMode="auto">
            <a:xfrm>
              <a:off x="5504302" y="3891564"/>
              <a:ext cx="504000" cy="432000"/>
              <a:chOff x="5349922" y="2715905"/>
              <a:chExt cx="1003111" cy="898491"/>
            </a:xfrm>
          </p:grpSpPr>
          <p:sp>
            <p:nvSpPr>
              <p:cNvPr id="10" name="矩形 9"/>
              <p:cNvSpPr/>
              <p:nvPr/>
            </p:nvSpPr>
            <p:spPr>
              <a:xfrm>
                <a:off x="5638969" y="2717332"/>
                <a:ext cx="571884" cy="530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5781151" y="3083412"/>
                <a:ext cx="571882" cy="5309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12" name="矩形 11"/>
              <p:cNvSpPr/>
              <p:nvPr/>
            </p:nvSpPr>
            <p:spPr>
              <a:xfrm>
                <a:off x="5351449" y="2928406"/>
                <a:ext cx="571882" cy="530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zh-CN" altLang="en-US"/>
              </a:p>
            </p:txBody>
          </p:sp>
        </p:grpSp>
      </p:grpSp>
      <p:sp>
        <p:nvSpPr>
          <p:cNvPr id="6" name="等腰三角形 5"/>
          <p:cNvSpPr/>
          <p:nvPr/>
        </p:nvSpPr>
        <p:spPr bwMode="gray">
          <a:xfrm rot="16200000">
            <a:off x="986632" y="3118643"/>
            <a:ext cx="4394200" cy="1331913"/>
          </a:xfrm>
          <a:prstGeom prst="triangle">
            <a:avLst>
              <a:gd name="adj" fmla="val 50031"/>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lin ang="2700000" scaled="1"/>
            <a:tileRect/>
          </a:gradFill>
          <a:ln w="9525" algn="ctr">
            <a:noFill/>
            <a:round/>
            <a:headEnd/>
            <a:tailEnd/>
          </a:ln>
          <a:effectLst/>
        </p:spPr>
        <p:txBody>
          <a:bodyPr wrap="none" anchor="ctr"/>
          <a:lstStyle/>
          <a:p>
            <a:pPr algn="ctr">
              <a:defRPr/>
            </a:pPr>
            <a:endParaRPr lang="zh-CN" altLang="en-US" dirty="0">
              <a:latin typeface="Calibri" panose="020F0502020204030204" pitchFamily="34" charset="0"/>
              <a:ea typeface="宋体" panose="02010600030101010101" pitchFamily="2" charset="-122"/>
              <a:cs typeface="Arial" pitchFamily="34" charset="0"/>
            </a:endParaRPr>
          </a:p>
        </p:txBody>
      </p:sp>
      <p:pic>
        <p:nvPicPr>
          <p:cNvPr id="34821"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888" y="2928938"/>
            <a:ext cx="2501900" cy="170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TextBox 3"/>
          <p:cNvSpPr txBox="1">
            <a:spLocks noChangeArrowheads="1"/>
          </p:cNvSpPr>
          <p:nvPr/>
        </p:nvSpPr>
        <p:spPr bwMode="auto">
          <a:xfrm>
            <a:off x="4306888" y="1130300"/>
            <a:ext cx="7294562"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charset="0"/>
              <a:buChar char="•"/>
              <a:defRPr sz="2800">
                <a:solidFill>
                  <a:schemeClr val="tx1"/>
                </a:solidFill>
                <a:latin typeface="Calibri" charset="0"/>
                <a:ea typeface="宋体" charset="-122"/>
              </a:defRPr>
            </a:lvl1pPr>
            <a:lvl2pPr marL="800100" indent="-34290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a:lnSpc>
                <a:spcPct val="150000"/>
              </a:lnSpc>
              <a:spcBef>
                <a:spcPct val="0"/>
              </a:spcBef>
              <a:buFontTx/>
              <a:buNone/>
            </a:pPr>
            <a:r>
              <a:rPr lang="en-US" altLang="zh-CN" sz="2400" dirty="0">
                <a:latin typeface="华文仿宋" charset="-122"/>
                <a:ea typeface="华文仿宋" charset="-122"/>
              </a:rPr>
              <a:t>1.</a:t>
            </a:r>
            <a:r>
              <a:rPr lang="zh-CN" altLang="en-US" sz="2400" dirty="0">
                <a:solidFill>
                  <a:srgbClr val="FF0000"/>
                </a:solidFill>
                <a:latin typeface="华文仿宋" charset="-122"/>
                <a:ea typeface="华文仿宋" charset="-122"/>
              </a:rPr>
              <a:t>打折优惠</a:t>
            </a:r>
            <a:endParaRPr lang="en-US" altLang="zh-CN" sz="2400" dirty="0">
              <a:solidFill>
                <a:srgbClr val="FF0000"/>
              </a:solidFill>
              <a:latin typeface="华文仿宋" charset="-122"/>
              <a:ea typeface="华文仿宋" charset="-122"/>
            </a:endParaRPr>
          </a:p>
          <a:p>
            <a:pPr lvl="1">
              <a:lnSpc>
                <a:spcPct val="150000"/>
              </a:lnSpc>
              <a:spcBef>
                <a:spcPct val="0"/>
              </a:spcBef>
              <a:buFont typeface="Wingdings" charset="2"/>
              <a:buChar char="Ø"/>
            </a:pPr>
            <a:r>
              <a:rPr lang="zh-CN" altLang="en-US" dirty="0">
                <a:latin typeface="华文仿宋" charset="-122"/>
                <a:ea typeface="华文仿宋" charset="-122"/>
              </a:rPr>
              <a:t>是银行与重点商户联合推出的一种促销手段；</a:t>
            </a:r>
            <a:endParaRPr lang="en-US" altLang="zh-CN" dirty="0">
              <a:latin typeface="华文仿宋" charset="-122"/>
              <a:ea typeface="华文仿宋" charset="-122"/>
            </a:endParaRPr>
          </a:p>
          <a:p>
            <a:pPr lvl="1">
              <a:lnSpc>
                <a:spcPct val="150000"/>
              </a:lnSpc>
              <a:spcBef>
                <a:spcPct val="0"/>
              </a:spcBef>
              <a:buFont typeface="Wingdings" charset="2"/>
              <a:buChar char="Ø"/>
            </a:pPr>
            <a:r>
              <a:rPr lang="zh-CN" altLang="en-US" dirty="0">
                <a:latin typeface="华文仿宋" charset="-122"/>
                <a:ea typeface="华文仿宋" charset="-122"/>
              </a:rPr>
              <a:t>持卡人达到限定条件或指定条件下，某一时间内消费，即可享受相应的优惠。</a:t>
            </a:r>
            <a:endParaRPr lang="en-US" altLang="zh-CN" dirty="0">
              <a:latin typeface="华文仿宋" charset="-122"/>
              <a:ea typeface="华文仿宋" charset="-122"/>
            </a:endParaRPr>
          </a:p>
          <a:p>
            <a:pPr>
              <a:lnSpc>
                <a:spcPct val="150000"/>
              </a:lnSpc>
              <a:spcBef>
                <a:spcPct val="0"/>
              </a:spcBef>
              <a:buFontTx/>
              <a:buNone/>
            </a:pPr>
            <a:r>
              <a:rPr lang="en-US" altLang="zh-CN" sz="2400" dirty="0">
                <a:latin typeface="华文仿宋" charset="-122"/>
                <a:ea typeface="华文仿宋" charset="-122"/>
              </a:rPr>
              <a:t>2.</a:t>
            </a:r>
            <a:r>
              <a:rPr lang="zh-CN" altLang="en-US" sz="2400" dirty="0">
                <a:solidFill>
                  <a:srgbClr val="FF0000"/>
                </a:solidFill>
                <a:latin typeface="华文仿宋" charset="-122"/>
                <a:ea typeface="华文仿宋" charset="-122"/>
              </a:rPr>
              <a:t>活动方式</a:t>
            </a:r>
            <a:r>
              <a:rPr lang="en-US" altLang="zh-CN" sz="2400" dirty="0">
                <a:solidFill>
                  <a:srgbClr val="FF0000"/>
                </a:solidFill>
                <a:latin typeface="华文仿宋" charset="-122"/>
                <a:ea typeface="华文仿宋" charset="-122"/>
              </a:rPr>
              <a:t>-</a:t>
            </a:r>
            <a:r>
              <a:rPr lang="zh-CN" altLang="en-US" sz="2400" dirty="0">
                <a:solidFill>
                  <a:srgbClr val="FF0000"/>
                </a:solidFill>
                <a:latin typeface="华文仿宋" charset="-122"/>
                <a:ea typeface="华文仿宋" charset="-122"/>
              </a:rPr>
              <a:t>举例</a:t>
            </a:r>
            <a:endParaRPr lang="en-US" altLang="zh-CN" sz="2400" dirty="0">
              <a:solidFill>
                <a:srgbClr val="FF0000"/>
              </a:solidFill>
              <a:latin typeface="华文仿宋" charset="-122"/>
              <a:ea typeface="华文仿宋" charset="-122"/>
            </a:endParaRPr>
          </a:p>
          <a:p>
            <a:pPr lvl="1">
              <a:lnSpc>
                <a:spcPct val="150000"/>
              </a:lnSpc>
              <a:spcBef>
                <a:spcPct val="0"/>
              </a:spcBef>
              <a:buFont typeface="Wingdings" charset="2"/>
              <a:buChar char="Ø"/>
            </a:pPr>
            <a:r>
              <a:rPr lang="zh-CN" altLang="en-US" dirty="0">
                <a:latin typeface="华文仿宋" charset="-122"/>
                <a:ea typeface="华文仿宋" charset="-122"/>
              </a:rPr>
              <a:t>满</a:t>
            </a:r>
            <a:r>
              <a:rPr lang="en-US" altLang="zh-CN" dirty="0">
                <a:latin typeface="华文仿宋" charset="-122"/>
                <a:ea typeface="华文仿宋" charset="-122"/>
              </a:rPr>
              <a:t>100</a:t>
            </a:r>
            <a:r>
              <a:rPr lang="zh-CN" altLang="en-US" dirty="0">
                <a:latin typeface="华文仿宋" charset="-122"/>
                <a:ea typeface="华文仿宋" charset="-122"/>
              </a:rPr>
              <a:t>减</a:t>
            </a:r>
            <a:r>
              <a:rPr lang="en-US" altLang="zh-CN" dirty="0">
                <a:latin typeface="华文仿宋" charset="-122"/>
                <a:ea typeface="华文仿宋" charset="-122"/>
              </a:rPr>
              <a:t>10</a:t>
            </a:r>
          </a:p>
          <a:p>
            <a:pPr lvl="1">
              <a:lnSpc>
                <a:spcPct val="150000"/>
              </a:lnSpc>
              <a:spcBef>
                <a:spcPct val="0"/>
              </a:spcBef>
              <a:buFont typeface="Wingdings" charset="2"/>
              <a:buChar char="Ø"/>
            </a:pPr>
            <a:r>
              <a:rPr lang="zh-CN" altLang="en-US" dirty="0">
                <a:latin typeface="华文仿宋" charset="-122"/>
                <a:ea typeface="华文仿宋" charset="-122"/>
              </a:rPr>
              <a:t>打</a:t>
            </a:r>
            <a:r>
              <a:rPr lang="en-US" altLang="zh-CN" dirty="0">
                <a:latin typeface="华文仿宋" charset="-122"/>
                <a:ea typeface="华文仿宋" charset="-122"/>
              </a:rPr>
              <a:t>9</a:t>
            </a:r>
            <a:r>
              <a:rPr lang="zh-CN" altLang="en-US" dirty="0">
                <a:latin typeface="华文仿宋" charset="-122"/>
                <a:ea typeface="华文仿宋" charset="-122"/>
              </a:rPr>
              <a:t>折</a:t>
            </a:r>
            <a:endParaRPr lang="en-US" altLang="zh-CN" dirty="0">
              <a:latin typeface="华文仿宋" charset="-122"/>
              <a:ea typeface="华文仿宋" charset="-122"/>
            </a:endParaRPr>
          </a:p>
          <a:p>
            <a:pPr lvl="1">
              <a:lnSpc>
                <a:spcPct val="150000"/>
              </a:lnSpc>
              <a:spcBef>
                <a:spcPct val="0"/>
              </a:spcBef>
              <a:buFont typeface="Wingdings" charset="2"/>
              <a:buChar char="Ø"/>
            </a:pPr>
            <a:r>
              <a:rPr lang="zh-CN" altLang="en-US" dirty="0">
                <a:latin typeface="华文仿宋" charset="-122"/>
                <a:ea typeface="华文仿宋" charset="-122"/>
              </a:rPr>
              <a:t>抵用券、抽奖等</a:t>
            </a:r>
            <a:endParaRPr lang="en-US" altLang="zh-CN" dirty="0">
              <a:latin typeface="华文仿宋" charset="-122"/>
              <a:ea typeface="华文仿宋" charset="-122"/>
            </a:endParaRPr>
          </a:p>
          <a:p>
            <a:pPr>
              <a:lnSpc>
                <a:spcPct val="150000"/>
              </a:lnSpc>
              <a:spcBef>
                <a:spcPct val="0"/>
              </a:spcBef>
              <a:buFontTx/>
              <a:buNone/>
            </a:pPr>
            <a:r>
              <a:rPr lang="en-US" altLang="zh-CN" sz="2400" dirty="0">
                <a:latin typeface="华文仿宋" charset="-122"/>
                <a:ea typeface="华文仿宋" charset="-122"/>
              </a:rPr>
              <a:t>3.</a:t>
            </a:r>
            <a:r>
              <a:rPr lang="zh-CN" altLang="en-US" sz="2400" dirty="0">
                <a:latin typeface="华文仿宋" charset="-122"/>
                <a:ea typeface="华文仿宋" charset="-122"/>
              </a:rPr>
              <a:t>双赢：</a:t>
            </a:r>
            <a:r>
              <a:rPr lang="zh-CN" altLang="en-US" sz="2400" dirty="0">
                <a:solidFill>
                  <a:srgbClr val="FF0000"/>
                </a:solidFill>
                <a:latin typeface="华文仿宋" charset="-122"/>
                <a:ea typeface="华文仿宋" charset="-122"/>
              </a:rPr>
              <a:t>提高商户交易量，提高银行收单收益</a:t>
            </a:r>
            <a:endParaRPr lang="en-US" altLang="zh-CN" sz="2400" dirty="0">
              <a:solidFill>
                <a:srgbClr val="FF0000"/>
              </a:solidFill>
              <a:latin typeface="华文仿宋" charset="-122"/>
              <a:ea typeface="华文仿宋" charset="-122"/>
            </a:endParaRPr>
          </a:p>
        </p:txBody>
      </p:sp>
    </p:spTree>
    <p:extLst>
      <p:ext uri="{BB962C8B-B14F-4D97-AF65-F5344CB8AC3E}">
        <p14:creationId xmlns:p14="http://schemas.microsoft.com/office/powerpoint/2010/main" val="62855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组合 3"/>
          <p:cNvGrpSpPr>
            <a:grpSpLocks/>
          </p:cNvGrpSpPr>
          <p:nvPr/>
        </p:nvGrpSpPr>
        <p:grpSpPr bwMode="auto">
          <a:xfrm>
            <a:off x="477838" y="536575"/>
            <a:ext cx="11123612" cy="508000"/>
            <a:chOff x="477672" y="536771"/>
            <a:chExt cx="11123563" cy="507667"/>
          </a:xfrm>
        </p:grpSpPr>
        <p:sp>
          <p:nvSpPr>
            <p:cNvPr id="43025" name="矩形 4"/>
            <p:cNvSpPr>
              <a:spLocks noChangeArrowheads="1"/>
            </p:cNvSpPr>
            <p:nvPr/>
          </p:nvSpPr>
          <p:spPr bwMode="auto">
            <a:xfrm>
              <a:off x="477672" y="536771"/>
              <a:ext cx="3262418" cy="46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a:lnSpc>
                  <a:spcPct val="100000"/>
                </a:lnSpc>
                <a:spcBef>
                  <a:spcPct val="0"/>
                </a:spcBef>
                <a:buFontTx/>
                <a:buNone/>
              </a:pPr>
              <a:r>
                <a:rPr lang="zh-CN" altLang="en-US" sz="2400" b="1">
                  <a:solidFill>
                    <a:schemeClr val="accent1"/>
                  </a:solidFill>
                  <a:latin typeface="华文仿宋" charset="-122"/>
                  <a:ea typeface="华文仿宋" charset="-122"/>
                </a:rPr>
                <a:t>应用场景：农村服务点</a:t>
              </a:r>
            </a:p>
          </p:txBody>
        </p:sp>
        <p:cxnSp>
          <p:nvCxnSpPr>
            <p:cNvPr id="5" name="直接连接符 4"/>
            <p:cNvCxnSpPr/>
            <p:nvPr/>
          </p:nvCxnSpPr>
          <p:spPr>
            <a:xfrm>
              <a:off x="477672" y="1044438"/>
              <a:ext cx="11123563" cy="0"/>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grpSp>
        <p:nvGrpSpPr>
          <p:cNvPr id="43011" name="组合 5"/>
          <p:cNvGrpSpPr>
            <a:grpSpLocks/>
          </p:cNvGrpSpPr>
          <p:nvPr/>
        </p:nvGrpSpPr>
        <p:grpSpPr bwMode="auto">
          <a:xfrm>
            <a:off x="8845550" y="6054725"/>
            <a:ext cx="2755900" cy="490538"/>
            <a:chOff x="3252422" y="3833578"/>
            <a:chExt cx="2755880" cy="489986"/>
          </a:xfrm>
        </p:grpSpPr>
        <p:grpSp>
          <p:nvGrpSpPr>
            <p:cNvPr id="43017" name="组合 7"/>
            <p:cNvGrpSpPr>
              <a:grpSpLocks/>
            </p:cNvGrpSpPr>
            <p:nvPr/>
          </p:nvGrpSpPr>
          <p:grpSpPr bwMode="auto">
            <a:xfrm>
              <a:off x="3252422" y="3833578"/>
              <a:ext cx="2251880" cy="319392"/>
              <a:chOff x="2097060" y="2868512"/>
              <a:chExt cx="2251880" cy="319392"/>
            </a:xfrm>
          </p:grpSpPr>
          <p:cxnSp>
            <p:nvCxnSpPr>
              <p:cNvPr id="13" name="直接连接符 12"/>
              <p:cNvCxnSpPr/>
              <p:nvPr/>
            </p:nvCxnSpPr>
            <p:spPr>
              <a:xfrm>
                <a:off x="2657444" y="3133327"/>
                <a:ext cx="1692263" cy="0"/>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14" name="直接连接符 13"/>
              <p:cNvCxnSpPr/>
              <p:nvPr/>
            </p:nvCxnSpPr>
            <p:spPr>
              <a:xfrm>
                <a:off x="2097060" y="3187241"/>
                <a:ext cx="225264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181197" y="2868512"/>
                <a:ext cx="2025636" cy="275914"/>
              </a:xfrm>
              <a:prstGeom prst="rect">
                <a:avLst/>
              </a:prstGeom>
              <a:noFill/>
            </p:spPr>
            <p:txBody>
              <a:bodyPr>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r>
                  <a:rPr lang="zh-CN" altLang="en-US" sz="1200">
                    <a:solidFill>
                      <a:srgbClr val="203864"/>
                    </a:solidFill>
                    <a:latin typeface="Adobe 仿宋 Std R" charset="0"/>
                    <a:ea typeface="Adobe 仿宋 Std R" charset="0"/>
                    <a:cs typeface="Adobe 仿宋 Std R" charset="0"/>
                  </a:rPr>
                  <a:t>杭州信雅达科技有限公司</a:t>
                </a:r>
              </a:p>
            </p:txBody>
          </p:sp>
        </p:grpSp>
        <p:grpSp>
          <p:nvGrpSpPr>
            <p:cNvPr id="43018" name="组合 10"/>
            <p:cNvGrpSpPr>
              <a:grpSpLocks/>
            </p:cNvGrpSpPr>
            <p:nvPr/>
          </p:nvGrpSpPr>
          <p:grpSpPr bwMode="auto">
            <a:xfrm>
              <a:off x="5504302" y="3891564"/>
              <a:ext cx="504000" cy="432000"/>
              <a:chOff x="5349922" y="2715905"/>
              <a:chExt cx="1003111" cy="898491"/>
            </a:xfrm>
          </p:grpSpPr>
          <p:sp>
            <p:nvSpPr>
              <p:cNvPr id="10" name="矩形 9"/>
              <p:cNvSpPr/>
              <p:nvPr/>
            </p:nvSpPr>
            <p:spPr>
              <a:xfrm>
                <a:off x="5638969" y="2717332"/>
                <a:ext cx="571884" cy="530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5781151" y="3083412"/>
                <a:ext cx="571882" cy="5309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12" name="矩形 11"/>
              <p:cNvSpPr/>
              <p:nvPr/>
            </p:nvSpPr>
            <p:spPr>
              <a:xfrm>
                <a:off x="5351449" y="2928406"/>
                <a:ext cx="571882" cy="530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zh-CN" altLang="en-US"/>
              </a:p>
            </p:txBody>
          </p:sp>
        </p:grpSp>
      </p:grpSp>
      <p:sp>
        <p:nvSpPr>
          <p:cNvPr id="6" name="等腰三角形 5"/>
          <p:cNvSpPr/>
          <p:nvPr/>
        </p:nvSpPr>
        <p:spPr bwMode="gray">
          <a:xfrm rot="16200000">
            <a:off x="986632" y="3118643"/>
            <a:ext cx="4394200" cy="1331913"/>
          </a:xfrm>
          <a:prstGeom prst="triangle">
            <a:avLst>
              <a:gd name="adj" fmla="val 50031"/>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lin ang="2700000" scaled="1"/>
            <a:tileRect/>
          </a:gradFill>
          <a:ln w="9525" algn="ctr">
            <a:noFill/>
            <a:round/>
            <a:headEnd/>
            <a:tailEnd/>
          </a:ln>
          <a:effectLst/>
        </p:spPr>
        <p:txBody>
          <a:bodyPr wrap="none" anchor="ctr"/>
          <a:lstStyle/>
          <a:p>
            <a:pPr algn="ctr">
              <a:defRPr/>
            </a:pPr>
            <a:endParaRPr lang="zh-CN" altLang="en-US" dirty="0">
              <a:latin typeface="Calibri" panose="020F0502020204030204" pitchFamily="34" charset="0"/>
              <a:ea typeface="宋体" panose="02010600030101010101" pitchFamily="2" charset="-122"/>
              <a:cs typeface="Arial" pitchFamily="34" charset="0"/>
            </a:endParaRPr>
          </a:p>
        </p:txBody>
      </p:sp>
      <p:pic>
        <p:nvPicPr>
          <p:cNvPr id="4301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888" y="2928938"/>
            <a:ext cx="2501900" cy="170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TextBox 3"/>
          <p:cNvSpPr txBox="1">
            <a:spLocks noChangeArrowheads="1"/>
          </p:cNvSpPr>
          <p:nvPr/>
        </p:nvSpPr>
        <p:spPr bwMode="auto">
          <a:xfrm>
            <a:off x="4057650" y="1042988"/>
            <a:ext cx="7543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charset="0"/>
              <a:buChar char="•"/>
              <a:defRPr sz="2800">
                <a:solidFill>
                  <a:schemeClr val="tx1"/>
                </a:solidFill>
                <a:latin typeface="Calibri" charset="0"/>
                <a:ea typeface="宋体" charset="-122"/>
              </a:defRPr>
            </a:lvl1pPr>
            <a:lvl2pPr marL="800100" indent="-34290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a:lnSpc>
                <a:spcPct val="150000"/>
              </a:lnSpc>
              <a:spcBef>
                <a:spcPct val="0"/>
              </a:spcBef>
              <a:buFontTx/>
              <a:buNone/>
            </a:pPr>
            <a:r>
              <a:rPr lang="en-US" altLang="zh-CN" sz="2400" dirty="0">
                <a:latin typeface="华文仿宋" charset="-122"/>
                <a:ea typeface="华文仿宋" charset="-122"/>
              </a:rPr>
              <a:t>1.</a:t>
            </a:r>
            <a:r>
              <a:rPr lang="zh-CN" altLang="en-US" sz="2400" dirty="0">
                <a:latin typeface="华文仿宋" charset="-122"/>
                <a:ea typeface="华文仿宋" charset="-122"/>
              </a:rPr>
              <a:t>应用场景</a:t>
            </a:r>
            <a:endParaRPr lang="en-US" altLang="zh-CN" sz="2400" dirty="0">
              <a:latin typeface="华文仿宋" charset="-122"/>
              <a:ea typeface="华文仿宋" charset="-122"/>
            </a:endParaRPr>
          </a:p>
          <a:p>
            <a:pPr>
              <a:lnSpc>
                <a:spcPct val="150000"/>
              </a:lnSpc>
              <a:spcBef>
                <a:spcPct val="0"/>
              </a:spcBef>
              <a:buFontTx/>
              <a:buNone/>
            </a:pPr>
            <a:r>
              <a:rPr lang="en-US" altLang="zh-CN" sz="2400" dirty="0">
                <a:latin typeface="华文仿宋" charset="-122"/>
                <a:ea typeface="华文仿宋" charset="-122"/>
              </a:rPr>
              <a:t>	  </a:t>
            </a:r>
            <a:r>
              <a:rPr lang="zh-CN" altLang="en-US" sz="2400" dirty="0">
                <a:latin typeface="华文仿宋" charset="-122"/>
                <a:ea typeface="华文仿宋" charset="-122"/>
              </a:rPr>
              <a:t>在农村村委会、小卖部设立服务点，布放</a:t>
            </a:r>
            <a:r>
              <a:rPr lang="en-US" altLang="zh-CN" sz="2400" dirty="0">
                <a:latin typeface="华文仿宋" charset="-122"/>
                <a:ea typeface="华文仿宋" charset="-122"/>
              </a:rPr>
              <a:t>POS</a:t>
            </a:r>
            <a:r>
              <a:rPr lang="zh-CN" altLang="en-US" sz="2400" dirty="0">
                <a:latin typeface="华文仿宋" charset="-122"/>
                <a:ea typeface="华文仿宋" charset="-122"/>
              </a:rPr>
              <a:t>终端为农民提供助农服务。</a:t>
            </a:r>
            <a:endParaRPr lang="en-US" altLang="zh-CN" sz="2400" dirty="0">
              <a:latin typeface="华文仿宋" charset="-122"/>
              <a:ea typeface="华文仿宋" charset="-122"/>
            </a:endParaRPr>
          </a:p>
          <a:p>
            <a:pPr>
              <a:lnSpc>
                <a:spcPct val="150000"/>
              </a:lnSpc>
              <a:spcBef>
                <a:spcPct val="0"/>
              </a:spcBef>
              <a:buFontTx/>
              <a:buNone/>
            </a:pPr>
            <a:r>
              <a:rPr lang="en-US" altLang="zh-CN" sz="2400" dirty="0">
                <a:latin typeface="华文仿宋" charset="-122"/>
                <a:ea typeface="华文仿宋" charset="-122"/>
              </a:rPr>
              <a:t>2.</a:t>
            </a:r>
            <a:r>
              <a:rPr lang="zh-CN" altLang="en-US" sz="2400" dirty="0">
                <a:latin typeface="华文仿宋" charset="-122"/>
                <a:ea typeface="华文仿宋" charset="-122"/>
              </a:rPr>
              <a:t>业务开展</a:t>
            </a:r>
            <a:endParaRPr lang="en-US" altLang="zh-CN" sz="2400" dirty="0">
              <a:latin typeface="华文仿宋" charset="-122"/>
              <a:ea typeface="华文仿宋" charset="-122"/>
            </a:endParaRPr>
          </a:p>
          <a:p>
            <a:pPr>
              <a:lnSpc>
                <a:spcPct val="150000"/>
              </a:lnSpc>
              <a:spcBef>
                <a:spcPct val="0"/>
              </a:spcBef>
              <a:buFontTx/>
              <a:buNone/>
            </a:pPr>
            <a:r>
              <a:rPr lang="en-US" altLang="zh-CN" sz="2400" dirty="0">
                <a:latin typeface="华文仿宋" charset="-122"/>
                <a:ea typeface="华文仿宋" charset="-122"/>
              </a:rPr>
              <a:t>	</a:t>
            </a:r>
            <a:r>
              <a:rPr lang="zh-CN" altLang="en-US" sz="2400" dirty="0">
                <a:latin typeface="华文仿宋" charset="-122"/>
                <a:ea typeface="华文仿宋" charset="-122"/>
              </a:rPr>
              <a:t>助农小额取现、存款，余额查询，自助缴费（水、电、电视），话费充值，转账</a:t>
            </a:r>
            <a:r>
              <a:rPr lang="zh-CN" altLang="en-US" sz="2400" dirty="0" smtClean="0">
                <a:latin typeface="华文仿宋" charset="-122"/>
                <a:ea typeface="华文仿宋" charset="-122"/>
              </a:rPr>
              <a:t>汇款</a:t>
            </a:r>
            <a:endParaRPr lang="en-US" altLang="zh-CN" sz="2400" dirty="0">
              <a:latin typeface="华文仿宋" charset="-122"/>
              <a:ea typeface="华文仿宋" charset="-122"/>
            </a:endParaRPr>
          </a:p>
          <a:p>
            <a:pPr>
              <a:lnSpc>
                <a:spcPct val="150000"/>
              </a:lnSpc>
              <a:spcBef>
                <a:spcPct val="0"/>
              </a:spcBef>
              <a:buFontTx/>
              <a:buNone/>
            </a:pPr>
            <a:r>
              <a:rPr lang="en-US" altLang="zh-CN" sz="2400" dirty="0" smtClean="0">
                <a:latin typeface="华文仿宋" charset="-122"/>
                <a:ea typeface="华文仿宋" charset="-122"/>
              </a:rPr>
              <a:t>3</a:t>
            </a:r>
            <a:r>
              <a:rPr lang="en-US" altLang="zh-CN" sz="2400" dirty="0">
                <a:latin typeface="华文仿宋" charset="-122"/>
                <a:ea typeface="华文仿宋" charset="-122"/>
              </a:rPr>
              <a:t>.</a:t>
            </a:r>
            <a:r>
              <a:rPr lang="zh-CN" altLang="en-US" sz="2400" dirty="0">
                <a:latin typeface="华文仿宋" charset="-122"/>
                <a:ea typeface="华文仿宋" charset="-122"/>
              </a:rPr>
              <a:t>产品支撑</a:t>
            </a:r>
            <a:endParaRPr lang="en-US" altLang="zh-CN" sz="2400" dirty="0">
              <a:latin typeface="华文仿宋" charset="-122"/>
              <a:ea typeface="华文仿宋" charset="-122"/>
            </a:endParaRPr>
          </a:p>
          <a:p>
            <a:pPr>
              <a:lnSpc>
                <a:spcPct val="150000"/>
              </a:lnSpc>
              <a:spcBef>
                <a:spcPct val="0"/>
              </a:spcBef>
              <a:buFontTx/>
              <a:buNone/>
            </a:pPr>
            <a:r>
              <a:rPr lang="en-US" altLang="zh-CN" sz="2400" dirty="0">
                <a:latin typeface="华文仿宋" charset="-122"/>
                <a:ea typeface="华文仿宋" charset="-122"/>
              </a:rPr>
              <a:t>	POS</a:t>
            </a:r>
            <a:r>
              <a:rPr lang="zh-CN" altLang="en-US" sz="2400" dirty="0">
                <a:latin typeface="华文仿宋" charset="-122"/>
                <a:ea typeface="华文仿宋" charset="-122"/>
              </a:rPr>
              <a:t>：</a:t>
            </a:r>
            <a:endParaRPr lang="en-US" altLang="zh-CN" sz="2400" dirty="0">
              <a:latin typeface="华文仿宋" charset="-122"/>
              <a:ea typeface="华文仿宋" charset="-122"/>
            </a:endParaRPr>
          </a:p>
        </p:txBody>
      </p:sp>
      <p:pic>
        <p:nvPicPr>
          <p:cNvPr id="43015"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78513" y="5205413"/>
            <a:ext cx="1230312"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图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40600" y="5130800"/>
            <a:ext cx="1362075" cy="128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2161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1497013" y="341708"/>
            <a:ext cx="9888537" cy="5076825"/>
          </a:xfrm>
        </p:spPr>
        <p:txBody>
          <a:bodyPr>
            <a:normAutofit fontScale="90000"/>
          </a:bodyPr>
          <a:lstStyle/>
          <a:p>
            <a:pPr>
              <a:lnSpc>
                <a:spcPct val="150000"/>
              </a:lnSpc>
            </a:pPr>
            <a:r>
              <a:rPr lang="en-US" altLang="zh-CN" dirty="0">
                <a:latin typeface="华文仿宋" charset="-122"/>
                <a:ea typeface="华文仿宋" charset="-122"/>
              </a:rPr>
              <a:t/>
            </a:r>
            <a:br>
              <a:rPr lang="en-US" altLang="zh-CN" dirty="0">
                <a:latin typeface="华文仿宋" charset="-122"/>
                <a:ea typeface="华文仿宋" charset="-122"/>
              </a:rPr>
            </a:br>
            <a:r>
              <a:rPr lang="zh-CN" altLang="en-US" dirty="0" smtClean="0">
                <a:latin typeface="华文仿宋" charset="-122"/>
                <a:ea typeface="华文仿宋" charset="-122"/>
              </a:rPr>
              <a:t>公司简介</a:t>
            </a:r>
            <a:r>
              <a:rPr lang="en-US" altLang="zh-CN" dirty="0" smtClean="0">
                <a:latin typeface="华文仿宋" charset="-122"/>
                <a:ea typeface="华文仿宋" charset="-122"/>
              </a:rPr>
              <a:t/>
            </a:r>
            <a:br>
              <a:rPr lang="en-US" altLang="zh-CN" dirty="0" smtClean="0">
                <a:latin typeface="华文仿宋" charset="-122"/>
                <a:ea typeface="华文仿宋" charset="-122"/>
              </a:rPr>
            </a:br>
            <a:r>
              <a:rPr lang="zh-CN" altLang="en-US" dirty="0" smtClean="0">
                <a:latin typeface="华文仿宋" charset="-122"/>
                <a:ea typeface="华文仿宋" charset="-122"/>
              </a:rPr>
              <a:t>产品</a:t>
            </a:r>
            <a:r>
              <a:rPr lang="zh-CN" altLang="en-US" dirty="0">
                <a:latin typeface="华文仿宋" charset="-122"/>
                <a:ea typeface="华文仿宋" charset="-122"/>
              </a:rPr>
              <a:t>方案</a:t>
            </a:r>
            <a:r>
              <a:rPr lang="en-US" altLang="zh-CN" dirty="0">
                <a:latin typeface="华文仿宋" charset="-122"/>
                <a:ea typeface="华文仿宋" charset="-122"/>
              </a:rPr>
              <a:t/>
            </a:r>
            <a:br>
              <a:rPr lang="en-US" altLang="zh-CN" dirty="0">
                <a:latin typeface="华文仿宋" charset="-122"/>
                <a:ea typeface="华文仿宋" charset="-122"/>
              </a:rPr>
            </a:br>
            <a:r>
              <a:rPr lang="zh-CN" altLang="en-US" dirty="0" smtClean="0">
                <a:latin typeface="华文仿宋" charset="-122"/>
                <a:ea typeface="华文仿宋" charset="-122"/>
              </a:rPr>
              <a:t>应用场景</a:t>
            </a:r>
            <a:r>
              <a:rPr lang="en-US" altLang="zh-CN" dirty="0">
                <a:latin typeface="华文仿宋" charset="-122"/>
                <a:ea typeface="华文仿宋" charset="-122"/>
              </a:rPr>
              <a:t/>
            </a:r>
            <a:br>
              <a:rPr lang="en-US" altLang="zh-CN" dirty="0">
                <a:latin typeface="华文仿宋" charset="-122"/>
                <a:ea typeface="华文仿宋" charset="-122"/>
              </a:rPr>
            </a:br>
            <a:r>
              <a:rPr lang="zh-CN" altLang="en-US" dirty="0">
                <a:latin typeface="华文仿宋" charset="-122"/>
                <a:ea typeface="华文仿宋" charset="-122"/>
              </a:rPr>
              <a:t>成功案例</a:t>
            </a:r>
            <a:r>
              <a:rPr lang="en-US" altLang="zh-CN" dirty="0">
                <a:latin typeface="华文仿宋" charset="-122"/>
                <a:ea typeface="华文仿宋" charset="-122"/>
              </a:rPr>
              <a:t/>
            </a:r>
            <a:br>
              <a:rPr lang="en-US" altLang="zh-CN" dirty="0">
                <a:latin typeface="华文仿宋" charset="-122"/>
                <a:ea typeface="华文仿宋" charset="-122"/>
              </a:rPr>
            </a:br>
            <a:r>
              <a:rPr lang="zh-CN" altLang="en-US" dirty="0">
                <a:latin typeface="华文仿宋" charset="-122"/>
                <a:ea typeface="华文仿宋" charset="-122"/>
              </a:rPr>
              <a:t>优势总结</a:t>
            </a:r>
          </a:p>
        </p:txBody>
      </p:sp>
      <p:cxnSp>
        <p:nvCxnSpPr>
          <p:cNvPr id="3" name="直接连接符 2"/>
          <p:cNvCxnSpPr/>
          <p:nvPr/>
        </p:nvCxnSpPr>
        <p:spPr bwMode="auto">
          <a:xfrm>
            <a:off x="477838" y="901700"/>
            <a:ext cx="11260137" cy="7938"/>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矩形 6"/>
          <p:cNvSpPr>
            <a:spLocks noChangeArrowheads="1"/>
          </p:cNvSpPr>
          <p:nvPr/>
        </p:nvSpPr>
        <p:spPr bwMode="gray">
          <a:xfrm>
            <a:off x="1497013" y="3832964"/>
            <a:ext cx="2427287" cy="882650"/>
          </a:xfrm>
          <a:prstGeom prst="rect">
            <a:avLst/>
          </a:prstGeom>
          <a:solidFill>
            <a:schemeClr val="accent2">
              <a:alpha val="67842"/>
            </a:schemeClr>
          </a:solidFill>
          <a:ln>
            <a:noFill/>
          </a:ln>
          <a:effectLst>
            <a:softEdge rad="127000"/>
          </a:effectLs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zh-CN" altLang="en-US" sz="4400"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成功案例</a:t>
            </a:r>
          </a:p>
        </p:txBody>
      </p:sp>
      <p:sp>
        <p:nvSpPr>
          <p:cNvPr id="62471" name="TextBox 4"/>
          <p:cNvSpPr txBox="1">
            <a:spLocks noChangeArrowheads="1"/>
          </p:cNvSpPr>
          <p:nvPr/>
        </p:nvSpPr>
        <p:spPr bwMode="auto">
          <a:xfrm>
            <a:off x="477838" y="411163"/>
            <a:ext cx="2447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r>
              <a:rPr lang="zh-CN" altLang="en-US" sz="2400" b="1">
                <a:solidFill>
                  <a:schemeClr val="accent1"/>
                </a:solidFill>
                <a:latin typeface="华文仿宋" charset="-122"/>
                <a:ea typeface="华文仿宋" charset="-122"/>
              </a:rPr>
              <a:t>提纲</a:t>
            </a:r>
          </a:p>
        </p:txBody>
      </p:sp>
      <p:grpSp>
        <p:nvGrpSpPr>
          <p:cNvPr id="62472" name="组合 5"/>
          <p:cNvGrpSpPr>
            <a:grpSpLocks/>
          </p:cNvGrpSpPr>
          <p:nvPr/>
        </p:nvGrpSpPr>
        <p:grpSpPr bwMode="auto">
          <a:xfrm>
            <a:off x="8845550" y="6054725"/>
            <a:ext cx="2755900" cy="490538"/>
            <a:chOff x="3252422" y="3833578"/>
            <a:chExt cx="2755880" cy="489986"/>
          </a:xfrm>
        </p:grpSpPr>
        <p:grpSp>
          <p:nvGrpSpPr>
            <p:cNvPr id="62473" name="组合 7"/>
            <p:cNvGrpSpPr>
              <a:grpSpLocks/>
            </p:cNvGrpSpPr>
            <p:nvPr/>
          </p:nvGrpSpPr>
          <p:grpSpPr bwMode="auto">
            <a:xfrm>
              <a:off x="3252422" y="3833578"/>
              <a:ext cx="2251880" cy="319392"/>
              <a:chOff x="2097060" y="2868512"/>
              <a:chExt cx="2251880" cy="319392"/>
            </a:xfrm>
          </p:grpSpPr>
          <p:cxnSp>
            <p:nvCxnSpPr>
              <p:cNvPr id="13" name="直接连接符 12"/>
              <p:cNvCxnSpPr/>
              <p:nvPr/>
            </p:nvCxnSpPr>
            <p:spPr>
              <a:xfrm>
                <a:off x="2657444" y="3133327"/>
                <a:ext cx="1692263" cy="0"/>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14" name="直接连接符 13"/>
              <p:cNvCxnSpPr/>
              <p:nvPr/>
            </p:nvCxnSpPr>
            <p:spPr>
              <a:xfrm>
                <a:off x="2097060" y="3187241"/>
                <a:ext cx="225264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181197" y="2868512"/>
                <a:ext cx="2025636" cy="275914"/>
              </a:xfrm>
              <a:prstGeom prst="rect">
                <a:avLst/>
              </a:prstGeom>
              <a:noFill/>
            </p:spPr>
            <p:txBody>
              <a:bodyPr>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r>
                  <a:rPr lang="zh-CN" altLang="en-US" sz="1200">
                    <a:solidFill>
                      <a:srgbClr val="203864"/>
                    </a:solidFill>
                    <a:latin typeface="Adobe 仿宋 Std R" charset="0"/>
                    <a:ea typeface="Adobe 仿宋 Std R" charset="0"/>
                    <a:cs typeface="Adobe 仿宋 Std R" charset="0"/>
                  </a:rPr>
                  <a:t>杭州信雅达科技有限公司</a:t>
                </a:r>
              </a:p>
            </p:txBody>
          </p:sp>
        </p:grpSp>
        <p:grpSp>
          <p:nvGrpSpPr>
            <p:cNvPr id="62474" name="组合 10"/>
            <p:cNvGrpSpPr>
              <a:grpSpLocks/>
            </p:cNvGrpSpPr>
            <p:nvPr/>
          </p:nvGrpSpPr>
          <p:grpSpPr bwMode="auto">
            <a:xfrm>
              <a:off x="5504302" y="3891564"/>
              <a:ext cx="504000" cy="432000"/>
              <a:chOff x="5349922" y="2715905"/>
              <a:chExt cx="1003111" cy="898491"/>
            </a:xfrm>
          </p:grpSpPr>
          <p:sp>
            <p:nvSpPr>
              <p:cNvPr id="10" name="矩形 9"/>
              <p:cNvSpPr/>
              <p:nvPr/>
            </p:nvSpPr>
            <p:spPr>
              <a:xfrm>
                <a:off x="5638969" y="2717332"/>
                <a:ext cx="571884" cy="530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5781151" y="3083412"/>
                <a:ext cx="571882" cy="5309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12" name="矩形 11"/>
              <p:cNvSpPr/>
              <p:nvPr/>
            </p:nvSpPr>
            <p:spPr>
              <a:xfrm>
                <a:off x="5351449" y="2928406"/>
                <a:ext cx="571882" cy="530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zh-CN" altLang="en-US"/>
              </a:p>
            </p:txBody>
          </p:sp>
        </p:grpSp>
      </p:grpSp>
    </p:spTree>
    <p:extLst>
      <p:ext uri="{BB962C8B-B14F-4D97-AF65-F5344CB8AC3E}">
        <p14:creationId xmlns:p14="http://schemas.microsoft.com/office/powerpoint/2010/main" val="19440460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bwMode="auto">
          <a:xfrm>
            <a:off x="477838" y="573088"/>
            <a:ext cx="11260137" cy="7937"/>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8131" name="TextBox 4"/>
          <p:cNvSpPr txBox="1">
            <a:spLocks noChangeArrowheads="1"/>
          </p:cNvSpPr>
          <p:nvPr/>
        </p:nvSpPr>
        <p:spPr bwMode="auto">
          <a:xfrm>
            <a:off x="477838" y="82550"/>
            <a:ext cx="2447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a:solidFill>
                  <a:schemeClr val="accent1"/>
                </a:solidFill>
                <a:latin typeface="华文仿宋" pitchFamily="2" charset="-122"/>
                <a:ea typeface="华文仿宋" pitchFamily="2" charset="-122"/>
              </a:rPr>
              <a:t>合作案例</a:t>
            </a:r>
          </a:p>
        </p:txBody>
      </p:sp>
      <p:sp>
        <p:nvSpPr>
          <p:cNvPr id="12" name="圆角矩形 20493"/>
          <p:cNvSpPr>
            <a:spLocks noChangeArrowheads="1"/>
          </p:cNvSpPr>
          <p:nvPr/>
        </p:nvSpPr>
        <p:spPr bwMode="auto">
          <a:xfrm>
            <a:off x="642937" y="706438"/>
            <a:ext cx="11095037" cy="434975"/>
          </a:xfrm>
          <a:prstGeom prst="roundRect">
            <a:avLst>
              <a:gd name="adj" fmla="val 16667"/>
            </a:avLst>
          </a:prstGeom>
          <a:solidFill>
            <a:schemeClr val="tx1">
              <a:lumMod val="10000"/>
              <a:lumOff val="90000"/>
              <a:alpha val="98038"/>
            </a:schemeClr>
          </a:solidFill>
          <a:ln w="9525" algn="ctr">
            <a:solidFill>
              <a:srgbClr val="0070C0"/>
            </a:solidFill>
            <a:round/>
          </a:ln>
        </p:spPr>
        <p:txBody>
          <a:bodyPr/>
          <a:lstStyle/>
          <a:p>
            <a:pPr>
              <a:defRPr/>
            </a:pPr>
            <a:r>
              <a:rPr lang="zh-CN" altLang="en-US" sz="1780" dirty="0"/>
              <a:t>全国性银行</a:t>
            </a:r>
          </a:p>
        </p:txBody>
      </p:sp>
      <p:sp>
        <p:nvSpPr>
          <p:cNvPr id="20" name="圆角矩形 20493"/>
          <p:cNvSpPr>
            <a:spLocks noChangeArrowheads="1"/>
          </p:cNvSpPr>
          <p:nvPr/>
        </p:nvSpPr>
        <p:spPr bwMode="auto">
          <a:xfrm>
            <a:off x="642938" y="2205038"/>
            <a:ext cx="11095037" cy="434975"/>
          </a:xfrm>
          <a:prstGeom prst="roundRect">
            <a:avLst>
              <a:gd name="adj" fmla="val 16667"/>
            </a:avLst>
          </a:prstGeom>
          <a:solidFill>
            <a:schemeClr val="tx1">
              <a:lumMod val="10000"/>
              <a:lumOff val="90000"/>
              <a:alpha val="98038"/>
            </a:schemeClr>
          </a:solidFill>
          <a:ln w="9525" algn="ctr">
            <a:solidFill>
              <a:srgbClr val="0070C0"/>
            </a:solidFill>
            <a:round/>
          </a:ln>
        </p:spPr>
        <p:txBody>
          <a:bodyPr/>
          <a:lstStyle/>
          <a:p>
            <a:pPr>
              <a:defRPr/>
            </a:pPr>
            <a:r>
              <a:rPr lang="zh-CN" altLang="en-US" sz="1780" dirty="0"/>
              <a:t>城商行</a:t>
            </a:r>
          </a:p>
        </p:txBody>
      </p:sp>
      <p:graphicFrame>
        <p:nvGraphicFramePr>
          <p:cNvPr id="21" name="表格 20"/>
          <p:cNvGraphicFramePr>
            <a:graphicFrameLocks noGrp="1"/>
          </p:cNvGraphicFramePr>
          <p:nvPr/>
        </p:nvGraphicFramePr>
        <p:xfrm>
          <a:off x="642938" y="2782888"/>
          <a:ext cx="10558462" cy="754062"/>
        </p:xfrm>
        <a:graphic>
          <a:graphicData uri="http://schemas.openxmlformats.org/drawingml/2006/table">
            <a:tbl>
              <a:tblPr/>
              <a:tblGrid>
                <a:gridCol w="2703783"/>
                <a:gridCol w="2703783"/>
                <a:gridCol w="2703783"/>
                <a:gridCol w="2447113"/>
              </a:tblGrid>
              <a:tr h="377031">
                <a:tc>
                  <a:txBody>
                    <a:bodyPr/>
                    <a:lstStyle/>
                    <a:p>
                      <a:pPr algn="just">
                        <a:lnSpc>
                          <a:spcPct val="150000"/>
                        </a:lnSpc>
                        <a:spcAft>
                          <a:spcPts val="0"/>
                        </a:spcAft>
                      </a:pPr>
                      <a:r>
                        <a:rPr lang="zh-CN" sz="1600" kern="100" dirty="0">
                          <a:effectLst/>
                          <a:latin typeface="Times New Roman" pitchFamily="18" charset="0"/>
                          <a:ea typeface="宋体" pitchFamily="2" charset="-122"/>
                        </a:rPr>
                        <a:t>收付通系统</a:t>
                      </a:r>
                    </a:p>
                  </a:txBody>
                  <a:tcPr marL="8890" marR="8890" marT="88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just">
                        <a:lnSpc>
                          <a:spcPct val="150000"/>
                        </a:lnSpc>
                        <a:spcAft>
                          <a:spcPts val="0"/>
                        </a:spcAft>
                      </a:pPr>
                      <a:r>
                        <a:rPr lang="zh-CN" sz="1600" kern="100" dirty="0">
                          <a:effectLst/>
                          <a:latin typeface="Times New Roman" pitchFamily="18" charset="0"/>
                          <a:ea typeface="宋体" pitchFamily="2" charset="-122"/>
                        </a:rPr>
                        <a:t>泰隆银行</a:t>
                      </a:r>
                    </a:p>
                  </a:txBody>
                  <a:tcPr marL="8890" marR="8890" marT="88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Times New Roman" pitchFamily="18" charset="0"/>
                          <a:ea typeface="宋体" pitchFamily="2" charset="-122"/>
                        </a:rPr>
                        <a:t>综合收付系统</a:t>
                      </a:r>
                    </a:p>
                  </a:txBody>
                  <a:tcPr marL="9525" marR="9525" marT="95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just">
                        <a:lnSpc>
                          <a:spcPct val="150000"/>
                        </a:lnSpc>
                        <a:spcAft>
                          <a:spcPts val="0"/>
                        </a:spcAft>
                      </a:pPr>
                      <a:r>
                        <a:rPr lang="zh-CN" sz="1600" kern="100">
                          <a:effectLst/>
                          <a:latin typeface="Times New Roman" pitchFamily="18" charset="0"/>
                          <a:ea typeface="宋体" pitchFamily="2" charset="-122"/>
                        </a:rPr>
                        <a:t>台州银行</a:t>
                      </a:r>
                    </a:p>
                  </a:txBody>
                  <a:tcPr marL="9525" marR="9525" marT="95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7031">
                <a:tc>
                  <a:txBody>
                    <a:bodyPr/>
                    <a:lstStyle/>
                    <a:p>
                      <a:pPr algn="just">
                        <a:lnSpc>
                          <a:spcPct val="150000"/>
                        </a:lnSpc>
                        <a:spcAft>
                          <a:spcPts val="0"/>
                        </a:spcAft>
                      </a:pPr>
                      <a:r>
                        <a:rPr lang="zh-CN" sz="1600" kern="100">
                          <a:effectLst/>
                          <a:latin typeface="Times New Roman" pitchFamily="18" charset="0"/>
                          <a:ea typeface="宋体" pitchFamily="2" charset="-122"/>
                        </a:rPr>
                        <a:t>收单系统</a:t>
                      </a:r>
                    </a:p>
                  </a:txBody>
                  <a:tcPr marL="8890" marR="8890" marT="88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just">
                        <a:lnSpc>
                          <a:spcPct val="150000"/>
                        </a:lnSpc>
                        <a:spcAft>
                          <a:spcPts val="0"/>
                        </a:spcAft>
                      </a:pPr>
                      <a:r>
                        <a:rPr lang="zh-CN" sz="1600" kern="100" dirty="0">
                          <a:effectLst/>
                          <a:latin typeface="Times New Roman" pitchFamily="18" charset="0"/>
                          <a:ea typeface="宋体" pitchFamily="2" charset="-122"/>
                        </a:rPr>
                        <a:t>贵阳银行</a:t>
                      </a:r>
                    </a:p>
                  </a:txBody>
                  <a:tcPr marL="8890" marR="8890" marT="88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Times New Roman" pitchFamily="18" charset="0"/>
                          <a:ea typeface="宋体" pitchFamily="2" charset="-122"/>
                        </a:rPr>
                        <a:t>代缴费支付平台</a:t>
                      </a:r>
                    </a:p>
                  </a:txBody>
                  <a:tcPr marL="9525" marR="9525" marT="95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just">
                        <a:lnSpc>
                          <a:spcPct val="150000"/>
                        </a:lnSpc>
                        <a:spcAft>
                          <a:spcPts val="0"/>
                        </a:spcAft>
                      </a:pPr>
                      <a:r>
                        <a:rPr lang="zh-CN" sz="1600" kern="100" dirty="0">
                          <a:effectLst/>
                          <a:latin typeface="Times New Roman" pitchFamily="18" charset="0"/>
                          <a:ea typeface="宋体" pitchFamily="2" charset="-122"/>
                        </a:rPr>
                        <a:t>锦州银行</a:t>
                      </a:r>
                    </a:p>
                  </a:txBody>
                  <a:tcPr marL="9525" marR="9525" marT="95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23" name="圆角矩形 20493"/>
          <p:cNvSpPr>
            <a:spLocks noChangeArrowheads="1"/>
          </p:cNvSpPr>
          <p:nvPr/>
        </p:nvSpPr>
        <p:spPr bwMode="auto">
          <a:xfrm>
            <a:off x="638175" y="5392738"/>
            <a:ext cx="11095038" cy="434975"/>
          </a:xfrm>
          <a:prstGeom prst="roundRect">
            <a:avLst>
              <a:gd name="adj" fmla="val 16667"/>
            </a:avLst>
          </a:prstGeom>
          <a:solidFill>
            <a:schemeClr val="tx1">
              <a:lumMod val="10000"/>
              <a:lumOff val="90000"/>
              <a:alpha val="98038"/>
            </a:schemeClr>
          </a:solidFill>
          <a:ln w="9525" algn="ctr">
            <a:solidFill>
              <a:srgbClr val="0070C0"/>
            </a:solidFill>
            <a:round/>
          </a:ln>
        </p:spPr>
        <p:txBody>
          <a:bodyPr/>
          <a:lstStyle/>
          <a:p>
            <a:pPr>
              <a:defRPr/>
            </a:pPr>
            <a:r>
              <a:rPr lang="zh-CN" altLang="en-US" sz="1780" dirty="0"/>
              <a:t>其它第三方支付公司</a:t>
            </a:r>
          </a:p>
        </p:txBody>
      </p:sp>
      <p:graphicFrame>
        <p:nvGraphicFramePr>
          <p:cNvPr id="2" name="表格 1"/>
          <p:cNvGraphicFramePr>
            <a:graphicFrameLocks noGrp="1"/>
          </p:cNvGraphicFramePr>
          <p:nvPr>
            <p:extLst>
              <p:ext uri="{D42A27DB-BD31-4B8C-83A1-F6EECF244321}">
                <p14:modId xmlns:p14="http://schemas.microsoft.com/office/powerpoint/2010/main" val="2089309714"/>
              </p:ext>
            </p:extLst>
          </p:nvPr>
        </p:nvGraphicFramePr>
        <p:xfrm>
          <a:off x="638175" y="1262063"/>
          <a:ext cx="10606089" cy="835025"/>
        </p:xfrm>
        <a:graphic>
          <a:graphicData uri="http://schemas.openxmlformats.org/drawingml/2006/table">
            <a:tbl>
              <a:tblPr/>
              <a:tblGrid>
                <a:gridCol w="2859128"/>
                <a:gridCol w="2546310"/>
                <a:gridCol w="2686050"/>
                <a:gridCol w="2514601"/>
              </a:tblGrid>
              <a:tr h="409965">
                <a:tc>
                  <a:txBody>
                    <a:bodyPr/>
                    <a:lstStyle/>
                    <a:p>
                      <a:pPr marL="0" marR="0" indent="0" algn="just" defTabSz="914400" rtl="0" eaLnBrk="1" fontAlgn="auto" latinLnBrk="0" hangingPunct="1">
                        <a:lnSpc>
                          <a:spcPct val="150000"/>
                        </a:lnSpc>
                        <a:spcBef>
                          <a:spcPts val="0"/>
                        </a:spcBef>
                        <a:spcAft>
                          <a:spcPts val="0"/>
                        </a:spcAft>
                        <a:buClrTx/>
                        <a:buSzTx/>
                        <a:buFontTx/>
                        <a:buNone/>
                        <a:defRPr/>
                      </a:pPr>
                      <a:r>
                        <a:rPr lang="zh-CN" altLang="en-US" sz="1600" kern="100" dirty="0" smtClean="0">
                          <a:effectLst/>
                          <a:latin typeface="Times New Roman" pitchFamily="18" charset="0"/>
                          <a:ea typeface="+mn-ea"/>
                        </a:rPr>
                        <a:t>支付易系统</a:t>
                      </a:r>
                      <a:endParaRPr lang="zh-CN" altLang="zh-CN" sz="1600" kern="100" dirty="0" smtClean="0">
                        <a:effectLst/>
                        <a:latin typeface="Times New Roman" pitchFamily="18" charset="0"/>
                        <a:ea typeface="+mn-ea"/>
                      </a:endParaRPr>
                    </a:p>
                  </a:txBody>
                  <a:tcPr marL="8890" marR="8890" marT="889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marL="0" marR="0" indent="0" algn="just" defTabSz="914400" rtl="0" eaLnBrk="1" fontAlgn="auto" latinLnBrk="0" hangingPunct="1">
                        <a:lnSpc>
                          <a:spcPct val="150000"/>
                        </a:lnSpc>
                        <a:spcBef>
                          <a:spcPts val="0"/>
                        </a:spcBef>
                        <a:spcAft>
                          <a:spcPts val="0"/>
                        </a:spcAft>
                        <a:buClrTx/>
                        <a:buSzTx/>
                        <a:buFontTx/>
                        <a:buNone/>
                        <a:defRPr/>
                      </a:pPr>
                      <a:r>
                        <a:rPr lang="zh-CN" altLang="en-US" sz="1600" kern="100" dirty="0" smtClean="0">
                          <a:effectLst/>
                          <a:latin typeface="Times New Roman" pitchFamily="18" charset="0"/>
                          <a:ea typeface="+mn-ea"/>
                        </a:rPr>
                        <a:t>中国光大银行全行</a:t>
                      </a:r>
                      <a:endParaRPr lang="zh-CN" altLang="zh-CN" sz="1600" kern="100" dirty="0" smtClean="0">
                        <a:effectLst/>
                        <a:latin typeface="Times New Roman" pitchFamily="18" charset="0"/>
                        <a:ea typeface="+mn-ea"/>
                      </a:endParaRPr>
                    </a:p>
                  </a:txBody>
                  <a:tcPr marL="8890" marR="8890" marT="889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just" defTabSz="914400" rtl="0" eaLnBrk="1" fontAlgn="auto" latinLnBrk="0" hangingPunct="1">
                        <a:lnSpc>
                          <a:spcPct val="150000"/>
                        </a:lnSpc>
                        <a:spcBef>
                          <a:spcPts val="0"/>
                        </a:spcBef>
                        <a:spcAft>
                          <a:spcPts val="0"/>
                        </a:spcAft>
                        <a:buClrTx/>
                        <a:buSzTx/>
                        <a:buFontTx/>
                        <a:buNone/>
                        <a:defRPr/>
                      </a:pPr>
                      <a:r>
                        <a:rPr lang="zh-CN" altLang="en-US" sz="1600" kern="100" dirty="0" smtClean="0">
                          <a:effectLst/>
                          <a:latin typeface="Times New Roman" pitchFamily="18" charset="0"/>
                          <a:ea typeface="+mn-ea"/>
                        </a:rPr>
                        <a:t>惠农终端统一收单平台</a:t>
                      </a:r>
                      <a:endParaRPr lang="zh-CN" altLang="zh-CN" sz="1600" kern="100" dirty="0" smtClean="0">
                        <a:effectLst/>
                        <a:latin typeface="Times New Roman" pitchFamily="18" charset="0"/>
                        <a:ea typeface="+mn-ea"/>
                      </a:endParaRPr>
                    </a:p>
                  </a:txBody>
                  <a:tcPr marL="9525" marR="9525" marT="95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marL="0" marR="0" indent="0" algn="just" defTabSz="914400" rtl="0" eaLnBrk="1" fontAlgn="auto" latinLnBrk="0" hangingPunct="1">
                        <a:lnSpc>
                          <a:spcPct val="150000"/>
                        </a:lnSpc>
                        <a:spcBef>
                          <a:spcPts val="0"/>
                        </a:spcBef>
                        <a:spcAft>
                          <a:spcPts val="0"/>
                        </a:spcAft>
                        <a:buClrTx/>
                        <a:buSzTx/>
                        <a:buFontTx/>
                        <a:buNone/>
                        <a:defRPr/>
                      </a:pPr>
                      <a:r>
                        <a:rPr lang="zh-CN" altLang="en-US" sz="1600" kern="100" dirty="0" smtClean="0">
                          <a:effectLst/>
                          <a:latin typeface="Times New Roman" pitchFamily="18" charset="0"/>
                          <a:ea typeface="+mn-ea"/>
                        </a:rPr>
                        <a:t>安徽农信</a:t>
                      </a:r>
                      <a:endParaRPr lang="zh-CN" altLang="zh-CN" sz="1600" kern="100" dirty="0" smtClean="0">
                        <a:effectLst/>
                        <a:latin typeface="Times New Roman" pitchFamily="18" charset="0"/>
                        <a:ea typeface="+mn-ea"/>
                      </a:endParaRPr>
                    </a:p>
                  </a:txBody>
                  <a:tcPr marL="9525" marR="9525" marT="95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25060">
                <a:tc>
                  <a:txBody>
                    <a:bodyPr/>
                    <a:lstStyle/>
                    <a:p>
                      <a:pPr algn="just">
                        <a:lnSpc>
                          <a:spcPct val="150000"/>
                        </a:lnSpc>
                        <a:spcAft>
                          <a:spcPts val="0"/>
                        </a:spcAft>
                      </a:pPr>
                      <a:r>
                        <a:rPr lang="en-US" altLang="zh-CN" sz="1600" kern="100" dirty="0" smtClean="0">
                          <a:effectLst/>
                          <a:latin typeface="宋体" pitchFamily="2" charset="-122"/>
                          <a:ea typeface="+mn-ea"/>
                        </a:rPr>
                        <a:t>TPOS</a:t>
                      </a:r>
                      <a:r>
                        <a:rPr lang="zh-CN" altLang="zh-CN" sz="1600" kern="100" dirty="0" smtClean="0">
                          <a:effectLst/>
                          <a:latin typeface="Times New Roman" pitchFamily="18" charset="0"/>
                          <a:ea typeface="+mn-ea"/>
                        </a:rPr>
                        <a:t>收单系统</a:t>
                      </a:r>
                      <a:endParaRPr lang="zh-CN" sz="1600" kern="100" dirty="0">
                        <a:effectLst/>
                        <a:latin typeface="Times New Roman" pitchFamily="18" charset="0"/>
                        <a:ea typeface="宋体" pitchFamily="2" charset="-122"/>
                      </a:endParaRPr>
                    </a:p>
                  </a:txBody>
                  <a:tcPr marL="8890" marR="8890" marT="889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marL="0" marR="0" indent="0" algn="just" defTabSz="914400" rtl="0" eaLnBrk="1" fontAlgn="auto" latinLnBrk="0" hangingPunct="1">
                        <a:lnSpc>
                          <a:spcPct val="150000"/>
                        </a:lnSpc>
                        <a:spcBef>
                          <a:spcPts val="0"/>
                        </a:spcBef>
                        <a:spcAft>
                          <a:spcPts val="0"/>
                        </a:spcAft>
                        <a:buClrTx/>
                        <a:buSzTx/>
                        <a:buFontTx/>
                        <a:buNone/>
                        <a:defRPr/>
                      </a:pPr>
                      <a:r>
                        <a:rPr lang="zh-CN" altLang="zh-CN" sz="1600" kern="100" dirty="0" smtClean="0">
                          <a:effectLst/>
                          <a:latin typeface="Times New Roman" pitchFamily="18" charset="0"/>
                          <a:ea typeface="+mn-ea"/>
                        </a:rPr>
                        <a:t>中国银行北京、四川分行</a:t>
                      </a:r>
                    </a:p>
                  </a:txBody>
                  <a:tcPr marL="8890" marR="8890" marT="889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just" defTabSz="914400" rtl="0" eaLnBrk="1" fontAlgn="auto" latinLnBrk="0" hangingPunct="1">
                        <a:lnSpc>
                          <a:spcPct val="150000"/>
                        </a:lnSpc>
                        <a:spcBef>
                          <a:spcPts val="0"/>
                        </a:spcBef>
                        <a:spcAft>
                          <a:spcPts val="0"/>
                        </a:spcAft>
                        <a:buClrTx/>
                        <a:buSzTx/>
                        <a:buFontTx/>
                        <a:buNone/>
                        <a:defRPr/>
                      </a:pPr>
                      <a:r>
                        <a:rPr lang="zh-CN" altLang="zh-CN" sz="1600" kern="100" dirty="0" smtClean="0">
                          <a:effectLst/>
                          <a:latin typeface="Times New Roman" pitchFamily="18" charset="0"/>
                          <a:ea typeface="+mn-ea"/>
                        </a:rPr>
                        <a:t>综合收</a:t>
                      </a:r>
                      <a:r>
                        <a:rPr lang="zh-CN" altLang="en-US" sz="1600" kern="100" dirty="0" smtClean="0">
                          <a:effectLst/>
                          <a:latin typeface="Times New Roman" pitchFamily="18" charset="0"/>
                          <a:ea typeface="+mn-ea"/>
                        </a:rPr>
                        <a:t>付</a:t>
                      </a:r>
                      <a:r>
                        <a:rPr lang="zh-CN" altLang="zh-CN" sz="1600" kern="100" dirty="0" smtClean="0">
                          <a:effectLst/>
                          <a:latin typeface="Times New Roman" pitchFamily="18" charset="0"/>
                          <a:ea typeface="+mn-ea"/>
                        </a:rPr>
                        <a:t>系统</a:t>
                      </a:r>
                    </a:p>
                  </a:txBody>
                  <a:tcPr marL="9525" marR="9525" marT="95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marL="0" marR="0" indent="0" algn="just" defTabSz="914400" rtl="0" eaLnBrk="1" fontAlgn="auto" latinLnBrk="0" hangingPunct="1">
                        <a:lnSpc>
                          <a:spcPct val="150000"/>
                        </a:lnSpc>
                        <a:spcBef>
                          <a:spcPts val="0"/>
                        </a:spcBef>
                        <a:spcAft>
                          <a:spcPts val="0"/>
                        </a:spcAft>
                        <a:buClrTx/>
                        <a:buSzTx/>
                        <a:buFontTx/>
                        <a:buNone/>
                        <a:defRPr/>
                      </a:pPr>
                      <a:r>
                        <a:rPr lang="zh-CN" altLang="zh-CN" sz="1600" kern="100" dirty="0" smtClean="0">
                          <a:effectLst/>
                          <a:latin typeface="Times New Roman" pitchFamily="18" charset="0"/>
                          <a:ea typeface="+mn-ea"/>
                        </a:rPr>
                        <a:t>黑龙江中行</a:t>
                      </a:r>
                    </a:p>
                  </a:txBody>
                  <a:tcPr marL="9525" marR="9525" marT="95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11" name="圆角矩形 20493"/>
          <p:cNvSpPr>
            <a:spLocks noChangeArrowheads="1"/>
          </p:cNvSpPr>
          <p:nvPr/>
        </p:nvSpPr>
        <p:spPr bwMode="auto">
          <a:xfrm>
            <a:off x="638175" y="3652838"/>
            <a:ext cx="11095038" cy="434975"/>
          </a:xfrm>
          <a:prstGeom prst="roundRect">
            <a:avLst>
              <a:gd name="adj" fmla="val 16667"/>
            </a:avLst>
          </a:prstGeom>
          <a:solidFill>
            <a:schemeClr val="tx1">
              <a:lumMod val="10000"/>
              <a:lumOff val="90000"/>
              <a:alpha val="98038"/>
            </a:schemeClr>
          </a:solidFill>
          <a:ln w="9525" algn="ctr">
            <a:solidFill>
              <a:srgbClr val="0070C0"/>
            </a:solidFill>
            <a:round/>
          </a:ln>
        </p:spPr>
        <p:txBody>
          <a:bodyPr/>
          <a:lstStyle/>
          <a:p>
            <a:pPr>
              <a:defRPr/>
            </a:pPr>
            <a:r>
              <a:rPr lang="zh-CN" altLang="en-US" sz="1780" dirty="0"/>
              <a:t>银联商务</a:t>
            </a:r>
          </a:p>
        </p:txBody>
      </p:sp>
      <p:graphicFrame>
        <p:nvGraphicFramePr>
          <p:cNvPr id="3" name="表格 2"/>
          <p:cNvGraphicFramePr>
            <a:graphicFrameLocks noGrp="1"/>
          </p:cNvGraphicFramePr>
          <p:nvPr/>
        </p:nvGraphicFramePr>
        <p:xfrm>
          <a:off x="638175" y="4176713"/>
          <a:ext cx="10534650" cy="1157288"/>
        </p:xfrm>
        <a:graphic>
          <a:graphicData uri="http://schemas.openxmlformats.org/drawingml/2006/table">
            <a:tbl>
              <a:tblPr/>
              <a:tblGrid>
                <a:gridCol w="2708918"/>
                <a:gridCol w="2708918"/>
                <a:gridCol w="2708918"/>
                <a:gridCol w="2407896"/>
              </a:tblGrid>
              <a:tr h="382603">
                <a:tc>
                  <a:txBody>
                    <a:bodyPr/>
                    <a:lstStyle/>
                    <a:p>
                      <a:pPr algn="just">
                        <a:lnSpc>
                          <a:spcPct val="150000"/>
                        </a:lnSpc>
                        <a:spcAft>
                          <a:spcPts val="0"/>
                        </a:spcAft>
                      </a:pPr>
                      <a:r>
                        <a:rPr lang="zh-CN" sz="1600" kern="100" dirty="0">
                          <a:effectLst/>
                          <a:latin typeface="Times New Roman" pitchFamily="18" charset="0"/>
                          <a:ea typeface="宋体" pitchFamily="2" charset="-122"/>
                        </a:rPr>
                        <a:t>移动收付系统</a:t>
                      </a:r>
                    </a:p>
                  </a:txBody>
                  <a:tcPr marL="8890" marR="8890" marT="888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just">
                        <a:lnSpc>
                          <a:spcPct val="150000"/>
                        </a:lnSpc>
                        <a:spcAft>
                          <a:spcPts val="0"/>
                        </a:spcAft>
                      </a:pPr>
                      <a:r>
                        <a:rPr lang="zh-CN" sz="1600" kern="100">
                          <a:effectLst/>
                          <a:latin typeface="Times New Roman" pitchFamily="18" charset="0"/>
                          <a:ea typeface="宋体" pitchFamily="2" charset="-122"/>
                        </a:rPr>
                        <a:t>银商北京分公司</a:t>
                      </a:r>
                    </a:p>
                  </a:txBody>
                  <a:tcPr marL="8890" marR="8890" marT="888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Times New Roman" pitchFamily="18" charset="0"/>
                          <a:ea typeface="宋体" pitchFamily="2" charset="-122"/>
                        </a:rPr>
                        <a:t>综合收单系统</a:t>
                      </a:r>
                    </a:p>
                  </a:txBody>
                  <a:tcPr marL="9525" marR="9525" marT="95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just">
                        <a:lnSpc>
                          <a:spcPct val="150000"/>
                        </a:lnSpc>
                        <a:spcAft>
                          <a:spcPts val="0"/>
                        </a:spcAft>
                      </a:pPr>
                      <a:r>
                        <a:rPr lang="zh-CN" sz="1600" kern="100">
                          <a:effectLst/>
                          <a:latin typeface="Times New Roman" pitchFamily="18" charset="0"/>
                          <a:ea typeface="宋体" pitchFamily="2" charset="-122"/>
                        </a:rPr>
                        <a:t>银商浙江公司</a:t>
                      </a:r>
                    </a:p>
                  </a:txBody>
                  <a:tcPr marL="9525" marR="9525" marT="95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5280">
                <a:tc>
                  <a:txBody>
                    <a:bodyPr/>
                    <a:lstStyle/>
                    <a:p>
                      <a:pPr algn="just">
                        <a:lnSpc>
                          <a:spcPct val="150000"/>
                        </a:lnSpc>
                        <a:spcAft>
                          <a:spcPts val="0"/>
                        </a:spcAft>
                      </a:pPr>
                      <a:r>
                        <a:rPr lang="zh-CN" sz="1600" kern="100" dirty="0">
                          <a:effectLst/>
                          <a:latin typeface="Times New Roman" pitchFamily="18" charset="0"/>
                          <a:ea typeface="宋体" pitchFamily="2" charset="-122"/>
                        </a:rPr>
                        <a:t>代缴费支付系统</a:t>
                      </a:r>
                    </a:p>
                  </a:txBody>
                  <a:tcPr marL="8890" marR="8890" marT="888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just">
                        <a:lnSpc>
                          <a:spcPct val="150000"/>
                        </a:lnSpc>
                        <a:spcAft>
                          <a:spcPts val="0"/>
                        </a:spcAft>
                      </a:pPr>
                      <a:r>
                        <a:rPr lang="zh-CN" sz="1600" kern="100">
                          <a:effectLst/>
                          <a:latin typeface="Times New Roman" pitchFamily="18" charset="0"/>
                          <a:ea typeface="宋体" pitchFamily="2" charset="-122"/>
                        </a:rPr>
                        <a:t>银商天津公公司</a:t>
                      </a:r>
                    </a:p>
                  </a:txBody>
                  <a:tcPr marL="8890" marR="8890" marT="888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Times New Roman" pitchFamily="18" charset="0"/>
                          <a:ea typeface="宋体" pitchFamily="2" charset="-122"/>
                        </a:rPr>
                        <a:t>个人支付系统</a:t>
                      </a:r>
                    </a:p>
                  </a:txBody>
                  <a:tcPr marL="9525" marR="9525" marT="95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just">
                        <a:lnSpc>
                          <a:spcPct val="150000"/>
                        </a:lnSpc>
                        <a:spcAft>
                          <a:spcPts val="0"/>
                        </a:spcAft>
                      </a:pPr>
                      <a:r>
                        <a:rPr lang="zh-CN" sz="1600" kern="100">
                          <a:effectLst/>
                          <a:latin typeface="Times New Roman" pitchFamily="18" charset="0"/>
                          <a:ea typeface="宋体" pitchFamily="2" charset="-122"/>
                        </a:rPr>
                        <a:t>银商厦门分公司</a:t>
                      </a:r>
                    </a:p>
                  </a:txBody>
                  <a:tcPr marL="9525" marR="9525" marT="95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99405">
                <a:tc>
                  <a:txBody>
                    <a:bodyPr/>
                    <a:lstStyle/>
                    <a:p>
                      <a:pPr algn="just">
                        <a:lnSpc>
                          <a:spcPct val="150000"/>
                        </a:lnSpc>
                        <a:spcAft>
                          <a:spcPts val="0"/>
                        </a:spcAft>
                      </a:pPr>
                      <a:r>
                        <a:rPr lang="zh-CN" sz="1600" kern="100" dirty="0">
                          <a:effectLst/>
                          <a:latin typeface="Times New Roman" pitchFamily="18" charset="0"/>
                          <a:ea typeface="宋体" pitchFamily="2" charset="-122"/>
                        </a:rPr>
                        <a:t>虚拟账户系统及运营管理台</a:t>
                      </a:r>
                    </a:p>
                  </a:txBody>
                  <a:tcPr marL="8890" marR="8890" marT="888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just">
                        <a:lnSpc>
                          <a:spcPct val="150000"/>
                        </a:lnSpc>
                        <a:spcAft>
                          <a:spcPts val="0"/>
                        </a:spcAft>
                      </a:pPr>
                      <a:r>
                        <a:rPr lang="zh-CN" sz="1600" kern="100" dirty="0">
                          <a:effectLst/>
                          <a:latin typeface="Times New Roman" pitchFamily="18" charset="0"/>
                          <a:ea typeface="宋体" pitchFamily="2" charset="-122"/>
                        </a:rPr>
                        <a:t>银商江苏分公司</a:t>
                      </a:r>
                    </a:p>
                  </a:txBody>
                  <a:tcPr marL="8890" marR="8890" marT="888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dirty="0">
                          <a:effectLst/>
                          <a:latin typeface="Times New Roman" pitchFamily="18" charset="0"/>
                          <a:ea typeface="宋体" pitchFamily="2" charset="-122"/>
                        </a:rPr>
                        <a:t>移动终端支付系统</a:t>
                      </a:r>
                    </a:p>
                  </a:txBody>
                  <a:tcPr marL="9525" marR="9525" marT="95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just">
                        <a:lnSpc>
                          <a:spcPct val="150000"/>
                        </a:lnSpc>
                        <a:spcAft>
                          <a:spcPts val="0"/>
                        </a:spcAft>
                      </a:pPr>
                      <a:r>
                        <a:rPr lang="zh-CN" sz="1600" kern="100" dirty="0">
                          <a:effectLst/>
                          <a:latin typeface="Times New Roman" pitchFamily="18" charset="0"/>
                          <a:ea typeface="宋体" pitchFamily="2" charset="-122"/>
                        </a:rPr>
                        <a:t>好易联</a:t>
                      </a:r>
                    </a:p>
                  </a:txBody>
                  <a:tcPr marL="9525" marR="9525" marT="95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5" name="表格 4"/>
          <p:cNvGraphicFramePr>
            <a:graphicFrameLocks noGrp="1"/>
          </p:cNvGraphicFramePr>
          <p:nvPr/>
        </p:nvGraphicFramePr>
        <p:xfrm>
          <a:off x="638175" y="5980113"/>
          <a:ext cx="10520363" cy="788987"/>
        </p:xfrm>
        <a:graphic>
          <a:graphicData uri="http://schemas.openxmlformats.org/drawingml/2006/table">
            <a:tbl>
              <a:tblPr/>
              <a:tblGrid>
                <a:gridCol w="2708918"/>
                <a:gridCol w="2708918"/>
                <a:gridCol w="2708918"/>
                <a:gridCol w="2393609"/>
              </a:tblGrid>
              <a:tr h="413717">
                <a:tc>
                  <a:txBody>
                    <a:bodyPr/>
                    <a:lstStyle/>
                    <a:p>
                      <a:pPr algn="just">
                        <a:lnSpc>
                          <a:spcPct val="150000"/>
                        </a:lnSpc>
                        <a:spcAft>
                          <a:spcPts val="0"/>
                        </a:spcAft>
                      </a:pPr>
                      <a:r>
                        <a:rPr lang="zh-CN" sz="1600" kern="100" dirty="0">
                          <a:effectLst/>
                          <a:latin typeface="Times New Roman" pitchFamily="18" charset="0"/>
                          <a:ea typeface="宋体" pitchFamily="2" charset="-122"/>
                        </a:rPr>
                        <a:t>虚拟账户处理及清结算系统</a:t>
                      </a:r>
                    </a:p>
                  </a:txBody>
                  <a:tcPr marL="8890" marR="8890" marT="88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just">
                        <a:lnSpc>
                          <a:spcPct val="150000"/>
                        </a:lnSpc>
                        <a:spcAft>
                          <a:spcPts val="0"/>
                        </a:spcAft>
                      </a:pPr>
                      <a:r>
                        <a:rPr lang="zh-CN" sz="1600" kern="100" dirty="0">
                          <a:effectLst/>
                          <a:latin typeface="Times New Roman" pitchFamily="18" charset="0"/>
                          <a:ea typeface="宋体" pitchFamily="2" charset="-122"/>
                        </a:rPr>
                        <a:t>通联支付</a:t>
                      </a:r>
                    </a:p>
                  </a:txBody>
                  <a:tcPr marL="8890" marR="8890" marT="88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dirty="0">
                          <a:effectLst/>
                          <a:latin typeface="Times New Roman" pitchFamily="18" charset="0"/>
                          <a:ea typeface="宋体" pitchFamily="2" charset="-122"/>
                        </a:rPr>
                        <a:t>云平台</a:t>
                      </a:r>
                    </a:p>
                  </a:txBody>
                  <a:tcPr marL="9525" marR="9525" marT="95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just">
                        <a:lnSpc>
                          <a:spcPct val="150000"/>
                        </a:lnSpc>
                        <a:spcAft>
                          <a:spcPts val="0"/>
                        </a:spcAft>
                      </a:pPr>
                      <a:r>
                        <a:rPr lang="zh-CN" sz="1600" kern="100" dirty="0">
                          <a:effectLst/>
                          <a:latin typeface="Times New Roman" pitchFamily="18" charset="0"/>
                          <a:ea typeface="宋体" pitchFamily="2" charset="-122"/>
                        </a:rPr>
                        <a:t>通联支付</a:t>
                      </a:r>
                    </a:p>
                  </a:txBody>
                  <a:tcPr marL="9525" marR="9525" marT="95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5270">
                <a:tc>
                  <a:txBody>
                    <a:bodyPr/>
                    <a:lstStyle/>
                    <a:p>
                      <a:pPr algn="just">
                        <a:lnSpc>
                          <a:spcPct val="150000"/>
                        </a:lnSpc>
                        <a:spcAft>
                          <a:spcPts val="0"/>
                        </a:spcAft>
                      </a:pPr>
                      <a:r>
                        <a:rPr lang="zh-CN" sz="1600" kern="100">
                          <a:effectLst/>
                          <a:latin typeface="Times New Roman" pitchFamily="18" charset="0"/>
                          <a:ea typeface="宋体" pitchFamily="2" charset="-122"/>
                        </a:rPr>
                        <a:t>移动收付系统</a:t>
                      </a:r>
                    </a:p>
                  </a:txBody>
                  <a:tcPr marL="8890" marR="8890" marT="88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just">
                        <a:lnSpc>
                          <a:spcPct val="150000"/>
                        </a:lnSpc>
                        <a:spcAft>
                          <a:spcPts val="0"/>
                        </a:spcAft>
                      </a:pPr>
                      <a:r>
                        <a:rPr lang="zh-CN" sz="1600" kern="100">
                          <a:effectLst/>
                          <a:latin typeface="Times New Roman" pitchFamily="18" charset="0"/>
                          <a:ea typeface="宋体" pitchFamily="2" charset="-122"/>
                        </a:rPr>
                        <a:t>浙江盛炬</a:t>
                      </a:r>
                    </a:p>
                  </a:txBody>
                  <a:tcPr marL="8890" marR="8890" marT="887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Times New Roman" pitchFamily="18" charset="0"/>
                          <a:ea typeface="宋体" pitchFamily="2" charset="-122"/>
                        </a:rPr>
                        <a:t>综合收单系统</a:t>
                      </a:r>
                    </a:p>
                  </a:txBody>
                  <a:tcPr marL="9525" marR="9525" marT="95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just">
                        <a:lnSpc>
                          <a:spcPct val="150000"/>
                        </a:lnSpc>
                        <a:spcAft>
                          <a:spcPts val="0"/>
                        </a:spcAft>
                      </a:pPr>
                      <a:r>
                        <a:rPr lang="zh-CN" sz="1600" kern="100" dirty="0">
                          <a:effectLst/>
                          <a:latin typeface="Times New Roman" pitchFamily="18" charset="0"/>
                          <a:ea typeface="宋体" pitchFamily="2" charset="-122"/>
                        </a:rPr>
                        <a:t>联亿家</a:t>
                      </a:r>
                    </a:p>
                  </a:txBody>
                  <a:tcPr marL="9525" marR="9525" marT="95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598339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1528763" y="1182688"/>
            <a:ext cx="9888537" cy="5076825"/>
          </a:xfrm>
        </p:spPr>
        <p:txBody>
          <a:bodyPr>
            <a:normAutofit fontScale="90000"/>
          </a:bodyPr>
          <a:lstStyle/>
          <a:p>
            <a:pPr>
              <a:lnSpc>
                <a:spcPct val="150000"/>
              </a:lnSpc>
            </a:pPr>
            <a:r>
              <a:rPr lang="zh-CN" altLang="en-US" dirty="0">
                <a:latin typeface="华文仿宋" charset="-122"/>
                <a:ea typeface="华文仿宋" charset="-122"/>
              </a:rPr>
              <a:t>公司简介</a:t>
            </a:r>
            <a:r>
              <a:rPr lang="en-US" altLang="zh-CN" dirty="0">
                <a:latin typeface="华文仿宋" charset="-122"/>
                <a:ea typeface="华文仿宋" charset="-122"/>
              </a:rPr>
              <a:t/>
            </a:r>
            <a:br>
              <a:rPr lang="en-US" altLang="zh-CN" dirty="0">
                <a:latin typeface="华文仿宋" charset="-122"/>
                <a:ea typeface="华文仿宋" charset="-122"/>
              </a:rPr>
            </a:br>
            <a:r>
              <a:rPr lang="zh-CN" altLang="en-US" dirty="0">
                <a:latin typeface="华文仿宋" charset="-122"/>
                <a:ea typeface="华文仿宋" charset="-122"/>
              </a:rPr>
              <a:t>产品方案</a:t>
            </a:r>
            <a:r>
              <a:rPr lang="en-US" altLang="zh-CN" dirty="0">
                <a:latin typeface="华文仿宋" charset="-122"/>
                <a:ea typeface="华文仿宋" charset="-122"/>
              </a:rPr>
              <a:t/>
            </a:r>
            <a:br>
              <a:rPr lang="en-US" altLang="zh-CN" dirty="0">
                <a:latin typeface="华文仿宋" charset="-122"/>
                <a:ea typeface="华文仿宋" charset="-122"/>
              </a:rPr>
            </a:br>
            <a:r>
              <a:rPr lang="zh-CN" altLang="en-US" dirty="0" smtClean="0">
                <a:latin typeface="华文仿宋" charset="-122"/>
                <a:ea typeface="华文仿宋" charset="-122"/>
              </a:rPr>
              <a:t>应用场景</a:t>
            </a:r>
            <a:r>
              <a:rPr lang="en-US" altLang="zh-CN" dirty="0">
                <a:latin typeface="华文仿宋" charset="-122"/>
                <a:ea typeface="华文仿宋" charset="-122"/>
              </a:rPr>
              <a:t/>
            </a:r>
            <a:br>
              <a:rPr lang="en-US" altLang="zh-CN" dirty="0">
                <a:latin typeface="华文仿宋" charset="-122"/>
                <a:ea typeface="华文仿宋" charset="-122"/>
              </a:rPr>
            </a:br>
            <a:r>
              <a:rPr lang="zh-CN" altLang="en-US" dirty="0" smtClean="0">
                <a:latin typeface="华文仿宋" charset="-122"/>
                <a:ea typeface="华文仿宋" charset="-122"/>
              </a:rPr>
              <a:t>成功</a:t>
            </a:r>
            <a:r>
              <a:rPr lang="zh-CN" altLang="en-US" dirty="0">
                <a:latin typeface="华文仿宋" charset="-122"/>
                <a:ea typeface="华文仿宋" charset="-122"/>
              </a:rPr>
              <a:t>案例</a:t>
            </a:r>
            <a:r>
              <a:rPr lang="en-US" altLang="zh-CN" dirty="0">
                <a:latin typeface="华文仿宋" charset="-122"/>
                <a:ea typeface="华文仿宋" charset="-122"/>
              </a:rPr>
              <a:t/>
            </a:r>
            <a:br>
              <a:rPr lang="en-US" altLang="zh-CN" dirty="0">
                <a:latin typeface="华文仿宋" charset="-122"/>
                <a:ea typeface="华文仿宋" charset="-122"/>
              </a:rPr>
            </a:br>
            <a:r>
              <a:rPr lang="zh-CN" altLang="en-US" dirty="0">
                <a:latin typeface="华文仿宋" charset="-122"/>
                <a:ea typeface="华文仿宋" charset="-122"/>
              </a:rPr>
              <a:t>优势总结</a:t>
            </a:r>
          </a:p>
        </p:txBody>
      </p:sp>
      <p:cxnSp>
        <p:nvCxnSpPr>
          <p:cNvPr id="3" name="直接连接符 2"/>
          <p:cNvCxnSpPr/>
          <p:nvPr/>
        </p:nvCxnSpPr>
        <p:spPr bwMode="auto">
          <a:xfrm>
            <a:off x="477838" y="930275"/>
            <a:ext cx="11260137" cy="7938"/>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矩形 6"/>
          <p:cNvSpPr>
            <a:spLocks noChangeArrowheads="1"/>
          </p:cNvSpPr>
          <p:nvPr/>
        </p:nvSpPr>
        <p:spPr bwMode="gray">
          <a:xfrm>
            <a:off x="1416050" y="5230813"/>
            <a:ext cx="2427287" cy="882650"/>
          </a:xfrm>
          <a:prstGeom prst="rect">
            <a:avLst/>
          </a:prstGeom>
          <a:solidFill>
            <a:schemeClr val="accent2">
              <a:alpha val="67842"/>
            </a:schemeClr>
          </a:solidFill>
          <a:ln>
            <a:noFill/>
          </a:ln>
          <a:effectLst>
            <a:softEdge rad="127000"/>
          </a:effectLst>
          <a:extLst/>
        </p:spPr>
        <p:txBody>
          <a:bodyPr wrap="none" anchor="ct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pPr algn="ctr"/>
            <a:r>
              <a:rPr lang="zh-CN" altLang="en-US" sz="4400">
                <a:solidFill>
                  <a:schemeClr val="bg1"/>
                </a:solidFill>
                <a:latin typeface="华文仿宋" charset="-122"/>
                <a:ea typeface="华文仿宋" charset="-122"/>
                <a:cs typeface="Arial" charset="0"/>
              </a:rPr>
              <a:t>优势总结</a:t>
            </a:r>
          </a:p>
        </p:txBody>
      </p:sp>
      <p:sp>
        <p:nvSpPr>
          <p:cNvPr id="65543" name="TextBox 4"/>
          <p:cNvSpPr txBox="1">
            <a:spLocks noChangeArrowheads="1"/>
          </p:cNvSpPr>
          <p:nvPr/>
        </p:nvSpPr>
        <p:spPr bwMode="auto">
          <a:xfrm>
            <a:off x="477838" y="439738"/>
            <a:ext cx="2447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r>
              <a:rPr lang="zh-CN" altLang="en-US" sz="2400" b="1">
                <a:solidFill>
                  <a:schemeClr val="accent1"/>
                </a:solidFill>
                <a:latin typeface="华文仿宋" charset="-122"/>
                <a:ea typeface="华文仿宋" charset="-122"/>
              </a:rPr>
              <a:t>提纲</a:t>
            </a:r>
          </a:p>
        </p:txBody>
      </p:sp>
      <p:grpSp>
        <p:nvGrpSpPr>
          <p:cNvPr id="65544" name="组合 5"/>
          <p:cNvGrpSpPr>
            <a:grpSpLocks/>
          </p:cNvGrpSpPr>
          <p:nvPr/>
        </p:nvGrpSpPr>
        <p:grpSpPr bwMode="auto">
          <a:xfrm>
            <a:off x="8845550" y="6054725"/>
            <a:ext cx="2755900" cy="490538"/>
            <a:chOff x="3252422" y="3833578"/>
            <a:chExt cx="2755880" cy="489986"/>
          </a:xfrm>
        </p:grpSpPr>
        <p:grpSp>
          <p:nvGrpSpPr>
            <p:cNvPr id="65545" name="组合 7"/>
            <p:cNvGrpSpPr>
              <a:grpSpLocks/>
            </p:cNvGrpSpPr>
            <p:nvPr/>
          </p:nvGrpSpPr>
          <p:grpSpPr bwMode="auto">
            <a:xfrm>
              <a:off x="3252422" y="3833578"/>
              <a:ext cx="2251880" cy="319392"/>
              <a:chOff x="2097060" y="2868512"/>
              <a:chExt cx="2251880" cy="319392"/>
            </a:xfrm>
          </p:grpSpPr>
          <p:cxnSp>
            <p:nvCxnSpPr>
              <p:cNvPr id="13" name="直接连接符 12"/>
              <p:cNvCxnSpPr/>
              <p:nvPr/>
            </p:nvCxnSpPr>
            <p:spPr>
              <a:xfrm>
                <a:off x="2657444" y="3133327"/>
                <a:ext cx="1692263" cy="0"/>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14" name="直接连接符 13"/>
              <p:cNvCxnSpPr/>
              <p:nvPr/>
            </p:nvCxnSpPr>
            <p:spPr>
              <a:xfrm>
                <a:off x="2097060" y="3187241"/>
                <a:ext cx="225264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181197" y="2868512"/>
                <a:ext cx="2025636" cy="275914"/>
              </a:xfrm>
              <a:prstGeom prst="rect">
                <a:avLst/>
              </a:prstGeom>
              <a:noFill/>
            </p:spPr>
            <p:txBody>
              <a:bodyPr>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r>
                  <a:rPr lang="zh-CN" altLang="en-US" sz="1200">
                    <a:solidFill>
                      <a:srgbClr val="203864"/>
                    </a:solidFill>
                    <a:latin typeface="Adobe 仿宋 Std R" charset="0"/>
                    <a:ea typeface="Adobe 仿宋 Std R" charset="0"/>
                    <a:cs typeface="Adobe 仿宋 Std R" charset="0"/>
                  </a:rPr>
                  <a:t>杭州信雅达科技有限公司</a:t>
                </a:r>
              </a:p>
            </p:txBody>
          </p:sp>
        </p:grpSp>
        <p:grpSp>
          <p:nvGrpSpPr>
            <p:cNvPr id="65546" name="组合 10"/>
            <p:cNvGrpSpPr>
              <a:grpSpLocks/>
            </p:cNvGrpSpPr>
            <p:nvPr/>
          </p:nvGrpSpPr>
          <p:grpSpPr bwMode="auto">
            <a:xfrm>
              <a:off x="5504302" y="3891564"/>
              <a:ext cx="504000" cy="432000"/>
              <a:chOff x="5349922" y="2715905"/>
              <a:chExt cx="1003111" cy="898491"/>
            </a:xfrm>
          </p:grpSpPr>
          <p:sp>
            <p:nvSpPr>
              <p:cNvPr id="10" name="矩形 9"/>
              <p:cNvSpPr/>
              <p:nvPr/>
            </p:nvSpPr>
            <p:spPr>
              <a:xfrm>
                <a:off x="5638969" y="2717332"/>
                <a:ext cx="571884" cy="530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5781151" y="3083412"/>
                <a:ext cx="571882" cy="5309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12" name="矩形 11"/>
              <p:cNvSpPr/>
              <p:nvPr/>
            </p:nvSpPr>
            <p:spPr>
              <a:xfrm>
                <a:off x="5351449" y="2928406"/>
                <a:ext cx="571882" cy="530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zh-CN" altLang="en-US"/>
              </a:p>
            </p:txBody>
          </p:sp>
        </p:grpSp>
      </p:grpSp>
    </p:spTree>
    <p:extLst>
      <p:ext uri="{BB962C8B-B14F-4D97-AF65-F5344CB8AC3E}">
        <p14:creationId xmlns:p14="http://schemas.microsoft.com/office/powerpoint/2010/main" val="18999275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4"/>
          <p:cNvSpPr txBox="1">
            <a:spLocks noChangeArrowheads="1"/>
          </p:cNvSpPr>
          <p:nvPr/>
        </p:nvSpPr>
        <p:spPr bwMode="auto">
          <a:xfrm>
            <a:off x="477838" y="560388"/>
            <a:ext cx="2447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r>
              <a:rPr lang="zh-CN" altLang="en-US" sz="2400" b="1">
                <a:solidFill>
                  <a:schemeClr val="accent1"/>
                </a:solidFill>
                <a:latin typeface="华文仿宋" charset="-122"/>
                <a:ea typeface="华文仿宋" charset="-122"/>
              </a:rPr>
              <a:t>企业基本情况</a:t>
            </a:r>
          </a:p>
        </p:txBody>
      </p:sp>
      <p:sp>
        <p:nvSpPr>
          <p:cNvPr id="6147" name="Rectangle 2"/>
          <p:cNvSpPr>
            <a:spLocks noChangeArrowheads="1"/>
          </p:cNvSpPr>
          <p:nvPr/>
        </p:nvSpPr>
        <p:spPr bwMode="auto">
          <a:xfrm>
            <a:off x="152400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endParaRPr lang="zh-CN" altLang="en-US" sz="1800"/>
          </a:p>
        </p:txBody>
      </p:sp>
      <p:sp>
        <p:nvSpPr>
          <p:cNvPr id="6148" name="Rectangle 3"/>
          <p:cNvSpPr txBox="1">
            <a:spLocks noChangeArrowheads="1"/>
          </p:cNvSpPr>
          <p:nvPr/>
        </p:nvSpPr>
        <p:spPr bwMode="gray">
          <a:xfrm>
            <a:off x="1597025" y="1116013"/>
            <a:ext cx="6264275" cy="225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charset="0"/>
              <a:buChar char="•"/>
              <a:defRPr sz="2800">
                <a:solidFill>
                  <a:schemeClr val="tx1"/>
                </a:solidFill>
                <a:latin typeface="Calibri" charset="0"/>
                <a:ea typeface="宋体" charset="-122"/>
              </a:defRPr>
            </a:lvl1pPr>
            <a:lvl2pPr>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20000"/>
              </a:spcBef>
              <a:buClr>
                <a:schemeClr val="tx1"/>
              </a:buClr>
              <a:buFont typeface="Wingdings" charset="2"/>
              <a:buChar char="n"/>
            </a:pPr>
            <a:r>
              <a:rPr lang="zh-CN" altLang="en-US" sz="2000" dirty="0">
                <a:latin typeface="微软雅黑" charset="-122"/>
              </a:rPr>
              <a:t>成立时间：</a:t>
            </a:r>
            <a:r>
              <a:rPr lang="en-US" altLang="zh-CN" sz="2000" dirty="0">
                <a:latin typeface="微软雅黑" charset="-122"/>
              </a:rPr>
              <a:t>1996</a:t>
            </a:r>
            <a:r>
              <a:rPr lang="zh-CN" altLang="en-US" sz="2000" dirty="0">
                <a:latin typeface="微软雅黑" charset="-122"/>
              </a:rPr>
              <a:t>年</a:t>
            </a:r>
            <a:r>
              <a:rPr lang="en-US" altLang="zh-CN" sz="2000" dirty="0">
                <a:latin typeface="微软雅黑" charset="-122"/>
              </a:rPr>
              <a:t>7</a:t>
            </a:r>
            <a:r>
              <a:rPr lang="zh-CN" altLang="en-US" sz="2000" dirty="0">
                <a:latin typeface="微软雅黑" charset="-122"/>
              </a:rPr>
              <a:t>月</a:t>
            </a:r>
            <a:endParaRPr lang="en-US" altLang="zh-CN" sz="2000" dirty="0">
              <a:latin typeface="微软雅黑" charset="-122"/>
            </a:endParaRPr>
          </a:p>
          <a:p>
            <a:pPr eaLnBrk="1" hangingPunct="1">
              <a:lnSpc>
                <a:spcPct val="100000"/>
              </a:lnSpc>
              <a:spcBef>
                <a:spcPct val="20000"/>
              </a:spcBef>
              <a:buClr>
                <a:schemeClr val="tx1"/>
              </a:buClr>
              <a:buFont typeface="Wingdings" charset="2"/>
              <a:buChar char="n"/>
            </a:pPr>
            <a:r>
              <a:rPr lang="zh-CN" altLang="en-US" sz="2000" dirty="0">
                <a:latin typeface="微软雅黑" charset="-122"/>
              </a:rPr>
              <a:t>上市时间：</a:t>
            </a:r>
            <a:r>
              <a:rPr lang="en-US" altLang="zh-CN" sz="2000" dirty="0">
                <a:latin typeface="微软雅黑" charset="-122"/>
              </a:rPr>
              <a:t>2002</a:t>
            </a:r>
            <a:r>
              <a:rPr lang="zh-CN" altLang="en-US" sz="2000" dirty="0">
                <a:latin typeface="微软雅黑" charset="-122"/>
              </a:rPr>
              <a:t>年</a:t>
            </a:r>
            <a:endParaRPr lang="en-US" altLang="zh-CN" sz="2000" dirty="0">
              <a:latin typeface="微软雅黑" charset="-122"/>
            </a:endParaRPr>
          </a:p>
          <a:p>
            <a:pPr eaLnBrk="1" hangingPunct="1">
              <a:lnSpc>
                <a:spcPct val="100000"/>
              </a:lnSpc>
              <a:spcBef>
                <a:spcPct val="20000"/>
              </a:spcBef>
              <a:buClr>
                <a:schemeClr val="tx1"/>
              </a:buClr>
              <a:buFont typeface="Wingdings" charset="2"/>
              <a:buChar char="n"/>
            </a:pPr>
            <a:r>
              <a:rPr lang="zh-CN" altLang="en-US" sz="2000" dirty="0">
                <a:latin typeface="微软雅黑" charset="-122"/>
              </a:rPr>
              <a:t>注册资金：</a:t>
            </a:r>
            <a:r>
              <a:rPr lang="en-US" altLang="zh-CN" sz="2000" dirty="0">
                <a:latin typeface="Arial" charset="0"/>
              </a:rPr>
              <a:t>20286</a:t>
            </a:r>
            <a:r>
              <a:rPr lang="zh-CN" altLang="en-US" sz="2000" dirty="0">
                <a:latin typeface="Arial" charset="0"/>
              </a:rPr>
              <a:t>万</a:t>
            </a:r>
            <a:r>
              <a:rPr lang="zh-CN" altLang="en-US" sz="2000" dirty="0">
                <a:latin typeface="微软雅黑" charset="-122"/>
              </a:rPr>
              <a:t>元</a:t>
            </a:r>
          </a:p>
          <a:p>
            <a:pPr eaLnBrk="1" hangingPunct="1">
              <a:lnSpc>
                <a:spcPct val="100000"/>
              </a:lnSpc>
              <a:spcBef>
                <a:spcPct val="20000"/>
              </a:spcBef>
              <a:buClr>
                <a:schemeClr val="tx1"/>
              </a:buClr>
              <a:buFont typeface="Wingdings" charset="2"/>
              <a:buChar char="n"/>
            </a:pPr>
            <a:r>
              <a:rPr lang="zh-CN" altLang="en-US" sz="2000" dirty="0">
                <a:latin typeface="微软雅黑" charset="-122"/>
              </a:rPr>
              <a:t>员工总数：</a:t>
            </a:r>
            <a:r>
              <a:rPr lang="en-US" altLang="zh-CN" sz="2000" dirty="0">
                <a:latin typeface="Arial" charset="0"/>
              </a:rPr>
              <a:t>3600</a:t>
            </a:r>
            <a:r>
              <a:rPr lang="zh-CN" altLang="en-US" sz="2000" dirty="0">
                <a:latin typeface="微软雅黑" charset="-122"/>
              </a:rPr>
              <a:t>余人</a:t>
            </a:r>
            <a:endParaRPr lang="en-US" altLang="zh-CN" sz="2000" dirty="0">
              <a:latin typeface="微软雅黑" charset="-122"/>
            </a:endParaRPr>
          </a:p>
          <a:p>
            <a:pPr lvl="1" eaLnBrk="1" hangingPunct="1">
              <a:lnSpc>
                <a:spcPct val="100000"/>
              </a:lnSpc>
              <a:spcBef>
                <a:spcPct val="20000"/>
              </a:spcBef>
              <a:buClr>
                <a:schemeClr val="tx1"/>
              </a:buClr>
              <a:buFontTx/>
              <a:buNone/>
            </a:pPr>
            <a:r>
              <a:rPr lang="en-US" altLang="zh-CN" sz="2000" dirty="0">
                <a:latin typeface="微软雅黑" charset="-122"/>
              </a:rPr>
              <a:t>	          </a:t>
            </a:r>
            <a:r>
              <a:rPr lang="zh-CN" altLang="en-US" sz="2000" dirty="0">
                <a:latin typeface="微软雅黑" charset="-122"/>
              </a:rPr>
              <a:t>研发人员：</a:t>
            </a:r>
            <a:r>
              <a:rPr lang="en-US" altLang="zh-CN" sz="2000" dirty="0">
                <a:latin typeface="Arial" charset="0"/>
              </a:rPr>
              <a:t>1372</a:t>
            </a:r>
            <a:r>
              <a:rPr lang="zh-CN" altLang="en-US" sz="2000" dirty="0">
                <a:latin typeface="微软雅黑" charset="-122"/>
              </a:rPr>
              <a:t>余人</a:t>
            </a:r>
            <a:endParaRPr lang="en-US" altLang="zh-CN" sz="2000" dirty="0">
              <a:latin typeface="微软雅黑" charset="-122"/>
            </a:endParaRPr>
          </a:p>
          <a:p>
            <a:pPr lvl="1" eaLnBrk="1" hangingPunct="1">
              <a:lnSpc>
                <a:spcPct val="100000"/>
              </a:lnSpc>
              <a:spcBef>
                <a:spcPct val="20000"/>
              </a:spcBef>
              <a:buClr>
                <a:schemeClr val="tx1"/>
              </a:buClr>
              <a:buFontTx/>
              <a:buNone/>
            </a:pPr>
            <a:r>
              <a:rPr lang="en-US" altLang="zh-CN" sz="2000" dirty="0">
                <a:latin typeface="微软雅黑" charset="-122"/>
              </a:rPr>
              <a:t>	          </a:t>
            </a:r>
            <a:r>
              <a:rPr lang="zh-CN" altLang="en-US" sz="2000" dirty="0">
                <a:latin typeface="微软雅黑" charset="-122"/>
              </a:rPr>
              <a:t>支付及收单研发：</a:t>
            </a:r>
            <a:r>
              <a:rPr lang="en-US" altLang="zh-CN" sz="2000" dirty="0">
                <a:latin typeface="微软雅黑" charset="-122"/>
              </a:rPr>
              <a:t>400</a:t>
            </a:r>
            <a:r>
              <a:rPr lang="zh-CN" altLang="en-US" sz="2000" dirty="0">
                <a:latin typeface="微软雅黑" charset="-122"/>
              </a:rPr>
              <a:t>余人</a:t>
            </a:r>
            <a:endParaRPr lang="en-US" altLang="zh-CN" sz="2000" dirty="0">
              <a:latin typeface="微软雅黑" charset="-122"/>
            </a:endParaRPr>
          </a:p>
        </p:txBody>
      </p:sp>
      <p:grpSp>
        <p:nvGrpSpPr>
          <p:cNvPr id="6149" name="组合 4"/>
          <p:cNvGrpSpPr>
            <a:grpSpLocks/>
          </p:cNvGrpSpPr>
          <p:nvPr/>
        </p:nvGrpSpPr>
        <p:grpSpPr bwMode="auto">
          <a:xfrm>
            <a:off x="6491288" y="1554163"/>
            <a:ext cx="4708525" cy="3328987"/>
            <a:chOff x="3607137" y="2764652"/>
            <a:chExt cx="5213335" cy="3328644"/>
          </a:xfrm>
        </p:grpSpPr>
        <p:sp>
          <p:nvSpPr>
            <p:cNvPr id="6169" name="AutoShape 3"/>
            <p:cNvSpPr>
              <a:spLocks noChangeArrowheads="1"/>
            </p:cNvSpPr>
            <p:nvPr/>
          </p:nvSpPr>
          <p:spPr bwMode="gray">
            <a:xfrm>
              <a:off x="3607137" y="3324981"/>
              <a:ext cx="5213335" cy="480963"/>
            </a:xfrm>
            <a:prstGeom prst="roundRect">
              <a:avLst>
                <a:gd name="adj" fmla="val 16667"/>
              </a:avLst>
            </a:prstGeom>
            <a:solidFill>
              <a:srgbClr val="99CCFF"/>
            </a:solidFill>
            <a:ln w="28575">
              <a:solidFill>
                <a:srgbClr val="FCFCFC"/>
              </a:solidFill>
              <a:round/>
              <a:headEnd/>
              <a:tailEnd/>
            </a:ln>
            <a:effectLst>
              <a:outerShdw blurRad="63500" dist="38099" dir="2700000" algn="ctr" rotWithShape="0">
                <a:srgbClr val="001D3A">
                  <a:alpha val="50000"/>
                </a:srgbClr>
              </a:outerShdw>
            </a:effectLst>
          </p:spPr>
          <p:txBody>
            <a:bodyPr wrap="none"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a:lnSpc>
                  <a:spcPct val="100000"/>
                </a:lnSpc>
                <a:spcBef>
                  <a:spcPct val="0"/>
                </a:spcBef>
                <a:buFontTx/>
                <a:buNone/>
              </a:pPr>
              <a:endParaRPr lang="zh-CN" altLang="en-US" sz="1800">
                <a:solidFill>
                  <a:srgbClr val="000000"/>
                </a:solidFill>
              </a:endParaRPr>
            </a:p>
          </p:txBody>
        </p:sp>
        <p:sp>
          <p:nvSpPr>
            <p:cNvPr id="6170" name="AutoShape 4"/>
            <p:cNvSpPr>
              <a:spLocks noChangeArrowheads="1"/>
            </p:cNvSpPr>
            <p:nvPr/>
          </p:nvSpPr>
          <p:spPr bwMode="gray">
            <a:xfrm>
              <a:off x="3607137" y="2764652"/>
              <a:ext cx="5213335" cy="482550"/>
            </a:xfrm>
            <a:prstGeom prst="roundRect">
              <a:avLst>
                <a:gd name="adj" fmla="val 16667"/>
              </a:avLst>
            </a:prstGeom>
            <a:solidFill>
              <a:srgbClr val="17AFB7"/>
            </a:solidFill>
            <a:ln w="28575">
              <a:solidFill>
                <a:srgbClr val="FCFCFC"/>
              </a:solidFill>
              <a:round/>
              <a:headEnd/>
              <a:tailEnd/>
            </a:ln>
            <a:effectLst>
              <a:outerShdw blurRad="63500" dist="38099" dir="2700000" algn="ctr" rotWithShape="0">
                <a:srgbClr val="001D3A">
                  <a:alpha val="50000"/>
                </a:srgbClr>
              </a:outerShdw>
            </a:effectLst>
          </p:spPr>
          <p:txBody>
            <a:bodyPr wrap="none"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a:lnSpc>
                  <a:spcPct val="100000"/>
                </a:lnSpc>
                <a:spcBef>
                  <a:spcPct val="0"/>
                </a:spcBef>
                <a:buFontTx/>
                <a:buNone/>
              </a:pPr>
              <a:endParaRPr lang="zh-CN" altLang="en-US" sz="1800">
                <a:solidFill>
                  <a:srgbClr val="000000"/>
                </a:solidFill>
              </a:endParaRPr>
            </a:p>
          </p:txBody>
        </p:sp>
        <p:grpSp>
          <p:nvGrpSpPr>
            <p:cNvPr id="6171" name="Group 9"/>
            <p:cNvGrpSpPr>
              <a:grpSpLocks/>
            </p:cNvGrpSpPr>
            <p:nvPr/>
          </p:nvGrpSpPr>
          <p:grpSpPr bwMode="auto">
            <a:xfrm>
              <a:off x="3758627" y="3037782"/>
              <a:ext cx="188056" cy="488155"/>
              <a:chOff x="960" y="1764"/>
              <a:chExt cx="130" cy="418"/>
            </a:xfrm>
          </p:grpSpPr>
          <p:sp>
            <p:nvSpPr>
              <p:cNvPr id="6199" name="Oval 10"/>
              <p:cNvSpPr>
                <a:spLocks noChangeArrowheads="1"/>
              </p:cNvSpPr>
              <p:nvPr/>
            </p:nvSpPr>
            <p:spPr bwMode="gray">
              <a:xfrm>
                <a:off x="960" y="1764"/>
                <a:ext cx="126" cy="120"/>
              </a:xfrm>
              <a:prstGeom prst="ellipse">
                <a:avLst/>
              </a:prstGeom>
              <a:solidFill>
                <a:schemeClr val="bg1"/>
              </a:solidFill>
              <a:ln w="38100">
                <a:solidFill>
                  <a:schemeClr val="bg2"/>
                </a:solidFill>
                <a:round/>
                <a:headEnd/>
                <a:tailEnd/>
              </a:ln>
            </p:spPr>
            <p:txBody>
              <a:bodyPr wrap="none"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endParaRPr lang="zh-CN" altLang="en-US" sz="1800">
                  <a:solidFill>
                    <a:srgbClr val="000000"/>
                  </a:solidFill>
                  <a:latin typeface="Arial" charset="0"/>
                </a:endParaRPr>
              </a:p>
            </p:txBody>
          </p:sp>
          <p:sp>
            <p:nvSpPr>
              <p:cNvPr id="6200" name="Oval 11"/>
              <p:cNvSpPr>
                <a:spLocks noChangeArrowheads="1"/>
              </p:cNvSpPr>
              <p:nvPr/>
            </p:nvSpPr>
            <p:spPr bwMode="gray">
              <a:xfrm>
                <a:off x="964" y="2062"/>
                <a:ext cx="126" cy="120"/>
              </a:xfrm>
              <a:prstGeom prst="ellipse">
                <a:avLst/>
              </a:prstGeom>
              <a:solidFill>
                <a:schemeClr val="bg1"/>
              </a:solidFill>
              <a:ln w="38100">
                <a:solidFill>
                  <a:schemeClr val="bg2"/>
                </a:solidFill>
                <a:round/>
                <a:headEnd/>
                <a:tailEnd/>
              </a:ln>
            </p:spPr>
            <p:txBody>
              <a:bodyPr wrap="none"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endParaRPr lang="zh-CN" altLang="en-US" sz="1800">
                  <a:solidFill>
                    <a:srgbClr val="000000"/>
                  </a:solidFill>
                  <a:latin typeface="Arial" charset="0"/>
                </a:endParaRPr>
              </a:p>
            </p:txBody>
          </p:sp>
          <p:sp>
            <p:nvSpPr>
              <p:cNvPr id="6201" name="AutoShape 12"/>
              <p:cNvSpPr>
                <a:spLocks noChangeArrowheads="1"/>
              </p:cNvSpPr>
              <p:nvPr/>
            </p:nvSpPr>
            <p:spPr bwMode="gray">
              <a:xfrm>
                <a:off x="996" y="1836"/>
                <a:ext cx="62" cy="300"/>
              </a:xfrm>
              <a:prstGeom prst="roundRect">
                <a:avLst>
                  <a:gd name="adj" fmla="val 50000"/>
                </a:avLst>
              </a:prstGeom>
              <a:gradFill rotWithShape="1">
                <a:gsLst>
                  <a:gs pos="0">
                    <a:srgbClr val="B2B2B2"/>
                  </a:gs>
                  <a:gs pos="50000">
                    <a:srgbClr val="FFFFFF"/>
                  </a:gs>
                  <a:gs pos="100000">
                    <a:srgbClr val="B2B2B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endParaRPr lang="zh-CN" altLang="en-US" sz="1800">
                  <a:solidFill>
                    <a:srgbClr val="000000"/>
                  </a:solidFill>
                  <a:latin typeface="Arial" charset="0"/>
                </a:endParaRPr>
              </a:p>
            </p:txBody>
          </p:sp>
        </p:grpSp>
        <p:sp>
          <p:nvSpPr>
            <p:cNvPr id="110" name="AutoShape 14"/>
            <p:cNvSpPr>
              <a:spLocks noChangeArrowheads="1"/>
            </p:cNvSpPr>
            <p:nvPr/>
          </p:nvSpPr>
          <p:spPr bwMode="gray">
            <a:xfrm>
              <a:off x="3607137" y="3883052"/>
              <a:ext cx="5213335" cy="482052"/>
            </a:xfrm>
            <a:prstGeom prst="roundRect">
              <a:avLst>
                <a:gd name="adj" fmla="val 16667"/>
              </a:avLst>
            </a:prstGeom>
            <a:solidFill>
              <a:srgbClr val="17AFB7"/>
            </a:solidFill>
            <a:ln w="28575" algn="ctr">
              <a:solidFill>
                <a:srgbClr val="FCFCFC"/>
              </a:solidFill>
              <a:round/>
              <a:headEnd/>
              <a:tailEnd/>
            </a:ln>
            <a:effectLst>
              <a:outerShdw dist="35921" dir="2700000" algn="ctr" rotWithShape="0">
                <a:srgbClr val="001D3A">
                  <a:alpha val="50000"/>
                </a:srgbClr>
              </a:outerShdw>
            </a:effectLst>
          </p:spPr>
          <p:txBody>
            <a:bodyPr wrap="none" anchor="ctr"/>
            <a:lstStyle/>
            <a:p>
              <a:pPr>
                <a:defRPr/>
              </a:pPr>
              <a:r>
                <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49" charset="-122"/>
                  <a:ea typeface="黑体" pitchFamily="49" charset="-122"/>
                </a:rPr>
                <a:t>  国家</a:t>
              </a:r>
              <a:r>
                <a:rPr lang="en-US" altLang="zh-CN"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49" charset="-122"/>
                  <a:ea typeface="黑体" pitchFamily="49" charset="-122"/>
                </a:rPr>
                <a:t>863</a:t>
              </a:r>
              <a:r>
                <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49" charset="-122"/>
                  <a:ea typeface="黑体" pitchFamily="49" charset="-122"/>
                </a:rPr>
                <a:t>计划成果产业化基地</a:t>
              </a:r>
            </a:p>
          </p:txBody>
        </p:sp>
        <p:sp>
          <p:nvSpPr>
            <p:cNvPr id="6173" name="AutoShape 15"/>
            <p:cNvSpPr>
              <a:spLocks noChangeArrowheads="1"/>
            </p:cNvSpPr>
            <p:nvPr/>
          </p:nvSpPr>
          <p:spPr bwMode="gray">
            <a:xfrm>
              <a:off x="3607137" y="4458339"/>
              <a:ext cx="5213335" cy="482550"/>
            </a:xfrm>
            <a:prstGeom prst="roundRect">
              <a:avLst>
                <a:gd name="adj" fmla="val 16667"/>
              </a:avLst>
            </a:prstGeom>
            <a:solidFill>
              <a:srgbClr val="99CCFF"/>
            </a:solidFill>
            <a:ln w="28575">
              <a:solidFill>
                <a:srgbClr val="FCFCFC"/>
              </a:solidFill>
              <a:round/>
              <a:headEnd/>
              <a:tailEnd/>
            </a:ln>
            <a:effectLst>
              <a:outerShdw blurRad="63500" dist="38099" dir="2700000" algn="ctr" rotWithShape="0">
                <a:srgbClr val="001D3A">
                  <a:alpha val="50000"/>
                </a:srgbClr>
              </a:outerShdw>
            </a:effectLst>
          </p:spPr>
          <p:txBody>
            <a:bodyPr wrap="none"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a:lnSpc>
                  <a:spcPct val="100000"/>
                </a:lnSpc>
                <a:spcBef>
                  <a:spcPct val="0"/>
                </a:spcBef>
                <a:buFontTx/>
                <a:buNone/>
              </a:pPr>
              <a:endParaRPr lang="zh-CN" altLang="en-US" sz="1800">
                <a:solidFill>
                  <a:srgbClr val="000000"/>
                </a:solidFill>
              </a:endParaRPr>
            </a:p>
          </p:txBody>
        </p:sp>
        <p:grpSp>
          <p:nvGrpSpPr>
            <p:cNvPr id="6174" name="Group 20"/>
            <p:cNvGrpSpPr>
              <a:grpSpLocks/>
            </p:cNvGrpSpPr>
            <p:nvPr/>
          </p:nvGrpSpPr>
          <p:grpSpPr bwMode="auto">
            <a:xfrm>
              <a:off x="3758627" y="4217490"/>
              <a:ext cx="188056" cy="488155"/>
              <a:chOff x="960" y="1764"/>
              <a:chExt cx="130" cy="418"/>
            </a:xfrm>
          </p:grpSpPr>
          <p:sp>
            <p:nvSpPr>
              <p:cNvPr id="6196" name="Oval 21"/>
              <p:cNvSpPr>
                <a:spLocks noChangeArrowheads="1"/>
              </p:cNvSpPr>
              <p:nvPr/>
            </p:nvSpPr>
            <p:spPr bwMode="gray">
              <a:xfrm>
                <a:off x="960" y="1764"/>
                <a:ext cx="126" cy="120"/>
              </a:xfrm>
              <a:prstGeom prst="ellipse">
                <a:avLst/>
              </a:prstGeom>
              <a:solidFill>
                <a:schemeClr val="bg1"/>
              </a:solidFill>
              <a:ln w="38100">
                <a:solidFill>
                  <a:schemeClr val="bg2"/>
                </a:solidFill>
                <a:round/>
                <a:headEnd/>
                <a:tailEnd/>
              </a:ln>
            </p:spPr>
            <p:txBody>
              <a:bodyPr wrap="none"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endParaRPr lang="zh-CN" altLang="en-US" sz="1800">
                  <a:solidFill>
                    <a:srgbClr val="000000"/>
                  </a:solidFill>
                  <a:latin typeface="Arial" charset="0"/>
                </a:endParaRPr>
              </a:p>
            </p:txBody>
          </p:sp>
          <p:sp>
            <p:nvSpPr>
              <p:cNvPr id="6197" name="Oval 22"/>
              <p:cNvSpPr>
                <a:spLocks noChangeArrowheads="1"/>
              </p:cNvSpPr>
              <p:nvPr/>
            </p:nvSpPr>
            <p:spPr bwMode="gray">
              <a:xfrm>
                <a:off x="964" y="2062"/>
                <a:ext cx="126" cy="120"/>
              </a:xfrm>
              <a:prstGeom prst="ellipse">
                <a:avLst/>
              </a:prstGeom>
              <a:solidFill>
                <a:schemeClr val="bg1"/>
              </a:solidFill>
              <a:ln w="38100">
                <a:solidFill>
                  <a:schemeClr val="bg2"/>
                </a:solidFill>
                <a:round/>
                <a:headEnd/>
                <a:tailEnd/>
              </a:ln>
            </p:spPr>
            <p:txBody>
              <a:bodyPr wrap="none"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endParaRPr lang="zh-CN" altLang="en-US" sz="1800">
                  <a:solidFill>
                    <a:srgbClr val="000000"/>
                  </a:solidFill>
                  <a:latin typeface="Arial" charset="0"/>
                </a:endParaRPr>
              </a:p>
            </p:txBody>
          </p:sp>
          <p:sp>
            <p:nvSpPr>
              <p:cNvPr id="6198" name="AutoShape 23"/>
              <p:cNvSpPr>
                <a:spLocks noChangeArrowheads="1"/>
              </p:cNvSpPr>
              <p:nvPr/>
            </p:nvSpPr>
            <p:spPr bwMode="gray">
              <a:xfrm>
                <a:off x="996" y="1836"/>
                <a:ext cx="62" cy="300"/>
              </a:xfrm>
              <a:prstGeom prst="roundRect">
                <a:avLst>
                  <a:gd name="adj" fmla="val 50000"/>
                </a:avLst>
              </a:prstGeom>
              <a:gradFill rotWithShape="1">
                <a:gsLst>
                  <a:gs pos="0">
                    <a:srgbClr val="B2B2B2"/>
                  </a:gs>
                  <a:gs pos="50000">
                    <a:srgbClr val="FFFFFF"/>
                  </a:gs>
                  <a:gs pos="100000">
                    <a:srgbClr val="B2B2B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endParaRPr lang="zh-CN" altLang="en-US" sz="1800">
                  <a:solidFill>
                    <a:srgbClr val="000000"/>
                  </a:solidFill>
                  <a:latin typeface="Arial" charset="0"/>
                </a:endParaRPr>
              </a:p>
            </p:txBody>
          </p:sp>
        </p:grpSp>
        <p:sp>
          <p:nvSpPr>
            <p:cNvPr id="6175" name="AutoShape 29"/>
            <p:cNvSpPr>
              <a:spLocks noChangeArrowheads="1"/>
            </p:cNvSpPr>
            <p:nvPr/>
          </p:nvSpPr>
          <p:spPr bwMode="gray">
            <a:xfrm>
              <a:off x="3607137" y="5610746"/>
              <a:ext cx="5213335" cy="482550"/>
            </a:xfrm>
            <a:prstGeom prst="roundRect">
              <a:avLst>
                <a:gd name="adj" fmla="val 16667"/>
              </a:avLst>
            </a:prstGeom>
            <a:solidFill>
              <a:srgbClr val="99CCFF"/>
            </a:solidFill>
            <a:ln w="28575">
              <a:solidFill>
                <a:srgbClr val="FCFCFC"/>
              </a:solidFill>
              <a:round/>
              <a:headEnd/>
              <a:tailEnd/>
            </a:ln>
            <a:effectLst>
              <a:outerShdw blurRad="63500" dist="38099" dir="2700000" algn="ctr" rotWithShape="0">
                <a:srgbClr val="001D3A">
                  <a:alpha val="50000"/>
                </a:srgbClr>
              </a:outerShdw>
            </a:effectLst>
          </p:spPr>
          <p:txBody>
            <a:bodyPr wrap="none"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a:lnSpc>
                  <a:spcPct val="100000"/>
                </a:lnSpc>
                <a:spcBef>
                  <a:spcPct val="0"/>
                </a:spcBef>
                <a:buFontTx/>
                <a:buNone/>
              </a:pPr>
              <a:endParaRPr lang="zh-CN" altLang="en-US" sz="1800">
                <a:solidFill>
                  <a:srgbClr val="000000"/>
                </a:solidFill>
              </a:endParaRPr>
            </a:p>
          </p:txBody>
        </p:sp>
        <p:sp>
          <p:nvSpPr>
            <p:cNvPr id="118" name="TextBox 72"/>
            <p:cNvSpPr txBox="1">
              <a:spLocks noChangeArrowheads="1"/>
            </p:cNvSpPr>
            <p:nvPr/>
          </p:nvSpPr>
          <p:spPr bwMode="auto">
            <a:xfrm>
              <a:off x="3923927" y="3351196"/>
              <a:ext cx="4527636"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zh-CN"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49" charset="-122"/>
                  <a:ea typeface="黑体" pitchFamily="49" charset="-122"/>
                </a:rPr>
                <a:t>国家级火炬计划重点高新技术企业</a:t>
              </a:r>
            </a:p>
          </p:txBody>
        </p:sp>
        <p:sp>
          <p:nvSpPr>
            <p:cNvPr id="119" name="TextBox 73"/>
            <p:cNvSpPr txBox="1">
              <a:spLocks noChangeArrowheads="1"/>
            </p:cNvSpPr>
            <p:nvPr/>
          </p:nvSpPr>
          <p:spPr bwMode="auto">
            <a:xfrm>
              <a:off x="3923928" y="4459116"/>
              <a:ext cx="4320000" cy="400069"/>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49" charset="-122"/>
                  <a:ea typeface="黑体" pitchFamily="49" charset="-122"/>
                </a:rPr>
                <a:t>CMMI </a:t>
              </a:r>
              <a:r>
                <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49" charset="-122"/>
                  <a:ea typeface="黑体" pitchFamily="49" charset="-122"/>
                </a:rPr>
                <a:t>五</a:t>
              </a: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49" charset="-122"/>
                  <a:ea typeface="黑体" pitchFamily="49" charset="-122"/>
                </a:rPr>
                <a:t>级认证的企业</a:t>
              </a:r>
            </a:p>
          </p:txBody>
        </p:sp>
        <p:sp>
          <p:nvSpPr>
            <p:cNvPr id="120" name="TextBox 40"/>
            <p:cNvSpPr txBox="1">
              <a:spLocks noChangeArrowheads="1"/>
            </p:cNvSpPr>
            <p:nvPr/>
          </p:nvSpPr>
          <p:spPr bwMode="auto">
            <a:xfrm>
              <a:off x="3923928" y="2809068"/>
              <a:ext cx="4320000" cy="40011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zh-CN"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49" charset="-122"/>
                  <a:ea typeface="黑体" pitchFamily="49" charset="-122"/>
                </a:rPr>
                <a:t>国家规划布局内重点软件</a:t>
              </a:r>
              <a:r>
                <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49" charset="-122"/>
                  <a:ea typeface="黑体" pitchFamily="49" charset="-122"/>
                </a:rPr>
                <a:t>企业</a:t>
              </a:r>
              <a:endParaRPr kumimoji="1"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49" charset="-122"/>
                <a:ea typeface="黑体" pitchFamily="49" charset="-122"/>
                <a:sym typeface="Wingdings" pitchFamily="2" charset="2"/>
              </a:endParaRPr>
            </a:p>
          </p:txBody>
        </p:sp>
        <p:sp>
          <p:nvSpPr>
            <p:cNvPr id="121" name="TextBox 91"/>
            <p:cNvSpPr txBox="1">
              <a:spLocks noChangeArrowheads="1"/>
            </p:cNvSpPr>
            <p:nvPr/>
          </p:nvSpPr>
          <p:spPr bwMode="auto">
            <a:xfrm>
              <a:off x="3923523" y="3894836"/>
              <a:ext cx="4606928" cy="396834"/>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zh-CN"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49" charset="-122"/>
                <a:ea typeface="黑体" pitchFamily="49" charset="-122"/>
              </a:endParaRPr>
            </a:p>
          </p:txBody>
        </p:sp>
        <p:sp>
          <p:nvSpPr>
            <p:cNvPr id="6180" name="AutoShape 24"/>
            <p:cNvSpPr>
              <a:spLocks noChangeArrowheads="1"/>
            </p:cNvSpPr>
            <p:nvPr/>
          </p:nvSpPr>
          <p:spPr bwMode="gray">
            <a:xfrm>
              <a:off x="3607137" y="5034543"/>
              <a:ext cx="5213335" cy="482550"/>
            </a:xfrm>
            <a:prstGeom prst="roundRect">
              <a:avLst>
                <a:gd name="adj" fmla="val 16667"/>
              </a:avLst>
            </a:prstGeom>
            <a:solidFill>
              <a:srgbClr val="17AFB7"/>
            </a:solidFill>
            <a:ln w="28575">
              <a:solidFill>
                <a:srgbClr val="FCFCFC"/>
              </a:solidFill>
              <a:round/>
              <a:headEnd/>
              <a:tailEnd/>
            </a:ln>
            <a:effectLst>
              <a:outerShdw blurRad="63500" dist="38099" dir="2700000" algn="ctr" rotWithShape="0">
                <a:srgbClr val="001D3A">
                  <a:alpha val="50000"/>
                </a:srgbClr>
              </a:outerShdw>
            </a:effectLst>
          </p:spPr>
          <p:txBody>
            <a:bodyPr wrap="none"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a:lnSpc>
                  <a:spcPct val="100000"/>
                </a:lnSpc>
                <a:spcBef>
                  <a:spcPct val="0"/>
                </a:spcBef>
                <a:buFontTx/>
                <a:buNone/>
              </a:pPr>
              <a:endParaRPr lang="zh-CN" altLang="en-US" sz="1800">
                <a:solidFill>
                  <a:srgbClr val="000000"/>
                </a:solidFill>
              </a:endParaRPr>
            </a:p>
          </p:txBody>
        </p:sp>
        <p:grpSp>
          <p:nvGrpSpPr>
            <p:cNvPr id="6181" name="Group 5"/>
            <p:cNvGrpSpPr>
              <a:grpSpLocks/>
            </p:cNvGrpSpPr>
            <p:nvPr/>
          </p:nvGrpSpPr>
          <p:grpSpPr bwMode="auto">
            <a:xfrm>
              <a:off x="8395604" y="3633168"/>
              <a:ext cx="188056" cy="488155"/>
              <a:chOff x="960" y="1764"/>
              <a:chExt cx="130" cy="418"/>
            </a:xfrm>
          </p:grpSpPr>
          <p:sp>
            <p:nvSpPr>
              <p:cNvPr id="6193" name="Oval 6"/>
              <p:cNvSpPr>
                <a:spLocks noChangeArrowheads="1"/>
              </p:cNvSpPr>
              <p:nvPr/>
            </p:nvSpPr>
            <p:spPr bwMode="gray">
              <a:xfrm>
                <a:off x="960" y="1764"/>
                <a:ext cx="126" cy="120"/>
              </a:xfrm>
              <a:prstGeom prst="ellipse">
                <a:avLst/>
              </a:prstGeom>
              <a:solidFill>
                <a:schemeClr val="bg1"/>
              </a:solidFill>
              <a:ln w="38100">
                <a:solidFill>
                  <a:schemeClr val="bg2"/>
                </a:solidFill>
                <a:round/>
                <a:headEnd/>
                <a:tailEnd/>
              </a:ln>
            </p:spPr>
            <p:txBody>
              <a:bodyPr wrap="none"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endParaRPr lang="zh-CN" altLang="en-US" sz="1800">
                  <a:solidFill>
                    <a:srgbClr val="000000"/>
                  </a:solidFill>
                  <a:latin typeface="Arial" charset="0"/>
                </a:endParaRPr>
              </a:p>
            </p:txBody>
          </p:sp>
          <p:sp>
            <p:nvSpPr>
              <p:cNvPr id="6194" name="Oval 7"/>
              <p:cNvSpPr>
                <a:spLocks noChangeArrowheads="1"/>
              </p:cNvSpPr>
              <p:nvPr/>
            </p:nvSpPr>
            <p:spPr bwMode="gray">
              <a:xfrm>
                <a:off x="964" y="2062"/>
                <a:ext cx="126" cy="120"/>
              </a:xfrm>
              <a:prstGeom prst="ellipse">
                <a:avLst/>
              </a:prstGeom>
              <a:solidFill>
                <a:schemeClr val="bg1"/>
              </a:solidFill>
              <a:ln w="38100">
                <a:solidFill>
                  <a:schemeClr val="bg2"/>
                </a:solidFill>
                <a:round/>
                <a:headEnd/>
                <a:tailEnd/>
              </a:ln>
            </p:spPr>
            <p:txBody>
              <a:bodyPr wrap="none"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endParaRPr lang="zh-CN" altLang="en-US" sz="1800">
                  <a:solidFill>
                    <a:srgbClr val="000000"/>
                  </a:solidFill>
                  <a:latin typeface="Arial" charset="0"/>
                </a:endParaRPr>
              </a:p>
            </p:txBody>
          </p:sp>
          <p:sp>
            <p:nvSpPr>
              <p:cNvPr id="6195" name="AutoShape 8"/>
              <p:cNvSpPr>
                <a:spLocks noChangeArrowheads="1"/>
              </p:cNvSpPr>
              <p:nvPr/>
            </p:nvSpPr>
            <p:spPr bwMode="gray">
              <a:xfrm>
                <a:off x="996" y="1836"/>
                <a:ext cx="62" cy="300"/>
              </a:xfrm>
              <a:prstGeom prst="roundRect">
                <a:avLst>
                  <a:gd name="adj" fmla="val 50000"/>
                </a:avLst>
              </a:prstGeom>
              <a:gradFill rotWithShape="1">
                <a:gsLst>
                  <a:gs pos="0">
                    <a:srgbClr val="B2B2B2"/>
                  </a:gs>
                  <a:gs pos="50000">
                    <a:srgbClr val="EAEAEA"/>
                  </a:gs>
                  <a:gs pos="100000">
                    <a:srgbClr val="B2B2B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endParaRPr lang="zh-CN" altLang="en-US" sz="1800">
                  <a:solidFill>
                    <a:srgbClr val="000000"/>
                  </a:solidFill>
                  <a:latin typeface="Arial" charset="0"/>
                </a:endParaRPr>
              </a:p>
            </p:txBody>
          </p:sp>
        </p:grpSp>
        <p:sp>
          <p:nvSpPr>
            <p:cNvPr id="131" name="TextBox 73"/>
            <p:cNvSpPr txBox="1">
              <a:spLocks noChangeArrowheads="1"/>
            </p:cNvSpPr>
            <p:nvPr/>
          </p:nvSpPr>
          <p:spPr bwMode="auto">
            <a:xfrm>
              <a:off x="3923523" y="5034543"/>
              <a:ext cx="4320424" cy="396834"/>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en-US" altLang="zh-CN"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49" charset="-122"/>
                <a:ea typeface="黑体" pitchFamily="49" charset="-122"/>
              </a:endParaRPr>
            </a:p>
          </p:txBody>
        </p:sp>
        <p:sp>
          <p:nvSpPr>
            <p:cNvPr id="132" name="TextBox 73"/>
            <p:cNvSpPr txBox="1">
              <a:spLocks noChangeArrowheads="1"/>
            </p:cNvSpPr>
            <p:nvPr/>
          </p:nvSpPr>
          <p:spPr bwMode="auto">
            <a:xfrm>
              <a:off x="3946372" y="5047242"/>
              <a:ext cx="4320424" cy="41257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307975" indent="-307975" defTabSz="822325">
                <a:lnSpc>
                  <a:spcPct val="120000"/>
                </a:lnSpc>
                <a:spcBef>
                  <a:spcPct val="55000"/>
                </a:spcBef>
                <a:buClr>
                  <a:srgbClr val="000099"/>
                </a:buClr>
                <a:defRPr/>
              </a:pPr>
              <a:r>
                <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49" charset="-122"/>
                  <a:ea typeface="黑体" pitchFamily="49" charset="-122"/>
                </a:rPr>
                <a:t>ISO9001</a:t>
              </a: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49" charset="-122"/>
                  <a:ea typeface="黑体" pitchFamily="49" charset="-122"/>
                </a:rPr>
                <a:t>、</a:t>
              </a:r>
              <a:r>
                <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49" charset="-122"/>
                  <a:ea typeface="黑体" pitchFamily="49" charset="-122"/>
                </a:rPr>
                <a:t>ISO9002</a:t>
              </a: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49" charset="-122"/>
                  <a:ea typeface="黑体" pitchFamily="49" charset="-122"/>
                </a:rPr>
                <a:t>质量体系认证</a:t>
              </a:r>
              <a:endPar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49" charset="-122"/>
                <a:ea typeface="黑体" pitchFamily="49" charset="-122"/>
              </a:endParaRPr>
            </a:p>
          </p:txBody>
        </p:sp>
        <p:sp>
          <p:nvSpPr>
            <p:cNvPr id="2" name="TextBox 73"/>
            <p:cNvSpPr txBox="1">
              <a:spLocks noChangeArrowheads="1"/>
            </p:cNvSpPr>
            <p:nvPr/>
          </p:nvSpPr>
          <p:spPr bwMode="auto">
            <a:xfrm>
              <a:off x="3958410" y="5652215"/>
              <a:ext cx="4320001" cy="400069"/>
            </a:xfrm>
            <a:prstGeom prst="rect">
              <a:avLst/>
            </a:prstGeom>
            <a:noFill/>
            <a:ln w="9525">
              <a:noFill/>
              <a:miter lim="800000"/>
              <a:headEnd/>
              <a:tailEnd/>
            </a:ln>
          </p:spPr>
          <p:txBody>
            <a:bodyPr>
              <a:spAutoFit/>
            </a:bodyPr>
            <a:lstStyle/>
            <a:p>
              <a:pPr>
                <a:defRPr/>
              </a:pPr>
              <a:r>
                <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49" charset="-122"/>
                  <a:ea typeface="黑体" pitchFamily="49" charset="-122"/>
                </a:rPr>
                <a:t>计算机信息系统集成一级资质</a:t>
              </a:r>
            </a:p>
          </p:txBody>
        </p:sp>
        <p:grpSp>
          <p:nvGrpSpPr>
            <p:cNvPr id="6185" name="Group 16"/>
            <p:cNvGrpSpPr>
              <a:grpSpLocks/>
            </p:cNvGrpSpPr>
            <p:nvPr/>
          </p:nvGrpSpPr>
          <p:grpSpPr bwMode="auto">
            <a:xfrm>
              <a:off x="8395604" y="4781513"/>
              <a:ext cx="188056" cy="488155"/>
              <a:chOff x="960" y="1764"/>
              <a:chExt cx="130" cy="418"/>
            </a:xfrm>
          </p:grpSpPr>
          <p:sp>
            <p:nvSpPr>
              <p:cNvPr id="6190" name="Oval 17"/>
              <p:cNvSpPr>
                <a:spLocks noChangeArrowheads="1"/>
              </p:cNvSpPr>
              <p:nvPr/>
            </p:nvSpPr>
            <p:spPr bwMode="gray">
              <a:xfrm>
                <a:off x="960" y="1764"/>
                <a:ext cx="126" cy="120"/>
              </a:xfrm>
              <a:prstGeom prst="ellipse">
                <a:avLst/>
              </a:prstGeom>
              <a:solidFill>
                <a:schemeClr val="bg1"/>
              </a:solidFill>
              <a:ln w="38100">
                <a:solidFill>
                  <a:schemeClr val="bg2"/>
                </a:solidFill>
                <a:round/>
                <a:headEnd/>
                <a:tailEnd/>
              </a:ln>
            </p:spPr>
            <p:txBody>
              <a:bodyPr wrap="none"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endParaRPr lang="zh-CN" altLang="en-US" sz="1800">
                  <a:solidFill>
                    <a:srgbClr val="000000"/>
                  </a:solidFill>
                  <a:latin typeface="Arial" charset="0"/>
                </a:endParaRPr>
              </a:p>
            </p:txBody>
          </p:sp>
          <p:sp>
            <p:nvSpPr>
              <p:cNvPr id="6191" name="Oval 18"/>
              <p:cNvSpPr>
                <a:spLocks noChangeArrowheads="1"/>
              </p:cNvSpPr>
              <p:nvPr/>
            </p:nvSpPr>
            <p:spPr bwMode="gray">
              <a:xfrm>
                <a:off x="964" y="2062"/>
                <a:ext cx="126" cy="120"/>
              </a:xfrm>
              <a:prstGeom prst="ellipse">
                <a:avLst/>
              </a:prstGeom>
              <a:solidFill>
                <a:schemeClr val="bg1"/>
              </a:solidFill>
              <a:ln w="38100">
                <a:solidFill>
                  <a:schemeClr val="bg2"/>
                </a:solidFill>
                <a:round/>
                <a:headEnd/>
                <a:tailEnd/>
              </a:ln>
            </p:spPr>
            <p:txBody>
              <a:bodyPr wrap="none"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endParaRPr lang="zh-CN" altLang="en-US" sz="1800">
                  <a:solidFill>
                    <a:srgbClr val="000000"/>
                  </a:solidFill>
                  <a:latin typeface="Arial" charset="0"/>
                </a:endParaRPr>
              </a:p>
            </p:txBody>
          </p:sp>
          <p:sp>
            <p:nvSpPr>
              <p:cNvPr id="6192" name="AutoShape 19"/>
              <p:cNvSpPr>
                <a:spLocks noChangeArrowheads="1"/>
              </p:cNvSpPr>
              <p:nvPr/>
            </p:nvSpPr>
            <p:spPr bwMode="gray">
              <a:xfrm>
                <a:off x="996" y="1836"/>
                <a:ext cx="62" cy="300"/>
              </a:xfrm>
              <a:prstGeom prst="roundRect">
                <a:avLst>
                  <a:gd name="adj" fmla="val 50000"/>
                </a:avLst>
              </a:prstGeom>
              <a:gradFill rotWithShape="1">
                <a:gsLst>
                  <a:gs pos="0">
                    <a:srgbClr val="B2B2B2"/>
                  </a:gs>
                  <a:gs pos="50000">
                    <a:srgbClr val="EAEAEA"/>
                  </a:gs>
                  <a:gs pos="100000">
                    <a:srgbClr val="B2B2B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endParaRPr lang="zh-CN" altLang="en-US" sz="1800">
                  <a:solidFill>
                    <a:srgbClr val="000000"/>
                  </a:solidFill>
                  <a:latin typeface="Arial" charset="0"/>
                </a:endParaRPr>
              </a:p>
            </p:txBody>
          </p:sp>
        </p:grpSp>
        <p:grpSp>
          <p:nvGrpSpPr>
            <p:cNvPr id="6186" name="Group 35"/>
            <p:cNvGrpSpPr>
              <a:grpSpLocks/>
            </p:cNvGrpSpPr>
            <p:nvPr/>
          </p:nvGrpSpPr>
          <p:grpSpPr bwMode="auto">
            <a:xfrm>
              <a:off x="3758627" y="5356518"/>
              <a:ext cx="188056" cy="488155"/>
              <a:chOff x="960" y="1764"/>
              <a:chExt cx="130" cy="418"/>
            </a:xfrm>
          </p:grpSpPr>
          <p:sp>
            <p:nvSpPr>
              <p:cNvPr id="6187" name="Oval 36"/>
              <p:cNvSpPr>
                <a:spLocks noChangeArrowheads="1"/>
              </p:cNvSpPr>
              <p:nvPr/>
            </p:nvSpPr>
            <p:spPr bwMode="gray">
              <a:xfrm>
                <a:off x="960" y="1764"/>
                <a:ext cx="126" cy="120"/>
              </a:xfrm>
              <a:prstGeom prst="ellipse">
                <a:avLst/>
              </a:prstGeom>
              <a:solidFill>
                <a:schemeClr val="bg1"/>
              </a:solidFill>
              <a:ln w="38100">
                <a:solidFill>
                  <a:schemeClr val="bg2"/>
                </a:solidFill>
                <a:round/>
                <a:headEnd/>
                <a:tailEnd/>
              </a:ln>
            </p:spPr>
            <p:txBody>
              <a:bodyPr wrap="none"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endParaRPr lang="zh-CN" altLang="en-US" sz="1800">
                  <a:solidFill>
                    <a:srgbClr val="000000"/>
                  </a:solidFill>
                  <a:latin typeface="Arial" charset="0"/>
                </a:endParaRPr>
              </a:p>
            </p:txBody>
          </p:sp>
          <p:sp>
            <p:nvSpPr>
              <p:cNvPr id="6188" name="Oval 37"/>
              <p:cNvSpPr>
                <a:spLocks noChangeArrowheads="1"/>
              </p:cNvSpPr>
              <p:nvPr/>
            </p:nvSpPr>
            <p:spPr bwMode="gray">
              <a:xfrm>
                <a:off x="964" y="2062"/>
                <a:ext cx="126" cy="120"/>
              </a:xfrm>
              <a:prstGeom prst="ellipse">
                <a:avLst/>
              </a:prstGeom>
              <a:solidFill>
                <a:schemeClr val="bg1"/>
              </a:solidFill>
              <a:ln w="38100">
                <a:solidFill>
                  <a:schemeClr val="bg2"/>
                </a:solidFill>
                <a:round/>
                <a:headEnd/>
                <a:tailEnd/>
              </a:ln>
            </p:spPr>
            <p:txBody>
              <a:bodyPr wrap="none"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endParaRPr lang="zh-CN" altLang="en-US" sz="1800">
                  <a:solidFill>
                    <a:srgbClr val="000000"/>
                  </a:solidFill>
                  <a:latin typeface="Arial" charset="0"/>
                </a:endParaRPr>
              </a:p>
            </p:txBody>
          </p:sp>
          <p:sp>
            <p:nvSpPr>
              <p:cNvPr id="6189" name="AutoShape 38"/>
              <p:cNvSpPr>
                <a:spLocks noChangeArrowheads="1"/>
              </p:cNvSpPr>
              <p:nvPr/>
            </p:nvSpPr>
            <p:spPr bwMode="gray">
              <a:xfrm>
                <a:off x="996" y="1836"/>
                <a:ext cx="62" cy="300"/>
              </a:xfrm>
              <a:prstGeom prst="roundRect">
                <a:avLst>
                  <a:gd name="adj" fmla="val 50000"/>
                </a:avLst>
              </a:prstGeom>
              <a:gradFill rotWithShape="1">
                <a:gsLst>
                  <a:gs pos="0">
                    <a:srgbClr val="B2B2B2"/>
                  </a:gs>
                  <a:gs pos="50000">
                    <a:srgbClr val="FFFFFF"/>
                  </a:gs>
                  <a:gs pos="100000">
                    <a:srgbClr val="B2B2B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endParaRPr lang="zh-CN" altLang="en-US" sz="1800">
                  <a:solidFill>
                    <a:srgbClr val="000000"/>
                  </a:solidFill>
                  <a:latin typeface="Arial" charset="0"/>
                </a:endParaRPr>
              </a:p>
            </p:txBody>
          </p:sp>
        </p:grpSp>
      </p:grpSp>
      <p:pic>
        <p:nvPicPr>
          <p:cNvPr id="44" name="Picture 78" descr="C:\Users\cj\Documents\Tencent Files\279769424\FileRecv\计算机系统集成一级资质至2014.4.25.jpg"/>
          <p:cNvPicPr>
            <a:picLocks noChangeAspect="1" noChangeArrowheads="1"/>
          </p:cNvPicPr>
          <p:nvPr/>
        </p:nvPicPr>
        <p:blipFill>
          <a:blip r:embed="rId3" cstate="print"/>
          <a:srcRect/>
          <a:stretch>
            <a:fillRect/>
          </a:stretch>
        </p:blipFill>
        <p:spPr bwMode="auto">
          <a:xfrm>
            <a:off x="2441133" y="3434484"/>
            <a:ext cx="2622627" cy="18399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5" name="Picture 79" descr="C:\Users\cj\Documents\Tencent Files\279769424\FileRecv\国家规划布局内重点软件企业.jpg"/>
          <p:cNvPicPr>
            <a:picLocks noChangeAspect="1" noChangeArrowheads="1"/>
          </p:cNvPicPr>
          <p:nvPr/>
        </p:nvPicPr>
        <p:blipFill>
          <a:blip r:embed="rId4" cstate="print"/>
          <a:srcRect l="4110" t="5479" r="8219" b="12329"/>
          <a:stretch>
            <a:fillRect/>
          </a:stretch>
        </p:blipFill>
        <p:spPr bwMode="auto">
          <a:xfrm>
            <a:off x="2985680" y="4586613"/>
            <a:ext cx="2700801" cy="17483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6152" name="Group 42"/>
          <p:cNvGrpSpPr>
            <a:grpSpLocks/>
          </p:cNvGrpSpPr>
          <p:nvPr/>
        </p:nvGrpSpPr>
        <p:grpSpPr bwMode="auto">
          <a:xfrm>
            <a:off x="6503988" y="4995863"/>
            <a:ext cx="4699000" cy="571500"/>
            <a:chOff x="2472" y="3702"/>
            <a:chExt cx="2960" cy="360"/>
          </a:xfrm>
        </p:grpSpPr>
        <p:sp>
          <p:nvSpPr>
            <p:cNvPr id="6167" name="AutoShape 14"/>
            <p:cNvSpPr>
              <a:spLocks noChangeArrowheads="1"/>
            </p:cNvSpPr>
            <p:nvPr/>
          </p:nvSpPr>
          <p:spPr bwMode="gray">
            <a:xfrm>
              <a:off x="2472" y="3702"/>
              <a:ext cx="2960" cy="360"/>
            </a:xfrm>
            <a:prstGeom prst="roundRect">
              <a:avLst>
                <a:gd name="adj" fmla="val 16667"/>
              </a:avLst>
            </a:prstGeom>
            <a:solidFill>
              <a:schemeClr val="hlink"/>
            </a:solidFill>
            <a:ln w="28575">
              <a:solidFill>
                <a:srgbClr val="FCFCFC"/>
              </a:solidFill>
              <a:round/>
              <a:headEnd/>
              <a:tailEnd/>
            </a:ln>
            <a:effectLst>
              <a:outerShdw blurRad="63500" dist="38099" dir="2700000" algn="ctr" rotWithShape="0">
                <a:srgbClr val="001D3A">
                  <a:alpha val="50000"/>
                </a:srgbClr>
              </a:outerShdw>
            </a:effectLst>
          </p:spPr>
          <p:txBody>
            <a:bodyPr wrap="none"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a:lnSpc>
                  <a:spcPct val="100000"/>
                </a:lnSpc>
                <a:spcBef>
                  <a:spcPct val="0"/>
                </a:spcBef>
                <a:buFontTx/>
                <a:buNone/>
              </a:pPr>
              <a:endParaRPr lang="zh-CN" altLang="en-US" sz="1800">
                <a:latin typeface="Arial" charset="0"/>
              </a:endParaRPr>
            </a:p>
          </p:txBody>
        </p:sp>
        <p:sp>
          <p:nvSpPr>
            <p:cNvPr id="7183" name="TextBox 42"/>
            <p:cNvSpPr txBox="1">
              <a:spLocks noChangeArrowheads="1"/>
            </p:cNvSpPr>
            <p:nvPr/>
          </p:nvSpPr>
          <p:spPr bwMode="auto">
            <a:xfrm>
              <a:off x="2608" y="3793"/>
              <a:ext cx="2631" cy="252"/>
            </a:xfrm>
            <a:prstGeom prst="rect">
              <a:avLst/>
            </a:prstGeom>
            <a:noFill/>
            <a:ln w="9525">
              <a:noFill/>
              <a:miter lim="800000"/>
              <a:headEnd/>
              <a:tailEnd/>
            </a:ln>
          </p:spPr>
          <p:txBody>
            <a:bodyPr>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r>
                <a:rPr lang="zh-CN" altLang="en-US" sz="2000" b="1">
                  <a:solidFill>
                    <a:schemeClr val="bg1"/>
                  </a:solidFill>
                  <a:effectLst>
                    <a:outerShdw blurRad="38100" dist="38100" dir="2700000" algn="tl">
                      <a:srgbClr val="C0C0C0"/>
                    </a:outerShdw>
                  </a:effectLst>
                  <a:latin typeface="宋体" charset="-122"/>
                  <a:sym typeface="Arial" charset="0"/>
                </a:rPr>
                <a:t>商用密码产品销售生产定点单位</a:t>
              </a:r>
            </a:p>
          </p:txBody>
        </p:sp>
      </p:grpSp>
      <p:grpSp>
        <p:nvGrpSpPr>
          <p:cNvPr id="6153" name="Group 16"/>
          <p:cNvGrpSpPr>
            <a:grpSpLocks/>
          </p:cNvGrpSpPr>
          <p:nvPr/>
        </p:nvGrpSpPr>
        <p:grpSpPr bwMode="auto">
          <a:xfrm>
            <a:off x="10753725" y="4635500"/>
            <a:ext cx="187325" cy="601663"/>
            <a:chOff x="960" y="1764"/>
            <a:chExt cx="130" cy="418"/>
          </a:xfrm>
        </p:grpSpPr>
        <p:sp>
          <p:nvSpPr>
            <p:cNvPr id="6164" name="Oval 17"/>
            <p:cNvSpPr>
              <a:spLocks noChangeArrowheads="1"/>
            </p:cNvSpPr>
            <p:nvPr/>
          </p:nvSpPr>
          <p:spPr bwMode="gray">
            <a:xfrm>
              <a:off x="960" y="1764"/>
              <a:ext cx="126" cy="120"/>
            </a:xfrm>
            <a:prstGeom prst="ellipse">
              <a:avLst/>
            </a:prstGeom>
            <a:solidFill>
              <a:schemeClr val="bg1"/>
            </a:solidFill>
            <a:ln w="38100">
              <a:solidFill>
                <a:schemeClr val="bg2"/>
              </a:solidFill>
              <a:round/>
              <a:headEnd/>
              <a:tailEnd/>
            </a:ln>
          </p:spPr>
          <p:txBody>
            <a:bodyPr wrap="none"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endParaRPr lang="zh-CN" altLang="en-US" sz="1800">
                <a:latin typeface="Arial" charset="0"/>
              </a:endParaRPr>
            </a:p>
          </p:txBody>
        </p:sp>
        <p:sp>
          <p:nvSpPr>
            <p:cNvPr id="6165" name="Oval 18"/>
            <p:cNvSpPr>
              <a:spLocks noChangeArrowheads="1"/>
            </p:cNvSpPr>
            <p:nvPr/>
          </p:nvSpPr>
          <p:spPr bwMode="gray">
            <a:xfrm>
              <a:off x="964" y="2062"/>
              <a:ext cx="126" cy="120"/>
            </a:xfrm>
            <a:prstGeom prst="ellipse">
              <a:avLst/>
            </a:prstGeom>
            <a:solidFill>
              <a:schemeClr val="bg1"/>
            </a:solidFill>
            <a:ln w="38100">
              <a:solidFill>
                <a:schemeClr val="bg2"/>
              </a:solidFill>
              <a:round/>
              <a:headEnd/>
              <a:tailEnd/>
            </a:ln>
          </p:spPr>
          <p:txBody>
            <a:bodyPr wrap="none"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endParaRPr lang="zh-CN" altLang="en-US" sz="1800">
                <a:latin typeface="Arial" charset="0"/>
              </a:endParaRPr>
            </a:p>
          </p:txBody>
        </p:sp>
        <p:sp>
          <p:nvSpPr>
            <p:cNvPr id="6166" name="AutoShape 19"/>
            <p:cNvSpPr>
              <a:spLocks noChangeArrowheads="1"/>
            </p:cNvSpPr>
            <p:nvPr/>
          </p:nvSpPr>
          <p:spPr bwMode="gray">
            <a:xfrm>
              <a:off x="996" y="1836"/>
              <a:ext cx="62" cy="300"/>
            </a:xfrm>
            <a:prstGeom prst="roundRect">
              <a:avLst>
                <a:gd name="adj" fmla="val 50000"/>
              </a:avLst>
            </a:prstGeom>
            <a:gradFill rotWithShape="1">
              <a:gsLst>
                <a:gs pos="0">
                  <a:srgbClr val="B2B2B2"/>
                </a:gs>
                <a:gs pos="50000">
                  <a:srgbClr val="EAEAEA"/>
                </a:gs>
                <a:gs pos="100000">
                  <a:srgbClr val="B2B2B2"/>
                </a:gs>
              </a:gsLst>
              <a:lin ang="54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endParaRPr lang="zh-CN" altLang="en-US" sz="1800">
                <a:latin typeface="Arial" charset="0"/>
              </a:endParaRPr>
            </a:p>
          </p:txBody>
        </p:sp>
      </p:grpSp>
      <p:cxnSp>
        <p:nvCxnSpPr>
          <p:cNvPr id="61" name="直接连接符 60"/>
          <p:cNvCxnSpPr/>
          <p:nvPr/>
        </p:nvCxnSpPr>
        <p:spPr bwMode="auto">
          <a:xfrm>
            <a:off x="477838" y="1044575"/>
            <a:ext cx="11123612" cy="0"/>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nvGrpSpPr>
          <p:cNvPr id="6155" name="组合 5"/>
          <p:cNvGrpSpPr>
            <a:grpSpLocks/>
          </p:cNvGrpSpPr>
          <p:nvPr/>
        </p:nvGrpSpPr>
        <p:grpSpPr bwMode="auto">
          <a:xfrm>
            <a:off x="8845550" y="6054725"/>
            <a:ext cx="2755900" cy="490538"/>
            <a:chOff x="3252422" y="3833578"/>
            <a:chExt cx="2755880" cy="489986"/>
          </a:xfrm>
        </p:grpSpPr>
        <p:grpSp>
          <p:nvGrpSpPr>
            <p:cNvPr id="6156" name="组合 7"/>
            <p:cNvGrpSpPr>
              <a:grpSpLocks/>
            </p:cNvGrpSpPr>
            <p:nvPr/>
          </p:nvGrpSpPr>
          <p:grpSpPr bwMode="auto">
            <a:xfrm>
              <a:off x="3252422" y="3833578"/>
              <a:ext cx="2251880" cy="319392"/>
              <a:chOff x="2097060" y="2868512"/>
              <a:chExt cx="2251880" cy="319392"/>
            </a:xfrm>
          </p:grpSpPr>
          <p:cxnSp>
            <p:nvCxnSpPr>
              <p:cNvPr id="68" name="直接连接符 67"/>
              <p:cNvCxnSpPr/>
              <p:nvPr/>
            </p:nvCxnSpPr>
            <p:spPr>
              <a:xfrm>
                <a:off x="2657444" y="3133327"/>
                <a:ext cx="1692263" cy="0"/>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69" name="直接连接符 68"/>
              <p:cNvCxnSpPr/>
              <p:nvPr/>
            </p:nvCxnSpPr>
            <p:spPr>
              <a:xfrm>
                <a:off x="2097060" y="3187241"/>
                <a:ext cx="225264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2181197" y="2868512"/>
                <a:ext cx="2025636" cy="275914"/>
              </a:xfrm>
              <a:prstGeom prst="rect">
                <a:avLst/>
              </a:prstGeom>
              <a:noFill/>
            </p:spPr>
            <p:txBody>
              <a:bodyPr>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r>
                  <a:rPr lang="zh-CN" altLang="en-US" sz="1200">
                    <a:solidFill>
                      <a:srgbClr val="203864"/>
                    </a:solidFill>
                    <a:latin typeface="Adobe 仿宋 Std R" charset="0"/>
                    <a:ea typeface="Adobe 仿宋 Std R" charset="0"/>
                    <a:cs typeface="Adobe 仿宋 Std R" charset="0"/>
                  </a:rPr>
                  <a:t>杭州信雅达科技有限公司</a:t>
                </a:r>
              </a:p>
            </p:txBody>
          </p:sp>
        </p:grpSp>
        <p:grpSp>
          <p:nvGrpSpPr>
            <p:cNvPr id="6157" name="组合 10"/>
            <p:cNvGrpSpPr>
              <a:grpSpLocks/>
            </p:cNvGrpSpPr>
            <p:nvPr/>
          </p:nvGrpSpPr>
          <p:grpSpPr bwMode="auto">
            <a:xfrm>
              <a:off x="5504302" y="3891564"/>
              <a:ext cx="504000" cy="432000"/>
              <a:chOff x="5349922" y="2715905"/>
              <a:chExt cx="1003111" cy="898491"/>
            </a:xfrm>
          </p:grpSpPr>
          <p:sp>
            <p:nvSpPr>
              <p:cNvPr id="65" name="矩形 64"/>
              <p:cNvSpPr/>
              <p:nvPr/>
            </p:nvSpPr>
            <p:spPr>
              <a:xfrm>
                <a:off x="5638969" y="2717332"/>
                <a:ext cx="571884" cy="530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 name="矩形 65"/>
              <p:cNvSpPr/>
              <p:nvPr/>
            </p:nvSpPr>
            <p:spPr>
              <a:xfrm>
                <a:off x="5781151" y="3083412"/>
                <a:ext cx="571882" cy="5309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67" name="矩形 66"/>
              <p:cNvSpPr/>
              <p:nvPr/>
            </p:nvSpPr>
            <p:spPr>
              <a:xfrm>
                <a:off x="5351449" y="2928406"/>
                <a:ext cx="571882" cy="530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zh-CN" altLang="en-US"/>
              </a:p>
            </p:txBody>
          </p:sp>
        </p:grpSp>
      </p:grpSp>
    </p:spTree>
    <p:extLst>
      <p:ext uri="{BB962C8B-B14F-4D97-AF65-F5344CB8AC3E}">
        <p14:creationId xmlns:p14="http://schemas.microsoft.com/office/powerpoint/2010/main" val="131477217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Box 3"/>
          <p:cNvSpPr txBox="1">
            <a:spLocks noChangeArrowheads="1"/>
          </p:cNvSpPr>
          <p:nvPr/>
        </p:nvSpPr>
        <p:spPr bwMode="auto">
          <a:xfrm>
            <a:off x="1377950" y="1279525"/>
            <a:ext cx="8713788"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charset="0"/>
              <a:buChar char="•"/>
              <a:defRPr sz="2800">
                <a:solidFill>
                  <a:schemeClr val="tx1"/>
                </a:solidFill>
                <a:latin typeface="Calibri" charset="0"/>
                <a:ea typeface="宋体" charset="-122"/>
              </a:defRPr>
            </a:lvl1pPr>
            <a:lvl2pPr marL="800100" indent="-34290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a:lnSpc>
                <a:spcPct val="150000"/>
              </a:lnSpc>
              <a:spcBef>
                <a:spcPct val="0"/>
              </a:spcBef>
              <a:buFontTx/>
              <a:buNone/>
            </a:pPr>
            <a:r>
              <a:rPr lang="en-US" altLang="zh-CN" sz="2400" dirty="0">
                <a:latin typeface="华文仿宋" charset="-122"/>
                <a:ea typeface="华文仿宋" charset="-122"/>
              </a:rPr>
              <a:t>1.</a:t>
            </a:r>
            <a:r>
              <a:rPr lang="zh-CN" altLang="en-US" sz="2400" dirty="0">
                <a:latin typeface="华文仿宋" charset="-122"/>
                <a:ea typeface="华文仿宋" charset="-122"/>
              </a:rPr>
              <a:t>从业经验</a:t>
            </a:r>
            <a:endParaRPr lang="en-US" altLang="zh-CN" sz="2400" dirty="0">
              <a:latin typeface="华文仿宋" charset="-122"/>
              <a:ea typeface="华文仿宋" charset="-122"/>
            </a:endParaRPr>
          </a:p>
          <a:p>
            <a:pPr lvl="1">
              <a:lnSpc>
                <a:spcPct val="150000"/>
              </a:lnSpc>
              <a:spcBef>
                <a:spcPct val="0"/>
              </a:spcBef>
              <a:buFont typeface="Wingdings" charset="2"/>
              <a:buChar char="Ø"/>
            </a:pPr>
            <a:r>
              <a:rPr lang="en-US" altLang="zh-CN" dirty="0">
                <a:latin typeface="华文仿宋" charset="-122"/>
                <a:ea typeface="华文仿宋" charset="-122"/>
              </a:rPr>
              <a:t>19</a:t>
            </a:r>
            <a:r>
              <a:rPr lang="zh-CN" altLang="en-US" dirty="0">
                <a:latin typeface="华文仿宋" charset="-122"/>
                <a:ea typeface="华文仿宋" charset="-122"/>
              </a:rPr>
              <a:t>年专注于金融信息行业；</a:t>
            </a:r>
            <a:endParaRPr lang="en-US" altLang="zh-CN" dirty="0">
              <a:latin typeface="华文仿宋" charset="-122"/>
              <a:ea typeface="华文仿宋" charset="-122"/>
            </a:endParaRPr>
          </a:p>
          <a:p>
            <a:pPr>
              <a:lnSpc>
                <a:spcPct val="150000"/>
              </a:lnSpc>
              <a:spcBef>
                <a:spcPct val="0"/>
              </a:spcBef>
              <a:buFontTx/>
              <a:buNone/>
            </a:pPr>
            <a:r>
              <a:rPr lang="en-US" altLang="zh-CN" sz="2400" dirty="0">
                <a:latin typeface="华文仿宋" charset="-122"/>
                <a:ea typeface="华文仿宋" charset="-122"/>
              </a:rPr>
              <a:t>2.</a:t>
            </a:r>
            <a:r>
              <a:rPr lang="zh-CN" altLang="en-US" sz="2400" dirty="0">
                <a:latin typeface="华文仿宋" charset="-122"/>
                <a:ea typeface="华文仿宋" charset="-122"/>
              </a:rPr>
              <a:t>技术团队</a:t>
            </a:r>
            <a:endParaRPr lang="en-US" altLang="zh-CN" sz="2400" dirty="0">
              <a:latin typeface="华文仿宋" charset="-122"/>
              <a:ea typeface="华文仿宋" charset="-122"/>
            </a:endParaRPr>
          </a:p>
          <a:p>
            <a:pPr lvl="1">
              <a:lnSpc>
                <a:spcPct val="150000"/>
              </a:lnSpc>
              <a:spcBef>
                <a:spcPct val="0"/>
              </a:spcBef>
              <a:buFont typeface="Wingdings" charset="2"/>
              <a:buChar char="Ø"/>
            </a:pPr>
            <a:r>
              <a:rPr lang="zh-CN" altLang="en-US" dirty="0">
                <a:latin typeface="华文仿宋" charset="-122"/>
                <a:ea typeface="华文仿宋" charset="-122"/>
              </a:rPr>
              <a:t>支付及收单研发团队</a:t>
            </a:r>
            <a:r>
              <a:rPr lang="en-US" altLang="zh-CN" dirty="0">
                <a:latin typeface="华文仿宋" charset="-122"/>
                <a:ea typeface="华文仿宋" charset="-122"/>
              </a:rPr>
              <a:t>400</a:t>
            </a:r>
            <a:r>
              <a:rPr lang="zh-CN" altLang="en-US" dirty="0">
                <a:latin typeface="华文仿宋" charset="-122"/>
                <a:ea typeface="华文仿宋" charset="-122"/>
              </a:rPr>
              <a:t>余人、国家级技术中心、博士后科研工作站</a:t>
            </a:r>
            <a:endParaRPr lang="en-US" altLang="zh-CN" dirty="0">
              <a:latin typeface="华文仿宋" charset="-122"/>
              <a:ea typeface="华文仿宋" charset="-122"/>
            </a:endParaRPr>
          </a:p>
          <a:p>
            <a:pPr>
              <a:lnSpc>
                <a:spcPct val="150000"/>
              </a:lnSpc>
              <a:spcBef>
                <a:spcPct val="0"/>
              </a:spcBef>
              <a:buFontTx/>
              <a:buNone/>
            </a:pPr>
            <a:r>
              <a:rPr lang="en-US" altLang="zh-CN" sz="2400" dirty="0">
                <a:latin typeface="华文仿宋" charset="-122"/>
                <a:ea typeface="华文仿宋" charset="-122"/>
              </a:rPr>
              <a:t>3.</a:t>
            </a:r>
            <a:r>
              <a:rPr lang="zh-CN" altLang="en-US" sz="2400" dirty="0">
                <a:latin typeface="华文仿宋" charset="-122"/>
                <a:ea typeface="华文仿宋" charset="-122"/>
              </a:rPr>
              <a:t>丰富的收单类系统案例</a:t>
            </a:r>
            <a:endParaRPr lang="en-US" altLang="zh-CN" sz="2400" dirty="0">
              <a:latin typeface="华文仿宋" charset="-122"/>
              <a:ea typeface="华文仿宋" charset="-122"/>
            </a:endParaRPr>
          </a:p>
        </p:txBody>
      </p:sp>
      <p:cxnSp>
        <p:nvCxnSpPr>
          <p:cNvPr id="4" name="直接连接符 3"/>
          <p:cNvCxnSpPr/>
          <p:nvPr/>
        </p:nvCxnSpPr>
        <p:spPr bwMode="auto">
          <a:xfrm>
            <a:off x="477838" y="1044575"/>
            <a:ext cx="11260137" cy="7938"/>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67588" name="TextBox 4"/>
          <p:cNvSpPr txBox="1">
            <a:spLocks noChangeArrowheads="1"/>
          </p:cNvSpPr>
          <p:nvPr/>
        </p:nvSpPr>
        <p:spPr bwMode="auto">
          <a:xfrm>
            <a:off x="477838" y="523875"/>
            <a:ext cx="4322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r>
              <a:rPr lang="zh-CN" altLang="en-US" sz="2400" b="1">
                <a:solidFill>
                  <a:srgbClr val="0070C0"/>
                </a:solidFill>
                <a:latin typeface="华文仿宋" charset="-122"/>
                <a:ea typeface="华文仿宋" charset="-122"/>
              </a:rPr>
              <a:t>我们的优势</a:t>
            </a:r>
            <a:r>
              <a:rPr lang="en-US" altLang="zh-CN" sz="2400" b="1">
                <a:solidFill>
                  <a:srgbClr val="0070C0"/>
                </a:solidFill>
                <a:latin typeface="华文仿宋" charset="-122"/>
                <a:ea typeface="华文仿宋" charset="-122"/>
              </a:rPr>
              <a:t>-</a:t>
            </a:r>
            <a:r>
              <a:rPr lang="zh-CN" altLang="en-US" sz="2400" b="1">
                <a:solidFill>
                  <a:srgbClr val="0070C0"/>
                </a:solidFill>
                <a:latin typeface="华文仿宋" charset="-122"/>
                <a:ea typeface="华文仿宋" charset="-122"/>
              </a:rPr>
              <a:t>公司实力</a:t>
            </a:r>
          </a:p>
        </p:txBody>
      </p:sp>
      <p:grpSp>
        <p:nvGrpSpPr>
          <p:cNvPr id="67589" name="组合 5"/>
          <p:cNvGrpSpPr>
            <a:grpSpLocks/>
          </p:cNvGrpSpPr>
          <p:nvPr/>
        </p:nvGrpSpPr>
        <p:grpSpPr bwMode="auto">
          <a:xfrm>
            <a:off x="8845550" y="6054725"/>
            <a:ext cx="2755900" cy="490538"/>
            <a:chOff x="3252422" y="3833578"/>
            <a:chExt cx="2755880" cy="489986"/>
          </a:xfrm>
        </p:grpSpPr>
        <p:grpSp>
          <p:nvGrpSpPr>
            <p:cNvPr id="67590" name="组合 7"/>
            <p:cNvGrpSpPr>
              <a:grpSpLocks/>
            </p:cNvGrpSpPr>
            <p:nvPr/>
          </p:nvGrpSpPr>
          <p:grpSpPr bwMode="auto">
            <a:xfrm>
              <a:off x="3252422" y="3833578"/>
              <a:ext cx="2251880" cy="319392"/>
              <a:chOff x="2097060" y="2868512"/>
              <a:chExt cx="2251880" cy="319392"/>
            </a:xfrm>
          </p:grpSpPr>
          <p:cxnSp>
            <p:nvCxnSpPr>
              <p:cNvPr id="14" name="直接连接符 13"/>
              <p:cNvCxnSpPr/>
              <p:nvPr/>
            </p:nvCxnSpPr>
            <p:spPr>
              <a:xfrm>
                <a:off x="2657444" y="3133327"/>
                <a:ext cx="1692263" cy="0"/>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15" name="直接连接符 14"/>
              <p:cNvCxnSpPr/>
              <p:nvPr/>
            </p:nvCxnSpPr>
            <p:spPr>
              <a:xfrm>
                <a:off x="2097060" y="3187241"/>
                <a:ext cx="225264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181197" y="2868512"/>
                <a:ext cx="2025636" cy="275914"/>
              </a:xfrm>
              <a:prstGeom prst="rect">
                <a:avLst/>
              </a:prstGeom>
              <a:noFill/>
            </p:spPr>
            <p:txBody>
              <a:bodyPr>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r>
                  <a:rPr lang="zh-CN" altLang="en-US" sz="1200">
                    <a:solidFill>
                      <a:srgbClr val="203864"/>
                    </a:solidFill>
                    <a:latin typeface="Adobe 仿宋 Std R" charset="0"/>
                    <a:ea typeface="Adobe 仿宋 Std R" charset="0"/>
                    <a:cs typeface="Adobe 仿宋 Std R" charset="0"/>
                  </a:rPr>
                  <a:t>杭州信雅达科技有限公司</a:t>
                </a:r>
              </a:p>
            </p:txBody>
          </p:sp>
        </p:grpSp>
        <p:grpSp>
          <p:nvGrpSpPr>
            <p:cNvPr id="67591" name="组合 9"/>
            <p:cNvGrpSpPr>
              <a:grpSpLocks/>
            </p:cNvGrpSpPr>
            <p:nvPr/>
          </p:nvGrpSpPr>
          <p:grpSpPr bwMode="auto">
            <a:xfrm>
              <a:off x="5504302" y="3891564"/>
              <a:ext cx="504000" cy="432000"/>
              <a:chOff x="5349922" y="2715905"/>
              <a:chExt cx="1003111" cy="898491"/>
            </a:xfrm>
          </p:grpSpPr>
          <p:sp>
            <p:nvSpPr>
              <p:cNvPr id="11" name="矩形 10"/>
              <p:cNvSpPr/>
              <p:nvPr/>
            </p:nvSpPr>
            <p:spPr>
              <a:xfrm>
                <a:off x="5638969" y="2717332"/>
                <a:ext cx="571884" cy="530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p:nvSpPr>
            <p:spPr>
              <a:xfrm>
                <a:off x="5781151" y="3083412"/>
                <a:ext cx="571882" cy="5309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13" name="矩形 12"/>
              <p:cNvSpPr/>
              <p:nvPr/>
            </p:nvSpPr>
            <p:spPr>
              <a:xfrm>
                <a:off x="5351449" y="2928406"/>
                <a:ext cx="571882" cy="530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zh-CN" altLang="en-US"/>
              </a:p>
            </p:txBody>
          </p:sp>
        </p:grpSp>
      </p:grpSp>
    </p:spTree>
    <p:extLst>
      <p:ext uri="{BB962C8B-B14F-4D97-AF65-F5344CB8AC3E}">
        <p14:creationId xmlns:p14="http://schemas.microsoft.com/office/powerpoint/2010/main" val="1730620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Box 3"/>
          <p:cNvSpPr txBox="1">
            <a:spLocks noChangeArrowheads="1"/>
          </p:cNvSpPr>
          <p:nvPr/>
        </p:nvSpPr>
        <p:spPr bwMode="auto">
          <a:xfrm>
            <a:off x="1474788" y="1235075"/>
            <a:ext cx="8713787"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charset="0"/>
              <a:buChar char="•"/>
              <a:defRPr sz="2800">
                <a:solidFill>
                  <a:schemeClr val="tx1"/>
                </a:solidFill>
                <a:latin typeface="Calibri" charset="0"/>
                <a:ea typeface="宋体" charset="-122"/>
              </a:defRPr>
            </a:lvl1pPr>
            <a:lvl2pPr marL="800100" indent="-34290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a:lnSpc>
                <a:spcPct val="200000"/>
              </a:lnSpc>
              <a:spcBef>
                <a:spcPct val="0"/>
              </a:spcBef>
              <a:buFont typeface="Wingdings" charset="2"/>
              <a:buChar char="Ø"/>
            </a:pPr>
            <a:r>
              <a:rPr lang="zh-CN" altLang="en-US" sz="2400" dirty="0">
                <a:latin typeface="华文仿宋" charset="-122"/>
                <a:ea typeface="华文仿宋" charset="-122"/>
              </a:rPr>
              <a:t>整体性</a:t>
            </a:r>
            <a:endParaRPr lang="en-US" altLang="zh-CN" sz="2400" dirty="0">
              <a:latin typeface="华文仿宋" charset="-122"/>
              <a:ea typeface="华文仿宋" charset="-122"/>
            </a:endParaRPr>
          </a:p>
          <a:p>
            <a:pPr lvl="1">
              <a:lnSpc>
                <a:spcPct val="200000"/>
              </a:lnSpc>
              <a:spcBef>
                <a:spcPct val="0"/>
              </a:spcBef>
              <a:buFont typeface="Wingdings" charset="2"/>
              <a:buChar char="Ø"/>
            </a:pPr>
            <a:r>
              <a:rPr lang="zh-CN" altLang="en-US" dirty="0">
                <a:latin typeface="华文仿宋" charset="-122"/>
                <a:ea typeface="华文仿宋" charset="-122"/>
              </a:rPr>
              <a:t>提供包含前置系统、安全平台、终端的整体解决方案</a:t>
            </a:r>
            <a:endParaRPr lang="en-US" altLang="zh-CN" dirty="0">
              <a:latin typeface="华文仿宋" charset="-122"/>
              <a:ea typeface="华文仿宋" charset="-122"/>
            </a:endParaRPr>
          </a:p>
          <a:p>
            <a:pPr>
              <a:lnSpc>
                <a:spcPct val="200000"/>
              </a:lnSpc>
              <a:spcBef>
                <a:spcPct val="0"/>
              </a:spcBef>
              <a:buFont typeface="Wingdings" charset="2"/>
              <a:buChar char="Ø"/>
            </a:pPr>
            <a:r>
              <a:rPr lang="zh-CN" altLang="en-US" sz="2400" dirty="0">
                <a:latin typeface="华文仿宋" charset="-122"/>
                <a:ea typeface="华文仿宋" charset="-122"/>
              </a:rPr>
              <a:t>平台化</a:t>
            </a:r>
            <a:endParaRPr lang="en-US" altLang="zh-CN" sz="2400" dirty="0">
              <a:latin typeface="华文仿宋" charset="-122"/>
              <a:ea typeface="华文仿宋" charset="-122"/>
            </a:endParaRPr>
          </a:p>
          <a:p>
            <a:pPr lvl="1">
              <a:lnSpc>
                <a:spcPct val="200000"/>
              </a:lnSpc>
              <a:spcBef>
                <a:spcPct val="0"/>
              </a:spcBef>
              <a:buFont typeface="Wingdings" charset="2"/>
              <a:buChar char="Ø"/>
            </a:pPr>
            <a:r>
              <a:rPr lang="zh-CN" altLang="en-US" dirty="0">
                <a:latin typeface="华文仿宋" charset="-122"/>
                <a:ea typeface="华文仿宋" charset="-122"/>
              </a:rPr>
              <a:t>系统稳定、二次开发、为业务扩展打好基础、便于维护</a:t>
            </a:r>
            <a:endParaRPr lang="en-US" altLang="zh-CN" dirty="0">
              <a:latin typeface="华文仿宋" charset="-122"/>
              <a:ea typeface="华文仿宋" charset="-122"/>
            </a:endParaRPr>
          </a:p>
        </p:txBody>
      </p:sp>
      <p:grpSp>
        <p:nvGrpSpPr>
          <p:cNvPr id="69635" name="组合 5"/>
          <p:cNvGrpSpPr>
            <a:grpSpLocks/>
          </p:cNvGrpSpPr>
          <p:nvPr/>
        </p:nvGrpSpPr>
        <p:grpSpPr bwMode="auto">
          <a:xfrm>
            <a:off x="8845550" y="6054725"/>
            <a:ext cx="2755900" cy="490538"/>
            <a:chOff x="3252422" y="3833578"/>
            <a:chExt cx="2755880" cy="489986"/>
          </a:xfrm>
        </p:grpSpPr>
        <p:grpSp>
          <p:nvGrpSpPr>
            <p:cNvPr id="69638" name="组合 7"/>
            <p:cNvGrpSpPr>
              <a:grpSpLocks/>
            </p:cNvGrpSpPr>
            <p:nvPr/>
          </p:nvGrpSpPr>
          <p:grpSpPr bwMode="auto">
            <a:xfrm>
              <a:off x="3252422" y="3833578"/>
              <a:ext cx="2251880" cy="319392"/>
              <a:chOff x="2097060" y="2868512"/>
              <a:chExt cx="2251880" cy="319392"/>
            </a:xfrm>
          </p:grpSpPr>
          <p:cxnSp>
            <p:nvCxnSpPr>
              <p:cNvPr id="10" name="直接连接符 9"/>
              <p:cNvCxnSpPr/>
              <p:nvPr/>
            </p:nvCxnSpPr>
            <p:spPr>
              <a:xfrm>
                <a:off x="2657444" y="3133327"/>
                <a:ext cx="1692263" cy="0"/>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2097060" y="3187241"/>
                <a:ext cx="225264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181197" y="2868512"/>
                <a:ext cx="2025636" cy="275914"/>
              </a:xfrm>
              <a:prstGeom prst="rect">
                <a:avLst/>
              </a:prstGeom>
              <a:noFill/>
            </p:spPr>
            <p:txBody>
              <a:bodyPr>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r>
                  <a:rPr lang="zh-CN" altLang="en-US" sz="1200">
                    <a:solidFill>
                      <a:srgbClr val="203864"/>
                    </a:solidFill>
                    <a:latin typeface="Adobe 仿宋 Std R" charset="0"/>
                    <a:ea typeface="Adobe 仿宋 Std R" charset="0"/>
                    <a:cs typeface="Adobe 仿宋 Std R" charset="0"/>
                  </a:rPr>
                  <a:t>杭州信雅达科技有限公司</a:t>
                </a:r>
              </a:p>
            </p:txBody>
          </p:sp>
        </p:grpSp>
        <p:grpSp>
          <p:nvGrpSpPr>
            <p:cNvPr id="69639" name="组合 5"/>
            <p:cNvGrpSpPr>
              <a:grpSpLocks/>
            </p:cNvGrpSpPr>
            <p:nvPr/>
          </p:nvGrpSpPr>
          <p:grpSpPr bwMode="auto">
            <a:xfrm>
              <a:off x="5504302" y="3891564"/>
              <a:ext cx="504000" cy="432000"/>
              <a:chOff x="5349922" y="2715905"/>
              <a:chExt cx="1003111" cy="898491"/>
            </a:xfrm>
          </p:grpSpPr>
          <p:sp>
            <p:nvSpPr>
              <p:cNvPr id="7" name="矩形 6"/>
              <p:cNvSpPr/>
              <p:nvPr/>
            </p:nvSpPr>
            <p:spPr>
              <a:xfrm>
                <a:off x="5638969" y="2717332"/>
                <a:ext cx="571884" cy="530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p:cNvSpPr/>
              <p:nvPr/>
            </p:nvSpPr>
            <p:spPr>
              <a:xfrm>
                <a:off x="5781151" y="3083412"/>
                <a:ext cx="571882" cy="5309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9" name="矩形 8"/>
              <p:cNvSpPr/>
              <p:nvPr/>
            </p:nvSpPr>
            <p:spPr>
              <a:xfrm>
                <a:off x="5351449" y="2928406"/>
                <a:ext cx="571882" cy="530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zh-CN" altLang="en-US"/>
              </a:p>
            </p:txBody>
          </p:sp>
        </p:grpSp>
      </p:grpSp>
      <p:cxnSp>
        <p:nvCxnSpPr>
          <p:cNvPr id="14" name="直接连接符 13"/>
          <p:cNvCxnSpPr/>
          <p:nvPr/>
        </p:nvCxnSpPr>
        <p:spPr bwMode="auto">
          <a:xfrm>
            <a:off x="477838" y="1044575"/>
            <a:ext cx="11260137" cy="7938"/>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69637" name="TextBox 4"/>
          <p:cNvSpPr txBox="1">
            <a:spLocks noChangeArrowheads="1"/>
          </p:cNvSpPr>
          <p:nvPr/>
        </p:nvSpPr>
        <p:spPr bwMode="auto">
          <a:xfrm>
            <a:off x="241300" y="554038"/>
            <a:ext cx="6311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algn="ctr">
              <a:lnSpc>
                <a:spcPct val="100000"/>
              </a:lnSpc>
              <a:spcBef>
                <a:spcPct val="0"/>
              </a:spcBef>
              <a:buFontTx/>
              <a:buNone/>
            </a:pPr>
            <a:r>
              <a:rPr lang="zh-CN" altLang="en-US" sz="2400" b="1">
                <a:solidFill>
                  <a:srgbClr val="0070C0"/>
                </a:solidFill>
                <a:latin typeface="华文仿宋" charset="-122"/>
                <a:ea typeface="华文仿宋" charset="-122"/>
              </a:rPr>
              <a:t>我们的优势</a:t>
            </a:r>
            <a:r>
              <a:rPr lang="en-US" altLang="zh-CN" sz="2400" b="1">
                <a:solidFill>
                  <a:srgbClr val="0070C0"/>
                </a:solidFill>
                <a:latin typeface="华文仿宋" charset="-122"/>
                <a:ea typeface="华文仿宋" charset="-122"/>
              </a:rPr>
              <a:t>-</a:t>
            </a:r>
            <a:r>
              <a:rPr lang="zh-CN" altLang="en-US" sz="2400" b="1">
                <a:solidFill>
                  <a:srgbClr val="0070C0"/>
                </a:solidFill>
                <a:latin typeface="华文仿宋" charset="-122"/>
                <a:ea typeface="华文仿宋" charset="-122"/>
              </a:rPr>
              <a:t>整体规划、平台、核心技术</a:t>
            </a:r>
          </a:p>
        </p:txBody>
      </p:sp>
    </p:spTree>
    <p:extLst>
      <p:ext uri="{BB962C8B-B14F-4D97-AF65-F5344CB8AC3E}">
        <p14:creationId xmlns:p14="http://schemas.microsoft.com/office/powerpoint/2010/main" val="15330320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Box 3"/>
          <p:cNvSpPr txBox="1">
            <a:spLocks noChangeArrowheads="1"/>
          </p:cNvSpPr>
          <p:nvPr/>
        </p:nvSpPr>
        <p:spPr bwMode="auto">
          <a:xfrm>
            <a:off x="1492250" y="1573213"/>
            <a:ext cx="871378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a:lnSpc>
                <a:spcPct val="150000"/>
              </a:lnSpc>
              <a:spcBef>
                <a:spcPct val="0"/>
              </a:spcBef>
              <a:buFont typeface="Wingdings" charset="2"/>
              <a:buChar char="Ø"/>
            </a:pPr>
            <a:r>
              <a:rPr lang="zh-CN" altLang="en-US" sz="2400">
                <a:latin typeface="华文仿宋" charset="-122"/>
                <a:ea typeface="华文仿宋" charset="-122"/>
              </a:rPr>
              <a:t>产品安全性</a:t>
            </a:r>
            <a:endParaRPr lang="en-US" altLang="zh-CN" sz="2400">
              <a:latin typeface="华文仿宋" charset="-122"/>
              <a:ea typeface="华文仿宋" charset="-122"/>
            </a:endParaRPr>
          </a:p>
          <a:p>
            <a:pPr>
              <a:lnSpc>
                <a:spcPct val="150000"/>
              </a:lnSpc>
              <a:spcBef>
                <a:spcPct val="0"/>
              </a:spcBef>
              <a:buFontTx/>
              <a:buNone/>
            </a:pPr>
            <a:r>
              <a:rPr lang="en-US" altLang="zh-CN" sz="2400">
                <a:latin typeface="华文仿宋" charset="-122"/>
                <a:ea typeface="华文仿宋" charset="-122"/>
              </a:rPr>
              <a:t>	    </a:t>
            </a:r>
            <a:r>
              <a:rPr lang="zh-CN" altLang="en-US" sz="2400">
                <a:latin typeface="华文仿宋" charset="-122"/>
                <a:ea typeface="华文仿宋" charset="-122"/>
              </a:rPr>
              <a:t>拥有完整的技术安全性及应用安全性的解决方案</a:t>
            </a:r>
            <a:endParaRPr lang="en-US" altLang="zh-CN" sz="2400">
              <a:solidFill>
                <a:schemeClr val="accent2"/>
              </a:solidFill>
              <a:latin typeface="华文仿宋" charset="-122"/>
              <a:ea typeface="华文仿宋" charset="-122"/>
            </a:endParaRPr>
          </a:p>
          <a:p>
            <a:pPr>
              <a:lnSpc>
                <a:spcPct val="150000"/>
              </a:lnSpc>
              <a:spcBef>
                <a:spcPct val="0"/>
              </a:spcBef>
              <a:buFont typeface="Wingdings" charset="2"/>
              <a:buChar char="Ø"/>
            </a:pPr>
            <a:r>
              <a:rPr lang="zh-CN" altLang="en-US" sz="2400">
                <a:latin typeface="华文仿宋" charset="-122"/>
                <a:ea typeface="华文仿宋" charset="-122"/>
              </a:rPr>
              <a:t>资质安全</a:t>
            </a:r>
            <a:endParaRPr lang="en-US" altLang="zh-CN" sz="2400">
              <a:latin typeface="华文仿宋" charset="-122"/>
              <a:ea typeface="华文仿宋" charset="-122"/>
            </a:endParaRPr>
          </a:p>
          <a:p>
            <a:pPr>
              <a:lnSpc>
                <a:spcPct val="150000"/>
              </a:lnSpc>
              <a:spcBef>
                <a:spcPct val="0"/>
              </a:spcBef>
              <a:buFontTx/>
              <a:buNone/>
            </a:pPr>
            <a:r>
              <a:rPr lang="en-US" altLang="zh-CN" sz="2400">
                <a:latin typeface="华文仿宋" charset="-122"/>
                <a:ea typeface="华文仿宋" charset="-122"/>
              </a:rPr>
              <a:t>	   </a:t>
            </a:r>
            <a:r>
              <a:rPr lang="zh-CN" altLang="en-US" sz="2400">
                <a:latin typeface="华文仿宋" charset="-122"/>
                <a:ea typeface="华文仿宋" charset="-122"/>
              </a:rPr>
              <a:t>专业安全厂商、商用密码产品定点生产和销售单位</a:t>
            </a:r>
            <a:endParaRPr lang="en-US" altLang="zh-CN" sz="2400">
              <a:latin typeface="华文仿宋" charset="-122"/>
              <a:ea typeface="华文仿宋" charset="-122"/>
            </a:endParaRPr>
          </a:p>
        </p:txBody>
      </p:sp>
      <p:grpSp>
        <p:nvGrpSpPr>
          <p:cNvPr id="70659" name="组合 5"/>
          <p:cNvGrpSpPr>
            <a:grpSpLocks/>
          </p:cNvGrpSpPr>
          <p:nvPr/>
        </p:nvGrpSpPr>
        <p:grpSpPr bwMode="auto">
          <a:xfrm>
            <a:off x="8845550" y="6054725"/>
            <a:ext cx="2755900" cy="490538"/>
            <a:chOff x="3252422" y="3833578"/>
            <a:chExt cx="2755880" cy="489986"/>
          </a:xfrm>
        </p:grpSpPr>
        <p:grpSp>
          <p:nvGrpSpPr>
            <p:cNvPr id="70662" name="组合 7"/>
            <p:cNvGrpSpPr>
              <a:grpSpLocks/>
            </p:cNvGrpSpPr>
            <p:nvPr/>
          </p:nvGrpSpPr>
          <p:grpSpPr bwMode="auto">
            <a:xfrm>
              <a:off x="3252422" y="3833578"/>
              <a:ext cx="2251880" cy="319392"/>
              <a:chOff x="2097060" y="2868512"/>
              <a:chExt cx="2251880" cy="319392"/>
            </a:xfrm>
          </p:grpSpPr>
          <p:cxnSp>
            <p:nvCxnSpPr>
              <p:cNvPr id="10" name="直接连接符 9"/>
              <p:cNvCxnSpPr/>
              <p:nvPr/>
            </p:nvCxnSpPr>
            <p:spPr>
              <a:xfrm>
                <a:off x="2657444" y="3133327"/>
                <a:ext cx="1692263" cy="0"/>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2097060" y="3187241"/>
                <a:ext cx="225264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181197" y="2868512"/>
                <a:ext cx="2025636" cy="275914"/>
              </a:xfrm>
              <a:prstGeom prst="rect">
                <a:avLst/>
              </a:prstGeom>
              <a:noFill/>
            </p:spPr>
            <p:txBody>
              <a:bodyPr>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r>
                  <a:rPr lang="zh-CN" altLang="en-US" sz="1200">
                    <a:solidFill>
                      <a:srgbClr val="203864"/>
                    </a:solidFill>
                    <a:latin typeface="Adobe 仿宋 Std R" charset="0"/>
                    <a:ea typeface="Adobe 仿宋 Std R" charset="0"/>
                    <a:cs typeface="Adobe 仿宋 Std R" charset="0"/>
                  </a:rPr>
                  <a:t>杭州信雅达科技有限公司</a:t>
                </a:r>
              </a:p>
            </p:txBody>
          </p:sp>
        </p:grpSp>
        <p:grpSp>
          <p:nvGrpSpPr>
            <p:cNvPr id="70663" name="组合 5"/>
            <p:cNvGrpSpPr>
              <a:grpSpLocks/>
            </p:cNvGrpSpPr>
            <p:nvPr/>
          </p:nvGrpSpPr>
          <p:grpSpPr bwMode="auto">
            <a:xfrm>
              <a:off x="5504302" y="3891564"/>
              <a:ext cx="504000" cy="432000"/>
              <a:chOff x="5349922" y="2715905"/>
              <a:chExt cx="1003111" cy="898491"/>
            </a:xfrm>
          </p:grpSpPr>
          <p:sp>
            <p:nvSpPr>
              <p:cNvPr id="7" name="矩形 6"/>
              <p:cNvSpPr/>
              <p:nvPr/>
            </p:nvSpPr>
            <p:spPr>
              <a:xfrm>
                <a:off x="5638969" y="2717332"/>
                <a:ext cx="571884" cy="530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p:cNvSpPr/>
              <p:nvPr/>
            </p:nvSpPr>
            <p:spPr>
              <a:xfrm>
                <a:off x="5781151" y="3083412"/>
                <a:ext cx="571882" cy="5309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9" name="矩形 8"/>
              <p:cNvSpPr/>
              <p:nvPr/>
            </p:nvSpPr>
            <p:spPr>
              <a:xfrm>
                <a:off x="5351449" y="2928406"/>
                <a:ext cx="571882" cy="530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zh-CN" altLang="en-US"/>
              </a:p>
            </p:txBody>
          </p:sp>
        </p:grpSp>
      </p:grpSp>
      <p:cxnSp>
        <p:nvCxnSpPr>
          <p:cNvPr id="13" name="直接连接符 12"/>
          <p:cNvCxnSpPr/>
          <p:nvPr/>
        </p:nvCxnSpPr>
        <p:spPr bwMode="auto">
          <a:xfrm>
            <a:off x="477838" y="1044575"/>
            <a:ext cx="11260137" cy="7938"/>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0661" name="TextBox 4"/>
          <p:cNvSpPr txBox="1">
            <a:spLocks noChangeArrowheads="1"/>
          </p:cNvSpPr>
          <p:nvPr/>
        </p:nvSpPr>
        <p:spPr bwMode="auto">
          <a:xfrm>
            <a:off x="477838" y="523875"/>
            <a:ext cx="4322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a:lnSpc>
                <a:spcPct val="100000"/>
              </a:lnSpc>
              <a:spcBef>
                <a:spcPct val="0"/>
              </a:spcBef>
              <a:buFontTx/>
              <a:buNone/>
            </a:pPr>
            <a:r>
              <a:rPr lang="zh-CN" altLang="en-US" sz="2400" b="1">
                <a:solidFill>
                  <a:srgbClr val="0070C0"/>
                </a:solidFill>
                <a:latin typeface="华文仿宋" charset="-122"/>
                <a:ea typeface="华文仿宋" charset="-122"/>
              </a:rPr>
              <a:t>我们的优势</a:t>
            </a:r>
            <a:r>
              <a:rPr lang="en-US" altLang="zh-CN" sz="2400" b="1">
                <a:solidFill>
                  <a:srgbClr val="0070C0"/>
                </a:solidFill>
                <a:latin typeface="华文仿宋" charset="-122"/>
                <a:ea typeface="华文仿宋" charset="-122"/>
              </a:rPr>
              <a:t>-</a:t>
            </a:r>
            <a:r>
              <a:rPr lang="zh-CN" altLang="en-US" sz="2400" b="1">
                <a:solidFill>
                  <a:srgbClr val="0070C0"/>
                </a:solidFill>
                <a:latin typeface="华文仿宋" charset="-122"/>
                <a:ea typeface="华文仿宋" charset="-122"/>
              </a:rPr>
              <a:t>安全性</a:t>
            </a:r>
          </a:p>
        </p:txBody>
      </p:sp>
    </p:spTree>
    <p:extLst>
      <p:ext uri="{BB962C8B-B14F-4D97-AF65-F5344CB8AC3E}">
        <p14:creationId xmlns:p14="http://schemas.microsoft.com/office/powerpoint/2010/main" val="1602962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Box 3"/>
          <p:cNvSpPr txBox="1">
            <a:spLocks noChangeArrowheads="1"/>
          </p:cNvSpPr>
          <p:nvPr/>
        </p:nvSpPr>
        <p:spPr bwMode="auto">
          <a:xfrm>
            <a:off x="1492250" y="1573213"/>
            <a:ext cx="871378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a:lnSpc>
                <a:spcPct val="150000"/>
              </a:lnSpc>
              <a:spcBef>
                <a:spcPct val="0"/>
              </a:spcBef>
              <a:buFont typeface="Wingdings" charset="2"/>
              <a:buChar char="Ø"/>
            </a:pPr>
            <a:r>
              <a:rPr lang="zh-CN" altLang="en-US" sz="2400" dirty="0">
                <a:latin typeface="华文仿宋" charset="-122"/>
                <a:ea typeface="华文仿宋" charset="-122"/>
              </a:rPr>
              <a:t>项目远期规划</a:t>
            </a:r>
            <a:endParaRPr lang="en-US" altLang="zh-CN" sz="2400" dirty="0">
              <a:latin typeface="华文仿宋" charset="-122"/>
              <a:ea typeface="华文仿宋" charset="-122"/>
            </a:endParaRPr>
          </a:p>
          <a:p>
            <a:pPr>
              <a:lnSpc>
                <a:spcPct val="150000"/>
              </a:lnSpc>
              <a:spcBef>
                <a:spcPct val="0"/>
              </a:spcBef>
              <a:buFontTx/>
              <a:buNone/>
            </a:pPr>
            <a:r>
              <a:rPr lang="en-US" altLang="zh-CN" sz="2400" dirty="0">
                <a:latin typeface="华文仿宋" charset="-122"/>
                <a:ea typeface="华文仿宋" charset="-122"/>
              </a:rPr>
              <a:t>		</a:t>
            </a:r>
            <a:r>
              <a:rPr lang="zh-CN" altLang="en-US" sz="2400" dirty="0">
                <a:latin typeface="华文仿宋" charset="-122"/>
                <a:ea typeface="华文仿宋" charset="-122"/>
              </a:rPr>
              <a:t>网络</a:t>
            </a:r>
            <a:r>
              <a:rPr lang="en-US" altLang="zh-CN" sz="2400" dirty="0">
                <a:latin typeface="华文仿宋" charset="-122"/>
                <a:ea typeface="华文仿宋" charset="-122"/>
              </a:rPr>
              <a:t>/</a:t>
            </a:r>
            <a:r>
              <a:rPr lang="zh-CN" altLang="en-US" sz="2400" dirty="0">
                <a:latin typeface="华文仿宋" charset="-122"/>
                <a:ea typeface="华文仿宋" charset="-122"/>
              </a:rPr>
              <a:t>移动金融</a:t>
            </a:r>
            <a:r>
              <a:rPr lang="en-US" altLang="zh-CN" sz="2400" dirty="0">
                <a:latin typeface="华文仿宋" charset="-122"/>
                <a:ea typeface="华文仿宋" charset="-122"/>
              </a:rPr>
              <a:t>/</a:t>
            </a:r>
            <a:r>
              <a:rPr lang="zh-CN" altLang="en-US" sz="2400" dirty="0">
                <a:latin typeface="华文仿宋" charset="-122"/>
                <a:ea typeface="华文仿宋" charset="-122"/>
              </a:rPr>
              <a:t>移动互联网</a:t>
            </a:r>
            <a:r>
              <a:rPr lang="en-US" altLang="zh-CN" sz="2400" dirty="0">
                <a:latin typeface="华文仿宋" charset="-122"/>
                <a:ea typeface="华文仿宋" charset="-122"/>
              </a:rPr>
              <a:t>/O2O/</a:t>
            </a:r>
            <a:r>
              <a:rPr lang="zh-CN" altLang="en-US" sz="2400" dirty="0">
                <a:latin typeface="华文仿宋" charset="-122"/>
                <a:ea typeface="华文仿宋" charset="-122"/>
              </a:rPr>
              <a:t>互联网金融等</a:t>
            </a:r>
            <a:endParaRPr lang="en-US" altLang="zh-CN" sz="2400" dirty="0">
              <a:latin typeface="华文仿宋" charset="-122"/>
              <a:ea typeface="华文仿宋" charset="-122"/>
            </a:endParaRPr>
          </a:p>
          <a:p>
            <a:pPr>
              <a:lnSpc>
                <a:spcPct val="150000"/>
              </a:lnSpc>
              <a:spcBef>
                <a:spcPct val="0"/>
              </a:spcBef>
              <a:buFont typeface="Wingdings" charset="2"/>
              <a:buChar char="Ø"/>
            </a:pPr>
            <a:r>
              <a:rPr lang="zh-CN" altLang="en-US" sz="2400" dirty="0">
                <a:latin typeface="华文仿宋" charset="-122"/>
                <a:ea typeface="华文仿宋" charset="-122"/>
              </a:rPr>
              <a:t>本地化服务</a:t>
            </a:r>
            <a:endParaRPr lang="en-US" altLang="zh-CN" sz="2400" dirty="0">
              <a:latin typeface="华文仿宋" charset="-122"/>
              <a:ea typeface="华文仿宋" charset="-122"/>
            </a:endParaRPr>
          </a:p>
          <a:p>
            <a:pPr>
              <a:lnSpc>
                <a:spcPct val="150000"/>
              </a:lnSpc>
              <a:spcBef>
                <a:spcPct val="0"/>
              </a:spcBef>
              <a:buFont typeface="Wingdings" charset="2"/>
              <a:buChar char="Ø"/>
            </a:pPr>
            <a:r>
              <a:rPr lang="zh-CN" altLang="en-US" sz="2400" dirty="0">
                <a:latin typeface="华文仿宋" charset="-122"/>
                <a:ea typeface="华文仿宋" charset="-122"/>
              </a:rPr>
              <a:t>协助行里进行业务开拓</a:t>
            </a:r>
            <a:endParaRPr lang="en-US" altLang="zh-CN" sz="2400" dirty="0">
              <a:latin typeface="华文仿宋" charset="-122"/>
              <a:ea typeface="华文仿宋" charset="-122"/>
            </a:endParaRPr>
          </a:p>
        </p:txBody>
      </p:sp>
      <p:grpSp>
        <p:nvGrpSpPr>
          <p:cNvPr id="71683" name="组合 5"/>
          <p:cNvGrpSpPr>
            <a:grpSpLocks/>
          </p:cNvGrpSpPr>
          <p:nvPr/>
        </p:nvGrpSpPr>
        <p:grpSpPr bwMode="auto">
          <a:xfrm>
            <a:off x="8845550" y="6054725"/>
            <a:ext cx="2755900" cy="490538"/>
            <a:chOff x="3252422" y="3833578"/>
            <a:chExt cx="2755880" cy="489986"/>
          </a:xfrm>
        </p:grpSpPr>
        <p:grpSp>
          <p:nvGrpSpPr>
            <p:cNvPr id="71686" name="组合 7"/>
            <p:cNvGrpSpPr>
              <a:grpSpLocks/>
            </p:cNvGrpSpPr>
            <p:nvPr/>
          </p:nvGrpSpPr>
          <p:grpSpPr bwMode="auto">
            <a:xfrm>
              <a:off x="3252422" y="3833578"/>
              <a:ext cx="2251880" cy="319392"/>
              <a:chOff x="2097060" y="2868512"/>
              <a:chExt cx="2251880" cy="319392"/>
            </a:xfrm>
          </p:grpSpPr>
          <p:cxnSp>
            <p:nvCxnSpPr>
              <p:cNvPr id="10" name="直接连接符 9"/>
              <p:cNvCxnSpPr/>
              <p:nvPr/>
            </p:nvCxnSpPr>
            <p:spPr>
              <a:xfrm>
                <a:off x="2657444" y="3133327"/>
                <a:ext cx="1692263" cy="0"/>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2097060" y="3187241"/>
                <a:ext cx="225264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181197" y="2868512"/>
                <a:ext cx="2025636" cy="275914"/>
              </a:xfrm>
              <a:prstGeom prst="rect">
                <a:avLst/>
              </a:prstGeom>
              <a:noFill/>
            </p:spPr>
            <p:txBody>
              <a:bodyPr>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r>
                  <a:rPr lang="zh-CN" altLang="en-US" sz="1200">
                    <a:solidFill>
                      <a:srgbClr val="203864"/>
                    </a:solidFill>
                    <a:latin typeface="Adobe 仿宋 Std R" charset="0"/>
                    <a:ea typeface="Adobe 仿宋 Std R" charset="0"/>
                    <a:cs typeface="Adobe 仿宋 Std R" charset="0"/>
                  </a:rPr>
                  <a:t>杭州信雅达科技有限公司</a:t>
                </a:r>
              </a:p>
            </p:txBody>
          </p:sp>
        </p:grpSp>
        <p:grpSp>
          <p:nvGrpSpPr>
            <p:cNvPr id="71687" name="组合 5"/>
            <p:cNvGrpSpPr>
              <a:grpSpLocks/>
            </p:cNvGrpSpPr>
            <p:nvPr/>
          </p:nvGrpSpPr>
          <p:grpSpPr bwMode="auto">
            <a:xfrm>
              <a:off x="5504302" y="3891564"/>
              <a:ext cx="504000" cy="432000"/>
              <a:chOff x="5349922" y="2715905"/>
              <a:chExt cx="1003111" cy="898491"/>
            </a:xfrm>
          </p:grpSpPr>
          <p:sp>
            <p:nvSpPr>
              <p:cNvPr id="7" name="矩形 6"/>
              <p:cNvSpPr/>
              <p:nvPr/>
            </p:nvSpPr>
            <p:spPr>
              <a:xfrm>
                <a:off x="5638969" y="2717332"/>
                <a:ext cx="571884" cy="530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p:cNvSpPr/>
              <p:nvPr/>
            </p:nvSpPr>
            <p:spPr>
              <a:xfrm>
                <a:off x="5781151" y="3083412"/>
                <a:ext cx="571882" cy="5309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9" name="矩形 8"/>
              <p:cNvSpPr/>
              <p:nvPr/>
            </p:nvSpPr>
            <p:spPr>
              <a:xfrm>
                <a:off x="5351449" y="2928406"/>
                <a:ext cx="571882" cy="530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zh-CN" altLang="en-US"/>
              </a:p>
            </p:txBody>
          </p:sp>
        </p:grpSp>
      </p:grpSp>
      <p:cxnSp>
        <p:nvCxnSpPr>
          <p:cNvPr id="13" name="直接连接符 12"/>
          <p:cNvCxnSpPr/>
          <p:nvPr/>
        </p:nvCxnSpPr>
        <p:spPr bwMode="auto">
          <a:xfrm>
            <a:off x="477838" y="1044575"/>
            <a:ext cx="11260137" cy="7938"/>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1685" name="TextBox 4"/>
          <p:cNvSpPr txBox="1">
            <a:spLocks noChangeArrowheads="1"/>
          </p:cNvSpPr>
          <p:nvPr/>
        </p:nvSpPr>
        <p:spPr bwMode="auto">
          <a:xfrm>
            <a:off x="477838" y="523875"/>
            <a:ext cx="4322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a:lnSpc>
                <a:spcPct val="100000"/>
              </a:lnSpc>
              <a:spcBef>
                <a:spcPct val="0"/>
              </a:spcBef>
              <a:buFontTx/>
              <a:buNone/>
            </a:pPr>
            <a:r>
              <a:rPr lang="zh-CN" altLang="en-US" sz="2400" b="1">
                <a:solidFill>
                  <a:srgbClr val="0070C0"/>
                </a:solidFill>
                <a:latin typeface="华文仿宋" charset="-122"/>
                <a:ea typeface="华文仿宋" charset="-122"/>
              </a:rPr>
              <a:t>我们的优势</a:t>
            </a:r>
            <a:r>
              <a:rPr lang="en-US" altLang="zh-CN" sz="2400" b="1">
                <a:solidFill>
                  <a:srgbClr val="0070C0"/>
                </a:solidFill>
                <a:latin typeface="华文仿宋" charset="-122"/>
                <a:ea typeface="华文仿宋" charset="-122"/>
              </a:rPr>
              <a:t>-</a:t>
            </a:r>
            <a:r>
              <a:rPr lang="zh-CN" altLang="en-US" sz="2400" b="1">
                <a:solidFill>
                  <a:srgbClr val="0070C0"/>
                </a:solidFill>
                <a:latin typeface="华文仿宋" charset="-122"/>
                <a:ea typeface="华文仿宋" charset="-122"/>
              </a:rPr>
              <a:t>售后服务</a:t>
            </a:r>
          </a:p>
        </p:txBody>
      </p:sp>
    </p:spTree>
    <p:extLst>
      <p:ext uri="{BB962C8B-B14F-4D97-AF65-F5344CB8AC3E}">
        <p14:creationId xmlns:p14="http://schemas.microsoft.com/office/powerpoint/2010/main" val="11538409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bwMode="auto">
          <a:xfrm>
            <a:off x="477838" y="1044575"/>
            <a:ext cx="11260137" cy="7938"/>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nvGrpSpPr>
          <p:cNvPr id="27651" name="组合 5"/>
          <p:cNvGrpSpPr>
            <a:grpSpLocks/>
          </p:cNvGrpSpPr>
          <p:nvPr/>
        </p:nvGrpSpPr>
        <p:grpSpPr bwMode="auto">
          <a:xfrm>
            <a:off x="8845550" y="6054725"/>
            <a:ext cx="2755900" cy="490538"/>
            <a:chOff x="3252422" y="3833578"/>
            <a:chExt cx="2755880" cy="489986"/>
          </a:xfrm>
        </p:grpSpPr>
        <p:grpSp>
          <p:nvGrpSpPr>
            <p:cNvPr id="27659" name="组合 7"/>
            <p:cNvGrpSpPr>
              <a:grpSpLocks/>
            </p:cNvGrpSpPr>
            <p:nvPr/>
          </p:nvGrpSpPr>
          <p:grpSpPr bwMode="auto">
            <a:xfrm>
              <a:off x="3252422" y="3833578"/>
              <a:ext cx="2251880" cy="319392"/>
              <a:chOff x="2097060" y="2868512"/>
              <a:chExt cx="2251880" cy="319392"/>
            </a:xfrm>
          </p:grpSpPr>
          <p:cxnSp>
            <p:nvCxnSpPr>
              <p:cNvPr id="11" name="直接连接符 10"/>
              <p:cNvCxnSpPr/>
              <p:nvPr/>
            </p:nvCxnSpPr>
            <p:spPr>
              <a:xfrm>
                <a:off x="2657444" y="3133327"/>
                <a:ext cx="1692263" cy="0"/>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12" name="直接连接符 11"/>
              <p:cNvCxnSpPr/>
              <p:nvPr/>
            </p:nvCxnSpPr>
            <p:spPr>
              <a:xfrm>
                <a:off x="2097060" y="3187241"/>
                <a:ext cx="225264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666" name="文本框 12"/>
              <p:cNvSpPr txBox="1">
                <a:spLocks noChangeArrowheads="1"/>
              </p:cNvSpPr>
              <p:nvPr/>
            </p:nvSpPr>
            <p:spPr bwMode="auto">
              <a:xfrm>
                <a:off x="2181197" y="2868512"/>
                <a:ext cx="2025636" cy="27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200">
                    <a:solidFill>
                      <a:srgbClr val="203864"/>
                    </a:solidFill>
                    <a:latin typeface="Adobe 仿宋 Std R"/>
                    <a:ea typeface="Adobe 仿宋 Std R"/>
                    <a:cs typeface="Adobe 仿宋 Std R"/>
                  </a:rPr>
                  <a:t>杭州信雅达科技有限公司</a:t>
                </a:r>
              </a:p>
            </p:txBody>
          </p:sp>
        </p:grpSp>
        <p:grpSp>
          <p:nvGrpSpPr>
            <p:cNvPr id="27660" name="组合 6"/>
            <p:cNvGrpSpPr>
              <a:grpSpLocks/>
            </p:cNvGrpSpPr>
            <p:nvPr/>
          </p:nvGrpSpPr>
          <p:grpSpPr bwMode="auto">
            <a:xfrm>
              <a:off x="5504302" y="3891564"/>
              <a:ext cx="504000" cy="432000"/>
              <a:chOff x="5349922" y="2715905"/>
              <a:chExt cx="1003111" cy="898491"/>
            </a:xfrm>
          </p:grpSpPr>
          <p:sp>
            <p:nvSpPr>
              <p:cNvPr id="8" name="矩形 7"/>
              <p:cNvSpPr/>
              <p:nvPr/>
            </p:nvSpPr>
            <p:spPr>
              <a:xfrm>
                <a:off x="5638969" y="2717332"/>
                <a:ext cx="571884" cy="530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9" name="矩形 8"/>
              <p:cNvSpPr/>
              <p:nvPr/>
            </p:nvSpPr>
            <p:spPr>
              <a:xfrm>
                <a:off x="5781151" y="3083412"/>
                <a:ext cx="571882" cy="5309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hangingPunct="1">
                  <a:defRPr/>
                </a:pPr>
                <a:endParaRPr lang="zh-CN" altLang="en-US" noProof="1"/>
              </a:p>
            </p:txBody>
          </p:sp>
          <p:sp>
            <p:nvSpPr>
              <p:cNvPr id="10" name="矩形 9"/>
              <p:cNvSpPr/>
              <p:nvPr/>
            </p:nvSpPr>
            <p:spPr>
              <a:xfrm>
                <a:off x="5351449" y="2928406"/>
                <a:ext cx="571882" cy="530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zh-CN" altLang="en-US" noProof="1"/>
              </a:p>
            </p:txBody>
          </p:sp>
        </p:grpSp>
      </p:grpSp>
      <p:sp>
        <p:nvSpPr>
          <p:cNvPr id="15" name="文本框 14"/>
          <p:cNvSpPr txBox="1"/>
          <p:nvPr/>
        </p:nvSpPr>
        <p:spPr>
          <a:xfrm>
            <a:off x="2541746" y="2432846"/>
            <a:ext cx="7132320" cy="1569660"/>
          </a:xfrm>
          <a:prstGeom prst="rect">
            <a:avLst/>
          </a:prstGeom>
          <a:noFill/>
          <a:ln>
            <a:no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ctr" eaLnBrk="1" hangingPunct="1">
              <a:defRPr/>
            </a:pPr>
            <a:r>
              <a:rPr lang="zh-CN" altLang="en-US" sz="9600" b="1"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华文仿宋" pitchFamily="2" charset="-122"/>
                <a:ea typeface="华文仿宋" pitchFamily="2" charset="-122"/>
              </a:rPr>
              <a:t>谢谢</a:t>
            </a:r>
            <a:r>
              <a:rPr lang="zh-CN" altLang="en-US" sz="9600" b="1"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t>
            </a:r>
          </a:p>
        </p:txBody>
      </p:sp>
      <p:grpSp>
        <p:nvGrpSpPr>
          <p:cNvPr id="5" name="组合 4"/>
          <p:cNvGrpSpPr>
            <a:grpSpLocks/>
          </p:cNvGrpSpPr>
          <p:nvPr/>
        </p:nvGrpSpPr>
        <p:grpSpPr bwMode="auto">
          <a:xfrm>
            <a:off x="2433638" y="2390775"/>
            <a:ext cx="7818437" cy="1860550"/>
            <a:chOff x="2875623" y="2397964"/>
            <a:chExt cx="7818126" cy="1861143"/>
          </a:xfrm>
        </p:grpSpPr>
        <p:grpSp>
          <p:nvGrpSpPr>
            <p:cNvPr id="27655" name="组合 3"/>
            <p:cNvGrpSpPr>
              <a:grpSpLocks/>
            </p:cNvGrpSpPr>
            <p:nvPr/>
          </p:nvGrpSpPr>
          <p:grpSpPr bwMode="auto">
            <a:xfrm>
              <a:off x="2875623" y="2397964"/>
              <a:ext cx="3232283" cy="1334784"/>
              <a:chOff x="1684237" y="2507067"/>
              <a:chExt cx="2778909" cy="923330"/>
            </a:xfrm>
          </p:grpSpPr>
          <p:sp>
            <p:nvSpPr>
              <p:cNvPr id="16" name="矩形 15"/>
              <p:cNvSpPr/>
              <p:nvPr/>
            </p:nvSpPr>
            <p:spPr>
              <a:xfrm>
                <a:off x="2105648" y="2507067"/>
                <a:ext cx="2357498" cy="923330"/>
              </a:xfrm>
              <a:prstGeom prst="rect">
                <a:avLst/>
              </a:prstGeom>
              <a:noFill/>
            </p:spPr>
            <p:txBody>
              <a:bodyPr>
                <a:spAutoFit/>
              </a:bodyPr>
              <a:lstStyle/>
              <a:p>
                <a:pPr algn="ctr" eaLnBrk="1" hangingPunct="1">
                  <a:defRPr/>
                </a:pPr>
                <a:r>
                  <a:rPr lang="zh-CN" altLang="en-US" sz="5400" b="1" noProof="1">
                    <a:ln w="10541" cmpd="sng">
                      <a:solidFill>
                        <a:schemeClr val="accent1">
                          <a:shade val="88000"/>
                          <a:satMod val="110000"/>
                        </a:schemeClr>
                      </a:solidFill>
                      <a:prstDash val="solid"/>
                    </a:ln>
                    <a:solidFill>
                      <a:srgbClr val="002060"/>
                    </a:solidFill>
                    <a:latin typeface="微软雅黑" pitchFamily="34" charset="-122"/>
                    <a:ea typeface="微软雅黑" pitchFamily="34" charset="-122"/>
                  </a:rPr>
                  <a:t>信雅达</a:t>
                </a:r>
              </a:p>
            </p:txBody>
          </p:sp>
          <p:pic>
            <p:nvPicPr>
              <p:cNvPr id="2765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237" y="2536191"/>
                <a:ext cx="6477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矩形 19"/>
            <p:cNvSpPr/>
            <p:nvPr/>
          </p:nvSpPr>
          <p:spPr>
            <a:xfrm>
              <a:off x="3628994" y="3735887"/>
              <a:ext cx="7064755" cy="523220"/>
            </a:xfrm>
            <a:prstGeom prst="rect">
              <a:avLst/>
            </a:prstGeom>
          </p:spPr>
          <p:txBody>
            <a:bodyPr wrap="none">
              <a:spAutoFit/>
            </a:bodyPr>
            <a:lstStyle/>
            <a:p>
              <a:pPr algn="ctr" eaLnBrk="1" hangingPunct="1">
                <a:defRPr/>
              </a:pPr>
              <a:r>
                <a:rPr lang="en-US" altLang="zh-CN" sz="2800" b="1" noProof="1">
                  <a:ln w="10541" cmpd="sng">
                    <a:solidFill>
                      <a:schemeClr val="accent1">
                        <a:shade val="88000"/>
                        <a:satMod val="110000"/>
                      </a:schemeClr>
                    </a:solidFill>
                    <a:prstDash val="solid"/>
                  </a:ln>
                  <a:solidFill>
                    <a:srgbClr val="002060"/>
                  </a:solidFill>
                  <a:latin typeface="微软雅黑" pitchFamily="34" charset="-122"/>
                  <a:ea typeface="微软雅黑" pitchFamily="34" charset="-122"/>
                </a:rPr>
                <a:t>——</a:t>
              </a:r>
              <a:r>
                <a:rPr lang="zh-CN" altLang="en-US" sz="2800" b="1" noProof="1">
                  <a:ln w="10541" cmpd="sng">
                    <a:solidFill>
                      <a:schemeClr val="accent1">
                        <a:shade val="88000"/>
                        <a:satMod val="110000"/>
                      </a:schemeClr>
                    </a:solidFill>
                    <a:prstDash val="solid"/>
                  </a:ln>
                  <a:solidFill>
                    <a:srgbClr val="002060"/>
                  </a:solidFill>
                  <a:latin typeface="微软雅黑" pitchFamily="34" charset="-122"/>
                  <a:ea typeface="微软雅黑" pitchFamily="34" charset="-122"/>
                </a:rPr>
                <a:t>行业领先的银行卡收单解决方案提供商</a:t>
              </a:r>
            </a:p>
          </p:txBody>
        </p:sp>
      </p:grpSp>
      <p:sp>
        <p:nvSpPr>
          <p:cNvPr id="27654" name="TextBox 4"/>
          <p:cNvSpPr txBox="1">
            <a:spLocks noChangeArrowheads="1"/>
          </p:cNvSpPr>
          <p:nvPr/>
        </p:nvSpPr>
        <p:spPr bwMode="auto">
          <a:xfrm>
            <a:off x="477838" y="439738"/>
            <a:ext cx="2447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a:solidFill>
                  <a:schemeClr val="accent1"/>
                </a:solidFill>
                <a:latin typeface="华文仿宋" panose="02010600040101010101" pitchFamily="2" charset="-122"/>
                <a:ea typeface="华文仿宋" panose="02010600040101010101" pitchFamily="2" charset="-122"/>
              </a:rPr>
              <a:t>结束</a:t>
            </a:r>
          </a:p>
        </p:txBody>
      </p:sp>
    </p:spTree>
    <p:extLst>
      <p:ext uri="{BB962C8B-B14F-4D97-AF65-F5344CB8AC3E}">
        <p14:creationId xmlns:p14="http://schemas.microsoft.com/office/powerpoint/2010/main" val="3501300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ChangeArrowheads="1"/>
          </p:cNvSpPr>
          <p:nvPr/>
        </p:nvSpPr>
        <p:spPr bwMode="auto">
          <a:xfrm>
            <a:off x="2141538" y="1165225"/>
            <a:ext cx="7954962" cy="4595813"/>
          </a:xfrm>
          <a:prstGeom prst="rect">
            <a:avLst/>
          </a:prstGeom>
          <a:noFill/>
          <a:ln w="9525">
            <a:noFill/>
            <a:miter lim="800000"/>
            <a:headEnd/>
            <a:tailEnd/>
          </a:ln>
          <a:effectLst/>
        </p:spPr>
        <p:txBody>
          <a:bodyPr lIns="82287" tIns="41143" rIns="82287" bIns="41143"/>
          <a:lstStyle>
            <a:lvl1pPr marL="307975" indent="-307975" defTabSz="822325">
              <a:lnSpc>
                <a:spcPct val="90000"/>
              </a:lnSpc>
              <a:spcBef>
                <a:spcPts val="1000"/>
              </a:spcBef>
              <a:buFont typeface="Arial" charset="0"/>
              <a:buChar char="•"/>
              <a:defRPr sz="2800">
                <a:solidFill>
                  <a:schemeClr val="tx1"/>
                </a:solidFill>
                <a:latin typeface="Calibri" charset="0"/>
                <a:ea typeface="宋体" charset="-122"/>
              </a:defRPr>
            </a:lvl1pPr>
            <a:lvl2pPr marL="765175" indent="-307975" defTabSz="822325">
              <a:lnSpc>
                <a:spcPct val="90000"/>
              </a:lnSpc>
              <a:spcBef>
                <a:spcPts val="500"/>
              </a:spcBef>
              <a:buFont typeface="Arial" charset="0"/>
              <a:buChar char="•"/>
              <a:defRPr sz="2400">
                <a:solidFill>
                  <a:schemeClr val="tx1"/>
                </a:solidFill>
                <a:latin typeface="Calibri" charset="0"/>
                <a:ea typeface="宋体" charset="-122"/>
              </a:defRPr>
            </a:lvl2pPr>
            <a:lvl3pPr marL="1143000" indent="-228600" defTabSz="822325">
              <a:lnSpc>
                <a:spcPct val="90000"/>
              </a:lnSpc>
              <a:spcBef>
                <a:spcPts val="500"/>
              </a:spcBef>
              <a:buFont typeface="Arial" charset="0"/>
              <a:buChar char="•"/>
              <a:defRPr sz="2000">
                <a:solidFill>
                  <a:schemeClr val="tx1"/>
                </a:solidFill>
                <a:latin typeface="Calibri" charset="0"/>
                <a:ea typeface="宋体" charset="-122"/>
              </a:defRPr>
            </a:lvl3pPr>
            <a:lvl4pPr marL="1600200" indent="-228600" defTabSz="822325">
              <a:lnSpc>
                <a:spcPct val="90000"/>
              </a:lnSpc>
              <a:spcBef>
                <a:spcPts val="500"/>
              </a:spcBef>
              <a:buFont typeface="Arial" charset="0"/>
              <a:buChar char="•"/>
              <a:defRPr sz="2000">
                <a:solidFill>
                  <a:schemeClr val="tx1"/>
                </a:solidFill>
                <a:latin typeface="Calibri" charset="0"/>
                <a:ea typeface="宋体" charset="-122"/>
              </a:defRPr>
            </a:lvl4pPr>
            <a:lvl5pPr marL="2057400" indent="-228600" defTabSz="822325">
              <a:lnSpc>
                <a:spcPct val="90000"/>
              </a:lnSpc>
              <a:spcBef>
                <a:spcPts val="500"/>
              </a:spcBef>
              <a:buFont typeface="Arial" charset="0"/>
              <a:buChar char="•"/>
              <a:defRPr sz="2000">
                <a:solidFill>
                  <a:schemeClr val="tx1"/>
                </a:solidFill>
                <a:latin typeface="Calibri" charset="0"/>
                <a:ea typeface="宋体" charset="-122"/>
              </a:defRPr>
            </a:lvl5pPr>
            <a:lvl6pPr marL="2514600" indent="-228600" defTabSz="822325"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defTabSz="822325"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defTabSz="822325"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defTabSz="822325"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a:lnSpc>
                <a:spcPct val="120000"/>
              </a:lnSpc>
              <a:spcBef>
                <a:spcPct val="55000"/>
              </a:spcBef>
              <a:buClr>
                <a:srgbClr val="000099"/>
              </a:buClr>
              <a:buFontTx/>
              <a:buBlip>
                <a:blip r:embed="rId3"/>
              </a:buBlip>
            </a:pPr>
            <a:r>
              <a:rPr lang="zh-CN" altLang="en-US" sz="2200" b="1">
                <a:solidFill>
                  <a:srgbClr val="CC0000"/>
                </a:solidFill>
                <a:effectLst>
                  <a:outerShdw blurRad="38100" dist="38100" dir="2700000" algn="tl">
                    <a:srgbClr val="C0C0C0"/>
                  </a:outerShdw>
                </a:effectLst>
                <a:latin typeface="宋体" charset="-122"/>
              </a:rPr>
              <a:t>从事支付及收单的研发人员：</a:t>
            </a:r>
            <a:r>
              <a:rPr lang="en-US" altLang="zh-CN" sz="2200" b="1">
                <a:solidFill>
                  <a:srgbClr val="CC0000"/>
                </a:solidFill>
                <a:effectLst>
                  <a:outerShdw blurRad="38100" dist="38100" dir="2700000" algn="tl">
                    <a:srgbClr val="C0C0C0"/>
                  </a:outerShdw>
                </a:effectLst>
                <a:latin typeface="宋体" charset="-122"/>
              </a:rPr>
              <a:t>400</a:t>
            </a:r>
            <a:r>
              <a:rPr lang="zh-CN" altLang="en-US" sz="2200" b="1">
                <a:solidFill>
                  <a:srgbClr val="CC0000"/>
                </a:solidFill>
                <a:effectLst>
                  <a:outerShdw blurRad="38100" dist="38100" dir="2700000" algn="tl">
                    <a:srgbClr val="C0C0C0"/>
                  </a:outerShdw>
                </a:effectLst>
                <a:latin typeface="宋体" charset="-122"/>
              </a:rPr>
              <a:t>余人</a:t>
            </a:r>
            <a:endParaRPr lang="en-US" altLang="zh-CN" sz="2200" b="1">
              <a:solidFill>
                <a:srgbClr val="CC0000"/>
              </a:solidFill>
              <a:effectLst>
                <a:outerShdw blurRad="38100" dist="38100" dir="2700000" algn="tl">
                  <a:srgbClr val="C0C0C0"/>
                </a:outerShdw>
              </a:effectLst>
              <a:latin typeface="宋体" charset="-122"/>
            </a:endParaRPr>
          </a:p>
          <a:p>
            <a:pPr>
              <a:lnSpc>
                <a:spcPct val="120000"/>
              </a:lnSpc>
              <a:spcBef>
                <a:spcPct val="55000"/>
              </a:spcBef>
              <a:buClr>
                <a:srgbClr val="000099"/>
              </a:buClr>
              <a:buFontTx/>
              <a:buBlip>
                <a:blip r:embed="rId3"/>
              </a:buBlip>
            </a:pPr>
            <a:r>
              <a:rPr lang="zh-CN" altLang="en-US" sz="2200" b="1">
                <a:solidFill>
                  <a:srgbClr val="CC0000"/>
                </a:solidFill>
                <a:effectLst>
                  <a:outerShdw blurRad="38100" dist="38100" dir="2700000" algn="tl">
                    <a:srgbClr val="C0C0C0"/>
                  </a:outerShdw>
                </a:effectLst>
                <a:latin typeface="宋体" charset="-122"/>
              </a:rPr>
              <a:t>国家级企业技术中心</a:t>
            </a:r>
          </a:p>
          <a:p>
            <a:pPr>
              <a:lnSpc>
                <a:spcPct val="120000"/>
              </a:lnSpc>
              <a:spcBef>
                <a:spcPct val="55000"/>
              </a:spcBef>
              <a:buClr>
                <a:srgbClr val="000099"/>
              </a:buClr>
              <a:buFontTx/>
              <a:buBlip>
                <a:blip r:embed="rId3"/>
              </a:buBlip>
            </a:pPr>
            <a:r>
              <a:rPr lang="zh-CN" altLang="en-US" sz="2200" b="1">
                <a:solidFill>
                  <a:srgbClr val="CC0000"/>
                </a:solidFill>
                <a:effectLst>
                  <a:outerShdw blurRad="38100" dist="38100" dir="2700000" algn="tl">
                    <a:srgbClr val="C0C0C0"/>
                  </a:outerShdw>
                </a:effectLst>
                <a:latin typeface="宋体" charset="-122"/>
              </a:rPr>
              <a:t>博士后科研工作站</a:t>
            </a:r>
            <a:endParaRPr lang="en-US" altLang="zh-CN" sz="2200" b="1">
              <a:solidFill>
                <a:srgbClr val="CC0000"/>
              </a:solidFill>
              <a:effectLst>
                <a:outerShdw blurRad="38100" dist="38100" dir="2700000" algn="tl">
                  <a:srgbClr val="C0C0C0"/>
                </a:outerShdw>
              </a:effectLst>
              <a:latin typeface="宋体" charset="-122"/>
            </a:endParaRPr>
          </a:p>
          <a:p>
            <a:pPr lvl="1">
              <a:lnSpc>
                <a:spcPct val="120000"/>
              </a:lnSpc>
              <a:spcBef>
                <a:spcPct val="55000"/>
              </a:spcBef>
              <a:buClr>
                <a:srgbClr val="000099"/>
              </a:buClr>
              <a:buFontTx/>
              <a:buBlip>
                <a:blip r:embed="rId3"/>
              </a:buBlip>
            </a:pPr>
            <a:r>
              <a:rPr lang="en-US" altLang="zh-CN" sz="2200" b="1">
                <a:solidFill>
                  <a:srgbClr val="CC0000"/>
                </a:solidFill>
                <a:effectLst>
                  <a:outerShdw blurRad="38100" dist="38100" dir="2700000" algn="tl">
                    <a:srgbClr val="C0C0C0"/>
                  </a:outerShdw>
                </a:effectLst>
                <a:latin typeface="宋体" charset="-122"/>
              </a:rPr>
              <a:t>2</a:t>
            </a:r>
            <a:r>
              <a:rPr lang="zh-CN" altLang="en-US" sz="2200" b="1">
                <a:solidFill>
                  <a:srgbClr val="CC0000"/>
                </a:solidFill>
                <a:effectLst>
                  <a:outerShdw blurRad="38100" dist="38100" dir="2700000" algn="tl">
                    <a:srgbClr val="C0C0C0"/>
                  </a:outerShdw>
                </a:effectLst>
                <a:latin typeface="宋体" charset="-122"/>
              </a:rPr>
              <a:t>项国家科学技术进步二等奖</a:t>
            </a:r>
            <a:endParaRPr lang="en-US" altLang="zh-CN" sz="2200" b="1">
              <a:solidFill>
                <a:srgbClr val="CC0000"/>
              </a:solidFill>
              <a:effectLst>
                <a:outerShdw blurRad="38100" dist="38100" dir="2700000" algn="tl">
                  <a:srgbClr val="C0C0C0"/>
                </a:outerShdw>
              </a:effectLst>
              <a:latin typeface="宋体" charset="-122"/>
            </a:endParaRPr>
          </a:p>
          <a:p>
            <a:pPr lvl="1">
              <a:lnSpc>
                <a:spcPct val="120000"/>
              </a:lnSpc>
              <a:spcBef>
                <a:spcPct val="55000"/>
              </a:spcBef>
              <a:buClr>
                <a:srgbClr val="000099"/>
              </a:buClr>
              <a:buFontTx/>
              <a:buBlip>
                <a:blip r:embed="rId3"/>
              </a:buBlip>
            </a:pPr>
            <a:r>
              <a:rPr lang="en-US" altLang="zh-CN" sz="2200" b="1">
                <a:solidFill>
                  <a:srgbClr val="CC0000"/>
                </a:solidFill>
                <a:effectLst>
                  <a:outerShdw blurRad="38100" dist="38100" dir="2700000" algn="tl">
                    <a:srgbClr val="C0C0C0"/>
                  </a:outerShdw>
                </a:effectLst>
                <a:latin typeface="宋体" charset="-122"/>
              </a:rPr>
              <a:t>6</a:t>
            </a:r>
            <a:r>
              <a:rPr lang="zh-CN" altLang="en-US" sz="2200" b="1">
                <a:solidFill>
                  <a:srgbClr val="CC0000"/>
                </a:solidFill>
                <a:effectLst>
                  <a:outerShdw blurRad="38100" dist="38100" dir="2700000" algn="tl">
                    <a:srgbClr val="C0C0C0"/>
                  </a:outerShdw>
                </a:effectLst>
                <a:latin typeface="宋体" charset="-122"/>
              </a:rPr>
              <a:t>项浙江省科学技术一等奖</a:t>
            </a:r>
            <a:endParaRPr lang="en-US" altLang="zh-CN" sz="2200" b="1">
              <a:solidFill>
                <a:srgbClr val="CC0000"/>
              </a:solidFill>
              <a:effectLst>
                <a:outerShdw blurRad="38100" dist="38100" dir="2700000" algn="tl">
                  <a:srgbClr val="C0C0C0"/>
                </a:outerShdw>
              </a:effectLst>
              <a:latin typeface="宋体" charset="-122"/>
            </a:endParaRPr>
          </a:p>
          <a:p>
            <a:pPr lvl="1">
              <a:lnSpc>
                <a:spcPct val="120000"/>
              </a:lnSpc>
              <a:spcBef>
                <a:spcPct val="55000"/>
              </a:spcBef>
              <a:buClr>
                <a:srgbClr val="000099"/>
              </a:buClr>
              <a:buFontTx/>
              <a:buBlip>
                <a:blip r:embed="rId3"/>
              </a:buBlip>
            </a:pPr>
            <a:r>
              <a:rPr lang="en-US" altLang="zh-CN" sz="2200" b="1">
                <a:solidFill>
                  <a:srgbClr val="CC0000"/>
                </a:solidFill>
                <a:effectLst>
                  <a:outerShdw blurRad="38100" dist="38100" dir="2700000" algn="tl">
                    <a:srgbClr val="C0C0C0"/>
                  </a:outerShdw>
                </a:effectLst>
                <a:latin typeface="宋体" charset="-122"/>
              </a:rPr>
              <a:t>4</a:t>
            </a:r>
            <a:r>
              <a:rPr lang="zh-CN" altLang="en-US" sz="2200" b="1">
                <a:solidFill>
                  <a:srgbClr val="CC0000"/>
                </a:solidFill>
                <a:effectLst>
                  <a:outerShdw blurRad="38100" dist="38100" dir="2700000" algn="tl">
                    <a:srgbClr val="C0C0C0"/>
                  </a:outerShdw>
                </a:effectLst>
                <a:latin typeface="宋体" charset="-122"/>
              </a:rPr>
              <a:t>项杭州市科技进步奖</a:t>
            </a:r>
            <a:endParaRPr lang="en-US" altLang="zh-CN" sz="2200" b="1">
              <a:solidFill>
                <a:srgbClr val="CC0000"/>
              </a:solidFill>
              <a:effectLst>
                <a:outerShdw blurRad="38100" dist="38100" dir="2700000" algn="tl">
                  <a:srgbClr val="C0C0C0"/>
                </a:outerShdw>
              </a:effectLst>
              <a:latin typeface="宋体" charset="-122"/>
            </a:endParaRPr>
          </a:p>
          <a:p>
            <a:pPr lvl="1">
              <a:lnSpc>
                <a:spcPct val="120000"/>
              </a:lnSpc>
              <a:spcBef>
                <a:spcPct val="55000"/>
              </a:spcBef>
              <a:buClr>
                <a:srgbClr val="000099"/>
              </a:buClr>
              <a:buFontTx/>
              <a:buBlip>
                <a:blip r:embed="rId3"/>
              </a:buBlip>
            </a:pPr>
            <a:r>
              <a:rPr lang="zh-CN" altLang="en-US" sz="2200" b="1">
                <a:solidFill>
                  <a:srgbClr val="CC0000"/>
                </a:solidFill>
                <a:effectLst>
                  <a:outerShdw blurRad="38100" dist="38100" dir="2700000" algn="tl">
                    <a:srgbClr val="C0C0C0"/>
                  </a:outerShdw>
                </a:effectLst>
                <a:latin typeface="宋体" charset="-122"/>
              </a:rPr>
              <a:t>承接了</a:t>
            </a:r>
            <a:r>
              <a:rPr lang="en-US" altLang="zh-CN" sz="2200" b="1">
                <a:solidFill>
                  <a:srgbClr val="CC0000"/>
                </a:solidFill>
                <a:effectLst>
                  <a:outerShdw blurRad="38100" dist="38100" dir="2700000" algn="tl">
                    <a:srgbClr val="C0C0C0"/>
                  </a:outerShdw>
                </a:effectLst>
                <a:latin typeface="宋体" charset="-122"/>
              </a:rPr>
              <a:t>14</a:t>
            </a:r>
            <a:r>
              <a:rPr lang="zh-CN" altLang="en-US" sz="2200" b="1">
                <a:solidFill>
                  <a:srgbClr val="CC0000"/>
                </a:solidFill>
                <a:effectLst>
                  <a:outerShdw blurRad="38100" dist="38100" dir="2700000" algn="tl">
                    <a:srgbClr val="C0C0C0"/>
                  </a:outerShdw>
                </a:effectLst>
                <a:latin typeface="宋体" charset="-122"/>
              </a:rPr>
              <a:t>个互联网金融、收单及支付、金融信息安全相关的国家级、省级重大专项</a:t>
            </a:r>
            <a:endParaRPr lang="en-US" altLang="zh-CN" sz="2200" b="1">
              <a:solidFill>
                <a:srgbClr val="CC0000"/>
              </a:solidFill>
              <a:effectLst>
                <a:outerShdw blurRad="38100" dist="38100" dir="2700000" algn="tl">
                  <a:srgbClr val="C0C0C0"/>
                </a:outerShdw>
              </a:effectLst>
              <a:latin typeface="宋体" charset="-122"/>
            </a:endParaRPr>
          </a:p>
        </p:txBody>
      </p:sp>
      <p:sp>
        <p:nvSpPr>
          <p:cNvPr id="8195" name="Line 3"/>
          <p:cNvSpPr>
            <a:spLocks noChangeShapeType="1"/>
          </p:cNvSpPr>
          <p:nvPr/>
        </p:nvSpPr>
        <p:spPr bwMode="auto">
          <a:xfrm>
            <a:off x="2141538" y="1646238"/>
            <a:ext cx="8023225" cy="0"/>
          </a:xfrm>
          <a:prstGeom prst="line">
            <a:avLst/>
          </a:prstGeom>
          <a:noFill/>
          <a:ln w="9525" cap="rnd">
            <a:solidFill>
              <a:srgbClr val="003399"/>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196" name="Line 4"/>
          <p:cNvSpPr>
            <a:spLocks noChangeShapeType="1"/>
          </p:cNvSpPr>
          <p:nvPr/>
        </p:nvSpPr>
        <p:spPr bwMode="auto">
          <a:xfrm>
            <a:off x="2141538" y="3451225"/>
            <a:ext cx="8023225" cy="0"/>
          </a:xfrm>
          <a:prstGeom prst="line">
            <a:avLst/>
          </a:prstGeom>
          <a:noFill/>
          <a:ln w="9525" cap="rnd">
            <a:solidFill>
              <a:srgbClr val="003399"/>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197" name="Line 5"/>
          <p:cNvSpPr>
            <a:spLocks noChangeShapeType="1"/>
          </p:cNvSpPr>
          <p:nvPr/>
        </p:nvSpPr>
        <p:spPr bwMode="auto">
          <a:xfrm>
            <a:off x="2141538" y="4016375"/>
            <a:ext cx="8023225" cy="0"/>
          </a:xfrm>
          <a:prstGeom prst="line">
            <a:avLst/>
          </a:prstGeom>
          <a:noFill/>
          <a:ln w="9525" cap="rnd">
            <a:solidFill>
              <a:srgbClr val="003399"/>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198" name="Line 7"/>
          <p:cNvSpPr>
            <a:spLocks noChangeShapeType="1"/>
          </p:cNvSpPr>
          <p:nvPr/>
        </p:nvSpPr>
        <p:spPr bwMode="auto">
          <a:xfrm>
            <a:off x="2141538" y="4632325"/>
            <a:ext cx="8023225" cy="0"/>
          </a:xfrm>
          <a:prstGeom prst="line">
            <a:avLst/>
          </a:prstGeom>
          <a:noFill/>
          <a:ln w="9525" cap="rnd">
            <a:solidFill>
              <a:srgbClr val="003399"/>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199" name="Line 8"/>
          <p:cNvSpPr>
            <a:spLocks noChangeShapeType="1"/>
          </p:cNvSpPr>
          <p:nvPr/>
        </p:nvSpPr>
        <p:spPr bwMode="auto">
          <a:xfrm>
            <a:off x="2141538" y="5149850"/>
            <a:ext cx="8023225" cy="0"/>
          </a:xfrm>
          <a:prstGeom prst="line">
            <a:avLst/>
          </a:prstGeom>
          <a:noFill/>
          <a:ln w="9525" cap="rnd">
            <a:solidFill>
              <a:srgbClr val="003399"/>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00" name="Line 9"/>
          <p:cNvSpPr>
            <a:spLocks noChangeShapeType="1"/>
          </p:cNvSpPr>
          <p:nvPr/>
        </p:nvSpPr>
        <p:spPr bwMode="auto">
          <a:xfrm>
            <a:off x="2141538" y="2286000"/>
            <a:ext cx="8023225" cy="0"/>
          </a:xfrm>
          <a:prstGeom prst="line">
            <a:avLst/>
          </a:prstGeom>
          <a:noFill/>
          <a:ln w="9525" cap="rnd">
            <a:solidFill>
              <a:srgbClr val="003399"/>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01" name="Line 10"/>
          <p:cNvSpPr>
            <a:spLocks noChangeShapeType="1"/>
          </p:cNvSpPr>
          <p:nvPr/>
        </p:nvSpPr>
        <p:spPr bwMode="auto">
          <a:xfrm>
            <a:off x="2141538" y="2886075"/>
            <a:ext cx="8023225" cy="0"/>
          </a:xfrm>
          <a:prstGeom prst="line">
            <a:avLst/>
          </a:prstGeom>
          <a:noFill/>
          <a:ln w="9525" cap="rnd">
            <a:solidFill>
              <a:srgbClr val="003399"/>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02" name="Rectangle 12"/>
          <p:cNvSpPr>
            <a:spLocks noChangeArrowheads="1"/>
          </p:cNvSpPr>
          <p:nvPr/>
        </p:nvSpPr>
        <p:spPr bwMode="auto">
          <a:xfrm>
            <a:off x="465138" y="474663"/>
            <a:ext cx="7704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a:lnSpc>
                <a:spcPct val="100000"/>
              </a:lnSpc>
              <a:spcBef>
                <a:spcPct val="0"/>
              </a:spcBef>
              <a:buFontTx/>
              <a:buNone/>
            </a:pPr>
            <a:r>
              <a:rPr lang="zh-CN" altLang="en-US" sz="2400" b="1">
                <a:solidFill>
                  <a:schemeClr val="accent1"/>
                </a:solidFill>
                <a:latin typeface="华文仿宋" charset="-122"/>
                <a:ea typeface="华文仿宋" charset="-122"/>
              </a:rPr>
              <a:t>公司简介</a:t>
            </a:r>
            <a:r>
              <a:rPr lang="en-US" altLang="zh-CN" sz="2400" b="1">
                <a:solidFill>
                  <a:schemeClr val="accent1"/>
                </a:solidFill>
                <a:latin typeface="华文仿宋" charset="-122"/>
                <a:ea typeface="华文仿宋" charset="-122"/>
              </a:rPr>
              <a:t> — </a:t>
            </a:r>
            <a:r>
              <a:rPr lang="zh-CN" altLang="en-US" sz="2400" b="1">
                <a:solidFill>
                  <a:schemeClr val="accent1"/>
                </a:solidFill>
                <a:latin typeface="华文仿宋" charset="-122"/>
                <a:ea typeface="华文仿宋" charset="-122"/>
              </a:rPr>
              <a:t>支付及收单方面的技术实力</a:t>
            </a:r>
          </a:p>
        </p:txBody>
      </p:sp>
      <p:cxnSp>
        <p:nvCxnSpPr>
          <p:cNvPr id="22" name="直接连接符 21"/>
          <p:cNvCxnSpPr/>
          <p:nvPr/>
        </p:nvCxnSpPr>
        <p:spPr bwMode="auto">
          <a:xfrm>
            <a:off x="477838" y="1044575"/>
            <a:ext cx="11123612" cy="0"/>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nvGrpSpPr>
          <p:cNvPr id="8204" name="组合 5"/>
          <p:cNvGrpSpPr>
            <a:grpSpLocks/>
          </p:cNvGrpSpPr>
          <p:nvPr/>
        </p:nvGrpSpPr>
        <p:grpSpPr bwMode="auto">
          <a:xfrm>
            <a:off x="8845550" y="6054725"/>
            <a:ext cx="2755900" cy="490538"/>
            <a:chOff x="3252422" y="3833578"/>
            <a:chExt cx="2755880" cy="489986"/>
          </a:xfrm>
        </p:grpSpPr>
        <p:grpSp>
          <p:nvGrpSpPr>
            <p:cNvPr id="8206" name="组合 7"/>
            <p:cNvGrpSpPr>
              <a:grpSpLocks/>
            </p:cNvGrpSpPr>
            <p:nvPr/>
          </p:nvGrpSpPr>
          <p:grpSpPr bwMode="auto">
            <a:xfrm>
              <a:off x="3252422" y="3833578"/>
              <a:ext cx="2251880" cy="319392"/>
              <a:chOff x="2097060" y="2868512"/>
              <a:chExt cx="2251880" cy="319392"/>
            </a:xfrm>
          </p:grpSpPr>
          <p:cxnSp>
            <p:nvCxnSpPr>
              <p:cNvPr id="29" name="直接连接符 28"/>
              <p:cNvCxnSpPr/>
              <p:nvPr/>
            </p:nvCxnSpPr>
            <p:spPr>
              <a:xfrm>
                <a:off x="2657444" y="3133327"/>
                <a:ext cx="1692263" cy="0"/>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30" name="直接连接符 29"/>
              <p:cNvCxnSpPr/>
              <p:nvPr/>
            </p:nvCxnSpPr>
            <p:spPr>
              <a:xfrm>
                <a:off x="2097060" y="3187241"/>
                <a:ext cx="225264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181197" y="2868512"/>
                <a:ext cx="2025636" cy="275914"/>
              </a:xfrm>
              <a:prstGeom prst="rect">
                <a:avLst/>
              </a:prstGeom>
              <a:noFill/>
            </p:spPr>
            <p:txBody>
              <a:bodyPr>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r>
                  <a:rPr lang="zh-CN" altLang="en-US" sz="1200">
                    <a:solidFill>
                      <a:srgbClr val="203864"/>
                    </a:solidFill>
                    <a:latin typeface="Adobe 仿宋 Std R" charset="0"/>
                    <a:ea typeface="Adobe 仿宋 Std R" charset="0"/>
                    <a:cs typeface="Adobe 仿宋 Std R" charset="0"/>
                  </a:rPr>
                  <a:t>杭州信雅达科技有限公司</a:t>
                </a:r>
              </a:p>
            </p:txBody>
          </p:sp>
        </p:grpSp>
        <p:grpSp>
          <p:nvGrpSpPr>
            <p:cNvPr id="8207" name="组合 10"/>
            <p:cNvGrpSpPr>
              <a:grpSpLocks/>
            </p:cNvGrpSpPr>
            <p:nvPr/>
          </p:nvGrpSpPr>
          <p:grpSpPr bwMode="auto">
            <a:xfrm>
              <a:off x="5504302" y="3891564"/>
              <a:ext cx="504000" cy="432000"/>
              <a:chOff x="5349922" y="2715905"/>
              <a:chExt cx="1003111" cy="898491"/>
            </a:xfrm>
          </p:grpSpPr>
          <p:sp>
            <p:nvSpPr>
              <p:cNvPr id="26" name="矩形 25"/>
              <p:cNvSpPr/>
              <p:nvPr/>
            </p:nvSpPr>
            <p:spPr>
              <a:xfrm>
                <a:off x="5638969" y="2717332"/>
                <a:ext cx="571884" cy="530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矩形 26"/>
              <p:cNvSpPr/>
              <p:nvPr/>
            </p:nvSpPr>
            <p:spPr>
              <a:xfrm>
                <a:off x="5781151" y="3083412"/>
                <a:ext cx="571882" cy="5309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28" name="矩形 27"/>
              <p:cNvSpPr/>
              <p:nvPr/>
            </p:nvSpPr>
            <p:spPr>
              <a:xfrm>
                <a:off x="5351449" y="2928406"/>
                <a:ext cx="571882" cy="530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zh-CN" altLang="en-US"/>
              </a:p>
            </p:txBody>
          </p:sp>
        </p:grpSp>
      </p:grpSp>
      <p:sp>
        <p:nvSpPr>
          <p:cNvPr id="8205" name="Line 8"/>
          <p:cNvSpPr>
            <a:spLocks noChangeShapeType="1"/>
          </p:cNvSpPr>
          <p:nvPr/>
        </p:nvSpPr>
        <p:spPr bwMode="auto">
          <a:xfrm>
            <a:off x="2171700" y="5591175"/>
            <a:ext cx="8023225" cy="0"/>
          </a:xfrm>
          <a:prstGeom prst="line">
            <a:avLst/>
          </a:prstGeom>
          <a:noFill/>
          <a:ln w="9525" cap="rnd">
            <a:solidFill>
              <a:srgbClr val="003399"/>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extLst>
      <p:ext uri="{BB962C8B-B14F-4D97-AF65-F5344CB8AC3E}">
        <p14:creationId xmlns:p14="http://schemas.microsoft.com/office/powerpoint/2010/main" val="725486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2"/>
          <p:cNvSpPr>
            <a:spLocks noChangeArrowheads="1"/>
          </p:cNvSpPr>
          <p:nvPr/>
        </p:nvSpPr>
        <p:spPr bwMode="auto">
          <a:xfrm>
            <a:off x="465138" y="474663"/>
            <a:ext cx="688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a:lnSpc>
                <a:spcPct val="100000"/>
              </a:lnSpc>
              <a:spcBef>
                <a:spcPct val="0"/>
              </a:spcBef>
              <a:buFontTx/>
              <a:buNone/>
            </a:pPr>
            <a:r>
              <a:rPr lang="zh-CN" altLang="en-US" sz="2400" b="1">
                <a:solidFill>
                  <a:schemeClr val="accent1"/>
                </a:solidFill>
                <a:latin typeface="华文仿宋" charset="-122"/>
                <a:ea typeface="华文仿宋" charset="-122"/>
              </a:rPr>
              <a:t>公司简介</a:t>
            </a:r>
            <a:r>
              <a:rPr lang="en-US" altLang="zh-CN" sz="2400" b="1">
                <a:solidFill>
                  <a:schemeClr val="accent1"/>
                </a:solidFill>
                <a:latin typeface="华文仿宋" charset="-122"/>
                <a:ea typeface="华文仿宋" charset="-122"/>
              </a:rPr>
              <a:t> —</a:t>
            </a:r>
            <a:r>
              <a:rPr lang="zh-CN" altLang="en-US" sz="2400" b="1">
                <a:solidFill>
                  <a:schemeClr val="accent1"/>
                </a:solidFill>
                <a:latin typeface="华文仿宋" charset="-122"/>
                <a:ea typeface="华文仿宋" charset="-122"/>
              </a:rPr>
              <a:t>承接国家重大专项（收单及支付）</a:t>
            </a:r>
          </a:p>
        </p:txBody>
      </p:sp>
      <p:cxnSp>
        <p:nvCxnSpPr>
          <p:cNvPr id="22" name="直接连接符 21"/>
          <p:cNvCxnSpPr/>
          <p:nvPr/>
        </p:nvCxnSpPr>
        <p:spPr bwMode="auto">
          <a:xfrm>
            <a:off x="477838" y="1044575"/>
            <a:ext cx="11123612" cy="0"/>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nvGrpSpPr>
          <p:cNvPr id="10244" name="组合 5"/>
          <p:cNvGrpSpPr>
            <a:grpSpLocks/>
          </p:cNvGrpSpPr>
          <p:nvPr/>
        </p:nvGrpSpPr>
        <p:grpSpPr bwMode="auto">
          <a:xfrm>
            <a:off x="8845550" y="6054725"/>
            <a:ext cx="2755900" cy="490538"/>
            <a:chOff x="3252422" y="3833578"/>
            <a:chExt cx="2755880" cy="489986"/>
          </a:xfrm>
        </p:grpSpPr>
        <p:grpSp>
          <p:nvGrpSpPr>
            <p:cNvPr id="10327" name="组合 7"/>
            <p:cNvGrpSpPr>
              <a:grpSpLocks/>
            </p:cNvGrpSpPr>
            <p:nvPr/>
          </p:nvGrpSpPr>
          <p:grpSpPr bwMode="auto">
            <a:xfrm>
              <a:off x="3252422" y="3833578"/>
              <a:ext cx="2251880" cy="319392"/>
              <a:chOff x="2097060" y="2868512"/>
              <a:chExt cx="2251880" cy="319392"/>
            </a:xfrm>
          </p:grpSpPr>
          <p:cxnSp>
            <p:nvCxnSpPr>
              <p:cNvPr id="29" name="直接连接符 28"/>
              <p:cNvCxnSpPr/>
              <p:nvPr/>
            </p:nvCxnSpPr>
            <p:spPr>
              <a:xfrm>
                <a:off x="2657444" y="3133327"/>
                <a:ext cx="1692263" cy="0"/>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30" name="直接连接符 29"/>
              <p:cNvCxnSpPr/>
              <p:nvPr/>
            </p:nvCxnSpPr>
            <p:spPr>
              <a:xfrm>
                <a:off x="2097060" y="3187241"/>
                <a:ext cx="225264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181197" y="2868512"/>
                <a:ext cx="2025636" cy="275914"/>
              </a:xfrm>
              <a:prstGeom prst="rect">
                <a:avLst/>
              </a:prstGeom>
              <a:noFill/>
            </p:spPr>
            <p:txBody>
              <a:bodyPr>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r>
                  <a:rPr lang="zh-CN" altLang="en-US" sz="1200">
                    <a:solidFill>
                      <a:srgbClr val="203864"/>
                    </a:solidFill>
                    <a:latin typeface="Adobe 仿宋 Std R" charset="0"/>
                    <a:ea typeface="Adobe 仿宋 Std R" charset="0"/>
                    <a:cs typeface="Adobe 仿宋 Std R" charset="0"/>
                  </a:rPr>
                  <a:t>杭州信雅达科技有限公司</a:t>
                </a:r>
              </a:p>
            </p:txBody>
          </p:sp>
        </p:grpSp>
        <p:grpSp>
          <p:nvGrpSpPr>
            <p:cNvPr id="10328" name="组合 10"/>
            <p:cNvGrpSpPr>
              <a:grpSpLocks/>
            </p:cNvGrpSpPr>
            <p:nvPr/>
          </p:nvGrpSpPr>
          <p:grpSpPr bwMode="auto">
            <a:xfrm>
              <a:off x="5504302" y="3891564"/>
              <a:ext cx="504000" cy="432000"/>
              <a:chOff x="5349922" y="2715905"/>
              <a:chExt cx="1003111" cy="898491"/>
            </a:xfrm>
          </p:grpSpPr>
          <p:sp>
            <p:nvSpPr>
              <p:cNvPr id="26" name="矩形 25"/>
              <p:cNvSpPr/>
              <p:nvPr/>
            </p:nvSpPr>
            <p:spPr>
              <a:xfrm>
                <a:off x="5638969" y="2717332"/>
                <a:ext cx="571884" cy="530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矩形 26"/>
              <p:cNvSpPr/>
              <p:nvPr/>
            </p:nvSpPr>
            <p:spPr>
              <a:xfrm>
                <a:off x="5781151" y="3083412"/>
                <a:ext cx="571882" cy="5309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28" name="矩形 27"/>
              <p:cNvSpPr/>
              <p:nvPr/>
            </p:nvSpPr>
            <p:spPr>
              <a:xfrm>
                <a:off x="5351449" y="2928406"/>
                <a:ext cx="571882" cy="530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zh-CN" altLang="en-US"/>
              </a:p>
            </p:txBody>
          </p:sp>
        </p:grpSp>
      </p:grpSp>
      <p:graphicFrame>
        <p:nvGraphicFramePr>
          <p:cNvPr id="10337" name="Group 97"/>
          <p:cNvGraphicFramePr>
            <a:graphicFrameLocks noGrp="1"/>
          </p:cNvGraphicFramePr>
          <p:nvPr>
            <p:extLst>
              <p:ext uri="{D42A27DB-BD31-4B8C-83A1-F6EECF244321}">
                <p14:modId xmlns:p14="http://schemas.microsoft.com/office/powerpoint/2010/main" val="2367330508"/>
              </p:ext>
            </p:extLst>
          </p:nvPr>
        </p:nvGraphicFramePr>
        <p:xfrm>
          <a:off x="612775" y="1363663"/>
          <a:ext cx="10791825" cy="4589622"/>
        </p:xfrm>
        <a:graphic>
          <a:graphicData uri="http://schemas.openxmlformats.org/drawingml/2006/table">
            <a:tbl>
              <a:tblPr/>
              <a:tblGrid>
                <a:gridCol w="4930775"/>
                <a:gridCol w="1555750"/>
                <a:gridCol w="2751138"/>
                <a:gridCol w="1554162"/>
              </a:tblGrid>
              <a:tr h="252413">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000000"/>
                          </a:solidFill>
                          <a:effectLst/>
                          <a:latin typeface="华文仿宋" charset="-122"/>
                          <a:ea typeface="华文仿宋" charset="-122"/>
                        </a:rPr>
                        <a:t>项目名称</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投资额（万元）</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研发产品</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领域</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r>
              <a:tr h="739775">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面向金融领域的海量数据挖掘系统研发与产业化</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华文仿宋" charset="-122"/>
                          <a:ea typeface="华文仿宋" charset="-122"/>
                        </a:rPr>
                        <a:t>950</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个人信贷平台</a:t>
                      </a:r>
                      <a:endParaRPr kumimoji="0" lang="en-US" altLang="zh-CN" sz="1600" b="0" i="0" u="none" strike="noStrike" cap="none" normalizeH="0" baseline="0">
                        <a:ln>
                          <a:noFill/>
                        </a:ln>
                        <a:solidFill>
                          <a:srgbClr val="000000"/>
                        </a:solidFill>
                        <a:effectLst/>
                        <a:latin typeface="华文仿宋" charset="-122"/>
                        <a:ea typeface="华文仿宋" charset="-122"/>
                      </a:endParaRPr>
                    </a:p>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数据分析系统平台</a:t>
                      </a:r>
                      <a:endParaRPr kumimoji="0" lang="en-US" altLang="zh-CN" sz="1600" b="0" i="0" u="none" strike="noStrike" cap="none" normalizeH="0" baseline="0">
                        <a:ln>
                          <a:noFill/>
                        </a:ln>
                        <a:solidFill>
                          <a:srgbClr val="000000"/>
                        </a:solidFill>
                        <a:effectLst/>
                        <a:latin typeface="华文仿宋" charset="-122"/>
                        <a:ea typeface="华文仿宋" charset="-122"/>
                      </a:endParaRPr>
                    </a:p>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金融助手</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移动及信贷</a:t>
                      </a:r>
                    </a:p>
                  </a:txBody>
                  <a:tcPr marL="8990" marR="8990" marT="8991" marB="0" anchor="b"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r>
              <a:tr h="252413">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信雅达手机银行平台建设</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华文仿宋" charset="-122"/>
                          <a:ea typeface="华文仿宋" charset="-122"/>
                        </a:rPr>
                        <a:t>3609</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手机银行</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移动互联网</a:t>
                      </a:r>
                    </a:p>
                  </a:txBody>
                  <a:tcPr marL="8990" marR="8990" marT="8991" marB="0" anchor="b"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r>
              <a:tr h="252413">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000000"/>
                          </a:solidFill>
                          <a:effectLst/>
                          <a:latin typeface="华文仿宋" charset="-122"/>
                          <a:ea typeface="华文仿宋" charset="-122"/>
                        </a:rPr>
                        <a:t>基于云计算的</a:t>
                      </a:r>
                      <a:r>
                        <a:rPr kumimoji="0" lang="zh-CN" altLang="en-US" sz="1600" b="1" i="0" u="none" strike="noStrike" cap="none" normalizeH="0" baseline="0">
                          <a:ln>
                            <a:noFill/>
                          </a:ln>
                          <a:solidFill>
                            <a:schemeClr val="tx1"/>
                          </a:solidFill>
                          <a:effectLst/>
                          <a:latin typeface="华文仿宋" charset="-122"/>
                          <a:ea typeface="华文仿宋" charset="-122"/>
                        </a:rPr>
                        <a:t>移动网银安全支付支撑系统</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华文仿宋" charset="-122"/>
                          <a:ea typeface="华文仿宋" charset="-122"/>
                        </a:rPr>
                        <a:t>1850</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000000"/>
                          </a:solidFill>
                          <a:effectLst/>
                          <a:latin typeface="华文仿宋" charset="-122"/>
                          <a:ea typeface="华文仿宋" charset="-122"/>
                        </a:rPr>
                        <a:t>智能</a:t>
                      </a:r>
                      <a:r>
                        <a:rPr kumimoji="0" lang="en-US" altLang="zh-CN" sz="1600" b="1" i="0" u="none" strike="noStrike" cap="none" normalizeH="0" baseline="0">
                          <a:ln>
                            <a:noFill/>
                          </a:ln>
                          <a:solidFill>
                            <a:srgbClr val="000000"/>
                          </a:solidFill>
                          <a:effectLst/>
                          <a:latin typeface="华文仿宋" charset="-122"/>
                          <a:ea typeface="华文仿宋" charset="-122"/>
                        </a:rPr>
                        <a:t>pos</a:t>
                      </a:r>
                      <a:r>
                        <a:rPr kumimoji="0" lang="zh-CN" altLang="en-US" sz="1600" b="1" i="0" u="none" strike="noStrike" cap="none" normalizeH="0" baseline="0">
                          <a:ln>
                            <a:noFill/>
                          </a:ln>
                          <a:solidFill>
                            <a:srgbClr val="000000"/>
                          </a:solidFill>
                          <a:effectLst/>
                          <a:latin typeface="华文仿宋" charset="-122"/>
                          <a:ea typeface="华文仿宋" charset="-122"/>
                        </a:rPr>
                        <a:t>系统</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000000"/>
                          </a:solidFill>
                          <a:effectLst/>
                          <a:latin typeface="华文仿宋" charset="-122"/>
                          <a:ea typeface="华文仿宋" charset="-122"/>
                        </a:rPr>
                        <a:t>移动互联网</a:t>
                      </a:r>
                    </a:p>
                  </a:txBody>
                  <a:tcPr marL="8990" marR="8990" marT="8991" marB="0" anchor="b"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r>
              <a:tr h="252413">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000000"/>
                          </a:solidFill>
                          <a:effectLst/>
                          <a:latin typeface="华文仿宋" charset="-122"/>
                          <a:ea typeface="华文仿宋" charset="-122"/>
                        </a:rPr>
                        <a:t>面向移动互联网支付的新一代安全产品的研发和产业化</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华文仿宋" charset="-122"/>
                          <a:ea typeface="华文仿宋" charset="-122"/>
                        </a:rPr>
                        <a:t>3200</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手机盾</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移动互联网安全</a:t>
                      </a:r>
                    </a:p>
                  </a:txBody>
                  <a:tcPr marL="8990" marR="8990" marT="8991" marB="0" anchor="b"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r>
              <a:tr h="349250">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大数据行业应用重点建设项目</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华文仿宋" charset="-122"/>
                          <a:ea typeface="华文仿宋" charset="-122"/>
                        </a:rPr>
                        <a:t>2800</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金融领域海量数据管理系统</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金融大数据</a:t>
                      </a:r>
                    </a:p>
                  </a:txBody>
                  <a:tcPr marL="8990" marR="8990" marT="8991" marB="0" anchor="b"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r>
              <a:tr h="287338">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华文仿宋" charset="-122"/>
                          <a:ea typeface="华文仿宋" charset="-122"/>
                        </a:rPr>
                        <a:t>信</a:t>
                      </a:r>
                      <a:r>
                        <a:rPr kumimoji="0" lang="zh-CN" altLang="en-US" sz="1600" b="0" i="0" u="none" strike="noStrike" cap="none" normalizeH="0" baseline="0">
                          <a:ln>
                            <a:noFill/>
                          </a:ln>
                          <a:solidFill>
                            <a:srgbClr val="000000"/>
                          </a:solidFill>
                          <a:effectLst/>
                          <a:latin typeface="华文仿宋" charset="-122"/>
                          <a:ea typeface="华文仿宋" charset="-122"/>
                        </a:rPr>
                        <a:t>雅达远程银行平台</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华文仿宋" charset="-122"/>
                          <a:ea typeface="华文仿宋" charset="-122"/>
                        </a:rPr>
                        <a:t>1200</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远程银行</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移动互联网</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r>
              <a:tr h="252413">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000000"/>
                          </a:solidFill>
                          <a:effectLst/>
                          <a:latin typeface="华文仿宋" charset="-122"/>
                          <a:ea typeface="华文仿宋" charset="-122"/>
                        </a:rPr>
                        <a:t>基于云端架构的新一代</a:t>
                      </a:r>
                      <a:r>
                        <a:rPr kumimoji="0" lang="en-US" altLang="zh-CN" sz="1600" b="1" i="0" u="none" strike="noStrike" cap="none" normalizeH="0" baseline="0">
                          <a:ln>
                            <a:noFill/>
                          </a:ln>
                          <a:solidFill>
                            <a:srgbClr val="000000"/>
                          </a:solidFill>
                          <a:effectLst/>
                          <a:latin typeface="华文仿宋" charset="-122"/>
                          <a:ea typeface="华文仿宋" charset="-122"/>
                        </a:rPr>
                        <a:t>POS</a:t>
                      </a:r>
                      <a:r>
                        <a:rPr kumimoji="0" lang="zh-CN" altLang="en-US" sz="1600" b="1" i="0" u="none" strike="noStrike" cap="none" normalizeH="0" baseline="0">
                          <a:ln>
                            <a:noFill/>
                          </a:ln>
                          <a:solidFill>
                            <a:srgbClr val="000000"/>
                          </a:solidFill>
                          <a:effectLst/>
                          <a:latin typeface="华文仿宋" charset="-122"/>
                          <a:ea typeface="华文仿宋" charset="-122"/>
                        </a:rPr>
                        <a:t>系统</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华文仿宋" charset="-122"/>
                          <a:ea typeface="华文仿宋" charset="-122"/>
                        </a:rPr>
                        <a:t>3200</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000000"/>
                          </a:solidFill>
                          <a:effectLst/>
                          <a:latin typeface="华文仿宋" charset="-122"/>
                          <a:ea typeface="华文仿宋" charset="-122"/>
                        </a:rPr>
                        <a:t>云</a:t>
                      </a:r>
                      <a:r>
                        <a:rPr kumimoji="0" lang="en-US" altLang="zh-CN" sz="1600" b="1" i="0" u="none" strike="noStrike" cap="none" normalizeH="0" baseline="0">
                          <a:ln>
                            <a:noFill/>
                          </a:ln>
                          <a:solidFill>
                            <a:srgbClr val="000000"/>
                          </a:solidFill>
                          <a:effectLst/>
                          <a:latin typeface="华文仿宋" charset="-122"/>
                          <a:ea typeface="华文仿宋" charset="-122"/>
                        </a:rPr>
                        <a:t>pos</a:t>
                      </a:r>
                      <a:r>
                        <a:rPr kumimoji="0" lang="zh-CN" altLang="en-US" sz="1600" b="1" i="0" u="none" strike="noStrike" cap="none" normalizeH="0" baseline="0">
                          <a:ln>
                            <a:noFill/>
                          </a:ln>
                          <a:solidFill>
                            <a:srgbClr val="000000"/>
                          </a:solidFill>
                          <a:effectLst/>
                          <a:latin typeface="华文仿宋" charset="-122"/>
                          <a:ea typeface="华文仿宋" charset="-122"/>
                        </a:rPr>
                        <a:t>系统</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000000"/>
                          </a:solidFill>
                          <a:effectLst/>
                          <a:latin typeface="华文仿宋" charset="-122"/>
                          <a:ea typeface="华文仿宋" charset="-122"/>
                        </a:rPr>
                        <a:t>移动互联网</a:t>
                      </a:r>
                    </a:p>
                  </a:txBody>
                  <a:tcPr marL="8990" marR="8990" marT="8991" marB="0" anchor="b"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r>
              <a:tr h="252413">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基于内容语义的</a:t>
                      </a:r>
                      <a:r>
                        <a:rPr kumimoji="0" lang="zh-CN" altLang="en-US" sz="1600" b="0" i="0" u="none" strike="noStrike" cap="none" normalizeH="0" baseline="0">
                          <a:ln>
                            <a:noFill/>
                          </a:ln>
                          <a:solidFill>
                            <a:schemeClr val="tx1"/>
                          </a:solidFill>
                          <a:effectLst/>
                          <a:latin typeface="华文仿宋" charset="-122"/>
                          <a:ea typeface="华文仿宋" charset="-122"/>
                        </a:rPr>
                        <a:t>流程银行影像业务管理平台</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华文仿宋" charset="-122"/>
                          <a:ea typeface="华文仿宋" charset="-122"/>
                        </a:rPr>
                        <a:t>980</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影像切割分派管理系统</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影像系统</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r>
              <a:tr h="261938">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000000"/>
                          </a:solidFill>
                          <a:effectLst/>
                          <a:latin typeface="华文仿宋" charset="-122"/>
                          <a:ea typeface="华文仿宋" charset="-122"/>
                        </a:rPr>
                        <a:t>基于可信计算的新型</a:t>
                      </a:r>
                      <a:r>
                        <a:rPr kumimoji="0" lang="en-US" altLang="zh-CN" sz="1600" b="1" i="0" u="none" strike="noStrike" cap="none" normalizeH="0" baseline="0">
                          <a:ln>
                            <a:noFill/>
                          </a:ln>
                          <a:solidFill>
                            <a:srgbClr val="000000"/>
                          </a:solidFill>
                          <a:effectLst/>
                          <a:latin typeface="华文仿宋" charset="-122"/>
                          <a:ea typeface="华文仿宋" charset="-122"/>
                        </a:rPr>
                        <a:t>O2O</a:t>
                      </a:r>
                      <a:r>
                        <a:rPr kumimoji="0" lang="zh-CN" altLang="en-US" sz="1600" b="1" i="0" u="none" strike="noStrike" cap="none" normalizeH="0" baseline="0">
                          <a:ln>
                            <a:noFill/>
                          </a:ln>
                          <a:solidFill>
                            <a:srgbClr val="000000"/>
                          </a:solidFill>
                          <a:effectLst/>
                          <a:latin typeface="华文仿宋" charset="-122"/>
                          <a:ea typeface="华文仿宋" charset="-122"/>
                        </a:rPr>
                        <a:t>电子商务系统</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华文仿宋" charset="-122"/>
                          <a:ea typeface="华文仿宋" charset="-122"/>
                        </a:rPr>
                        <a:t>2800</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华文仿宋" charset="-122"/>
                          <a:ea typeface="华文仿宋" charset="-122"/>
                        </a:rPr>
                        <a:t>综合收</a:t>
                      </a:r>
                      <a:r>
                        <a:rPr kumimoji="0" lang="zh-CN" altLang="en-US" sz="1600" b="1" i="0" u="none" strike="noStrike" cap="none" normalizeH="0" baseline="0" dirty="0">
                          <a:ln>
                            <a:noFill/>
                          </a:ln>
                          <a:solidFill>
                            <a:srgbClr val="000000"/>
                          </a:solidFill>
                          <a:effectLst/>
                          <a:latin typeface="华文仿宋" charset="-122"/>
                          <a:ea typeface="华文仿宋" charset="-122"/>
                        </a:rPr>
                        <a:t>单系统</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000000"/>
                          </a:solidFill>
                          <a:effectLst/>
                          <a:latin typeface="华文仿宋" charset="-122"/>
                          <a:ea typeface="华文仿宋" charset="-122"/>
                        </a:rPr>
                        <a:t>互联网金融</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r>
              <a:tr h="252413">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000000"/>
                          </a:solidFill>
                          <a:effectLst/>
                          <a:latin typeface="华文仿宋" charset="-122"/>
                          <a:ea typeface="华文仿宋" charset="-122"/>
                        </a:rPr>
                        <a:t>基于智能金融服务系统的智慧银行研发与产业化</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华文仿宋" charset="-122"/>
                          <a:ea typeface="华文仿宋" charset="-122"/>
                        </a:rPr>
                        <a:t>1103</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000000"/>
                          </a:solidFill>
                          <a:effectLst/>
                          <a:latin typeface="华文仿宋" charset="-122"/>
                          <a:ea typeface="华文仿宋" charset="-122"/>
                        </a:rPr>
                        <a:t>统一支付平台</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000000"/>
                          </a:solidFill>
                          <a:effectLst/>
                          <a:latin typeface="华文仿宋" charset="-122"/>
                          <a:ea typeface="华文仿宋" charset="-122"/>
                        </a:rPr>
                        <a:t>互联网金融</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r>
              <a:tr h="252413">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支持移动金融云计算服务的安全智能终端及应用平台</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华文仿宋" charset="-122"/>
                          <a:ea typeface="华文仿宋" charset="-122"/>
                        </a:rPr>
                        <a:t>3800</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智能</a:t>
                      </a:r>
                      <a:r>
                        <a:rPr kumimoji="0" lang="en-US" altLang="zh-CN" sz="1600" b="0" i="0" u="none" strike="noStrike" cap="none" normalizeH="0" baseline="0">
                          <a:ln>
                            <a:noFill/>
                          </a:ln>
                          <a:solidFill>
                            <a:srgbClr val="000000"/>
                          </a:solidFill>
                          <a:effectLst/>
                          <a:latin typeface="华文仿宋" charset="-122"/>
                          <a:ea typeface="华文仿宋" charset="-122"/>
                        </a:rPr>
                        <a:t>pos</a:t>
                      </a:r>
                      <a:r>
                        <a:rPr kumimoji="0" lang="zh-CN" altLang="en-US" sz="1600" b="0" i="0" u="none" strike="noStrike" cap="none" normalizeH="0" baseline="0">
                          <a:ln>
                            <a:noFill/>
                          </a:ln>
                          <a:solidFill>
                            <a:srgbClr val="000000"/>
                          </a:solidFill>
                          <a:effectLst/>
                          <a:latin typeface="华文仿宋" charset="-122"/>
                          <a:ea typeface="华文仿宋" charset="-122"/>
                        </a:rPr>
                        <a:t>相关产品</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移动互联网金融</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r>
              <a:tr h="252413">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面向移动互联网的支付安全产品研发与产业化</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华文仿宋" charset="-122"/>
                          <a:ea typeface="华文仿宋" charset="-122"/>
                        </a:rPr>
                        <a:t>462.5</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手机盾 </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金融信息安全</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r>
              <a:tr h="252413">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000000"/>
                          </a:solidFill>
                          <a:effectLst/>
                          <a:latin typeface="华文仿宋" charset="-122"/>
                          <a:ea typeface="华文仿宋" charset="-122"/>
                        </a:rPr>
                        <a:t>新一代通用数据密押机的研制及产业化</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华文仿宋" charset="-122"/>
                          <a:ea typeface="华文仿宋" charset="-122"/>
                        </a:rPr>
                        <a:t>2150</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密押机</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金融信息安全</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r>
              <a:tr h="422275">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000000"/>
                          </a:solidFill>
                          <a:effectLst/>
                          <a:latin typeface="华文仿宋" charset="-122"/>
                          <a:ea typeface="华文仿宋" charset="-122"/>
                        </a:rPr>
                        <a:t>适应性通用数据加密机的研制与产业化                               </a:t>
                      </a:r>
                      <a:endParaRPr kumimoji="0" lang="zh-CN" altLang="en-US" sz="1600" b="0" i="0" u="none" strike="noStrike" cap="none" normalizeH="0" baseline="0" dirty="0">
                        <a:ln>
                          <a:noFill/>
                        </a:ln>
                        <a:solidFill>
                          <a:schemeClr val="tx1"/>
                        </a:solidFill>
                        <a:effectLst/>
                        <a:latin typeface="华文仿宋" charset="-122"/>
                        <a:ea typeface="华文仿宋" charset="-122"/>
                      </a:endParaRP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华文仿宋" charset="-122"/>
                          <a:ea typeface="华文仿宋" charset="-122"/>
                        </a:rPr>
                        <a:t>1200</a:t>
                      </a:r>
                      <a:endParaRPr kumimoji="0" lang="en-US" altLang="zh-CN" sz="1600" b="0" i="0" u="none" strike="noStrike" cap="none" normalizeH="0" baseline="0">
                        <a:ln>
                          <a:noFill/>
                        </a:ln>
                        <a:solidFill>
                          <a:schemeClr val="tx1"/>
                        </a:solidFill>
                        <a:effectLst/>
                        <a:latin typeface="华文仿宋" charset="-122"/>
                        <a:ea typeface="华文仿宋" charset="-122"/>
                      </a:endParaRP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华文仿宋" charset="-122"/>
                          <a:ea typeface="华文仿宋" charset="-122"/>
                        </a:rPr>
                        <a:t>通用数据加密机</a:t>
                      </a:r>
                      <a:endParaRPr kumimoji="0" lang="zh-CN" altLang="en-US" sz="1600" b="0" i="0" u="none" strike="noStrike" cap="none" normalizeH="0" baseline="0">
                        <a:ln>
                          <a:noFill/>
                        </a:ln>
                        <a:solidFill>
                          <a:schemeClr val="tx1"/>
                        </a:solidFill>
                        <a:effectLst/>
                        <a:latin typeface="华文仿宋" charset="-122"/>
                        <a:ea typeface="华文仿宋" charset="-122"/>
                      </a:endParaRP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c>
                  <a:txBody>
                    <a:bodyPr/>
                    <a:lstStyle>
                      <a:lvl1pPr>
                        <a:lnSpc>
                          <a:spcPct val="90000"/>
                        </a:lnSpc>
                        <a:spcBef>
                          <a:spcPts val="1000"/>
                        </a:spcBef>
                        <a:buFont typeface="Arial" charset="0"/>
                        <a:defRPr sz="2400">
                          <a:solidFill>
                            <a:schemeClr val="tx1"/>
                          </a:solidFill>
                          <a:latin typeface="Calibri" charset="0"/>
                          <a:ea typeface="宋体" charset="-122"/>
                        </a:defRPr>
                      </a:lvl1pPr>
                      <a:lvl2pPr marL="742950" indent="-285750">
                        <a:lnSpc>
                          <a:spcPct val="90000"/>
                        </a:lnSpc>
                        <a:spcBef>
                          <a:spcPts val="500"/>
                        </a:spcBef>
                        <a:buFont typeface="Arial" charset="0"/>
                        <a:defRPr sz="2000">
                          <a:solidFill>
                            <a:schemeClr val="tx1"/>
                          </a:solidFill>
                          <a:latin typeface="Calibri" charset="0"/>
                          <a:ea typeface="宋体" charset="-122"/>
                        </a:defRPr>
                      </a:lvl2pPr>
                      <a:lvl3pPr marL="1143000" indent="-228600">
                        <a:lnSpc>
                          <a:spcPct val="90000"/>
                        </a:lnSpc>
                        <a:spcBef>
                          <a:spcPts val="500"/>
                        </a:spcBef>
                        <a:buFont typeface="Arial" charset="0"/>
                        <a:defRPr>
                          <a:solidFill>
                            <a:schemeClr val="tx1"/>
                          </a:solidFill>
                          <a:latin typeface="Calibri" charset="0"/>
                          <a:ea typeface="宋体" charset="-122"/>
                        </a:defRPr>
                      </a:lvl3pPr>
                      <a:lvl4pPr marL="1600200" indent="-228600">
                        <a:lnSpc>
                          <a:spcPct val="90000"/>
                        </a:lnSpc>
                        <a:spcBef>
                          <a:spcPts val="500"/>
                        </a:spcBef>
                        <a:buFont typeface="Arial" charset="0"/>
                        <a:defRPr>
                          <a:solidFill>
                            <a:schemeClr val="tx1"/>
                          </a:solidFill>
                          <a:latin typeface="Calibri" charset="0"/>
                          <a:ea typeface="宋体" charset="-122"/>
                        </a:defRPr>
                      </a:lvl4pPr>
                      <a:lvl5pPr marL="2057400" indent="-228600">
                        <a:lnSpc>
                          <a:spcPct val="90000"/>
                        </a:lnSpc>
                        <a:spcBef>
                          <a:spcPts val="500"/>
                        </a:spcBef>
                        <a:buFont typeface="Arial" charset="0"/>
                        <a:defRPr>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defRPr>
                          <a:solidFill>
                            <a:schemeClr val="tx1"/>
                          </a:solidFill>
                          <a:latin typeface="Calibri" charset="0"/>
                          <a:ea typeface="宋体"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000000"/>
                          </a:solidFill>
                          <a:effectLst/>
                          <a:latin typeface="华文仿宋" charset="-122"/>
                          <a:ea typeface="华文仿宋" charset="-122"/>
                        </a:rPr>
                        <a:t>金融信息安全</a:t>
                      </a:r>
                    </a:p>
                  </a:txBody>
                  <a:tcPr marL="8990" marR="8990" marT="8991" marB="0" anchor="ct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F0F0F0"/>
                    </a:solidFill>
                  </a:tcPr>
                </a:tc>
              </a:tr>
            </a:tbl>
          </a:graphicData>
        </a:graphic>
      </p:graphicFrame>
    </p:spTree>
    <p:extLst>
      <p:ext uri="{BB962C8B-B14F-4D97-AF65-F5344CB8AC3E}">
        <p14:creationId xmlns:p14="http://schemas.microsoft.com/office/powerpoint/2010/main" val="746531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5" y="1765300"/>
            <a:ext cx="1890713" cy="711200"/>
          </a:xfrm>
          <a:prstGeom prst="rect">
            <a:avLst/>
          </a:prstGeom>
          <a:gradFill rotWithShape="0">
            <a:gsLst>
              <a:gs pos="0">
                <a:srgbClr val="C2C2C2"/>
              </a:gs>
              <a:gs pos="50000">
                <a:schemeClr val="bg1"/>
              </a:gs>
              <a:gs pos="100000">
                <a:srgbClr val="C2C2C2"/>
              </a:gs>
            </a:gsLst>
            <a:lin ang="2700000" scaled="1"/>
          </a:gradFill>
          <a:ln w="19050">
            <a:solidFill>
              <a:schemeClr val="tx1"/>
            </a:solidFill>
            <a:miter lim="800000"/>
            <a:headEnd/>
            <a:tailEnd/>
          </a:ln>
          <a:effectLst>
            <a:outerShdw blurRad="63500" dist="107763" dir="2700000" algn="ctr" rotWithShape="0">
              <a:srgbClr val="000000">
                <a:alpha val="50000"/>
              </a:srgbClr>
            </a:outerShdw>
          </a:effectLst>
        </p:spPr>
      </p:pic>
      <p:pic>
        <p:nvPicPr>
          <p:cNvPr id="5" name="Picture 5" descr="建设银行"/>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0025" y="1765300"/>
            <a:ext cx="1887538" cy="711200"/>
          </a:xfrm>
          <a:prstGeom prst="rect">
            <a:avLst/>
          </a:prstGeom>
          <a:gradFill rotWithShape="0">
            <a:gsLst>
              <a:gs pos="0">
                <a:srgbClr val="C2C2C2"/>
              </a:gs>
              <a:gs pos="50000">
                <a:schemeClr val="bg1"/>
              </a:gs>
              <a:gs pos="100000">
                <a:srgbClr val="C2C2C2"/>
              </a:gs>
            </a:gsLst>
            <a:lin ang="2700000" scaled="1"/>
          </a:gradFill>
          <a:ln w="19050">
            <a:solidFill>
              <a:schemeClr val="tx1"/>
            </a:solidFill>
            <a:miter lim="800000"/>
            <a:headEnd/>
            <a:tailEnd/>
          </a:ln>
          <a:effectLst>
            <a:outerShdw blurRad="63500" dist="107763" dir="2700000" algn="ctr" rotWithShape="0">
              <a:srgbClr val="000000">
                <a:alpha val="50000"/>
              </a:srgbClr>
            </a:outerShdw>
          </a:effectLst>
        </p:spPr>
      </p:pic>
      <p:pic>
        <p:nvPicPr>
          <p:cNvPr id="6" name="Picture 8" descr="农业银行"/>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6788" y="1765300"/>
            <a:ext cx="1862137" cy="711200"/>
          </a:xfrm>
          <a:prstGeom prst="rect">
            <a:avLst/>
          </a:prstGeom>
          <a:gradFill rotWithShape="0">
            <a:gsLst>
              <a:gs pos="0">
                <a:srgbClr val="C2C2C2"/>
              </a:gs>
              <a:gs pos="50000">
                <a:schemeClr val="bg1"/>
              </a:gs>
              <a:gs pos="100000">
                <a:srgbClr val="C2C2C2"/>
              </a:gs>
            </a:gsLst>
            <a:lin ang="2700000" scaled="1"/>
          </a:gradFill>
          <a:ln w="19050">
            <a:solidFill>
              <a:schemeClr val="tx1"/>
            </a:solidFill>
            <a:miter lim="800000"/>
            <a:headEnd/>
            <a:tailEnd/>
          </a:ln>
          <a:effectLst>
            <a:outerShdw blurRad="63500" dist="107763" dir="2700000" algn="ctr" rotWithShape="0">
              <a:srgbClr val="000000">
                <a:alpha val="50000"/>
              </a:srgbClr>
            </a:outerShdw>
          </a:effectLst>
        </p:spPr>
      </p:pic>
      <p:pic>
        <p:nvPicPr>
          <p:cNvPr id="7" name="Picture 14" descr="中信"/>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463" y="2852738"/>
            <a:ext cx="1890712" cy="617537"/>
          </a:xfrm>
          <a:prstGeom prst="rect">
            <a:avLst/>
          </a:prstGeom>
          <a:gradFill rotWithShape="0">
            <a:gsLst>
              <a:gs pos="0">
                <a:srgbClr val="C2C2C2"/>
              </a:gs>
              <a:gs pos="50000">
                <a:schemeClr val="bg1"/>
              </a:gs>
              <a:gs pos="100000">
                <a:srgbClr val="C2C2C2"/>
              </a:gs>
            </a:gsLst>
            <a:lin ang="2700000" scaled="1"/>
          </a:gradFill>
          <a:ln w="19050">
            <a:solidFill>
              <a:schemeClr val="tx1"/>
            </a:solidFill>
            <a:miter lim="800000"/>
            <a:headEnd/>
            <a:tailEnd/>
          </a:ln>
          <a:effectLst>
            <a:outerShdw blurRad="63500" dist="107763" dir="2700000" algn="ctr" rotWithShape="0">
              <a:srgbClr val="000000">
                <a:alpha val="50000"/>
              </a:srgbClr>
            </a:outerShdw>
          </a:effectLst>
        </p:spPr>
      </p:pic>
      <p:pic>
        <p:nvPicPr>
          <p:cNvPr id="8" name="Picture 10" descr="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9075" y="2852738"/>
            <a:ext cx="1887538" cy="627062"/>
          </a:xfrm>
          <a:prstGeom prst="rect">
            <a:avLst/>
          </a:prstGeom>
          <a:gradFill rotWithShape="0">
            <a:gsLst>
              <a:gs pos="0">
                <a:srgbClr val="C2C2C2"/>
              </a:gs>
              <a:gs pos="50000">
                <a:schemeClr val="bg1"/>
              </a:gs>
              <a:gs pos="100000">
                <a:srgbClr val="C2C2C2"/>
              </a:gs>
            </a:gsLst>
            <a:lin ang="2700000" scaled="1"/>
          </a:gradFill>
          <a:ln w="19050">
            <a:solidFill>
              <a:schemeClr val="tx1"/>
            </a:solidFill>
            <a:miter lim="800000"/>
            <a:headEnd/>
            <a:tailEnd/>
          </a:ln>
          <a:effectLst>
            <a:outerShdw blurRad="63500" dist="107763" dir="2700000" algn="ctr" rotWithShape="0">
              <a:srgbClr val="000000">
                <a:alpha val="50000"/>
              </a:srgbClr>
            </a:outerShdw>
          </a:effectLst>
        </p:spPr>
      </p:pic>
      <p:pic>
        <p:nvPicPr>
          <p:cNvPr id="9" name="Picture 12" descr="ScreenHunter_0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9825" y="2852738"/>
            <a:ext cx="1979613" cy="646112"/>
          </a:xfrm>
          <a:prstGeom prst="rect">
            <a:avLst/>
          </a:prstGeom>
          <a:gradFill rotWithShape="0">
            <a:gsLst>
              <a:gs pos="0">
                <a:srgbClr val="C2C2C2"/>
              </a:gs>
              <a:gs pos="50000">
                <a:schemeClr val="bg1"/>
              </a:gs>
              <a:gs pos="100000">
                <a:srgbClr val="C2C2C2"/>
              </a:gs>
            </a:gsLst>
            <a:lin ang="2700000" scaled="1"/>
          </a:gradFill>
          <a:ln w="19050">
            <a:solidFill>
              <a:schemeClr val="tx1"/>
            </a:solidFill>
            <a:miter lim="800000"/>
            <a:headEnd/>
            <a:tailEnd/>
          </a:ln>
          <a:effectLst>
            <a:outerShdw blurRad="63500" dist="107763" dir="2700000" algn="ctr" rotWithShape="0">
              <a:srgbClr val="000000">
                <a:alpha val="50000"/>
              </a:srgbClr>
            </a:outerShdw>
          </a:effectLst>
        </p:spPr>
      </p:pic>
      <p:pic>
        <p:nvPicPr>
          <p:cNvPr id="11" name="Picture 11" descr="浙商银行"/>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6575" y="4926013"/>
            <a:ext cx="1800225" cy="725487"/>
          </a:xfrm>
          <a:prstGeom prst="rect">
            <a:avLst/>
          </a:prstGeom>
          <a:gradFill rotWithShape="0">
            <a:gsLst>
              <a:gs pos="0">
                <a:srgbClr val="C2C2C2"/>
              </a:gs>
              <a:gs pos="50000">
                <a:schemeClr val="bg1"/>
              </a:gs>
              <a:gs pos="100000">
                <a:srgbClr val="C2C2C2"/>
              </a:gs>
            </a:gsLst>
            <a:lin ang="2700000" scaled="1"/>
          </a:gradFill>
          <a:ln w="19050">
            <a:solidFill>
              <a:schemeClr val="tx1"/>
            </a:solidFill>
            <a:miter lim="800000"/>
            <a:headEnd/>
            <a:tailEnd/>
          </a:ln>
          <a:effectLst>
            <a:outerShdw blurRad="63500" dist="107763" dir="2700000" algn="ctr" rotWithShape="0">
              <a:srgbClr val="000000">
                <a:alpha val="50000"/>
              </a:srgbClr>
            </a:outerShdw>
          </a:effectLst>
        </p:spPr>
      </p:pic>
      <p:pic>
        <p:nvPicPr>
          <p:cNvPr id="12" name="图片 11" descr="宁波银行.jp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053013" y="4976813"/>
            <a:ext cx="1889125" cy="727075"/>
          </a:xfrm>
          <a:prstGeom prst="rect">
            <a:avLst/>
          </a:prstGeom>
          <a:gradFill rotWithShape="0">
            <a:gsLst>
              <a:gs pos="0">
                <a:srgbClr val="C2C2C2"/>
              </a:gs>
              <a:gs pos="50000">
                <a:schemeClr val="bg1"/>
              </a:gs>
              <a:gs pos="100000">
                <a:srgbClr val="C2C2C2"/>
              </a:gs>
            </a:gsLst>
            <a:lin ang="2700000" scaled="1"/>
          </a:gradFill>
          <a:ln w="19050">
            <a:solidFill>
              <a:schemeClr val="tx1"/>
            </a:solidFill>
            <a:miter lim="800000"/>
            <a:headEnd/>
            <a:tailEnd/>
          </a:ln>
          <a:effectLst>
            <a:outerShdw blurRad="63500" dist="107763" dir="2700000" algn="ctr" rotWithShape="0">
              <a:srgbClr val="000000">
                <a:alpha val="50000"/>
              </a:srgbClr>
            </a:outerShdw>
          </a:effectLst>
        </p:spPr>
      </p:pic>
      <p:pic>
        <p:nvPicPr>
          <p:cNvPr id="13" name="图片 12" descr="徽商银行LOG.gif"/>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794000" y="4956175"/>
            <a:ext cx="1889125" cy="688975"/>
          </a:xfrm>
          <a:prstGeom prst="rect">
            <a:avLst/>
          </a:prstGeom>
          <a:gradFill rotWithShape="0">
            <a:gsLst>
              <a:gs pos="0">
                <a:srgbClr val="C2C2C2"/>
              </a:gs>
              <a:gs pos="50000">
                <a:schemeClr val="bg1"/>
              </a:gs>
              <a:gs pos="100000">
                <a:srgbClr val="C2C2C2"/>
              </a:gs>
            </a:gsLst>
            <a:lin ang="2700000" scaled="1"/>
          </a:gradFill>
          <a:ln w="19050">
            <a:solidFill>
              <a:schemeClr val="tx1"/>
            </a:solidFill>
            <a:miter lim="800000"/>
            <a:headEnd/>
            <a:tailEnd/>
          </a:ln>
          <a:effectLst>
            <a:outerShdw blurRad="63500" dist="107763" dir="2700000" algn="ctr" rotWithShape="0">
              <a:srgbClr val="000000">
                <a:alpha val="50000"/>
              </a:srgbClr>
            </a:outerShdw>
          </a:effectLst>
        </p:spPr>
      </p:pic>
      <p:pic>
        <p:nvPicPr>
          <p:cNvPr id="14"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31075" y="2852738"/>
            <a:ext cx="1798638" cy="604837"/>
          </a:xfrm>
          <a:prstGeom prst="rect">
            <a:avLst/>
          </a:prstGeom>
          <a:gradFill rotWithShape="0">
            <a:gsLst>
              <a:gs pos="0">
                <a:srgbClr val="C2C2C2"/>
              </a:gs>
              <a:gs pos="50000">
                <a:schemeClr val="bg1"/>
              </a:gs>
              <a:gs pos="100000">
                <a:srgbClr val="C2C2C2"/>
              </a:gs>
            </a:gsLst>
            <a:lin ang="2700000" scaled="1"/>
          </a:gradFill>
          <a:ln w="19050">
            <a:solidFill>
              <a:schemeClr val="tx1"/>
            </a:solidFill>
            <a:miter lim="800000"/>
            <a:headEnd/>
            <a:tailEnd/>
          </a:ln>
          <a:effectLst>
            <a:outerShdw blurRad="63500" dist="107763" dir="2700000" algn="ctr" rotWithShape="0">
              <a:srgbClr val="000000">
                <a:alpha val="50000"/>
              </a:srgbClr>
            </a:outerShdw>
          </a:effectLst>
        </p:spPr>
      </p:pic>
      <p:sp>
        <p:nvSpPr>
          <p:cNvPr id="12300" name="Rectangle 15"/>
          <p:cNvSpPr>
            <a:spLocks noChangeArrowheads="1"/>
          </p:cNvSpPr>
          <p:nvPr/>
        </p:nvSpPr>
        <p:spPr bwMode="auto">
          <a:xfrm>
            <a:off x="9536113" y="2819400"/>
            <a:ext cx="1911350" cy="679450"/>
          </a:xfrm>
          <a:prstGeom prst="rect">
            <a:avLst/>
          </a:prstGeom>
          <a:solidFill>
            <a:srgbClr val="3366FF"/>
          </a:solidFill>
          <a:ln w="19050">
            <a:solidFill>
              <a:schemeClr val="tx1"/>
            </a:solidFill>
            <a:miter lim="800000"/>
            <a:headEnd/>
            <a:tailEnd/>
          </a:ln>
          <a:effectLst>
            <a:outerShdw blurRad="63500" dist="107763" dir="2700000" algn="ctr" rotWithShape="0">
              <a:srgbClr val="000000">
                <a:alpha val="50000"/>
              </a:srgbClr>
            </a:outerShdw>
          </a:effectLst>
        </p:spPr>
        <p:txBody>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endParaRPr lang="zh-CN" altLang="en-US" sz="1800">
              <a:latin typeface="Arial" charset="0"/>
            </a:endParaRPr>
          </a:p>
        </p:txBody>
      </p:sp>
      <p:pic>
        <p:nvPicPr>
          <p:cNvPr id="12301" name="Picture 16" descr="logo_spdb"/>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17075" y="2781300"/>
            <a:ext cx="206851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0" descr="bankofchina_LOGO">
            <a:hlinkClick r:id="rId14"/>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54588" y="1811338"/>
            <a:ext cx="1978025" cy="593725"/>
          </a:xfrm>
          <a:prstGeom prst="rect">
            <a:avLst/>
          </a:prstGeom>
          <a:gradFill rotWithShape="0">
            <a:gsLst>
              <a:gs pos="0">
                <a:srgbClr val="C2C2C2"/>
              </a:gs>
              <a:gs pos="50000">
                <a:schemeClr val="bg1"/>
              </a:gs>
              <a:gs pos="100000">
                <a:srgbClr val="C2C2C2"/>
              </a:gs>
            </a:gsLst>
            <a:lin ang="2700000" scaled="1"/>
          </a:gradFill>
          <a:ln w="19050">
            <a:solidFill>
              <a:schemeClr val="tx1"/>
            </a:solidFill>
            <a:miter lim="800000"/>
            <a:headEnd/>
            <a:tailEnd/>
          </a:ln>
          <a:effectLst>
            <a:outerShdw blurRad="63500" dist="107763" dir="2700000" algn="ctr" rotWithShape="0">
              <a:srgbClr val="000000">
                <a:alpha val="50000"/>
              </a:srgbClr>
            </a:outerShdw>
          </a:effectLst>
        </p:spPr>
      </p:pic>
      <p:pic>
        <p:nvPicPr>
          <p:cNvPr id="20" name="Picture 21" descr="logo"/>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521825" y="1760538"/>
            <a:ext cx="1889125" cy="711200"/>
          </a:xfrm>
          <a:prstGeom prst="rect">
            <a:avLst/>
          </a:prstGeom>
          <a:gradFill rotWithShape="0">
            <a:gsLst>
              <a:gs pos="0">
                <a:srgbClr val="C2C2C2"/>
              </a:gs>
              <a:gs pos="50000">
                <a:schemeClr val="bg1"/>
              </a:gs>
              <a:gs pos="100000">
                <a:srgbClr val="C2C2C2"/>
              </a:gs>
            </a:gsLst>
            <a:lin ang="2700000" scaled="1"/>
          </a:gradFill>
          <a:ln w="19050">
            <a:solidFill>
              <a:schemeClr val="tx1"/>
            </a:solidFill>
            <a:miter lim="800000"/>
            <a:headEnd/>
            <a:tailEnd/>
          </a:ln>
          <a:effectLst>
            <a:outerShdw blurRad="63500" dist="107763" dir="2700000" algn="ctr" rotWithShape="0">
              <a:srgbClr val="000000">
                <a:alpha val="50000"/>
              </a:srgbClr>
            </a:outerShdw>
          </a:effectLst>
        </p:spPr>
      </p:pic>
      <p:pic>
        <p:nvPicPr>
          <p:cNvPr id="24" name="Picture 25" descr="华夏银行">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5463" y="3816350"/>
            <a:ext cx="1889125" cy="657225"/>
          </a:xfrm>
          <a:prstGeom prst="rect">
            <a:avLst/>
          </a:prstGeom>
          <a:gradFill rotWithShape="0">
            <a:gsLst>
              <a:gs pos="0">
                <a:srgbClr val="C2C2C2"/>
              </a:gs>
              <a:gs pos="50000">
                <a:schemeClr val="bg1"/>
              </a:gs>
              <a:gs pos="100000">
                <a:srgbClr val="C2C2C2"/>
              </a:gs>
            </a:gsLst>
            <a:lin ang="2700000" scaled="1"/>
          </a:gradFill>
          <a:ln w="19050">
            <a:solidFill>
              <a:schemeClr val="tx1"/>
            </a:solidFill>
            <a:miter lim="800000"/>
            <a:headEnd/>
            <a:tailEnd/>
          </a:ln>
          <a:effectLst>
            <a:outerShdw blurRad="63500" dist="107763" dir="2700000" algn="ctr" rotWithShape="0">
              <a:srgbClr val="000000">
                <a:alpha val="50000"/>
              </a:srgbClr>
            </a:outerShdw>
          </a:effectLst>
        </p:spPr>
      </p:pic>
      <p:pic>
        <p:nvPicPr>
          <p:cNvPr id="25" name="Picture 26" descr="top_logo"/>
          <p:cNvPicPr>
            <a:picLocks noChangeAspect="1" noChangeArrowheads="1"/>
          </p:cNvPicPr>
          <p:nvPr/>
        </p:nvPicPr>
        <p:blipFill>
          <a:blip r:embed="rId19">
            <a:extLst>
              <a:ext uri="{28A0092B-C50C-407E-A947-70E740481C1C}">
                <a14:useLocalDpi xmlns:a14="http://schemas.microsoft.com/office/drawing/2010/main" val="0"/>
              </a:ext>
            </a:extLst>
          </a:blip>
          <a:srcRect b="27975"/>
          <a:stretch>
            <a:fillRect/>
          </a:stretch>
        </p:blipFill>
        <p:spPr bwMode="auto">
          <a:xfrm>
            <a:off x="2733675" y="3868738"/>
            <a:ext cx="1979613" cy="658812"/>
          </a:xfrm>
          <a:prstGeom prst="rect">
            <a:avLst/>
          </a:prstGeom>
          <a:gradFill rotWithShape="0">
            <a:gsLst>
              <a:gs pos="0">
                <a:srgbClr val="C2C2C2"/>
              </a:gs>
              <a:gs pos="50000">
                <a:schemeClr val="bg1"/>
              </a:gs>
              <a:gs pos="100000">
                <a:srgbClr val="C2C2C2"/>
              </a:gs>
            </a:gsLst>
            <a:lin ang="2700000" scaled="1"/>
          </a:gradFill>
          <a:ln w="19050">
            <a:solidFill>
              <a:schemeClr val="tx1"/>
            </a:solidFill>
            <a:miter lim="800000"/>
            <a:headEnd/>
            <a:tailEnd/>
          </a:ln>
          <a:effectLst>
            <a:outerShdw blurRad="63500" dist="107763" dir="2700000" algn="ctr" rotWithShape="0">
              <a:srgbClr val="000000">
                <a:alpha val="50000"/>
              </a:srgbClr>
            </a:outerShdw>
          </a:effectLst>
        </p:spPr>
      </p:pic>
      <p:pic>
        <p:nvPicPr>
          <p:cNvPr id="29" name="Picture 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15200" y="4959350"/>
            <a:ext cx="1871663" cy="725488"/>
          </a:xfrm>
          <a:prstGeom prst="rect">
            <a:avLst/>
          </a:prstGeom>
          <a:gradFill rotWithShape="0">
            <a:gsLst>
              <a:gs pos="0">
                <a:srgbClr val="C2C2C2"/>
              </a:gs>
              <a:gs pos="50000">
                <a:schemeClr val="bg1"/>
              </a:gs>
              <a:gs pos="100000">
                <a:srgbClr val="C2C2C2"/>
              </a:gs>
            </a:gsLst>
            <a:lin ang="2700000" scaled="1"/>
          </a:gradFill>
          <a:ln w="19050">
            <a:solidFill>
              <a:schemeClr val="tx1"/>
            </a:solidFill>
            <a:miter lim="800000"/>
            <a:headEnd/>
            <a:tailEnd/>
          </a:ln>
          <a:effectLst>
            <a:outerShdw blurRad="63500" dist="107763" dir="2700000" algn="ctr" rotWithShape="0">
              <a:srgbClr val="000000">
                <a:alpha val="50000"/>
              </a:srgbClr>
            </a:outerShdw>
          </a:effectLst>
        </p:spPr>
      </p:pic>
      <p:pic>
        <p:nvPicPr>
          <p:cNvPr id="30" name="Picture 3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561513" y="3776663"/>
            <a:ext cx="1887537" cy="692150"/>
          </a:xfrm>
          <a:prstGeom prst="rect">
            <a:avLst/>
          </a:prstGeom>
          <a:gradFill rotWithShape="0">
            <a:gsLst>
              <a:gs pos="0">
                <a:srgbClr val="C2C2C2"/>
              </a:gs>
              <a:gs pos="50000">
                <a:schemeClr val="bg1"/>
              </a:gs>
              <a:gs pos="100000">
                <a:srgbClr val="C2C2C2"/>
              </a:gs>
            </a:gsLst>
            <a:lin ang="2700000" scaled="1"/>
          </a:gradFill>
          <a:ln w="19050">
            <a:solidFill>
              <a:schemeClr val="tx1"/>
            </a:solidFill>
            <a:miter lim="800000"/>
            <a:headEnd/>
            <a:tailEnd/>
          </a:ln>
          <a:effectLst>
            <a:outerShdw blurRad="63500" dist="107763" dir="2700000" algn="ctr" rotWithShape="0">
              <a:srgbClr val="000000">
                <a:alpha val="50000"/>
              </a:srgbClr>
            </a:outerShdw>
          </a:effectLst>
        </p:spPr>
      </p:pic>
      <p:sp>
        <p:nvSpPr>
          <p:cNvPr id="12308" name="Rectangle 2"/>
          <p:cNvSpPr txBox="1">
            <a:spLocks noChangeArrowheads="1"/>
          </p:cNvSpPr>
          <p:nvPr/>
        </p:nvSpPr>
        <p:spPr bwMode="auto">
          <a:xfrm>
            <a:off x="7632700" y="188913"/>
            <a:ext cx="55070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r>
              <a:rPr lang="zh-CN" altLang="en-US" sz="1800" b="1">
                <a:solidFill>
                  <a:schemeClr val="bg1"/>
                </a:solidFill>
                <a:ea typeface="黑体" charset="-122"/>
              </a:rPr>
              <a:t>      </a:t>
            </a:r>
            <a:r>
              <a:rPr lang="zh-CN" altLang="en-US" sz="3600" b="1">
                <a:ea typeface="黑体" charset="-122"/>
              </a:rPr>
              <a:t>部分合作伙伴</a:t>
            </a:r>
          </a:p>
        </p:txBody>
      </p:sp>
      <p:cxnSp>
        <p:nvCxnSpPr>
          <p:cNvPr id="28" name="直接连接符 27"/>
          <p:cNvCxnSpPr/>
          <p:nvPr/>
        </p:nvCxnSpPr>
        <p:spPr bwMode="auto">
          <a:xfrm>
            <a:off x="477838" y="1044575"/>
            <a:ext cx="11123612" cy="0"/>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12310" name="图片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94275" y="3833813"/>
            <a:ext cx="214471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1" name="图片 2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613900" y="4981575"/>
            <a:ext cx="1851025"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2" name="Picture 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262813" y="3832225"/>
            <a:ext cx="2109787"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808812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1528763" y="1182688"/>
            <a:ext cx="9888537" cy="5076825"/>
          </a:xfrm>
        </p:spPr>
        <p:txBody>
          <a:bodyPr>
            <a:normAutofit fontScale="90000"/>
          </a:bodyPr>
          <a:lstStyle/>
          <a:p>
            <a:pPr>
              <a:lnSpc>
                <a:spcPct val="150000"/>
              </a:lnSpc>
            </a:pPr>
            <a:r>
              <a:rPr lang="zh-CN" altLang="en-US" dirty="0">
                <a:latin typeface="华文仿宋" charset="-122"/>
                <a:ea typeface="华文仿宋" charset="-122"/>
              </a:rPr>
              <a:t>公司简介</a:t>
            </a:r>
            <a:r>
              <a:rPr lang="en-US" altLang="zh-CN" dirty="0">
                <a:latin typeface="华文仿宋" charset="-122"/>
                <a:ea typeface="华文仿宋" charset="-122"/>
              </a:rPr>
              <a:t/>
            </a:r>
            <a:br>
              <a:rPr lang="en-US" altLang="zh-CN" dirty="0">
                <a:latin typeface="华文仿宋" charset="-122"/>
                <a:ea typeface="华文仿宋" charset="-122"/>
              </a:rPr>
            </a:br>
            <a:r>
              <a:rPr lang="zh-CN" altLang="en-US" dirty="0">
                <a:latin typeface="华文仿宋" charset="-122"/>
                <a:ea typeface="华文仿宋" charset="-122"/>
              </a:rPr>
              <a:t>产品方案</a:t>
            </a:r>
            <a:r>
              <a:rPr lang="en-US" altLang="zh-CN" dirty="0">
                <a:latin typeface="华文仿宋" charset="-122"/>
                <a:ea typeface="华文仿宋" charset="-122"/>
              </a:rPr>
              <a:t/>
            </a:r>
            <a:br>
              <a:rPr lang="en-US" altLang="zh-CN" dirty="0">
                <a:latin typeface="华文仿宋" charset="-122"/>
                <a:ea typeface="华文仿宋" charset="-122"/>
              </a:rPr>
            </a:br>
            <a:r>
              <a:rPr lang="zh-CN" altLang="en-US" dirty="0" smtClean="0">
                <a:latin typeface="华文仿宋" charset="-122"/>
                <a:ea typeface="华文仿宋" charset="-122"/>
              </a:rPr>
              <a:t>应用场景</a:t>
            </a:r>
            <a:r>
              <a:rPr lang="en-US" altLang="zh-CN" dirty="0">
                <a:latin typeface="华文仿宋" charset="-122"/>
                <a:ea typeface="华文仿宋" charset="-122"/>
              </a:rPr>
              <a:t/>
            </a:r>
            <a:br>
              <a:rPr lang="en-US" altLang="zh-CN" dirty="0">
                <a:latin typeface="华文仿宋" charset="-122"/>
                <a:ea typeface="华文仿宋" charset="-122"/>
              </a:rPr>
            </a:br>
            <a:r>
              <a:rPr lang="zh-CN" altLang="en-US" dirty="0">
                <a:latin typeface="华文仿宋" charset="-122"/>
                <a:ea typeface="华文仿宋" charset="-122"/>
              </a:rPr>
              <a:t>成功案例</a:t>
            </a:r>
            <a:r>
              <a:rPr lang="en-US" altLang="zh-CN" dirty="0">
                <a:latin typeface="华文仿宋" charset="-122"/>
                <a:ea typeface="华文仿宋" charset="-122"/>
              </a:rPr>
              <a:t/>
            </a:r>
            <a:br>
              <a:rPr lang="en-US" altLang="zh-CN" dirty="0">
                <a:latin typeface="华文仿宋" charset="-122"/>
                <a:ea typeface="华文仿宋" charset="-122"/>
              </a:rPr>
            </a:br>
            <a:r>
              <a:rPr lang="zh-CN" altLang="en-US" dirty="0">
                <a:latin typeface="华文仿宋" charset="-122"/>
                <a:ea typeface="华文仿宋" charset="-122"/>
              </a:rPr>
              <a:t>优势总结</a:t>
            </a:r>
          </a:p>
        </p:txBody>
      </p:sp>
      <p:cxnSp>
        <p:nvCxnSpPr>
          <p:cNvPr id="3" name="直接连接符 2"/>
          <p:cNvCxnSpPr/>
          <p:nvPr/>
        </p:nvCxnSpPr>
        <p:spPr bwMode="auto">
          <a:xfrm>
            <a:off x="477838" y="930275"/>
            <a:ext cx="11260137" cy="7938"/>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矩形 6"/>
          <p:cNvSpPr>
            <a:spLocks noChangeArrowheads="1"/>
          </p:cNvSpPr>
          <p:nvPr/>
        </p:nvSpPr>
        <p:spPr bwMode="gray">
          <a:xfrm>
            <a:off x="1528763" y="2427996"/>
            <a:ext cx="2427287" cy="882650"/>
          </a:xfrm>
          <a:prstGeom prst="rect">
            <a:avLst/>
          </a:prstGeom>
          <a:solidFill>
            <a:schemeClr val="accent2">
              <a:alpha val="67842"/>
            </a:schemeClr>
          </a:solidFill>
          <a:ln>
            <a:noFill/>
          </a:ln>
          <a:effectLst>
            <a:softEdge rad="127000"/>
          </a:effectLst>
          <a:extLst/>
        </p:spPr>
        <p:txBody>
          <a:bodyPr wrap="none" anchor="ct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pPr algn="ctr"/>
            <a:r>
              <a:rPr lang="zh-CN" altLang="en-US" sz="4400" dirty="0">
                <a:solidFill>
                  <a:schemeClr val="bg1"/>
                </a:solidFill>
                <a:latin typeface="华文仿宋" charset="-122"/>
                <a:ea typeface="华文仿宋" charset="-122"/>
                <a:cs typeface="Arial" charset="0"/>
              </a:rPr>
              <a:t>产品方案</a:t>
            </a:r>
          </a:p>
        </p:txBody>
      </p:sp>
      <p:sp>
        <p:nvSpPr>
          <p:cNvPr id="13319" name="TextBox 4"/>
          <p:cNvSpPr txBox="1">
            <a:spLocks noChangeArrowheads="1"/>
          </p:cNvSpPr>
          <p:nvPr/>
        </p:nvSpPr>
        <p:spPr bwMode="auto">
          <a:xfrm>
            <a:off x="477838" y="439738"/>
            <a:ext cx="2447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122"/>
              </a:defRPr>
            </a:lvl1pPr>
            <a:lvl2pPr marL="742950" indent="-285750">
              <a:lnSpc>
                <a:spcPct val="90000"/>
              </a:lnSpc>
              <a:spcBef>
                <a:spcPts val="500"/>
              </a:spcBef>
              <a:buFont typeface="Arial" charset="0"/>
              <a:buChar char="•"/>
              <a:defRPr sz="2400">
                <a:solidFill>
                  <a:schemeClr val="tx1"/>
                </a:solidFill>
                <a:latin typeface="Calibri" charset="0"/>
                <a:ea typeface="宋体" charset="-122"/>
              </a:defRPr>
            </a:lvl2pPr>
            <a:lvl3pPr marL="1143000" indent="-228600">
              <a:lnSpc>
                <a:spcPct val="90000"/>
              </a:lnSpc>
              <a:spcBef>
                <a:spcPts val="500"/>
              </a:spcBef>
              <a:buFont typeface="Arial" charset="0"/>
              <a:buChar char="•"/>
              <a:defRPr sz="2000">
                <a:solidFill>
                  <a:schemeClr val="tx1"/>
                </a:solidFill>
                <a:latin typeface="Calibri" charset="0"/>
                <a:ea typeface="宋体" charset="-122"/>
              </a:defRPr>
            </a:lvl3pPr>
            <a:lvl4pPr marL="1600200" indent="-228600">
              <a:lnSpc>
                <a:spcPct val="90000"/>
              </a:lnSpc>
              <a:spcBef>
                <a:spcPts val="500"/>
              </a:spcBef>
              <a:buFont typeface="Arial" charset="0"/>
              <a:buChar char="•"/>
              <a:defRPr sz="2000">
                <a:solidFill>
                  <a:schemeClr val="tx1"/>
                </a:solidFill>
                <a:latin typeface="Calibri" charset="0"/>
                <a:ea typeface="宋体" charset="-122"/>
              </a:defRPr>
            </a:lvl4pPr>
            <a:lvl5pPr marL="2057400" indent="-228600">
              <a:lnSpc>
                <a:spcPct val="90000"/>
              </a:lnSpc>
              <a:spcBef>
                <a:spcPts val="500"/>
              </a:spcBef>
              <a:buFont typeface="Arial" charset="0"/>
              <a:buChar char="•"/>
              <a:defRPr sz="2000">
                <a:solidFill>
                  <a:schemeClr val="tx1"/>
                </a:solidFill>
                <a:latin typeface="Calibri" charset="0"/>
                <a:ea typeface="宋体" charset="-122"/>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122"/>
              </a:defRPr>
            </a:lvl9pPr>
          </a:lstStyle>
          <a:p>
            <a:pPr eaLnBrk="1" hangingPunct="1">
              <a:lnSpc>
                <a:spcPct val="100000"/>
              </a:lnSpc>
              <a:spcBef>
                <a:spcPct val="0"/>
              </a:spcBef>
              <a:buFontTx/>
              <a:buNone/>
            </a:pPr>
            <a:r>
              <a:rPr lang="zh-CN" altLang="en-US" sz="2400" b="1">
                <a:solidFill>
                  <a:schemeClr val="accent1"/>
                </a:solidFill>
                <a:latin typeface="华文仿宋" charset="-122"/>
                <a:ea typeface="华文仿宋" charset="-122"/>
              </a:rPr>
              <a:t>提纲</a:t>
            </a:r>
          </a:p>
        </p:txBody>
      </p:sp>
      <p:grpSp>
        <p:nvGrpSpPr>
          <p:cNvPr id="13320" name="组合 5"/>
          <p:cNvGrpSpPr>
            <a:grpSpLocks/>
          </p:cNvGrpSpPr>
          <p:nvPr/>
        </p:nvGrpSpPr>
        <p:grpSpPr bwMode="auto">
          <a:xfrm>
            <a:off x="8845550" y="6054725"/>
            <a:ext cx="2755900" cy="490538"/>
            <a:chOff x="3252422" y="3833578"/>
            <a:chExt cx="2755880" cy="489986"/>
          </a:xfrm>
        </p:grpSpPr>
        <p:grpSp>
          <p:nvGrpSpPr>
            <p:cNvPr id="13321" name="组合 7"/>
            <p:cNvGrpSpPr>
              <a:grpSpLocks/>
            </p:cNvGrpSpPr>
            <p:nvPr/>
          </p:nvGrpSpPr>
          <p:grpSpPr bwMode="auto">
            <a:xfrm>
              <a:off x="3252422" y="3833578"/>
              <a:ext cx="2251880" cy="319392"/>
              <a:chOff x="2097060" y="2868512"/>
              <a:chExt cx="2251880" cy="319392"/>
            </a:xfrm>
          </p:grpSpPr>
          <p:cxnSp>
            <p:nvCxnSpPr>
              <p:cNvPr id="13" name="直接连接符 12"/>
              <p:cNvCxnSpPr/>
              <p:nvPr/>
            </p:nvCxnSpPr>
            <p:spPr>
              <a:xfrm>
                <a:off x="2657444" y="3133327"/>
                <a:ext cx="1692263" cy="0"/>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14" name="直接连接符 13"/>
              <p:cNvCxnSpPr/>
              <p:nvPr/>
            </p:nvCxnSpPr>
            <p:spPr>
              <a:xfrm>
                <a:off x="2097060" y="3187241"/>
                <a:ext cx="225264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181197" y="2868512"/>
                <a:ext cx="2025636" cy="275914"/>
              </a:xfrm>
              <a:prstGeom prst="rect">
                <a:avLst/>
              </a:prstGeom>
              <a:noFill/>
            </p:spPr>
            <p:txBody>
              <a:bodyPr>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r>
                  <a:rPr lang="zh-CN" altLang="en-US" sz="1200">
                    <a:solidFill>
                      <a:srgbClr val="203864"/>
                    </a:solidFill>
                    <a:latin typeface="Adobe 仿宋 Std R" charset="0"/>
                    <a:ea typeface="Adobe 仿宋 Std R" charset="0"/>
                    <a:cs typeface="Adobe 仿宋 Std R" charset="0"/>
                  </a:rPr>
                  <a:t>杭州信雅达科技有限公司</a:t>
                </a:r>
              </a:p>
            </p:txBody>
          </p:sp>
        </p:grpSp>
        <p:grpSp>
          <p:nvGrpSpPr>
            <p:cNvPr id="13322" name="组合 10"/>
            <p:cNvGrpSpPr>
              <a:grpSpLocks/>
            </p:cNvGrpSpPr>
            <p:nvPr/>
          </p:nvGrpSpPr>
          <p:grpSpPr bwMode="auto">
            <a:xfrm>
              <a:off x="5504302" y="3891564"/>
              <a:ext cx="504000" cy="432000"/>
              <a:chOff x="5349922" y="2715905"/>
              <a:chExt cx="1003111" cy="898491"/>
            </a:xfrm>
          </p:grpSpPr>
          <p:sp>
            <p:nvSpPr>
              <p:cNvPr id="10" name="矩形 9"/>
              <p:cNvSpPr/>
              <p:nvPr/>
            </p:nvSpPr>
            <p:spPr>
              <a:xfrm>
                <a:off x="5638969" y="2717332"/>
                <a:ext cx="571884" cy="530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5781151" y="3083412"/>
                <a:ext cx="571882" cy="5309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12" name="矩形 11"/>
              <p:cNvSpPr/>
              <p:nvPr/>
            </p:nvSpPr>
            <p:spPr>
              <a:xfrm>
                <a:off x="5351449" y="2928406"/>
                <a:ext cx="571882" cy="530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zh-CN" altLang="en-US"/>
              </a:p>
            </p:txBody>
          </p:sp>
        </p:grpSp>
      </p:grpSp>
    </p:spTree>
    <p:extLst>
      <p:ext uri="{BB962C8B-B14F-4D97-AF65-F5344CB8AC3E}">
        <p14:creationId xmlns:p14="http://schemas.microsoft.com/office/powerpoint/2010/main" val="10908134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bwMode="auto">
          <a:xfrm>
            <a:off x="477838" y="758825"/>
            <a:ext cx="11260137" cy="7938"/>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 name="TextBox 4"/>
          <p:cNvSpPr txBox="1">
            <a:spLocks noChangeArrowheads="1"/>
          </p:cNvSpPr>
          <p:nvPr/>
        </p:nvSpPr>
        <p:spPr bwMode="auto">
          <a:xfrm>
            <a:off x="477838" y="268288"/>
            <a:ext cx="2447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a:solidFill>
                  <a:schemeClr val="accent1"/>
                </a:solidFill>
                <a:latin typeface="华文仿宋" pitchFamily="2" charset="-122"/>
                <a:ea typeface="华文仿宋" pitchFamily="2" charset="-122"/>
              </a:rPr>
              <a:t>信雅达</a:t>
            </a:r>
            <a:r>
              <a:rPr lang="zh-CN" altLang="en-US" sz="2400" b="1" dirty="0" smtClean="0">
                <a:solidFill>
                  <a:schemeClr val="accent1"/>
                </a:solidFill>
                <a:latin typeface="华文仿宋" pitchFamily="2" charset="-122"/>
                <a:ea typeface="华文仿宋" pitchFamily="2" charset="-122"/>
              </a:rPr>
              <a:t>收单系列</a:t>
            </a:r>
            <a:endParaRPr lang="zh-CN" altLang="en-US" sz="2400" b="1" dirty="0">
              <a:solidFill>
                <a:schemeClr val="accent1"/>
              </a:solidFill>
              <a:latin typeface="华文仿宋" pitchFamily="2" charset="-122"/>
              <a:ea typeface="华文仿宋" pitchFamily="2" charset="-122"/>
            </a:endParaRPr>
          </a:p>
        </p:txBody>
      </p:sp>
      <p:grpSp>
        <p:nvGrpSpPr>
          <p:cNvPr id="6" name="组合 5"/>
          <p:cNvGrpSpPr/>
          <p:nvPr/>
        </p:nvGrpSpPr>
        <p:grpSpPr bwMode="auto">
          <a:xfrm>
            <a:off x="9102223" y="6215063"/>
            <a:ext cx="2755900" cy="490538"/>
            <a:chOff x="3252422" y="3833578"/>
            <a:chExt cx="2755880" cy="489986"/>
          </a:xfrm>
        </p:grpSpPr>
        <p:grpSp>
          <p:nvGrpSpPr>
            <p:cNvPr id="7" name="组合 6"/>
            <p:cNvGrpSpPr/>
            <p:nvPr/>
          </p:nvGrpSpPr>
          <p:grpSpPr bwMode="auto">
            <a:xfrm>
              <a:off x="3252422" y="3833578"/>
              <a:ext cx="2251880" cy="319392"/>
              <a:chOff x="2097060" y="2868512"/>
              <a:chExt cx="2251880" cy="319392"/>
            </a:xfrm>
          </p:grpSpPr>
          <p:cxnSp>
            <p:nvCxnSpPr>
              <p:cNvPr id="12" name="直接连接符 11"/>
              <p:cNvCxnSpPr/>
              <p:nvPr/>
            </p:nvCxnSpPr>
            <p:spPr>
              <a:xfrm>
                <a:off x="2657444" y="3133327"/>
                <a:ext cx="1692263" cy="0"/>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13" name="直接连接符 12"/>
              <p:cNvCxnSpPr/>
              <p:nvPr/>
            </p:nvCxnSpPr>
            <p:spPr>
              <a:xfrm>
                <a:off x="2097060" y="3187241"/>
                <a:ext cx="225264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4"/>
              <p:cNvSpPr txBox="1"/>
              <p:nvPr/>
            </p:nvSpPr>
            <p:spPr>
              <a:xfrm>
                <a:off x="2181197" y="2868512"/>
                <a:ext cx="2025636" cy="275914"/>
              </a:xfrm>
              <a:prstGeom prst="rect">
                <a:avLst/>
              </a:prstGeom>
              <a:noFill/>
            </p:spPr>
            <p:txBody>
              <a:bodyPr>
                <a:spAutoFit/>
              </a:bodyPr>
              <a:lstStyle/>
              <a:p>
                <a:pPr>
                  <a:defRPr/>
                </a:pPr>
                <a:r>
                  <a:rPr lang="zh-CN" altLang="en-US" sz="1200" dirty="0">
                    <a:solidFill>
                      <a:schemeClr val="accent5">
                        <a:lumMod val="50000"/>
                      </a:schemeClr>
                    </a:solidFill>
                    <a:latin typeface="Adobe 仿宋 Std R" panose="02020400000000000000" pitchFamily="18" charset="-122"/>
                    <a:ea typeface="Adobe 仿宋 Std R" panose="02020400000000000000" pitchFamily="18" charset="-122"/>
                  </a:rPr>
                  <a:t>杭州信雅达科技有限公司</a:t>
                </a:r>
              </a:p>
            </p:txBody>
          </p:sp>
        </p:grpSp>
        <p:grpSp>
          <p:nvGrpSpPr>
            <p:cNvPr id="8" name="组合 10"/>
            <p:cNvGrpSpPr/>
            <p:nvPr/>
          </p:nvGrpSpPr>
          <p:grpSpPr bwMode="auto">
            <a:xfrm>
              <a:off x="5504302" y="3891564"/>
              <a:ext cx="504000" cy="432000"/>
              <a:chOff x="5349922" y="2715905"/>
              <a:chExt cx="1003111" cy="898491"/>
            </a:xfrm>
          </p:grpSpPr>
          <p:sp>
            <p:nvSpPr>
              <p:cNvPr id="9" name="矩形 8"/>
              <p:cNvSpPr/>
              <p:nvPr/>
            </p:nvSpPr>
            <p:spPr>
              <a:xfrm>
                <a:off x="5638969" y="2717332"/>
                <a:ext cx="571884" cy="530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p:nvSpPr>
            <p:spPr>
              <a:xfrm>
                <a:off x="5781151" y="3083412"/>
                <a:ext cx="571882" cy="5309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a:p>
            </p:txBody>
          </p:sp>
          <p:sp>
            <p:nvSpPr>
              <p:cNvPr id="11" name="矩形 10"/>
              <p:cNvSpPr/>
              <p:nvPr/>
            </p:nvSpPr>
            <p:spPr>
              <a:xfrm>
                <a:off x="5351449" y="2928406"/>
                <a:ext cx="571882" cy="530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zh-CN" altLang="en-US"/>
              </a:p>
            </p:txBody>
          </p:sp>
        </p:grpSp>
      </p:grpSp>
      <p:pic>
        <p:nvPicPr>
          <p:cNvPr id="19" name="Picture 2"/>
          <p:cNvPicPr>
            <a:picLocks noChangeAspect="1" noChangeArrowheads="1"/>
          </p:cNvPicPr>
          <p:nvPr/>
        </p:nvPicPr>
        <p:blipFill>
          <a:blip r:embed="rId3" cstate="print"/>
          <a:srcRect/>
          <a:stretch>
            <a:fillRect/>
          </a:stretch>
        </p:blipFill>
        <p:spPr bwMode="auto">
          <a:xfrm>
            <a:off x="1226877" y="1726881"/>
            <a:ext cx="10128009" cy="549274"/>
          </a:xfrm>
          <a:prstGeom prst="rect">
            <a:avLst/>
          </a:prstGeom>
          <a:noFill/>
          <a:ln w="9525">
            <a:noFill/>
            <a:miter lim="800000"/>
            <a:headEnd/>
            <a:tailEnd/>
          </a:ln>
          <a:effectLst/>
        </p:spPr>
      </p:pic>
      <p:grpSp>
        <p:nvGrpSpPr>
          <p:cNvPr id="3" name="组合 2"/>
          <p:cNvGrpSpPr/>
          <p:nvPr/>
        </p:nvGrpSpPr>
        <p:grpSpPr>
          <a:xfrm>
            <a:off x="1077927" y="2663693"/>
            <a:ext cx="1823732" cy="1888493"/>
            <a:chOff x="1408157" y="2834490"/>
            <a:chExt cx="1614772" cy="1871662"/>
          </a:xfrm>
        </p:grpSpPr>
        <p:sp>
          <p:nvSpPr>
            <p:cNvPr id="18" name="圆角矩形 44"/>
            <p:cNvSpPr>
              <a:spLocks noChangeArrowheads="1"/>
            </p:cNvSpPr>
            <p:nvPr/>
          </p:nvSpPr>
          <p:spPr bwMode="auto">
            <a:xfrm>
              <a:off x="1408157" y="2834490"/>
              <a:ext cx="1517606" cy="1871662"/>
            </a:xfrm>
            <a:prstGeom prst="roundRect">
              <a:avLst>
                <a:gd name="adj" fmla="val 16667"/>
              </a:avLst>
            </a:prstGeom>
            <a:noFill/>
            <a:ln w="25400" cap="flat" cmpd="sng">
              <a:solidFill>
                <a:srgbClr val="38C2A8"/>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 name="TextBox 1"/>
            <p:cNvSpPr txBox="1"/>
            <p:nvPr/>
          </p:nvSpPr>
          <p:spPr>
            <a:xfrm rot="10800000" flipV="1">
              <a:off x="1408157" y="3241894"/>
              <a:ext cx="1614772" cy="945604"/>
            </a:xfrm>
            <a:prstGeom prst="rect">
              <a:avLst/>
            </a:prstGeom>
            <a:noFill/>
          </p:spPr>
          <p:txBody>
            <a:bodyPr wrap="square" rtlCol="0">
              <a:spAutoFit/>
            </a:bodyPr>
            <a:lstStyle/>
            <a:p>
              <a:r>
                <a:rPr lang="zh-CN" altLang="en-US" sz="2800" b="1" dirty="0" smtClean="0">
                  <a:solidFill>
                    <a:schemeClr val="accent5">
                      <a:lumMod val="75000"/>
                    </a:schemeClr>
                  </a:solidFill>
                  <a:latin typeface="微软雅黑" pitchFamily="34" charset="-122"/>
                  <a:ea typeface="微软雅黑" pitchFamily="34" charset="-122"/>
                </a:rPr>
                <a:t>交易处理系统</a:t>
              </a:r>
              <a:endParaRPr lang="zh-CN" altLang="en-US" sz="2800" b="1" dirty="0">
                <a:solidFill>
                  <a:schemeClr val="accent5">
                    <a:lumMod val="75000"/>
                  </a:schemeClr>
                </a:solidFill>
                <a:latin typeface="微软雅黑" pitchFamily="34" charset="-122"/>
                <a:ea typeface="微软雅黑" pitchFamily="34" charset="-122"/>
              </a:endParaRPr>
            </a:p>
          </p:txBody>
        </p:sp>
      </p:grpSp>
      <p:grpSp>
        <p:nvGrpSpPr>
          <p:cNvPr id="33" name="组合 32"/>
          <p:cNvGrpSpPr/>
          <p:nvPr/>
        </p:nvGrpSpPr>
        <p:grpSpPr>
          <a:xfrm>
            <a:off x="5142681" y="2611315"/>
            <a:ext cx="1720817" cy="1948188"/>
            <a:chOff x="3033372" y="2834490"/>
            <a:chExt cx="1622136" cy="1871662"/>
          </a:xfrm>
        </p:grpSpPr>
        <p:sp>
          <p:nvSpPr>
            <p:cNvPr id="34" name="圆角矩形 44"/>
            <p:cNvSpPr>
              <a:spLocks noChangeArrowheads="1"/>
            </p:cNvSpPr>
            <p:nvPr/>
          </p:nvSpPr>
          <p:spPr bwMode="auto">
            <a:xfrm>
              <a:off x="3033372" y="2834490"/>
              <a:ext cx="1517606" cy="1871662"/>
            </a:xfrm>
            <a:prstGeom prst="roundRect">
              <a:avLst>
                <a:gd name="adj" fmla="val 16667"/>
              </a:avLst>
            </a:prstGeom>
            <a:noFill/>
            <a:ln w="25400" cap="flat" cmpd="sng">
              <a:solidFill>
                <a:srgbClr val="38C2A8"/>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5" name="TextBox 34"/>
            <p:cNvSpPr txBox="1"/>
            <p:nvPr/>
          </p:nvSpPr>
          <p:spPr>
            <a:xfrm rot="10800000" flipV="1">
              <a:off x="3040736" y="3182803"/>
              <a:ext cx="1614772" cy="916629"/>
            </a:xfrm>
            <a:prstGeom prst="rect">
              <a:avLst/>
            </a:prstGeom>
            <a:noFill/>
          </p:spPr>
          <p:txBody>
            <a:bodyPr wrap="square" rtlCol="0">
              <a:spAutoFit/>
            </a:bodyPr>
            <a:lstStyle/>
            <a:p>
              <a:r>
                <a:rPr lang="zh-CN" altLang="en-US" sz="2800" b="1" dirty="0" smtClean="0">
                  <a:solidFill>
                    <a:schemeClr val="accent5">
                      <a:lumMod val="75000"/>
                    </a:schemeClr>
                  </a:solidFill>
                  <a:latin typeface="微软雅黑" pitchFamily="34" charset="-122"/>
                  <a:ea typeface="微软雅黑" pitchFamily="34" charset="-122"/>
                </a:rPr>
                <a:t>商户</a:t>
              </a:r>
              <a:r>
                <a:rPr lang="zh-CN" altLang="en-US" sz="2800" b="1" dirty="0">
                  <a:solidFill>
                    <a:schemeClr val="accent5">
                      <a:lumMod val="75000"/>
                    </a:schemeClr>
                  </a:solidFill>
                  <a:latin typeface="微软雅黑" pitchFamily="34" charset="-122"/>
                  <a:ea typeface="微软雅黑" pitchFamily="34" charset="-122"/>
                </a:rPr>
                <a:t>服务子系统</a:t>
              </a:r>
            </a:p>
          </p:txBody>
        </p:sp>
      </p:grpSp>
      <p:sp>
        <p:nvSpPr>
          <p:cNvPr id="36" name="矩形 16"/>
          <p:cNvSpPr>
            <a:spLocks noChangeArrowheads="1"/>
          </p:cNvSpPr>
          <p:nvPr/>
        </p:nvSpPr>
        <p:spPr bwMode="auto">
          <a:xfrm>
            <a:off x="1226877" y="5065982"/>
            <a:ext cx="10213962" cy="719137"/>
          </a:xfrm>
          <a:prstGeom prst="rect">
            <a:avLst/>
          </a:prstGeom>
          <a:solidFill>
            <a:schemeClr val="bg1"/>
          </a:solidFill>
          <a:ln w="25400" cap="flat" cmpd="sng">
            <a:solidFill>
              <a:srgbClr val="FFCC03"/>
            </a:solidFill>
            <a:bevel/>
          </a:ln>
        </p:spPr>
        <p:txBody>
          <a:bodyPr lIns="90170" tIns="46990" rIns="90170" bIns="46990" anchor="ctr"/>
          <a:lstStyle/>
          <a:p>
            <a:pPr algn="ctr"/>
            <a:r>
              <a:rPr lang="zh-CN" altLang="en-US" sz="3600" dirty="0">
                <a:solidFill>
                  <a:srgbClr val="000000"/>
                </a:solidFill>
                <a:latin typeface="微软雅黑" pitchFamily="34" charset="-122"/>
                <a:ea typeface="微软雅黑" pitchFamily="34" charset="-122"/>
              </a:rPr>
              <a:t>高性能、</a:t>
            </a:r>
            <a:r>
              <a:rPr lang="zh-CN" altLang="en-US" sz="3600" dirty="0" smtClean="0">
                <a:solidFill>
                  <a:srgbClr val="000000"/>
                </a:solidFill>
                <a:latin typeface="微软雅黑" pitchFamily="34" charset="-122"/>
                <a:ea typeface="微软雅黑" pitchFamily="34" charset="-122"/>
              </a:rPr>
              <a:t>高效率、高</a:t>
            </a:r>
            <a:r>
              <a:rPr lang="zh-CN" altLang="en-US" sz="3600" dirty="0">
                <a:solidFill>
                  <a:srgbClr val="000000"/>
                </a:solidFill>
                <a:latin typeface="微软雅黑" pitchFamily="34" charset="-122"/>
                <a:ea typeface="微软雅黑" pitchFamily="34" charset="-122"/>
              </a:rPr>
              <a:t>稳定性、高</a:t>
            </a:r>
            <a:r>
              <a:rPr lang="zh-CN" altLang="en-US" sz="3600" dirty="0" smtClean="0">
                <a:solidFill>
                  <a:srgbClr val="000000"/>
                </a:solidFill>
                <a:latin typeface="微软雅黑" pitchFamily="34" charset="-122"/>
                <a:ea typeface="微软雅黑" pitchFamily="34" charset="-122"/>
              </a:rPr>
              <a:t>扩展性</a:t>
            </a:r>
            <a:endParaRPr lang="zh-CN" altLang="en-US" sz="3600" dirty="0">
              <a:solidFill>
                <a:srgbClr val="000000"/>
              </a:solidFill>
              <a:latin typeface="微软雅黑" pitchFamily="34" charset="-122"/>
              <a:ea typeface="微软雅黑" pitchFamily="34" charset="-122"/>
            </a:endParaRPr>
          </a:p>
        </p:txBody>
      </p:sp>
      <p:sp>
        <p:nvSpPr>
          <p:cNvPr id="39" name="矩形 38"/>
          <p:cNvSpPr/>
          <p:nvPr/>
        </p:nvSpPr>
        <p:spPr>
          <a:xfrm>
            <a:off x="3928463" y="1078188"/>
            <a:ext cx="4358886" cy="923330"/>
          </a:xfrm>
          <a:prstGeom prst="rect">
            <a:avLst/>
          </a:prstGeom>
        </p:spPr>
        <p:txBody>
          <a:bodyPr wrap="none">
            <a:spAutoFit/>
          </a:bodyPr>
          <a:lstStyle/>
          <a:p>
            <a:pPr algn="ctr"/>
            <a:r>
              <a:rPr lang="zh-CN" altLang="en-US" sz="5400" b="1" dirty="0">
                <a:ln w="10541" cmpd="sng">
                  <a:solidFill>
                    <a:schemeClr val="accent1">
                      <a:shade val="88000"/>
                      <a:satMod val="110000"/>
                    </a:schemeClr>
                  </a:solidFill>
                  <a:prstDash val="solid"/>
                </a:ln>
                <a:solidFill>
                  <a:srgbClr val="002060"/>
                </a:solidFill>
                <a:latin typeface="微软雅黑" pitchFamily="34" charset="-122"/>
                <a:ea typeface="微软雅黑" pitchFamily="34" charset="-122"/>
              </a:rPr>
              <a:t>综合收单系统</a:t>
            </a:r>
          </a:p>
        </p:txBody>
      </p:sp>
      <p:grpSp>
        <p:nvGrpSpPr>
          <p:cNvPr id="41" name="组合 40"/>
          <p:cNvGrpSpPr/>
          <p:nvPr/>
        </p:nvGrpSpPr>
        <p:grpSpPr>
          <a:xfrm>
            <a:off x="3161500" y="2632849"/>
            <a:ext cx="1687379" cy="1926654"/>
            <a:chOff x="1408157" y="2834490"/>
            <a:chExt cx="1614772" cy="1871662"/>
          </a:xfrm>
        </p:grpSpPr>
        <p:sp>
          <p:nvSpPr>
            <p:cNvPr id="42" name="圆角矩形 44"/>
            <p:cNvSpPr>
              <a:spLocks noChangeArrowheads="1"/>
            </p:cNvSpPr>
            <p:nvPr/>
          </p:nvSpPr>
          <p:spPr bwMode="auto">
            <a:xfrm>
              <a:off x="1408157" y="2834490"/>
              <a:ext cx="1517606" cy="1871662"/>
            </a:xfrm>
            <a:prstGeom prst="roundRect">
              <a:avLst>
                <a:gd name="adj" fmla="val 16667"/>
              </a:avLst>
            </a:prstGeom>
            <a:noFill/>
            <a:ln w="25400" cap="flat" cmpd="sng">
              <a:solidFill>
                <a:srgbClr val="38C2A8"/>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3" name="TextBox 42"/>
            <p:cNvSpPr txBox="1"/>
            <p:nvPr/>
          </p:nvSpPr>
          <p:spPr>
            <a:xfrm rot="10800000" flipV="1">
              <a:off x="1408157" y="3175082"/>
              <a:ext cx="1614772" cy="954107"/>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运营</a:t>
              </a:r>
              <a:r>
                <a:rPr lang="zh-CN" altLang="en-US" sz="2800" b="1" dirty="0" smtClean="0">
                  <a:solidFill>
                    <a:schemeClr val="accent5">
                      <a:lumMod val="75000"/>
                    </a:schemeClr>
                  </a:solidFill>
                  <a:latin typeface="微软雅黑" pitchFamily="34" charset="-122"/>
                  <a:ea typeface="微软雅黑" pitchFamily="34" charset="-122"/>
                </a:rPr>
                <a:t>管理</a:t>
              </a:r>
              <a:endParaRPr lang="en-US" altLang="zh-CN" sz="2800" b="1" dirty="0" smtClean="0">
                <a:solidFill>
                  <a:schemeClr val="accent5">
                    <a:lumMod val="75000"/>
                  </a:schemeClr>
                </a:solidFill>
                <a:latin typeface="微软雅黑" pitchFamily="34" charset="-122"/>
                <a:ea typeface="微软雅黑" pitchFamily="34" charset="-122"/>
              </a:endParaRPr>
            </a:p>
            <a:p>
              <a:r>
                <a:rPr lang="zh-CN" altLang="en-US" sz="2800" b="1" dirty="0" smtClean="0">
                  <a:solidFill>
                    <a:schemeClr val="accent5">
                      <a:lumMod val="75000"/>
                    </a:schemeClr>
                  </a:solidFill>
                  <a:latin typeface="微软雅黑" pitchFamily="34" charset="-122"/>
                  <a:ea typeface="微软雅黑" pitchFamily="34" charset="-122"/>
                </a:rPr>
                <a:t>系统</a:t>
              </a:r>
              <a:endParaRPr lang="zh-CN" altLang="en-US" sz="2800" b="1" dirty="0">
                <a:solidFill>
                  <a:schemeClr val="accent5">
                    <a:lumMod val="75000"/>
                  </a:schemeClr>
                </a:solidFill>
                <a:latin typeface="微软雅黑" pitchFamily="34" charset="-122"/>
                <a:ea typeface="微软雅黑" pitchFamily="34" charset="-122"/>
              </a:endParaRPr>
            </a:p>
          </p:txBody>
        </p:sp>
      </p:grpSp>
      <p:grpSp>
        <p:nvGrpSpPr>
          <p:cNvPr id="46" name="组合 45"/>
          <p:cNvGrpSpPr/>
          <p:nvPr/>
        </p:nvGrpSpPr>
        <p:grpSpPr>
          <a:xfrm>
            <a:off x="7272290" y="2588779"/>
            <a:ext cx="1678736" cy="1993261"/>
            <a:chOff x="6391072" y="2735831"/>
            <a:chExt cx="1703429" cy="1871662"/>
          </a:xfrm>
        </p:grpSpPr>
        <p:sp>
          <p:nvSpPr>
            <p:cNvPr id="47" name="圆角矩形 44"/>
            <p:cNvSpPr>
              <a:spLocks noChangeArrowheads="1"/>
            </p:cNvSpPr>
            <p:nvPr/>
          </p:nvSpPr>
          <p:spPr bwMode="auto">
            <a:xfrm>
              <a:off x="6391072" y="2735831"/>
              <a:ext cx="1562373" cy="1871662"/>
            </a:xfrm>
            <a:prstGeom prst="roundRect">
              <a:avLst>
                <a:gd name="adj" fmla="val 16667"/>
              </a:avLst>
            </a:prstGeom>
            <a:noFill/>
            <a:ln w="25400" cap="flat" cmpd="sng">
              <a:solidFill>
                <a:srgbClr val="38C2A8"/>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8" name="TextBox 39"/>
            <p:cNvSpPr txBox="1"/>
            <p:nvPr/>
          </p:nvSpPr>
          <p:spPr>
            <a:xfrm rot="10800000" flipV="1">
              <a:off x="6392555" y="3114773"/>
              <a:ext cx="1701946" cy="895902"/>
            </a:xfrm>
            <a:prstGeom prst="rect">
              <a:avLst/>
            </a:prstGeom>
            <a:noFill/>
          </p:spPr>
          <p:txBody>
            <a:bodyPr wrap="square" rtlCol="0">
              <a:spAutoFit/>
            </a:bodyPr>
            <a:lstStyle/>
            <a:p>
              <a:r>
                <a:rPr lang="zh-CN" altLang="en-US" sz="2800" b="1" dirty="0" smtClean="0">
                  <a:solidFill>
                    <a:schemeClr val="accent5">
                      <a:lumMod val="75000"/>
                    </a:schemeClr>
                  </a:solidFill>
                  <a:latin typeface="微软雅黑" pitchFamily="34" charset="-122"/>
                  <a:ea typeface="微软雅黑" pitchFamily="34" charset="-122"/>
                </a:rPr>
                <a:t>移动应用平台</a:t>
              </a:r>
              <a:endParaRPr lang="zh-CN" altLang="en-US" sz="2800" b="1" dirty="0">
                <a:solidFill>
                  <a:schemeClr val="accent5">
                    <a:lumMod val="75000"/>
                  </a:schemeClr>
                </a:solidFill>
                <a:latin typeface="微软雅黑" pitchFamily="34" charset="-122"/>
                <a:ea typeface="微软雅黑" pitchFamily="34" charset="-122"/>
              </a:endParaRPr>
            </a:p>
          </p:txBody>
        </p:sp>
      </p:grpSp>
      <p:grpSp>
        <p:nvGrpSpPr>
          <p:cNvPr id="49" name="组合 48"/>
          <p:cNvGrpSpPr/>
          <p:nvPr/>
        </p:nvGrpSpPr>
        <p:grpSpPr>
          <a:xfrm>
            <a:off x="9359818" y="2617896"/>
            <a:ext cx="1678736" cy="1993261"/>
            <a:chOff x="6391072" y="2735831"/>
            <a:chExt cx="1703429" cy="1871662"/>
          </a:xfrm>
        </p:grpSpPr>
        <p:sp>
          <p:nvSpPr>
            <p:cNvPr id="50" name="圆角矩形 44"/>
            <p:cNvSpPr>
              <a:spLocks noChangeArrowheads="1"/>
            </p:cNvSpPr>
            <p:nvPr/>
          </p:nvSpPr>
          <p:spPr bwMode="auto">
            <a:xfrm>
              <a:off x="6391072" y="2735831"/>
              <a:ext cx="1562373" cy="1871662"/>
            </a:xfrm>
            <a:prstGeom prst="roundRect">
              <a:avLst>
                <a:gd name="adj" fmla="val 16667"/>
              </a:avLst>
            </a:prstGeom>
            <a:noFill/>
            <a:ln w="25400" cap="flat" cmpd="sng">
              <a:solidFill>
                <a:srgbClr val="38C2A8"/>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1" name="TextBox 39"/>
            <p:cNvSpPr txBox="1"/>
            <p:nvPr/>
          </p:nvSpPr>
          <p:spPr>
            <a:xfrm rot="10800000" flipV="1">
              <a:off x="6392556" y="3114773"/>
              <a:ext cx="1701945" cy="895902"/>
            </a:xfrm>
            <a:prstGeom prst="rect">
              <a:avLst/>
            </a:prstGeom>
            <a:noFill/>
          </p:spPr>
          <p:txBody>
            <a:bodyPr wrap="square" rtlCol="0">
              <a:spAutoFit/>
            </a:bodyPr>
            <a:lstStyle/>
            <a:p>
              <a:r>
                <a:rPr lang="zh-CN" altLang="en-US" sz="2800" b="1" dirty="0" smtClean="0">
                  <a:solidFill>
                    <a:schemeClr val="accent5">
                      <a:lumMod val="75000"/>
                    </a:schemeClr>
                  </a:solidFill>
                  <a:latin typeface="微软雅黑" pitchFamily="34" charset="-122"/>
                  <a:ea typeface="微软雅黑" pitchFamily="34" charset="-122"/>
                </a:rPr>
                <a:t>智能</a:t>
              </a:r>
              <a:r>
                <a:rPr lang="en-US" altLang="zh-CN" sz="2800" b="1" dirty="0" smtClean="0">
                  <a:solidFill>
                    <a:schemeClr val="accent5">
                      <a:lumMod val="75000"/>
                    </a:schemeClr>
                  </a:solidFill>
                  <a:latin typeface="微软雅黑" pitchFamily="34" charset="-122"/>
                  <a:ea typeface="微软雅黑" pitchFamily="34" charset="-122"/>
                </a:rPr>
                <a:t>POS</a:t>
              </a:r>
              <a:r>
                <a:rPr lang="zh-CN" altLang="en-US" sz="2800" b="1" dirty="0">
                  <a:solidFill>
                    <a:schemeClr val="accent5">
                      <a:lumMod val="75000"/>
                    </a:schemeClr>
                  </a:solidFill>
                  <a:latin typeface="微软雅黑" pitchFamily="34" charset="-122"/>
                  <a:ea typeface="微软雅黑" pitchFamily="34" charset="-122"/>
                </a:rPr>
                <a:t>云</a:t>
              </a:r>
              <a:r>
                <a:rPr lang="zh-CN" altLang="en-US" sz="2800" b="1" dirty="0" smtClean="0">
                  <a:solidFill>
                    <a:schemeClr val="accent5">
                      <a:lumMod val="75000"/>
                    </a:schemeClr>
                  </a:solidFill>
                  <a:latin typeface="微软雅黑" pitchFamily="34" charset="-122"/>
                  <a:ea typeface="微软雅黑" pitchFamily="34" charset="-122"/>
                </a:rPr>
                <a:t>系统</a:t>
              </a:r>
              <a:endParaRPr lang="zh-CN" altLang="en-US" sz="2800" b="1" dirty="0">
                <a:solidFill>
                  <a:schemeClr val="accent5">
                    <a:lumMod val="7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79694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bwMode="auto">
          <a:xfrm>
            <a:off x="477838" y="758825"/>
            <a:ext cx="11260137" cy="7938"/>
          </a:xfrm>
          <a:prstGeom prst="line">
            <a:avLst/>
          </a:prstGeom>
          <a:ln w="38100" cap="rnd"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0243" name="TextBox 4"/>
          <p:cNvSpPr txBox="1">
            <a:spLocks noChangeArrowheads="1"/>
          </p:cNvSpPr>
          <p:nvPr/>
        </p:nvSpPr>
        <p:spPr bwMode="auto">
          <a:xfrm>
            <a:off x="477838" y="268288"/>
            <a:ext cx="2447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dirty="0">
                <a:solidFill>
                  <a:schemeClr val="accent1"/>
                </a:solidFill>
                <a:latin typeface="华文仿宋" panose="02010600040101010101" pitchFamily="2" charset="-122"/>
                <a:ea typeface="华文仿宋" panose="02010600040101010101" pitchFamily="2" charset="-122"/>
              </a:rPr>
              <a:t>交易</a:t>
            </a:r>
            <a:r>
              <a:rPr lang="zh-CN" altLang="en-US" sz="2400" b="1" dirty="0" smtClean="0">
                <a:solidFill>
                  <a:schemeClr val="accent1"/>
                </a:solidFill>
                <a:latin typeface="华文仿宋" panose="02010600040101010101" pitchFamily="2" charset="-122"/>
                <a:ea typeface="华文仿宋" panose="02010600040101010101" pitchFamily="2" charset="-122"/>
              </a:rPr>
              <a:t>处理</a:t>
            </a:r>
            <a:r>
              <a:rPr lang="zh-CN" altLang="en-US" sz="2400" b="1" dirty="0">
                <a:solidFill>
                  <a:schemeClr val="accent1"/>
                </a:solidFill>
                <a:latin typeface="华文仿宋" panose="02010600040101010101" pitchFamily="2" charset="-122"/>
                <a:ea typeface="华文仿宋" panose="02010600040101010101" pitchFamily="2" charset="-122"/>
              </a:rPr>
              <a:t>子系统</a:t>
            </a:r>
          </a:p>
        </p:txBody>
      </p:sp>
      <p:grpSp>
        <p:nvGrpSpPr>
          <p:cNvPr id="10244" name="组合 5"/>
          <p:cNvGrpSpPr>
            <a:grpSpLocks/>
          </p:cNvGrpSpPr>
          <p:nvPr/>
        </p:nvGrpSpPr>
        <p:grpSpPr bwMode="auto">
          <a:xfrm>
            <a:off x="9102725" y="6215063"/>
            <a:ext cx="2755900" cy="490537"/>
            <a:chOff x="3252422" y="3833578"/>
            <a:chExt cx="2755880" cy="489986"/>
          </a:xfrm>
        </p:grpSpPr>
        <p:grpSp>
          <p:nvGrpSpPr>
            <p:cNvPr id="10247" name="组合 6"/>
            <p:cNvGrpSpPr>
              <a:grpSpLocks/>
            </p:cNvGrpSpPr>
            <p:nvPr/>
          </p:nvGrpSpPr>
          <p:grpSpPr bwMode="auto">
            <a:xfrm>
              <a:off x="3252422" y="3833578"/>
              <a:ext cx="2251880" cy="319392"/>
              <a:chOff x="2097060" y="2868512"/>
              <a:chExt cx="2251880" cy="319392"/>
            </a:xfrm>
          </p:grpSpPr>
          <p:cxnSp>
            <p:nvCxnSpPr>
              <p:cNvPr id="12" name="直接连接符 11"/>
              <p:cNvCxnSpPr/>
              <p:nvPr/>
            </p:nvCxnSpPr>
            <p:spPr>
              <a:xfrm>
                <a:off x="2657444" y="3133326"/>
                <a:ext cx="1692263" cy="0"/>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13" name="直接连接符 12"/>
              <p:cNvCxnSpPr/>
              <p:nvPr/>
            </p:nvCxnSpPr>
            <p:spPr>
              <a:xfrm>
                <a:off x="2097060" y="3187241"/>
                <a:ext cx="225264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254" name="文本框 14"/>
              <p:cNvSpPr txBox="1">
                <a:spLocks noChangeArrowheads="1"/>
              </p:cNvSpPr>
              <p:nvPr/>
            </p:nvSpPr>
            <p:spPr bwMode="auto">
              <a:xfrm>
                <a:off x="2181197" y="2868512"/>
                <a:ext cx="2025636" cy="27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200">
                    <a:solidFill>
                      <a:srgbClr val="203864"/>
                    </a:solidFill>
                    <a:latin typeface="Adobe 仿宋 Std R"/>
                    <a:ea typeface="Adobe 仿宋 Std R"/>
                    <a:cs typeface="Adobe 仿宋 Std R"/>
                  </a:rPr>
                  <a:t>杭州信雅达科技有限公司</a:t>
                </a:r>
              </a:p>
            </p:txBody>
          </p:sp>
        </p:grpSp>
        <p:grpSp>
          <p:nvGrpSpPr>
            <p:cNvPr id="10248" name="组合 10"/>
            <p:cNvGrpSpPr>
              <a:grpSpLocks/>
            </p:cNvGrpSpPr>
            <p:nvPr/>
          </p:nvGrpSpPr>
          <p:grpSpPr bwMode="auto">
            <a:xfrm>
              <a:off x="5504302" y="3891564"/>
              <a:ext cx="504000" cy="432000"/>
              <a:chOff x="5349922" y="2715905"/>
              <a:chExt cx="1003111" cy="898491"/>
            </a:xfrm>
          </p:grpSpPr>
          <p:sp>
            <p:nvSpPr>
              <p:cNvPr id="9" name="矩形 8"/>
              <p:cNvSpPr/>
              <p:nvPr/>
            </p:nvSpPr>
            <p:spPr>
              <a:xfrm>
                <a:off x="5638969" y="2717330"/>
                <a:ext cx="571884" cy="530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10" name="矩形 9"/>
              <p:cNvSpPr/>
              <p:nvPr/>
            </p:nvSpPr>
            <p:spPr>
              <a:xfrm>
                <a:off x="5781151" y="3083413"/>
                <a:ext cx="571882" cy="53098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hangingPunct="1">
                  <a:defRPr/>
                </a:pPr>
                <a:endParaRPr lang="zh-CN" altLang="en-US" noProof="1"/>
              </a:p>
            </p:txBody>
          </p:sp>
          <p:sp>
            <p:nvSpPr>
              <p:cNvPr id="11" name="矩形 10"/>
              <p:cNvSpPr/>
              <p:nvPr/>
            </p:nvSpPr>
            <p:spPr>
              <a:xfrm>
                <a:off x="5351449" y="2928404"/>
                <a:ext cx="571882" cy="5309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zh-CN" altLang="en-US" noProof="1"/>
              </a:p>
            </p:txBody>
          </p:sp>
        </p:grpSp>
      </p:grpSp>
      <p:graphicFrame>
        <p:nvGraphicFramePr>
          <p:cNvPr id="3" name="图示 2"/>
          <p:cNvGraphicFramePr/>
          <p:nvPr>
            <p:extLst>
              <p:ext uri="{D42A27DB-BD31-4B8C-83A1-F6EECF244321}">
                <p14:modId xmlns:p14="http://schemas.microsoft.com/office/powerpoint/2010/main" val="1296046522"/>
              </p:ext>
            </p:extLst>
          </p:nvPr>
        </p:nvGraphicFramePr>
        <p:xfrm>
          <a:off x="704996" y="1171910"/>
          <a:ext cx="7404894" cy="5101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46" name="Picture 2" descr="C:\Users\syd\Desktop\53a93f35a7eef.jpg"/>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61388" y="3441700"/>
            <a:ext cx="2651125"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450745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3"/>
  <p:tag name="KSO_WM_UNIT_TYPE" val="a"/>
  <p:tag name="KSO_WM_UNIT_INDEX" val="1"/>
  <p:tag name="KSO_WM_UNIT_CLEAR" val="1"/>
  <p:tag name="KSO_WM_UNIT_LAYERLEVEL" val="1"/>
  <p:tag name="KSO_WM_UNIT_VALUE" val="29"/>
  <p:tag name="KSO_WM_UNIT_ISCONTENTSTITLE" val="0"/>
  <p:tag name="KSO_WM_UNIT_HIGHLIGHT" val="0"/>
  <p:tag name="KSO_WM_UNIT_COMPATIBLE" val="0"/>
  <p:tag name="KSO_WM_UNIT_ID" val="custom160013_1*a*1"/>
  <p:tag name="KSO_WM_UNIT_PRESET_TEXT_INDEX" val="0"/>
  <p:tag name="KSO_WM_UNIT_PRESET_TEXT_LEN" val="9"/>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3"/>
  <p:tag name="KSO_WM_UNIT_TYPE" val="b"/>
  <p:tag name="KSO_WM_UNIT_INDEX" val="1"/>
  <p:tag name="KSO_WM_UNIT_CLEAR" val="1"/>
  <p:tag name="KSO_WM_UNIT_LAYERLEVEL" val="1"/>
  <p:tag name="KSO_WM_UNIT_VALUE" val="45"/>
  <p:tag name="KSO_WM_UNIT_ISCONTENTSTITLE" val="0"/>
  <p:tag name="KSO_WM_UNIT_HIGHLIGHT" val="0"/>
  <p:tag name="KSO_WM_UNIT_COMPATIBLE" val="0"/>
  <p:tag name="KSO_WM_UNIT_ID" val="custom160013_1*b*1"/>
  <p:tag name="KSO_WM_UNIT_PRESET_TEXT_INDEX" val="1"/>
  <p:tag name="KSO_WM_UNIT_PRESET_TEXT_LEN" val="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6203</TotalTime>
  <Words>2427</Words>
  <Application>Microsoft Office PowerPoint</Application>
  <PresentationFormat>宽屏</PresentationFormat>
  <Paragraphs>386</Paragraphs>
  <Slides>34</Slides>
  <Notes>31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34</vt:i4>
      </vt:variant>
    </vt:vector>
  </HeadingPairs>
  <TitlesOfParts>
    <vt:vector size="48" baseType="lpstr">
      <vt:lpstr>Adobe 仿宋 Std R</vt:lpstr>
      <vt:lpstr>方正正黑简体</vt:lpstr>
      <vt:lpstr>黑体</vt:lpstr>
      <vt:lpstr>华文仿宋</vt:lpstr>
      <vt:lpstr>楷体</vt:lpstr>
      <vt:lpstr>宋体</vt:lpstr>
      <vt:lpstr>微软雅黑</vt:lpstr>
      <vt:lpstr>Aharoni</vt:lpstr>
      <vt:lpstr>Arial</vt:lpstr>
      <vt:lpstr>Calibri</vt:lpstr>
      <vt:lpstr>Calibri Light</vt:lpstr>
      <vt:lpstr>Times New Roman</vt:lpstr>
      <vt:lpstr>Wingdings</vt:lpstr>
      <vt:lpstr>Office 主题</vt:lpstr>
      <vt:lpstr>信雅达综合收单系统第二次交流</vt:lpstr>
      <vt:lpstr>公司简介 产品方案 应用场景 成功案例 优势总结</vt:lpstr>
      <vt:lpstr>PowerPoint 演示文稿</vt:lpstr>
      <vt:lpstr>PowerPoint 演示文稿</vt:lpstr>
      <vt:lpstr>PowerPoint 演示文稿</vt:lpstr>
      <vt:lpstr>PowerPoint 演示文稿</vt:lpstr>
      <vt:lpstr>公司简介 产品方案 应用场景 成功案例 优势总结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智能云桌面</vt:lpstr>
      <vt:lpstr>综合支付</vt:lpstr>
      <vt:lpstr>PowerPoint 演示文稿</vt:lpstr>
      <vt:lpstr>公司简介 产品方案 应用场景 成功案例 优势总结</vt:lpstr>
      <vt:lpstr>PowerPoint 演示文稿</vt:lpstr>
      <vt:lpstr>PowerPoint 演示文稿</vt:lpstr>
      <vt:lpstr>PowerPoint 演示文稿</vt:lpstr>
      <vt:lpstr>PowerPoint 演示文稿</vt:lpstr>
      <vt:lpstr> 公司简介 产品方案 应用场景 成功案例 优势总结</vt:lpstr>
      <vt:lpstr>PowerPoint 演示文稿</vt:lpstr>
      <vt:lpstr>公司简介 产品方案 应用场景 成功案例 优势总结</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信雅达综合收单系统</dc:title>
  <dc:creator>邢明</dc:creator>
  <cp:lastModifiedBy>邢明</cp:lastModifiedBy>
  <cp:revision>91</cp:revision>
  <dcterms:created xsi:type="dcterms:W3CDTF">2017-01-06T07:56:24Z</dcterms:created>
  <dcterms:modified xsi:type="dcterms:W3CDTF">2017-02-20T08:42:38Z</dcterms:modified>
</cp:coreProperties>
</file>