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fred%20King\Documents\SportStats%20Project\Top%20winne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fred%20King\Documents\SportStats%20Project\Top%20player%20winn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[descriptives.csv]Sheet2!PivotTable3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 Average age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Sheet2!$A$2:$A$208</c:f>
              <c:strCache>
                <c:ptCount val="206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American Samoa</c:v>
                </c:pt>
                <c:pt idx="4">
                  <c:v>Andorra</c:v>
                </c:pt>
                <c:pt idx="5">
                  <c:v>Angola</c:v>
                </c:pt>
                <c:pt idx="6">
                  <c:v>Antigua</c:v>
                </c:pt>
                <c:pt idx="7">
                  <c:v>Argentina</c:v>
                </c:pt>
                <c:pt idx="8">
                  <c:v>Armenia</c:v>
                </c:pt>
                <c:pt idx="9">
                  <c:v>Aruba</c:v>
                </c:pt>
                <c:pt idx="10">
                  <c:v>Australia</c:v>
                </c:pt>
                <c:pt idx="11">
                  <c:v>Austria</c:v>
                </c:pt>
                <c:pt idx="12">
                  <c:v>Azerbaijan</c:v>
                </c:pt>
                <c:pt idx="13">
                  <c:v>Bahamas</c:v>
                </c:pt>
                <c:pt idx="14">
                  <c:v>Bahrain</c:v>
                </c:pt>
                <c:pt idx="15">
                  <c:v>Bangladesh</c:v>
                </c:pt>
                <c:pt idx="16">
                  <c:v>Barbados</c:v>
                </c:pt>
                <c:pt idx="17">
                  <c:v>Belarus</c:v>
                </c:pt>
                <c:pt idx="18">
                  <c:v>Belgium</c:v>
                </c:pt>
                <c:pt idx="19">
                  <c:v>Belize</c:v>
                </c:pt>
                <c:pt idx="20">
                  <c:v>Benin</c:v>
                </c:pt>
                <c:pt idx="21">
                  <c:v>Bermuda</c:v>
                </c:pt>
                <c:pt idx="22">
                  <c:v>Bhutan</c:v>
                </c:pt>
                <c:pt idx="23">
                  <c:v>Boliva</c:v>
                </c:pt>
                <c:pt idx="24">
                  <c:v>Bosnia and Herzegovina</c:v>
                </c:pt>
                <c:pt idx="25">
                  <c:v>Botswana</c:v>
                </c:pt>
                <c:pt idx="26">
                  <c:v>Brazil</c:v>
                </c:pt>
                <c:pt idx="27">
                  <c:v>Brunei</c:v>
                </c:pt>
                <c:pt idx="28">
                  <c:v>Bulgaria</c:v>
                </c:pt>
                <c:pt idx="29">
                  <c:v>Burkina Faso</c:v>
                </c:pt>
                <c:pt idx="30">
                  <c:v>Burundi</c:v>
                </c:pt>
                <c:pt idx="31">
                  <c:v>Cambodia</c:v>
                </c:pt>
                <c:pt idx="32">
                  <c:v>Cameroon</c:v>
                </c:pt>
                <c:pt idx="33">
                  <c:v>Canada</c:v>
                </c:pt>
                <c:pt idx="34">
                  <c:v>Cape Verde</c:v>
                </c:pt>
                <c:pt idx="35">
                  <c:v>Cayman Islands</c:v>
                </c:pt>
                <c:pt idx="36">
                  <c:v>Central African Republic</c:v>
                </c:pt>
                <c:pt idx="37">
                  <c:v>Chad</c:v>
                </c:pt>
                <c:pt idx="38">
                  <c:v>Chile</c:v>
                </c:pt>
                <c:pt idx="39">
                  <c:v>China</c:v>
                </c:pt>
                <c:pt idx="40">
                  <c:v>Colombia</c:v>
                </c:pt>
                <c:pt idx="41">
                  <c:v>Comoros</c:v>
                </c:pt>
                <c:pt idx="42">
                  <c:v>Cook Islands</c:v>
                </c:pt>
                <c:pt idx="43">
                  <c:v>Costa Rica</c:v>
                </c:pt>
                <c:pt idx="44">
                  <c:v>Croatia</c:v>
                </c:pt>
                <c:pt idx="45">
                  <c:v>Cuba</c:v>
                </c:pt>
                <c:pt idx="46">
                  <c:v>Curacao</c:v>
                </c:pt>
                <c:pt idx="47">
                  <c:v>Cyprus</c:v>
                </c:pt>
                <c:pt idx="48">
                  <c:v>Czech Republic</c:v>
                </c:pt>
                <c:pt idx="49">
                  <c:v>Democratic Republic of the Congo</c:v>
                </c:pt>
                <c:pt idx="50">
                  <c:v>Denmark</c:v>
                </c:pt>
                <c:pt idx="51">
                  <c:v>Djibouti</c:v>
                </c:pt>
                <c:pt idx="52">
                  <c:v>Dominica</c:v>
                </c:pt>
                <c:pt idx="53">
                  <c:v>Dominican Republic</c:v>
                </c:pt>
                <c:pt idx="54">
                  <c:v>Ecuador</c:v>
                </c:pt>
                <c:pt idx="55">
                  <c:v>Egypt</c:v>
                </c:pt>
                <c:pt idx="56">
                  <c:v>El Salvador</c:v>
                </c:pt>
                <c:pt idx="57">
                  <c:v>Equatorial Guinea</c:v>
                </c:pt>
                <c:pt idx="58">
                  <c:v>Eritrea</c:v>
                </c:pt>
                <c:pt idx="59">
                  <c:v>Estonia</c:v>
                </c:pt>
                <c:pt idx="60">
                  <c:v>Ethiopia</c:v>
                </c:pt>
                <c:pt idx="61">
                  <c:v>Fiji</c:v>
                </c:pt>
                <c:pt idx="62">
                  <c:v>Finland</c:v>
                </c:pt>
                <c:pt idx="63">
                  <c:v>France</c:v>
                </c:pt>
                <c:pt idx="64">
                  <c:v>Gabon</c:v>
                </c:pt>
                <c:pt idx="65">
                  <c:v>Gambia</c:v>
                </c:pt>
                <c:pt idx="66">
                  <c:v>Georgia</c:v>
                </c:pt>
                <c:pt idx="67">
                  <c:v>Germany</c:v>
                </c:pt>
                <c:pt idx="68">
                  <c:v>Ghana</c:v>
                </c:pt>
                <c:pt idx="69">
                  <c:v>Greece</c:v>
                </c:pt>
                <c:pt idx="70">
                  <c:v>Grenada</c:v>
                </c:pt>
                <c:pt idx="71">
                  <c:v>Guam</c:v>
                </c:pt>
                <c:pt idx="72">
                  <c:v>Guatemala</c:v>
                </c:pt>
                <c:pt idx="73">
                  <c:v>Guinea</c:v>
                </c:pt>
                <c:pt idx="74">
                  <c:v>Guinea-Bissau</c:v>
                </c:pt>
                <c:pt idx="75">
                  <c:v>Guyana</c:v>
                </c:pt>
                <c:pt idx="76">
                  <c:v>Haiti</c:v>
                </c:pt>
                <c:pt idx="77">
                  <c:v>Honduras</c:v>
                </c:pt>
                <c:pt idx="78">
                  <c:v>Hungary</c:v>
                </c:pt>
                <c:pt idx="79">
                  <c:v>Iceland</c:v>
                </c:pt>
                <c:pt idx="80">
                  <c:v>India</c:v>
                </c:pt>
                <c:pt idx="81">
                  <c:v>Individual Olympic Athletes</c:v>
                </c:pt>
                <c:pt idx="82">
                  <c:v>Indonesia</c:v>
                </c:pt>
                <c:pt idx="83">
                  <c:v>Iran</c:v>
                </c:pt>
                <c:pt idx="84">
                  <c:v>Iraq</c:v>
                </c:pt>
                <c:pt idx="85">
                  <c:v>Ireland</c:v>
                </c:pt>
                <c:pt idx="86">
                  <c:v>Israel</c:v>
                </c:pt>
                <c:pt idx="87">
                  <c:v>Italy</c:v>
                </c:pt>
                <c:pt idx="88">
                  <c:v>Ivory Coast</c:v>
                </c:pt>
                <c:pt idx="89">
                  <c:v>Jamaica</c:v>
                </c:pt>
                <c:pt idx="90">
                  <c:v>Japan</c:v>
                </c:pt>
                <c:pt idx="91">
                  <c:v>Jordan</c:v>
                </c:pt>
                <c:pt idx="92">
                  <c:v>Kazakhstan</c:v>
                </c:pt>
                <c:pt idx="93">
                  <c:v>Kenya</c:v>
                </c:pt>
                <c:pt idx="94">
                  <c:v>Kiribati</c:v>
                </c:pt>
                <c:pt idx="95">
                  <c:v>Kosovo</c:v>
                </c:pt>
                <c:pt idx="96">
                  <c:v>Kuwait</c:v>
                </c:pt>
                <c:pt idx="97">
                  <c:v>Kyrgyzstan</c:v>
                </c:pt>
                <c:pt idx="98">
                  <c:v>Laos</c:v>
                </c:pt>
                <c:pt idx="99">
                  <c:v>Latvia</c:v>
                </c:pt>
                <c:pt idx="100">
                  <c:v>Lebanon</c:v>
                </c:pt>
                <c:pt idx="101">
                  <c:v>Lesotho</c:v>
                </c:pt>
                <c:pt idx="102">
                  <c:v>Liberia</c:v>
                </c:pt>
                <c:pt idx="103">
                  <c:v>Libya</c:v>
                </c:pt>
                <c:pt idx="104">
                  <c:v>Liechtenstein</c:v>
                </c:pt>
                <c:pt idx="105">
                  <c:v>Lithuania</c:v>
                </c:pt>
                <c:pt idx="106">
                  <c:v>Luxembourg</c:v>
                </c:pt>
                <c:pt idx="107">
                  <c:v>Macedonia</c:v>
                </c:pt>
                <c:pt idx="108">
                  <c:v>Madagascar</c:v>
                </c:pt>
                <c:pt idx="109">
                  <c:v>Malawi</c:v>
                </c:pt>
                <c:pt idx="110">
                  <c:v>Malaysia</c:v>
                </c:pt>
                <c:pt idx="111">
                  <c:v>Maldives</c:v>
                </c:pt>
                <c:pt idx="112">
                  <c:v>Mali</c:v>
                </c:pt>
                <c:pt idx="113">
                  <c:v>Malta</c:v>
                </c:pt>
                <c:pt idx="114">
                  <c:v>Marshall Islands</c:v>
                </c:pt>
                <c:pt idx="115">
                  <c:v>Mauritania</c:v>
                </c:pt>
                <c:pt idx="116">
                  <c:v>Mauritius</c:v>
                </c:pt>
                <c:pt idx="117">
                  <c:v>Mexico</c:v>
                </c:pt>
                <c:pt idx="118">
                  <c:v>Micronesia</c:v>
                </c:pt>
                <c:pt idx="119">
                  <c:v>Moldova</c:v>
                </c:pt>
                <c:pt idx="120">
                  <c:v>Monaco</c:v>
                </c:pt>
                <c:pt idx="121">
                  <c:v>Mongolia</c:v>
                </c:pt>
                <c:pt idx="122">
                  <c:v>Montenegro</c:v>
                </c:pt>
                <c:pt idx="123">
                  <c:v>Morocco</c:v>
                </c:pt>
                <c:pt idx="124">
                  <c:v>Mozambique</c:v>
                </c:pt>
                <c:pt idx="125">
                  <c:v>Myanmar</c:v>
                </c:pt>
                <c:pt idx="126">
                  <c:v>NA</c:v>
                </c:pt>
                <c:pt idx="127">
                  <c:v>Namibia</c:v>
                </c:pt>
                <c:pt idx="128">
                  <c:v>Nauru</c:v>
                </c:pt>
                <c:pt idx="129">
                  <c:v>Nepal</c:v>
                </c:pt>
                <c:pt idx="130">
                  <c:v>Netherlands</c:v>
                </c:pt>
                <c:pt idx="131">
                  <c:v>New Zealand</c:v>
                </c:pt>
                <c:pt idx="132">
                  <c:v>Nicaragua</c:v>
                </c:pt>
                <c:pt idx="133">
                  <c:v>Niger</c:v>
                </c:pt>
                <c:pt idx="134">
                  <c:v>Nigeria</c:v>
                </c:pt>
                <c:pt idx="135">
                  <c:v>North Korea</c:v>
                </c:pt>
                <c:pt idx="136">
                  <c:v>Norway</c:v>
                </c:pt>
                <c:pt idx="137">
                  <c:v>Oman</c:v>
                </c:pt>
                <c:pt idx="138">
                  <c:v>Pakistan</c:v>
                </c:pt>
                <c:pt idx="139">
                  <c:v>Palau</c:v>
                </c:pt>
                <c:pt idx="140">
                  <c:v>Palestine</c:v>
                </c:pt>
                <c:pt idx="141">
                  <c:v>Panama</c:v>
                </c:pt>
                <c:pt idx="142">
                  <c:v>Papua New Guinea</c:v>
                </c:pt>
                <c:pt idx="143">
                  <c:v>Paraguay</c:v>
                </c:pt>
                <c:pt idx="144">
                  <c:v>Peru</c:v>
                </c:pt>
                <c:pt idx="145">
                  <c:v>Philippines</c:v>
                </c:pt>
                <c:pt idx="146">
                  <c:v>Poland</c:v>
                </c:pt>
                <c:pt idx="147">
                  <c:v>Portugal</c:v>
                </c:pt>
                <c:pt idx="148">
                  <c:v>Puerto Rico</c:v>
                </c:pt>
                <c:pt idx="149">
                  <c:v>Qatar</c:v>
                </c:pt>
                <c:pt idx="150">
                  <c:v>Republic of Congo</c:v>
                </c:pt>
                <c:pt idx="151">
                  <c:v>Romania</c:v>
                </c:pt>
                <c:pt idx="152">
                  <c:v>Russia</c:v>
                </c:pt>
                <c:pt idx="153">
                  <c:v>Rwanda</c:v>
                </c:pt>
                <c:pt idx="154">
                  <c:v>Saint Kitts</c:v>
                </c:pt>
                <c:pt idx="155">
                  <c:v>Saint Lucia</c:v>
                </c:pt>
                <c:pt idx="156">
                  <c:v>Saint Vincent</c:v>
                </c:pt>
                <c:pt idx="157">
                  <c:v>Samoa</c:v>
                </c:pt>
                <c:pt idx="158">
                  <c:v>San Marino</c:v>
                </c:pt>
                <c:pt idx="159">
                  <c:v>Sao Tome and Principe</c:v>
                </c:pt>
                <c:pt idx="160">
                  <c:v>Saudi Arabia</c:v>
                </c:pt>
                <c:pt idx="161">
                  <c:v>Senegal</c:v>
                </c:pt>
                <c:pt idx="162">
                  <c:v>Serbia</c:v>
                </c:pt>
                <c:pt idx="163">
                  <c:v>Seychelles</c:v>
                </c:pt>
                <c:pt idx="164">
                  <c:v>Sierra Leone</c:v>
                </c:pt>
                <c:pt idx="165">
                  <c:v>Slovakia</c:v>
                </c:pt>
                <c:pt idx="166">
                  <c:v>Slovenia</c:v>
                </c:pt>
                <c:pt idx="167">
                  <c:v>Solomon Islands</c:v>
                </c:pt>
                <c:pt idx="168">
                  <c:v>Somalia</c:v>
                </c:pt>
                <c:pt idx="169">
                  <c:v>South Africa</c:v>
                </c:pt>
                <c:pt idx="170">
                  <c:v>South Korea</c:v>
                </c:pt>
                <c:pt idx="171">
                  <c:v>South Sudan</c:v>
                </c:pt>
                <c:pt idx="172">
                  <c:v>Spain</c:v>
                </c:pt>
                <c:pt idx="173">
                  <c:v>Sri Lanka</c:v>
                </c:pt>
                <c:pt idx="174">
                  <c:v>Sudan</c:v>
                </c:pt>
                <c:pt idx="175">
                  <c:v>Suriname</c:v>
                </c:pt>
                <c:pt idx="176">
                  <c:v>Swaziland</c:v>
                </c:pt>
                <c:pt idx="177">
                  <c:v>Sweden</c:v>
                </c:pt>
                <c:pt idx="178">
                  <c:v>Switzerland</c:v>
                </c:pt>
                <c:pt idx="179">
                  <c:v>Syria</c:v>
                </c:pt>
                <c:pt idx="180">
                  <c:v>Taiwan</c:v>
                </c:pt>
                <c:pt idx="181">
                  <c:v>Tajikistan</c:v>
                </c:pt>
                <c:pt idx="182">
                  <c:v>Tanzania</c:v>
                </c:pt>
                <c:pt idx="183">
                  <c:v>Thailand</c:v>
                </c:pt>
                <c:pt idx="184">
                  <c:v>Timor-Leste</c:v>
                </c:pt>
                <c:pt idx="185">
                  <c:v>Togo</c:v>
                </c:pt>
                <c:pt idx="186">
                  <c:v>Tonga</c:v>
                </c:pt>
                <c:pt idx="187">
                  <c:v>Trinidad</c:v>
                </c:pt>
                <c:pt idx="188">
                  <c:v>Tunisia</c:v>
                </c:pt>
                <c:pt idx="189">
                  <c:v>Turkey</c:v>
                </c:pt>
                <c:pt idx="190">
                  <c:v>Turkmenistan</c:v>
                </c:pt>
                <c:pt idx="191">
                  <c:v>Uganda</c:v>
                </c:pt>
                <c:pt idx="192">
                  <c:v>UK</c:v>
                </c:pt>
                <c:pt idx="193">
                  <c:v>Ukraine</c:v>
                </c:pt>
                <c:pt idx="194">
                  <c:v>United Arab Emirates</c:v>
                </c:pt>
                <c:pt idx="195">
                  <c:v>Uruguay</c:v>
                </c:pt>
                <c:pt idx="196">
                  <c:v>USA</c:v>
                </c:pt>
                <c:pt idx="197">
                  <c:v>Uzbekistan</c:v>
                </c:pt>
                <c:pt idx="198">
                  <c:v>Vanuatu</c:v>
                </c:pt>
                <c:pt idx="199">
                  <c:v>Venezuela</c:v>
                </c:pt>
                <c:pt idx="200">
                  <c:v>Vietnam</c:v>
                </c:pt>
                <c:pt idx="201">
                  <c:v>Virgin Islands, British</c:v>
                </c:pt>
                <c:pt idx="202">
                  <c:v>Virgin Islands, US</c:v>
                </c:pt>
                <c:pt idx="203">
                  <c:v>Yemen</c:v>
                </c:pt>
                <c:pt idx="204">
                  <c:v>Zambia</c:v>
                </c:pt>
                <c:pt idx="205">
                  <c:v>Zimbabwe</c:v>
                </c:pt>
              </c:strCache>
            </c:strRef>
          </c:cat>
          <c:val>
            <c:numRef>
              <c:f>Sheet2!$B$2:$B$208</c:f>
              <c:numCache>
                <c:formatCode>General</c:formatCode>
                <c:ptCount val="206"/>
                <c:pt idx="0">
                  <c:v>23.1</c:v>
                </c:pt>
                <c:pt idx="1">
                  <c:v>23.9</c:v>
                </c:pt>
                <c:pt idx="2">
                  <c:v>23.69</c:v>
                </c:pt>
                <c:pt idx="3">
                  <c:v>25.47</c:v>
                </c:pt>
                <c:pt idx="4">
                  <c:v>22.59</c:v>
                </c:pt>
                <c:pt idx="5">
                  <c:v>23.71</c:v>
                </c:pt>
                <c:pt idx="6">
                  <c:v>21.2</c:v>
                </c:pt>
                <c:pt idx="7">
                  <c:v>24.72</c:v>
                </c:pt>
                <c:pt idx="8">
                  <c:v>23.59</c:v>
                </c:pt>
                <c:pt idx="9">
                  <c:v>23.97</c:v>
                </c:pt>
                <c:pt idx="10">
                  <c:v>24.03</c:v>
                </c:pt>
                <c:pt idx="11">
                  <c:v>24.24</c:v>
                </c:pt>
                <c:pt idx="12">
                  <c:v>23.7</c:v>
                </c:pt>
                <c:pt idx="13">
                  <c:v>23.15</c:v>
                </c:pt>
                <c:pt idx="14">
                  <c:v>23.03</c:v>
                </c:pt>
                <c:pt idx="15">
                  <c:v>22.52</c:v>
                </c:pt>
                <c:pt idx="16">
                  <c:v>22.88</c:v>
                </c:pt>
                <c:pt idx="17">
                  <c:v>23.95</c:v>
                </c:pt>
                <c:pt idx="18">
                  <c:v>23.81</c:v>
                </c:pt>
                <c:pt idx="19">
                  <c:v>25.1</c:v>
                </c:pt>
                <c:pt idx="20">
                  <c:v>24.45</c:v>
                </c:pt>
                <c:pt idx="21">
                  <c:v>27.41</c:v>
                </c:pt>
                <c:pt idx="22">
                  <c:v>25.76</c:v>
                </c:pt>
                <c:pt idx="23">
                  <c:v>26.83</c:v>
                </c:pt>
                <c:pt idx="24">
                  <c:v>23.94</c:v>
                </c:pt>
                <c:pt idx="25">
                  <c:v>24.64</c:v>
                </c:pt>
                <c:pt idx="26">
                  <c:v>24.18</c:v>
                </c:pt>
                <c:pt idx="27">
                  <c:v>21.25</c:v>
                </c:pt>
                <c:pt idx="28">
                  <c:v>23.23</c:v>
                </c:pt>
                <c:pt idx="29">
                  <c:v>23.58</c:v>
                </c:pt>
                <c:pt idx="30">
                  <c:v>23.25</c:v>
                </c:pt>
                <c:pt idx="31">
                  <c:v>23.5</c:v>
                </c:pt>
                <c:pt idx="32">
                  <c:v>23.39</c:v>
                </c:pt>
                <c:pt idx="33">
                  <c:v>24.06</c:v>
                </c:pt>
                <c:pt idx="34">
                  <c:v>24.58</c:v>
                </c:pt>
                <c:pt idx="35">
                  <c:v>21.94</c:v>
                </c:pt>
                <c:pt idx="36">
                  <c:v>23.77</c:v>
                </c:pt>
                <c:pt idx="37">
                  <c:v>22.39</c:v>
                </c:pt>
                <c:pt idx="38">
                  <c:v>24.66</c:v>
                </c:pt>
                <c:pt idx="39">
                  <c:v>22.83</c:v>
                </c:pt>
                <c:pt idx="40">
                  <c:v>23.75</c:v>
                </c:pt>
                <c:pt idx="41">
                  <c:v>20.64</c:v>
                </c:pt>
                <c:pt idx="42">
                  <c:v>22</c:v>
                </c:pt>
                <c:pt idx="43">
                  <c:v>24.78</c:v>
                </c:pt>
                <c:pt idx="44">
                  <c:v>23.98</c:v>
                </c:pt>
                <c:pt idx="45">
                  <c:v>23.2</c:v>
                </c:pt>
                <c:pt idx="46">
                  <c:v>24.62</c:v>
                </c:pt>
                <c:pt idx="47">
                  <c:v>23.69</c:v>
                </c:pt>
                <c:pt idx="48">
                  <c:v>23.97</c:v>
                </c:pt>
                <c:pt idx="49">
                  <c:v>24</c:v>
                </c:pt>
                <c:pt idx="50">
                  <c:v>25.01</c:v>
                </c:pt>
                <c:pt idx="51">
                  <c:v>22.21</c:v>
                </c:pt>
                <c:pt idx="52">
                  <c:v>25.25</c:v>
                </c:pt>
                <c:pt idx="53">
                  <c:v>23.74</c:v>
                </c:pt>
                <c:pt idx="54">
                  <c:v>23.99</c:v>
                </c:pt>
                <c:pt idx="55">
                  <c:v>23.59</c:v>
                </c:pt>
                <c:pt idx="56">
                  <c:v>24.47</c:v>
                </c:pt>
                <c:pt idx="57">
                  <c:v>21.54</c:v>
                </c:pt>
                <c:pt idx="58">
                  <c:v>22.25</c:v>
                </c:pt>
                <c:pt idx="59">
                  <c:v>23.56</c:v>
                </c:pt>
                <c:pt idx="60">
                  <c:v>22.92</c:v>
                </c:pt>
                <c:pt idx="61">
                  <c:v>24.2</c:v>
                </c:pt>
                <c:pt idx="62">
                  <c:v>24.76</c:v>
                </c:pt>
                <c:pt idx="63">
                  <c:v>24.34</c:v>
                </c:pt>
                <c:pt idx="64">
                  <c:v>22.86</c:v>
                </c:pt>
                <c:pt idx="65">
                  <c:v>22.94</c:v>
                </c:pt>
                <c:pt idx="66">
                  <c:v>23.55</c:v>
                </c:pt>
                <c:pt idx="67">
                  <c:v>23.88</c:v>
                </c:pt>
                <c:pt idx="68">
                  <c:v>23.04</c:v>
                </c:pt>
                <c:pt idx="69">
                  <c:v>23.98</c:v>
                </c:pt>
                <c:pt idx="70">
                  <c:v>22.41</c:v>
                </c:pt>
                <c:pt idx="71">
                  <c:v>25.29</c:v>
                </c:pt>
                <c:pt idx="72">
                  <c:v>24.66</c:v>
                </c:pt>
                <c:pt idx="73">
                  <c:v>22.5</c:v>
                </c:pt>
                <c:pt idx="74">
                  <c:v>24.79</c:v>
                </c:pt>
                <c:pt idx="75">
                  <c:v>23.21</c:v>
                </c:pt>
                <c:pt idx="76">
                  <c:v>23.81</c:v>
                </c:pt>
                <c:pt idx="77">
                  <c:v>22.66</c:v>
                </c:pt>
                <c:pt idx="78">
                  <c:v>23.63</c:v>
                </c:pt>
                <c:pt idx="79">
                  <c:v>23.46</c:v>
                </c:pt>
                <c:pt idx="80">
                  <c:v>24.53</c:v>
                </c:pt>
                <c:pt idx="81">
                  <c:v>23.45</c:v>
                </c:pt>
                <c:pt idx="82">
                  <c:v>23.79</c:v>
                </c:pt>
                <c:pt idx="83">
                  <c:v>24.68</c:v>
                </c:pt>
                <c:pt idx="84">
                  <c:v>23.86</c:v>
                </c:pt>
                <c:pt idx="85">
                  <c:v>25.99</c:v>
                </c:pt>
                <c:pt idx="86">
                  <c:v>23.46</c:v>
                </c:pt>
                <c:pt idx="87">
                  <c:v>23.94</c:v>
                </c:pt>
                <c:pt idx="88">
                  <c:v>22.76</c:v>
                </c:pt>
                <c:pt idx="89">
                  <c:v>22.82</c:v>
                </c:pt>
                <c:pt idx="90">
                  <c:v>23.61</c:v>
                </c:pt>
                <c:pt idx="91">
                  <c:v>24.31</c:v>
                </c:pt>
                <c:pt idx="92">
                  <c:v>24.02</c:v>
                </c:pt>
                <c:pt idx="93">
                  <c:v>24.63</c:v>
                </c:pt>
                <c:pt idx="94">
                  <c:v>19.78</c:v>
                </c:pt>
                <c:pt idx="95">
                  <c:v>23.38</c:v>
                </c:pt>
                <c:pt idx="96">
                  <c:v>21.33</c:v>
                </c:pt>
                <c:pt idx="97">
                  <c:v>23.8</c:v>
                </c:pt>
                <c:pt idx="98">
                  <c:v>21.05</c:v>
                </c:pt>
                <c:pt idx="99">
                  <c:v>23.85</c:v>
                </c:pt>
                <c:pt idx="100">
                  <c:v>23.78</c:v>
                </c:pt>
                <c:pt idx="101">
                  <c:v>24.84</c:v>
                </c:pt>
                <c:pt idx="102">
                  <c:v>22.45</c:v>
                </c:pt>
                <c:pt idx="103">
                  <c:v>22.23</c:v>
                </c:pt>
                <c:pt idx="104">
                  <c:v>22.25</c:v>
                </c:pt>
                <c:pt idx="105">
                  <c:v>24.13</c:v>
                </c:pt>
                <c:pt idx="106">
                  <c:v>24.42</c:v>
                </c:pt>
                <c:pt idx="107">
                  <c:v>21.39</c:v>
                </c:pt>
                <c:pt idx="108">
                  <c:v>23.52</c:v>
                </c:pt>
                <c:pt idx="109">
                  <c:v>22.83</c:v>
                </c:pt>
                <c:pt idx="110">
                  <c:v>23.29</c:v>
                </c:pt>
                <c:pt idx="111">
                  <c:v>19.649999999999999</c:v>
                </c:pt>
                <c:pt idx="112">
                  <c:v>23.53</c:v>
                </c:pt>
                <c:pt idx="113">
                  <c:v>24.2</c:v>
                </c:pt>
                <c:pt idx="114">
                  <c:v>18.91</c:v>
                </c:pt>
                <c:pt idx="115">
                  <c:v>23.3</c:v>
                </c:pt>
                <c:pt idx="116">
                  <c:v>23.48</c:v>
                </c:pt>
                <c:pt idx="117">
                  <c:v>23.47</c:v>
                </c:pt>
                <c:pt idx="118">
                  <c:v>23.24</c:v>
                </c:pt>
                <c:pt idx="119">
                  <c:v>23.3</c:v>
                </c:pt>
                <c:pt idx="120">
                  <c:v>27.2</c:v>
                </c:pt>
                <c:pt idx="121">
                  <c:v>23.67</c:v>
                </c:pt>
                <c:pt idx="122">
                  <c:v>24.78</c:v>
                </c:pt>
                <c:pt idx="123">
                  <c:v>24.68</c:v>
                </c:pt>
                <c:pt idx="124">
                  <c:v>22.14</c:v>
                </c:pt>
                <c:pt idx="125">
                  <c:v>25.28</c:v>
                </c:pt>
                <c:pt idx="126">
                  <c:v>23.57</c:v>
                </c:pt>
                <c:pt idx="127">
                  <c:v>25.74</c:v>
                </c:pt>
                <c:pt idx="128">
                  <c:v>23</c:v>
                </c:pt>
                <c:pt idx="129">
                  <c:v>24.48</c:v>
                </c:pt>
                <c:pt idx="130">
                  <c:v>24.33</c:v>
                </c:pt>
                <c:pt idx="131">
                  <c:v>24.8</c:v>
                </c:pt>
                <c:pt idx="132">
                  <c:v>22.14</c:v>
                </c:pt>
                <c:pt idx="133">
                  <c:v>22.13</c:v>
                </c:pt>
                <c:pt idx="134">
                  <c:v>22.89</c:v>
                </c:pt>
                <c:pt idx="135">
                  <c:v>22.54</c:v>
                </c:pt>
                <c:pt idx="136">
                  <c:v>24.12</c:v>
                </c:pt>
                <c:pt idx="137">
                  <c:v>23.35</c:v>
                </c:pt>
                <c:pt idx="138">
                  <c:v>23.95</c:v>
                </c:pt>
                <c:pt idx="139">
                  <c:v>22.3</c:v>
                </c:pt>
                <c:pt idx="140">
                  <c:v>22.65</c:v>
                </c:pt>
                <c:pt idx="141">
                  <c:v>24.13</c:v>
                </c:pt>
                <c:pt idx="142">
                  <c:v>22.79</c:v>
                </c:pt>
                <c:pt idx="143">
                  <c:v>23.57</c:v>
                </c:pt>
                <c:pt idx="144">
                  <c:v>23.09</c:v>
                </c:pt>
                <c:pt idx="145">
                  <c:v>23.84</c:v>
                </c:pt>
                <c:pt idx="146">
                  <c:v>24.09</c:v>
                </c:pt>
                <c:pt idx="147">
                  <c:v>24.75</c:v>
                </c:pt>
                <c:pt idx="148">
                  <c:v>24.27</c:v>
                </c:pt>
                <c:pt idx="149">
                  <c:v>22.49</c:v>
                </c:pt>
                <c:pt idx="150">
                  <c:v>22.82</c:v>
                </c:pt>
                <c:pt idx="151">
                  <c:v>23.22</c:v>
                </c:pt>
                <c:pt idx="152">
                  <c:v>23.87</c:v>
                </c:pt>
                <c:pt idx="153">
                  <c:v>22.44</c:v>
                </c:pt>
                <c:pt idx="154">
                  <c:v>23.06</c:v>
                </c:pt>
                <c:pt idx="155">
                  <c:v>22.35</c:v>
                </c:pt>
                <c:pt idx="156">
                  <c:v>20.93</c:v>
                </c:pt>
                <c:pt idx="157">
                  <c:v>24.68</c:v>
                </c:pt>
                <c:pt idx="158">
                  <c:v>25.5</c:v>
                </c:pt>
                <c:pt idx="159">
                  <c:v>21.38</c:v>
                </c:pt>
                <c:pt idx="160">
                  <c:v>23.35</c:v>
                </c:pt>
                <c:pt idx="161">
                  <c:v>24.62</c:v>
                </c:pt>
                <c:pt idx="162">
                  <c:v>23.48</c:v>
                </c:pt>
                <c:pt idx="163">
                  <c:v>22.86</c:v>
                </c:pt>
                <c:pt idx="164">
                  <c:v>21.9</c:v>
                </c:pt>
                <c:pt idx="165">
                  <c:v>23.96</c:v>
                </c:pt>
                <c:pt idx="166">
                  <c:v>23.51</c:v>
                </c:pt>
                <c:pt idx="167">
                  <c:v>24.22</c:v>
                </c:pt>
                <c:pt idx="168">
                  <c:v>20.21</c:v>
                </c:pt>
                <c:pt idx="169">
                  <c:v>24.56</c:v>
                </c:pt>
                <c:pt idx="170">
                  <c:v>22.57</c:v>
                </c:pt>
                <c:pt idx="171">
                  <c:v>22.67</c:v>
                </c:pt>
                <c:pt idx="172">
                  <c:v>23.83</c:v>
                </c:pt>
                <c:pt idx="173">
                  <c:v>24.79</c:v>
                </c:pt>
                <c:pt idx="174">
                  <c:v>22.08</c:v>
                </c:pt>
                <c:pt idx="175">
                  <c:v>19.84</c:v>
                </c:pt>
                <c:pt idx="176">
                  <c:v>24.03</c:v>
                </c:pt>
                <c:pt idx="177">
                  <c:v>24.26</c:v>
                </c:pt>
                <c:pt idx="178">
                  <c:v>25.08</c:v>
                </c:pt>
                <c:pt idx="179">
                  <c:v>23.97</c:v>
                </c:pt>
                <c:pt idx="180">
                  <c:v>23.09</c:v>
                </c:pt>
                <c:pt idx="181">
                  <c:v>24.9</c:v>
                </c:pt>
                <c:pt idx="182">
                  <c:v>24.02</c:v>
                </c:pt>
                <c:pt idx="183">
                  <c:v>24.26</c:v>
                </c:pt>
                <c:pt idx="184">
                  <c:v>23.8</c:v>
                </c:pt>
                <c:pt idx="185">
                  <c:v>22.36</c:v>
                </c:pt>
                <c:pt idx="186">
                  <c:v>24.14</c:v>
                </c:pt>
                <c:pt idx="187">
                  <c:v>23.52</c:v>
                </c:pt>
                <c:pt idx="188">
                  <c:v>23.68</c:v>
                </c:pt>
                <c:pt idx="189">
                  <c:v>23.82</c:v>
                </c:pt>
                <c:pt idx="190">
                  <c:v>22.48</c:v>
                </c:pt>
                <c:pt idx="191">
                  <c:v>23.23</c:v>
                </c:pt>
                <c:pt idx="192">
                  <c:v>24.34</c:v>
                </c:pt>
                <c:pt idx="193">
                  <c:v>23.77</c:v>
                </c:pt>
                <c:pt idx="194">
                  <c:v>22.98</c:v>
                </c:pt>
                <c:pt idx="195">
                  <c:v>24.15</c:v>
                </c:pt>
                <c:pt idx="196">
                  <c:v>24</c:v>
                </c:pt>
                <c:pt idx="197">
                  <c:v>22.78</c:v>
                </c:pt>
                <c:pt idx="198">
                  <c:v>22.63</c:v>
                </c:pt>
                <c:pt idx="199">
                  <c:v>24.26</c:v>
                </c:pt>
                <c:pt idx="200">
                  <c:v>24.03</c:v>
                </c:pt>
                <c:pt idx="201">
                  <c:v>24.52</c:v>
                </c:pt>
                <c:pt idx="202">
                  <c:v>26.86</c:v>
                </c:pt>
                <c:pt idx="203">
                  <c:v>20.78</c:v>
                </c:pt>
                <c:pt idx="204">
                  <c:v>22.88</c:v>
                </c:pt>
                <c:pt idx="205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3-432B-8B9B-1F6646A3194D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 Average Weight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Sheet2!$A$2:$A$208</c:f>
              <c:strCache>
                <c:ptCount val="206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American Samoa</c:v>
                </c:pt>
                <c:pt idx="4">
                  <c:v>Andorra</c:v>
                </c:pt>
                <c:pt idx="5">
                  <c:v>Angola</c:v>
                </c:pt>
                <c:pt idx="6">
                  <c:v>Antigua</c:v>
                </c:pt>
                <c:pt idx="7">
                  <c:v>Argentina</c:v>
                </c:pt>
                <c:pt idx="8">
                  <c:v>Armenia</c:v>
                </c:pt>
                <c:pt idx="9">
                  <c:v>Aruba</c:v>
                </c:pt>
                <c:pt idx="10">
                  <c:v>Australia</c:v>
                </c:pt>
                <c:pt idx="11">
                  <c:v>Austria</c:v>
                </c:pt>
                <c:pt idx="12">
                  <c:v>Azerbaijan</c:v>
                </c:pt>
                <c:pt idx="13">
                  <c:v>Bahamas</c:v>
                </c:pt>
                <c:pt idx="14">
                  <c:v>Bahrain</c:v>
                </c:pt>
                <c:pt idx="15">
                  <c:v>Bangladesh</c:v>
                </c:pt>
                <c:pt idx="16">
                  <c:v>Barbados</c:v>
                </c:pt>
                <c:pt idx="17">
                  <c:v>Belarus</c:v>
                </c:pt>
                <c:pt idx="18">
                  <c:v>Belgium</c:v>
                </c:pt>
                <c:pt idx="19">
                  <c:v>Belize</c:v>
                </c:pt>
                <c:pt idx="20">
                  <c:v>Benin</c:v>
                </c:pt>
                <c:pt idx="21">
                  <c:v>Bermuda</c:v>
                </c:pt>
                <c:pt idx="22">
                  <c:v>Bhutan</c:v>
                </c:pt>
                <c:pt idx="23">
                  <c:v>Boliva</c:v>
                </c:pt>
                <c:pt idx="24">
                  <c:v>Bosnia and Herzegovina</c:v>
                </c:pt>
                <c:pt idx="25">
                  <c:v>Botswana</c:v>
                </c:pt>
                <c:pt idx="26">
                  <c:v>Brazil</c:v>
                </c:pt>
                <c:pt idx="27">
                  <c:v>Brunei</c:v>
                </c:pt>
                <c:pt idx="28">
                  <c:v>Bulgaria</c:v>
                </c:pt>
                <c:pt idx="29">
                  <c:v>Burkina Faso</c:v>
                </c:pt>
                <c:pt idx="30">
                  <c:v>Burundi</c:v>
                </c:pt>
                <c:pt idx="31">
                  <c:v>Cambodia</c:v>
                </c:pt>
                <c:pt idx="32">
                  <c:v>Cameroon</c:v>
                </c:pt>
                <c:pt idx="33">
                  <c:v>Canada</c:v>
                </c:pt>
                <c:pt idx="34">
                  <c:v>Cape Verde</c:v>
                </c:pt>
                <c:pt idx="35">
                  <c:v>Cayman Islands</c:v>
                </c:pt>
                <c:pt idx="36">
                  <c:v>Central African Republic</c:v>
                </c:pt>
                <c:pt idx="37">
                  <c:v>Chad</c:v>
                </c:pt>
                <c:pt idx="38">
                  <c:v>Chile</c:v>
                </c:pt>
                <c:pt idx="39">
                  <c:v>China</c:v>
                </c:pt>
                <c:pt idx="40">
                  <c:v>Colombia</c:v>
                </c:pt>
                <c:pt idx="41">
                  <c:v>Comoros</c:v>
                </c:pt>
                <c:pt idx="42">
                  <c:v>Cook Islands</c:v>
                </c:pt>
                <c:pt idx="43">
                  <c:v>Costa Rica</c:v>
                </c:pt>
                <c:pt idx="44">
                  <c:v>Croatia</c:v>
                </c:pt>
                <c:pt idx="45">
                  <c:v>Cuba</c:v>
                </c:pt>
                <c:pt idx="46">
                  <c:v>Curacao</c:v>
                </c:pt>
                <c:pt idx="47">
                  <c:v>Cyprus</c:v>
                </c:pt>
                <c:pt idx="48">
                  <c:v>Czech Republic</c:v>
                </c:pt>
                <c:pt idx="49">
                  <c:v>Democratic Republic of the Congo</c:v>
                </c:pt>
                <c:pt idx="50">
                  <c:v>Denmark</c:v>
                </c:pt>
                <c:pt idx="51">
                  <c:v>Djibouti</c:v>
                </c:pt>
                <c:pt idx="52">
                  <c:v>Dominica</c:v>
                </c:pt>
                <c:pt idx="53">
                  <c:v>Dominican Republic</c:v>
                </c:pt>
                <c:pt idx="54">
                  <c:v>Ecuador</c:v>
                </c:pt>
                <c:pt idx="55">
                  <c:v>Egypt</c:v>
                </c:pt>
                <c:pt idx="56">
                  <c:v>El Salvador</c:v>
                </c:pt>
                <c:pt idx="57">
                  <c:v>Equatorial Guinea</c:v>
                </c:pt>
                <c:pt idx="58">
                  <c:v>Eritrea</c:v>
                </c:pt>
                <c:pt idx="59">
                  <c:v>Estonia</c:v>
                </c:pt>
                <c:pt idx="60">
                  <c:v>Ethiopia</c:v>
                </c:pt>
                <c:pt idx="61">
                  <c:v>Fiji</c:v>
                </c:pt>
                <c:pt idx="62">
                  <c:v>Finland</c:v>
                </c:pt>
                <c:pt idx="63">
                  <c:v>France</c:v>
                </c:pt>
                <c:pt idx="64">
                  <c:v>Gabon</c:v>
                </c:pt>
                <c:pt idx="65">
                  <c:v>Gambia</c:v>
                </c:pt>
                <c:pt idx="66">
                  <c:v>Georgia</c:v>
                </c:pt>
                <c:pt idx="67">
                  <c:v>Germany</c:v>
                </c:pt>
                <c:pt idx="68">
                  <c:v>Ghana</c:v>
                </c:pt>
                <c:pt idx="69">
                  <c:v>Greece</c:v>
                </c:pt>
                <c:pt idx="70">
                  <c:v>Grenada</c:v>
                </c:pt>
                <c:pt idx="71">
                  <c:v>Guam</c:v>
                </c:pt>
                <c:pt idx="72">
                  <c:v>Guatemala</c:v>
                </c:pt>
                <c:pt idx="73">
                  <c:v>Guinea</c:v>
                </c:pt>
                <c:pt idx="74">
                  <c:v>Guinea-Bissau</c:v>
                </c:pt>
                <c:pt idx="75">
                  <c:v>Guyana</c:v>
                </c:pt>
                <c:pt idx="76">
                  <c:v>Haiti</c:v>
                </c:pt>
                <c:pt idx="77">
                  <c:v>Honduras</c:v>
                </c:pt>
                <c:pt idx="78">
                  <c:v>Hungary</c:v>
                </c:pt>
                <c:pt idx="79">
                  <c:v>Iceland</c:v>
                </c:pt>
                <c:pt idx="80">
                  <c:v>India</c:v>
                </c:pt>
                <c:pt idx="81">
                  <c:v>Individual Olympic Athletes</c:v>
                </c:pt>
                <c:pt idx="82">
                  <c:v>Indonesia</c:v>
                </c:pt>
                <c:pt idx="83">
                  <c:v>Iran</c:v>
                </c:pt>
                <c:pt idx="84">
                  <c:v>Iraq</c:v>
                </c:pt>
                <c:pt idx="85">
                  <c:v>Ireland</c:v>
                </c:pt>
                <c:pt idx="86">
                  <c:v>Israel</c:v>
                </c:pt>
                <c:pt idx="87">
                  <c:v>Italy</c:v>
                </c:pt>
                <c:pt idx="88">
                  <c:v>Ivory Coast</c:v>
                </c:pt>
                <c:pt idx="89">
                  <c:v>Jamaica</c:v>
                </c:pt>
                <c:pt idx="90">
                  <c:v>Japan</c:v>
                </c:pt>
                <c:pt idx="91">
                  <c:v>Jordan</c:v>
                </c:pt>
                <c:pt idx="92">
                  <c:v>Kazakhstan</c:v>
                </c:pt>
                <c:pt idx="93">
                  <c:v>Kenya</c:v>
                </c:pt>
                <c:pt idx="94">
                  <c:v>Kiribati</c:v>
                </c:pt>
                <c:pt idx="95">
                  <c:v>Kosovo</c:v>
                </c:pt>
                <c:pt idx="96">
                  <c:v>Kuwait</c:v>
                </c:pt>
                <c:pt idx="97">
                  <c:v>Kyrgyzstan</c:v>
                </c:pt>
                <c:pt idx="98">
                  <c:v>Laos</c:v>
                </c:pt>
                <c:pt idx="99">
                  <c:v>Latvia</c:v>
                </c:pt>
                <c:pt idx="100">
                  <c:v>Lebanon</c:v>
                </c:pt>
                <c:pt idx="101">
                  <c:v>Lesotho</c:v>
                </c:pt>
                <c:pt idx="102">
                  <c:v>Liberia</c:v>
                </c:pt>
                <c:pt idx="103">
                  <c:v>Libya</c:v>
                </c:pt>
                <c:pt idx="104">
                  <c:v>Liechtenstein</c:v>
                </c:pt>
                <c:pt idx="105">
                  <c:v>Lithuania</c:v>
                </c:pt>
                <c:pt idx="106">
                  <c:v>Luxembourg</c:v>
                </c:pt>
                <c:pt idx="107">
                  <c:v>Macedonia</c:v>
                </c:pt>
                <c:pt idx="108">
                  <c:v>Madagascar</c:v>
                </c:pt>
                <c:pt idx="109">
                  <c:v>Malawi</c:v>
                </c:pt>
                <c:pt idx="110">
                  <c:v>Malaysia</c:v>
                </c:pt>
                <c:pt idx="111">
                  <c:v>Maldives</c:v>
                </c:pt>
                <c:pt idx="112">
                  <c:v>Mali</c:v>
                </c:pt>
                <c:pt idx="113">
                  <c:v>Malta</c:v>
                </c:pt>
                <c:pt idx="114">
                  <c:v>Marshall Islands</c:v>
                </c:pt>
                <c:pt idx="115">
                  <c:v>Mauritania</c:v>
                </c:pt>
                <c:pt idx="116">
                  <c:v>Mauritius</c:v>
                </c:pt>
                <c:pt idx="117">
                  <c:v>Mexico</c:v>
                </c:pt>
                <c:pt idx="118">
                  <c:v>Micronesia</c:v>
                </c:pt>
                <c:pt idx="119">
                  <c:v>Moldova</c:v>
                </c:pt>
                <c:pt idx="120">
                  <c:v>Monaco</c:v>
                </c:pt>
                <c:pt idx="121">
                  <c:v>Mongolia</c:v>
                </c:pt>
                <c:pt idx="122">
                  <c:v>Montenegro</c:v>
                </c:pt>
                <c:pt idx="123">
                  <c:v>Morocco</c:v>
                </c:pt>
                <c:pt idx="124">
                  <c:v>Mozambique</c:v>
                </c:pt>
                <c:pt idx="125">
                  <c:v>Myanmar</c:v>
                </c:pt>
                <c:pt idx="126">
                  <c:v>NA</c:v>
                </c:pt>
                <c:pt idx="127">
                  <c:v>Namibia</c:v>
                </c:pt>
                <c:pt idx="128">
                  <c:v>Nauru</c:v>
                </c:pt>
                <c:pt idx="129">
                  <c:v>Nepal</c:v>
                </c:pt>
                <c:pt idx="130">
                  <c:v>Netherlands</c:v>
                </c:pt>
                <c:pt idx="131">
                  <c:v>New Zealand</c:v>
                </c:pt>
                <c:pt idx="132">
                  <c:v>Nicaragua</c:v>
                </c:pt>
                <c:pt idx="133">
                  <c:v>Niger</c:v>
                </c:pt>
                <c:pt idx="134">
                  <c:v>Nigeria</c:v>
                </c:pt>
                <c:pt idx="135">
                  <c:v>North Korea</c:v>
                </c:pt>
                <c:pt idx="136">
                  <c:v>Norway</c:v>
                </c:pt>
                <c:pt idx="137">
                  <c:v>Oman</c:v>
                </c:pt>
                <c:pt idx="138">
                  <c:v>Pakistan</c:v>
                </c:pt>
                <c:pt idx="139">
                  <c:v>Palau</c:v>
                </c:pt>
                <c:pt idx="140">
                  <c:v>Palestine</c:v>
                </c:pt>
                <c:pt idx="141">
                  <c:v>Panama</c:v>
                </c:pt>
                <c:pt idx="142">
                  <c:v>Papua New Guinea</c:v>
                </c:pt>
                <c:pt idx="143">
                  <c:v>Paraguay</c:v>
                </c:pt>
                <c:pt idx="144">
                  <c:v>Peru</c:v>
                </c:pt>
                <c:pt idx="145">
                  <c:v>Philippines</c:v>
                </c:pt>
                <c:pt idx="146">
                  <c:v>Poland</c:v>
                </c:pt>
                <c:pt idx="147">
                  <c:v>Portugal</c:v>
                </c:pt>
                <c:pt idx="148">
                  <c:v>Puerto Rico</c:v>
                </c:pt>
                <c:pt idx="149">
                  <c:v>Qatar</c:v>
                </c:pt>
                <c:pt idx="150">
                  <c:v>Republic of Congo</c:v>
                </c:pt>
                <c:pt idx="151">
                  <c:v>Romania</c:v>
                </c:pt>
                <c:pt idx="152">
                  <c:v>Russia</c:v>
                </c:pt>
                <c:pt idx="153">
                  <c:v>Rwanda</c:v>
                </c:pt>
                <c:pt idx="154">
                  <c:v>Saint Kitts</c:v>
                </c:pt>
                <c:pt idx="155">
                  <c:v>Saint Lucia</c:v>
                </c:pt>
                <c:pt idx="156">
                  <c:v>Saint Vincent</c:v>
                </c:pt>
                <c:pt idx="157">
                  <c:v>Samoa</c:v>
                </c:pt>
                <c:pt idx="158">
                  <c:v>San Marino</c:v>
                </c:pt>
                <c:pt idx="159">
                  <c:v>Sao Tome and Principe</c:v>
                </c:pt>
                <c:pt idx="160">
                  <c:v>Saudi Arabia</c:v>
                </c:pt>
                <c:pt idx="161">
                  <c:v>Senegal</c:v>
                </c:pt>
                <c:pt idx="162">
                  <c:v>Serbia</c:v>
                </c:pt>
                <c:pt idx="163">
                  <c:v>Seychelles</c:v>
                </c:pt>
                <c:pt idx="164">
                  <c:v>Sierra Leone</c:v>
                </c:pt>
                <c:pt idx="165">
                  <c:v>Slovakia</c:v>
                </c:pt>
                <c:pt idx="166">
                  <c:v>Slovenia</c:v>
                </c:pt>
                <c:pt idx="167">
                  <c:v>Solomon Islands</c:v>
                </c:pt>
                <c:pt idx="168">
                  <c:v>Somalia</c:v>
                </c:pt>
                <c:pt idx="169">
                  <c:v>South Africa</c:v>
                </c:pt>
                <c:pt idx="170">
                  <c:v>South Korea</c:v>
                </c:pt>
                <c:pt idx="171">
                  <c:v>South Sudan</c:v>
                </c:pt>
                <c:pt idx="172">
                  <c:v>Spain</c:v>
                </c:pt>
                <c:pt idx="173">
                  <c:v>Sri Lanka</c:v>
                </c:pt>
                <c:pt idx="174">
                  <c:v>Sudan</c:v>
                </c:pt>
                <c:pt idx="175">
                  <c:v>Suriname</c:v>
                </c:pt>
                <c:pt idx="176">
                  <c:v>Swaziland</c:v>
                </c:pt>
                <c:pt idx="177">
                  <c:v>Sweden</c:v>
                </c:pt>
                <c:pt idx="178">
                  <c:v>Switzerland</c:v>
                </c:pt>
                <c:pt idx="179">
                  <c:v>Syria</c:v>
                </c:pt>
                <c:pt idx="180">
                  <c:v>Taiwan</c:v>
                </c:pt>
                <c:pt idx="181">
                  <c:v>Tajikistan</c:v>
                </c:pt>
                <c:pt idx="182">
                  <c:v>Tanzania</c:v>
                </c:pt>
                <c:pt idx="183">
                  <c:v>Thailand</c:v>
                </c:pt>
                <c:pt idx="184">
                  <c:v>Timor-Leste</c:v>
                </c:pt>
                <c:pt idx="185">
                  <c:v>Togo</c:v>
                </c:pt>
                <c:pt idx="186">
                  <c:v>Tonga</c:v>
                </c:pt>
                <c:pt idx="187">
                  <c:v>Trinidad</c:v>
                </c:pt>
                <c:pt idx="188">
                  <c:v>Tunisia</c:v>
                </c:pt>
                <c:pt idx="189">
                  <c:v>Turkey</c:v>
                </c:pt>
                <c:pt idx="190">
                  <c:v>Turkmenistan</c:v>
                </c:pt>
                <c:pt idx="191">
                  <c:v>Uganda</c:v>
                </c:pt>
                <c:pt idx="192">
                  <c:v>UK</c:v>
                </c:pt>
                <c:pt idx="193">
                  <c:v>Ukraine</c:v>
                </c:pt>
                <c:pt idx="194">
                  <c:v>United Arab Emirates</c:v>
                </c:pt>
                <c:pt idx="195">
                  <c:v>Uruguay</c:v>
                </c:pt>
                <c:pt idx="196">
                  <c:v>USA</c:v>
                </c:pt>
                <c:pt idx="197">
                  <c:v>Uzbekistan</c:v>
                </c:pt>
                <c:pt idx="198">
                  <c:v>Vanuatu</c:v>
                </c:pt>
                <c:pt idx="199">
                  <c:v>Venezuela</c:v>
                </c:pt>
                <c:pt idx="200">
                  <c:v>Vietnam</c:v>
                </c:pt>
                <c:pt idx="201">
                  <c:v>Virgin Islands, British</c:v>
                </c:pt>
                <c:pt idx="202">
                  <c:v>Virgin Islands, US</c:v>
                </c:pt>
                <c:pt idx="203">
                  <c:v>Yemen</c:v>
                </c:pt>
                <c:pt idx="204">
                  <c:v>Zambia</c:v>
                </c:pt>
                <c:pt idx="205">
                  <c:v>Zimbabwe</c:v>
                </c:pt>
              </c:strCache>
            </c:strRef>
          </c:cat>
          <c:val>
            <c:numRef>
              <c:f>Sheet2!$D$2:$D$208</c:f>
              <c:numCache>
                <c:formatCode>General</c:formatCode>
                <c:ptCount val="206"/>
                <c:pt idx="0">
                  <c:v>66.98</c:v>
                </c:pt>
                <c:pt idx="1">
                  <c:v>74.34</c:v>
                </c:pt>
                <c:pt idx="2">
                  <c:v>68.97</c:v>
                </c:pt>
                <c:pt idx="3">
                  <c:v>84.76</c:v>
                </c:pt>
                <c:pt idx="4">
                  <c:v>69.28</c:v>
                </c:pt>
                <c:pt idx="5">
                  <c:v>74.62</c:v>
                </c:pt>
                <c:pt idx="6">
                  <c:v>66.94</c:v>
                </c:pt>
                <c:pt idx="7">
                  <c:v>74.25</c:v>
                </c:pt>
                <c:pt idx="8">
                  <c:v>72.94</c:v>
                </c:pt>
                <c:pt idx="9">
                  <c:v>73.17</c:v>
                </c:pt>
                <c:pt idx="10">
                  <c:v>73.510000000000005</c:v>
                </c:pt>
                <c:pt idx="11">
                  <c:v>73.98</c:v>
                </c:pt>
                <c:pt idx="12">
                  <c:v>71.34</c:v>
                </c:pt>
                <c:pt idx="13">
                  <c:v>73.52</c:v>
                </c:pt>
                <c:pt idx="14">
                  <c:v>65.459999999999994</c:v>
                </c:pt>
                <c:pt idx="15">
                  <c:v>61.84</c:v>
                </c:pt>
                <c:pt idx="16">
                  <c:v>71.72</c:v>
                </c:pt>
                <c:pt idx="17">
                  <c:v>71.83</c:v>
                </c:pt>
                <c:pt idx="18">
                  <c:v>70.819999999999993</c:v>
                </c:pt>
                <c:pt idx="19">
                  <c:v>67.73</c:v>
                </c:pt>
                <c:pt idx="20">
                  <c:v>67.430000000000007</c:v>
                </c:pt>
                <c:pt idx="21">
                  <c:v>73.430000000000007</c:v>
                </c:pt>
                <c:pt idx="22">
                  <c:v>59.35</c:v>
                </c:pt>
                <c:pt idx="23">
                  <c:v>65.180000000000007</c:v>
                </c:pt>
                <c:pt idx="24">
                  <c:v>77.86</c:v>
                </c:pt>
                <c:pt idx="25">
                  <c:v>65.56</c:v>
                </c:pt>
                <c:pt idx="26">
                  <c:v>73.33</c:v>
                </c:pt>
                <c:pt idx="27">
                  <c:v>63</c:v>
                </c:pt>
                <c:pt idx="28">
                  <c:v>72.53</c:v>
                </c:pt>
                <c:pt idx="29">
                  <c:v>72.23</c:v>
                </c:pt>
                <c:pt idx="30">
                  <c:v>59</c:v>
                </c:pt>
                <c:pt idx="31">
                  <c:v>60.14</c:v>
                </c:pt>
                <c:pt idx="32">
                  <c:v>71.459999999999994</c:v>
                </c:pt>
                <c:pt idx="33">
                  <c:v>72.290000000000006</c:v>
                </c:pt>
                <c:pt idx="34">
                  <c:v>68.5</c:v>
                </c:pt>
                <c:pt idx="35">
                  <c:v>72.48</c:v>
                </c:pt>
                <c:pt idx="36">
                  <c:v>70.569999999999993</c:v>
                </c:pt>
                <c:pt idx="37">
                  <c:v>66.94</c:v>
                </c:pt>
                <c:pt idx="38">
                  <c:v>71.23</c:v>
                </c:pt>
                <c:pt idx="39">
                  <c:v>68.31</c:v>
                </c:pt>
                <c:pt idx="40">
                  <c:v>64.97</c:v>
                </c:pt>
                <c:pt idx="41">
                  <c:v>58.55</c:v>
                </c:pt>
                <c:pt idx="42">
                  <c:v>74.3</c:v>
                </c:pt>
                <c:pt idx="43">
                  <c:v>69.260000000000005</c:v>
                </c:pt>
                <c:pt idx="44">
                  <c:v>83.09</c:v>
                </c:pt>
                <c:pt idx="45">
                  <c:v>74.12</c:v>
                </c:pt>
                <c:pt idx="46">
                  <c:v>73.069999999999993</c:v>
                </c:pt>
                <c:pt idx="47">
                  <c:v>70.48</c:v>
                </c:pt>
                <c:pt idx="48">
                  <c:v>75.77</c:v>
                </c:pt>
                <c:pt idx="49">
                  <c:v>70.86</c:v>
                </c:pt>
                <c:pt idx="50">
                  <c:v>74.33</c:v>
                </c:pt>
                <c:pt idx="51">
                  <c:v>57.95</c:v>
                </c:pt>
                <c:pt idx="52">
                  <c:v>66.81</c:v>
                </c:pt>
                <c:pt idx="53">
                  <c:v>66.94</c:v>
                </c:pt>
                <c:pt idx="54">
                  <c:v>67.39</c:v>
                </c:pt>
                <c:pt idx="55">
                  <c:v>76.94</c:v>
                </c:pt>
                <c:pt idx="56">
                  <c:v>64.66</c:v>
                </c:pt>
                <c:pt idx="57">
                  <c:v>64.459999999999994</c:v>
                </c:pt>
                <c:pt idx="58">
                  <c:v>57.3</c:v>
                </c:pt>
                <c:pt idx="59">
                  <c:v>75.92</c:v>
                </c:pt>
                <c:pt idx="60">
                  <c:v>57.24</c:v>
                </c:pt>
                <c:pt idx="61">
                  <c:v>76.430000000000007</c:v>
                </c:pt>
                <c:pt idx="62">
                  <c:v>72.760000000000005</c:v>
                </c:pt>
                <c:pt idx="63">
                  <c:v>71.239999999999995</c:v>
                </c:pt>
                <c:pt idx="64">
                  <c:v>68.14</c:v>
                </c:pt>
                <c:pt idx="65">
                  <c:v>62.5</c:v>
                </c:pt>
                <c:pt idx="66">
                  <c:v>78.349999999999994</c:v>
                </c:pt>
                <c:pt idx="67">
                  <c:v>74.099999999999994</c:v>
                </c:pt>
                <c:pt idx="68">
                  <c:v>67.88</c:v>
                </c:pt>
                <c:pt idx="69">
                  <c:v>73.86</c:v>
                </c:pt>
                <c:pt idx="70">
                  <c:v>67.040000000000006</c:v>
                </c:pt>
                <c:pt idx="71">
                  <c:v>73.52</c:v>
                </c:pt>
                <c:pt idx="72">
                  <c:v>64.709999999999994</c:v>
                </c:pt>
                <c:pt idx="73">
                  <c:v>69.5</c:v>
                </c:pt>
                <c:pt idx="74">
                  <c:v>65.64</c:v>
                </c:pt>
                <c:pt idx="75">
                  <c:v>65.87</c:v>
                </c:pt>
                <c:pt idx="76">
                  <c:v>69.959999999999994</c:v>
                </c:pt>
                <c:pt idx="77">
                  <c:v>70.81</c:v>
                </c:pt>
                <c:pt idx="78">
                  <c:v>73.87</c:v>
                </c:pt>
                <c:pt idx="79">
                  <c:v>81.08</c:v>
                </c:pt>
                <c:pt idx="80">
                  <c:v>66.86</c:v>
                </c:pt>
                <c:pt idx="81">
                  <c:v>74.3</c:v>
                </c:pt>
                <c:pt idx="82">
                  <c:v>62.04</c:v>
                </c:pt>
                <c:pt idx="83">
                  <c:v>74.040000000000006</c:v>
                </c:pt>
                <c:pt idx="84">
                  <c:v>72.78</c:v>
                </c:pt>
                <c:pt idx="85">
                  <c:v>70.52</c:v>
                </c:pt>
                <c:pt idx="86">
                  <c:v>67.13</c:v>
                </c:pt>
                <c:pt idx="87">
                  <c:v>72.23</c:v>
                </c:pt>
                <c:pt idx="88">
                  <c:v>71.06</c:v>
                </c:pt>
                <c:pt idx="89">
                  <c:v>70.86</c:v>
                </c:pt>
                <c:pt idx="90">
                  <c:v>65.36</c:v>
                </c:pt>
                <c:pt idx="91">
                  <c:v>68.73</c:v>
                </c:pt>
                <c:pt idx="92">
                  <c:v>70.97</c:v>
                </c:pt>
                <c:pt idx="93">
                  <c:v>63.56</c:v>
                </c:pt>
                <c:pt idx="94">
                  <c:v>72.89</c:v>
                </c:pt>
                <c:pt idx="95">
                  <c:v>63.88</c:v>
                </c:pt>
                <c:pt idx="96">
                  <c:v>71.91</c:v>
                </c:pt>
                <c:pt idx="97">
                  <c:v>73.38</c:v>
                </c:pt>
                <c:pt idx="98">
                  <c:v>57.98</c:v>
                </c:pt>
                <c:pt idx="99">
                  <c:v>78.88</c:v>
                </c:pt>
                <c:pt idx="100">
                  <c:v>71.599999999999994</c:v>
                </c:pt>
                <c:pt idx="101">
                  <c:v>61.21</c:v>
                </c:pt>
                <c:pt idx="102">
                  <c:v>66.55</c:v>
                </c:pt>
                <c:pt idx="103">
                  <c:v>68.09</c:v>
                </c:pt>
                <c:pt idx="104">
                  <c:v>73.400000000000006</c:v>
                </c:pt>
                <c:pt idx="105">
                  <c:v>79.22</c:v>
                </c:pt>
                <c:pt idx="106">
                  <c:v>70.25</c:v>
                </c:pt>
                <c:pt idx="107">
                  <c:v>68.11</c:v>
                </c:pt>
                <c:pt idx="108">
                  <c:v>61.91</c:v>
                </c:pt>
                <c:pt idx="109">
                  <c:v>63.27</c:v>
                </c:pt>
                <c:pt idx="110">
                  <c:v>64.400000000000006</c:v>
                </c:pt>
                <c:pt idx="111">
                  <c:v>54.62</c:v>
                </c:pt>
                <c:pt idx="112">
                  <c:v>74.3</c:v>
                </c:pt>
                <c:pt idx="113">
                  <c:v>67.25</c:v>
                </c:pt>
                <c:pt idx="114">
                  <c:v>68.73</c:v>
                </c:pt>
                <c:pt idx="115">
                  <c:v>67.45</c:v>
                </c:pt>
                <c:pt idx="116">
                  <c:v>66.78</c:v>
                </c:pt>
                <c:pt idx="117">
                  <c:v>66.84</c:v>
                </c:pt>
                <c:pt idx="118">
                  <c:v>61.12</c:v>
                </c:pt>
                <c:pt idx="119">
                  <c:v>72.709999999999994</c:v>
                </c:pt>
                <c:pt idx="120">
                  <c:v>75.56</c:v>
                </c:pt>
                <c:pt idx="121">
                  <c:v>67.510000000000005</c:v>
                </c:pt>
                <c:pt idx="122">
                  <c:v>82.48</c:v>
                </c:pt>
                <c:pt idx="123">
                  <c:v>66.27</c:v>
                </c:pt>
                <c:pt idx="124">
                  <c:v>65.59</c:v>
                </c:pt>
                <c:pt idx="125">
                  <c:v>59.17</c:v>
                </c:pt>
                <c:pt idx="126">
                  <c:v>64.790000000000006</c:v>
                </c:pt>
                <c:pt idx="127">
                  <c:v>62.42</c:v>
                </c:pt>
                <c:pt idx="128">
                  <c:v>94.57</c:v>
                </c:pt>
                <c:pt idx="129">
                  <c:v>56.81</c:v>
                </c:pt>
                <c:pt idx="130">
                  <c:v>74.459999999999994</c:v>
                </c:pt>
                <c:pt idx="131">
                  <c:v>74.319999999999993</c:v>
                </c:pt>
                <c:pt idx="132">
                  <c:v>63.22</c:v>
                </c:pt>
                <c:pt idx="133">
                  <c:v>67.27</c:v>
                </c:pt>
                <c:pt idx="134">
                  <c:v>71.73</c:v>
                </c:pt>
                <c:pt idx="135">
                  <c:v>59.68</c:v>
                </c:pt>
                <c:pt idx="136">
                  <c:v>74.16</c:v>
                </c:pt>
                <c:pt idx="137">
                  <c:v>65.52</c:v>
                </c:pt>
                <c:pt idx="138">
                  <c:v>69.38</c:v>
                </c:pt>
                <c:pt idx="139">
                  <c:v>65.55</c:v>
                </c:pt>
                <c:pt idx="140">
                  <c:v>62.59</c:v>
                </c:pt>
                <c:pt idx="141">
                  <c:v>69.760000000000005</c:v>
                </c:pt>
                <c:pt idx="142">
                  <c:v>61.91</c:v>
                </c:pt>
                <c:pt idx="143">
                  <c:v>73.430000000000007</c:v>
                </c:pt>
                <c:pt idx="144">
                  <c:v>70.319999999999993</c:v>
                </c:pt>
                <c:pt idx="145">
                  <c:v>62.9</c:v>
                </c:pt>
                <c:pt idx="146">
                  <c:v>73.22</c:v>
                </c:pt>
                <c:pt idx="147">
                  <c:v>69.180000000000007</c:v>
                </c:pt>
                <c:pt idx="148">
                  <c:v>72.739999999999995</c:v>
                </c:pt>
                <c:pt idx="149">
                  <c:v>74.06</c:v>
                </c:pt>
                <c:pt idx="150">
                  <c:v>69.62</c:v>
                </c:pt>
                <c:pt idx="151">
                  <c:v>71.680000000000007</c:v>
                </c:pt>
                <c:pt idx="152">
                  <c:v>73.72</c:v>
                </c:pt>
                <c:pt idx="153">
                  <c:v>61.39</c:v>
                </c:pt>
                <c:pt idx="154">
                  <c:v>66</c:v>
                </c:pt>
                <c:pt idx="155">
                  <c:v>66.25</c:v>
                </c:pt>
                <c:pt idx="156">
                  <c:v>64.87</c:v>
                </c:pt>
                <c:pt idx="157">
                  <c:v>78.13</c:v>
                </c:pt>
                <c:pt idx="158">
                  <c:v>71.739999999999995</c:v>
                </c:pt>
                <c:pt idx="159">
                  <c:v>63.46</c:v>
                </c:pt>
                <c:pt idx="160">
                  <c:v>69.77</c:v>
                </c:pt>
                <c:pt idx="161">
                  <c:v>74.08</c:v>
                </c:pt>
                <c:pt idx="162">
                  <c:v>78.8</c:v>
                </c:pt>
                <c:pt idx="163">
                  <c:v>68.7</c:v>
                </c:pt>
                <c:pt idx="164">
                  <c:v>68.63</c:v>
                </c:pt>
                <c:pt idx="165">
                  <c:v>75.650000000000006</c:v>
                </c:pt>
                <c:pt idx="166">
                  <c:v>74.540000000000006</c:v>
                </c:pt>
                <c:pt idx="167">
                  <c:v>65.56</c:v>
                </c:pt>
                <c:pt idx="168">
                  <c:v>64.209999999999994</c:v>
                </c:pt>
                <c:pt idx="169">
                  <c:v>72.16</c:v>
                </c:pt>
                <c:pt idx="170">
                  <c:v>68.09</c:v>
                </c:pt>
                <c:pt idx="171">
                  <c:v>63.33</c:v>
                </c:pt>
                <c:pt idx="172">
                  <c:v>71.09</c:v>
                </c:pt>
                <c:pt idx="173">
                  <c:v>60.4</c:v>
                </c:pt>
                <c:pt idx="174">
                  <c:v>65.53</c:v>
                </c:pt>
                <c:pt idx="175">
                  <c:v>66.680000000000007</c:v>
                </c:pt>
                <c:pt idx="176">
                  <c:v>65.03</c:v>
                </c:pt>
                <c:pt idx="177">
                  <c:v>74.47</c:v>
                </c:pt>
                <c:pt idx="178">
                  <c:v>72.349999999999994</c:v>
                </c:pt>
                <c:pt idx="179">
                  <c:v>73.739999999999995</c:v>
                </c:pt>
                <c:pt idx="180">
                  <c:v>66.849999999999994</c:v>
                </c:pt>
                <c:pt idx="181">
                  <c:v>73.5</c:v>
                </c:pt>
                <c:pt idx="182">
                  <c:v>62.92</c:v>
                </c:pt>
                <c:pt idx="183">
                  <c:v>61.8</c:v>
                </c:pt>
                <c:pt idx="184">
                  <c:v>55</c:v>
                </c:pt>
                <c:pt idx="185">
                  <c:v>66.12</c:v>
                </c:pt>
                <c:pt idx="186">
                  <c:v>84.79</c:v>
                </c:pt>
                <c:pt idx="187">
                  <c:v>72.180000000000007</c:v>
                </c:pt>
                <c:pt idx="188">
                  <c:v>74.760000000000005</c:v>
                </c:pt>
                <c:pt idx="189">
                  <c:v>69.87</c:v>
                </c:pt>
                <c:pt idx="190">
                  <c:v>71.2</c:v>
                </c:pt>
                <c:pt idx="191">
                  <c:v>64.5</c:v>
                </c:pt>
                <c:pt idx="192">
                  <c:v>71.510000000000005</c:v>
                </c:pt>
                <c:pt idx="193">
                  <c:v>71.069999999999993</c:v>
                </c:pt>
                <c:pt idx="194">
                  <c:v>69.25</c:v>
                </c:pt>
                <c:pt idx="195">
                  <c:v>74.19</c:v>
                </c:pt>
                <c:pt idx="196">
                  <c:v>74.19</c:v>
                </c:pt>
                <c:pt idx="197">
                  <c:v>74.41</c:v>
                </c:pt>
                <c:pt idx="198">
                  <c:v>66.63</c:v>
                </c:pt>
                <c:pt idx="199">
                  <c:v>70.95</c:v>
                </c:pt>
                <c:pt idx="200">
                  <c:v>57.97</c:v>
                </c:pt>
                <c:pt idx="201">
                  <c:v>73.09</c:v>
                </c:pt>
                <c:pt idx="202">
                  <c:v>74.22</c:v>
                </c:pt>
                <c:pt idx="203">
                  <c:v>62.75</c:v>
                </c:pt>
                <c:pt idx="204">
                  <c:v>64.81</c:v>
                </c:pt>
                <c:pt idx="205">
                  <c:v>67.88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93-432B-8B9B-1F6646A31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527936"/>
        <c:axId val="401529248"/>
      </c:lineChart>
      <c:lineChart>
        <c:grouping val="standar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 Average height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Sheet2!$A$2:$A$208</c:f>
              <c:strCache>
                <c:ptCount val="206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American Samoa</c:v>
                </c:pt>
                <c:pt idx="4">
                  <c:v>Andorra</c:v>
                </c:pt>
                <c:pt idx="5">
                  <c:v>Angola</c:v>
                </c:pt>
                <c:pt idx="6">
                  <c:v>Antigua</c:v>
                </c:pt>
                <c:pt idx="7">
                  <c:v>Argentina</c:v>
                </c:pt>
                <c:pt idx="8">
                  <c:v>Armenia</c:v>
                </c:pt>
                <c:pt idx="9">
                  <c:v>Aruba</c:v>
                </c:pt>
                <c:pt idx="10">
                  <c:v>Australia</c:v>
                </c:pt>
                <c:pt idx="11">
                  <c:v>Austria</c:v>
                </c:pt>
                <c:pt idx="12">
                  <c:v>Azerbaijan</c:v>
                </c:pt>
                <c:pt idx="13">
                  <c:v>Bahamas</c:v>
                </c:pt>
                <c:pt idx="14">
                  <c:v>Bahrain</c:v>
                </c:pt>
                <c:pt idx="15">
                  <c:v>Bangladesh</c:v>
                </c:pt>
                <c:pt idx="16">
                  <c:v>Barbados</c:v>
                </c:pt>
                <c:pt idx="17">
                  <c:v>Belarus</c:v>
                </c:pt>
                <c:pt idx="18">
                  <c:v>Belgium</c:v>
                </c:pt>
                <c:pt idx="19">
                  <c:v>Belize</c:v>
                </c:pt>
                <c:pt idx="20">
                  <c:v>Benin</c:v>
                </c:pt>
                <c:pt idx="21">
                  <c:v>Bermuda</c:v>
                </c:pt>
                <c:pt idx="22">
                  <c:v>Bhutan</c:v>
                </c:pt>
                <c:pt idx="23">
                  <c:v>Boliva</c:v>
                </c:pt>
                <c:pt idx="24">
                  <c:v>Bosnia and Herzegovina</c:v>
                </c:pt>
                <c:pt idx="25">
                  <c:v>Botswana</c:v>
                </c:pt>
                <c:pt idx="26">
                  <c:v>Brazil</c:v>
                </c:pt>
                <c:pt idx="27">
                  <c:v>Brunei</c:v>
                </c:pt>
                <c:pt idx="28">
                  <c:v>Bulgaria</c:v>
                </c:pt>
                <c:pt idx="29">
                  <c:v>Burkina Faso</c:v>
                </c:pt>
                <c:pt idx="30">
                  <c:v>Burundi</c:v>
                </c:pt>
                <c:pt idx="31">
                  <c:v>Cambodia</c:v>
                </c:pt>
                <c:pt idx="32">
                  <c:v>Cameroon</c:v>
                </c:pt>
                <c:pt idx="33">
                  <c:v>Canada</c:v>
                </c:pt>
                <c:pt idx="34">
                  <c:v>Cape Verde</c:v>
                </c:pt>
                <c:pt idx="35">
                  <c:v>Cayman Islands</c:v>
                </c:pt>
                <c:pt idx="36">
                  <c:v>Central African Republic</c:v>
                </c:pt>
                <c:pt idx="37">
                  <c:v>Chad</c:v>
                </c:pt>
                <c:pt idx="38">
                  <c:v>Chile</c:v>
                </c:pt>
                <c:pt idx="39">
                  <c:v>China</c:v>
                </c:pt>
                <c:pt idx="40">
                  <c:v>Colombia</c:v>
                </c:pt>
                <c:pt idx="41">
                  <c:v>Comoros</c:v>
                </c:pt>
                <c:pt idx="42">
                  <c:v>Cook Islands</c:v>
                </c:pt>
                <c:pt idx="43">
                  <c:v>Costa Rica</c:v>
                </c:pt>
                <c:pt idx="44">
                  <c:v>Croatia</c:v>
                </c:pt>
                <c:pt idx="45">
                  <c:v>Cuba</c:v>
                </c:pt>
                <c:pt idx="46">
                  <c:v>Curacao</c:v>
                </c:pt>
                <c:pt idx="47">
                  <c:v>Cyprus</c:v>
                </c:pt>
                <c:pt idx="48">
                  <c:v>Czech Republic</c:v>
                </c:pt>
                <c:pt idx="49">
                  <c:v>Democratic Republic of the Congo</c:v>
                </c:pt>
                <c:pt idx="50">
                  <c:v>Denmark</c:v>
                </c:pt>
                <c:pt idx="51">
                  <c:v>Djibouti</c:v>
                </c:pt>
                <c:pt idx="52">
                  <c:v>Dominica</c:v>
                </c:pt>
                <c:pt idx="53">
                  <c:v>Dominican Republic</c:v>
                </c:pt>
                <c:pt idx="54">
                  <c:v>Ecuador</c:v>
                </c:pt>
                <c:pt idx="55">
                  <c:v>Egypt</c:v>
                </c:pt>
                <c:pt idx="56">
                  <c:v>El Salvador</c:v>
                </c:pt>
                <c:pt idx="57">
                  <c:v>Equatorial Guinea</c:v>
                </c:pt>
                <c:pt idx="58">
                  <c:v>Eritrea</c:v>
                </c:pt>
                <c:pt idx="59">
                  <c:v>Estonia</c:v>
                </c:pt>
                <c:pt idx="60">
                  <c:v>Ethiopia</c:v>
                </c:pt>
                <c:pt idx="61">
                  <c:v>Fiji</c:v>
                </c:pt>
                <c:pt idx="62">
                  <c:v>Finland</c:v>
                </c:pt>
                <c:pt idx="63">
                  <c:v>France</c:v>
                </c:pt>
                <c:pt idx="64">
                  <c:v>Gabon</c:v>
                </c:pt>
                <c:pt idx="65">
                  <c:v>Gambia</c:v>
                </c:pt>
                <c:pt idx="66">
                  <c:v>Georgia</c:v>
                </c:pt>
                <c:pt idx="67">
                  <c:v>Germany</c:v>
                </c:pt>
                <c:pt idx="68">
                  <c:v>Ghana</c:v>
                </c:pt>
                <c:pt idx="69">
                  <c:v>Greece</c:v>
                </c:pt>
                <c:pt idx="70">
                  <c:v>Grenada</c:v>
                </c:pt>
                <c:pt idx="71">
                  <c:v>Guam</c:v>
                </c:pt>
                <c:pt idx="72">
                  <c:v>Guatemala</c:v>
                </c:pt>
                <c:pt idx="73">
                  <c:v>Guinea</c:v>
                </c:pt>
                <c:pt idx="74">
                  <c:v>Guinea-Bissau</c:v>
                </c:pt>
                <c:pt idx="75">
                  <c:v>Guyana</c:v>
                </c:pt>
                <c:pt idx="76">
                  <c:v>Haiti</c:v>
                </c:pt>
                <c:pt idx="77">
                  <c:v>Honduras</c:v>
                </c:pt>
                <c:pt idx="78">
                  <c:v>Hungary</c:v>
                </c:pt>
                <c:pt idx="79">
                  <c:v>Iceland</c:v>
                </c:pt>
                <c:pt idx="80">
                  <c:v>India</c:v>
                </c:pt>
                <c:pt idx="81">
                  <c:v>Individual Olympic Athletes</c:v>
                </c:pt>
                <c:pt idx="82">
                  <c:v>Indonesia</c:v>
                </c:pt>
                <c:pt idx="83">
                  <c:v>Iran</c:v>
                </c:pt>
                <c:pt idx="84">
                  <c:v>Iraq</c:v>
                </c:pt>
                <c:pt idx="85">
                  <c:v>Ireland</c:v>
                </c:pt>
                <c:pt idx="86">
                  <c:v>Israel</c:v>
                </c:pt>
                <c:pt idx="87">
                  <c:v>Italy</c:v>
                </c:pt>
                <c:pt idx="88">
                  <c:v>Ivory Coast</c:v>
                </c:pt>
                <c:pt idx="89">
                  <c:v>Jamaica</c:v>
                </c:pt>
                <c:pt idx="90">
                  <c:v>Japan</c:v>
                </c:pt>
                <c:pt idx="91">
                  <c:v>Jordan</c:v>
                </c:pt>
                <c:pt idx="92">
                  <c:v>Kazakhstan</c:v>
                </c:pt>
                <c:pt idx="93">
                  <c:v>Kenya</c:v>
                </c:pt>
                <c:pt idx="94">
                  <c:v>Kiribati</c:v>
                </c:pt>
                <c:pt idx="95">
                  <c:v>Kosovo</c:v>
                </c:pt>
                <c:pt idx="96">
                  <c:v>Kuwait</c:v>
                </c:pt>
                <c:pt idx="97">
                  <c:v>Kyrgyzstan</c:v>
                </c:pt>
                <c:pt idx="98">
                  <c:v>Laos</c:v>
                </c:pt>
                <c:pt idx="99">
                  <c:v>Latvia</c:v>
                </c:pt>
                <c:pt idx="100">
                  <c:v>Lebanon</c:v>
                </c:pt>
                <c:pt idx="101">
                  <c:v>Lesotho</c:v>
                </c:pt>
                <c:pt idx="102">
                  <c:v>Liberia</c:v>
                </c:pt>
                <c:pt idx="103">
                  <c:v>Libya</c:v>
                </c:pt>
                <c:pt idx="104">
                  <c:v>Liechtenstein</c:v>
                </c:pt>
                <c:pt idx="105">
                  <c:v>Lithuania</c:v>
                </c:pt>
                <c:pt idx="106">
                  <c:v>Luxembourg</c:v>
                </c:pt>
                <c:pt idx="107">
                  <c:v>Macedonia</c:v>
                </c:pt>
                <c:pt idx="108">
                  <c:v>Madagascar</c:v>
                </c:pt>
                <c:pt idx="109">
                  <c:v>Malawi</c:v>
                </c:pt>
                <c:pt idx="110">
                  <c:v>Malaysia</c:v>
                </c:pt>
                <c:pt idx="111">
                  <c:v>Maldives</c:v>
                </c:pt>
                <c:pt idx="112">
                  <c:v>Mali</c:v>
                </c:pt>
                <c:pt idx="113">
                  <c:v>Malta</c:v>
                </c:pt>
                <c:pt idx="114">
                  <c:v>Marshall Islands</c:v>
                </c:pt>
                <c:pt idx="115">
                  <c:v>Mauritania</c:v>
                </c:pt>
                <c:pt idx="116">
                  <c:v>Mauritius</c:v>
                </c:pt>
                <c:pt idx="117">
                  <c:v>Mexico</c:v>
                </c:pt>
                <c:pt idx="118">
                  <c:v>Micronesia</c:v>
                </c:pt>
                <c:pt idx="119">
                  <c:v>Moldova</c:v>
                </c:pt>
                <c:pt idx="120">
                  <c:v>Monaco</c:v>
                </c:pt>
                <c:pt idx="121">
                  <c:v>Mongolia</c:v>
                </c:pt>
                <c:pt idx="122">
                  <c:v>Montenegro</c:v>
                </c:pt>
                <c:pt idx="123">
                  <c:v>Morocco</c:v>
                </c:pt>
                <c:pt idx="124">
                  <c:v>Mozambique</c:v>
                </c:pt>
                <c:pt idx="125">
                  <c:v>Myanmar</c:v>
                </c:pt>
                <c:pt idx="126">
                  <c:v>NA</c:v>
                </c:pt>
                <c:pt idx="127">
                  <c:v>Namibia</c:v>
                </c:pt>
                <c:pt idx="128">
                  <c:v>Nauru</c:v>
                </c:pt>
                <c:pt idx="129">
                  <c:v>Nepal</c:v>
                </c:pt>
                <c:pt idx="130">
                  <c:v>Netherlands</c:v>
                </c:pt>
                <c:pt idx="131">
                  <c:v>New Zealand</c:v>
                </c:pt>
                <c:pt idx="132">
                  <c:v>Nicaragua</c:v>
                </c:pt>
                <c:pt idx="133">
                  <c:v>Niger</c:v>
                </c:pt>
                <c:pt idx="134">
                  <c:v>Nigeria</c:v>
                </c:pt>
                <c:pt idx="135">
                  <c:v>North Korea</c:v>
                </c:pt>
                <c:pt idx="136">
                  <c:v>Norway</c:v>
                </c:pt>
                <c:pt idx="137">
                  <c:v>Oman</c:v>
                </c:pt>
                <c:pt idx="138">
                  <c:v>Pakistan</c:v>
                </c:pt>
                <c:pt idx="139">
                  <c:v>Palau</c:v>
                </c:pt>
                <c:pt idx="140">
                  <c:v>Palestine</c:v>
                </c:pt>
                <c:pt idx="141">
                  <c:v>Panama</c:v>
                </c:pt>
                <c:pt idx="142">
                  <c:v>Papua New Guinea</c:v>
                </c:pt>
                <c:pt idx="143">
                  <c:v>Paraguay</c:v>
                </c:pt>
                <c:pt idx="144">
                  <c:v>Peru</c:v>
                </c:pt>
                <c:pt idx="145">
                  <c:v>Philippines</c:v>
                </c:pt>
                <c:pt idx="146">
                  <c:v>Poland</c:v>
                </c:pt>
                <c:pt idx="147">
                  <c:v>Portugal</c:v>
                </c:pt>
                <c:pt idx="148">
                  <c:v>Puerto Rico</c:v>
                </c:pt>
                <c:pt idx="149">
                  <c:v>Qatar</c:v>
                </c:pt>
                <c:pt idx="150">
                  <c:v>Republic of Congo</c:v>
                </c:pt>
                <c:pt idx="151">
                  <c:v>Romania</c:v>
                </c:pt>
                <c:pt idx="152">
                  <c:v>Russia</c:v>
                </c:pt>
                <c:pt idx="153">
                  <c:v>Rwanda</c:v>
                </c:pt>
                <c:pt idx="154">
                  <c:v>Saint Kitts</c:v>
                </c:pt>
                <c:pt idx="155">
                  <c:v>Saint Lucia</c:v>
                </c:pt>
                <c:pt idx="156">
                  <c:v>Saint Vincent</c:v>
                </c:pt>
                <c:pt idx="157">
                  <c:v>Samoa</c:v>
                </c:pt>
                <c:pt idx="158">
                  <c:v>San Marino</c:v>
                </c:pt>
                <c:pt idx="159">
                  <c:v>Sao Tome and Principe</c:v>
                </c:pt>
                <c:pt idx="160">
                  <c:v>Saudi Arabia</c:v>
                </c:pt>
                <c:pt idx="161">
                  <c:v>Senegal</c:v>
                </c:pt>
                <c:pt idx="162">
                  <c:v>Serbia</c:v>
                </c:pt>
                <c:pt idx="163">
                  <c:v>Seychelles</c:v>
                </c:pt>
                <c:pt idx="164">
                  <c:v>Sierra Leone</c:v>
                </c:pt>
                <c:pt idx="165">
                  <c:v>Slovakia</c:v>
                </c:pt>
                <c:pt idx="166">
                  <c:v>Slovenia</c:v>
                </c:pt>
                <c:pt idx="167">
                  <c:v>Solomon Islands</c:v>
                </c:pt>
                <c:pt idx="168">
                  <c:v>Somalia</c:v>
                </c:pt>
                <c:pt idx="169">
                  <c:v>South Africa</c:v>
                </c:pt>
                <c:pt idx="170">
                  <c:v>South Korea</c:v>
                </c:pt>
                <c:pt idx="171">
                  <c:v>South Sudan</c:v>
                </c:pt>
                <c:pt idx="172">
                  <c:v>Spain</c:v>
                </c:pt>
                <c:pt idx="173">
                  <c:v>Sri Lanka</c:v>
                </c:pt>
                <c:pt idx="174">
                  <c:v>Sudan</c:v>
                </c:pt>
                <c:pt idx="175">
                  <c:v>Suriname</c:v>
                </c:pt>
                <c:pt idx="176">
                  <c:v>Swaziland</c:v>
                </c:pt>
                <c:pt idx="177">
                  <c:v>Sweden</c:v>
                </c:pt>
                <c:pt idx="178">
                  <c:v>Switzerland</c:v>
                </c:pt>
                <c:pt idx="179">
                  <c:v>Syria</c:v>
                </c:pt>
                <c:pt idx="180">
                  <c:v>Taiwan</c:v>
                </c:pt>
                <c:pt idx="181">
                  <c:v>Tajikistan</c:v>
                </c:pt>
                <c:pt idx="182">
                  <c:v>Tanzania</c:v>
                </c:pt>
                <c:pt idx="183">
                  <c:v>Thailand</c:v>
                </c:pt>
                <c:pt idx="184">
                  <c:v>Timor-Leste</c:v>
                </c:pt>
                <c:pt idx="185">
                  <c:v>Togo</c:v>
                </c:pt>
                <c:pt idx="186">
                  <c:v>Tonga</c:v>
                </c:pt>
                <c:pt idx="187">
                  <c:v>Trinidad</c:v>
                </c:pt>
                <c:pt idx="188">
                  <c:v>Tunisia</c:v>
                </c:pt>
                <c:pt idx="189">
                  <c:v>Turkey</c:v>
                </c:pt>
                <c:pt idx="190">
                  <c:v>Turkmenistan</c:v>
                </c:pt>
                <c:pt idx="191">
                  <c:v>Uganda</c:v>
                </c:pt>
                <c:pt idx="192">
                  <c:v>UK</c:v>
                </c:pt>
                <c:pt idx="193">
                  <c:v>Ukraine</c:v>
                </c:pt>
                <c:pt idx="194">
                  <c:v>United Arab Emirates</c:v>
                </c:pt>
                <c:pt idx="195">
                  <c:v>Uruguay</c:v>
                </c:pt>
                <c:pt idx="196">
                  <c:v>USA</c:v>
                </c:pt>
                <c:pt idx="197">
                  <c:v>Uzbekistan</c:v>
                </c:pt>
                <c:pt idx="198">
                  <c:v>Vanuatu</c:v>
                </c:pt>
                <c:pt idx="199">
                  <c:v>Venezuela</c:v>
                </c:pt>
                <c:pt idx="200">
                  <c:v>Vietnam</c:v>
                </c:pt>
                <c:pt idx="201">
                  <c:v>Virgin Islands, British</c:v>
                </c:pt>
                <c:pt idx="202">
                  <c:v>Virgin Islands, US</c:v>
                </c:pt>
                <c:pt idx="203">
                  <c:v>Yemen</c:v>
                </c:pt>
                <c:pt idx="204">
                  <c:v>Zambia</c:v>
                </c:pt>
                <c:pt idx="205">
                  <c:v>Zimbabwe</c:v>
                </c:pt>
              </c:strCache>
            </c:strRef>
          </c:cat>
          <c:val>
            <c:numRef>
              <c:f>Sheet2!$C$2:$C$208</c:f>
              <c:numCache>
                <c:formatCode>General</c:formatCode>
                <c:ptCount val="206"/>
                <c:pt idx="0">
                  <c:v>170.13</c:v>
                </c:pt>
                <c:pt idx="1">
                  <c:v>174.55</c:v>
                </c:pt>
                <c:pt idx="2">
                  <c:v>175.26</c:v>
                </c:pt>
                <c:pt idx="3">
                  <c:v>175.71</c:v>
                </c:pt>
                <c:pt idx="4">
                  <c:v>173.54</c:v>
                </c:pt>
                <c:pt idx="5">
                  <c:v>178.73</c:v>
                </c:pt>
                <c:pt idx="6">
                  <c:v>175.3</c:v>
                </c:pt>
                <c:pt idx="7">
                  <c:v>177.1</c:v>
                </c:pt>
                <c:pt idx="8">
                  <c:v>172.23</c:v>
                </c:pt>
                <c:pt idx="9">
                  <c:v>174.52</c:v>
                </c:pt>
                <c:pt idx="10">
                  <c:v>177.78</c:v>
                </c:pt>
                <c:pt idx="11">
                  <c:v>177.43</c:v>
                </c:pt>
                <c:pt idx="12">
                  <c:v>173.9</c:v>
                </c:pt>
                <c:pt idx="13">
                  <c:v>178.61</c:v>
                </c:pt>
                <c:pt idx="14">
                  <c:v>171.78</c:v>
                </c:pt>
                <c:pt idx="15">
                  <c:v>166.26</c:v>
                </c:pt>
                <c:pt idx="16">
                  <c:v>176.34</c:v>
                </c:pt>
                <c:pt idx="17">
                  <c:v>176.13</c:v>
                </c:pt>
                <c:pt idx="18">
                  <c:v>177.01</c:v>
                </c:pt>
                <c:pt idx="19">
                  <c:v>174.33</c:v>
                </c:pt>
                <c:pt idx="20">
                  <c:v>173.69</c:v>
                </c:pt>
                <c:pt idx="21">
                  <c:v>176.77</c:v>
                </c:pt>
                <c:pt idx="22">
                  <c:v>166.12</c:v>
                </c:pt>
                <c:pt idx="23">
                  <c:v>170.74</c:v>
                </c:pt>
                <c:pt idx="24">
                  <c:v>180.18</c:v>
                </c:pt>
                <c:pt idx="25">
                  <c:v>175.47</c:v>
                </c:pt>
                <c:pt idx="26">
                  <c:v>178.23</c:v>
                </c:pt>
                <c:pt idx="27">
                  <c:v>165.38</c:v>
                </c:pt>
                <c:pt idx="28">
                  <c:v>175.83</c:v>
                </c:pt>
                <c:pt idx="29">
                  <c:v>175.15</c:v>
                </c:pt>
                <c:pt idx="30">
                  <c:v>172.83</c:v>
                </c:pt>
                <c:pt idx="31">
                  <c:v>166.47</c:v>
                </c:pt>
                <c:pt idx="32">
                  <c:v>173.36</c:v>
                </c:pt>
                <c:pt idx="33">
                  <c:v>176.37</c:v>
                </c:pt>
                <c:pt idx="34">
                  <c:v>175.83</c:v>
                </c:pt>
                <c:pt idx="35">
                  <c:v>177.58</c:v>
                </c:pt>
                <c:pt idx="36">
                  <c:v>179.71</c:v>
                </c:pt>
                <c:pt idx="37">
                  <c:v>177.06</c:v>
                </c:pt>
                <c:pt idx="38">
                  <c:v>174.96</c:v>
                </c:pt>
                <c:pt idx="39">
                  <c:v>174.42</c:v>
                </c:pt>
                <c:pt idx="40">
                  <c:v>170.15</c:v>
                </c:pt>
                <c:pt idx="41">
                  <c:v>169.64</c:v>
                </c:pt>
                <c:pt idx="42">
                  <c:v>172.26</c:v>
                </c:pt>
                <c:pt idx="43">
                  <c:v>173.86</c:v>
                </c:pt>
                <c:pt idx="44">
                  <c:v>184.97</c:v>
                </c:pt>
                <c:pt idx="45">
                  <c:v>176.3</c:v>
                </c:pt>
                <c:pt idx="46">
                  <c:v>175.97</c:v>
                </c:pt>
                <c:pt idx="47">
                  <c:v>175.33</c:v>
                </c:pt>
                <c:pt idx="48">
                  <c:v>178.75</c:v>
                </c:pt>
                <c:pt idx="49">
                  <c:v>176.65</c:v>
                </c:pt>
                <c:pt idx="50">
                  <c:v>179.8</c:v>
                </c:pt>
                <c:pt idx="51">
                  <c:v>171.47</c:v>
                </c:pt>
                <c:pt idx="52">
                  <c:v>174.81</c:v>
                </c:pt>
                <c:pt idx="53">
                  <c:v>173.05</c:v>
                </c:pt>
                <c:pt idx="54">
                  <c:v>170.72</c:v>
                </c:pt>
                <c:pt idx="55">
                  <c:v>178.32</c:v>
                </c:pt>
                <c:pt idx="56">
                  <c:v>169.71</c:v>
                </c:pt>
                <c:pt idx="57">
                  <c:v>169.23</c:v>
                </c:pt>
                <c:pt idx="58">
                  <c:v>171.75</c:v>
                </c:pt>
                <c:pt idx="59">
                  <c:v>179.84</c:v>
                </c:pt>
                <c:pt idx="60">
                  <c:v>170.54</c:v>
                </c:pt>
                <c:pt idx="61">
                  <c:v>177.02</c:v>
                </c:pt>
                <c:pt idx="62">
                  <c:v>176.68</c:v>
                </c:pt>
                <c:pt idx="63">
                  <c:v>176.6</c:v>
                </c:pt>
                <c:pt idx="64">
                  <c:v>171.65</c:v>
                </c:pt>
                <c:pt idx="65">
                  <c:v>168.5</c:v>
                </c:pt>
                <c:pt idx="66">
                  <c:v>176.57</c:v>
                </c:pt>
                <c:pt idx="67">
                  <c:v>178.55</c:v>
                </c:pt>
                <c:pt idx="68">
                  <c:v>173.38</c:v>
                </c:pt>
                <c:pt idx="69">
                  <c:v>177.5</c:v>
                </c:pt>
                <c:pt idx="70">
                  <c:v>174.74</c:v>
                </c:pt>
                <c:pt idx="71">
                  <c:v>174.48</c:v>
                </c:pt>
                <c:pt idx="72">
                  <c:v>171.04</c:v>
                </c:pt>
                <c:pt idx="73">
                  <c:v>172.5</c:v>
                </c:pt>
                <c:pt idx="74">
                  <c:v>168.64</c:v>
                </c:pt>
                <c:pt idx="75">
                  <c:v>174.64</c:v>
                </c:pt>
                <c:pt idx="76">
                  <c:v>173.38</c:v>
                </c:pt>
                <c:pt idx="77">
                  <c:v>174.02</c:v>
                </c:pt>
                <c:pt idx="78">
                  <c:v>177.52</c:v>
                </c:pt>
                <c:pt idx="79">
                  <c:v>182.9</c:v>
                </c:pt>
                <c:pt idx="80">
                  <c:v>171.43</c:v>
                </c:pt>
                <c:pt idx="81">
                  <c:v>176.05</c:v>
                </c:pt>
                <c:pt idx="82">
                  <c:v>167.09</c:v>
                </c:pt>
                <c:pt idx="83">
                  <c:v>175.57</c:v>
                </c:pt>
                <c:pt idx="84">
                  <c:v>174.6</c:v>
                </c:pt>
                <c:pt idx="85">
                  <c:v>176.56</c:v>
                </c:pt>
                <c:pt idx="86">
                  <c:v>172.94</c:v>
                </c:pt>
                <c:pt idx="87">
                  <c:v>176.87</c:v>
                </c:pt>
                <c:pt idx="88">
                  <c:v>176.1</c:v>
                </c:pt>
                <c:pt idx="89">
                  <c:v>176.61</c:v>
                </c:pt>
                <c:pt idx="90">
                  <c:v>169.99</c:v>
                </c:pt>
                <c:pt idx="91">
                  <c:v>173.18</c:v>
                </c:pt>
                <c:pt idx="92">
                  <c:v>175.38</c:v>
                </c:pt>
                <c:pt idx="93">
                  <c:v>171.62</c:v>
                </c:pt>
                <c:pt idx="94">
                  <c:v>166.22</c:v>
                </c:pt>
                <c:pt idx="95">
                  <c:v>173.5</c:v>
                </c:pt>
                <c:pt idx="96">
                  <c:v>174.19</c:v>
                </c:pt>
                <c:pt idx="97">
                  <c:v>176.6</c:v>
                </c:pt>
                <c:pt idx="98">
                  <c:v>166.57</c:v>
                </c:pt>
                <c:pt idx="99">
                  <c:v>180.46</c:v>
                </c:pt>
                <c:pt idx="100">
                  <c:v>173.28</c:v>
                </c:pt>
                <c:pt idx="101">
                  <c:v>167.05</c:v>
                </c:pt>
                <c:pt idx="102">
                  <c:v>173.66</c:v>
                </c:pt>
                <c:pt idx="103">
                  <c:v>171.91</c:v>
                </c:pt>
                <c:pt idx="104">
                  <c:v>176.06</c:v>
                </c:pt>
                <c:pt idx="105">
                  <c:v>183.77</c:v>
                </c:pt>
                <c:pt idx="106">
                  <c:v>175.44</c:v>
                </c:pt>
                <c:pt idx="107">
                  <c:v>173.89</c:v>
                </c:pt>
                <c:pt idx="108">
                  <c:v>168.2</c:v>
                </c:pt>
                <c:pt idx="109">
                  <c:v>165.85</c:v>
                </c:pt>
                <c:pt idx="110">
                  <c:v>170.03</c:v>
                </c:pt>
                <c:pt idx="111">
                  <c:v>164.08</c:v>
                </c:pt>
                <c:pt idx="112">
                  <c:v>179.3</c:v>
                </c:pt>
                <c:pt idx="113">
                  <c:v>170.43</c:v>
                </c:pt>
                <c:pt idx="114">
                  <c:v>167.09</c:v>
                </c:pt>
                <c:pt idx="115">
                  <c:v>172.55</c:v>
                </c:pt>
                <c:pt idx="116">
                  <c:v>173.12</c:v>
                </c:pt>
                <c:pt idx="117">
                  <c:v>172.97</c:v>
                </c:pt>
                <c:pt idx="118">
                  <c:v>162</c:v>
                </c:pt>
                <c:pt idx="119">
                  <c:v>175.37</c:v>
                </c:pt>
                <c:pt idx="120">
                  <c:v>177.05</c:v>
                </c:pt>
                <c:pt idx="121">
                  <c:v>170.04</c:v>
                </c:pt>
                <c:pt idx="122">
                  <c:v>182.68</c:v>
                </c:pt>
                <c:pt idx="123">
                  <c:v>174.33</c:v>
                </c:pt>
                <c:pt idx="124">
                  <c:v>173.38</c:v>
                </c:pt>
                <c:pt idx="125">
                  <c:v>165.8</c:v>
                </c:pt>
                <c:pt idx="126">
                  <c:v>169.07</c:v>
                </c:pt>
                <c:pt idx="127">
                  <c:v>171.82</c:v>
                </c:pt>
                <c:pt idx="128">
                  <c:v>167</c:v>
                </c:pt>
                <c:pt idx="129">
                  <c:v>163.5</c:v>
                </c:pt>
                <c:pt idx="130">
                  <c:v>180.18</c:v>
                </c:pt>
                <c:pt idx="131">
                  <c:v>177.74</c:v>
                </c:pt>
                <c:pt idx="132">
                  <c:v>168.41</c:v>
                </c:pt>
                <c:pt idx="133">
                  <c:v>174.6</c:v>
                </c:pt>
                <c:pt idx="134">
                  <c:v>174.71</c:v>
                </c:pt>
                <c:pt idx="135">
                  <c:v>163.69999999999999</c:v>
                </c:pt>
                <c:pt idx="136">
                  <c:v>178.92</c:v>
                </c:pt>
                <c:pt idx="137">
                  <c:v>171.32</c:v>
                </c:pt>
                <c:pt idx="138">
                  <c:v>173.7</c:v>
                </c:pt>
                <c:pt idx="139">
                  <c:v>165.25</c:v>
                </c:pt>
                <c:pt idx="140">
                  <c:v>169.06</c:v>
                </c:pt>
                <c:pt idx="141">
                  <c:v>173.55</c:v>
                </c:pt>
                <c:pt idx="142">
                  <c:v>168.79</c:v>
                </c:pt>
                <c:pt idx="143">
                  <c:v>176.13</c:v>
                </c:pt>
                <c:pt idx="144">
                  <c:v>173.95</c:v>
                </c:pt>
                <c:pt idx="145">
                  <c:v>168.9</c:v>
                </c:pt>
                <c:pt idx="146">
                  <c:v>176.86</c:v>
                </c:pt>
                <c:pt idx="147">
                  <c:v>174.52</c:v>
                </c:pt>
                <c:pt idx="148">
                  <c:v>177.64</c:v>
                </c:pt>
                <c:pt idx="149">
                  <c:v>178.66</c:v>
                </c:pt>
                <c:pt idx="150">
                  <c:v>175.02</c:v>
                </c:pt>
                <c:pt idx="151">
                  <c:v>175.29</c:v>
                </c:pt>
                <c:pt idx="152">
                  <c:v>177.37</c:v>
                </c:pt>
                <c:pt idx="153">
                  <c:v>168.61</c:v>
                </c:pt>
                <c:pt idx="154">
                  <c:v>174.12</c:v>
                </c:pt>
                <c:pt idx="155">
                  <c:v>173.1</c:v>
                </c:pt>
                <c:pt idx="156">
                  <c:v>174.2</c:v>
                </c:pt>
                <c:pt idx="157">
                  <c:v>173.71</c:v>
                </c:pt>
                <c:pt idx="158">
                  <c:v>175.03</c:v>
                </c:pt>
                <c:pt idx="159">
                  <c:v>172.69</c:v>
                </c:pt>
                <c:pt idx="160">
                  <c:v>173.89</c:v>
                </c:pt>
                <c:pt idx="161">
                  <c:v>180.23</c:v>
                </c:pt>
                <c:pt idx="162">
                  <c:v>182.74</c:v>
                </c:pt>
                <c:pt idx="163">
                  <c:v>173.6</c:v>
                </c:pt>
                <c:pt idx="164">
                  <c:v>176.25</c:v>
                </c:pt>
                <c:pt idx="165">
                  <c:v>179.44</c:v>
                </c:pt>
                <c:pt idx="166">
                  <c:v>178.89</c:v>
                </c:pt>
                <c:pt idx="167">
                  <c:v>170.67</c:v>
                </c:pt>
                <c:pt idx="168">
                  <c:v>174.93</c:v>
                </c:pt>
                <c:pt idx="169">
                  <c:v>177.11</c:v>
                </c:pt>
                <c:pt idx="170">
                  <c:v>173.24</c:v>
                </c:pt>
                <c:pt idx="171">
                  <c:v>173.33</c:v>
                </c:pt>
                <c:pt idx="172">
                  <c:v>176.14</c:v>
                </c:pt>
                <c:pt idx="173">
                  <c:v>169.81</c:v>
                </c:pt>
                <c:pt idx="174">
                  <c:v>173.82</c:v>
                </c:pt>
                <c:pt idx="175">
                  <c:v>173.12</c:v>
                </c:pt>
                <c:pt idx="176">
                  <c:v>171.42</c:v>
                </c:pt>
                <c:pt idx="177">
                  <c:v>178.79</c:v>
                </c:pt>
                <c:pt idx="178">
                  <c:v>176.63</c:v>
                </c:pt>
                <c:pt idx="179">
                  <c:v>174.07</c:v>
                </c:pt>
                <c:pt idx="180">
                  <c:v>170.63</c:v>
                </c:pt>
                <c:pt idx="181">
                  <c:v>174.28</c:v>
                </c:pt>
                <c:pt idx="182">
                  <c:v>170.07</c:v>
                </c:pt>
                <c:pt idx="183">
                  <c:v>168.1</c:v>
                </c:pt>
                <c:pt idx="184">
                  <c:v>159.80000000000001</c:v>
                </c:pt>
                <c:pt idx="185">
                  <c:v>172.73</c:v>
                </c:pt>
                <c:pt idx="186">
                  <c:v>179.21</c:v>
                </c:pt>
                <c:pt idx="187">
                  <c:v>176.28</c:v>
                </c:pt>
                <c:pt idx="188">
                  <c:v>179</c:v>
                </c:pt>
                <c:pt idx="189">
                  <c:v>173.47</c:v>
                </c:pt>
                <c:pt idx="190">
                  <c:v>173.63</c:v>
                </c:pt>
                <c:pt idx="191">
                  <c:v>170.86</c:v>
                </c:pt>
                <c:pt idx="192">
                  <c:v>176.65</c:v>
                </c:pt>
                <c:pt idx="193">
                  <c:v>175.92</c:v>
                </c:pt>
                <c:pt idx="194">
                  <c:v>173.2</c:v>
                </c:pt>
                <c:pt idx="195">
                  <c:v>177.22</c:v>
                </c:pt>
                <c:pt idx="196">
                  <c:v>178.37</c:v>
                </c:pt>
                <c:pt idx="197">
                  <c:v>176.84</c:v>
                </c:pt>
                <c:pt idx="198">
                  <c:v>170.16</c:v>
                </c:pt>
                <c:pt idx="199">
                  <c:v>174.6</c:v>
                </c:pt>
                <c:pt idx="200">
                  <c:v>165.52</c:v>
                </c:pt>
                <c:pt idx="201">
                  <c:v>178.96</c:v>
                </c:pt>
                <c:pt idx="202">
                  <c:v>178.59</c:v>
                </c:pt>
                <c:pt idx="203">
                  <c:v>169.13</c:v>
                </c:pt>
                <c:pt idx="204">
                  <c:v>172.09</c:v>
                </c:pt>
                <c:pt idx="205">
                  <c:v>172.57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93-432B-8B9B-1F6646A31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339168"/>
        <c:axId val="606339824"/>
      </c:lineChart>
      <c:catAx>
        <c:axId val="40152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29248"/>
        <c:crosses val="autoZero"/>
        <c:auto val="1"/>
        <c:lblAlgn val="ctr"/>
        <c:lblOffset val="100"/>
        <c:noMultiLvlLbl val="0"/>
      </c:catAx>
      <c:valAx>
        <c:axId val="40152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27936"/>
        <c:crosses val="autoZero"/>
        <c:crossBetween val="between"/>
      </c:valAx>
      <c:valAx>
        <c:axId val="606339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339168"/>
        <c:crosses val="max"/>
        <c:crossBetween val="between"/>
      </c:valAx>
      <c:catAx>
        <c:axId val="6063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33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20 Countries in events participation vs Medals won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winners'!$B$1</c:f>
              <c:strCache>
                <c:ptCount val="1"/>
                <c:pt idx="0">
                  <c:v>Num_events_participated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winners'!$A$2:$A$20</c:f>
              <c:strCache>
                <c:ptCount val="19"/>
                <c:pt idx="0">
                  <c:v>Russia</c:v>
                </c:pt>
                <c:pt idx="1">
                  <c:v>USA</c:v>
                </c:pt>
                <c:pt idx="2">
                  <c:v>Germany</c:v>
                </c:pt>
                <c:pt idx="3">
                  <c:v>Norway</c:v>
                </c:pt>
                <c:pt idx="4">
                  <c:v>Sweden</c:v>
                </c:pt>
                <c:pt idx="5">
                  <c:v>Netherlands</c:v>
                </c:pt>
                <c:pt idx="6">
                  <c:v>Australia</c:v>
                </c:pt>
                <c:pt idx="7">
                  <c:v>Hungary</c:v>
                </c:pt>
                <c:pt idx="8">
                  <c:v>China</c:v>
                </c:pt>
                <c:pt idx="9">
                  <c:v>UK</c:v>
                </c:pt>
                <c:pt idx="10">
                  <c:v>Denmark</c:v>
                </c:pt>
                <c:pt idx="11">
                  <c:v>Cuba</c:v>
                </c:pt>
                <c:pt idx="12">
                  <c:v>Serbia</c:v>
                </c:pt>
                <c:pt idx="13">
                  <c:v>Finland</c:v>
                </c:pt>
                <c:pt idx="14">
                  <c:v>Italy</c:v>
                </c:pt>
                <c:pt idx="15">
                  <c:v>Romania</c:v>
                </c:pt>
                <c:pt idx="16">
                  <c:v>South Korea</c:v>
                </c:pt>
                <c:pt idx="17">
                  <c:v>France</c:v>
                </c:pt>
                <c:pt idx="18">
                  <c:v>Canada</c:v>
                </c:pt>
              </c:strCache>
            </c:strRef>
          </c:cat>
          <c:val>
            <c:numRef>
              <c:f>'Top winners'!$B$2:$B$20</c:f>
              <c:numCache>
                <c:formatCode>General</c:formatCode>
                <c:ptCount val="19"/>
                <c:pt idx="0">
                  <c:v>11955</c:v>
                </c:pt>
                <c:pt idx="1">
                  <c:v>18944</c:v>
                </c:pt>
                <c:pt idx="2">
                  <c:v>15789</c:v>
                </c:pt>
                <c:pt idx="3">
                  <c:v>4965</c:v>
                </c:pt>
                <c:pt idx="4">
                  <c:v>8339</c:v>
                </c:pt>
                <c:pt idx="5">
                  <c:v>5880</c:v>
                </c:pt>
                <c:pt idx="6">
                  <c:v>7665</c:v>
                </c:pt>
                <c:pt idx="7">
                  <c:v>6604</c:v>
                </c:pt>
                <c:pt idx="8">
                  <c:v>5826</c:v>
                </c:pt>
                <c:pt idx="9">
                  <c:v>12301</c:v>
                </c:pt>
                <c:pt idx="10">
                  <c:v>3561</c:v>
                </c:pt>
                <c:pt idx="11">
                  <c:v>2457</c:v>
                </c:pt>
                <c:pt idx="12">
                  <c:v>3370</c:v>
                </c:pt>
                <c:pt idx="13">
                  <c:v>5466</c:v>
                </c:pt>
                <c:pt idx="14">
                  <c:v>10717</c:v>
                </c:pt>
                <c:pt idx="15">
                  <c:v>4439</c:v>
                </c:pt>
                <c:pt idx="16">
                  <c:v>4472</c:v>
                </c:pt>
                <c:pt idx="17">
                  <c:v>12741</c:v>
                </c:pt>
                <c:pt idx="18">
                  <c:v>9689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7A3-955D-0400829BD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541552"/>
        <c:axId val="549421208"/>
      </c:barChart>
      <c:lineChart>
        <c:grouping val="standard"/>
        <c:varyColors val="0"/>
        <c:ser>
          <c:idx val="1"/>
          <c:order val="1"/>
          <c:tx>
            <c:strRef>
              <c:f>'Top winners'!$C$1</c:f>
              <c:strCache>
                <c:ptCount val="1"/>
                <c:pt idx="0">
                  <c:v>Num_medals_won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'Top winners'!$A$2:$A$20</c:f>
              <c:strCache>
                <c:ptCount val="19"/>
                <c:pt idx="0">
                  <c:v>Russia</c:v>
                </c:pt>
                <c:pt idx="1">
                  <c:v>USA</c:v>
                </c:pt>
                <c:pt idx="2">
                  <c:v>Germany</c:v>
                </c:pt>
                <c:pt idx="3">
                  <c:v>Norway</c:v>
                </c:pt>
                <c:pt idx="4">
                  <c:v>Sweden</c:v>
                </c:pt>
                <c:pt idx="5">
                  <c:v>Netherlands</c:v>
                </c:pt>
                <c:pt idx="6">
                  <c:v>Australia</c:v>
                </c:pt>
                <c:pt idx="7">
                  <c:v>Hungary</c:v>
                </c:pt>
                <c:pt idx="8">
                  <c:v>China</c:v>
                </c:pt>
                <c:pt idx="9">
                  <c:v>UK</c:v>
                </c:pt>
                <c:pt idx="10">
                  <c:v>Denmark</c:v>
                </c:pt>
                <c:pt idx="11">
                  <c:v>Cuba</c:v>
                </c:pt>
                <c:pt idx="12">
                  <c:v>Serbia</c:v>
                </c:pt>
                <c:pt idx="13">
                  <c:v>Finland</c:v>
                </c:pt>
                <c:pt idx="14">
                  <c:v>Italy</c:v>
                </c:pt>
                <c:pt idx="15">
                  <c:v>Romania</c:v>
                </c:pt>
                <c:pt idx="16">
                  <c:v>South Korea</c:v>
                </c:pt>
                <c:pt idx="17">
                  <c:v>France</c:v>
                </c:pt>
                <c:pt idx="18">
                  <c:v>Canada</c:v>
                </c:pt>
              </c:strCache>
            </c:strRef>
          </c:cat>
          <c:val>
            <c:numRef>
              <c:f>'Top winners'!$C$2:$C$20</c:f>
              <c:numCache>
                <c:formatCode>General</c:formatCode>
                <c:ptCount val="19"/>
                <c:pt idx="0">
                  <c:v>3950</c:v>
                </c:pt>
                <c:pt idx="1">
                  <c:v>5659</c:v>
                </c:pt>
                <c:pt idx="2">
                  <c:v>3741</c:v>
                </c:pt>
                <c:pt idx="3">
                  <c:v>1034</c:v>
                </c:pt>
                <c:pt idx="4">
                  <c:v>1537</c:v>
                </c:pt>
                <c:pt idx="5">
                  <c:v>1043</c:v>
                </c:pt>
                <c:pt idx="6">
                  <c:v>1337</c:v>
                </c:pt>
                <c:pt idx="7">
                  <c:v>1127</c:v>
                </c:pt>
                <c:pt idx="8">
                  <c:v>988</c:v>
                </c:pt>
                <c:pt idx="9">
                  <c:v>2076</c:v>
                </c:pt>
                <c:pt idx="10">
                  <c:v>596</c:v>
                </c:pt>
                <c:pt idx="11">
                  <c:v>408</c:v>
                </c:pt>
                <c:pt idx="12">
                  <c:v>556</c:v>
                </c:pt>
                <c:pt idx="13">
                  <c:v>900</c:v>
                </c:pt>
                <c:pt idx="14">
                  <c:v>1637</c:v>
                </c:pt>
                <c:pt idx="15">
                  <c:v>658</c:v>
                </c:pt>
                <c:pt idx="16">
                  <c:v>642</c:v>
                </c:pt>
                <c:pt idx="17">
                  <c:v>1772</c:v>
                </c:pt>
                <c:pt idx="18">
                  <c:v>1345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E-47A3-955D-0400829BD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009616"/>
        <c:axId val="553009288"/>
      </c:lineChart>
      <c:catAx>
        <c:axId val="54454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21208"/>
        <c:crosses val="autoZero"/>
        <c:auto val="1"/>
        <c:lblAlgn val="ctr"/>
        <c:lblOffset val="100"/>
        <c:noMultiLvlLbl val="0"/>
      </c:catAx>
      <c:valAx>
        <c:axId val="54942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events participated in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541552"/>
        <c:crosses val="autoZero"/>
        <c:crossBetween val="between"/>
      </c:valAx>
      <c:valAx>
        <c:axId val="5530092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medals won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09616"/>
        <c:crosses val="max"/>
        <c:crossBetween val="between"/>
      </c:valAx>
      <c:catAx>
        <c:axId val="553009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3009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20 in Events Participation vs Medals Won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'Top player winners'!$B$1</c:f>
              <c:strCache>
                <c:ptCount val="1"/>
                <c:pt idx="0">
                  <c:v>Num_events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00000"/>
                    <a:lumMod val="102000"/>
                  </a:schemeClr>
                </a:gs>
                <a:gs pos="50000">
                  <a:schemeClr val="accent2">
                    <a:shade val="100000"/>
                    <a:satMod val="103000"/>
                    <a:lumMod val="100000"/>
                  </a:schemeClr>
                </a:gs>
                <a:gs pos="100000">
                  <a:schemeClr val="accent2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'Top player winners'!$A$2:$A$21</c:f>
              <c:numCache>
                <c:formatCode>General</c:formatCode>
                <c:ptCount val="20"/>
                <c:pt idx="0">
                  <c:v>67046</c:v>
                </c:pt>
                <c:pt idx="1">
                  <c:v>94406</c:v>
                </c:pt>
                <c:pt idx="2">
                  <c:v>119922</c:v>
                </c:pt>
                <c:pt idx="3">
                  <c:v>89706</c:v>
                </c:pt>
                <c:pt idx="4">
                  <c:v>21402</c:v>
                </c:pt>
                <c:pt idx="5">
                  <c:v>4198</c:v>
                </c:pt>
                <c:pt idx="6">
                  <c:v>109416</c:v>
                </c:pt>
                <c:pt idx="7">
                  <c:v>84381</c:v>
                </c:pt>
                <c:pt idx="8">
                  <c:v>28790</c:v>
                </c:pt>
                <c:pt idx="9">
                  <c:v>18826</c:v>
                </c:pt>
                <c:pt idx="10">
                  <c:v>85286</c:v>
                </c:pt>
                <c:pt idx="11">
                  <c:v>127501</c:v>
                </c:pt>
                <c:pt idx="12">
                  <c:v>117045</c:v>
                </c:pt>
                <c:pt idx="13">
                  <c:v>109161</c:v>
                </c:pt>
                <c:pt idx="14">
                  <c:v>28751</c:v>
                </c:pt>
                <c:pt idx="15">
                  <c:v>11943</c:v>
                </c:pt>
                <c:pt idx="16">
                  <c:v>5700</c:v>
                </c:pt>
                <c:pt idx="17">
                  <c:v>57998</c:v>
                </c:pt>
                <c:pt idx="18">
                  <c:v>122726</c:v>
                </c:pt>
                <c:pt idx="19">
                  <c:v>11951</c:v>
                </c:pt>
              </c:numCache>
            </c:numRef>
          </c:cat>
          <c:val>
            <c:numRef>
              <c:f>'Top player winners'!$B$2:$B$21</c:f>
              <c:numCache>
                <c:formatCode>General</c:formatCode>
                <c:ptCount val="20"/>
                <c:pt idx="0">
                  <c:v>19</c:v>
                </c:pt>
                <c:pt idx="1">
                  <c:v>30</c:v>
                </c:pt>
                <c:pt idx="2">
                  <c:v>17</c:v>
                </c:pt>
                <c:pt idx="3">
                  <c:v>16</c:v>
                </c:pt>
                <c:pt idx="4">
                  <c:v>16</c:v>
                </c:pt>
                <c:pt idx="5">
                  <c:v>24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18</c:v>
                </c:pt>
                <c:pt idx="10">
                  <c:v>21</c:v>
                </c:pt>
                <c:pt idx="11">
                  <c:v>16</c:v>
                </c:pt>
                <c:pt idx="12">
                  <c:v>16</c:v>
                </c:pt>
                <c:pt idx="13">
                  <c:v>24</c:v>
                </c:pt>
                <c:pt idx="14">
                  <c:v>17</c:v>
                </c:pt>
                <c:pt idx="15">
                  <c:v>19</c:v>
                </c:pt>
                <c:pt idx="16">
                  <c:v>19</c:v>
                </c:pt>
                <c:pt idx="17">
                  <c:v>24</c:v>
                </c:pt>
                <c:pt idx="18">
                  <c:v>18</c:v>
                </c:pt>
                <c:pt idx="1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C-4664-BCEE-73AD54100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870512"/>
        <c:axId val="5598708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'Top player winners'!$A$1</c15:sqref>
                        </c15:formulaRef>
                      </c:ext>
                    </c:extLst>
                    <c:strCache>
                      <c:ptCount val="1"/>
                      <c:pt idx="0">
                        <c:v>Participant_id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7000"/>
                          <a:satMod val="100000"/>
                          <a:lumMod val="102000"/>
                        </a:schemeClr>
                      </a:gs>
                      <a:gs pos="50000">
                        <a:schemeClr val="accent1">
                          <a:shade val="100000"/>
                          <a:satMod val="103000"/>
                          <a:lumMod val="100000"/>
                        </a:schemeClr>
                      </a:gs>
                      <a:gs pos="100000">
                        <a:schemeClr val="accent1">
                          <a:shade val="93000"/>
                          <a:satMod val="110000"/>
                          <a:lumMod val="99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'Top player winners'!$A$2:$A$21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67046</c:v>
                      </c:pt>
                      <c:pt idx="1">
                        <c:v>94406</c:v>
                      </c:pt>
                      <c:pt idx="2">
                        <c:v>119922</c:v>
                      </c:pt>
                      <c:pt idx="3">
                        <c:v>89706</c:v>
                      </c:pt>
                      <c:pt idx="4">
                        <c:v>21402</c:v>
                      </c:pt>
                      <c:pt idx="5">
                        <c:v>4198</c:v>
                      </c:pt>
                      <c:pt idx="6">
                        <c:v>109416</c:v>
                      </c:pt>
                      <c:pt idx="7">
                        <c:v>84381</c:v>
                      </c:pt>
                      <c:pt idx="8">
                        <c:v>28790</c:v>
                      </c:pt>
                      <c:pt idx="9">
                        <c:v>18826</c:v>
                      </c:pt>
                      <c:pt idx="10">
                        <c:v>85286</c:v>
                      </c:pt>
                      <c:pt idx="11">
                        <c:v>127501</c:v>
                      </c:pt>
                      <c:pt idx="12">
                        <c:v>117045</c:v>
                      </c:pt>
                      <c:pt idx="13">
                        <c:v>109161</c:v>
                      </c:pt>
                      <c:pt idx="14">
                        <c:v>28751</c:v>
                      </c:pt>
                      <c:pt idx="15">
                        <c:v>11943</c:v>
                      </c:pt>
                      <c:pt idx="16">
                        <c:v>5700</c:v>
                      </c:pt>
                      <c:pt idx="17">
                        <c:v>57998</c:v>
                      </c:pt>
                      <c:pt idx="18">
                        <c:v>122726</c:v>
                      </c:pt>
                      <c:pt idx="19">
                        <c:v>11951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'Top player winners'!$A$2:$A$21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67046</c:v>
                      </c:pt>
                      <c:pt idx="1">
                        <c:v>94406</c:v>
                      </c:pt>
                      <c:pt idx="2">
                        <c:v>119922</c:v>
                      </c:pt>
                      <c:pt idx="3">
                        <c:v>89706</c:v>
                      </c:pt>
                      <c:pt idx="4">
                        <c:v>21402</c:v>
                      </c:pt>
                      <c:pt idx="5">
                        <c:v>4198</c:v>
                      </c:pt>
                      <c:pt idx="6">
                        <c:v>109416</c:v>
                      </c:pt>
                      <c:pt idx="7">
                        <c:v>84381</c:v>
                      </c:pt>
                      <c:pt idx="8">
                        <c:v>28790</c:v>
                      </c:pt>
                      <c:pt idx="9">
                        <c:v>18826</c:v>
                      </c:pt>
                      <c:pt idx="10">
                        <c:v>85286</c:v>
                      </c:pt>
                      <c:pt idx="11">
                        <c:v>127501</c:v>
                      </c:pt>
                      <c:pt idx="12">
                        <c:v>117045</c:v>
                      </c:pt>
                      <c:pt idx="13">
                        <c:v>109161</c:v>
                      </c:pt>
                      <c:pt idx="14">
                        <c:v>28751</c:v>
                      </c:pt>
                      <c:pt idx="15">
                        <c:v>11943</c:v>
                      </c:pt>
                      <c:pt idx="16">
                        <c:v>5700</c:v>
                      </c:pt>
                      <c:pt idx="17">
                        <c:v>57998</c:v>
                      </c:pt>
                      <c:pt idx="18">
                        <c:v>122726</c:v>
                      </c:pt>
                      <c:pt idx="19">
                        <c:v>11951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AAC-4664-BCEE-73AD541005E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'Top player winners'!$C$1</c:f>
              <c:strCache>
                <c:ptCount val="1"/>
                <c:pt idx="0">
                  <c:v>Num_medals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'Top player winners'!$C$2:$C$21</c:f>
              <c:numCache>
                <c:formatCode>General</c:formatCode>
                <c:ptCount val="20"/>
                <c:pt idx="0">
                  <c:v>18</c:v>
                </c:pt>
                <c:pt idx="1">
                  <c:v>28</c:v>
                </c:pt>
                <c:pt idx="2">
                  <c:v>12</c:v>
                </c:pt>
                <c:pt idx="3">
                  <c:v>11</c:v>
                </c:pt>
                <c:pt idx="4">
                  <c:v>11</c:v>
                </c:pt>
                <c:pt idx="5">
                  <c:v>15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9</c:v>
                </c:pt>
                <c:pt idx="12">
                  <c:v>9</c:v>
                </c:pt>
                <c:pt idx="13">
                  <c:v>13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9</c:v>
                </c:pt>
                <c:pt idx="1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C-4664-BCEE-73AD54100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874120"/>
        <c:axId val="559873792"/>
      </c:lineChart>
      <c:catAx>
        <c:axId val="55987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Player id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0840"/>
        <c:crosses val="autoZero"/>
        <c:auto val="1"/>
        <c:lblAlgn val="ctr"/>
        <c:lblOffset val="100"/>
        <c:noMultiLvlLbl val="0"/>
      </c:catAx>
      <c:valAx>
        <c:axId val="55987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events participated in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0512"/>
        <c:crosses val="autoZero"/>
        <c:crossBetween val="between"/>
      </c:valAx>
      <c:valAx>
        <c:axId val="5598737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medals won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120"/>
        <c:crosses val="max"/>
        <c:crossBetween val="between"/>
      </c:valAx>
      <c:catAx>
        <c:axId val="559874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59873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4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1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4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5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0CA41F-9B7E-4F77-A3C1-5B0306A92CEE}" type="datetimeFigureOut">
              <a:rPr lang="en-GB" smtClean="0"/>
              <a:t>25/6/22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38A8656-21B0-4292-A4F6-09C6E4D7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AB60-A0F4-0530-DFD9-B050E5762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 between winning and multiple opportunities among Game participants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B788-0B1A-C4B1-8A53-6E29304A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By: Godfred Sakyi-Badu</a:t>
            </a:r>
          </a:p>
          <a:p>
            <a:pPr algn="r"/>
            <a:fld id="{E3E4D510-37A9-4AD0-9B4F-5407C7CA4157}" type="datetime2">
              <a:rPr lang="en-GB"/>
              <a:pPr algn="r"/>
              <a:t>Saturday, 25 June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F1AD-3CB1-308D-4761-634EFFA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648171"/>
            <a:ext cx="10398369" cy="1188720"/>
          </a:xfrm>
        </p:spPr>
        <p:txBody>
          <a:bodyPr/>
          <a:lstStyle/>
          <a:p>
            <a:pPr algn="ctr"/>
            <a:r>
              <a:rPr lang="en-GB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4517-833A-9F8D-2C82-4CCF61FA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110154"/>
            <a:ext cx="10539046" cy="4302369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Out of the top 20 players with the most events participated, only 4 had not won a medal in any of the events they participated in </a:t>
            </a:r>
          </a:p>
          <a:p>
            <a:pPr marL="0" indent="0">
              <a:buNone/>
            </a:pPr>
            <a:endParaRPr lang="en-GB" sz="1700" dirty="0"/>
          </a:p>
          <a:p>
            <a:pPr lvl="1"/>
            <a:r>
              <a:rPr lang="en-GB" sz="2200" dirty="0"/>
              <a:t>There is a strong positive correlation between Number of events a country has participated in the number of medals won all time(0.93).</a:t>
            </a:r>
          </a:p>
          <a:p>
            <a:pPr lvl="1"/>
            <a:r>
              <a:rPr lang="en-GB" sz="2200" dirty="0"/>
              <a:t>However, only a weak positive correlation between the number of events a player has participated in and the number of medals won(0.19)</a:t>
            </a:r>
          </a:p>
          <a:p>
            <a:pPr marL="457200" lvl="1" indent="0">
              <a:buNone/>
            </a:pPr>
            <a:endParaRPr lang="en-GB" sz="2300" dirty="0"/>
          </a:p>
          <a:p>
            <a:r>
              <a:rPr lang="en-GB" sz="2000" dirty="0"/>
              <a:t>Linear regression model to estimate the number of medals won by a country is given as y= 0.21x – 119 where x is the number of events</a:t>
            </a:r>
          </a:p>
          <a:p>
            <a:pPr lvl="1"/>
            <a:r>
              <a:rPr lang="en-GB" sz="1800" dirty="0"/>
              <a:t>R squared value of 0.86 showing the model is a great fit</a:t>
            </a:r>
          </a:p>
        </p:txBody>
      </p:sp>
    </p:spTree>
    <p:extLst>
      <p:ext uri="{BB962C8B-B14F-4D97-AF65-F5344CB8AC3E}">
        <p14:creationId xmlns:p14="http://schemas.microsoft.com/office/powerpoint/2010/main" val="349183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B42D-3AB1-5651-48CC-84B5BFB5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8" y="964692"/>
            <a:ext cx="9777046" cy="1188720"/>
          </a:xfrm>
        </p:spPr>
        <p:txBody>
          <a:bodyPr/>
          <a:lstStyle/>
          <a:p>
            <a:pPr algn="ctr"/>
            <a:r>
              <a:rPr lang="en-GB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772A-F3EC-C06B-0B3E-F2144E6C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7" y="2344616"/>
            <a:ext cx="9777045" cy="411480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The United States of America had the highest number of events participated in and also the number of medals won</a:t>
            </a:r>
          </a:p>
          <a:p>
            <a:pPr lvl="1"/>
            <a:r>
              <a:rPr lang="en-GB" sz="1800" dirty="0"/>
              <a:t>However, Russia had the better winning percentage all time</a:t>
            </a:r>
          </a:p>
          <a:p>
            <a:pPr lvl="1"/>
            <a:r>
              <a:rPr lang="en-GB" sz="1800" dirty="0"/>
              <a:t> 33.04% for Russia compared to 29.87%</a:t>
            </a:r>
          </a:p>
          <a:p>
            <a:pPr lvl="2"/>
            <a:endParaRPr lang="en-GB" dirty="0"/>
          </a:p>
          <a:p>
            <a:r>
              <a:rPr lang="en-GB" sz="2000" dirty="0"/>
              <a:t>Robert Tait McKenzie had the highest number of events participated in all time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1800" dirty="0"/>
              <a:t>However, he only won one medal in all the events he participated in.</a:t>
            </a:r>
          </a:p>
          <a:p>
            <a:pPr lvl="1"/>
            <a:r>
              <a:rPr lang="en-GB" sz="1800" dirty="0"/>
              <a:t>Out of the players who participated in more than 15 events in the games, </a:t>
            </a:r>
            <a:r>
              <a:rPr lang="en-GB" sz="1800" dirty="0" err="1"/>
              <a:t>Larysa</a:t>
            </a:r>
            <a:r>
              <a:rPr lang="en-GB" sz="1800" dirty="0"/>
              <a:t> </a:t>
            </a:r>
            <a:r>
              <a:rPr lang="en-GB" sz="1800" dirty="0" err="1"/>
              <a:t>Semenivna</a:t>
            </a:r>
            <a:r>
              <a:rPr lang="en-GB" sz="1800" dirty="0"/>
              <a:t> Latynina had the highest number of medals won </a:t>
            </a:r>
          </a:p>
          <a:p>
            <a:pPr lvl="2"/>
            <a:r>
              <a:rPr lang="en-GB" dirty="0"/>
              <a:t>Winning a medal in 18 of the 19 events she participated in </a:t>
            </a:r>
          </a:p>
        </p:txBody>
      </p:sp>
    </p:spTree>
    <p:extLst>
      <p:ext uri="{BB962C8B-B14F-4D97-AF65-F5344CB8AC3E}">
        <p14:creationId xmlns:p14="http://schemas.microsoft.com/office/powerpoint/2010/main" val="224234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F080-38E1-642F-FC95-6A6A55F8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AFC9-FA28-0AA2-270D-AB054F0A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Although participation in multiple events increases the chances of winning a medal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It does not necessarily correlate with winning a high number of medals for the players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5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376F-9310-D40B-B280-7CA5C1D3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863E-0204-DA0F-75CF-23D819D7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Further analysis into the type of medals won for the players and the events in which the medal was won</a:t>
            </a:r>
          </a:p>
          <a:p>
            <a:pPr lvl="1"/>
            <a:r>
              <a:rPr lang="en-GB" sz="1800" dirty="0"/>
              <a:t>Determining to see if the player participated in the particular event multiple times before winning the medal in the event</a:t>
            </a:r>
          </a:p>
          <a:p>
            <a:r>
              <a:rPr lang="en-GB" sz="2000" dirty="0"/>
              <a:t>Relationship between the different seasons for which the games were hosted and the number of medals won for the top winning countries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29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41ED-CE4B-E887-BBEB-0DF117FE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84" y="895699"/>
            <a:ext cx="10515600" cy="2852737"/>
          </a:xfrm>
          <a:solidFill>
            <a:srgbClr val="FFFFFF">
              <a:alpha val="62000"/>
            </a:srgbClr>
          </a:solidFill>
        </p:spPr>
        <p:txBody>
          <a:bodyPr/>
          <a:lstStyle/>
          <a:p>
            <a:pPr algn="ctr"/>
            <a:r>
              <a:rPr lang="en-GB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16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EA0A-A780-B9B5-92F0-0373FDB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8" y="964692"/>
            <a:ext cx="9272954" cy="1188720"/>
          </a:xfrm>
        </p:spPr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7733-CEE1-EEDC-555A-00441532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46" y="2638044"/>
            <a:ext cx="9507416" cy="3774479"/>
          </a:xfrm>
        </p:spPr>
        <p:txBody>
          <a:bodyPr>
            <a:normAutofit fontScale="85000" lnSpcReduction="20000"/>
          </a:bodyPr>
          <a:lstStyle/>
          <a:p>
            <a:r>
              <a:rPr lang="en-GB" sz="2600" dirty="0"/>
              <a:t>Sports Stats data set from 1896 to 2016  was used for this project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Participants had an entry for each event he/she participated in 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Participants details included </a:t>
            </a:r>
          </a:p>
          <a:p>
            <a:pPr lvl="1"/>
            <a:r>
              <a:rPr lang="en-GB" sz="1900" dirty="0"/>
              <a:t>Demographics</a:t>
            </a:r>
          </a:p>
          <a:p>
            <a:pPr lvl="1"/>
            <a:r>
              <a:rPr lang="en-GB" sz="1900" dirty="0"/>
              <a:t>Game</a:t>
            </a:r>
          </a:p>
          <a:p>
            <a:pPr lvl="1"/>
            <a:r>
              <a:rPr lang="en-GB" sz="1900" dirty="0"/>
              <a:t>Team of affiliation</a:t>
            </a:r>
          </a:p>
          <a:p>
            <a:pPr lvl="1"/>
            <a:r>
              <a:rPr lang="en-GB" sz="1900" dirty="0"/>
              <a:t>Event participated in </a:t>
            </a:r>
          </a:p>
          <a:p>
            <a:pPr lvl="1"/>
            <a:r>
              <a:rPr lang="en-GB" sz="1900" dirty="0"/>
              <a:t>Whether or not a medal was won in the particular event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8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7A48-DE4E-9E5C-6A51-4A2AF12A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62" y="964692"/>
            <a:ext cx="8812002" cy="1188720"/>
          </a:xfrm>
        </p:spPr>
        <p:txBody>
          <a:bodyPr/>
          <a:lstStyle/>
          <a:p>
            <a:pPr algn="ctr"/>
            <a:r>
              <a:rPr lang="en-GB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CE1F-E28F-05ED-DCCF-0A4F4C04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2309798"/>
            <a:ext cx="8952679" cy="3938602"/>
          </a:xfrm>
        </p:spPr>
        <p:txBody>
          <a:bodyPr>
            <a:noAutofit/>
          </a:bodyPr>
          <a:lstStyle/>
          <a:p>
            <a:r>
              <a:rPr lang="en-GB" sz="2000" dirty="0"/>
              <a:t>Participating in one game multiple times in different games is likely to increase your chance of winning a medal.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Countries with a high number of participants in these games have a much higher number of medals won.</a:t>
            </a:r>
          </a:p>
          <a:p>
            <a:endParaRPr lang="en-GB" sz="2000" dirty="0"/>
          </a:p>
          <a:p>
            <a:r>
              <a:rPr lang="en-GB" sz="2000" dirty="0"/>
              <a:t>Participants with higher number of events participation has multiple medals won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United States has the highest number of medals won in these Games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403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D98A-9465-9115-AE45-820F77BA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964692"/>
            <a:ext cx="9448800" cy="1188720"/>
          </a:xfrm>
        </p:spPr>
        <p:txBody>
          <a:bodyPr/>
          <a:lstStyle/>
          <a:p>
            <a:pPr algn="ctr"/>
            <a:r>
              <a:rPr lang="en-GB" dirty="0"/>
              <a:t>Data cleaning and organization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568E-238E-454E-64F6-CA6C3F8F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3" y="2638044"/>
            <a:ext cx="9448800" cy="3844818"/>
          </a:xfrm>
        </p:spPr>
        <p:txBody>
          <a:bodyPr>
            <a:normAutofit fontScale="85000" lnSpcReduction="20000"/>
          </a:bodyPr>
          <a:lstStyle/>
          <a:p>
            <a:r>
              <a:rPr lang="en-GB" sz="2200" dirty="0"/>
              <a:t>Data was joined to a regions data to determine the region each participant originated from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Data was organized into multiple tables with relations among individual tables for analysis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Data cleaning</a:t>
            </a:r>
          </a:p>
          <a:p>
            <a:pPr lvl="1"/>
            <a:r>
              <a:rPr lang="en-GB" sz="2100" dirty="0"/>
              <a:t>Age changes over time were computed </a:t>
            </a:r>
          </a:p>
          <a:p>
            <a:pPr lvl="2"/>
            <a:r>
              <a:rPr lang="en-GB" sz="1900" dirty="0"/>
              <a:t>Age at first event and age at the last event</a:t>
            </a:r>
          </a:p>
          <a:p>
            <a:pPr lvl="1"/>
            <a:r>
              <a:rPr lang="en-GB" sz="2100" dirty="0"/>
              <a:t>Height and Weight remained constant </a:t>
            </a:r>
          </a:p>
          <a:p>
            <a:pPr lvl="1"/>
            <a:r>
              <a:rPr lang="en-GB" sz="2100" dirty="0"/>
              <a:t>One team was chosen for participants who had a switch of teams</a:t>
            </a:r>
          </a:p>
          <a:p>
            <a:pPr lvl="1"/>
            <a:r>
              <a:rPr lang="en-GB" sz="2100" dirty="0"/>
              <a:t>Some ids were missing from the data base</a:t>
            </a:r>
          </a:p>
          <a:p>
            <a:pPr lvl="1"/>
            <a:r>
              <a:rPr lang="en-GB" sz="2100" dirty="0"/>
              <a:t>NA were eliminated from the data when computing for descriptive statistics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5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8B2E-D9F6-76E3-4B95-BBC692FE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Organization of data in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72FB9-72F0-969C-FA09-1A9E05318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53412"/>
            <a:ext cx="7729728" cy="434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D9B8C-EB03-C5EB-2F50-560F34A54279}"/>
              </a:ext>
            </a:extLst>
          </p:cNvPr>
          <p:cNvSpPr txBox="1"/>
          <p:nvPr/>
        </p:nvSpPr>
        <p:spPr>
          <a:xfrm>
            <a:off x="2943922" y="6066263"/>
            <a:ext cx="588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ER diagram showing the organization of the tables for analysis and their relationships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24562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8C02-EE06-0A4A-2587-9EDED50C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4692"/>
            <a:ext cx="10515599" cy="1188720"/>
          </a:xfrm>
        </p:spPr>
        <p:txBody>
          <a:bodyPr/>
          <a:lstStyle/>
          <a:p>
            <a:pPr algn="ctr"/>
            <a:r>
              <a:rPr lang="en-GB" dirty="0"/>
              <a:t>Descriptive Statistics by region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8DF8C7-5A40-42F5-6446-334CC8613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26922"/>
              </p:ext>
            </p:extLst>
          </p:nvPr>
        </p:nvGraphicFramePr>
        <p:xfrm>
          <a:off x="838200" y="2263699"/>
          <a:ext cx="10515600" cy="4078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072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C5CC-4035-E232-220A-A32C695C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772"/>
            <a:ext cx="7729728" cy="1188720"/>
          </a:xfrm>
        </p:spPr>
        <p:txBody>
          <a:bodyPr/>
          <a:lstStyle/>
          <a:p>
            <a:pPr algn="ctr"/>
            <a:r>
              <a:rPr lang="en-GB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12B29D-5FD3-60A8-5EE2-5B22159E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020613"/>
              </p:ext>
            </p:extLst>
          </p:nvPr>
        </p:nvGraphicFramePr>
        <p:xfrm>
          <a:off x="2531327" y="1537335"/>
          <a:ext cx="6779941" cy="5320665"/>
        </p:xfrm>
        <a:graphic>
          <a:graphicData uri="http://schemas.openxmlformats.org/drawingml/2006/table">
            <a:tbl>
              <a:tblPr/>
              <a:tblGrid>
                <a:gridCol w="1570962">
                  <a:extLst>
                    <a:ext uri="{9D8B030D-6E8A-4147-A177-3AD203B41FA5}">
                      <a16:colId xmlns:a16="http://schemas.microsoft.com/office/drawing/2014/main" val="1121723534"/>
                    </a:ext>
                  </a:extLst>
                </a:gridCol>
                <a:gridCol w="3307289">
                  <a:extLst>
                    <a:ext uri="{9D8B030D-6E8A-4147-A177-3AD203B41FA5}">
                      <a16:colId xmlns:a16="http://schemas.microsoft.com/office/drawing/2014/main" val="917235437"/>
                    </a:ext>
                  </a:extLst>
                </a:gridCol>
                <a:gridCol w="1901690">
                  <a:extLst>
                    <a:ext uri="{9D8B030D-6E8A-4147-A177-3AD203B41FA5}">
                      <a16:colId xmlns:a16="http://schemas.microsoft.com/office/drawing/2014/main" val="4044472784"/>
                    </a:ext>
                  </a:extLst>
                </a:gridCol>
              </a:tblGrid>
              <a:tr h="20919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Events Participated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Award Winner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89928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663785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01770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11631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610242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55588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45676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41026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77788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878857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44409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57762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20462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90801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70443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400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70046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10100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160205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08362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4828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0A2F41-0321-15D7-B65B-1A45FBCDB4E3}"/>
              </a:ext>
            </a:extLst>
          </p:cNvPr>
          <p:cNvSpPr txBox="1"/>
          <p:nvPr/>
        </p:nvSpPr>
        <p:spPr>
          <a:xfrm>
            <a:off x="10381785" y="3311911"/>
            <a:ext cx="10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1- Yes</a:t>
            </a:r>
          </a:p>
          <a:p>
            <a:r>
              <a:rPr lang="en-GB" dirty="0"/>
              <a:t>0- No</a:t>
            </a:r>
          </a:p>
        </p:txBody>
      </p:sp>
    </p:spTree>
    <p:extLst>
      <p:ext uri="{BB962C8B-B14F-4D97-AF65-F5344CB8AC3E}">
        <p14:creationId xmlns:p14="http://schemas.microsoft.com/office/powerpoint/2010/main" val="26012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9AE-AD10-E93A-86CA-C3E57AAA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0636"/>
            <a:ext cx="7729728" cy="1188720"/>
          </a:xfrm>
        </p:spPr>
        <p:txBody>
          <a:bodyPr/>
          <a:lstStyle/>
          <a:p>
            <a:pPr algn="ctr"/>
            <a:r>
              <a:rPr lang="en-GB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F10DE-2AED-F83C-43CA-1952F8F1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58268"/>
              </p:ext>
            </p:extLst>
          </p:nvPr>
        </p:nvGraphicFramePr>
        <p:xfrm>
          <a:off x="970872" y="1806587"/>
          <a:ext cx="10515600" cy="493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96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B1AD-39E7-C08C-81B5-6795582D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7FFFAA-B0EA-315D-4E65-2FED5E79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3562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43962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821</TotalTime>
  <Words>668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Relationship between winning and multiple opportunities among Game participants</vt:lpstr>
      <vt:lpstr>Introduction</vt:lpstr>
      <vt:lpstr>Hypothesis</vt:lpstr>
      <vt:lpstr>Data cleaning and organization </vt:lpstr>
      <vt:lpstr>Organization of data in Tables</vt:lpstr>
      <vt:lpstr>Descriptive Statistics by region</vt:lpstr>
      <vt:lpstr>Results</vt:lpstr>
      <vt:lpstr>Results</vt:lpstr>
      <vt:lpstr>Results</vt:lpstr>
      <vt:lpstr>Discussion </vt:lpstr>
      <vt:lpstr>DISCUSSION </vt:lpstr>
      <vt:lpstr>Conclusion </vt:lpstr>
      <vt:lpstr>Recommendations and actions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winning and multiple opportunities among Game participants</dc:title>
  <dc:creator>Godfred King</dc:creator>
  <cp:lastModifiedBy>Godfred King</cp:lastModifiedBy>
  <cp:revision>3</cp:revision>
  <dcterms:created xsi:type="dcterms:W3CDTF">2022-06-25T19:43:36Z</dcterms:created>
  <dcterms:modified xsi:type="dcterms:W3CDTF">2022-06-26T09:25:05Z</dcterms:modified>
</cp:coreProperties>
</file>