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5" r:id="rId5"/>
    <p:sldId id="258" r:id="rId6"/>
    <p:sldId id="259" r:id="rId7"/>
    <p:sldId id="261" r:id="rId8"/>
    <p:sldId id="260" r:id="rId9"/>
    <p:sldId id="263" r:id="rId10"/>
    <p:sldId id="262"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3" d="100"/>
          <a:sy n="63" d="100"/>
        </p:scale>
        <p:origin x="-75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38452F7-1B36-4E44-882C-3CDB5F276FD7}" type="datetimeFigureOut">
              <a:rPr lang="en-AU" smtClean="0"/>
              <a:t>2/01/2023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8543F81-6612-40F4-896B-4C1D41BD50CE}" type="slidenum">
              <a:rPr lang="en-AU" smtClean="0"/>
              <a:t>‹#›</a:t>
            </a:fld>
            <a:endParaRPr lang="en-AU"/>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282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8452F7-1B36-4E44-882C-3CDB5F276FD7}" type="datetimeFigureOut">
              <a:rPr lang="en-AU" smtClean="0"/>
              <a:t>2/01/2023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8543F81-6612-40F4-896B-4C1D41BD50CE}" type="slidenum">
              <a:rPr lang="en-AU" smtClean="0"/>
              <a:t>‹#›</a:t>
            </a:fld>
            <a:endParaRPr lang="en-AU"/>
          </a:p>
        </p:txBody>
      </p:sp>
    </p:spTree>
    <p:extLst>
      <p:ext uri="{BB962C8B-B14F-4D97-AF65-F5344CB8AC3E}">
        <p14:creationId xmlns:p14="http://schemas.microsoft.com/office/powerpoint/2010/main" val="3703535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8452F7-1B36-4E44-882C-3CDB5F276FD7}" type="datetimeFigureOut">
              <a:rPr lang="en-AU" smtClean="0"/>
              <a:t>2/01/2023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8543F81-6612-40F4-896B-4C1D41BD50CE}" type="slidenum">
              <a:rPr lang="en-AU" smtClean="0"/>
              <a:t>‹#›</a:t>
            </a:fld>
            <a:endParaRPr lang="en-AU"/>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707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8452F7-1B36-4E44-882C-3CDB5F276FD7}" type="datetimeFigureOut">
              <a:rPr lang="en-AU" smtClean="0"/>
              <a:t>2/01/2023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8543F81-6612-40F4-896B-4C1D41BD50CE}" type="slidenum">
              <a:rPr lang="en-AU" smtClean="0"/>
              <a:t>‹#›</a:t>
            </a:fld>
            <a:endParaRPr lang="en-AU"/>
          </a:p>
        </p:txBody>
      </p:sp>
    </p:spTree>
    <p:extLst>
      <p:ext uri="{BB962C8B-B14F-4D97-AF65-F5344CB8AC3E}">
        <p14:creationId xmlns:p14="http://schemas.microsoft.com/office/powerpoint/2010/main" val="2873798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8452F7-1B36-4E44-882C-3CDB5F276FD7}" type="datetimeFigureOut">
              <a:rPr lang="en-AU" smtClean="0"/>
              <a:t>2/01/2023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8543F81-6612-40F4-896B-4C1D41BD50CE}" type="slidenum">
              <a:rPr lang="en-AU" smtClean="0"/>
              <a:t>‹#›</a:t>
            </a:fld>
            <a:endParaRPr lang="en-AU"/>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21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8452F7-1B36-4E44-882C-3CDB5F276FD7}" type="datetimeFigureOut">
              <a:rPr lang="en-AU" smtClean="0"/>
              <a:t>2/01/2023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8543F81-6612-40F4-896B-4C1D41BD50CE}" type="slidenum">
              <a:rPr lang="en-AU" smtClean="0"/>
              <a:t>‹#›</a:t>
            </a:fld>
            <a:endParaRPr lang="en-AU"/>
          </a:p>
        </p:txBody>
      </p:sp>
    </p:spTree>
    <p:extLst>
      <p:ext uri="{BB962C8B-B14F-4D97-AF65-F5344CB8AC3E}">
        <p14:creationId xmlns:p14="http://schemas.microsoft.com/office/powerpoint/2010/main" val="3070493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8452F7-1B36-4E44-882C-3CDB5F276FD7}" type="datetimeFigureOut">
              <a:rPr lang="en-AU" smtClean="0"/>
              <a:t>2/01/2023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8543F81-6612-40F4-896B-4C1D41BD50CE}" type="slidenum">
              <a:rPr lang="en-AU" smtClean="0"/>
              <a:t>‹#›</a:t>
            </a:fld>
            <a:endParaRPr lang="en-AU"/>
          </a:p>
        </p:txBody>
      </p:sp>
    </p:spTree>
    <p:extLst>
      <p:ext uri="{BB962C8B-B14F-4D97-AF65-F5344CB8AC3E}">
        <p14:creationId xmlns:p14="http://schemas.microsoft.com/office/powerpoint/2010/main" val="190157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8452F7-1B36-4E44-882C-3CDB5F276FD7}" type="datetimeFigureOut">
              <a:rPr lang="en-AU" smtClean="0"/>
              <a:t>2/01/2023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8543F81-6612-40F4-896B-4C1D41BD50CE}" type="slidenum">
              <a:rPr lang="en-AU" smtClean="0"/>
              <a:t>‹#›</a:t>
            </a:fld>
            <a:endParaRPr lang="en-AU"/>
          </a:p>
        </p:txBody>
      </p:sp>
    </p:spTree>
    <p:extLst>
      <p:ext uri="{BB962C8B-B14F-4D97-AF65-F5344CB8AC3E}">
        <p14:creationId xmlns:p14="http://schemas.microsoft.com/office/powerpoint/2010/main" val="308056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452F7-1B36-4E44-882C-3CDB5F276FD7}" type="datetimeFigureOut">
              <a:rPr lang="en-AU" smtClean="0"/>
              <a:t>2/01/2023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8543F81-6612-40F4-896B-4C1D41BD50CE}" type="slidenum">
              <a:rPr lang="en-AU" smtClean="0"/>
              <a:t>‹#›</a:t>
            </a:fld>
            <a:endParaRPr lang="en-AU"/>
          </a:p>
        </p:txBody>
      </p:sp>
    </p:spTree>
    <p:extLst>
      <p:ext uri="{BB962C8B-B14F-4D97-AF65-F5344CB8AC3E}">
        <p14:creationId xmlns:p14="http://schemas.microsoft.com/office/powerpoint/2010/main" val="2755000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38452F7-1B36-4E44-882C-3CDB5F276FD7}" type="datetimeFigureOut">
              <a:rPr lang="en-AU" smtClean="0"/>
              <a:t>2/01/2023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8543F81-6612-40F4-896B-4C1D41BD50CE}" type="slidenum">
              <a:rPr lang="en-AU" smtClean="0"/>
              <a:t>‹#›</a:t>
            </a:fld>
            <a:endParaRPr lang="en-AU"/>
          </a:p>
        </p:txBody>
      </p:sp>
    </p:spTree>
    <p:extLst>
      <p:ext uri="{BB962C8B-B14F-4D97-AF65-F5344CB8AC3E}">
        <p14:creationId xmlns:p14="http://schemas.microsoft.com/office/powerpoint/2010/main" val="2669648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8452F7-1B36-4E44-882C-3CDB5F276FD7}" type="datetimeFigureOut">
              <a:rPr lang="en-AU" smtClean="0"/>
              <a:t>2/01/2023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8543F81-6612-40F4-896B-4C1D41BD50CE}" type="slidenum">
              <a:rPr lang="en-AU" smtClean="0"/>
              <a:t>‹#›</a:t>
            </a:fld>
            <a:endParaRPr lang="en-AU"/>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5363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38452F7-1B36-4E44-882C-3CDB5F276FD7}" type="datetimeFigureOut">
              <a:rPr lang="en-AU" smtClean="0"/>
              <a:t>2/01/2023</a:t>
            </a:fld>
            <a:endParaRPr lang="en-AU"/>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AU"/>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8543F81-6612-40F4-896B-4C1D41BD50CE}" type="slidenum">
              <a:rPr lang="en-AU" smtClean="0"/>
              <a:t>‹#›</a:t>
            </a:fld>
            <a:endParaRPr lang="en-AU"/>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6165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D85BBB-F855-41C6-BA32-4F3491FC0089}"/>
              </a:ext>
            </a:extLst>
          </p:cNvPr>
          <p:cNvSpPr>
            <a:spLocks noGrp="1"/>
          </p:cNvSpPr>
          <p:nvPr>
            <p:ph type="ctrTitle"/>
          </p:nvPr>
        </p:nvSpPr>
        <p:spPr>
          <a:xfrm>
            <a:off x="375920" y="4960137"/>
            <a:ext cx="7772400" cy="1463040"/>
          </a:xfrm>
        </p:spPr>
        <p:txBody>
          <a:bodyPr>
            <a:normAutofit fontScale="90000"/>
          </a:bodyPr>
          <a:lstStyle/>
          <a:p>
            <a:pPr lvl="0" algn="l">
              <a:lnSpc>
                <a:spcPct val="100000"/>
              </a:lnSpc>
              <a:spcBef>
                <a:spcPts val="0"/>
              </a:spcBef>
              <a:spcAft>
                <a:spcPts val="200"/>
              </a:spcAft>
              <a:buClr>
                <a:srgbClr val="1CADE4"/>
              </a:buClr>
              <a:buSzPct val="100000"/>
            </a:pPr>
            <a:r>
              <a:rPr lang="en-AU" dirty="0"/>
              <a:t>Human computer Interaction</a:t>
            </a:r>
            <a:br>
              <a:rPr lang="en-AU" dirty="0"/>
            </a:br>
            <a:r>
              <a:rPr lang="en-AU" sz="2600" cap="none" spc="0" dirty="0">
                <a:solidFill>
                  <a:prstClr val="black">
                    <a:lumMod val="95000"/>
                    <a:lumOff val="5000"/>
                  </a:prstClr>
                </a:solidFill>
                <a:latin typeface="Tw Cen MT" panose="020B0602020104020603"/>
                <a:ea typeface="+mn-ea"/>
                <a:cs typeface="+mn-cs"/>
              </a:rPr>
              <a:t>Dr. Syed Muhammad </a:t>
            </a:r>
            <a:r>
              <a:rPr lang="en-AU" sz="2600" cap="none" spc="0" dirty="0" err="1">
                <a:solidFill>
                  <a:prstClr val="black">
                    <a:lumMod val="95000"/>
                    <a:lumOff val="5000"/>
                  </a:prstClr>
                </a:solidFill>
                <a:latin typeface="Tw Cen MT" panose="020B0602020104020603"/>
                <a:ea typeface="+mn-ea"/>
                <a:cs typeface="+mn-cs"/>
              </a:rPr>
              <a:t>Shehram</a:t>
            </a:r>
            <a:r>
              <a:rPr lang="en-AU" sz="2600" cap="none" spc="0" dirty="0">
                <a:solidFill>
                  <a:prstClr val="black">
                    <a:lumMod val="95000"/>
                    <a:lumOff val="5000"/>
                  </a:prstClr>
                </a:solidFill>
                <a:latin typeface="Tw Cen MT" panose="020B0602020104020603"/>
                <a:ea typeface="+mn-ea"/>
                <a:cs typeface="+mn-cs"/>
              </a:rPr>
              <a:t> Shah		</a:t>
            </a:r>
            <a:br>
              <a:rPr lang="en-AU" sz="2600" cap="none" spc="0" dirty="0">
                <a:solidFill>
                  <a:prstClr val="black">
                    <a:lumMod val="95000"/>
                    <a:lumOff val="5000"/>
                  </a:prstClr>
                </a:solidFill>
                <a:latin typeface="Tw Cen MT" panose="020B0602020104020603"/>
                <a:ea typeface="+mn-ea"/>
                <a:cs typeface="+mn-cs"/>
              </a:rPr>
            </a:br>
            <a:endParaRPr lang="en-AU" dirty="0"/>
          </a:p>
        </p:txBody>
      </p:sp>
      <p:sp>
        <p:nvSpPr>
          <p:cNvPr id="3" name="Subtitle 2">
            <a:extLst>
              <a:ext uri="{FF2B5EF4-FFF2-40B4-BE49-F238E27FC236}">
                <a16:creationId xmlns:a16="http://schemas.microsoft.com/office/drawing/2014/main" xmlns="" id="{BE1C1465-453A-4059-858C-E2DA45F54793}"/>
              </a:ext>
            </a:extLst>
          </p:cNvPr>
          <p:cNvSpPr>
            <a:spLocks noGrp="1"/>
          </p:cNvSpPr>
          <p:nvPr>
            <p:ph type="subTitle" idx="1"/>
          </p:nvPr>
        </p:nvSpPr>
        <p:spPr>
          <a:xfrm>
            <a:off x="8610600" y="4960137"/>
            <a:ext cx="3439160" cy="1463040"/>
          </a:xfrm>
        </p:spPr>
        <p:txBody>
          <a:bodyPr/>
          <a:lstStyle/>
          <a:p>
            <a:r>
              <a:rPr lang="en-AU" dirty="0"/>
              <a:t>shehram.shah@faculty.muet.edu.pk</a:t>
            </a:r>
          </a:p>
          <a:p>
            <a:endParaRPr lang="en-AU" dirty="0"/>
          </a:p>
        </p:txBody>
      </p:sp>
    </p:spTree>
    <p:extLst>
      <p:ext uri="{BB962C8B-B14F-4D97-AF65-F5344CB8AC3E}">
        <p14:creationId xmlns:p14="http://schemas.microsoft.com/office/powerpoint/2010/main" val="25989656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17CAE0-E110-4E2E-BFF3-B6E9C67FB72F}"/>
              </a:ext>
            </a:extLst>
          </p:cNvPr>
          <p:cNvSpPr>
            <a:spLocks noGrp="1"/>
          </p:cNvSpPr>
          <p:nvPr>
            <p:ph type="title"/>
          </p:nvPr>
        </p:nvSpPr>
        <p:spPr/>
        <p:txBody>
          <a:bodyPr/>
          <a:lstStyle/>
          <a:p>
            <a:r>
              <a:rPr lang="en-AU" dirty="0">
                <a:solidFill>
                  <a:schemeClr val="accent2"/>
                </a:solidFill>
              </a:rPr>
              <a:t>Discussion</a:t>
            </a:r>
          </a:p>
        </p:txBody>
      </p:sp>
      <p:sp>
        <p:nvSpPr>
          <p:cNvPr id="5" name="Content Placeholder 4">
            <a:extLst>
              <a:ext uri="{FF2B5EF4-FFF2-40B4-BE49-F238E27FC236}">
                <a16:creationId xmlns:a16="http://schemas.microsoft.com/office/drawing/2014/main" xmlns="" id="{09672DCB-EBC1-4E34-9608-BC030D8E314D}"/>
              </a:ext>
            </a:extLst>
          </p:cNvPr>
          <p:cNvSpPr>
            <a:spLocks noGrp="1"/>
          </p:cNvSpPr>
          <p:nvPr>
            <p:ph idx="1"/>
          </p:nvPr>
        </p:nvSpPr>
        <p:spPr/>
        <p:txBody>
          <a:bodyPr/>
          <a:lstStyle/>
          <a:p>
            <a:pPr>
              <a:buFont typeface="Arial" panose="020B0604020202020204" pitchFamily="34" charset="0"/>
              <a:buChar char="•"/>
            </a:pPr>
            <a:r>
              <a:rPr lang="en-AU" dirty="0"/>
              <a:t> The Association for Computing Machinery (ACM) defines human–computer interaction as "a discipline that is concerned with the </a:t>
            </a:r>
            <a:r>
              <a:rPr lang="en-AU" dirty="0">
                <a:solidFill>
                  <a:schemeClr val="accent2"/>
                </a:solidFill>
              </a:rPr>
              <a:t>design</a:t>
            </a:r>
            <a:r>
              <a:rPr lang="en-AU" dirty="0"/>
              <a:t>, </a:t>
            </a:r>
            <a:r>
              <a:rPr lang="en-AU" dirty="0">
                <a:solidFill>
                  <a:schemeClr val="accent2"/>
                </a:solidFill>
              </a:rPr>
              <a:t>evaluation</a:t>
            </a:r>
            <a:r>
              <a:rPr lang="en-AU" dirty="0"/>
              <a:t>, and </a:t>
            </a:r>
            <a:r>
              <a:rPr lang="en-AU" dirty="0">
                <a:solidFill>
                  <a:schemeClr val="accent2"/>
                </a:solidFill>
              </a:rPr>
              <a:t>implementation</a:t>
            </a:r>
            <a:r>
              <a:rPr lang="en-AU" dirty="0"/>
              <a:t> of </a:t>
            </a:r>
            <a:r>
              <a:rPr lang="en-AU" dirty="0">
                <a:solidFill>
                  <a:schemeClr val="accent2"/>
                </a:solidFill>
              </a:rPr>
              <a:t>interactive computing systems </a:t>
            </a:r>
            <a:r>
              <a:rPr lang="en-AU" dirty="0"/>
              <a:t>for </a:t>
            </a:r>
            <a:r>
              <a:rPr lang="en-AU" dirty="0">
                <a:solidFill>
                  <a:schemeClr val="accent2"/>
                </a:solidFill>
              </a:rPr>
              <a:t>human use </a:t>
            </a:r>
            <a:r>
              <a:rPr lang="en-AU" dirty="0"/>
              <a:t>and with the study of major phenomena surrounding them</a:t>
            </a:r>
            <a:r>
              <a:rPr lang="en-AU" dirty="0" smtClean="0"/>
              <a:t>".</a:t>
            </a:r>
          </a:p>
          <a:p>
            <a:pPr>
              <a:buFont typeface="Arial" panose="020B0604020202020204" pitchFamily="34" charset="0"/>
              <a:buChar char="•"/>
            </a:pPr>
            <a:r>
              <a:rPr lang="en-AU" dirty="0"/>
              <a:t> </a:t>
            </a:r>
            <a:r>
              <a:rPr lang="en-US" dirty="0"/>
              <a:t>HCI helps to make interfaces that </a:t>
            </a:r>
            <a:r>
              <a:rPr lang="en-US" b="1" dirty="0"/>
              <a:t>increase productivity</a:t>
            </a:r>
            <a:r>
              <a:rPr lang="en-US" dirty="0"/>
              <a:t>, </a:t>
            </a:r>
            <a:r>
              <a:rPr lang="en-US" b="1" dirty="0"/>
              <a:t>enhance user experience</a:t>
            </a:r>
            <a:r>
              <a:rPr lang="en-US" dirty="0"/>
              <a:t>, and </a:t>
            </a:r>
            <a:r>
              <a:rPr lang="en-US" b="1" dirty="0"/>
              <a:t>reduce risks</a:t>
            </a:r>
            <a:r>
              <a:rPr lang="en-US" dirty="0"/>
              <a:t> in safety-critical systems. Poorly designed machines lead to many unexpected problems, sometimes just user frustration, but sometimes, chaotic disasters.</a:t>
            </a:r>
            <a:endParaRPr lang="en-AU" dirty="0"/>
          </a:p>
          <a:p>
            <a:pPr>
              <a:buFont typeface="Arial" panose="020B0604020202020204" pitchFamily="34" charset="0"/>
              <a:buChar char="•"/>
            </a:pPr>
            <a:r>
              <a:rPr lang="en-AU" dirty="0"/>
              <a:t> An important facet of HCI is user satisfaction (or End-User Computing Satisfaction).</a:t>
            </a:r>
          </a:p>
          <a:p>
            <a:pPr>
              <a:buFont typeface="Arial" panose="020B0604020202020204" pitchFamily="34" charset="0"/>
              <a:buChar char="•"/>
            </a:pPr>
            <a:r>
              <a:rPr lang="en-AU" dirty="0"/>
              <a:t> </a:t>
            </a:r>
            <a:r>
              <a:rPr lang="en-AU" dirty="0" smtClean="0"/>
              <a:t>Usability is key metric of end user satisfaction or end user computing satisfaction.</a:t>
            </a:r>
            <a:endParaRPr lang="en-AU" dirty="0"/>
          </a:p>
        </p:txBody>
      </p:sp>
    </p:spTree>
    <p:extLst>
      <p:ext uri="{BB962C8B-B14F-4D97-AF65-F5344CB8AC3E}">
        <p14:creationId xmlns:p14="http://schemas.microsoft.com/office/powerpoint/2010/main" val="37655065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17CAE0-E110-4E2E-BFF3-B6E9C67FB72F}"/>
              </a:ext>
            </a:extLst>
          </p:cNvPr>
          <p:cNvSpPr>
            <a:spLocks noGrp="1"/>
          </p:cNvSpPr>
          <p:nvPr>
            <p:ph type="title"/>
          </p:nvPr>
        </p:nvSpPr>
        <p:spPr/>
        <p:txBody>
          <a:bodyPr/>
          <a:lstStyle/>
          <a:p>
            <a:r>
              <a:rPr lang="en-AU" dirty="0">
                <a:solidFill>
                  <a:schemeClr val="accent2"/>
                </a:solidFill>
              </a:rPr>
              <a:t>Discussion</a:t>
            </a:r>
          </a:p>
        </p:txBody>
      </p:sp>
      <p:sp>
        <p:nvSpPr>
          <p:cNvPr id="5" name="Content Placeholder 4">
            <a:extLst>
              <a:ext uri="{FF2B5EF4-FFF2-40B4-BE49-F238E27FC236}">
                <a16:creationId xmlns:a16="http://schemas.microsoft.com/office/drawing/2014/main" xmlns="" id="{09672DCB-EBC1-4E34-9608-BC030D8E314D}"/>
              </a:ext>
            </a:extLst>
          </p:cNvPr>
          <p:cNvSpPr>
            <a:spLocks noGrp="1"/>
          </p:cNvSpPr>
          <p:nvPr>
            <p:ph idx="1"/>
          </p:nvPr>
        </p:nvSpPr>
        <p:spPr/>
        <p:txBody>
          <a:bodyPr>
            <a:normAutofit/>
          </a:bodyPr>
          <a:lstStyle/>
          <a:p>
            <a:pPr algn="just">
              <a:buFont typeface="Arial" panose="020B0604020202020204" pitchFamily="34" charset="0"/>
              <a:buChar char="•"/>
            </a:pPr>
            <a:r>
              <a:rPr lang="en-AU" dirty="0" smtClean="0"/>
              <a:t> </a:t>
            </a:r>
            <a:r>
              <a:rPr lang="en-US" dirty="0"/>
              <a:t>The definition of usability in the ISO 9241 standard is</a:t>
            </a:r>
            <a:r>
              <a:rPr lang="en-US" dirty="0" smtClean="0"/>
              <a:t>: "</a:t>
            </a:r>
            <a:r>
              <a:rPr lang="en-US" dirty="0"/>
              <a:t>The extent to which a product can be used by </a:t>
            </a:r>
            <a:r>
              <a:rPr lang="en-US" i="1" dirty="0">
                <a:solidFill>
                  <a:schemeClr val="accent2"/>
                </a:solidFill>
              </a:rPr>
              <a:t>specified users </a:t>
            </a:r>
            <a:r>
              <a:rPr lang="en-US" dirty="0"/>
              <a:t>to achieve </a:t>
            </a:r>
            <a:r>
              <a:rPr lang="en-US" i="1" dirty="0">
                <a:solidFill>
                  <a:schemeClr val="accent2"/>
                </a:solidFill>
              </a:rPr>
              <a:t>specified goals </a:t>
            </a:r>
            <a:r>
              <a:rPr lang="en-US" dirty="0"/>
              <a:t>with </a:t>
            </a:r>
            <a:r>
              <a:rPr lang="en-US" i="1" dirty="0">
                <a:solidFill>
                  <a:schemeClr val="accent2"/>
                </a:solidFill>
              </a:rPr>
              <a:t>effectiveness</a:t>
            </a:r>
            <a:r>
              <a:rPr lang="en-US" dirty="0"/>
              <a:t>, </a:t>
            </a:r>
            <a:r>
              <a:rPr lang="en-US" i="1" dirty="0">
                <a:solidFill>
                  <a:schemeClr val="accent2"/>
                </a:solidFill>
              </a:rPr>
              <a:t>efficiency</a:t>
            </a:r>
            <a:r>
              <a:rPr lang="en-US" dirty="0"/>
              <a:t>, and </a:t>
            </a:r>
            <a:r>
              <a:rPr lang="en-US" i="1" dirty="0">
                <a:solidFill>
                  <a:schemeClr val="accent2"/>
                </a:solidFill>
              </a:rPr>
              <a:t>satisfaction</a:t>
            </a:r>
            <a:r>
              <a:rPr lang="en-US" dirty="0"/>
              <a:t> in a </a:t>
            </a:r>
            <a:r>
              <a:rPr lang="en-US" i="1" dirty="0">
                <a:solidFill>
                  <a:schemeClr val="accent2"/>
                </a:solidFill>
              </a:rPr>
              <a:t>specified context of </a:t>
            </a:r>
            <a:r>
              <a:rPr lang="en-US" i="1" dirty="0" smtClean="0">
                <a:solidFill>
                  <a:schemeClr val="accent2"/>
                </a:solidFill>
              </a:rPr>
              <a:t>use</a:t>
            </a:r>
            <a:r>
              <a:rPr lang="en-US" dirty="0" smtClean="0"/>
              <a:t>“</a:t>
            </a:r>
          </a:p>
          <a:p>
            <a:pPr algn="just">
              <a:buFont typeface="Arial" panose="020B0604020202020204" pitchFamily="34" charset="0"/>
              <a:buChar char="•"/>
            </a:pPr>
            <a:r>
              <a:rPr lang="en-US" dirty="0"/>
              <a:t> This definition can be expanded, and made more comprehensive, by including five characteristics which must be met for the users of a product:</a:t>
            </a:r>
          </a:p>
          <a:p>
            <a:pPr lvl="1" algn="just">
              <a:buFont typeface="Arial" panose="020B0604020202020204" pitchFamily="34" charset="0"/>
              <a:buChar char="•"/>
            </a:pPr>
            <a:r>
              <a:rPr lang="en-US" dirty="0" smtClean="0"/>
              <a:t>    </a:t>
            </a:r>
            <a:r>
              <a:rPr lang="en-US" dirty="0"/>
              <a:t>Effective</a:t>
            </a:r>
          </a:p>
          <a:p>
            <a:pPr lvl="1" algn="just">
              <a:buFont typeface="Arial" panose="020B0604020202020204" pitchFamily="34" charset="0"/>
              <a:buChar char="•"/>
            </a:pPr>
            <a:r>
              <a:rPr lang="en-US" dirty="0"/>
              <a:t>    Efficient</a:t>
            </a:r>
          </a:p>
          <a:p>
            <a:pPr lvl="1" algn="just">
              <a:buFont typeface="Arial" panose="020B0604020202020204" pitchFamily="34" charset="0"/>
              <a:buChar char="•"/>
            </a:pPr>
            <a:r>
              <a:rPr lang="en-US" dirty="0"/>
              <a:t>    Engaging</a:t>
            </a:r>
          </a:p>
          <a:p>
            <a:pPr lvl="1" algn="just">
              <a:buFont typeface="Arial" panose="020B0604020202020204" pitchFamily="34" charset="0"/>
              <a:buChar char="•"/>
            </a:pPr>
            <a:r>
              <a:rPr lang="en-US" dirty="0"/>
              <a:t>    Error Tolerant</a:t>
            </a:r>
          </a:p>
          <a:p>
            <a:pPr lvl="1" algn="just">
              <a:buFont typeface="Arial" panose="020B0604020202020204" pitchFamily="34" charset="0"/>
              <a:buChar char="•"/>
            </a:pPr>
            <a:r>
              <a:rPr lang="en-US" dirty="0"/>
              <a:t>    Easy to </a:t>
            </a:r>
            <a:r>
              <a:rPr lang="en-US" dirty="0" smtClean="0"/>
              <a:t>Learn</a:t>
            </a:r>
          </a:p>
          <a:p>
            <a:pPr algn="just">
              <a:buFont typeface="Arial" panose="020B0604020202020204" pitchFamily="34" charset="0"/>
              <a:buChar char="•"/>
            </a:pPr>
            <a:endParaRPr lang="en-US" dirty="0"/>
          </a:p>
        </p:txBody>
      </p:sp>
    </p:spTree>
    <p:extLst>
      <p:ext uri="{BB962C8B-B14F-4D97-AF65-F5344CB8AC3E}">
        <p14:creationId xmlns:p14="http://schemas.microsoft.com/office/powerpoint/2010/main" val="25610427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17CAE0-E110-4E2E-BFF3-B6E9C67FB72F}"/>
              </a:ext>
            </a:extLst>
          </p:cNvPr>
          <p:cNvSpPr>
            <a:spLocks noGrp="1"/>
          </p:cNvSpPr>
          <p:nvPr>
            <p:ph type="title"/>
          </p:nvPr>
        </p:nvSpPr>
        <p:spPr/>
        <p:txBody>
          <a:bodyPr/>
          <a:lstStyle/>
          <a:p>
            <a:r>
              <a:rPr lang="en-AU" dirty="0" smtClean="0">
                <a:solidFill>
                  <a:schemeClr val="accent2"/>
                </a:solidFill>
              </a:rPr>
              <a:t>Discussion</a:t>
            </a:r>
            <a:endParaRPr lang="en-AU" dirty="0">
              <a:solidFill>
                <a:schemeClr val="accent2"/>
              </a:solidFill>
            </a:endParaRPr>
          </a:p>
        </p:txBody>
      </p:sp>
      <p:sp>
        <p:nvSpPr>
          <p:cNvPr id="5" name="Content Placeholder 4">
            <a:extLst>
              <a:ext uri="{FF2B5EF4-FFF2-40B4-BE49-F238E27FC236}">
                <a16:creationId xmlns:a16="http://schemas.microsoft.com/office/drawing/2014/main" xmlns="" id="{09672DCB-EBC1-4E34-9608-BC030D8E314D}"/>
              </a:ext>
            </a:extLst>
          </p:cNvPr>
          <p:cNvSpPr>
            <a:spLocks noGrp="1"/>
          </p:cNvSpPr>
          <p:nvPr>
            <p:ph idx="1"/>
          </p:nvPr>
        </p:nvSpPr>
        <p:spPr/>
        <p:txBody>
          <a:bodyPr>
            <a:normAutofit/>
          </a:bodyPr>
          <a:lstStyle/>
          <a:p>
            <a:pPr algn="just">
              <a:buFont typeface="Arial" panose="020B0604020202020204" pitchFamily="34" charset="0"/>
              <a:buChar char="•"/>
            </a:pPr>
            <a:r>
              <a:rPr lang="en-AU" dirty="0" smtClean="0"/>
              <a:t> </a:t>
            </a:r>
            <a:r>
              <a:rPr lang="en-US" i="1" dirty="0">
                <a:solidFill>
                  <a:schemeClr val="accent2"/>
                </a:solidFill>
              </a:rPr>
              <a:t>Effective</a:t>
            </a:r>
            <a:r>
              <a:rPr lang="en-US" dirty="0"/>
              <a:t>: Effectiveness is the completeness and accuracy with which users achieve specified goals. It is determined by looking at whether the user’s goals were met successfully and whether all work is correct. </a:t>
            </a:r>
            <a:endParaRPr lang="en-US" dirty="0" smtClean="0"/>
          </a:p>
          <a:p>
            <a:pPr algn="just">
              <a:buFont typeface="Arial" panose="020B0604020202020204" pitchFamily="34" charset="0"/>
              <a:buChar char="•"/>
            </a:pPr>
            <a:r>
              <a:rPr lang="en-US" dirty="0"/>
              <a:t> </a:t>
            </a:r>
            <a:r>
              <a:rPr lang="en-US" i="1" dirty="0">
                <a:solidFill>
                  <a:schemeClr val="accent2"/>
                </a:solidFill>
              </a:rPr>
              <a:t>Efficient</a:t>
            </a:r>
            <a:r>
              <a:rPr lang="en-US" dirty="0" smtClean="0"/>
              <a:t>: Efficiency </a:t>
            </a:r>
            <a:r>
              <a:rPr lang="en-US" dirty="0"/>
              <a:t>can be described as the speed (with accuracy) in which users can complete the tasks for which they use the product. ISO 9241 defines efficiency as the total resources expended in a task. Efficiency metrics include the number of clicks or keystrokes required or the total ‘time on task</a:t>
            </a:r>
            <a:r>
              <a:rPr lang="en-US" dirty="0" smtClean="0"/>
              <a:t>’.</a:t>
            </a:r>
          </a:p>
          <a:p>
            <a:pPr algn="just">
              <a:buFont typeface="Arial" panose="020B0604020202020204" pitchFamily="34" charset="0"/>
              <a:buChar char="•"/>
            </a:pPr>
            <a:r>
              <a:rPr lang="en-US" dirty="0"/>
              <a:t> </a:t>
            </a:r>
            <a:r>
              <a:rPr lang="en-US" i="1" dirty="0">
                <a:solidFill>
                  <a:schemeClr val="accent2"/>
                </a:solidFill>
              </a:rPr>
              <a:t>Engaging</a:t>
            </a:r>
            <a:r>
              <a:rPr lang="en-US" dirty="0" smtClean="0"/>
              <a:t>: An </a:t>
            </a:r>
            <a:r>
              <a:rPr lang="en-US" dirty="0"/>
              <a:t>interface is engaging if it is pleasant and satisfying to use. The visual design is the most obvious element of this characteristic</a:t>
            </a:r>
            <a:r>
              <a:rPr lang="en-US" dirty="0" smtClean="0"/>
              <a:t>.</a:t>
            </a:r>
          </a:p>
          <a:p>
            <a:pPr algn="just">
              <a:buFont typeface="Arial" panose="020B0604020202020204" pitchFamily="34" charset="0"/>
              <a:buChar char="•"/>
            </a:pPr>
            <a:endParaRPr lang="en-US" dirty="0"/>
          </a:p>
        </p:txBody>
      </p:sp>
    </p:spTree>
    <p:extLst>
      <p:ext uri="{BB962C8B-B14F-4D97-AF65-F5344CB8AC3E}">
        <p14:creationId xmlns:p14="http://schemas.microsoft.com/office/powerpoint/2010/main" val="6412049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17CAE0-E110-4E2E-BFF3-B6E9C67FB72F}"/>
              </a:ext>
            </a:extLst>
          </p:cNvPr>
          <p:cNvSpPr>
            <a:spLocks noGrp="1"/>
          </p:cNvSpPr>
          <p:nvPr>
            <p:ph type="title"/>
          </p:nvPr>
        </p:nvSpPr>
        <p:spPr/>
        <p:txBody>
          <a:bodyPr/>
          <a:lstStyle/>
          <a:p>
            <a:r>
              <a:rPr lang="en-AU" dirty="0" smtClean="0">
                <a:solidFill>
                  <a:schemeClr val="accent2"/>
                </a:solidFill>
              </a:rPr>
              <a:t>Discussion</a:t>
            </a:r>
            <a:endParaRPr lang="en-AU" dirty="0">
              <a:solidFill>
                <a:schemeClr val="accent2"/>
              </a:solidFill>
            </a:endParaRPr>
          </a:p>
        </p:txBody>
      </p:sp>
      <p:sp>
        <p:nvSpPr>
          <p:cNvPr id="5" name="Content Placeholder 4">
            <a:extLst>
              <a:ext uri="{FF2B5EF4-FFF2-40B4-BE49-F238E27FC236}">
                <a16:creationId xmlns:a16="http://schemas.microsoft.com/office/drawing/2014/main" xmlns="" id="{09672DCB-EBC1-4E34-9608-BC030D8E314D}"/>
              </a:ext>
            </a:extLst>
          </p:cNvPr>
          <p:cNvSpPr>
            <a:spLocks noGrp="1"/>
          </p:cNvSpPr>
          <p:nvPr>
            <p:ph idx="1"/>
          </p:nvPr>
        </p:nvSpPr>
        <p:spPr/>
        <p:txBody>
          <a:bodyPr>
            <a:normAutofit/>
          </a:bodyPr>
          <a:lstStyle/>
          <a:p>
            <a:pPr algn="just">
              <a:buFont typeface="Arial" panose="020B0604020202020204" pitchFamily="34" charset="0"/>
              <a:buChar char="•"/>
            </a:pPr>
            <a:r>
              <a:rPr lang="en-US" dirty="0" smtClean="0"/>
              <a:t> </a:t>
            </a:r>
            <a:r>
              <a:rPr lang="en-US" i="1" dirty="0">
                <a:solidFill>
                  <a:schemeClr val="accent2"/>
                </a:solidFill>
              </a:rPr>
              <a:t>Error Tolerant: </a:t>
            </a:r>
            <a:r>
              <a:rPr lang="en-US" dirty="0" smtClean="0"/>
              <a:t>The </a:t>
            </a:r>
            <a:r>
              <a:rPr lang="en-US" dirty="0"/>
              <a:t>ultimate goal is a system which has no errors. But, product developers are human, and computer systems far from perfect, so errors may occur. An error tolerant program is designed to prevent errors caused by the user’s interaction, and to help the user in recovering from any errors that do occur. </a:t>
            </a:r>
            <a:endParaRPr lang="en-US" dirty="0" smtClean="0"/>
          </a:p>
          <a:p>
            <a:pPr algn="just">
              <a:buFont typeface="Arial" panose="020B0604020202020204" pitchFamily="34" charset="0"/>
              <a:buChar char="•"/>
            </a:pPr>
            <a:r>
              <a:rPr lang="en-US" dirty="0"/>
              <a:t> </a:t>
            </a:r>
            <a:r>
              <a:rPr lang="en-US" i="1" dirty="0">
                <a:solidFill>
                  <a:schemeClr val="accent2"/>
                </a:solidFill>
              </a:rPr>
              <a:t>Easy to Learn: </a:t>
            </a:r>
            <a:r>
              <a:rPr lang="en-US" dirty="0"/>
              <a:t>An interface which is easy to learn allows users to build on their knowledge without deliberate effort. This goes beyond a general helpfulness to include built-in instruction for difficult or advanced tasks, access to just-in-time training elements, connections to domain knowledge bases which are critical to effective use. </a:t>
            </a:r>
          </a:p>
          <a:p>
            <a:pPr marL="0" indent="0" algn="just">
              <a:buNone/>
            </a:pPr>
            <a:r>
              <a:rPr lang="en-US" dirty="0" smtClean="0"/>
              <a:t> </a:t>
            </a:r>
            <a:endParaRPr lang="en-US" dirty="0"/>
          </a:p>
          <a:p>
            <a:pPr algn="just">
              <a:buFont typeface="Arial" panose="020B0604020202020204" pitchFamily="34" charset="0"/>
              <a:buChar char="•"/>
            </a:pPr>
            <a:endParaRPr lang="en-US" dirty="0"/>
          </a:p>
        </p:txBody>
      </p:sp>
    </p:spTree>
    <p:extLst>
      <p:ext uri="{BB962C8B-B14F-4D97-AF65-F5344CB8AC3E}">
        <p14:creationId xmlns:p14="http://schemas.microsoft.com/office/powerpoint/2010/main" val="934148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0157E4-1485-41BB-AA2D-32F5D5BD8CFA}"/>
              </a:ext>
            </a:extLst>
          </p:cNvPr>
          <p:cNvSpPr>
            <a:spLocks noGrp="1"/>
          </p:cNvSpPr>
          <p:nvPr>
            <p:ph type="title"/>
          </p:nvPr>
        </p:nvSpPr>
        <p:spPr/>
        <p:txBody>
          <a:bodyPr/>
          <a:lstStyle/>
          <a:p>
            <a:r>
              <a:rPr lang="en-AU" dirty="0">
                <a:solidFill>
                  <a:schemeClr val="accent2"/>
                </a:solidFill>
              </a:rPr>
              <a:t>Human Computer Interaction (HCI)</a:t>
            </a:r>
          </a:p>
        </p:txBody>
      </p:sp>
      <p:sp>
        <p:nvSpPr>
          <p:cNvPr id="3" name="Content Placeholder 2">
            <a:extLst>
              <a:ext uri="{FF2B5EF4-FFF2-40B4-BE49-F238E27FC236}">
                <a16:creationId xmlns:a16="http://schemas.microsoft.com/office/drawing/2014/main" xmlns="" id="{392BAA60-665E-4A04-B2D0-4E59C2FA9153}"/>
              </a:ext>
            </a:extLst>
          </p:cNvPr>
          <p:cNvSpPr>
            <a:spLocks noGrp="1"/>
          </p:cNvSpPr>
          <p:nvPr>
            <p:ph idx="1"/>
          </p:nvPr>
        </p:nvSpPr>
        <p:spPr>
          <a:xfrm>
            <a:off x="1014079" y="1944357"/>
            <a:ext cx="9720073" cy="4023360"/>
          </a:xfrm>
        </p:spPr>
        <p:txBody>
          <a:bodyPr/>
          <a:lstStyle/>
          <a:p>
            <a:pPr>
              <a:buFont typeface="Arial" panose="020B0604020202020204" pitchFamily="34" charset="0"/>
              <a:buChar char="•"/>
            </a:pPr>
            <a:r>
              <a:rPr lang="en-AU" dirty="0" smtClean="0"/>
              <a:t> </a:t>
            </a:r>
            <a:r>
              <a:rPr lang="en-US" dirty="0"/>
              <a:t>COURSE LEARNING OUTCOMES</a:t>
            </a:r>
            <a:r>
              <a:rPr lang="en-US" dirty="0" smtClean="0"/>
              <a:t>: Upon </a:t>
            </a:r>
            <a:r>
              <a:rPr lang="en-US" dirty="0"/>
              <a:t>successful completion of the course, </a:t>
            </a:r>
            <a:r>
              <a:rPr lang="en-US" dirty="0" smtClean="0"/>
              <a:t>you will </a:t>
            </a:r>
            <a:r>
              <a:rPr lang="en-US" dirty="0"/>
              <a:t>be able to:</a:t>
            </a:r>
          </a:p>
          <a:p>
            <a:pPr>
              <a:buFont typeface="Arial" panose="020B0604020202020204" pitchFamily="34" charset="0"/>
              <a:buChar char="•"/>
            </a:pPr>
            <a:endParaRPr lang="en-AU" dirty="0" smtClean="0"/>
          </a:p>
          <a:p>
            <a:pPr>
              <a:buFont typeface="Arial" panose="020B0604020202020204" pitchFamily="34" charset="0"/>
              <a:buChar char="•"/>
            </a:pP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2522267968"/>
              </p:ext>
            </p:extLst>
          </p:nvPr>
        </p:nvGraphicFramePr>
        <p:xfrm>
          <a:off x="1215852" y="2793442"/>
          <a:ext cx="9978012" cy="3305907"/>
        </p:xfrm>
        <a:graphic>
          <a:graphicData uri="http://schemas.openxmlformats.org/drawingml/2006/table">
            <a:tbl>
              <a:tblPr firstRow="1" firstCol="1" bandRow="1">
                <a:tableStyleId>{5C22544A-7EE6-4342-B048-85BDC9FD1C3A}</a:tableStyleId>
              </a:tblPr>
              <a:tblGrid>
                <a:gridCol w="1008083"/>
                <a:gridCol w="5004653"/>
                <a:gridCol w="2054165"/>
                <a:gridCol w="1911111"/>
              </a:tblGrid>
              <a:tr h="604586">
                <a:tc>
                  <a:txBody>
                    <a:bodyPr/>
                    <a:lstStyle/>
                    <a:p>
                      <a:pPr algn="ctr">
                        <a:spcAft>
                          <a:spcPts val="0"/>
                        </a:spcAft>
                      </a:pPr>
                      <a:r>
                        <a:rPr lang="en-US" sz="2000" dirty="0">
                          <a:effectLst/>
                        </a:rPr>
                        <a:t>CLOs</a:t>
                      </a:r>
                      <a:endParaRPr lang="en-US" sz="2000" dirty="0">
                        <a:effectLst/>
                        <a:latin typeface="Times New Roman"/>
                        <a:ea typeface="Times New Roman"/>
                        <a:cs typeface="Times New Roman"/>
                      </a:endParaRPr>
                    </a:p>
                  </a:txBody>
                  <a:tcPr marL="68580" marR="68580" marT="0" marB="0"/>
                </a:tc>
                <a:tc>
                  <a:txBody>
                    <a:bodyPr/>
                    <a:lstStyle/>
                    <a:p>
                      <a:pPr algn="ctr">
                        <a:spcAft>
                          <a:spcPts val="0"/>
                        </a:spcAft>
                      </a:pPr>
                      <a:r>
                        <a:rPr lang="en-US" sz="2000">
                          <a:effectLst/>
                        </a:rPr>
                        <a:t>Description</a:t>
                      </a:r>
                      <a:endParaRPr lang="en-US" sz="2000">
                        <a:effectLst/>
                        <a:latin typeface="Times New Roman"/>
                        <a:ea typeface="Times New Roman"/>
                        <a:cs typeface="Times New Roman"/>
                      </a:endParaRPr>
                    </a:p>
                  </a:txBody>
                  <a:tcPr marL="68580" marR="68580" marT="0" marB="0"/>
                </a:tc>
                <a:tc>
                  <a:txBody>
                    <a:bodyPr/>
                    <a:lstStyle/>
                    <a:p>
                      <a:pPr>
                        <a:spcAft>
                          <a:spcPts val="0"/>
                        </a:spcAft>
                      </a:pPr>
                      <a:r>
                        <a:rPr lang="en-US" sz="2000" dirty="0">
                          <a:effectLst/>
                        </a:rPr>
                        <a:t>Taxonomy level</a:t>
                      </a:r>
                      <a:endParaRPr lang="en-US" sz="2000" dirty="0">
                        <a:effectLst/>
                        <a:latin typeface="Times New Roman"/>
                        <a:ea typeface="Times New Roman"/>
                        <a:cs typeface="Times New Roman"/>
                      </a:endParaRPr>
                    </a:p>
                  </a:txBody>
                  <a:tcPr marL="68580" marR="68580" marT="0" marB="0"/>
                </a:tc>
                <a:tc>
                  <a:txBody>
                    <a:bodyPr/>
                    <a:lstStyle/>
                    <a:p>
                      <a:pPr>
                        <a:spcAft>
                          <a:spcPts val="0"/>
                        </a:spcAft>
                      </a:pPr>
                      <a:r>
                        <a:rPr lang="en-US" sz="2000" dirty="0">
                          <a:effectLst/>
                        </a:rPr>
                        <a:t>PLO</a:t>
                      </a:r>
                      <a:endParaRPr lang="en-US" sz="2000" dirty="0">
                        <a:effectLst/>
                        <a:latin typeface="Times New Roman"/>
                        <a:ea typeface="Times New Roman"/>
                        <a:cs typeface="Times New Roman"/>
                      </a:endParaRPr>
                    </a:p>
                  </a:txBody>
                  <a:tcPr marL="68580" marR="68580" marT="0" marB="0"/>
                </a:tc>
              </a:tr>
              <a:tr h="1180710">
                <a:tc>
                  <a:txBody>
                    <a:bodyPr/>
                    <a:lstStyle/>
                    <a:p>
                      <a:pPr>
                        <a:spcAft>
                          <a:spcPts val="0"/>
                        </a:spcAft>
                      </a:pPr>
                      <a:r>
                        <a:rPr lang="en-US" sz="2000">
                          <a:effectLst/>
                        </a:rPr>
                        <a:t>1</a:t>
                      </a:r>
                      <a:endParaRPr lang="en-US" sz="2000">
                        <a:effectLst/>
                        <a:latin typeface="Times New Roman"/>
                        <a:ea typeface="Times New Roman"/>
                        <a:cs typeface="Times New Roman"/>
                      </a:endParaRPr>
                    </a:p>
                  </a:txBody>
                  <a:tcPr marL="68580" marR="68580" marT="0" marB="0"/>
                </a:tc>
                <a:tc>
                  <a:txBody>
                    <a:bodyPr/>
                    <a:lstStyle/>
                    <a:p>
                      <a:pPr>
                        <a:spcAft>
                          <a:spcPts val="0"/>
                        </a:spcAft>
                      </a:pPr>
                      <a:r>
                        <a:rPr lang="en-US" sz="2000" dirty="0">
                          <a:effectLst/>
                        </a:rPr>
                        <a:t>Identify various interaction mechanisms and purpose of a variety of interfaces along with their application areas.</a:t>
                      </a:r>
                      <a:endParaRPr lang="en-US" sz="2000" dirty="0">
                        <a:effectLst/>
                        <a:latin typeface="Times New Roman"/>
                        <a:ea typeface="Times New Roman"/>
                        <a:cs typeface="Times New Roman"/>
                      </a:endParaRPr>
                    </a:p>
                  </a:txBody>
                  <a:tcPr marL="68580" marR="68580" marT="0" marB="0"/>
                </a:tc>
                <a:tc>
                  <a:txBody>
                    <a:bodyPr/>
                    <a:lstStyle/>
                    <a:p>
                      <a:pPr algn="ctr">
                        <a:spcAft>
                          <a:spcPts val="0"/>
                        </a:spcAft>
                      </a:pPr>
                      <a:r>
                        <a:rPr lang="en-US" sz="2000">
                          <a:effectLst/>
                        </a:rPr>
                        <a:t>C2</a:t>
                      </a:r>
                      <a:endParaRPr lang="en-US" sz="2000">
                        <a:effectLst/>
                        <a:latin typeface="Times New Roman"/>
                        <a:ea typeface="Times New Roman"/>
                        <a:cs typeface="Times New Roman"/>
                      </a:endParaRPr>
                    </a:p>
                  </a:txBody>
                  <a:tcPr marL="68580" marR="68580" marT="0" marB="0"/>
                </a:tc>
                <a:tc>
                  <a:txBody>
                    <a:bodyPr/>
                    <a:lstStyle/>
                    <a:p>
                      <a:pPr>
                        <a:spcAft>
                          <a:spcPts val="0"/>
                        </a:spcAft>
                      </a:pPr>
                      <a:r>
                        <a:rPr lang="en-US" sz="2000">
                          <a:effectLst/>
                        </a:rPr>
                        <a:t>1</a:t>
                      </a:r>
                      <a:endParaRPr lang="en-US" sz="2000">
                        <a:effectLst/>
                        <a:latin typeface="Times New Roman"/>
                        <a:ea typeface="Times New Roman"/>
                        <a:cs typeface="Times New Roman"/>
                      </a:endParaRPr>
                    </a:p>
                  </a:txBody>
                  <a:tcPr marL="68580" marR="68580" marT="0" marB="0"/>
                </a:tc>
              </a:tr>
              <a:tr h="1520611">
                <a:tc>
                  <a:txBody>
                    <a:bodyPr/>
                    <a:lstStyle/>
                    <a:p>
                      <a:pPr>
                        <a:spcAft>
                          <a:spcPts val="0"/>
                        </a:spcAft>
                      </a:pPr>
                      <a:r>
                        <a:rPr lang="en-US" sz="2000" dirty="0">
                          <a:effectLst/>
                        </a:rPr>
                        <a:t>2</a:t>
                      </a:r>
                      <a:endParaRPr lang="en-US" sz="2000" dirty="0">
                        <a:effectLst/>
                        <a:latin typeface="Times New Roman"/>
                        <a:ea typeface="Times New Roman"/>
                        <a:cs typeface="Times New Roman"/>
                      </a:endParaRPr>
                    </a:p>
                  </a:txBody>
                  <a:tcPr marL="68580" marR="68580" marT="0" marB="0"/>
                </a:tc>
                <a:tc>
                  <a:txBody>
                    <a:bodyPr/>
                    <a:lstStyle/>
                    <a:p>
                      <a:pPr>
                        <a:spcAft>
                          <a:spcPts val="0"/>
                        </a:spcAft>
                      </a:pPr>
                      <a:r>
                        <a:rPr lang="en-US" sz="2000">
                          <a:effectLst/>
                        </a:rPr>
                        <a:t>Distinguish modules that cover the entire user-centered design and evaluation process - from understanding user needs, to designing interactive systems that meet those needs.</a:t>
                      </a:r>
                      <a:endParaRPr lang="en-US" sz="2000">
                        <a:effectLst/>
                        <a:latin typeface="Times New Roman"/>
                        <a:ea typeface="Times New Roman"/>
                        <a:cs typeface="Times New Roman"/>
                      </a:endParaRPr>
                    </a:p>
                  </a:txBody>
                  <a:tcPr marL="68580" marR="68580" marT="0" marB="0"/>
                </a:tc>
                <a:tc>
                  <a:txBody>
                    <a:bodyPr/>
                    <a:lstStyle/>
                    <a:p>
                      <a:pPr algn="ctr">
                        <a:spcAft>
                          <a:spcPts val="0"/>
                        </a:spcAft>
                      </a:pPr>
                      <a:r>
                        <a:rPr lang="en-US" sz="2000">
                          <a:effectLst/>
                        </a:rPr>
                        <a:t>C4</a:t>
                      </a:r>
                      <a:endParaRPr lang="en-US" sz="2000">
                        <a:effectLst/>
                        <a:latin typeface="Times New Roman"/>
                        <a:ea typeface="Times New Roman"/>
                        <a:cs typeface="Times New Roman"/>
                      </a:endParaRPr>
                    </a:p>
                  </a:txBody>
                  <a:tcPr marL="68580" marR="68580" marT="0" marB="0"/>
                </a:tc>
                <a:tc>
                  <a:txBody>
                    <a:bodyPr/>
                    <a:lstStyle/>
                    <a:p>
                      <a:pPr>
                        <a:spcAft>
                          <a:spcPts val="0"/>
                        </a:spcAft>
                      </a:pPr>
                      <a:r>
                        <a:rPr lang="en-US" sz="2000" dirty="0">
                          <a:effectLst/>
                        </a:rPr>
                        <a:t>2</a:t>
                      </a:r>
                      <a:endParaRPr lang="en-US" sz="20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6634430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0157E4-1485-41BB-AA2D-32F5D5BD8CFA}"/>
              </a:ext>
            </a:extLst>
          </p:cNvPr>
          <p:cNvSpPr>
            <a:spLocks noGrp="1"/>
          </p:cNvSpPr>
          <p:nvPr>
            <p:ph type="title"/>
          </p:nvPr>
        </p:nvSpPr>
        <p:spPr/>
        <p:txBody>
          <a:bodyPr/>
          <a:lstStyle/>
          <a:p>
            <a:r>
              <a:rPr lang="en-AU" dirty="0">
                <a:solidFill>
                  <a:schemeClr val="accent2"/>
                </a:solidFill>
              </a:rPr>
              <a:t>Human Computer Interaction (HCI)</a:t>
            </a:r>
          </a:p>
        </p:txBody>
      </p:sp>
      <p:sp>
        <p:nvSpPr>
          <p:cNvPr id="3" name="Content Placeholder 2">
            <a:extLst>
              <a:ext uri="{FF2B5EF4-FFF2-40B4-BE49-F238E27FC236}">
                <a16:creationId xmlns:a16="http://schemas.microsoft.com/office/drawing/2014/main" xmlns="" id="{392BAA60-665E-4A04-B2D0-4E59C2FA9153}"/>
              </a:ext>
            </a:extLst>
          </p:cNvPr>
          <p:cNvSpPr>
            <a:spLocks noGrp="1"/>
          </p:cNvSpPr>
          <p:nvPr>
            <p:ph idx="1"/>
          </p:nvPr>
        </p:nvSpPr>
        <p:spPr/>
        <p:txBody>
          <a:bodyPr/>
          <a:lstStyle/>
          <a:p>
            <a:pPr>
              <a:buFont typeface="Arial" panose="020B0604020202020204" pitchFamily="34" charset="0"/>
              <a:buChar char="•"/>
            </a:pPr>
            <a:r>
              <a:rPr lang="en-AU" dirty="0" smtClean="0"/>
              <a:t> Commonly referred to as HCI</a:t>
            </a:r>
          </a:p>
          <a:p>
            <a:pPr>
              <a:buFont typeface="Arial" panose="020B0604020202020204" pitchFamily="34" charset="0"/>
              <a:buChar char="•"/>
            </a:pPr>
            <a:r>
              <a:rPr lang="en-AU" dirty="0" smtClean="0"/>
              <a:t> </a:t>
            </a:r>
            <a:r>
              <a:rPr lang="en-US" dirty="0" smtClean="0"/>
              <a:t>It </a:t>
            </a:r>
            <a:r>
              <a:rPr lang="en-US" dirty="0"/>
              <a:t>is the study of the interaction between humans and computers, particularly </a:t>
            </a:r>
            <a:r>
              <a:rPr lang="en-US" dirty="0" smtClean="0"/>
              <a:t>it </a:t>
            </a:r>
            <a:r>
              <a:rPr lang="en-US" dirty="0"/>
              <a:t>pertains to the design of technology. </a:t>
            </a:r>
            <a:endParaRPr lang="en-US" dirty="0" smtClean="0"/>
          </a:p>
          <a:p>
            <a:pPr>
              <a:buFont typeface="Arial" panose="020B0604020202020204" pitchFamily="34" charset="0"/>
              <a:buChar char="•"/>
            </a:pPr>
            <a:r>
              <a:rPr lang="en-US" dirty="0"/>
              <a:t> </a:t>
            </a:r>
            <a:r>
              <a:rPr lang="en-US" dirty="0" smtClean="0"/>
              <a:t>HCI </a:t>
            </a:r>
            <a:r>
              <a:rPr lang="en-US" dirty="0"/>
              <a:t>overlaps user-centered design, UI, and UX to create intuitive products and technologies.</a:t>
            </a:r>
          </a:p>
          <a:p>
            <a:pPr>
              <a:buFont typeface="Arial" panose="020B0604020202020204" pitchFamily="34" charset="0"/>
              <a:buChar char="•"/>
            </a:pPr>
            <a:r>
              <a:rPr lang="en-US" dirty="0" smtClean="0"/>
              <a:t> People </a:t>
            </a:r>
            <a:r>
              <a:rPr lang="en-US" dirty="0"/>
              <a:t>who specialize in HCI think about how to design and implement computer systems that satisfy human users. </a:t>
            </a:r>
            <a:endParaRPr lang="en-US" dirty="0" smtClean="0"/>
          </a:p>
          <a:p>
            <a:pPr>
              <a:buFont typeface="Arial" panose="020B0604020202020204" pitchFamily="34" charset="0"/>
              <a:buChar char="•"/>
            </a:pPr>
            <a:r>
              <a:rPr lang="en-US" dirty="0"/>
              <a:t> </a:t>
            </a:r>
            <a:r>
              <a:rPr lang="en-US" dirty="0" smtClean="0"/>
              <a:t>Most </a:t>
            </a:r>
            <a:r>
              <a:rPr lang="en-US" dirty="0"/>
              <a:t>research in this field aims to improve human–computer interaction by improving how an interface is used and understood by humans.</a:t>
            </a:r>
            <a:endParaRPr lang="en-AU" dirty="0"/>
          </a:p>
          <a:p>
            <a:pPr>
              <a:buFont typeface="Arial" panose="020B0604020202020204" pitchFamily="34" charset="0"/>
              <a:buChar char="•"/>
            </a:pPr>
            <a:endParaRPr lang="en-AU" dirty="0"/>
          </a:p>
        </p:txBody>
      </p:sp>
    </p:spTree>
    <p:extLst>
      <p:ext uri="{BB962C8B-B14F-4D97-AF65-F5344CB8AC3E}">
        <p14:creationId xmlns:p14="http://schemas.microsoft.com/office/powerpoint/2010/main" val="8449727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0157E4-1485-41BB-AA2D-32F5D5BD8CFA}"/>
              </a:ext>
            </a:extLst>
          </p:cNvPr>
          <p:cNvSpPr>
            <a:spLocks noGrp="1"/>
          </p:cNvSpPr>
          <p:nvPr>
            <p:ph type="title"/>
          </p:nvPr>
        </p:nvSpPr>
        <p:spPr/>
        <p:txBody>
          <a:bodyPr/>
          <a:lstStyle/>
          <a:p>
            <a:r>
              <a:rPr lang="en-AU" dirty="0">
                <a:solidFill>
                  <a:schemeClr val="accent2"/>
                </a:solidFill>
              </a:rPr>
              <a:t>Human Computer Interaction (HCI)</a:t>
            </a:r>
          </a:p>
        </p:txBody>
      </p:sp>
      <p:sp>
        <p:nvSpPr>
          <p:cNvPr id="3" name="Content Placeholder 2">
            <a:extLst>
              <a:ext uri="{FF2B5EF4-FFF2-40B4-BE49-F238E27FC236}">
                <a16:creationId xmlns:a16="http://schemas.microsoft.com/office/drawing/2014/main" xmlns="" id="{392BAA60-665E-4A04-B2D0-4E59C2FA9153}"/>
              </a:ext>
            </a:extLst>
          </p:cNvPr>
          <p:cNvSpPr>
            <a:spLocks noGrp="1"/>
          </p:cNvSpPr>
          <p:nvPr>
            <p:ph idx="1"/>
          </p:nvPr>
        </p:nvSpPr>
        <p:spPr/>
        <p:txBody>
          <a:bodyPr/>
          <a:lstStyle/>
          <a:p>
            <a:pPr>
              <a:buFont typeface="Arial" panose="020B0604020202020204" pitchFamily="34" charset="0"/>
              <a:buChar char="•"/>
            </a:pPr>
            <a:r>
              <a:rPr lang="en-AU" dirty="0" smtClean="0"/>
              <a:t> The definition of Human-Computer Interaction (HCI) needs to remain quite broad, as it now covers almost all forms of information technology (IT). </a:t>
            </a:r>
          </a:p>
          <a:p>
            <a:pPr>
              <a:buFont typeface="Arial" panose="020B0604020202020204" pitchFamily="34" charset="0"/>
              <a:buChar char="•"/>
            </a:pPr>
            <a:r>
              <a:rPr lang="en-AU" dirty="0" smtClean="0"/>
              <a:t> HCI is the study of designing computers and machines so that they best serve their users (i.e. humans).</a:t>
            </a:r>
          </a:p>
          <a:p>
            <a:pPr>
              <a:buFont typeface="Arial" panose="020B0604020202020204" pitchFamily="34" charset="0"/>
              <a:buChar char="•"/>
            </a:pPr>
            <a:r>
              <a:rPr lang="en-AU" dirty="0" smtClean="0"/>
              <a:t> Human–computer interaction is research in the design and the use of computer technology, which focuses on the </a:t>
            </a:r>
            <a:r>
              <a:rPr lang="en-AU" i="1" dirty="0" smtClean="0">
                <a:solidFill>
                  <a:schemeClr val="accent2"/>
                </a:solidFill>
              </a:rPr>
              <a:t>interfaces</a:t>
            </a:r>
            <a:r>
              <a:rPr lang="en-AU" dirty="0" smtClean="0"/>
              <a:t> between </a:t>
            </a:r>
            <a:r>
              <a:rPr lang="en-AU" i="1" dirty="0" smtClean="0">
                <a:solidFill>
                  <a:schemeClr val="accent2"/>
                </a:solidFill>
              </a:rPr>
              <a:t>people</a:t>
            </a:r>
            <a:r>
              <a:rPr lang="en-AU" dirty="0" smtClean="0"/>
              <a:t> and </a:t>
            </a:r>
            <a:r>
              <a:rPr lang="en-AU" i="1" dirty="0" smtClean="0">
                <a:solidFill>
                  <a:schemeClr val="accent2"/>
                </a:solidFill>
              </a:rPr>
              <a:t>computers</a:t>
            </a:r>
            <a:r>
              <a:rPr lang="en-AU" dirty="0" smtClean="0"/>
              <a:t>. </a:t>
            </a:r>
          </a:p>
          <a:p>
            <a:pPr>
              <a:buFont typeface="Arial" panose="020B0604020202020204" pitchFamily="34" charset="0"/>
              <a:buChar char="•"/>
            </a:pPr>
            <a:r>
              <a:rPr lang="en-AU" dirty="0" smtClean="0"/>
              <a:t> HCI researchers observe the ways humans interact with computers and design technologies that allow humans to interact with computers in novel ways </a:t>
            </a:r>
            <a:r>
              <a:rPr lang="en-AU" i="1" dirty="0" smtClean="0">
                <a:solidFill>
                  <a:schemeClr val="accent2"/>
                </a:solidFill>
              </a:rPr>
              <a:t>(usability studies)</a:t>
            </a:r>
            <a:r>
              <a:rPr lang="en-AU" dirty="0" smtClean="0"/>
              <a:t>.</a:t>
            </a:r>
          </a:p>
          <a:p>
            <a:pPr>
              <a:buFont typeface="Arial" panose="020B0604020202020204" pitchFamily="34" charset="0"/>
              <a:buChar char="•"/>
            </a:pPr>
            <a:endParaRPr lang="en-AU" dirty="0"/>
          </a:p>
          <a:p>
            <a:pPr>
              <a:buFont typeface="Arial" panose="020B0604020202020204" pitchFamily="34" charset="0"/>
              <a:buChar char="•"/>
            </a:pPr>
            <a:endParaRPr lang="en-AU" dirty="0"/>
          </a:p>
        </p:txBody>
      </p:sp>
    </p:spTree>
    <p:extLst>
      <p:ext uri="{BB962C8B-B14F-4D97-AF65-F5344CB8AC3E}">
        <p14:creationId xmlns:p14="http://schemas.microsoft.com/office/powerpoint/2010/main" val="30457889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48EBE03-90C8-4EDF-8F48-E7C30C8F3DBA}"/>
              </a:ext>
            </a:extLst>
          </p:cNvPr>
          <p:cNvSpPr>
            <a:spLocks noGrp="1"/>
          </p:cNvSpPr>
          <p:nvPr>
            <p:ph type="title"/>
          </p:nvPr>
        </p:nvSpPr>
        <p:spPr/>
        <p:txBody>
          <a:bodyPr/>
          <a:lstStyle/>
          <a:p>
            <a:r>
              <a:rPr lang="en-AU" dirty="0">
                <a:solidFill>
                  <a:schemeClr val="accent2"/>
                </a:solidFill>
              </a:rPr>
              <a:t>Introduction</a:t>
            </a:r>
          </a:p>
        </p:txBody>
      </p:sp>
      <p:sp>
        <p:nvSpPr>
          <p:cNvPr id="5" name="Content Placeholder 4">
            <a:extLst>
              <a:ext uri="{FF2B5EF4-FFF2-40B4-BE49-F238E27FC236}">
                <a16:creationId xmlns:a16="http://schemas.microsoft.com/office/drawing/2014/main" xmlns="" id="{6A7DC550-2245-4E22-A7D2-ADD3234BBAE0}"/>
              </a:ext>
            </a:extLst>
          </p:cNvPr>
          <p:cNvSpPr>
            <a:spLocks noGrp="1"/>
          </p:cNvSpPr>
          <p:nvPr>
            <p:ph idx="1"/>
          </p:nvPr>
        </p:nvSpPr>
        <p:spPr/>
        <p:txBody>
          <a:bodyPr>
            <a:normAutofit fontScale="92500"/>
          </a:bodyPr>
          <a:lstStyle/>
          <a:p>
            <a:pPr>
              <a:buFont typeface="Arial" panose="020B0604020202020204" pitchFamily="34" charset="0"/>
              <a:buChar char="•"/>
            </a:pPr>
            <a:r>
              <a:rPr lang="en-AU" dirty="0"/>
              <a:t> Human-computer interaction (HCI) is a </a:t>
            </a:r>
            <a:r>
              <a:rPr lang="en-AU" dirty="0" smtClean="0"/>
              <a:t>multi/interdisciplinary </a:t>
            </a:r>
            <a:r>
              <a:rPr lang="en-AU" dirty="0"/>
              <a:t>field of study focusing on the design of computer technology and, in particular, the interaction between humans (the users) and computers. </a:t>
            </a:r>
            <a:endParaRPr lang="en-AU" dirty="0" smtClean="0"/>
          </a:p>
          <a:p>
            <a:pPr>
              <a:buFont typeface="Arial" panose="020B0604020202020204" pitchFamily="34" charset="0"/>
              <a:buChar char="•"/>
            </a:pPr>
            <a:r>
              <a:rPr lang="en-AU" dirty="0"/>
              <a:t> </a:t>
            </a:r>
            <a:r>
              <a:rPr lang="en-US" dirty="0"/>
              <a:t>HCI is </a:t>
            </a:r>
            <a:r>
              <a:rPr lang="en-US" i="1" dirty="0"/>
              <a:t>interdisciplinary</a:t>
            </a:r>
            <a:r>
              <a:rPr lang="en-US" dirty="0"/>
              <a:t>, meaning it combines research methods and tools from computer science, behavioral science, design, and media studies.</a:t>
            </a:r>
            <a:endParaRPr lang="en-AU" dirty="0"/>
          </a:p>
          <a:p>
            <a:pPr>
              <a:buFont typeface="Arial" panose="020B0604020202020204" pitchFamily="34" charset="0"/>
              <a:buChar char="•"/>
            </a:pPr>
            <a:r>
              <a:rPr lang="en-AU" dirty="0"/>
              <a:t> While initially concerned with computers, HCI has since expanded to cover almost all forms of information technology design. </a:t>
            </a:r>
          </a:p>
          <a:p>
            <a:pPr>
              <a:buFont typeface="Arial" panose="020B0604020202020204" pitchFamily="34" charset="0"/>
              <a:buChar char="•"/>
            </a:pPr>
            <a:r>
              <a:rPr lang="en-AU" dirty="0"/>
              <a:t> Multidisciplinary: Involves people from multiple disciplines.</a:t>
            </a:r>
          </a:p>
          <a:p>
            <a:pPr lvl="1">
              <a:buFont typeface="Arial" panose="020B0604020202020204" pitchFamily="34" charset="0"/>
              <a:buChar char="•"/>
            </a:pPr>
            <a:r>
              <a:rPr lang="en-AU" dirty="0"/>
              <a:t>Example applications: Health, finance, differently abled users, military, space, extreme computing scenarios</a:t>
            </a:r>
          </a:p>
          <a:p>
            <a:pPr>
              <a:buFont typeface="Arial" panose="020B0604020202020204" pitchFamily="34" charset="0"/>
              <a:buChar char="•"/>
            </a:pPr>
            <a:r>
              <a:rPr lang="en-AU" dirty="0"/>
              <a:t> Common disciplines: computer science, behavioural sciences, design, and media studies.</a:t>
            </a:r>
          </a:p>
          <a:p>
            <a:pPr>
              <a:buFont typeface="Arial" panose="020B0604020202020204" pitchFamily="34" charset="0"/>
              <a:buChar char="•"/>
            </a:pPr>
            <a:endParaRPr lang="en-AU" dirty="0"/>
          </a:p>
          <a:p>
            <a:endParaRPr lang="en-AU" dirty="0"/>
          </a:p>
        </p:txBody>
      </p:sp>
    </p:spTree>
    <p:extLst>
      <p:ext uri="{BB962C8B-B14F-4D97-AF65-F5344CB8AC3E}">
        <p14:creationId xmlns:p14="http://schemas.microsoft.com/office/powerpoint/2010/main" val="1385064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48EBE03-90C8-4EDF-8F48-E7C30C8F3DBA}"/>
              </a:ext>
            </a:extLst>
          </p:cNvPr>
          <p:cNvSpPr>
            <a:spLocks noGrp="1"/>
          </p:cNvSpPr>
          <p:nvPr>
            <p:ph type="title"/>
          </p:nvPr>
        </p:nvSpPr>
        <p:spPr>
          <a:xfrm>
            <a:off x="1024128" y="585216"/>
            <a:ext cx="10710672" cy="1499616"/>
          </a:xfrm>
        </p:spPr>
        <p:txBody>
          <a:bodyPr/>
          <a:lstStyle/>
          <a:p>
            <a:r>
              <a:rPr lang="en-AU" dirty="0">
                <a:solidFill>
                  <a:schemeClr val="accent2"/>
                </a:solidFill>
              </a:rPr>
              <a:t>Multidisciplinary FIELD OF SCIENCE</a:t>
            </a:r>
          </a:p>
        </p:txBody>
      </p:sp>
      <p:pic>
        <p:nvPicPr>
          <p:cNvPr id="10" name="Content Placeholder 9">
            <a:extLst>
              <a:ext uri="{FF2B5EF4-FFF2-40B4-BE49-F238E27FC236}">
                <a16:creationId xmlns:a16="http://schemas.microsoft.com/office/drawing/2014/main" xmlns="" id="{22E5ED34-98AC-4A42-8D77-3646848945D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2527" y="1981106"/>
            <a:ext cx="4897713" cy="4792456"/>
          </a:xfrm>
          <a:ln>
            <a:solidFill>
              <a:schemeClr val="accent1"/>
            </a:solidFill>
          </a:ln>
        </p:spPr>
      </p:pic>
      <p:pic>
        <p:nvPicPr>
          <p:cNvPr id="21" name="Content Placeholder 20">
            <a:extLst>
              <a:ext uri="{FF2B5EF4-FFF2-40B4-BE49-F238E27FC236}">
                <a16:creationId xmlns:a16="http://schemas.microsoft.com/office/drawing/2014/main" xmlns="" id="{09713906-D704-4348-9EF5-75C76742765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61762" y="1981104"/>
            <a:ext cx="5100317" cy="4792457"/>
          </a:xfrm>
          <a:ln>
            <a:solidFill>
              <a:schemeClr val="accent1"/>
            </a:solidFill>
          </a:ln>
        </p:spPr>
      </p:pic>
    </p:spTree>
    <p:extLst>
      <p:ext uri="{BB962C8B-B14F-4D97-AF65-F5344CB8AC3E}">
        <p14:creationId xmlns:p14="http://schemas.microsoft.com/office/powerpoint/2010/main" val="4795505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17CAE0-E110-4E2E-BFF3-B6E9C67FB72F}"/>
              </a:ext>
            </a:extLst>
          </p:cNvPr>
          <p:cNvSpPr>
            <a:spLocks noGrp="1"/>
          </p:cNvSpPr>
          <p:nvPr>
            <p:ph type="title"/>
          </p:nvPr>
        </p:nvSpPr>
        <p:spPr/>
        <p:txBody>
          <a:bodyPr/>
          <a:lstStyle/>
          <a:p>
            <a:r>
              <a:rPr lang="en-AU" dirty="0">
                <a:solidFill>
                  <a:schemeClr val="accent2"/>
                </a:solidFill>
              </a:rPr>
              <a:t>How many computing devices can you think of?</a:t>
            </a:r>
          </a:p>
        </p:txBody>
      </p:sp>
      <p:sp>
        <p:nvSpPr>
          <p:cNvPr id="5" name="Content Placeholder 4">
            <a:extLst>
              <a:ext uri="{FF2B5EF4-FFF2-40B4-BE49-F238E27FC236}">
                <a16:creationId xmlns:a16="http://schemas.microsoft.com/office/drawing/2014/main" xmlns="" id="{09672DCB-EBC1-4E34-9608-BC030D8E314D}"/>
              </a:ext>
            </a:extLst>
          </p:cNvPr>
          <p:cNvSpPr>
            <a:spLocks noGrp="1"/>
          </p:cNvSpPr>
          <p:nvPr>
            <p:ph idx="1"/>
          </p:nvPr>
        </p:nvSpPr>
        <p:spPr/>
        <p:txBody>
          <a:bodyPr/>
          <a:lstStyle/>
          <a:p>
            <a:pPr>
              <a:buFont typeface="Arial" panose="020B0604020202020204" pitchFamily="34" charset="0"/>
              <a:buChar char="•"/>
            </a:pPr>
            <a:endParaRPr lang="en-AU" dirty="0" smtClean="0"/>
          </a:p>
          <a:p>
            <a:pPr>
              <a:buFont typeface="Arial" panose="020B0604020202020204" pitchFamily="34" charset="0"/>
              <a:buChar char="•"/>
            </a:pPr>
            <a:endParaRPr lang="en-AU" dirty="0"/>
          </a:p>
          <a:p>
            <a:pPr>
              <a:buFont typeface="Arial" panose="020B0604020202020204" pitchFamily="34" charset="0"/>
              <a:buChar char="•"/>
            </a:pPr>
            <a:endParaRPr lang="en-AU" dirty="0" smtClean="0"/>
          </a:p>
          <a:p>
            <a:pPr>
              <a:buFont typeface="Arial" panose="020B0604020202020204" pitchFamily="34" charset="0"/>
              <a:buChar char="•"/>
            </a:pPr>
            <a:endParaRPr lang="en-AU" dirty="0"/>
          </a:p>
          <a:p>
            <a:pPr>
              <a:buFont typeface="Arial" panose="020B0604020202020204" pitchFamily="34" charset="0"/>
              <a:buChar char="•"/>
            </a:pPr>
            <a:endParaRPr lang="en-AU" dirty="0" smtClean="0"/>
          </a:p>
          <a:p>
            <a:pPr>
              <a:buFont typeface="Arial" panose="020B0604020202020204" pitchFamily="34" charset="0"/>
              <a:buChar char="•"/>
            </a:pPr>
            <a:endParaRPr lang="en-AU" dirty="0"/>
          </a:p>
          <a:p>
            <a:pPr marL="0" indent="0">
              <a:buNone/>
            </a:pPr>
            <a:r>
              <a:rPr lang="en-AU" dirty="0" smtClean="0"/>
              <a:t>   </a:t>
            </a:r>
            <a:r>
              <a:rPr lang="en-AU" dirty="0"/>
              <a:t>usability, learnability, findability, the efficiency of use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6960" y="1905004"/>
            <a:ext cx="9634227" cy="436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0906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17CAE0-E110-4E2E-BFF3-B6E9C67FB72F}"/>
              </a:ext>
            </a:extLst>
          </p:cNvPr>
          <p:cNvSpPr>
            <a:spLocks noGrp="1"/>
          </p:cNvSpPr>
          <p:nvPr>
            <p:ph type="title"/>
          </p:nvPr>
        </p:nvSpPr>
        <p:spPr/>
        <p:txBody>
          <a:bodyPr/>
          <a:lstStyle/>
          <a:p>
            <a:r>
              <a:rPr lang="en-AU" dirty="0">
                <a:solidFill>
                  <a:schemeClr val="accent2"/>
                </a:solidFill>
              </a:rPr>
              <a:t>How many computing devices can you think of?</a:t>
            </a:r>
          </a:p>
        </p:txBody>
      </p:sp>
      <p:sp>
        <p:nvSpPr>
          <p:cNvPr id="5" name="Content Placeholder 4">
            <a:extLst>
              <a:ext uri="{FF2B5EF4-FFF2-40B4-BE49-F238E27FC236}">
                <a16:creationId xmlns:a16="http://schemas.microsoft.com/office/drawing/2014/main" xmlns="" id="{09672DCB-EBC1-4E34-9608-BC030D8E314D}"/>
              </a:ext>
            </a:extLst>
          </p:cNvPr>
          <p:cNvSpPr>
            <a:spLocks noGrp="1"/>
          </p:cNvSpPr>
          <p:nvPr>
            <p:ph idx="1"/>
          </p:nvPr>
        </p:nvSpPr>
        <p:spPr/>
        <p:txBody>
          <a:bodyPr/>
          <a:lstStyle/>
          <a:p>
            <a:pPr>
              <a:buFont typeface="Arial" panose="020B0604020202020204" pitchFamily="34" charset="0"/>
              <a:buChar char="•"/>
            </a:pPr>
            <a:r>
              <a:rPr lang="en-AU" dirty="0"/>
              <a:t> Any analogue device that has gone digital is now a computing device.</a:t>
            </a:r>
          </a:p>
          <a:p>
            <a:pPr lvl="1">
              <a:buFont typeface="Arial" panose="020B0604020202020204" pitchFamily="34" charset="0"/>
              <a:buChar char="•"/>
            </a:pPr>
            <a:r>
              <a:rPr lang="en-AU" dirty="0"/>
              <a:t>Computing: An electronic device that can perform some degree of computing.</a:t>
            </a:r>
          </a:p>
          <a:p>
            <a:pPr>
              <a:buFont typeface="Arial" panose="020B0604020202020204" pitchFamily="34" charset="0"/>
              <a:buChar char="•"/>
            </a:pPr>
            <a:r>
              <a:rPr lang="en-AU" dirty="0"/>
              <a:t> Examples: Calculator, Car entertainment System, Smart Watch, Laptop, Tablet etc</a:t>
            </a:r>
          </a:p>
          <a:p>
            <a:pPr>
              <a:buFont typeface="Arial" panose="020B0604020202020204" pitchFamily="34" charset="0"/>
              <a:buChar char="•"/>
            </a:pPr>
            <a:r>
              <a:rPr lang="en-AU" dirty="0"/>
              <a:t> How do you interact with these device? </a:t>
            </a:r>
          </a:p>
          <a:p>
            <a:pPr>
              <a:buFont typeface="Arial" panose="020B0604020202020204" pitchFamily="34" charset="0"/>
              <a:buChar char="•"/>
            </a:pPr>
            <a:r>
              <a:rPr lang="en-AU" dirty="0"/>
              <a:t> Interface is our medium of interaction between that device</a:t>
            </a:r>
          </a:p>
          <a:p>
            <a:pPr>
              <a:buFont typeface="Arial" panose="020B0604020202020204" pitchFamily="34" charset="0"/>
              <a:buChar char="•"/>
            </a:pPr>
            <a:r>
              <a:rPr lang="en-AU" dirty="0"/>
              <a:t> Interfaces which revolutionised the way we communicate/interact with machines (Interaction paradigms)</a:t>
            </a:r>
          </a:p>
          <a:p>
            <a:pPr>
              <a:buFont typeface="Arial" panose="020B0604020202020204" pitchFamily="34" charset="0"/>
              <a:buChar char="•"/>
            </a:pPr>
            <a:r>
              <a:rPr lang="en-AU" dirty="0"/>
              <a:t> Command Line Interface </a:t>
            </a:r>
            <a:r>
              <a:rPr lang="en-AU" dirty="0">
                <a:sym typeface="Wingdings" panose="05000000000000000000" pitchFamily="2" charset="2"/>
              </a:rPr>
              <a:t> Graphical User Interface  voice, gesture based</a:t>
            </a:r>
          </a:p>
          <a:p>
            <a:pPr marL="0" indent="0">
              <a:buNone/>
            </a:pPr>
            <a:endParaRPr lang="en-AU" dirty="0"/>
          </a:p>
          <a:p>
            <a:pPr>
              <a:buFont typeface="Arial" panose="020B0604020202020204" pitchFamily="34" charset="0"/>
              <a:buChar char="•"/>
            </a:pPr>
            <a:endParaRPr lang="en-AU" dirty="0"/>
          </a:p>
        </p:txBody>
      </p:sp>
    </p:spTree>
    <p:extLst>
      <p:ext uri="{BB962C8B-B14F-4D97-AF65-F5344CB8AC3E}">
        <p14:creationId xmlns:p14="http://schemas.microsoft.com/office/powerpoint/2010/main" val="23703147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17CAE0-E110-4E2E-BFF3-B6E9C67FB72F}"/>
              </a:ext>
            </a:extLst>
          </p:cNvPr>
          <p:cNvSpPr>
            <a:spLocks noGrp="1"/>
          </p:cNvSpPr>
          <p:nvPr>
            <p:ph type="title"/>
          </p:nvPr>
        </p:nvSpPr>
        <p:spPr/>
        <p:txBody>
          <a:bodyPr/>
          <a:lstStyle/>
          <a:p>
            <a:r>
              <a:rPr lang="en-AU" dirty="0">
                <a:solidFill>
                  <a:schemeClr val="accent2"/>
                </a:solidFill>
              </a:rPr>
              <a:t>Interface: conduit between two entities</a:t>
            </a:r>
          </a:p>
        </p:txBody>
      </p:sp>
      <p:sp>
        <p:nvSpPr>
          <p:cNvPr id="5" name="Content Placeholder 4">
            <a:extLst>
              <a:ext uri="{FF2B5EF4-FFF2-40B4-BE49-F238E27FC236}">
                <a16:creationId xmlns:a16="http://schemas.microsoft.com/office/drawing/2014/main" xmlns="" id="{09672DCB-EBC1-4E34-9608-BC030D8E314D}"/>
              </a:ext>
            </a:extLst>
          </p:cNvPr>
          <p:cNvSpPr>
            <a:spLocks noGrp="1"/>
          </p:cNvSpPr>
          <p:nvPr>
            <p:ph idx="1"/>
          </p:nvPr>
        </p:nvSpPr>
        <p:spPr/>
        <p:txBody>
          <a:bodyPr/>
          <a:lstStyle/>
          <a:p>
            <a:pPr>
              <a:buFont typeface="Arial" panose="020B0604020202020204" pitchFamily="34" charset="0"/>
              <a:buChar char="•"/>
            </a:pPr>
            <a:r>
              <a:rPr lang="en-AU" dirty="0"/>
              <a:t> Because human–computer interaction studies a human and a machine in communication, it draws from supporting knowledge on both the machine and the human side. </a:t>
            </a:r>
          </a:p>
          <a:p>
            <a:pPr>
              <a:buFont typeface="Arial" panose="020B0604020202020204" pitchFamily="34" charset="0"/>
              <a:buChar char="•"/>
            </a:pPr>
            <a:r>
              <a:rPr lang="en-AU" dirty="0"/>
              <a:t> Factors on the machine side, techniques in computer graphics, operating systems, programming languages, and development environments are relevant. </a:t>
            </a:r>
          </a:p>
          <a:p>
            <a:pPr>
              <a:buFont typeface="Arial" panose="020B0604020202020204" pitchFamily="34" charset="0"/>
              <a:buChar char="•"/>
            </a:pPr>
            <a:r>
              <a:rPr lang="en-AU" dirty="0"/>
              <a:t> Factors on the human side, communication theory, graphic and industrial design disciplines, linguistics, social sciences, cognitive psychology, social psychology, and human factors such as computer user satisfaction are relevant. </a:t>
            </a:r>
          </a:p>
          <a:p>
            <a:pPr>
              <a:buFont typeface="Arial" panose="020B0604020202020204" pitchFamily="34" charset="0"/>
              <a:buChar char="•"/>
            </a:pPr>
            <a:r>
              <a:rPr lang="en-AU" dirty="0"/>
              <a:t> And, of course, engineering and design methods are relevant.</a:t>
            </a:r>
            <a:r>
              <a:rPr lang="en-AU" dirty="0">
                <a:sym typeface="Wingdings" panose="05000000000000000000" pitchFamily="2" charset="2"/>
              </a:rPr>
              <a:t>  </a:t>
            </a:r>
            <a:endParaRPr lang="en-AU" dirty="0"/>
          </a:p>
          <a:p>
            <a:pPr>
              <a:buFont typeface="Arial" panose="020B0604020202020204" pitchFamily="34" charset="0"/>
              <a:buChar char="•"/>
            </a:pPr>
            <a:endParaRPr lang="en-AU" dirty="0"/>
          </a:p>
        </p:txBody>
      </p:sp>
    </p:spTree>
    <p:extLst>
      <p:ext uri="{BB962C8B-B14F-4D97-AF65-F5344CB8AC3E}">
        <p14:creationId xmlns:p14="http://schemas.microsoft.com/office/powerpoint/2010/main" val="40302292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411</TotalTime>
  <Words>1085</Words>
  <Application>Microsoft Office PowerPoint</Application>
  <PresentationFormat>Custom</PresentationFormat>
  <Paragraphs>77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Integral</vt:lpstr>
      <vt:lpstr>Human computer Interaction Dr. Syed Muhammad Shehram Shah   </vt:lpstr>
      <vt:lpstr>Human Computer Interaction (HCI)</vt:lpstr>
      <vt:lpstr>Human Computer Interaction (HCI)</vt:lpstr>
      <vt:lpstr>Human Computer Interaction (HCI)</vt:lpstr>
      <vt:lpstr>Introduction</vt:lpstr>
      <vt:lpstr>Multidisciplinary FIELD OF SCIENCE</vt:lpstr>
      <vt:lpstr>How many computing devices can you think of?</vt:lpstr>
      <vt:lpstr>How many computing devices can you think of?</vt:lpstr>
      <vt:lpstr>Interface: conduit between two entities</vt:lpstr>
      <vt:lpstr>Discussion</vt:lpstr>
      <vt:lpstr>Discussion</vt:lpstr>
      <vt:lpstr>Discussion</vt:lpstr>
      <vt:lpstr>Discussion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computer Interaction Dr. Syed Muhammad Shehram Shah   </dc:title>
  <dc:creator>Muhammad Shehram Shah Syed</dc:creator>
  <cp:lastModifiedBy>Shehram Shah</cp:lastModifiedBy>
  <cp:revision>14</cp:revision>
  <dcterms:created xsi:type="dcterms:W3CDTF">2022-12-18T15:19:15Z</dcterms:created>
  <dcterms:modified xsi:type="dcterms:W3CDTF">2023-01-02T06:14:24Z</dcterms:modified>
</cp:coreProperties>
</file>