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D342C-34F7-4E30-1AB8-A7DC724FB381}" v="231" dt="2025-07-22T12:51:38.025"/>
    <p1510:client id="{92677C61-F18C-1A99-614D-705114AE2CDD}" v="52" dt="2025-07-22T14:02:12.687"/>
    <p1510:client id="{9677F7E7-3A61-2A33-C087-B022C56711B9}" v="998" dt="2025-07-22T13:06:56.659"/>
    <p1510:client id="{ED5421A8-742F-28E0-36B3-1967FF6F1034}" v="703" dt="2025-07-22T13:24:52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DFDCA-EA8E-4894-A8FF-EDA43216E8E1}" type="datetimeFigureOut"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DAA46-579A-4867-A809-AC39F404B0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Enhanced Communication: talk to clients throughout the development process to ensure goals are met</a:t>
            </a:r>
          </a:p>
          <a:p>
            <a:r>
              <a:rPr lang="en-US">
                <a:ea typeface="Calibri"/>
                <a:cs typeface="Calibri"/>
              </a:rPr>
              <a:t>User Experience: Designed from the perspective of a client/user</a:t>
            </a:r>
          </a:p>
          <a:p>
            <a:r>
              <a:rPr lang="en-US">
                <a:ea typeface="Calibri"/>
                <a:cs typeface="Calibri"/>
              </a:rPr>
              <a:t>Clear project requirements: Clients are involved from start to finish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Multiteam: larger teams may struggle to coordinate all the parts</a:t>
            </a:r>
          </a:p>
          <a:p>
            <a:r>
              <a:rPr lang="en-US">
                <a:ea typeface="Calibri"/>
                <a:cs typeface="Calibri"/>
              </a:rPr>
              <a:t>Time consuming: spending time defining </a:t>
            </a:r>
            <a:r>
              <a:rPr lang="en-US" err="1">
                <a:ea typeface="Calibri"/>
                <a:cs typeface="Calibri"/>
              </a:rPr>
              <a:t>behaviours</a:t>
            </a:r>
            <a:r>
              <a:rPr lang="en-US">
                <a:ea typeface="Calibri"/>
                <a:cs typeface="Calibri"/>
              </a:rPr>
              <a:t>/communicating with client can slow down development</a:t>
            </a:r>
          </a:p>
          <a:p>
            <a:r>
              <a:rPr lang="en-US">
                <a:ea typeface="Calibri"/>
                <a:cs typeface="Calibri"/>
              </a:rPr>
              <a:t>Tool dependent: dependencies and other </a:t>
            </a:r>
            <a:r>
              <a:rPr lang="en-US" err="1">
                <a:ea typeface="Calibri"/>
                <a:cs typeface="Calibri"/>
              </a:rPr>
              <a:t>copmplexities</a:t>
            </a:r>
            <a:r>
              <a:rPr lang="en-US">
                <a:ea typeface="Calibri"/>
                <a:cs typeface="Calibri"/>
              </a:rPr>
              <a:t> may require specific tools to avoid disrupting development</a:t>
            </a:r>
          </a:p>
          <a:p>
            <a:r>
              <a:rPr lang="en-US">
                <a:ea typeface="Calibri"/>
                <a:cs typeface="Calibri"/>
              </a:rPr>
              <a:t>Overhead: additional teams/project requirements may make development more costly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DAA46-579A-4867-A809-AC39F404B09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estlio.com/blog/test-driven-development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blog/bdd/bdd-in-the-financial-sector/" TargetMode="External"/><Relationship Id="rId2" Type="http://schemas.openxmlformats.org/officeDocument/2006/relationships/hyperlink" Target="https://doi.org/10.5555/776816.7768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oenixnap.com/blog/tdd-vs-bdd" TargetMode="External"/><Relationship Id="rId5" Type="http://schemas.openxmlformats.org/officeDocument/2006/relationships/hyperlink" Target="https://www.geeksforgeeks.org/software-engineering/behavioral-driven-development-bdd-in-software-engineering/" TargetMode="External"/><Relationship Id="rId4" Type="http://schemas.openxmlformats.org/officeDocument/2006/relationships/hyperlink" Target="https://www.geeksforgeeks.org/software-engineering/difference-between-bdd-vs-tdd-in-software-engineer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Software Testing</a:t>
            </a:r>
          </a:p>
          <a:p>
            <a:pPr algn="r"/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Kyle Bentley, Joseph Perry, Aeon Toran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SDC 360: Web Application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July 22, 2025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E465C-AE1F-5F34-AC80-333746EB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Behavior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C0E7-02F5-BE70-0398-0657B4DF3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1442" y="2447337"/>
            <a:ext cx="4353116" cy="3770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595959"/>
                </a:solidFill>
              </a:rPr>
              <a:t>Focuses on a software's behavior</a:t>
            </a:r>
          </a:p>
          <a:p>
            <a:r>
              <a:rPr lang="en-US" sz="2000">
                <a:solidFill>
                  <a:srgbClr val="595959"/>
                </a:solidFill>
              </a:rPr>
              <a:t>Starting point is a scenario</a:t>
            </a:r>
          </a:p>
          <a:p>
            <a:r>
              <a:rPr lang="en-US" sz="2000">
                <a:solidFill>
                  <a:srgbClr val="595959"/>
                </a:solidFill>
              </a:rPr>
              <a:t>Describe desired behavior -&gt; Define Requirements -&gt; Develop &amp; Test -&gt; Refactor -&gt; Pass the tests and implement</a:t>
            </a:r>
          </a:p>
          <a:p>
            <a:endParaRPr lang="en-US" sz="2000">
              <a:solidFill>
                <a:srgbClr val="595959"/>
              </a:solidFill>
            </a:endParaRPr>
          </a:p>
        </p:txBody>
      </p:sp>
      <p:pic>
        <p:nvPicPr>
          <p:cNvPr id="5" name="Content Placeholder 4" descr="Behavior Driven Development (BDD) PowerPoint and Google Slides Template ...">
            <a:extLst>
              <a:ext uri="{FF2B5EF4-FFF2-40B4-BE49-F238E27FC236}">
                <a16:creationId xmlns:a16="http://schemas.microsoft.com/office/drawing/2014/main" id="{204EBA8C-2402-1E7D-DD2D-573380239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510" y="366410"/>
            <a:ext cx="4797056" cy="2698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0591A-C8B3-1872-96E8-81E1351F4819}"/>
              </a:ext>
            </a:extLst>
          </p:cNvPr>
          <p:cNvSpPr txBox="1"/>
          <p:nvPr/>
        </p:nvSpPr>
        <p:spPr>
          <a:xfrm>
            <a:off x="6096000" y="3067291"/>
            <a:ext cx="470703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Pros:</a:t>
            </a:r>
          </a:p>
          <a:p>
            <a:r>
              <a:rPr lang="en-US"/>
              <a:t>Enhanced communication</a:t>
            </a:r>
          </a:p>
          <a:p>
            <a:r>
              <a:rPr lang="en-US"/>
              <a:t>User experience focus</a:t>
            </a:r>
          </a:p>
          <a:p>
            <a:r>
              <a:rPr lang="en-US"/>
              <a:t>Clear project requirements</a:t>
            </a:r>
          </a:p>
          <a:p>
            <a:r>
              <a:rPr lang="en-US"/>
              <a:t>Continuous Feedback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F85DC-DEC6-FCF6-5F9E-6104A8E7CEC8}"/>
              </a:ext>
            </a:extLst>
          </p:cNvPr>
          <p:cNvSpPr txBox="1"/>
          <p:nvPr/>
        </p:nvSpPr>
        <p:spPr>
          <a:xfrm>
            <a:off x="6095999" y="4745620"/>
            <a:ext cx="435979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Cons:</a:t>
            </a:r>
          </a:p>
          <a:p>
            <a:r>
              <a:rPr lang="en-US"/>
              <a:t>Multiteam involvement</a:t>
            </a:r>
          </a:p>
          <a:p>
            <a:r>
              <a:rPr lang="en-US"/>
              <a:t>Time-consuming</a:t>
            </a:r>
          </a:p>
          <a:p>
            <a:r>
              <a:rPr lang="en-US"/>
              <a:t>Tool dependent</a:t>
            </a:r>
          </a:p>
          <a:p>
            <a:r>
              <a:rPr lang="en-US"/>
              <a:t>Possible overhead</a:t>
            </a:r>
          </a:p>
        </p:txBody>
      </p:sp>
    </p:spTree>
    <p:extLst>
      <p:ext uri="{BB962C8B-B14F-4D97-AF65-F5344CB8AC3E}">
        <p14:creationId xmlns:p14="http://schemas.microsoft.com/office/powerpoint/2010/main" val="330905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6DCD4-AB4C-8CBE-0E68-7B7269E0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Test Driven Development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/>
            </a:br>
            <a:r>
              <a:rPr lang="en-US" sz="1400" dirty="0">
                <a:ea typeface="+mj-lt"/>
                <a:cs typeface="+mj-lt"/>
                <a:hlinkClick r:id="rId2"/>
              </a:rPr>
              <a:t>Test Driven Development</a:t>
            </a:r>
            <a:r>
              <a:rPr lang="en-US" sz="1400" dirty="0">
                <a:solidFill>
                  <a:srgbClr val="2D2D2D"/>
                </a:solidFill>
                <a:ea typeface="+mj-lt"/>
                <a:cs typeface="+mj-lt"/>
              </a:rPr>
              <a:t> (TDD) is a methodology that emphasizes writing tests before writing the actual code. This approach ensures that the code meets predefined requirements and functions as expected before development progresses further.(</a:t>
            </a:r>
            <a:r>
              <a:rPr lang="en-US" sz="1400" dirty="0" err="1">
                <a:solidFill>
                  <a:srgbClr val="2D2D2D"/>
                </a:solidFill>
                <a:ea typeface="+mj-lt"/>
                <a:cs typeface="+mj-lt"/>
              </a:rPr>
              <a:t>Testlio</a:t>
            </a:r>
            <a:r>
              <a:rPr lang="en-US" sz="1400" dirty="0">
                <a:solidFill>
                  <a:srgbClr val="2D2D2D"/>
                </a:solidFill>
                <a:ea typeface="+mj-lt"/>
                <a:cs typeface="+mj-lt"/>
              </a:rPr>
              <a:t>, 2024)</a:t>
            </a:r>
            <a:endParaRPr lang="en-US" sz="36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836B-121F-9B6C-A303-4D706A461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Pros</a:t>
            </a:r>
          </a:p>
          <a:p>
            <a:r>
              <a:rPr lang="en-US" sz="1400"/>
              <a:t>TDD offers Robustness where the developers can write test covering the function before the implementation</a:t>
            </a:r>
          </a:p>
          <a:p>
            <a:r>
              <a:rPr lang="en-US" sz="1400"/>
              <a:t>It has fewer bugs since it has already been tested and checked </a:t>
            </a:r>
          </a:p>
          <a:p>
            <a:r>
              <a:rPr lang="en-US" sz="1400"/>
              <a:t>During the test, the developer augments the code usually creating a better and more cohesive design </a:t>
            </a:r>
          </a:p>
          <a:p>
            <a:r>
              <a:rPr lang="en-US" sz="1400"/>
              <a:t>Lastly during the test everything is documented for clarity. This in turn tells any other developer what each function of the code is supposed to do </a:t>
            </a:r>
          </a:p>
          <a:p>
            <a:endParaRPr lang="en-US" sz="1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51778-FF66-0A53-03D5-B96A610A8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Cons</a:t>
            </a:r>
          </a:p>
          <a:p>
            <a:r>
              <a:rPr lang="en-US" sz="1400"/>
              <a:t>It takes a lot more planning to write the test code and test it out </a:t>
            </a:r>
          </a:p>
          <a:p>
            <a:r>
              <a:rPr lang="en-US" sz="1400"/>
              <a:t>The learning curve is steeper since the developers have to be used to starting from scratch and creating an entire architecture of code and make it work.</a:t>
            </a:r>
          </a:p>
          <a:p>
            <a:r>
              <a:rPr lang="en-US" sz="1400"/>
              <a:t>There is a possibility of over writing code making it too complex for what is needed. In the process of trying to make everything cohesive the code could become more redundant than necessary </a:t>
            </a:r>
          </a:p>
        </p:txBody>
      </p:sp>
      <p:pic>
        <p:nvPicPr>
          <p:cNvPr id="176" name="Picture 175" descr="Example of the refactor cycle with red and green.">
            <a:extLst>
              <a:ext uri="{FF2B5EF4-FFF2-40B4-BE49-F238E27FC236}">
                <a16:creationId xmlns:a16="http://schemas.microsoft.com/office/drawing/2014/main" id="{8BBBB088-C885-2FBF-B4E4-B114EBD3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23" y="4406148"/>
            <a:ext cx="2579772" cy="22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86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36B1A-DBC0-B2C4-45D4-3472C0FB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Examples irl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0C07-8BE1-8BD3-BA0B-FA6B6B7F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TDD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Open Sans"/>
                <a:ea typeface="Open Sans"/>
                <a:cs typeface="Open Sans"/>
              </a:rPr>
              <a:t>In 2003 IBM Retail Store Solutions built a non-trivial software system using rigorous unit testing and a build approach based on TDD.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C2FB1-5A7F-E959-ACF9-D71FADEC3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BDD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i="1"/>
              <a:t>"</a:t>
            </a:r>
            <a:r>
              <a:rPr lang="en-US" sz="1400" i="1">
                <a:latin typeface="Aptos"/>
                <a:ea typeface="Lato"/>
                <a:cs typeface="Lato"/>
              </a:rPr>
              <a:t>BDD is at the heart of our development practices. Not only are our developers involved but also testers, business analysts, etc. It is also a key element in our agile transformation process and is what made it possible for us to truly do continuous delivery." - </a:t>
            </a:r>
            <a:r>
              <a:rPr lang="en-US" sz="1400">
                <a:latin typeface="Aptos"/>
                <a:ea typeface="Lato"/>
                <a:cs typeface="Lato"/>
              </a:rPr>
              <a:t>Gilles Philippart of Société Générale Corporate Investment Banking (SGCIB)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latin typeface="Aptos"/>
                <a:ea typeface="Lato"/>
                <a:cs typeface="Lato"/>
              </a:rPr>
              <a:t>PayPal Software Engineers also attribute a large part of their success in finding and fixing bugs to BDD</a:t>
            </a:r>
          </a:p>
        </p:txBody>
      </p:sp>
    </p:spTree>
    <p:extLst>
      <p:ext uri="{BB962C8B-B14F-4D97-AF65-F5344CB8AC3E}">
        <p14:creationId xmlns:p14="http://schemas.microsoft.com/office/powerpoint/2010/main" val="219206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8BE7-B0C7-457E-F892-E7CA040E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BCCA-60E7-5B8C-30F5-6F804810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Maximilien, E. M., &amp; Williams, L. (2003). Assessing test-driven development at IBM. In </a:t>
            </a:r>
            <a:r>
              <a:rPr lang="en-US" i="1">
                <a:ea typeface="+mn-lt"/>
                <a:cs typeface="+mn-lt"/>
              </a:rPr>
              <a:t>Proceedings of the 25th International Conference on Software Engineering (ICSE '03)</a:t>
            </a:r>
            <a:r>
              <a:rPr lang="en-US">
                <a:ea typeface="+mn-lt"/>
                <a:cs typeface="+mn-lt"/>
              </a:rPr>
              <a:t> (pp. 564–569). Association for Computing Machinery. </a:t>
            </a:r>
            <a:r>
              <a:rPr lang="en-US" dirty="0">
                <a:ea typeface="+mn-lt"/>
                <a:cs typeface="+mn-lt"/>
                <a:hlinkClick r:id="rId2"/>
              </a:rPr>
              <a:t>https://doi.org/10.5555/776816.776892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Hellesøy</a:t>
            </a:r>
            <a:r>
              <a:rPr lang="en-US" dirty="0">
                <a:ea typeface="+mn-lt"/>
                <a:cs typeface="+mn-lt"/>
              </a:rPr>
              <a:t>, A. (2015, July 1). </a:t>
            </a:r>
            <a:r>
              <a:rPr lang="en-US" i="1" dirty="0">
                <a:ea typeface="+mn-lt"/>
                <a:cs typeface="+mn-lt"/>
              </a:rPr>
              <a:t>BDD in the financial sector</a:t>
            </a:r>
            <a:r>
              <a:rPr lang="en-US" dirty="0">
                <a:ea typeface="+mn-lt"/>
                <a:cs typeface="+mn-lt"/>
              </a:rPr>
              <a:t>. Cucumber. </a:t>
            </a:r>
            <a:r>
              <a:rPr lang="en-US" dirty="0">
                <a:ea typeface="+mn-lt"/>
                <a:cs typeface="+mn-lt"/>
                <a:hlinkClick r:id="rId3"/>
              </a:rPr>
              <a:t>https://cucumber.io/blog/bdd/bdd-in-the-financial-sector/</a:t>
            </a:r>
          </a:p>
          <a:p>
            <a:r>
              <a:rPr lang="en-US" err="1">
                <a:ea typeface="+mn-lt"/>
                <a:cs typeface="+mn-lt"/>
              </a:rPr>
              <a:t>GeeksforGeeks</a:t>
            </a:r>
            <a:r>
              <a:rPr lang="en-US">
                <a:ea typeface="+mn-lt"/>
                <a:cs typeface="+mn-lt"/>
              </a:rPr>
              <a:t>. (2024, July 12). </a:t>
            </a:r>
            <a:r>
              <a:rPr lang="en-US" i="1">
                <a:ea typeface="+mn-lt"/>
                <a:cs typeface="+mn-lt"/>
              </a:rPr>
              <a:t>Difference between BDD vs TDD in software engineering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4"/>
              </a:rPr>
              <a:t>https://www.geeksforgeeks.org/software-engineering/difference-between-bdd-vs-tdd-in-software-engineering/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i="1">
                <a:ea typeface="+mn-lt"/>
                <a:cs typeface="+mn-lt"/>
              </a:rPr>
              <a:t>What is behavior-driven development (BDD)?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GeeksforGeeks</a:t>
            </a:r>
            <a:r>
              <a:rPr lang="en-US">
                <a:ea typeface="+mn-lt"/>
                <a:cs typeface="+mn-lt"/>
              </a:rPr>
              <a:t>. (2024, June 17). </a:t>
            </a:r>
            <a:r>
              <a:rPr lang="en-US" dirty="0">
                <a:ea typeface="+mn-lt"/>
                <a:cs typeface="+mn-lt"/>
                <a:hlinkClick r:id="rId5"/>
              </a:rPr>
              <a:t>https://www.geeksforgeeks.org/software-engineering/behavioral-driven-development-bdd-in-software-engineering/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Kostic, N. (2024, May 7). </a:t>
            </a:r>
            <a:r>
              <a:rPr lang="en-US" i="1" dirty="0">
                <a:ea typeface="+mn-lt"/>
                <a:cs typeface="+mn-lt"/>
              </a:rPr>
              <a:t>TDD vs. BDD: Detailed overview and comparison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phoenixNAP</a:t>
            </a:r>
            <a:r>
              <a:rPr lang="en-US" dirty="0">
                <a:ea typeface="+mn-lt"/>
                <a:cs typeface="+mn-lt"/>
              </a:rPr>
              <a:t> Blog. </a:t>
            </a:r>
            <a:r>
              <a:rPr lang="en-US" dirty="0">
                <a:ea typeface="+mn-lt"/>
                <a:cs typeface="+mn-lt"/>
                <a:hlinkClick r:id="rId6"/>
              </a:rPr>
              <a:t>https://phoenixnap.com/blog/tdd-vs-bdd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Testlio</a:t>
            </a:r>
            <a:r>
              <a:rPr lang="en-US" dirty="0">
                <a:ea typeface="+mn-lt"/>
                <a:cs typeface="+mn-lt"/>
              </a:rPr>
              <a:t>. (2024, September 27). </a:t>
            </a:r>
            <a:r>
              <a:rPr lang="en-US" i="1" dirty="0">
                <a:ea typeface="+mn-lt"/>
                <a:cs typeface="+mn-lt"/>
              </a:rPr>
              <a:t>TDD and BDD – Differences and similarities explained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Testlio</a:t>
            </a:r>
            <a:r>
              <a:rPr lang="en-US" dirty="0">
                <a:ea typeface="+mn-lt"/>
                <a:cs typeface="+mn-lt"/>
              </a:rPr>
              <a:t>. Retrieved July 22, 2025, from https://testlio.com/blog/tdd-vs-bdd/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673</Words>
  <Application>Microsoft Office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Courier New</vt:lpstr>
      <vt:lpstr>Open Sans</vt:lpstr>
      <vt:lpstr>office theme</vt:lpstr>
      <vt:lpstr>Software Testing </vt:lpstr>
      <vt:lpstr>Behavior Driven Development</vt:lpstr>
      <vt:lpstr>Test Driven Development  Test Driven Development (TDD) is a methodology that emphasizes writing tests before writing the actual code. This approach ensures that the code meets predefined requirements and functions as expected before development progresses further.(Testlio, 2024)</vt:lpstr>
      <vt:lpstr>Examples irl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VB-Toran, Aeon (Virginia Beach)</cp:lastModifiedBy>
  <cp:revision>15</cp:revision>
  <dcterms:created xsi:type="dcterms:W3CDTF">2025-07-22T12:22:31Z</dcterms:created>
  <dcterms:modified xsi:type="dcterms:W3CDTF">2025-07-22T14:02:29Z</dcterms:modified>
</cp:coreProperties>
</file>