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6" r:id="rId2"/>
    <p:sldId id="259" r:id="rId3"/>
    <p:sldId id="257" r:id="rId4"/>
    <p:sldId id="264" r:id="rId5"/>
    <p:sldId id="258" r:id="rId6"/>
    <p:sldId id="260" r:id="rId7"/>
    <p:sldId id="263" r:id="rId8"/>
    <p:sldId id="265" r:id="rId9"/>
    <p:sldId id="267" r:id="rId10"/>
    <p:sldId id="266" r:id="rId11"/>
    <p:sldId id="268"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857" autoAdjust="0"/>
  </p:normalViewPr>
  <p:slideViewPr>
    <p:cSldViewPr snapToGrid="0">
      <p:cViewPr varScale="1">
        <p:scale>
          <a:sx n="79" d="100"/>
          <a:sy n="79" d="100"/>
        </p:scale>
        <p:origin x="4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CBE84-FC17-4428-A7FD-8AB1336C223C}" type="datetimeFigureOut">
              <a:rPr lang="en-GB" smtClean="0"/>
              <a:t>05/08/2022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7A3A6-DE5D-470E-A2F0-2DE0B7F3A4B9}" type="slidenum">
              <a:rPr lang="en-GB" smtClean="0"/>
              <a:t>‹#›</a:t>
            </a:fld>
            <a:endParaRPr lang="en-GB"/>
          </a:p>
        </p:txBody>
      </p:sp>
    </p:spTree>
    <p:extLst>
      <p:ext uri="{BB962C8B-B14F-4D97-AF65-F5344CB8AC3E}">
        <p14:creationId xmlns:p14="http://schemas.microsoft.com/office/powerpoint/2010/main" val="266697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E7A3A6-DE5D-470E-A2F0-2DE0B7F3A4B9}" type="slidenum">
              <a:rPr lang="en-GB" smtClean="0"/>
              <a:t>4</a:t>
            </a:fld>
            <a:endParaRPr lang="en-GB"/>
          </a:p>
        </p:txBody>
      </p:sp>
    </p:spTree>
    <p:extLst>
      <p:ext uri="{BB962C8B-B14F-4D97-AF65-F5344CB8AC3E}">
        <p14:creationId xmlns:p14="http://schemas.microsoft.com/office/powerpoint/2010/main" val="170250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0" i="0" dirty="0">
                <a:solidFill>
                  <a:srgbClr val="292929"/>
                </a:solidFill>
                <a:effectLst/>
                <a:latin typeface="charter"/>
              </a:rPr>
              <a:t>Machine learning problems that involve many features make training extremely slow</a:t>
            </a:r>
            <a:endParaRPr lang="en-US" dirty="0"/>
          </a:p>
          <a:p>
            <a:r>
              <a:rPr lang="en-US" dirty="0"/>
              <a:t>2. </a:t>
            </a:r>
            <a:r>
              <a:rPr lang="en-US" b="0" i="0" dirty="0">
                <a:solidFill>
                  <a:srgbClr val="292929"/>
                </a:solidFill>
                <a:effectLst/>
                <a:latin typeface="charter"/>
              </a:rPr>
              <a:t>When there are many features in the data, the models become more complex and tend to overfit on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3. </a:t>
            </a:r>
            <a:r>
              <a:rPr lang="en-US" i="0" dirty="0">
                <a:solidFill>
                  <a:srgbClr val="292929"/>
                </a:solidFill>
                <a:effectLst/>
                <a:latin typeface="charter"/>
              </a:rPr>
              <a:t>When we reduce the dimensionality of higher dimensional data into two or three components, then the data can easily be plotted on a 2D or 3D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292929"/>
                </a:solidFill>
                <a:effectLst/>
                <a:latin typeface="charter"/>
              </a:rPr>
              <a:t>4. In regression, multicollinearity occurs when an independent variable is highly correlated with one or more of the other independent variables. Dimensionality reduction takes advantage of this and combines those highly correlated variables into a set of uncorrelated variables. This will address the problem of multicollinearity.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292929"/>
                </a:solidFill>
                <a:effectLst/>
                <a:latin typeface="charter"/>
              </a:rPr>
              <a:t>5. . By keeping only the most important features and removing the redundant features, dimensionality reduction removes noise in the data. This will improve the model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292929"/>
                </a:solidFill>
                <a:effectLst/>
                <a:latin typeface="charter"/>
              </a:rPr>
              <a:t> </a:t>
            </a:r>
            <a:endParaRPr lang="en-US" i="1" dirty="0">
              <a:solidFill>
                <a:srgbClr val="292929"/>
              </a:solidFill>
              <a:effectLst/>
              <a:latin typeface="charter"/>
            </a:endParaRPr>
          </a:p>
          <a:p>
            <a:endParaRPr lang="en-GB" dirty="0"/>
          </a:p>
        </p:txBody>
      </p:sp>
      <p:sp>
        <p:nvSpPr>
          <p:cNvPr id="4" name="Slide Number Placeholder 3"/>
          <p:cNvSpPr>
            <a:spLocks noGrp="1"/>
          </p:cNvSpPr>
          <p:nvPr>
            <p:ph type="sldNum" sz="quarter" idx="5"/>
          </p:nvPr>
        </p:nvSpPr>
        <p:spPr/>
        <p:txBody>
          <a:bodyPr/>
          <a:lstStyle/>
          <a:p>
            <a:fld id="{AFE7A3A6-DE5D-470E-A2F0-2DE0B7F3A4B9}" type="slidenum">
              <a:rPr lang="en-GB" smtClean="0"/>
              <a:t>5</a:t>
            </a:fld>
            <a:endParaRPr lang="en-GB"/>
          </a:p>
        </p:txBody>
      </p:sp>
    </p:spTree>
    <p:extLst>
      <p:ext uri="{BB962C8B-B14F-4D97-AF65-F5344CB8AC3E}">
        <p14:creationId xmlns:p14="http://schemas.microsoft.com/office/powerpoint/2010/main" val="22113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E7A3A6-DE5D-470E-A2F0-2DE0B7F3A4B9}" type="slidenum">
              <a:rPr lang="en-GB" smtClean="0"/>
              <a:t>6</a:t>
            </a:fld>
            <a:endParaRPr lang="en-GB"/>
          </a:p>
        </p:txBody>
      </p:sp>
    </p:spTree>
    <p:extLst>
      <p:ext uri="{BB962C8B-B14F-4D97-AF65-F5344CB8AC3E}">
        <p14:creationId xmlns:p14="http://schemas.microsoft.com/office/powerpoint/2010/main" val="183664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8/5/2022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1823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8/5/2022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5240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8/5/2022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043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2798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8/5/2022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614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8/5/2022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9175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8/5/2022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2635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8/5/2022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1538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8/5/2022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870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8/5/2022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2501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8/5/2022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7663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8/5/2022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19402818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AU_hBML2H1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11B005-87F0-F1F6-475F-834B31679028}"/>
              </a:ext>
            </a:extLst>
          </p:cNvPr>
          <p:cNvSpPr>
            <a:spLocks noGrp="1"/>
          </p:cNvSpPr>
          <p:nvPr>
            <p:ph type="ctrTitle"/>
          </p:nvPr>
        </p:nvSpPr>
        <p:spPr>
          <a:xfrm>
            <a:off x="530352" y="885557"/>
            <a:ext cx="4133480" cy="3043506"/>
          </a:xfrm>
        </p:spPr>
        <p:txBody>
          <a:bodyPr>
            <a:normAutofit/>
          </a:bodyPr>
          <a:lstStyle/>
          <a:p>
            <a:r>
              <a:rPr lang="en-US" dirty="0"/>
              <a:t>Dimension Reduction and Feature Selection</a:t>
            </a:r>
            <a:endParaRPr lang="en-GB" dirty="0"/>
          </a:p>
        </p:txBody>
      </p:sp>
      <p:sp>
        <p:nvSpPr>
          <p:cNvPr id="2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026" name="Picture 2" descr="Dimensionality Reduction cheat sheet | by Dmytro Nikolaiev (Dimid) |  Towards Data Science">
            <a:extLst>
              <a:ext uri="{FF2B5EF4-FFF2-40B4-BE49-F238E27FC236}">
                <a16:creationId xmlns:a16="http://schemas.microsoft.com/office/drawing/2014/main" id="{D4963C13-B521-3BD0-9086-8E21A453F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632" y="-18369"/>
            <a:ext cx="7490869" cy="687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72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4278-4315-5CE3-CB0B-995F4A0D31AE}"/>
              </a:ext>
            </a:extLst>
          </p:cNvPr>
          <p:cNvSpPr>
            <a:spLocks noGrp="1"/>
          </p:cNvSpPr>
          <p:nvPr>
            <p:ph type="title"/>
          </p:nvPr>
        </p:nvSpPr>
        <p:spPr/>
        <p:txBody>
          <a:bodyPr/>
          <a:lstStyle/>
          <a:p>
            <a:r>
              <a:rPr lang="en-US" dirty="0"/>
              <a:t>Wrapper-based Feature Selection</a:t>
            </a:r>
            <a:endParaRPr lang="en-GB" dirty="0"/>
          </a:p>
        </p:txBody>
      </p:sp>
      <p:sp>
        <p:nvSpPr>
          <p:cNvPr id="3" name="Content Placeholder 2">
            <a:extLst>
              <a:ext uri="{FF2B5EF4-FFF2-40B4-BE49-F238E27FC236}">
                <a16:creationId xmlns:a16="http://schemas.microsoft.com/office/drawing/2014/main" id="{F24F1E26-E1F6-8B1D-C992-315BF84B5F65}"/>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2800" b="0" i="0" dirty="0">
                <a:solidFill>
                  <a:srgbClr val="292929"/>
                </a:solidFill>
                <a:effectLst/>
                <a:latin typeface="charter"/>
              </a:rPr>
              <a:t>Wrapper methods consider the selection of a set of features as a search problem. </a:t>
            </a:r>
          </a:p>
          <a:p>
            <a:pPr marL="342900" indent="-342900">
              <a:buFont typeface="Wingdings" panose="05000000000000000000" pitchFamily="2" charset="2"/>
              <a:buChar char="Ø"/>
            </a:pPr>
            <a:endParaRPr lang="en-US" sz="2800" dirty="0">
              <a:solidFill>
                <a:srgbClr val="292929"/>
              </a:solidFill>
              <a:latin typeface="charter"/>
            </a:endParaRPr>
          </a:p>
          <a:p>
            <a:pPr marL="342900" indent="-342900">
              <a:buFont typeface="Wingdings" panose="05000000000000000000" pitchFamily="2" charset="2"/>
              <a:buChar char="Ø"/>
            </a:pPr>
            <a:r>
              <a:rPr lang="en-US" sz="2800" b="0" i="0" dirty="0">
                <a:solidFill>
                  <a:srgbClr val="292929"/>
                </a:solidFill>
                <a:effectLst/>
                <a:latin typeface="charter"/>
              </a:rPr>
              <a:t>Example: Recursive Feature Elimination</a:t>
            </a:r>
            <a:endParaRPr lang="en-GB" sz="2800" dirty="0"/>
          </a:p>
        </p:txBody>
      </p:sp>
    </p:spTree>
    <p:extLst>
      <p:ext uri="{BB962C8B-B14F-4D97-AF65-F5344CB8AC3E}">
        <p14:creationId xmlns:p14="http://schemas.microsoft.com/office/powerpoint/2010/main" val="319121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973C-EDC3-A1CB-F0A7-9B1C6D08B90C}"/>
              </a:ext>
            </a:extLst>
          </p:cNvPr>
          <p:cNvSpPr>
            <a:spLocks noGrp="1"/>
          </p:cNvSpPr>
          <p:nvPr>
            <p:ph type="title"/>
          </p:nvPr>
        </p:nvSpPr>
        <p:spPr/>
        <p:txBody>
          <a:bodyPr>
            <a:normAutofit/>
          </a:bodyPr>
          <a:lstStyle/>
          <a:p>
            <a:r>
              <a:rPr lang="en-US" sz="6000" dirty="0"/>
              <a:t>Feature Extraction</a:t>
            </a:r>
            <a:endParaRPr lang="en-GB" sz="6000" dirty="0"/>
          </a:p>
        </p:txBody>
      </p:sp>
      <p:sp>
        <p:nvSpPr>
          <p:cNvPr id="3" name="Content Placeholder 2">
            <a:extLst>
              <a:ext uri="{FF2B5EF4-FFF2-40B4-BE49-F238E27FC236}">
                <a16:creationId xmlns:a16="http://schemas.microsoft.com/office/drawing/2014/main" id="{95BD0905-9B2C-7CDF-906C-FB8709E7254C}"/>
              </a:ext>
            </a:extLst>
          </p:cNvPr>
          <p:cNvSpPr>
            <a:spLocks noGrp="1"/>
          </p:cNvSpPr>
          <p:nvPr>
            <p:ph idx="1"/>
          </p:nvPr>
        </p:nvSpPr>
        <p:spPr/>
        <p:txBody>
          <a:bodyPr>
            <a:normAutofit/>
          </a:bodyPr>
          <a:lstStyle/>
          <a:p>
            <a:r>
              <a:rPr lang="en-US" i="0" dirty="0">
                <a:solidFill>
                  <a:srgbClr val="202124"/>
                </a:solidFill>
                <a:effectLst/>
                <a:latin typeface="arial" panose="020B0604020202020204" pitchFamily="34" charset="0"/>
              </a:rPr>
              <a:t>Feature Extraction is the process of transforming raw data into numerical features that can be processed while preserving the information in the original data set.</a:t>
            </a:r>
          </a:p>
          <a:p>
            <a:endParaRPr lang="en-US" dirty="0">
              <a:solidFill>
                <a:srgbClr val="202124"/>
              </a:solidFill>
              <a:latin typeface="arial" panose="020B0604020202020204" pitchFamily="34" charset="0"/>
            </a:endParaRPr>
          </a:p>
          <a:p>
            <a:pPr marL="342900" indent="-342900">
              <a:buFont typeface="Wingdings" panose="05000000000000000000" pitchFamily="2" charset="2"/>
              <a:buChar char="ü"/>
            </a:pPr>
            <a:r>
              <a:rPr lang="en-US" dirty="0">
                <a:solidFill>
                  <a:srgbClr val="292929"/>
                </a:solidFill>
                <a:latin typeface="Arial" panose="020B0604020202020204" pitchFamily="34" charset="0"/>
                <a:cs typeface="Arial" panose="020B0604020202020204" pitchFamily="34" charset="0"/>
              </a:rPr>
              <a:t>It </a:t>
            </a:r>
            <a:r>
              <a:rPr lang="en-US" b="0" i="0" dirty="0">
                <a:solidFill>
                  <a:srgbClr val="292929"/>
                </a:solidFill>
                <a:effectLst/>
                <a:latin typeface="Arial" panose="020B0604020202020204" pitchFamily="34" charset="0"/>
                <a:cs typeface="Arial" panose="020B0604020202020204" pitchFamily="34" charset="0"/>
              </a:rPr>
              <a:t>aims to reduce the number of features in a dataset by creating new features from the existing ones (and then discarding the original features).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31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3455-3142-B088-316C-883499B9E4EC}"/>
              </a:ext>
            </a:extLst>
          </p:cNvPr>
          <p:cNvSpPr>
            <a:spLocks noGrp="1"/>
          </p:cNvSpPr>
          <p:nvPr>
            <p:ph type="title"/>
          </p:nvPr>
        </p:nvSpPr>
        <p:spPr/>
        <p:txBody>
          <a:bodyPr/>
          <a:lstStyle/>
          <a:p>
            <a:r>
              <a:rPr lang="en-US" dirty="0"/>
              <a:t>5 minutes video to elaborate on the two techniques</a:t>
            </a:r>
            <a:endParaRPr lang="en-GB" dirty="0"/>
          </a:p>
        </p:txBody>
      </p:sp>
      <p:sp>
        <p:nvSpPr>
          <p:cNvPr id="3" name="Content Placeholder 2">
            <a:extLst>
              <a:ext uri="{FF2B5EF4-FFF2-40B4-BE49-F238E27FC236}">
                <a16:creationId xmlns:a16="http://schemas.microsoft.com/office/drawing/2014/main" id="{6227B3D1-8A0A-2B2B-0C15-3D235FCA8D72}"/>
              </a:ext>
            </a:extLst>
          </p:cNvPr>
          <p:cNvSpPr>
            <a:spLocks noGrp="1"/>
          </p:cNvSpPr>
          <p:nvPr>
            <p:ph idx="1"/>
          </p:nvPr>
        </p:nvSpPr>
        <p:spPr/>
        <p:txBody>
          <a:bodyPr/>
          <a:lstStyle/>
          <a:p>
            <a:pPr algn="ctr"/>
            <a:endParaRPr lang="en-GB" dirty="0"/>
          </a:p>
          <a:p>
            <a:pPr algn="ctr"/>
            <a:endParaRPr lang="en-GB" dirty="0"/>
          </a:p>
          <a:p>
            <a:pPr algn="ctr"/>
            <a:r>
              <a:rPr lang="en-GB" dirty="0">
                <a:hlinkClick r:id="rId2"/>
              </a:rPr>
              <a:t>Link to short explanation on Feature Selection and Extraction</a:t>
            </a:r>
            <a:endParaRPr lang="en-GB" dirty="0"/>
          </a:p>
          <a:p>
            <a:pPr algn="ctr"/>
            <a:endParaRPr lang="en-GB" dirty="0"/>
          </a:p>
        </p:txBody>
      </p:sp>
    </p:spTree>
    <p:extLst>
      <p:ext uri="{BB962C8B-B14F-4D97-AF65-F5344CB8AC3E}">
        <p14:creationId xmlns:p14="http://schemas.microsoft.com/office/powerpoint/2010/main" val="3939196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Freeform: Shape 9">
            <a:extLst>
              <a:ext uri="{FF2B5EF4-FFF2-40B4-BE49-F238E27FC236}">
                <a16:creationId xmlns:a16="http://schemas.microsoft.com/office/drawing/2014/main" id="{A707F4F1-79FE-4E99-AF42-242AC08A35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64840" cy="6858001"/>
          </a:xfrm>
          <a:custGeom>
            <a:avLst/>
            <a:gdLst>
              <a:gd name="connsiteX0" fmla="*/ 0 w 888736"/>
              <a:gd name="connsiteY0" fmla="*/ 0 h 2458832"/>
              <a:gd name="connsiteX1" fmla="*/ 177394 w 888736"/>
              <a:gd name="connsiteY1" fmla="*/ 125361 h 2458832"/>
              <a:gd name="connsiteX2" fmla="*/ 881856 w 888736"/>
              <a:gd name="connsiteY2" fmla="*/ 1189003 h 2458832"/>
              <a:gd name="connsiteX3" fmla="*/ 691256 w 888736"/>
              <a:gd name="connsiteY3" fmla="*/ 1628147 h 2458832"/>
              <a:gd name="connsiteX4" fmla="*/ 118397 w 888736"/>
              <a:gd name="connsiteY4" fmla="*/ 2331723 h 2458832"/>
              <a:gd name="connsiteX5" fmla="*/ 0 w 888736"/>
              <a:gd name="connsiteY5" fmla="*/ 2458832 h 245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736" h="2458832">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aphic 78">
            <a:extLst>
              <a:ext uri="{FF2B5EF4-FFF2-40B4-BE49-F238E27FC236}">
                <a16:creationId xmlns:a16="http://schemas.microsoft.com/office/drawing/2014/main" id="{C5035748-E666-464D-B95F-ED81463468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42299" y="1617538"/>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4D85EFE8-5037-4E99-8D29-64B5CE9D2C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FD653C8-CB16-40C0-BA61-6FA0587D7A2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ABA973BF-958C-4267-A9F2-CEA64D2849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B0DAD6C4-EBF1-4DBF-928B-3F52E02440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2BD6CA6-C90E-4CC3-B99B-93CE2622E7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8E83D65E-8C50-430E-8331-F293349EF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pSp>
        <p:nvGrpSpPr>
          <p:cNvPr id="39" name="Group 19">
            <a:extLst>
              <a:ext uri="{FF2B5EF4-FFF2-40B4-BE49-F238E27FC236}">
                <a16:creationId xmlns:a16="http://schemas.microsoft.com/office/drawing/2014/main" id="{D5E51A3D-2FA6-4FB0-8E96-240CD790AF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3046134" flipH="1">
            <a:off x="862428" y="4444126"/>
            <a:ext cx="886141" cy="802496"/>
            <a:chOff x="10948005" y="3272152"/>
            <a:chExt cx="868640" cy="786648"/>
          </a:xfrm>
          <a:solidFill>
            <a:schemeClr val="accent6"/>
          </a:solidFill>
        </p:grpSpPr>
        <p:sp>
          <p:nvSpPr>
            <p:cNvPr id="21" name="Freeform: Shape 20">
              <a:extLst>
                <a:ext uri="{FF2B5EF4-FFF2-40B4-BE49-F238E27FC236}">
                  <a16:creationId xmlns:a16="http://schemas.microsoft.com/office/drawing/2014/main" id="{A9077F9C-631A-40ED-8DF2-6F7CE48C16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21">
              <a:extLst>
                <a:ext uri="{FF2B5EF4-FFF2-40B4-BE49-F238E27FC236}">
                  <a16:creationId xmlns:a16="http://schemas.microsoft.com/office/drawing/2014/main" id="{AB5F57A0-CC7E-443D-8694-A244B50F8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Freeform: Shape 22">
              <a:extLst>
                <a:ext uri="{FF2B5EF4-FFF2-40B4-BE49-F238E27FC236}">
                  <a16:creationId xmlns:a16="http://schemas.microsoft.com/office/drawing/2014/main" id="{EC28A3D1-4D8C-4C0C-9C35-6A60D2262E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Graphic 12">
              <a:extLst>
                <a:ext uri="{FF2B5EF4-FFF2-40B4-BE49-F238E27FC236}">
                  <a16:creationId xmlns:a16="http://schemas.microsoft.com/office/drawing/2014/main" id="{F730EC4F-7921-4623-84EE-AD5E059F9E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6C52E193-84A5-4949-8431-6CF8BED868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Graphic 15">
              <a:extLst>
                <a:ext uri="{FF2B5EF4-FFF2-40B4-BE49-F238E27FC236}">
                  <a16:creationId xmlns:a16="http://schemas.microsoft.com/office/drawing/2014/main" id="{9E948C20-2509-497E-8A43-AC9A26FD60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5" name="Freeform: Shape 26">
              <a:extLst>
                <a:ext uri="{FF2B5EF4-FFF2-40B4-BE49-F238E27FC236}">
                  <a16:creationId xmlns:a16="http://schemas.microsoft.com/office/drawing/2014/main" id="{5719FF44-226D-4A47-A1C7-BB6FA4315B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Shape 28">
            <a:extLst>
              <a:ext uri="{FF2B5EF4-FFF2-40B4-BE49-F238E27FC236}">
                <a16:creationId xmlns:a16="http://schemas.microsoft.com/office/drawing/2014/main" id="{825CBD1C-2583-4689-9336-2E92126BB8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0428708" y="509470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20ACD32E-07AE-7620-34F9-58E19B5EB6EF}"/>
              </a:ext>
            </a:extLst>
          </p:cNvPr>
          <p:cNvSpPr>
            <a:spLocks noGrp="1"/>
          </p:cNvSpPr>
          <p:nvPr>
            <p:ph idx="1"/>
          </p:nvPr>
        </p:nvSpPr>
        <p:spPr>
          <a:xfrm>
            <a:off x="4150702" y="1946962"/>
            <a:ext cx="4193458" cy="4060989"/>
          </a:xfrm>
        </p:spPr>
        <p:txBody>
          <a:bodyPr>
            <a:normAutofit/>
          </a:bodyPr>
          <a:lstStyle/>
          <a:p>
            <a:r>
              <a:rPr lang="en-US" sz="4400" dirty="0"/>
              <a:t>Next : Practical Session</a:t>
            </a:r>
            <a:endParaRPr lang="en-GB" sz="4400" dirty="0"/>
          </a:p>
        </p:txBody>
      </p:sp>
    </p:spTree>
    <p:extLst>
      <p:ext uri="{BB962C8B-B14F-4D97-AF65-F5344CB8AC3E}">
        <p14:creationId xmlns:p14="http://schemas.microsoft.com/office/powerpoint/2010/main" val="381851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909A-B829-2D38-DD33-251FF27AD21C}"/>
              </a:ext>
            </a:extLst>
          </p:cNvPr>
          <p:cNvSpPr>
            <a:spLocks noGrp="1"/>
          </p:cNvSpPr>
          <p:nvPr>
            <p:ph type="title"/>
          </p:nvPr>
        </p:nvSpPr>
        <p:spPr/>
        <p:txBody>
          <a:bodyPr>
            <a:normAutofit/>
          </a:bodyPr>
          <a:lstStyle/>
          <a:p>
            <a:r>
              <a:rPr lang="en-US" sz="5400" dirty="0"/>
              <a:t>Dimensionality</a:t>
            </a:r>
            <a:endParaRPr lang="en-GB" sz="5400" dirty="0"/>
          </a:p>
        </p:txBody>
      </p:sp>
      <p:sp>
        <p:nvSpPr>
          <p:cNvPr id="3" name="Content Placeholder 2">
            <a:extLst>
              <a:ext uri="{FF2B5EF4-FFF2-40B4-BE49-F238E27FC236}">
                <a16:creationId xmlns:a16="http://schemas.microsoft.com/office/drawing/2014/main" id="{739E77CD-2CA3-C020-CF52-2A0196310D7A}"/>
              </a:ext>
            </a:extLst>
          </p:cNvPr>
          <p:cNvSpPr>
            <a:spLocks noGrp="1"/>
          </p:cNvSpPr>
          <p:nvPr>
            <p:ph idx="1"/>
          </p:nvPr>
        </p:nvSpPr>
        <p:spPr/>
        <p:txBody>
          <a:bodyPr>
            <a:normAutofit/>
          </a:bodyPr>
          <a:lstStyle/>
          <a:p>
            <a:r>
              <a:rPr lang="en-US" sz="3200" dirty="0"/>
              <a:t>Dimensionality refers to the number of inputs or features for </a:t>
            </a:r>
            <a:r>
              <a:rPr lang="en-US" sz="3200"/>
              <a:t>a </a:t>
            </a:r>
            <a:r>
              <a:rPr lang="en-US" sz="3200" smtClean="0"/>
              <a:t>dataset.</a:t>
            </a:r>
            <a:endParaRPr lang="en-GB" sz="3200" dirty="0"/>
          </a:p>
        </p:txBody>
      </p:sp>
    </p:spTree>
    <p:extLst>
      <p:ext uri="{BB962C8B-B14F-4D97-AF65-F5344CB8AC3E}">
        <p14:creationId xmlns:p14="http://schemas.microsoft.com/office/powerpoint/2010/main" val="2916208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D52C-A156-F070-9C31-91A5C5C1B1C1}"/>
              </a:ext>
            </a:extLst>
          </p:cNvPr>
          <p:cNvSpPr>
            <a:spLocks noGrp="1"/>
          </p:cNvSpPr>
          <p:nvPr>
            <p:ph type="title"/>
          </p:nvPr>
        </p:nvSpPr>
        <p:spPr/>
        <p:txBody>
          <a:bodyPr>
            <a:normAutofit/>
          </a:bodyPr>
          <a:lstStyle/>
          <a:p>
            <a:r>
              <a:rPr lang="en-US" sz="6000" b="1" dirty="0"/>
              <a:t>Dimensionality Reduction</a:t>
            </a:r>
            <a:endParaRPr lang="en-GB" sz="6000" b="1" dirty="0"/>
          </a:p>
        </p:txBody>
      </p:sp>
      <p:sp>
        <p:nvSpPr>
          <p:cNvPr id="3" name="Content Placeholder 2">
            <a:extLst>
              <a:ext uri="{FF2B5EF4-FFF2-40B4-BE49-F238E27FC236}">
                <a16:creationId xmlns:a16="http://schemas.microsoft.com/office/drawing/2014/main" id="{03DB99F1-67C0-3FF2-4B3E-E214AAF44A0E}"/>
              </a:ext>
            </a:extLst>
          </p:cNvPr>
          <p:cNvSpPr>
            <a:spLocks noGrp="1"/>
          </p:cNvSpPr>
          <p:nvPr>
            <p:ph idx="1"/>
          </p:nvPr>
        </p:nvSpPr>
        <p:spPr/>
        <p:txBody>
          <a:bodyPr>
            <a:normAutofit/>
          </a:bodyPr>
          <a:lstStyle/>
          <a:p>
            <a:r>
              <a:rPr lang="en-US" sz="3200" b="1" i="1" dirty="0">
                <a:effectLst/>
                <a:latin typeface="charter"/>
              </a:rPr>
              <a:t>Dimensionality reduction</a:t>
            </a:r>
            <a:r>
              <a:rPr lang="en-US" sz="3200" i="1" dirty="0">
                <a:effectLst/>
              </a:rPr>
              <a:t> </a:t>
            </a:r>
            <a:r>
              <a:rPr lang="en-US" sz="3200" dirty="0"/>
              <a:t>simply refers to the process of reducing the number of attributes in a dataset while keeping as much of the variation in the original dataset as possible</a:t>
            </a:r>
          </a:p>
          <a:p>
            <a:r>
              <a:rPr lang="en-US" sz="2800" b="1" i="0" dirty="0">
                <a:solidFill>
                  <a:srgbClr val="292929"/>
                </a:solidFill>
                <a:effectLst/>
                <a:latin typeface="charter"/>
              </a:rPr>
              <a:t>Note:</a:t>
            </a:r>
            <a:r>
              <a:rPr lang="en-US" sz="2800" b="0" i="0" dirty="0">
                <a:solidFill>
                  <a:srgbClr val="292929"/>
                </a:solidFill>
                <a:effectLst/>
                <a:latin typeface="charter"/>
              </a:rPr>
              <a:t> It is a data preprocessing step meaning that we perform dimensionality reduction before training the model</a:t>
            </a:r>
            <a:endParaRPr lang="en-GB" sz="3200" dirty="0"/>
          </a:p>
        </p:txBody>
      </p:sp>
    </p:spTree>
    <p:extLst>
      <p:ext uri="{BB962C8B-B14F-4D97-AF65-F5344CB8AC3E}">
        <p14:creationId xmlns:p14="http://schemas.microsoft.com/office/powerpoint/2010/main" val="3872348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8BD4356A-838B-5C17-C3D1-58FC0D87D7C8}"/>
              </a:ext>
            </a:extLst>
          </p:cNvPr>
          <p:cNvSpPr>
            <a:spLocks noGrp="1"/>
          </p:cNvSpPr>
          <p:nvPr>
            <p:ph idx="1"/>
          </p:nvPr>
        </p:nvSpPr>
        <p:spPr>
          <a:xfrm>
            <a:off x="525717" y="2796427"/>
            <a:ext cx="4663649" cy="3274503"/>
          </a:xfrm>
        </p:spPr>
        <p:txBody>
          <a:bodyPr>
            <a:normAutofit/>
          </a:bodyPr>
          <a:lstStyle/>
          <a:p>
            <a:r>
              <a:rPr lang="en-US" b="0" i="0" dirty="0">
                <a:effectLst/>
                <a:latin typeface="charter"/>
              </a:rPr>
              <a:t> </a:t>
            </a:r>
            <a:r>
              <a:rPr lang="en-US" i="1" dirty="0"/>
              <a:t>Why don’t we give all the features to the ML algorithm and let it decide which feature is important?</a:t>
            </a:r>
            <a:endParaRPr lang="en-GB" i="1" dirty="0"/>
          </a:p>
        </p:txBody>
      </p:sp>
      <p:pic>
        <p:nvPicPr>
          <p:cNvPr id="8" name="Picture 7" descr="A picture containing clipart&#10;&#10;Description automatically generated">
            <a:extLst>
              <a:ext uri="{FF2B5EF4-FFF2-40B4-BE49-F238E27FC236}">
                <a16:creationId xmlns:a16="http://schemas.microsoft.com/office/drawing/2014/main" id="{62177711-451D-165C-DC5A-8F53FD1EC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0" y="1046106"/>
            <a:ext cx="5660211" cy="4674830"/>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041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74BC-A736-0F8E-1FFF-748302EFF571}"/>
              </a:ext>
            </a:extLst>
          </p:cNvPr>
          <p:cNvSpPr>
            <a:spLocks noGrp="1"/>
          </p:cNvSpPr>
          <p:nvPr>
            <p:ph type="title"/>
          </p:nvPr>
        </p:nvSpPr>
        <p:spPr>
          <a:xfrm>
            <a:off x="525717" y="787069"/>
            <a:ext cx="10077557" cy="1041732"/>
          </a:xfrm>
        </p:spPr>
        <p:txBody>
          <a:bodyPr/>
          <a:lstStyle/>
          <a:p>
            <a:r>
              <a:rPr lang="en-US" dirty="0"/>
              <a:t>Importance of Dimensionality Reduction</a:t>
            </a:r>
            <a:endParaRPr lang="en-GB" dirty="0"/>
          </a:p>
        </p:txBody>
      </p:sp>
      <p:sp>
        <p:nvSpPr>
          <p:cNvPr id="3" name="Content Placeholder 2">
            <a:extLst>
              <a:ext uri="{FF2B5EF4-FFF2-40B4-BE49-F238E27FC236}">
                <a16:creationId xmlns:a16="http://schemas.microsoft.com/office/drawing/2014/main" id="{CB7BBC11-E104-4DC9-5654-7F3ABF19DE3F}"/>
              </a:ext>
            </a:extLst>
          </p:cNvPr>
          <p:cNvSpPr>
            <a:spLocks noGrp="1"/>
          </p:cNvSpPr>
          <p:nvPr>
            <p:ph idx="1"/>
          </p:nvPr>
        </p:nvSpPr>
        <p:spPr>
          <a:xfrm>
            <a:off x="525717" y="1828801"/>
            <a:ext cx="10323097" cy="4242129"/>
          </a:xfrm>
        </p:spPr>
        <p:txBody>
          <a:bodyPr>
            <a:normAutofit/>
          </a:bodyPr>
          <a:lstStyle/>
          <a:p>
            <a:pPr marL="342900" indent="-342900">
              <a:buFont typeface="Wingdings" panose="05000000000000000000" pitchFamily="2" charset="2"/>
              <a:buChar char="Ø"/>
            </a:pPr>
            <a:r>
              <a:rPr lang="en-US" sz="2400" i="0" dirty="0">
                <a:solidFill>
                  <a:srgbClr val="292929"/>
                </a:solidFill>
                <a:effectLst/>
                <a:latin typeface="charter"/>
              </a:rPr>
              <a:t>A lower number of dimensions in data means less training time and less computational resources and increases the overall performance of machine learning algorithms.</a:t>
            </a:r>
          </a:p>
          <a:p>
            <a:pPr marL="342900" indent="-342900">
              <a:buFont typeface="Wingdings" panose="05000000000000000000" pitchFamily="2" charset="2"/>
              <a:buChar char="Ø"/>
            </a:pPr>
            <a:r>
              <a:rPr lang="en-US" sz="2400" i="0" dirty="0">
                <a:solidFill>
                  <a:srgbClr val="292929"/>
                </a:solidFill>
                <a:effectLst/>
                <a:latin typeface="charter"/>
              </a:rPr>
              <a:t>Dimensionality reduction avoids the problem of </a:t>
            </a:r>
            <a:r>
              <a:rPr lang="en-US" sz="2400" i="1" dirty="0">
                <a:solidFill>
                  <a:srgbClr val="292929"/>
                </a:solidFill>
                <a:effectLst/>
                <a:latin typeface="charter"/>
              </a:rPr>
              <a:t>overfitting.</a:t>
            </a:r>
          </a:p>
          <a:p>
            <a:pPr marL="342900" indent="-342900">
              <a:buFont typeface="Wingdings" panose="05000000000000000000" pitchFamily="2" charset="2"/>
              <a:buChar char="Ø"/>
            </a:pPr>
            <a:r>
              <a:rPr lang="en-US" sz="2400" i="0" dirty="0">
                <a:solidFill>
                  <a:srgbClr val="292929"/>
                </a:solidFill>
                <a:effectLst/>
                <a:latin typeface="charter"/>
              </a:rPr>
              <a:t>Dimensionality reduction is extremely useful for </a:t>
            </a:r>
            <a:r>
              <a:rPr lang="en-US" sz="2400" dirty="0">
                <a:solidFill>
                  <a:srgbClr val="292929"/>
                </a:solidFill>
                <a:effectLst/>
                <a:latin typeface="charter"/>
              </a:rPr>
              <a:t>data visualization. </a:t>
            </a:r>
          </a:p>
          <a:p>
            <a:pPr marL="342900" indent="-342900">
              <a:buFont typeface="Wingdings" panose="05000000000000000000" pitchFamily="2" charset="2"/>
              <a:buChar char="Ø"/>
            </a:pPr>
            <a:r>
              <a:rPr lang="en-US" sz="2400" i="0" dirty="0">
                <a:solidFill>
                  <a:srgbClr val="292929"/>
                </a:solidFill>
                <a:effectLst/>
                <a:latin typeface="charter"/>
              </a:rPr>
              <a:t>Dimensionality reduction takes care of </a:t>
            </a:r>
            <a:r>
              <a:rPr lang="en-US" sz="2400" dirty="0">
                <a:solidFill>
                  <a:srgbClr val="292929"/>
                </a:solidFill>
                <a:effectLst/>
                <a:latin typeface="charter"/>
              </a:rPr>
              <a:t>multicollinearity</a:t>
            </a:r>
            <a:r>
              <a:rPr lang="en-US" sz="2400" dirty="0">
                <a:solidFill>
                  <a:srgbClr val="292929"/>
                </a:solidFill>
                <a:latin typeface="charter"/>
              </a:rPr>
              <a:t>.</a:t>
            </a:r>
          </a:p>
          <a:p>
            <a:pPr marL="342900" indent="-342900">
              <a:buFont typeface="Wingdings" panose="05000000000000000000" pitchFamily="2" charset="2"/>
              <a:buChar char="Ø"/>
            </a:pPr>
            <a:r>
              <a:rPr lang="en-US" sz="2400" i="0" dirty="0">
                <a:solidFill>
                  <a:srgbClr val="292929"/>
                </a:solidFill>
                <a:effectLst/>
                <a:latin typeface="charter"/>
              </a:rPr>
              <a:t>Dimensionality reduction removes noise in the data.</a:t>
            </a:r>
            <a:endParaRPr lang="en-GB" sz="2400" dirty="0"/>
          </a:p>
        </p:txBody>
      </p:sp>
    </p:spTree>
    <p:extLst>
      <p:ext uri="{BB962C8B-B14F-4D97-AF65-F5344CB8AC3E}">
        <p14:creationId xmlns:p14="http://schemas.microsoft.com/office/powerpoint/2010/main" val="1808718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8" name="Group 57">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9" name="Freeform: Shape 58">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6" name="Freeform: Shape 59">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8" name="Freeform: Shape 60">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0" name="Freeform: Shape 64">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Freeform: Shape 66">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7" name="Rectangle 76">
            <a:extLst>
              <a:ext uri="{FF2B5EF4-FFF2-40B4-BE49-F238E27FC236}">
                <a16:creationId xmlns:a16="http://schemas.microsoft.com/office/drawing/2014/main" id="{E20BB609-EF92-42DB-836C-0699A590B5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Diagram&#10;&#10;Description automatically generated">
            <a:extLst>
              <a:ext uri="{FF2B5EF4-FFF2-40B4-BE49-F238E27FC236}">
                <a16:creationId xmlns:a16="http://schemas.microsoft.com/office/drawing/2014/main" id="{E7AD8039-5FA8-D65C-956E-016169542C82}"/>
              </a:ext>
            </a:extLst>
          </p:cNvPr>
          <p:cNvPicPr>
            <a:picLocks noGrp="1" noChangeAspect="1"/>
          </p:cNvPicPr>
          <p:nvPr>
            <p:ph idx="1"/>
          </p:nvPr>
        </p:nvPicPr>
        <p:blipFill rotWithShape="1">
          <a:blip r:embed="rId3"/>
          <a:srcRect t="4637" r="-1" b="-1"/>
          <a:stretch/>
        </p:blipFill>
        <p:spPr>
          <a:xfrm>
            <a:off x="0" y="10"/>
            <a:ext cx="12188932" cy="6857990"/>
          </a:xfrm>
          <a:prstGeom prst="rect">
            <a:avLst/>
          </a:prstGeom>
        </p:spPr>
      </p:pic>
      <p:sp>
        <p:nvSpPr>
          <p:cNvPr id="79" name="Rectangle 78">
            <a:extLst>
              <a:ext uri="{FF2B5EF4-FFF2-40B4-BE49-F238E27FC236}">
                <a16:creationId xmlns:a16="http://schemas.microsoft.com/office/drawing/2014/main" id="{ABC37145-583D-4973-AE68-23CB73494C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4046483"/>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8605F-CD6F-E942-9D67-71A915AE5E52}"/>
              </a:ext>
            </a:extLst>
          </p:cNvPr>
          <p:cNvSpPr>
            <a:spLocks noGrp="1"/>
          </p:cNvSpPr>
          <p:nvPr>
            <p:ph type="title"/>
          </p:nvPr>
        </p:nvSpPr>
        <p:spPr>
          <a:xfrm>
            <a:off x="518452" y="971398"/>
            <a:ext cx="5577547" cy="1584378"/>
          </a:xfrm>
        </p:spPr>
        <p:txBody>
          <a:bodyPr vert="horz" lIns="91440" tIns="45720" rIns="91440" bIns="45720" rtlCol="0" anchor="t">
            <a:normAutofit/>
          </a:bodyPr>
          <a:lstStyle/>
          <a:p>
            <a:r>
              <a:rPr lang="en-US" sz="3700">
                <a:solidFill>
                  <a:srgbClr val="FFFFFF"/>
                </a:solidFill>
              </a:rPr>
              <a:t>Dimensionality Reduction Techniques</a:t>
            </a:r>
          </a:p>
        </p:txBody>
      </p:sp>
      <p:grpSp>
        <p:nvGrpSpPr>
          <p:cNvPr id="81"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82"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4"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9" name="Freeform: Shape 88">
            <a:extLst>
              <a:ext uri="{FF2B5EF4-FFF2-40B4-BE49-F238E27FC236}">
                <a16:creationId xmlns:a16="http://schemas.microsoft.com/office/drawing/2014/main" id="{11E84B46-9597-410B-A51F-E2E0F2FAFB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3D4FD378-E29E-4996-A8B0-11E2368A6E8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7BA59DF4-225D-4521-9655-5F0DF52E48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C5295146-5EA5-417D-AAEE-F59000BC67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3768FE2E-63BB-4E2F-8744-A188E6C61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57277C8-A482-4AA3-AFA6-7F211CE35C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F42962D5-E23D-7A5C-4CA0-232F87E4EC8B}"/>
              </a:ext>
            </a:extLst>
          </p:cNvPr>
          <p:cNvSpPr txBox="1"/>
          <p:nvPr/>
        </p:nvSpPr>
        <p:spPr>
          <a:xfrm>
            <a:off x="232475" y="6617776"/>
            <a:ext cx="10058400" cy="307777"/>
          </a:xfrm>
          <a:prstGeom prst="rect">
            <a:avLst/>
          </a:prstGeom>
          <a:noFill/>
        </p:spPr>
        <p:txBody>
          <a:bodyPr wrap="square" rtlCol="0">
            <a:spAutoFit/>
          </a:bodyPr>
          <a:lstStyle/>
          <a:p>
            <a:r>
              <a:rPr lang="en-GB" sz="1400" dirty="0"/>
              <a:t>Source: https://benthamopen.com/FULLTEXT/TOBIOIJ-11-117/FIGURE/F1/</a:t>
            </a:r>
          </a:p>
        </p:txBody>
      </p:sp>
    </p:spTree>
    <p:extLst>
      <p:ext uri="{BB962C8B-B14F-4D97-AF65-F5344CB8AC3E}">
        <p14:creationId xmlns:p14="http://schemas.microsoft.com/office/powerpoint/2010/main" val="2692347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5AFE-6929-30BB-8E62-C68FECB8C5AB}"/>
              </a:ext>
            </a:extLst>
          </p:cNvPr>
          <p:cNvSpPr>
            <a:spLocks noGrp="1"/>
          </p:cNvSpPr>
          <p:nvPr>
            <p:ph type="title"/>
          </p:nvPr>
        </p:nvSpPr>
        <p:spPr/>
        <p:txBody>
          <a:bodyPr>
            <a:normAutofit/>
          </a:bodyPr>
          <a:lstStyle/>
          <a:p>
            <a:r>
              <a:rPr lang="en-US" sz="6000" dirty="0"/>
              <a:t>Feature Selection</a:t>
            </a:r>
            <a:endParaRPr lang="en-GB" sz="6000" dirty="0"/>
          </a:p>
        </p:txBody>
      </p:sp>
      <p:sp>
        <p:nvSpPr>
          <p:cNvPr id="3" name="Content Placeholder 2">
            <a:extLst>
              <a:ext uri="{FF2B5EF4-FFF2-40B4-BE49-F238E27FC236}">
                <a16:creationId xmlns:a16="http://schemas.microsoft.com/office/drawing/2014/main" id="{536BEA9A-1FF8-6219-BE29-5269FB740084}"/>
              </a:ext>
            </a:extLst>
          </p:cNvPr>
          <p:cNvSpPr>
            <a:spLocks noGrp="1"/>
          </p:cNvSpPr>
          <p:nvPr>
            <p:ph idx="1"/>
          </p:nvPr>
        </p:nvSpPr>
        <p:spPr/>
        <p:txBody>
          <a:bodyPr/>
          <a:lstStyle/>
          <a:p>
            <a:r>
              <a:rPr lang="en-US" b="0" i="0" dirty="0">
                <a:solidFill>
                  <a:srgbClr val="4D5156"/>
                </a:solidFill>
                <a:effectLst/>
                <a:latin typeface="arial" panose="020B0604020202020204" pitchFamily="34" charset="0"/>
              </a:rPr>
              <a:t>Feature Selection is the process of reducing the number of input variables to find the best set of features that allows one to build useful models.</a:t>
            </a:r>
          </a:p>
          <a:p>
            <a:endParaRPr lang="en-US" dirty="0">
              <a:solidFill>
                <a:srgbClr val="4D5156"/>
              </a:solidFill>
              <a:latin typeface="arial" panose="020B0604020202020204" pitchFamily="34" charset="0"/>
            </a:endParaRPr>
          </a:p>
          <a:p>
            <a:r>
              <a:rPr lang="en-US" b="0" i="0" dirty="0">
                <a:solidFill>
                  <a:srgbClr val="4D5156"/>
                </a:solidFill>
                <a:effectLst/>
                <a:latin typeface="arial" panose="020B0604020202020204" pitchFamily="34" charset="0"/>
              </a:rPr>
              <a:t>Features Selection can be divided into three major categories;</a:t>
            </a:r>
          </a:p>
          <a:p>
            <a:pPr marL="342900" indent="-342900">
              <a:buFont typeface="Wingdings" panose="05000000000000000000" pitchFamily="2" charset="2"/>
              <a:buChar char="Ø"/>
            </a:pPr>
            <a:r>
              <a:rPr lang="en-US" dirty="0">
                <a:solidFill>
                  <a:srgbClr val="4D5156"/>
                </a:solidFill>
                <a:latin typeface="arial" panose="020B0604020202020204" pitchFamily="34" charset="0"/>
              </a:rPr>
              <a:t>Filter-based</a:t>
            </a:r>
          </a:p>
          <a:p>
            <a:pPr marL="342900" indent="-342900">
              <a:buFont typeface="Wingdings" panose="05000000000000000000" pitchFamily="2" charset="2"/>
              <a:buChar char="Ø"/>
            </a:pPr>
            <a:r>
              <a:rPr lang="en-US" b="0" i="0" dirty="0">
                <a:solidFill>
                  <a:srgbClr val="4D5156"/>
                </a:solidFill>
                <a:effectLst/>
                <a:latin typeface="arial" panose="020B0604020202020204" pitchFamily="34" charset="0"/>
              </a:rPr>
              <a:t>Wrapper-based</a:t>
            </a:r>
          </a:p>
          <a:p>
            <a:pPr marL="342900" indent="-342900">
              <a:buFont typeface="Wingdings" panose="05000000000000000000" pitchFamily="2" charset="2"/>
              <a:buChar char="Ø"/>
            </a:pPr>
            <a:r>
              <a:rPr lang="en-US" dirty="0">
                <a:solidFill>
                  <a:srgbClr val="4D5156"/>
                </a:solidFill>
                <a:latin typeface="arial" panose="020B0604020202020204" pitchFamily="34" charset="0"/>
              </a:rPr>
              <a:t>Embedded</a:t>
            </a:r>
            <a:endParaRPr lang="en-US" b="0" i="0" dirty="0">
              <a:solidFill>
                <a:srgbClr val="4D5156"/>
              </a:solidFill>
              <a:effectLst/>
              <a:latin typeface="arial" panose="020B0604020202020204" pitchFamily="34" charset="0"/>
            </a:endParaRPr>
          </a:p>
          <a:p>
            <a:r>
              <a:rPr lang="en-US" dirty="0">
                <a:solidFill>
                  <a:srgbClr val="4D5156"/>
                </a:solidFill>
                <a:latin typeface="arial" panose="020B0604020202020204" pitchFamily="34" charset="0"/>
              </a:rPr>
              <a:t> </a:t>
            </a:r>
            <a:endParaRPr lang="en-US" b="0" i="0" dirty="0">
              <a:solidFill>
                <a:srgbClr val="4D5156"/>
              </a:solidFill>
              <a:effectLst/>
              <a:latin typeface="arial" panose="020B0604020202020204" pitchFamily="34" charset="0"/>
            </a:endParaRPr>
          </a:p>
          <a:p>
            <a:endParaRPr lang="en-US" dirty="0">
              <a:solidFill>
                <a:srgbClr val="4D5156"/>
              </a:solidFill>
              <a:latin typeface="arial" panose="020B0604020202020204" pitchFamily="34" charset="0"/>
            </a:endParaRPr>
          </a:p>
          <a:p>
            <a:endParaRPr lang="en-GB" dirty="0"/>
          </a:p>
        </p:txBody>
      </p:sp>
    </p:spTree>
    <p:extLst>
      <p:ext uri="{BB962C8B-B14F-4D97-AF65-F5344CB8AC3E}">
        <p14:creationId xmlns:p14="http://schemas.microsoft.com/office/powerpoint/2010/main" val="389126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EE1D-F8E0-1D54-1C3E-FFC53C1895B2}"/>
              </a:ext>
            </a:extLst>
          </p:cNvPr>
          <p:cNvSpPr>
            <a:spLocks noGrp="1"/>
          </p:cNvSpPr>
          <p:nvPr>
            <p:ph type="title"/>
          </p:nvPr>
        </p:nvSpPr>
        <p:spPr/>
        <p:txBody>
          <a:bodyPr/>
          <a:lstStyle/>
          <a:p>
            <a:r>
              <a:rPr lang="en-US" dirty="0"/>
              <a:t>Filter-based Feature Selection</a:t>
            </a:r>
            <a:endParaRPr lang="en-GB" dirty="0"/>
          </a:p>
        </p:txBody>
      </p:sp>
      <p:sp>
        <p:nvSpPr>
          <p:cNvPr id="3" name="Content Placeholder 2">
            <a:extLst>
              <a:ext uri="{FF2B5EF4-FFF2-40B4-BE49-F238E27FC236}">
                <a16:creationId xmlns:a16="http://schemas.microsoft.com/office/drawing/2014/main" id="{46F838EA-5C29-C949-7FCA-D5DAD3B4A01C}"/>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3200" b="0" i="0" dirty="0">
                <a:solidFill>
                  <a:srgbClr val="292929"/>
                </a:solidFill>
                <a:effectLst/>
                <a:latin typeface="charter"/>
              </a:rPr>
              <a:t>In a </a:t>
            </a:r>
            <a:r>
              <a:rPr lang="en-US" sz="3200" dirty="0">
                <a:solidFill>
                  <a:srgbClr val="292929"/>
                </a:solidFill>
                <a:latin typeface="charter"/>
              </a:rPr>
              <a:t>Filter-based feature selection w</a:t>
            </a:r>
            <a:r>
              <a:rPr lang="en-US" sz="3200" b="0" i="0" dirty="0">
                <a:solidFill>
                  <a:srgbClr val="292929"/>
                </a:solidFill>
                <a:effectLst/>
                <a:latin typeface="charter"/>
              </a:rPr>
              <a:t>e specify some metric and based on that filter features. </a:t>
            </a:r>
          </a:p>
          <a:p>
            <a:pPr marL="342900" indent="-342900">
              <a:buFont typeface="Wingdings" panose="05000000000000000000" pitchFamily="2" charset="2"/>
              <a:buChar char="Ø"/>
            </a:pPr>
            <a:r>
              <a:rPr lang="en-US" sz="3200" b="0" i="0" dirty="0">
                <a:solidFill>
                  <a:srgbClr val="292929"/>
                </a:solidFill>
                <a:effectLst/>
                <a:latin typeface="charter"/>
              </a:rPr>
              <a:t>An example of such a metric could be correlation/chi-square.</a:t>
            </a:r>
            <a:endParaRPr lang="en-GB" sz="3200" dirty="0"/>
          </a:p>
        </p:txBody>
      </p:sp>
    </p:spTree>
    <p:extLst>
      <p:ext uri="{BB962C8B-B14F-4D97-AF65-F5344CB8AC3E}">
        <p14:creationId xmlns:p14="http://schemas.microsoft.com/office/powerpoint/2010/main" val="1584323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4C7-306B-0597-212F-A7A6B4828738}"/>
              </a:ext>
            </a:extLst>
          </p:cNvPr>
          <p:cNvSpPr>
            <a:spLocks noGrp="1"/>
          </p:cNvSpPr>
          <p:nvPr>
            <p:ph type="title"/>
          </p:nvPr>
        </p:nvSpPr>
        <p:spPr/>
        <p:txBody>
          <a:bodyPr/>
          <a:lstStyle/>
          <a:p>
            <a:r>
              <a:rPr lang="en-US" dirty="0"/>
              <a:t>Embedded Feature Selection</a:t>
            </a:r>
            <a:endParaRPr lang="en-GB" dirty="0"/>
          </a:p>
        </p:txBody>
      </p:sp>
      <p:sp>
        <p:nvSpPr>
          <p:cNvPr id="3" name="Content Placeholder 2">
            <a:extLst>
              <a:ext uri="{FF2B5EF4-FFF2-40B4-BE49-F238E27FC236}">
                <a16:creationId xmlns:a16="http://schemas.microsoft.com/office/drawing/2014/main" id="{DCAA1F17-F5B5-947B-297A-A021310D511C}"/>
              </a:ext>
            </a:extLst>
          </p:cNvPr>
          <p:cNvSpPr>
            <a:spLocks noGrp="1"/>
          </p:cNvSpPr>
          <p:nvPr>
            <p:ph idx="1"/>
          </p:nvPr>
        </p:nvSpPr>
        <p:spPr/>
        <p:txBody>
          <a:bodyPr/>
          <a:lstStyle/>
          <a:p>
            <a:pPr marL="342900" indent="-342900" algn="l">
              <a:buFont typeface="Wingdings" panose="05000000000000000000" pitchFamily="2" charset="2"/>
              <a:buChar char="Ø"/>
            </a:pPr>
            <a:r>
              <a:rPr lang="en-US" sz="2800" b="0" i="0" dirty="0">
                <a:solidFill>
                  <a:srgbClr val="292929"/>
                </a:solidFill>
                <a:effectLst/>
                <a:latin typeface="charter"/>
              </a:rPr>
              <a:t>Embedded methods use algorithms that have built-in feature selection methods. </a:t>
            </a:r>
          </a:p>
          <a:p>
            <a:pPr marL="342900" indent="-342900" algn="l">
              <a:buFont typeface="Wingdings" panose="05000000000000000000" pitchFamily="2" charset="2"/>
              <a:buChar char="Ø"/>
            </a:pPr>
            <a:endParaRPr lang="en-US" sz="2800" dirty="0">
              <a:solidFill>
                <a:srgbClr val="292929"/>
              </a:solidFill>
              <a:latin typeface="charter"/>
            </a:endParaRPr>
          </a:p>
          <a:p>
            <a:pPr marL="342900" indent="-342900" algn="l">
              <a:buFont typeface="Wingdings" panose="05000000000000000000" pitchFamily="2" charset="2"/>
              <a:buChar char="Ø"/>
            </a:pPr>
            <a:r>
              <a:rPr lang="en-US" sz="2800" b="0" i="0" dirty="0">
                <a:solidFill>
                  <a:srgbClr val="292929"/>
                </a:solidFill>
                <a:effectLst/>
                <a:latin typeface="charter"/>
              </a:rPr>
              <a:t>For instance, Lasso and Random Forest have their own feature selection methods.</a:t>
            </a:r>
          </a:p>
          <a:p>
            <a:r>
              <a:rPr lang="en-US" b="0" i="0" dirty="0">
                <a:effectLst/>
                <a:latin typeface="medium-content-sans-serif-font"/>
              </a:rPr>
              <a:t/>
            </a:r>
            <a:br>
              <a:rPr lang="en-US" b="0" i="0" dirty="0">
                <a:effectLst/>
                <a:latin typeface="medium-content-sans-serif-font"/>
              </a:rPr>
            </a:br>
            <a:endParaRPr lang="en-GB" dirty="0"/>
          </a:p>
        </p:txBody>
      </p:sp>
    </p:spTree>
    <p:extLst>
      <p:ext uri="{BB962C8B-B14F-4D97-AF65-F5344CB8AC3E}">
        <p14:creationId xmlns:p14="http://schemas.microsoft.com/office/powerpoint/2010/main" val="64645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aVTI">
  <a:themeElements>
    <a:clrScheme name="AnalogousFromDarkSeedRightStep">
      <a:dk1>
        <a:srgbClr val="000000"/>
      </a:dk1>
      <a:lt1>
        <a:srgbClr val="FFFFFF"/>
      </a:lt1>
      <a:dk2>
        <a:srgbClr val="302F1B"/>
      </a:dk2>
      <a:lt2>
        <a:srgbClr val="F0F2F3"/>
      </a:lt2>
      <a:accent1>
        <a:srgbClr val="C38B4D"/>
      </a:accent1>
      <a:accent2>
        <a:srgbClr val="AAA438"/>
      </a:accent2>
      <a:accent3>
        <a:srgbClr val="87AD44"/>
      </a:accent3>
      <a:accent4>
        <a:srgbClr val="55B13B"/>
      </a:accent4>
      <a:accent5>
        <a:srgbClr val="48B75D"/>
      </a:accent5>
      <a:accent6>
        <a:srgbClr val="3BB183"/>
      </a:accent6>
      <a:hlink>
        <a:srgbClr val="C042BC"/>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422</Words>
  <Application>Microsoft Office PowerPoint</Application>
  <PresentationFormat>Widescreen</PresentationFormat>
  <Paragraphs>53</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Avenir Next LT Pro</vt:lpstr>
      <vt:lpstr>Avenir Next LT Pro Light</vt:lpstr>
      <vt:lpstr>Calibri</vt:lpstr>
      <vt:lpstr>charter</vt:lpstr>
      <vt:lpstr>Georgia Pro Semibold</vt:lpstr>
      <vt:lpstr>medium-content-sans-serif-font</vt:lpstr>
      <vt:lpstr>Wingdings</vt:lpstr>
      <vt:lpstr>RocaVTI</vt:lpstr>
      <vt:lpstr>Dimension Reduction and Feature Selection</vt:lpstr>
      <vt:lpstr>Dimensionality</vt:lpstr>
      <vt:lpstr>Dimensionality Reduction</vt:lpstr>
      <vt:lpstr>PowerPoint Presentation</vt:lpstr>
      <vt:lpstr>Importance of Dimensionality Reduction</vt:lpstr>
      <vt:lpstr>Dimensionality Reduction Techniques</vt:lpstr>
      <vt:lpstr>Feature Selection</vt:lpstr>
      <vt:lpstr>Filter-based Feature Selection</vt:lpstr>
      <vt:lpstr>Embedded Feature Selection</vt:lpstr>
      <vt:lpstr>Wrapper-based Feature Selection</vt:lpstr>
      <vt:lpstr>Feature Extraction</vt:lpstr>
      <vt:lpstr>5 minutes video to elaborate on the two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 and Feature Selection</dc:title>
  <dc:creator>Nurat Karamagi</dc:creator>
  <cp:lastModifiedBy>255718775171</cp:lastModifiedBy>
  <cp:revision>8</cp:revision>
  <dcterms:created xsi:type="dcterms:W3CDTF">2022-08-03T07:27:09Z</dcterms:created>
  <dcterms:modified xsi:type="dcterms:W3CDTF">2022-08-05T08:01:07Z</dcterms:modified>
</cp:coreProperties>
</file>