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s/comment1.xml" ContentType="application/vnd.openxmlformats-officedocument.presentationml.comments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卢林" initials="卢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satOff val="1848"/>
              <a:lumOff val="-15262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0" cap="flat">
              <a:noFill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0" cap="flat">
              <a:noFill/>
              <a:miter lim="400000"/>
            </a:ln>
          </a:insideH>
          <a:insideV>
            <a:ln w="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5E6E5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A5F5E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BEBEB"/>
          </a:solidFill>
        </a:fill>
      </a:tcStyle>
    </a:band2H>
    <a:firstCo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E5E6E5"/>
          </a:solidFill>
        </a:fill>
      </a:tcStyle>
    </a:firstCol>
    <a:la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lastRow>
    <a:fir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5A5F5E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5A5F5E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comments" Target="comments/comment1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Relationship Id="rId20" Type="http://schemas.openxmlformats.org/officeDocument/2006/relationships/slide" Target="slides/slide12.xml"/><Relationship Id="rId21" Type="http://schemas.openxmlformats.org/officeDocument/2006/relationships/slide" Target="slides/slide13.xml"/><Relationship Id="rId22" Type="http://schemas.openxmlformats.org/officeDocument/2006/relationships/slide" Target="slides/slide14.xml"/><Relationship Id="rId23" Type="http://schemas.openxmlformats.org/officeDocument/2006/relationships/slide" Target="slides/slide15.xml"/><Relationship Id="rId24" Type="http://schemas.openxmlformats.org/officeDocument/2006/relationships/slide" Target="slides/slide16.xml"/><Relationship Id="rId25" Type="http://schemas.openxmlformats.org/officeDocument/2006/relationships/slide" Target="slides/slide17.xml"/><Relationship Id="rId26" Type="http://schemas.openxmlformats.org/officeDocument/2006/relationships/slide" Target="slides/slide18.xml"/><Relationship Id="rId27" Type="http://schemas.openxmlformats.org/officeDocument/2006/relationships/slide" Target="slides/slide19.xml"/><Relationship Id="rId28" Type="http://schemas.openxmlformats.org/officeDocument/2006/relationships/slide" Target="slides/slide20.xml"/><Relationship Id="rId29" Type="http://schemas.openxmlformats.org/officeDocument/2006/relationships/slide" Target="slides/slide21.xml"/><Relationship Id="rId30" Type="http://schemas.openxmlformats.org/officeDocument/2006/relationships/slide" Target="slides/slide22.xml"/><Relationship Id="rId31" Type="http://schemas.openxmlformats.org/officeDocument/2006/relationships/slide" Target="slides/slide23.xml"/><Relationship Id="rId32" Type="http://schemas.openxmlformats.org/officeDocument/2006/relationships/slide" Target="slides/slide24.xml"/><Relationship Id="rId33" Type="http://schemas.openxmlformats.org/officeDocument/2006/relationships/slide" Target="slides/slide25.xml"/><Relationship Id="rId34" Type="http://schemas.openxmlformats.org/officeDocument/2006/relationships/slide" Target="slides/slide26.xml"/></Relationships>
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7-11-18T13:10:29.400" idx="1">
    <p:pos x="7342" y="6132"/>
    <p:text>大家好，我是卢林，平时网名是小撸，平时喜欢写写代码，有时间也写点博客，主要喜欢吃肉…或者好吃的素菜，比较挑食。。。今天跟大家一起分享一下组件化通用模式。直接进入正题吧~</p:text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/>
          <p:nvPr>
            <p:ph type="title"/>
          </p:nvPr>
        </p:nvSpPr>
        <p:spPr>
          <a:xfrm>
            <a:off x="3548062" y="2875359"/>
            <a:ext cx="17287876" cy="4554141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12" name="正文级别 1…"/>
          <p:cNvSpPr txBox="1"/>
          <p:nvPr>
            <p:ph type="body" sz="quarter" idx="1"/>
          </p:nvPr>
        </p:nvSpPr>
        <p:spPr>
          <a:xfrm>
            <a:off x="3548062" y="7411640"/>
            <a:ext cx="17287876" cy="1821657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228600" algn="ctr">
              <a:spcBef>
                <a:spcPts val="0"/>
              </a:spcBef>
              <a:buSzTx/>
              <a:buNone/>
            </a:lvl2pPr>
            <a:lvl3pPr marL="0" indent="457200" algn="ctr">
              <a:spcBef>
                <a:spcPts val="0"/>
              </a:spcBef>
              <a:buSzTx/>
              <a:buNone/>
            </a:lvl3pPr>
            <a:lvl4pPr marL="0" indent="685800" algn="ctr">
              <a:spcBef>
                <a:spcPts val="0"/>
              </a:spcBef>
              <a:buSzTx/>
              <a:buNone/>
            </a:lvl4pPr>
            <a:lvl5pPr marL="0" indent="914400" algn="ctr">
              <a:spcBef>
                <a:spcPts val="0"/>
              </a:spcBef>
              <a:buSzTx/>
              <a:buNone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4833937" y="8001000"/>
            <a:ext cx="14716126" cy="71437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在此键入引文。”"/>
          <p:cNvSpPr txBox="1"/>
          <p:nvPr>
            <p:ph type="body" sz="quarter" idx="14"/>
          </p:nvPr>
        </p:nvSpPr>
        <p:spPr>
          <a:xfrm>
            <a:off x="4833937" y="5760442"/>
            <a:ext cx="14716126" cy="10699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pPr/>
            <a:r>
              <a:t>“在此键入引文。”</a:t>
            </a:r>
          </a:p>
        </p:txBody>
      </p:sp>
      <p:sp>
        <p:nvSpPr>
          <p:cNvPr id="9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/>
          <p:nvPr>
            <p:ph type="pic" idx="13"/>
          </p:nvPr>
        </p:nvSpPr>
        <p:spPr>
          <a:xfrm>
            <a:off x="3048000" y="0"/>
            <a:ext cx="18288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/>
          <p:nvPr>
            <p:ph type="pic" sz="half" idx="13"/>
          </p:nvPr>
        </p:nvSpPr>
        <p:spPr>
          <a:xfrm>
            <a:off x="4941093" y="732234"/>
            <a:ext cx="14608970" cy="824095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标题文本"/>
          <p:cNvSpPr txBox="1"/>
          <p:nvPr>
            <p:ph type="title"/>
          </p:nvPr>
        </p:nvSpPr>
        <p:spPr>
          <a:xfrm>
            <a:off x="4833937" y="9715500"/>
            <a:ext cx="14716126" cy="1803797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22" name="正文级别 1…"/>
          <p:cNvSpPr txBox="1"/>
          <p:nvPr>
            <p:ph type="body" sz="quarter" idx="1"/>
          </p:nvPr>
        </p:nvSpPr>
        <p:spPr>
          <a:xfrm>
            <a:off x="4833937" y="11519296"/>
            <a:ext cx="14716126" cy="158948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228600" algn="ctr">
              <a:spcBef>
                <a:spcPts val="0"/>
              </a:spcBef>
              <a:buSzTx/>
              <a:buNone/>
            </a:lvl2pPr>
            <a:lvl3pPr marL="0" indent="457200" algn="ctr">
              <a:spcBef>
                <a:spcPts val="0"/>
              </a:spcBef>
              <a:buSzTx/>
              <a:buNone/>
            </a:lvl3pPr>
            <a:lvl4pPr marL="0" indent="685800" algn="ctr">
              <a:spcBef>
                <a:spcPts val="0"/>
              </a:spcBef>
              <a:buSzTx/>
              <a:buNone/>
            </a:lvl4pPr>
            <a:lvl5pPr marL="0" indent="914400" algn="ctr">
              <a:spcBef>
                <a:spcPts val="0"/>
              </a:spcBef>
              <a:buSzTx/>
              <a:buNone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/>
          <p:nvPr>
            <p:ph type="title"/>
          </p:nvPr>
        </p:nvSpPr>
        <p:spPr>
          <a:xfrm>
            <a:off x="3548062" y="4572000"/>
            <a:ext cx="17287876" cy="4554141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/>
          <p:nvPr>
            <p:ph type="pic" sz="half" idx="13"/>
          </p:nvPr>
        </p:nvSpPr>
        <p:spPr>
          <a:xfrm>
            <a:off x="12477749" y="857250"/>
            <a:ext cx="7536657" cy="1091207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标题文本"/>
          <p:cNvSpPr txBox="1"/>
          <p:nvPr>
            <p:ph type="title"/>
          </p:nvPr>
        </p:nvSpPr>
        <p:spPr>
          <a:xfrm>
            <a:off x="3548062" y="1428750"/>
            <a:ext cx="8286751" cy="5464969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40" name="正文级别 1…"/>
          <p:cNvSpPr txBox="1"/>
          <p:nvPr>
            <p:ph type="body" sz="quarter" idx="1"/>
          </p:nvPr>
        </p:nvSpPr>
        <p:spPr>
          <a:xfrm>
            <a:off x="3548062" y="6875859"/>
            <a:ext cx="8286751" cy="546497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228600" algn="ctr">
              <a:spcBef>
                <a:spcPts val="0"/>
              </a:spcBef>
              <a:buSzTx/>
              <a:buNone/>
            </a:lvl2pPr>
            <a:lvl3pPr marL="0" indent="457200" algn="ctr">
              <a:spcBef>
                <a:spcPts val="0"/>
              </a:spcBef>
              <a:buSzTx/>
              <a:buNone/>
            </a:lvl3pPr>
            <a:lvl4pPr marL="0" indent="685800" algn="ctr">
              <a:spcBef>
                <a:spcPts val="0"/>
              </a:spcBef>
              <a:buSzTx/>
              <a:buNone/>
            </a:lvl4pPr>
            <a:lvl5pPr marL="0" indent="914400" algn="ctr">
              <a:spcBef>
                <a:spcPts val="0"/>
              </a:spcBef>
              <a:buSzTx/>
              <a:buNone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7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724452" indent="-724452">
              <a:lnSpc>
                <a:spcPct val="120000"/>
              </a:lnSpc>
              <a:spcBef>
                <a:spcPts val="6400"/>
              </a:spcBef>
              <a:defRPr sz="6400"/>
            </a:lvl1pPr>
            <a:lvl2pPr marL="1245152" indent="-724452">
              <a:lnSpc>
                <a:spcPct val="120000"/>
              </a:lnSpc>
              <a:spcBef>
                <a:spcPts val="6400"/>
              </a:spcBef>
              <a:defRPr sz="6400"/>
            </a:lvl2pPr>
            <a:lvl3pPr marL="1765852" indent="-724452">
              <a:lnSpc>
                <a:spcPct val="120000"/>
              </a:lnSpc>
              <a:spcBef>
                <a:spcPts val="6400"/>
              </a:spcBef>
              <a:defRPr sz="6400"/>
            </a:lvl3pPr>
            <a:lvl4pPr marL="2286552" indent="-724452">
              <a:lnSpc>
                <a:spcPct val="120000"/>
              </a:lnSpc>
              <a:spcBef>
                <a:spcPts val="6400"/>
              </a:spcBef>
              <a:defRPr sz="6400"/>
            </a:lvl4pPr>
            <a:lvl5pPr marL="2807252" indent="-724452">
              <a:lnSpc>
                <a:spcPct val="120000"/>
              </a:lnSpc>
              <a:spcBef>
                <a:spcPts val="6400"/>
              </a:spcBef>
              <a:defRPr sz="6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/>
          <p:nvPr>
            <p:ph type="pic" sz="quarter" idx="13"/>
          </p:nvPr>
        </p:nvSpPr>
        <p:spPr>
          <a:xfrm>
            <a:off x="12709921" y="3911203"/>
            <a:ext cx="7429501" cy="869751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7" name="正文级别 1…"/>
          <p:cNvSpPr txBox="1"/>
          <p:nvPr>
            <p:ph type="body" sz="half" idx="1"/>
          </p:nvPr>
        </p:nvSpPr>
        <p:spPr>
          <a:xfrm>
            <a:off x="3548062" y="3839765"/>
            <a:ext cx="8286751" cy="8858251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/>
          <p:nvPr>
            <p:ph type="body" idx="1"/>
          </p:nvPr>
        </p:nvSpPr>
        <p:spPr>
          <a:xfrm>
            <a:off x="4119562" y="1071562"/>
            <a:ext cx="16127017" cy="11555017"/>
          </a:xfrm>
          <a:prstGeom prst="rect">
            <a:avLst/>
          </a:prstGeom>
        </p:spPr>
        <p:txBody>
          <a:bodyPr/>
          <a:lstStyle>
            <a:lvl1pPr marL="724452" indent="-724452">
              <a:lnSpc>
                <a:spcPct val="120000"/>
              </a:lnSpc>
              <a:spcBef>
                <a:spcPts val="6400"/>
              </a:spcBef>
              <a:defRPr sz="6400"/>
            </a:lvl1pPr>
            <a:lvl2pPr marL="1245152" indent="-724452">
              <a:lnSpc>
                <a:spcPct val="120000"/>
              </a:lnSpc>
              <a:spcBef>
                <a:spcPts val="6400"/>
              </a:spcBef>
              <a:defRPr sz="6400"/>
            </a:lvl2pPr>
            <a:lvl3pPr marL="1765852" indent="-724452">
              <a:lnSpc>
                <a:spcPct val="120000"/>
              </a:lnSpc>
              <a:spcBef>
                <a:spcPts val="6400"/>
              </a:spcBef>
              <a:defRPr sz="6400"/>
            </a:lvl3pPr>
            <a:lvl4pPr marL="2286552" indent="-724452">
              <a:lnSpc>
                <a:spcPct val="120000"/>
              </a:lnSpc>
              <a:spcBef>
                <a:spcPts val="6400"/>
              </a:spcBef>
              <a:defRPr sz="6400"/>
            </a:lvl4pPr>
            <a:lvl5pPr marL="2807252" indent="-724452">
              <a:lnSpc>
                <a:spcPct val="120000"/>
              </a:lnSpc>
              <a:spcBef>
                <a:spcPts val="6400"/>
              </a:spcBef>
              <a:defRPr sz="6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/>
          <p:nvPr>
            <p:ph type="pic" sz="quarter" idx="13"/>
          </p:nvPr>
        </p:nvSpPr>
        <p:spPr>
          <a:xfrm>
            <a:off x="12406312" y="7072312"/>
            <a:ext cx="8161735" cy="592931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图像"/>
          <p:cNvSpPr/>
          <p:nvPr>
            <p:ph type="pic" sz="quarter" idx="14"/>
          </p:nvPr>
        </p:nvSpPr>
        <p:spPr>
          <a:xfrm>
            <a:off x="12420112" y="714375"/>
            <a:ext cx="8161735" cy="592931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图像"/>
          <p:cNvSpPr/>
          <p:nvPr>
            <p:ph type="pic" sz="half" idx="15"/>
          </p:nvPr>
        </p:nvSpPr>
        <p:spPr>
          <a:xfrm>
            <a:off x="3798093" y="714375"/>
            <a:ext cx="8167826" cy="12287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3548062" y="357187"/>
            <a:ext cx="17287876" cy="342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正文级别 1…"/>
          <p:cNvSpPr txBox="1"/>
          <p:nvPr>
            <p:ph type="body" idx="1"/>
          </p:nvPr>
        </p:nvSpPr>
        <p:spPr>
          <a:xfrm>
            <a:off x="3548062" y="3839765"/>
            <a:ext cx="17287876" cy="8858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11952882" y="13038931"/>
            <a:ext cx="460376" cy="498476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 anchor="b">
            <a:spAutoFit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100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100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100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100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100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100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100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100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100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9pPr>
    </p:titleStyle>
    <p:bodyStyle>
      <a:lvl1pPr marL="590884" marR="0" indent="-590884" algn="l" defTabSz="821531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1pPr>
      <a:lvl2pPr marL="1022684" marR="0" indent="-590884" algn="l" defTabSz="821531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2pPr>
      <a:lvl3pPr marL="1454484" marR="0" indent="-590884" algn="l" defTabSz="821531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3pPr>
      <a:lvl4pPr marL="1886284" marR="0" indent="-590884" algn="l" defTabSz="821531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4pPr>
      <a:lvl5pPr marL="2318084" marR="0" indent="-590884" algn="l" defTabSz="821531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5pPr>
      <a:lvl6pPr marL="2749884" marR="0" indent="-590884" algn="l" defTabSz="821531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6pPr>
      <a:lvl7pPr marL="3181684" marR="0" indent="-590884" algn="l" defTabSz="821531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7pPr>
      <a:lvl8pPr marL="3613484" marR="0" indent="-590884" algn="l" defTabSz="821531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8pPr>
      <a:lvl9pPr marL="4045284" marR="0" indent="-590884" algn="l" defTabSz="821531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9pPr>
    </p:bodyStyle>
    <p:other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omments" Target="../comments/comment1.xml"/><Relationship Id="rId3" Type="http://schemas.openxmlformats.org/officeDocument/2006/relationships/image" Target="../media/image1.png"/><Relationship Id="rId4" Type="http://schemas.openxmlformats.org/officeDocument/2006/relationships/hyperlink" Target="https://github.com/fegg" TargetMode="External"/><Relationship Id="rId5" Type="http://schemas.openxmlformats.org/officeDocument/2006/relationships/hyperlink" Target="http://www.60sky.com" TargetMode="External"/><Relationship Id="rId6" Type="http://schemas.openxmlformats.org/officeDocument/2006/relationships/hyperlink" Target="https://www.zhihu.com/people/60sky/activities" TargetMode="External"/><Relationship Id="rId7" Type="http://schemas.openxmlformats.org/officeDocument/2006/relationships/hyperlink" Target="https://weibo.com/loveangry/profile" TargetMode="Externa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act组件化通用模式"/>
          <p:cNvSpPr txBox="1"/>
          <p:nvPr>
            <p:ph type="ctrTitle"/>
          </p:nvPr>
        </p:nvSpPr>
        <p:spPr>
          <a:xfrm>
            <a:off x="3099064" y="4909629"/>
            <a:ext cx="18185872" cy="2017142"/>
          </a:xfrm>
          <a:prstGeom prst="rect">
            <a:avLst/>
          </a:prstGeom>
        </p:spPr>
        <p:txBody>
          <a:bodyPr/>
          <a:lstStyle>
            <a:lvl1pPr>
              <a:defRPr b="1" sz="90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React组件化通用模式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矩形"/>
          <p:cNvSpPr/>
          <p:nvPr/>
        </p:nvSpPr>
        <p:spPr>
          <a:xfrm>
            <a:off x="-74137" y="27515"/>
            <a:ext cx="9447037" cy="13716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8" name="矩形"/>
          <p:cNvSpPr/>
          <p:nvPr/>
        </p:nvSpPr>
        <p:spPr>
          <a:xfrm>
            <a:off x="9370765" y="-27516"/>
            <a:ext cx="15096414" cy="13771032"/>
          </a:xfrm>
          <a:prstGeom prst="rect">
            <a:avLst/>
          </a:prstGeom>
          <a:solidFill>
            <a:schemeClr val="accent6">
              <a:satOff val="1848"/>
              <a:lumOff val="-15262"/>
            </a:scheme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graphicFrame>
        <p:nvGraphicFramePr>
          <p:cNvPr id="169" name="表格"/>
          <p:cNvGraphicFramePr/>
          <p:nvPr/>
        </p:nvGraphicFramePr>
        <p:xfrm>
          <a:off x="5952515" y="2965043"/>
          <a:ext cx="14608970" cy="823317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{2708684C-4D16-4618-839F-0558EEFCDFE6}</a:tableStyleId>
              </a:tblPr>
              <a:tblGrid>
                <a:gridCol w="3422500"/>
                <a:gridCol w="11186468"/>
              </a:tblGrid>
              <a:tr h="1372195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 sz="4200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组件描述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indent="1035843" algn="l">
                        <a:defRPr sz="1800"/>
                      </a:pPr>
                      <a:r>
                        <a:rPr b="1" sz="4200">
                          <a:solidFill>
                            <a:srgbClr val="FFFFFF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组件特性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</a:tcPr>
                </a:tc>
              </a:tr>
              <a:tr h="1372195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4200"/>
                        <a:t>结构描述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indent="1035843" algn="l">
                        <a:defRPr sz="1800"/>
                      </a:pPr>
                      <a:r>
                        <a:rPr sz="4200">
                          <a:solidFill>
                            <a:srgbClr val="FFFFFF"/>
                          </a:solidFill>
                        </a:rPr>
                        <a:t>注册组件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1372195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4200"/>
                        <a:t>样式描述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indent="1035843" algn="l">
                        <a:defRPr sz="1800"/>
                      </a:pPr>
                      <a:r>
                        <a:rPr sz="4200">
                          <a:solidFill>
                            <a:srgbClr val="FFFFFF"/>
                          </a:solidFill>
                        </a:rPr>
                        <a:t>组件对外接口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1372195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4200"/>
                        <a:t>数据描述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indent="1035843" algn="l">
                        <a:defRPr sz="1800"/>
                      </a:pPr>
                      <a:r>
                        <a:rPr sz="4200">
                          <a:solidFill>
                            <a:srgbClr val="FFFFFF"/>
                          </a:solidFill>
                        </a:rPr>
                        <a:t>组件自属性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1372195">
                <a:tc rowSpan="2">
                  <a:txBody>
                    <a:bodyPr/>
                    <a:lstStyle/>
                    <a:p>
                      <a:pPr>
                        <a:defRPr sz="42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indent="1035843" algn="l">
                        <a:defRPr sz="1800"/>
                      </a:pPr>
                      <a:r>
                        <a:rPr sz="4200">
                          <a:solidFill>
                            <a:srgbClr val="FFFFFF"/>
                          </a:solidFill>
                        </a:rPr>
                        <a:t>组件生命周期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1372195">
                <a:tc vMerge="1">
                  <a:tcPr/>
                </a:tc>
                <a:tc>
                  <a:txBody>
                    <a:bodyPr/>
                    <a:lstStyle/>
                    <a:p>
                      <a:pPr indent="1035843" algn="l">
                        <a:defRPr sz="1800"/>
                      </a:pPr>
                      <a:r>
                        <a:rPr sz="4200">
                          <a:solidFill>
                            <a:srgbClr val="FFFFFF"/>
                          </a:solidFill>
                        </a:rPr>
                        <a:t>组件舞台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pic>
        <p:nvPicPr>
          <p:cNvPr id="170" name="椭圆形" descr="椭圆形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593941" y="9630340"/>
            <a:ext cx="4392371" cy="192563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wipe dir="d"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0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跟 rEACT 有撒关系？"/>
          <p:cNvSpPr txBox="1"/>
          <p:nvPr>
            <p:ph type="title"/>
          </p:nvPr>
        </p:nvSpPr>
        <p:spPr>
          <a:xfrm>
            <a:off x="3548062" y="1566405"/>
            <a:ext cx="17287876" cy="2211949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跟 rEACT 有撒关系？</a:t>
            </a:r>
          </a:p>
        </p:txBody>
      </p:sp>
      <p:sp>
        <p:nvSpPr>
          <p:cNvPr id="174" name="矩形"/>
          <p:cNvSpPr/>
          <p:nvPr/>
        </p:nvSpPr>
        <p:spPr>
          <a:xfrm>
            <a:off x="-49273" y="3879327"/>
            <a:ext cx="24482546" cy="9855902"/>
          </a:xfrm>
          <a:prstGeom prst="rect">
            <a:avLst/>
          </a:prstGeom>
          <a:solidFill>
            <a:schemeClr val="accent6">
              <a:satOff val="1848"/>
              <a:lumOff val="-15262"/>
            </a:scheme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5" name="结构描述"/>
          <p:cNvSpPr/>
          <p:nvPr/>
        </p:nvSpPr>
        <p:spPr>
          <a:xfrm>
            <a:off x="5037183" y="4055643"/>
            <a:ext cx="3938229" cy="3938228"/>
          </a:xfrm>
          <a:prstGeom prst="ellipse">
            <a:avLst/>
          </a:prstGeom>
          <a:solidFill>
            <a:schemeClr val="accent6">
              <a:satOff val="1848"/>
              <a:lumOff val="-1526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结构描述</a:t>
            </a:r>
          </a:p>
        </p:txBody>
      </p:sp>
      <p:sp>
        <p:nvSpPr>
          <p:cNvPr id="176" name="JSX"/>
          <p:cNvSpPr/>
          <p:nvPr/>
        </p:nvSpPr>
        <p:spPr>
          <a:xfrm>
            <a:off x="5037184" y="7420251"/>
            <a:ext cx="3938228" cy="3938228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b="1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JSX</a:t>
            </a:r>
          </a:p>
        </p:txBody>
      </p:sp>
      <p:sp>
        <p:nvSpPr>
          <p:cNvPr id="177" name="样式描述"/>
          <p:cNvSpPr/>
          <p:nvPr/>
        </p:nvSpPr>
        <p:spPr>
          <a:xfrm>
            <a:off x="10222886" y="4055643"/>
            <a:ext cx="3938228" cy="3938228"/>
          </a:xfrm>
          <a:prstGeom prst="ellipse">
            <a:avLst/>
          </a:prstGeom>
          <a:solidFill>
            <a:schemeClr val="accent6">
              <a:satOff val="1848"/>
              <a:lumOff val="-1526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样式描述</a:t>
            </a:r>
          </a:p>
        </p:txBody>
      </p:sp>
      <p:sp>
        <p:nvSpPr>
          <p:cNvPr id="178" name="CSS"/>
          <p:cNvSpPr/>
          <p:nvPr/>
        </p:nvSpPr>
        <p:spPr>
          <a:xfrm>
            <a:off x="10222886" y="7420251"/>
            <a:ext cx="3938229" cy="3938228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b="1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CSS</a:t>
            </a:r>
          </a:p>
        </p:txBody>
      </p:sp>
      <p:sp>
        <p:nvSpPr>
          <p:cNvPr id="179" name="数据描述"/>
          <p:cNvSpPr/>
          <p:nvPr/>
        </p:nvSpPr>
        <p:spPr>
          <a:xfrm>
            <a:off x="15408588" y="4055643"/>
            <a:ext cx="3938228" cy="3938228"/>
          </a:xfrm>
          <a:prstGeom prst="ellipse">
            <a:avLst/>
          </a:prstGeom>
          <a:solidFill>
            <a:schemeClr val="accent6">
              <a:satOff val="1848"/>
              <a:lumOff val="-1526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数据描述</a:t>
            </a:r>
          </a:p>
        </p:txBody>
      </p:sp>
      <p:sp>
        <p:nvSpPr>
          <p:cNvPr id="180" name="JS"/>
          <p:cNvSpPr/>
          <p:nvPr/>
        </p:nvSpPr>
        <p:spPr>
          <a:xfrm>
            <a:off x="15408589" y="7420251"/>
            <a:ext cx="3938229" cy="3938228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b="1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JS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wipe dir="d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Class="entr" nodeType="afterEffect" presetID="10" grpId="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1"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Class="entr" nodeType="afterEffect" presetID="10" grpId="3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5"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8" grpId="2"/>
      <p:bldP build="whole" bldLvl="1" animBg="1" rev="0" advAuto="0" spid="180" grpId="3"/>
      <p:bldP build="whole" bldLvl="1" animBg="1" rev="0" advAuto="0" spid="176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export default class Button extends Component {…"/>
          <p:cNvSpPr txBox="1"/>
          <p:nvPr/>
        </p:nvSpPr>
        <p:spPr>
          <a:xfrm>
            <a:off x="1333968" y="4223820"/>
            <a:ext cx="21716065" cy="7737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 defTabSz="642937">
              <a:defRPr b="1" sz="4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export default class Button extends Component {</a:t>
            </a:r>
          </a:p>
          <a:p>
            <a:pPr algn="l" defTabSz="642937">
              <a:defRPr b="1" sz="4100"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t>render</a:t>
            </a:r>
            <a:r>
              <a:rPr>
                <a:solidFill>
                  <a:srgbClr val="000000"/>
                </a:solidFill>
              </a:rPr>
              <a:t>() {</a:t>
            </a:r>
            <a:endParaRPr>
              <a:solidFill>
                <a:srgbClr val="000000"/>
              </a:solidFill>
            </a:endParaRPr>
          </a:p>
          <a:p>
            <a:pPr algn="l" defTabSz="642937">
              <a:defRPr b="1" sz="4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const {props} = this;</a:t>
            </a:r>
          </a:p>
          <a:p>
            <a:pPr algn="l" defTabSz="642937">
              <a:defRPr b="1" sz="4100">
                <a:solidFill>
                  <a:srgbClr val="9452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const buttonClass = this.getClassName(['lv-button', ‘primary’]);</a:t>
            </a:r>
          </a:p>
          <a:p>
            <a:pPr algn="l" defTabSz="642937">
              <a:defRPr b="1" sz="4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</a:t>
            </a:r>
          </a:p>
          <a:p>
            <a:pPr algn="l" defTabSz="642937">
              <a:defRPr b="1" sz="4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return (</a:t>
            </a:r>
          </a:p>
          <a:p>
            <a:pPr algn="l" defTabSz="642937">
              <a:defRPr b="1" sz="4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</a:t>
            </a:r>
            <a:r>
              <a:rPr>
                <a:solidFill>
                  <a:srgbClr val="0433FF"/>
                </a:solidFill>
              </a:rPr>
              <a:t>&lt;button onClick={props.onClick} className={buttonClass}&gt;</a:t>
            </a:r>
            <a:endParaRPr>
              <a:solidFill>
                <a:srgbClr val="0433FF"/>
              </a:solidFill>
            </a:endParaRPr>
          </a:p>
          <a:p>
            <a:pPr algn="l" defTabSz="642937">
              <a:defRPr b="1" sz="4100">
                <a:solidFill>
                  <a:srgbClr val="0433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{props.children}</a:t>
            </a:r>
          </a:p>
          <a:p>
            <a:pPr algn="l" defTabSz="642937">
              <a:defRPr b="1" sz="4100">
                <a:solidFill>
                  <a:srgbClr val="0433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&lt;/button&gt;</a:t>
            </a:r>
          </a:p>
          <a:p>
            <a:pPr algn="l" defTabSz="642937">
              <a:defRPr b="1" sz="4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);</a:t>
            </a:r>
          </a:p>
          <a:p>
            <a:pPr algn="l" defTabSz="642937">
              <a:defRPr b="1" sz="4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}</a:t>
            </a:r>
          </a:p>
          <a:p>
            <a:pPr algn="l" defTabSz="642937">
              <a:defRPr b="1" sz="4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</a:p>
        </p:txBody>
      </p:sp>
      <p:sp>
        <p:nvSpPr>
          <p:cNvPr id="183" name="在 React 中如何体现？"/>
          <p:cNvSpPr txBox="1"/>
          <p:nvPr>
            <p:ph type="title"/>
          </p:nvPr>
        </p:nvSpPr>
        <p:spPr>
          <a:xfrm>
            <a:off x="3548062" y="1778000"/>
            <a:ext cx="17287876" cy="2211948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在 React 中如何体现？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push dir="l"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在 React 中如何体现？"/>
          <p:cNvSpPr txBox="1"/>
          <p:nvPr>
            <p:ph type="title"/>
          </p:nvPr>
        </p:nvSpPr>
        <p:spPr>
          <a:xfrm>
            <a:off x="3548062" y="2043346"/>
            <a:ext cx="17287876" cy="2211949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在 React 中如何体现？</a:t>
            </a:r>
          </a:p>
        </p:txBody>
      </p:sp>
      <p:sp>
        <p:nvSpPr>
          <p:cNvPr id="186" name="export default function Button(props) {…"/>
          <p:cNvSpPr txBox="1"/>
          <p:nvPr/>
        </p:nvSpPr>
        <p:spPr>
          <a:xfrm>
            <a:off x="1482582" y="4543112"/>
            <a:ext cx="21418836" cy="6619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 defTabSz="642937">
              <a:defRPr b="1" sz="4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export default </a:t>
            </a:r>
            <a:r>
              <a:rPr>
                <a:solidFill>
                  <a:srgbClr val="0433FF"/>
                </a:solidFill>
              </a:rPr>
              <a:t>function</a:t>
            </a:r>
            <a:r>
              <a:t> </a:t>
            </a:r>
            <a:r>
              <a:rPr>
                <a:solidFill>
                  <a:srgbClr val="021994"/>
                </a:solidFill>
              </a:rPr>
              <a:t>Button</a:t>
            </a:r>
            <a:r>
              <a:t>(props) {</a:t>
            </a:r>
          </a:p>
          <a:p>
            <a:pPr algn="l" defTabSz="642937">
              <a:defRPr b="1" sz="4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const buttonClass = </a:t>
            </a:r>
            <a:r>
              <a:rPr>
                <a:solidFill>
                  <a:srgbClr val="021994"/>
                </a:solidFill>
              </a:rPr>
              <a:t>getClassName</a:t>
            </a:r>
            <a:r>
              <a:t>([</a:t>
            </a:r>
            <a:r>
              <a:rPr>
                <a:solidFill>
                  <a:srgbClr val="CD1D00"/>
                </a:solidFill>
              </a:rPr>
              <a:t>'lv-button'</a:t>
            </a:r>
            <a:r>
              <a:t>, </a:t>
            </a:r>
            <a:r>
              <a:rPr>
                <a:solidFill>
                  <a:srgbClr val="CD1D00"/>
                </a:solidFill>
              </a:rPr>
              <a:t>'primary'</a:t>
            </a:r>
            <a:r>
              <a:t>]);</a:t>
            </a:r>
          </a:p>
          <a:p>
            <a:pPr algn="l" defTabSz="642937">
              <a:defRPr b="1" sz="4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algn="l" defTabSz="642937">
              <a:defRPr b="1" sz="4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return (</a:t>
            </a:r>
          </a:p>
          <a:p>
            <a:pPr algn="l" defTabSz="642937">
              <a:defRPr b="1" sz="4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&lt;button onClick={props.onClick} className={buttonClass}&gt;</a:t>
            </a:r>
          </a:p>
          <a:p>
            <a:pPr algn="l" defTabSz="642937">
              <a:defRPr b="1" sz="4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{props.children}</a:t>
            </a:r>
          </a:p>
          <a:p>
            <a:pPr algn="l" defTabSz="642937">
              <a:defRPr b="1" sz="4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&lt;/button&gt;</a:t>
            </a:r>
          </a:p>
          <a:p>
            <a:pPr algn="l" defTabSz="642937">
              <a:defRPr b="1" sz="4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);</a:t>
            </a:r>
          </a:p>
          <a:p>
            <a:pPr algn="l" defTabSz="642937">
              <a:defRPr b="1" sz="4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push dir="l"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矩形"/>
          <p:cNvSpPr/>
          <p:nvPr/>
        </p:nvSpPr>
        <p:spPr>
          <a:xfrm>
            <a:off x="-11012" y="-17189"/>
            <a:ext cx="24406024" cy="13750377"/>
          </a:xfrm>
          <a:prstGeom prst="rect">
            <a:avLst/>
          </a:prstGeom>
          <a:solidFill>
            <a:schemeClr val="accent6">
              <a:satOff val="1848"/>
              <a:lumOff val="-15262"/>
            </a:scheme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9" name="如何使用这些组件？"/>
          <p:cNvSpPr txBox="1"/>
          <p:nvPr>
            <p:ph type="title"/>
          </p:nvPr>
        </p:nvSpPr>
        <p:spPr>
          <a:xfrm>
            <a:off x="3548062" y="1778000"/>
            <a:ext cx="17287876" cy="221194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如何使用这些组件？</a:t>
            </a:r>
          </a:p>
        </p:txBody>
      </p:sp>
      <p:sp>
        <p:nvSpPr>
          <p:cNvPr id="190" name="import {Dog} from 'dog.component'…"/>
          <p:cNvSpPr/>
          <p:nvPr/>
        </p:nvSpPr>
        <p:spPr>
          <a:xfrm>
            <a:off x="5331842" y="4316467"/>
            <a:ext cx="13720317" cy="7689046"/>
          </a:xfrm>
          <a:prstGeom prst="rect">
            <a:avLst/>
          </a:prstGeom>
          <a:solidFill>
            <a:schemeClr val="accent6">
              <a:satOff val="1848"/>
              <a:lumOff val="-1526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 algn="l" defTabSz="642937">
              <a:defRPr b="1" sz="47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chemeClr val="accent3">
                    <a:hueOff val="198700"/>
                    <a:satOff val="21248"/>
                    <a:lumOff val="19305"/>
                  </a:schemeClr>
                </a:solidFill>
              </a:rPr>
              <a:t>import</a:t>
            </a:r>
            <a:r>
              <a:t> {Dog} from 'dog.component'</a:t>
            </a:r>
          </a:p>
          <a:p>
            <a:pPr algn="l" defTabSz="642937">
              <a:defRPr b="1" sz="47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algn="l" defTabSz="642937">
              <a:defRPr b="1" sz="47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chemeClr val="accent3">
                    <a:hueOff val="198700"/>
                    <a:satOff val="21248"/>
                    <a:lumOff val="19305"/>
                  </a:schemeClr>
                </a:solidFill>
              </a:rPr>
              <a:t>export</a:t>
            </a:r>
            <a:r>
              <a:t> </a:t>
            </a:r>
            <a:r>
              <a:rPr>
                <a:solidFill>
                  <a:schemeClr val="accent3">
                    <a:hueOff val="198700"/>
                    <a:satOff val="21248"/>
                    <a:lumOff val="19305"/>
                  </a:schemeClr>
                </a:solidFill>
              </a:rPr>
              <a:t>class</a:t>
            </a:r>
            <a:r>
              <a:t> Cat extends Component {</a:t>
            </a:r>
          </a:p>
          <a:p>
            <a:pPr algn="l" defTabSz="642937">
              <a:defRPr b="1" sz="47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render() {</a:t>
            </a:r>
          </a:p>
          <a:p>
            <a:pPr algn="l" defTabSz="642937">
              <a:defRPr b="1" sz="47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return (</a:t>
            </a:r>
          </a:p>
          <a:p>
            <a:pPr algn="l" defTabSz="642937">
              <a:defRPr b="1" sz="47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&lt;div&gt;</a:t>
            </a:r>
          </a:p>
          <a:p>
            <a:pPr algn="l" defTabSz="642937">
              <a:defRPr b="1" sz="47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bully =&gt; </a:t>
            </a:r>
            <a:r>
              <a:rPr>
                <a:solidFill>
                  <a:schemeClr val="accent3">
                    <a:hueOff val="198700"/>
                    <a:satOff val="21248"/>
                    <a:lumOff val="19305"/>
                  </a:schemeClr>
                </a:solidFill>
              </a:rPr>
              <a:t>&lt;Dog /&gt;</a:t>
            </a:r>
            <a:endParaRPr>
              <a:solidFill>
                <a:srgbClr val="FF2600"/>
              </a:solidFill>
            </a:endParaRPr>
          </a:p>
          <a:p>
            <a:pPr algn="l" defTabSz="642937">
              <a:defRPr b="1" sz="47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&lt;/div&gt;</a:t>
            </a:r>
          </a:p>
          <a:p>
            <a:pPr algn="l" defTabSz="642937">
              <a:defRPr b="1" sz="47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);</a:t>
            </a:r>
          </a:p>
          <a:p>
            <a:pPr algn="l" defTabSz="642937">
              <a:defRPr b="1" sz="47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}</a:t>
            </a:r>
          </a:p>
          <a:p>
            <a:pPr algn="l" defTabSz="642937">
              <a:defRPr b="1" sz="47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advClick="1" p14:dur="1500">
        <p15:prstTrans prst="peelOff" invX="1"/>
      </p:transition>
    </mc:Choice>
    <mc:Choice xmlns:p14="http://schemas.microsoft.com/office/powerpoint/2010/main" Requires="p14">
      <p:transition spd="slow" advClick="1" p14:dur="1500">
        <p:wipe dir="l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矩形"/>
          <p:cNvSpPr/>
          <p:nvPr/>
        </p:nvSpPr>
        <p:spPr>
          <a:xfrm>
            <a:off x="-77489" y="-7330"/>
            <a:ext cx="24634724" cy="13730660"/>
          </a:xfrm>
          <a:prstGeom prst="rect">
            <a:avLst/>
          </a:prstGeom>
          <a:solidFill>
            <a:schemeClr val="accent6">
              <a:satOff val="1848"/>
              <a:lumOff val="-15262"/>
            </a:scheme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93" name="如何关联理解？"/>
          <p:cNvSpPr txBox="1"/>
          <p:nvPr>
            <p:ph type="title"/>
          </p:nvPr>
        </p:nvSpPr>
        <p:spPr>
          <a:xfrm>
            <a:off x="3548062" y="1778000"/>
            <a:ext cx="17287876" cy="221194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如何关联理解？</a:t>
            </a:r>
          </a:p>
        </p:txBody>
      </p:sp>
      <p:sp>
        <p:nvSpPr>
          <p:cNvPr id="194" name="@Component({…"/>
          <p:cNvSpPr txBox="1"/>
          <p:nvPr/>
        </p:nvSpPr>
        <p:spPr>
          <a:xfrm>
            <a:off x="2948006" y="4327147"/>
            <a:ext cx="18583734" cy="6454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 defTabSz="642937">
              <a:defRPr b="1" sz="6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chemeClr val="accent3">
                    <a:hueOff val="198700"/>
                    <a:satOff val="21248"/>
                    <a:lumOff val="19305"/>
                  </a:schemeClr>
                </a:solidFill>
              </a:rPr>
              <a:t>@Component</a:t>
            </a:r>
            <a:r>
              <a:t>({</a:t>
            </a:r>
          </a:p>
          <a:p>
            <a:pPr algn="l" defTabSz="642937">
              <a:defRPr b="1" sz="6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selector: 'app-root',</a:t>
            </a:r>
          </a:p>
          <a:p>
            <a:pPr algn="l" defTabSz="642937">
              <a:defRPr b="1" sz="6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templateUrl: './app.component.html',</a:t>
            </a:r>
          </a:p>
          <a:p>
            <a:pPr algn="l" defTabSz="642937">
              <a:defRPr b="1" sz="6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styleUrls: ['./app.component.css']</a:t>
            </a:r>
          </a:p>
          <a:p>
            <a:pPr algn="l" defTabSz="642937">
              <a:defRPr b="1" sz="6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})</a:t>
            </a:r>
          </a:p>
          <a:p>
            <a:pPr algn="l" defTabSz="642937">
              <a:defRPr b="1" sz="6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export class AppComponent { }</a:t>
            </a:r>
          </a:p>
        </p:txBody>
      </p:sp>
      <p:sp>
        <p:nvSpPr>
          <p:cNvPr id="195" name="Angular"/>
          <p:cNvSpPr txBox="1"/>
          <p:nvPr/>
        </p:nvSpPr>
        <p:spPr>
          <a:xfrm>
            <a:off x="18789446" y="11824965"/>
            <a:ext cx="3861397" cy="1196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1" sz="7200">
                <a:solidFill>
                  <a:schemeClr val="accent3">
                    <a:hueOff val="198700"/>
                    <a:satOff val="21248"/>
                    <a:lumOff val="19305"/>
                  </a:schemeClr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Angular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push dir="l"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矩形"/>
          <p:cNvSpPr/>
          <p:nvPr/>
        </p:nvSpPr>
        <p:spPr>
          <a:xfrm>
            <a:off x="-62848" y="-7330"/>
            <a:ext cx="24509696" cy="13730660"/>
          </a:xfrm>
          <a:prstGeom prst="rect">
            <a:avLst/>
          </a:prstGeom>
          <a:solidFill>
            <a:schemeClr val="accent6">
              <a:satOff val="1848"/>
              <a:lumOff val="-15262"/>
            </a:scheme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98" name="@NgModule({…"/>
          <p:cNvSpPr txBox="1"/>
          <p:nvPr/>
        </p:nvSpPr>
        <p:spPr>
          <a:xfrm>
            <a:off x="6640785" y="1751819"/>
            <a:ext cx="11102430" cy="11141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 defTabSz="642937">
              <a:defRPr b="1" sz="5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chemeClr val="accent3">
                    <a:hueOff val="198700"/>
                    <a:satOff val="21248"/>
                    <a:lumOff val="19305"/>
                  </a:schemeClr>
                </a:solidFill>
              </a:rPr>
              <a:t>@NgModule</a:t>
            </a:r>
            <a:r>
              <a:t>({</a:t>
            </a:r>
          </a:p>
          <a:p>
            <a:pPr algn="l" defTabSz="642937">
              <a:defRPr b="1" sz="5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	declarations: [</a:t>
            </a:r>
          </a:p>
          <a:p>
            <a:pPr algn="l" defTabSz="642937">
              <a:defRPr b="1" sz="5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		AppComponent,</a:t>
            </a:r>
          </a:p>
          <a:p>
            <a:pPr algn="l" defTabSz="642937">
              <a:defRPr b="1" sz="5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		TabComponent,</a:t>
            </a:r>
          </a:p>
          <a:p>
            <a:pPr algn="l" defTabSz="642937">
              <a:defRPr b="1" sz="5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		GridComponent</a:t>
            </a:r>
          </a:p>
          <a:p>
            <a:pPr algn="l" defTabSz="642937">
              <a:defRPr b="1" sz="5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	],</a:t>
            </a:r>
          </a:p>
          <a:p>
            <a:pPr algn="l" defTabSz="642937">
              <a:defRPr b="1" sz="5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	imports: [</a:t>
            </a:r>
          </a:p>
          <a:p>
            <a:pPr algn="l" defTabSz="642937">
              <a:defRPr b="1" sz="5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		BrowserModule,</a:t>
            </a:r>
          </a:p>
          <a:p>
            <a:pPr algn="l" defTabSz="642937">
              <a:defRPr b="1" sz="5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		HttpModule</a:t>
            </a:r>
          </a:p>
          <a:p>
            <a:pPr algn="l" defTabSz="642937">
              <a:defRPr b="1" sz="5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	],</a:t>
            </a:r>
          </a:p>
          <a:p>
            <a:pPr algn="l" defTabSz="642937">
              <a:defRPr b="1" sz="5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	bootstrap: [AppComponent]</a:t>
            </a:r>
          </a:p>
          <a:p>
            <a:pPr algn="l" defTabSz="642937">
              <a:defRPr b="1" sz="5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})</a:t>
            </a:r>
          </a:p>
          <a:p>
            <a:pPr algn="l" defTabSz="642937">
              <a:defRPr b="1" sz="5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export class AppModule { }</a:t>
            </a:r>
          </a:p>
        </p:txBody>
      </p:sp>
      <p:sp>
        <p:nvSpPr>
          <p:cNvPr id="199" name="Angular"/>
          <p:cNvSpPr txBox="1"/>
          <p:nvPr/>
        </p:nvSpPr>
        <p:spPr>
          <a:xfrm>
            <a:off x="18783300" y="11824965"/>
            <a:ext cx="3861396" cy="1196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1" sz="7200">
                <a:solidFill>
                  <a:schemeClr val="accent3">
                    <a:hueOff val="198700"/>
                    <a:satOff val="21248"/>
                    <a:lumOff val="19305"/>
                  </a:schemeClr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Angular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push dir="l"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export default class SimpleModal extends Component {…"/>
          <p:cNvSpPr txBox="1"/>
          <p:nvPr/>
        </p:nvSpPr>
        <p:spPr>
          <a:xfrm>
            <a:off x="3273406" y="1452562"/>
            <a:ext cx="17402443" cy="10810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 defTabSz="642937">
              <a:defRPr b="1" sz="3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export default </a:t>
            </a:r>
            <a:r>
              <a:rPr>
                <a:solidFill>
                  <a:srgbClr val="9437FF"/>
                </a:solidFill>
              </a:rPr>
              <a:t>class</a:t>
            </a:r>
            <a:r>
              <a:t> SimpleModal extends Component {</a:t>
            </a:r>
          </a:p>
          <a:p>
            <a:pPr algn="l" defTabSz="642937">
              <a:defRPr b="1" sz="3100"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t>render</a:t>
            </a:r>
            <a:r>
              <a:rPr>
                <a:solidFill>
                  <a:srgbClr val="000000"/>
                </a:solidFill>
              </a:rPr>
              <a:t>() {</a:t>
            </a:r>
            <a:endParaRPr>
              <a:solidFill>
                <a:srgbClr val="000000"/>
              </a:solidFill>
            </a:endParaRPr>
          </a:p>
          <a:p>
            <a:pPr algn="l" defTabSz="642937">
              <a:defRPr b="1" sz="3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const {props} = this;</a:t>
            </a:r>
          </a:p>
          <a:p>
            <a:pPr algn="l" defTabSz="642937">
              <a:defRPr b="1" sz="3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if(!props.isOpen) {</a:t>
            </a:r>
          </a:p>
          <a:p>
            <a:pPr algn="l" defTabSz="642937">
              <a:defRPr b="1" sz="3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return null;</a:t>
            </a:r>
          </a:p>
          <a:p>
            <a:pPr algn="l" defTabSz="642937">
              <a:defRPr b="1" sz="3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}</a:t>
            </a:r>
          </a:p>
          <a:p>
            <a:pPr algn="l" defTabSz="642937">
              <a:defRPr b="1" sz="3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algn="l" defTabSz="642937">
              <a:defRPr b="1" sz="3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</a:t>
            </a:r>
            <a:r>
              <a:rPr>
                <a:solidFill>
                  <a:srgbClr val="021994"/>
                </a:solidFill>
              </a:rPr>
              <a:t>return</a:t>
            </a:r>
            <a:r>
              <a:t> (</a:t>
            </a:r>
          </a:p>
          <a:p>
            <a:pPr algn="l" defTabSz="642937">
              <a:defRPr b="1" sz="3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&lt;div className={styles[</a:t>
            </a:r>
            <a:r>
              <a:rPr>
                <a:solidFill>
                  <a:srgbClr val="CD1D00"/>
                </a:solidFill>
              </a:rPr>
              <a:t>'lv-modal'</a:t>
            </a:r>
            <a:r>
              <a:t>]} style={props.mainStyle}&gt;</a:t>
            </a:r>
          </a:p>
          <a:p>
            <a:pPr algn="l" defTabSz="642937">
              <a:defRPr b="1" sz="3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&lt;div className={styles[</a:t>
            </a:r>
            <a:r>
              <a:rPr>
                <a:solidFill>
                  <a:srgbClr val="CD1D00"/>
                </a:solidFill>
              </a:rPr>
              <a:t>'lv-modal__header'</a:t>
            </a:r>
            <a:r>
              <a:t>]}&gt;</a:t>
            </a:r>
          </a:p>
          <a:p>
            <a:pPr algn="l" defTabSz="642937">
              <a:defRPr b="1" sz="3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  &lt;h3&gt;{props.title}&lt;/h3&gt;</a:t>
            </a:r>
          </a:p>
          <a:p>
            <a:pPr algn="l" defTabSz="642937">
              <a:defRPr b="1" sz="3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  &lt;span onClick={this.handleClose}&gt;&lt;i&gt;X&lt;/i&gt;&lt;/span&gt;</a:t>
            </a:r>
          </a:p>
          <a:p>
            <a:pPr algn="l" defTabSz="642937">
              <a:defRPr b="1" sz="3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&lt;/div&gt;</a:t>
            </a:r>
          </a:p>
          <a:p>
            <a:pPr algn="l" defTabSz="642937">
              <a:defRPr b="1" sz="3100">
                <a:solidFill>
                  <a:srgbClr val="0433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&lt;div className={styles['lv-modal__main']}&gt;{props.children}&lt;/div&gt;</a:t>
            </a:r>
          </a:p>
          <a:p>
            <a:pPr algn="l" defTabSz="642937">
              <a:defRPr b="1" sz="3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&lt;/div&gt;</a:t>
            </a:r>
          </a:p>
          <a:p>
            <a:pPr algn="l" defTabSz="642937">
              <a:defRPr b="1" sz="3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);</a:t>
            </a:r>
          </a:p>
          <a:p>
            <a:pPr algn="l" defTabSz="642937">
              <a:defRPr b="1" sz="3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}</a:t>
            </a:r>
          </a:p>
          <a:p>
            <a:pPr algn="l" defTabSz="642937">
              <a:defRPr b="1" sz="3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</a:p>
          <a:p>
            <a:pPr algn="l" defTabSz="642937">
              <a:defRPr b="1" sz="3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algn="l" defTabSz="642937">
              <a:defRPr b="1" sz="3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this.</a:t>
            </a:r>
            <a:r>
              <a:rPr>
                <a:solidFill>
                  <a:srgbClr val="021994"/>
                </a:solidFill>
              </a:rPr>
              <a:t>setState</a:t>
            </a:r>
            <a:r>
              <a:t>((state, props) =&gt; {</a:t>
            </a:r>
          </a:p>
          <a:p>
            <a:pPr algn="l" defTabSz="642937">
              <a:defRPr b="1" sz="3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return {</a:t>
            </a:r>
          </a:p>
          <a:p>
            <a:pPr algn="l" defTabSz="642937">
              <a:defRPr b="1" sz="3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isOpen: !state.isOpen</a:t>
            </a:r>
          </a:p>
          <a:p>
            <a:pPr algn="l" defTabSz="642937">
              <a:defRPr b="1" sz="3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}</a:t>
            </a:r>
          </a:p>
          <a:p>
            <a:pPr algn="l" defTabSz="642937">
              <a:defRPr b="1" sz="3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});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push dir="l"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实际操作呢？"/>
          <p:cNvSpPr txBox="1"/>
          <p:nvPr>
            <p:ph type="title"/>
          </p:nvPr>
        </p:nvSpPr>
        <p:spPr>
          <a:xfrm>
            <a:off x="3548062" y="1446316"/>
            <a:ext cx="17287876" cy="1952751"/>
          </a:xfrm>
          <a:prstGeom prst="rect">
            <a:avLst/>
          </a:prstGeom>
        </p:spPr>
        <p:txBody>
          <a:bodyPr/>
          <a:lstStyle/>
          <a:p>
            <a:pPr/>
            <a:r>
              <a:t>实际操作呢？</a:t>
            </a:r>
          </a:p>
        </p:txBody>
      </p:sp>
      <p:graphicFrame>
        <p:nvGraphicFramePr>
          <p:cNvPr id="204" name="表格"/>
          <p:cNvGraphicFramePr/>
          <p:nvPr/>
        </p:nvGraphicFramePr>
        <p:xfrm>
          <a:off x="4833099" y="3503716"/>
          <a:ext cx="13738595" cy="884039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{2708684C-4D16-4618-839F-0558EEFCDFE6}</a:tableStyleId>
              </a:tblPr>
              <a:tblGrid>
                <a:gridCol w="6869297"/>
                <a:gridCol w="6869297"/>
              </a:tblGrid>
              <a:tr h="1768078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b="1" sz="4200">
                          <a:solidFill>
                            <a:schemeClr val="accent3">
                              <a:satOff val="1837"/>
                              <a:lumOff val="-8808"/>
                            </a:schemeClr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Modal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b="1" sz="4200">
                          <a:solidFill>
                            <a:schemeClr val="accent3">
                              <a:satOff val="1837"/>
                              <a:lumOff val="-8808"/>
                            </a:schemeClr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Button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</a:tcPr>
                </a:tc>
              </a:tr>
              <a:tr h="1768078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b="1" sz="4200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弹框放哪？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b="1" sz="4200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需要 icon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1768078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b="1" sz="4200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需要 loading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b="1" sz="4200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需要 loading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1768078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b="1" sz="4200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弹框过程中有异步怎么写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b="1" sz="4200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模拟 button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1768078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b="1" sz="4200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事件钩子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1" sz="4200"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push dir="l"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使用他们的场景？"/>
          <p:cNvSpPr txBox="1"/>
          <p:nvPr>
            <p:ph type="title"/>
          </p:nvPr>
        </p:nvSpPr>
        <p:spPr>
          <a:xfrm>
            <a:off x="3548062" y="1455556"/>
            <a:ext cx="17287876" cy="2186743"/>
          </a:xfrm>
          <a:prstGeom prst="rect">
            <a:avLst/>
          </a:prstGeom>
        </p:spPr>
        <p:txBody>
          <a:bodyPr/>
          <a:lstStyle/>
          <a:p>
            <a:pPr/>
            <a:r>
              <a:t>使用他们的场景？</a:t>
            </a:r>
          </a:p>
        </p:txBody>
      </p:sp>
      <p:sp>
        <p:nvSpPr>
          <p:cNvPr id="207" name="我就只是想要一个临时用的静态弹框…"/>
          <p:cNvSpPr/>
          <p:nvPr/>
        </p:nvSpPr>
        <p:spPr>
          <a:xfrm>
            <a:off x="-53266" y="3977878"/>
            <a:ext cx="24490532" cy="7599725"/>
          </a:xfrm>
          <a:prstGeom prst="rect">
            <a:avLst/>
          </a:prstGeom>
          <a:solidFill>
            <a:schemeClr val="accent6">
              <a:satOff val="1848"/>
              <a:lumOff val="-1526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 lvl="4" marL="2648778" indent="-565978" algn="l">
              <a:lnSpc>
                <a:spcPct val="150000"/>
              </a:lnSpc>
              <a:buClr>
                <a:srgbClr val="FFFFFF"/>
              </a:buClr>
              <a:buSzPct val="82000"/>
              <a:buChar char="➡"/>
              <a:defRPr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 我就只是想要一个临时用的静态弹框</a:t>
            </a:r>
          </a:p>
          <a:p>
            <a:pPr lvl="4" marL="2648778" indent="-565978" algn="l">
              <a:lnSpc>
                <a:spcPct val="150000"/>
              </a:lnSpc>
              <a:buClr>
                <a:srgbClr val="FFFFFF"/>
              </a:buClr>
              <a:buSzPct val="82000"/>
              <a:buChar char="➡"/>
              <a:defRPr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 我想要在表格每行触发弹框</a:t>
            </a:r>
          </a:p>
          <a:p>
            <a:pPr lvl="4" marL="2648778" indent="-565978" algn="l">
              <a:lnSpc>
                <a:spcPct val="150000"/>
              </a:lnSpc>
              <a:buClr>
                <a:srgbClr val="FFFFFF"/>
              </a:buClr>
              <a:buSzPct val="82000"/>
              <a:buChar char="➡"/>
              <a:defRPr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 我是多个页面都需要差不多一样的弹框</a:t>
            </a:r>
          </a:p>
          <a:p>
            <a:pPr lvl="4" marL="2648778" indent="-565978" algn="l">
              <a:lnSpc>
                <a:spcPct val="150000"/>
              </a:lnSpc>
              <a:buClr>
                <a:srgbClr val="FFFFFF"/>
              </a:buClr>
              <a:buSzPct val="82000"/>
              <a:buChar char="➡"/>
              <a:defRPr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 我担心这个需求改怎么办？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push dir="l"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IMG_2530.jpg" descr="IMG_2530.jpg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182364">
            <a:off x="3311791" y="1262530"/>
            <a:ext cx="7425863" cy="11491517"/>
          </a:xfrm>
          <a:prstGeom prst="rect">
            <a:avLst/>
          </a:prstGeom>
        </p:spPr>
      </p:pic>
      <p:sp>
        <p:nvSpPr>
          <p:cNvPr id="122" name="关于我…"/>
          <p:cNvSpPr txBox="1"/>
          <p:nvPr>
            <p:ph type="body" sz="half" idx="1"/>
          </p:nvPr>
        </p:nvSpPr>
        <p:spPr>
          <a:xfrm rot="21353551">
            <a:off x="12248897" y="1079500"/>
            <a:ext cx="7493001" cy="11557000"/>
          </a:xfrm>
          <a:prstGeom prst="rect">
            <a:avLst/>
          </a:prstGeom>
          <a:solidFill>
            <a:srgbClr val="0065C1"/>
          </a:solidFill>
          <a:effectLst>
            <a:outerShdw sx="100000" sy="100000" kx="0" ky="0" algn="b" rotWithShape="0" blurRad="266700" dist="0" dir="5400000">
              <a:srgbClr val="1497FC"/>
            </a:outerShdw>
          </a:effectLst>
        </p:spPr>
        <p:txBody>
          <a:bodyPr/>
          <a:lstStyle/>
          <a:p>
            <a:pPr marL="178593" indent="-178593">
              <a:lnSpc>
                <a:spcPct val="150000"/>
              </a:lnSpc>
              <a:spcBef>
                <a:spcPts val="0"/>
              </a:spcBef>
              <a:buSzTx/>
              <a:buNone/>
              <a:defRPr b="1" sz="36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关于我</a:t>
            </a:r>
          </a:p>
          <a:p>
            <a:pPr marL="178593" indent="-178593">
              <a:lnSpc>
                <a:spcPct val="150000"/>
              </a:lnSpc>
              <a:spcBef>
                <a:spcPts val="0"/>
              </a:spcBef>
              <a:buSzTx/>
              <a:buNone/>
              <a:defRPr sz="36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卢林 &amp; 小撸</a:t>
            </a:r>
          </a:p>
          <a:p>
            <a:pPr marL="178593" indent="-178593">
              <a:lnSpc>
                <a:spcPct val="150000"/>
              </a:lnSpc>
              <a:spcBef>
                <a:spcPts val="0"/>
              </a:spcBef>
              <a:buSzTx/>
              <a:buNone/>
              <a:defRPr sz="36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国双前端工程师</a:t>
            </a:r>
          </a:p>
          <a:p>
            <a:pPr marL="178593" indent="-178593">
              <a:lnSpc>
                <a:spcPct val="150000"/>
              </a:lnSpc>
              <a:spcBef>
                <a:spcPts val="0"/>
              </a:spcBef>
              <a:buSzTx/>
              <a:buNone/>
              <a:defRPr b="1" sz="36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marL="178593" indent="-178593">
              <a:lnSpc>
                <a:spcPct val="150000"/>
              </a:lnSpc>
              <a:spcBef>
                <a:spcPts val="0"/>
              </a:spcBef>
              <a:buSzTx/>
              <a:buNone/>
              <a:defRPr b="1" sz="36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u="sng">
                <a:hlinkClick r:id="rId4" invalidUrl="" action="" tgtFrame="" tooltip="" history="1" highlightClick="0" endSnd="0"/>
              </a:rPr>
              <a:t>GitHub</a:t>
            </a:r>
            <a:r>
              <a:t> | </a:t>
            </a:r>
            <a:r>
              <a:rPr u="sng">
                <a:hlinkClick r:id="rId5" invalidUrl="" action="" tgtFrame="" tooltip="" history="1" highlightClick="0" endSnd="0"/>
              </a:rPr>
              <a:t>Blog</a:t>
            </a:r>
            <a:r>
              <a:t> | </a:t>
            </a:r>
            <a:r>
              <a:rPr u="sng">
                <a:hlinkClick r:id="rId6" invalidUrl="" action="" tgtFrame="" tooltip="" history="1" highlightClick="0" endSnd="0"/>
              </a:rPr>
              <a:t>ZhiHu</a:t>
            </a:r>
            <a:r>
              <a:t> | </a:t>
            </a:r>
            <a:r>
              <a:rPr u="sng">
                <a:hlinkClick r:id="rId7" invalidUrl="" action="" tgtFrame="" tooltip="" history="1" highlightClick="0" endSnd="0"/>
              </a:rPr>
              <a:t>Sina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push dir="l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7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path" nodeType="afterEffect" presetSubtype="0" presetID="-1" grpId="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33747 0.014191" origin="layout" pathEditMode="relative">
                                      <p:cBhvr>
                                        <p:cTn id="10" dur="75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Class="entr" nodeType="after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4" dur="7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path" nodeType="afterEffect" presetSubtype="0" presetID="-1" grpId="4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038987 0.015161" origin="layout" pathEditMode="relative">
                                      <p:cBhvr>
                                        <p:cTn id="17" dur="75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2" grpId="3"/>
      <p:bldP build="whole" bldLvl="1" animBg="1" rev="0" advAuto="0" spid="121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不能帮你解决的问题"/>
          <p:cNvSpPr txBox="1"/>
          <p:nvPr>
            <p:ph type="title"/>
          </p:nvPr>
        </p:nvSpPr>
        <p:spPr>
          <a:xfrm>
            <a:off x="3548062" y="788375"/>
            <a:ext cx="17287876" cy="3429001"/>
          </a:xfrm>
          <a:prstGeom prst="rect">
            <a:avLst/>
          </a:prstGeom>
        </p:spPr>
        <p:txBody>
          <a:bodyPr/>
          <a:lstStyle/>
          <a:p>
            <a:pPr/>
            <a:r>
              <a:t>不能帮你解决的问题</a:t>
            </a:r>
          </a:p>
        </p:txBody>
      </p:sp>
      <p:sp>
        <p:nvSpPr>
          <p:cNvPr id="210" name="如何设计组件"/>
          <p:cNvSpPr/>
          <p:nvPr/>
        </p:nvSpPr>
        <p:spPr>
          <a:xfrm>
            <a:off x="3877136" y="5783230"/>
            <a:ext cx="4687828" cy="4687828"/>
          </a:xfrm>
          <a:prstGeom prst="ellipse">
            <a:avLst/>
          </a:prstGeom>
          <a:solidFill>
            <a:schemeClr val="accent3">
              <a:satOff val="1837"/>
              <a:lumOff val="-8808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如何设计组件</a:t>
            </a:r>
          </a:p>
        </p:txBody>
      </p:sp>
      <p:grpSp>
        <p:nvGrpSpPr>
          <p:cNvPr id="215" name="成组"/>
          <p:cNvGrpSpPr/>
          <p:nvPr/>
        </p:nvGrpSpPr>
        <p:grpSpPr>
          <a:xfrm>
            <a:off x="11203265" y="3775456"/>
            <a:ext cx="9202599" cy="8703376"/>
            <a:chOff x="0" y="0"/>
            <a:chExt cx="9202598" cy="8703374"/>
          </a:xfrm>
        </p:grpSpPr>
        <p:sp>
          <p:nvSpPr>
            <p:cNvPr id="211" name="横向分类"/>
            <p:cNvSpPr/>
            <p:nvPr/>
          </p:nvSpPr>
          <p:spPr>
            <a:xfrm>
              <a:off x="3800631" y="730564"/>
              <a:ext cx="3429001" cy="3429001"/>
            </a:xfrm>
            <a:prstGeom prst="ellipse">
              <a:avLst/>
            </a:prstGeom>
            <a:solidFill>
              <a:schemeClr val="accent6">
                <a:satOff val="1848"/>
                <a:lumOff val="-15262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横向分类</a:t>
              </a:r>
            </a:p>
          </p:txBody>
        </p:sp>
        <p:sp>
          <p:nvSpPr>
            <p:cNvPr id="212" name="纵向分层"/>
            <p:cNvSpPr/>
            <p:nvPr/>
          </p:nvSpPr>
          <p:spPr>
            <a:xfrm>
              <a:off x="3800631" y="4448209"/>
              <a:ext cx="3429001" cy="3429001"/>
            </a:xfrm>
            <a:prstGeom prst="ellipse">
              <a:avLst/>
            </a:prstGeom>
            <a:solidFill>
              <a:schemeClr val="accent6">
                <a:satOff val="1848"/>
                <a:lumOff val="-15262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纵向分层</a:t>
              </a:r>
            </a:p>
          </p:txBody>
        </p:sp>
        <p:sp>
          <p:nvSpPr>
            <p:cNvPr id="213" name="椭圆形"/>
            <p:cNvSpPr/>
            <p:nvPr/>
          </p:nvSpPr>
          <p:spPr>
            <a:xfrm>
              <a:off x="0" y="0"/>
              <a:ext cx="9202599" cy="8703375"/>
            </a:xfrm>
            <a:prstGeom prst="ellipse">
              <a:avLst/>
            </a:prstGeom>
            <a:noFill/>
            <a:ln w="25400" cap="flat">
              <a:solidFill>
                <a:srgbClr val="808785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/>
            </a:p>
          </p:txBody>
        </p:sp>
        <p:sp>
          <p:nvSpPr>
            <p:cNvPr id="214" name="组件模块"/>
            <p:cNvSpPr txBox="1"/>
            <p:nvPr/>
          </p:nvSpPr>
          <p:spPr>
            <a:xfrm>
              <a:off x="838027" y="3835749"/>
              <a:ext cx="2695576" cy="10318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b="1">
                  <a:latin typeface="Gill Sans"/>
                  <a:ea typeface="Gill Sans"/>
                  <a:cs typeface="Gill Sans"/>
                  <a:sym typeface="Gill Sans"/>
                </a:defRPr>
              </a:lvl1pPr>
            </a:lstStyle>
            <a:p>
              <a:pPr/>
              <a:r>
                <a:t>组件模块</a:t>
              </a:r>
            </a:p>
          </p:txBody>
        </p:sp>
      </p:grpSp>
      <p:sp>
        <p:nvSpPr>
          <p:cNvPr id="216" name="线条"/>
          <p:cNvSpPr/>
          <p:nvPr/>
        </p:nvSpPr>
        <p:spPr>
          <a:xfrm>
            <a:off x="8709597" y="8127144"/>
            <a:ext cx="2049136" cy="1"/>
          </a:xfrm>
          <a:prstGeom prst="line">
            <a:avLst/>
          </a:prstGeom>
          <a:ln w="139700" cap="rnd">
            <a:solidFill>
              <a:srgbClr val="5A5F5E"/>
            </a:solidFill>
            <a:custDash>
              <a:ds d="100000" sp="200000"/>
            </a:custDash>
            <a:tailEnd type="triangle"/>
          </a:ln>
        </p:spPr>
        <p:txBody>
          <a:bodyPr lIns="71437" tIns="71437" rIns="71437" bIns="71437" anchor="ctr"/>
          <a:lstStyle/>
          <a:p>
            <a:pPr/>
          </a:p>
        </p:txBody>
      </p:sp>
      <p:sp>
        <p:nvSpPr>
          <p:cNvPr id="217" name="…"/>
          <p:cNvSpPr txBox="1"/>
          <p:nvPr/>
        </p:nvSpPr>
        <p:spPr>
          <a:xfrm>
            <a:off x="14090063" y="11574246"/>
            <a:ext cx="3429001" cy="2200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 sz="13600"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pPr/>
            <a:r>
              <a:t>…</a:t>
            </a:r>
          </a:p>
        </p:txBody>
      </p:sp>
      <p:sp>
        <p:nvSpPr>
          <p:cNvPr id="218" name="Zone"/>
          <p:cNvSpPr txBox="1"/>
          <p:nvPr/>
        </p:nvSpPr>
        <p:spPr>
          <a:xfrm>
            <a:off x="8779867" y="6619543"/>
            <a:ext cx="1807569" cy="879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1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Zone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14:switch dir="l"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Class="entr" nodeType="after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1"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16" grpId="2"/>
      <p:bldP build="whole" bldLvl="1" animBg="1" rev="0" advAuto="0" spid="218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模块怎么“活”起来呢？"/>
          <p:cNvSpPr txBox="1"/>
          <p:nvPr>
            <p:ph type="title"/>
          </p:nvPr>
        </p:nvSpPr>
        <p:spPr>
          <a:xfrm>
            <a:off x="3548062" y="5143500"/>
            <a:ext cx="17287876" cy="3429000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模块怎么“活”起来呢？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push dir="l"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7" name="成组"/>
          <p:cNvGrpSpPr/>
          <p:nvPr/>
        </p:nvGrpSpPr>
        <p:grpSpPr>
          <a:xfrm>
            <a:off x="4150752" y="1391075"/>
            <a:ext cx="16082496" cy="10933850"/>
            <a:chOff x="0" y="0"/>
            <a:chExt cx="16082495" cy="10933848"/>
          </a:xfrm>
        </p:grpSpPr>
        <p:sp>
          <p:nvSpPr>
            <p:cNvPr id="222" name="Service Store"/>
            <p:cNvSpPr/>
            <p:nvPr/>
          </p:nvSpPr>
          <p:spPr>
            <a:xfrm>
              <a:off x="921075" y="1606835"/>
              <a:ext cx="6708051" cy="1785938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>
                <a:defRPr sz="36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Service Store</a:t>
              </a:r>
            </a:p>
          </p:txBody>
        </p:sp>
        <p:sp>
          <p:nvSpPr>
            <p:cNvPr id="223" name="Observable"/>
            <p:cNvSpPr/>
            <p:nvPr/>
          </p:nvSpPr>
          <p:spPr>
            <a:xfrm>
              <a:off x="9201114" y="1606835"/>
              <a:ext cx="4563626" cy="1785938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>
                <a:defRPr sz="36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Observable</a:t>
              </a:r>
            </a:p>
          </p:txBody>
        </p:sp>
        <p:sp>
          <p:nvSpPr>
            <p:cNvPr id="224" name="矩形"/>
            <p:cNvSpPr/>
            <p:nvPr/>
          </p:nvSpPr>
          <p:spPr>
            <a:xfrm>
              <a:off x="9201114" y="5098123"/>
              <a:ext cx="4563626" cy="3484985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6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pic>
          <p:nvPicPr>
            <p:cNvPr id="225" name="线条" descr="线条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 rot="10800000">
              <a:off x="7492263" y="2261631"/>
              <a:ext cx="1805010" cy="460757"/>
            </a:xfrm>
            <a:prstGeom prst="rect">
              <a:avLst/>
            </a:prstGeom>
            <a:effectLst/>
          </p:spPr>
        </p:pic>
        <p:pic>
          <p:nvPicPr>
            <p:cNvPr id="227" name="线条" descr="线条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 rot="5400000">
              <a:off x="10439066" y="4037693"/>
              <a:ext cx="1805099" cy="460757"/>
            </a:xfrm>
            <a:prstGeom prst="rect">
              <a:avLst/>
            </a:prstGeom>
            <a:effectLst/>
          </p:spPr>
        </p:pic>
        <p:sp>
          <p:nvSpPr>
            <p:cNvPr id="229" name="Events"/>
            <p:cNvSpPr/>
            <p:nvPr/>
          </p:nvSpPr>
          <p:spPr>
            <a:xfrm>
              <a:off x="11197029" y="221403"/>
              <a:ext cx="2321720" cy="1143001"/>
            </a:xfrm>
            <a:prstGeom prst="wedgeEllipseCallout">
              <a:avLst>
                <a:gd name="adj1" fmla="val -25631"/>
                <a:gd name="adj2" fmla="val 67925"/>
              </a:avLst>
            </a:prstGeom>
            <a:gradFill flip="none" rotWithShape="1">
              <a:gsLst>
                <a:gs pos="0">
                  <a:srgbClr val="189B1A"/>
                </a:gs>
                <a:gs pos="100000">
                  <a:srgbClr val="235D0B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>
                <a:defRPr sz="36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Events</a:t>
              </a:r>
            </a:p>
          </p:txBody>
        </p:sp>
        <p:sp>
          <p:nvSpPr>
            <p:cNvPr id="230" name="Action"/>
            <p:cNvSpPr/>
            <p:nvPr/>
          </p:nvSpPr>
          <p:spPr>
            <a:xfrm>
              <a:off x="2583974" y="5794578"/>
              <a:ext cx="2564344" cy="2564345"/>
            </a:xfrm>
            <a:prstGeom prst="ellipse">
              <a:avLst/>
            </a:prstGeom>
            <a:blipFill rotWithShape="1">
              <a:blip r:embed="rId5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>
                <a:defRPr sz="36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Action</a:t>
              </a:r>
            </a:p>
          </p:txBody>
        </p:sp>
        <p:pic>
          <p:nvPicPr>
            <p:cNvPr id="231" name="线条" descr="线条"/>
            <p:cNvPicPr>
              <a:picLocks noChangeAspect="0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 rot="10800000">
              <a:off x="5204456" y="7054547"/>
              <a:ext cx="4092384" cy="448181"/>
            </a:xfrm>
            <a:prstGeom prst="rect">
              <a:avLst/>
            </a:prstGeom>
            <a:effectLst/>
          </p:spPr>
        </p:pic>
        <p:pic>
          <p:nvPicPr>
            <p:cNvPr id="233" name="线条" descr="线条"/>
            <p:cNvPicPr>
              <a:picLocks noChangeAspect="0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 rot="16200000">
              <a:off x="2733904" y="4263627"/>
              <a:ext cx="2265046" cy="448181"/>
            </a:xfrm>
            <a:prstGeom prst="rect">
              <a:avLst/>
            </a:prstGeom>
            <a:effectLst/>
          </p:spPr>
        </p:pic>
        <p:sp>
          <p:nvSpPr>
            <p:cNvPr id="235" name="矩形"/>
            <p:cNvSpPr/>
            <p:nvPr/>
          </p:nvSpPr>
          <p:spPr>
            <a:xfrm>
              <a:off x="0" y="0"/>
              <a:ext cx="15726320" cy="4182286"/>
            </a:xfrm>
            <a:prstGeom prst="rect">
              <a:avLst/>
            </a:prstGeom>
            <a:noFill/>
            <a:ln w="25400" cap="flat">
              <a:solidFill>
                <a:schemeClr val="accent6"/>
              </a:solidFill>
              <a:prstDash val="sysDot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/>
            </a:p>
          </p:txBody>
        </p:sp>
        <p:sp>
          <p:nvSpPr>
            <p:cNvPr id="236" name="线条"/>
            <p:cNvSpPr/>
            <p:nvPr/>
          </p:nvSpPr>
          <p:spPr>
            <a:xfrm>
              <a:off x="2659745" y="8612794"/>
              <a:ext cx="2412802" cy="1"/>
            </a:xfrm>
            <a:prstGeom prst="line">
              <a:avLst/>
            </a:prstGeom>
            <a:noFill/>
            <a:ln w="101600" cap="rnd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6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37" name="Async Controller"/>
            <p:cNvSpPr/>
            <p:nvPr/>
          </p:nvSpPr>
          <p:spPr>
            <a:xfrm>
              <a:off x="320457" y="9147910"/>
              <a:ext cx="15762039" cy="1785939"/>
            </a:xfrm>
            <a:prstGeom prst="roundRect">
              <a:avLst>
                <a:gd name="adj" fmla="val 15000"/>
              </a:avLst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algn="l">
                <a:defRPr sz="36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Async Controller</a:t>
              </a:r>
            </a:p>
          </p:txBody>
        </p:sp>
        <p:sp>
          <p:nvSpPr>
            <p:cNvPr id="238" name="Action"/>
            <p:cNvSpPr/>
            <p:nvPr/>
          </p:nvSpPr>
          <p:spPr>
            <a:xfrm>
              <a:off x="5481715" y="9481085"/>
              <a:ext cx="2321720" cy="1119590"/>
            </a:xfrm>
            <a:prstGeom prst="ellipse">
              <a:avLst/>
            </a:prstGeom>
            <a:blipFill rotWithShape="1">
              <a:blip r:embed="rId8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>
                <a:defRPr sz="36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Action</a:t>
              </a:r>
            </a:p>
          </p:txBody>
        </p:sp>
        <p:sp>
          <p:nvSpPr>
            <p:cNvPr id="239" name="Action"/>
            <p:cNvSpPr/>
            <p:nvPr/>
          </p:nvSpPr>
          <p:spPr>
            <a:xfrm>
              <a:off x="7963292" y="9481085"/>
              <a:ext cx="2321719" cy="1119590"/>
            </a:xfrm>
            <a:prstGeom prst="ellipse">
              <a:avLst/>
            </a:prstGeom>
            <a:blipFill rotWithShape="1">
              <a:blip r:embed="rId8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>
                <a:defRPr sz="36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Action</a:t>
              </a:r>
            </a:p>
          </p:txBody>
        </p:sp>
        <p:sp>
          <p:nvSpPr>
            <p:cNvPr id="240" name="Action"/>
            <p:cNvSpPr/>
            <p:nvPr/>
          </p:nvSpPr>
          <p:spPr>
            <a:xfrm>
              <a:off x="11424477" y="9481085"/>
              <a:ext cx="2321720" cy="1119590"/>
            </a:xfrm>
            <a:prstGeom prst="ellipse">
              <a:avLst/>
            </a:prstGeom>
            <a:blipFill rotWithShape="1">
              <a:blip r:embed="rId8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>
                <a:defRPr sz="36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Action</a:t>
              </a:r>
            </a:p>
          </p:txBody>
        </p:sp>
        <p:sp>
          <p:nvSpPr>
            <p:cNvPr id="241" name="线条"/>
            <p:cNvSpPr/>
            <p:nvPr/>
          </p:nvSpPr>
          <p:spPr>
            <a:xfrm>
              <a:off x="10172898" y="10040879"/>
              <a:ext cx="1113834" cy="1"/>
            </a:xfrm>
            <a:prstGeom prst="line">
              <a:avLst/>
            </a:prstGeom>
            <a:noFill/>
            <a:ln w="101600" cap="rnd">
              <a:solidFill>
                <a:srgbClr val="FFFFFF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6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42" name="Component"/>
            <p:cNvSpPr/>
            <p:nvPr/>
          </p:nvSpPr>
          <p:spPr>
            <a:xfrm>
              <a:off x="9699533" y="5330755"/>
              <a:ext cx="3566789" cy="1119590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>
                <a:defRPr sz="36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Component</a:t>
              </a:r>
            </a:p>
          </p:txBody>
        </p:sp>
        <p:sp>
          <p:nvSpPr>
            <p:cNvPr id="243" name="Component"/>
            <p:cNvSpPr/>
            <p:nvPr/>
          </p:nvSpPr>
          <p:spPr>
            <a:xfrm>
              <a:off x="9699533" y="7239333"/>
              <a:ext cx="3566789" cy="1119589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>
                <a:defRPr sz="36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Component</a:t>
              </a:r>
            </a:p>
          </p:txBody>
        </p:sp>
        <p:sp>
          <p:nvSpPr>
            <p:cNvPr id="244" name="线条"/>
            <p:cNvSpPr/>
            <p:nvPr/>
          </p:nvSpPr>
          <p:spPr>
            <a:xfrm>
              <a:off x="10784698" y="6840615"/>
              <a:ext cx="1113834" cy="1"/>
            </a:xfrm>
            <a:prstGeom prst="line">
              <a:avLst/>
            </a:prstGeom>
            <a:noFill/>
            <a:ln w="101600" cap="rnd">
              <a:solidFill>
                <a:srgbClr val="FFFFFF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6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45" name="S"/>
            <p:cNvSpPr/>
            <p:nvPr/>
          </p:nvSpPr>
          <p:spPr>
            <a:xfrm>
              <a:off x="14206852" y="9408191"/>
              <a:ext cx="1265376" cy="1265376"/>
            </a:xfrm>
            <a:prstGeom prst="ellipse">
              <a:avLst/>
            </a:prstGeom>
            <a:solidFill>
              <a:schemeClr val="accent6">
                <a:satOff val="1848"/>
                <a:lumOff val="-15262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S</a:t>
              </a:r>
            </a:p>
          </p:txBody>
        </p:sp>
        <p:cxnSp>
          <p:nvCxnSpPr>
            <p:cNvPr id="246" name="连接线"/>
            <p:cNvCxnSpPr>
              <a:stCxn id="240" idx="0"/>
              <a:endCxn id="245" idx="0"/>
            </p:cNvCxnSpPr>
            <p:nvPr/>
          </p:nvCxnSpPr>
          <p:spPr>
            <a:xfrm flipV="1">
              <a:off x="12585337" y="10040879"/>
              <a:ext cx="2254203" cy="1"/>
            </a:xfrm>
            <a:prstGeom prst="straightConnector1">
              <a:avLst/>
            </a:prstGeom>
            <a:ln w="25400" cap="flat">
              <a:solidFill>
                <a:srgbClr val="000000"/>
              </a:solidFill>
              <a:prstDash val="solid"/>
              <a:miter lim="400000"/>
              <a:headEnd type="arrow" w="med" len="med"/>
            </a:ln>
            <a:effectLst/>
          </p:spPr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push dir="l"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开发模块技术不约束"/>
          <p:cNvSpPr txBox="1"/>
          <p:nvPr>
            <p:ph type="title"/>
          </p:nvPr>
        </p:nvSpPr>
        <p:spPr>
          <a:xfrm>
            <a:off x="3548062" y="1195143"/>
            <a:ext cx="17287876" cy="3429001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开发模块技术不约束</a:t>
            </a:r>
          </a:p>
        </p:txBody>
      </p:sp>
      <p:sp>
        <p:nvSpPr>
          <p:cNvPr id="250" name="矩形"/>
          <p:cNvSpPr txBox="1"/>
          <p:nvPr/>
        </p:nvSpPr>
        <p:spPr>
          <a:xfrm>
            <a:off x="-131770" y="4942895"/>
            <a:ext cx="24647540" cy="8801270"/>
          </a:xfrm>
          <a:prstGeom prst="rect">
            <a:avLst/>
          </a:prstGeom>
          <a:solidFill>
            <a:schemeClr val="accent6">
              <a:satOff val="1848"/>
              <a:lumOff val="-15262"/>
            </a:schemeClr>
          </a:solidFill>
          <a:ln w="12700">
            <a:miter lim="400000"/>
          </a:ln>
        </p:spPr>
        <p:txBody>
          <a:bodyPr lIns="71437" tIns="71437" rIns="71437" bIns="71437" anchor="ctr">
            <a:normAutofit fontScale="100000" lnSpcReduction="0"/>
          </a:bodyPr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51" name="前端微服务化 =&gt; FAAS"/>
          <p:cNvSpPr txBox="1"/>
          <p:nvPr/>
        </p:nvSpPr>
        <p:spPr>
          <a:xfrm>
            <a:off x="8557790" y="10656441"/>
            <a:ext cx="7268420" cy="1069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1" sz="5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前端微服务化 =&gt; FAAS</a:t>
            </a:r>
          </a:p>
        </p:txBody>
      </p:sp>
      <p:grpSp>
        <p:nvGrpSpPr>
          <p:cNvPr id="255" name="成组"/>
          <p:cNvGrpSpPr/>
          <p:nvPr/>
        </p:nvGrpSpPr>
        <p:grpSpPr>
          <a:xfrm>
            <a:off x="6362416" y="5609557"/>
            <a:ext cx="11659169" cy="4791952"/>
            <a:chOff x="0" y="0"/>
            <a:chExt cx="11659167" cy="4791951"/>
          </a:xfrm>
        </p:grpSpPr>
        <p:sp>
          <p:nvSpPr>
            <p:cNvPr id="252" name="+"/>
            <p:cNvSpPr txBox="1"/>
            <p:nvPr/>
          </p:nvSpPr>
          <p:spPr>
            <a:xfrm>
              <a:off x="5041805" y="1321238"/>
              <a:ext cx="1307605" cy="2149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b="1" sz="13600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defRPr>
              </a:lvl1pPr>
            </a:lstStyle>
            <a:p>
              <a:pPr/>
              <a:r>
                <a:t>+</a:t>
              </a:r>
            </a:p>
          </p:txBody>
        </p:sp>
        <p:pic>
          <p:nvPicPr>
            <p:cNvPr id="253" name="docker.png" descr="docker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263965"/>
              <a:ext cx="4264020" cy="426402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54" name="nginx.png" descr="nginx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6867216" y="0"/>
              <a:ext cx="4791952" cy="479195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push dir="u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矩形"/>
          <p:cNvSpPr/>
          <p:nvPr/>
        </p:nvSpPr>
        <p:spPr>
          <a:xfrm>
            <a:off x="-107147" y="-27516"/>
            <a:ext cx="24598294" cy="13771032"/>
          </a:xfrm>
          <a:prstGeom prst="rect">
            <a:avLst/>
          </a:prstGeom>
          <a:solidFill>
            <a:schemeClr val="accent6">
              <a:satOff val="1848"/>
              <a:lumOff val="-1526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 marL="874643" indent="-874643" algn="l">
              <a:buSzPct val="100000"/>
              <a:buAutoNum type="arabicPeriod" startAt="1"/>
              <a:defRPr b="1" sz="44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pSp>
        <p:nvGrpSpPr>
          <p:cNvPr id="268" name="成组"/>
          <p:cNvGrpSpPr/>
          <p:nvPr/>
        </p:nvGrpSpPr>
        <p:grpSpPr>
          <a:xfrm>
            <a:off x="4106142" y="1591343"/>
            <a:ext cx="14848341" cy="9785393"/>
            <a:chOff x="0" y="0"/>
            <a:chExt cx="14848340" cy="9785391"/>
          </a:xfrm>
        </p:grpSpPr>
        <p:sp>
          <p:nvSpPr>
            <p:cNvPr id="258" name="入口服务…"/>
            <p:cNvSpPr/>
            <p:nvPr/>
          </p:nvSpPr>
          <p:spPr>
            <a:xfrm>
              <a:off x="5288487" y="5664821"/>
              <a:ext cx="4120571" cy="4120571"/>
            </a:xfrm>
            <a:prstGeom prst="ellips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defRPr>
              </a:pPr>
              <a:r>
                <a:t>入口服务</a:t>
              </a:r>
            </a:p>
            <a:p>
              <a:pPr>
                <a:defRPr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defRPr>
              </a:pPr>
              <a:r>
                <a:t>SSI</a:t>
              </a:r>
            </a:p>
          </p:txBody>
        </p:sp>
        <p:sp>
          <p:nvSpPr>
            <p:cNvPr id="259" name="组件服务B"/>
            <p:cNvSpPr/>
            <p:nvPr/>
          </p:nvSpPr>
          <p:spPr>
            <a:xfrm>
              <a:off x="0" y="5976062"/>
              <a:ext cx="3498089" cy="3498090"/>
            </a:xfrm>
            <a:prstGeom prst="ellips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>
                <a:defRPr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defRPr>
              </a:lvl1pPr>
            </a:lstStyle>
            <a:p>
              <a:pPr/>
              <a:r>
                <a:t>组件服务B</a:t>
              </a:r>
            </a:p>
          </p:txBody>
        </p:sp>
        <p:sp>
          <p:nvSpPr>
            <p:cNvPr id="260" name="组件服务A"/>
            <p:cNvSpPr/>
            <p:nvPr/>
          </p:nvSpPr>
          <p:spPr>
            <a:xfrm>
              <a:off x="5522869" y="0"/>
              <a:ext cx="3498090" cy="3498089"/>
            </a:xfrm>
            <a:prstGeom prst="ellips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>
                <a:defRPr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defRPr>
              </a:lvl1pPr>
            </a:lstStyle>
            <a:p>
              <a:pPr/>
              <a:r>
                <a:t>组件服务A</a:t>
              </a:r>
            </a:p>
          </p:txBody>
        </p:sp>
        <p:sp>
          <p:nvSpPr>
            <p:cNvPr id="261" name="组件服务C"/>
            <p:cNvSpPr/>
            <p:nvPr/>
          </p:nvSpPr>
          <p:spPr>
            <a:xfrm>
              <a:off x="10588793" y="0"/>
              <a:ext cx="3498089" cy="3498089"/>
            </a:xfrm>
            <a:prstGeom prst="ellips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>
                <a:defRPr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defRPr>
              </a:lvl1pPr>
            </a:lstStyle>
            <a:p>
              <a:pPr/>
              <a:r>
                <a:t>组件服务C</a:t>
              </a:r>
            </a:p>
          </p:txBody>
        </p:sp>
        <p:sp>
          <p:nvSpPr>
            <p:cNvPr id="262" name="线条"/>
            <p:cNvSpPr/>
            <p:nvPr/>
          </p:nvSpPr>
          <p:spPr>
            <a:xfrm>
              <a:off x="7348772" y="3679225"/>
              <a:ext cx="1" cy="1652711"/>
            </a:xfrm>
            <a:prstGeom prst="line">
              <a:avLst/>
            </a:prstGeom>
            <a:noFill/>
            <a:ln w="1143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/>
            </a:p>
          </p:txBody>
        </p:sp>
        <p:sp>
          <p:nvSpPr>
            <p:cNvPr id="263" name="线条"/>
            <p:cNvSpPr/>
            <p:nvPr/>
          </p:nvSpPr>
          <p:spPr>
            <a:xfrm>
              <a:off x="3740782" y="7605049"/>
              <a:ext cx="1435469" cy="1"/>
            </a:xfrm>
            <a:prstGeom prst="line">
              <a:avLst/>
            </a:prstGeom>
            <a:noFill/>
            <a:ln w="1143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/>
            </a:p>
          </p:txBody>
        </p:sp>
        <p:sp>
          <p:nvSpPr>
            <p:cNvPr id="264" name="线条"/>
            <p:cNvSpPr/>
            <p:nvPr/>
          </p:nvSpPr>
          <p:spPr>
            <a:xfrm flipH="1">
              <a:off x="9260421" y="1749044"/>
              <a:ext cx="1083225" cy="1"/>
            </a:xfrm>
            <a:prstGeom prst="line">
              <a:avLst/>
            </a:prstGeom>
            <a:noFill/>
            <a:ln w="1143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/>
            </a:p>
          </p:txBody>
        </p:sp>
        <p:sp>
          <p:nvSpPr>
            <p:cNvPr id="265" name="线条"/>
            <p:cNvSpPr/>
            <p:nvPr/>
          </p:nvSpPr>
          <p:spPr>
            <a:xfrm>
              <a:off x="9755635" y="7605049"/>
              <a:ext cx="1395875" cy="1"/>
            </a:xfrm>
            <a:prstGeom prst="line">
              <a:avLst/>
            </a:prstGeom>
            <a:noFill/>
            <a:ln w="1016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/>
            </a:p>
          </p:txBody>
        </p:sp>
        <p:sp>
          <p:nvSpPr>
            <p:cNvPr id="266" name="电脑"/>
            <p:cNvSpPr/>
            <p:nvPr/>
          </p:nvSpPr>
          <p:spPr>
            <a:xfrm>
              <a:off x="11480227" y="6246045"/>
              <a:ext cx="3368114" cy="2718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5" h="21600" fill="norm" stroke="1" extrusionOk="0">
                  <a:moveTo>
                    <a:pt x="464" y="0"/>
                  </a:moveTo>
                  <a:cubicBezTo>
                    <a:pt x="210" y="0"/>
                    <a:pt x="0" y="261"/>
                    <a:pt x="0" y="575"/>
                  </a:cubicBezTo>
                  <a:lnTo>
                    <a:pt x="0" y="17777"/>
                  </a:lnTo>
                  <a:cubicBezTo>
                    <a:pt x="0" y="18091"/>
                    <a:pt x="210" y="18354"/>
                    <a:pt x="464" y="18354"/>
                  </a:cubicBezTo>
                  <a:lnTo>
                    <a:pt x="9148" y="18354"/>
                  </a:lnTo>
                  <a:lnTo>
                    <a:pt x="9116" y="18513"/>
                  </a:lnTo>
                  <a:lnTo>
                    <a:pt x="8753" y="20763"/>
                  </a:lnTo>
                  <a:lnTo>
                    <a:pt x="7690" y="20763"/>
                  </a:lnTo>
                  <a:lnTo>
                    <a:pt x="7690" y="21600"/>
                  </a:lnTo>
                  <a:lnTo>
                    <a:pt x="10486" y="21600"/>
                  </a:lnTo>
                  <a:lnTo>
                    <a:pt x="11107" y="21600"/>
                  </a:lnTo>
                  <a:lnTo>
                    <a:pt x="13905" y="21600"/>
                  </a:lnTo>
                  <a:lnTo>
                    <a:pt x="13905" y="20763"/>
                  </a:lnTo>
                  <a:lnTo>
                    <a:pt x="12842" y="20763"/>
                  </a:lnTo>
                  <a:lnTo>
                    <a:pt x="12479" y="18513"/>
                  </a:lnTo>
                  <a:lnTo>
                    <a:pt x="12452" y="18354"/>
                  </a:lnTo>
                  <a:lnTo>
                    <a:pt x="21131" y="18354"/>
                  </a:lnTo>
                  <a:cubicBezTo>
                    <a:pt x="21384" y="18354"/>
                    <a:pt x="21595" y="18091"/>
                    <a:pt x="21595" y="17777"/>
                  </a:cubicBezTo>
                  <a:lnTo>
                    <a:pt x="21595" y="575"/>
                  </a:lnTo>
                  <a:cubicBezTo>
                    <a:pt x="21600" y="261"/>
                    <a:pt x="21389" y="0"/>
                    <a:pt x="21136" y="0"/>
                  </a:cubicBezTo>
                  <a:lnTo>
                    <a:pt x="464" y="0"/>
                  </a:lnTo>
                  <a:close/>
                  <a:moveTo>
                    <a:pt x="10800" y="542"/>
                  </a:moveTo>
                  <a:cubicBezTo>
                    <a:pt x="10913" y="542"/>
                    <a:pt x="11006" y="650"/>
                    <a:pt x="11006" y="797"/>
                  </a:cubicBezTo>
                  <a:cubicBezTo>
                    <a:pt x="11006" y="937"/>
                    <a:pt x="10913" y="1052"/>
                    <a:pt x="10800" y="1052"/>
                  </a:cubicBezTo>
                  <a:cubicBezTo>
                    <a:pt x="10686" y="1052"/>
                    <a:pt x="10594" y="937"/>
                    <a:pt x="10594" y="797"/>
                  </a:cubicBezTo>
                  <a:cubicBezTo>
                    <a:pt x="10594" y="656"/>
                    <a:pt x="10686" y="542"/>
                    <a:pt x="10800" y="542"/>
                  </a:cubicBezTo>
                  <a:close/>
                  <a:moveTo>
                    <a:pt x="1242" y="1734"/>
                  </a:moveTo>
                  <a:lnTo>
                    <a:pt x="20358" y="1734"/>
                  </a:lnTo>
                  <a:lnTo>
                    <a:pt x="20358" y="15233"/>
                  </a:lnTo>
                  <a:lnTo>
                    <a:pt x="1242" y="15233"/>
                  </a:lnTo>
                  <a:lnTo>
                    <a:pt x="1242" y="1734"/>
                  </a:lnTo>
                  <a:close/>
                </a:path>
              </a:pathLst>
            </a:cu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/>
            </a:p>
          </p:txBody>
        </p:sp>
        <p:sp>
          <p:nvSpPr>
            <p:cNvPr id="267" name="Route"/>
            <p:cNvSpPr txBox="1"/>
            <p:nvPr/>
          </p:nvSpPr>
          <p:spPr>
            <a:xfrm>
              <a:off x="9717630" y="6593415"/>
              <a:ext cx="1471886" cy="7651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4200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defRPr>
              </a:lvl1pPr>
            </a:lstStyle>
            <a:p>
              <a:pPr/>
              <a:r>
                <a:t>Route</a:t>
              </a:r>
            </a:p>
          </p:txBody>
        </p:sp>
      </p:grpSp>
      <p:sp>
        <p:nvSpPr>
          <p:cNvPr id="269" name="https://github.com/neuland/micro-frontends"/>
          <p:cNvSpPr txBox="1"/>
          <p:nvPr/>
        </p:nvSpPr>
        <p:spPr>
          <a:xfrm>
            <a:off x="7152508" y="12107798"/>
            <a:ext cx="8755609" cy="727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https://github.com/neuland/micro-frontends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push dir="u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69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O(∩_∩)O谢谢"/>
          <p:cNvSpPr txBox="1"/>
          <p:nvPr/>
        </p:nvSpPr>
        <p:spPr>
          <a:xfrm>
            <a:off x="-80720" y="-156994"/>
            <a:ext cx="24545440" cy="14029988"/>
          </a:xfrm>
          <a:prstGeom prst="rect">
            <a:avLst/>
          </a:prstGeom>
          <a:solidFill>
            <a:schemeClr val="accent6">
              <a:satOff val="1848"/>
              <a:lumOff val="-1526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>
            <a:lvl1pPr>
              <a:defRPr sz="6600">
                <a:solidFill>
                  <a:srgbClr val="FFFFFF"/>
                </a:solidFill>
              </a:defRPr>
            </a:lvl1pPr>
          </a:lstStyle>
          <a:p>
            <a:pPr/>
            <a:r>
              <a:t>O(∩_∩)O谢谢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push dir="u"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Q&amp;A"/>
          <p:cNvSpPr txBox="1"/>
          <p:nvPr/>
        </p:nvSpPr>
        <p:spPr>
          <a:xfrm>
            <a:off x="-80720" y="-156994"/>
            <a:ext cx="24545440" cy="14029988"/>
          </a:xfrm>
          <a:prstGeom prst="rect">
            <a:avLst/>
          </a:prstGeom>
          <a:solidFill>
            <a:schemeClr val="accent6">
              <a:satOff val="1848"/>
              <a:lumOff val="-1526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>
            <a:lvl1pPr>
              <a:defRPr sz="6600">
                <a:solidFill>
                  <a:srgbClr val="FFFFFF"/>
                </a:solidFill>
              </a:defRPr>
            </a:lvl1pPr>
          </a:lstStyle>
          <a:p>
            <a:pPr/>
            <a:r>
              <a:t>Q&amp;A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14:prism dir="l" isContent="0" isInverted="1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为什么要讲模式？"/>
          <p:cNvSpPr txBox="1"/>
          <p:nvPr>
            <p:ph type="title"/>
          </p:nvPr>
        </p:nvSpPr>
        <p:spPr>
          <a:xfrm>
            <a:off x="3548062" y="1027552"/>
            <a:ext cx="17287876" cy="3429001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为什么要讲模式？</a:t>
            </a:r>
          </a:p>
        </p:txBody>
      </p:sp>
      <p:sp>
        <p:nvSpPr>
          <p:cNvPr id="125" name="框架越来越多"/>
          <p:cNvSpPr/>
          <p:nvPr/>
        </p:nvSpPr>
        <p:spPr>
          <a:xfrm>
            <a:off x="6445135" y="4962957"/>
            <a:ext cx="11493730" cy="1785939"/>
          </a:xfrm>
          <a:prstGeom prst="roundRect">
            <a:avLst>
              <a:gd name="adj" fmla="val 15000"/>
            </a:avLst>
          </a:prstGeom>
          <a:solidFill>
            <a:srgbClr val="80878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框架越来越多</a:t>
            </a:r>
          </a:p>
        </p:txBody>
      </p:sp>
      <p:sp>
        <p:nvSpPr>
          <p:cNvPr id="126" name="需要找到规律或者有效应对的方法"/>
          <p:cNvSpPr/>
          <p:nvPr/>
        </p:nvSpPr>
        <p:spPr>
          <a:xfrm>
            <a:off x="6445135" y="9273457"/>
            <a:ext cx="11493730" cy="1785939"/>
          </a:xfrm>
          <a:prstGeom prst="roundRect">
            <a:avLst>
              <a:gd name="adj" fmla="val 15000"/>
            </a:avLst>
          </a:prstGeom>
          <a:solidFill>
            <a:srgbClr val="80878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需要找到规律或者有效应对的方法</a:t>
            </a:r>
          </a:p>
        </p:txBody>
      </p:sp>
      <p:sp>
        <p:nvSpPr>
          <p:cNvPr id="127" name="钥匙"/>
          <p:cNvSpPr/>
          <p:nvPr/>
        </p:nvSpPr>
        <p:spPr>
          <a:xfrm>
            <a:off x="11728429" y="6933499"/>
            <a:ext cx="927141" cy="21553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cubicBezTo>
                  <a:pt x="4836" y="0"/>
                  <a:pt x="0" y="2080"/>
                  <a:pt x="0" y="4646"/>
                </a:cubicBezTo>
                <a:cubicBezTo>
                  <a:pt x="0" y="6406"/>
                  <a:pt x="2275" y="7936"/>
                  <a:pt x="5629" y="8724"/>
                </a:cubicBezTo>
                <a:lnTo>
                  <a:pt x="5629" y="10112"/>
                </a:lnTo>
                <a:lnTo>
                  <a:pt x="7250" y="10112"/>
                </a:lnTo>
                <a:lnTo>
                  <a:pt x="7250" y="20420"/>
                </a:lnTo>
                <a:lnTo>
                  <a:pt x="10804" y="21600"/>
                </a:lnTo>
                <a:lnTo>
                  <a:pt x="13009" y="20420"/>
                </a:lnTo>
                <a:lnTo>
                  <a:pt x="14362" y="19712"/>
                </a:lnTo>
                <a:lnTo>
                  <a:pt x="13009" y="19092"/>
                </a:lnTo>
                <a:lnTo>
                  <a:pt x="13013" y="18588"/>
                </a:lnTo>
                <a:lnTo>
                  <a:pt x="14397" y="17726"/>
                </a:lnTo>
                <a:lnTo>
                  <a:pt x="13016" y="16890"/>
                </a:lnTo>
                <a:lnTo>
                  <a:pt x="13016" y="16332"/>
                </a:lnTo>
                <a:lnTo>
                  <a:pt x="14397" y="15473"/>
                </a:lnTo>
                <a:lnTo>
                  <a:pt x="13013" y="14634"/>
                </a:lnTo>
                <a:lnTo>
                  <a:pt x="13013" y="14082"/>
                </a:lnTo>
                <a:lnTo>
                  <a:pt x="14397" y="13220"/>
                </a:lnTo>
                <a:lnTo>
                  <a:pt x="13009" y="12380"/>
                </a:lnTo>
                <a:lnTo>
                  <a:pt x="13009" y="11885"/>
                </a:lnTo>
                <a:lnTo>
                  <a:pt x="13064" y="11753"/>
                </a:lnTo>
                <a:lnTo>
                  <a:pt x="14566" y="10665"/>
                </a:lnTo>
                <a:lnTo>
                  <a:pt x="14566" y="10112"/>
                </a:lnTo>
                <a:lnTo>
                  <a:pt x="15970" y="10112"/>
                </a:lnTo>
                <a:lnTo>
                  <a:pt x="15970" y="8724"/>
                </a:lnTo>
                <a:cubicBezTo>
                  <a:pt x="19325" y="7936"/>
                  <a:pt x="21600" y="6406"/>
                  <a:pt x="21600" y="4646"/>
                </a:cubicBezTo>
                <a:cubicBezTo>
                  <a:pt x="21600" y="2080"/>
                  <a:pt x="16764" y="0"/>
                  <a:pt x="10800" y="0"/>
                </a:cubicBezTo>
                <a:close/>
                <a:moveTo>
                  <a:pt x="10800" y="1183"/>
                </a:moveTo>
                <a:cubicBezTo>
                  <a:pt x="12161" y="1183"/>
                  <a:pt x="13264" y="1657"/>
                  <a:pt x="13264" y="2243"/>
                </a:cubicBezTo>
                <a:cubicBezTo>
                  <a:pt x="13264" y="2828"/>
                  <a:pt x="12161" y="3302"/>
                  <a:pt x="10800" y="3302"/>
                </a:cubicBezTo>
                <a:cubicBezTo>
                  <a:pt x="9439" y="3302"/>
                  <a:pt x="8336" y="2828"/>
                  <a:pt x="8336" y="2243"/>
                </a:cubicBezTo>
                <a:cubicBezTo>
                  <a:pt x="8336" y="1657"/>
                  <a:pt x="9439" y="1183"/>
                  <a:pt x="10800" y="1183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push dir="l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1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7" grpId="1"/>
      <p:bldP build="whole" bldLvl="1" animBg="1" rev="0" advAuto="0" spid="126" grpId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关注点"/>
          <p:cNvSpPr txBox="1"/>
          <p:nvPr>
            <p:ph type="title"/>
          </p:nvPr>
        </p:nvSpPr>
        <p:spPr>
          <a:xfrm>
            <a:off x="3548062" y="789291"/>
            <a:ext cx="17287876" cy="3429001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关注点</a:t>
            </a:r>
          </a:p>
        </p:txBody>
      </p:sp>
      <p:grpSp>
        <p:nvGrpSpPr>
          <p:cNvPr id="135" name="成组"/>
          <p:cNvGrpSpPr/>
          <p:nvPr/>
        </p:nvGrpSpPr>
        <p:grpSpPr>
          <a:xfrm>
            <a:off x="4801009" y="3464530"/>
            <a:ext cx="4617357" cy="9028452"/>
            <a:chOff x="-50800" y="-50800"/>
            <a:chExt cx="4617355" cy="9028451"/>
          </a:xfrm>
        </p:grpSpPr>
        <p:sp>
          <p:nvSpPr>
            <p:cNvPr id="130" name="HTML"/>
            <p:cNvSpPr/>
            <p:nvPr/>
          </p:nvSpPr>
          <p:spPr>
            <a:xfrm>
              <a:off x="1007721" y="341557"/>
              <a:ext cx="2500313" cy="2500313"/>
            </a:xfrm>
            <a:prstGeom prst="ellipse">
              <a:avLst/>
            </a:prstGeom>
            <a:solidFill>
              <a:srgbClr val="80878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HTML</a:t>
              </a:r>
            </a:p>
          </p:txBody>
        </p:sp>
        <p:sp>
          <p:nvSpPr>
            <p:cNvPr id="131" name="CSS"/>
            <p:cNvSpPr/>
            <p:nvPr/>
          </p:nvSpPr>
          <p:spPr>
            <a:xfrm>
              <a:off x="1007721" y="3213269"/>
              <a:ext cx="2500313" cy="2500313"/>
            </a:xfrm>
            <a:prstGeom prst="ellipse">
              <a:avLst/>
            </a:prstGeom>
            <a:solidFill>
              <a:srgbClr val="80878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CSS</a:t>
              </a:r>
            </a:p>
          </p:txBody>
        </p:sp>
        <p:sp>
          <p:nvSpPr>
            <p:cNvPr id="132" name="JS"/>
            <p:cNvSpPr/>
            <p:nvPr/>
          </p:nvSpPr>
          <p:spPr>
            <a:xfrm>
              <a:off x="1007721" y="6084980"/>
              <a:ext cx="2500313" cy="2500314"/>
            </a:xfrm>
            <a:prstGeom prst="ellipse">
              <a:avLst/>
            </a:prstGeom>
            <a:solidFill>
              <a:srgbClr val="80878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JS</a:t>
              </a:r>
            </a:p>
          </p:txBody>
        </p:sp>
        <p:pic>
          <p:nvPicPr>
            <p:cNvPr id="133" name="圆角矩形" descr="圆角矩形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-50800" y="-50800"/>
              <a:ext cx="4617356" cy="9028452"/>
            </a:xfrm>
            <a:prstGeom prst="rect">
              <a:avLst/>
            </a:prstGeom>
            <a:effectLst/>
          </p:spPr>
        </p:pic>
      </p:grpSp>
      <p:sp>
        <p:nvSpPr>
          <p:cNvPr id="136" name="数据"/>
          <p:cNvSpPr/>
          <p:nvPr/>
        </p:nvSpPr>
        <p:spPr>
          <a:xfrm>
            <a:off x="10941843" y="4718798"/>
            <a:ext cx="2500314" cy="2500314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数据</a:t>
            </a:r>
          </a:p>
        </p:txBody>
      </p:sp>
      <p:sp>
        <p:nvSpPr>
          <p:cNvPr id="137" name="组件"/>
          <p:cNvSpPr/>
          <p:nvPr/>
        </p:nvSpPr>
        <p:spPr>
          <a:xfrm>
            <a:off x="10941843" y="7719617"/>
            <a:ext cx="2500314" cy="2500314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组件</a:t>
            </a:r>
          </a:p>
        </p:txBody>
      </p:sp>
      <p:pic>
        <p:nvPicPr>
          <p:cNvPr id="138" name="圆角矩形" descr="圆角矩形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016435" y="3464530"/>
            <a:ext cx="4617356" cy="9028452"/>
          </a:xfrm>
          <a:prstGeom prst="rect">
            <a:avLst/>
          </a:prstGeom>
        </p:spPr>
      </p:pic>
      <p:sp>
        <p:nvSpPr>
          <p:cNvPr id="140" name="组件"/>
          <p:cNvSpPr/>
          <p:nvPr/>
        </p:nvSpPr>
        <p:spPr>
          <a:xfrm>
            <a:off x="15511488" y="4865834"/>
            <a:ext cx="3627250" cy="1785938"/>
          </a:xfrm>
          <a:prstGeom prst="rect">
            <a:avLst/>
          </a:prstGeom>
          <a:solidFill>
            <a:srgbClr val="80878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组件</a:t>
            </a:r>
          </a:p>
        </p:txBody>
      </p:sp>
      <p:sp>
        <p:nvSpPr>
          <p:cNvPr id="141" name="组件模块"/>
          <p:cNvSpPr/>
          <p:nvPr/>
        </p:nvSpPr>
        <p:spPr>
          <a:xfrm>
            <a:off x="15511488" y="7085786"/>
            <a:ext cx="3627250" cy="1785939"/>
          </a:xfrm>
          <a:prstGeom prst="rect">
            <a:avLst/>
          </a:prstGeom>
          <a:solidFill>
            <a:schemeClr val="accent6">
              <a:satOff val="1848"/>
              <a:lumOff val="-1526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组件模块</a:t>
            </a:r>
          </a:p>
        </p:txBody>
      </p:sp>
      <p:sp>
        <p:nvSpPr>
          <p:cNvPr id="142" name="组件系统"/>
          <p:cNvSpPr/>
          <p:nvPr/>
        </p:nvSpPr>
        <p:spPr>
          <a:xfrm>
            <a:off x="15511488" y="9305739"/>
            <a:ext cx="3627250" cy="1785939"/>
          </a:xfrm>
          <a:prstGeom prst="rect">
            <a:avLst/>
          </a:prstGeom>
          <a:solidFill>
            <a:schemeClr val="accent6">
              <a:satOff val="1848"/>
              <a:lumOff val="-1526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组件系统</a:t>
            </a:r>
          </a:p>
        </p:txBody>
      </p:sp>
      <p:pic>
        <p:nvPicPr>
          <p:cNvPr id="143" name="线条" descr="线条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355019" y="7228742"/>
            <a:ext cx="1880583" cy="54598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push dir="l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7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7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7" dur="7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2" dur="7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mph" nodeType="clickEffect" presetSubtype="0" presetID="32" grpId="5" fill="hold">
                                  <p:stCondLst>
                                    <p:cond delay="0"/>
                                  </p:stCondLst>
                                  <p:childTnLst>
                                    <p:animRot by="300000">
                                      <p:cBhvr>
                                        <p:cTn id="26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27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600000">
                                      <p:cBhvr>
                                        <p:cTn id="28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29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300000">
                                      <p:cBhvr>
                                        <p:cTn id="30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0" grpId="2"/>
      <p:bldP build="whole" bldLvl="1" animBg="1" rev="0" advAuto="0" spid="141" grpId="3"/>
      <p:bldP build="whole" bldLvl="1" animBg="1" rev="0" advAuto="0" spid="138" grpId="5"/>
      <p:bldP build="whole" bldLvl="1" animBg="1" rev="0" advAuto="0" spid="142" grpId="4"/>
      <p:bldP build="whole" bldLvl="1" animBg="1" rev="0" advAuto="0" spid="138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为什么是数据？"/>
          <p:cNvSpPr txBox="1"/>
          <p:nvPr>
            <p:ph type="title"/>
          </p:nvPr>
        </p:nvSpPr>
        <p:spPr>
          <a:xfrm>
            <a:off x="3177206" y="1326067"/>
            <a:ext cx="17287876" cy="3429001"/>
          </a:xfrm>
          <a:prstGeom prst="rect">
            <a:avLst/>
          </a:prstGeom>
        </p:spPr>
        <p:txBody>
          <a:bodyPr/>
          <a:lstStyle/>
          <a:p>
            <a:pPr/>
            <a:r>
              <a:t>为什么是数据？</a:t>
            </a:r>
          </a:p>
        </p:txBody>
      </p:sp>
      <p:sp>
        <p:nvSpPr>
          <p:cNvPr id="147" name="{…"/>
          <p:cNvSpPr txBox="1"/>
          <p:nvPr/>
        </p:nvSpPr>
        <p:spPr>
          <a:xfrm>
            <a:off x="4686337" y="4484981"/>
            <a:ext cx="6465963" cy="7407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 defTabSz="642937">
              <a:defRPr b="1" sz="4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{</a:t>
            </a:r>
          </a:p>
          <a:p>
            <a:pPr algn="l" defTabSz="642937">
              <a:defRPr b="1" sz="4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selected: </a:t>
            </a:r>
            <a:r>
              <a:rPr>
                <a:solidFill>
                  <a:srgbClr val="006DBC"/>
                </a:solidFill>
              </a:rPr>
              <a:t>[</a:t>
            </a:r>
            <a:r>
              <a:t> </a:t>
            </a:r>
            <a:r>
              <a:rPr>
                <a:solidFill>
                  <a:srgbClr val="BF8F00"/>
                </a:solidFill>
              </a:rPr>
              <a:t>1</a:t>
            </a:r>
            <a:r>
              <a:t> </a:t>
            </a:r>
            <a:r>
              <a:rPr>
                <a:solidFill>
                  <a:srgbClr val="006DBC"/>
                </a:solidFill>
              </a:rPr>
              <a:t>]</a:t>
            </a:r>
          </a:p>
          <a:p>
            <a:pPr algn="l" defTabSz="642937">
              <a:defRPr b="1" sz="4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items: </a:t>
            </a:r>
            <a:r>
              <a:rPr>
                <a:solidFill>
                  <a:srgbClr val="006DBC"/>
                </a:solidFill>
              </a:rPr>
              <a:t>[</a:t>
            </a:r>
            <a:r>
              <a:t>{</a:t>
            </a:r>
          </a:p>
          <a:p>
            <a:pPr algn="l" defTabSz="642937">
              <a:defRPr b="1" sz="4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id: </a:t>
            </a:r>
            <a:r>
              <a:rPr>
                <a:solidFill>
                  <a:srgbClr val="BF8F00"/>
                </a:solidFill>
              </a:rPr>
              <a:t>1</a:t>
            </a:r>
            <a:r>
              <a:t>,</a:t>
            </a:r>
          </a:p>
          <a:p>
            <a:pPr algn="l" defTabSz="642937">
              <a:defRPr b="1" sz="4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name: 'A'</a:t>
            </a:r>
          </a:p>
          <a:p>
            <a:pPr algn="l" defTabSz="642937">
              <a:defRPr b="1" sz="4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}, {</a:t>
            </a:r>
          </a:p>
          <a:p>
            <a:pPr algn="l" defTabSz="642937">
              <a:defRPr b="1" sz="4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id: </a:t>
            </a:r>
            <a:r>
              <a:rPr>
                <a:solidFill>
                  <a:srgbClr val="BF8F00"/>
                </a:solidFill>
              </a:rPr>
              <a:t>2</a:t>
            </a:r>
            <a:r>
              <a:t>,</a:t>
            </a:r>
          </a:p>
          <a:p>
            <a:pPr algn="l" defTabSz="642937">
              <a:defRPr b="1" sz="4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name: 'B'</a:t>
            </a:r>
          </a:p>
          <a:p>
            <a:pPr algn="l" defTabSz="642937">
              <a:defRPr b="1" sz="4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}</a:t>
            </a:r>
            <a:r>
              <a:rPr>
                <a:solidFill>
                  <a:srgbClr val="006DBC"/>
                </a:solidFill>
              </a:rPr>
              <a:t>]</a:t>
            </a:r>
          </a:p>
          <a:p>
            <a:pPr algn="l" defTabSz="642937">
              <a:defRPr b="1" sz="4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</a:p>
        </p:txBody>
      </p:sp>
      <p:sp>
        <p:nvSpPr>
          <p:cNvPr id="148" name="{…"/>
          <p:cNvSpPr txBox="1"/>
          <p:nvPr/>
        </p:nvSpPr>
        <p:spPr>
          <a:xfrm>
            <a:off x="12945427" y="4154781"/>
            <a:ext cx="7167117" cy="8067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 defTabSz="642937">
              <a:defRPr b="1" sz="4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{</a:t>
            </a:r>
          </a:p>
          <a:p>
            <a:pPr algn="l" defTabSz="642937">
              <a:defRPr b="1" sz="4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items: </a:t>
            </a:r>
            <a:r>
              <a:rPr>
                <a:solidFill>
                  <a:srgbClr val="006DBC"/>
                </a:solidFill>
              </a:rPr>
              <a:t>[</a:t>
            </a:r>
            <a:r>
              <a:t>{</a:t>
            </a:r>
          </a:p>
          <a:p>
            <a:pPr algn="l" defTabSz="642937">
              <a:defRPr b="1" sz="4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id: </a:t>
            </a:r>
            <a:r>
              <a:rPr>
                <a:solidFill>
                  <a:srgbClr val="BF8F00"/>
                </a:solidFill>
              </a:rPr>
              <a:t>1</a:t>
            </a:r>
            <a:r>
              <a:t>,</a:t>
            </a:r>
          </a:p>
          <a:p>
            <a:pPr algn="l" defTabSz="642937">
              <a:defRPr b="1" sz="4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name: 'A',</a:t>
            </a:r>
          </a:p>
          <a:p>
            <a:pPr algn="l" defTabSz="642937">
              <a:defRPr b="1" sz="4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selected: true</a:t>
            </a:r>
          </a:p>
          <a:p>
            <a:pPr algn="l" defTabSz="642937">
              <a:defRPr b="1" sz="4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}, {</a:t>
            </a:r>
          </a:p>
          <a:p>
            <a:pPr algn="l" defTabSz="642937">
              <a:defRPr b="1" sz="4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id: </a:t>
            </a:r>
            <a:r>
              <a:rPr>
                <a:solidFill>
                  <a:srgbClr val="BF8F00"/>
                </a:solidFill>
              </a:rPr>
              <a:t>2</a:t>
            </a:r>
            <a:r>
              <a:t>,</a:t>
            </a:r>
          </a:p>
          <a:p>
            <a:pPr algn="l" defTabSz="642937">
              <a:defRPr b="1" sz="4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name: 'B',</a:t>
            </a:r>
          </a:p>
          <a:p>
            <a:pPr algn="l" defTabSz="642937">
              <a:defRPr b="1" sz="4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selected: false</a:t>
            </a:r>
          </a:p>
          <a:p>
            <a:pPr algn="l" defTabSz="642937">
              <a:defRPr b="1" sz="4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}</a:t>
            </a:r>
            <a:r>
              <a:rPr>
                <a:solidFill>
                  <a:srgbClr val="006DBC"/>
                </a:solidFill>
              </a:rPr>
              <a:t>]</a:t>
            </a:r>
          </a:p>
          <a:p>
            <a:pPr algn="l" defTabSz="642937">
              <a:defRPr b="1" sz="4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</a:p>
        </p:txBody>
      </p:sp>
      <p:sp>
        <p:nvSpPr>
          <p:cNvPr id="149" name="线条"/>
          <p:cNvSpPr/>
          <p:nvPr/>
        </p:nvSpPr>
        <p:spPr>
          <a:xfrm flipV="1">
            <a:off x="11821143" y="4165028"/>
            <a:ext cx="1" cy="8047181"/>
          </a:xfrm>
          <a:prstGeom prst="line">
            <a:avLst/>
          </a:prstGeom>
          <a:ln w="12700">
            <a:solidFill>
              <a:srgbClr val="000000"/>
            </a:solidFill>
            <a:custDash>
              <a:ds d="100000" sp="200000"/>
            </a:custDash>
          </a:ln>
        </p:spPr>
        <p:txBody>
          <a:bodyPr lIns="71437" tIns="71437" rIns="71437" bIns="71437" anchor="ctr"/>
          <a:lstStyle/>
          <a:p>
            <a:p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push dir="l"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什么是组件？"/>
          <p:cNvSpPr txBox="1"/>
          <p:nvPr>
            <p:ph type="title"/>
          </p:nvPr>
        </p:nvSpPr>
        <p:spPr>
          <a:xfrm>
            <a:off x="3548062" y="4165600"/>
            <a:ext cx="17287876" cy="3429000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什么是组件？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14:switch dir="l"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48000" y="4123618"/>
            <a:ext cx="18288000" cy="8045304"/>
          </a:xfrm>
          <a:prstGeom prst="rect">
            <a:avLst/>
          </a:prstGeom>
          <a:ln w="12700">
            <a:miter lim="400000"/>
          </a:ln>
        </p:spPr>
      </p:pic>
      <p:sp>
        <p:nvSpPr>
          <p:cNvPr id="154" name="iOS的故事板"/>
          <p:cNvSpPr txBox="1"/>
          <p:nvPr>
            <p:ph type="title"/>
          </p:nvPr>
        </p:nvSpPr>
        <p:spPr>
          <a:xfrm>
            <a:off x="3548062" y="1547078"/>
            <a:ext cx="17287876" cy="2211949"/>
          </a:xfrm>
          <a:prstGeom prst="rect">
            <a:avLst/>
          </a:prstGeom>
        </p:spPr>
        <p:txBody>
          <a:bodyPr/>
          <a:lstStyle>
            <a:lvl1pPr>
              <a:defRPr cap="none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iOS的故事板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push dir="l"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成组"/>
          <p:cNvGrpSpPr/>
          <p:nvPr/>
        </p:nvGrpSpPr>
        <p:grpSpPr>
          <a:xfrm>
            <a:off x="3646337" y="1745772"/>
            <a:ext cx="17091325" cy="6660365"/>
            <a:chOff x="0" y="0"/>
            <a:chExt cx="17091324" cy="6660364"/>
          </a:xfrm>
        </p:grpSpPr>
        <p:sp>
          <p:nvSpPr>
            <p:cNvPr id="156" name="&lt;scenes&gt;…"/>
            <p:cNvSpPr/>
            <p:nvPr/>
          </p:nvSpPr>
          <p:spPr>
            <a:xfrm>
              <a:off x="0" y="0"/>
              <a:ext cx="17091325" cy="6660365"/>
            </a:xfrm>
            <a:prstGeom prst="rect">
              <a:avLst/>
            </a:prstGeom>
            <a:noFill/>
            <a:ln w="12700" cap="flat">
              <a:solidFill>
                <a:srgbClr val="808785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 defTabSz="642937">
                <a:defRPr b="1" sz="32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&lt;scenes&gt;</a:t>
              </a:r>
            </a:p>
            <a:p>
              <a:pPr algn="l" defTabSz="642937">
                <a:defRPr b="1" sz="3200">
                  <a:solidFill>
                    <a:srgbClr val="CD1D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>
                  <a:solidFill>
                    <a:srgbClr val="000000"/>
                  </a:solidFill>
                </a:rPr>
                <a:t>  &lt;scene </a:t>
              </a:r>
              <a:r>
                <a:rPr>
                  <a:solidFill>
                    <a:srgbClr val="006DBC"/>
                  </a:solidFill>
                </a:rPr>
                <a:t>sceneID</a:t>
              </a:r>
              <a:r>
                <a:rPr>
                  <a:solidFill>
                    <a:srgbClr val="000000"/>
                  </a:solidFill>
                </a:rPr>
                <a:t>=</a:t>
              </a:r>
              <a:r>
                <a:t>"tne-QT-ifu"</a:t>
              </a:r>
              <a:r>
                <a:rPr>
                  <a:solidFill>
                    <a:srgbClr val="000000"/>
                  </a:solidFill>
                </a:rPr>
                <a:t>&gt;</a:t>
              </a:r>
              <a:endParaRPr>
                <a:solidFill>
                  <a:srgbClr val="000000"/>
                </a:solidFill>
              </a:endParaRPr>
            </a:p>
            <a:p>
              <a:pPr algn="l" defTabSz="642937">
                <a:defRPr b="1" sz="32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 &lt;objects&gt;</a:t>
              </a:r>
            </a:p>
            <a:p>
              <a:pPr algn="l" defTabSz="642937">
                <a:defRPr b="1" sz="32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   &lt;viewController </a:t>
              </a:r>
              <a:r>
                <a:rPr>
                  <a:solidFill>
                    <a:srgbClr val="006DBC"/>
                  </a:solidFill>
                </a:rPr>
                <a:t>title</a:t>
              </a:r>
              <a:r>
                <a:t>=</a:t>
              </a:r>
              <a:r>
                <a:rPr>
                  <a:solidFill>
                    <a:srgbClr val="CD1D00"/>
                  </a:solidFill>
                </a:rPr>
                <a:t>“Login" </a:t>
              </a:r>
              <a:r>
                <a:rPr>
                  <a:solidFill>
                    <a:srgbClr val="006DBC"/>
                  </a:solidFill>
                </a:rPr>
                <a:t>customClass</a:t>
              </a:r>
              <a:r>
                <a:t>=</a:t>
              </a:r>
              <a:r>
                <a:rPr>
                  <a:solidFill>
                    <a:srgbClr val="CD1D00"/>
                  </a:solidFill>
                </a:rPr>
                <a:t>"ViewController"</a:t>
              </a:r>
              <a:r>
                <a:t>&gt;</a:t>
              </a:r>
            </a:p>
            <a:p>
              <a:pPr algn="l" defTabSz="642937">
                <a:defRPr b="1" sz="32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     &lt;view </a:t>
              </a:r>
              <a:r>
                <a:rPr>
                  <a:solidFill>
                    <a:srgbClr val="006DBC"/>
                  </a:solidFill>
                </a:rPr>
                <a:t>key</a:t>
              </a:r>
              <a:r>
                <a:t>=</a:t>
              </a:r>
              <a:r>
                <a:rPr>
                  <a:solidFill>
                    <a:srgbClr val="CD1D00"/>
                  </a:solidFill>
                </a:rPr>
                <a:t>"view"</a:t>
              </a:r>
              <a:r>
                <a:t> </a:t>
              </a:r>
              <a:r>
                <a:rPr>
                  <a:solidFill>
                    <a:srgbClr val="006DBC"/>
                  </a:solidFill>
                </a:rPr>
                <a:t>contentMode</a:t>
              </a:r>
              <a:r>
                <a:t>=</a:t>
              </a:r>
              <a:r>
                <a:rPr>
                  <a:solidFill>
                    <a:srgbClr val="CD1D00"/>
                  </a:solidFill>
                </a:rPr>
                <a:t>"scaleToFill"</a:t>
              </a:r>
              <a:r>
                <a:t>&gt;&lt;/view&gt;</a:t>
              </a:r>
            </a:p>
            <a:p>
              <a:pPr algn="l" defTabSz="642937">
                <a:defRPr b="1" sz="32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     &lt;</a:t>
              </a:r>
              <a:r>
                <a:rPr>
                  <a:solidFill>
                    <a:srgbClr val="0433FF"/>
                  </a:solidFill>
                </a:rPr>
                <a:t>connections</a:t>
              </a:r>
              <a:r>
                <a:t>&gt;</a:t>
              </a:r>
            </a:p>
            <a:p>
              <a:pPr algn="l" defTabSz="642937">
                <a:defRPr b="1" sz="3200">
                  <a:solidFill>
                    <a:srgbClr val="CD1D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>
                  <a:solidFill>
                    <a:srgbClr val="000000"/>
                  </a:solidFill>
                </a:rPr>
                <a:t>          &lt;outlet </a:t>
              </a:r>
              <a:r>
                <a:rPr>
                  <a:solidFill>
                    <a:srgbClr val="006DBC"/>
                  </a:solidFill>
                </a:rPr>
                <a:t>property</a:t>
              </a:r>
              <a:r>
                <a:rPr>
                  <a:solidFill>
                    <a:srgbClr val="000000"/>
                  </a:solidFill>
                </a:rPr>
                <a:t>=</a:t>
              </a:r>
              <a:r>
                <a:t>"passwordTextField"</a:t>
              </a:r>
              <a:r>
                <a:rPr>
                  <a:solidFill>
                    <a:srgbClr val="000000"/>
                  </a:solidFill>
                </a:rPr>
                <a:t>/&gt;</a:t>
              </a:r>
              <a:endParaRPr>
                <a:solidFill>
                  <a:srgbClr val="000000"/>
                </a:solidFill>
              </a:endParaRPr>
            </a:p>
            <a:p>
              <a:pPr algn="l" defTabSz="642937">
                <a:defRPr b="1" sz="32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       &lt;outlet </a:t>
              </a:r>
              <a:r>
                <a:rPr>
                  <a:solidFill>
                    <a:srgbClr val="006DBC"/>
                  </a:solidFill>
                </a:rPr>
                <a:t>property</a:t>
              </a:r>
              <a:r>
                <a:t>=</a:t>
              </a:r>
              <a:r>
                <a:rPr>
                  <a:solidFill>
                    <a:srgbClr val="CD1D00"/>
                  </a:solidFill>
                </a:rPr>
                <a:t>"tipValidLabel"</a:t>
              </a:r>
              <a:r>
                <a:t>/&gt;</a:t>
              </a:r>
            </a:p>
            <a:p>
              <a:pPr algn="l" defTabSz="642937">
                <a:defRPr b="1" sz="32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     &lt;/</a:t>
              </a:r>
              <a:r>
                <a:rPr>
                  <a:solidFill>
                    <a:srgbClr val="0433FF"/>
                  </a:solidFill>
                </a:rPr>
                <a:t>connections</a:t>
              </a:r>
              <a:r>
                <a:t>&gt;</a:t>
              </a:r>
            </a:p>
            <a:p>
              <a:pPr algn="l" defTabSz="642937">
                <a:defRPr b="1" sz="32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   &lt;/viewController&gt;</a:t>
              </a:r>
            </a:p>
            <a:p>
              <a:pPr algn="l" defTabSz="642937">
                <a:defRPr b="1" sz="32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 &lt;/objects&gt;</a:t>
              </a:r>
            </a:p>
            <a:p>
              <a:pPr algn="l" defTabSz="642937">
                <a:defRPr b="1" sz="32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&lt;/scene&gt;</a:t>
              </a:r>
            </a:p>
            <a:p>
              <a:pPr algn="l" defTabSz="642937">
                <a:defRPr b="1" sz="32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&lt;/scenes&gt;</a:t>
              </a:r>
            </a:p>
          </p:txBody>
        </p:sp>
        <p:sp>
          <p:nvSpPr>
            <p:cNvPr id="157" name="结构描述"/>
            <p:cNvSpPr txBox="1"/>
            <p:nvPr/>
          </p:nvSpPr>
          <p:spPr>
            <a:xfrm>
              <a:off x="14369051" y="5610328"/>
              <a:ext cx="2695576" cy="1031876"/>
            </a:xfrm>
            <a:prstGeom prst="rect">
              <a:avLst/>
            </a:prstGeom>
            <a:solidFill>
              <a:srgbClr val="80878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结构描述</a:t>
              </a:r>
            </a:p>
          </p:txBody>
        </p:sp>
      </p:grpSp>
      <p:grpSp>
        <p:nvGrpSpPr>
          <p:cNvPr id="161" name="成组"/>
          <p:cNvGrpSpPr/>
          <p:nvPr/>
        </p:nvGrpSpPr>
        <p:grpSpPr>
          <a:xfrm>
            <a:off x="3625489" y="8845659"/>
            <a:ext cx="17133022" cy="3124570"/>
            <a:chOff x="0" y="0"/>
            <a:chExt cx="17133020" cy="3124568"/>
          </a:xfrm>
        </p:grpSpPr>
        <p:sp>
          <p:nvSpPr>
            <p:cNvPr id="159" name="&lt;button&gt;…"/>
            <p:cNvSpPr/>
            <p:nvPr/>
          </p:nvSpPr>
          <p:spPr>
            <a:xfrm>
              <a:off x="0" y="0"/>
              <a:ext cx="17133021" cy="3120995"/>
            </a:xfrm>
            <a:prstGeom prst="rect">
              <a:avLst/>
            </a:prstGeom>
            <a:noFill/>
            <a:ln w="12700" cap="flat">
              <a:solidFill>
                <a:srgbClr val="808785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 defTabSz="642937">
                <a:defRPr b="1" sz="28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&lt;button&gt;</a:t>
              </a:r>
            </a:p>
            <a:p>
              <a:pPr algn="l" defTabSz="642937">
                <a:defRPr b="1" sz="28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&lt;state </a:t>
              </a:r>
              <a:r>
                <a:rPr>
                  <a:solidFill>
                    <a:srgbClr val="006DBC"/>
                  </a:solidFill>
                </a:rPr>
                <a:t>key</a:t>
              </a:r>
              <a:r>
                <a:t>=</a:t>
              </a:r>
              <a:r>
                <a:rPr>
                  <a:solidFill>
                    <a:srgbClr val="CD1D00"/>
                  </a:solidFill>
                </a:rPr>
                <a:t>"normal"</a:t>
              </a:r>
              <a:r>
                <a:t> </a:t>
              </a:r>
              <a:r>
                <a:rPr>
                  <a:solidFill>
                    <a:srgbClr val="006DBC"/>
                  </a:solidFill>
                </a:rPr>
                <a:t>title</a:t>
              </a:r>
              <a:r>
                <a:t>=</a:t>
              </a:r>
              <a:r>
                <a:rPr>
                  <a:solidFill>
                    <a:srgbClr val="CD1D00"/>
                  </a:solidFill>
                </a:rPr>
                <a:t>"Login"</a:t>
              </a:r>
              <a:r>
                <a:t>&gt;</a:t>
              </a:r>
            </a:p>
            <a:p>
              <a:pPr algn="l" defTabSz="642937">
                <a:defRPr b="1" sz="28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   &lt;color </a:t>
              </a:r>
              <a:r>
                <a:rPr>
                  <a:solidFill>
                    <a:srgbClr val="006DBC"/>
                  </a:solidFill>
                </a:rPr>
                <a:t>key</a:t>
              </a:r>
              <a:r>
                <a:t>=</a:t>
              </a:r>
              <a:r>
                <a:rPr>
                  <a:solidFill>
                    <a:srgbClr val="CD1D00"/>
                  </a:solidFill>
                </a:rPr>
                <a:t>"titleColor"</a:t>
              </a:r>
              <a:r>
                <a:t> </a:t>
              </a:r>
              <a:r>
                <a:rPr>
                  <a:solidFill>
                    <a:srgbClr val="006DBC"/>
                  </a:solidFill>
                </a:rPr>
                <a:t>red</a:t>
              </a:r>
              <a:r>
                <a:t>=</a:t>
              </a:r>
              <a:r>
                <a:rPr>
                  <a:solidFill>
                    <a:srgbClr val="CD1D00"/>
                  </a:solidFill>
                </a:rPr>
                <a:t>"1"</a:t>
              </a:r>
              <a:r>
                <a:t> </a:t>
              </a:r>
              <a:r>
                <a:rPr>
                  <a:solidFill>
                    <a:srgbClr val="006DBC"/>
                  </a:solidFill>
                </a:rPr>
                <a:t>green</a:t>
              </a:r>
              <a:r>
                <a:t>=</a:t>
              </a:r>
              <a:r>
                <a:rPr>
                  <a:solidFill>
                    <a:srgbClr val="CD1D00"/>
                  </a:solidFill>
                </a:rPr>
                <a:t>"1"</a:t>
              </a:r>
              <a:r>
                <a:t> </a:t>
              </a:r>
              <a:r>
                <a:rPr>
                  <a:solidFill>
                    <a:srgbClr val="006DBC"/>
                  </a:solidFill>
                </a:rPr>
                <a:t>blue</a:t>
              </a:r>
              <a:r>
                <a:t>=</a:t>
              </a:r>
              <a:r>
                <a:rPr>
                  <a:solidFill>
                    <a:srgbClr val="CD1D00"/>
                  </a:solidFill>
                </a:rPr>
                <a:t>"1"</a:t>
              </a:r>
              <a:r>
                <a:t> </a:t>
              </a:r>
              <a:r>
                <a:rPr>
                  <a:solidFill>
                    <a:srgbClr val="006DBC"/>
                  </a:solidFill>
                </a:rPr>
                <a:t>alpha</a:t>
              </a:r>
              <a:r>
                <a:t>=</a:t>
              </a:r>
              <a:r>
                <a:rPr>
                  <a:solidFill>
                    <a:srgbClr val="CD1D00"/>
                  </a:solidFill>
                </a:rPr>
                <a:t>"1"</a:t>
              </a:r>
              <a:r>
                <a:t>/&gt;</a:t>
              </a:r>
            </a:p>
            <a:p>
              <a:pPr algn="l" defTabSz="642937">
                <a:defRPr b="1" sz="28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&lt;/state&gt;</a:t>
              </a:r>
            </a:p>
            <a:p>
              <a:pPr algn="l" defTabSz="642937">
                <a:defRPr b="1" sz="28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&lt;/button&gt;</a:t>
              </a:r>
            </a:p>
          </p:txBody>
        </p:sp>
        <p:sp>
          <p:nvSpPr>
            <p:cNvPr id="160" name="状态&amp;样式描述"/>
            <p:cNvSpPr txBox="1"/>
            <p:nvPr/>
          </p:nvSpPr>
          <p:spPr>
            <a:xfrm>
              <a:off x="12742896" y="2092693"/>
              <a:ext cx="4356250" cy="1031876"/>
            </a:xfrm>
            <a:prstGeom prst="rect">
              <a:avLst/>
            </a:prstGeom>
            <a:solidFill>
              <a:srgbClr val="80878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状态&amp;样式描述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push dir="l"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成组"/>
          <p:cNvGrpSpPr/>
          <p:nvPr/>
        </p:nvGrpSpPr>
        <p:grpSpPr>
          <a:xfrm>
            <a:off x="1455294" y="2300742"/>
            <a:ext cx="21473412" cy="9114516"/>
            <a:chOff x="0" y="0"/>
            <a:chExt cx="21473410" cy="9114514"/>
          </a:xfrm>
        </p:grpSpPr>
        <p:sp>
          <p:nvSpPr>
            <p:cNvPr id="163" name="@IBOutlet private weak var passwordTextField: UITextField!…"/>
            <p:cNvSpPr/>
            <p:nvPr/>
          </p:nvSpPr>
          <p:spPr>
            <a:xfrm>
              <a:off x="0" y="0"/>
              <a:ext cx="21473411" cy="9114515"/>
            </a:xfrm>
            <a:prstGeom prst="rect">
              <a:avLst/>
            </a:prstGeom>
            <a:noFill/>
            <a:ln w="12700" cap="flat">
              <a:solidFill>
                <a:srgbClr val="808785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 defTabSz="642937">
                <a:defRPr b="1" sz="3900">
                  <a:solidFill>
                    <a:srgbClr val="212121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@IBOutlet private weak var passwordTextField: UITextField!</a:t>
              </a:r>
            </a:p>
            <a:p>
              <a:pPr algn="l" defTabSz="642937">
                <a:defRPr b="1" sz="3900">
                  <a:solidFill>
                    <a:srgbClr val="212121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@IBOutlet private weak var tipValidLabel: UILabel!</a:t>
              </a:r>
            </a:p>
            <a:p>
              <a:pPr algn="l" defTabSz="642937">
                <a:defRPr b="1" sz="39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  <a:p>
              <a:pPr algn="l" defTabSz="642937">
                <a:defRPr b="1" sz="39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  <a:p>
              <a:pPr algn="l" defTabSz="642937">
                <a:defRPr b="1" sz="39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let passwordValid: Observable&lt;Bool&gt; = </a:t>
              </a:r>
              <a:r>
                <a:rPr>
                  <a:solidFill>
                    <a:srgbClr val="0433FF"/>
                  </a:solidFill>
                </a:rPr>
                <a:t>passwordTextField.rx.text.orEmpty</a:t>
              </a:r>
            </a:p>
            <a:p>
              <a:pPr algn="l" defTabSz="642937">
                <a:defRPr b="1" sz="39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 .map { newPassword in </a:t>
              </a:r>
              <a:r>
                <a:rPr>
                  <a:solidFill>
                    <a:srgbClr val="0433FF"/>
                  </a:solidFill>
                </a:rPr>
                <a:t>newPassword.characters.count</a:t>
              </a:r>
              <a:r>
                <a:t> &gt; </a:t>
              </a:r>
              <a:r>
                <a:rPr>
                  <a:solidFill>
                    <a:srgbClr val="BF8F00"/>
                  </a:solidFill>
                </a:rPr>
                <a:t>5</a:t>
              </a:r>
              <a:r>
                <a:t> }</a:t>
              </a:r>
            </a:p>
            <a:p>
              <a:pPr algn="l" defTabSz="642937">
                <a:defRPr b="1" sz="39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  <a:p>
              <a:pPr algn="l" defTabSz="642937">
                <a:defRPr b="1" sz="39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passwordValid</a:t>
              </a:r>
            </a:p>
            <a:p>
              <a:pPr algn="l" defTabSz="642937">
                <a:defRPr b="1" sz="39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 .</a:t>
              </a:r>
              <a:r>
                <a:rPr>
                  <a:solidFill>
                    <a:srgbClr val="021994"/>
                  </a:solidFill>
                </a:rPr>
                <a:t>bind</a:t>
              </a:r>
              <a:r>
                <a:t>(to: </a:t>
              </a:r>
              <a:r>
                <a:rPr u="sng">
                  <a:solidFill>
                    <a:srgbClr val="0433FF"/>
                  </a:solidFill>
                </a:rPr>
                <a:t>tipValidLabel.rx.isHidden</a:t>
              </a:r>
              <a:r>
                <a:t>)</a:t>
              </a:r>
            </a:p>
            <a:p>
              <a:pPr algn="l" defTabSz="642937">
                <a:defRPr b="1" sz="39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 .</a:t>
              </a:r>
              <a:r>
                <a:rPr>
                  <a:solidFill>
                    <a:srgbClr val="021994"/>
                  </a:solidFill>
                </a:rPr>
                <a:t>disposed</a:t>
              </a:r>
              <a:r>
                <a:t>(by: disposeBag)</a:t>
              </a:r>
            </a:p>
            <a:p>
              <a:pPr algn="l" defTabSz="642937">
                <a:defRPr b="1" sz="39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  <a:p>
              <a:pPr algn="l" defTabSz="642937">
                <a:defRPr b="1" sz="39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passwordValid</a:t>
              </a:r>
            </a:p>
            <a:p>
              <a:pPr algn="l" defTabSz="642937">
                <a:defRPr b="1" sz="39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 .</a:t>
              </a:r>
              <a:r>
                <a:rPr>
                  <a:solidFill>
                    <a:srgbClr val="021994"/>
                  </a:solidFill>
                </a:rPr>
                <a:t>bind</a:t>
              </a:r>
              <a:r>
                <a:t>(to: </a:t>
              </a:r>
              <a:r>
                <a:rPr u="sng">
                  <a:solidFill>
                    <a:srgbClr val="0433FF"/>
                  </a:solidFill>
                </a:rPr>
                <a:t>loginButton.rx.isEnabled</a:t>
              </a:r>
              <a:r>
                <a:t>)</a:t>
              </a:r>
            </a:p>
            <a:p>
              <a:pPr algn="l" defTabSz="642937">
                <a:defRPr b="1" sz="39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 .</a:t>
              </a:r>
              <a:r>
                <a:rPr>
                  <a:solidFill>
                    <a:srgbClr val="021994"/>
                  </a:solidFill>
                </a:rPr>
                <a:t>disposed</a:t>
              </a:r>
              <a:r>
                <a:t>(by: disposeBag)</a:t>
              </a:r>
            </a:p>
          </p:txBody>
        </p:sp>
        <p:sp>
          <p:nvSpPr>
            <p:cNvPr id="164" name="数据行为描述"/>
            <p:cNvSpPr txBox="1"/>
            <p:nvPr/>
          </p:nvSpPr>
          <p:spPr>
            <a:xfrm>
              <a:off x="17497294" y="8071745"/>
              <a:ext cx="3965576" cy="1031876"/>
            </a:xfrm>
            <a:prstGeom prst="rect">
              <a:avLst/>
            </a:prstGeom>
            <a:solidFill>
              <a:srgbClr val="80878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数据行为描述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push dir="l"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Showroom">
  <a:themeElements>
    <a:clrScheme name="Showroom">
      <a:dk1>
        <a:srgbClr val="535353"/>
      </a:dk1>
      <a:lt1>
        <a:srgbClr val="340053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howroom">
  <a:themeElements>
    <a:clrScheme name="Showroom">
      <a:dk1>
        <a:srgbClr val="000000"/>
      </a:dk1>
      <a:lt1>
        <a:srgbClr val="FFFFFF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