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B93FF-2F25-CB8E-E445-959D5ABC4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47FA79-7CE7-8424-B45A-6F6FAFAA2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LID4096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1BC143-4E12-F31B-43D1-5833CDA6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D159E-67FE-CF1C-BBDF-583B08BD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F663C6-3606-51F4-FA9F-731DBCE7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15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290680-245F-3BFC-4C54-070BC086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62B4E6-9874-C9E3-F844-EB787CEC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8DEC08-D861-A684-DEA5-C076C43C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BA75C7-7814-3918-F531-39028848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58B437-664C-9F07-7C47-E3BDEF2F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756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BE80A7E-5268-0E2E-B18C-465F0E7E6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504035-A2C0-4C53-8A00-B6B0B288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9496A2-7CCD-A875-6BCB-6DDA8D77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96351-47B2-7686-ECAE-BC802E21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22B91A-5674-1D1C-3B3A-3E8DE23C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700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8DAE1-A7A8-761F-EF08-F7042539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EC0F82-7281-C7AC-9899-54C3AE04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10D63B-0343-D1BD-75CE-9A1AF0BF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C05143-A251-3E62-79A8-57168D30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05D47E-B608-C19A-31F0-094A7C17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772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494EF-CF52-3F3B-6C21-D5A61731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91C9BB-2740-587F-2847-EB2BC4C9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D82D09-947E-1E98-B57E-2B056F38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E28F4E-D0DD-18EF-DA0D-F56B2202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39D993-ECC4-CEDA-5D80-4EAE979A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55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4C67B-11FF-F22D-30C5-50296F8B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90E6A-D07B-5892-9D4C-03BD1E792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AC5D34-CC49-C54E-8400-7FABBA508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D0EF89-FA66-2830-7261-6692A67D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A74FF3-26DF-A128-3A29-B352BA03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BBD00C-E37B-90F3-F396-6158B366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054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435F2-9776-0907-B5D1-0497D60E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A47BC-EF28-8357-E282-92AB31621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78C20E-2D14-56C4-22D6-FFD238364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FB889C-77DD-D7FB-45B1-5A01D651D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E8EA4F-4A47-AB8D-AD50-FB21E2B22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0A093F-9D20-D8A7-F8D4-67E5BFCD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94A69FA-B247-8E3E-7A5C-0EF896E1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D0F793-8CED-5FA2-DF26-F1823897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3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417904-2C40-28EB-FF8D-3C8FDC96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86FDFF-D361-86C9-45A4-0746F76D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D987D1-7AB1-B1CA-DF3B-C691BA24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D643D6-90C8-A35A-1C13-4AA56A84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405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B73DC6-518E-B7D6-C0FF-02A008B5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C1A5BA-EAC4-99E9-A486-09E8A9E5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51A8E5-9B69-9431-AC08-720C0DC5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989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73832-18A0-CF78-4EB5-CE6C9C3A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B05CF-34DA-197A-1741-7E40342C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07C955-56DA-4433-30A5-4B2E1049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4A3630-3449-9701-284D-C5E7E075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B8CEDF-4F1D-AD23-7187-66609D33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3A5C7B-D355-E1EF-6C1E-4815A267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519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DE342-5021-193E-3519-DD901BD4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343D28D-2CA8-C1E1-8A15-36DF8432C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LID4096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0C4FC8-4A0D-FE9B-8296-63150DC81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7D3109-F016-83B6-E2CF-6E6E10CD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A1BA74-EF45-09C6-20DA-A2CEE069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89AF6E-453B-4854-FCDC-165254E7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8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02F1E03-B8A7-263E-8E9E-AAC03590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LID4096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FBABC-DB0D-7320-D311-DBD13B69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LID4096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D493E9-AC59-2BFA-072F-F0C64EE0C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F5F3C-9038-44B9-9894-E54F00E04CF6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7FC16A-E8A9-0887-D380-B5DE3CE86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E9E9A0-06A0-41EB-2342-AF0FFFE58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65F77-4470-4529-894B-D096258524F6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537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352598-50DE-C631-C633-012109C9D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92" y="2878010"/>
            <a:ext cx="9832848" cy="2479675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Leveraging GPU Parallelism for Breadth-First Search Using CUDA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8185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BF54C3DF-808B-70C1-0BB7-3D4C87C0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829544" cy="67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CE53F-8DF8-3E15-8154-B8475809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Insights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AC66D8-A4EC-CBA5-2B36-885625827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7839"/>
            <a:ext cx="93390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CUDA is highly efficient for large graphs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CSR format improves memory efficiency.</a:t>
            </a:r>
            <a:endParaRPr lang="en-US" altLang="LID4096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CUDA streams help but need better implementation.</a:t>
            </a:r>
            <a:endParaRPr lang="en-US" altLang="LID4096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graphs suffer from GPU overhead.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&amp; Limitations: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host-device communication cost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performance boost for small graphs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22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1E3F56-B232-C559-7741-F3A5B899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89B298-D641-6006-AD50-B495B8EDB6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7839"/>
            <a:ext cx="573633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CUDA accelerates BFS for large-scale graphs.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Streams provide moderate improvements.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CPU remains competitive for small datasets.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Directions: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 BFS (Dijkstra on GPU)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CUDA streams further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7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66180-4C01-4DEE-3DAA-F4E17DD6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F09AC2-DB90-5017-0899-C0C282DB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312"/>
            <a:ext cx="10515600" cy="4351338"/>
          </a:xfrm>
        </p:spPr>
        <p:txBody>
          <a:bodyPr/>
          <a:lstStyle/>
          <a:p>
            <a:r>
              <a:rPr lang="en-US" dirty="0"/>
              <a:t>Nvidia CUDA Toolkit Documentation.</a:t>
            </a:r>
          </a:p>
          <a:p>
            <a:r>
              <a:rPr lang="en-US" dirty="0"/>
              <a:t>P. Harish, P. J. Narayanan (2007). Accelerating Large Graph Algorithms on </a:t>
            </a:r>
            <a:r>
              <a:rPr lang="en-US" dirty="0" err="1"/>
              <a:t>theGPU</a:t>
            </a:r>
            <a:r>
              <a:rPr lang="en-US" dirty="0"/>
              <a:t> Using CUDA.</a:t>
            </a:r>
          </a:p>
          <a:p>
            <a:r>
              <a:rPr lang="en-US" dirty="0"/>
              <a:t>D. Merrill, M. Garland, A. Grimshaw (2012). Scalable GPU Graph Traversal.</a:t>
            </a:r>
          </a:p>
          <a:p>
            <a:r>
              <a:rPr lang="en-US" dirty="0"/>
              <a:t>Lijuan Luo, Martin Wong, Wen-</a:t>
            </a:r>
            <a:r>
              <a:rPr lang="en-US" dirty="0" err="1"/>
              <a:t>mei</a:t>
            </a:r>
            <a:r>
              <a:rPr lang="en-US" dirty="0"/>
              <a:t> </a:t>
            </a:r>
            <a:r>
              <a:rPr lang="en-US" dirty="0" err="1"/>
              <a:t>Hwu</a:t>
            </a:r>
            <a:r>
              <a:rPr lang="en-US" dirty="0"/>
              <a:t> (2010). An Effective GPU </a:t>
            </a:r>
            <a:r>
              <a:rPr lang="en-US" dirty="0" err="1"/>
              <a:t>Implementa-tion</a:t>
            </a:r>
            <a:r>
              <a:rPr lang="en-US" dirty="0"/>
              <a:t> of Breadth-First Search.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0613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AC2F7-813B-3270-B286-78247382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3A151A-6D63-C3F9-32C6-E6885482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BFS?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graph traversal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applications like: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Shortest Path and Minimum Spanning Tree in graphs</a:t>
            </a:r>
            <a:r>
              <a:rPr lang="en-US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Peer-to-Peer Networks 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(e.g. </a:t>
            </a:r>
            <a:r>
              <a:rPr lang="en-US" i="0" dirty="0" err="1">
                <a:solidFill>
                  <a:srgbClr val="273239"/>
                </a:solidFill>
                <a:effectLst/>
                <a:latin typeface="Nunito" pitchFamily="2" charset="0"/>
              </a:rPr>
              <a:t>Bittorent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)</a:t>
            </a:r>
            <a:r>
              <a:rPr lang="en-US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Garbage Collection </a:t>
            </a:r>
            <a:r>
              <a:rPr lang="en-US" dirty="0"/>
              <a:t>(e.g. Cheney’s algorithm).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Accelerate BFS?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Traditional CPU-based BFS is sequential and slow.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graphs (millions of nodes) require high computational power.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GPUs provide massive parallelism to process multiple nodes simultaneously.</a:t>
            </a:r>
            <a:endParaRPr lang="en-US" dirty="0"/>
          </a:p>
          <a:p>
            <a:endParaRPr lang="LID4096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44DBE49-6A52-09E8-B369-CDA836EF6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8"/>
          <a:stretch/>
        </p:blipFill>
        <p:spPr bwMode="auto">
          <a:xfrm>
            <a:off x="7949184" y="210724"/>
            <a:ext cx="4242816" cy="447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2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85D74-4B10-8BCD-CA93-93395B1F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C6A573-C098-011F-1DF0-6FB008A5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136"/>
            <a:ext cx="8927592" cy="21337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Goals of this research: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Implement BFS using CUDA for parallelism.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Analyze performance gains compared to CPU-based BFS.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Explore CUDA stream optimization.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Evaluate scalability with large datasets.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8669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99ECB-FE8B-294A-E899-68716CE3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in CUDA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CC2A69-A159-7C5C-D1B7-677C2C5253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0172"/>
            <a:ext cx="101986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BFS requires an efficient way to store graphs in memory.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Compressed Sparse Row (CSR) representation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Vertex Array (Va):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</a:t>
            </a:r>
            <a:r>
              <a:rPr kumimoji="0" lang="en-US" altLang="LID4096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tores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starting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indices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adjacency lists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Array (Ea):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adjacency lists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(Val):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node 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2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C6A2E-0F3F-EE79-8CC9-8FA98479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Implementation of BFS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09F7CF-3B84-CE65-1E8B-E0DA7D54C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0555"/>
            <a:ext cx="10216896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Graph Preprocessing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graph data 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process it dividing it into the different Arrays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Kernel Execution: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thread processes a single node in the active frontier.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Atomic operations ensure thread safety.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Host-Device Interaction: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 data between CPU and GPU.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parallel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8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25814-3B3E-4EAA-B5D7-3913724F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Kernel Breakdown</a:t>
            </a:r>
            <a:endParaRPr lang="LID4096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A65F10-5924-5786-151E-D1391C4257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216" y="1716918"/>
            <a:ext cx="5278374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kernel function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bfs_kernel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performs the following: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Marks a node as processed.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Explores its neighbors.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distances and flags the next frontier.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atomic operations (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atomicMin</a:t>
            </a:r>
            <a:r>
              <a:rPr kumimoji="0" lang="en-US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safe concurrent writes. 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/>
              <a:t>Ensures </a:t>
            </a:r>
            <a:r>
              <a:rPr lang="en-US" sz="2400" u="sng" dirty="0"/>
              <a:t>efficient</a:t>
            </a:r>
            <a:r>
              <a:rPr lang="en-US" sz="2400" dirty="0"/>
              <a:t> workload distribution among   GPU threads.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845AC7-5F6B-89C4-33DC-FD2CB6FFBFA3}"/>
              </a:ext>
            </a:extLst>
          </p:cNvPr>
          <p:cNvSpPr txBox="1"/>
          <p:nvPr/>
        </p:nvSpPr>
        <p:spPr>
          <a:xfrm>
            <a:off x="5650992" y="1796875"/>
            <a:ext cx="6541008" cy="40566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b="0" dirty="0">
              <a:solidFill>
                <a:srgbClr val="C8C8C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bfs_ker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num_vertex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Mark this node as processed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Mark this node as explored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++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neighbor =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[neighbor]) {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If neighbor not              				explored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[neighbor]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atomicMin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[neighbor],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657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94ED4-5308-9C2D-CE4A-B8CEAE5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Streams for Optimization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362115-5BE4-2836-6EC5-79A5216D5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7304" y="2677837"/>
            <a:ext cx="4675632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use CUDA streams?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kernel launch overhead.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overlap of memory transfers and computation.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Implementation: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 compute stream and transfer stream.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execution efficiency.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75B9573F-D0B1-1FAE-C15C-5187A2A2FD01}"/>
              </a:ext>
            </a:extLst>
          </p:cNvPr>
          <p:cNvGrpSpPr/>
          <p:nvPr/>
        </p:nvGrpSpPr>
        <p:grpSpPr>
          <a:xfrm>
            <a:off x="5202936" y="2458569"/>
            <a:ext cx="6870192" cy="3073551"/>
            <a:chOff x="5020056" y="1781913"/>
            <a:chExt cx="6995160" cy="307355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74C41947-F5D6-417C-4C8D-39D98D801E17}"/>
                </a:ext>
              </a:extLst>
            </p:cNvPr>
            <p:cNvSpPr txBox="1"/>
            <p:nvPr/>
          </p:nvSpPr>
          <p:spPr>
            <a:xfrm>
              <a:off x="5020056" y="1781913"/>
              <a:ext cx="6995160" cy="136357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// Create CUDA streams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</a:pP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cudaStream_t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compute_stream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transfer_stream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1425"/>
                </a:lnSpc>
              </a:pP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</a:pPr>
              <a:r>
                <a:rPr lang="en-US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cudaStreamCreate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(&amp;</a:t>
              </a:r>
              <a:r>
                <a:rPr lang="en-US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compute_stream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425"/>
                </a:lnSpc>
              </a:pP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</a:pPr>
              <a:r>
                <a:rPr lang="en-US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cudaStreamCreate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(&amp;</a:t>
              </a:r>
              <a:r>
                <a:rPr lang="en-US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transfer_stream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425"/>
                </a:lnSpc>
              </a:pP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E8F6C66-FA10-DAAC-3327-D7E43964B54C}"/>
                </a:ext>
              </a:extLst>
            </p:cNvPr>
            <p:cNvSpPr txBox="1"/>
            <p:nvPr/>
          </p:nvSpPr>
          <p:spPr>
            <a:xfrm>
              <a:off x="5020056" y="3145491"/>
              <a:ext cx="6995160" cy="170997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// use the </a:t>
              </a:r>
              <a:r>
                <a:rPr lang="en-US" sz="16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compute_stream</a:t>
              </a:r>
              <a:r>
                <a:rPr lang="en-US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for the kernel call</a:t>
              </a:r>
            </a:p>
            <a:p>
              <a:pPr>
                <a:lnSpc>
                  <a:spcPts val="1425"/>
                </a:lnSpc>
              </a:pP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</a:pPr>
              <a:r>
                <a:rPr lang="en-US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bfs_ker</a:t>
              </a:r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&lt;&lt;&lt;</a:t>
              </a:r>
              <a:r>
                <a:rPr lang="en-US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CALL_PARAMETERS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compute_stream</a:t>
              </a:r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&gt;&gt;&gt;(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CALL_TO_DEVICE</a:t>
              </a:r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425"/>
                </a:lnSpc>
              </a:pP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</a:pPr>
              <a:r>
                <a:rPr lang="en-US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// use the </a:t>
              </a:r>
              <a:r>
                <a:rPr lang="en-US" sz="16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transfer_stream</a:t>
              </a:r>
              <a:r>
                <a:rPr lang="en-US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for the </a:t>
              </a:r>
              <a:r>
                <a:rPr lang="en-US" sz="16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memcpy</a:t>
              </a:r>
              <a:r>
                <a:rPr lang="en-US" sz="16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/synch calls </a:t>
              </a:r>
            </a:p>
            <a:p>
              <a:pPr>
                <a:lnSpc>
                  <a:spcPts val="1425"/>
                </a:lnSpc>
              </a:pP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</a:pPr>
              <a:r>
                <a:rPr lang="en-US" sz="16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cudaMemcpyAsync</a:t>
              </a:r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CALL_TO_HOST</a:t>
              </a:r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transfer_stream</a:t>
              </a:r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425"/>
                </a:lnSpc>
              </a:pPr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	</a:t>
              </a:r>
              <a:b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6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cudaStreamSynchronize</a:t>
              </a:r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transfer_stream</a:t>
              </a:r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59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0A7627-F39F-0F0D-11B9-2BB3976A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Setup</a:t>
            </a:r>
            <a:endParaRPr lang="LID4096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C2346F-A554-FCBE-1429-8F1BBE7757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56618"/>
            <a:ext cx="94945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Used:</a:t>
            </a:r>
            <a:endParaRPr kumimoji="0" lang="LID4096" altLang="LID4096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CPU:</a:t>
            </a:r>
            <a:r>
              <a:rPr kumimoji="0" lang="LID4096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Ryzen 5900X, 32GB DDR4 RAM.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GPUs:</a:t>
            </a:r>
            <a:r>
              <a:rPr kumimoji="0" lang="LID4096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NVIDIA RTX 3080 (10GB VRAM).</a:t>
            </a:r>
            <a:endParaRPr kumimoji="0" lang="en-US" altLang="LID4096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LID4096" altLang="LID4096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Datasets:</a:t>
            </a:r>
            <a:endParaRPr kumimoji="0" lang="LID4096" altLang="LID4096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LID4096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graph sizes ranging from </a:t>
            </a:r>
            <a:r>
              <a:rPr kumimoji="0" lang="en-US" altLang="LID4096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LID4096" altLang="LID4096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0K to </a:t>
            </a:r>
            <a:r>
              <a:rPr kumimoji="0" lang="en-US" altLang="LID4096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LID4096" altLang="LID4096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0M </a:t>
            </a:r>
            <a:r>
              <a:rPr lang="en-US" altLang="LID4096" sz="1800" b="1" u="sng" dirty="0">
                <a:latin typeface="Arial" panose="020B0604020202020204" pitchFamily="34" charset="0"/>
              </a:rPr>
              <a:t>vertices</a:t>
            </a:r>
            <a:r>
              <a:rPr kumimoji="0" lang="LID4096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LID4096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LID4096" altLang="LID4096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Measured:</a:t>
            </a:r>
            <a:endParaRPr kumimoji="0" lang="LID4096" altLang="LID4096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LID4096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 Time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LID4096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Speedup vs CPU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LID4096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CUDA Streams vs. No Streams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6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96DE49-20DE-1FEA-C277-409B2A9A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0"/>
            <a:ext cx="10515600" cy="1325563"/>
          </a:xfrm>
        </p:spPr>
        <p:txBody>
          <a:bodyPr/>
          <a:lstStyle/>
          <a:p>
            <a:r>
              <a:rPr lang="en-US" dirty="0"/>
              <a:t>Benchmarking Results</a:t>
            </a:r>
            <a:endParaRPr lang="LID4096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09EED7E-761C-AD75-806E-1A31F388D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889730"/>
              </p:ext>
            </p:extLst>
          </p:nvPr>
        </p:nvGraphicFramePr>
        <p:xfrm>
          <a:off x="230124" y="1549909"/>
          <a:ext cx="11731752" cy="3758182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955292">
                  <a:extLst>
                    <a:ext uri="{9D8B030D-6E8A-4147-A177-3AD203B41FA5}">
                      <a16:colId xmlns:a16="http://schemas.microsoft.com/office/drawing/2014/main" val="1884461456"/>
                    </a:ext>
                  </a:extLst>
                </a:gridCol>
                <a:gridCol w="1955292">
                  <a:extLst>
                    <a:ext uri="{9D8B030D-6E8A-4147-A177-3AD203B41FA5}">
                      <a16:colId xmlns:a16="http://schemas.microsoft.com/office/drawing/2014/main" val="1696000880"/>
                    </a:ext>
                  </a:extLst>
                </a:gridCol>
                <a:gridCol w="1955292">
                  <a:extLst>
                    <a:ext uri="{9D8B030D-6E8A-4147-A177-3AD203B41FA5}">
                      <a16:colId xmlns:a16="http://schemas.microsoft.com/office/drawing/2014/main" val="233770880"/>
                    </a:ext>
                  </a:extLst>
                </a:gridCol>
                <a:gridCol w="1955292">
                  <a:extLst>
                    <a:ext uri="{9D8B030D-6E8A-4147-A177-3AD203B41FA5}">
                      <a16:colId xmlns:a16="http://schemas.microsoft.com/office/drawing/2014/main" val="1254572267"/>
                    </a:ext>
                  </a:extLst>
                </a:gridCol>
                <a:gridCol w="1955292">
                  <a:extLst>
                    <a:ext uri="{9D8B030D-6E8A-4147-A177-3AD203B41FA5}">
                      <a16:colId xmlns:a16="http://schemas.microsoft.com/office/drawing/2014/main" val="2737113144"/>
                    </a:ext>
                  </a:extLst>
                </a:gridCol>
                <a:gridCol w="1955292">
                  <a:extLst>
                    <a:ext uri="{9D8B030D-6E8A-4147-A177-3AD203B41FA5}">
                      <a16:colId xmlns:a16="http://schemas.microsoft.com/office/drawing/2014/main" val="3977391662"/>
                    </a:ext>
                  </a:extLst>
                </a:gridCol>
              </a:tblGrid>
              <a:tr h="146077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  <a:p>
                      <a:pPr algn="ctr"/>
                      <a:endParaRPr lang="en-US" sz="2000" dirty="0">
                        <a:latin typeface="+mj-lt"/>
                      </a:endParaRPr>
                    </a:p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Datasets </a:t>
                      </a:r>
                      <a:endParaRPr lang="LID4096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 </a:t>
                      </a:r>
                    </a:p>
                    <a:p>
                      <a:pPr algn="ctr"/>
                      <a:endParaRPr lang="en-US" sz="2000" dirty="0">
                        <a:latin typeface="+mj-lt"/>
                      </a:endParaRPr>
                    </a:p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Vertices</a:t>
                      </a:r>
                      <a:endParaRPr lang="LID4096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 </a:t>
                      </a:r>
                    </a:p>
                    <a:p>
                      <a:pPr algn="ctr"/>
                      <a:endParaRPr lang="en-US" sz="2000" dirty="0">
                        <a:latin typeface="+mj-lt"/>
                      </a:endParaRPr>
                    </a:p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Edges</a:t>
                      </a:r>
                      <a:endParaRPr lang="LID4096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Execution Time </a:t>
                      </a:r>
                    </a:p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(CUDA no stream)</a:t>
                      </a:r>
                      <a:endParaRPr lang="LID4096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Execution time (CUDA stream)</a:t>
                      </a:r>
                      <a:endParaRPr lang="LID4096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Execution Time C++</a:t>
                      </a:r>
                      <a:endParaRPr lang="LID4096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18022"/>
                  </a:ext>
                </a:extLst>
              </a:tr>
              <a:tr h="574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10,000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429.78 </a:t>
                      </a:r>
                      <a:r>
                        <a:rPr lang="en-US" dirty="0" err="1"/>
                        <a:t>ms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426.25 </a:t>
                      </a:r>
                      <a:r>
                        <a:rPr lang="en-US" dirty="0" err="1"/>
                        <a:t>ms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39.18 </a:t>
                      </a:r>
                      <a:r>
                        <a:rPr lang="en-US" dirty="0" err="1"/>
                        <a:t>ms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06848"/>
                  </a:ext>
                </a:extLst>
              </a:tr>
              <a:tr h="574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100,000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723.23 </a:t>
                      </a:r>
                      <a:r>
                        <a:rPr lang="en-US" dirty="0" err="1"/>
                        <a:t>ms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728.76 </a:t>
                      </a:r>
                      <a:r>
                        <a:rPr lang="en-US" dirty="0" err="1"/>
                        <a:t>ms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407.42 </a:t>
                      </a:r>
                      <a:r>
                        <a:rPr lang="en-US" dirty="0" err="1"/>
                        <a:t>ms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79517"/>
                  </a:ext>
                </a:extLst>
              </a:tr>
              <a:tr h="574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1,000,000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728.76 </a:t>
                      </a:r>
                      <a:r>
                        <a:rPr lang="en-US" dirty="0" err="1"/>
                        <a:t>ms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3.88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96950"/>
                  </a:ext>
                </a:extLst>
              </a:tr>
              <a:tr h="574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10,000,000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36.49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36.10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41.64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35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146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CB037B9A553E4C864D3B4867CCF18E" ma:contentTypeVersion="5" ma:contentTypeDescription="Creare un nuovo documento." ma:contentTypeScope="" ma:versionID="825a33f87be6cf66cffe8ee816ada6e5">
  <xsd:schema xmlns:xsd="http://www.w3.org/2001/XMLSchema" xmlns:xs="http://www.w3.org/2001/XMLSchema" xmlns:p="http://schemas.microsoft.com/office/2006/metadata/properties" xmlns:ns3="374ab1a7-876b-4c11-9b29-aee6294ff0bb" targetNamespace="http://schemas.microsoft.com/office/2006/metadata/properties" ma:root="true" ma:fieldsID="0584eff7a9fb6d6785c46bf429616719" ns3:_="">
    <xsd:import namespace="374ab1a7-876b-4c11-9b29-aee6294ff0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4ab1a7-876b-4c11-9b29-aee6294ff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74ab1a7-876b-4c11-9b29-aee6294ff0bb" xsi:nil="true"/>
  </documentManagement>
</p:properties>
</file>

<file path=customXml/itemProps1.xml><?xml version="1.0" encoding="utf-8"?>
<ds:datastoreItem xmlns:ds="http://schemas.openxmlformats.org/officeDocument/2006/customXml" ds:itemID="{DA3BF052-F065-4D4C-9B0A-CB62088D0D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8E4965-E3C2-4D2A-A376-1DEB51C36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4ab1a7-876b-4c11-9b29-aee6294ff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BC4651-35E9-4A57-8787-6295E2D3E92B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374ab1a7-876b-4c11-9b29-aee6294ff0bb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CUDA</Template>
  <TotalTime>0</TotalTime>
  <Words>808</Words>
  <Application>Microsoft Office PowerPoint</Application>
  <PresentationFormat>Widescreen</PresentationFormat>
  <Paragraphs>162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 Unicode MS</vt:lpstr>
      <vt:lpstr>Consolas</vt:lpstr>
      <vt:lpstr>Nunito</vt:lpstr>
      <vt:lpstr>Tema di Office</vt:lpstr>
      <vt:lpstr>Leveraging GPU Parallelism for Breadth-First Search Using CUDA</vt:lpstr>
      <vt:lpstr>Introduction</vt:lpstr>
      <vt:lpstr>Objectives</vt:lpstr>
      <vt:lpstr>Graph Representation in CUDA</vt:lpstr>
      <vt:lpstr>CUDA Implementation of BFS</vt:lpstr>
      <vt:lpstr>BFS Kernel Breakdown</vt:lpstr>
      <vt:lpstr>CUDA Streams for Optimization</vt:lpstr>
      <vt:lpstr>Benchmarking Setup</vt:lpstr>
      <vt:lpstr>Benchmarking Results</vt:lpstr>
      <vt:lpstr>Presentazione standard di PowerPoint</vt:lpstr>
      <vt:lpstr>Observations and Insights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Perini</dc:creator>
  <cp:lastModifiedBy>Alessio Perini</cp:lastModifiedBy>
  <cp:revision>1</cp:revision>
  <dcterms:created xsi:type="dcterms:W3CDTF">2025-01-31T22:00:27Z</dcterms:created>
  <dcterms:modified xsi:type="dcterms:W3CDTF">2025-01-31T22:00:48Z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0x010100AACB037B9A553E4C864D3B4867CCF18E</vt:lpwstr>
  </property>
</Properties>
</file>