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380"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ight Triangle 6"/>
          <p:cNvSpPr/>
          <p:nvPr/>
        </p:nvSpPr>
        <p:spPr>
          <a:xfrm>
            <a:off x="8" y="2647949"/>
            <a:ext cx="3571875" cy="4210051"/>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rot="19140000">
            <a:off x="817120" y="1730405"/>
            <a:ext cx="5648623" cy="1204307"/>
          </a:xfrm>
        </p:spPr>
        <p:txBody>
          <a:bodyPr bIns="9144" anchor="b"/>
          <a:lstStyle>
            <a:lvl1pPr>
              <a:defRPr sz="3200"/>
            </a:lvl1pPr>
          </a:lstStyle>
          <a:p>
            <a:r>
              <a:rPr lang="en-US" smtClean="0"/>
              <a:t>Click to edit Master title style</a:t>
            </a:r>
            <a:endParaRPr lang="en-US" dirty="0"/>
          </a:p>
        </p:txBody>
      </p:sp>
      <p:sp>
        <p:nvSpPr>
          <p:cNvPr id="3" name="Subtitle 2"/>
          <p:cNvSpPr>
            <a:spLocks noGrp="1"/>
          </p:cNvSpPr>
          <p:nvPr>
            <p:ph type="subTitle" idx="1"/>
          </p:nvPr>
        </p:nvSpPr>
        <p:spPr>
          <a:xfrm rot="19140000">
            <a:off x="1212285" y="2470925"/>
            <a:ext cx="6511131" cy="329259"/>
          </a:xfrm>
        </p:spPr>
        <p:txBody>
          <a:bodyPr tIns="9144">
            <a:normAutofit/>
          </a:bodyPr>
          <a:lstStyle>
            <a:lvl1pPr marL="0" indent="0" algn="l">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7FB1690-86C5-4A15-9BB2-DEC2AB75D2F2}" type="datetimeFigureOut">
              <a:rPr lang="en-US" smtClean="0"/>
              <a:t>7/26/2017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BA0DB5-A018-485D-B234-C0824359B192}"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7FB1690-86C5-4A15-9BB2-DEC2AB75D2F2}" type="datetimeFigureOut">
              <a:rPr lang="en-US" smtClean="0"/>
              <a:t>7/26/2017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BA0DB5-A018-485D-B234-C0824359B192}"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57400" cy="4678363"/>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41"/>
            <a:ext cx="6019800" cy="46783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7FB1690-86C5-4A15-9BB2-DEC2AB75D2F2}" type="datetimeFigureOut">
              <a:rPr lang="en-US" smtClean="0"/>
              <a:t>7/26/2017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BA0DB5-A018-485D-B234-C0824359B192}"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7FB1690-86C5-4A15-9BB2-DEC2AB75D2F2}" type="datetimeFigureOut">
              <a:rPr lang="en-US" smtClean="0"/>
              <a:t>7/26/2017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BA0DB5-A018-485D-B234-C0824359B192}"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p:cNvSpPr/>
          <p:nvPr/>
        </p:nvSpPr>
        <p:spPr>
          <a:xfrm>
            <a:off x="8" y="2647949"/>
            <a:ext cx="3571875" cy="4210051"/>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819399" y="1726740"/>
            <a:ext cx="5650992" cy="1207509"/>
          </a:xfrm>
        </p:spPr>
        <p:txBody>
          <a:bodyPr bIns="9144" anchor="b"/>
          <a:lstStyle>
            <a:lvl1pPr algn="l">
              <a:defRPr kumimoji="0" lang="en-US" sz="3200" b="0" i="0" u="none" strike="noStrike" kern="1200" cap="all" spc="0" normalizeH="0" baseline="0" noProof="0" dirty="0" smtClean="0">
                <a:ln>
                  <a:noFill/>
                </a:ln>
                <a:solidFill>
                  <a:schemeClr val="tx1"/>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Text Placeholder 2"/>
          <p:cNvSpPr>
            <a:spLocks noGrp="1"/>
          </p:cNvSpPr>
          <p:nvPr>
            <p:ph type="body" idx="1"/>
          </p:nvPr>
        </p:nvSpPr>
        <p:spPr>
          <a:xfrm rot="19140000">
            <a:off x="1216152" y="2468304"/>
            <a:ext cx="6510528" cy="329184"/>
          </a:xfrm>
        </p:spPr>
        <p:txBody>
          <a:bodyPr anchor="t">
            <a:normAutofit/>
          </a:bodyPr>
          <a:lstStyle>
            <a:lvl1pPr marL="0" indent="0">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text styles</a:t>
            </a:r>
          </a:p>
        </p:txBody>
      </p:sp>
      <p:sp>
        <p:nvSpPr>
          <p:cNvPr id="4" name="Date Placeholder 3"/>
          <p:cNvSpPr>
            <a:spLocks noGrp="1"/>
          </p:cNvSpPr>
          <p:nvPr>
            <p:ph type="dt" sz="half" idx="10"/>
          </p:nvPr>
        </p:nvSpPr>
        <p:spPr/>
        <p:txBody>
          <a:bodyPr/>
          <a:lstStyle/>
          <a:p>
            <a:fld id="{07FB1690-86C5-4A15-9BB2-DEC2AB75D2F2}" type="datetimeFigureOut">
              <a:rPr lang="en-US" smtClean="0"/>
              <a:t>7/26/2017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BA0DB5-A018-485D-B234-C0824359B192}"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22960"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00016"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7FB1690-86C5-4A15-9BB2-DEC2AB75D2F2}" type="datetimeFigureOut">
              <a:rPr lang="en-US" smtClean="0"/>
              <a:t>7/26/2017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BA0DB5-A018-485D-B234-C0824359B192}" type="slidenum">
              <a:rPr lang="en-US" smtClean="0"/>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822960"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4" name="Content Placeholder 3"/>
          <p:cNvSpPr>
            <a:spLocks noGrp="1"/>
          </p:cNvSpPr>
          <p:nvPr>
            <p:ph sz="half" idx="2"/>
          </p:nvPr>
        </p:nvSpPr>
        <p:spPr>
          <a:xfrm>
            <a:off x="819150"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00016"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4700016"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7FB1690-86C5-4A15-9BB2-DEC2AB75D2F2}" type="datetimeFigureOut">
              <a:rPr lang="en-US" smtClean="0"/>
              <a:t>7/26/2017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2BA0DB5-A018-485D-B234-C0824359B192}"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7FB1690-86C5-4A15-9BB2-DEC2AB75D2F2}" type="datetimeFigureOut">
              <a:rPr lang="en-US" smtClean="0"/>
              <a:t>7/26/2017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2BA0DB5-A018-485D-B234-C0824359B192}"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7FB1690-86C5-4A15-9BB2-DEC2AB75D2F2}" type="datetimeFigureOut">
              <a:rPr lang="en-US" smtClean="0"/>
              <a:t>7/26/2017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2BA0DB5-A018-485D-B234-C0824359B192}"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Right Triangle 16"/>
          <p:cNvSpPr/>
          <p:nvPr/>
        </p:nvSpPr>
        <p:spPr>
          <a:xfrm>
            <a:off x="8" y="2647949"/>
            <a:ext cx="3571875" cy="4210051"/>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Triangle 17"/>
          <p:cNvSpPr/>
          <p:nvPr/>
        </p:nvSpPr>
        <p:spPr>
          <a:xfrm rot="5400000">
            <a:off x="433389" y="-433388"/>
            <a:ext cx="6858000" cy="7724778"/>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a:xfrm rot="19140000">
            <a:off x="784930" y="1576105"/>
            <a:ext cx="5212080" cy="1089427"/>
          </a:xfrm>
        </p:spPr>
        <p:txBody>
          <a:bodyPr bIns="0" anchor="b"/>
          <a:lstStyle>
            <a:lvl1pPr algn="l">
              <a:defRPr kumimoji="0" lang="en-US" sz="2800" b="0" i="0" u="none" strike="noStrike" kern="1200" cap="all" spc="0" normalizeH="0" baseline="0" noProof="0" dirty="0" smtClean="0">
                <a:ln>
                  <a:noFill/>
                </a:ln>
                <a:solidFill>
                  <a:srgbClr val="FFFFFF"/>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Content Placeholder 2"/>
          <p:cNvSpPr>
            <a:spLocks noGrp="1"/>
          </p:cNvSpPr>
          <p:nvPr>
            <p:ph idx="1"/>
          </p:nvPr>
        </p:nvSpPr>
        <p:spPr>
          <a:xfrm>
            <a:off x="4749560" y="2618917"/>
            <a:ext cx="3807779" cy="33246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rot="19140000">
            <a:off x="1297954" y="2253385"/>
            <a:ext cx="5794760" cy="623315"/>
          </a:xfrm>
        </p:spPr>
        <p:txBody>
          <a:bodyPr>
            <a:normAutofit/>
          </a:bodyPr>
          <a:lstStyle>
            <a:lvl1pPr marL="0" indent="0">
              <a:buNone/>
              <a:defRPr lang="en-US" sz="1400" b="1" kern="1200" dirty="0" smtClean="0">
                <a:solidFill>
                  <a:srgbClr val="FFFFFF"/>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300"/>
              </a:spcBef>
              <a:spcAft>
                <a:spcPts val="0"/>
              </a:spcAft>
              <a:buClr>
                <a:schemeClr val="accent1"/>
              </a:buClr>
              <a:buSzPct val="100000"/>
              <a:buFont typeface="Arial" pitchFamily="34" charset="0"/>
              <a:buNone/>
              <a:tabLst/>
              <a:defRPr/>
            </a:pPr>
            <a:r>
              <a:rPr lang="en-US" smtClean="0"/>
              <a:t>Click to edit Master text styles</a:t>
            </a:r>
          </a:p>
        </p:txBody>
      </p:sp>
      <p:sp>
        <p:nvSpPr>
          <p:cNvPr id="5" name="Date Placeholder 4"/>
          <p:cNvSpPr>
            <a:spLocks noGrp="1"/>
          </p:cNvSpPr>
          <p:nvPr>
            <p:ph type="dt" sz="half" idx="10"/>
          </p:nvPr>
        </p:nvSpPr>
        <p:spPr/>
        <p:txBody>
          <a:bodyPr/>
          <a:lstStyle/>
          <a:p>
            <a:fld id="{07FB1690-86C5-4A15-9BB2-DEC2AB75D2F2}" type="datetimeFigureOut">
              <a:rPr lang="en-US" smtClean="0"/>
              <a:t>7/26/2017</a:t>
            </a:fld>
            <a:endParaRPr lang="en-US"/>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ln>
            <a:solidFill>
              <a:schemeClr val="tx2"/>
            </a:solidFill>
          </a:ln>
        </p:spPr>
        <p:txBody>
          <a:bodyPr/>
          <a:lstStyle>
            <a:lvl1pPr>
              <a:defRPr>
                <a:solidFill>
                  <a:schemeClr val="tx2"/>
                </a:solidFill>
              </a:defRPr>
            </a:lvl1pPr>
          </a:lstStyle>
          <a:p>
            <a:fld id="{12BA0DB5-A018-485D-B234-C0824359B192}"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2028833" y="0"/>
            <a:ext cx="7115175" cy="6858000"/>
          </a:xfrm>
          <a:custGeom>
            <a:avLst/>
            <a:gdLst>
              <a:gd name="connsiteX0" fmla="*/ 0 w 7104888"/>
              <a:gd name="connsiteY0" fmla="*/ 0 h 6858000"/>
              <a:gd name="connsiteX1" fmla="*/ 7104888 w 7104888"/>
              <a:gd name="connsiteY1" fmla="*/ 0 h 6858000"/>
              <a:gd name="connsiteX2" fmla="*/ 7104888 w 7104888"/>
              <a:gd name="connsiteY2" fmla="*/ 6858000 h 6858000"/>
              <a:gd name="connsiteX3" fmla="*/ 0 w 7104888"/>
              <a:gd name="connsiteY3" fmla="*/ 6858000 h 6858000"/>
              <a:gd name="connsiteX4" fmla="*/ 0 w 7104888"/>
              <a:gd name="connsiteY4" fmla="*/ 0 h 6858000"/>
              <a:gd name="connsiteX0" fmla="*/ 0 w 7104888"/>
              <a:gd name="connsiteY0" fmla="*/ 0 h 6858000"/>
              <a:gd name="connsiteX1" fmla="*/ 5695188 w 7104888"/>
              <a:gd name="connsiteY1" fmla="*/ 0 h 6858000"/>
              <a:gd name="connsiteX2" fmla="*/ 7104888 w 7104888"/>
              <a:gd name="connsiteY2" fmla="*/ 0 h 6858000"/>
              <a:gd name="connsiteX3" fmla="*/ 7104888 w 7104888"/>
              <a:gd name="connsiteY3" fmla="*/ 6858000 h 6858000"/>
              <a:gd name="connsiteX4" fmla="*/ 0 w 7104888"/>
              <a:gd name="connsiteY4" fmla="*/ 6858000 h 6858000"/>
              <a:gd name="connsiteX5" fmla="*/ 0 w 7104888"/>
              <a:gd name="connsiteY5"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0287 w 7115175"/>
              <a:gd name="connsiteY4" fmla="*/ 6858000 h 6858000"/>
              <a:gd name="connsiteX5" fmla="*/ 0 w 7115175"/>
              <a:gd name="connsiteY5" fmla="*/ 5048250 h 6858000"/>
              <a:gd name="connsiteX6" fmla="*/ 10287 w 7115175"/>
              <a:gd name="connsiteY6"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10287 w 7115175"/>
              <a:gd name="connsiteY5" fmla="*/ 6858000 h 6858000"/>
              <a:gd name="connsiteX6" fmla="*/ 0 w 7115175"/>
              <a:gd name="connsiteY6" fmla="*/ 5048250 h 6858000"/>
              <a:gd name="connsiteX7" fmla="*/ 10287 w 7115175"/>
              <a:gd name="connsiteY7"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 name="connsiteX6" fmla="*/ 10287 w 7115175"/>
              <a:gd name="connsiteY6" fmla="*/ 0 h 6858000"/>
              <a:gd name="connsiteX0" fmla="*/ 0 w 7115175"/>
              <a:gd name="connsiteY0" fmla="*/ 504825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5175" h="6858000">
                <a:moveTo>
                  <a:pt x="0" y="5048250"/>
                </a:moveTo>
                <a:lnTo>
                  <a:pt x="5705475" y="0"/>
                </a:lnTo>
                <a:lnTo>
                  <a:pt x="7115175" y="0"/>
                </a:lnTo>
                <a:lnTo>
                  <a:pt x="7115175" y="6858000"/>
                </a:lnTo>
                <a:lnTo>
                  <a:pt x="1533526" y="6848475"/>
                </a:lnTo>
                <a:lnTo>
                  <a:pt x="0" y="5048250"/>
                </a:lnTo>
                <a:close/>
              </a:path>
            </a:pathLst>
          </a:custGeom>
          <a:solidFill>
            <a:schemeClr val="accent3">
              <a:alpha val="80000"/>
            </a:schemeClr>
          </a:solidFill>
        </p:spPr>
        <p:txBody>
          <a:bodyPr rIns="182880" anchor="ctr"/>
          <a:lstStyle>
            <a:lvl1pPr algn="r">
              <a:defRPr/>
            </a:lvl1pPr>
          </a:lstStyle>
          <a:p>
            <a:r>
              <a:rPr lang="en-US" smtClean="0"/>
              <a:t>Click icon to add picture</a:t>
            </a:r>
            <a:endParaRPr lang="en-US" dirty="0"/>
          </a:p>
        </p:txBody>
      </p:sp>
      <p:sp>
        <p:nvSpPr>
          <p:cNvPr id="9" name="Right Triangle 8"/>
          <p:cNvSpPr/>
          <p:nvPr/>
        </p:nvSpPr>
        <p:spPr>
          <a:xfrm>
            <a:off x="8" y="2647949"/>
            <a:ext cx="3571875" cy="4210051"/>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8" y="5048254"/>
            <a:ext cx="3571875" cy="1809751"/>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1809750 h 1809750"/>
              <a:gd name="connsiteX1" fmla="*/ 1895475 w 3571875"/>
              <a:gd name="connsiteY1" fmla="*/ 0 h 1809750"/>
              <a:gd name="connsiteX2" fmla="*/ 3571875 w 3571875"/>
              <a:gd name="connsiteY2" fmla="*/ 1809750 h 1809750"/>
              <a:gd name="connsiteX3" fmla="*/ 0 w 3571875"/>
              <a:gd name="connsiteY3" fmla="*/ 1809750 h 1809750"/>
              <a:gd name="connsiteX0" fmla="*/ 0 w 3571875"/>
              <a:gd name="connsiteY0" fmla="*/ 1809750 h 1809750"/>
              <a:gd name="connsiteX1" fmla="*/ 2038350 w 3571875"/>
              <a:gd name="connsiteY1" fmla="*/ 0 h 1809750"/>
              <a:gd name="connsiteX2" fmla="*/ 3571875 w 3571875"/>
              <a:gd name="connsiteY2" fmla="*/ 1809750 h 1809750"/>
              <a:gd name="connsiteX3" fmla="*/ 0 w 3571875"/>
              <a:gd name="connsiteY3" fmla="*/ 1809750 h 1809750"/>
            </a:gdLst>
            <a:ahLst/>
            <a:cxnLst>
              <a:cxn ang="0">
                <a:pos x="connsiteX0" y="connsiteY0"/>
              </a:cxn>
              <a:cxn ang="0">
                <a:pos x="connsiteX1" y="connsiteY1"/>
              </a:cxn>
              <a:cxn ang="0">
                <a:pos x="connsiteX2" y="connsiteY2"/>
              </a:cxn>
              <a:cxn ang="0">
                <a:pos x="connsiteX3" y="connsiteY3"/>
              </a:cxn>
            </a:cxnLst>
            <a:rect l="l" t="t" r="r" b="b"/>
            <a:pathLst>
              <a:path w="3571875" h="1809750">
                <a:moveTo>
                  <a:pt x="0" y="1809750"/>
                </a:moveTo>
                <a:lnTo>
                  <a:pt x="2038350" y="0"/>
                </a:lnTo>
                <a:lnTo>
                  <a:pt x="3571875" y="1809750"/>
                </a:lnTo>
                <a:lnTo>
                  <a:pt x="0" y="1809750"/>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671197" y="1717503"/>
            <a:ext cx="5486400" cy="867444"/>
          </a:xfrm>
        </p:spPr>
        <p:txBody>
          <a:bodyPr anchor="b"/>
          <a:lstStyle>
            <a:lvl1pPr algn="l">
              <a:defRPr sz="2800" b="0">
                <a:latin typeface="+mj-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rot="19140000">
            <a:off x="1143487" y="2180529"/>
            <a:ext cx="6096545" cy="740664"/>
          </a:xfrm>
        </p:spPr>
        <p:txBody>
          <a:bodyPr/>
          <a:lstStyle>
            <a:lvl1pPr marL="0" indent="0">
              <a:buNone/>
              <a:defRPr sz="14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7FB1690-86C5-4A15-9BB2-DEC2AB75D2F2}" type="datetimeFigureOut">
              <a:rPr lang="en-US" smtClean="0"/>
              <a:t>7/26/2017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BA0DB5-A018-485D-B234-C0824359B192}"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p:nvPr/>
        </p:nvSpPr>
        <p:spPr>
          <a:xfrm>
            <a:off x="-2382" y="5050633"/>
            <a:ext cx="3574257" cy="1807368"/>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5051292"/>
            <a:ext cx="9146380" cy="1806709"/>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631 h 2002631"/>
              <a:gd name="connsiteX1" fmla="*/ 754045 w 3352800"/>
              <a:gd name="connsiteY1" fmla="*/ 146832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26618 h 526618"/>
              <a:gd name="connsiteX1" fmla="*/ 980611 w 3352800"/>
              <a:gd name="connsiteY1" fmla="*/ 9368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6888 h 526888"/>
              <a:gd name="connsiteX1" fmla="*/ 744735 w 3352800"/>
              <a:gd name="connsiteY1" fmla="*/ 0 h 526888"/>
              <a:gd name="connsiteX2" fmla="*/ 3352800 w 3352800"/>
              <a:gd name="connsiteY2" fmla="*/ 270 h 526888"/>
              <a:gd name="connsiteX3" fmla="*/ 3352800 w 3352800"/>
              <a:gd name="connsiteY3" fmla="*/ 526888 h 526888"/>
              <a:gd name="connsiteX4" fmla="*/ 0 w 3352800"/>
              <a:gd name="connsiteY4" fmla="*/ 526888 h 526888"/>
              <a:gd name="connsiteX0" fmla="*/ 0 w 3352800"/>
              <a:gd name="connsiteY0" fmla="*/ 526618 h 526618"/>
              <a:gd name="connsiteX1" fmla="*/ 811948 w 3352800"/>
              <a:gd name="connsiteY1" fmla="*/ 6092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7584 h 527584"/>
              <a:gd name="connsiteX1" fmla="*/ 751718 w 3352800"/>
              <a:gd name="connsiteY1" fmla="*/ 0 h 527584"/>
              <a:gd name="connsiteX2" fmla="*/ 3352800 w 3352800"/>
              <a:gd name="connsiteY2" fmla="*/ 966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241069 w 3352800"/>
              <a:gd name="connsiteY2" fmla="*/ 94144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 name="connsiteX0" fmla="*/ 0 w 3352800"/>
              <a:gd name="connsiteY0" fmla="*/ 527313 h 527313"/>
              <a:gd name="connsiteX1" fmla="*/ 900984 w 3352800"/>
              <a:gd name="connsiteY1" fmla="*/ 97774 h 527313"/>
              <a:gd name="connsiteX2" fmla="*/ 3352800 w 3352800"/>
              <a:gd name="connsiteY2" fmla="*/ 0 h 527313"/>
              <a:gd name="connsiteX3" fmla="*/ 3352800 w 3352800"/>
              <a:gd name="connsiteY3" fmla="*/ 527313 h 527313"/>
              <a:gd name="connsiteX4" fmla="*/ 0 w 3352800"/>
              <a:gd name="connsiteY4" fmla="*/ 527313 h 527313"/>
              <a:gd name="connsiteX0" fmla="*/ 0 w 3352800"/>
              <a:gd name="connsiteY0" fmla="*/ 527584 h 527584"/>
              <a:gd name="connsiteX1" fmla="*/ 748227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527584">
                <a:moveTo>
                  <a:pt x="0" y="527584"/>
                </a:moveTo>
                <a:lnTo>
                  <a:pt x="748227" y="0"/>
                </a:lnTo>
                <a:lnTo>
                  <a:pt x="3352800" y="271"/>
                </a:lnTo>
                <a:lnTo>
                  <a:pt x="3352800" y="527584"/>
                </a:lnTo>
                <a:lnTo>
                  <a:pt x="0" y="527584"/>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22960" y="365760"/>
            <a:ext cx="7520940" cy="54864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22960" y="1100633"/>
            <a:ext cx="7520940" cy="357984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9140000">
            <a:off x="201168" y="5870448"/>
            <a:ext cx="2176272" cy="201168"/>
          </a:xfrm>
          <a:prstGeom prst="rect">
            <a:avLst/>
          </a:prstGeom>
        </p:spPr>
        <p:txBody>
          <a:bodyPr vert="horz" lIns="91440" tIns="45720" rIns="91440" bIns="45720" rtlCol="0" anchor="ctr"/>
          <a:lstStyle>
            <a:lvl1pPr algn="l">
              <a:defRPr sz="1200">
                <a:solidFill>
                  <a:srgbClr val="FFFFFF"/>
                </a:solidFill>
              </a:defRPr>
            </a:lvl1pPr>
          </a:lstStyle>
          <a:p>
            <a:fld id="{07FB1690-86C5-4A15-9BB2-DEC2AB75D2F2}" type="datetimeFigureOut">
              <a:rPr lang="en-US" smtClean="0"/>
              <a:t>7/26/2017</a:t>
            </a:fld>
            <a:endParaRPr lang="en-US"/>
          </a:p>
        </p:txBody>
      </p:sp>
      <p:sp>
        <p:nvSpPr>
          <p:cNvPr id="5" name="Footer Placeholder 4"/>
          <p:cNvSpPr>
            <a:spLocks noGrp="1"/>
          </p:cNvSpPr>
          <p:nvPr>
            <p:ph type="ftr" sz="quarter" idx="3"/>
          </p:nvPr>
        </p:nvSpPr>
        <p:spPr>
          <a:xfrm>
            <a:off x="3517514" y="6285123"/>
            <a:ext cx="4724400" cy="274320"/>
          </a:xfrm>
          <a:prstGeom prst="rect">
            <a:avLst/>
          </a:prstGeom>
        </p:spPr>
        <p:txBody>
          <a:bodyPr vert="horz" lIns="91440" tIns="45720" rIns="91440" bIns="45720" rtlCol="0" anchor="ctr"/>
          <a:lstStyle>
            <a:lvl1pPr algn="r">
              <a:defRPr sz="1000" cap="all" spc="200" baseline="0">
                <a:solidFill>
                  <a:srgbClr val="FFFFFF"/>
                </a:solidFill>
              </a:defRPr>
            </a:lvl1pPr>
          </a:lstStyle>
          <a:p>
            <a:endParaRPr lang="en-US"/>
          </a:p>
        </p:txBody>
      </p:sp>
      <p:sp>
        <p:nvSpPr>
          <p:cNvPr id="6" name="Slide Number Placeholder 5"/>
          <p:cNvSpPr>
            <a:spLocks noGrp="1"/>
          </p:cNvSpPr>
          <p:nvPr>
            <p:ph type="sldNum" sz="quarter" idx="4"/>
          </p:nvPr>
        </p:nvSpPr>
        <p:spPr>
          <a:xfrm>
            <a:off x="8401038" y="6170823"/>
            <a:ext cx="502920" cy="502920"/>
          </a:xfrm>
          <a:prstGeom prst="ellipse">
            <a:avLst/>
          </a:prstGeom>
          <a:ln w="19050">
            <a:solidFill>
              <a:srgbClr val="FFFFFF"/>
            </a:solidFill>
          </a:ln>
        </p:spPr>
        <p:txBody>
          <a:bodyPr vert="horz" lIns="9144" tIns="9144" rIns="9144" bIns="9144" rtlCol="0" anchor="ctr">
            <a:normAutofit/>
          </a:bodyPr>
          <a:lstStyle>
            <a:lvl1pPr algn="ctr">
              <a:defRPr sz="1650">
                <a:solidFill>
                  <a:srgbClr val="FFFFFF"/>
                </a:solidFill>
              </a:defRPr>
            </a:lvl1pPr>
          </a:lstStyle>
          <a:p>
            <a:fld id="{12BA0DB5-A018-485D-B234-C0824359B192}"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kern="1200" cap="all" baseline="0">
          <a:solidFill>
            <a:schemeClr val="tx1"/>
          </a:solidFill>
          <a:latin typeface="+mj-lt"/>
          <a:ea typeface="+mj-ea"/>
          <a:cs typeface="+mj-cs"/>
        </a:defRPr>
      </a:lvl1pPr>
    </p:titleStyle>
    <p:body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rot="19140000">
            <a:off x="734512" y="1509477"/>
            <a:ext cx="6322116" cy="1204307"/>
          </a:xfrm>
        </p:spPr>
        <p:txBody>
          <a:bodyPr/>
          <a:lstStyle/>
          <a:p>
            <a:r>
              <a:rPr lang="en-US" smtClean="0"/>
              <a:t/>
            </a:r>
            <a:br>
              <a:rPr lang="en-US" smtClean="0"/>
            </a:br>
            <a:r>
              <a:rPr lang="en-US" smtClean="0">
                <a:solidFill>
                  <a:srgbClr val="0070C0"/>
                </a:solidFill>
              </a:rPr>
              <a:t>Học ARDUINO – Bài 2</a:t>
            </a:r>
            <a:r>
              <a:rPr lang="en-US" smtClean="0"/>
              <a:t/>
            </a:r>
            <a:br>
              <a:rPr lang="en-US" smtClean="0"/>
            </a:br>
            <a:r>
              <a:rPr lang="en-US" smtClean="0"/>
              <a:t>Led 7 Thanh – 7 SEGMENT LED</a:t>
            </a:r>
            <a:endParaRPr lang="en-US"/>
          </a:p>
        </p:txBody>
      </p:sp>
      <p:sp>
        <p:nvSpPr>
          <p:cNvPr id="3" name="Subtitle 2"/>
          <p:cNvSpPr>
            <a:spLocks noGrp="1"/>
          </p:cNvSpPr>
          <p:nvPr>
            <p:ph type="subTitle" idx="1"/>
          </p:nvPr>
        </p:nvSpPr>
        <p:spPr/>
        <p:txBody>
          <a:bodyPr/>
          <a:lstStyle/>
          <a:p>
            <a:r>
              <a:rPr lang="en-US" smtClean="0"/>
              <a:t>Author: HieuPM</a:t>
            </a:r>
            <a:endParaRPr lang="en-US"/>
          </a:p>
        </p:txBody>
      </p:sp>
    </p:spTree>
    <p:extLst>
      <p:ext uri="{BB962C8B-B14F-4D97-AF65-F5344CB8AC3E}">
        <p14:creationId xmlns:p14="http://schemas.microsoft.com/office/powerpoint/2010/main" val="171980851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3">
            <a:schemeClr val="lt1"/>
          </a:lnRef>
          <a:fillRef idx="1">
            <a:schemeClr val="accent2"/>
          </a:fillRef>
          <a:effectRef idx="1">
            <a:schemeClr val="accent2"/>
          </a:effectRef>
          <a:fontRef idx="minor">
            <a:schemeClr val="lt1"/>
          </a:fontRef>
        </p:style>
        <p:txBody>
          <a:bodyPr/>
          <a:lstStyle/>
          <a:p>
            <a:r>
              <a:rPr lang="en-US" smtClean="0"/>
              <a:t>Cấu tạo của led 7 Thanh</a:t>
            </a:r>
            <a:endParaRPr lang="en-US"/>
          </a:p>
        </p:txBody>
      </p:sp>
      <p:pic>
        <p:nvPicPr>
          <p:cNvPr id="1026" name="Picture 2" descr="Kết quả hình ảnh cho 7 segme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29200" y="1122219"/>
            <a:ext cx="3810000" cy="3810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741219" y="1371600"/>
            <a:ext cx="3200400" cy="923330"/>
          </a:xfrm>
          <a:prstGeom prst="rect">
            <a:avLst/>
          </a:prstGeom>
        </p:spPr>
        <p:style>
          <a:lnRef idx="3">
            <a:schemeClr val="lt1"/>
          </a:lnRef>
          <a:fillRef idx="1">
            <a:schemeClr val="accent6"/>
          </a:fillRef>
          <a:effectRef idx="1">
            <a:schemeClr val="accent6"/>
          </a:effectRef>
          <a:fontRef idx="minor">
            <a:schemeClr val="lt1"/>
          </a:fontRef>
        </p:style>
        <p:txBody>
          <a:bodyPr wrap="square" rtlCol="0">
            <a:spAutoFit/>
          </a:bodyPr>
          <a:lstStyle/>
          <a:p>
            <a:r>
              <a:rPr lang="en-US" smtClean="0"/>
              <a:t>Gồm 7 led  xếp hình số 8 – Các led được đấu theo 2 sơ đồ là âm chung hoặc dương chung</a:t>
            </a:r>
            <a:endParaRPr lang="en-US"/>
          </a:p>
        </p:txBody>
      </p:sp>
      <p:pic>
        <p:nvPicPr>
          <p:cNvPr id="1028" name="Picture 4" descr="Kết quả hình ảnh cho 7 segme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8" y="2819405"/>
            <a:ext cx="5043055" cy="35404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148822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3">
            <a:schemeClr val="lt1"/>
          </a:lnRef>
          <a:fillRef idx="1">
            <a:schemeClr val="accent2"/>
          </a:fillRef>
          <a:effectRef idx="1">
            <a:schemeClr val="accent2"/>
          </a:effectRef>
          <a:fontRef idx="minor">
            <a:schemeClr val="lt1"/>
          </a:fontRef>
        </p:style>
        <p:txBody>
          <a:bodyPr/>
          <a:lstStyle/>
          <a:p>
            <a:r>
              <a:rPr lang="en-US" smtClean="0"/>
              <a:t>Cách Kết Nối LED 7 thanh</a:t>
            </a:r>
            <a:endParaRPr lang="en-US"/>
          </a:p>
        </p:txBody>
      </p:sp>
      <p:sp>
        <p:nvSpPr>
          <p:cNvPr id="4" name="TextBox 3"/>
          <p:cNvSpPr txBox="1"/>
          <p:nvPr/>
        </p:nvSpPr>
        <p:spPr>
          <a:xfrm>
            <a:off x="741219" y="1030536"/>
            <a:ext cx="3200400" cy="2031325"/>
          </a:xfrm>
          <a:prstGeom prst="rect">
            <a:avLst/>
          </a:prstGeom>
        </p:spPr>
        <p:style>
          <a:lnRef idx="3">
            <a:schemeClr val="lt1"/>
          </a:lnRef>
          <a:fillRef idx="1">
            <a:schemeClr val="accent5"/>
          </a:fillRef>
          <a:effectRef idx="1">
            <a:schemeClr val="accent5"/>
          </a:effectRef>
          <a:fontRef idx="minor">
            <a:schemeClr val="lt1"/>
          </a:fontRef>
        </p:style>
        <p:txBody>
          <a:bodyPr wrap="square" rtlCol="0">
            <a:spAutoFit/>
          </a:bodyPr>
          <a:lstStyle/>
          <a:p>
            <a:r>
              <a:rPr lang="en-US"/>
              <a:t>V</a:t>
            </a:r>
            <a:r>
              <a:rPr lang="en-US" smtClean="0"/>
              <a:t>ới mỗi tổ hợp led thành phần sáng đồng thời sẽ tạo ra các chữ số (kí tự) khác nhau.</a:t>
            </a:r>
          </a:p>
          <a:p>
            <a:r>
              <a:rPr lang="en-US" smtClean="0"/>
              <a:t>Thiết lập OUTPUT cho tất cả các chân từ a -&gt; g của led 7 thanh. Cần 1 chân nối nguồn âm (dương) tùy thuộc loại led</a:t>
            </a:r>
            <a:endParaRPr lang="en-US"/>
          </a:p>
        </p:txBody>
      </p:sp>
      <p:pic>
        <p:nvPicPr>
          <p:cNvPr id="2050" name="Picture 2" descr="Kết quả hình ảnh cho 7 segme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75158" y="1552577"/>
            <a:ext cx="4295775" cy="2533651"/>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Kết quả hình ảnh cho 7 segment arduin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8" y="3048000"/>
            <a:ext cx="3945371" cy="33558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029037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3">
            <a:schemeClr val="lt1"/>
          </a:lnRef>
          <a:fillRef idx="1">
            <a:schemeClr val="accent2"/>
          </a:fillRef>
          <a:effectRef idx="1">
            <a:schemeClr val="accent2"/>
          </a:effectRef>
          <a:fontRef idx="minor">
            <a:schemeClr val="lt1"/>
          </a:fontRef>
        </p:style>
        <p:txBody>
          <a:bodyPr/>
          <a:lstStyle/>
          <a:p>
            <a:r>
              <a:rPr lang="en-US" smtClean="0"/>
              <a:t>Cách Lập trình LED 7 thanh</a:t>
            </a:r>
            <a:endParaRPr lang="en-US"/>
          </a:p>
        </p:txBody>
      </p:sp>
      <p:sp>
        <p:nvSpPr>
          <p:cNvPr id="4" name="TextBox 3"/>
          <p:cNvSpPr txBox="1"/>
          <p:nvPr/>
        </p:nvSpPr>
        <p:spPr>
          <a:xfrm>
            <a:off x="741218" y="1371600"/>
            <a:ext cx="6573982" cy="369332"/>
          </a:xfrm>
          <a:prstGeom prst="rect">
            <a:avLst/>
          </a:prstGeom>
        </p:spPr>
        <p:style>
          <a:lnRef idx="3">
            <a:schemeClr val="lt1"/>
          </a:lnRef>
          <a:fillRef idx="1">
            <a:schemeClr val="accent5"/>
          </a:fillRef>
          <a:effectRef idx="1">
            <a:schemeClr val="accent5"/>
          </a:effectRef>
          <a:fontRef idx="minor">
            <a:schemeClr val="lt1"/>
          </a:fontRef>
        </p:style>
        <p:txBody>
          <a:bodyPr wrap="square" rtlCol="0">
            <a:spAutoFit/>
          </a:bodyPr>
          <a:lstStyle/>
          <a:p>
            <a:r>
              <a:rPr lang="en-US" b="1" smtClean="0"/>
              <a:t>B1:</a:t>
            </a:r>
            <a:r>
              <a:rPr lang="en-US" smtClean="0"/>
              <a:t> Tạo mảng để lưu các giá trị ON, OFF của các đèn thành phần</a:t>
            </a:r>
            <a:endParaRPr lang="en-US"/>
          </a:p>
        </p:txBody>
      </p:sp>
      <p:sp>
        <p:nvSpPr>
          <p:cNvPr id="7" name="TextBox 6"/>
          <p:cNvSpPr txBox="1"/>
          <p:nvPr/>
        </p:nvSpPr>
        <p:spPr>
          <a:xfrm>
            <a:off x="2286000" y="1893332"/>
            <a:ext cx="6573982" cy="369332"/>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r>
              <a:rPr lang="en-US" b="1" smtClean="0"/>
              <a:t>B2:</a:t>
            </a:r>
            <a:r>
              <a:rPr lang="en-US" smtClean="0"/>
              <a:t> Thiết lập chế độ OUTPUT cho các chân nối led</a:t>
            </a:r>
            <a:endParaRPr lang="en-US"/>
          </a:p>
        </p:txBody>
      </p:sp>
      <p:sp>
        <p:nvSpPr>
          <p:cNvPr id="8" name="TextBox 7"/>
          <p:cNvSpPr txBox="1"/>
          <p:nvPr/>
        </p:nvSpPr>
        <p:spPr>
          <a:xfrm>
            <a:off x="734298" y="2415064"/>
            <a:ext cx="7419109" cy="369332"/>
          </a:xfrm>
          <a:prstGeom prst="rect">
            <a:avLst/>
          </a:prstGeom>
        </p:spPr>
        <p:style>
          <a:lnRef idx="3">
            <a:schemeClr val="lt1"/>
          </a:lnRef>
          <a:fillRef idx="1">
            <a:schemeClr val="accent5"/>
          </a:fillRef>
          <a:effectRef idx="1">
            <a:schemeClr val="accent5"/>
          </a:effectRef>
          <a:fontRef idx="minor">
            <a:schemeClr val="lt1"/>
          </a:fontRef>
        </p:style>
        <p:txBody>
          <a:bodyPr wrap="square" rtlCol="0">
            <a:spAutoFit/>
          </a:bodyPr>
          <a:lstStyle/>
          <a:p>
            <a:r>
              <a:rPr lang="en-US" b="1" smtClean="0"/>
              <a:t>B3:</a:t>
            </a:r>
            <a:r>
              <a:rPr lang="en-US" smtClean="0"/>
              <a:t> Tạo hàm con có nhiệm vụ bật (tắt) các đèn từ dữ liệu lưu trong mảng </a:t>
            </a:r>
            <a:endParaRPr lang="en-US"/>
          </a:p>
        </p:txBody>
      </p:sp>
      <p:sp>
        <p:nvSpPr>
          <p:cNvPr id="9" name="TextBox 8"/>
          <p:cNvSpPr txBox="1"/>
          <p:nvPr/>
        </p:nvSpPr>
        <p:spPr>
          <a:xfrm>
            <a:off x="211284" y="2939535"/>
            <a:ext cx="8859983" cy="369332"/>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r>
              <a:rPr lang="en-US" b="1" smtClean="0"/>
              <a:t>B4:</a:t>
            </a:r>
            <a:r>
              <a:rPr lang="en-US" smtClean="0"/>
              <a:t> Trong main() ta gọi các hàm bật đèn và thêm các khoảng delay tùy theo yêu cầu bài toán </a:t>
            </a:r>
            <a:endParaRPr 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05400" y="3810005"/>
            <a:ext cx="3371850" cy="210502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8" y="3588329"/>
            <a:ext cx="4010025" cy="296227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8038367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3">
            <a:schemeClr val="lt1"/>
          </a:lnRef>
          <a:fillRef idx="1">
            <a:schemeClr val="accent2"/>
          </a:fillRef>
          <a:effectRef idx="1">
            <a:schemeClr val="accent2"/>
          </a:effectRef>
          <a:fontRef idx="minor">
            <a:schemeClr val="lt1"/>
          </a:fontRef>
        </p:style>
        <p:txBody>
          <a:bodyPr/>
          <a:lstStyle/>
          <a:p>
            <a:r>
              <a:rPr lang="en-US" smtClean="0"/>
              <a:t>QuÉt LED – Vì Sao phải Quét LED</a:t>
            </a:r>
            <a:endParaRPr lang="en-US"/>
          </a:p>
        </p:txBody>
      </p:sp>
      <p:sp>
        <p:nvSpPr>
          <p:cNvPr id="4" name="TextBox 3"/>
          <p:cNvSpPr txBox="1"/>
          <p:nvPr/>
        </p:nvSpPr>
        <p:spPr>
          <a:xfrm>
            <a:off x="1447800" y="1303902"/>
            <a:ext cx="7467600" cy="646331"/>
          </a:xfrm>
          <a:prstGeom prst="rect">
            <a:avLst/>
          </a:prstGeom>
        </p:spPr>
        <p:style>
          <a:lnRef idx="1">
            <a:schemeClr val="accent3"/>
          </a:lnRef>
          <a:fillRef idx="3">
            <a:schemeClr val="accent3"/>
          </a:fillRef>
          <a:effectRef idx="2">
            <a:schemeClr val="accent3"/>
          </a:effectRef>
          <a:fontRef idx="minor">
            <a:schemeClr val="lt1"/>
          </a:fontRef>
        </p:style>
        <p:txBody>
          <a:bodyPr wrap="square" rtlCol="0">
            <a:spAutoFit/>
          </a:bodyPr>
          <a:lstStyle/>
          <a:p>
            <a:r>
              <a:rPr lang="en-US" b="1" smtClean="0"/>
              <a:t>Khi sử dụng nhiều led 7 thanh nếu như lập trình đơn lẻ từng led 1 thì số chân I/O vi điều khiển cần sử dụng sẽ là bội của 8 (8*n)</a:t>
            </a:r>
            <a:endParaRPr lang="en-US"/>
          </a:p>
        </p:txBody>
      </p:sp>
      <p:pic>
        <p:nvPicPr>
          <p:cNvPr id="1026" name="Picture 2" descr="Kết quả hình ảnh cho warni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8600" y="1236202"/>
            <a:ext cx="938082" cy="78173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Kết quả hình ảnh cho 7 segmen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78757" y="2054219"/>
            <a:ext cx="4786529" cy="3589897"/>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p:nvSpPr>
        <p:spPr>
          <a:xfrm>
            <a:off x="533400" y="5943600"/>
            <a:ext cx="7467600" cy="369332"/>
          </a:xfrm>
          <a:prstGeom prst="rect">
            <a:avLst/>
          </a:prstGeom>
        </p:spPr>
        <p:style>
          <a:lnRef idx="1">
            <a:schemeClr val="accent6"/>
          </a:lnRef>
          <a:fillRef idx="3">
            <a:schemeClr val="accent6"/>
          </a:fillRef>
          <a:effectRef idx="2">
            <a:schemeClr val="accent6"/>
          </a:effectRef>
          <a:fontRef idx="minor">
            <a:schemeClr val="lt1"/>
          </a:fontRef>
        </p:style>
        <p:txBody>
          <a:bodyPr wrap="square" rtlCol="0">
            <a:spAutoFit/>
          </a:bodyPr>
          <a:lstStyle/>
          <a:p>
            <a:r>
              <a:rPr lang="en-US" b="1" smtClean="0"/>
              <a:t>Khi quét led với n led ta chỉ cần (7+n) chân điều khiển để điều khiển.</a:t>
            </a:r>
            <a:endParaRPr lang="en-US"/>
          </a:p>
        </p:txBody>
      </p:sp>
    </p:spTree>
    <p:extLst>
      <p:ext uri="{BB962C8B-B14F-4D97-AF65-F5344CB8AC3E}">
        <p14:creationId xmlns:p14="http://schemas.microsoft.com/office/powerpoint/2010/main" val="150884832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3">
            <a:schemeClr val="lt1"/>
          </a:lnRef>
          <a:fillRef idx="1">
            <a:schemeClr val="accent2"/>
          </a:fillRef>
          <a:effectRef idx="1">
            <a:schemeClr val="accent2"/>
          </a:effectRef>
          <a:fontRef idx="minor">
            <a:schemeClr val="lt1"/>
          </a:fontRef>
        </p:style>
        <p:txBody>
          <a:bodyPr/>
          <a:lstStyle/>
          <a:p>
            <a:r>
              <a:rPr lang="en-US" smtClean="0"/>
              <a:t>QuÉt LED – Nguyên lý</a:t>
            </a:r>
            <a:endParaRPr lang="en-US"/>
          </a:p>
        </p:txBody>
      </p:sp>
      <p:pic>
        <p:nvPicPr>
          <p:cNvPr id="2050" name="Picture 2" descr="Hình ảnh có liên qua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4182" y="1143001"/>
            <a:ext cx="3941618" cy="2416526"/>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5029200" y="1303902"/>
            <a:ext cx="3505200" cy="1754326"/>
          </a:xfrm>
          <a:prstGeom prst="rect">
            <a:avLst/>
          </a:prstGeom>
        </p:spPr>
        <p:style>
          <a:lnRef idx="1">
            <a:schemeClr val="accent3"/>
          </a:lnRef>
          <a:fillRef idx="3">
            <a:schemeClr val="accent3"/>
          </a:fillRef>
          <a:effectRef idx="2">
            <a:schemeClr val="accent3"/>
          </a:effectRef>
          <a:fontRef idx="minor">
            <a:schemeClr val="lt1"/>
          </a:fontRef>
        </p:style>
        <p:txBody>
          <a:bodyPr wrap="square" rtlCol="0">
            <a:spAutoFit/>
          </a:bodyPr>
          <a:lstStyle/>
          <a:p>
            <a:r>
              <a:rPr lang="en-US" b="1" smtClean="0"/>
              <a:t>Mắt người chỉ quan sát được sự thay đổi hình ảnh với tần số trở xuống 24Hz (24 fps) các tần số lớn hơn mắt sẽ không làm việc hiệu quả và tạo ra hiệu ứng </a:t>
            </a:r>
            <a:r>
              <a:rPr lang="en-US" b="1" smtClean="0">
                <a:solidFill>
                  <a:srgbClr val="FFFF00"/>
                </a:solidFill>
              </a:rPr>
              <a:t>lưu ảnh trên mắt</a:t>
            </a:r>
            <a:r>
              <a:rPr lang="en-US" b="1" smtClean="0"/>
              <a:t> </a:t>
            </a:r>
            <a:endParaRPr lang="en-US"/>
          </a:p>
        </p:txBody>
      </p:sp>
      <p:sp>
        <p:nvSpPr>
          <p:cNvPr id="9" name="TextBox 8"/>
          <p:cNvSpPr txBox="1"/>
          <p:nvPr/>
        </p:nvSpPr>
        <p:spPr>
          <a:xfrm>
            <a:off x="990600" y="4114800"/>
            <a:ext cx="3505200" cy="2031325"/>
          </a:xfrm>
          <a:prstGeom prst="rect">
            <a:avLst/>
          </a:prstGeom>
        </p:spPr>
        <p:style>
          <a:lnRef idx="1">
            <a:schemeClr val="accent6"/>
          </a:lnRef>
          <a:fillRef idx="3">
            <a:schemeClr val="accent6"/>
          </a:fillRef>
          <a:effectRef idx="2">
            <a:schemeClr val="accent6"/>
          </a:effectRef>
          <a:fontRef idx="minor">
            <a:schemeClr val="lt1"/>
          </a:fontRef>
        </p:style>
        <p:txBody>
          <a:bodyPr wrap="square" rtlCol="0">
            <a:spAutoFit/>
          </a:bodyPr>
          <a:lstStyle/>
          <a:p>
            <a:r>
              <a:rPr lang="en-US" b="1" smtClean="0"/>
              <a:t>Lần lượt các led sẽ được quyền sáng trong thời gian ngắn đủ cho mắt người cảm nhận sau đó sẽ nhường quyền sáng cho led tiếp theo – như vậy mắt người sẽ cảm nhận được tất cả các led sáng đồng thời.</a:t>
            </a:r>
            <a:endParaRPr lang="en-US"/>
          </a:p>
        </p:txBody>
      </p:sp>
      <p:pic>
        <p:nvPicPr>
          <p:cNvPr id="2052" name="Picture 4" descr="Kết quả hình ảnh cho relay runn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94564" y="3276374"/>
            <a:ext cx="3352800" cy="35816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219688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3">
            <a:schemeClr val="lt1"/>
          </a:lnRef>
          <a:fillRef idx="1">
            <a:schemeClr val="accent2"/>
          </a:fillRef>
          <a:effectRef idx="1">
            <a:schemeClr val="accent2"/>
          </a:effectRef>
          <a:fontRef idx="minor">
            <a:schemeClr val="lt1"/>
          </a:fontRef>
        </p:style>
        <p:txBody>
          <a:bodyPr/>
          <a:lstStyle/>
          <a:p>
            <a:r>
              <a:rPr lang="en-US" smtClean="0"/>
              <a:t>QuÉt LED – Cách đấu dây </a:t>
            </a:r>
            <a:endParaRPr lang="en-US"/>
          </a:p>
        </p:txBody>
      </p:sp>
      <p:sp>
        <p:nvSpPr>
          <p:cNvPr id="9" name="TextBox 8"/>
          <p:cNvSpPr txBox="1"/>
          <p:nvPr/>
        </p:nvSpPr>
        <p:spPr>
          <a:xfrm>
            <a:off x="990600" y="1524000"/>
            <a:ext cx="3505200" cy="2308324"/>
          </a:xfrm>
          <a:prstGeom prst="rect">
            <a:avLst/>
          </a:prstGeom>
        </p:spPr>
        <p:style>
          <a:lnRef idx="1">
            <a:schemeClr val="accent6"/>
          </a:lnRef>
          <a:fillRef idx="3">
            <a:schemeClr val="accent6"/>
          </a:fillRef>
          <a:effectRef idx="2">
            <a:schemeClr val="accent6"/>
          </a:effectRef>
          <a:fontRef idx="minor">
            <a:schemeClr val="lt1"/>
          </a:fontRef>
        </p:style>
        <p:txBody>
          <a:bodyPr wrap="square" rtlCol="0">
            <a:spAutoFit/>
          </a:bodyPr>
          <a:lstStyle/>
          <a:p>
            <a:r>
              <a:rPr lang="en-US" b="1" smtClean="0"/>
              <a:t>VD với led BL-D36A-22</a:t>
            </a:r>
          </a:p>
          <a:p>
            <a:r>
              <a:rPr lang="en-US" b="1" smtClean="0"/>
              <a:t>Chân 1 có nhiệm vụ cấp nguồn cho led bên trái</a:t>
            </a:r>
          </a:p>
          <a:p>
            <a:r>
              <a:rPr lang="en-US" b="1" smtClean="0"/>
              <a:t>Chân 6 có nhiệm vụ cấp nguồn cho led bên phải</a:t>
            </a:r>
          </a:p>
          <a:p>
            <a:r>
              <a:rPr lang="en-US" b="1" smtClean="0"/>
              <a:t>Lập trình luân phiên HIGH LOW 2 chân này để chọn led tương ứng </a:t>
            </a:r>
            <a:endParaRPr 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10200" y="1219200"/>
            <a:ext cx="2879725" cy="3497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4788461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Angles">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ustom 1">
      <a:majorFont>
        <a:latin typeface="Times New Roman"/>
        <a:ea typeface=""/>
        <a:cs typeface=""/>
      </a:majorFont>
      <a:minorFont>
        <a:latin typeface="Times New Roman"/>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Angles</Template>
  <TotalTime>86</TotalTime>
  <Words>366</Words>
  <Application>Microsoft Office PowerPoint</Application>
  <PresentationFormat>On-screen Show (4:3)</PresentationFormat>
  <Paragraphs>23</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Angles</vt:lpstr>
      <vt:lpstr> Học ARDUINO – Bài 2 Led 7 Thanh – 7 SEGMENT LED</vt:lpstr>
      <vt:lpstr>Cấu tạo của led 7 Thanh</vt:lpstr>
      <vt:lpstr>Cách Kết Nối LED 7 thanh</vt:lpstr>
      <vt:lpstr>Cách Lập trình LED 7 thanh</vt:lpstr>
      <vt:lpstr>QuÉt LED – Vì Sao phải Quét LED</vt:lpstr>
      <vt:lpstr>QuÉt LED – Nguyên lý</vt:lpstr>
      <vt:lpstr>QuÉt LED – Cách đấu dây </vt:lpstr>
    </vt:vector>
  </TitlesOfParts>
  <Company>TEAM OS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Led 7 Thanh – 7 SEGMENT LED</dc:title>
  <dc:creator>Leo</dc:creator>
  <cp:lastModifiedBy>Leo</cp:lastModifiedBy>
  <cp:revision>9</cp:revision>
  <dcterms:created xsi:type="dcterms:W3CDTF">2017-07-25T15:53:18Z</dcterms:created>
  <dcterms:modified xsi:type="dcterms:W3CDTF">2017-07-26T02:17:26Z</dcterms:modified>
</cp:coreProperties>
</file>