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2" r:id="rId4"/>
    <p:sldId id="257" r:id="rId5"/>
    <p:sldId id="263" r:id="rId6"/>
    <p:sldId id="260" r:id="rId7"/>
    <p:sldId id="261" r:id="rId8"/>
    <p:sldId id="265" r:id="rId9"/>
    <p:sldId id="264"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15620"/>
    <p:restoredTop sz="94660"/>
  </p:normalViewPr>
  <p:slideViewPr>
    <p:cSldViewPr>
      <p:cViewPr>
        <p:scale>
          <a:sx n="57" d="100"/>
          <a:sy n="57" d="100"/>
        </p:scale>
        <p:origin x="-2208" y="-3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38D27F-F7DA-4A1E-945A-FB4D6C37AF2F}" type="datetimeFigureOut">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0AA70-9576-47E9-B43E-A9C5F3489CC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38D27F-F7DA-4A1E-945A-FB4D6C37AF2F}" type="datetimeFigureOut">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0AA70-9576-47E9-B43E-A9C5F3489CC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38D27F-F7DA-4A1E-945A-FB4D6C37AF2F}" type="datetimeFigureOut">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0AA70-9576-47E9-B43E-A9C5F3489CC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38D27F-F7DA-4A1E-945A-FB4D6C37AF2F}" type="datetimeFigureOut">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0AA70-9576-47E9-B43E-A9C5F3489CC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0038D27F-F7DA-4A1E-945A-FB4D6C37AF2F}" type="datetimeFigureOut">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0AA70-9576-47E9-B43E-A9C5F3489CC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38D27F-F7DA-4A1E-945A-FB4D6C37AF2F}" type="datetimeFigureOut">
              <a:rPr lang="en-US" smtClean="0"/>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90AA70-9576-47E9-B43E-A9C5F3489CC0}"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38D27F-F7DA-4A1E-945A-FB4D6C37AF2F}" type="datetimeFigureOut">
              <a:rPr lang="en-US" smtClean="0"/>
              <a:t>8/2/2017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90AA70-9576-47E9-B43E-A9C5F3489CC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38D27F-F7DA-4A1E-945A-FB4D6C37AF2F}" type="datetimeFigureOut">
              <a:rPr lang="en-US" smtClean="0"/>
              <a:t>8/2/2017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90AA70-9576-47E9-B43E-A9C5F3489CC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38D27F-F7DA-4A1E-945A-FB4D6C37AF2F}" type="datetimeFigureOut">
              <a:rPr lang="en-US" smtClean="0"/>
              <a:t>8/2/2017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90AA70-9576-47E9-B43E-A9C5F3489CC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0038D27F-F7DA-4A1E-945A-FB4D6C37AF2F}" type="datetimeFigureOut">
              <a:rPr lang="en-US" smtClean="0"/>
              <a:t>8/2/2017</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A690AA70-9576-47E9-B43E-A9C5F3489CC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38D27F-F7DA-4A1E-945A-FB4D6C37AF2F}" type="datetimeFigureOut">
              <a:rPr lang="en-US" smtClean="0"/>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90AA70-9576-47E9-B43E-A9C5F3489CC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0038D27F-F7DA-4A1E-945A-FB4D6C37AF2F}" type="datetimeFigureOut">
              <a:rPr lang="en-US" smtClean="0"/>
              <a:t>8/2/2017</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A690AA70-9576-47E9-B43E-A9C5F3489CC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Kết quả hình ảnh cho cyclo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 y="914400"/>
            <a:ext cx="9207378" cy="5181600"/>
          </a:xfrm>
          <a:prstGeom prst="rect">
            <a:avLst/>
          </a:prstGeom>
          <a:solidFill>
            <a:schemeClr val="accent1"/>
          </a:solidFill>
        </p:spPr>
      </p:pic>
      <p:sp>
        <p:nvSpPr>
          <p:cNvPr id="2" name="Title 1"/>
          <p:cNvSpPr>
            <a:spLocks noGrp="1"/>
          </p:cNvSpPr>
          <p:nvPr>
            <p:ph type="ctrTitle"/>
          </p:nvPr>
        </p:nvSpPr>
        <p:spPr>
          <a:gradFill>
            <a:gsLst>
              <a:gs pos="0">
                <a:schemeClr val="accent3">
                  <a:shade val="51000"/>
                  <a:satMod val="130000"/>
                  <a:alpha val="50000"/>
                </a:schemeClr>
              </a:gs>
              <a:gs pos="80000">
                <a:schemeClr val="accent3">
                  <a:shade val="93000"/>
                  <a:satMod val="130000"/>
                </a:schemeClr>
              </a:gs>
              <a:gs pos="100000">
                <a:schemeClr val="accent3">
                  <a:shade val="94000"/>
                  <a:satMod val="135000"/>
                </a:schemeClr>
              </a:gs>
            </a:gsLst>
          </a:gradFill>
        </p:spPr>
        <p:style>
          <a:lnRef idx="0">
            <a:schemeClr val="accent3"/>
          </a:lnRef>
          <a:fillRef idx="3">
            <a:schemeClr val="accent3"/>
          </a:fillRef>
          <a:effectRef idx="3">
            <a:schemeClr val="accent3"/>
          </a:effectRef>
          <a:fontRef idx="minor">
            <a:schemeClr val="lt1"/>
          </a:fontRef>
        </p:style>
        <p:txBody>
          <a:bodyPr/>
          <a:lstStyle/>
          <a:p>
            <a:r>
              <a:rPr lang="en-US" smtClean="0">
                <a:solidFill>
                  <a:srgbClr val="FFC000"/>
                </a:solidFill>
              </a:rPr>
              <a:t>IR – Infrared radiation</a:t>
            </a:r>
            <a:br>
              <a:rPr lang="en-US" smtClean="0">
                <a:solidFill>
                  <a:srgbClr val="FFC000"/>
                </a:solidFill>
              </a:rPr>
            </a:br>
            <a:r>
              <a:rPr lang="en-US" smtClean="0">
                <a:solidFill>
                  <a:srgbClr val="FFC000"/>
                </a:solidFill>
              </a:rPr>
              <a:t>Bức xạ hồng ngoại</a:t>
            </a:r>
            <a:endParaRPr lang="en-US">
              <a:solidFill>
                <a:srgbClr val="FFC000"/>
              </a:solidFill>
            </a:endParaRPr>
          </a:p>
        </p:txBody>
      </p:sp>
      <p:sp>
        <p:nvSpPr>
          <p:cNvPr id="3" name="Subtitle 2"/>
          <p:cNvSpPr>
            <a:spLocks noGrp="1"/>
          </p:cNvSpPr>
          <p:nvPr>
            <p:ph type="subTitle" idx="1"/>
          </p:nvPr>
        </p:nvSpPr>
        <p:spPr>
          <a:gradFill>
            <a:gsLst>
              <a:gs pos="0">
                <a:schemeClr val="accent2">
                  <a:shade val="51000"/>
                  <a:satMod val="130000"/>
                  <a:alpha val="50000"/>
                </a:schemeClr>
              </a:gs>
              <a:gs pos="80000">
                <a:schemeClr val="accent2">
                  <a:shade val="93000"/>
                  <a:satMod val="130000"/>
                </a:schemeClr>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lstStyle/>
          <a:p>
            <a:r>
              <a:rPr lang="en-US" smtClean="0"/>
              <a:t>AUTHOR: HieuPM</a:t>
            </a:r>
            <a:endParaRPr lang="en-US"/>
          </a:p>
        </p:txBody>
      </p:sp>
    </p:spTree>
    <p:extLst>
      <p:ext uri="{BB962C8B-B14F-4D97-AF65-F5344CB8AC3E}">
        <p14:creationId xmlns:p14="http://schemas.microsoft.com/office/powerpoint/2010/main" val="34239097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a:t>
            </a:r>
            <a:r>
              <a:rPr lang="en-US" smtClean="0"/>
              <a:t>Nhận IR</a:t>
            </a: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885306"/>
            <a:ext cx="5200650" cy="584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8251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a:t>
            </a:r>
            <a:r>
              <a:rPr lang="en-US" smtClean="0"/>
              <a:t>Nhận </a:t>
            </a:r>
            <a:r>
              <a:rPr lang="en-US" smtClean="0"/>
              <a:t>IR</a:t>
            </a:r>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838200"/>
            <a:ext cx="5248275"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4511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truyền IR</a:t>
            </a:r>
            <a:endParaRPr lang="en-US"/>
          </a:p>
        </p:txBody>
      </p:sp>
    </p:spTree>
    <p:extLst>
      <p:ext uri="{BB962C8B-B14F-4D97-AF65-F5344CB8AC3E}">
        <p14:creationId xmlns:p14="http://schemas.microsoft.com/office/powerpoint/2010/main" val="3579185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ình ảnh có li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771310"/>
            <a:ext cx="3810000" cy="3810000"/>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2" name="Title 1"/>
          <p:cNvSpPr>
            <a:spLocks noGrp="1"/>
          </p:cNvSpPr>
          <p:nvPr>
            <p:ph type="title"/>
          </p:nvPr>
        </p:nvSpPr>
        <p:spPr>
          <a:xfrm>
            <a:off x="6096000" y="373380"/>
            <a:ext cx="2476500" cy="1539240"/>
          </a:xfrm>
        </p:spPr>
        <p:style>
          <a:lnRef idx="0">
            <a:schemeClr val="accent3"/>
          </a:lnRef>
          <a:fillRef idx="3">
            <a:schemeClr val="accent3"/>
          </a:fillRef>
          <a:effectRef idx="3">
            <a:schemeClr val="accent3"/>
          </a:effectRef>
          <a:fontRef idx="minor">
            <a:schemeClr val="lt1"/>
          </a:fontRef>
        </p:style>
        <p:txBody>
          <a:bodyPr/>
          <a:lstStyle/>
          <a:p>
            <a:r>
              <a:rPr lang="en-US" smtClean="0"/>
              <a:t>Tổng Quan về Hồng Ngoại</a:t>
            </a:r>
            <a:endParaRPr lang="en-US"/>
          </a:p>
        </p:txBody>
      </p:sp>
      <p:pic>
        <p:nvPicPr>
          <p:cNvPr id="2050" name="Picture 2" descr="Kết quả hình ảnh cho infrar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034473"/>
            <a:ext cx="3095625" cy="1476375"/>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6" name="Content Placeholder 2"/>
          <p:cNvSpPr txBox="1">
            <a:spLocks/>
          </p:cNvSpPr>
          <p:nvPr/>
        </p:nvSpPr>
        <p:spPr>
          <a:xfrm>
            <a:off x="114127" y="2837616"/>
            <a:ext cx="4060767" cy="1838694"/>
          </a:xfrm>
          <a:prstGeom prst="rect">
            <a:avLst/>
          </a:prstGeom>
          <a:ln/>
        </p:spPr>
        <p:style>
          <a:lnRef idx="0">
            <a:schemeClr val="accent3"/>
          </a:lnRef>
          <a:fillRef idx="3">
            <a:schemeClr val="accent3"/>
          </a:fillRef>
          <a:effectRef idx="3">
            <a:schemeClr val="accent3"/>
          </a:effectRef>
          <a:fontRef idx="minor">
            <a:schemeClr val="lt1"/>
          </a:fontRef>
        </p:style>
        <p:txBody>
          <a:bodyPr vert="horz" lIns="91440" tIns="45720" rIns="91440" bIns="45720" rtlCol="0">
            <a:normAutofit/>
          </a:bodyPr>
          <a:lstStyle>
            <a:lvl1pPr marL="342900" indent="-342900" algn="l" defTabSz="914400" rtl="0" eaLnBrk="1" latinLnBrk="0" hangingPunct="1">
              <a:spcBef>
                <a:spcPts val="800"/>
              </a:spcBef>
              <a:buFont typeface="Arial" pitchFamily="34" charset="0"/>
              <a:buNone/>
              <a:defRPr sz="1600" b="1" kern="1200">
                <a:solidFill>
                  <a:schemeClr val="lt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lt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lt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lt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lt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lt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lt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lt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lt1"/>
                </a:solidFill>
                <a:latin typeface="+mn-lt"/>
                <a:ea typeface="+mn-ea"/>
                <a:cs typeface="+mn-cs"/>
              </a:defRPr>
            </a:lvl9pPr>
          </a:lstStyle>
          <a:p>
            <a:pPr marL="0" indent="0"/>
            <a:r>
              <a:rPr lang="en-US" sz="2000" smtClean="0"/>
              <a:t>Hồng ngoại được ứng dụng rộng rãi trong đời sống như các thiết bị dùng điều khiển từ xa (TV, PC, Laptop, đầu DVD, Thiết bị khuếch đại âm thanh.v.v)</a:t>
            </a:r>
            <a:endParaRPr lang="en-US" sz="2000"/>
          </a:p>
        </p:txBody>
      </p:sp>
      <p:sp>
        <p:nvSpPr>
          <p:cNvPr id="4" name="Rectangular Callout 3"/>
          <p:cNvSpPr/>
          <p:nvPr/>
        </p:nvSpPr>
        <p:spPr>
          <a:xfrm>
            <a:off x="787458" y="381000"/>
            <a:ext cx="4851342" cy="2209800"/>
          </a:xfrm>
          <a:prstGeom prst="wedgeRectCallout">
            <a:avLst>
              <a:gd name="adj1" fmla="val 46930"/>
              <a:gd name="adj2" fmla="val 7410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a:solidFill>
                  <a:srgbClr val="002060"/>
                </a:solidFill>
                <a:effectLst>
                  <a:outerShdw blurRad="38100" dist="38100" dir="2700000" algn="tl">
                    <a:srgbClr val="000000">
                      <a:alpha val="43137"/>
                    </a:srgbClr>
                  </a:outerShdw>
                </a:effectLst>
              </a:rPr>
              <a:t>Infrared radiation (IR) là một sóng điện từ với bước sống dài hơn bước sóng của sóng ánh sáng nhìn thấy được. Nó kéo dài từ cuối vùng ánh sáng đó (700nm) đến 1,000,000nm. Đa số các vật thể tỏa nhiệt đều có hồng ngoại</a:t>
            </a:r>
            <a:r>
              <a:rPr lang="en-US" b="1">
                <a:solidFill>
                  <a:srgbClr val="002060"/>
                </a:solidFill>
              </a:rPr>
              <a:t>.</a:t>
            </a:r>
          </a:p>
          <a:p>
            <a:pPr algn="ctr"/>
            <a:endParaRPr lang="en-US"/>
          </a:p>
        </p:txBody>
      </p:sp>
      <p:pic>
        <p:nvPicPr>
          <p:cNvPr id="6148" name="Picture 4" descr="Kết quả hình ảnh cho comic styl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4600" y="4153387"/>
            <a:ext cx="2286000" cy="104584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6728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Hình ảnh có liên quan"/>
          <p:cNvPicPr>
            <a:picLocks noChangeAspect="1" noChangeArrowheads="1"/>
          </p:cNvPicPr>
          <p:nvPr/>
        </p:nvPicPr>
        <p:blipFill rotWithShape="1">
          <a:blip r:embed="rId2">
            <a:extLst>
              <a:ext uri="{28A0092B-C50C-407E-A947-70E740481C1C}">
                <a14:useLocalDpi xmlns:a14="http://schemas.microsoft.com/office/drawing/2010/main" val="0"/>
              </a:ext>
            </a:extLst>
          </a:blip>
          <a:srcRect b="42663"/>
          <a:stretch/>
        </p:blipFill>
        <p:spPr bwMode="auto">
          <a:xfrm>
            <a:off x="657225" y="3723183"/>
            <a:ext cx="4600575" cy="313481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52400" y="337591"/>
            <a:ext cx="4587240" cy="548640"/>
          </a:xfrm>
        </p:spPr>
        <p:style>
          <a:lnRef idx="0">
            <a:schemeClr val="accent3"/>
          </a:lnRef>
          <a:fillRef idx="3">
            <a:schemeClr val="accent3"/>
          </a:fillRef>
          <a:effectRef idx="3">
            <a:schemeClr val="accent3"/>
          </a:effectRef>
          <a:fontRef idx="minor">
            <a:schemeClr val="lt1"/>
          </a:fontRef>
        </p:style>
        <p:txBody>
          <a:bodyPr/>
          <a:lstStyle/>
          <a:p>
            <a:r>
              <a:rPr lang="en-US" smtClean="0"/>
              <a:t>Điều khiển hồng ngoại</a:t>
            </a:r>
            <a:endParaRPr lang="en-US"/>
          </a:p>
        </p:txBody>
      </p:sp>
      <p:pic>
        <p:nvPicPr>
          <p:cNvPr id="4" name="Picture 2" descr="Kết quả hình ảnh cho remote contr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143000"/>
            <a:ext cx="3886200" cy="2580182"/>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2052" name="Picture 4" descr="Sony TV remotes use a space-coding method in which the length of the spaces between pulses of light represent a one or a zer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5509" y="4724400"/>
            <a:ext cx="3193359" cy="194795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5" name="Cloud Callout 4"/>
          <p:cNvSpPr/>
          <p:nvPr/>
        </p:nvSpPr>
        <p:spPr>
          <a:xfrm>
            <a:off x="4191000" y="337591"/>
            <a:ext cx="6400800" cy="4191000"/>
          </a:xfrm>
          <a:prstGeom prst="cloudCallout">
            <a:avLst>
              <a:gd name="adj1" fmla="val -51893"/>
              <a:gd name="adj2" fmla="val 36715"/>
            </a:avLst>
          </a:prstGeom>
        </p:spPr>
        <p:style>
          <a:lnRef idx="1">
            <a:schemeClr val="accent3"/>
          </a:lnRef>
          <a:fillRef idx="3">
            <a:schemeClr val="accent3"/>
          </a:fillRef>
          <a:effectRef idx="2">
            <a:schemeClr val="accent3"/>
          </a:effectRef>
          <a:fontRef idx="minor">
            <a:schemeClr val="lt1"/>
          </a:fontRef>
        </p:style>
        <p:txBody>
          <a:bodyPr rtlCol="0" anchor="ctr"/>
          <a:lstStyle/>
          <a:p>
            <a:r>
              <a:rPr lang="en-US" b="1">
                <a:solidFill>
                  <a:srgbClr val="FFFF00"/>
                </a:solidFill>
                <a:effectLst>
                  <a:outerShdw blurRad="38100" dist="38100" dir="2700000" algn="tl">
                    <a:srgbClr val="000000">
                      <a:alpha val="43137"/>
                    </a:srgbClr>
                  </a:outerShdw>
                </a:effectLst>
              </a:rPr>
              <a:t>Điều khiển hồng ngoại rất phổ biến trong đời sống hiện nay. </a:t>
            </a:r>
            <a:endParaRPr lang="en-US" b="1" smtClean="0">
              <a:solidFill>
                <a:srgbClr val="FFFF00"/>
              </a:solidFill>
              <a:effectLst>
                <a:outerShdw blurRad="38100" dist="38100" dir="2700000" algn="tl">
                  <a:srgbClr val="000000">
                    <a:alpha val="43137"/>
                  </a:srgbClr>
                </a:outerShdw>
              </a:effectLst>
            </a:endParaRPr>
          </a:p>
          <a:p>
            <a:r>
              <a:rPr lang="en-US" b="1" smtClean="0">
                <a:solidFill>
                  <a:srgbClr val="FFFF00"/>
                </a:solidFill>
                <a:effectLst>
                  <a:outerShdw blurRad="38100" dist="38100" dir="2700000" algn="tl">
                    <a:srgbClr val="000000">
                      <a:alpha val="43137"/>
                    </a:srgbClr>
                  </a:outerShdw>
                </a:effectLst>
              </a:rPr>
              <a:t>Chúng </a:t>
            </a:r>
            <a:r>
              <a:rPr lang="en-US" b="1">
                <a:solidFill>
                  <a:srgbClr val="FFFF00"/>
                </a:solidFill>
                <a:effectLst>
                  <a:outerShdw blurRad="38100" dist="38100" dir="2700000" algn="tl">
                    <a:srgbClr val="000000">
                      <a:alpha val="43137"/>
                    </a:srgbClr>
                  </a:outerShdw>
                </a:effectLst>
              </a:rPr>
              <a:t>đều có chung nguyên lí là phát ra một dải xung từ đèn </a:t>
            </a:r>
            <a:r>
              <a:rPr lang="en-US" b="1" smtClean="0">
                <a:solidFill>
                  <a:srgbClr val="FF0000"/>
                </a:solidFill>
                <a:effectLst>
                  <a:outerShdw blurRad="38100" dist="38100" dir="2700000" algn="tl">
                    <a:srgbClr val="000000">
                      <a:alpha val="43137"/>
                    </a:srgbClr>
                  </a:outerShdw>
                </a:effectLst>
              </a:rPr>
              <a:t>LED</a:t>
            </a:r>
            <a:r>
              <a:rPr lang="en-US" b="1" smtClean="0">
                <a:solidFill>
                  <a:srgbClr val="FFFF00"/>
                </a:solidFill>
                <a:effectLst>
                  <a:outerShdw blurRad="38100" dist="38100" dir="2700000" algn="tl">
                    <a:srgbClr val="000000">
                      <a:alpha val="43137"/>
                    </a:srgbClr>
                  </a:outerShdw>
                </a:effectLst>
              </a:rPr>
              <a:t> </a:t>
            </a:r>
            <a:r>
              <a:rPr lang="en-US" b="1">
                <a:solidFill>
                  <a:srgbClr val="FFFF00"/>
                </a:solidFill>
                <a:effectLst>
                  <a:outerShdw blurRad="38100" dist="38100" dir="2700000" algn="tl">
                    <a:srgbClr val="000000">
                      <a:alpha val="43137"/>
                    </a:srgbClr>
                  </a:outerShdw>
                </a:effectLst>
              </a:rPr>
              <a:t>có độ dài ngắn của xung thể hiện mã nhị phân </a:t>
            </a:r>
            <a:r>
              <a:rPr lang="en-US" b="1">
                <a:solidFill>
                  <a:schemeClr val="bg1"/>
                </a:solidFill>
                <a:effectLst>
                  <a:outerShdw blurRad="38100" dist="38100" dir="2700000" algn="tl">
                    <a:srgbClr val="000000">
                      <a:alpha val="43137"/>
                    </a:srgbClr>
                  </a:outerShdw>
                </a:effectLst>
              </a:rPr>
              <a:t>0 </a:t>
            </a:r>
            <a:r>
              <a:rPr lang="en-US" b="1">
                <a:solidFill>
                  <a:srgbClr val="FFFF00"/>
                </a:solidFill>
                <a:effectLst>
                  <a:outerShdw blurRad="38100" dist="38100" dir="2700000" algn="tl">
                    <a:srgbClr val="000000">
                      <a:alpha val="43137"/>
                    </a:srgbClr>
                  </a:outerShdw>
                </a:effectLst>
              </a:rPr>
              <a:t>hoặc </a:t>
            </a:r>
            <a:r>
              <a:rPr lang="en-US" b="1">
                <a:solidFill>
                  <a:schemeClr val="tx1"/>
                </a:solidFill>
                <a:effectLst>
                  <a:outerShdw blurRad="38100" dist="38100" dir="2700000" algn="tl">
                    <a:srgbClr val="000000">
                      <a:alpha val="43137"/>
                    </a:srgbClr>
                  </a:outerShdw>
                </a:effectLst>
              </a:rPr>
              <a:t>1</a:t>
            </a:r>
            <a:r>
              <a:rPr lang="en-US" b="1">
                <a:solidFill>
                  <a:srgbClr val="FFFF00"/>
                </a:solidFill>
                <a:effectLst>
                  <a:outerShdw blurRad="38100" dist="38100" dir="2700000" algn="tl">
                    <a:srgbClr val="000000">
                      <a:alpha val="43137"/>
                    </a:srgbClr>
                  </a:outerShdw>
                </a:effectLst>
              </a:rPr>
              <a:t>.</a:t>
            </a:r>
          </a:p>
          <a:p>
            <a:r>
              <a:rPr lang="en-US" b="1">
                <a:solidFill>
                  <a:srgbClr val="FFFF00"/>
                </a:solidFill>
                <a:effectLst>
                  <a:outerShdw blurRad="38100" dist="38100" dir="2700000" algn="tl">
                    <a:srgbClr val="000000">
                      <a:alpha val="43137"/>
                    </a:srgbClr>
                  </a:outerShdw>
                </a:effectLst>
              </a:rPr>
              <a:t>Khi đọc hết dải tín hiệu đó, vi điều khiển có thể hiểu được nút nào đã được bấm trên điều khiển và cho thực hiện chức năng tương ứng.</a:t>
            </a:r>
          </a:p>
          <a:p>
            <a:pPr algn="ctr"/>
            <a:endParaRPr lang="en-US"/>
          </a:p>
        </p:txBody>
      </p:sp>
      <p:pic>
        <p:nvPicPr>
          <p:cNvPr id="2058" name="Picture 10" descr="Kết quả hình ảnh cho comic style pow"/>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38600" y="5580612"/>
            <a:ext cx="1277389" cy="127738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8881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3"/>
          </a:lnRef>
          <a:fillRef idx="3">
            <a:schemeClr val="accent3"/>
          </a:fillRef>
          <a:effectRef idx="3">
            <a:schemeClr val="accent3"/>
          </a:effectRef>
          <a:fontRef idx="minor">
            <a:schemeClr val="lt1"/>
          </a:fontRef>
        </p:style>
        <p:txBody>
          <a:bodyPr/>
          <a:lstStyle/>
          <a:p>
            <a:r>
              <a:rPr lang="en-US" smtClean="0"/>
              <a:t>Bộ thu sóng hồng ngoại</a:t>
            </a:r>
            <a:endParaRPr lang="en-US"/>
          </a:p>
        </p:txBody>
      </p:sp>
      <p:sp>
        <p:nvSpPr>
          <p:cNvPr id="3" name="Content Placeholder 2"/>
          <p:cNvSpPr>
            <a:spLocks noGrp="1"/>
          </p:cNvSpPr>
          <p:nvPr>
            <p:ph idx="1"/>
          </p:nvPr>
        </p:nvSpPr>
        <p:spPr>
          <a:xfrm>
            <a:off x="822960" y="1100629"/>
            <a:ext cx="7520940" cy="1566372"/>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003">
            <a:schemeClr val="dk1"/>
          </a:fillRef>
          <a:effectRef idx="1">
            <a:schemeClr val="accent6"/>
          </a:effectRef>
          <a:fontRef idx="minor">
            <a:schemeClr val="lt1"/>
          </a:fontRef>
        </p:style>
        <p:txBody>
          <a:bodyPr>
            <a:normAutofit lnSpcReduction="10000"/>
          </a:bodyPr>
          <a:lstStyle/>
          <a:p>
            <a:pPr marL="0" indent="0"/>
            <a:r>
              <a:rPr lang="en-US" sz="2000" smtClean="0">
                <a:solidFill>
                  <a:schemeClr val="bg2"/>
                </a:solidFill>
                <a:effectLst>
                  <a:outerShdw blurRad="38100" dist="38100" dir="2700000" algn="tl">
                    <a:srgbClr val="000000">
                      <a:alpha val="43137"/>
                    </a:srgbClr>
                  </a:outerShdw>
                </a:effectLst>
              </a:rPr>
              <a:t>Bộ thu sóng hồng ngoại (reciver) là một thiết bị phần cứng. Khi gửi thông tin từ điều khiển từ xa đến reciver khác bằng việc nhận và giải mã tín hiệu. Code này được sử dụng để chuyển tín hiệu đọc được từ điều khiển thành dạng có thể hiểu được bởi các thiết bị khác.</a:t>
            </a:r>
            <a:endParaRPr lang="en-US" sz="2000">
              <a:solidFill>
                <a:schemeClr val="bg2"/>
              </a:solidFill>
              <a:effectLst>
                <a:outerShdw blurRad="38100" dist="38100" dir="2700000" algn="tl">
                  <a:srgbClr val="000000">
                    <a:alpha val="43137"/>
                  </a:srgbClr>
                </a:outerShdw>
              </a:effectLst>
            </a:endParaRPr>
          </a:p>
        </p:txBody>
      </p:sp>
      <p:pic>
        <p:nvPicPr>
          <p:cNvPr id="1026" name="Picture 2" descr="Kết quả hình ảnh cho infrared recei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2866593"/>
            <a:ext cx="4010025" cy="2466975"/>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5" name="Content Placeholder 2"/>
          <p:cNvSpPr txBox="1">
            <a:spLocks/>
          </p:cNvSpPr>
          <p:nvPr/>
        </p:nvSpPr>
        <p:spPr>
          <a:xfrm>
            <a:off x="990600" y="5562600"/>
            <a:ext cx="7520940" cy="91439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003">
            <a:schemeClr val="dk1"/>
          </a:fillRef>
          <a:effectRef idx="1">
            <a:schemeClr val="accent3"/>
          </a:effectRef>
          <a:fontRef idx="minor">
            <a:schemeClr val="lt1"/>
          </a:fontRef>
        </p:style>
        <p:txBody>
          <a:bodyPr vert="horz" lIns="91440" tIns="45720" rIns="91440" bIns="45720" rtlCol="0">
            <a:normAutofit/>
          </a:bodyPr>
          <a:lstStyle>
            <a:lvl1pPr marL="342900" indent="-342900" algn="l" defTabSz="914400" rtl="0" eaLnBrk="1" latinLnBrk="0" hangingPunct="1">
              <a:spcBef>
                <a:spcPts val="800"/>
              </a:spcBef>
              <a:buFont typeface="Arial" pitchFamily="34" charset="0"/>
              <a:buNone/>
              <a:defRPr sz="1600" b="1" kern="1200">
                <a:solidFill>
                  <a:schemeClr val="lt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lt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lt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lt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lt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lt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lt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lt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lt1"/>
                </a:solidFill>
                <a:latin typeface="+mn-lt"/>
                <a:ea typeface="+mn-ea"/>
                <a:cs typeface="+mn-cs"/>
              </a:defRPr>
            </a:lvl9pPr>
          </a:lstStyle>
          <a:p>
            <a:pPr marL="0" indent="0"/>
            <a:r>
              <a:rPr lang="en-US" sz="2000" smtClean="0">
                <a:solidFill>
                  <a:schemeClr val="bg2"/>
                </a:solidFill>
              </a:rPr>
              <a:t>Vì hồng ngoại là một loại ánh sáng, nó có cần có khoảng không gian thoáng giữa thiết bị gửi tín hiệu hồng ngoại và thiết bị nhận.</a:t>
            </a:r>
            <a:endParaRPr lang="en-US" sz="2000">
              <a:solidFill>
                <a:schemeClr val="bg2"/>
              </a:solidFill>
            </a:endParaRPr>
          </a:p>
        </p:txBody>
      </p:sp>
      <p:pic>
        <p:nvPicPr>
          <p:cNvPr id="4098" name="Picture 2" descr="Kết quả hình ảnh cho comic sty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0900" y="4152900"/>
            <a:ext cx="1752600" cy="126821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100" name="Picture 4" descr="Kết quả hình ảnh cho cyclo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200400"/>
            <a:ext cx="3048000" cy="19050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4998198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3"/>
          </a:lnRef>
          <a:fillRef idx="3">
            <a:schemeClr val="accent3"/>
          </a:fillRef>
          <a:effectRef idx="3">
            <a:schemeClr val="accent3"/>
          </a:effectRef>
          <a:fontRef idx="minor">
            <a:schemeClr val="lt1"/>
          </a:fontRef>
        </p:style>
        <p:txBody>
          <a:bodyPr/>
          <a:lstStyle/>
          <a:p>
            <a:r>
              <a:rPr lang="en-US" smtClean="0">
                <a:solidFill>
                  <a:srgbClr val="FFFF00"/>
                </a:solidFill>
              </a:rPr>
              <a:t>Hạn chế của IR</a:t>
            </a:r>
            <a:endParaRPr lang="en-US">
              <a:solidFill>
                <a:srgbClr val="FFFF00"/>
              </a:solidFill>
            </a:endParaRPr>
          </a:p>
        </p:txBody>
      </p:sp>
      <p:sp>
        <p:nvSpPr>
          <p:cNvPr id="3" name="Content Placeholder 2"/>
          <p:cNvSpPr>
            <a:spLocks noGrp="1"/>
          </p:cNvSpPr>
          <p:nvPr>
            <p:ph idx="1"/>
          </p:nvPr>
        </p:nvSpPr>
        <p:spPr>
          <a:xfrm>
            <a:off x="4800600" y="1100628"/>
            <a:ext cx="3962400" cy="2924831"/>
          </a:xfrm>
        </p:spPr>
        <p:style>
          <a:lnRef idx="0">
            <a:schemeClr val="accent6"/>
          </a:lnRef>
          <a:fillRef idx="3">
            <a:schemeClr val="accent6"/>
          </a:fillRef>
          <a:effectRef idx="3">
            <a:schemeClr val="accent6"/>
          </a:effectRef>
          <a:fontRef idx="minor">
            <a:schemeClr val="lt1"/>
          </a:fontRef>
        </p:style>
        <p:txBody>
          <a:bodyPr>
            <a:normAutofit fontScale="92500" lnSpcReduction="10000"/>
          </a:bodyPr>
          <a:lstStyle/>
          <a:p>
            <a:pPr>
              <a:buFont typeface="Arial" pitchFamily="34" charset="0"/>
              <a:buChar char="•"/>
            </a:pPr>
            <a:r>
              <a:rPr lang="en-US" sz="2000" smtClean="0"/>
              <a:t>Khoảng cách điều khiển được chỉ dưới 10 mét</a:t>
            </a:r>
          </a:p>
          <a:p>
            <a:pPr>
              <a:buFont typeface="Arial" pitchFamily="34" charset="0"/>
              <a:buChar char="•"/>
            </a:pPr>
            <a:r>
              <a:rPr lang="en-US" sz="2000" smtClean="0"/>
              <a:t>Cần phải chiếu trực xạ vào thiết bị thu (một vài trường hợp có thể phản lại qua gương hoặc tường)</a:t>
            </a:r>
          </a:p>
          <a:p>
            <a:pPr>
              <a:buFont typeface="Arial" pitchFamily="34" charset="0"/>
              <a:buChar char="•"/>
            </a:pPr>
            <a:r>
              <a:rPr lang="en-US" sz="2000" smtClean="0"/>
              <a:t>Quá nhiều nguồn IR trong cuộc sống như mặt trời, bóng đèn hay cả con người có thể gây xung đột với điều khiển IR.</a:t>
            </a:r>
          </a:p>
          <a:p>
            <a:pPr>
              <a:buFont typeface="Arial" pitchFamily="34" charset="0"/>
              <a:buChar char="•"/>
            </a:pPr>
            <a:endParaRPr lang="en-US" sz="2000"/>
          </a:p>
        </p:txBody>
      </p:sp>
      <p:sp>
        <p:nvSpPr>
          <p:cNvPr id="5" name="Content Placeholder 2"/>
          <p:cNvSpPr txBox="1">
            <a:spLocks/>
          </p:cNvSpPr>
          <p:nvPr/>
        </p:nvSpPr>
        <p:spPr>
          <a:xfrm>
            <a:off x="228600" y="4267200"/>
            <a:ext cx="6781800" cy="914399"/>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ormAutofit/>
          </a:bodyPr>
          <a:lstStyle>
            <a:lvl1pPr marL="342900" indent="-342900" algn="l" defTabSz="914400" rtl="0" eaLnBrk="1" latinLnBrk="0" hangingPunct="1">
              <a:spcBef>
                <a:spcPts val="800"/>
              </a:spcBef>
              <a:buFont typeface="Arial" pitchFamily="34" charset="0"/>
              <a:buNone/>
              <a:defRPr sz="1600" b="1" kern="1200">
                <a:solidFill>
                  <a:schemeClr val="lt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lt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lt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lt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lt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lt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lt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lt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lt1"/>
                </a:solidFill>
                <a:latin typeface="+mn-lt"/>
                <a:ea typeface="+mn-ea"/>
                <a:cs typeface="+mn-cs"/>
              </a:defRPr>
            </a:lvl9pPr>
          </a:lstStyle>
          <a:p>
            <a:pPr marL="0" indent="0"/>
            <a:r>
              <a:rPr lang="en-US" sz="2000" smtClean="0"/>
              <a:t>Người ta vẫn cố khắc phục xung đột bằng cách giới hạn qua các bộ lọc các bước sóng tần số khác.</a:t>
            </a:r>
            <a:endParaRPr lang="en-US" sz="2000"/>
          </a:p>
        </p:txBody>
      </p:sp>
      <p:sp>
        <p:nvSpPr>
          <p:cNvPr id="6" name="Content Placeholder 2"/>
          <p:cNvSpPr txBox="1">
            <a:spLocks/>
          </p:cNvSpPr>
          <p:nvPr/>
        </p:nvSpPr>
        <p:spPr>
          <a:xfrm>
            <a:off x="228600" y="5486400"/>
            <a:ext cx="6781800" cy="914399"/>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342900" indent="-342900" algn="l" defTabSz="914400" rtl="0" eaLnBrk="1" latinLnBrk="0" hangingPunct="1">
              <a:spcBef>
                <a:spcPts val="800"/>
              </a:spcBef>
              <a:buFont typeface="Arial" pitchFamily="34" charset="0"/>
              <a:buNone/>
              <a:defRPr sz="1600" b="1" kern="1200">
                <a:solidFill>
                  <a:schemeClr val="lt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lt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lt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lt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lt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lt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lt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lt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lt1"/>
                </a:solidFill>
                <a:latin typeface="+mn-lt"/>
                <a:ea typeface="+mn-ea"/>
                <a:cs typeface="+mn-cs"/>
              </a:defRPr>
            </a:lvl9pPr>
          </a:lstStyle>
          <a:p>
            <a:pPr marL="0" indent="0"/>
            <a:r>
              <a:rPr lang="en-US" sz="2000" smtClean="0"/>
              <a:t>Ngoài IR người ta còn có điều khiển sử dụng sóng radio thay vì sóng ánh sáng (RF).</a:t>
            </a:r>
            <a:endParaRPr lang="en-US" sz="2000"/>
          </a:p>
        </p:txBody>
      </p:sp>
      <p:pic>
        <p:nvPicPr>
          <p:cNvPr id="3074" name="Picture 2" descr="Kết quả hình ảnh cho R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00" y="4939859"/>
            <a:ext cx="1676400" cy="16764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ình ảnh có liên qu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13" y="1029846"/>
            <a:ext cx="4525439" cy="2995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2167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3"/>
          </a:lnRef>
          <a:fillRef idx="3">
            <a:schemeClr val="accent3"/>
          </a:fillRef>
          <a:effectRef idx="3">
            <a:schemeClr val="accent3"/>
          </a:effectRef>
          <a:fontRef idx="minor">
            <a:schemeClr val="lt1"/>
          </a:fontRef>
        </p:style>
        <p:txBody>
          <a:bodyPr/>
          <a:lstStyle/>
          <a:p>
            <a:r>
              <a:rPr lang="en-US" smtClean="0">
                <a:solidFill>
                  <a:srgbClr val="FFFF00"/>
                </a:solidFill>
              </a:rPr>
              <a:t>Thư viện &lt;IRRemote&gt;</a:t>
            </a:r>
            <a:endParaRPr lang="en-US">
              <a:solidFill>
                <a:srgbClr val="FFFF00"/>
              </a:solidFill>
            </a:endParaRPr>
          </a:p>
        </p:txBody>
      </p:sp>
      <p:pic>
        <p:nvPicPr>
          <p:cNvPr id="7172" name="Picture 4" descr="Kết quả hình ảnh cho ken shirrif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73" y="2743200"/>
            <a:ext cx="3810000" cy="38100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pic>
        <p:nvPicPr>
          <p:cNvPr id="7174" name="Picture 6" descr="Kết quả hình ảnh cho cyclo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6165" y="2799219"/>
            <a:ext cx="4739236" cy="3791388"/>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5" name="Rounded Rectangular Callout 4"/>
          <p:cNvSpPr/>
          <p:nvPr/>
        </p:nvSpPr>
        <p:spPr>
          <a:xfrm>
            <a:off x="533400" y="1097280"/>
            <a:ext cx="8077200" cy="1524000"/>
          </a:xfrm>
          <a:prstGeom prst="wedgeRoundRectCallout">
            <a:avLst>
              <a:gd name="adj1" fmla="val 34338"/>
              <a:gd name="adj2" fmla="val 79954"/>
              <a:gd name="adj3" fmla="val 16667"/>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b="1"/>
              <a:t>Thư viện IRremote được viết bởi Ken Shirrff, cho phép bạn nhận và truyền tín hiệu mã của điều khiển từ xa. Có thể điều khiển mạch từ xa hoặc gửi tín hiệu hồng ngoại từ mạch điều khiển các thiết bị ngoại vi</a:t>
            </a:r>
          </a:p>
          <a:p>
            <a:pPr algn="ctr"/>
            <a:endParaRPr lang="en-US"/>
          </a:p>
        </p:txBody>
      </p:sp>
    </p:spTree>
    <p:extLst>
      <p:ext uri="{BB962C8B-B14F-4D97-AF65-F5344CB8AC3E}">
        <p14:creationId xmlns:p14="http://schemas.microsoft.com/office/powerpoint/2010/main" val="3128270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6800" y="365760"/>
            <a:ext cx="3886200" cy="1615440"/>
          </a:xfrm>
        </p:spPr>
        <p:style>
          <a:lnRef idx="0">
            <a:schemeClr val="accent3"/>
          </a:lnRef>
          <a:fillRef idx="3">
            <a:schemeClr val="accent3"/>
          </a:fillRef>
          <a:effectRef idx="3">
            <a:schemeClr val="accent3"/>
          </a:effectRef>
          <a:fontRef idx="minor">
            <a:schemeClr val="lt1"/>
          </a:fontRef>
        </p:style>
        <p:txBody>
          <a:bodyPr/>
          <a:lstStyle/>
          <a:p>
            <a:r>
              <a:rPr lang="en-US" smtClean="0"/>
              <a:t>Các hàm trong thư viện &lt;Irremote.h&gt;</a:t>
            </a:r>
            <a:endParaRPr lang="en-US"/>
          </a:p>
        </p:txBody>
      </p:sp>
      <p:pic>
        <p:nvPicPr>
          <p:cNvPr id="1026" name="Picture 2" descr="Kết quả hình ảnh cho nec remote control 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4800"/>
            <a:ext cx="4343400" cy="390906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pic>
        <p:nvPicPr>
          <p:cNvPr id="1028" name="Picture 4" descr="Hình ảnh có liên quan"/>
          <p:cNvPicPr>
            <a:picLocks noChangeAspect="1" noChangeArrowheads="1"/>
          </p:cNvPicPr>
          <p:nvPr/>
        </p:nvPicPr>
        <p:blipFill rotWithShape="1">
          <a:blip r:embed="rId3">
            <a:extLst>
              <a:ext uri="{28A0092B-C50C-407E-A947-70E740481C1C}">
                <a14:useLocalDpi xmlns:a14="http://schemas.microsoft.com/office/drawing/2010/main" val="0"/>
              </a:ext>
            </a:extLst>
          </a:blip>
          <a:srcRect r="9812"/>
          <a:stretch/>
        </p:blipFill>
        <p:spPr bwMode="auto">
          <a:xfrm rot="212963">
            <a:off x="4724400" y="2849204"/>
            <a:ext cx="4419600" cy="3544652"/>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Oval Callout 3"/>
          <p:cNvSpPr/>
          <p:nvPr/>
        </p:nvSpPr>
        <p:spPr>
          <a:xfrm>
            <a:off x="0" y="4343401"/>
            <a:ext cx="4419600" cy="2362200"/>
          </a:xfrm>
          <a:prstGeom prst="wedgeEllipseCallout">
            <a:avLst>
              <a:gd name="adj1" fmla="val 75284"/>
              <a:gd name="adj2" fmla="val -46988"/>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b="1">
                <a:solidFill>
                  <a:schemeClr val="tx1"/>
                </a:solidFill>
              </a:rPr>
              <a:t>Thư viện &lt;IRremote.h&gt; gồm 2 loại lệnh để truyền và nhận tín hiệu hồng ngoại. </a:t>
            </a:r>
          </a:p>
          <a:p>
            <a:r>
              <a:rPr lang="en-US" b="1">
                <a:solidFill>
                  <a:schemeClr val="tx1"/>
                </a:solidFill>
              </a:rPr>
              <a:t>Bình thường sẽ dễ hơn để tìm mã cần truyền đi bằng việc sử dụng thiết bị thu hồng ngoại</a:t>
            </a:r>
            <a:r>
              <a:rPr lang="en-US" b="1" smtClean="0">
                <a:solidFill>
                  <a:schemeClr val="tx1"/>
                </a:solidFill>
              </a:rPr>
              <a:t>.</a:t>
            </a:r>
            <a:endParaRPr lang="en-US" b="1">
              <a:solidFill>
                <a:schemeClr val="tx1"/>
              </a:solidFill>
            </a:endParaRPr>
          </a:p>
        </p:txBody>
      </p:sp>
    </p:spTree>
    <p:extLst>
      <p:ext uri="{BB962C8B-B14F-4D97-AF65-F5344CB8AC3E}">
        <p14:creationId xmlns:p14="http://schemas.microsoft.com/office/powerpoint/2010/main" val="27365344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lstStyle/>
          <a:p>
            <a:r>
              <a:rPr lang="en-US" smtClean="0">
                <a:solidFill>
                  <a:schemeClr val="tx1"/>
                </a:solidFill>
              </a:rPr>
              <a:t>Nhóm lệnh Nhận IR</a:t>
            </a:r>
            <a:endParaRPr lang="en-US">
              <a:solidFill>
                <a:schemeClr val="tx1"/>
              </a:solidFill>
            </a:endParaRPr>
          </a:p>
        </p:txBody>
      </p:sp>
      <p:sp>
        <p:nvSpPr>
          <p:cNvPr id="3" name="Content Placeholder 2"/>
          <p:cNvSpPr>
            <a:spLocks noGrp="1"/>
          </p:cNvSpPr>
          <p:nvPr>
            <p:ph idx="1"/>
          </p:nvPr>
        </p:nvSpPr>
        <p:spPr>
          <a:xfrm>
            <a:off x="647700" y="1100628"/>
            <a:ext cx="7848600" cy="5757372"/>
          </a:xfrm>
        </p:spPr>
        <p:style>
          <a:lnRef idx="1">
            <a:schemeClr val="accent2"/>
          </a:lnRef>
          <a:fillRef idx="2">
            <a:schemeClr val="accent2"/>
          </a:fillRef>
          <a:effectRef idx="1">
            <a:schemeClr val="accent2"/>
          </a:effectRef>
          <a:fontRef idx="minor">
            <a:schemeClr val="dk1"/>
          </a:fontRef>
        </p:style>
        <p:txBody>
          <a:bodyPr>
            <a:noAutofit/>
          </a:bodyPr>
          <a:lstStyle/>
          <a:p>
            <a:pPr marL="0" indent="0"/>
            <a:r>
              <a:rPr lang="en-US" sz="1800">
                <a:solidFill>
                  <a:srgbClr val="7030A0"/>
                </a:solidFill>
              </a:rPr>
              <a:t>IRrecv </a:t>
            </a:r>
            <a:r>
              <a:rPr lang="en-US" sz="1800" smtClean="0">
                <a:solidFill>
                  <a:srgbClr val="7030A0"/>
                </a:solidFill>
              </a:rPr>
              <a:t>irrecv(</a:t>
            </a:r>
            <a:r>
              <a:rPr lang="en-US" sz="1800" smtClean="0">
                <a:solidFill>
                  <a:srgbClr val="0070C0"/>
                </a:solidFill>
              </a:rPr>
              <a:t>int</a:t>
            </a:r>
            <a:r>
              <a:rPr lang="en-US" sz="1800" smtClean="0">
                <a:solidFill>
                  <a:srgbClr val="7030A0"/>
                </a:solidFill>
              </a:rPr>
              <a:t> </a:t>
            </a:r>
            <a:r>
              <a:rPr lang="en-US" sz="1800" smtClean="0">
                <a:solidFill>
                  <a:schemeClr val="tx1"/>
                </a:solidFill>
              </a:rPr>
              <a:t>receivePin</a:t>
            </a:r>
            <a:r>
              <a:rPr lang="en-US" sz="1800" smtClean="0">
                <a:solidFill>
                  <a:srgbClr val="7030A0"/>
                </a:solidFill>
              </a:rPr>
              <a:t>) </a:t>
            </a:r>
            <a:r>
              <a:rPr lang="en-US" sz="1800" b="0" smtClean="0"/>
              <a:t>Tạo một đối tượng để nhận, có thể tùy chọn chân. </a:t>
            </a:r>
            <a:endParaRPr lang="en-US" sz="1800"/>
          </a:p>
          <a:p>
            <a:pPr marL="0" indent="0"/>
            <a:r>
              <a:rPr lang="en-US" sz="1800">
                <a:solidFill>
                  <a:srgbClr val="7030A0"/>
                </a:solidFill>
              </a:rPr>
              <a:t>irrecv.enableIRIn</a:t>
            </a:r>
            <a:r>
              <a:rPr lang="en-US" sz="1800" smtClean="0">
                <a:solidFill>
                  <a:srgbClr val="7030A0"/>
                </a:solidFill>
              </a:rPr>
              <a:t>()</a:t>
            </a:r>
            <a:r>
              <a:rPr lang="en-US" sz="1800" b="0" smtClean="0">
                <a:solidFill>
                  <a:srgbClr val="7030A0"/>
                </a:solidFill>
              </a:rPr>
              <a:t> </a:t>
            </a:r>
            <a:r>
              <a:rPr lang="en-US" sz="1800" b="0" smtClean="0"/>
              <a:t>Bắt đầu quá trình nhận. Lệnh này kích hoạt ngắt timer và tiêu tốn 1 lượng nhỏ CPU mỗi 50</a:t>
            </a:r>
            <a:r>
              <a:rPr lang="en-US" sz="1800" b="0"/>
              <a:t> </a:t>
            </a:r>
            <a:r>
              <a:rPr lang="en-US" sz="1800" b="0" smtClean="0"/>
              <a:t>µs</a:t>
            </a:r>
            <a:endParaRPr lang="en-US" sz="1800" smtClean="0"/>
          </a:p>
          <a:p>
            <a:pPr marL="0" indent="0"/>
            <a:r>
              <a:rPr lang="en-US" sz="1800" smtClean="0">
                <a:solidFill>
                  <a:srgbClr val="7030A0"/>
                </a:solidFill>
              </a:rPr>
              <a:t>irrecv.decode</a:t>
            </a:r>
            <a:r>
              <a:rPr lang="en-US" sz="1800">
                <a:solidFill>
                  <a:srgbClr val="7030A0"/>
                </a:solidFill>
              </a:rPr>
              <a:t>(&amp;</a:t>
            </a:r>
            <a:r>
              <a:rPr lang="en-US" sz="1800" smtClean="0">
                <a:solidFill>
                  <a:srgbClr val="7030A0"/>
                </a:solidFill>
              </a:rPr>
              <a:t>results)</a:t>
            </a:r>
            <a:r>
              <a:rPr lang="en-US" sz="1800" b="0" smtClean="0">
                <a:solidFill>
                  <a:srgbClr val="7030A0"/>
                </a:solidFill>
              </a:rPr>
              <a:t> </a:t>
            </a:r>
            <a:r>
              <a:rPr lang="en-US" sz="1800" b="0" smtClean="0"/>
              <a:t>Thử đọc dữ liệu và lưu vào result. Trả về giá trị 1 nếu code được nhận, hoặc 0 nếu chưa nhận được gì. Khi một code được nhận thông tin được lưu vào results.</a:t>
            </a:r>
          </a:p>
          <a:p>
            <a:pPr marL="0" indent="0"/>
            <a:r>
              <a:rPr lang="en-US" sz="1800" smtClean="0">
                <a:solidFill>
                  <a:srgbClr val="0070C0"/>
                </a:solidFill>
              </a:rPr>
              <a:t>decode_results</a:t>
            </a:r>
            <a:r>
              <a:rPr lang="en-US" sz="1800" b="0" smtClean="0">
                <a:solidFill>
                  <a:srgbClr val="7030A0"/>
                </a:solidFill>
              </a:rPr>
              <a:t>: </a:t>
            </a:r>
            <a:r>
              <a:rPr lang="en-US" sz="1800" b="0" smtClean="0"/>
              <a:t>kiểu dữ liệu struct dùng cho result</a:t>
            </a:r>
            <a:endParaRPr lang="en-US" sz="1800" b="0"/>
          </a:p>
          <a:p>
            <a:pPr marL="285750" indent="-285750">
              <a:buFont typeface="Arial" pitchFamily="34" charset="0"/>
              <a:buChar char="•"/>
            </a:pPr>
            <a:r>
              <a:rPr lang="en-US" sz="1800" b="0" smtClean="0"/>
              <a:t>results.decode_type: Sẽ là một trong các loại sau: NEC, SONY, RC5, RC6 hoặc UNKNOWN </a:t>
            </a:r>
            <a:endParaRPr lang="en-US" sz="1800" b="0"/>
          </a:p>
          <a:p>
            <a:pPr marL="285750" indent="-285750">
              <a:buFont typeface="Arial" pitchFamily="34" charset="0"/>
              <a:buChar char="•"/>
            </a:pPr>
            <a:r>
              <a:rPr lang="en-US" sz="1800" b="0" smtClean="0"/>
              <a:t>results.value</a:t>
            </a:r>
            <a:r>
              <a:rPr lang="en-US" sz="1800" b="0"/>
              <a:t>: </a:t>
            </a:r>
            <a:r>
              <a:rPr lang="en-US" sz="1800" b="0" smtClean="0"/>
              <a:t>Giá trị IR thực tế, bằng 0 nếu là UNKNOWN</a:t>
            </a:r>
            <a:endParaRPr lang="en-US" sz="1800" b="0"/>
          </a:p>
          <a:p>
            <a:pPr marL="285750" indent="-285750">
              <a:buFont typeface="Arial" pitchFamily="34" charset="0"/>
              <a:buChar char="•"/>
            </a:pPr>
            <a:r>
              <a:rPr lang="en-US" sz="1800" b="0" smtClean="0"/>
              <a:t>results.bits: Số bít dùng cho đoạn code này</a:t>
            </a:r>
            <a:r>
              <a:rPr lang="en-US" sz="1800" b="0"/>
              <a:t> </a:t>
            </a:r>
            <a:endParaRPr lang="en-US" sz="1800" b="0" smtClean="0"/>
          </a:p>
          <a:p>
            <a:pPr marL="285750" indent="-285750">
              <a:buFont typeface="Arial" pitchFamily="34" charset="0"/>
              <a:buChar char="•"/>
            </a:pPr>
            <a:r>
              <a:rPr lang="en-US" sz="1800" b="0" smtClean="0"/>
              <a:t>results.rawbuf</a:t>
            </a:r>
            <a:r>
              <a:rPr lang="en-US" sz="1800" b="0"/>
              <a:t>: </a:t>
            </a:r>
            <a:r>
              <a:rPr lang="en-US" sz="1800" b="0" smtClean="0"/>
              <a:t>Một mảng về thời gian IR phát xung</a:t>
            </a:r>
            <a:r>
              <a:rPr lang="en-US" sz="1800" b="0"/>
              <a:t> </a:t>
            </a:r>
          </a:p>
          <a:p>
            <a:pPr marL="285750" indent="-285750">
              <a:buFont typeface="Arial" pitchFamily="34" charset="0"/>
              <a:buChar char="•"/>
            </a:pPr>
            <a:r>
              <a:rPr lang="en-US" sz="1800" b="0" smtClean="0"/>
              <a:t>results.rawlen: Số phần tử trong mảng results.rawbuf</a:t>
            </a:r>
            <a:endParaRPr lang="en-US" sz="1800" b="0"/>
          </a:p>
          <a:p>
            <a:pPr marL="0" indent="0"/>
            <a:r>
              <a:rPr lang="en-US" sz="1800">
                <a:solidFill>
                  <a:srgbClr val="7030A0"/>
                </a:solidFill>
              </a:rPr>
              <a:t>irrecv.resume</a:t>
            </a:r>
            <a:r>
              <a:rPr lang="en-US" sz="1800" smtClean="0">
                <a:solidFill>
                  <a:srgbClr val="7030A0"/>
                </a:solidFill>
              </a:rPr>
              <a:t>()</a:t>
            </a:r>
            <a:r>
              <a:rPr lang="en-US" sz="1800" b="0" smtClean="0">
                <a:solidFill>
                  <a:srgbClr val="7030A0"/>
                </a:solidFill>
              </a:rPr>
              <a:t> </a:t>
            </a:r>
            <a:r>
              <a:rPr lang="en-US" sz="1800" b="0" smtClean="0"/>
              <a:t>Sau khi nhân được, phải gọi lệnh này để reset lại thiết bị nhận và chuẩn bị cho đoạn code tiếp theo</a:t>
            </a:r>
            <a:endParaRPr lang="en-US" sz="1800" b="0"/>
          </a:p>
          <a:p>
            <a:pPr marL="0" indent="0"/>
            <a:r>
              <a:rPr lang="en-US" sz="1800" smtClean="0">
                <a:solidFill>
                  <a:srgbClr val="7030A0"/>
                </a:solidFill>
              </a:rPr>
              <a:t>irrecv.blink13</a:t>
            </a:r>
            <a:r>
              <a:rPr lang="en-US" sz="1800" smtClean="0"/>
              <a:t>(</a:t>
            </a:r>
            <a:r>
              <a:rPr lang="en-US" sz="1800" smtClean="0">
                <a:solidFill>
                  <a:srgbClr val="0070C0"/>
                </a:solidFill>
              </a:rPr>
              <a:t>bool</a:t>
            </a:r>
            <a:r>
              <a:rPr lang="en-US" sz="1800" smtClean="0"/>
              <a:t> true)</a:t>
            </a:r>
            <a:r>
              <a:rPr lang="en-US" sz="1800" b="0" smtClean="0"/>
              <a:t> cho phép bật led ở chân 13 mỗi khi nhận được tín hiệu IR</a:t>
            </a:r>
            <a:endParaRPr lang="en-US" sz="1800" b="0"/>
          </a:p>
        </p:txBody>
      </p:sp>
    </p:spTree>
    <p:extLst>
      <p:ext uri="{BB962C8B-B14F-4D97-AF65-F5344CB8AC3E}">
        <p14:creationId xmlns:p14="http://schemas.microsoft.com/office/powerpoint/2010/main" val="1698094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lstStyle/>
          <a:p>
            <a:r>
              <a:rPr lang="en-US" smtClean="0">
                <a:solidFill>
                  <a:schemeClr val="tx1"/>
                </a:solidFill>
              </a:rPr>
              <a:t>Nhóm lệnh truyền IR</a:t>
            </a:r>
            <a:endParaRPr lang="en-US">
              <a:solidFill>
                <a:schemeClr val="tx1"/>
              </a:solidFill>
            </a:endParaRPr>
          </a:p>
        </p:txBody>
      </p:sp>
      <p:sp>
        <p:nvSpPr>
          <p:cNvPr id="3" name="Content Placeholder 2"/>
          <p:cNvSpPr>
            <a:spLocks noGrp="1"/>
          </p:cNvSpPr>
          <p:nvPr>
            <p:ph idx="1"/>
          </p:nvPr>
        </p:nvSpPr>
        <p:spPr>
          <a:xfrm>
            <a:off x="838200" y="1100628"/>
            <a:ext cx="7520940" cy="5757372"/>
          </a:xfrm>
        </p:spPr>
        <p:style>
          <a:lnRef idx="1">
            <a:schemeClr val="accent2"/>
          </a:lnRef>
          <a:fillRef idx="2">
            <a:schemeClr val="accent2"/>
          </a:fillRef>
          <a:effectRef idx="1">
            <a:schemeClr val="accent2"/>
          </a:effectRef>
          <a:fontRef idx="minor">
            <a:schemeClr val="dk1"/>
          </a:fontRef>
        </p:style>
        <p:txBody>
          <a:bodyPr>
            <a:noAutofit/>
          </a:bodyPr>
          <a:lstStyle/>
          <a:p>
            <a:pPr marL="0" indent="0"/>
            <a:r>
              <a:rPr lang="en-US" sz="1800">
                <a:solidFill>
                  <a:srgbClr val="7030A0"/>
                </a:solidFill>
              </a:rPr>
              <a:t>IRsend </a:t>
            </a:r>
            <a:r>
              <a:rPr lang="en-US" sz="1800" smtClean="0">
                <a:solidFill>
                  <a:srgbClr val="7030A0"/>
                </a:solidFill>
              </a:rPr>
              <a:t>irsend;</a:t>
            </a:r>
          </a:p>
          <a:p>
            <a:pPr marL="0" indent="0"/>
            <a:r>
              <a:rPr lang="en-US" sz="1800" b="0" smtClean="0"/>
              <a:t>Tạo một đối tượng truyền. Một chân cố định sẽ luôn được sử dụng (pin 3), phụ thuộc vào timer nào thư viện đang sử dụng</a:t>
            </a:r>
          </a:p>
          <a:p>
            <a:pPr marL="0" indent="0"/>
            <a:r>
              <a:rPr lang="en-US" sz="1800" smtClean="0">
                <a:solidFill>
                  <a:srgbClr val="7030A0"/>
                </a:solidFill>
              </a:rPr>
              <a:t>irsend.sendNEC(IRcode, numBits);</a:t>
            </a:r>
          </a:p>
          <a:p>
            <a:pPr marL="0" indent="0"/>
            <a:r>
              <a:rPr lang="en-US" sz="1800" b="0" smtClean="0"/>
              <a:t>Gửi một mã theo format NEC.</a:t>
            </a:r>
          </a:p>
          <a:p>
            <a:pPr marL="0" indent="0"/>
            <a:r>
              <a:rPr lang="en-US" sz="1800" smtClean="0">
                <a:solidFill>
                  <a:srgbClr val="7030A0"/>
                </a:solidFill>
              </a:rPr>
              <a:t>irsend.sendSony(IRcode</a:t>
            </a:r>
            <a:r>
              <a:rPr lang="en-US" sz="1800">
                <a:solidFill>
                  <a:srgbClr val="7030A0"/>
                </a:solidFill>
              </a:rPr>
              <a:t>, numBits</a:t>
            </a:r>
            <a:r>
              <a:rPr lang="en-US" sz="1800" smtClean="0">
                <a:solidFill>
                  <a:srgbClr val="7030A0"/>
                </a:solidFill>
              </a:rPr>
              <a:t>);</a:t>
            </a:r>
          </a:p>
          <a:p>
            <a:pPr marL="0" indent="0"/>
            <a:r>
              <a:rPr lang="en-US" sz="1800" b="0" smtClean="0"/>
              <a:t>Gửi một mã theo format Sony</a:t>
            </a:r>
            <a:endParaRPr lang="en-US" sz="1800" b="0"/>
          </a:p>
          <a:p>
            <a:pPr marL="0" indent="0"/>
            <a:r>
              <a:rPr lang="en-US" sz="1800">
                <a:solidFill>
                  <a:srgbClr val="7030A0"/>
                </a:solidFill>
              </a:rPr>
              <a:t>irsend.sendRC5(IRcode, numBits</a:t>
            </a:r>
            <a:r>
              <a:rPr lang="en-US" sz="1800" smtClean="0">
                <a:solidFill>
                  <a:srgbClr val="7030A0"/>
                </a:solidFill>
              </a:rPr>
              <a:t>);</a:t>
            </a:r>
          </a:p>
          <a:p>
            <a:pPr marL="0" indent="0"/>
            <a:r>
              <a:rPr lang="en-US" sz="1800" b="0" smtClean="0"/>
              <a:t>Gửi một mã theo format </a:t>
            </a:r>
            <a:r>
              <a:rPr lang="en-US" sz="1800" b="0"/>
              <a:t>RC5 </a:t>
            </a:r>
            <a:endParaRPr lang="en-US" sz="1800" b="0">
              <a:solidFill>
                <a:srgbClr val="7030A0"/>
              </a:solidFill>
            </a:endParaRPr>
          </a:p>
          <a:p>
            <a:pPr marL="0" indent="0"/>
            <a:r>
              <a:rPr lang="en-US" sz="1800">
                <a:solidFill>
                  <a:srgbClr val="7030A0"/>
                </a:solidFill>
              </a:rPr>
              <a:t>irsend.sendRC6(IRcode, numBits</a:t>
            </a:r>
            <a:r>
              <a:rPr lang="en-US" sz="1800" smtClean="0">
                <a:solidFill>
                  <a:srgbClr val="7030A0"/>
                </a:solidFill>
              </a:rPr>
              <a:t>);</a:t>
            </a:r>
          </a:p>
          <a:p>
            <a:pPr marL="0" indent="0"/>
            <a:r>
              <a:rPr lang="en-US" sz="1800" b="0" smtClean="0"/>
              <a:t>Gửi một mã theo format RC6</a:t>
            </a:r>
            <a:endParaRPr lang="en-US" sz="1800" b="0"/>
          </a:p>
          <a:p>
            <a:pPr marL="0" indent="0"/>
            <a:r>
              <a:rPr lang="en-US" sz="1800">
                <a:solidFill>
                  <a:srgbClr val="7030A0"/>
                </a:solidFill>
              </a:rPr>
              <a:t>irsend.sendRaw(rawbuf, rawlen, frequency</a:t>
            </a:r>
            <a:r>
              <a:rPr lang="en-US" sz="1800" smtClean="0">
                <a:solidFill>
                  <a:srgbClr val="7030A0"/>
                </a:solidFill>
              </a:rPr>
              <a:t>);</a:t>
            </a:r>
          </a:p>
          <a:p>
            <a:pPr marL="0" indent="0"/>
            <a:r>
              <a:rPr lang="en-US" sz="1800" b="0" smtClean="0"/>
              <a:t>Gửi môt mã thô. Bình thường bạn sẽ muốn lấy nội dung của rawbuf và rawlen bằng việc đọc nhiều lần và lấy trung bình kết quả. Một vài thay đổi có thể cần thiết cho việc hoạt động tối ưu. Tần số cho phép thường được lấy bằng 38.</a:t>
            </a:r>
          </a:p>
        </p:txBody>
      </p:sp>
    </p:spTree>
    <p:extLst>
      <p:ext uri="{BB962C8B-B14F-4D97-AF65-F5344CB8AC3E}">
        <p14:creationId xmlns:p14="http://schemas.microsoft.com/office/powerpoint/2010/main" val="27958159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Custom 1">
      <a:majorFont>
        <a:latin typeface="Times New Roman"/>
        <a:ea typeface=""/>
        <a:cs typeface=""/>
      </a:majorFont>
      <a:minorFont>
        <a:latin typeface="Times New Roman"/>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5769</TotalTime>
  <Words>502</Words>
  <Application>Microsoft Office PowerPoint</Application>
  <PresentationFormat>On-screen Show (4:3)</PresentationFormat>
  <Paragraphs>51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Angles</vt:lpstr>
      <vt:lpstr>IR – Infrared radiation Bức xạ hồng ngoại</vt:lpstr>
      <vt:lpstr>Tổng Quan về Hồng Ngoại</vt:lpstr>
      <vt:lpstr>Điều khiển hồng ngoại</vt:lpstr>
      <vt:lpstr>Bộ thu sóng hồng ngoại</vt:lpstr>
      <vt:lpstr>Hạn chế của IR</vt:lpstr>
      <vt:lpstr>Thư viện &lt;IRRemote&gt;</vt:lpstr>
      <vt:lpstr>Các hàm trong thư viện &lt;Irremote.h&gt;</vt:lpstr>
      <vt:lpstr>Nhóm lệnh Nhận IR</vt:lpstr>
      <vt:lpstr>Nhóm lệnh truyền IR</vt:lpstr>
      <vt:lpstr>Ví dụ Nhận IR</vt:lpstr>
      <vt:lpstr>Ví dụ Nhận IR</vt:lpstr>
      <vt:lpstr>Ví dụ truyền IR</vt:lpstr>
    </vt:vector>
  </TitlesOfParts>
  <Company>TEAM OS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 – Infrared radiation Bức xạ hồng ngoại</dc:title>
  <dc:creator>Leo</dc:creator>
  <cp:lastModifiedBy>Leo</cp:lastModifiedBy>
  <cp:revision>24</cp:revision>
  <dcterms:created xsi:type="dcterms:W3CDTF">2017-07-29T03:13:34Z</dcterms:created>
  <dcterms:modified xsi:type="dcterms:W3CDTF">2017-08-04T13:42:21Z</dcterms:modified>
</cp:coreProperties>
</file>