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8" r:id="rId10"/>
    <p:sldId id="264" r:id="rId11"/>
    <p:sldId id="266" r:id="rId12"/>
    <p:sldId id="267" r:id="rId13"/>
    <p:sldId id="269" r:id="rId14"/>
    <p:sldId id="273" r:id="rId15"/>
    <p:sldId id="270" r:id="rId16"/>
    <p:sldId id="271" r:id="rId17"/>
    <p:sldId id="272" r:id="rId18"/>
    <p:sldId id="277" r:id="rId19"/>
    <p:sldId id="274" r:id="rId20"/>
    <p:sldId id="278" r:id="rId21"/>
    <p:sldId id="279" r:id="rId22"/>
    <p:sldId id="280" r:id="rId23"/>
    <p:sldId id="281" r:id="rId24"/>
    <p:sldId id="282" r:id="rId25"/>
    <p:sldId id="283" r:id="rId26"/>
    <p:sldId id="286" r:id="rId27"/>
    <p:sldId id="284" r:id="rId28"/>
    <p:sldId id="287"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4" d="100"/>
          <a:sy n="54" d="100"/>
        </p:scale>
        <p:origin x="-102" y="-3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8356FD-2021-4835-B09A-89A4530919DB}" type="datetimeFigureOut">
              <a:rPr lang="en-US" smtClean="0"/>
              <a:t>7/9/2017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7BD5FE-A492-4D03-B521-176BC8FF8EEE}" type="slidenum">
              <a:rPr lang="en-US" smtClean="0"/>
              <a:t>‹#›</a:t>
            </a:fld>
            <a:endParaRPr lang="en-US"/>
          </a:p>
        </p:txBody>
      </p:sp>
    </p:spTree>
    <p:extLst>
      <p:ext uri="{BB962C8B-B14F-4D97-AF65-F5344CB8AC3E}">
        <p14:creationId xmlns:p14="http://schemas.microsoft.com/office/powerpoint/2010/main" val="1739503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7BD5FE-A492-4D03-B521-176BC8FF8EEE}" type="slidenum">
              <a:rPr lang="en-US" smtClean="0"/>
              <a:t>2</a:t>
            </a:fld>
            <a:endParaRPr lang="en-US"/>
          </a:p>
        </p:txBody>
      </p:sp>
    </p:spTree>
    <p:extLst>
      <p:ext uri="{BB962C8B-B14F-4D97-AF65-F5344CB8AC3E}">
        <p14:creationId xmlns:p14="http://schemas.microsoft.com/office/powerpoint/2010/main" val="984757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7BD5FE-A492-4D03-B521-176BC8FF8EEE}" type="slidenum">
              <a:rPr lang="en-US" smtClean="0"/>
              <a:t>3</a:t>
            </a:fld>
            <a:endParaRPr lang="en-US"/>
          </a:p>
        </p:txBody>
      </p:sp>
    </p:spTree>
    <p:extLst>
      <p:ext uri="{BB962C8B-B14F-4D97-AF65-F5344CB8AC3E}">
        <p14:creationId xmlns:p14="http://schemas.microsoft.com/office/powerpoint/2010/main" val="984757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7BD5FE-A492-4D03-B521-176BC8FF8EEE}" type="slidenum">
              <a:rPr lang="en-US" smtClean="0"/>
              <a:t>9</a:t>
            </a:fld>
            <a:endParaRPr lang="en-US"/>
          </a:p>
        </p:txBody>
      </p:sp>
    </p:spTree>
    <p:extLst>
      <p:ext uri="{BB962C8B-B14F-4D97-AF65-F5344CB8AC3E}">
        <p14:creationId xmlns:p14="http://schemas.microsoft.com/office/powerpoint/2010/main" val="984757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7BD5FE-A492-4D03-B521-176BC8FF8EEE}" type="slidenum">
              <a:rPr lang="en-US" smtClean="0"/>
              <a:t>13</a:t>
            </a:fld>
            <a:endParaRPr lang="en-US"/>
          </a:p>
        </p:txBody>
      </p:sp>
    </p:spTree>
    <p:extLst>
      <p:ext uri="{BB962C8B-B14F-4D97-AF65-F5344CB8AC3E}">
        <p14:creationId xmlns:p14="http://schemas.microsoft.com/office/powerpoint/2010/main" val="984757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7BD5FE-A492-4D03-B521-176BC8FF8EEE}" type="slidenum">
              <a:rPr lang="en-US" smtClean="0"/>
              <a:t>18</a:t>
            </a:fld>
            <a:endParaRPr lang="en-US"/>
          </a:p>
        </p:txBody>
      </p:sp>
    </p:spTree>
    <p:extLst>
      <p:ext uri="{BB962C8B-B14F-4D97-AF65-F5344CB8AC3E}">
        <p14:creationId xmlns:p14="http://schemas.microsoft.com/office/powerpoint/2010/main" val="984757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7BD5FE-A492-4D03-B521-176BC8FF8EEE}" type="slidenum">
              <a:rPr lang="en-US" smtClean="0"/>
              <a:t>20</a:t>
            </a:fld>
            <a:endParaRPr lang="en-US"/>
          </a:p>
        </p:txBody>
      </p:sp>
    </p:spTree>
    <p:extLst>
      <p:ext uri="{BB962C8B-B14F-4D97-AF65-F5344CB8AC3E}">
        <p14:creationId xmlns:p14="http://schemas.microsoft.com/office/powerpoint/2010/main" val="984757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7BD5FE-A492-4D03-B521-176BC8FF8EEE}" type="slidenum">
              <a:rPr lang="en-US" smtClean="0"/>
              <a:t>23</a:t>
            </a:fld>
            <a:endParaRPr lang="en-US"/>
          </a:p>
        </p:txBody>
      </p:sp>
    </p:spTree>
    <p:extLst>
      <p:ext uri="{BB962C8B-B14F-4D97-AF65-F5344CB8AC3E}">
        <p14:creationId xmlns:p14="http://schemas.microsoft.com/office/powerpoint/2010/main" val="984757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7BD5FE-A492-4D03-B521-176BC8FF8EEE}" type="slidenum">
              <a:rPr lang="en-US" smtClean="0"/>
              <a:t>26</a:t>
            </a:fld>
            <a:endParaRPr lang="en-US"/>
          </a:p>
        </p:txBody>
      </p:sp>
    </p:spTree>
    <p:extLst>
      <p:ext uri="{BB962C8B-B14F-4D97-AF65-F5344CB8AC3E}">
        <p14:creationId xmlns:p14="http://schemas.microsoft.com/office/powerpoint/2010/main" val="984757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7BD5FE-A492-4D03-B521-176BC8FF8EEE}" type="slidenum">
              <a:rPr lang="en-US" smtClean="0"/>
              <a:t>28</a:t>
            </a:fld>
            <a:endParaRPr lang="en-US"/>
          </a:p>
        </p:txBody>
      </p:sp>
    </p:spTree>
    <p:extLst>
      <p:ext uri="{BB962C8B-B14F-4D97-AF65-F5344CB8AC3E}">
        <p14:creationId xmlns:p14="http://schemas.microsoft.com/office/powerpoint/2010/main" val="984757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A9598C-5892-4855-9C11-A9B278D6A394}" type="datetimeFigureOut">
              <a:rPr lang="en-US" smtClean="0"/>
              <a:t>7/9/2017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71273-7E72-4FDC-B221-C98D79A65007}" type="slidenum">
              <a:rPr lang="en-US" smtClean="0"/>
              <a:t>‹#›</a:t>
            </a:fld>
            <a:endParaRPr lang="en-US"/>
          </a:p>
        </p:txBody>
      </p:sp>
    </p:spTree>
    <p:extLst>
      <p:ext uri="{BB962C8B-B14F-4D97-AF65-F5344CB8AC3E}">
        <p14:creationId xmlns:p14="http://schemas.microsoft.com/office/powerpoint/2010/main" val="1980624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A9598C-5892-4855-9C11-A9B278D6A394}" type="datetimeFigureOut">
              <a:rPr lang="en-US" smtClean="0"/>
              <a:t>7/9/2017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71273-7E72-4FDC-B221-C98D79A65007}" type="slidenum">
              <a:rPr lang="en-US" smtClean="0"/>
              <a:t>‹#›</a:t>
            </a:fld>
            <a:endParaRPr lang="en-US"/>
          </a:p>
        </p:txBody>
      </p:sp>
    </p:spTree>
    <p:extLst>
      <p:ext uri="{BB962C8B-B14F-4D97-AF65-F5344CB8AC3E}">
        <p14:creationId xmlns:p14="http://schemas.microsoft.com/office/powerpoint/2010/main" val="4270662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A9598C-5892-4855-9C11-A9B278D6A394}" type="datetimeFigureOut">
              <a:rPr lang="en-US" smtClean="0"/>
              <a:t>7/9/2017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71273-7E72-4FDC-B221-C98D79A65007}" type="slidenum">
              <a:rPr lang="en-US" smtClean="0"/>
              <a:t>‹#›</a:t>
            </a:fld>
            <a:endParaRPr lang="en-US"/>
          </a:p>
        </p:txBody>
      </p:sp>
    </p:spTree>
    <p:extLst>
      <p:ext uri="{BB962C8B-B14F-4D97-AF65-F5344CB8AC3E}">
        <p14:creationId xmlns:p14="http://schemas.microsoft.com/office/powerpoint/2010/main" val="189399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A9598C-5892-4855-9C11-A9B278D6A394}" type="datetimeFigureOut">
              <a:rPr lang="en-US" smtClean="0"/>
              <a:t>7/9/2017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71273-7E72-4FDC-B221-C98D79A65007}" type="slidenum">
              <a:rPr lang="en-US" smtClean="0"/>
              <a:t>‹#›</a:t>
            </a:fld>
            <a:endParaRPr lang="en-US"/>
          </a:p>
        </p:txBody>
      </p:sp>
    </p:spTree>
    <p:extLst>
      <p:ext uri="{BB962C8B-B14F-4D97-AF65-F5344CB8AC3E}">
        <p14:creationId xmlns:p14="http://schemas.microsoft.com/office/powerpoint/2010/main" val="618813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A9598C-5892-4855-9C11-A9B278D6A394}" type="datetimeFigureOut">
              <a:rPr lang="en-US" smtClean="0"/>
              <a:t>7/9/2017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71273-7E72-4FDC-B221-C98D79A65007}" type="slidenum">
              <a:rPr lang="en-US" smtClean="0"/>
              <a:t>‹#›</a:t>
            </a:fld>
            <a:endParaRPr lang="en-US"/>
          </a:p>
        </p:txBody>
      </p:sp>
    </p:spTree>
    <p:extLst>
      <p:ext uri="{BB962C8B-B14F-4D97-AF65-F5344CB8AC3E}">
        <p14:creationId xmlns:p14="http://schemas.microsoft.com/office/powerpoint/2010/main" val="1520990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A9598C-5892-4855-9C11-A9B278D6A394}" type="datetimeFigureOut">
              <a:rPr lang="en-US" smtClean="0"/>
              <a:t>7/9/2017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71273-7E72-4FDC-B221-C98D79A65007}" type="slidenum">
              <a:rPr lang="en-US" smtClean="0"/>
              <a:t>‹#›</a:t>
            </a:fld>
            <a:endParaRPr lang="en-US"/>
          </a:p>
        </p:txBody>
      </p:sp>
    </p:spTree>
    <p:extLst>
      <p:ext uri="{BB962C8B-B14F-4D97-AF65-F5344CB8AC3E}">
        <p14:creationId xmlns:p14="http://schemas.microsoft.com/office/powerpoint/2010/main" val="3605282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A9598C-5892-4855-9C11-A9B278D6A394}" type="datetimeFigureOut">
              <a:rPr lang="en-US" smtClean="0"/>
              <a:t>7/9/2017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C71273-7E72-4FDC-B221-C98D79A65007}" type="slidenum">
              <a:rPr lang="en-US" smtClean="0"/>
              <a:t>‹#›</a:t>
            </a:fld>
            <a:endParaRPr lang="en-US"/>
          </a:p>
        </p:txBody>
      </p:sp>
    </p:spTree>
    <p:extLst>
      <p:ext uri="{BB962C8B-B14F-4D97-AF65-F5344CB8AC3E}">
        <p14:creationId xmlns:p14="http://schemas.microsoft.com/office/powerpoint/2010/main" val="1413888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A9598C-5892-4855-9C11-A9B278D6A394}" type="datetimeFigureOut">
              <a:rPr lang="en-US" smtClean="0"/>
              <a:t>7/9/2017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C71273-7E72-4FDC-B221-C98D79A65007}" type="slidenum">
              <a:rPr lang="en-US" smtClean="0"/>
              <a:t>‹#›</a:t>
            </a:fld>
            <a:endParaRPr lang="en-US"/>
          </a:p>
        </p:txBody>
      </p:sp>
    </p:spTree>
    <p:extLst>
      <p:ext uri="{BB962C8B-B14F-4D97-AF65-F5344CB8AC3E}">
        <p14:creationId xmlns:p14="http://schemas.microsoft.com/office/powerpoint/2010/main" val="385721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A9598C-5892-4855-9C11-A9B278D6A394}" type="datetimeFigureOut">
              <a:rPr lang="en-US" smtClean="0"/>
              <a:t>7/9/2017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C71273-7E72-4FDC-B221-C98D79A65007}" type="slidenum">
              <a:rPr lang="en-US" smtClean="0"/>
              <a:t>‹#›</a:t>
            </a:fld>
            <a:endParaRPr lang="en-US"/>
          </a:p>
        </p:txBody>
      </p:sp>
    </p:spTree>
    <p:extLst>
      <p:ext uri="{BB962C8B-B14F-4D97-AF65-F5344CB8AC3E}">
        <p14:creationId xmlns:p14="http://schemas.microsoft.com/office/powerpoint/2010/main" val="2098570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A9598C-5892-4855-9C11-A9B278D6A394}" type="datetimeFigureOut">
              <a:rPr lang="en-US" smtClean="0"/>
              <a:t>7/9/2017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71273-7E72-4FDC-B221-C98D79A65007}" type="slidenum">
              <a:rPr lang="en-US" smtClean="0"/>
              <a:t>‹#›</a:t>
            </a:fld>
            <a:endParaRPr lang="en-US"/>
          </a:p>
        </p:txBody>
      </p:sp>
    </p:spTree>
    <p:extLst>
      <p:ext uri="{BB962C8B-B14F-4D97-AF65-F5344CB8AC3E}">
        <p14:creationId xmlns:p14="http://schemas.microsoft.com/office/powerpoint/2010/main" val="3691097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A9598C-5892-4855-9C11-A9B278D6A394}" type="datetimeFigureOut">
              <a:rPr lang="en-US" smtClean="0"/>
              <a:t>7/9/2017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71273-7E72-4FDC-B221-C98D79A65007}" type="slidenum">
              <a:rPr lang="en-US" smtClean="0"/>
              <a:t>‹#›</a:t>
            </a:fld>
            <a:endParaRPr lang="en-US"/>
          </a:p>
        </p:txBody>
      </p:sp>
    </p:spTree>
    <p:extLst>
      <p:ext uri="{BB962C8B-B14F-4D97-AF65-F5344CB8AC3E}">
        <p14:creationId xmlns:p14="http://schemas.microsoft.com/office/powerpoint/2010/main" val="893907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A9598C-5892-4855-9C11-A9B278D6A394}" type="datetimeFigureOut">
              <a:rPr lang="en-US" smtClean="0"/>
              <a:t>7/9/2017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C71273-7E72-4FDC-B221-C98D79A65007}" type="slidenum">
              <a:rPr lang="en-US" smtClean="0"/>
              <a:t>‹#›</a:t>
            </a:fld>
            <a:endParaRPr lang="en-US"/>
          </a:p>
        </p:txBody>
      </p:sp>
    </p:spTree>
    <p:extLst>
      <p:ext uri="{BB962C8B-B14F-4D97-AF65-F5344CB8AC3E}">
        <p14:creationId xmlns:p14="http://schemas.microsoft.com/office/powerpoint/2010/main" val="3738465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ình ảnh có li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286" y="2108199"/>
            <a:ext cx="7801429" cy="439109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685800" y="381000"/>
            <a:ext cx="7772400" cy="1470025"/>
          </a:xfrm>
          <a:solidFill>
            <a:schemeClr val="tx2">
              <a:lumMod val="75000"/>
            </a:schemeClr>
          </a:solidFill>
        </p:spPr>
        <p:txBody>
          <a:bodyPr/>
          <a:lstStyle/>
          <a:p>
            <a:r>
              <a:rPr lang="en-US" smtClean="0">
                <a:solidFill>
                  <a:schemeClr val="accent2">
                    <a:lumMod val="60000"/>
                    <a:lumOff val="40000"/>
                  </a:schemeClr>
                </a:solidFill>
              </a:rPr>
              <a:t>****Các thuật toán sắp xếp****</a:t>
            </a:r>
            <a:endParaRPr lang="en-US">
              <a:solidFill>
                <a:schemeClr val="accent2">
                  <a:lumMod val="60000"/>
                  <a:lumOff val="40000"/>
                </a:schemeClr>
              </a:solidFill>
            </a:endParaRPr>
          </a:p>
        </p:txBody>
      </p:sp>
      <p:sp>
        <p:nvSpPr>
          <p:cNvPr id="3" name="Subtitle 2"/>
          <p:cNvSpPr>
            <a:spLocks noGrp="1"/>
          </p:cNvSpPr>
          <p:nvPr>
            <p:ph type="subTitle" idx="1"/>
          </p:nvPr>
        </p:nvSpPr>
        <p:spPr>
          <a:xfrm>
            <a:off x="1371600" y="2209800"/>
            <a:ext cx="6400800" cy="2438400"/>
          </a:xfrm>
          <a:solidFill>
            <a:schemeClr val="tx1">
              <a:alpha val="69000"/>
            </a:schemeClr>
          </a:solidFill>
        </p:spPr>
        <p:txBody>
          <a:bodyPr>
            <a:normAutofit fontScale="92500" lnSpcReduction="20000"/>
          </a:bodyPr>
          <a:lstStyle/>
          <a:p>
            <a:pPr algn="l"/>
            <a:r>
              <a:rPr lang="en-US" smtClean="0"/>
              <a:t>/* Translator and editor: HieuPM</a:t>
            </a:r>
          </a:p>
          <a:p>
            <a:pPr algn="l"/>
            <a:r>
              <a:rPr lang="en-US" smtClean="0"/>
              <a:t>Date modified: 7/9/2017</a:t>
            </a:r>
          </a:p>
          <a:p>
            <a:pPr algn="l"/>
            <a:r>
              <a:rPr lang="en-US" smtClean="0"/>
              <a:t>Source: Wikipedia</a:t>
            </a:r>
          </a:p>
          <a:p>
            <a:pPr algn="l"/>
            <a:r>
              <a:rPr lang="en-US" smtClean="0"/>
              <a:t>Use array for representation.</a:t>
            </a:r>
          </a:p>
          <a:p>
            <a:pPr algn="l"/>
            <a:r>
              <a:rPr lang="en-US" smtClean="0"/>
              <a:t>*/</a:t>
            </a:r>
            <a:endParaRPr lang="en-US"/>
          </a:p>
        </p:txBody>
      </p:sp>
    </p:spTree>
    <p:extLst>
      <p:ext uri="{BB962C8B-B14F-4D97-AF65-F5344CB8AC3E}">
        <p14:creationId xmlns:p14="http://schemas.microsoft.com/office/powerpoint/2010/main" val="2934462527"/>
      </p:ext>
    </p:extLst>
  </p:cSld>
  <p:clrMapOvr>
    <a:masterClrMapping/>
  </p:clrMapOvr>
  <mc:AlternateContent xmlns:mc="http://schemas.openxmlformats.org/markup-compatibility/2006">
    <mc:Choice xmlns:p14="http://schemas.microsoft.com/office/powerpoint/2010/main" Requires="p14">
      <p:transition spd="slow" p14:dur="2000">
        <p:blinds/>
      </p:transition>
    </mc:Choice>
    <mc:Fallback>
      <p:transition spd="slow">
        <p:blind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7391400" cy="4525963"/>
          </a:xfrm>
        </p:spPr>
        <p:txBody>
          <a:bodyPr numCol="1">
            <a:normAutofit lnSpcReduction="10000"/>
          </a:bodyPr>
          <a:lstStyle/>
          <a:p>
            <a:pPr marL="0" indent="0">
              <a:buNone/>
            </a:pPr>
            <a:r>
              <a:rPr lang="en-US" sz="2400" i="1" smtClean="0">
                <a:solidFill>
                  <a:schemeClr val="bg1">
                    <a:lumMod val="50000"/>
                  </a:schemeClr>
                </a:solidFill>
              </a:rPr>
              <a:t>*/Tổng quan:</a:t>
            </a:r>
          </a:p>
          <a:p>
            <a:r>
              <a:rPr lang="en-US" sz="2400" b="1" smtClean="0">
                <a:solidFill>
                  <a:srgbClr val="FF0000"/>
                </a:solidFill>
              </a:rPr>
              <a:t>Sắp xếp chọn lựa </a:t>
            </a:r>
            <a:r>
              <a:rPr lang="en-US" sz="2400" smtClean="0">
                <a:solidFill>
                  <a:srgbClr val="FF0000"/>
                </a:solidFill>
              </a:rPr>
              <a:t>được biết đến bởi </a:t>
            </a:r>
            <a:r>
              <a:rPr lang="en-US" sz="2400" b="1" smtClean="0">
                <a:solidFill>
                  <a:srgbClr val="FF0000"/>
                </a:solidFill>
              </a:rPr>
              <a:t>tính đơn giản</a:t>
            </a:r>
            <a:r>
              <a:rPr lang="en-US" sz="2400" smtClean="0">
                <a:solidFill>
                  <a:srgbClr val="FF0000"/>
                </a:solidFill>
              </a:rPr>
              <a:t> và có phong độ vượt trội so với các thuật toán phức tạp trong một vài trường hợp cụ thể đơn cử như khi bộ nhớ bị giới hạn.</a:t>
            </a:r>
          </a:p>
          <a:p>
            <a:r>
              <a:rPr lang="en-US" sz="2400" b="1" smtClean="0">
                <a:solidFill>
                  <a:srgbClr val="0070C0"/>
                </a:solidFill>
              </a:rPr>
              <a:t>Thuật toán chia đôi mảng </a:t>
            </a:r>
            <a:r>
              <a:rPr lang="en-US" sz="2400" smtClean="0">
                <a:solidFill>
                  <a:srgbClr val="00B0F0"/>
                </a:solidFill>
              </a:rPr>
              <a:t>ra thành 2 danh sách nhỏ: danh sách các phần tử chưa sắp xếp ở </a:t>
            </a:r>
            <a:r>
              <a:rPr lang="en-US" sz="2400" i="1" smtClean="0">
                <a:solidFill>
                  <a:srgbClr val="00B0F0"/>
                </a:solidFill>
              </a:rPr>
              <a:t>bên trá</a:t>
            </a:r>
            <a:r>
              <a:rPr lang="en-US" sz="2400" smtClean="0">
                <a:solidFill>
                  <a:srgbClr val="00B0F0"/>
                </a:solidFill>
              </a:rPr>
              <a:t>i và cấc phần tử chưa sắp xếp ở </a:t>
            </a:r>
            <a:r>
              <a:rPr lang="en-US" sz="2400" i="1" smtClean="0">
                <a:solidFill>
                  <a:srgbClr val="00B0F0"/>
                </a:solidFill>
              </a:rPr>
              <a:t>bên phải</a:t>
            </a:r>
          </a:p>
          <a:p>
            <a:r>
              <a:rPr lang="en-US" sz="2400" smtClean="0">
                <a:solidFill>
                  <a:srgbClr val="FFC000"/>
                </a:solidFill>
              </a:rPr>
              <a:t>Trong mỗi vòng lặp tìm phần tử </a:t>
            </a:r>
            <a:r>
              <a:rPr lang="en-US" sz="2400" b="1" smtClean="0">
                <a:solidFill>
                  <a:srgbClr val="FFC000"/>
                </a:solidFill>
              </a:rPr>
              <a:t>lớn nhất (nhỏ nhất) </a:t>
            </a:r>
            <a:r>
              <a:rPr lang="en-US" sz="2400" smtClean="0">
                <a:solidFill>
                  <a:srgbClr val="FFC000"/>
                </a:solidFill>
              </a:rPr>
              <a:t>trong các phần tử chưa sắp xếp sau đó đổi chỗ nó cho phân tử đầu tiên chưa sắp xếp</a:t>
            </a:r>
          </a:p>
          <a:p>
            <a:pPr marL="0" indent="0">
              <a:buNone/>
            </a:pPr>
            <a:r>
              <a:rPr lang="en-US" sz="2400" i="1" smtClean="0">
                <a:solidFill>
                  <a:schemeClr val="bg1">
                    <a:lumMod val="50000"/>
                  </a:schemeClr>
                </a:solidFill>
              </a:rPr>
              <a:t>/*</a:t>
            </a:r>
            <a:endParaRPr lang="en-US" sz="2400" i="1">
              <a:solidFill>
                <a:schemeClr val="bg1">
                  <a:lumMod val="50000"/>
                </a:schemeClr>
              </a:solidFill>
            </a:endParaRPr>
          </a:p>
        </p:txBody>
      </p:sp>
      <p:sp>
        <p:nvSpPr>
          <p:cNvPr id="5" name="Title 1"/>
          <p:cNvSpPr>
            <a:spLocks noGrp="1"/>
          </p:cNvSpPr>
          <p:nvPr>
            <p:ph type="title"/>
          </p:nvPr>
        </p:nvSpPr>
        <p:spPr>
          <a:xfrm>
            <a:off x="457200" y="274638"/>
            <a:ext cx="8229600" cy="1143000"/>
          </a:xfrm>
          <a:solidFill>
            <a:schemeClr val="tx2">
              <a:lumMod val="75000"/>
            </a:schemeClr>
          </a:solidFill>
        </p:spPr>
        <p:txBody>
          <a:bodyPr>
            <a:normAutofit fontScale="90000"/>
          </a:bodyPr>
          <a:lstStyle/>
          <a:p>
            <a:r>
              <a:rPr lang="en-US" smtClean="0">
                <a:solidFill>
                  <a:schemeClr val="accent2">
                    <a:lumMod val="60000"/>
                    <a:lumOff val="40000"/>
                  </a:schemeClr>
                </a:solidFill>
              </a:rPr>
              <a:t>*** Thuật toán sắp xếp chọn lựa ***</a:t>
            </a:r>
            <a:endParaRPr lang="en-US">
              <a:solidFill>
                <a:schemeClr val="accent2">
                  <a:lumMod val="60000"/>
                  <a:lumOff val="40000"/>
                </a:schemeClr>
              </a:solidFill>
            </a:endParaRPr>
          </a:p>
        </p:txBody>
      </p:sp>
      <p:pic>
        <p:nvPicPr>
          <p:cNvPr id="9218" name="Picture 2" descr="https://upload.wikimedia.org/wikipedia/commons/9/94/Selection-Sort-Animation.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1981200"/>
            <a:ext cx="952500" cy="3533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5049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a:solidFill>
            <a:schemeClr val="tx2">
              <a:lumMod val="75000"/>
            </a:schemeClr>
          </a:solidFill>
        </p:spPr>
        <p:txBody>
          <a:bodyPr>
            <a:normAutofit fontScale="90000"/>
          </a:bodyPr>
          <a:lstStyle/>
          <a:p>
            <a:r>
              <a:rPr lang="en-US" smtClean="0">
                <a:solidFill>
                  <a:schemeClr val="accent2">
                    <a:lumMod val="60000"/>
                    <a:lumOff val="40000"/>
                  </a:schemeClr>
                </a:solidFill>
              </a:rPr>
              <a:t>*** Thuật toán sắp xếp chọn lựa ***</a:t>
            </a:r>
            <a:endParaRPr lang="en-US">
              <a:solidFill>
                <a:schemeClr val="accent2">
                  <a:lumMod val="60000"/>
                  <a:lumOff val="40000"/>
                </a:schemeClr>
              </a:solidFill>
            </a:endParaRPr>
          </a:p>
        </p:txBody>
      </p:sp>
      <p:pic>
        <p:nvPicPr>
          <p:cNvPr id="6" name="Picture 2" descr="https://upload.wikimedia.org/wikipedia/commons/9/94/Selection-Sort-Animation.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163408" y="2379785"/>
            <a:ext cx="952500" cy="3533776"/>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Selection sort animation.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159500" y="3270739"/>
            <a:ext cx="1751867" cy="1751867"/>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375" y="1493958"/>
            <a:ext cx="5762625" cy="530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95466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numCol="1">
            <a:normAutofit/>
          </a:bodyPr>
          <a:lstStyle/>
          <a:p>
            <a:pPr marL="0" indent="0">
              <a:buNone/>
            </a:pPr>
            <a:r>
              <a:rPr lang="en-US" sz="2400" b="1" smtClean="0">
                <a:solidFill>
                  <a:srgbClr val="FF0000"/>
                </a:solidFill>
              </a:rPr>
              <a:t>*/ So sánh với cách thuật toán khác</a:t>
            </a:r>
          </a:p>
          <a:p>
            <a:r>
              <a:rPr lang="en-US" sz="2400" smtClean="0">
                <a:solidFill>
                  <a:srgbClr val="FF0000"/>
                </a:solidFill>
              </a:rPr>
              <a:t>Trong trường hợp nào thuật toán sắp xếp chèn cũng thực hiện theo hàm bậc 2 O(n)</a:t>
            </a:r>
            <a:r>
              <a:rPr lang="en-US" sz="2400" baseline="30000" smtClean="0">
                <a:solidFill>
                  <a:srgbClr val="FF0000"/>
                </a:solidFill>
              </a:rPr>
              <a:t>2 </a:t>
            </a:r>
          </a:p>
          <a:p>
            <a:pPr>
              <a:buFontTx/>
              <a:buChar char="-"/>
            </a:pPr>
            <a:r>
              <a:rPr lang="en-US" sz="2400" smtClean="0">
                <a:solidFill>
                  <a:srgbClr val="92D050"/>
                </a:solidFill>
              </a:rPr>
              <a:t>Thường sẽ có hiệu suất tốt hơn sử dụng bubble sort hay gnome sort</a:t>
            </a:r>
          </a:p>
          <a:p>
            <a:pPr>
              <a:buFontTx/>
              <a:buChar char="-"/>
            </a:pPr>
            <a:r>
              <a:rPr lang="en-US" sz="2400" smtClean="0">
                <a:solidFill>
                  <a:srgbClr val="92D050"/>
                </a:solidFill>
              </a:rPr>
              <a:t>Trong trường hợp tối ưu của Insertion Sort (các phần tử đã gần như được sắp xếp) thì Selection Sort  vẫn phải quét tất cả các phần tử còn lại chưa sắp xếp.</a:t>
            </a:r>
          </a:p>
          <a:p>
            <a:pPr marL="0" indent="0">
              <a:buNone/>
            </a:pPr>
            <a:r>
              <a:rPr lang="en-US" sz="2400" smtClean="0">
                <a:solidFill>
                  <a:srgbClr val="FFC000"/>
                </a:solidFill>
              </a:rPr>
              <a:t>=&gt; Dùng khi kích thước mảng nhỏ và các phần tử gần như chưa được sắp xếp</a:t>
            </a:r>
            <a:endParaRPr lang="en-US" sz="2400">
              <a:solidFill>
                <a:srgbClr val="FFC000"/>
              </a:solidFill>
            </a:endParaRPr>
          </a:p>
        </p:txBody>
      </p:sp>
      <p:sp>
        <p:nvSpPr>
          <p:cNvPr id="5" name="Title 1"/>
          <p:cNvSpPr>
            <a:spLocks noGrp="1"/>
          </p:cNvSpPr>
          <p:nvPr>
            <p:ph type="title"/>
          </p:nvPr>
        </p:nvSpPr>
        <p:spPr>
          <a:xfrm>
            <a:off x="457200" y="274638"/>
            <a:ext cx="8229600" cy="1143000"/>
          </a:xfrm>
          <a:solidFill>
            <a:schemeClr val="tx2">
              <a:lumMod val="75000"/>
            </a:schemeClr>
          </a:solidFill>
        </p:spPr>
        <p:txBody>
          <a:bodyPr>
            <a:normAutofit fontScale="90000"/>
          </a:bodyPr>
          <a:lstStyle/>
          <a:p>
            <a:r>
              <a:rPr lang="en-US" smtClean="0">
                <a:solidFill>
                  <a:schemeClr val="accent2">
                    <a:lumMod val="60000"/>
                    <a:lumOff val="40000"/>
                  </a:schemeClr>
                </a:solidFill>
              </a:rPr>
              <a:t>*** Thuật toán sắp xếp chọn lựa ***</a:t>
            </a:r>
            <a:endParaRPr lang="en-US">
              <a:solidFill>
                <a:schemeClr val="accent2">
                  <a:lumMod val="60000"/>
                  <a:lumOff val="40000"/>
                </a:schemeClr>
              </a:solidFill>
            </a:endParaRPr>
          </a:p>
        </p:txBody>
      </p:sp>
    </p:spTree>
    <p:extLst>
      <p:ext uri="{BB962C8B-B14F-4D97-AF65-F5344CB8AC3E}">
        <p14:creationId xmlns:p14="http://schemas.microsoft.com/office/powerpoint/2010/main" val="19918027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fontScale="90000"/>
          </a:bodyPr>
          <a:lstStyle/>
          <a:p>
            <a:r>
              <a:rPr lang="en-US" smtClean="0">
                <a:solidFill>
                  <a:schemeClr val="accent2">
                    <a:lumMod val="60000"/>
                    <a:lumOff val="40000"/>
                  </a:schemeClr>
                </a:solidFill>
              </a:rPr>
              <a:t>*** Thuật toán sắp xếp phổ biến ***</a:t>
            </a:r>
            <a:endParaRPr lang="en-US">
              <a:solidFill>
                <a:schemeClr val="accent2">
                  <a:lumMod val="60000"/>
                  <a:lumOff val="40000"/>
                </a:schemeClr>
              </a:solidFill>
            </a:endParaRPr>
          </a:p>
        </p:txBody>
      </p:sp>
      <p:sp>
        <p:nvSpPr>
          <p:cNvPr id="3" name="Content Placeholder 2"/>
          <p:cNvSpPr>
            <a:spLocks noGrp="1"/>
          </p:cNvSpPr>
          <p:nvPr>
            <p:ph idx="1"/>
          </p:nvPr>
        </p:nvSpPr>
        <p:spPr>
          <a:xfrm>
            <a:off x="304800" y="1600200"/>
            <a:ext cx="8686800" cy="4525963"/>
          </a:xfrm>
        </p:spPr>
        <p:txBody>
          <a:bodyPr>
            <a:normAutofit fontScale="77500" lnSpcReduction="20000"/>
          </a:bodyPr>
          <a:lstStyle/>
          <a:p>
            <a:r>
              <a:rPr lang="en-US" sz="3400" b="1" smtClean="0">
                <a:solidFill>
                  <a:srgbClr val="FF0000"/>
                </a:solidFill>
              </a:rPr>
              <a:t>Thuật toán sắp xếp đơn giản:</a:t>
            </a:r>
          </a:p>
          <a:p>
            <a:pPr>
              <a:buFontTx/>
              <a:buChar char="-"/>
            </a:pPr>
            <a:r>
              <a:rPr lang="en-US" sz="3400" smtClean="0">
                <a:solidFill>
                  <a:schemeClr val="accent1"/>
                </a:solidFill>
              </a:rPr>
              <a:t>Thuật toán sắp xếp chèn </a:t>
            </a:r>
            <a:r>
              <a:rPr lang="en-US" sz="3400" i="1" smtClean="0">
                <a:solidFill>
                  <a:schemeClr val="accent1"/>
                </a:solidFill>
              </a:rPr>
              <a:t>(Insertion Sort) </a:t>
            </a:r>
          </a:p>
          <a:p>
            <a:pPr>
              <a:buFontTx/>
              <a:buChar char="-"/>
            </a:pPr>
            <a:r>
              <a:rPr lang="en-US" sz="3600" smtClean="0">
                <a:solidFill>
                  <a:schemeClr val="accent1"/>
                </a:solidFill>
              </a:rPr>
              <a:t>Thuật toán sắp xếp chọn lựa </a:t>
            </a:r>
            <a:r>
              <a:rPr lang="en-US" sz="3600" i="1" smtClean="0">
                <a:solidFill>
                  <a:schemeClr val="accent1"/>
                </a:solidFill>
              </a:rPr>
              <a:t>(Selection Sort)</a:t>
            </a:r>
          </a:p>
          <a:p>
            <a:r>
              <a:rPr lang="en-US" sz="3400" b="1" smtClean="0">
                <a:solidFill>
                  <a:srgbClr val="FFC000"/>
                </a:solidFill>
              </a:rPr>
              <a:t>Thuật toán sắp xếp hiệu quả:</a:t>
            </a:r>
          </a:p>
          <a:p>
            <a:pPr>
              <a:buFontTx/>
              <a:buChar char="-"/>
            </a:pPr>
            <a:r>
              <a:rPr lang="en-US" sz="4400" b="1" smtClean="0">
                <a:solidFill>
                  <a:srgbClr val="FFC000"/>
                </a:solidFill>
              </a:rPr>
              <a:t>Thuật toán sắp xếp sát nhập </a:t>
            </a:r>
            <a:r>
              <a:rPr lang="en-US" sz="4400" b="1" i="1" smtClean="0">
                <a:solidFill>
                  <a:srgbClr val="FFC000"/>
                </a:solidFill>
              </a:rPr>
              <a:t>(Merge Sort)</a:t>
            </a:r>
          </a:p>
          <a:p>
            <a:pPr>
              <a:buFontTx/>
              <a:buChar char="-"/>
            </a:pPr>
            <a:r>
              <a:rPr lang="en-US" sz="3400" smtClean="0">
                <a:solidFill>
                  <a:srgbClr val="FFC000"/>
                </a:solidFill>
              </a:rPr>
              <a:t>Thuật toán sắp xếp heap </a:t>
            </a:r>
            <a:r>
              <a:rPr lang="en-US" sz="3400" i="1" smtClean="0">
                <a:solidFill>
                  <a:srgbClr val="FFC000"/>
                </a:solidFill>
              </a:rPr>
              <a:t>(Heap Sort)</a:t>
            </a:r>
          </a:p>
          <a:p>
            <a:pPr>
              <a:buFontTx/>
              <a:buChar char="-"/>
            </a:pPr>
            <a:r>
              <a:rPr lang="en-US" sz="3400" smtClean="0">
                <a:solidFill>
                  <a:srgbClr val="FFC000"/>
                </a:solidFill>
              </a:rPr>
              <a:t>Thuật toán sắp xếp nhanh </a:t>
            </a:r>
            <a:r>
              <a:rPr lang="en-US" sz="3400" i="1" smtClean="0">
                <a:solidFill>
                  <a:srgbClr val="FFC000"/>
                </a:solidFill>
              </a:rPr>
              <a:t>(Quick Sort)</a:t>
            </a:r>
          </a:p>
          <a:p>
            <a:r>
              <a:rPr lang="en-US" sz="3400" b="1" smtClean="0">
                <a:solidFill>
                  <a:srgbClr val="92D050"/>
                </a:solidFill>
              </a:rPr>
              <a:t>Thuật toán sắp xếp “Bong bóng” và biến thể (Bubble)</a:t>
            </a:r>
          </a:p>
          <a:p>
            <a:pPr>
              <a:buFontTx/>
              <a:buChar char="-"/>
            </a:pPr>
            <a:r>
              <a:rPr lang="en-US" sz="3400" smtClean="0">
                <a:solidFill>
                  <a:srgbClr val="92D050"/>
                </a:solidFill>
              </a:rPr>
              <a:t>Thuật toán sắp xếp bong bóng</a:t>
            </a:r>
          </a:p>
          <a:p>
            <a:pPr>
              <a:buFontTx/>
              <a:buChar char="-"/>
            </a:pPr>
            <a:r>
              <a:rPr lang="en-US" sz="3400" smtClean="0">
                <a:solidFill>
                  <a:srgbClr val="92D050"/>
                </a:solidFill>
              </a:rPr>
              <a:t>Thuật toán sắp xếp Shell </a:t>
            </a:r>
            <a:r>
              <a:rPr lang="en-US" sz="3400" i="1" smtClean="0">
                <a:solidFill>
                  <a:srgbClr val="92D050"/>
                </a:solidFill>
              </a:rPr>
              <a:t>(Shell Sort)</a:t>
            </a:r>
          </a:p>
          <a:p>
            <a:pPr>
              <a:buFontTx/>
              <a:buChar char="-"/>
            </a:pPr>
            <a:r>
              <a:rPr lang="en-US" sz="3400" smtClean="0">
                <a:solidFill>
                  <a:srgbClr val="92D050"/>
                </a:solidFill>
              </a:rPr>
              <a:t>Thuật toán  sắp xếp lược </a:t>
            </a:r>
            <a:r>
              <a:rPr lang="en-US" sz="3400" i="1" smtClean="0">
                <a:solidFill>
                  <a:srgbClr val="92D050"/>
                </a:solidFill>
              </a:rPr>
              <a:t>(Comb Sort)</a:t>
            </a:r>
          </a:p>
        </p:txBody>
      </p:sp>
    </p:spTree>
    <p:extLst>
      <p:ext uri="{BB962C8B-B14F-4D97-AF65-F5344CB8AC3E}">
        <p14:creationId xmlns:p14="http://schemas.microsoft.com/office/powerpoint/2010/main" val="28929217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04487"/>
            <a:ext cx="8229600" cy="3001963"/>
          </a:xfrm>
          <a:ln w="76200">
            <a:solidFill>
              <a:schemeClr val="bg1"/>
            </a:solidFill>
            <a:prstDash val="lgDashDot"/>
          </a:ln>
        </p:spPr>
        <p:txBody>
          <a:bodyPr numCol="2">
            <a:normAutofit fontScale="92500" lnSpcReduction="20000"/>
          </a:bodyPr>
          <a:lstStyle/>
          <a:p>
            <a:pPr marL="0" indent="0" algn="ctr">
              <a:buNone/>
            </a:pPr>
            <a:r>
              <a:rPr lang="en-US" b="1" smtClean="0">
                <a:solidFill>
                  <a:srgbClr val="00B050"/>
                </a:solidFill>
              </a:rPr>
              <a:t>Ưu điểm:</a:t>
            </a:r>
          </a:p>
          <a:p>
            <a:pPr>
              <a:buFontTx/>
              <a:buChar char="-"/>
            </a:pPr>
            <a:r>
              <a:rPr lang="en-US" i="1" smtClean="0">
                <a:solidFill>
                  <a:srgbClr val="00B050"/>
                </a:solidFill>
              </a:rPr>
              <a:t>Có thời gian chạy trung bình ngay cả với các trường hợp tệ nhất dưới dạng O(n log n)</a:t>
            </a:r>
          </a:p>
          <a:p>
            <a:pPr marL="0" indent="0" algn="ctr">
              <a:buNone/>
            </a:pPr>
            <a:endParaRPr lang="en-US" b="1" smtClean="0">
              <a:solidFill>
                <a:srgbClr val="FF0000"/>
              </a:solidFill>
            </a:endParaRPr>
          </a:p>
          <a:p>
            <a:pPr marL="0" indent="0" algn="ctr">
              <a:buNone/>
            </a:pPr>
            <a:endParaRPr lang="en-US" b="1">
              <a:solidFill>
                <a:srgbClr val="FF0000"/>
              </a:solidFill>
            </a:endParaRPr>
          </a:p>
          <a:p>
            <a:pPr marL="0" indent="0" algn="ctr">
              <a:buNone/>
            </a:pPr>
            <a:r>
              <a:rPr lang="en-US" b="1" smtClean="0">
                <a:solidFill>
                  <a:srgbClr val="FF0000"/>
                </a:solidFill>
              </a:rPr>
              <a:t>Nhược điểm:</a:t>
            </a:r>
          </a:p>
          <a:p>
            <a:pPr>
              <a:buFontTx/>
              <a:buChar char="-"/>
            </a:pPr>
            <a:r>
              <a:rPr lang="en-US" i="1" smtClean="0">
                <a:solidFill>
                  <a:srgbClr val="FF0000"/>
                </a:solidFill>
              </a:rPr>
              <a:t>Tiêu tốn nhiều bộ nhớ của máy hơn các thuật toán đơn giản khi làm việc với ít dư liệu.</a:t>
            </a:r>
          </a:p>
          <a:p>
            <a:pPr>
              <a:buFontTx/>
              <a:buChar char="-"/>
            </a:pPr>
            <a:r>
              <a:rPr lang="en-US" i="1" smtClean="0">
                <a:solidFill>
                  <a:srgbClr val="FF0000"/>
                </a:solidFill>
              </a:rPr>
              <a:t>Rất tệ khi xử lí các mảng đã được sắp xếp</a:t>
            </a:r>
            <a:endParaRPr lang="en-US" i="1">
              <a:solidFill>
                <a:srgbClr val="FF0000"/>
              </a:solidFill>
            </a:endParaRPr>
          </a:p>
        </p:txBody>
      </p:sp>
      <p:sp>
        <p:nvSpPr>
          <p:cNvPr id="5" name="Title 1"/>
          <p:cNvSpPr>
            <a:spLocks noGrp="1"/>
          </p:cNvSpPr>
          <p:nvPr>
            <p:ph type="title"/>
          </p:nvPr>
        </p:nvSpPr>
        <p:spPr>
          <a:xfrm>
            <a:off x="457200" y="274638"/>
            <a:ext cx="8229600" cy="1143000"/>
          </a:xfrm>
          <a:solidFill>
            <a:schemeClr val="tx2">
              <a:lumMod val="75000"/>
            </a:schemeClr>
          </a:solidFill>
        </p:spPr>
        <p:txBody>
          <a:bodyPr>
            <a:normAutofit fontScale="90000"/>
          </a:bodyPr>
          <a:lstStyle/>
          <a:p>
            <a:r>
              <a:rPr lang="en-US" smtClean="0">
                <a:solidFill>
                  <a:schemeClr val="accent2">
                    <a:lumMod val="60000"/>
                    <a:lumOff val="40000"/>
                  </a:schemeClr>
                </a:solidFill>
              </a:rPr>
              <a:t>*** Thuật toán sắp xếp hiệu quả***</a:t>
            </a:r>
            <a:endParaRPr lang="en-US">
              <a:solidFill>
                <a:schemeClr val="accent2">
                  <a:lumMod val="60000"/>
                  <a:lumOff val="40000"/>
                </a:schemeClr>
              </a:solidFill>
            </a:endParaRPr>
          </a:p>
        </p:txBody>
      </p:sp>
      <p:pic>
        <p:nvPicPr>
          <p:cNvPr id="10242" name="Picture 2" descr="Kết quả hình ảnh cho ram vs hard dri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3200" y="5152350"/>
            <a:ext cx="3042138" cy="165289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143000" y="5334000"/>
            <a:ext cx="1206933" cy="923330"/>
          </a:xfrm>
          <a:prstGeom prst="rect">
            <a:avLst/>
          </a:prstGeom>
          <a:noFill/>
        </p:spPr>
        <p:txBody>
          <a:bodyPr wrap="none" lIns="91440" tIns="45720" rIns="91440" bIns="45720">
            <a:spAutoFit/>
          </a:bodyPr>
          <a:lstStyle/>
          <a:p>
            <a:pPr algn="ctr"/>
            <a:r>
              <a:rPr lang="en-US" sz="5400" b="1" cap="none" spc="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K.O</a:t>
            </a:r>
            <a:endParaRPr lang="en-US" sz="54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6" name="Rectangle 5"/>
          <p:cNvSpPr/>
          <p:nvPr/>
        </p:nvSpPr>
        <p:spPr>
          <a:xfrm>
            <a:off x="6071770" y="5334000"/>
            <a:ext cx="2999539" cy="923330"/>
          </a:xfrm>
          <a:prstGeom prst="rect">
            <a:avLst/>
          </a:prstGeom>
          <a:noFill/>
        </p:spPr>
        <p:txBody>
          <a:bodyPr wrap="none" lIns="91440" tIns="45720" rIns="91440" bIns="45720">
            <a:spAutoFit/>
          </a:bodyPr>
          <a:lstStyle/>
          <a:p>
            <a:pPr algn="ctr"/>
            <a:r>
              <a:rPr lang="en-US" sz="5400" b="1"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Winner!!!</a:t>
            </a:r>
            <a:endParaRPr lang="en-US" sz="5400" b="1" cap="none" spc="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Tree>
    <p:extLst>
      <p:ext uri="{BB962C8B-B14F-4D97-AF65-F5344CB8AC3E}">
        <p14:creationId xmlns:p14="http://schemas.microsoft.com/office/powerpoint/2010/main" val="31236589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7391400" cy="4525963"/>
          </a:xfrm>
        </p:spPr>
        <p:txBody>
          <a:bodyPr numCol="1">
            <a:normAutofit lnSpcReduction="10000"/>
          </a:bodyPr>
          <a:lstStyle/>
          <a:p>
            <a:pPr marL="0" indent="0">
              <a:buNone/>
            </a:pPr>
            <a:r>
              <a:rPr lang="en-US" sz="2400" i="1" smtClean="0">
                <a:solidFill>
                  <a:schemeClr val="bg1">
                    <a:lumMod val="50000"/>
                  </a:schemeClr>
                </a:solidFill>
              </a:rPr>
              <a:t>*/Tổng quan:</a:t>
            </a:r>
          </a:p>
          <a:p>
            <a:r>
              <a:rPr lang="en-US" sz="2400" b="1" smtClean="0">
                <a:solidFill>
                  <a:srgbClr val="FF0000"/>
                </a:solidFill>
              </a:rPr>
              <a:t>Sắp xếp ghép là một thuật toán sắp xếp ổn định khi mà các phần tử có cùng giá trị giữ nguyên trật tự ở dữ liệu vào.</a:t>
            </a:r>
            <a:endParaRPr lang="en-US" sz="2400" smtClean="0">
              <a:solidFill>
                <a:srgbClr val="FF0000"/>
              </a:solidFill>
            </a:endParaRPr>
          </a:p>
          <a:p>
            <a:r>
              <a:rPr lang="en-US" sz="2400" b="1" smtClean="0">
                <a:solidFill>
                  <a:srgbClr val="0070C0"/>
                </a:solidFill>
              </a:rPr>
              <a:t>Thuật toán này là một thuật toán theo kiểu chia để trị</a:t>
            </a:r>
            <a:endParaRPr lang="en-US" sz="2400" i="1" smtClean="0">
              <a:solidFill>
                <a:srgbClr val="00B0F0"/>
              </a:solidFill>
            </a:endParaRPr>
          </a:p>
          <a:p>
            <a:r>
              <a:rPr lang="en-US" sz="2400" smtClean="0">
                <a:solidFill>
                  <a:srgbClr val="FFC000"/>
                </a:solidFill>
              </a:rPr>
              <a:t>Thực hiện theo 2 quy trình sau:</a:t>
            </a:r>
          </a:p>
          <a:p>
            <a:pPr>
              <a:buFontTx/>
              <a:buChar char="-"/>
            </a:pPr>
            <a:r>
              <a:rPr lang="en-US" sz="2400" smtClean="0">
                <a:solidFill>
                  <a:srgbClr val="FFC000"/>
                </a:solidFill>
              </a:rPr>
              <a:t>Chia nhỏ danh sách chưa sắp xếp thành n danh sách con mỗi danh sách chứa 1 phần tử.</a:t>
            </a:r>
          </a:p>
          <a:p>
            <a:pPr>
              <a:buFontTx/>
              <a:buChar char="-"/>
            </a:pPr>
            <a:r>
              <a:rPr lang="en-US" sz="2400" smtClean="0">
                <a:solidFill>
                  <a:srgbClr val="FFC000"/>
                </a:solidFill>
              </a:rPr>
              <a:t>Liên tục ghép các danh sách con vào để tạo thành danh sách được sắp xếp mới cho đến khi chỉ có 1 danh sách chính là danh sách cuối cùng.</a:t>
            </a:r>
          </a:p>
          <a:p>
            <a:pPr marL="0" indent="0">
              <a:buNone/>
            </a:pPr>
            <a:r>
              <a:rPr lang="en-US" sz="2400" i="1" smtClean="0">
                <a:solidFill>
                  <a:schemeClr val="bg1">
                    <a:lumMod val="50000"/>
                  </a:schemeClr>
                </a:solidFill>
              </a:rPr>
              <a:t>/*</a:t>
            </a:r>
            <a:endParaRPr lang="en-US" sz="2400" i="1">
              <a:solidFill>
                <a:schemeClr val="bg1">
                  <a:lumMod val="50000"/>
                </a:schemeClr>
              </a:solidFill>
            </a:endParaRPr>
          </a:p>
        </p:txBody>
      </p:sp>
      <p:sp>
        <p:nvSpPr>
          <p:cNvPr id="5" name="Title 1"/>
          <p:cNvSpPr>
            <a:spLocks noGrp="1"/>
          </p:cNvSpPr>
          <p:nvPr>
            <p:ph type="title"/>
          </p:nvPr>
        </p:nvSpPr>
        <p:spPr>
          <a:xfrm>
            <a:off x="457200" y="274638"/>
            <a:ext cx="8229600" cy="1143000"/>
          </a:xfrm>
          <a:solidFill>
            <a:schemeClr val="tx2">
              <a:lumMod val="75000"/>
            </a:schemeClr>
          </a:solidFill>
        </p:spPr>
        <p:txBody>
          <a:bodyPr>
            <a:normAutofit fontScale="90000"/>
          </a:bodyPr>
          <a:lstStyle/>
          <a:p>
            <a:r>
              <a:rPr lang="en-US" smtClean="0">
                <a:solidFill>
                  <a:schemeClr val="accent2">
                    <a:lumMod val="60000"/>
                    <a:lumOff val="40000"/>
                  </a:schemeClr>
                </a:solidFill>
              </a:rPr>
              <a:t>*** Thuật toán sắp xếp sát nhập***</a:t>
            </a:r>
            <a:endParaRPr lang="en-US">
              <a:solidFill>
                <a:schemeClr val="accent2">
                  <a:lumMod val="60000"/>
                  <a:lumOff val="40000"/>
                </a:schemeClr>
              </a:solidFill>
            </a:endParaRPr>
          </a:p>
        </p:txBody>
      </p:sp>
    </p:spTree>
    <p:extLst>
      <p:ext uri="{BB962C8B-B14F-4D97-AF65-F5344CB8AC3E}">
        <p14:creationId xmlns:p14="http://schemas.microsoft.com/office/powerpoint/2010/main" val="670115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a:solidFill>
            <a:schemeClr val="tx2">
              <a:lumMod val="75000"/>
            </a:schemeClr>
          </a:solidFill>
        </p:spPr>
        <p:txBody>
          <a:bodyPr>
            <a:normAutofit fontScale="90000"/>
          </a:bodyPr>
          <a:lstStyle/>
          <a:p>
            <a:r>
              <a:rPr lang="en-US" smtClean="0">
                <a:solidFill>
                  <a:schemeClr val="accent2">
                    <a:lumMod val="60000"/>
                    <a:lumOff val="40000"/>
                  </a:schemeClr>
                </a:solidFill>
              </a:rPr>
              <a:t>*** Thuật toán sắp xếp sát nhập***</a:t>
            </a:r>
            <a:endParaRPr lang="en-US">
              <a:solidFill>
                <a:schemeClr val="accent2">
                  <a:lumMod val="60000"/>
                  <a:lumOff val="40000"/>
                </a:schemeClr>
              </a:solidFill>
            </a:endParaRPr>
          </a:p>
        </p:txBody>
      </p:sp>
      <p:pic>
        <p:nvPicPr>
          <p:cNvPr id="1228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1600201"/>
            <a:ext cx="4821302" cy="5105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descr="Merge-sort-example-300px.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828800"/>
            <a:ext cx="2857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2293" name="Picture 5" descr="https://upload.wikimedia.org/wikipedia/commons/thumb/c/c5/Merge_sort_animation2.gif/220px-Merge_sort_animation2.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4038600"/>
            <a:ext cx="2095500" cy="1771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9135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numCol="1">
            <a:normAutofit/>
          </a:bodyPr>
          <a:lstStyle/>
          <a:p>
            <a:pPr marL="0" indent="0">
              <a:buNone/>
            </a:pPr>
            <a:r>
              <a:rPr lang="en-US" sz="2400" b="1" smtClean="0">
                <a:solidFill>
                  <a:srgbClr val="FF0000"/>
                </a:solidFill>
              </a:rPr>
              <a:t>*/ So sánh với cách thuật toán khác</a:t>
            </a:r>
          </a:p>
          <a:p>
            <a:r>
              <a:rPr lang="en-US" sz="2400" b="1" smtClean="0">
                <a:solidFill>
                  <a:srgbClr val="FF0000"/>
                </a:solidFill>
              </a:rPr>
              <a:t>Nếu sắp xếp n đối tượng có hiệu suất đối với trường hợp trung bình và tệ nhất đều là O(n log n)</a:t>
            </a:r>
          </a:p>
          <a:p>
            <a:r>
              <a:rPr lang="en-US" sz="2400" b="1" smtClean="0">
                <a:solidFill>
                  <a:srgbClr val="FFC000"/>
                </a:solidFill>
              </a:rPr>
              <a:t>Trong trường hợp xấu nhất MergeSort so sánh ít hơn 39% so với QuickSort</a:t>
            </a:r>
          </a:p>
          <a:p>
            <a:r>
              <a:rPr lang="en-US" sz="2400" b="1" smtClean="0">
                <a:solidFill>
                  <a:srgbClr val="00B050"/>
                </a:solidFill>
              </a:rPr>
              <a:t>Với n rất lớn thì trung bình số phép so sánh sẽ giảm đi 0,2545 * n lần</a:t>
            </a:r>
          </a:p>
          <a:p>
            <a:r>
              <a:rPr lang="en-US" sz="2400" b="1" smtClean="0">
                <a:solidFill>
                  <a:srgbClr val="00B0F0"/>
                </a:solidFill>
              </a:rPr>
              <a:t>Cần cấp phát bộ nhớ riêng cho dữ liệu trước và sau khi sắp xếp </a:t>
            </a:r>
          </a:p>
        </p:txBody>
      </p:sp>
      <p:sp>
        <p:nvSpPr>
          <p:cNvPr id="5" name="Title 1"/>
          <p:cNvSpPr>
            <a:spLocks noGrp="1"/>
          </p:cNvSpPr>
          <p:nvPr>
            <p:ph type="title"/>
          </p:nvPr>
        </p:nvSpPr>
        <p:spPr>
          <a:xfrm>
            <a:off x="457200" y="274638"/>
            <a:ext cx="8229600" cy="1143000"/>
          </a:xfrm>
          <a:solidFill>
            <a:schemeClr val="tx2">
              <a:lumMod val="75000"/>
            </a:schemeClr>
          </a:solidFill>
        </p:spPr>
        <p:txBody>
          <a:bodyPr>
            <a:normAutofit fontScale="90000"/>
          </a:bodyPr>
          <a:lstStyle/>
          <a:p>
            <a:r>
              <a:rPr lang="en-US" smtClean="0">
                <a:solidFill>
                  <a:schemeClr val="accent2">
                    <a:lumMod val="60000"/>
                    <a:lumOff val="40000"/>
                  </a:schemeClr>
                </a:solidFill>
              </a:rPr>
              <a:t>*** Thuật toán sắp xếp sát nhập ***</a:t>
            </a:r>
            <a:endParaRPr lang="en-US">
              <a:solidFill>
                <a:schemeClr val="accent2">
                  <a:lumMod val="60000"/>
                  <a:lumOff val="40000"/>
                </a:schemeClr>
              </a:solidFill>
            </a:endParaRPr>
          </a:p>
        </p:txBody>
      </p:sp>
    </p:spTree>
    <p:extLst>
      <p:ext uri="{BB962C8B-B14F-4D97-AF65-F5344CB8AC3E}">
        <p14:creationId xmlns:p14="http://schemas.microsoft.com/office/powerpoint/2010/main" val="30194776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fontScale="90000"/>
          </a:bodyPr>
          <a:lstStyle/>
          <a:p>
            <a:r>
              <a:rPr lang="en-US" smtClean="0">
                <a:solidFill>
                  <a:schemeClr val="accent2">
                    <a:lumMod val="60000"/>
                    <a:lumOff val="40000"/>
                  </a:schemeClr>
                </a:solidFill>
              </a:rPr>
              <a:t>*** Thuật toán sắp xếp phổ biến ***</a:t>
            </a:r>
            <a:endParaRPr lang="en-US">
              <a:solidFill>
                <a:schemeClr val="accent2">
                  <a:lumMod val="60000"/>
                  <a:lumOff val="40000"/>
                </a:schemeClr>
              </a:solidFill>
            </a:endParaRPr>
          </a:p>
        </p:txBody>
      </p:sp>
      <p:sp>
        <p:nvSpPr>
          <p:cNvPr id="3" name="Content Placeholder 2"/>
          <p:cNvSpPr>
            <a:spLocks noGrp="1"/>
          </p:cNvSpPr>
          <p:nvPr>
            <p:ph idx="1"/>
          </p:nvPr>
        </p:nvSpPr>
        <p:spPr>
          <a:xfrm>
            <a:off x="304800" y="1600200"/>
            <a:ext cx="8686800" cy="4525963"/>
          </a:xfrm>
        </p:spPr>
        <p:txBody>
          <a:bodyPr>
            <a:normAutofit fontScale="70000" lnSpcReduction="20000"/>
          </a:bodyPr>
          <a:lstStyle/>
          <a:p>
            <a:r>
              <a:rPr lang="en-US" sz="3400" b="1" smtClean="0">
                <a:solidFill>
                  <a:srgbClr val="FF0000"/>
                </a:solidFill>
              </a:rPr>
              <a:t>Thuật toán sắp xếp đơn giản:</a:t>
            </a:r>
          </a:p>
          <a:p>
            <a:pPr>
              <a:buFontTx/>
              <a:buChar char="-"/>
            </a:pPr>
            <a:r>
              <a:rPr lang="en-US" sz="3400" smtClean="0">
                <a:solidFill>
                  <a:schemeClr val="accent1"/>
                </a:solidFill>
              </a:rPr>
              <a:t>Thuật toán sắp xếp chèn </a:t>
            </a:r>
            <a:r>
              <a:rPr lang="en-US" sz="3400" i="1" smtClean="0">
                <a:solidFill>
                  <a:schemeClr val="accent1"/>
                </a:solidFill>
              </a:rPr>
              <a:t>(Insertion Sort) </a:t>
            </a:r>
          </a:p>
          <a:p>
            <a:pPr>
              <a:buFontTx/>
              <a:buChar char="-"/>
            </a:pPr>
            <a:r>
              <a:rPr lang="en-US" sz="3600" smtClean="0">
                <a:solidFill>
                  <a:schemeClr val="accent1"/>
                </a:solidFill>
              </a:rPr>
              <a:t>Thuật toán sắp xếp chọn lựa </a:t>
            </a:r>
            <a:r>
              <a:rPr lang="en-US" sz="3600" i="1" smtClean="0">
                <a:solidFill>
                  <a:schemeClr val="accent1"/>
                </a:solidFill>
              </a:rPr>
              <a:t>(Selection Sort)</a:t>
            </a:r>
          </a:p>
          <a:p>
            <a:r>
              <a:rPr lang="en-US" sz="3400" b="1" smtClean="0">
                <a:solidFill>
                  <a:srgbClr val="FFC000"/>
                </a:solidFill>
              </a:rPr>
              <a:t>Thuật toán sắp xếp hiệu quả:</a:t>
            </a:r>
          </a:p>
          <a:p>
            <a:pPr>
              <a:buFontTx/>
              <a:buChar char="-"/>
            </a:pPr>
            <a:r>
              <a:rPr lang="en-US" sz="3600" smtClean="0">
                <a:solidFill>
                  <a:schemeClr val="accent2"/>
                </a:solidFill>
              </a:rPr>
              <a:t>Thuật toán sắp xếp sát nhập </a:t>
            </a:r>
            <a:r>
              <a:rPr lang="en-US" sz="3600" i="1" smtClean="0">
                <a:solidFill>
                  <a:schemeClr val="accent2"/>
                </a:solidFill>
              </a:rPr>
              <a:t>(Merge Sort)</a:t>
            </a:r>
          </a:p>
          <a:p>
            <a:pPr>
              <a:buFontTx/>
              <a:buChar char="-"/>
            </a:pPr>
            <a:r>
              <a:rPr lang="en-US" sz="4400" b="1" smtClean="0">
                <a:solidFill>
                  <a:srgbClr val="FFC000"/>
                </a:solidFill>
              </a:rPr>
              <a:t>Thuật toán sắp xếp heap </a:t>
            </a:r>
            <a:r>
              <a:rPr lang="en-US" sz="4400" b="1" i="1" smtClean="0">
                <a:solidFill>
                  <a:srgbClr val="FFC000"/>
                </a:solidFill>
              </a:rPr>
              <a:t>(Heap Sort)</a:t>
            </a:r>
          </a:p>
          <a:p>
            <a:pPr>
              <a:buFontTx/>
              <a:buChar char="-"/>
            </a:pPr>
            <a:r>
              <a:rPr lang="en-US" sz="3400" smtClean="0">
                <a:solidFill>
                  <a:srgbClr val="FFC000"/>
                </a:solidFill>
              </a:rPr>
              <a:t>Thuật toán sắp xếp nhanh </a:t>
            </a:r>
            <a:r>
              <a:rPr lang="en-US" sz="3400" i="1" smtClean="0">
                <a:solidFill>
                  <a:srgbClr val="FFC000"/>
                </a:solidFill>
              </a:rPr>
              <a:t>(Quick Sort)</a:t>
            </a:r>
          </a:p>
          <a:p>
            <a:r>
              <a:rPr lang="en-US" sz="3400" b="1" smtClean="0">
                <a:solidFill>
                  <a:srgbClr val="92D050"/>
                </a:solidFill>
              </a:rPr>
              <a:t>Thuật toán sắp xếp “Bong bóng” và biến thể (Bubble)</a:t>
            </a:r>
          </a:p>
          <a:p>
            <a:pPr>
              <a:buFontTx/>
              <a:buChar char="-"/>
            </a:pPr>
            <a:r>
              <a:rPr lang="en-US" sz="3400" smtClean="0">
                <a:solidFill>
                  <a:srgbClr val="92D050"/>
                </a:solidFill>
              </a:rPr>
              <a:t>Thuật toán sắp xếp bong bóng</a:t>
            </a:r>
          </a:p>
          <a:p>
            <a:pPr>
              <a:buFontTx/>
              <a:buChar char="-"/>
            </a:pPr>
            <a:r>
              <a:rPr lang="en-US" sz="3400" smtClean="0">
                <a:solidFill>
                  <a:srgbClr val="92D050"/>
                </a:solidFill>
              </a:rPr>
              <a:t>Thuật toán sắp xếp Shell </a:t>
            </a:r>
            <a:r>
              <a:rPr lang="en-US" sz="3400" i="1" smtClean="0">
                <a:solidFill>
                  <a:srgbClr val="92D050"/>
                </a:solidFill>
              </a:rPr>
              <a:t>(Shell Sort)</a:t>
            </a:r>
          </a:p>
          <a:p>
            <a:pPr>
              <a:buFontTx/>
              <a:buChar char="-"/>
            </a:pPr>
            <a:r>
              <a:rPr lang="en-US" sz="3400" smtClean="0">
                <a:solidFill>
                  <a:srgbClr val="92D050"/>
                </a:solidFill>
              </a:rPr>
              <a:t>Thuật toán  sắp xếp lược </a:t>
            </a:r>
            <a:r>
              <a:rPr lang="en-US" sz="3400" i="1" smtClean="0">
                <a:solidFill>
                  <a:srgbClr val="92D050"/>
                </a:solidFill>
              </a:rPr>
              <a:t>(Comb Sort)</a:t>
            </a:r>
          </a:p>
        </p:txBody>
      </p:sp>
    </p:spTree>
    <p:extLst>
      <p:ext uri="{BB962C8B-B14F-4D97-AF65-F5344CB8AC3E}">
        <p14:creationId xmlns:p14="http://schemas.microsoft.com/office/powerpoint/2010/main" val="15116883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7391400" cy="4525963"/>
          </a:xfrm>
        </p:spPr>
        <p:txBody>
          <a:bodyPr numCol="1">
            <a:normAutofit/>
          </a:bodyPr>
          <a:lstStyle/>
          <a:p>
            <a:pPr marL="0" indent="0">
              <a:buNone/>
            </a:pPr>
            <a:r>
              <a:rPr lang="en-US" sz="2400" i="1" smtClean="0">
                <a:solidFill>
                  <a:schemeClr val="bg1">
                    <a:lumMod val="50000"/>
                  </a:schemeClr>
                </a:solidFill>
              </a:rPr>
              <a:t>*/Tổng quan:</a:t>
            </a:r>
          </a:p>
          <a:p>
            <a:r>
              <a:rPr lang="en-US" sz="2400" b="1" smtClean="0">
                <a:solidFill>
                  <a:srgbClr val="FF0000"/>
                </a:solidFill>
              </a:rPr>
              <a:t>Heapsort là một phiên bản hiệu quả hơn của selection sort.</a:t>
            </a:r>
            <a:endParaRPr lang="en-US" sz="2400" smtClean="0">
              <a:solidFill>
                <a:srgbClr val="FF0000"/>
              </a:solidFill>
            </a:endParaRPr>
          </a:p>
          <a:p>
            <a:r>
              <a:rPr lang="en-US" sz="2400" b="1" smtClean="0">
                <a:solidFill>
                  <a:srgbClr val="0070C0"/>
                </a:solidFill>
              </a:rPr>
              <a:t>Nó cũng hoạt động bằng việc tính toán giá trị lớn nhất, nhỏ nhất trong danh sách, đặt chúng ở đầu hoặc cuối danh sánh, sau đó tiếp tục với toàn bộ danh sách, nhưng hoàn thành nhiệm vụ này với cấu trúc dữ liệu gọi là heap, một loại binary Tree đặc biệt</a:t>
            </a:r>
            <a:endParaRPr lang="en-US" sz="2400" smtClean="0">
              <a:solidFill>
                <a:srgbClr val="FFC000"/>
              </a:solidFill>
            </a:endParaRPr>
          </a:p>
          <a:p>
            <a:pPr marL="0" indent="0">
              <a:buNone/>
            </a:pPr>
            <a:r>
              <a:rPr lang="en-US" sz="2400" i="1" smtClean="0">
                <a:solidFill>
                  <a:schemeClr val="bg1">
                    <a:lumMod val="50000"/>
                  </a:schemeClr>
                </a:solidFill>
              </a:rPr>
              <a:t>/*</a:t>
            </a:r>
            <a:endParaRPr lang="en-US" sz="2400" i="1">
              <a:solidFill>
                <a:schemeClr val="bg1">
                  <a:lumMod val="50000"/>
                </a:schemeClr>
              </a:solidFill>
            </a:endParaRPr>
          </a:p>
        </p:txBody>
      </p:sp>
      <p:sp>
        <p:nvSpPr>
          <p:cNvPr id="5" name="Title 1"/>
          <p:cNvSpPr>
            <a:spLocks noGrp="1"/>
          </p:cNvSpPr>
          <p:nvPr>
            <p:ph type="title"/>
          </p:nvPr>
        </p:nvSpPr>
        <p:spPr>
          <a:xfrm>
            <a:off x="457200" y="274638"/>
            <a:ext cx="8229600" cy="1143000"/>
          </a:xfrm>
          <a:solidFill>
            <a:schemeClr val="tx2">
              <a:lumMod val="75000"/>
            </a:schemeClr>
          </a:solidFill>
        </p:spPr>
        <p:txBody>
          <a:bodyPr>
            <a:normAutofit/>
          </a:bodyPr>
          <a:lstStyle/>
          <a:p>
            <a:r>
              <a:rPr lang="en-US" smtClean="0">
                <a:solidFill>
                  <a:schemeClr val="accent2">
                    <a:lumMod val="60000"/>
                    <a:lumOff val="40000"/>
                  </a:schemeClr>
                </a:solidFill>
              </a:rPr>
              <a:t>*** Thuật toán sắp xếp Heap***</a:t>
            </a:r>
            <a:endParaRPr lang="en-US">
              <a:solidFill>
                <a:schemeClr val="accent2">
                  <a:lumMod val="60000"/>
                  <a:lumOff val="40000"/>
                </a:schemeClr>
              </a:solidFill>
            </a:endParaRPr>
          </a:p>
        </p:txBody>
      </p:sp>
    </p:spTree>
    <p:extLst>
      <p:ext uri="{BB962C8B-B14F-4D97-AF65-F5344CB8AC3E}">
        <p14:creationId xmlns:p14="http://schemas.microsoft.com/office/powerpoint/2010/main" val="7988641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fontScale="90000"/>
          </a:bodyPr>
          <a:lstStyle/>
          <a:p>
            <a:r>
              <a:rPr lang="en-US" smtClean="0">
                <a:solidFill>
                  <a:schemeClr val="accent2">
                    <a:lumMod val="60000"/>
                    <a:lumOff val="40000"/>
                  </a:schemeClr>
                </a:solidFill>
              </a:rPr>
              <a:t>*** Khái niệm thuật toán sắp xếp ***</a:t>
            </a:r>
            <a:endParaRPr lang="en-US">
              <a:solidFill>
                <a:schemeClr val="accent2">
                  <a:lumMod val="60000"/>
                  <a:lumOff val="40000"/>
                </a:schemeClr>
              </a:solidFill>
            </a:endParaRPr>
          </a:p>
        </p:txBody>
      </p:sp>
      <p:sp>
        <p:nvSpPr>
          <p:cNvPr id="3" name="Content Placeholder 2"/>
          <p:cNvSpPr>
            <a:spLocks noGrp="1"/>
          </p:cNvSpPr>
          <p:nvPr>
            <p:ph idx="1"/>
          </p:nvPr>
        </p:nvSpPr>
        <p:spPr>
          <a:xfrm>
            <a:off x="457200" y="1600200"/>
            <a:ext cx="8458200" cy="5029200"/>
          </a:xfrm>
        </p:spPr>
        <p:txBody>
          <a:bodyPr>
            <a:normAutofit fontScale="25000" lnSpcReduction="20000"/>
          </a:bodyPr>
          <a:lstStyle/>
          <a:p>
            <a:pPr marL="0" indent="0">
              <a:buNone/>
            </a:pPr>
            <a:r>
              <a:rPr lang="en-US" sz="9600" smtClean="0">
                <a:solidFill>
                  <a:schemeClr val="bg1"/>
                </a:solidFill>
              </a:rPr>
              <a:t>******************************************************</a:t>
            </a:r>
          </a:p>
          <a:p>
            <a:r>
              <a:rPr lang="en-US" sz="9600" smtClean="0">
                <a:solidFill>
                  <a:srgbClr val="FF0000"/>
                </a:solidFill>
              </a:rPr>
              <a:t>Trong khoa học máy tính một </a:t>
            </a:r>
            <a:r>
              <a:rPr lang="en-US" sz="9600" b="1" smtClean="0">
                <a:solidFill>
                  <a:srgbClr val="FF0000"/>
                </a:solidFill>
              </a:rPr>
              <a:t>thuật toán sắp xếp </a:t>
            </a:r>
            <a:r>
              <a:rPr lang="en-US" sz="9600" smtClean="0">
                <a:solidFill>
                  <a:srgbClr val="FF0000"/>
                </a:solidFill>
              </a:rPr>
              <a:t>là một thuật toán đưa các phần tử của một danh sách vào một trật tự nhất định. </a:t>
            </a:r>
            <a:r>
              <a:rPr lang="en-US" sz="9600" smtClean="0">
                <a:solidFill>
                  <a:schemeClr val="accent1">
                    <a:lumMod val="60000"/>
                    <a:lumOff val="40000"/>
                  </a:schemeClr>
                </a:solidFill>
              </a:rPr>
              <a:t>Các trật tự phổ biến là trật tự số học và trật tự alphabet. </a:t>
            </a:r>
            <a:r>
              <a:rPr lang="en-US" sz="9600" smtClean="0">
                <a:solidFill>
                  <a:schemeClr val="bg1"/>
                </a:solidFill>
              </a:rPr>
              <a:t>Thuật toán sắp xếp hiệu quả rất quan trọng cho tối ưu hóa của các thuật toán khác </a:t>
            </a:r>
            <a:r>
              <a:rPr lang="en-US" sz="9600" smtClean="0">
                <a:solidFill>
                  <a:schemeClr val="bg2">
                    <a:lumMod val="75000"/>
                  </a:schemeClr>
                </a:solidFill>
              </a:rPr>
              <a:t>(như tìm kiếm và sát nhập) </a:t>
            </a:r>
            <a:r>
              <a:rPr lang="en-US" sz="9600" smtClean="0">
                <a:solidFill>
                  <a:schemeClr val="bg1"/>
                </a:solidFill>
              </a:rPr>
              <a:t>khi mà chúng yêu cầu dữ liệu ở trong một danh sách được sắp xếp, </a:t>
            </a:r>
            <a:r>
              <a:rPr lang="en-US" sz="9600" smtClean="0">
                <a:solidFill>
                  <a:srgbClr val="00B0F0"/>
                </a:solidFill>
              </a:rPr>
              <a:t>và nó thường hữu dụng cho việc chuẩn hóa dữ liệu và để đưa ra đầu ra dễ đọc hơn cho con người.</a:t>
            </a:r>
          </a:p>
          <a:p>
            <a:pPr marL="0" indent="0">
              <a:buNone/>
            </a:pPr>
            <a:r>
              <a:rPr lang="en-US" sz="9600" smtClean="0">
                <a:solidFill>
                  <a:schemeClr val="bg1"/>
                </a:solidFill>
              </a:rPr>
              <a:t>******************************************************</a:t>
            </a:r>
          </a:p>
          <a:p>
            <a:r>
              <a:rPr lang="en-US" sz="9600" smtClean="0">
                <a:solidFill>
                  <a:schemeClr val="accent1">
                    <a:lumMod val="60000"/>
                    <a:lumOff val="40000"/>
                  </a:schemeClr>
                </a:solidFill>
              </a:rPr>
              <a:t>Một cách máy móc ta có thể hiểu đầu ra thỏa mãn 2 điều kiện:</a:t>
            </a:r>
          </a:p>
          <a:p>
            <a:pPr>
              <a:buFontTx/>
              <a:buChar char="-"/>
            </a:pPr>
            <a:r>
              <a:rPr lang="en-US" sz="9600" smtClean="0">
                <a:solidFill>
                  <a:srgbClr val="FFC000"/>
                </a:solidFill>
              </a:rPr>
              <a:t>Đẩu ra phải đồng biến/nghịch biến</a:t>
            </a:r>
          </a:p>
          <a:p>
            <a:pPr>
              <a:buFontTx/>
              <a:buChar char="-"/>
            </a:pPr>
            <a:r>
              <a:rPr lang="en-US" sz="9600" smtClean="0">
                <a:solidFill>
                  <a:schemeClr val="accent1">
                    <a:lumMod val="60000"/>
                    <a:lumOff val="40000"/>
                  </a:schemeClr>
                </a:solidFill>
              </a:rPr>
              <a:t>Đầu ra phải là hoán vị của đầu vào </a:t>
            </a:r>
          </a:p>
          <a:p>
            <a:pPr marL="0" indent="0">
              <a:buNone/>
            </a:pPr>
            <a:r>
              <a:rPr lang="en-US" sz="9600" smtClean="0">
                <a:solidFill>
                  <a:schemeClr val="bg1"/>
                </a:solidFill>
              </a:rPr>
              <a:t>*****************************************************</a:t>
            </a:r>
            <a:r>
              <a:rPr lang="en-US" sz="9600" smtClean="0"/>
              <a:t>producing </a:t>
            </a:r>
            <a:r>
              <a:rPr lang="en-US" sz="9600"/>
              <a:t>human-readable output. More formally, the output must </a:t>
            </a:r>
            <a:r>
              <a:rPr lang="en-US" sz="5600"/>
              <a:t>satisfy </a:t>
            </a:r>
            <a:r>
              <a:rPr lang="en-US" sz="4400"/>
              <a:t>two </a:t>
            </a:r>
            <a:r>
              <a:rPr lang="en-US"/>
              <a:t>conditions:</a:t>
            </a:r>
          </a:p>
        </p:txBody>
      </p:sp>
    </p:spTree>
    <p:extLst>
      <p:ext uri="{BB962C8B-B14F-4D97-AF65-F5344CB8AC3E}">
        <p14:creationId xmlns:p14="http://schemas.microsoft.com/office/powerpoint/2010/main" val="96795946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fontScale="90000"/>
          </a:bodyPr>
          <a:lstStyle/>
          <a:p>
            <a:r>
              <a:rPr lang="en-US" smtClean="0">
                <a:solidFill>
                  <a:schemeClr val="accent2">
                    <a:lumMod val="60000"/>
                    <a:lumOff val="40000"/>
                  </a:schemeClr>
                </a:solidFill>
              </a:rPr>
              <a:t>*** Thuật toán sắp xếp phổ biến ***</a:t>
            </a:r>
            <a:endParaRPr lang="en-US">
              <a:solidFill>
                <a:schemeClr val="accent2">
                  <a:lumMod val="60000"/>
                  <a:lumOff val="40000"/>
                </a:schemeClr>
              </a:solidFill>
            </a:endParaRPr>
          </a:p>
        </p:txBody>
      </p:sp>
      <p:sp>
        <p:nvSpPr>
          <p:cNvPr id="3" name="Content Placeholder 2"/>
          <p:cNvSpPr>
            <a:spLocks noGrp="1"/>
          </p:cNvSpPr>
          <p:nvPr>
            <p:ph idx="1"/>
          </p:nvPr>
        </p:nvSpPr>
        <p:spPr>
          <a:xfrm>
            <a:off x="304800" y="1600200"/>
            <a:ext cx="8686800" cy="4525963"/>
          </a:xfrm>
        </p:spPr>
        <p:txBody>
          <a:bodyPr>
            <a:normAutofit fontScale="70000" lnSpcReduction="20000"/>
          </a:bodyPr>
          <a:lstStyle/>
          <a:p>
            <a:r>
              <a:rPr lang="en-US" sz="3400" b="1" smtClean="0">
                <a:solidFill>
                  <a:srgbClr val="FF0000"/>
                </a:solidFill>
              </a:rPr>
              <a:t>Thuật toán sắp xếp đơn giản:</a:t>
            </a:r>
          </a:p>
          <a:p>
            <a:pPr>
              <a:buFontTx/>
              <a:buChar char="-"/>
            </a:pPr>
            <a:r>
              <a:rPr lang="en-US" sz="3400" smtClean="0">
                <a:solidFill>
                  <a:schemeClr val="accent1"/>
                </a:solidFill>
              </a:rPr>
              <a:t>Thuật toán sắp xếp chèn </a:t>
            </a:r>
            <a:r>
              <a:rPr lang="en-US" sz="3400" i="1" smtClean="0">
                <a:solidFill>
                  <a:schemeClr val="accent1"/>
                </a:solidFill>
              </a:rPr>
              <a:t>(Insertion Sort) </a:t>
            </a:r>
          </a:p>
          <a:p>
            <a:pPr>
              <a:buFontTx/>
              <a:buChar char="-"/>
            </a:pPr>
            <a:r>
              <a:rPr lang="en-US" sz="3600" smtClean="0">
                <a:solidFill>
                  <a:schemeClr val="accent1"/>
                </a:solidFill>
              </a:rPr>
              <a:t>Thuật toán sắp xếp chọn lựa </a:t>
            </a:r>
            <a:r>
              <a:rPr lang="en-US" sz="3600" i="1" smtClean="0">
                <a:solidFill>
                  <a:schemeClr val="accent1"/>
                </a:solidFill>
              </a:rPr>
              <a:t>(Selection Sort)</a:t>
            </a:r>
          </a:p>
          <a:p>
            <a:r>
              <a:rPr lang="en-US" sz="3400" b="1" smtClean="0">
                <a:solidFill>
                  <a:srgbClr val="FFC000"/>
                </a:solidFill>
              </a:rPr>
              <a:t>Thuật toán sắp xếp hiệu quả:</a:t>
            </a:r>
          </a:p>
          <a:p>
            <a:pPr>
              <a:buFontTx/>
              <a:buChar char="-"/>
            </a:pPr>
            <a:r>
              <a:rPr lang="en-US" sz="3600" smtClean="0">
                <a:solidFill>
                  <a:schemeClr val="accent2"/>
                </a:solidFill>
              </a:rPr>
              <a:t>Thuật toán sắp xếp sát nhập </a:t>
            </a:r>
            <a:r>
              <a:rPr lang="en-US" sz="3600" i="1" smtClean="0">
                <a:solidFill>
                  <a:schemeClr val="accent2"/>
                </a:solidFill>
              </a:rPr>
              <a:t>(Merge Sort)</a:t>
            </a:r>
          </a:p>
          <a:p>
            <a:pPr>
              <a:buFontTx/>
              <a:buChar char="-"/>
            </a:pPr>
            <a:r>
              <a:rPr lang="en-US" sz="3600" smtClean="0">
                <a:solidFill>
                  <a:schemeClr val="accent2"/>
                </a:solidFill>
              </a:rPr>
              <a:t>Thuật toán sắp xếp heap </a:t>
            </a:r>
            <a:r>
              <a:rPr lang="en-US" sz="3600" i="1" smtClean="0">
                <a:solidFill>
                  <a:schemeClr val="accent2"/>
                </a:solidFill>
              </a:rPr>
              <a:t>(Heap Sort)</a:t>
            </a:r>
          </a:p>
          <a:p>
            <a:pPr>
              <a:buFontTx/>
              <a:buChar char="-"/>
            </a:pPr>
            <a:r>
              <a:rPr lang="en-US" sz="4400" b="1" smtClean="0">
                <a:solidFill>
                  <a:srgbClr val="FFC000"/>
                </a:solidFill>
              </a:rPr>
              <a:t>Thuật toán sắp xếp nhanh </a:t>
            </a:r>
            <a:r>
              <a:rPr lang="en-US" sz="4400" b="1" i="1" smtClean="0">
                <a:solidFill>
                  <a:srgbClr val="FFC000"/>
                </a:solidFill>
              </a:rPr>
              <a:t>(Quick Sort)</a:t>
            </a:r>
          </a:p>
          <a:p>
            <a:r>
              <a:rPr lang="en-US" sz="3400" b="1" smtClean="0">
                <a:solidFill>
                  <a:srgbClr val="92D050"/>
                </a:solidFill>
              </a:rPr>
              <a:t>Thuật toán sắp xếp “Bong bóng” và biến thể (Bubble)</a:t>
            </a:r>
          </a:p>
          <a:p>
            <a:pPr>
              <a:buFontTx/>
              <a:buChar char="-"/>
            </a:pPr>
            <a:r>
              <a:rPr lang="en-US" sz="3400" smtClean="0">
                <a:solidFill>
                  <a:srgbClr val="92D050"/>
                </a:solidFill>
              </a:rPr>
              <a:t>Thuật toán sắp xếp bong bóng</a:t>
            </a:r>
          </a:p>
          <a:p>
            <a:pPr>
              <a:buFontTx/>
              <a:buChar char="-"/>
            </a:pPr>
            <a:r>
              <a:rPr lang="en-US" sz="3400" smtClean="0">
                <a:solidFill>
                  <a:srgbClr val="92D050"/>
                </a:solidFill>
              </a:rPr>
              <a:t>Thuật toán sắp xếp Shell </a:t>
            </a:r>
            <a:r>
              <a:rPr lang="en-US" sz="3400" i="1" smtClean="0">
                <a:solidFill>
                  <a:srgbClr val="92D050"/>
                </a:solidFill>
              </a:rPr>
              <a:t>(Shell Sort)</a:t>
            </a:r>
          </a:p>
          <a:p>
            <a:pPr>
              <a:buFontTx/>
              <a:buChar char="-"/>
            </a:pPr>
            <a:r>
              <a:rPr lang="en-US" sz="3400" smtClean="0">
                <a:solidFill>
                  <a:srgbClr val="92D050"/>
                </a:solidFill>
              </a:rPr>
              <a:t>Thuật toán  sắp xếp lược </a:t>
            </a:r>
            <a:r>
              <a:rPr lang="en-US" sz="3400" i="1" smtClean="0">
                <a:solidFill>
                  <a:srgbClr val="92D050"/>
                </a:solidFill>
              </a:rPr>
              <a:t>(Comb Sort)</a:t>
            </a:r>
          </a:p>
        </p:txBody>
      </p:sp>
    </p:spTree>
    <p:extLst>
      <p:ext uri="{BB962C8B-B14F-4D97-AF65-F5344CB8AC3E}">
        <p14:creationId xmlns:p14="http://schemas.microsoft.com/office/powerpoint/2010/main" val="1155596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001000" cy="5029200"/>
          </a:xfrm>
        </p:spPr>
        <p:txBody>
          <a:bodyPr numCol="1">
            <a:normAutofit lnSpcReduction="10000"/>
          </a:bodyPr>
          <a:lstStyle/>
          <a:p>
            <a:pPr marL="0" indent="0">
              <a:buNone/>
            </a:pPr>
            <a:r>
              <a:rPr lang="en-US" sz="2400" i="1" smtClean="0">
                <a:solidFill>
                  <a:schemeClr val="bg1">
                    <a:lumMod val="50000"/>
                  </a:schemeClr>
                </a:solidFill>
              </a:rPr>
              <a:t>*/Tổng quan:</a:t>
            </a:r>
          </a:p>
          <a:p>
            <a:r>
              <a:rPr lang="en-US" sz="2400" b="1" smtClean="0">
                <a:solidFill>
                  <a:srgbClr val="FF0000"/>
                </a:solidFill>
              </a:rPr>
              <a:t>Quicksort không phải là một thuật toán ổn định do các phần tử có cùng giá trị sẽ có thể bị thay đổi thứ tự trước khi sắp xếp</a:t>
            </a:r>
          </a:p>
          <a:p>
            <a:r>
              <a:rPr lang="en-US" sz="2400" b="1" smtClean="0">
                <a:solidFill>
                  <a:srgbClr val="0070C0"/>
                </a:solidFill>
              </a:rPr>
              <a:t>Thuật toán này là một thuật toán theo kiểu chia để trị</a:t>
            </a:r>
            <a:endParaRPr lang="en-US" sz="2400" i="1" smtClean="0">
              <a:solidFill>
                <a:srgbClr val="00B0F0"/>
              </a:solidFill>
            </a:endParaRPr>
          </a:p>
          <a:p>
            <a:r>
              <a:rPr lang="en-US" sz="2400" smtClean="0">
                <a:solidFill>
                  <a:srgbClr val="FFC000"/>
                </a:solidFill>
              </a:rPr>
              <a:t>Thực hiện theo 3 quy trình sau:</a:t>
            </a:r>
          </a:p>
          <a:p>
            <a:pPr>
              <a:buFontTx/>
              <a:buChar char="-"/>
            </a:pPr>
            <a:r>
              <a:rPr lang="en-US" sz="2400" smtClean="0">
                <a:solidFill>
                  <a:srgbClr val="FFC000"/>
                </a:solidFill>
              </a:rPr>
              <a:t>Chọn một phần tử được gọi là “pivot” trong mảng</a:t>
            </a:r>
          </a:p>
          <a:p>
            <a:pPr>
              <a:buFontTx/>
              <a:buChar char="-"/>
            </a:pPr>
            <a:r>
              <a:rPr lang="en-US" sz="2400" smtClean="0">
                <a:solidFill>
                  <a:srgbClr val="FFC000"/>
                </a:solidFill>
              </a:rPr>
              <a:t>Phân chia: thay đổi trật tự của mảng làm sao để các phần tử nhỏ hơn pivot ở trước pivot và các phần tử lớn hơn pivot ở sau pivot ( bằng pivot thì ở bên nào cũng được)</a:t>
            </a:r>
          </a:p>
          <a:p>
            <a:pPr>
              <a:buFontTx/>
              <a:buChar char="-"/>
            </a:pPr>
            <a:r>
              <a:rPr lang="en-US" sz="2400" smtClean="0">
                <a:solidFill>
                  <a:srgbClr val="FFC000"/>
                </a:solidFill>
              </a:rPr>
              <a:t>Lặp lại quy trình trên cho các nửa vừa xếp được.</a:t>
            </a:r>
          </a:p>
          <a:p>
            <a:pPr>
              <a:buFontTx/>
              <a:buChar char="-"/>
            </a:pPr>
            <a:endParaRPr lang="en-US" sz="2400" smtClean="0">
              <a:solidFill>
                <a:srgbClr val="FFC000"/>
              </a:solidFill>
            </a:endParaRPr>
          </a:p>
          <a:p>
            <a:pPr marL="0" indent="0">
              <a:buNone/>
            </a:pPr>
            <a:r>
              <a:rPr lang="en-US" sz="2400" i="1" smtClean="0">
                <a:solidFill>
                  <a:schemeClr val="bg1">
                    <a:lumMod val="50000"/>
                  </a:schemeClr>
                </a:solidFill>
              </a:rPr>
              <a:t>/*</a:t>
            </a:r>
            <a:endParaRPr lang="en-US" sz="2400" i="1">
              <a:solidFill>
                <a:schemeClr val="bg1">
                  <a:lumMod val="50000"/>
                </a:schemeClr>
              </a:solidFill>
            </a:endParaRPr>
          </a:p>
        </p:txBody>
      </p:sp>
      <p:sp>
        <p:nvSpPr>
          <p:cNvPr id="5" name="Title 1"/>
          <p:cNvSpPr>
            <a:spLocks noGrp="1"/>
          </p:cNvSpPr>
          <p:nvPr>
            <p:ph type="title"/>
          </p:nvPr>
        </p:nvSpPr>
        <p:spPr>
          <a:xfrm>
            <a:off x="457200" y="274638"/>
            <a:ext cx="8229600" cy="1143000"/>
          </a:xfrm>
          <a:solidFill>
            <a:schemeClr val="tx2">
              <a:lumMod val="75000"/>
            </a:schemeClr>
          </a:solidFill>
        </p:spPr>
        <p:txBody>
          <a:bodyPr>
            <a:normAutofit/>
          </a:bodyPr>
          <a:lstStyle/>
          <a:p>
            <a:r>
              <a:rPr lang="en-US" smtClean="0">
                <a:solidFill>
                  <a:schemeClr val="accent2">
                    <a:lumMod val="60000"/>
                    <a:lumOff val="40000"/>
                  </a:schemeClr>
                </a:solidFill>
              </a:rPr>
              <a:t>*** Thuật toán sắp xếp nhanh***</a:t>
            </a:r>
            <a:endParaRPr lang="en-US">
              <a:solidFill>
                <a:schemeClr val="accent2">
                  <a:lumMod val="60000"/>
                  <a:lumOff val="40000"/>
                </a:schemeClr>
              </a:solidFill>
            </a:endParaRPr>
          </a:p>
        </p:txBody>
      </p:sp>
    </p:spTree>
    <p:extLst>
      <p:ext uri="{BB962C8B-B14F-4D97-AF65-F5344CB8AC3E}">
        <p14:creationId xmlns:p14="http://schemas.microsoft.com/office/powerpoint/2010/main" val="11290092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a:solidFill>
            <a:schemeClr val="tx2">
              <a:lumMod val="75000"/>
            </a:schemeClr>
          </a:solidFill>
        </p:spPr>
        <p:txBody>
          <a:bodyPr>
            <a:normAutofit/>
          </a:bodyPr>
          <a:lstStyle/>
          <a:p>
            <a:r>
              <a:rPr lang="en-US" smtClean="0">
                <a:solidFill>
                  <a:schemeClr val="accent2">
                    <a:lumMod val="60000"/>
                    <a:lumOff val="40000"/>
                  </a:schemeClr>
                </a:solidFill>
              </a:rPr>
              <a:t>*** Thuật toán sắp xếp nhanh***</a:t>
            </a:r>
            <a:endParaRPr lang="en-US">
              <a:solidFill>
                <a:schemeClr val="accent2">
                  <a:lumMod val="60000"/>
                  <a:lumOff val="40000"/>
                </a:schemeClr>
              </a:solidFill>
            </a:endParaRPr>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87" y="1752600"/>
            <a:ext cx="3952875" cy="463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5" descr="Animated visualization of the quicksort algorithm. The horizontal lines are pivot values."/>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068756"/>
            <a:ext cx="3374973" cy="2579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2090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fontScale="90000"/>
          </a:bodyPr>
          <a:lstStyle/>
          <a:p>
            <a:r>
              <a:rPr lang="en-US" smtClean="0">
                <a:solidFill>
                  <a:schemeClr val="accent2">
                    <a:lumMod val="60000"/>
                    <a:lumOff val="40000"/>
                  </a:schemeClr>
                </a:solidFill>
              </a:rPr>
              <a:t>*** Thuật toán sắp xếp bong bóng***</a:t>
            </a:r>
            <a:endParaRPr lang="en-US">
              <a:solidFill>
                <a:schemeClr val="accent2">
                  <a:lumMod val="60000"/>
                  <a:lumOff val="40000"/>
                </a:schemeClr>
              </a:solidFill>
            </a:endParaRPr>
          </a:p>
        </p:txBody>
      </p:sp>
      <p:sp>
        <p:nvSpPr>
          <p:cNvPr id="3" name="Content Placeholder 2"/>
          <p:cNvSpPr>
            <a:spLocks noGrp="1"/>
          </p:cNvSpPr>
          <p:nvPr>
            <p:ph idx="1"/>
          </p:nvPr>
        </p:nvSpPr>
        <p:spPr>
          <a:xfrm>
            <a:off x="304800" y="1600200"/>
            <a:ext cx="8686800" cy="4525963"/>
          </a:xfrm>
        </p:spPr>
        <p:txBody>
          <a:bodyPr>
            <a:normAutofit fontScale="70000" lnSpcReduction="20000"/>
          </a:bodyPr>
          <a:lstStyle/>
          <a:p>
            <a:r>
              <a:rPr lang="en-US" sz="3400" b="1" smtClean="0">
                <a:solidFill>
                  <a:srgbClr val="FF0000"/>
                </a:solidFill>
              </a:rPr>
              <a:t>Thuật toán sắp xếp đơn giản:</a:t>
            </a:r>
          </a:p>
          <a:p>
            <a:pPr>
              <a:buFontTx/>
              <a:buChar char="-"/>
            </a:pPr>
            <a:r>
              <a:rPr lang="en-US" sz="3400" smtClean="0">
                <a:solidFill>
                  <a:schemeClr val="accent1"/>
                </a:solidFill>
              </a:rPr>
              <a:t>Thuật toán sắp xếp chèn </a:t>
            </a:r>
            <a:r>
              <a:rPr lang="en-US" sz="3400" i="1" smtClean="0">
                <a:solidFill>
                  <a:schemeClr val="accent1"/>
                </a:solidFill>
              </a:rPr>
              <a:t>(Insertion Sort) </a:t>
            </a:r>
          </a:p>
          <a:p>
            <a:pPr>
              <a:buFontTx/>
              <a:buChar char="-"/>
            </a:pPr>
            <a:r>
              <a:rPr lang="en-US" sz="3600" smtClean="0">
                <a:solidFill>
                  <a:schemeClr val="accent1"/>
                </a:solidFill>
              </a:rPr>
              <a:t>Thuật toán sắp xếp chọn lựa </a:t>
            </a:r>
            <a:r>
              <a:rPr lang="en-US" sz="3600" i="1" smtClean="0">
                <a:solidFill>
                  <a:schemeClr val="accent1"/>
                </a:solidFill>
              </a:rPr>
              <a:t>(Selection Sort)</a:t>
            </a:r>
          </a:p>
          <a:p>
            <a:r>
              <a:rPr lang="en-US" sz="3400" b="1" smtClean="0">
                <a:solidFill>
                  <a:srgbClr val="FFC000"/>
                </a:solidFill>
              </a:rPr>
              <a:t>Thuật toán sắp xếp hiệu quả:</a:t>
            </a:r>
          </a:p>
          <a:p>
            <a:pPr>
              <a:buFontTx/>
              <a:buChar char="-"/>
            </a:pPr>
            <a:r>
              <a:rPr lang="en-US" sz="3600" smtClean="0">
                <a:solidFill>
                  <a:schemeClr val="accent2"/>
                </a:solidFill>
              </a:rPr>
              <a:t>Thuật toán sắp xếp sát nhập </a:t>
            </a:r>
            <a:r>
              <a:rPr lang="en-US" sz="3600" i="1" smtClean="0">
                <a:solidFill>
                  <a:schemeClr val="accent2"/>
                </a:solidFill>
              </a:rPr>
              <a:t>(Merge Sort)</a:t>
            </a:r>
          </a:p>
          <a:p>
            <a:pPr>
              <a:buFontTx/>
              <a:buChar char="-"/>
            </a:pPr>
            <a:r>
              <a:rPr lang="en-US" sz="3600" smtClean="0">
                <a:solidFill>
                  <a:schemeClr val="accent2"/>
                </a:solidFill>
              </a:rPr>
              <a:t>Thuật toán sắp xếp heap </a:t>
            </a:r>
            <a:r>
              <a:rPr lang="en-US" sz="3600" i="1" smtClean="0">
                <a:solidFill>
                  <a:schemeClr val="accent2"/>
                </a:solidFill>
              </a:rPr>
              <a:t>(Heap Sort)</a:t>
            </a:r>
          </a:p>
          <a:p>
            <a:pPr>
              <a:buFontTx/>
              <a:buChar char="-"/>
            </a:pPr>
            <a:r>
              <a:rPr lang="en-US" sz="3600" smtClean="0">
                <a:solidFill>
                  <a:schemeClr val="accent2"/>
                </a:solidFill>
              </a:rPr>
              <a:t>Thuật toán sắp xếp nhanh </a:t>
            </a:r>
            <a:r>
              <a:rPr lang="en-US" sz="3600" i="1" smtClean="0">
                <a:solidFill>
                  <a:schemeClr val="accent2"/>
                </a:solidFill>
              </a:rPr>
              <a:t>(Quick Sort)</a:t>
            </a:r>
          </a:p>
          <a:p>
            <a:r>
              <a:rPr lang="en-US" sz="3400" b="1" smtClean="0">
                <a:solidFill>
                  <a:srgbClr val="92D050"/>
                </a:solidFill>
              </a:rPr>
              <a:t>Thuật toán sắp xếp “Bong bóng” và biến thể (Bubble)</a:t>
            </a:r>
          </a:p>
          <a:p>
            <a:pPr>
              <a:buFontTx/>
              <a:buChar char="-"/>
            </a:pPr>
            <a:r>
              <a:rPr lang="en-US" sz="4400" b="1" smtClean="0">
                <a:solidFill>
                  <a:srgbClr val="92D050"/>
                </a:solidFill>
              </a:rPr>
              <a:t>Thuật toán sắp xếp bong bóng</a:t>
            </a:r>
          </a:p>
          <a:p>
            <a:pPr>
              <a:buFontTx/>
              <a:buChar char="-"/>
            </a:pPr>
            <a:r>
              <a:rPr lang="en-US" sz="3400" smtClean="0">
                <a:solidFill>
                  <a:srgbClr val="92D050"/>
                </a:solidFill>
              </a:rPr>
              <a:t>Thuật toán sắp xếp Shell </a:t>
            </a:r>
            <a:r>
              <a:rPr lang="en-US" sz="3400" i="1" smtClean="0">
                <a:solidFill>
                  <a:srgbClr val="92D050"/>
                </a:solidFill>
              </a:rPr>
              <a:t>(Shell Sort)</a:t>
            </a:r>
          </a:p>
          <a:p>
            <a:pPr>
              <a:buFontTx/>
              <a:buChar char="-"/>
            </a:pPr>
            <a:r>
              <a:rPr lang="en-US" sz="3400" smtClean="0">
                <a:solidFill>
                  <a:srgbClr val="92D050"/>
                </a:solidFill>
              </a:rPr>
              <a:t>Thuật toán  sắp xếp lược </a:t>
            </a:r>
            <a:r>
              <a:rPr lang="en-US" sz="3400" i="1" smtClean="0">
                <a:solidFill>
                  <a:srgbClr val="92D050"/>
                </a:solidFill>
              </a:rPr>
              <a:t>(Comb Sort)</a:t>
            </a:r>
          </a:p>
        </p:txBody>
      </p:sp>
    </p:spTree>
    <p:extLst>
      <p:ext uri="{BB962C8B-B14F-4D97-AF65-F5344CB8AC3E}">
        <p14:creationId xmlns:p14="http://schemas.microsoft.com/office/powerpoint/2010/main" val="39138360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3206250"/>
          </a:xfrm>
          <a:ln w="76200">
            <a:solidFill>
              <a:schemeClr val="bg1"/>
            </a:solidFill>
            <a:prstDash val="lgDashDot"/>
          </a:ln>
        </p:spPr>
        <p:txBody>
          <a:bodyPr numCol="2">
            <a:normAutofit/>
          </a:bodyPr>
          <a:lstStyle/>
          <a:p>
            <a:pPr marL="0" indent="0" algn="ctr">
              <a:buNone/>
            </a:pPr>
            <a:r>
              <a:rPr lang="en-US" b="1" smtClean="0">
                <a:solidFill>
                  <a:srgbClr val="00B050"/>
                </a:solidFill>
              </a:rPr>
              <a:t>Ưu điểm:</a:t>
            </a:r>
          </a:p>
          <a:p>
            <a:pPr>
              <a:buFontTx/>
              <a:buChar char="-"/>
            </a:pPr>
            <a:r>
              <a:rPr lang="en-US" i="1" smtClean="0">
                <a:solidFill>
                  <a:srgbClr val="00B050"/>
                </a:solidFill>
              </a:rPr>
              <a:t>Đơn giản là rất đơn giản</a:t>
            </a:r>
          </a:p>
          <a:p>
            <a:pPr marL="0" indent="0">
              <a:buNone/>
            </a:pPr>
            <a:r>
              <a:rPr lang="en-US" i="1" smtClean="0">
                <a:solidFill>
                  <a:srgbClr val="00B050"/>
                </a:solidFill>
              </a:rPr>
              <a:t>- Tên thuật toán khá hay!</a:t>
            </a:r>
            <a:endParaRPr lang="en-US">
              <a:solidFill>
                <a:srgbClr val="FF0000"/>
              </a:solidFill>
            </a:endParaRPr>
          </a:p>
          <a:p>
            <a:pPr marL="0" indent="0" algn="ctr">
              <a:buNone/>
            </a:pPr>
            <a:r>
              <a:rPr lang="en-US" b="1" smtClean="0">
                <a:solidFill>
                  <a:srgbClr val="FF0000"/>
                </a:solidFill>
              </a:rPr>
              <a:t>Nhược điểm:</a:t>
            </a:r>
          </a:p>
          <a:p>
            <a:pPr>
              <a:buFontTx/>
              <a:buChar char="-"/>
            </a:pPr>
            <a:r>
              <a:rPr lang="en-US" i="1" smtClean="0">
                <a:solidFill>
                  <a:srgbClr val="FF0000"/>
                </a:solidFill>
              </a:rPr>
              <a:t>Rất không hiệu quả</a:t>
            </a:r>
          </a:p>
        </p:txBody>
      </p:sp>
      <p:sp>
        <p:nvSpPr>
          <p:cNvPr id="5" name="Title 1"/>
          <p:cNvSpPr>
            <a:spLocks noGrp="1"/>
          </p:cNvSpPr>
          <p:nvPr>
            <p:ph type="title"/>
          </p:nvPr>
        </p:nvSpPr>
        <p:spPr>
          <a:xfrm>
            <a:off x="457200" y="274638"/>
            <a:ext cx="8229600" cy="1143000"/>
          </a:xfrm>
          <a:solidFill>
            <a:schemeClr val="tx2">
              <a:lumMod val="75000"/>
            </a:schemeClr>
          </a:solidFill>
        </p:spPr>
        <p:txBody>
          <a:bodyPr>
            <a:normAutofit fontScale="90000"/>
          </a:bodyPr>
          <a:lstStyle/>
          <a:p>
            <a:r>
              <a:rPr lang="en-US" smtClean="0">
                <a:solidFill>
                  <a:schemeClr val="accent2">
                    <a:lumMod val="60000"/>
                    <a:lumOff val="40000"/>
                  </a:schemeClr>
                </a:solidFill>
              </a:rPr>
              <a:t>*** Thuật toán sắp xếp bong bóng***</a:t>
            </a:r>
            <a:endParaRPr lang="en-US">
              <a:solidFill>
                <a:schemeClr val="accent2">
                  <a:lumMod val="60000"/>
                  <a:lumOff val="40000"/>
                </a:schemeClr>
              </a:solidFill>
            </a:endParaRPr>
          </a:p>
        </p:txBody>
      </p:sp>
      <p:pic>
        <p:nvPicPr>
          <p:cNvPr id="18434" name="Picture 2" descr="Kết quả hình ảnh cho brainl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1" y="5005753"/>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Kết quả hình ảnh cho brute for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5058507"/>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3605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p:spPr>
        <p:txBody>
          <a:bodyPr numCol="1">
            <a:normAutofit/>
          </a:bodyPr>
          <a:lstStyle/>
          <a:p>
            <a:pPr marL="0" indent="0">
              <a:buNone/>
            </a:pPr>
            <a:r>
              <a:rPr lang="en-US" sz="2400" i="1" smtClean="0">
                <a:solidFill>
                  <a:schemeClr val="bg1">
                    <a:lumMod val="50000"/>
                  </a:schemeClr>
                </a:solidFill>
              </a:rPr>
              <a:t>*/Tổng quan:</a:t>
            </a:r>
          </a:p>
          <a:p>
            <a:r>
              <a:rPr lang="en-US" sz="2400" b="1" smtClean="0">
                <a:solidFill>
                  <a:srgbClr val="FF0000"/>
                </a:solidFill>
              </a:rPr>
              <a:t>Thường được gọi là nổi bọt (tiếng việt) hoặc là xếp chìm (sinking sort).</a:t>
            </a:r>
            <a:endParaRPr lang="en-US" sz="2400" smtClean="0">
              <a:solidFill>
                <a:srgbClr val="FF0000"/>
              </a:solidFill>
            </a:endParaRPr>
          </a:p>
          <a:p>
            <a:r>
              <a:rPr lang="en-US" sz="2400" b="1" smtClean="0">
                <a:solidFill>
                  <a:srgbClr val="0070C0"/>
                </a:solidFill>
              </a:rPr>
              <a:t>Thực hiện bằng cách đổi chỗ 2 phần tử liên cho nhau nếu chúng ở sai vị trí. Danh sách sẽ đảo liên tục cho đến khi không cần đổi vị trí nữa.</a:t>
            </a:r>
            <a:endParaRPr lang="en-US" sz="2400" smtClean="0">
              <a:solidFill>
                <a:srgbClr val="FFC000"/>
              </a:solidFill>
            </a:endParaRPr>
          </a:p>
          <a:p>
            <a:pPr marL="0" indent="0">
              <a:buNone/>
            </a:pPr>
            <a:r>
              <a:rPr lang="en-US" sz="2400" i="1" smtClean="0">
                <a:solidFill>
                  <a:schemeClr val="bg1">
                    <a:lumMod val="50000"/>
                  </a:schemeClr>
                </a:solidFill>
              </a:rPr>
              <a:t>/*</a:t>
            </a:r>
            <a:endParaRPr lang="en-US" sz="2400" i="1">
              <a:solidFill>
                <a:schemeClr val="bg1">
                  <a:lumMod val="50000"/>
                </a:schemeClr>
              </a:solidFill>
            </a:endParaRPr>
          </a:p>
        </p:txBody>
      </p:sp>
      <p:sp>
        <p:nvSpPr>
          <p:cNvPr id="5" name="Title 1"/>
          <p:cNvSpPr>
            <a:spLocks noGrp="1"/>
          </p:cNvSpPr>
          <p:nvPr>
            <p:ph type="title"/>
          </p:nvPr>
        </p:nvSpPr>
        <p:spPr>
          <a:xfrm>
            <a:off x="457200" y="274638"/>
            <a:ext cx="8229600" cy="1143000"/>
          </a:xfrm>
          <a:solidFill>
            <a:schemeClr val="tx2">
              <a:lumMod val="75000"/>
            </a:schemeClr>
          </a:solidFill>
        </p:spPr>
        <p:txBody>
          <a:bodyPr>
            <a:normAutofit fontScale="90000"/>
          </a:bodyPr>
          <a:lstStyle/>
          <a:p>
            <a:r>
              <a:rPr lang="en-US" smtClean="0">
                <a:solidFill>
                  <a:schemeClr val="accent2">
                    <a:lumMod val="60000"/>
                    <a:lumOff val="40000"/>
                  </a:schemeClr>
                </a:solidFill>
              </a:rPr>
              <a:t>*** Thuật toán sắp xếp bong bóng***</a:t>
            </a:r>
            <a:endParaRPr lang="en-US">
              <a:solidFill>
                <a:schemeClr val="accent2">
                  <a:lumMod val="60000"/>
                  <a:lumOff val="40000"/>
                </a:schemeClr>
              </a:solidFill>
            </a:endParaRPr>
          </a:p>
        </p:txBody>
      </p:sp>
      <p:pic>
        <p:nvPicPr>
          <p:cNvPr id="19458" name="Picture 2" descr="https://upload.wikimedia.org/wikipedia/commons/c/c8/Bubble-sort-example-300px.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419600"/>
            <a:ext cx="2857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6433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fontScale="90000"/>
          </a:bodyPr>
          <a:lstStyle/>
          <a:p>
            <a:r>
              <a:rPr lang="en-US" smtClean="0">
                <a:solidFill>
                  <a:schemeClr val="accent2">
                    <a:lumMod val="60000"/>
                    <a:lumOff val="40000"/>
                  </a:schemeClr>
                </a:solidFill>
              </a:rPr>
              <a:t>*** Thuật toán sắp xếp bong bóng***</a:t>
            </a:r>
            <a:endParaRPr lang="en-US">
              <a:solidFill>
                <a:schemeClr val="accent2">
                  <a:lumMod val="60000"/>
                  <a:lumOff val="40000"/>
                </a:schemeClr>
              </a:solidFill>
            </a:endParaRPr>
          </a:p>
        </p:txBody>
      </p:sp>
      <p:sp>
        <p:nvSpPr>
          <p:cNvPr id="3" name="Content Placeholder 2"/>
          <p:cNvSpPr>
            <a:spLocks noGrp="1"/>
          </p:cNvSpPr>
          <p:nvPr>
            <p:ph idx="1"/>
          </p:nvPr>
        </p:nvSpPr>
        <p:spPr>
          <a:xfrm>
            <a:off x="304800" y="1600200"/>
            <a:ext cx="8686800" cy="4525963"/>
          </a:xfrm>
        </p:spPr>
        <p:txBody>
          <a:bodyPr>
            <a:normAutofit fontScale="70000" lnSpcReduction="20000"/>
          </a:bodyPr>
          <a:lstStyle/>
          <a:p>
            <a:r>
              <a:rPr lang="en-US" sz="3400" b="1" smtClean="0">
                <a:solidFill>
                  <a:srgbClr val="FF0000"/>
                </a:solidFill>
              </a:rPr>
              <a:t>Thuật toán sắp xếp đơn giản:</a:t>
            </a:r>
          </a:p>
          <a:p>
            <a:pPr>
              <a:buFontTx/>
              <a:buChar char="-"/>
            </a:pPr>
            <a:r>
              <a:rPr lang="en-US" sz="3400" smtClean="0">
                <a:solidFill>
                  <a:schemeClr val="accent1"/>
                </a:solidFill>
              </a:rPr>
              <a:t>Thuật toán sắp xếp chèn </a:t>
            </a:r>
            <a:r>
              <a:rPr lang="en-US" sz="3400" i="1" smtClean="0">
                <a:solidFill>
                  <a:schemeClr val="accent1"/>
                </a:solidFill>
              </a:rPr>
              <a:t>(Insertion Sort) </a:t>
            </a:r>
          </a:p>
          <a:p>
            <a:pPr>
              <a:buFontTx/>
              <a:buChar char="-"/>
            </a:pPr>
            <a:r>
              <a:rPr lang="en-US" sz="3600" smtClean="0">
                <a:solidFill>
                  <a:schemeClr val="accent1"/>
                </a:solidFill>
              </a:rPr>
              <a:t>Thuật toán sắp xếp chọn lựa </a:t>
            </a:r>
            <a:r>
              <a:rPr lang="en-US" sz="3600" i="1" smtClean="0">
                <a:solidFill>
                  <a:schemeClr val="accent1"/>
                </a:solidFill>
              </a:rPr>
              <a:t>(Selection Sort)</a:t>
            </a:r>
          </a:p>
          <a:p>
            <a:r>
              <a:rPr lang="en-US" sz="3400" b="1" smtClean="0">
                <a:solidFill>
                  <a:srgbClr val="FFC000"/>
                </a:solidFill>
              </a:rPr>
              <a:t>Thuật toán sắp xếp hiệu quả:</a:t>
            </a:r>
          </a:p>
          <a:p>
            <a:pPr>
              <a:buFontTx/>
              <a:buChar char="-"/>
            </a:pPr>
            <a:r>
              <a:rPr lang="en-US" sz="3600" smtClean="0">
                <a:solidFill>
                  <a:schemeClr val="accent2"/>
                </a:solidFill>
              </a:rPr>
              <a:t>Thuật toán sắp xếp sát nhập </a:t>
            </a:r>
            <a:r>
              <a:rPr lang="en-US" sz="3600" i="1" smtClean="0">
                <a:solidFill>
                  <a:schemeClr val="accent2"/>
                </a:solidFill>
              </a:rPr>
              <a:t>(Merge Sort)</a:t>
            </a:r>
          </a:p>
          <a:p>
            <a:pPr>
              <a:buFontTx/>
              <a:buChar char="-"/>
            </a:pPr>
            <a:r>
              <a:rPr lang="en-US" sz="3600" smtClean="0">
                <a:solidFill>
                  <a:schemeClr val="accent2"/>
                </a:solidFill>
              </a:rPr>
              <a:t>Thuật toán sắp xếp heap </a:t>
            </a:r>
            <a:r>
              <a:rPr lang="en-US" sz="3600" i="1" smtClean="0">
                <a:solidFill>
                  <a:schemeClr val="accent2"/>
                </a:solidFill>
              </a:rPr>
              <a:t>(Heap Sort)</a:t>
            </a:r>
          </a:p>
          <a:p>
            <a:pPr>
              <a:buFontTx/>
              <a:buChar char="-"/>
            </a:pPr>
            <a:r>
              <a:rPr lang="en-US" sz="3600" smtClean="0">
                <a:solidFill>
                  <a:schemeClr val="accent2"/>
                </a:solidFill>
              </a:rPr>
              <a:t>Thuật toán sắp xếp nhanh </a:t>
            </a:r>
            <a:r>
              <a:rPr lang="en-US" sz="3600" i="1" smtClean="0">
                <a:solidFill>
                  <a:schemeClr val="accent2"/>
                </a:solidFill>
              </a:rPr>
              <a:t>(Quick Sort)</a:t>
            </a:r>
          </a:p>
          <a:p>
            <a:r>
              <a:rPr lang="en-US" sz="3300" smtClean="0">
                <a:solidFill>
                  <a:srgbClr val="92D050"/>
                </a:solidFill>
              </a:rPr>
              <a:t>Thuật toán sắp xếp “Bong bóng” và biến thể (Bubble)</a:t>
            </a:r>
          </a:p>
          <a:p>
            <a:pPr>
              <a:buFontTx/>
              <a:buChar char="-"/>
            </a:pPr>
            <a:r>
              <a:rPr lang="en-US" sz="3600" b="1" smtClean="0">
                <a:solidFill>
                  <a:srgbClr val="92D050"/>
                </a:solidFill>
              </a:rPr>
              <a:t>Thuật toán sắp xếp bong bóng</a:t>
            </a:r>
          </a:p>
          <a:p>
            <a:pPr>
              <a:buFontTx/>
              <a:buChar char="-"/>
            </a:pPr>
            <a:r>
              <a:rPr lang="en-US" sz="4400" b="1" smtClean="0">
                <a:solidFill>
                  <a:srgbClr val="92D050"/>
                </a:solidFill>
              </a:rPr>
              <a:t>Thuật toán sắp xếp Shell </a:t>
            </a:r>
            <a:r>
              <a:rPr lang="en-US" sz="4400" b="1" i="1" smtClean="0">
                <a:solidFill>
                  <a:srgbClr val="92D050"/>
                </a:solidFill>
              </a:rPr>
              <a:t>(Shell Sort)</a:t>
            </a:r>
          </a:p>
          <a:p>
            <a:pPr>
              <a:buFontTx/>
              <a:buChar char="-"/>
            </a:pPr>
            <a:r>
              <a:rPr lang="en-US" sz="3400" smtClean="0">
                <a:solidFill>
                  <a:srgbClr val="92D050"/>
                </a:solidFill>
              </a:rPr>
              <a:t>Thuật toán  sắp xếp lược </a:t>
            </a:r>
            <a:r>
              <a:rPr lang="en-US" sz="3400" i="1" smtClean="0">
                <a:solidFill>
                  <a:srgbClr val="92D050"/>
                </a:solidFill>
              </a:rPr>
              <a:t>(Comb Sort)</a:t>
            </a:r>
          </a:p>
        </p:txBody>
      </p:sp>
    </p:spTree>
    <p:extLst>
      <p:ext uri="{BB962C8B-B14F-4D97-AF65-F5344CB8AC3E}">
        <p14:creationId xmlns:p14="http://schemas.microsoft.com/office/powerpoint/2010/main" val="33273230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001000" cy="5029200"/>
          </a:xfrm>
        </p:spPr>
        <p:txBody>
          <a:bodyPr numCol="1">
            <a:normAutofit/>
          </a:bodyPr>
          <a:lstStyle/>
          <a:p>
            <a:pPr marL="0" indent="0">
              <a:buNone/>
            </a:pPr>
            <a:r>
              <a:rPr lang="en-US" sz="2400" i="1" smtClean="0">
                <a:solidFill>
                  <a:schemeClr val="bg1">
                    <a:lumMod val="50000"/>
                  </a:schemeClr>
                </a:solidFill>
              </a:rPr>
              <a:t>*/Tổng quan:</a:t>
            </a:r>
          </a:p>
          <a:p>
            <a:r>
              <a:rPr lang="en-US" sz="2400" b="1" smtClean="0">
                <a:solidFill>
                  <a:srgbClr val="FF0000"/>
                </a:solidFill>
              </a:rPr>
              <a:t>Là sự kết hợp của thuật toán Bubble Sort và Insertion Sort</a:t>
            </a:r>
          </a:p>
          <a:p>
            <a:r>
              <a:rPr lang="en-US" sz="2400" b="1" smtClean="0">
                <a:solidFill>
                  <a:srgbClr val="0070C0"/>
                </a:solidFill>
              </a:rPr>
              <a:t>Thuật toán bắt đầu bằng việc so sánh và sắp xếp các phần tử cách xa nhau sau đó giảm thiểu khoảng cách so sánh lại</a:t>
            </a:r>
          </a:p>
          <a:p>
            <a:r>
              <a:rPr lang="en-US" sz="2400" b="1" smtClean="0">
                <a:solidFill>
                  <a:srgbClr val="FFC000"/>
                </a:solidFill>
              </a:rPr>
              <a:t>Thời gian chạy của ShellSort phụ thuộc nhiều vào các khoảng cách so sánh được sử dụng</a:t>
            </a:r>
            <a:endParaRPr lang="en-US" sz="2400" smtClean="0">
              <a:solidFill>
                <a:srgbClr val="FFC000"/>
              </a:solidFill>
            </a:endParaRPr>
          </a:p>
          <a:p>
            <a:pPr marL="0" indent="0">
              <a:buNone/>
            </a:pPr>
            <a:r>
              <a:rPr lang="en-US" sz="2400" i="1" smtClean="0">
                <a:solidFill>
                  <a:schemeClr val="bg1">
                    <a:lumMod val="50000"/>
                  </a:schemeClr>
                </a:solidFill>
              </a:rPr>
              <a:t>/*</a:t>
            </a:r>
            <a:endParaRPr lang="en-US" sz="2400" i="1">
              <a:solidFill>
                <a:schemeClr val="bg1">
                  <a:lumMod val="50000"/>
                </a:schemeClr>
              </a:solidFill>
            </a:endParaRPr>
          </a:p>
        </p:txBody>
      </p:sp>
      <p:sp>
        <p:nvSpPr>
          <p:cNvPr id="5" name="Title 1"/>
          <p:cNvSpPr>
            <a:spLocks noGrp="1"/>
          </p:cNvSpPr>
          <p:nvPr>
            <p:ph type="title"/>
          </p:nvPr>
        </p:nvSpPr>
        <p:spPr>
          <a:xfrm>
            <a:off x="457200" y="274638"/>
            <a:ext cx="8229600" cy="1143000"/>
          </a:xfrm>
          <a:solidFill>
            <a:schemeClr val="tx2">
              <a:lumMod val="75000"/>
            </a:schemeClr>
          </a:solidFill>
        </p:spPr>
        <p:txBody>
          <a:bodyPr>
            <a:normAutofit/>
          </a:bodyPr>
          <a:lstStyle/>
          <a:p>
            <a:r>
              <a:rPr lang="en-US" smtClean="0">
                <a:solidFill>
                  <a:schemeClr val="accent2">
                    <a:lumMod val="60000"/>
                    <a:lumOff val="40000"/>
                  </a:schemeClr>
                </a:solidFill>
              </a:rPr>
              <a:t>*** Thuật toán sắp xếp Shell***</a:t>
            </a:r>
            <a:endParaRPr lang="en-US">
              <a:solidFill>
                <a:schemeClr val="accent2">
                  <a:lumMod val="60000"/>
                  <a:lumOff val="40000"/>
                </a:schemeClr>
              </a:solidFill>
            </a:endParaRPr>
          </a:p>
        </p:txBody>
      </p:sp>
      <p:pic>
        <p:nvPicPr>
          <p:cNvPr id="20482" name="Picture 2" descr="Step-by-step visualisation of Shellsort"/>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846885" y="3810000"/>
            <a:ext cx="2362200" cy="2933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6498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fontScale="90000"/>
          </a:bodyPr>
          <a:lstStyle/>
          <a:p>
            <a:r>
              <a:rPr lang="en-US" smtClean="0">
                <a:solidFill>
                  <a:schemeClr val="accent2">
                    <a:lumMod val="60000"/>
                    <a:lumOff val="40000"/>
                  </a:schemeClr>
                </a:solidFill>
              </a:rPr>
              <a:t>*** Thuật toán sắp xếp bong bóng***</a:t>
            </a:r>
            <a:endParaRPr lang="en-US">
              <a:solidFill>
                <a:schemeClr val="accent2">
                  <a:lumMod val="60000"/>
                  <a:lumOff val="40000"/>
                </a:schemeClr>
              </a:solidFill>
            </a:endParaRPr>
          </a:p>
        </p:txBody>
      </p:sp>
      <p:sp>
        <p:nvSpPr>
          <p:cNvPr id="3" name="Content Placeholder 2"/>
          <p:cNvSpPr>
            <a:spLocks noGrp="1"/>
          </p:cNvSpPr>
          <p:nvPr>
            <p:ph idx="1"/>
          </p:nvPr>
        </p:nvSpPr>
        <p:spPr>
          <a:xfrm>
            <a:off x="304800" y="1600200"/>
            <a:ext cx="8686800" cy="4525963"/>
          </a:xfrm>
        </p:spPr>
        <p:txBody>
          <a:bodyPr>
            <a:normAutofit fontScale="70000" lnSpcReduction="20000"/>
          </a:bodyPr>
          <a:lstStyle/>
          <a:p>
            <a:r>
              <a:rPr lang="en-US" sz="3400" b="1" smtClean="0">
                <a:solidFill>
                  <a:srgbClr val="FF0000"/>
                </a:solidFill>
              </a:rPr>
              <a:t>Thuật toán sắp xếp đơn giản:</a:t>
            </a:r>
          </a:p>
          <a:p>
            <a:pPr>
              <a:buFontTx/>
              <a:buChar char="-"/>
            </a:pPr>
            <a:r>
              <a:rPr lang="en-US" sz="3400" smtClean="0">
                <a:solidFill>
                  <a:schemeClr val="accent1"/>
                </a:solidFill>
              </a:rPr>
              <a:t>Thuật toán sắp xếp chèn </a:t>
            </a:r>
            <a:r>
              <a:rPr lang="en-US" sz="3400" i="1" smtClean="0">
                <a:solidFill>
                  <a:schemeClr val="accent1"/>
                </a:solidFill>
              </a:rPr>
              <a:t>(Insertion Sort) </a:t>
            </a:r>
          </a:p>
          <a:p>
            <a:pPr>
              <a:buFontTx/>
              <a:buChar char="-"/>
            </a:pPr>
            <a:r>
              <a:rPr lang="en-US" sz="3600" smtClean="0">
                <a:solidFill>
                  <a:schemeClr val="accent1"/>
                </a:solidFill>
              </a:rPr>
              <a:t>Thuật toán sắp xếp chọn lựa </a:t>
            </a:r>
            <a:r>
              <a:rPr lang="en-US" sz="3600" i="1" smtClean="0">
                <a:solidFill>
                  <a:schemeClr val="accent1"/>
                </a:solidFill>
              </a:rPr>
              <a:t>(Selection Sort)</a:t>
            </a:r>
          </a:p>
          <a:p>
            <a:r>
              <a:rPr lang="en-US" sz="3400" b="1" smtClean="0">
                <a:solidFill>
                  <a:srgbClr val="FFC000"/>
                </a:solidFill>
              </a:rPr>
              <a:t>Thuật toán sắp xếp hiệu quả:</a:t>
            </a:r>
          </a:p>
          <a:p>
            <a:pPr>
              <a:buFontTx/>
              <a:buChar char="-"/>
            </a:pPr>
            <a:r>
              <a:rPr lang="en-US" sz="3600" smtClean="0">
                <a:solidFill>
                  <a:schemeClr val="accent2"/>
                </a:solidFill>
              </a:rPr>
              <a:t>Thuật toán sắp xếp sát nhập </a:t>
            </a:r>
            <a:r>
              <a:rPr lang="en-US" sz="3600" i="1" smtClean="0">
                <a:solidFill>
                  <a:schemeClr val="accent2"/>
                </a:solidFill>
              </a:rPr>
              <a:t>(Merge Sort)</a:t>
            </a:r>
          </a:p>
          <a:p>
            <a:pPr>
              <a:buFontTx/>
              <a:buChar char="-"/>
            </a:pPr>
            <a:r>
              <a:rPr lang="en-US" sz="3600" smtClean="0">
                <a:solidFill>
                  <a:schemeClr val="accent2"/>
                </a:solidFill>
              </a:rPr>
              <a:t>Thuật toán sắp xếp heap </a:t>
            </a:r>
            <a:r>
              <a:rPr lang="en-US" sz="3600" i="1" smtClean="0">
                <a:solidFill>
                  <a:schemeClr val="accent2"/>
                </a:solidFill>
              </a:rPr>
              <a:t>(Heap Sort)</a:t>
            </a:r>
          </a:p>
          <a:p>
            <a:pPr>
              <a:buFontTx/>
              <a:buChar char="-"/>
            </a:pPr>
            <a:r>
              <a:rPr lang="en-US" sz="3600" smtClean="0">
                <a:solidFill>
                  <a:schemeClr val="accent2"/>
                </a:solidFill>
              </a:rPr>
              <a:t>Thuật toán sắp xếp nhanh </a:t>
            </a:r>
            <a:r>
              <a:rPr lang="en-US" sz="3600" i="1" smtClean="0">
                <a:solidFill>
                  <a:schemeClr val="accent2"/>
                </a:solidFill>
              </a:rPr>
              <a:t>(Quick Sort)</a:t>
            </a:r>
          </a:p>
          <a:p>
            <a:r>
              <a:rPr lang="en-US" sz="3300" smtClean="0">
                <a:solidFill>
                  <a:srgbClr val="92D050"/>
                </a:solidFill>
              </a:rPr>
              <a:t>Thuật toán sắp xếp “Bong bóng” và biến thể (Bubble)</a:t>
            </a:r>
          </a:p>
          <a:p>
            <a:pPr>
              <a:buFontTx/>
              <a:buChar char="-"/>
            </a:pPr>
            <a:r>
              <a:rPr lang="en-US" sz="3600" smtClean="0">
                <a:solidFill>
                  <a:srgbClr val="92D050"/>
                </a:solidFill>
              </a:rPr>
              <a:t>Thuật toán sắp xếp bong bóng</a:t>
            </a:r>
          </a:p>
          <a:p>
            <a:pPr>
              <a:buFontTx/>
              <a:buChar char="-"/>
            </a:pPr>
            <a:r>
              <a:rPr lang="en-US" sz="3600" smtClean="0">
                <a:solidFill>
                  <a:srgbClr val="92D050"/>
                </a:solidFill>
              </a:rPr>
              <a:t>Thuật toán sắp xếp Shell </a:t>
            </a:r>
            <a:r>
              <a:rPr lang="en-US" sz="3600" i="1" smtClean="0">
                <a:solidFill>
                  <a:srgbClr val="92D050"/>
                </a:solidFill>
              </a:rPr>
              <a:t>(Shell Sort)</a:t>
            </a:r>
          </a:p>
          <a:p>
            <a:pPr>
              <a:buFontTx/>
              <a:buChar char="-"/>
            </a:pPr>
            <a:r>
              <a:rPr lang="en-US" sz="4200" b="1" smtClean="0">
                <a:solidFill>
                  <a:srgbClr val="92D050"/>
                </a:solidFill>
              </a:rPr>
              <a:t>Thuật toán  sắp xếp lược </a:t>
            </a:r>
            <a:r>
              <a:rPr lang="en-US" sz="4200" b="1" i="1" smtClean="0">
                <a:solidFill>
                  <a:srgbClr val="92D050"/>
                </a:solidFill>
              </a:rPr>
              <a:t>(Comb Sort)</a:t>
            </a:r>
          </a:p>
        </p:txBody>
      </p:sp>
    </p:spTree>
    <p:extLst>
      <p:ext uri="{BB962C8B-B14F-4D97-AF65-F5344CB8AC3E}">
        <p14:creationId xmlns:p14="http://schemas.microsoft.com/office/powerpoint/2010/main" val="4736895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001000" cy="5029200"/>
          </a:xfrm>
        </p:spPr>
        <p:txBody>
          <a:bodyPr numCol="1">
            <a:normAutofit/>
          </a:bodyPr>
          <a:lstStyle/>
          <a:p>
            <a:pPr marL="0" indent="0">
              <a:buNone/>
            </a:pPr>
            <a:r>
              <a:rPr lang="en-US" sz="2400" i="1" smtClean="0">
                <a:solidFill>
                  <a:schemeClr val="bg1">
                    <a:lumMod val="50000"/>
                  </a:schemeClr>
                </a:solidFill>
              </a:rPr>
              <a:t>*/Tổng quan:</a:t>
            </a:r>
          </a:p>
          <a:p>
            <a:r>
              <a:rPr lang="en-US" sz="2400" b="1" smtClean="0">
                <a:solidFill>
                  <a:srgbClr val="FF0000"/>
                </a:solidFill>
              </a:rPr>
              <a:t>Comb Sort được cải tiến trên cơ sở Bubble Sort.</a:t>
            </a:r>
          </a:p>
          <a:p>
            <a:r>
              <a:rPr lang="en-US" sz="2400" b="1" smtClean="0">
                <a:solidFill>
                  <a:srgbClr val="0070C0"/>
                </a:solidFill>
              </a:rPr>
              <a:t>Ý tưởng là loại bỏ turtle (những giá trị nhỏ ở cuối danh sách) bởi Bubble Sort sẽ chậm hơn rất nhiều khi có nhiều giá trị nhỏ ở cuối danh sách</a:t>
            </a:r>
            <a:endParaRPr lang="en-US" sz="2400" smtClean="0">
              <a:solidFill>
                <a:srgbClr val="FFC000"/>
              </a:solidFill>
            </a:endParaRPr>
          </a:p>
          <a:p>
            <a:pPr marL="0" indent="0">
              <a:buNone/>
            </a:pPr>
            <a:r>
              <a:rPr lang="en-US" sz="2400" i="1" smtClean="0">
                <a:solidFill>
                  <a:schemeClr val="bg1">
                    <a:lumMod val="50000"/>
                  </a:schemeClr>
                </a:solidFill>
              </a:rPr>
              <a:t>/*</a:t>
            </a:r>
            <a:endParaRPr lang="en-US" sz="2400" i="1">
              <a:solidFill>
                <a:schemeClr val="bg1">
                  <a:lumMod val="50000"/>
                </a:schemeClr>
              </a:solidFill>
            </a:endParaRPr>
          </a:p>
        </p:txBody>
      </p:sp>
      <p:sp>
        <p:nvSpPr>
          <p:cNvPr id="5" name="Title 1"/>
          <p:cNvSpPr>
            <a:spLocks noGrp="1"/>
          </p:cNvSpPr>
          <p:nvPr>
            <p:ph type="title"/>
          </p:nvPr>
        </p:nvSpPr>
        <p:spPr>
          <a:xfrm>
            <a:off x="457200" y="274638"/>
            <a:ext cx="8229600" cy="1143000"/>
          </a:xfrm>
          <a:solidFill>
            <a:schemeClr val="tx2">
              <a:lumMod val="75000"/>
            </a:schemeClr>
          </a:solidFill>
        </p:spPr>
        <p:txBody>
          <a:bodyPr>
            <a:normAutofit/>
          </a:bodyPr>
          <a:lstStyle/>
          <a:p>
            <a:r>
              <a:rPr lang="en-US" smtClean="0">
                <a:solidFill>
                  <a:schemeClr val="accent2">
                    <a:lumMod val="60000"/>
                    <a:lumOff val="40000"/>
                  </a:schemeClr>
                </a:solidFill>
              </a:rPr>
              <a:t>*** Thuật toán sắp xếp lược***</a:t>
            </a:r>
            <a:endParaRPr lang="en-US">
              <a:solidFill>
                <a:schemeClr val="accent2">
                  <a:lumMod val="60000"/>
                  <a:lumOff val="40000"/>
                </a:schemeClr>
              </a:solidFill>
            </a:endParaRPr>
          </a:p>
        </p:txBody>
      </p:sp>
      <p:pic>
        <p:nvPicPr>
          <p:cNvPr id="21506" name="Picture 2" descr="Visualisation of comb sort"/>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4038600"/>
            <a:ext cx="2562225" cy="2447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637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fontScale="90000"/>
          </a:bodyPr>
          <a:lstStyle/>
          <a:p>
            <a:r>
              <a:rPr lang="en-US" smtClean="0">
                <a:solidFill>
                  <a:schemeClr val="accent2">
                    <a:lumMod val="60000"/>
                    <a:lumOff val="40000"/>
                  </a:schemeClr>
                </a:solidFill>
              </a:rPr>
              <a:t>*** Thuật toán sắp xếp phổ biến ***</a:t>
            </a:r>
            <a:endParaRPr lang="en-US">
              <a:solidFill>
                <a:schemeClr val="accent2">
                  <a:lumMod val="60000"/>
                  <a:lumOff val="40000"/>
                </a:schemeClr>
              </a:solidFill>
            </a:endParaRPr>
          </a:p>
        </p:txBody>
      </p:sp>
      <p:sp>
        <p:nvSpPr>
          <p:cNvPr id="3" name="Content Placeholder 2"/>
          <p:cNvSpPr>
            <a:spLocks noGrp="1"/>
          </p:cNvSpPr>
          <p:nvPr>
            <p:ph idx="1"/>
          </p:nvPr>
        </p:nvSpPr>
        <p:spPr>
          <a:xfrm>
            <a:off x="304800" y="1600200"/>
            <a:ext cx="8686800" cy="4525963"/>
          </a:xfrm>
        </p:spPr>
        <p:txBody>
          <a:bodyPr>
            <a:normAutofit fontScale="77500" lnSpcReduction="20000"/>
          </a:bodyPr>
          <a:lstStyle/>
          <a:p>
            <a:r>
              <a:rPr lang="en-US" sz="3400" b="1" smtClean="0">
                <a:solidFill>
                  <a:srgbClr val="FF0000"/>
                </a:solidFill>
              </a:rPr>
              <a:t>Thuật toán sắp xếp đơn giản:</a:t>
            </a:r>
          </a:p>
          <a:p>
            <a:pPr>
              <a:buFontTx/>
              <a:buChar char="-"/>
            </a:pPr>
            <a:r>
              <a:rPr lang="en-US" sz="4400" b="1" smtClean="0">
                <a:solidFill>
                  <a:srgbClr val="FF0000"/>
                </a:solidFill>
              </a:rPr>
              <a:t>Thuật toán sắp xếp chèn </a:t>
            </a:r>
            <a:r>
              <a:rPr lang="en-US" sz="4400" b="1" i="1" smtClean="0">
                <a:solidFill>
                  <a:srgbClr val="FF0000"/>
                </a:solidFill>
              </a:rPr>
              <a:t>(Insertion Sort)</a:t>
            </a:r>
          </a:p>
          <a:p>
            <a:pPr>
              <a:buFontTx/>
              <a:buChar char="-"/>
            </a:pPr>
            <a:r>
              <a:rPr lang="en-US" sz="3400" smtClean="0">
                <a:solidFill>
                  <a:srgbClr val="FF0000"/>
                </a:solidFill>
              </a:rPr>
              <a:t>Thuật toán sắp xếp chọn lựa </a:t>
            </a:r>
            <a:r>
              <a:rPr lang="en-US" sz="3400" i="1" smtClean="0">
                <a:solidFill>
                  <a:srgbClr val="FF0000"/>
                </a:solidFill>
              </a:rPr>
              <a:t>(Selection Sort)</a:t>
            </a:r>
          </a:p>
          <a:p>
            <a:r>
              <a:rPr lang="en-US" sz="3400" b="1" smtClean="0">
                <a:solidFill>
                  <a:srgbClr val="FFC000"/>
                </a:solidFill>
              </a:rPr>
              <a:t>Thuật toán sắp xếp hiệu quả:</a:t>
            </a:r>
          </a:p>
          <a:p>
            <a:pPr>
              <a:buFontTx/>
              <a:buChar char="-"/>
            </a:pPr>
            <a:r>
              <a:rPr lang="en-US" sz="3400" smtClean="0">
                <a:solidFill>
                  <a:srgbClr val="FFC000"/>
                </a:solidFill>
              </a:rPr>
              <a:t>Thuật toán sắp xếp sát nhập </a:t>
            </a:r>
            <a:r>
              <a:rPr lang="en-US" sz="3400" i="1" smtClean="0">
                <a:solidFill>
                  <a:srgbClr val="FFC000"/>
                </a:solidFill>
              </a:rPr>
              <a:t>(Merge Sort)</a:t>
            </a:r>
          </a:p>
          <a:p>
            <a:pPr>
              <a:buFontTx/>
              <a:buChar char="-"/>
            </a:pPr>
            <a:r>
              <a:rPr lang="en-US" sz="3400" smtClean="0">
                <a:solidFill>
                  <a:srgbClr val="FFC000"/>
                </a:solidFill>
              </a:rPr>
              <a:t>Thuật toán sắp xếp heap </a:t>
            </a:r>
            <a:r>
              <a:rPr lang="en-US" sz="3400" i="1" smtClean="0">
                <a:solidFill>
                  <a:srgbClr val="FFC000"/>
                </a:solidFill>
              </a:rPr>
              <a:t>(Heap Sort)</a:t>
            </a:r>
          </a:p>
          <a:p>
            <a:pPr>
              <a:buFontTx/>
              <a:buChar char="-"/>
            </a:pPr>
            <a:r>
              <a:rPr lang="en-US" sz="3400" smtClean="0">
                <a:solidFill>
                  <a:srgbClr val="FFC000"/>
                </a:solidFill>
              </a:rPr>
              <a:t>Thuật toán sắp xếp nhanh </a:t>
            </a:r>
            <a:r>
              <a:rPr lang="en-US" sz="3400" i="1" smtClean="0">
                <a:solidFill>
                  <a:srgbClr val="FFC000"/>
                </a:solidFill>
              </a:rPr>
              <a:t>(Quick Sort)</a:t>
            </a:r>
          </a:p>
          <a:p>
            <a:r>
              <a:rPr lang="en-US" sz="3400" b="1" smtClean="0">
                <a:solidFill>
                  <a:srgbClr val="92D050"/>
                </a:solidFill>
              </a:rPr>
              <a:t>Thuật toán sắp xếp “Bong bóng” và biến thể (Bubble)</a:t>
            </a:r>
          </a:p>
          <a:p>
            <a:pPr>
              <a:buFontTx/>
              <a:buChar char="-"/>
            </a:pPr>
            <a:r>
              <a:rPr lang="en-US" sz="3400" smtClean="0">
                <a:solidFill>
                  <a:srgbClr val="92D050"/>
                </a:solidFill>
              </a:rPr>
              <a:t>Thuật toán sắp xếp bong bóng</a:t>
            </a:r>
          </a:p>
          <a:p>
            <a:pPr>
              <a:buFontTx/>
              <a:buChar char="-"/>
            </a:pPr>
            <a:r>
              <a:rPr lang="en-US" sz="3400" smtClean="0">
                <a:solidFill>
                  <a:srgbClr val="92D050"/>
                </a:solidFill>
              </a:rPr>
              <a:t>Thuật toán sắp xếp Shell </a:t>
            </a:r>
            <a:r>
              <a:rPr lang="en-US" sz="3400" i="1" smtClean="0">
                <a:solidFill>
                  <a:srgbClr val="92D050"/>
                </a:solidFill>
              </a:rPr>
              <a:t>(Shell Sort)</a:t>
            </a:r>
          </a:p>
          <a:p>
            <a:pPr>
              <a:buFontTx/>
              <a:buChar char="-"/>
            </a:pPr>
            <a:r>
              <a:rPr lang="en-US" sz="3400" smtClean="0">
                <a:solidFill>
                  <a:srgbClr val="92D050"/>
                </a:solidFill>
              </a:rPr>
              <a:t>Thuật toán  sắp xếp lược </a:t>
            </a:r>
            <a:r>
              <a:rPr lang="en-US" sz="3400" i="1" smtClean="0">
                <a:solidFill>
                  <a:srgbClr val="92D050"/>
                </a:solidFill>
              </a:rPr>
              <a:t>(Comb Sort)</a:t>
            </a:r>
          </a:p>
        </p:txBody>
      </p:sp>
    </p:spTree>
    <p:extLst>
      <p:ext uri="{BB962C8B-B14F-4D97-AF65-F5344CB8AC3E}">
        <p14:creationId xmlns:p14="http://schemas.microsoft.com/office/powerpoint/2010/main" val="38819607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60967"/>
            <a:ext cx="8229600" cy="3001963"/>
          </a:xfrm>
          <a:ln w="76200">
            <a:solidFill>
              <a:schemeClr val="bg1"/>
            </a:solidFill>
            <a:prstDash val="lgDashDot"/>
          </a:ln>
        </p:spPr>
        <p:txBody>
          <a:bodyPr numCol="2">
            <a:normAutofit/>
          </a:bodyPr>
          <a:lstStyle/>
          <a:p>
            <a:pPr marL="0" indent="0" algn="ctr">
              <a:buNone/>
            </a:pPr>
            <a:r>
              <a:rPr lang="en-US" b="1" smtClean="0">
                <a:solidFill>
                  <a:srgbClr val="00B050"/>
                </a:solidFill>
              </a:rPr>
              <a:t>Ưu điểm:</a:t>
            </a:r>
          </a:p>
          <a:p>
            <a:pPr>
              <a:buFontTx/>
              <a:buChar char="-"/>
            </a:pPr>
            <a:r>
              <a:rPr lang="en-US" i="1" smtClean="0">
                <a:solidFill>
                  <a:srgbClr val="00B050"/>
                </a:solidFill>
              </a:rPr>
              <a:t>Hiệu quả với dữ liệu nhỏ do sử dụng ít bộ nhớ</a:t>
            </a:r>
          </a:p>
          <a:p>
            <a:pPr>
              <a:buFontTx/>
              <a:buChar char="-"/>
            </a:pPr>
            <a:r>
              <a:rPr lang="en-US" i="1" smtClean="0">
                <a:solidFill>
                  <a:srgbClr val="00B050"/>
                </a:solidFill>
              </a:rPr>
              <a:t>Đơn giản !!!</a:t>
            </a:r>
          </a:p>
          <a:p>
            <a:pPr marL="0" indent="0" algn="ctr">
              <a:buNone/>
            </a:pPr>
            <a:r>
              <a:rPr lang="en-US" b="1" smtClean="0">
                <a:solidFill>
                  <a:srgbClr val="FF0000"/>
                </a:solidFill>
              </a:rPr>
              <a:t>Nhược điểm:</a:t>
            </a:r>
          </a:p>
          <a:p>
            <a:pPr marL="0" indent="0">
              <a:buNone/>
            </a:pPr>
            <a:r>
              <a:rPr lang="en-US" smtClean="0">
                <a:solidFill>
                  <a:srgbClr val="FF0000"/>
                </a:solidFill>
              </a:rPr>
              <a:t>- </a:t>
            </a:r>
            <a:r>
              <a:rPr lang="en-US" i="1" smtClean="0">
                <a:solidFill>
                  <a:srgbClr val="FF0000"/>
                </a:solidFill>
              </a:rPr>
              <a:t>Trở nên tốn kém vòng lặp khi làm việc với dữ liệu có kích thước lớn.</a:t>
            </a:r>
            <a:endParaRPr lang="en-US" i="1">
              <a:solidFill>
                <a:srgbClr val="FF0000"/>
              </a:solidFill>
            </a:endParaRPr>
          </a:p>
        </p:txBody>
      </p:sp>
      <p:sp>
        <p:nvSpPr>
          <p:cNvPr id="5" name="Title 1"/>
          <p:cNvSpPr>
            <a:spLocks noGrp="1"/>
          </p:cNvSpPr>
          <p:nvPr>
            <p:ph type="title"/>
          </p:nvPr>
        </p:nvSpPr>
        <p:spPr>
          <a:xfrm>
            <a:off x="457200" y="274638"/>
            <a:ext cx="8229600" cy="1143000"/>
          </a:xfrm>
          <a:solidFill>
            <a:schemeClr val="tx2">
              <a:lumMod val="75000"/>
            </a:schemeClr>
          </a:solidFill>
        </p:spPr>
        <p:txBody>
          <a:bodyPr>
            <a:normAutofit fontScale="90000"/>
          </a:bodyPr>
          <a:lstStyle/>
          <a:p>
            <a:r>
              <a:rPr lang="en-US" smtClean="0">
                <a:solidFill>
                  <a:schemeClr val="accent2">
                    <a:lumMod val="60000"/>
                    <a:lumOff val="40000"/>
                  </a:schemeClr>
                </a:solidFill>
              </a:rPr>
              <a:t>*** Thuật toán sắp xếp đơn giản ***</a:t>
            </a:r>
            <a:endParaRPr lang="en-US">
              <a:solidFill>
                <a:schemeClr val="accent2">
                  <a:lumMod val="60000"/>
                  <a:lumOff val="40000"/>
                </a:schemeClr>
              </a:solidFill>
            </a:endParaRPr>
          </a:p>
        </p:txBody>
      </p:sp>
      <p:pic>
        <p:nvPicPr>
          <p:cNvPr id="6" name="Picture 2" descr="Kết quả hình ảnh cho ram vs hard dri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6600" y="5113809"/>
            <a:ext cx="3042138" cy="165289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629400" y="5492446"/>
            <a:ext cx="1720344"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Loser</a:t>
            </a:r>
            <a:endParaRPr lang="en-US" sz="5400" b="1" cap="none" spc="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8" name="Rectangle 7"/>
          <p:cNvSpPr/>
          <p:nvPr/>
        </p:nvSpPr>
        <p:spPr>
          <a:xfrm>
            <a:off x="200890" y="5076948"/>
            <a:ext cx="2743201" cy="1754326"/>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Winner!!!</a:t>
            </a:r>
            <a:endParaRPr lang="en-US" sz="5400" b="1" cap="all" spc="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2725004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numCol="1">
            <a:normAutofit/>
          </a:bodyPr>
          <a:lstStyle/>
          <a:p>
            <a:pPr marL="0" indent="0">
              <a:buNone/>
            </a:pPr>
            <a:r>
              <a:rPr lang="en-US" sz="2400" i="1" smtClean="0">
                <a:solidFill>
                  <a:schemeClr val="bg1">
                    <a:lumMod val="50000"/>
                  </a:schemeClr>
                </a:solidFill>
              </a:rPr>
              <a:t>*/Tổng quan:</a:t>
            </a:r>
          </a:p>
          <a:p>
            <a:pPr marL="0" indent="0">
              <a:buNone/>
            </a:pPr>
            <a:r>
              <a:rPr lang="en-US" sz="2400" smtClean="0">
                <a:solidFill>
                  <a:srgbClr val="FF0000"/>
                </a:solidFill>
              </a:rPr>
              <a:t>Sắp xếp chèn được triển khai bằng cách lấy từng phần tử một và chèn chúng vào vị trí đúng của chúng trong một danh sách mới.</a:t>
            </a:r>
            <a:r>
              <a:rPr lang="en-US" sz="2400" smtClean="0">
                <a:solidFill>
                  <a:schemeClr val="bg1"/>
                </a:solidFill>
              </a:rPr>
              <a:t> </a:t>
            </a:r>
            <a:r>
              <a:rPr lang="en-US" sz="2400" smtClean="0">
                <a:solidFill>
                  <a:srgbClr val="00B0F0"/>
                </a:solidFill>
              </a:rPr>
              <a:t>Trong mảng, danh sách mới và các phần tử còn lại có thể chia sẻ không gian của mảng nhưng việc thêm phần tử trở nên rất đắt đỏ khi phải dịch tất cả các phần tử  ở phía sau từng phần tử một. </a:t>
            </a:r>
            <a:r>
              <a:rPr lang="en-US" sz="2400" smtClean="0">
                <a:solidFill>
                  <a:srgbClr val="FFC000"/>
                </a:solidFill>
              </a:rPr>
              <a:t>– Shellsort là  một biến thể của Insertion Sort hiệu quả hơn cho những danh sách lớn hơn </a:t>
            </a:r>
          </a:p>
          <a:p>
            <a:pPr marL="0" indent="0">
              <a:buNone/>
            </a:pPr>
            <a:r>
              <a:rPr lang="en-US" sz="2400" i="1" smtClean="0">
                <a:solidFill>
                  <a:schemeClr val="bg1">
                    <a:lumMod val="50000"/>
                  </a:schemeClr>
                </a:solidFill>
              </a:rPr>
              <a:t>/*</a:t>
            </a:r>
            <a:endParaRPr lang="en-US" sz="2400" i="1">
              <a:solidFill>
                <a:schemeClr val="bg1">
                  <a:lumMod val="50000"/>
                </a:schemeClr>
              </a:solidFill>
            </a:endParaRPr>
          </a:p>
        </p:txBody>
      </p:sp>
      <p:sp>
        <p:nvSpPr>
          <p:cNvPr id="5" name="Title 1"/>
          <p:cNvSpPr>
            <a:spLocks noGrp="1"/>
          </p:cNvSpPr>
          <p:nvPr>
            <p:ph type="title"/>
          </p:nvPr>
        </p:nvSpPr>
        <p:spPr>
          <a:xfrm>
            <a:off x="457200" y="274638"/>
            <a:ext cx="8229600" cy="1143000"/>
          </a:xfrm>
          <a:solidFill>
            <a:schemeClr val="tx2">
              <a:lumMod val="75000"/>
            </a:schemeClr>
          </a:solidFill>
        </p:spPr>
        <p:txBody>
          <a:bodyPr>
            <a:normAutofit/>
          </a:bodyPr>
          <a:lstStyle/>
          <a:p>
            <a:r>
              <a:rPr lang="en-US" smtClean="0">
                <a:solidFill>
                  <a:schemeClr val="accent2">
                    <a:lumMod val="60000"/>
                    <a:lumOff val="40000"/>
                  </a:schemeClr>
                </a:solidFill>
              </a:rPr>
              <a:t>*** Thuật toán sắp xếp chèn ***</a:t>
            </a:r>
            <a:endParaRPr lang="en-US">
              <a:solidFill>
                <a:schemeClr val="accent2">
                  <a:lumMod val="60000"/>
                  <a:lumOff val="40000"/>
                </a:schemeClr>
              </a:solidFill>
            </a:endParaRPr>
          </a:p>
        </p:txBody>
      </p:sp>
      <p:pic>
        <p:nvPicPr>
          <p:cNvPr id="1026" name="Picture 2" descr="https://upload.wikimedia.org/wikipedia/commons/0/0f/Insertion-sort-example-300px.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4648200"/>
            <a:ext cx="2857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560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numCol="1">
            <a:normAutofit/>
          </a:bodyPr>
          <a:lstStyle/>
          <a:p>
            <a:pPr marL="0" indent="0">
              <a:buNone/>
            </a:pPr>
            <a:r>
              <a:rPr lang="en-US" sz="2400" i="1" smtClean="0">
                <a:solidFill>
                  <a:schemeClr val="bg1">
                    <a:lumMod val="50000"/>
                  </a:schemeClr>
                </a:solidFill>
              </a:rPr>
              <a:t>*/Thuật toán:</a:t>
            </a:r>
          </a:p>
          <a:p>
            <a:r>
              <a:rPr lang="en-US" sz="2400" smtClean="0">
                <a:solidFill>
                  <a:srgbClr val="FF0000"/>
                </a:solidFill>
              </a:rPr>
              <a:t>Trong mỗi vòng lặp</a:t>
            </a:r>
            <a:r>
              <a:rPr lang="en-US" sz="2400" smtClean="0">
                <a:solidFill>
                  <a:schemeClr val="bg1"/>
                </a:solidFill>
              </a:rPr>
              <a:t>, sắp xếp </a:t>
            </a:r>
            <a:r>
              <a:rPr lang="en-US" sz="2400" i="1" smtClean="0">
                <a:solidFill>
                  <a:schemeClr val="bg1"/>
                </a:solidFill>
              </a:rPr>
              <a:t>“chèn” </a:t>
            </a:r>
            <a:r>
              <a:rPr lang="en-US" sz="2400" smtClean="0">
                <a:solidFill>
                  <a:schemeClr val="bg1"/>
                </a:solidFill>
              </a:rPr>
              <a:t>lấy một phần tử ra khỏi dữ liệu đầu vào, đưa nó vào vị trí  phù hợp trong danh sách đã được sắp xếp. Lặp lại cho đến khi hết mảng.</a:t>
            </a:r>
          </a:p>
          <a:p>
            <a:r>
              <a:rPr lang="en-US" sz="2400" smtClean="0">
                <a:solidFill>
                  <a:srgbClr val="FF0000"/>
                </a:solidFill>
              </a:rPr>
              <a:t>Cứ mỗi vòng lặp</a:t>
            </a:r>
            <a:r>
              <a:rPr lang="en-US" sz="2400" smtClean="0">
                <a:solidFill>
                  <a:schemeClr val="bg1"/>
                </a:solidFill>
              </a:rPr>
              <a:t>, danh sách được sắp xếp lại lớn hơn, ở mỗi vị trí trong mảng lần lượt được so sánh với </a:t>
            </a:r>
            <a:r>
              <a:rPr lang="en-US" sz="2400" b="1" smtClean="0">
                <a:solidFill>
                  <a:schemeClr val="bg1"/>
                </a:solidFill>
              </a:rPr>
              <a:t>giá trị cực trị </a:t>
            </a:r>
            <a:r>
              <a:rPr lang="en-US" sz="2400" smtClean="0">
                <a:solidFill>
                  <a:schemeClr val="bg1"/>
                </a:solidFill>
              </a:rPr>
              <a:t>của mảng (ở ngay cạnh) </a:t>
            </a:r>
            <a:r>
              <a:rPr lang="en-US" sz="2400" smtClean="0">
                <a:solidFill>
                  <a:srgbClr val="FFFF00"/>
                </a:solidFill>
              </a:rPr>
              <a:t>Nếu như vị trí xét là </a:t>
            </a:r>
            <a:r>
              <a:rPr lang="en-US" sz="2400" b="1" smtClean="0">
                <a:solidFill>
                  <a:srgbClr val="FFFF00"/>
                </a:solidFill>
              </a:rPr>
              <a:t>cực trị </a:t>
            </a:r>
            <a:r>
              <a:rPr lang="en-US" sz="2400" smtClean="0">
                <a:solidFill>
                  <a:srgbClr val="FFFF00"/>
                </a:solidFill>
              </a:rPr>
              <a:t>thì giữ nguyên vị trí và xét vị trí tiếp theo</a:t>
            </a:r>
            <a:r>
              <a:rPr lang="en-US" sz="2400" smtClean="0">
                <a:solidFill>
                  <a:schemeClr val="bg1"/>
                </a:solidFill>
              </a:rPr>
              <a:t>, </a:t>
            </a:r>
            <a:r>
              <a:rPr lang="en-US" sz="2400" smtClean="0">
                <a:solidFill>
                  <a:srgbClr val="00B0F0"/>
                </a:solidFill>
              </a:rPr>
              <a:t>nếu không là cực trị thì so sánh với vị trí tiếp theo đồng thời dịch các cực trị để lấy khoảng trống sau đó chèn vào vị trí phù hợp</a:t>
            </a:r>
          </a:p>
          <a:p>
            <a:pPr marL="0" indent="0">
              <a:buNone/>
            </a:pPr>
            <a:r>
              <a:rPr lang="en-US" sz="2400" i="1" smtClean="0">
                <a:solidFill>
                  <a:schemeClr val="bg1">
                    <a:lumMod val="50000"/>
                  </a:schemeClr>
                </a:solidFill>
              </a:rPr>
              <a:t>/*</a:t>
            </a:r>
            <a:endParaRPr lang="en-US" sz="2400" i="1">
              <a:solidFill>
                <a:schemeClr val="bg1">
                  <a:lumMod val="50000"/>
                </a:schemeClr>
              </a:solidFill>
            </a:endParaRPr>
          </a:p>
        </p:txBody>
      </p:sp>
      <p:sp>
        <p:nvSpPr>
          <p:cNvPr id="5" name="Title 1"/>
          <p:cNvSpPr>
            <a:spLocks noGrp="1"/>
          </p:cNvSpPr>
          <p:nvPr>
            <p:ph type="title"/>
          </p:nvPr>
        </p:nvSpPr>
        <p:spPr>
          <a:xfrm>
            <a:off x="457200" y="274638"/>
            <a:ext cx="8229600" cy="1143000"/>
          </a:xfrm>
          <a:solidFill>
            <a:schemeClr val="tx2">
              <a:lumMod val="75000"/>
            </a:schemeClr>
          </a:solidFill>
        </p:spPr>
        <p:txBody>
          <a:bodyPr>
            <a:normAutofit/>
          </a:bodyPr>
          <a:lstStyle/>
          <a:p>
            <a:r>
              <a:rPr lang="en-US" smtClean="0">
                <a:solidFill>
                  <a:schemeClr val="accent2">
                    <a:lumMod val="60000"/>
                    <a:lumOff val="40000"/>
                  </a:schemeClr>
                </a:solidFill>
              </a:rPr>
              <a:t>*** Thuật toán sắp xếp chèn ***</a:t>
            </a:r>
            <a:endParaRPr lang="en-US">
              <a:solidFill>
                <a:schemeClr val="accent2">
                  <a:lumMod val="60000"/>
                  <a:lumOff val="40000"/>
                </a:schemeClr>
              </a:solidFill>
            </a:endParaRPr>
          </a:p>
        </p:txBody>
      </p:sp>
      <p:pic>
        <p:nvPicPr>
          <p:cNvPr id="4" name="Picture 2" descr="https://upload.wikimedia.org/wikipedia/commons/0/0f/Insertion-sort-example-300px.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5155223"/>
            <a:ext cx="2857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812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580072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1143000"/>
          </a:xfrm>
          <a:solidFill>
            <a:schemeClr val="tx2">
              <a:lumMod val="75000"/>
            </a:schemeClr>
          </a:solidFill>
        </p:spPr>
        <p:txBody>
          <a:bodyPr>
            <a:normAutofit/>
          </a:bodyPr>
          <a:lstStyle/>
          <a:p>
            <a:r>
              <a:rPr lang="en-US" smtClean="0">
                <a:solidFill>
                  <a:schemeClr val="accent2">
                    <a:lumMod val="60000"/>
                    <a:lumOff val="40000"/>
                  </a:schemeClr>
                </a:solidFill>
              </a:rPr>
              <a:t>*** Thuật toán sắp xếp chèn ***</a:t>
            </a:r>
            <a:endParaRPr lang="en-US">
              <a:solidFill>
                <a:schemeClr val="accent2">
                  <a:lumMod val="60000"/>
                  <a:lumOff val="40000"/>
                </a:schemeClr>
              </a:solidFill>
            </a:endParaRPr>
          </a:p>
        </p:txBody>
      </p:sp>
      <p:pic>
        <p:nvPicPr>
          <p:cNvPr id="3078" name="Picture 6" descr="https://upload.wikimedia.org/wikipedia/commons/4/42/Insertion_sort.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657975" y="1828800"/>
            <a:ext cx="1838325" cy="28765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s://upload.wikimedia.org/wikipedia/commons/0/0f/Insertion-sort-example-300px.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4972050"/>
            <a:ext cx="2857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627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numCol="1">
            <a:normAutofit fontScale="92500" lnSpcReduction="10000"/>
          </a:bodyPr>
          <a:lstStyle/>
          <a:p>
            <a:pPr marL="0" indent="0">
              <a:buNone/>
            </a:pPr>
            <a:r>
              <a:rPr lang="en-US" sz="2400" b="1" i="1" smtClean="0">
                <a:solidFill>
                  <a:srgbClr val="FF3300"/>
                </a:solidFill>
              </a:rPr>
              <a:t>*/Trường hợp tối ưu</a:t>
            </a:r>
          </a:p>
          <a:p>
            <a:pPr marL="0" indent="0">
              <a:buNone/>
            </a:pPr>
            <a:r>
              <a:rPr lang="en-US" sz="2400" smtClean="0">
                <a:solidFill>
                  <a:srgbClr val="FF0000"/>
                </a:solidFill>
              </a:rPr>
              <a:t>Trường hợp tối ưu là khi mảng đã sắp xếp trước khi sắp xếp sẵn – </a:t>
            </a:r>
            <a:r>
              <a:rPr lang="en-US" sz="2400" b="1" smtClean="0">
                <a:solidFill>
                  <a:srgbClr val="FF0000"/>
                </a:solidFill>
              </a:rPr>
              <a:t>O(n) hàm tuyến tính</a:t>
            </a:r>
          </a:p>
          <a:p>
            <a:pPr marL="0" indent="0">
              <a:buNone/>
            </a:pPr>
            <a:r>
              <a:rPr lang="en-US" sz="2400" b="1" smtClean="0">
                <a:solidFill>
                  <a:srgbClr val="FFFF00"/>
                </a:solidFill>
              </a:rPr>
              <a:t>*/ Trường hợp tối nhược</a:t>
            </a:r>
          </a:p>
          <a:p>
            <a:pPr marL="0" indent="0">
              <a:buNone/>
            </a:pPr>
            <a:r>
              <a:rPr lang="en-US" sz="2400" smtClean="0">
                <a:solidFill>
                  <a:srgbClr val="FFFF00"/>
                </a:solidFill>
              </a:rPr>
              <a:t>Trường hợp tối nhược là khi mảng đã được sắp xếp theo thứ tự ngược lại</a:t>
            </a:r>
          </a:p>
          <a:p>
            <a:pPr marL="0" indent="0">
              <a:buNone/>
            </a:pPr>
            <a:r>
              <a:rPr lang="en-US" sz="2400" smtClean="0">
                <a:solidFill>
                  <a:srgbClr val="FFFF00"/>
                </a:solidFill>
              </a:rPr>
              <a:t>- </a:t>
            </a:r>
            <a:r>
              <a:rPr lang="en-US" sz="2400" b="1" smtClean="0">
                <a:solidFill>
                  <a:srgbClr val="FFFF00"/>
                </a:solidFill>
              </a:rPr>
              <a:t>O(n)</a:t>
            </a:r>
            <a:r>
              <a:rPr lang="en-US" sz="2400" b="1" baseline="30000" smtClean="0">
                <a:solidFill>
                  <a:srgbClr val="FFFF00"/>
                </a:solidFill>
              </a:rPr>
              <a:t>2 </a:t>
            </a:r>
            <a:r>
              <a:rPr lang="en-US" sz="2400" b="1" smtClean="0">
                <a:solidFill>
                  <a:srgbClr val="FFFF00"/>
                </a:solidFill>
              </a:rPr>
              <a:t>hàm bậc 2</a:t>
            </a:r>
          </a:p>
          <a:p>
            <a:pPr marL="0" indent="0">
              <a:buNone/>
            </a:pPr>
            <a:r>
              <a:rPr lang="en-US" sz="2400" b="1" smtClean="0">
                <a:solidFill>
                  <a:srgbClr val="92D050"/>
                </a:solidFill>
              </a:rPr>
              <a:t>*/ Trường hợp thông thường</a:t>
            </a:r>
          </a:p>
          <a:p>
            <a:pPr marL="0" indent="0">
              <a:buNone/>
            </a:pPr>
            <a:r>
              <a:rPr lang="en-US" sz="2400" smtClean="0">
                <a:solidFill>
                  <a:srgbClr val="92D050"/>
                </a:solidFill>
              </a:rPr>
              <a:t>Trường hợp thông thường số vòng lặp cũng là hàm bậc 2, làm cho việc sắp xếp mảng lớn là </a:t>
            </a:r>
            <a:r>
              <a:rPr lang="en-US" sz="2400" u="sng" smtClean="0">
                <a:solidFill>
                  <a:srgbClr val="92D050"/>
                </a:solidFill>
              </a:rPr>
              <a:t>không thể</a:t>
            </a:r>
            <a:r>
              <a:rPr lang="en-US" sz="2400" smtClean="0">
                <a:solidFill>
                  <a:srgbClr val="92D050"/>
                </a:solidFill>
              </a:rPr>
              <a:t>, nhưng thuật toán này lại là thuật toán nhanh nhất để sắp xếp </a:t>
            </a:r>
            <a:r>
              <a:rPr lang="en-US" sz="2400" b="1" smtClean="0">
                <a:solidFill>
                  <a:srgbClr val="92D050"/>
                </a:solidFill>
              </a:rPr>
              <a:t>các mảng rất nhỏ</a:t>
            </a:r>
            <a:r>
              <a:rPr lang="en-US" sz="2400" smtClean="0">
                <a:solidFill>
                  <a:srgbClr val="92D050"/>
                </a:solidFill>
              </a:rPr>
              <a:t> (nhanh hơn cả Quick Sort)</a:t>
            </a:r>
          </a:p>
          <a:p>
            <a:pPr marL="0" indent="0">
              <a:buNone/>
            </a:pPr>
            <a:r>
              <a:rPr lang="en-US" sz="2400" smtClean="0">
                <a:solidFill>
                  <a:srgbClr val="FFC000"/>
                </a:solidFill>
              </a:rPr>
              <a:t>=&gt; Dùng khi kích thước mảng nhỏ (&lt;20) và dữ liệu hầu như đã được sắp xếp sãn.</a:t>
            </a:r>
            <a:endParaRPr lang="en-US" sz="2400">
              <a:solidFill>
                <a:srgbClr val="FFC000"/>
              </a:solidFill>
            </a:endParaRPr>
          </a:p>
        </p:txBody>
      </p:sp>
      <p:sp>
        <p:nvSpPr>
          <p:cNvPr id="5" name="Title 1"/>
          <p:cNvSpPr>
            <a:spLocks noGrp="1"/>
          </p:cNvSpPr>
          <p:nvPr>
            <p:ph type="title"/>
          </p:nvPr>
        </p:nvSpPr>
        <p:spPr>
          <a:xfrm>
            <a:off x="457200" y="274638"/>
            <a:ext cx="8229600" cy="1143000"/>
          </a:xfrm>
          <a:solidFill>
            <a:schemeClr val="tx2">
              <a:lumMod val="75000"/>
            </a:schemeClr>
          </a:solidFill>
        </p:spPr>
        <p:txBody>
          <a:bodyPr>
            <a:normAutofit/>
          </a:bodyPr>
          <a:lstStyle/>
          <a:p>
            <a:r>
              <a:rPr lang="en-US" smtClean="0">
                <a:solidFill>
                  <a:schemeClr val="accent2">
                    <a:lumMod val="60000"/>
                    <a:lumOff val="40000"/>
                  </a:schemeClr>
                </a:solidFill>
              </a:rPr>
              <a:t>*** Thuật toán sắp xếp chèn ***</a:t>
            </a:r>
            <a:endParaRPr lang="en-US">
              <a:solidFill>
                <a:schemeClr val="accent2">
                  <a:lumMod val="60000"/>
                  <a:lumOff val="40000"/>
                </a:schemeClr>
              </a:solidFill>
            </a:endParaRPr>
          </a:p>
        </p:txBody>
      </p:sp>
    </p:spTree>
    <p:extLst>
      <p:ext uri="{BB962C8B-B14F-4D97-AF65-F5344CB8AC3E}">
        <p14:creationId xmlns:p14="http://schemas.microsoft.com/office/powerpoint/2010/main" val="2580279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fontScale="90000"/>
          </a:bodyPr>
          <a:lstStyle/>
          <a:p>
            <a:r>
              <a:rPr lang="en-US" smtClean="0">
                <a:solidFill>
                  <a:schemeClr val="accent2">
                    <a:lumMod val="60000"/>
                    <a:lumOff val="40000"/>
                  </a:schemeClr>
                </a:solidFill>
              </a:rPr>
              <a:t>*** Thuật toán sắp xếp phổ biến ***</a:t>
            </a:r>
            <a:endParaRPr lang="en-US">
              <a:solidFill>
                <a:schemeClr val="accent2">
                  <a:lumMod val="60000"/>
                  <a:lumOff val="40000"/>
                </a:schemeClr>
              </a:solidFill>
            </a:endParaRPr>
          </a:p>
        </p:txBody>
      </p:sp>
      <p:sp>
        <p:nvSpPr>
          <p:cNvPr id="3" name="Content Placeholder 2"/>
          <p:cNvSpPr>
            <a:spLocks noGrp="1"/>
          </p:cNvSpPr>
          <p:nvPr>
            <p:ph idx="1"/>
          </p:nvPr>
        </p:nvSpPr>
        <p:spPr>
          <a:xfrm>
            <a:off x="304800" y="1600200"/>
            <a:ext cx="8686800" cy="4525963"/>
          </a:xfrm>
        </p:spPr>
        <p:txBody>
          <a:bodyPr>
            <a:normAutofit fontScale="77500" lnSpcReduction="20000"/>
          </a:bodyPr>
          <a:lstStyle/>
          <a:p>
            <a:r>
              <a:rPr lang="en-US" sz="3400" b="1" smtClean="0">
                <a:solidFill>
                  <a:srgbClr val="FF0000"/>
                </a:solidFill>
              </a:rPr>
              <a:t>Thuật toán sắp xếp đơn giản:</a:t>
            </a:r>
          </a:p>
          <a:p>
            <a:pPr>
              <a:buFontTx/>
              <a:buChar char="-"/>
            </a:pPr>
            <a:r>
              <a:rPr lang="en-US" sz="3400" smtClean="0">
                <a:solidFill>
                  <a:schemeClr val="accent1"/>
                </a:solidFill>
              </a:rPr>
              <a:t>Thuật toán sắp xếp chèn </a:t>
            </a:r>
            <a:r>
              <a:rPr lang="en-US" sz="3400" i="1" smtClean="0">
                <a:solidFill>
                  <a:schemeClr val="accent1"/>
                </a:solidFill>
              </a:rPr>
              <a:t>(Insertion Sort) </a:t>
            </a:r>
          </a:p>
          <a:p>
            <a:pPr>
              <a:buFontTx/>
              <a:buChar char="-"/>
            </a:pPr>
            <a:r>
              <a:rPr lang="en-US" sz="4400" b="1" smtClean="0">
                <a:solidFill>
                  <a:srgbClr val="FF0000"/>
                </a:solidFill>
              </a:rPr>
              <a:t>Thuật toán sắp xếp chọn lựa </a:t>
            </a:r>
            <a:r>
              <a:rPr lang="en-US" sz="4400" b="1" i="1" smtClean="0">
                <a:solidFill>
                  <a:srgbClr val="FF0000"/>
                </a:solidFill>
              </a:rPr>
              <a:t>(Selection Sort)</a:t>
            </a:r>
          </a:p>
          <a:p>
            <a:r>
              <a:rPr lang="en-US" sz="3400" b="1" smtClean="0">
                <a:solidFill>
                  <a:srgbClr val="FFC000"/>
                </a:solidFill>
              </a:rPr>
              <a:t>Thuật toán sắp xếp hiệu quả:</a:t>
            </a:r>
          </a:p>
          <a:p>
            <a:pPr>
              <a:buFontTx/>
              <a:buChar char="-"/>
            </a:pPr>
            <a:r>
              <a:rPr lang="en-US" sz="3400" smtClean="0">
                <a:solidFill>
                  <a:srgbClr val="FFC000"/>
                </a:solidFill>
              </a:rPr>
              <a:t>Thuật toán sắp xếp sát nhập </a:t>
            </a:r>
            <a:r>
              <a:rPr lang="en-US" sz="3400" i="1" smtClean="0">
                <a:solidFill>
                  <a:srgbClr val="FFC000"/>
                </a:solidFill>
              </a:rPr>
              <a:t>(Merge Sort)</a:t>
            </a:r>
          </a:p>
          <a:p>
            <a:pPr>
              <a:buFontTx/>
              <a:buChar char="-"/>
            </a:pPr>
            <a:r>
              <a:rPr lang="en-US" sz="3400" smtClean="0">
                <a:solidFill>
                  <a:srgbClr val="FFC000"/>
                </a:solidFill>
              </a:rPr>
              <a:t>Thuật toán sắp xếp heap </a:t>
            </a:r>
            <a:r>
              <a:rPr lang="en-US" sz="3400" i="1" smtClean="0">
                <a:solidFill>
                  <a:srgbClr val="FFC000"/>
                </a:solidFill>
              </a:rPr>
              <a:t>(Heap Sort)</a:t>
            </a:r>
          </a:p>
          <a:p>
            <a:pPr>
              <a:buFontTx/>
              <a:buChar char="-"/>
            </a:pPr>
            <a:r>
              <a:rPr lang="en-US" sz="3400" smtClean="0">
                <a:solidFill>
                  <a:srgbClr val="FFC000"/>
                </a:solidFill>
              </a:rPr>
              <a:t>Thuật toán sắp xếp nhanh </a:t>
            </a:r>
            <a:r>
              <a:rPr lang="en-US" sz="3400" i="1" smtClean="0">
                <a:solidFill>
                  <a:srgbClr val="FFC000"/>
                </a:solidFill>
              </a:rPr>
              <a:t>(Quick Sort)</a:t>
            </a:r>
          </a:p>
          <a:p>
            <a:r>
              <a:rPr lang="en-US" sz="3400" b="1" smtClean="0">
                <a:solidFill>
                  <a:srgbClr val="92D050"/>
                </a:solidFill>
              </a:rPr>
              <a:t>Thuật toán sắp xếp “Bong bóng” và biến thể (Bubble)</a:t>
            </a:r>
          </a:p>
          <a:p>
            <a:pPr>
              <a:buFontTx/>
              <a:buChar char="-"/>
            </a:pPr>
            <a:r>
              <a:rPr lang="en-US" sz="3400" smtClean="0">
                <a:solidFill>
                  <a:srgbClr val="92D050"/>
                </a:solidFill>
              </a:rPr>
              <a:t>Thuật toán sắp xếp bong bóng</a:t>
            </a:r>
          </a:p>
          <a:p>
            <a:pPr>
              <a:buFontTx/>
              <a:buChar char="-"/>
            </a:pPr>
            <a:r>
              <a:rPr lang="en-US" sz="3400" smtClean="0">
                <a:solidFill>
                  <a:srgbClr val="92D050"/>
                </a:solidFill>
              </a:rPr>
              <a:t>Thuật toán sắp xếp Shell </a:t>
            </a:r>
            <a:r>
              <a:rPr lang="en-US" sz="3400" i="1" smtClean="0">
                <a:solidFill>
                  <a:srgbClr val="92D050"/>
                </a:solidFill>
              </a:rPr>
              <a:t>(Shell Sort)</a:t>
            </a:r>
          </a:p>
          <a:p>
            <a:pPr>
              <a:buFontTx/>
              <a:buChar char="-"/>
            </a:pPr>
            <a:r>
              <a:rPr lang="en-US" sz="3400" smtClean="0">
                <a:solidFill>
                  <a:srgbClr val="92D050"/>
                </a:solidFill>
              </a:rPr>
              <a:t>Thuật toán  sắp xếp lược </a:t>
            </a:r>
            <a:r>
              <a:rPr lang="en-US" sz="3400" i="1" smtClean="0">
                <a:solidFill>
                  <a:srgbClr val="92D050"/>
                </a:solidFill>
              </a:rPr>
              <a:t>(Comb Sort)</a:t>
            </a:r>
          </a:p>
        </p:txBody>
      </p:sp>
    </p:spTree>
    <p:extLst>
      <p:ext uri="{BB962C8B-B14F-4D97-AF65-F5344CB8AC3E}">
        <p14:creationId xmlns:p14="http://schemas.microsoft.com/office/powerpoint/2010/main" val="33943938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1023</TotalTime>
  <Words>2439</Words>
  <Application>Microsoft Office PowerPoint</Application>
  <PresentationFormat>On-screen Show (4:3)</PresentationFormat>
  <Paragraphs>222</Paragraphs>
  <Slides>29</Slides>
  <Notes>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****Các thuật toán sắp xếp****</vt:lpstr>
      <vt:lpstr>*** Khái niệm thuật toán sắp xếp ***</vt:lpstr>
      <vt:lpstr>*** Thuật toán sắp xếp phổ biến ***</vt:lpstr>
      <vt:lpstr>*** Thuật toán sắp xếp đơn giản ***</vt:lpstr>
      <vt:lpstr>*** Thuật toán sắp xếp chèn ***</vt:lpstr>
      <vt:lpstr>*** Thuật toán sắp xếp chèn ***</vt:lpstr>
      <vt:lpstr>*** Thuật toán sắp xếp chèn ***</vt:lpstr>
      <vt:lpstr>*** Thuật toán sắp xếp chèn ***</vt:lpstr>
      <vt:lpstr>*** Thuật toán sắp xếp phổ biến ***</vt:lpstr>
      <vt:lpstr>*** Thuật toán sắp xếp chọn lựa ***</vt:lpstr>
      <vt:lpstr>*** Thuật toán sắp xếp chọn lựa ***</vt:lpstr>
      <vt:lpstr>*** Thuật toán sắp xếp chọn lựa ***</vt:lpstr>
      <vt:lpstr>*** Thuật toán sắp xếp phổ biến ***</vt:lpstr>
      <vt:lpstr>*** Thuật toán sắp xếp hiệu quả***</vt:lpstr>
      <vt:lpstr>*** Thuật toán sắp xếp sát nhập***</vt:lpstr>
      <vt:lpstr>*** Thuật toán sắp xếp sát nhập***</vt:lpstr>
      <vt:lpstr>*** Thuật toán sắp xếp sát nhập ***</vt:lpstr>
      <vt:lpstr>*** Thuật toán sắp xếp phổ biến ***</vt:lpstr>
      <vt:lpstr>*** Thuật toán sắp xếp Heap***</vt:lpstr>
      <vt:lpstr>*** Thuật toán sắp xếp phổ biến ***</vt:lpstr>
      <vt:lpstr>*** Thuật toán sắp xếp nhanh***</vt:lpstr>
      <vt:lpstr>*** Thuật toán sắp xếp nhanh***</vt:lpstr>
      <vt:lpstr>*** Thuật toán sắp xếp bong bóng***</vt:lpstr>
      <vt:lpstr>*** Thuật toán sắp xếp bong bóng***</vt:lpstr>
      <vt:lpstr>*** Thuật toán sắp xếp bong bóng***</vt:lpstr>
      <vt:lpstr>*** Thuật toán sắp xếp bong bóng***</vt:lpstr>
      <vt:lpstr>*** Thuật toán sắp xếp Shell***</vt:lpstr>
      <vt:lpstr>*** Thuật toán sắp xếp bong bóng***</vt:lpstr>
      <vt:lpstr>*** Thuật toán sắp xếp lược***</vt:lpstr>
    </vt:vector>
  </TitlesOfParts>
  <Company>TEAM OS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****Các thuật toán sắp xếp****</dc:title>
  <dc:creator>Leo</dc:creator>
  <cp:lastModifiedBy>Leo</cp:lastModifiedBy>
  <cp:revision>34</cp:revision>
  <dcterms:created xsi:type="dcterms:W3CDTF">2017-07-09T15:01:50Z</dcterms:created>
  <dcterms:modified xsi:type="dcterms:W3CDTF">2017-07-10T08:04:54Z</dcterms:modified>
</cp:coreProperties>
</file>