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4660"/>
  </p:normalViewPr>
  <p:slideViewPr>
    <p:cSldViewPr>
      <p:cViewPr>
        <p:scale>
          <a:sx n="57" d="100"/>
          <a:sy n="57" d="100"/>
        </p:scale>
        <p:origin x="-1728" y="-6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24381B-FDDF-4155-9036-6D11C9A303D5}"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F6629-07B9-467D-9024-DD87A4908315}" type="slidenum">
              <a:rPr lang="en-US" smtClean="0"/>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381B-FDDF-4155-9036-6D11C9A303D5}"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4381B-FDDF-4155-9036-6D11C9A303D5}"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381B-FDDF-4155-9036-6D11C9A303D5}"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4381B-FDDF-4155-9036-6D11C9A303D5}"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F6629-07B9-467D-9024-DD87A4908315}" type="slidenum">
              <a:rPr lang="en-US" smtClean="0"/>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24381B-FDDF-4155-9036-6D11C9A303D5}"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24381B-FDDF-4155-9036-6D11C9A303D5}"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F6629-07B9-467D-9024-DD87A4908315}" type="slidenum">
              <a:rPr lang="en-US" smtClean="0"/>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4381B-FDDF-4155-9036-6D11C9A303D5}"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4381B-FDDF-4155-9036-6D11C9A303D5}"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381B-FDDF-4155-9036-6D11C9A303D5}"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F6629-07B9-467D-9024-DD87A4908315}" type="slidenum">
              <a:rPr lang="en-US" smtClean="0"/>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381B-FDDF-4155-9036-6D11C9A303D5}"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F6629-07B9-467D-9024-DD87A4908315}" type="slidenum">
              <a:rPr lang="en-US" smtClean="0"/>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B24381B-FDDF-4155-9036-6D11C9A303D5}" type="datetimeFigureOut">
              <a:rPr lang="en-US" smtClean="0"/>
              <a:t>7/21/2017</a:t>
            </a:fld>
            <a:endParaRPr lang="en-US"/>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4EFF6629-07B9-467D-9024-DD87A49083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hyperlink" Target="http://www.codingunit.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5"/>
          </a:fillRef>
          <a:effectRef idx="1">
            <a:schemeClr val="accent5"/>
          </a:effectRef>
          <a:fontRef idx="minor">
            <a:schemeClr val="lt1"/>
          </a:fontRef>
        </p:style>
        <p:txBody>
          <a:bodyPr/>
          <a:lstStyle/>
          <a:p>
            <a:r>
              <a:rPr lang="en-US" sz="5400" smtClean="0"/>
              <a:t>FILE HANDLING</a:t>
            </a:r>
            <a:endParaRPr lang="en-US"/>
          </a:p>
        </p:txBody>
      </p:sp>
      <p:sp>
        <p:nvSpPr>
          <p:cNvPr id="3" name="Subtitle 2"/>
          <p:cNvSpPr>
            <a:spLocks noGrp="1"/>
          </p:cNvSpPr>
          <p:nvPr>
            <p:ph type="subTitle" idx="1"/>
          </p:nvPr>
        </p:nvSpPr>
        <p:spPr>
          <a:xfrm>
            <a:off x="685800" y="2628900"/>
            <a:ext cx="6400800" cy="1547622"/>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r>
              <a:rPr lang="en-US" smtClean="0">
                <a:solidFill>
                  <a:schemeClr val="accent1"/>
                </a:solidFill>
              </a:rPr>
              <a:t>Author: Phạm Minh Hiếu</a:t>
            </a:r>
          </a:p>
          <a:p>
            <a:r>
              <a:rPr lang="en-US" smtClean="0">
                <a:solidFill>
                  <a:schemeClr val="accent1"/>
                </a:solidFill>
              </a:rPr>
              <a:t>Modify date: 7/20/2017</a:t>
            </a:r>
          </a:p>
          <a:p>
            <a:r>
              <a:rPr lang="en-US" smtClean="0">
                <a:solidFill>
                  <a:schemeClr val="accent1"/>
                </a:solidFill>
              </a:rPr>
              <a:t>Source: </a:t>
            </a:r>
            <a:r>
              <a:rPr lang="en-US" smtClean="0">
                <a:solidFill>
                  <a:schemeClr val="accent1"/>
                </a:solidFill>
                <a:hlinkClick r:id="rId2"/>
              </a:rPr>
              <a:t>www.codingunit.com</a:t>
            </a:r>
            <a:endParaRPr lang="en-US" smtClean="0">
              <a:solidFill>
                <a:schemeClr val="accent1"/>
              </a:solidFill>
            </a:endParaRPr>
          </a:p>
          <a:p>
            <a:r>
              <a:rPr lang="en-US">
                <a:solidFill>
                  <a:schemeClr val="accent1"/>
                </a:solidFill>
              </a:rPr>
              <a:t>	</a:t>
            </a:r>
            <a:r>
              <a:rPr lang="en-US" smtClean="0">
                <a:solidFill>
                  <a:schemeClr val="accent1"/>
                </a:solidFill>
                <a:hlinkClick r:id="rId3"/>
              </a:rPr>
              <a:t>www.tutorialpoint.com</a:t>
            </a:r>
            <a:endParaRPr lang="en-US" smtClean="0">
              <a:solidFill>
                <a:schemeClr val="accent1"/>
              </a:solidFill>
            </a:endParaRPr>
          </a:p>
        </p:txBody>
      </p:sp>
      <p:pic>
        <p:nvPicPr>
          <p:cNvPr id="1026" name="Picture 2" descr="Kết quả hình ảnh cho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881" y="3409950"/>
            <a:ext cx="2044192" cy="153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084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feof</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10000"/>
          </a:bodyPr>
          <a:lstStyle/>
          <a:p>
            <a:r>
              <a:rPr lang="en-US" smtClean="0"/>
              <a:t>Declaration: </a:t>
            </a:r>
          </a:p>
          <a:p>
            <a:r>
              <a:rPr lang="fr-FR">
                <a:solidFill>
                  <a:srgbClr val="0070C0"/>
                </a:solidFill>
              </a:rPr>
              <a:t>i</a:t>
            </a:r>
            <a:r>
              <a:rPr lang="fr-FR" smtClean="0">
                <a:solidFill>
                  <a:srgbClr val="0070C0"/>
                </a:solidFill>
              </a:rPr>
              <a:t>nt</a:t>
            </a:r>
            <a:r>
              <a:rPr lang="fr-FR" smtClean="0">
                <a:solidFill>
                  <a:srgbClr val="92D050"/>
                </a:solidFill>
              </a:rPr>
              <a:t> feof</a:t>
            </a:r>
            <a:r>
              <a:rPr lang="fr-FR" smtClean="0"/>
              <a:t>(</a:t>
            </a:r>
            <a:r>
              <a:rPr lang="fr-FR" smtClean="0">
                <a:solidFill>
                  <a:srgbClr val="0070C0"/>
                </a:solidFill>
              </a:rPr>
              <a:t>FILE *</a:t>
            </a:r>
            <a:r>
              <a:rPr lang="fr-FR" smtClean="0">
                <a:solidFill>
                  <a:schemeClr val="bg1"/>
                </a:solidFill>
              </a:rPr>
              <a:t>stream</a:t>
            </a:r>
            <a:r>
              <a:rPr lang="fr-FR" smtClean="0"/>
              <a:t>)</a:t>
            </a:r>
            <a:endParaRPr lang="en-US" smtClean="0"/>
          </a:p>
          <a:p>
            <a:r>
              <a:rPr lang="en-US" smtClean="0"/>
              <a:t>@Brief: </a:t>
            </a:r>
          </a:p>
          <a:p>
            <a:r>
              <a:rPr lang="en-US" smtClean="0"/>
              <a:t>Kiểm tra kí hiệu kết thúc file (eof) của stream hiện tại. </a:t>
            </a:r>
          </a:p>
          <a:p>
            <a:r>
              <a:rPr lang="en-US" smtClean="0"/>
              <a:t>@Para: </a:t>
            </a:r>
          </a:p>
          <a:p>
            <a:r>
              <a:rPr lang="en-US" smtClean="0"/>
              <a:t>Stream – đây là một con trỏ FILE trỏ đến FILE cần được kiểm tra.</a:t>
            </a:r>
          </a:p>
          <a:p>
            <a:r>
              <a:rPr lang="en-US" smtClean="0"/>
              <a:t>@Return:</a:t>
            </a:r>
          </a:p>
          <a:p>
            <a:r>
              <a:rPr lang="en-US"/>
              <a:t>Trả về giá trị khác 0 nếu như con trỏ chưa về cuối file và trả về 0 nếu con trỏ ở cuối file.</a:t>
            </a:r>
          </a:p>
        </p:txBody>
      </p:sp>
    </p:spTree>
    <p:extLst>
      <p:ext uri="{BB962C8B-B14F-4D97-AF65-F5344CB8AC3E}">
        <p14:creationId xmlns:p14="http://schemas.microsoft.com/office/powerpoint/2010/main" val="4216479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rewind</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lnSpcReduction="10000"/>
          </a:bodyPr>
          <a:lstStyle/>
          <a:p>
            <a:r>
              <a:rPr lang="en-US" smtClean="0"/>
              <a:t>Declaration: </a:t>
            </a:r>
          </a:p>
          <a:p>
            <a:r>
              <a:rPr lang="fr-FR">
                <a:solidFill>
                  <a:srgbClr val="0070C0"/>
                </a:solidFill>
              </a:rPr>
              <a:t>void </a:t>
            </a:r>
            <a:r>
              <a:rPr lang="fr-FR">
                <a:solidFill>
                  <a:srgbClr val="92D050"/>
                </a:solidFill>
              </a:rPr>
              <a:t>rewind</a:t>
            </a:r>
            <a:r>
              <a:rPr lang="fr-FR">
                <a:solidFill>
                  <a:schemeClr val="bg1"/>
                </a:solidFill>
              </a:rPr>
              <a:t>(</a:t>
            </a:r>
            <a:r>
              <a:rPr lang="fr-FR">
                <a:solidFill>
                  <a:srgbClr val="0070C0"/>
                </a:solidFill>
              </a:rPr>
              <a:t>FILE </a:t>
            </a:r>
            <a:r>
              <a:rPr lang="fr-FR">
                <a:solidFill>
                  <a:schemeClr val="bg1"/>
                </a:solidFill>
              </a:rPr>
              <a:t>*stream</a:t>
            </a:r>
            <a:r>
              <a:rPr lang="fr-FR" smtClean="0">
                <a:solidFill>
                  <a:schemeClr val="bg1"/>
                </a:solidFill>
              </a:rPr>
              <a:t>)</a:t>
            </a:r>
          </a:p>
          <a:p>
            <a:r>
              <a:rPr lang="en-US" smtClean="0"/>
              <a:t>@Brief: </a:t>
            </a:r>
          </a:p>
          <a:p>
            <a:r>
              <a:rPr lang="en-US" smtClean="0"/>
              <a:t>Đưa con trỏ FILE về vị trí đầu tiên của FILE stream.</a:t>
            </a:r>
          </a:p>
          <a:p>
            <a:r>
              <a:rPr lang="en-US" smtClean="0"/>
              <a:t>@Para: </a:t>
            </a:r>
          </a:p>
          <a:p>
            <a:r>
              <a:rPr lang="en-US" smtClean="0"/>
              <a:t>Stream – đây là một con trỏ FILE trỏ đến FILE cần đưa con trỏ file về đầu file.</a:t>
            </a:r>
          </a:p>
          <a:p>
            <a:r>
              <a:rPr lang="en-US" smtClean="0"/>
              <a:t>@Return:</a:t>
            </a:r>
          </a:p>
          <a:p>
            <a:r>
              <a:rPr lang="en-US" smtClean="0"/>
              <a:t>[None]</a:t>
            </a:r>
            <a:endParaRPr lang="en-US"/>
          </a:p>
        </p:txBody>
      </p:sp>
    </p:spTree>
    <p:extLst>
      <p:ext uri="{BB962C8B-B14F-4D97-AF65-F5344CB8AC3E}">
        <p14:creationId xmlns:p14="http://schemas.microsoft.com/office/powerpoint/2010/main" val="1462364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fscanf</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20000"/>
          </a:bodyPr>
          <a:lstStyle/>
          <a:p>
            <a:r>
              <a:rPr lang="en-US" smtClean="0"/>
              <a:t>Declaration: </a:t>
            </a:r>
          </a:p>
          <a:p>
            <a:r>
              <a:rPr lang="fr-FR">
                <a:solidFill>
                  <a:srgbClr val="0070C0"/>
                </a:solidFill>
              </a:rPr>
              <a:t>i</a:t>
            </a:r>
            <a:r>
              <a:rPr lang="fr-FR" smtClean="0">
                <a:solidFill>
                  <a:srgbClr val="0070C0"/>
                </a:solidFill>
              </a:rPr>
              <a:t>nt</a:t>
            </a:r>
            <a:r>
              <a:rPr lang="fr-FR" smtClean="0">
                <a:solidFill>
                  <a:srgbClr val="92D050"/>
                </a:solidFill>
              </a:rPr>
              <a:t> fscanf</a:t>
            </a:r>
            <a:r>
              <a:rPr lang="fr-FR" smtClean="0">
                <a:solidFill>
                  <a:schemeClr val="bg1"/>
                </a:solidFill>
              </a:rPr>
              <a:t>(</a:t>
            </a:r>
            <a:r>
              <a:rPr lang="fr-FR" smtClean="0">
                <a:solidFill>
                  <a:srgbClr val="0070C0"/>
                </a:solidFill>
              </a:rPr>
              <a:t>FILE *</a:t>
            </a:r>
            <a:r>
              <a:rPr lang="fr-FR" smtClean="0">
                <a:solidFill>
                  <a:schemeClr val="bg1"/>
                </a:solidFill>
              </a:rPr>
              <a:t>stream,</a:t>
            </a:r>
            <a:r>
              <a:rPr lang="fr-FR" smtClean="0">
                <a:solidFill>
                  <a:srgbClr val="92D050"/>
                </a:solidFill>
              </a:rPr>
              <a:t> </a:t>
            </a:r>
            <a:r>
              <a:rPr lang="fr-FR" smtClean="0">
                <a:solidFill>
                  <a:srgbClr val="0070C0"/>
                </a:solidFill>
              </a:rPr>
              <a:t>const char *</a:t>
            </a:r>
            <a:r>
              <a:rPr lang="fr-FR" smtClean="0">
                <a:solidFill>
                  <a:schemeClr val="bg1"/>
                </a:solidFill>
              </a:rPr>
              <a:t>format, …)</a:t>
            </a:r>
            <a:endParaRPr lang="en-US" smtClean="0">
              <a:solidFill>
                <a:schemeClr val="bg1"/>
              </a:solidFill>
            </a:endParaRPr>
          </a:p>
          <a:p>
            <a:r>
              <a:rPr lang="en-US" smtClean="0"/>
              <a:t>@Brief: </a:t>
            </a:r>
          </a:p>
          <a:p>
            <a:r>
              <a:rPr lang="en-US" smtClean="0"/>
              <a:t>Gán giá trị đọc từ FILE theo kiểu dữ liệu tương ứng vào biến.</a:t>
            </a:r>
          </a:p>
          <a:p>
            <a:r>
              <a:rPr lang="en-US" smtClean="0"/>
              <a:t>@Para: </a:t>
            </a:r>
          </a:p>
          <a:p>
            <a:r>
              <a:rPr lang="en-US"/>
              <a:t>s</a:t>
            </a:r>
            <a:r>
              <a:rPr lang="en-US" smtClean="0"/>
              <a:t>tream – đây là một con trỏ FILE trỏ đến FILE cần đọc.</a:t>
            </a:r>
          </a:p>
          <a:p>
            <a:r>
              <a:rPr lang="en-US" smtClean="0"/>
              <a:t>format – kiểu dữ liệu cần đọc giống scanf</a:t>
            </a:r>
          </a:p>
          <a:p>
            <a:r>
              <a:rPr lang="en-US" smtClean="0"/>
              <a:t>@Return:</a:t>
            </a:r>
          </a:p>
          <a:p>
            <a:r>
              <a:rPr lang="en-US"/>
              <a:t>Trả về số phần tử đầu vào đã hoàn toàn trùng khớp và được truyền. Có thể sẽ ít hơn so với số lượng được cho, hoặc bằng 0 nếu như không khớp từ đầu.</a:t>
            </a:r>
          </a:p>
          <a:p>
            <a:endParaRPr lang="en-US"/>
          </a:p>
        </p:txBody>
      </p:sp>
    </p:spTree>
    <p:extLst>
      <p:ext uri="{BB962C8B-B14F-4D97-AF65-F5344CB8AC3E}">
        <p14:creationId xmlns:p14="http://schemas.microsoft.com/office/powerpoint/2010/main" val="1604183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smtClean="0"/>
              <a:t>Ví dụ #1:</a:t>
            </a:r>
            <a:endParaRPr lang="en-US"/>
          </a:p>
        </p:txBody>
      </p:sp>
      <p:sp>
        <p:nvSpPr>
          <p:cNvPr id="5" name="TextBox 4"/>
          <p:cNvSpPr txBox="1"/>
          <p:nvPr/>
        </p:nvSpPr>
        <p:spPr>
          <a:xfrm>
            <a:off x="6096000" y="1942299"/>
            <a:ext cx="2362200" cy="147732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mtClean="0"/>
              <a:t>Result:</a:t>
            </a:r>
          </a:p>
          <a:p>
            <a:r>
              <a:rPr lang="en-US" smtClean="0"/>
              <a:t>Read String1 |We| Read String2 |are| Read String3 |in| Read Integer |2012|</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276350"/>
            <a:ext cx="474331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474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fprintf</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10000"/>
          </a:bodyPr>
          <a:lstStyle/>
          <a:p>
            <a:r>
              <a:rPr lang="en-US" smtClean="0"/>
              <a:t>Declaration: </a:t>
            </a:r>
          </a:p>
          <a:p>
            <a:r>
              <a:rPr lang="fr-FR">
                <a:solidFill>
                  <a:srgbClr val="0070C0"/>
                </a:solidFill>
              </a:rPr>
              <a:t>i</a:t>
            </a:r>
            <a:r>
              <a:rPr lang="fr-FR" smtClean="0">
                <a:solidFill>
                  <a:srgbClr val="0070C0"/>
                </a:solidFill>
              </a:rPr>
              <a:t>nt</a:t>
            </a:r>
            <a:r>
              <a:rPr lang="fr-FR" smtClean="0">
                <a:solidFill>
                  <a:srgbClr val="92D050"/>
                </a:solidFill>
              </a:rPr>
              <a:t> fprintf</a:t>
            </a:r>
            <a:r>
              <a:rPr lang="fr-FR" smtClean="0">
                <a:solidFill>
                  <a:schemeClr val="bg1"/>
                </a:solidFill>
              </a:rPr>
              <a:t>(</a:t>
            </a:r>
            <a:r>
              <a:rPr lang="fr-FR" smtClean="0">
                <a:solidFill>
                  <a:srgbClr val="0070C0"/>
                </a:solidFill>
              </a:rPr>
              <a:t>FILE *</a:t>
            </a:r>
            <a:r>
              <a:rPr lang="fr-FR" smtClean="0">
                <a:solidFill>
                  <a:schemeClr val="bg1"/>
                </a:solidFill>
              </a:rPr>
              <a:t>stream,</a:t>
            </a:r>
            <a:r>
              <a:rPr lang="fr-FR" smtClean="0">
                <a:solidFill>
                  <a:srgbClr val="92D050"/>
                </a:solidFill>
              </a:rPr>
              <a:t> </a:t>
            </a:r>
            <a:r>
              <a:rPr lang="fr-FR" smtClean="0">
                <a:solidFill>
                  <a:srgbClr val="0070C0"/>
                </a:solidFill>
              </a:rPr>
              <a:t>const char *</a:t>
            </a:r>
            <a:r>
              <a:rPr lang="fr-FR" smtClean="0">
                <a:solidFill>
                  <a:schemeClr val="bg1"/>
                </a:solidFill>
              </a:rPr>
              <a:t>format, …)</a:t>
            </a:r>
            <a:endParaRPr lang="en-US" smtClean="0">
              <a:solidFill>
                <a:schemeClr val="bg1"/>
              </a:solidFill>
            </a:endParaRPr>
          </a:p>
          <a:p>
            <a:r>
              <a:rPr lang="en-US" smtClean="0"/>
              <a:t>@Brief: </a:t>
            </a:r>
          </a:p>
          <a:p>
            <a:r>
              <a:rPr lang="en-US" smtClean="0"/>
              <a:t>In ra văn bản có kiểu dữ liệu tương ứng vào FILE stream</a:t>
            </a:r>
          </a:p>
          <a:p>
            <a:r>
              <a:rPr lang="en-US" smtClean="0"/>
              <a:t>@Para: </a:t>
            </a:r>
          </a:p>
          <a:p>
            <a:r>
              <a:rPr lang="en-US"/>
              <a:t>s</a:t>
            </a:r>
            <a:r>
              <a:rPr lang="en-US" smtClean="0"/>
              <a:t>tream – đây là một con trỏ FILE trỏ đến FILE cần ghi.</a:t>
            </a:r>
          </a:p>
          <a:p>
            <a:r>
              <a:rPr lang="en-US" smtClean="0"/>
              <a:t>format – kiểu dữ liệu cần đọc giống printf</a:t>
            </a:r>
          </a:p>
          <a:p>
            <a:r>
              <a:rPr lang="en-US" smtClean="0"/>
              <a:t>@Return:</a:t>
            </a:r>
          </a:p>
          <a:p>
            <a:r>
              <a:rPr lang="en-US" smtClean="0"/>
              <a:t>Nếu thành công sẽ trả về số kí tự được viết, còn không sẽ trả về giá trị âm.</a:t>
            </a:r>
            <a:endParaRPr lang="en-US"/>
          </a:p>
          <a:p>
            <a:endParaRPr lang="en-US"/>
          </a:p>
        </p:txBody>
      </p:sp>
    </p:spTree>
    <p:extLst>
      <p:ext uri="{BB962C8B-B14F-4D97-AF65-F5344CB8AC3E}">
        <p14:creationId xmlns:p14="http://schemas.microsoft.com/office/powerpoint/2010/main" val="240458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fgets</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70000" lnSpcReduction="20000"/>
          </a:bodyPr>
          <a:lstStyle/>
          <a:p>
            <a:r>
              <a:rPr lang="en-US" smtClean="0"/>
              <a:t>Declaration: </a:t>
            </a:r>
          </a:p>
          <a:p>
            <a:r>
              <a:rPr lang="fr-FR" smtClean="0">
                <a:solidFill>
                  <a:srgbClr val="0070C0"/>
                </a:solidFill>
              </a:rPr>
              <a:t>char*</a:t>
            </a:r>
            <a:r>
              <a:rPr lang="fr-FR" smtClean="0">
                <a:solidFill>
                  <a:srgbClr val="92D050"/>
                </a:solidFill>
              </a:rPr>
              <a:t> fgets</a:t>
            </a:r>
            <a:r>
              <a:rPr lang="fr-FR" smtClean="0">
                <a:solidFill>
                  <a:schemeClr val="bg1"/>
                </a:solidFill>
              </a:rPr>
              <a:t>(</a:t>
            </a:r>
            <a:r>
              <a:rPr lang="fr-FR" smtClean="0">
                <a:solidFill>
                  <a:srgbClr val="0070C0"/>
                </a:solidFill>
              </a:rPr>
              <a:t>char *</a:t>
            </a:r>
            <a:r>
              <a:rPr lang="fr-FR" smtClean="0">
                <a:solidFill>
                  <a:schemeClr val="bg1"/>
                </a:solidFill>
              </a:rPr>
              <a:t>str,</a:t>
            </a:r>
            <a:r>
              <a:rPr lang="fr-FR" smtClean="0">
                <a:solidFill>
                  <a:srgbClr val="92D050"/>
                </a:solidFill>
              </a:rPr>
              <a:t> </a:t>
            </a:r>
            <a:r>
              <a:rPr lang="fr-FR" smtClean="0">
                <a:solidFill>
                  <a:srgbClr val="0070C0"/>
                </a:solidFill>
              </a:rPr>
              <a:t>int </a:t>
            </a:r>
            <a:r>
              <a:rPr lang="fr-FR" smtClean="0">
                <a:solidFill>
                  <a:schemeClr val="bg1"/>
                </a:solidFill>
              </a:rPr>
              <a:t>n, </a:t>
            </a:r>
            <a:r>
              <a:rPr lang="fr-FR" smtClean="0">
                <a:solidFill>
                  <a:srgbClr val="0070C0"/>
                </a:solidFill>
              </a:rPr>
              <a:t>FILE *</a:t>
            </a:r>
            <a:r>
              <a:rPr lang="fr-FR" smtClean="0">
                <a:solidFill>
                  <a:schemeClr val="bg1"/>
                </a:solidFill>
              </a:rPr>
              <a:t> stream)</a:t>
            </a:r>
            <a:endParaRPr lang="en-US" smtClean="0">
              <a:solidFill>
                <a:schemeClr val="bg1"/>
              </a:solidFill>
            </a:endParaRPr>
          </a:p>
          <a:p>
            <a:r>
              <a:rPr lang="en-US" smtClean="0"/>
              <a:t>@Brief: </a:t>
            </a:r>
          </a:p>
          <a:p>
            <a:r>
              <a:rPr lang="en-US" smtClean="0"/>
              <a:t>Đọc một dòng trong stream và ghi nó vào trong con trỏ chỉ đến str. Dừng khi đọc hết (n-1) kí tự hoặc kí tự “newline” được đọc, hoặc đến kí tự kết thúc văn bản.</a:t>
            </a:r>
          </a:p>
          <a:p>
            <a:r>
              <a:rPr lang="en-US" smtClean="0"/>
              <a:t>@Para: </a:t>
            </a:r>
          </a:p>
          <a:p>
            <a:r>
              <a:rPr lang="en-US"/>
              <a:t>s</a:t>
            </a:r>
            <a:r>
              <a:rPr lang="en-US" smtClean="0"/>
              <a:t>tream – đây là một con trỏ FILE trỏ đến FILE cần ghi.</a:t>
            </a:r>
          </a:p>
          <a:p>
            <a:r>
              <a:rPr lang="en-US" smtClean="0"/>
              <a:t>str – con trỏ chỉ đến xâu kí tự lưu giá trị đọc được</a:t>
            </a:r>
          </a:p>
          <a:p>
            <a:r>
              <a:rPr lang="en-US" smtClean="0"/>
              <a:t>n – số kí tự + 1 cần được đọc trong dòng</a:t>
            </a:r>
          </a:p>
          <a:p>
            <a:r>
              <a:rPr lang="en-US" smtClean="0"/>
              <a:t>@Return:</a:t>
            </a:r>
          </a:p>
          <a:p>
            <a:r>
              <a:rPr lang="en-US" smtClean="0"/>
              <a:t>Nếu thành công sẻ trả về giá trị của con trỏ str. </a:t>
            </a:r>
          </a:p>
          <a:p>
            <a:r>
              <a:rPr lang="en-US" smtClean="0"/>
              <a:t>Nếu như đến cuối file mà không đọc được gì thì trả về NULL</a:t>
            </a:r>
          </a:p>
          <a:p>
            <a:r>
              <a:rPr lang="en-US" smtClean="0"/>
              <a:t>Nếu như sảy ra lỗi cũng trả về NULL </a:t>
            </a:r>
            <a:endParaRPr lang="en-US"/>
          </a:p>
        </p:txBody>
      </p:sp>
    </p:spTree>
    <p:extLst>
      <p:ext uri="{BB962C8B-B14F-4D97-AF65-F5344CB8AC3E}">
        <p14:creationId xmlns:p14="http://schemas.microsoft.com/office/powerpoint/2010/main" val="334721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fputs</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85000" lnSpcReduction="20000"/>
          </a:bodyPr>
          <a:lstStyle/>
          <a:p>
            <a:r>
              <a:rPr lang="en-US" smtClean="0"/>
              <a:t>Declaration: </a:t>
            </a:r>
          </a:p>
          <a:p>
            <a:r>
              <a:rPr lang="fr-FR" smtClean="0">
                <a:solidFill>
                  <a:srgbClr val="0070C0"/>
                </a:solidFill>
              </a:rPr>
              <a:t>int</a:t>
            </a:r>
            <a:r>
              <a:rPr lang="fr-FR" smtClean="0">
                <a:solidFill>
                  <a:srgbClr val="92D050"/>
                </a:solidFill>
              </a:rPr>
              <a:t> fputs</a:t>
            </a:r>
            <a:r>
              <a:rPr lang="fr-FR" smtClean="0">
                <a:solidFill>
                  <a:schemeClr val="bg1"/>
                </a:solidFill>
              </a:rPr>
              <a:t>(</a:t>
            </a:r>
            <a:r>
              <a:rPr lang="fr-FR" smtClean="0">
                <a:solidFill>
                  <a:srgbClr val="0070C0"/>
                </a:solidFill>
              </a:rPr>
              <a:t>const</a:t>
            </a:r>
            <a:r>
              <a:rPr lang="fr-FR" smtClean="0">
                <a:solidFill>
                  <a:schemeClr val="bg1"/>
                </a:solidFill>
              </a:rPr>
              <a:t> </a:t>
            </a:r>
            <a:r>
              <a:rPr lang="fr-FR" smtClean="0">
                <a:solidFill>
                  <a:srgbClr val="0070C0"/>
                </a:solidFill>
              </a:rPr>
              <a:t>char *</a:t>
            </a:r>
            <a:r>
              <a:rPr lang="fr-FR" smtClean="0">
                <a:solidFill>
                  <a:schemeClr val="bg1"/>
                </a:solidFill>
              </a:rPr>
              <a:t>str,</a:t>
            </a:r>
            <a:r>
              <a:rPr lang="fr-FR" smtClean="0">
                <a:solidFill>
                  <a:srgbClr val="92D050"/>
                </a:solidFill>
              </a:rPr>
              <a:t> </a:t>
            </a:r>
            <a:r>
              <a:rPr lang="fr-FR" smtClean="0">
                <a:solidFill>
                  <a:srgbClr val="0070C0"/>
                </a:solidFill>
              </a:rPr>
              <a:t>int </a:t>
            </a:r>
            <a:r>
              <a:rPr lang="fr-FR" smtClean="0">
                <a:solidFill>
                  <a:schemeClr val="bg1"/>
                </a:solidFill>
              </a:rPr>
              <a:t>n, </a:t>
            </a:r>
            <a:r>
              <a:rPr lang="fr-FR" smtClean="0">
                <a:solidFill>
                  <a:srgbClr val="0070C0"/>
                </a:solidFill>
              </a:rPr>
              <a:t>FILE *</a:t>
            </a:r>
            <a:r>
              <a:rPr lang="fr-FR" smtClean="0">
                <a:solidFill>
                  <a:schemeClr val="bg1"/>
                </a:solidFill>
              </a:rPr>
              <a:t> stream)</a:t>
            </a:r>
            <a:endParaRPr lang="en-US" smtClean="0">
              <a:solidFill>
                <a:schemeClr val="bg1"/>
              </a:solidFill>
            </a:endParaRPr>
          </a:p>
          <a:p>
            <a:r>
              <a:rPr lang="en-US" smtClean="0"/>
              <a:t>@Brief: </a:t>
            </a:r>
          </a:p>
          <a:p>
            <a:r>
              <a:rPr lang="en-US" smtClean="0"/>
              <a:t>Ghi một xâu kí tự trong FILE stream, kí tự in ra bỏ qua NULL</a:t>
            </a:r>
          </a:p>
          <a:p>
            <a:r>
              <a:rPr lang="en-US" smtClean="0"/>
              <a:t>@Para: </a:t>
            </a:r>
          </a:p>
          <a:p>
            <a:r>
              <a:rPr lang="en-US"/>
              <a:t>s</a:t>
            </a:r>
            <a:r>
              <a:rPr lang="en-US" smtClean="0"/>
              <a:t>tream – đây là một con trỏ FILE trỏ đến FILE cần ghi.</a:t>
            </a:r>
          </a:p>
          <a:p>
            <a:r>
              <a:rPr lang="en-US" smtClean="0"/>
              <a:t>str – con trỏ chỉ đến xâu kí tự lưu giá trị đọc được</a:t>
            </a:r>
          </a:p>
          <a:p>
            <a:r>
              <a:rPr lang="en-US" smtClean="0"/>
              <a:t>n – số kí tự + 1 cần được đọc trong dòng</a:t>
            </a:r>
          </a:p>
          <a:p>
            <a:r>
              <a:rPr lang="en-US" smtClean="0"/>
              <a:t>@Return:</a:t>
            </a:r>
          </a:p>
          <a:p>
            <a:r>
              <a:rPr lang="en-US" smtClean="0"/>
              <a:t>Nếu thành công trả về giá trị NULL</a:t>
            </a:r>
          </a:p>
          <a:p>
            <a:r>
              <a:rPr lang="en-US" smtClean="0"/>
              <a:t>Nếu lỗi trả về EOF.</a:t>
            </a:r>
            <a:endParaRPr lang="en-US"/>
          </a:p>
        </p:txBody>
      </p:sp>
    </p:spTree>
    <p:extLst>
      <p:ext uri="{BB962C8B-B14F-4D97-AF65-F5344CB8AC3E}">
        <p14:creationId xmlns:p14="http://schemas.microsoft.com/office/powerpoint/2010/main" val="4224769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fgetc</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a:bodyPr>
          <a:lstStyle/>
          <a:p>
            <a:r>
              <a:rPr lang="en-US" smtClean="0"/>
              <a:t>Declaration: </a:t>
            </a:r>
          </a:p>
          <a:p>
            <a:r>
              <a:rPr lang="fr-FR" smtClean="0">
                <a:solidFill>
                  <a:srgbClr val="0070C0"/>
                </a:solidFill>
              </a:rPr>
              <a:t>int</a:t>
            </a:r>
            <a:r>
              <a:rPr lang="fr-FR" smtClean="0">
                <a:solidFill>
                  <a:srgbClr val="92D050"/>
                </a:solidFill>
              </a:rPr>
              <a:t> fgetc</a:t>
            </a:r>
            <a:r>
              <a:rPr lang="fr-FR" smtClean="0">
                <a:solidFill>
                  <a:schemeClr val="bg1"/>
                </a:solidFill>
              </a:rPr>
              <a:t>(</a:t>
            </a:r>
            <a:r>
              <a:rPr lang="fr-FR" smtClean="0">
                <a:solidFill>
                  <a:srgbClr val="0070C0"/>
                </a:solidFill>
              </a:rPr>
              <a:t>FILE *</a:t>
            </a:r>
            <a:r>
              <a:rPr lang="fr-FR" smtClean="0">
                <a:solidFill>
                  <a:schemeClr val="bg1"/>
                </a:solidFill>
              </a:rPr>
              <a:t> stream)</a:t>
            </a:r>
            <a:endParaRPr lang="en-US" smtClean="0">
              <a:solidFill>
                <a:schemeClr val="bg1"/>
              </a:solidFill>
            </a:endParaRPr>
          </a:p>
          <a:p>
            <a:r>
              <a:rPr lang="en-US" smtClean="0"/>
              <a:t>@Brief: </a:t>
            </a:r>
          </a:p>
          <a:p>
            <a:r>
              <a:rPr lang="en-US" smtClean="0"/>
              <a:t>Đọc một kí tự trong FILE stream, kí tự dạng unsigned char được ép kiểu sang int.</a:t>
            </a:r>
          </a:p>
          <a:p>
            <a:r>
              <a:rPr lang="en-US" smtClean="0"/>
              <a:t>@Para: </a:t>
            </a:r>
          </a:p>
          <a:p>
            <a:r>
              <a:rPr lang="en-US" smtClean="0"/>
              <a:t>stream – đây là một con trỏ FILE trỏ đến FILE cần đọc.</a:t>
            </a:r>
          </a:p>
          <a:p>
            <a:r>
              <a:rPr lang="en-US" smtClean="0"/>
              <a:t>@Return:</a:t>
            </a:r>
          </a:p>
          <a:p>
            <a:r>
              <a:rPr lang="en-US" smtClean="0"/>
              <a:t>Trả về kí tự đọc được đã được ép kiểu sang int và hoặc EOF</a:t>
            </a:r>
          </a:p>
        </p:txBody>
      </p:sp>
    </p:spTree>
    <p:extLst>
      <p:ext uri="{BB962C8B-B14F-4D97-AF65-F5344CB8AC3E}">
        <p14:creationId xmlns:p14="http://schemas.microsoft.com/office/powerpoint/2010/main" val="1503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fputc</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10000"/>
          </a:bodyPr>
          <a:lstStyle/>
          <a:p>
            <a:r>
              <a:rPr lang="en-US" smtClean="0"/>
              <a:t>Declaration: </a:t>
            </a:r>
          </a:p>
          <a:p>
            <a:r>
              <a:rPr lang="fr-FR" smtClean="0">
                <a:solidFill>
                  <a:srgbClr val="0070C0"/>
                </a:solidFill>
              </a:rPr>
              <a:t>int</a:t>
            </a:r>
            <a:r>
              <a:rPr lang="fr-FR" smtClean="0">
                <a:solidFill>
                  <a:srgbClr val="92D050"/>
                </a:solidFill>
              </a:rPr>
              <a:t> fputc</a:t>
            </a:r>
            <a:r>
              <a:rPr lang="fr-FR" smtClean="0">
                <a:solidFill>
                  <a:schemeClr val="bg1"/>
                </a:solidFill>
              </a:rPr>
              <a:t>(</a:t>
            </a:r>
            <a:r>
              <a:rPr lang="fr-FR" smtClean="0">
                <a:solidFill>
                  <a:srgbClr val="0070C0"/>
                </a:solidFill>
              </a:rPr>
              <a:t>FILE *</a:t>
            </a:r>
            <a:r>
              <a:rPr lang="fr-FR" smtClean="0">
                <a:solidFill>
                  <a:schemeClr val="bg1"/>
                </a:solidFill>
              </a:rPr>
              <a:t> stream)</a:t>
            </a:r>
            <a:endParaRPr lang="en-US" smtClean="0">
              <a:solidFill>
                <a:schemeClr val="bg1"/>
              </a:solidFill>
            </a:endParaRPr>
          </a:p>
          <a:p>
            <a:r>
              <a:rPr lang="en-US" smtClean="0"/>
              <a:t>@Brief: </a:t>
            </a:r>
          </a:p>
          <a:p>
            <a:r>
              <a:rPr lang="en-US" smtClean="0"/>
              <a:t>Ghi một kí tự vào trong FILE stream, kí tự dạng unsigned char được ép kiểu sang int.</a:t>
            </a:r>
          </a:p>
          <a:p>
            <a:r>
              <a:rPr lang="en-US" smtClean="0"/>
              <a:t>@Para: </a:t>
            </a:r>
          </a:p>
          <a:p>
            <a:r>
              <a:rPr lang="en-US" smtClean="0"/>
              <a:t>char – kí tự cần ghi được định dạng kiểu int</a:t>
            </a:r>
          </a:p>
          <a:p>
            <a:r>
              <a:rPr lang="en-US"/>
              <a:t>stream – đây là một con trỏ FILE trỏ đến FILE cần </a:t>
            </a:r>
            <a:r>
              <a:rPr lang="en-US" smtClean="0"/>
              <a:t>ghi.</a:t>
            </a:r>
          </a:p>
          <a:p>
            <a:r>
              <a:rPr lang="en-US" smtClean="0"/>
              <a:t>@Return:</a:t>
            </a:r>
          </a:p>
          <a:p>
            <a:r>
              <a:rPr lang="en-US" smtClean="0"/>
              <a:t>Trả về kí tự đã ghi được ép kiểu sang int và hoặc EOF nếu lỗi.</a:t>
            </a:r>
          </a:p>
        </p:txBody>
      </p:sp>
    </p:spTree>
    <p:extLst>
      <p:ext uri="{BB962C8B-B14F-4D97-AF65-F5344CB8AC3E}">
        <p14:creationId xmlns:p14="http://schemas.microsoft.com/office/powerpoint/2010/main" val="18935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smtClean="0"/>
              <a:t>Các lệnh thường sử dụng trong FILE .bin</a:t>
            </a:r>
            <a:endParaRPr lang="en-US"/>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numCol="2">
            <a:normAutofit/>
          </a:bodyPr>
          <a:lstStyle/>
          <a:p>
            <a:pPr>
              <a:buFont typeface="Wingdings" pitchFamily="2" charset="2"/>
              <a:buChar char="§"/>
            </a:pPr>
            <a:r>
              <a:rPr lang="en-US" smtClean="0"/>
              <a:t>fread</a:t>
            </a:r>
          </a:p>
          <a:p>
            <a:pPr>
              <a:buFont typeface="Wingdings" pitchFamily="2" charset="2"/>
              <a:buChar char="§"/>
            </a:pPr>
            <a:r>
              <a:rPr lang="en-US" smtClean="0"/>
              <a:t>fwrite</a:t>
            </a:r>
          </a:p>
          <a:p>
            <a:pPr>
              <a:buFont typeface="Wingdings" pitchFamily="2" charset="2"/>
              <a:buChar char="§"/>
            </a:pPr>
            <a:r>
              <a:rPr lang="en-US" smtClean="0"/>
              <a:t>fseek</a:t>
            </a:r>
            <a:endParaRPr lang="en-US"/>
          </a:p>
        </p:txBody>
      </p:sp>
    </p:spTree>
    <p:extLst>
      <p:ext uri="{BB962C8B-B14F-4D97-AF65-F5344CB8AC3E}">
        <p14:creationId xmlns:p14="http://schemas.microsoft.com/office/powerpoint/2010/main" val="1416562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smtClean="0"/>
              <a:t>Nội dung</a:t>
            </a:r>
            <a:endParaRPr lang="en-US"/>
          </a:p>
        </p:txBody>
      </p:sp>
      <p:sp>
        <p:nvSpPr>
          <p:cNvPr id="3" name="Content Placeholder 2"/>
          <p:cNvSpPr>
            <a:spLocks noGrp="1"/>
          </p:cNvSpPr>
          <p:nvPr>
            <p:ph idx="1"/>
          </p:nvPr>
        </p:nvSpPr>
        <p:spPr>
          <a:xfrm>
            <a:off x="495300" y="1352550"/>
            <a:ext cx="8153400" cy="3276599"/>
          </a:xfrm>
        </p:spPr>
        <p:style>
          <a:lnRef idx="1">
            <a:schemeClr val="accent1"/>
          </a:lnRef>
          <a:fillRef idx="3">
            <a:schemeClr val="accent1"/>
          </a:fillRef>
          <a:effectRef idx="2">
            <a:schemeClr val="accent1"/>
          </a:effectRef>
          <a:fontRef idx="minor">
            <a:schemeClr val="lt1"/>
          </a:fontRef>
        </p:style>
        <p:txBody>
          <a:bodyPr numCol="2" anchor="ctr">
            <a:normAutofit fontScale="92500" lnSpcReduction="20000"/>
          </a:bodyPr>
          <a:lstStyle/>
          <a:p>
            <a:r>
              <a:rPr lang="en-US" b="1" u="sng" smtClean="0">
                <a:solidFill>
                  <a:schemeClr val="accent3"/>
                </a:solidFill>
              </a:rPr>
              <a:t>Tổng quan</a:t>
            </a:r>
          </a:p>
          <a:p>
            <a:r>
              <a:rPr lang="en-US" b="1" u="sng" smtClean="0">
                <a:solidFill>
                  <a:schemeClr val="accent3"/>
                </a:solidFill>
              </a:rPr>
              <a:t>Các loại file I/O thường gặp</a:t>
            </a:r>
            <a:r>
              <a:rPr lang="en-US" smtClean="0">
                <a:solidFill>
                  <a:schemeClr val="accent3"/>
                </a:solidFill>
              </a:rPr>
              <a:t>:</a:t>
            </a:r>
          </a:p>
          <a:p>
            <a:pPr>
              <a:buFont typeface="Wingdings" pitchFamily="2" charset="2"/>
              <a:buChar char="§"/>
            </a:pPr>
            <a:r>
              <a:rPr lang="en-US" smtClean="0"/>
              <a:t>File .txt</a:t>
            </a:r>
          </a:p>
          <a:p>
            <a:pPr>
              <a:buFont typeface="Wingdings" pitchFamily="2" charset="2"/>
              <a:buChar char="§"/>
            </a:pPr>
            <a:r>
              <a:rPr lang="en-US" smtClean="0"/>
              <a:t>File .bin</a:t>
            </a:r>
          </a:p>
          <a:p>
            <a:r>
              <a:rPr lang="en-US" b="1" u="sng" smtClean="0">
                <a:solidFill>
                  <a:schemeClr val="accent3"/>
                </a:solidFill>
              </a:rPr>
              <a:t>Các lệnh thường sử dụng:</a:t>
            </a:r>
          </a:p>
          <a:p>
            <a:pPr>
              <a:buFont typeface="Wingdings" pitchFamily="2" charset="2"/>
              <a:buChar char="§"/>
            </a:pPr>
            <a:r>
              <a:rPr lang="en-US" b="1" smtClean="0"/>
              <a:t>fopen</a:t>
            </a:r>
            <a:endParaRPr lang="en-US"/>
          </a:p>
          <a:p>
            <a:pPr>
              <a:buFont typeface="Wingdings" pitchFamily="2" charset="2"/>
              <a:buChar char="§"/>
            </a:pPr>
            <a:r>
              <a:rPr lang="en-US" b="1"/>
              <a:t>fclose</a:t>
            </a:r>
            <a:r>
              <a:rPr lang="en-US"/>
              <a:t> </a:t>
            </a:r>
          </a:p>
          <a:p>
            <a:pPr>
              <a:buFont typeface="Wingdings" pitchFamily="2" charset="2"/>
              <a:buChar char="§"/>
            </a:pPr>
            <a:r>
              <a:rPr lang="en-US" b="1" smtClean="0"/>
              <a:t>feof</a:t>
            </a:r>
          </a:p>
          <a:p>
            <a:pPr>
              <a:buFont typeface="Wingdings" pitchFamily="2" charset="2"/>
              <a:buChar char="§"/>
            </a:pPr>
            <a:r>
              <a:rPr lang="en-US" b="1" smtClean="0"/>
              <a:t>rewind</a:t>
            </a:r>
            <a:r>
              <a:rPr lang="en-US"/>
              <a:t> </a:t>
            </a:r>
          </a:p>
          <a:p>
            <a:pPr>
              <a:buFont typeface="Wingdings" pitchFamily="2" charset="2"/>
              <a:buChar char="§"/>
            </a:pPr>
            <a:r>
              <a:rPr lang="en-US" b="1"/>
              <a:t>fscanf</a:t>
            </a:r>
            <a:endParaRPr lang="en-US"/>
          </a:p>
          <a:p>
            <a:pPr>
              <a:buFont typeface="Wingdings" pitchFamily="2" charset="2"/>
              <a:buChar char="§"/>
            </a:pPr>
            <a:r>
              <a:rPr lang="en-US" b="1"/>
              <a:t>fprintf</a:t>
            </a:r>
            <a:endParaRPr lang="en-US"/>
          </a:p>
          <a:p>
            <a:pPr>
              <a:buFont typeface="Wingdings" pitchFamily="2" charset="2"/>
              <a:buChar char="§"/>
            </a:pPr>
            <a:r>
              <a:rPr lang="en-US" b="1"/>
              <a:t>fgets</a:t>
            </a:r>
            <a:endParaRPr lang="en-US"/>
          </a:p>
          <a:p>
            <a:pPr>
              <a:buFont typeface="Wingdings" pitchFamily="2" charset="2"/>
              <a:buChar char="§"/>
            </a:pPr>
            <a:r>
              <a:rPr lang="en-US" b="1"/>
              <a:t>fputs</a:t>
            </a:r>
            <a:endParaRPr lang="en-US"/>
          </a:p>
          <a:p>
            <a:pPr>
              <a:buFont typeface="Wingdings" pitchFamily="2" charset="2"/>
              <a:buChar char="§"/>
            </a:pPr>
            <a:r>
              <a:rPr lang="en-US" b="1"/>
              <a:t>fgetc</a:t>
            </a:r>
            <a:endParaRPr lang="en-US"/>
          </a:p>
          <a:p>
            <a:pPr>
              <a:buFont typeface="Wingdings" pitchFamily="2" charset="2"/>
              <a:buChar char="§"/>
            </a:pPr>
            <a:r>
              <a:rPr lang="en-US" b="1" smtClean="0"/>
              <a:t>putc</a:t>
            </a:r>
            <a:endParaRPr lang="en-US" smtClean="0"/>
          </a:p>
          <a:p>
            <a:pPr>
              <a:buFont typeface="Wingdings" pitchFamily="2" charset="2"/>
              <a:buChar char="§"/>
            </a:pPr>
            <a:r>
              <a:rPr lang="en-US" b="1" smtClean="0"/>
              <a:t>fread</a:t>
            </a:r>
          </a:p>
          <a:p>
            <a:pPr>
              <a:buFont typeface="Wingdings" pitchFamily="2" charset="2"/>
              <a:buChar char="§"/>
            </a:pPr>
            <a:r>
              <a:rPr lang="en-US" b="1" smtClean="0"/>
              <a:t>fwrite</a:t>
            </a:r>
          </a:p>
          <a:p>
            <a:pPr>
              <a:buFont typeface="Wingdings" pitchFamily="2" charset="2"/>
              <a:buChar char="§"/>
            </a:pPr>
            <a:r>
              <a:rPr lang="en-US" b="1" smtClean="0"/>
              <a:t>fseek  </a:t>
            </a:r>
            <a:endParaRPr lang="en-US" b="1"/>
          </a:p>
        </p:txBody>
      </p:sp>
    </p:spTree>
    <p:extLst>
      <p:ext uri="{BB962C8B-B14F-4D97-AF65-F5344CB8AC3E}">
        <p14:creationId xmlns:p14="http://schemas.microsoft.com/office/powerpoint/2010/main" val="1111126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fread</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77500" lnSpcReduction="20000"/>
          </a:bodyPr>
          <a:lstStyle/>
          <a:p>
            <a:r>
              <a:rPr lang="en-US" smtClean="0"/>
              <a:t>Declaration: </a:t>
            </a:r>
          </a:p>
          <a:p>
            <a:r>
              <a:rPr lang="fr-FR" smtClean="0">
                <a:solidFill>
                  <a:srgbClr val="0070C0"/>
                </a:solidFill>
              </a:rPr>
              <a:t>int</a:t>
            </a:r>
            <a:r>
              <a:rPr lang="fr-FR" smtClean="0">
                <a:solidFill>
                  <a:srgbClr val="92D050"/>
                </a:solidFill>
              </a:rPr>
              <a:t> fread</a:t>
            </a:r>
            <a:r>
              <a:rPr lang="fr-FR" smtClean="0">
                <a:solidFill>
                  <a:schemeClr val="bg1"/>
                </a:solidFill>
              </a:rPr>
              <a:t>(</a:t>
            </a:r>
            <a:r>
              <a:rPr lang="fr-FR" smtClean="0">
                <a:solidFill>
                  <a:srgbClr val="0070C0"/>
                </a:solidFill>
              </a:rPr>
              <a:t>void *</a:t>
            </a:r>
            <a:r>
              <a:rPr lang="fr-FR" smtClean="0">
                <a:solidFill>
                  <a:schemeClr val="bg1"/>
                </a:solidFill>
              </a:rPr>
              <a:t>ptr,</a:t>
            </a:r>
            <a:r>
              <a:rPr lang="fr-FR" smtClean="0">
                <a:solidFill>
                  <a:srgbClr val="0070C0"/>
                </a:solidFill>
              </a:rPr>
              <a:t> size_t </a:t>
            </a:r>
            <a:r>
              <a:rPr lang="fr-FR" smtClean="0">
                <a:solidFill>
                  <a:schemeClr val="bg1"/>
                </a:solidFill>
              </a:rPr>
              <a:t>size,</a:t>
            </a:r>
            <a:r>
              <a:rPr lang="fr-FR" smtClean="0">
                <a:solidFill>
                  <a:srgbClr val="0070C0"/>
                </a:solidFill>
              </a:rPr>
              <a:t> size_t </a:t>
            </a:r>
            <a:r>
              <a:rPr lang="fr-FR" smtClean="0">
                <a:solidFill>
                  <a:schemeClr val="bg1"/>
                </a:solidFill>
              </a:rPr>
              <a:t>nmemb,</a:t>
            </a:r>
            <a:r>
              <a:rPr lang="fr-FR" smtClean="0">
                <a:solidFill>
                  <a:srgbClr val="0070C0"/>
                </a:solidFill>
              </a:rPr>
              <a:t> FILE *</a:t>
            </a:r>
            <a:r>
              <a:rPr lang="fr-FR" smtClean="0">
                <a:solidFill>
                  <a:schemeClr val="bg1"/>
                </a:solidFill>
              </a:rPr>
              <a:t>stream)</a:t>
            </a:r>
            <a:endParaRPr lang="en-US" smtClean="0">
              <a:solidFill>
                <a:schemeClr val="bg1"/>
              </a:solidFill>
            </a:endParaRPr>
          </a:p>
          <a:p>
            <a:r>
              <a:rPr lang="en-US" smtClean="0"/>
              <a:t>@Brief: </a:t>
            </a:r>
          </a:p>
          <a:p>
            <a:r>
              <a:rPr lang="en-US" smtClean="0"/>
              <a:t>Đọc dữ liệu từ stream vào vùng dữ liệu mà mảng con trỏ trỏ đến</a:t>
            </a:r>
          </a:p>
          <a:p>
            <a:r>
              <a:rPr lang="en-US" smtClean="0"/>
              <a:t>@Para: </a:t>
            </a:r>
          </a:p>
          <a:p>
            <a:r>
              <a:rPr lang="en-US"/>
              <a:t>p</a:t>
            </a:r>
            <a:r>
              <a:rPr lang="en-US" smtClean="0"/>
              <a:t>tr – Đây là con trỏ chỉ đến vùng nhớ với kích cỡ = size*nmemb bytes</a:t>
            </a:r>
          </a:p>
          <a:p>
            <a:r>
              <a:rPr lang="en-US"/>
              <a:t>s</a:t>
            </a:r>
            <a:r>
              <a:rPr lang="en-US" smtClean="0"/>
              <a:t>ize – Đây là kích cỡ theo bytes của mỗi phần tử cần được đọc</a:t>
            </a:r>
          </a:p>
          <a:p>
            <a:r>
              <a:rPr lang="en-US" smtClean="0"/>
              <a:t>nmemb – Đây là số phần tử cần đọc, mỗi phần tử có kích cỡ bằng size</a:t>
            </a:r>
          </a:p>
          <a:p>
            <a:r>
              <a:rPr lang="en-US" smtClean="0"/>
              <a:t>stream - </a:t>
            </a:r>
            <a:r>
              <a:rPr lang="en-US"/>
              <a:t>đây là một con trỏ FILE trỏ đến FILE cần </a:t>
            </a:r>
            <a:r>
              <a:rPr lang="en-US" smtClean="0"/>
              <a:t>đọc.</a:t>
            </a:r>
          </a:p>
          <a:p>
            <a:r>
              <a:rPr lang="en-US" smtClean="0"/>
              <a:t>@Return:</a:t>
            </a:r>
          </a:p>
          <a:p>
            <a:r>
              <a:rPr lang="en-US" smtClean="0"/>
              <a:t>Trả về tổng số phần tử đọc thành công. Nếu số này khác với nmemb thì hoặc là có lỗi hoặc chạm đến EOF.</a:t>
            </a:r>
          </a:p>
        </p:txBody>
      </p:sp>
    </p:spTree>
    <p:extLst>
      <p:ext uri="{BB962C8B-B14F-4D97-AF65-F5344CB8AC3E}">
        <p14:creationId xmlns:p14="http://schemas.microsoft.com/office/powerpoint/2010/main" val="185610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fwrite</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77500" lnSpcReduction="20000"/>
          </a:bodyPr>
          <a:lstStyle/>
          <a:p>
            <a:r>
              <a:rPr lang="en-US" smtClean="0"/>
              <a:t>Declaration: </a:t>
            </a:r>
          </a:p>
          <a:p>
            <a:r>
              <a:rPr lang="fr-FR" smtClean="0">
                <a:solidFill>
                  <a:srgbClr val="0070C0"/>
                </a:solidFill>
              </a:rPr>
              <a:t>int</a:t>
            </a:r>
            <a:r>
              <a:rPr lang="fr-FR" smtClean="0">
                <a:solidFill>
                  <a:srgbClr val="92D050"/>
                </a:solidFill>
              </a:rPr>
              <a:t> fwrite</a:t>
            </a:r>
            <a:r>
              <a:rPr lang="fr-FR" smtClean="0">
                <a:solidFill>
                  <a:schemeClr val="bg1"/>
                </a:solidFill>
              </a:rPr>
              <a:t>(</a:t>
            </a:r>
            <a:r>
              <a:rPr lang="fr-FR" smtClean="0">
                <a:solidFill>
                  <a:srgbClr val="0070C0"/>
                </a:solidFill>
              </a:rPr>
              <a:t>const void *</a:t>
            </a:r>
            <a:r>
              <a:rPr lang="fr-FR" smtClean="0">
                <a:solidFill>
                  <a:schemeClr val="bg1"/>
                </a:solidFill>
              </a:rPr>
              <a:t>ptr,</a:t>
            </a:r>
            <a:r>
              <a:rPr lang="fr-FR" smtClean="0">
                <a:solidFill>
                  <a:srgbClr val="0070C0"/>
                </a:solidFill>
              </a:rPr>
              <a:t> </a:t>
            </a:r>
            <a:r>
              <a:rPr lang="fr-FR" smtClean="0">
                <a:solidFill>
                  <a:srgbClr val="FF0000"/>
                </a:solidFill>
              </a:rPr>
              <a:t>size_t</a:t>
            </a:r>
            <a:r>
              <a:rPr lang="fr-FR" smtClean="0">
                <a:solidFill>
                  <a:srgbClr val="0070C0"/>
                </a:solidFill>
              </a:rPr>
              <a:t> </a:t>
            </a:r>
            <a:r>
              <a:rPr lang="fr-FR" smtClean="0">
                <a:solidFill>
                  <a:schemeClr val="bg1"/>
                </a:solidFill>
              </a:rPr>
              <a:t>size,</a:t>
            </a:r>
            <a:r>
              <a:rPr lang="fr-FR" smtClean="0">
                <a:solidFill>
                  <a:srgbClr val="0070C0"/>
                </a:solidFill>
              </a:rPr>
              <a:t> </a:t>
            </a:r>
            <a:r>
              <a:rPr lang="fr-FR" smtClean="0">
                <a:solidFill>
                  <a:srgbClr val="FF0000"/>
                </a:solidFill>
              </a:rPr>
              <a:t>size_t</a:t>
            </a:r>
            <a:r>
              <a:rPr lang="fr-FR" smtClean="0">
                <a:solidFill>
                  <a:srgbClr val="0070C0"/>
                </a:solidFill>
              </a:rPr>
              <a:t> </a:t>
            </a:r>
            <a:r>
              <a:rPr lang="fr-FR" smtClean="0">
                <a:solidFill>
                  <a:schemeClr val="bg1"/>
                </a:solidFill>
              </a:rPr>
              <a:t>,nmemb,</a:t>
            </a:r>
            <a:r>
              <a:rPr lang="fr-FR" smtClean="0">
                <a:solidFill>
                  <a:srgbClr val="0070C0"/>
                </a:solidFill>
              </a:rPr>
              <a:t> FILE *</a:t>
            </a:r>
            <a:r>
              <a:rPr lang="fr-FR" smtClean="0">
                <a:solidFill>
                  <a:schemeClr val="bg1"/>
                </a:solidFill>
              </a:rPr>
              <a:t>stream)</a:t>
            </a:r>
            <a:endParaRPr lang="en-US" smtClean="0">
              <a:solidFill>
                <a:schemeClr val="bg1"/>
              </a:solidFill>
            </a:endParaRPr>
          </a:p>
          <a:p>
            <a:r>
              <a:rPr lang="en-US" smtClean="0"/>
              <a:t>@Brief: </a:t>
            </a:r>
          </a:p>
          <a:p>
            <a:r>
              <a:rPr lang="en-US" smtClean="0"/>
              <a:t>Đọc dữ liệu từ stream vào vùng dữ liệu mà mảng con trỏ trỏ đến</a:t>
            </a:r>
          </a:p>
          <a:p>
            <a:r>
              <a:rPr lang="en-US" smtClean="0"/>
              <a:t>@Para: </a:t>
            </a:r>
          </a:p>
          <a:p>
            <a:r>
              <a:rPr lang="en-US"/>
              <a:t>p</a:t>
            </a:r>
            <a:r>
              <a:rPr lang="en-US" smtClean="0"/>
              <a:t>tr – Đây là con trỏ chỉ đến mảng dữ liệu cần được viết</a:t>
            </a:r>
          </a:p>
          <a:p>
            <a:r>
              <a:rPr lang="en-US"/>
              <a:t>s</a:t>
            </a:r>
            <a:r>
              <a:rPr lang="en-US" smtClean="0"/>
              <a:t>ize – Đây là kích cỡ theo bytes của mỗi phần tử cần được viết</a:t>
            </a:r>
          </a:p>
          <a:p>
            <a:r>
              <a:rPr lang="en-US" smtClean="0"/>
              <a:t>nmemb – Đây là số phần tử cần đọc, mỗi phần tử có kích cỡ bằng size</a:t>
            </a:r>
          </a:p>
          <a:p>
            <a:r>
              <a:rPr lang="en-US" smtClean="0"/>
              <a:t>stream - </a:t>
            </a:r>
            <a:r>
              <a:rPr lang="en-US"/>
              <a:t>đây là một con trỏ FILE trỏ đến FILE cần </a:t>
            </a:r>
            <a:r>
              <a:rPr lang="en-US" smtClean="0"/>
              <a:t>ghi.</a:t>
            </a:r>
          </a:p>
          <a:p>
            <a:r>
              <a:rPr lang="en-US" smtClean="0"/>
              <a:t>@Return:</a:t>
            </a:r>
          </a:p>
          <a:p>
            <a:r>
              <a:rPr lang="en-US" smtClean="0"/>
              <a:t>Trả về tổng số phần tử ghi thành công. Nếu số này khác với nmemb thì hoặc là có lỗi hoặc chạm đến EOF.</a:t>
            </a:r>
          </a:p>
        </p:txBody>
      </p:sp>
    </p:spTree>
    <p:extLst>
      <p:ext uri="{BB962C8B-B14F-4D97-AF65-F5344CB8AC3E}">
        <p14:creationId xmlns:p14="http://schemas.microsoft.com/office/powerpoint/2010/main" val="169788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fseek</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70000" lnSpcReduction="20000"/>
          </a:bodyPr>
          <a:lstStyle/>
          <a:p>
            <a:r>
              <a:rPr lang="en-US" smtClean="0"/>
              <a:t>Declaration: </a:t>
            </a:r>
          </a:p>
          <a:p>
            <a:r>
              <a:rPr lang="fr-FR" smtClean="0">
                <a:solidFill>
                  <a:srgbClr val="0070C0"/>
                </a:solidFill>
              </a:rPr>
              <a:t>int</a:t>
            </a:r>
            <a:r>
              <a:rPr lang="fr-FR" smtClean="0">
                <a:solidFill>
                  <a:srgbClr val="92D050"/>
                </a:solidFill>
              </a:rPr>
              <a:t> fseek</a:t>
            </a:r>
            <a:r>
              <a:rPr lang="fr-FR" smtClean="0">
                <a:solidFill>
                  <a:schemeClr val="bg1"/>
                </a:solidFill>
              </a:rPr>
              <a:t>(</a:t>
            </a:r>
            <a:r>
              <a:rPr lang="fr-FR" smtClean="0">
                <a:solidFill>
                  <a:srgbClr val="0070C0"/>
                </a:solidFill>
              </a:rPr>
              <a:t>FILE *</a:t>
            </a:r>
            <a:r>
              <a:rPr lang="fr-FR" smtClean="0">
                <a:solidFill>
                  <a:schemeClr val="bg1"/>
                </a:solidFill>
              </a:rPr>
              <a:t>stream, </a:t>
            </a:r>
            <a:r>
              <a:rPr lang="fr-FR" smtClean="0">
                <a:solidFill>
                  <a:srgbClr val="0070C0"/>
                </a:solidFill>
              </a:rPr>
              <a:t>long int</a:t>
            </a:r>
            <a:r>
              <a:rPr lang="fr-FR" smtClean="0">
                <a:solidFill>
                  <a:schemeClr val="bg1"/>
                </a:solidFill>
              </a:rPr>
              <a:t> offset, </a:t>
            </a:r>
            <a:r>
              <a:rPr lang="fr-FR" smtClean="0">
                <a:solidFill>
                  <a:srgbClr val="0070C0"/>
                </a:solidFill>
              </a:rPr>
              <a:t>int</a:t>
            </a:r>
            <a:r>
              <a:rPr lang="fr-FR" smtClean="0">
                <a:solidFill>
                  <a:schemeClr val="bg1"/>
                </a:solidFill>
              </a:rPr>
              <a:t> whence)</a:t>
            </a:r>
            <a:endParaRPr lang="en-US" smtClean="0">
              <a:solidFill>
                <a:schemeClr val="bg1"/>
              </a:solidFill>
            </a:endParaRPr>
          </a:p>
          <a:p>
            <a:r>
              <a:rPr lang="en-US" smtClean="0"/>
              <a:t>@Brief: </a:t>
            </a:r>
          </a:p>
          <a:p>
            <a:r>
              <a:rPr lang="en-US" smtClean="0"/>
              <a:t>Đây là phương trình trả về giá trị 0 nếu thành công, hoặc trả về giá trị</a:t>
            </a:r>
          </a:p>
          <a:p>
            <a:r>
              <a:rPr lang="en-US" smtClean="0"/>
              <a:t>@Para:</a:t>
            </a:r>
          </a:p>
          <a:p>
            <a:r>
              <a:rPr lang="en-US" smtClean="0"/>
              <a:t> </a:t>
            </a:r>
            <a:r>
              <a:rPr lang="en-US"/>
              <a:t>stream - đây là một con trỏ FILE trỏ đến FILE cần ghi.</a:t>
            </a:r>
          </a:p>
          <a:p>
            <a:r>
              <a:rPr lang="en-US" smtClean="0"/>
              <a:t>offset – đây là số byte dịch so vơi whence</a:t>
            </a:r>
          </a:p>
          <a:p>
            <a:r>
              <a:rPr lang="en-US" smtClean="0"/>
              <a:t>whence – Đây là vị trí offset được thêm. </a:t>
            </a:r>
          </a:p>
          <a:p>
            <a:r>
              <a:rPr lang="en-US" smtClean="0"/>
              <a:t>SEEK_SET – đầu file</a:t>
            </a:r>
          </a:p>
          <a:p>
            <a:r>
              <a:rPr lang="en-US" smtClean="0"/>
              <a:t>SEEK_CUR – vị trí hiện tại của file</a:t>
            </a:r>
          </a:p>
          <a:p>
            <a:r>
              <a:rPr lang="en-US" smtClean="0"/>
              <a:t>SEEK_END – cuối file</a:t>
            </a:r>
          </a:p>
          <a:p>
            <a:r>
              <a:rPr lang="en-US" smtClean="0"/>
              <a:t>@Return:</a:t>
            </a:r>
          </a:p>
          <a:p>
            <a:r>
              <a:rPr lang="en-US" smtClean="0"/>
              <a:t>Trả về tổng số phần tử ghi thành công. Nếu số này khác với nmemb thì hoặc là có lỗi hoặc chạm đến EOF.</a:t>
            </a:r>
          </a:p>
        </p:txBody>
      </p:sp>
    </p:spTree>
    <p:extLst>
      <p:ext uri="{BB962C8B-B14F-4D97-AF65-F5344CB8AC3E}">
        <p14:creationId xmlns:p14="http://schemas.microsoft.com/office/powerpoint/2010/main" val="292698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smtClean="0"/>
              <a:t>Tổng quan về file handling</a:t>
            </a:r>
            <a:endParaRPr lang="en-US"/>
          </a:p>
        </p:txBody>
      </p:sp>
      <p:sp>
        <p:nvSpPr>
          <p:cNvPr id="3" name="Content Placeholder 2"/>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normAutofit/>
          </a:bodyPr>
          <a:lstStyle/>
          <a:p>
            <a:r>
              <a:rPr lang="en-US" smtClean="0"/>
              <a:t>Các lệnh của file handling được lưu ở thư viện &lt;stdio.h&gt;</a:t>
            </a:r>
          </a:p>
          <a:p>
            <a:r>
              <a:rPr lang="en-US" smtClean="0">
                <a:solidFill>
                  <a:schemeClr val="tx1"/>
                </a:solidFill>
              </a:rPr>
              <a:t>Có 2 cách truyền giá trị cho file – dưới dạng số nhị phân và dưới dạng kí tự.</a:t>
            </a:r>
          </a:p>
          <a:p>
            <a:r>
              <a:rPr lang="en-US" smtClean="0"/>
              <a:t>File handling làm việc với đa dạng các thiết bị, đối với các thiết bị khác nhau đều được hệ thống file đệm chuyển về thiết bị logic gọi là “stream”</a:t>
            </a:r>
          </a:p>
          <a:p>
            <a:r>
              <a:rPr lang="en-US" smtClean="0">
                <a:solidFill>
                  <a:schemeClr val="tx1"/>
                </a:solidFill>
              </a:rPr>
              <a:t>Có 2 loại stream là text và binary stream.</a:t>
            </a:r>
            <a:endParaRPr lang="en-US">
              <a:solidFill>
                <a:schemeClr val="tx1"/>
              </a:solidFill>
            </a:endParaRPr>
          </a:p>
        </p:txBody>
      </p:sp>
    </p:spTree>
    <p:extLst>
      <p:ext uri="{BB962C8B-B14F-4D97-AF65-F5344CB8AC3E}">
        <p14:creationId xmlns:p14="http://schemas.microsoft.com/office/powerpoint/2010/main" val="2470831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smtClean="0"/>
              <a:t>FILE .txt</a:t>
            </a:r>
            <a:endParaRPr lang="en-US"/>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r>
              <a:rPr lang="en-US" smtClean="0"/>
              <a:t>Một text stream là một dãy các kí tự có thể được tổ chức thành các hàng kết thúc bởi kí tự “new line”</a:t>
            </a:r>
          </a:p>
          <a:p>
            <a:r>
              <a:rPr lang="en-US" smtClean="0">
                <a:solidFill>
                  <a:schemeClr val="tx1"/>
                </a:solidFill>
              </a:rPr>
              <a:t>Trong một text stream, việc chuyển đổi kí tự sảy ra với từng môi trường khác nhau</a:t>
            </a:r>
          </a:p>
          <a:p>
            <a:r>
              <a:rPr lang="en-US" smtClean="0"/>
              <a:t>Thế nên không thể có sự đồng nhất 1-1 giữa các kí tự được viết (hoặc đọc) và các kí tự ở thiết bị ngoại vi</a:t>
            </a:r>
          </a:p>
          <a:p>
            <a:r>
              <a:rPr lang="en-US" smtClean="0">
                <a:solidFill>
                  <a:schemeClr val="tx1"/>
                </a:solidFill>
              </a:rPr>
              <a:t>Đồng thời, bởi vì sự chuyển đổi mà số lượng kí tự được viết (hoặc đọc) có thể không giống nhau với trong thiết vị ngoai vi</a:t>
            </a:r>
            <a:r>
              <a:rPr lang="en-US" smtClean="0">
                <a:solidFill>
                  <a:schemeClr val="accent4"/>
                </a:solidFill>
              </a:rPr>
              <a:t>.</a:t>
            </a:r>
          </a:p>
        </p:txBody>
      </p:sp>
    </p:spTree>
    <p:extLst>
      <p:ext uri="{BB962C8B-B14F-4D97-AF65-F5344CB8AC3E}">
        <p14:creationId xmlns:p14="http://schemas.microsoft.com/office/powerpoint/2010/main" val="129010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lstStyle/>
          <a:p>
            <a:r>
              <a:rPr lang="en-US" smtClean="0"/>
              <a:t>FILE .bin</a:t>
            </a:r>
            <a:endParaRPr lang="en-US"/>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lstStyle/>
          <a:p>
            <a:r>
              <a:rPr lang="en-US" smtClean="0"/>
              <a:t>Một binary stream là một dãy các bytes với mối quan hệ 1-1 giữa bên thiết bị ngoại vi với bên đọc (ghi) – sẽ không có sự chuyển đổi kí tự.</a:t>
            </a:r>
          </a:p>
          <a:p>
            <a:r>
              <a:rPr lang="en-US" smtClean="0">
                <a:solidFill>
                  <a:schemeClr val="accent4"/>
                </a:solidFill>
              </a:rPr>
              <a:t>Số byte được viết (hoặc đọc) bằng số byte ở thiết bị ngoại vi</a:t>
            </a:r>
          </a:p>
          <a:p>
            <a:r>
              <a:rPr lang="en-US" smtClean="0">
                <a:solidFill>
                  <a:schemeClr val="bg1"/>
                </a:solidFill>
              </a:rPr>
              <a:t>Binary stream là một chuỗi đơn thuần các bytes mà không có các cờ báo kết thúc file hay kết thúc bản ghi</a:t>
            </a:r>
          </a:p>
          <a:p>
            <a:r>
              <a:rPr lang="en-US" smtClean="0">
                <a:solidFill>
                  <a:schemeClr val="accent4"/>
                </a:solidFill>
              </a:rPr>
              <a:t>Vị trí kết thúc của file được tính bằng kích thước của file.</a:t>
            </a:r>
          </a:p>
        </p:txBody>
      </p:sp>
    </p:spTree>
    <p:extLst>
      <p:ext uri="{BB962C8B-B14F-4D97-AF65-F5344CB8AC3E}">
        <p14:creationId xmlns:p14="http://schemas.microsoft.com/office/powerpoint/2010/main" val="1021909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en-US" smtClean="0"/>
              <a:t>Các lệnh thường sử dụng trong FILE .txt</a:t>
            </a:r>
            <a:endParaRPr lang="en-US"/>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numCol="2">
            <a:normAutofit/>
          </a:bodyPr>
          <a:lstStyle/>
          <a:p>
            <a:pPr>
              <a:buFont typeface="Wingdings" pitchFamily="2" charset="2"/>
              <a:buChar char="§"/>
            </a:pPr>
            <a:r>
              <a:rPr lang="en-US" b="1"/>
              <a:t>fopen</a:t>
            </a:r>
            <a:endParaRPr lang="en-US"/>
          </a:p>
          <a:p>
            <a:pPr>
              <a:buFont typeface="Wingdings" pitchFamily="2" charset="2"/>
              <a:buChar char="§"/>
            </a:pPr>
            <a:r>
              <a:rPr lang="en-US" b="1"/>
              <a:t>fclose</a:t>
            </a:r>
            <a:r>
              <a:rPr lang="en-US"/>
              <a:t> </a:t>
            </a:r>
          </a:p>
          <a:p>
            <a:pPr>
              <a:buFont typeface="Wingdings" pitchFamily="2" charset="2"/>
              <a:buChar char="§"/>
            </a:pPr>
            <a:r>
              <a:rPr lang="en-US" b="1"/>
              <a:t>feof</a:t>
            </a:r>
            <a:r>
              <a:rPr lang="en-US"/>
              <a:t> </a:t>
            </a:r>
            <a:endParaRPr lang="en-US" smtClean="0"/>
          </a:p>
          <a:p>
            <a:pPr>
              <a:buFont typeface="Wingdings" pitchFamily="2" charset="2"/>
              <a:buChar char="§"/>
            </a:pPr>
            <a:r>
              <a:rPr lang="en-US" b="1" smtClean="0"/>
              <a:t>rewind</a:t>
            </a:r>
            <a:endParaRPr lang="en-US" b="1"/>
          </a:p>
          <a:p>
            <a:pPr>
              <a:buFont typeface="Wingdings" pitchFamily="2" charset="2"/>
              <a:buChar char="§"/>
            </a:pPr>
            <a:r>
              <a:rPr lang="en-US" b="1" smtClean="0"/>
              <a:t>fscanf</a:t>
            </a:r>
            <a:endParaRPr lang="en-US"/>
          </a:p>
          <a:p>
            <a:pPr>
              <a:buFont typeface="Wingdings" pitchFamily="2" charset="2"/>
              <a:buChar char="§"/>
            </a:pPr>
            <a:r>
              <a:rPr lang="en-US" b="1"/>
              <a:t>fprintf</a:t>
            </a:r>
            <a:endParaRPr lang="en-US"/>
          </a:p>
          <a:p>
            <a:pPr>
              <a:buFont typeface="Wingdings" pitchFamily="2" charset="2"/>
              <a:buChar char="§"/>
            </a:pPr>
            <a:endParaRPr lang="en-US" b="1" smtClean="0"/>
          </a:p>
          <a:p>
            <a:pPr>
              <a:buFont typeface="Wingdings" pitchFamily="2" charset="2"/>
              <a:buChar char="§"/>
            </a:pPr>
            <a:endParaRPr lang="en-US" b="1"/>
          </a:p>
          <a:p>
            <a:pPr>
              <a:buFont typeface="Wingdings" pitchFamily="2" charset="2"/>
              <a:buChar char="§"/>
            </a:pPr>
            <a:endParaRPr lang="en-US" b="1" smtClean="0"/>
          </a:p>
          <a:p>
            <a:pPr>
              <a:buFont typeface="Wingdings" pitchFamily="2" charset="2"/>
              <a:buChar char="§"/>
            </a:pPr>
            <a:r>
              <a:rPr lang="en-US" b="1" smtClean="0"/>
              <a:t>fgets</a:t>
            </a:r>
            <a:endParaRPr lang="en-US"/>
          </a:p>
          <a:p>
            <a:pPr>
              <a:buFont typeface="Wingdings" pitchFamily="2" charset="2"/>
              <a:buChar char="§"/>
            </a:pPr>
            <a:r>
              <a:rPr lang="en-US" b="1"/>
              <a:t>fputs</a:t>
            </a:r>
            <a:endParaRPr lang="en-US"/>
          </a:p>
          <a:p>
            <a:pPr>
              <a:buFont typeface="Wingdings" pitchFamily="2" charset="2"/>
              <a:buChar char="§"/>
            </a:pPr>
            <a:r>
              <a:rPr lang="en-US" b="1"/>
              <a:t>fgetc</a:t>
            </a:r>
            <a:endParaRPr lang="en-US"/>
          </a:p>
          <a:p>
            <a:pPr>
              <a:buFont typeface="Wingdings" pitchFamily="2" charset="2"/>
              <a:buChar char="§"/>
            </a:pPr>
            <a:r>
              <a:rPr lang="en-US" b="1" smtClean="0"/>
              <a:t>fputc</a:t>
            </a:r>
            <a:endParaRPr lang="en-US"/>
          </a:p>
          <a:p>
            <a:endParaRPr lang="en-US"/>
          </a:p>
        </p:txBody>
      </p:sp>
    </p:spTree>
    <p:extLst>
      <p:ext uri="{BB962C8B-B14F-4D97-AF65-F5344CB8AC3E}">
        <p14:creationId xmlns:p14="http://schemas.microsoft.com/office/powerpoint/2010/main" val="256037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fopen</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lnSpcReduction="10000"/>
          </a:bodyPr>
          <a:lstStyle/>
          <a:p>
            <a:r>
              <a:rPr lang="en-US" smtClean="0"/>
              <a:t>Declaration: </a:t>
            </a:r>
          </a:p>
          <a:p>
            <a:r>
              <a:rPr lang="fr-FR" smtClean="0">
                <a:solidFill>
                  <a:srgbClr val="0070C0"/>
                </a:solidFill>
              </a:rPr>
              <a:t>FILE </a:t>
            </a:r>
            <a:r>
              <a:rPr lang="fr-FR">
                <a:solidFill>
                  <a:srgbClr val="0070C0"/>
                </a:solidFill>
              </a:rPr>
              <a:t>*</a:t>
            </a:r>
            <a:r>
              <a:rPr lang="fr-FR">
                <a:solidFill>
                  <a:srgbClr val="92D050"/>
                </a:solidFill>
              </a:rPr>
              <a:t>fopen</a:t>
            </a:r>
            <a:r>
              <a:rPr lang="fr-FR"/>
              <a:t>(</a:t>
            </a:r>
            <a:r>
              <a:rPr lang="fr-FR">
                <a:solidFill>
                  <a:srgbClr val="0070C0"/>
                </a:solidFill>
              </a:rPr>
              <a:t>const char *</a:t>
            </a:r>
            <a:r>
              <a:rPr lang="fr-FR"/>
              <a:t>filename, </a:t>
            </a:r>
            <a:r>
              <a:rPr lang="fr-FR">
                <a:solidFill>
                  <a:srgbClr val="0070C0"/>
                </a:solidFill>
              </a:rPr>
              <a:t>const char *</a:t>
            </a:r>
            <a:r>
              <a:rPr lang="fr-FR"/>
              <a:t>mode)</a:t>
            </a:r>
            <a:endParaRPr lang="en-US" smtClean="0"/>
          </a:p>
          <a:p>
            <a:r>
              <a:rPr lang="en-US" smtClean="0"/>
              <a:t>@Brief: Mở một file ở một địa chỉ trong bộ nhớ, chọn cách truy cập &amp; trả về con trỏ ở đầu bản ghi.</a:t>
            </a:r>
          </a:p>
          <a:p>
            <a:r>
              <a:rPr lang="en-US" smtClean="0"/>
              <a:t>@Para:</a:t>
            </a:r>
          </a:p>
          <a:p>
            <a:r>
              <a:rPr lang="en-US" smtClean="0"/>
              <a:t>filename: địa chỉ + tên file cần mở.</a:t>
            </a:r>
          </a:p>
          <a:p>
            <a:r>
              <a:rPr lang="en-US" smtClean="0"/>
              <a:t>mode: chế độ truy cập file</a:t>
            </a:r>
          </a:p>
          <a:p>
            <a:r>
              <a:rPr lang="en-US" smtClean="0"/>
              <a:t>@Return:</a:t>
            </a:r>
          </a:p>
          <a:p>
            <a:r>
              <a:rPr lang="en-US" smtClean="0"/>
              <a:t>Con trỏ FILE chỉ đến điểm trong văn bản đang được truy cập, nếu con trỏ này bằng NULL tức là biểu thị có lỗi.</a:t>
            </a:r>
            <a:endParaRPr lang="en-US"/>
          </a:p>
        </p:txBody>
      </p:sp>
    </p:spTree>
    <p:extLst>
      <p:ext uri="{BB962C8B-B14F-4D97-AF65-F5344CB8AC3E}">
        <p14:creationId xmlns:p14="http://schemas.microsoft.com/office/powerpoint/2010/main" val="1256400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smtClean="0"/>
              <a:t>MODES: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325239"/>
              </p:ext>
            </p:extLst>
          </p:nvPr>
        </p:nvGraphicFramePr>
        <p:xfrm>
          <a:off x="457200" y="1200150"/>
          <a:ext cx="8229600" cy="3947160"/>
        </p:xfrm>
        <a:graphic>
          <a:graphicData uri="http://schemas.openxmlformats.org/drawingml/2006/table">
            <a:tbl>
              <a:tblPr firstRow="1" bandRow="1">
                <a:tableStyleId>{21E4AEA4-8DFA-4A89-87EB-49C32662AFE0}</a:tableStyleId>
              </a:tblPr>
              <a:tblGrid>
                <a:gridCol w="4114800"/>
                <a:gridCol w="4114800"/>
              </a:tblGrid>
              <a:tr h="370840">
                <a:tc>
                  <a:txBody>
                    <a:bodyPr/>
                    <a:lstStyle/>
                    <a:p>
                      <a:r>
                        <a:rPr lang="en-US" smtClean="0"/>
                        <a:t>Các</a:t>
                      </a:r>
                      <a:r>
                        <a:rPr lang="en-US" baseline="0" smtClean="0"/>
                        <a:t> chế độ truy cập file</a:t>
                      </a:r>
                      <a:endParaRPr lang="en-US"/>
                    </a:p>
                  </a:txBody>
                  <a:tcPr/>
                </a:tc>
                <a:tc>
                  <a:txBody>
                    <a:bodyPr/>
                    <a:lstStyle/>
                    <a:p>
                      <a:r>
                        <a:rPr lang="en-US" smtClean="0"/>
                        <a:t>Mô</a:t>
                      </a:r>
                      <a:r>
                        <a:rPr lang="en-US" baseline="0" smtClean="0"/>
                        <a:t> tả</a:t>
                      </a:r>
                      <a:endParaRPr lang="en-US"/>
                    </a:p>
                  </a:txBody>
                  <a:tcPr/>
                </a:tc>
              </a:tr>
              <a:tr h="370840">
                <a:tc>
                  <a:txBody>
                    <a:bodyPr/>
                    <a:lstStyle/>
                    <a:p>
                      <a:r>
                        <a:rPr lang="en-US" smtClean="0"/>
                        <a:t>“r”</a:t>
                      </a:r>
                      <a:endParaRPr lang="en-US"/>
                    </a:p>
                  </a:txBody>
                  <a:tcPr/>
                </a:tc>
                <a:tc>
                  <a:txBody>
                    <a:bodyPr/>
                    <a:lstStyle/>
                    <a:p>
                      <a:r>
                        <a:rPr lang="en-US" smtClean="0"/>
                        <a:t>Mở</a:t>
                      </a:r>
                      <a:r>
                        <a:rPr lang="en-US" baseline="0" smtClean="0"/>
                        <a:t> một file để đọc. File phải tồn tại trong bộ nhớ trước đó.</a:t>
                      </a:r>
                      <a:endParaRPr lang="en-US"/>
                    </a:p>
                  </a:txBody>
                  <a:tcPr/>
                </a:tc>
              </a:tr>
              <a:tr h="370840">
                <a:tc>
                  <a:txBody>
                    <a:bodyPr/>
                    <a:lstStyle/>
                    <a:p>
                      <a:r>
                        <a:rPr lang="en-US" smtClean="0"/>
                        <a:t>“w”</a:t>
                      </a:r>
                      <a:endParaRPr lang="en-US"/>
                    </a:p>
                  </a:txBody>
                  <a:tcPr/>
                </a:tc>
                <a:tc>
                  <a:txBody>
                    <a:bodyPr/>
                    <a:lstStyle/>
                    <a:p>
                      <a:r>
                        <a:rPr lang="en-US" smtClean="0"/>
                        <a:t>Mở</a:t>
                      </a:r>
                      <a:r>
                        <a:rPr lang="en-US" baseline="0" smtClean="0"/>
                        <a:t> một file để ghi. Nếu có một file cùng tên thì sẽ xóa hết nội dung và coi như file rỗng.</a:t>
                      </a:r>
                      <a:endParaRPr lang="en-US"/>
                    </a:p>
                  </a:txBody>
                  <a:tcPr/>
                </a:tc>
              </a:tr>
              <a:tr h="370840">
                <a:tc>
                  <a:txBody>
                    <a:bodyPr/>
                    <a:lstStyle/>
                    <a:p>
                      <a:r>
                        <a:rPr lang="en-US" smtClean="0"/>
                        <a:t>“a”</a:t>
                      </a:r>
                      <a:endParaRPr lang="en-US"/>
                    </a:p>
                  </a:txBody>
                  <a:tcPr/>
                </a:tc>
                <a:tc>
                  <a:txBody>
                    <a:bodyPr/>
                    <a:lstStyle/>
                    <a:p>
                      <a:r>
                        <a:rPr lang="en-US" smtClean="0"/>
                        <a:t>Ghi</a:t>
                      </a:r>
                      <a:r>
                        <a:rPr lang="en-US" baseline="0" smtClean="0"/>
                        <a:t> bổ sung vào cuối file. Nếu file không tồn tại thì tạo file mới.</a:t>
                      </a:r>
                      <a:endParaRPr lang="en-US"/>
                    </a:p>
                  </a:txBody>
                  <a:tcPr/>
                </a:tc>
              </a:tr>
              <a:tr h="370840">
                <a:tc>
                  <a:txBody>
                    <a:bodyPr/>
                    <a:lstStyle/>
                    <a:p>
                      <a:r>
                        <a:rPr lang="en-US" smtClean="0"/>
                        <a:t>“r+”</a:t>
                      </a:r>
                      <a:endParaRPr lang="en-US"/>
                    </a:p>
                  </a:txBody>
                  <a:tcPr/>
                </a:tc>
                <a:tc>
                  <a:txBody>
                    <a:bodyPr/>
                    <a:lstStyle/>
                    <a:p>
                      <a:r>
                        <a:rPr lang="en-US" smtClean="0"/>
                        <a:t>Mở</a:t>
                      </a:r>
                      <a:r>
                        <a:rPr lang="en-US" baseline="0" smtClean="0"/>
                        <a:t> một file để cập nhật đọc và ghi. File phải tồn tại trong bộ nhớ trước đó</a:t>
                      </a:r>
                      <a:endParaRPr lang="en-US"/>
                    </a:p>
                  </a:txBody>
                  <a:tcPr/>
                </a:tc>
              </a:tr>
              <a:tr h="370840">
                <a:tc>
                  <a:txBody>
                    <a:bodyPr/>
                    <a:lstStyle/>
                    <a:p>
                      <a:r>
                        <a:rPr lang="en-US" smtClean="0"/>
                        <a:t>“w+”</a:t>
                      </a:r>
                      <a:endParaRPr lang="en-US"/>
                    </a:p>
                  </a:txBody>
                  <a:tcPr/>
                </a:tc>
                <a:tc>
                  <a:txBody>
                    <a:bodyPr/>
                    <a:lstStyle/>
                    <a:p>
                      <a:r>
                        <a:rPr lang="en-US" smtClean="0"/>
                        <a:t>Tạo</a:t>
                      </a:r>
                      <a:r>
                        <a:rPr lang="en-US" baseline="0" smtClean="0"/>
                        <a:t> một file mới vừa đọc vừa ghi</a:t>
                      </a:r>
                      <a:endParaRPr lang="en-US"/>
                    </a:p>
                  </a:txBody>
                  <a:tcPr/>
                </a:tc>
              </a:tr>
              <a:tr h="370840">
                <a:tc>
                  <a:txBody>
                    <a:bodyPr/>
                    <a:lstStyle/>
                    <a:p>
                      <a:r>
                        <a:rPr lang="en-US" smtClean="0"/>
                        <a:t>“a+”</a:t>
                      </a:r>
                      <a:endParaRPr lang="en-US"/>
                    </a:p>
                  </a:txBody>
                  <a:tcPr/>
                </a:tc>
                <a:tc>
                  <a:txBody>
                    <a:bodyPr/>
                    <a:lstStyle/>
                    <a:p>
                      <a:r>
                        <a:rPr lang="en-US" smtClean="0"/>
                        <a:t>Mở</a:t>
                      </a:r>
                      <a:r>
                        <a:rPr lang="en-US" baseline="0" smtClean="0"/>
                        <a:t> một file để đọc và bổ sung.</a:t>
                      </a:r>
                      <a:endParaRPr lang="en-US"/>
                    </a:p>
                  </a:txBody>
                  <a:tcPr/>
                </a:tc>
              </a:tr>
            </a:tbl>
          </a:graphicData>
        </a:graphic>
      </p:graphicFrame>
    </p:spTree>
    <p:extLst>
      <p:ext uri="{BB962C8B-B14F-4D97-AF65-F5344CB8AC3E}">
        <p14:creationId xmlns:p14="http://schemas.microsoft.com/office/powerpoint/2010/main" val="403566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smtClean="0"/>
              <a:t>fclose</a:t>
            </a:r>
            <a:endParaRPr lang="en-US"/>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92500"/>
          </a:bodyPr>
          <a:lstStyle/>
          <a:p>
            <a:r>
              <a:rPr lang="en-US" smtClean="0"/>
              <a:t>Declaration: </a:t>
            </a:r>
          </a:p>
          <a:p>
            <a:r>
              <a:rPr lang="fr-FR">
                <a:solidFill>
                  <a:srgbClr val="0070C0"/>
                </a:solidFill>
              </a:rPr>
              <a:t>i</a:t>
            </a:r>
            <a:r>
              <a:rPr lang="fr-FR" smtClean="0">
                <a:solidFill>
                  <a:srgbClr val="0070C0"/>
                </a:solidFill>
              </a:rPr>
              <a:t>nt</a:t>
            </a:r>
            <a:r>
              <a:rPr lang="fr-FR" smtClean="0">
                <a:solidFill>
                  <a:srgbClr val="92D050"/>
                </a:solidFill>
              </a:rPr>
              <a:t> fclose</a:t>
            </a:r>
            <a:r>
              <a:rPr lang="fr-FR" smtClean="0"/>
              <a:t>(</a:t>
            </a:r>
            <a:r>
              <a:rPr lang="fr-FR" smtClean="0">
                <a:solidFill>
                  <a:srgbClr val="0070C0"/>
                </a:solidFill>
              </a:rPr>
              <a:t>FILE *stream</a:t>
            </a:r>
            <a:r>
              <a:rPr lang="fr-FR" smtClean="0"/>
              <a:t>)</a:t>
            </a:r>
            <a:endParaRPr lang="en-US" smtClean="0"/>
          </a:p>
          <a:p>
            <a:r>
              <a:rPr lang="en-US" smtClean="0"/>
              <a:t>@Brief: </a:t>
            </a:r>
          </a:p>
          <a:p>
            <a:r>
              <a:rPr lang="en-US" smtClean="0"/>
              <a:t>Đóng stream. Tất cả các bộ nhớ đệm đều được xóa.</a:t>
            </a:r>
          </a:p>
          <a:p>
            <a:r>
              <a:rPr lang="en-US" smtClean="0"/>
              <a:t>@Para: </a:t>
            </a:r>
          </a:p>
          <a:p>
            <a:r>
              <a:rPr lang="en-US" smtClean="0"/>
              <a:t>Stream – đây là một con trỏ FILE trỏ đến FILE cần được đóng.</a:t>
            </a:r>
          </a:p>
          <a:p>
            <a:r>
              <a:rPr lang="en-US" smtClean="0"/>
              <a:t>@Return:</a:t>
            </a:r>
          </a:p>
          <a:p>
            <a:r>
              <a:rPr lang="en-US" smtClean="0"/>
              <a:t>Trả về 0 nếu như file đóng thành công và EOF nếu thất bại</a:t>
            </a:r>
            <a:endParaRPr lang="en-US"/>
          </a:p>
        </p:txBody>
      </p:sp>
    </p:spTree>
    <p:extLst>
      <p:ext uri="{BB962C8B-B14F-4D97-AF65-F5344CB8AC3E}">
        <p14:creationId xmlns:p14="http://schemas.microsoft.com/office/powerpoint/2010/main" val="3896673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1336</TotalTime>
  <Words>1710</Words>
  <Application>Microsoft Office PowerPoint</Application>
  <PresentationFormat>On-screen Show (16:9)</PresentationFormat>
  <Paragraphs>213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FILE HANDLING</vt:lpstr>
      <vt:lpstr>Nội dung</vt:lpstr>
      <vt:lpstr>Tổng quan về file handling</vt:lpstr>
      <vt:lpstr>FILE .txt</vt:lpstr>
      <vt:lpstr>FILE .bin</vt:lpstr>
      <vt:lpstr>Các lệnh thường sử dụng trong FILE .txt</vt:lpstr>
      <vt:lpstr>fopen</vt:lpstr>
      <vt:lpstr>MODES:</vt:lpstr>
      <vt:lpstr>fclose</vt:lpstr>
      <vt:lpstr>feof</vt:lpstr>
      <vt:lpstr>rewind</vt:lpstr>
      <vt:lpstr>fscanf</vt:lpstr>
      <vt:lpstr>Ví dụ #1:</vt:lpstr>
      <vt:lpstr>fprintf</vt:lpstr>
      <vt:lpstr>fgets</vt:lpstr>
      <vt:lpstr>fputs</vt:lpstr>
      <vt:lpstr>fgetc</vt:lpstr>
      <vt:lpstr>fputc</vt:lpstr>
      <vt:lpstr>Các lệnh thường sử dụng trong FILE .bin</vt:lpstr>
      <vt:lpstr>fread</vt:lpstr>
      <vt:lpstr>fwrite</vt:lpstr>
      <vt:lpstr>fseek</vt:lpstr>
    </vt:vector>
  </TitlesOfParts>
  <Company>TEAM 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HANDING</dc:title>
  <dc:creator>Leo</dc:creator>
  <cp:lastModifiedBy>Leo</cp:lastModifiedBy>
  <cp:revision>27</cp:revision>
  <dcterms:created xsi:type="dcterms:W3CDTF">2017-07-20T03:37:37Z</dcterms:created>
  <dcterms:modified xsi:type="dcterms:W3CDTF">2017-07-21T11:23:09Z</dcterms:modified>
</cp:coreProperties>
</file>