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0B161D"/>
    <a:srgbClr val="2E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5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4BF70-268A-4521-A25B-412495568D3B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1427B-C19A-4767-8703-2F3AC714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4DCC-7257-45FD-9866-F4109126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39BC6-BB2E-4678-9A10-F042A943B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92D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FE9A-F99F-4D9F-9262-FA6408F3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1FD-B28F-42C5-A20F-EF3B5CA608E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AD27-281D-4876-A5F2-DBDF36FB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BDBA-CDF0-4D8B-986B-28A4B92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58FE-C6B2-40CB-B6CE-139024D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6EE7-3547-4E70-96D1-6FF7277C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15B8-264F-42D0-AFBB-C78A5CC8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92D05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DE67-2CAF-4F75-8A8D-AA640A28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1FD-B28F-42C5-A20F-EF3B5CA608E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6490-A560-4029-874B-4D47C482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AEEE-4837-451B-B181-A4E76A43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58FE-C6B2-40CB-B6CE-139024D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F8A1-2723-4493-BE10-E30F7502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783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>
            <a:lvl1pPr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0738F-26EE-4245-8164-A541CBBF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F244F-8FCA-41B4-9CA3-E7CF56BA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58FE-C6B2-40CB-B6CE-139024DD16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5FB7E-0DA8-4B51-8279-F4A8D1E2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1FD-B28F-42C5-A20F-EF3B5CA608E3}" type="datetimeFigureOut">
              <a:rPr lang="en-US" smtClean="0"/>
              <a:t>6/5/2017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C1989B-9DBC-493A-B8AD-CC6E404C0329}"/>
              </a:ext>
            </a:extLst>
          </p:cNvPr>
          <p:cNvSpPr/>
          <p:nvPr userDrawn="1"/>
        </p:nvSpPr>
        <p:spPr>
          <a:xfrm>
            <a:off x="0" y="1400783"/>
            <a:ext cx="6038335" cy="5457217"/>
          </a:xfrm>
          <a:prstGeom prst="rect">
            <a:avLst/>
          </a:prstGeom>
          <a:solidFill>
            <a:srgbClr val="0B1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BF8A1-2723-4493-BE10-E30F7502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783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>
            <a:lvl1pPr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E641-59BA-4209-83D5-B14B2B340ECD}"/>
              </a:ext>
            </a:extLst>
          </p:cNvPr>
          <p:cNvSpPr/>
          <p:nvPr userDrawn="1"/>
        </p:nvSpPr>
        <p:spPr>
          <a:xfrm>
            <a:off x="0" y="1400783"/>
            <a:ext cx="2438400" cy="5457217"/>
          </a:xfrm>
          <a:prstGeom prst="rect">
            <a:avLst/>
          </a:prstGeom>
          <a:solidFill>
            <a:srgbClr val="2E3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0738F-26EE-4245-8164-A541CBBF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F244F-8FCA-41B4-9CA3-E7CF56BA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58FE-C6B2-40CB-B6CE-139024DD16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5FB7E-0DA8-4B51-8279-F4A8D1E2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1FD-B28F-42C5-A20F-EF3B5CA608E3}" type="datetimeFigureOut">
              <a:rPr lang="en-US" smtClean="0"/>
              <a:t>6/5/2017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F5A23-4F2C-4890-B6E1-C7B9A95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30AA-14CF-41A7-AE7F-AA1C707B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273E-51F0-49E4-8FFD-AFAB9B1B5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A1FD-B28F-42C5-A20F-EF3B5CA608E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1D8D-A483-472A-A047-79BD425E8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C968-E8DD-4078-83DC-382D7B535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58FE-C6B2-40CB-B6CE-139024D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9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2412021"/>
            <a:ext cx="11815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&lt;stdio.h&gt;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Kết thúc chuỗi lệnh hoặc một hàm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Trả về: </a:t>
            </a: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Không gì cả, số, biểu thức, con trỏ, struct,…</a:t>
            </a:r>
          </a:p>
        </p:txBody>
      </p:sp>
    </p:spTree>
    <p:extLst>
      <p:ext uri="{BB962C8B-B14F-4D97-AF65-F5344CB8AC3E}">
        <p14:creationId xmlns:p14="http://schemas.microsoft.com/office/powerpoint/2010/main" val="218617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A021-9A55-4B90-B369-325694D2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Static memory allocation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799CD-36CC-4DB4-BEC7-D5389A06A5CC}"/>
              </a:ext>
            </a:extLst>
          </p:cNvPr>
          <p:cNvSpPr txBox="1"/>
          <p:nvPr/>
        </p:nvSpPr>
        <p:spPr>
          <a:xfrm>
            <a:off x="188024" y="2033080"/>
            <a:ext cx="118159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>
                <a:solidFill>
                  <a:schemeClr val="accent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Vùng nhớ của các biến này được cấp phát ngay khi chạy chương trình</a:t>
            </a:r>
            <a:r>
              <a:rPr lang="en-US" sz="3200">
                <a:solidFill>
                  <a:schemeClr val="accent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vi-VN" sz="3200">
                <a:solidFill>
                  <a:schemeClr val="accent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Kích thước của vùng nhớ được cấp phát phải được cung cấp tại thời điểm biên dịch chương trình.</a:t>
            </a:r>
            <a:endParaRPr lang="en-US" sz="3200">
              <a:solidFill>
                <a:schemeClr val="accent5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Dùng cho biến static (local static – biến dùng trong hàm nh</a:t>
            </a:r>
            <a:r>
              <a:rPr lang="vi-VN" sz="32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32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ng tồn tại suốt ch</a:t>
            </a:r>
            <a:r>
              <a:rPr lang="vi-VN" sz="32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32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ơng trình. Cú pháp: </a:t>
            </a:r>
            <a:r>
              <a:rPr lang="en-US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static </a:t>
            </a:r>
            <a:r>
              <a:rPr lang="en-US" sz="3200" i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&lt;kiểu dữ liệu&gt; &lt;tên biến&gt;</a:t>
            </a:r>
            <a:r>
              <a:rPr lang="en-US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r>
              <a:rPr lang="en-US" sz="32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và biến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Nằm trong Stack (bị gi</a:t>
            </a:r>
            <a:r>
              <a:rPr lang="vi-VN" sz="32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ơ</a:t>
            </a:r>
            <a:r>
              <a:rPr lang="en-US" sz="32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́i hạn)</a:t>
            </a:r>
            <a:endParaRPr lang="vi-VN" sz="3200">
              <a:solidFill>
                <a:srgbClr val="9966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1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A021-9A55-4B90-B369-325694D2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Dynamic memory allocation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799CD-36CC-4DB4-BEC7-D5389A06A5CC}"/>
              </a:ext>
            </a:extLst>
          </p:cNvPr>
          <p:cNvSpPr txBox="1"/>
          <p:nvPr/>
        </p:nvSpPr>
        <p:spPr>
          <a:xfrm>
            <a:off x="418684" y="2461447"/>
            <a:ext cx="12003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Yêu cầu cấp phát vùng nhớ trên </a:t>
            </a:r>
            <a:r>
              <a:rPr lang="vi-VN" sz="4000" b="1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400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Lưu trữ địa chỉ của vùng nhớ vừa được cấp phát bằng con trỏ.</a:t>
            </a:r>
            <a:endParaRPr lang="en-US" sz="4000">
              <a:solidFill>
                <a:schemeClr val="accent6">
                  <a:lumMod val="40000"/>
                  <a:lumOff val="6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Dung l</a:t>
            </a:r>
            <a:r>
              <a:rPr lang="vi-VN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ợng l</a:t>
            </a:r>
            <a:r>
              <a:rPr lang="vi-VN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ơ</a:t>
            </a: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́n</a:t>
            </a:r>
            <a:endParaRPr lang="vi-VN" sz="4000">
              <a:solidFill>
                <a:schemeClr val="accent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0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malloc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2181361"/>
            <a:ext cx="11815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&lt;stdib.h&gt;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ấp phát bộ nhớ được yêu cầu và trả về một con trỏ tới nó</a:t>
            </a:r>
            <a:endParaRPr lang="en-US" sz="4000">
              <a:solidFill>
                <a:srgbClr val="9966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Trả về: </a:t>
            </a: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Trả về một con trỏ tới bộ nhớ đã cấp phát, hoặc trả về </a:t>
            </a:r>
            <a:r>
              <a:rPr lang="en-US" sz="4000" b="1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NULL</a:t>
            </a: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 nếu yêu cầu thất bại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Cú pháp: 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4000" i="1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&lt;kiểu&gt;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*)malloc(</a:t>
            </a:r>
            <a:r>
              <a:rPr lang="en-US" sz="4000" i="1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&lt;kích cỡ&gt;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7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calloc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2115458"/>
            <a:ext cx="11815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&lt;stdib.h&gt;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ấp phát bộ nhớ được yêu cầu và trả về một con trỏ tới nó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thiết lập bộ nhớ về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Trả về: </a:t>
            </a: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Trả về một con trỏ tới bộ nhớ đã cấp phát, hoặc trả về </a:t>
            </a:r>
            <a:r>
              <a:rPr lang="en-US" sz="4000" b="1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NULL</a:t>
            </a: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 nếu yêu cầu thất bại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Cú pháp: 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4000" i="1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&lt;kiểu&gt;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*)calloc(</a:t>
            </a:r>
            <a:r>
              <a:rPr lang="en-US" sz="4000" i="1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&lt;số phần tử&gt;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4000" i="1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&lt;kích cỡ&gt;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993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realloc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188024" y="1571761"/>
            <a:ext cx="118159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32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&lt;stdib.h&gt;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en-US" sz="32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</a:t>
            </a:r>
            <a:r>
              <a:rPr lang="vi-VN" sz="32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hục hồi khối bộ nhớ được trỏ tới bởi con trỏ ptr mà đã được cấp phát trước đó</a:t>
            </a:r>
            <a:r>
              <a:rPr lang="en-US" sz="32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bằng malloc hoặc calloc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Cú pháp: 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3200" i="1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&lt;kiểu&gt;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*)realloc(void* ptr, </a:t>
            </a:r>
            <a:r>
              <a:rPr lang="en-US" sz="3200" i="1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&lt;kích cỡ&gt;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ptr: 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 trỏ trước đó, nếu là NULL, một vùng bộ nhớ m</a:t>
            </a:r>
            <a:r>
              <a:rPr lang="vi-VN" sz="3200">
                <a:solidFill>
                  <a:schemeClr val="tx1">
                    <a:lumMod val="9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ơ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́i đ</a:t>
            </a:r>
            <a:r>
              <a:rPr lang="vi-VN" sz="3200">
                <a:solidFill>
                  <a:schemeClr val="tx1">
                    <a:lumMod val="9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ợc cấp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i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&lt;kích c</a:t>
            </a:r>
            <a:r>
              <a:rPr lang="vi-VN" sz="3200" i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ơ</a:t>
            </a:r>
            <a:r>
              <a:rPr lang="en-US" sz="3200" i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̃&gt;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Kích cỡ m</a:t>
            </a:r>
            <a:r>
              <a:rPr lang="vi-VN" sz="3200">
                <a:solidFill>
                  <a:schemeClr val="tx1">
                    <a:lumMod val="9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ơ</a:t>
            </a:r>
            <a:r>
              <a:rPr lang="en-US" sz="3200">
                <a:solidFill>
                  <a:schemeClr val="tx1">
                    <a:lumMod val="9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́i, </a:t>
            </a:r>
            <a:r>
              <a:rPr lang="vi-VN" sz="3200">
                <a:solidFill>
                  <a:schemeClr val="tx1">
                    <a:lumMod val="9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Nếu giá trị là 0 và con trỏ ptr trỏ tới một khối nhớ đang tồn tại, khối nhớ được trỏ tới bởi ptr được giải phóng và một con trỏ NULL được trả về.</a:t>
            </a:r>
            <a:endParaRPr lang="en-US" sz="3200" i="1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endParaRPr lang="en-US" sz="320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9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2115458"/>
            <a:ext cx="11815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&lt;stdib.h&gt;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Giải phóng bộ nhớ cấp bởi malloc, calloc, realloc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Cú pháp: 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free(</a:t>
            </a:r>
            <a:r>
              <a:rPr lang="en-US" sz="4000" i="1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&lt;con trỏ chỉ đến vùng nhớ cần giải phóng&gt;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Segoe UI Semilight" panose="020B0402040204020203" pitchFamily="34" charset="0"/>
                <a:cs typeface="Segoe UI Semilight" panose="020B0402040204020203" pitchFamily="34" charset="0"/>
              </a:rPr>
              <a:t>Nếu con trỏ k trỏ đến đâu -&gt; Lỗi</a:t>
            </a:r>
          </a:p>
        </p:txBody>
      </p:sp>
    </p:spTree>
    <p:extLst>
      <p:ext uri="{BB962C8B-B14F-4D97-AF65-F5344CB8AC3E}">
        <p14:creationId xmlns:p14="http://schemas.microsoft.com/office/powerpoint/2010/main" val="303701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memset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1991891"/>
            <a:ext cx="118159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&lt;string.h&gt;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Cú pháp: 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*memset(void *str, int c, size_t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ao chép ký tự c (một unsigned char) tới n ký tự đầu tiên của chuỗi được trỏ tới bởi tham số str</a:t>
            </a:r>
            <a:endParaRPr lang="en-US" sz="4000">
              <a:solidFill>
                <a:srgbClr val="9966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Segoe UI Semilight" panose="020B0402040204020203" pitchFamily="34" charset="0"/>
                <a:cs typeface="Segoe UI Semilight" panose="020B0402040204020203" pitchFamily="34" charset="0"/>
              </a:rPr>
              <a:t>Thường dùng set toàn bộ vùng nhớ về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0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memset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1991891"/>
            <a:ext cx="118159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&lt;string.h&gt;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Cú pháp: 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*memset(void *str, int c, size_t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ao chép ký tự c (một unsigned char) tới n ký tự đầu tiên của chuỗi được trỏ tới bởi tham số str</a:t>
            </a:r>
            <a:endParaRPr lang="en-US" sz="4000">
              <a:solidFill>
                <a:srgbClr val="9966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Segoe UI Semilight" panose="020B0402040204020203" pitchFamily="34" charset="0"/>
                <a:cs typeface="Segoe UI Semilight" panose="020B0402040204020203" pitchFamily="34" charset="0"/>
              </a:rPr>
              <a:t>Thường dùng set toàn bộ vùng nhớ về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2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memset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DD64D-3CCB-4A2F-81A9-27C781587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7"/>
          <a:stretch/>
        </p:blipFill>
        <p:spPr>
          <a:xfrm>
            <a:off x="-1" y="1400783"/>
            <a:ext cx="12192001" cy="54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5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memcpy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1991891"/>
            <a:ext cx="11815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&lt;string.h&gt;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Cú pháp: </a:t>
            </a:r>
            <a:r>
              <a:rPr lang="en-US" sz="40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*memcpy(void *str1, const void *str2, size_t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Sao chép n ký tự từ str2 tới str1.</a:t>
            </a:r>
          </a:p>
        </p:txBody>
      </p:sp>
    </p:spTree>
    <p:extLst>
      <p:ext uri="{BB962C8B-B14F-4D97-AF65-F5344CB8AC3E}">
        <p14:creationId xmlns:p14="http://schemas.microsoft.com/office/powerpoint/2010/main" val="429339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9C18-AC43-423B-80C3-DF52D8FF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về struct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A5299-BF8F-4DA2-A15E-1A3CA2AA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51" y="1400783"/>
            <a:ext cx="5479222" cy="5457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12610-075B-4084-8C48-E76DF3890C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r="10511"/>
          <a:stretch/>
        </p:blipFill>
        <p:spPr>
          <a:xfrm>
            <a:off x="6631460" y="3396223"/>
            <a:ext cx="5090984" cy="13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7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memcpy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2DA71-DA4D-46AC-BA87-1215DE48D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8"/>
          <a:stretch/>
        </p:blipFill>
        <p:spPr>
          <a:xfrm>
            <a:off x="0" y="1400782"/>
            <a:ext cx="12192000" cy="54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memmove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1991891"/>
            <a:ext cx="118159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36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36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36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&lt;string.h&gt;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Cú pháp: </a:t>
            </a:r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void *memmove(void *str1, const void *str2, size_t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36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36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vi-VN" sz="36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Sao chép n ký tự từ str2 sang str1, nhưng để giải quyết việc trùng khớp các khối bộ nhớ, thì memmove() là một hướng tiếp cận an toàn hơn hàm memcpy()</a:t>
            </a:r>
            <a:endParaRPr lang="en-US" sz="3600">
              <a:solidFill>
                <a:srgbClr val="9966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0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memmove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3F920-B852-4CA7-9C1D-8F9E5EF0C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2"/>
          <a:stretch/>
        </p:blipFill>
        <p:spPr>
          <a:xfrm>
            <a:off x="-1" y="1400782"/>
            <a:ext cx="12192001" cy="54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8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Return về con trỏ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639E0-7893-426C-B8B5-30F34FA90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3"/>
          <a:stretch/>
        </p:blipFill>
        <p:spPr>
          <a:xfrm>
            <a:off x="0" y="1400783"/>
            <a:ext cx="12192000" cy="54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0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goto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2412021"/>
            <a:ext cx="118159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&lt;stdio.h&gt;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Lệnh goto dùng để phá vỡ cấu trúc chương trình trong C. Lệnh goto cho phép nhảy vô điều kiện tới một câu lệnh bất kì trong chương trình.</a:t>
            </a:r>
            <a:endParaRPr lang="en-US" sz="4000">
              <a:solidFill>
                <a:srgbClr val="9966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9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2412021"/>
            <a:ext cx="11815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&lt;stdio.h&gt;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Câu lệnh break cho phép ra khỏi các chu trình với các toán tử for, while và switch</a:t>
            </a:r>
          </a:p>
        </p:txBody>
      </p:sp>
    </p:spTree>
    <p:extLst>
      <p:ext uri="{BB962C8B-B14F-4D97-AF65-F5344CB8AC3E}">
        <p14:creationId xmlns:p14="http://schemas.microsoft.com/office/powerpoint/2010/main" val="265088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34861" y="2148410"/>
            <a:ext cx="11684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&lt;stdio.h&gt;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Lệnh continue trong trường hợp for điều khiển đc chuyển về bước khởi đầu lại. Còn trong while, do…while quyền điều khiển ch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ươ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ng trình được chuyển đến bước kiểm tra điều kiện.</a:t>
            </a:r>
            <a:r>
              <a:rPr lang="en-US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Lệnh continue không áp dụng cho switch.</a:t>
            </a:r>
          </a:p>
        </p:txBody>
      </p:sp>
    </p:spTree>
    <p:extLst>
      <p:ext uri="{BB962C8B-B14F-4D97-AF65-F5344CB8AC3E}">
        <p14:creationId xmlns:p14="http://schemas.microsoft.com/office/powerpoint/2010/main" val="256651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E4139-5A66-46A7-86AB-075C593D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10" y="1801513"/>
            <a:ext cx="7815778" cy="44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FC-C79E-4FA1-950D-A76C87E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98D40-8A20-486C-A8CD-3DDAFEB3A6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A7A-CE31-481B-84B7-B18B4325CE38}"/>
              </a:ext>
            </a:extLst>
          </p:cNvPr>
          <p:cNvSpPr txBox="1"/>
          <p:nvPr/>
        </p:nvSpPr>
        <p:spPr>
          <a:xfrm>
            <a:off x="376049" y="1810659"/>
            <a:ext cx="11815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viện: </a:t>
            </a:r>
            <a:r>
              <a:rPr lang="en-US" sz="400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&lt;stdio.h&gt;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</a:t>
            </a:r>
            <a:r>
              <a:rPr lang="vi-VN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ư</a:t>
            </a: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́c năng: </a:t>
            </a:r>
            <a:r>
              <a:rPr lang="vi-VN" sz="4000">
                <a:solidFill>
                  <a:srgbClr val="9966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Hàm exit  đc sử dụng để thoát khỏi chương trình. Hàm này sẽ ngay lập tức kết thúc chương trình và quyền điều khiển được trả về hệ điều hành.</a:t>
            </a:r>
            <a:endParaRPr lang="en-US" sz="4000">
              <a:solidFill>
                <a:srgbClr val="9966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Cú pháp: </a:t>
            </a: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exit (int </a:t>
            </a:r>
            <a:r>
              <a:rPr lang="en-US" sz="4000" i="1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&lt;giá trị trả về&gt;</a:t>
            </a:r>
            <a:r>
              <a:rPr lang="en-US" sz="4000">
                <a:solidFill>
                  <a:schemeClr val="accent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289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A021-9A55-4B90-B369-325694D2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Ép kiểu (Casting)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799CD-36CC-4DB4-BEC7-D5389A06A5CC}"/>
              </a:ext>
            </a:extLst>
          </p:cNvPr>
          <p:cNvSpPr txBox="1"/>
          <p:nvPr/>
        </p:nvSpPr>
        <p:spPr>
          <a:xfrm>
            <a:off x="1786165" y="3211090"/>
            <a:ext cx="12003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&lt;tên kiểu&gt; bieu_thuc</a:t>
            </a:r>
            <a:endParaRPr lang="vi-VN" sz="660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2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856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Segoe UI Semilight</vt:lpstr>
      <vt:lpstr>Office Theme</vt:lpstr>
      <vt:lpstr>PowerPoint Presentation</vt:lpstr>
      <vt:lpstr>Return về struct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Ép kiểu (Casting)</vt:lpstr>
      <vt:lpstr>Static memory allocation</vt:lpstr>
      <vt:lpstr>Dynamic memory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Ninh Dang</dc:creator>
  <cp:lastModifiedBy>Ninh Dang</cp:lastModifiedBy>
  <cp:revision>39</cp:revision>
  <dcterms:created xsi:type="dcterms:W3CDTF">2017-06-04T13:08:39Z</dcterms:created>
  <dcterms:modified xsi:type="dcterms:W3CDTF">2017-06-05T11:16:34Z</dcterms:modified>
</cp:coreProperties>
</file>