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9" r:id="rId2"/>
    <p:sldId id="389" r:id="rId3"/>
    <p:sldId id="375" r:id="rId4"/>
    <p:sldId id="374" r:id="rId5"/>
    <p:sldId id="300" r:id="rId6"/>
    <p:sldId id="257" r:id="rId7"/>
    <p:sldId id="258" r:id="rId8"/>
    <p:sldId id="260" r:id="rId9"/>
    <p:sldId id="362" r:id="rId10"/>
    <p:sldId id="406" r:id="rId11"/>
    <p:sldId id="407" r:id="rId12"/>
    <p:sldId id="392" r:id="rId13"/>
    <p:sldId id="393" r:id="rId14"/>
    <p:sldId id="394" r:id="rId15"/>
    <p:sldId id="370" r:id="rId16"/>
    <p:sldId id="371" r:id="rId17"/>
    <p:sldId id="310" r:id="rId18"/>
    <p:sldId id="311" r:id="rId19"/>
    <p:sldId id="312" r:id="rId20"/>
    <p:sldId id="395" r:id="rId21"/>
    <p:sldId id="396" r:id="rId22"/>
    <p:sldId id="302" r:id="rId23"/>
    <p:sldId id="303" r:id="rId24"/>
    <p:sldId id="304" r:id="rId25"/>
    <p:sldId id="278" r:id="rId26"/>
    <p:sldId id="313" r:id="rId27"/>
    <p:sldId id="405" r:id="rId28"/>
    <p:sldId id="335" r:id="rId29"/>
    <p:sldId id="33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379" r:id="rId39"/>
    <p:sldId id="380" r:id="rId40"/>
    <p:sldId id="388" r:id="rId41"/>
  </p:sldIdLst>
  <p:sldSz cx="9144000" cy="6858000" type="screen4x3"/>
  <p:notesSz cx="6648450" cy="97742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CCECFF"/>
    <a:srgbClr val="6600CC"/>
    <a:srgbClr val="FF0000"/>
    <a:srgbClr val="CC0066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40" autoAdjust="0"/>
    <p:restoredTop sz="94692" autoAdjust="0"/>
  </p:normalViewPr>
  <p:slideViewPr>
    <p:cSldViewPr>
      <p:cViewPr varScale="1">
        <p:scale>
          <a:sx n="83" d="100"/>
          <a:sy n="83" d="100"/>
        </p:scale>
        <p:origin x="86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6587755-E4F3-494B-B918-01E951606F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5561A66-0AB1-43D8-A2EA-D7FBADB355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0871A3F1-0498-4FDB-BC6C-86C7F09A18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D521617A-7345-4363-B167-C540A219F97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370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22E076-01E5-46A4-A64C-98D1FE691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A682B61-56DE-4C75-99F5-9394B65630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4D36696-83C4-4876-9034-E98ECC6722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D58364C5-776C-4B0C-B7B6-6FC224F012E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810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32007554-A460-411F-9D84-6C822CA832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812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D4F2617F-31B1-4602-A43D-C70901B078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B524737D-4E01-4F5B-B217-5492DFEA1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370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6A03D5-97A8-48AB-B6F2-8E7D8AD664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DAFC4-3EAD-4548-8D7F-58082029C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045986-8454-40D4-8F2B-E81306977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76CA5-45D8-4AC5-A04C-547444E8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30FF1-92FF-4975-ABBB-70ADCEB2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5EDAD-09EB-4563-9412-B00E704D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ADE3C-455C-49B6-9B64-E8029A4D1B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85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F8F4A-7B5E-4AA2-B0D7-90C5B4CB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CDF30-8324-4605-9450-0A261EB74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74CD9-7C17-477B-8D5E-C23B2340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2DF4A-D835-4E31-A11E-AA95D428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0FE18-8973-4E37-B173-BDA46124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09AEC-1463-468D-A115-F916A67AEF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1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1AA6A4-61FC-4D03-9DC2-01DD74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7ECB1-41EA-4797-B2EB-ACA8959A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B92A7-EAA4-4C03-8EE2-D7A8BE97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8F986-6534-4EBF-AED5-4D51CFB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98EAE-6C27-48D9-82C7-920D8BA7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BAB51-71DF-49D2-A35A-14254B55E9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2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393C4-05B1-406F-9EF4-FD33F240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79D343A4-DA05-4782-B295-B5C84CE7CE75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909DB-4051-42E3-B556-3E282B61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39841-BE68-48F7-8303-5A5D513D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C20F0-BEEF-4691-AA1E-A9E954A2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D40619-AF2B-43F6-A436-45C09A4612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1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EB69-F6AA-411B-8AEB-A2E93A2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0DBFD-1734-4FC3-B35F-3D0BAFEE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CC3E-FCEF-4948-8AB7-0CADA771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6F016-E100-4C94-A121-FF7753FE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EBE7D-E6F8-4338-986E-1BBC1EB0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66EA1-A236-4A1A-A95F-62039AD35D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8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EAB5-F8C7-4DB2-BDA0-0FFD2CD0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23809-E8C2-497E-8D92-DF53EABE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630C8-29E5-4E9C-884F-A533E58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44FF3-BED9-454E-8E83-A076C108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2DBFA-AF99-4CC7-B516-92B7720F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CF8D2-B23E-4A22-9382-D0DE631472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42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99700-F948-4141-A6FA-CB46251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9F56E-3798-45B5-8EBD-D0B54A8E4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C4A57-0F9A-42B9-B243-94DD9D96E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BB63A-FA3A-4865-B594-396368DA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3CB99-560E-4803-8B17-C5ABC7FF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7F661-8062-4D2D-8FFA-EC1BFC47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A3AE5-801D-4400-81DE-9D491D41E7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5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B0DED-67EE-45DF-A443-FE0421C2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62DFF-548F-4C1B-9758-007916DB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3C10A-7F41-4DA2-81A9-8A86A8AC4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A15EF9-57F1-44A2-A741-9B0F866D9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6E35DA-D223-431F-BD2A-3F8E272C7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BBD7E3-519B-4ABB-AD80-BB04711D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364A8-5265-4980-9C3E-DFDE7AE8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EBB170-F1FA-4B13-950C-9AD8D95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2492B-DF75-48D0-8623-9D89B153AB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89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C2DE0-AF41-428E-80D3-2F0BCA09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982920-1299-4607-99E7-BCDFA828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646CE1-9061-47EF-9E80-F56BEE48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DE3DF2-B484-4B72-890A-6FD46C80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29D26-04C4-4528-A763-1B4AF8C49E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3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D06DC5-644E-4962-808C-7EB23B78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8FA861-4A26-4BF3-8668-17EB276F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86861-E967-49D1-81CC-BA21440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BCA75-5913-43B3-9A51-E764FB8455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14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DD82-6905-4B46-9D1F-5E8C8A17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8D45F-0BCA-4C2A-9420-BD28C3BC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A5910-02B3-4CBD-9103-F9D13D668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E28FE-B9FC-4721-A8C1-71638348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919CB-4097-4D3E-A6C6-C5A67EA4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4FCBF-CBB8-4BD6-9241-FED66B9A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2EF55-9AE5-4386-B72F-530D29FC62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3734-A5B4-4072-B428-C8CD8974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EEDA7B-DDCF-4C01-BCE6-63F8292AE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11E89-189A-4E12-B8AB-09F7F5C4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74C94-8C7E-40F3-82D8-581B9C27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681B2-83E2-4C93-9CE1-CE2D2B13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FFB9B-FA96-48B8-97A5-55B903F0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2FBC5-1880-4587-AD77-DB9CB7F3E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81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4FAB1E-5C96-4A80-83A5-21110535E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D3109F-4651-4BFF-B5B8-AF0EF16BA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72E911-C158-4C98-AAC7-5780CD7877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20CC02-B8FB-4FB0-85E5-3962EB8F9A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4E3FAC6-A887-4AB5-9421-E00702AD44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E225F9-9208-45F8-A717-429A776FC6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1C13DD-F445-4438-9E2E-F2CDE284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3F0C-5EFE-4928-863F-F2735246EC8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F67317F-913C-4CF1-8E39-0EE7596B8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7013" cy="1450975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章    水溶液化学</a:t>
            </a:r>
            <a:br>
              <a:rPr lang="zh-CN" altLang="en-US" b="1">
                <a:solidFill>
                  <a:schemeClr val="tx1"/>
                </a:solidFill>
              </a:rPr>
            </a:b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E7823D-5F98-4DBE-BAE9-B46545F2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08962" cy="3962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4400" b="1"/>
              <a:t>3.3  </a:t>
            </a:r>
            <a:r>
              <a:rPr lang="zh-CN" altLang="en-US" sz="4400" b="1"/>
              <a:t>难溶电解质的多相离子平衡</a:t>
            </a:r>
          </a:p>
          <a:p>
            <a:pPr>
              <a:buFontTx/>
              <a:buNone/>
            </a:pPr>
            <a:endParaRPr lang="zh-CN" altLang="en-US" sz="4400" b="1"/>
          </a:p>
          <a:p>
            <a:pPr>
              <a:buFontTx/>
              <a:buNone/>
            </a:pPr>
            <a:r>
              <a:rPr lang="en-US" altLang="zh-CN" sz="4000" b="1"/>
              <a:t>3.3.1 </a:t>
            </a:r>
            <a:r>
              <a:rPr lang="zh-CN" altLang="en-US" sz="4000" b="1"/>
              <a:t>多相离子平衡和溶度积</a:t>
            </a:r>
          </a:p>
          <a:p>
            <a:pPr>
              <a:buFontTx/>
              <a:buNone/>
            </a:pPr>
            <a:r>
              <a:rPr lang="en-US" altLang="zh-CN" sz="4000" b="1"/>
              <a:t>3.3.2 </a:t>
            </a:r>
            <a:r>
              <a:rPr lang="zh-CN" altLang="en-US" sz="4000" b="1"/>
              <a:t>溶度积规则及其应用</a:t>
            </a:r>
          </a:p>
          <a:p>
            <a:pPr>
              <a:buFontTx/>
              <a:buNone/>
            </a:pPr>
            <a:endParaRPr lang="en-US" altLang="zh-CN" sz="4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5E06AFA6-54D4-4001-826F-D57823F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92D1-0FA3-4733-B66F-5020067E7D3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5DFAF5B4-412C-424A-8FFC-1134AB23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3750"/>
            <a:ext cx="806450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/>
              <a:t>例</a:t>
            </a:r>
            <a:r>
              <a:rPr lang="en-US" altLang="zh-CN" sz="3600" b="1"/>
              <a:t>1</a:t>
            </a:r>
            <a:r>
              <a:rPr lang="zh-CN" altLang="en-US" sz="3600" b="1"/>
              <a:t>：</a:t>
            </a:r>
            <a:r>
              <a:rPr lang="en-US" altLang="zh-CN" sz="3600" b="1"/>
              <a:t>AgCl </a:t>
            </a:r>
            <a:r>
              <a:rPr lang="zh-CN" altLang="en-US" sz="3600" b="1"/>
              <a:t>的溶解度为 </a:t>
            </a:r>
            <a:r>
              <a:rPr lang="en-US" altLang="zh-CN" sz="3600" b="1" i="1"/>
              <a:t>s</a:t>
            </a:r>
            <a:r>
              <a:rPr lang="en-US" altLang="zh-CN" sz="3600" b="1"/>
              <a:t> mol</a:t>
            </a:r>
            <a:r>
              <a:rPr lang="en-US" altLang="zh-CN" sz="3600" b="1">
                <a:sym typeface="Symbol" panose="05050102010706020507" pitchFamily="18" charset="2"/>
              </a:rPr>
              <a:t>dm</a:t>
            </a:r>
            <a:r>
              <a:rPr lang="en-US" altLang="zh-CN" sz="3600" b="1" baseline="30000">
                <a:sym typeface="Symbol" panose="05050102010706020507" pitchFamily="18" charset="2"/>
              </a:rPr>
              <a:t>3</a:t>
            </a:r>
            <a:endParaRPr lang="en-US" altLang="zh-CN" sz="3600" b="1"/>
          </a:p>
          <a:p>
            <a:pPr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/>
              <a:t>AgCl</a:t>
            </a:r>
            <a:r>
              <a:rPr lang="en-US" altLang="zh-CN" sz="3600" b="1" baseline="-30000"/>
              <a:t> </a:t>
            </a:r>
            <a:r>
              <a:rPr lang="en-US" altLang="zh-CN" sz="3600" b="1"/>
              <a:t>(s)</a:t>
            </a:r>
            <a:r>
              <a:rPr lang="en-US" altLang="zh-CN" sz="3600" b="1" baseline="-30000"/>
              <a:t>  </a:t>
            </a:r>
            <a:r>
              <a:rPr lang="en-US" altLang="zh-CN" sz="3600" b="1">
                <a:latin typeface="Cambria Math" panose="02040503050406030204" pitchFamily="18" charset="0"/>
              </a:rPr>
              <a:t>⇌</a:t>
            </a:r>
            <a:r>
              <a:rPr lang="en-US" altLang="zh-CN" sz="3600" b="1" baseline="-30000"/>
              <a:t>  </a:t>
            </a:r>
            <a:r>
              <a:rPr lang="en-US" altLang="zh-CN" sz="3600" b="1"/>
              <a:t>Ag</a:t>
            </a:r>
            <a:r>
              <a:rPr lang="en-US" altLang="zh-CN" sz="3600" b="1" baseline="30000"/>
              <a:t>+ </a:t>
            </a:r>
            <a:r>
              <a:rPr lang="en-US" altLang="zh-CN" sz="3600" b="1"/>
              <a:t>(aq) + Cl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(aq)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/>
              <a:t>                      </a:t>
            </a:r>
            <a:r>
              <a:rPr lang="en-US" altLang="zh-CN" sz="3600" b="1" i="1"/>
              <a:t>s</a:t>
            </a:r>
            <a:r>
              <a:rPr lang="en-US" altLang="zh-CN" sz="3600" b="1"/>
              <a:t>                </a:t>
            </a:r>
            <a:r>
              <a:rPr lang="en-US" altLang="zh-CN" sz="3600" b="1" i="1"/>
              <a:t>s</a:t>
            </a:r>
          </a:p>
        </p:txBody>
      </p:sp>
      <p:sp>
        <p:nvSpPr>
          <p:cNvPr id="188419" name="Text Box 3">
            <a:extLst>
              <a:ext uri="{FF2B5EF4-FFF2-40B4-BE49-F238E27FC236}">
                <a16:creationId xmlns:a16="http://schemas.microsoft.com/office/drawing/2014/main" id="{50CB019C-B1BB-4C26-AFCA-DA8DAF9E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06850"/>
            <a:ext cx="8208962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4400" b="1" i="1"/>
              <a:t>K</a:t>
            </a:r>
            <a:r>
              <a:rPr lang="en-US" altLang="zh-CN" sz="4400" b="1" baseline="-30000"/>
              <a:t>sp</a:t>
            </a:r>
            <a:r>
              <a:rPr lang="en-US" altLang="zh-CN" sz="44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400" b="1">
                <a:sym typeface="Symbol" panose="05050102010706020507" pitchFamily="18" charset="2"/>
              </a:rPr>
              <a:t> </a:t>
            </a:r>
            <a:r>
              <a:rPr lang="en-US" altLang="zh-CN" sz="4400" b="1"/>
              <a:t>= [Ag</a:t>
            </a:r>
            <a:r>
              <a:rPr lang="en-US" altLang="zh-CN" sz="4400" b="1" baseline="30000"/>
              <a:t>+</a:t>
            </a:r>
            <a:r>
              <a:rPr lang="en-US" altLang="zh-CN" sz="4400" b="1"/>
              <a:t>][Cl</a:t>
            </a:r>
            <a:r>
              <a:rPr lang="en-US" altLang="zh-CN" sz="4400" b="1" baseline="30000">
                <a:sym typeface="Symbol" panose="05050102010706020507" pitchFamily="18" charset="2"/>
              </a:rPr>
              <a:t></a:t>
            </a:r>
            <a:r>
              <a:rPr lang="en-US" altLang="zh-CN" sz="4400" b="1"/>
              <a:t>] = </a:t>
            </a:r>
            <a:r>
              <a:rPr lang="en-US" altLang="zh-CN" sz="4400" b="1" i="1"/>
              <a:t>s</a:t>
            </a:r>
            <a:r>
              <a:rPr lang="en-US" altLang="zh-CN" sz="4400" b="1"/>
              <a:t> </a:t>
            </a:r>
            <a:r>
              <a:rPr lang="en-US" altLang="zh-CN" sz="4400" b="1">
                <a:sym typeface="Symbol" panose="05050102010706020507" pitchFamily="18" charset="2"/>
              </a:rPr>
              <a:t></a:t>
            </a:r>
            <a:r>
              <a:rPr lang="en-US" altLang="zh-CN" sz="4400" b="1" baseline="30000"/>
              <a:t> </a:t>
            </a:r>
            <a:r>
              <a:rPr lang="en-US" altLang="zh-CN" sz="4400" b="1" i="1"/>
              <a:t>s</a:t>
            </a:r>
            <a:r>
              <a:rPr lang="en-US" altLang="zh-CN" sz="4400" b="1"/>
              <a:t> = </a:t>
            </a:r>
            <a:r>
              <a:rPr lang="en-US" altLang="zh-CN" sz="4400" b="1" i="1">
                <a:solidFill>
                  <a:srgbClr val="0000CC"/>
                </a:solidFill>
              </a:rPr>
              <a:t>s</a:t>
            </a:r>
            <a:r>
              <a:rPr lang="en-US" altLang="zh-CN" sz="4400" b="1" baseline="30000">
                <a:solidFill>
                  <a:srgbClr val="0000CC"/>
                </a:solidFill>
              </a:rPr>
              <a:t>2</a:t>
            </a:r>
            <a:r>
              <a:rPr lang="en-US" altLang="zh-CN" sz="4400" b="1"/>
              <a:t>      </a:t>
            </a:r>
          </a:p>
        </p:txBody>
      </p:sp>
      <p:graphicFrame>
        <p:nvGraphicFramePr>
          <p:cNvPr id="188420" name="Object 4">
            <a:extLst>
              <a:ext uri="{FF2B5EF4-FFF2-40B4-BE49-F238E27FC236}">
                <a16:creationId xmlns:a16="http://schemas.microsoft.com/office/drawing/2014/main" id="{4753E25C-15FE-403D-A500-29F61440B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159375"/>
          <a:ext cx="309562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3" name="公式" r:id="rId3" imgW="596880" imgH="304560" progId="Equation.3">
                  <p:embed/>
                </p:oleObj>
              </mc:Choice>
              <mc:Fallback>
                <p:oleObj name="公式" r:id="rId3" imgW="59688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59375"/>
                        <a:ext cx="309562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1" name="Rectangle 5">
            <a:extLst>
              <a:ext uri="{FF2B5EF4-FFF2-40B4-BE49-F238E27FC236}">
                <a16:creationId xmlns:a16="http://schemas.microsoft.com/office/drawing/2014/main" id="{56863208-2C5E-4BC0-B208-C3A6DD79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0963"/>
            <a:ext cx="589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2. </a:t>
            </a:r>
            <a:r>
              <a:rPr lang="zh-CN" altLang="en-US" sz="4000" b="1">
                <a:ea typeface="楷体_GB2312" pitchFamily="49" charset="-122"/>
              </a:rPr>
              <a:t>溶度积与溶解度的关系</a:t>
            </a:r>
            <a:r>
              <a:rPr lang="zh-CN" altLang="en-US" sz="4000"/>
              <a:t> </a:t>
            </a:r>
          </a:p>
        </p:txBody>
      </p:sp>
      <p:sp>
        <p:nvSpPr>
          <p:cNvPr id="188422" name="Text Box 6">
            <a:extLst>
              <a:ext uri="{FF2B5EF4-FFF2-40B4-BE49-F238E27FC236}">
                <a16:creationId xmlns:a16="http://schemas.microsoft.com/office/drawing/2014/main" id="{C390FA60-7FD1-45B2-A020-D0BD6E660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640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4000" b="1"/>
              <a:t>难溶强电解质的溶解度</a:t>
            </a:r>
            <a:r>
              <a:rPr lang="en-US" altLang="zh-CN" sz="4000" b="1"/>
              <a:t>(</a:t>
            </a:r>
            <a:r>
              <a:rPr lang="en-US" altLang="zh-CN" sz="4000" b="1" i="1"/>
              <a:t>s</a:t>
            </a:r>
            <a:r>
              <a:rPr lang="en-US" altLang="zh-CN" sz="4000" b="1"/>
              <a:t>)</a:t>
            </a:r>
            <a:r>
              <a:rPr lang="zh-CN" altLang="en-US" sz="4000" b="1"/>
              <a:t>：其饱和溶液的物质的量浓度</a:t>
            </a:r>
            <a:r>
              <a:rPr lang="en-US" altLang="zh-CN" sz="4000" b="1"/>
              <a:t>(mol</a:t>
            </a:r>
            <a:r>
              <a:rPr lang="en-US" altLang="zh-CN" sz="4000" b="1">
                <a:sym typeface="Symbol" panose="05050102010706020507" pitchFamily="18" charset="2"/>
              </a:rPr>
              <a:t>dm</a:t>
            </a:r>
            <a:r>
              <a:rPr lang="en-US" altLang="zh-CN" sz="4000" b="1" baseline="30000">
                <a:sym typeface="Symbol" panose="05050102010706020507" pitchFamily="18" charset="2"/>
              </a:rPr>
              <a:t>3</a:t>
            </a:r>
            <a:r>
              <a:rPr lang="en-US" altLang="zh-CN" sz="4000" b="1"/>
              <a:t>)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  <p:bldP spid="188419" grpId="0"/>
      <p:bldP spid="1884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6F1276B-991F-4A7F-9085-AD650B52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BF2F-FA24-4DE8-BE0E-25EDB66FD37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927F5E20-E65B-45DD-8A8F-D18C45C552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8913"/>
            <a:ext cx="8064500" cy="259080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/>
              <a:t>例</a:t>
            </a:r>
            <a:r>
              <a:rPr lang="en-US" altLang="zh-CN" sz="3600" b="1"/>
              <a:t>2</a:t>
            </a:r>
            <a:r>
              <a:rPr lang="zh-CN" altLang="en-US" sz="3600" b="1"/>
              <a:t>：</a:t>
            </a:r>
            <a:r>
              <a:rPr lang="en-US" altLang="zh-CN" sz="3600" b="1"/>
              <a:t>Ag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CrO</a:t>
            </a:r>
            <a:r>
              <a:rPr lang="en-US" altLang="zh-CN" sz="3600" b="1" baseline="-30000"/>
              <a:t>4</a:t>
            </a:r>
            <a:r>
              <a:rPr lang="zh-CN" altLang="en-US" sz="3600" b="1"/>
              <a:t>的溶解度为</a:t>
            </a:r>
            <a:r>
              <a:rPr lang="en-US" altLang="zh-CN" sz="3600" b="1" i="1"/>
              <a:t>s</a:t>
            </a:r>
            <a:r>
              <a:rPr lang="en-US" altLang="zh-CN" sz="3600" b="1"/>
              <a:t> mol</a:t>
            </a:r>
            <a:r>
              <a:rPr lang="en-US" altLang="zh-CN" sz="3600" b="1">
                <a:sym typeface="Symbol" panose="05050102010706020507" pitchFamily="18" charset="2"/>
              </a:rPr>
              <a:t>dm</a:t>
            </a:r>
            <a:r>
              <a:rPr lang="en-US" altLang="zh-CN" sz="3600" b="1" baseline="30000">
                <a:sym typeface="Symbol" panose="05050102010706020507" pitchFamily="18" charset="2"/>
              </a:rPr>
              <a:t>3</a:t>
            </a:r>
            <a:endParaRPr lang="en-US" altLang="zh-CN" sz="3600" b="1"/>
          </a:p>
          <a:p>
            <a:pPr algn="just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/>
              <a:t>Ag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CrO</a:t>
            </a:r>
            <a:r>
              <a:rPr lang="en-US" altLang="zh-CN" sz="3600" b="1" baseline="-30000"/>
              <a:t>4 </a:t>
            </a:r>
            <a:r>
              <a:rPr lang="en-US" altLang="zh-CN" sz="3600" b="1"/>
              <a:t>(s)</a:t>
            </a:r>
            <a:r>
              <a:rPr lang="en-US" altLang="zh-CN" sz="3600" b="1" baseline="-30000"/>
              <a:t>  </a:t>
            </a:r>
            <a:r>
              <a:rPr lang="en-US" altLang="zh-CN" sz="3600" b="1">
                <a:latin typeface="Cambria Math" panose="02040503050406030204" pitchFamily="18" charset="0"/>
              </a:rPr>
              <a:t>⇌</a:t>
            </a:r>
            <a:r>
              <a:rPr lang="en-US" altLang="zh-CN" sz="3600" b="1" baseline="-30000"/>
              <a:t>  </a:t>
            </a:r>
            <a:r>
              <a:rPr lang="en-US" altLang="zh-CN" sz="3600" b="1"/>
              <a:t>2Ag</a:t>
            </a:r>
            <a:r>
              <a:rPr lang="en-US" altLang="zh-CN" sz="3600" b="1" baseline="30000"/>
              <a:t>+ </a:t>
            </a:r>
            <a:r>
              <a:rPr lang="en-US" altLang="zh-CN" sz="3600" b="1"/>
              <a:t>(aq) + CrO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3600" b="1"/>
              <a:t> (aq)</a:t>
            </a:r>
          </a:p>
          <a:p>
            <a:pPr algn="just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/>
              <a:t>                              2</a:t>
            </a:r>
            <a:r>
              <a:rPr lang="en-US" altLang="zh-CN" sz="3600" b="1" i="1"/>
              <a:t>s</a:t>
            </a:r>
            <a:r>
              <a:rPr lang="en-US" altLang="zh-CN" sz="3600" b="1"/>
              <a:t>                  </a:t>
            </a:r>
            <a:r>
              <a:rPr lang="en-US" altLang="zh-CN" sz="3600" b="1" i="1"/>
              <a:t>s</a:t>
            </a:r>
          </a:p>
        </p:txBody>
      </p:sp>
      <p:sp>
        <p:nvSpPr>
          <p:cNvPr id="189443" name="Text Box 3">
            <a:extLst>
              <a:ext uri="{FF2B5EF4-FFF2-40B4-BE49-F238E27FC236}">
                <a16:creationId xmlns:a16="http://schemas.microsoft.com/office/drawing/2014/main" id="{96C404D8-ED1A-45E0-BD9A-45EEDC6F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938"/>
            <a:ext cx="8208962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3600" b="1" i="1"/>
              <a:t>K</a:t>
            </a:r>
            <a:r>
              <a:rPr lang="en-US" altLang="zh-CN" sz="3600" b="1" baseline="-30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ym typeface="Symbol" panose="05050102010706020507" pitchFamily="18" charset="2"/>
              </a:rPr>
              <a:t> </a:t>
            </a:r>
            <a:r>
              <a:rPr lang="en-US" altLang="zh-CN" sz="3600" b="1"/>
              <a:t>= [Ag</a:t>
            </a:r>
            <a:r>
              <a:rPr lang="en-US" altLang="zh-CN" sz="3600" b="1" baseline="30000"/>
              <a:t>+</a:t>
            </a:r>
            <a:r>
              <a:rPr lang="en-US" altLang="zh-CN" sz="3600" b="1"/>
              <a:t>]</a:t>
            </a:r>
            <a:r>
              <a:rPr lang="en-US" altLang="zh-CN" sz="3600" b="1" baseline="30000"/>
              <a:t>2</a:t>
            </a:r>
            <a:r>
              <a:rPr lang="en-US" altLang="zh-CN" sz="3600" b="1"/>
              <a:t>[CrO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] = (2</a:t>
            </a:r>
            <a:r>
              <a:rPr lang="en-US" altLang="zh-CN" sz="3600" b="1" i="1"/>
              <a:t>s</a:t>
            </a:r>
            <a:r>
              <a:rPr lang="en-US" altLang="zh-CN" sz="3600" b="1"/>
              <a:t>)</a:t>
            </a:r>
            <a:r>
              <a:rPr lang="en-US" altLang="zh-CN" sz="3600" b="1" baseline="30000"/>
              <a:t>2 </a:t>
            </a:r>
            <a:r>
              <a:rPr lang="en-US" altLang="zh-CN" sz="3600" b="1" i="1"/>
              <a:t>s</a:t>
            </a:r>
            <a:r>
              <a:rPr lang="en-US" altLang="zh-CN" sz="3600" b="1"/>
              <a:t> = </a:t>
            </a:r>
            <a:r>
              <a:rPr lang="en-US" altLang="zh-CN" sz="4400" b="1">
                <a:solidFill>
                  <a:srgbClr val="0000CC"/>
                </a:solidFill>
              </a:rPr>
              <a:t>4</a:t>
            </a:r>
            <a:r>
              <a:rPr lang="en-US" altLang="zh-CN" sz="4400" b="1" i="1">
                <a:solidFill>
                  <a:srgbClr val="0000CC"/>
                </a:solidFill>
              </a:rPr>
              <a:t>s</a:t>
            </a:r>
            <a:r>
              <a:rPr lang="en-US" altLang="zh-CN" sz="4400" b="1" baseline="30000">
                <a:solidFill>
                  <a:srgbClr val="0000CC"/>
                </a:solidFill>
              </a:rPr>
              <a:t>3</a:t>
            </a:r>
            <a:r>
              <a:rPr lang="en-US" altLang="zh-CN" sz="3600" b="1"/>
              <a:t>      </a:t>
            </a:r>
            <a:endParaRPr lang="en-US" altLang="zh-CN"/>
          </a:p>
        </p:txBody>
      </p:sp>
      <p:graphicFrame>
        <p:nvGraphicFramePr>
          <p:cNvPr id="189444" name="Object 4">
            <a:extLst>
              <a:ext uri="{FF2B5EF4-FFF2-40B4-BE49-F238E27FC236}">
                <a16:creationId xmlns:a16="http://schemas.microsoft.com/office/drawing/2014/main" id="{E5592FD1-09CA-4918-B204-C680E9B36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17367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6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7367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>
            <a:extLst>
              <a:ext uri="{FF2B5EF4-FFF2-40B4-BE49-F238E27FC236}">
                <a16:creationId xmlns:a16="http://schemas.microsoft.com/office/drawing/2014/main" id="{D1120BE4-AA8F-419A-8A8E-56940B50E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60800"/>
          <a:ext cx="482441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7" name="公式" r:id="rId5" imgW="1180800" imgH="482400" progId="Equation.3">
                  <p:embed/>
                </p:oleObj>
              </mc:Choice>
              <mc:Fallback>
                <p:oleObj name="公式" r:id="rId5" imgW="11808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4824413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 autoUpdateAnimBg="0"/>
      <p:bldP spid="1894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34D913FD-3FBD-465D-84D5-CE1B5923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447-94ED-4582-9DDB-04F966F34F3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8D1FB6F8-4FFF-4C1D-B2A7-E28EEA14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856932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4000" b="1"/>
              <a:t>通式：</a:t>
            </a:r>
          </a:p>
          <a:p>
            <a:pPr>
              <a:spcBef>
                <a:spcPct val="20000"/>
              </a:spcBef>
            </a:pPr>
            <a:r>
              <a:rPr lang="zh-CN" altLang="en-US" sz="4000" b="1"/>
              <a:t>        </a:t>
            </a:r>
            <a:r>
              <a:rPr kumimoji="0" lang="en-US" altLang="zh-CN" sz="4000" b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 i="1" baseline="-25000">
                <a:cs typeface="Times New Roman" panose="02020603050405020304" pitchFamily="18" charset="0"/>
              </a:rPr>
              <a:t>a</a:t>
            </a:r>
            <a:r>
              <a:rPr kumimoji="0" lang="en-US" altLang="zh-CN" sz="4000" b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 i="1" baseline="-25000">
                <a:cs typeface="Times New Roman" panose="02020603050405020304" pitchFamily="18" charset="0"/>
              </a:rPr>
              <a:t>b</a:t>
            </a:r>
            <a:r>
              <a:rPr kumimoji="0" lang="en-US" altLang="zh-CN" sz="4000" b="1">
                <a:cs typeface="Times New Roman" panose="02020603050405020304" pitchFamily="18" charset="0"/>
              </a:rPr>
              <a:t> (s)  </a:t>
            </a:r>
            <a:r>
              <a:rPr kumimoji="0" lang="en-US" altLang="zh-CN" sz="4000" b="1">
                <a:latin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⇌</a:t>
            </a:r>
            <a:r>
              <a:rPr kumimoji="0" lang="en-US" altLang="zh-CN" sz="4000" b="1">
                <a:cs typeface="Times New Roman" panose="02020603050405020304" pitchFamily="18" charset="0"/>
              </a:rPr>
              <a:t>   </a:t>
            </a:r>
            <a:r>
              <a:rPr kumimoji="0" lang="en-US" altLang="zh-CN" sz="4000" b="1" i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 i="1" baseline="30000">
                <a:cs typeface="Times New Roman" panose="02020603050405020304" pitchFamily="18" charset="0"/>
              </a:rPr>
              <a:t>b</a:t>
            </a:r>
            <a:r>
              <a:rPr kumimoji="0" lang="en-US" altLang="zh-CN" sz="4000" b="1" baseline="30000">
                <a:cs typeface="Times New Roman" panose="02020603050405020304" pitchFamily="18" charset="0"/>
              </a:rPr>
              <a:t>+</a:t>
            </a:r>
            <a:r>
              <a:rPr kumimoji="0" lang="en-US" altLang="zh-CN" sz="4000" b="1">
                <a:cs typeface="Times New Roman" panose="02020603050405020304" pitchFamily="18" charset="0"/>
              </a:rPr>
              <a:t>(aq)  +  </a:t>
            </a:r>
            <a:r>
              <a:rPr kumimoji="0" lang="en-US" altLang="zh-CN" sz="4000" b="1" i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 i="1" baseline="30000">
                <a:cs typeface="Times New Roman" panose="02020603050405020304" pitchFamily="18" charset="0"/>
              </a:rPr>
              <a:t>a</a:t>
            </a:r>
            <a:r>
              <a:rPr kumimoji="0" lang="en-US" altLang="zh-CN" sz="40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4000" b="1">
                <a:cs typeface="Times New Roman" panose="02020603050405020304" pitchFamily="18" charset="0"/>
              </a:rPr>
              <a:t> (aq)</a:t>
            </a:r>
            <a:endParaRPr lang="en-US" altLang="zh-CN" sz="4000" b="1"/>
          </a:p>
          <a:p>
            <a:pPr>
              <a:spcBef>
                <a:spcPct val="20000"/>
              </a:spcBef>
            </a:pPr>
            <a:r>
              <a:rPr lang="en-US" altLang="zh-CN" sz="4000" b="1" baseline="30000"/>
              <a:t>                                              </a:t>
            </a:r>
            <a:r>
              <a:rPr lang="en-US" altLang="zh-CN" sz="4000" b="1" i="1"/>
              <a:t>as</a:t>
            </a:r>
            <a:r>
              <a:rPr lang="en-US" altLang="zh-CN" sz="4000" b="1"/>
              <a:t>                </a:t>
            </a:r>
            <a:r>
              <a:rPr lang="en-US" altLang="zh-CN" sz="4000" b="1" i="1"/>
              <a:t>bs</a:t>
            </a:r>
            <a:r>
              <a:rPr lang="en-US" altLang="zh-CN" sz="4000" b="1"/>
              <a:t>      </a:t>
            </a:r>
          </a:p>
        </p:txBody>
      </p:sp>
      <p:sp>
        <p:nvSpPr>
          <p:cNvPr id="172035" name="AutoShape 3">
            <a:extLst>
              <a:ext uri="{FF2B5EF4-FFF2-40B4-BE49-F238E27FC236}">
                <a16:creationId xmlns:a16="http://schemas.microsoft.com/office/drawing/2014/main" id="{53859A46-AA2E-4C4B-81BE-B454DFC9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581525"/>
            <a:ext cx="2052638" cy="14478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溶解度</a:t>
            </a:r>
          </a:p>
          <a:p>
            <a:pPr algn="ctr"/>
            <a:r>
              <a:rPr lang="en-US" altLang="zh-CN" sz="3200" b="1">
                <a:ea typeface="楷体_GB2312" pitchFamily="49" charset="-122"/>
              </a:rPr>
              <a:t>(g</a:t>
            </a:r>
            <a:r>
              <a:rPr lang="en-US" altLang="zh-CN" sz="3200" b="1">
                <a:ea typeface="楷体_GB2312" pitchFamily="49" charset="-122"/>
                <a:sym typeface="Symbol" panose="05050102010706020507" pitchFamily="18" charset="2"/>
              </a:rPr>
              <a:t>/100gH</a:t>
            </a:r>
            <a:r>
              <a:rPr lang="en-US" altLang="zh-CN" sz="3200" b="1" baseline="-25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1">
                <a:ea typeface="楷体_GB2312" pitchFamily="49" charset="-122"/>
                <a:sym typeface="Symbol" panose="05050102010706020507" pitchFamily="18" charset="2"/>
              </a:rPr>
              <a:t>O)</a:t>
            </a:r>
            <a:endParaRPr lang="en-US" altLang="zh-CN" sz="3200" b="1">
              <a:ea typeface="楷体_GB2312" pitchFamily="49" charset="-122"/>
            </a:endParaRP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CC10311F-3CD3-4CB9-9C86-C5B3BDC2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81525"/>
            <a:ext cx="1938337" cy="14478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离子</a:t>
            </a:r>
          </a:p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浓度</a:t>
            </a:r>
          </a:p>
          <a:p>
            <a:pPr algn="ctr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b="1">
                <a:ea typeface="楷体_GB2312" pitchFamily="49" charset="-122"/>
              </a:rPr>
              <a:t>mol</a:t>
            </a:r>
            <a:r>
              <a:rPr lang="en-US" altLang="zh-CN" sz="3200" b="1">
                <a:ea typeface="楷体_GB2312" pitchFamily="49" charset="-122"/>
                <a:sym typeface="Symbol" panose="05050102010706020507" pitchFamily="18" charset="2"/>
              </a:rPr>
              <a:t>dm</a:t>
            </a:r>
            <a:r>
              <a:rPr lang="en-US" altLang="zh-CN" sz="3200" b="1" baseline="30000">
                <a:ea typeface="楷体_GB2312" pitchFamily="49" charset="-122"/>
                <a:sym typeface="Symbol" panose="05050102010706020507" pitchFamily="18" charset="2"/>
              </a:rPr>
              <a:t>3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4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2037" name="AutoShape 5">
            <a:extLst>
              <a:ext uri="{FF2B5EF4-FFF2-40B4-BE49-F238E27FC236}">
                <a16:creationId xmlns:a16="http://schemas.microsoft.com/office/drawing/2014/main" id="{3C245453-2CB8-480C-9EE0-7139F43D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4652963"/>
            <a:ext cx="2330450" cy="12954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溶解度</a:t>
            </a:r>
          </a:p>
          <a:p>
            <a:pPr algn="ctr"/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mol</a:t>
            </a:r>
            <a:r>
              <a:rPr lang="en-US" altLang="zh-CN" sz="3200" b="1">
                <a:ea typeface="楷体_GB2312" pitchFamily="49" charset="-122"/>
                <a:sym typeface="Symbol" panose="05050102010706020507" pitchFamily="18" charset="2"/>
              </a:rPr>
              <a:t>dm</a:t>
            </a:r>
            <a:r>
              <a:rPr lang="en-US" altLang="zh-CN" sz="3200" b="1" baseline="30000">
                <a:ea typeface="楷体_GB2312" pitchFamily="49" charset="-122"/>
                <a:sym typeface="Symbol" panose="05050102010706020507" pitchFamily="18" charset="2"/>
              </a:rPr>
              <a:t>3</a:t>
            </a:r>
            <a:r>
              <a:rPr lang="zh-CN" altLang="en-US" sz="3200" b="1">
                <a:ea typeface="楷体_GB2312" pitchFamily="49" charset="-122"/>
              </a:rPr>
              <a:t>）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19EF5242-1A3A-4E6E-AB7E-B47ADE78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8913"/>
            <a:ext cx="6653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溶度积与溶解度的相互转换</a:t>
            </a:r>
          </a:p>
        </p:txBody>
      </p:sp>
      <p:sp>
        <p:nvSpPr>
          <p:cNvPr id="172039" name="Text Box 7">
            <a:extLst>
              <a:ext uri="{FF2B5EF4-FFF2-40B4-BE49-F238E27FC236}">
                <a16:creationId xmlns:a16="http://schemas.microsoft.com/office/drawing/2014/main" id="{2C11F21F-20B5-4E1E-9829-997F8A29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7632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i="1"/>
              <a:t>K</a:t>
            </a:r>
            <a:r>
              <a:rPr lang="en-US" altLang="zh-CN" sz="4400" b="1" baseline="-25000"/>
              <a:t>sp</a:t>
            </a:r>
            <a:r>
              <a:rPr lang="en-US" altLang="zh-CN" sz="44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400" b="1">
                <a:sym typeface="Symbol" panose="05050102010706020507" pitchFamily="18" charset="2"/>
              </a:rPr>
              <a:t> </a:t>
            </a:r>
            <a:r>
              <a:rPr lang="en-US" altLang="zh-CN" sz="4400" b="1"/>
              <a:t>= (</a:t>
            </a:r>
            <a:r>
              <a:rPr lang="en-US" altLang="zh-CN" sz="4400" b="1" i="1"/>
              <a:t>as</a:t>
            </a:r>
            <a:r>
              <a:rPr lang="en-US" altLang="zh-CN" sz="4400" b="1"/>
              <a:t>)</a:t>
            </a:r>
            <a:r>
              <a:rPr lang="en-US" altLang="zh-CN" sz="4400" b="1" i="1" baseline="30000"/>
              <a:t>a</a:t>
            </a:r>
            <a:r>
              <a:rPr lang="en-US" altLang="zh-CN" sz="4400" b="1" baseline="30000"/>
              <a:t> </a:t>
            </a:r>
            <a:r>
              <a:rPr lang="en-US" altLang="zh-CN" sz="4400" b="1">
                <a:cs typeface="Times New Roman" panose="02020603050405020304" pitchFamily="18" charset="0"/>
              </a:rPr>
              <a:t>·</a:t>
            </a:r>
            <a:r>
              <a:rPr lang="en-US" altLang="zh-CN" sz="4400" b="1"/>
              <a:t>(</a:t>
            </a:r>
            <a:r>
              <a:rPr lang="en-US" altLang="zh-CN" sz="4400" b="1" i="1"/>
              <a:t>bs</a:t>
            </a:r>
            <a:r>
              <a:rPr lang="en-US" altLang="zh-CN" sz="4400" b="1"/>
              <a:t>)</a:t>
            </a:r>
            <a:r>
              <a:rPr lang="en-US" altLang="zh-CN" sz="4400" b="1" i="1" baseline="30000"/>
              <a:t>b</a:t>
            </a:r>
            <a:r>
              <a:rPr lang="en-US" altLang="zh-CN" sz="4400" b="1" baseline="30000"/>
              <a:t>    </a:t>
            </a:r>
            <a:r>
              <a:rPr lang="en-US" altLang="zh-CN" sz="4400" b="1"/>
              <a:t>= </a:t>
            </a:r>
            <a:r>
              <a:rPr lang="en-US" altLang="zh-CN" sz="4400" b="1" i="1"/>
              <a:t>a</a:t>
            </a:r>
            <a:r>
              <a:rPr lang="en-US" altLang="zh-CN" sz="4400" b="1" i="1" baseline="30000"/>
              <a:t>a</a:t>
            </a:r>
            <a:r>
              <a:rPr lang="en-US" altLang="zh-CN" sz="4400" b="1" baseline="30000"/>
              <a:t> </a:t>
            </a:r>
            <a:r>
              <a:rPr lang="en-US" altLang="zh-CN" sz="4400" b="1">
                <a:cs typeface="Times New Roman" panose="02020603050405020304" pitchFamily="18" charset="0"/>
              </a:rPr>
              <a:t>·</a:t>
            </a:r>
            <a:r>
              <a:rPr lang="en-US" altLang="zh-CN" sz="4400" b="1" baseline="30000"/>
              <a:t> </a:t>
            </a:r>
            <a:r>
              <a:rPr lang="en-US" altLang="zh-CN" sz="4400" b="1" i="1"/>
              <a:t>b</a:t>
            </a:r>
            <a:r>
              <a:rPr lang="en-US" altLang="zh-CN" sz="4400" b="1" i="1" baseline="30000"/>
              <a:t>b</a:t>
            </a:r>
            <a:r>
              <a:rPr lang="en-US" altLang="zh-CN" sz="4400" b="1" baseline="30000"/>
              <a:t> </a:t>
            </a:r>
            <a:r>
              <a:rPr lang="en-US" altLang="zh-CN" sz="4400" b="1">
                <a:cs typeface="Times New Roman" panose="02020603050405020304" pitchFamily="18" charset="0"/>
              </a:rPr>
              <a:t>·</a:t>
            </a:r>
            <a:r>
              <a:rPr lang="en-US" altLang="zh-CN" sz="4400" b="1" baseline="30000"/>
              <a:t> </a:t>
            </a:r>
            <a:r>
              <a:rPr lang="en-US" altLang="zh-CN" sz="4400" b="1" i="1"/>
              <a:t>s</a:t>
            </a:r>
            <a:r>
              <a:rPr lang="en-US" altLang="zh-CN" sz="4400" b="1" baseline="30000"/>
              <a:t>(</a:t>
            </a:r>
            <a:r>
              <a:rPr lang="en-US" altLang="zh-CN" sz="4400" b="1" i="1" baseline="30000"/>
              <a:t>a</a:t>
            </a:r>
            <a:r>
              <a:rPr lang="en-US" altLang="zh-CN" sz="4400" b="1" baseline="30000"/>
              <a:t>+</a:t>
            </a:r>
            <a:r>
              <a:rPr lang="en-US" altLang="zh-CN" sz="4400" b="1" i="1" baseline="30000"/>
              <a:t>b</a:t>
            </a:r>
            <a:r>
              <a:rPr lang="en-US" altLang="zh-CN" sz="4400" b="1" baseline="30000"/>
              <a:t>)</a:t>
            </a:r>
            <a:endParaRPr lang="en-US" altLang="zh-CN" sz="4400"/>
          </a:p>
        </p:txBody>
      </p:sp>
      <p:sp>
        <p:nvSpPr>
          <p:cNvPr id="172040" name="Line 8">
            <a:extLst>
              <a:ext uri="{FF2B5EF4-FFF2-40B4-BE49-F238E27FC236}">
                <a16:creationId xmlns:a16="http://schemas.microsoft.com/office/drawing/2014/main" id="{C3D42554-5A6D-4B38-AB64-247CF341A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933825"/>
            <a:ext cx="2303462" cy="6477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1" name="AutoShape 9">
            <a:extLst>
              <a:ext uri="{FF2B5EF4-FFF2-40B4-BE49-F238E27FC236}">
                <a16:creationId xmlns:a16="http://schemas.microsoft.com/office/drawing/2014/main" id="{FFAAF46D-BE99-4D52-821B-C621E1F9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084763"/>
            <a:ext cx="792163" cy="503237"/>
          </a:xfrm>
          <a:prstGeom prst="leftRightArrow">
            <a:avLst>
              <a:gd name="adj1" fmla="val 50000"/>
              <a:gd name="adj2" fmla="val 314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2" name="AutoShape 10">
            <a:extLst>
              <a:ext uri="{FF2B5EF4-FFF2-40B4-BE49-F238E27FC236}">
                <a16:creationId xmlns:a16="http://schemas.microsoft.com/office/drawing/2014/main" id="{3B9E4529-EB5A-4F63-83DF-263D906A6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084763"/>
            <a:ext cx="792162" cy="503237"/>
          </a:xfrm>
          <a:prstGeom prst="leftRightArrow">
            <a:avLst>
              <a:gd name="adj1" fmla="val 50000"/>
              <a:gd name="adj2" fmla="val 314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 animBg="1"/>
      <p:bldP spid="172036" grpId="0" animBg="1"/>
      <p:bldP spid="172037" grpId="0" animBg="1"/>
      <p:bldP spid="1720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150A5647-0F46-4EDE-8CC8-01EEC954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05-FD41-42A4-A070-3820E9894CDA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173058" name="Picture 2" descr="BD00028_">
            <a:extLst>
              <a:ext uri="{FF2B5EF4-FFF2-40B4-BE49-F238E27FC236}">
                <a16:creationId xmlns:a16="http://schemas.microsoft.com/office/drawing/2014/main" id="{486EA1AD-5093-40A4-B9F4-7B19AC5E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8638"/>
            <a:ext cx="862012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59" name="AutoShape 3">
            <a:extLst>
              <a:ext uri="{FF2B5EF4-FFF2-40B4-BE49-F238E27FC236}">
                <a16:creationId xmlns:a16="http://schemas.microsoft.com/office/drawing/2014/main" id="{8D5191DE-77AB-4848-A5E0-36D064E0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88913"/>
            <a:ext cx="3743325" cy="3816350"/>
          </a:xfrm>
          <a:prstGeom prst="cloudCallout">
            <a:avLst>
              <a:gd name="adj1" fmla="val -152801"/>
              <a:gd name="adj2" fmla="val 30241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en-US" sz="3600" b="1"/>
              <a:t>能否直接用</a:t>
            </a:r>
            <a:r>
              <a:rPr lang="en-US" altLang="zh-CN" sz="3600" b="1" i="1"/>
              <a:t>K</a:t>
            </a:r>
            <a:r>
              <a:rPr lang="en-US" altLang="zh-CN" sz="3600" b="1" baseline="-30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3600" b="1"/>
              <a:t>比较难溶强电解质的溶解度的大小？</a:t>
            </a:r>
            <a:r>
              <a:rPr lang="zh-CN" altLang="en-US" sz="4000" b="1"/>
              <a:t> </a:t>
            </a:r>
          </a:p>
          <a:p>
            <a:pPr algn="just"/>
            <a:endParaRPr lang="en-US" altLang="zh-CN" sz="1800" b="1"/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C808003D-DEC2-4B3C-98DD-65008B1F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6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/>
              <a:t>BaSO</a:t>
            </a:r>
            <a:r>
              <a:rPr lang="en-US" altLang="zh-CN" sz="3600" b="1" baseline="-30000"/>
              <a:t>4</a:t>
            </a:r>
            <a:r>
              <a:rPr lang="en-US" altLang="zh-CN" sz="3600" b="1"/>
              <a:t> </a:t>
            </a:r>
            <a:r>
              <a:rPr lang="en-US" altLang="zh-CN" sz="3600" b="1">
                <a:latin typeface="Cambria Math" panose="02040503050406030204" pitchFamily="18" charset="0"/>
              </a:rPr>
              <a:t>⇌</a:t>
            </a:r>
            <a:r>
              <a:rPr lang="en-US" altLang="zh-CN" sz="3600" b="1"/>
              <a:t> </a:t>
            </a:r>
            <a:r>
              <a:rPr lang="en-US" altLang="zh-CN" sz="3600" b="1" baseline="-30000"/>
              <a:t> </a:t>
            </a:r>
            <a:r>
              <a:rPr lang="en-US" altLang="zh-CN" sz="3600" b="1"/>
              <a:t>Ba</a:t>
            </a:r>
            <a:r>
              <a:rPr lang="en-US" altLang="zh-CN" sz="3600" b="1" baseline="30000"/>
              <a:t>2+ </a:t>
            </a:r>
            <a:r>
              <a:rPr lang="en-US" altLang="zh-CN" sz="3600" b="1"/>
              <a:t>+ SO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D61A84EF-974A-44E3-8120-9CF88BEA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981075"/>
            <a:ext cx="368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/>
              <a:t>AgCl</a:t>
            </a:r>
            <a:r>
              <a:rPr lang="en-US" altLang="zh-CN" sz="3600" b="1" baseline="-30000"/>
              <a:t>  </a:t>
            </a:r>
            <a:r>
              <a:rPr lang="en-US" altLang="zh-CN" sz="3600" b="1">
                <a:latin typeface="Cambria Math" panose="02040503050406030204" pitchFamily="18" charset="0"/>
              </a:rPr>
              <a:t>⇌</a:t>
            </a:r>
            <a:r>
              <a:rPr lang="en-US" altLang="zh-CN" sz="3600" b="1"/>
              <a:t> </a:t>
            </a:r>
            <a:r>
              <a:rPr lang="en-US" altLang="zh-CN" sz="3600" b="1" baseline="-30000"/>
              <a:t> </a:t>
            </a:r>
            <a:r>
              <a:rPr lang="en-US" altLang="zh-CN" sz="3600" b="1"/>
              <a:t>Ag</a:t>
            </a:r>
            <a:r>
              <a:rPr lang="en-US" altLang="zh-CN" sz="3600" b="1" baseline="30000"/>
              <a:t>+ </a:t>
            </a:r>
            <a:r>
              <a:rPr lang="en-US" altLang="zh-CN" sz="3600" b="1"/>
              <a:t>+ Cl</a:t>
            </a:r>
            <a:r>
              <a:rPr lang="en-US" altLang="zh-CN" sz="3600" b="1" baseline="30000">
                <a:sym typeface="Symbol" panose="05050102010706020507" pitchFamily="18" charset="2"/>
              </a:rPr>
              <a:t>  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3D6CC20F-C492-4BC9-A823-1CCB680B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700213"/>
            <a:ext cx="554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/>
              <a:t>Ag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CrO</a:t>
            </a:r>
            <a:r>
              <a:rPr lang="en-US" altLang="zh-CN" sz="3600" b="1" baseline="-30000"/>
              <a:t>4 </a:t>
            </a:r>
            <a:r>
              <a:rPr lang="en-US" altLang="zh-CN" sz="3600" b="1">
                <a:latin typeface="Cambria Math" panose="02040503050406030204" pitchFamily="18" charset="0"/>
              </a:rPr>
              <a:t>⇌</a:t>
            </a:r>
            <a:r>
              <a:rPr lang="en-US" altLang="zh-CN" sz="3600" b="1"/>
              <a:t> </a:t>
            </a:r>
            <a:r>
              <a:rPr lang="en-US" altLang="zh-CN" sz="3600" b="1" baseline="-30000"/>
              <a:t> </a:t>
            </a:r>
            <a:r>
              <a:rPr lang="en-US" altLang="zh-CN" sz="3600" b="1"/>
              <a:t>2Ag</a:t>
            </a:r>
            <a:r>
              <a:rPr lang="en-US" altLang="zh-CN" sz="3600" b="1" baseline="30000"/>
              <a:t>+ </a:t>
            </a:r>
            <a:r>
              <a:rPr lang="en-US" altLang="zh-CN" sz="3600" b="1"/>
              <a:t>+ CrO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B9DA6F36-225A-45DD-87B8-8E463668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697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/>
              <a:t>A</a:t>
            </a:r>
            <a:r>
              <a:rPr lang="en-US" altLang="zh-CN" sz="4000" b="1" baseline="-25000"/>
              <a:t>a</a:t>
            </a:r>
            <a:r>
              <a:rPr lang="en-US" altLang="zh-CN" sz="4000" b="1"/>
              <a:t>B</a:t>
            </a:r>
            <a:r>
              <a:rPr lang="en-US" altLang="zh-CN" sz="4000" b="1" baseline="-25000"/>
              <a:t>b</a:t>
            </a:r>
            <a:r>
              <a:rPr lang="en-US" altLang="zh-CN" sz="4000" b="1"/>
              <a:t>(s) </a:t>
            </a:r>
            <a:r>
              <a:rPr lang="en-US" altLang="zh-CN" sz="4000" b="1">
                <a:latin typeface="Cambria Math" panose="02040503050406030204" pitchFamily="18" charset="0"/>
              </a:rPr>
              <a:t>⇌</a:t>
            </a:r>
            <a:r>
              <a:rPr lang="en-US" altLang="zh-CN" sz="4000" b="1"/>
              <a:t>  </a:t>
            </a:r>
            <a:r>
              <a:rPr lang="en-US" altLang="zh-CN" sz="4000" b="1" i="1"/>
              <a:t>a</a:t>
            </a:r>
            <a:r>
              <a:rPr lang="en-US" altLang="zh-CN" sz="4000" b="1"/>
              <a:t>A</a:t>
            </a:r>
            <a:r>
              <a:rPr lang="en-US" altLang="zh-CN" sz="4000" b="1" baseline="30000"/>
              <a:t>b+ </a:t>
            </a:r>
            <a:r>
              <a:rPr lang="en-US" altLang="zh-CN" sz="4000" b="1"/>
              <a:t>(aq) +  </a:t>
            </a:r>
            <a:r>
              <a:rPr lang="en-US" altLang="zh-CN" sz="4000" b="1" i="1"/>
              <a:t>b</a:t>
            </a:r>
            <a:r>
              <a:rPr lang="en-US" altLang="zh-CN" sz="4000" b="1"/>
              <a:t>B</a:t>
            </a:r>
            <a:r>
              <a:rPr lang="en-US" altLang="zh-CN" sz="4000" b="1" baseline="30000"/>
              <a:t>a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 baseline="30000"/>
              <a:t> </a:t>
            </a:r>
            <a:r>
              <a:rPr lang="en-US" altLang="zh-CN" sz="4000" b="1"/>
              <a:t>(aq)</a:t>
            </a:r>
          </a:p>
        </p:txBody>
      </p:sp>
      <p:sp>
        <p:nvSpPr>
          <p:cNvPr id="173064" name="Text Box 8">
            <a:extLst>
              <a:ext uri="{FF2B5EF4-FFF2-40B4-BE49-F238E27FC236}">
                <a16:creationId xmlns:a16="http://schemas.microsoft.com/office/drawing/2014/main" id="{6FF4566E-BD5B-4FCA-9CF1-18A5779D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13325"/>
            <a:ext cx="48974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i="1"/>
              <a:t>K</a:t>
            </a:r>
            <a:r>
              <a:rPr lang="en-US" altLang="zh-CN" sz="4800" b="1" baseline="-25000"/>
              <a:t>sp</a:t>
            </a:r>
            <a:r>
              <a:rPr lang="en-US" altLang="zh-CN" sz="48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800" b="1">
                <a:sym typeface="Symbol" panose="05050102010706020507" pitchFamily="18" charset="2"/>
              </a:rPr>
              <a:t> </a:t>
            </a:r>
            <a:r>
              <a:rPr lang="en-US" altLang="zh-CN" sz="4800" b="1"/>
              <a:t>= </a:t>
            </a:r>
            <a:r>
              <a:rPr lang="en-US" altLang="zh-CN" sz="4800" b="1" i="1"/>
              <a:t>a</a:t>
            </a:r>
            <a:r>
              <a:rPr lang="en-US" altLang="zh-CN" sz="4800" b="1" i="1" baseline="30000"/>
              <a:t>a</a:t>
            </a:r>
            <a:r>
              <a:rPr lang="en-US" altLang="zh-CN" sz="4800" b="1" baseline="30000"/>
              <a:t> </a:t>
            </a:r>
            <a:r>
              <a:rPr lang="en-US" altLang="zh-CN" sz="4800" b="1">
                <a:cs typeface="Times New Roman" panose="02020603050405020304" pitchFamily="18" charset="0"/>
              </a:rPr>
              <a:t>·</a:t>
            </a:r>
            <a:r>
              <a:rPr lang="en-US" altLang="zh-CN" sz="4800" b="1" baseline="30000"/>
              <a:t> </a:t>
            </a:r>
            <a:r>
              <a:rPr lang="en-US" altLang="zh-CN" sz="4800" b="1" i="1"/>
              <a:t>b</a:t>
            </a:r>
            <a:r>
              <a:rPr lang="en-US" altLang="zh-CN" sz="4800" b="1" i="1" baseline="30000"/>
              <a:t>b</a:t>
            </a:r>
            <a:r>
              <a:rPr lang="en-US" altLang="zh-CN" sz="4800" b="1" baseline="30000"/>
              <a:t> </a:t>
            </a:r>
            <a:r>
              <a:rPr lang="en-US" altLang="zh-CN" sz="4800" b="1">
                <a:cs typeface="Times New Roman" panose="02020603050405020304" pitchFamily="18" charset="0"/>
              </a:rPr>
              <a:t>·</a:t>
            </a:r>
            <a:r>
              <a:rPr lang="en-US" altLang="zh-CN" sz="4800" b="1" baseline="30000"/>
              <a:t> </a:t>
            </a:r>
            <a:r>
              <a:rPr lang="en-US" altLang="zh-CN" sz="4800" b="1" i="1">
                <a:solidFill>
                  <a:srgbClr val="FF0000"/>
                </a:solidFill>
              </a:rPr>
              <a:t>s</a:t>
            </a:r>
            <a:r>
              <a:rPr lang="en-US" altLang="zh-CN" sz="4800" b="1" baseline="30000"/>
              <a:t>(</a:t>
            </a:r>
            <a:r>
              <a:rPr lang="en-US" altLang="zh-CN" sz="4800" b="1" i="1" baseline="30000"/>
              <a:t>a</a:t>
            </a:r>
            <a:r>
              <a:rPr lang="en-US" altLang="zh-CN" sz="4800" b="1" baseline="30000"/>
              <a:t>+</a:t>
            </a:r>
            <a:r>
              <a:rPr lang="en-US" altLang="zh-CN" sz="4800" b="1" i="1" baseline="30000"/>
              <a:t>b</a:t>
            </a:r>
            <a:r>
              <a:rPr lang="en-US" altLang="zh-CN" sz="4800" b="1" baseline="30000"/>
              <a:t>)</a:t>
            </a:r>
            <a:endParaRPr lang="en-US" altLang="zh-CN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nimBg="1" autoUpdateAnimBg="0"/>
      <p:bldP spid="173063" grpId="0"/>
      <p:bldP spid="1730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D7FF5FC-B0DC-4D3F-8EA3-E698DDD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B598-542D-4970-9502-51079891D2C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74082" name="Text Box 2">
            <a:extLst>
              <a:ext uri="{FF2B5EF4-FFF2-40B4-BE49-F238E27FC236}">
                <a16:creationId xmlns:a16="http://schemas.microsoft.com/office/drawing/2014/main" id="{50DE3346-5BB5-428B-9448-12DB164EA05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50825" y="115888"/>
            <a:ext cx="8497888" cy="2016125"/>
          </a:xfrm>
          <a:solidFill>
            <a:schemeClr val="bg1"/>
          </a:solidFill>
          <a:ln/>
        </p:spPr>
        <p:txBody>
          <a:bodyPr/>
          <a:lstStyle/>
          <a:p>
            <a:pPr algn="just"/>
            <a:r>
              <a:rPr lang="zh-CN" altLang="en-US" sz="4000" b="1"/>
              <a:t>对于</a:t>
            </a:r>
            <a:r>
              <a:rPr lang="zh-CN" altLang="en-US" sz="4000" b="1">
                <a:solidFill>
                  <a:srgbClr val="FF0000"/>
                </a:solidFill>
              </a:rPr>
              <a:t>相同类型</a:t>
            </a:r>
            <a:r>
              <a:rPr lang="zh-CN" altLang="en-US" sz="4000" b="1"/>
              <a:t>的难溶强电解质，可直接根据溶度积大小来比较溶解度的大小。</a:t>
            </a:r>
          </a:p>
        </p:txBody>
      </p:sp>
      <p:pic>
        <p:nvPicPr>
          <p:cNvPr id="174083" name="Picture 3">
            <a:extLst>
              <a:ext uri="{FF2B5EF4-FFF2-40B4-BE49-F238E27FC236}">
                <a16:creationId xmlns:a16="http://schemas.microsoft.com/office/drawing/2014/main" id="{51F03B0A-BDFE-494C-88E8-C739153B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293938"/>
            <a:ext cx="8637587" cy="4087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46263372-0D2A-4495-B12D-B8189424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0706-BB28-44D3-A0A9-FFDFB3E5283F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159145E4-4DDC-469D-8B3A-5AD890AEF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868863"/>
          <a:ext cx="845026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1" name="公式" r:id="rId3" imgW="2145960" imgH="419040" progId="Equation.3">
                  <p:embed/>
                </p:oleObj>
              </mc:Choice>
              <mc:Fallback>
                <p:oleObj name="公式" r:id="rId3" imgW="21459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868863"/>
                        <a:ext cx="8450263" cy="1651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6" name="AutoShape 2">
            <a:extLst>
              <a:ext uri="{FF2B5EF4-FFF2-40B4-BE49-F238E27FC236}">
                <a16:creationId xmlns:a16="http://schemas.microsoft.com/office/drawing/2014/main" id="{2CFEF898-0F13-4256-ADE6-12BDEB1E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636838"/>
            <a:ext cx="2520950" cy="2522537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浓度商</a:t>
            </a:r>
            <a:r>
              <a:rPr lang="en-US" altLang="zh-CN" sz="3600" b="1" i="1">
                <a:solidFill>
                  <a:schemeClr val="tx2"/>
                </a:solidFill>
                <a:ea typeface="楷体_GB2312" pitchFamily="49" charset="-122"/>
              </a:rPr>
              <a:t>Q</a:t>
            </a:r>
            <a:r>
              <a:rPr lang="en-US" altLang="zh-CN" sz="3600" b="1" baseline="-25000">
                <a:solidFill>
                  <a:schemeClr val="tx2"/>
                </a:solidFill>
                <a:ea typeface="楷体_GB2312" pitchFamily="49" charset="-122"/>
              </a:rPr>
              <a:t>c</a:t>
            </a:r>
            <a:endParaRPr lang="en-US" altLang="zh-CN" sz="3600" b="1">
              <a:solidFill>
                <a:schemeClr val="tx2"/>
              </a:solidFill>
              <a:ea typeface="楷体_GB2312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压力商</a:t>
            </a:r>
            <a:r>
              <a:rPr lang="en-US" altLang="zh-CN" sz="3600" b="1" i="1">
                <a:solidFill>
                  <a:schemeClr val="tx2"/>
                </a:solidFill>
                <a:ea typeface="楷体_GB2312" pitchFamily="49" charset="-122"/>
              </a:rPr>
              <a:t>Q</a:t>
            </a:r>
            <a:r>
              <a:rPr lang="en-US" altLang="zh-CN" sz="3600" b="1" baseline="-25000">
                <a:solidFill>
                  <a:schemeClr val="tx2"/>
                </a:solidFill>
                <a:ea typeface="楷体_GB2312" pitchFamily="49" charset="-122"/>
              </a:rPr>
              <a:t>p</a:t>
            </a:r>
          </a:p>
          <a:p>
            <a:pPr algn="ctr">
              <a:lnSpc>
                <a:spcPct val="130000"/>
              </a:lnSpc>
            </a:pPr>
            <a:r>
              <a:rPr lang="zh-CN" altLang="en-US" sz="3600" b="1">
                <a:solidFill>
                  <a:srgbClr val="0033CC"/>
                </a:solidFill>
                <a:ea typeface="楷体_GB2312" pitchFamily="49" charset="-122"/>
              </a:rPr>
              <a:t>离子积</a:t>
            </a:r>
            <a:r>
              <a:rPr lang="en-US" altLang="zh-CN" sz="3600" b="1" i="1">
                <a:solidFill>
                  <a:srgbClr val="0033CC"/>
                </a:solidFill>
                <a:ea typeface="楷体_GB2312" pitchFamily="49" charset="-122"/>
              </a:rPr>
              <a:t>Q</a:t>
            </a:r>
            <a:r>
              <a:rPr lang="en-US" altLang="zh-CN" sz="3600" b="1" baseline="-25000">
                <a:solidFill>
                  <a:srgbClr val="0033CC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7B6F867-ACA1-46B8-8ED1-49E0DD86C4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15888"/>
            <a:ext cx="8785225" cy="1584325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zh-CN" sz="4000" b="1"/>
              <a:t>3.3.2 </a:t>
            </a:r>
            <a:r>
              <a:rPr lang="zh-CN" altLang="en-US" sz="4000" b="1"/>
              <a:t>溶度积规则及其应用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b="1"/>
              <a:t>1. </a:t>
            </a:r>
            <a:r>
              <a:rPr lang="zh-CN" altLang="en-US" sz="4000" b="1"/>
              <a:t>溶度积规则</a:t>
            </a:r>
            <a:endParaRPr lang="zh-CN" altLang="en-US" sz="3600" b="1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54065CF2-5BBD-4942-BFE6-F03E5121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65400"/>
            <a:ext cx="56165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600" b="1"/>
              <a:t>某难溶强电解质溶液中，其离子浓度以化学计量数为指数的幂的乘积称</a:t>
            </a:r>
            <a:r>
              <a:rPr lang="zh-CN" altLang="en-US" sz="3600" b="1">
                <a:solidFill>
                  <a:srgbClr val="0033CC"/>
                </a:solidFill>
              </a:rPr>
              <a:t>离子积</a:t>
            </a:r>
            <a:r>
              <a:rPr lang="zh-CN" altLang="en-US" sz="3600" b="1"/>
              <a:t>，用</a:t>
            </a:r>
            <a:r>
              <a:rPr lang="en-US" altLang="zh-CN" sz="3600" b="1" i="1">
                <a:solidFill>
                  <a:srgbClr val="0033CC"/>
                </a:solidFill>
              </a:rPr>
              <a:t>Q</a:t>
            </a:r>
            <a:r>
              <a:rPr lang="en-US" altLang="zh-CN" sz="3600" b="1" baseline="-25000">
                <a:solidFill>
                  <a:srgbClr val="0033CC"/>
                </a:solidFill>
              </a:rPr>
              <a:t>i </a:t>
            </a:r>
            <a:r>
              <a:rPr lang="zh-CN" altLang="en-US" sz="3600" b="1"/>
              <a:t>表示。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7B5784D9-4470-466C-972B-65B57726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7921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000" b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 i="1" baseline="-25000">
                <a:cs typeface="Times New Roman" panose="02020603050405020304" pitchFamily="18" charset="0"/>
              </a:rPr>
              <a:t>a</a:t>
            </a:r>
            <a:r>
              <a:rPr kumimoji="0" lang="en-US" altLang="zh-CN" sz="4000" b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 i="1" baseline="-25000">
                <a:cs typeface="Times New Roman" panose="02020603050405020304" pitchFamily="18" charset="0"/>
              </a:rPr>
              <a:t>b</a:t>
            </a:r>
            <a:r>
              <a:rPr kumimoji="0" lang="en-US" altLang="zh-CN" sz="4000" b="1">
                <a:cs typeface="Times New Roman" panose="02020603050405020304" pitchFamily="18" charset="0"/>
              </a:rPr>
              <a:t>(s)  </a:t>
            </a:r>
            <a:r>
              <a:rPr kumimoji="0" lang="en-US" altLang="zh-CN" sz="4000" b="1">
                <a:latin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⇌</a:t>
            </a:r>
            <a:r>
              <a:rPr kumimoji="0" lang="en-US" altLang="zh-CN" sz="4000" b="1">
                <a:cs typeface="Times New Roman" panose="02020603050405020304" pitchFamily="18" charset="0"/>
              </a:rPr>
              <a:t>  </a:t>
            </a:r>
            <a:r>
              <a:rPr kumimoji="0" lang="en-US" altLang="zh-CN" sz="4000" b="1" i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 i="1" baseline="30000">
                <a:cs typeface="Times New Roman" panose="02020603050405020304" pitchFamily="18" charset="0"/>
              </a:rPr>
              <a:t>b</a:t>
            </a:r>
            <a:r>
              <a:rPr kumimoji="0" lang="en-US" altLang="zh-CN" sz="4000" b="1" baseline="30000">
                <a:cs typeface="Times New Roman" panose="02020603050405020304" pitchFamily="18" charset="0"/>
              </a:rPr>
              <a:t>+</a:t>
            </a:r>
            <a:r>
              <a:rPr kumimoji="0" lang="en-US" altLang="zh-CN" sz="4000" b="1">
                <a:cs typeface="Times New Roman" panose="02020603050405020304" pitchFamily="18" charset="0"/>
              </a:rPr>
              <a:t>(aq)  +  </a:t>
            </a:r>
            <a:r>
              <a:rPr kumimoji="0" lang="en-US" altLang="zh-CN" sz="4000" b="1" i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 i="1" baseline="30000">
                <a:cs typeface="Times New Roman" panose="02020603050405020304" pitchFamily="18" charset="0"/>
              </a:rPr>
              <a:t>a</a:t>
            </a:r>
            <a:r>
              <a:rPr kumimoji="0" lang="en-US" altLang="zh-CN" sz="40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4000" b="1">
                <a:cs typeface="Times New Roman" panose="02020603050405020304" pitchFamily="18" charset="0"/>
              </a:rPr>
              <a:t> (aq)</a:t>
            </a:r>
            <a:endParaRPr kumimoji="0" lang="en-US" altLang="zh-CN" sz="4000" b="1" baseline="30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 autoUpdateAnimBg="0"/>
      <p:bldP spid="134148" grpId="0"/>
      <p:bldP spid="1341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02B7D6C1-9F8C-412B-B076-371B93B0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1030-2FF8-4339-8AB9-51D21B94C6B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5AC7F1B-AC9A-4FA7-AD32-02C14828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941888"/>
            <a:ext cx="7924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据此三条判断沉淀的析出和溶解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溶度积规则</a:t>
            </a:r>
            <a:r>
              <a:rPr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原理</a:t>
            </a:r>
            <a:r>
              <a:rPr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CD3EEFAA-C3E9-413A-9E55-E8844B51D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3121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 b="1" i="1">
                <a:solidFill>
                  <a:srgbClr val="0000FF"/>
                </a:solidFill>
              </a:rPr>
              <a:t>Q</a:t>
            </a:r>
            <a:r>
              <a:rPr lang="en-US" altLang="zh-CN" sz="4000" b="1" baseline="-25000">
                <a:solidFill>
                  <a:srgbClr val="0000FF"/>
                </a:solidFill>
              </a:rPr>
              <a:t>i</a:t>
            </a:r>
            <a:r>
              <a:rPr lang="en-US" altLang="zh-CN" sz="4000" b="1">
                <a:solidFill>
                  <a:srgbClr val="0000FF"/>
                </a:solidFill>
              </a:rPr>
              <a:t> = </a:t>
            </a:r>
            <a:r>
              <a:rPr lang="en-US" altLang="zh-CN" sz="4000" b="1" i="1">
                <a:solidFill>
                  <a:srgbClr val="0000FF"/>
                </a:solidFill>
              </a:rPr>
              <a:t>K</a:t>
            </a:r>
            <a:r>
              <a:rPr lang="en-US" altLang="zh-CN" sz="4000" b="1" baseline="-25000">
                <a:solidFill>
                  <a:srgbClr val="0000FF"/>
                </a:solidFill>
              </a:rPr>
              <a:t>sp</a:t>
            </a:r>
            <a:r>
              <a:rPr lang="en-US" altLang="zh-CN" sz="4000" b="1" baseline="30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>
                <a:solidFill>
                  <a:srgbClr val="0000FF"/>
                </a:solidFill>
              </a:rPr>
              <a:t>                  </a:t>
            </a: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饱和溶液，</a:t>
            </a:r>
          </a:p>
          <a:p>
            <a:pPr>
              <a:lnSpc>
                <a:spcPct val="110000"/>
              </a:lnSpc>
            </a:pP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达到沉淀溶解平衡；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A04D512F-AC78-4EC2-9391-46FE4F88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8001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 i="1">
                <a:solidFill>
                  <a:srgbClr val="CC0066"/>
                </a:solidFill>
              </a:rPr>
              <a:t>Q</a:t>
            </a:r>
            <a:r>
              <a:rPr lang="en-US" altLang="zh-CN" sz="4000" b="1" baseline="-25000">
                <a:solidFill>
                  <a:srgbClr val="CC0066"/>
                </a:solidFill>
              </a:rPr>
              <a:t>i</a:t>
            </a:r>
            <a:r>
              <a:rPr lang="en-US" altLang="zh-CN" sz="4000" b="1">
                <a:solidFill>
                  <a:srgbClr val="CC0066"/>
                </a:solidFill>
              </a:rPr>
              <a:t> </a:t>
            </a:r>
            <a:r>
              <a:rPr lang="en-US" altLang="zh-CN" sz="4000" b="1">
                <a:solidFill>
                  <a:srgbClr val="CC0066"/>
                </a:solidFill>
                <a:cs typeface="Times New Roman" panose="02020603050405020304" pitchFamily="18" charset="0"/>
              </a:rPr>
              <a:t>&lt; </a:t>
            </a:r>
            <a:r>
              <a:rPr lang="en-US" altLang="zh-CN" sz="4000" b="1" i="1">
                <a:solidFill>
                  <a:srgbClr val="CC0066"/>
                </a:solidFill>
              </a:rPr>
              <a:t>K</a:t>
            </a:r>
            <a:r>
              <a:rPr lang="en-US" altLang="zh-CN" sz="4000" b="1" baseline="-25000">
                <a:solidFill>
                  <a:srgbClr val="CC0066"/>
                </a:solidFill>
              </a:rPr>
              <a:t>sp</a:t>
            </a:r>
            <a:r>
              <a:rPr lang="en-US" altLang="zh-CN" sz="4000" b="1" baseline="30000">
                <a:solidFill>
                  <a:srgbClr val="CC0066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 baseline="-25000">
                <a:solidFill>
                  <a:srgbClr val="CC0066"/>
                </a:solidFill>
              </a:rPr>
              <a:t>                            </a:t>
            </a:r>
            <a:r>
              <a:rPr lang="zh-CN" altLang="en-US" sz="40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溶液不饱和，</a:t>
            </a:r>
          </a:p>
          <a:p>
            <a:r>
              <a:rPr lang="zh-CN" altLang="en-US" sz="40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                无沉淀析出，</a:t>
            </a:r>
          </a:p>
          <a:p>
            <a:r>
              <a:rPr lang="zh-CN" altLang="en-US" sz="40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             或可使沉淀溶解；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9A82E6D6-B695-4EE4-B07D-DB8658DF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21163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 i="1"/>
              <a:t>Q</a:t>
            </a:r>
            <a:r>
              <a:rPr lang="en-US" altLang="zh-CN" sz="4000" b="1" baseline="-25000"/>
              <a:t>i</a:t>
            </a:r>
            <a:r>
              <a:rPr lang="en-US" altLang="zh-CN" sz="4000" b="1"/>
              <a:t> </a:t>
            </a:r>
            <a:r>
              <a:rPr lang="en-US" altLang="zh-CN" sz="4000" b="1">
                <a:cs typeface="Times New Roman" panose="02020603050405020304" pitchFamily="18" charset="0"/>
              </a:rPr>
              <a:t>&gt;</a:t>
            </a:r>
            <a:r>
              <a:rPr lang="en-US" altLang="zh-CN" sz="4000" b="1"/>
              <a:t> </a:t>
            </a:r>
            <a:r>
              <a:rPr lang="en-US" altLang="zh-CN" sz="4000" b="1" i="1"/>
              <a:t>K</a:t>
            </a:r>
            <a:r>
              <a:rPr lang="en-US" altLang="zh-CN" sz="4000" b="1" baseline="-25000"/>
              <a:t>sp</a:t>
            </a:r>
            <a:r>
              <a:rPr lang="en-US" altLang="zh-CN" sz="4000" b="1" baseline="30000">
                <a:sym typeface="Symbol" panose="05050102010706020507" pitchFamily="18" charset="2"/>
              </a:rPr>
              <a:t>Ɵ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有沉淀析出。   </a:t>
            </a:r>
          </a:p>
        </p:txBody>
      </p:sp>
      <p:sp>
        <p:nvSpPr>
          <p:cNvPr id="135174" name="Text Box 6">
            <a:extLst>
              <a:ext uri="{FF2B5EF4-FFF2-40B4-BE49-F238E27FC236}">
                <a16:creationId xmlns:a16="http://schemas.microsoft.com/office/drawing/2014/main" id="{251C28BE-2034-4A07-8B19-4C601E792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5888"/>
            <a:ext cx="7921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000" b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 i="1" baseline="-25000">
                <a:cs typeface="Times New Roman" panose="02020603050405020304" pitchFamily="18" charset="0"/>
              </a:rPr>
              <a:t>a</a:t>
            </a:r>
            <a:r>
              <a:rPr kumimoji="0" lang="en-US" altLang="zh-CN" sz="4000" b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 i="1" baseline="-25000">
                <a:cs typeface="Times New Roman" panose="02020603050405020304" pitchFamily="18" charset="0"/>
              </a:rPr>
              <a:t>b</a:t>
            </a:r>
            <a:r>
              <a:rPr kumimoji="0" lang="en-US" altLang="zh-CN" sz="4000" b="1">
                <a:cs typeface="Times New Roman" panose="02020603050405020304" pitchFamily="18" charset="0"/>
              </a:rPr>
              <a:t>(s)  </a:t>
            </a:r>
            <a:r>
              <a:rPr kumimoji="0" lang="en-US" altLang="zh-CN" sz="4000" b="1">
                <a:latin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⇌</a:t>
            </a:r>
            <a:r>
              <a:rPr kumimoji="0" lang="en-US" altLang="zh-CN" sz="4000" b="1">
                <a:cs typeface="Times New Roman" panose="02020603050405020304" pitchFamily="18" charset="0"/>
              </a:rPr>
              <a:t>  </a:t>
            </a:r>
            <a:r>
              <a:rPr kumimoji="0" lang="en-US" altLang="zh-CN" sz="4000" b="1" i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>
                <a:cs typeface="Times New Roman" panose="02020603050405020304" pitchFamily="18" charset="0"/>
              </a:rPr>
              <a:t>A</a:t>
            </a:r>
            <a:r>
              <a:rPr kumimoji="0" lang="en-US" altLang="zh-CN" sz="4000" b="1" i="1" baseline="30000">
                <a:cs typeface="Times New Roman" panose="02020603050405020304" pitchFamily="18" charset="0"/>
              </a:rPr>
              <a:t>b</a:t>
            </a:r>
            <a:r>
              <a:rPr kumimoji="0" lang="en-US" altLang="zh-CN" sz="4000" b="1" baseline="30000">
                <a:cs typeface="Times New Roman" panose="02020603050405020304" pitchFamily="18" charset="0"/>
              </a:rPr>
              <a:t>+</a:t>
            </a:r>
            <a:r>
              <a:rPr kumimoji="0" lang="en-US" altLang="zh-CN" sz="4000" b="1">
                <a:cs typeface="Times New Roman" panose="02020603050405020304" pitchFamily="18" charset="0"/>
              </a:rPr>
              <a:t>(aq) +  </a:t>
            </a:r>
            <a:r>
              <a:rPr kumimoji="0" lang="en-US" altLang="zh-CN" sz="4000" b="1" i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>
                <a:cs typeface="Times New Roman" panose="02020603050405020304" pitchFamily="18" charset="0"/>
              </a:rPr>
              <a:t>B</a:t>
            </a:r>
            <a:r>
              <a:rPr kumimoji="0" lang="en-US" altLang="zh-CN" sz="4000" b="1" i="1" baseline="30000">
                <a:cs typeface="Times New Roman" panose="02020603050405020304" pitchFamily="18" charset="0"/>
              </a:rPr>
              <a:t>a</a:t>
            </a:r>
            <a:r>
              <a:rPr kumimoji="0" lang="en-US" altLang="zh-CN" sz="40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4000" b="1">
                <a:cs typeface="Times New Roman" panose="02020603050405020304" pitchFamily="18" charset="0"/>
              </a:rPr>
              <a:t> (aq)</a:t>
            </a:r>
            <a:endParaRPr kumimoji="0" lang="en-US" altLang="zh-CN" sz="4000" b="1" baseline="30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1" grpId="0" build="p" autoUpdateAnimBg="0"/>
      <p:bldP spid="135172" grpId="0" autoUpdateAnimBg="0"/>
      <p:bldP spid="1351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0B4E0-7ADD-4D9B-AD51-4EA2241C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AEDB-29A7-4CE0-8943-627085F2911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0A63A65-0AF2-4613-8631-CAF23ACCE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842250" cy="892175"/>
          </a:xfrm>
        </p:spPr>
        <p:txBody>
          <a:bodyPr/>
          <a:lstStyle/>
          <a:p>
            <a:pPr algn="l"/>
            <a:r>
              <a:rPr lang="en-US" altLang="zh-CN" sz="4000" b="1">
                <a:solidFill>
                  <a:schemeClr val="tx1"/>
                </a:solidFill>
              </a:rPr>
              <a:t>2. </a:t>
            </a:r>
            <a:r>
              <a:rPr lang="zh-CN" altLang="en-US" sz="4000" b="1">
                <a:solidFill>
                  <a:schemeClr val="tx1"/>
                </a:solidFill>
              </a:rPr>
              <a:t>沉淀生成的计算与应用</a:t>
            </a:r>
          </a:p>
        </p:txBody>
      </p:sp>
      <p:sp>
        <p:nvSpPr>
          <p:cNvPr id="62467" name="AutoShape 3">
            <a:extLst>
              <a:ext uri="{FF2B5EF4-FFF2-40B4-BE49-F238E27FC236}">
                <a16:creationId xmlns:a16="http://schemas.microsoft.com/office/drawing/2014/main" id="{803CAC5E-A5EE-4C3D-B9B4-C53AB6C1F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8137525" cy="3527425"/>
          </a:xfrm>
          <a:prstGeom prst="horizontalScroll">
            <a:avLst>
              <a:gd name="adj" fmla="val 12500"/>
            </a:avLst>
          </a:prstGeom>
          <a:noFill/>
          <a:ln w="349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4000" b="1" i="1"/>
              <a:t>Q</a:t>
            </a:r>
            <a:r>
              <a:rPr lang="en-US" altLang="zh-CN" sz="4000" b="1" baseline="-25000"/>
              <a:t>i</a:t>
            </a:r>
            <a:r>
              <a:rPr lang="en-US" altLang="zh-CN" sz="4000" b="1"/>
              <a:t> </a:t>
            </a:r>
            <a:r>
              <a:rPr lang="en-US" altLang="zh-CN" sz="4000" b="1">
                <a:cs typeface="Times New Roman" panose="02020603050405020304" pitchFamily="18" charset="0"/>
              </a:rPr>
              <a:t>&gt;</a:t>
            </a:r>
            <a:r>
              <a:rPr lang="en-US" altLang="zh-CN" sz="4000" b="1"/>
              <a:t> </a:t>
            </a:r>
            <a:r>
              <a:rPr lang="en-US" altLang="zh-CN" sz="4000" b="1" i="1"/>
              <a:t>K</a:t>
            </a:r>
            <a:r>
              <a:rPr lang="en-US" altLang="zh-CN" sz="4000" b="1" baseline="-25000"/>
              <a:t>sp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有沉淀析出。</a:t>
            </a:r>
            <a:endParaRPr kumimoji="0" lang="zh-CN" altLang="en-US" sz="4000" b="1">
              <a:cs typeface="Times New Roman" panose="02020603050405020304" pitchFamily="18" charset="0"/>
            </a:endParaRP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72CCB718-0ACA-4856-8E4C-D9DC31655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852738"/>
            <a:ext cx="7129462" cy="13017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0" lang="zh-CN" altLang="en-US" sz="3600" b="1">
                <a:cs typeface="Times New Roman" panose="02020603050405020304" pitchFamily="18" charset="0"/>
              </a:rPr>
              <a:t>常用方法：加入沉淀剂，应用同离子效应，控制溶液</a:t>
            </a:r>
            <a:r>
              <a:rPr kumimoji="0" lang="en-US" altLang="zh-CN" sz="3600" b="1">
                <a:cs typeface="Times New Roman" panose="02020603050405020304" pitchFamily="18" charset="0"/>
              </a:rPr>
              <a:t>pH</a:t>
            </a:r>
            <a:r>
              <a:rPr kumimoji="0" lang="zh-CN" altLang="en-US" sz="3600" b="1"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  <p:bldP spid="624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4899265-B305-4E3E-AF95-6025C1F8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7511-2266-46DF-BFC6-5BFE95E182D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8C1C5E0-1073-4019-8CAE-589B28EC43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3068638"/>
            <a:ext cx="2592388" cy="720725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解</a:t>
            </a:r>
            <a:r>
              <a:rPr lang="en-US" altLang="zh-CN" sz="3600" b="1"/>
              <a:t>: </a:t>
            </a:r>
            <a:r>
              <a:rPr lang="zh-CN" altLang="en-US" sz="3600" b="1"/>
              <a:t>混合后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9460DD4-823A-48B6-B3CF-CE45C359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6645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10000"/>
              </a:spcBef>
            </a:pPr>
            <a:r>
              <a:rPr lang="zh-CN" altLang="en-US" sz="3600" b="1"/>
              <a:t>例</a:t>
            </a:r>
            <a:r>
              <a:rPr lang="en-US" altLang="zh-CN" sz="3600" b="1"/>
              <a:t>3.7 </a:t>
            </a:r>
            <a:r>
              <a:rPr lang="zh-CN" altLang="en-US" sz="3600" b="1"/>
              <a:t>将等体积的 </a:t>
            </a:r>
            <a:r>
              <a:rPr lang="en-US" altLang="zh-CN" sz="3600" b="1"/>
              <a:t>4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3 </a:t>
            </a:r>
            <a:r>
              <a:rPr lang="en-US" altLang="zh-CN" sz="3600" b="1"/>
              <a:t>mol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3600" b="1">
                <a:ea typeface="楷体_GB2312" pitchFamily="49" charset="-122"/>
              </a:rPr>
              <a:t>dm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ea typeface="楷体_GB2312" pitchFamily="49" charset="-122"/>
              </a:rPr>
              <a:t>3</a:t>
            </a:r>
            <a:r>
              <a:rPr lang="zh-CN" altLang="en-US" sz="3600" b="1"/>
              <a:t>的</a:t>
            </a:r>
            <a:r>
              <a:rPr lang="en-US" altLang="zh-CN" sz="3600" b="1"/>
              <a:t>AgNO</a:t>
            </a:r>
            <a:r>
              <a:rPr lang="en-US" altLang="zh-CN" sz="3600" b="1" baseline="-30000"/>
              <a:t>3</a:t>
            </a:r>
            <a:r>
              <a:rPr lang="zh-CN" altLang="en-US" sz="3600" b="1"/>
              <a:t>和 </a:t>
            </a:r>
            <a:r>
              <a:rPr lang="en-US" altLang="zh-CN" sz="3600" b="1"/>
              <a:t>4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3 </a:t>
            </a:r>
            <a:r>
              <a:rPr lang="en-US" altLang="zh-CN" sz="3600" b="1"/>
              <a:t>mol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3600" b="1">
                <a:ea typeface="楷体_GB2312" pitchFamily="49" charset="-122"/>
              </a:rPr>
              <a:t>dm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ea typeface="楷体_GB2312" pitchFamily="49" charset="-122"/>
              </a:rPr>
              <a:t>3 </a:t>
            </a:r>
            <a:r>
              <a:rPr lang="en-US" altLang="zh-CN" sz="3600" b="1"/>
              <a:t>K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CrO</a:t>
            </a:r>
            <a:r>
              <a:rPr lang="en-US" altLang="zh-CN" sz="3600" b="1" baseline="-30000"/>
              <a:t>4</a:t>
            </a:r>
            <a:r>
              <a:rPr lang="zh-CN" altLang="en-US" sz="3600" b="1"/>
              <a:t>混合，是否能析出</a:t>
            </a:r>
            <a:r>
              <a:rPr lang="en-US" altLang="zh-CN" sz="3600" b="1"/>
              <a:t>Ag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CrO</a:t>
            </a:r>
            <a:r>
              <a:rPr lang="en-US" altLang="zh-CN" sz="3600" b="1" baseline="-30000"/>
              <a:t>4</a:t>
            </a:r>
            <a:r>
              <a:rPr lang="zh-CN" altLang="en-US" sz="3600" b="1"/>
              <a:t>沉淀</a:t>
            </a:r>
            <a:r>
              <a:rPr lang="en-US" altLang="zh-CN" sz="3600" b="1"/>
              <a:t>? </a:t>
            </a:r>
          </a:p>
          <a:p>
            <a:pPr algn="just">
              <a:lnSpc>
                <a:spcPct val="115000"/>
              </a:lnSpc>
              <a:spcBef>
                <a:spcPct val="10000"/>
              </a:spcBef>
            </a:pPr>
            <a:r>
              <a:rPr lang="en-US" altLang="zh-CN" sz="3600" b="1"/>
              <a:t>    </a:t>
            </a:r>
            <a:r>
              <a:rPr lang="zh-CN" altLang="en-US" sz="3600" b="1"/>
              <a:t>已知 </a:t>
            </a: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ym typeface="Symbol" panose="05050102010706020507" pitchFamily="18" charset="2"/>
              </a:rPr>
              <a:t>(</a:t>
            </a:r>
            <a:r>
              <a:rPr lang="en-US" altLang="zh-CN" sz="3600" b="1"/>
              <a:t>Ag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CrO</a:t>
            </a:r>
            <a:r>
              <a:rPr lang="en-US" altLang="zh-CN" sz="3600" b="1" baseline="-30000"/>
              <a:t>4</a:t>
            </a:r>
            <a:r>
              <a:rPr lang="en-US" altLang="zh-CN" sz="3600" b="1">
                <a:sym typeface="Symbol" panose="05050102010706020507" pitchFamily="18" charset="2"/>
              </a:rPr>
              <a:t>) </a:t>
            </a:r>
            <a:r>
              <a:rPr lang="en-US" altLang="zh-CN" sz="3600" b="1"/>
              <a:t>= 1.1 </a:t>
            </a:r>
            <a:r>
              <a:rPr lang="en-US" altLang="zh-CN" sz="3600" b="1">
                <a:sym typeface="Symbol" panose="05050102010706020507" pitchFamily="18" charset="2"/>
              </a:rPr>
              <a:t> 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12</a:t>
            </a:r>
          </a:p>
        </p:txBody>
      </p:sp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id="{AE05BEC8-C64B-4EB2-A093-B7B95EB4C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879850"/>
          <a:ext cx="82819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公式" r:id="rId3" imgW="2539800" imgH="507960" progId="Equation.3">
                  <p:embed/>
                </p:oleObj>
              </mc:Choice>
              <mc:Fallback>
                <p:oleObj name="公式" r:id="rId3" imgW="25398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79850"/>
                        <a:ext cx="828198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>
            <a:extLst>
              <a:ext uri="{FF2B5EF4-FFF2-40B4-BE49-F238E27FC236}">
                <a16:creationId xmlns:a16="http://schemas.microsoft.com/office/drawing/2014/main" id="{99CA6259-51F1-47E3-B1B9-C1B8D40F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680075"/>
            <a:ext cx="7343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/>
              <a:t>∵</a:t>
            </a:r>
            <a:r>
              <a:rPr lang="en-US" altLang="zh-CN" sz="4000"/>
              <a:t> </a:t>
            </a:r>
            <a:r>
              <a:rPr lang="en-US" altLang="zh-CN" sz="4000" b="1"/>
              <a:t>Q</a:t>
            </a:r>
            <a:r>
              <a:rPr lang="en-US" altLang="zh-CN" sz="4000" b="1" baseline="-25000"/>
              <a:t>i</a:t>
            </a:r>
            <a:r>
              <a:rPr lang="en-US" altLang="zh-CN" sz="4000" b="1"/>
              <a:t> &gt; </a:t>
            </a:r>
            <a:r>
              <a:rPr lang="en-US" altLang="zh-CN" sz="4000" b="1" i="1"/>
              <a:t>K</a:t>
            </a:r>
            <a:r>
              <a:rPr lang="en-US" altLang="zh-CN" sz="4000" b="1" baseline="-25000"/>
              <a:t>sp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4000" b="1"/>
              <a:t>，</a:t>
            </a:r>
            <a:r>
              <a:rPr lang="zh-CN" altLang="en-US" sz="4000"/>
              <a:t>   </a:t>
            </a:r>
            <a:r>
              <a:rPr lang="zh-CN" altLang="en-US" sz="4000">
                <a:solidFill>
                  <a:srgbClr val="FF0000"/>
                </a:solidFill>
              </a:rPr>
              <a:t>∴</a:t>
            </a:r>
            <a:r>
              <a:rPr lang="zh-CN" altLang="en-US" sz="4000" b="1">
                <a:solidFill>
                  <a:srgbClr val="FF0000"/>
                </a:solidFill>
              </a:rPr>
              <a:t>有沉淀析出</a:t>
            </a:r>
            <a:r>
              <a:rPr lang="zh-CN" altLang="en-US" sz="40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4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DEEA564-D639-444D-9102-1AEA726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844-9A1E-421A-B29A-467E7E8C2C4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0C0BAF7-D77C-475B-BCB9-A00213C0C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5888"/>
            <a:ext cx="8534400" cy="662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611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10000"/>
              </a:spcBef>
            </a:pPr>
            <a:r>
              <a:rPr lang="zh-CN" altLang="en-US" sz="3600" b="1"/>
              <a:t>例</a:t>
            </a:r>
            <a:r>
              <a:rPr lang="en-US" altLang="zh-CN" sz="3600" b="1"/>
              <a:t>3.8</a:t>
            </a:r>
            <a:r>
              <a:rPr lang="en-US" altLang="zh-CN" sz="3600"/>
              <a:t> </a:t>
            </a:r>
            <a:r>
              <a:rPr lang="zh-CN" altLang="en-US" sz="3600" b="1"/>
              <a:t>在</a:t>
            </a:r>
            <a:r>
              <a:rPr lang="en-US" altLang="zh-CN" sz="3600" b="1"/>
              <a:t>1 dm</a:t>
            </a:r>
            <a:r>
              <a:rPr lang="en-US" altLang="zh-CN" sz="3600" b="1" baseline="30000"/>
              <a:t>3</a:t>
            </a:r>
            <a:r>
              <a:rPr lang="en-US" altLang="zh-CN" sz="3600" b="1"/>
              <a:t> </a:t>
            </a:r>
            <a:r>
              <a:rPr lang="zh-CN" altLang="en-US" sz="3600" b="1"/>
              <a:t>含</a:t>
            </a:r>
            <a:r>
              <a:rPr lang="en-US" altLang="zh-CN" sz="3600" b="1"/>
              <a:t>0.001 mol</a:t>
            </a:r>
            <a:r>
              <a:rPr lang="en-US" altLang="zh-CN" sz="3600" b="1">
                <a:sym typeface="Symbol" panose="05050102010706020507" pitchFamily="18" charset="2"/>
              </a:rPr>
              <a:t>dm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3 </a:t>
            </a:r>
            <a:r>
              <a:rPr lang="en-US" altLang="zh-CN" sz="3600" b="1"/>
              <a:t>SO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zh-CN" altLang="en-US" sz="3600" b="1"/>
              <a:t>离子的溶液中，注入</a:t>
            </a:r>
            <a:r>
              <a:rPr lang="en-US" altLang="zh-CN" sz="3600" b="1"/>
              <a:t>0.002 mol BaCl</a:t>
            </a:r>
            <a:r>
              <a:rPr lang="en-US" altLang="zh-CN" sz="3600" b="1" baseline="-30000"/>
              <a:t>2</a:t>
            </a:r>
            <a:r>
              <a:rPr lang="zh-CN" altLang="en-US" sz="3600" b="1"/>
              <a:t>，能否使</a:t>
            </a:r>
            <a:r>
              <a:rPr lang="en-US" altLang="zh-CN" sz="3600" b="1"/>
              <a:t>SO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zh-CN" altLang="en-US" sz="3600" b="1"/>
              <a:t>沉淀完全？</a:t>
            </a: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/>
              <a:t>(BaSO</a:t>
            </a:r>
            <a:r>
              <a:rPr lang="en-US" altLang="zh-CN" sz="3600" b="1" baseline="-30000"/>
              <a:t>4</a:t>
            </a:r>
            <a:r>
              <a:rPr lang="en-US" altLang="zh-CN" sz="3600" b="1"/>
              <a:t>) = 1.1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10</a:t>
            </a:r>
            <a:endParaRPr lang="en-US" altLang="zh-CN" sz="3600" b="1"/>
          </a:p>
          <a:p>
            <a:pPr algn="just">
              <a:spcBef>
                <a:spcPct val="1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解：</a:t>
            </a:r>
            <a:r>
              <a:rPr lang="zh-CN" altLang="en-US" sz="3600" b="1"/>
              <a:t>    </a:t>
            </a:r>
            <a:r>
              <a:rPr lang="en-US" altLang="zh-CN" sz="3600" b="1"/>
              <a:t>BaSO</a:t>
            </a:r>
            <a:r>
              <a:rPr lang="en-US" altLang="zh-CN" sz="3600" b="1" baseline="-30000"/>
              <a:t>4</a:t>
            </a:r>
            <a:r>
              <a:rPr lang="en-US" altLang="zh-CN" sz="3600" b="1"/>
              <a:t>(s)</a:t>
            </a:r>
            <a:r>
              <a:rPr lang="en-US" altLang="zh-CN" sz="3600" b="1" baseline="-30000"/>
              <a:t> </a:t>
            </a:r>
            <a:r>
              <a:rPr lang="en-US" altLang="zh-CN" sz="3600" b="1">
                <a:latin typeface="Cambria Math" panose="02040503050406030204" pitchFamily="18" charset="0"/>
              </a:rPr>
              <a:t>⇌</a:t>
            </a:r>
            <a:r>
              <a:rPr lang="en-US" altLang="zh-CN" sz="3600" b="1"/>
              <a:t>  Ba</a:t>
            </a:r>
            <a:r>
              <a:rPr lang="en-US" altLang="zh-CN" sz="3600" b="1" baseline="30000"/>
              <a:t>2+</a:t>
            </a:r>
            <a:r>
              <a:rPr lang="en-US" altLang="zh-CN" sz="3600" b="1"/>
              <a:t>(aq)  </a:t>
            </a:r>
            <a:r>
              <a:rPr lang="en-US" altLang="zh-CN" sz="3600" b="1" baseline="30000"/>
              <a:t> </a:t>
            </a:r>
            <a:r>
              <a:rPr lang="en-US" altLang="zh-CN" sz="3600" b="1"/>
              <a:t>+   SO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 </a:t>
            </a:r>
            <a:r>
              <a:rPr lang="en-US" altLang="zh-CN" sz="3600" b="1"/>
              <a:t>(aq)</a:t>
            </a:r>
          </a:p>
          <a:p>
            <a:pPr algn="just">
              <a:spcBef>
                <a:spcPct val="10000"/>
              </a:spcBef>
            </a:pPr>
            <a:r>
              <a:rPr lang="en-US" altLang="zh-CN" sz="3600" b="1" baseline="30000"/>
              <a:t>  </a:t>
            </a:r>
            <a:r>
              <a:rPr lang="zh-CN" altLang="en-US" sz="3200" b="1"/>
              <a:t>初始浓度</a:t>
            </a:r>
            <a:r>
              <a:rPr lang="en-US" altLang="zh-CN" sz="3200" b="1"/>
              <a:t>/mol</a:t>
            </a:r>
            <a:r>
              <a:rPr lang="en-US" altLang="zh-CN" sz="3200" b="1">
                <a:sym typeface="Symbol" panose="05050102010706020507" pitchFamily="18" charset="2"/>
              </a:rPr>
              <a:t></a:t>
            </a:r>
            <a:r>
              <a:rPr lang="en-US" altLang="zh-CN" sz="3200" b="1"/>
              <a:t>dm</a:t>
            </a:r>
            <a:r>
              <a:rPr lang="en-US" altLang="zh-CN" sz="3200" b="1" baseline="30000">
                <a:sym typeface="Symbol" panose="05050102010706020507" pitchFamily="18" charset="2"/>
              </a:rPr>
              <a:t></a:t>
            </a:r>
            <a:r>
              <a:rPr lang="en-US" altLang="zh-CN" sz="3200" b="1" baseline="30000"/>
              <a:t>3     </a:t>
            </a:r>
            <a:r>
              <a:rPr lang="en-US" altLang="zh-CN" sz="3600" b="1"/>
              <a:t> 0.002               0.001</a:t>
            </a:r>
          </a:p>
          <a:p>
            <a:pPr algn="just">
              <a:spcBef>
                <a:spcPct val="10000"/>
              </a:spcBef>
            </a:pPr>
            <a:r>
              <a:rPr lang="en-US" altLang="zh-CN" sz="3600" b="1"/>
              <a:t> </a:t>
            </a:r>
            <a:r>
              <a:rPr lang="zh-CN" altLang="en-US" sz="3200" b="1"/>
              <a:t>平衡浓度</a:t>
            </a:r>
            <a:r>
              <a:rPr lang="en-US" altLang="zh-CN" sz="3200" b="1"/>
              <a:t>/mol</a:t>
            </a:r>
            <a:r>
              <a:rPr lang="en-US" altLang="zh-CN" sz="3200" b="1">
                <a:sym typeface="Symbol" panose="05050102010706020507" pitchFamily="18" charset="2"/>
              </a:rPr>
              <a:t></a:t>
            </a:r>
            <a:r>
              <a:rPr lang="en-US" altLang="zh-CN" sz="3200" b="1"/>
              <a:t>dm</a:t>
            </a:r>
            <a:r>
              <a:rPr lang="en-US" altLang="zh-CN" sz="3200" b="1" baseline="30000">
                <a:sym typeface="Symbol" panose="05050102010706020507" pitchFamily="18" charset="2"/>
              </a:rPr>
              <a:t></a:t>
            </a:r>
            <a:r>
              <a:rPr lang="en-US" altLang="zh-CN" sz="3200" b="1" baseline="30000"/>
              <a:t>3</a:t>
            </a:r>
            <a:r>
              <a:rPr lang="en-US" altLang="zh-CN" sz="3600" b="1"/>
              <a:t>  0.002</a:t>
            </a:r>
            <a:r>
              <a:rPr lang="en-US" altLang="zh-CN" sz="3600" b="1"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(0.001</a:t>
            </a:r>
            <a:r>
              <a:rPr lang="en-US" altLang="zh-CN" sz="3600" b="1">
                <a:sym typeface="Symbol" panose="05050102010706020507" pitchFamily="18" charset="2"/>
              </a:rPr>
              <a:t></a:t>
            </a:r>
            <a:r>
              <a:rPr lang="en-US" altLang="zh-CN" sz="3600" b="1" i="1"/>
              <a:t>x</a:t>
            </a:r>
            <a:r>
              <a:rPr lang="en-US" altLang="zh-CN" sz="3600" b="1"/>
              <a:t>)    </a:t>
            </a:r>
            <a:r>
              <a:rPr lang="en-US" altLang="zh-CN" sz="3600" b="1" i="1"/>
              <a:t>x</a:t>
            </a:r>
          </a:p>
          <a:p>
            <a:pPr algn="just">
              <a:spcBef>
                <a:spcPct val="10000"/>
              </a:spcBef>
              <a:buFont typeface="Symbol" panose="05050102010706020507" pitchFamily="18" charset="2"/>
              <a:buNone/>
            </a:pPr>
            <a:r>
              <a:rPr lang="en-US" altLang="zh-CN" sz="3600" b="1">
                <a:sym typeface="Symbol" panose="05050102010706020507" pitchFamily="18" charset="2"/>
              </a:rPr>
              <a:t>                                  0.001</a:t>
            </a:r>
            <a:endParaRPr lang="en-US" altLang="zh-CN" sz="3600" b="1"/>
          </a:p>
          <a:p>
            <a:pPr algn="just">
              <a:spcBef>
                <a:spcPct val="10000"/>
              </a:spcBef>
              <a:buFont typeface="Symbol" panose="05050102010706020507" pitchFamily="18" charset="2"/>
              <a:buNone/>
            </a:pPr>
            <a:r>
              <a:rPr lang="en-US" altLang="zh-CN" sz="3600" b="1" i="1"/>
              <a:t>x</a:t>
            </a:r>
            <a:r>
              <a:rPr lang="en-US" altLang="zh-CN" sz="3600" b="1"/>
              <a:t>=[SO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] =</a:t>
            </a: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/>
              <a:t>/[Ba</a:t>
            </a:r>
            <a:r>
              <a:rPr lang="en-US" altLang="zh-CN" sz="3600" b="1" baseline="30000"/>
              <a:t>2+</a:t>
            </a:r>
            <a:r>
              <a:rPr lang="en-US" altLang="zh-CN" sz="3600" b="1"/>
              <a:t>] = 1.1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10</a:t>
            </a:r>
            <a:r>
              <a:rPr lang="en-US" altLang="zh-CN" sz="3600" b="1"/>
              <a:t>/0.001</a:t>
            </a:r>
          </a:p>
          <a:p>
            <a:pPr algn="just">
              <a:spcBef>
                <a:spcPct val="10000"/>
              </a:spcBef>
            </a:pPr>
            <a:r>
              <a:rPr lang="en-US" altLang="zh-CN" sz="3600" b="1"/>
              <a:t>  = 1.1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7</a:t>
            </a:r>
            <a:r>
              <a:rPr lang="en-US" altLang="zh-CN" sz="3600" b="1"/>
              <a:t> mol</a:t>
            </a:r>
            <a:r>
              <a:rPr lang="en-US" altLang="zh-CN" sz="3600" b="1">
                <a:sym typeface="Symbol" panose="05050102010706020507" pitchFamily="18" charset="2"/>
              </a:rPr>
              <a:t>dm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3 </a:t>
            </a:r>
            <a:r>
              <a:rPr lang="en-US" altLang="zh-CN" sz="3600" b="1">
                <a:solidFill>
                  <a:srgbClr val="FF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3600" b="1">
                <a:solidFill>
                  <a:srgbClr val="FF0000"/>
                </a:solidFill>
              </a:rPr>
              <a:t> 1.0</a:t>
            </a:r>
            <a:r>
              <a:rPr lang="en-US" altLang="zh-CN" sz="36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rgbClr val="FF0000"/>
                </a:solidFill>
              </a:rPr>
              <a:t>10</a:t>
            </a:r>
            <a:r>
              <a:rPr lang="en-US" altLang="zh-CN" sz="3600" b="1" baseline="30000">
                <a:solidFill>
                  <a:srgbClr val="FF00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3600" b="1" baseline="30000">
                <a:solidFill>
                  <a:srgbClr val="FF0000"/>
                </a:solidFill>
              </a:rPr>
              <a:t>5</a:t>
            </a:r>
            <a:r>
              <a:rPr lang="en-US" altLang="zh-CN" sz="3600" b="1"/>
              <a:t> mol</a:t>
            </a:r>
            <a:r>
              <a:rPr lang="en-US" altLang="zh-CN" sz="3600" b="1">
                <a:sym typeface="Symbol" panose="05050102010706020507" pitchFamily="18" charset="2"/>
              </a:rPr>
              <a:t>dm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3 </a:t>
            </a:r>
          </a:p>
          <a:p>
            <a:pPr algn="just">
              <a:spcBef>
                <a:spcPct val="10000"/>
              </a:spcBef>
            </a:pPr>
            <a:r>
              <a:rPr lang="zh-CN" altLang="en-US" sz="2800" b="1"/>
              <a:t>答：加入</a:t>
            </a:r>
            <a:r>
              <a:rPr lang="en-US" altLang="zh-CN" sz="2800" b="1"/>
              <a:t>0.002 mol BaCl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可使溶液中的</a:t>
            </a:r>
            <a:r>
              <a:rPr lang="en-US" altLang="zh-CN" sz="2800" b="1"/>
              <a:t>SO</a:t>
            </a:r>
            <a:r>
              <a:rPr lang="en-US" altLang="zh-CN" sz="2800" b="1" baseline="-30000"/>
              <a:t>4</a:t>
            </a:r>
            <a:r>
              <a:rPr lang="en-US" altLang="zh-CN" sz="2800" b="1" baseline="30000"/>
              <a:t>2</a:t>
            </a:r>
            <a:r>
              <a:rPr lang="en-US" altLang="zh-CN" sz="2800" b="1" baseline="30000">
                <a:sym typeface="Symbol" panose="05050102010706020507" pitchFamily="18" charset="2"/>
              </a:rPr>
              <a:t></a:t>
            </a:r>
            <a:r>
              <a:rPr lang="zh-CN" altLang="en-US" sz="2800" b="1"/>
              <a:t>沉淀完全。</a:t>
            </a:r>
          </a:p>
        </p:txBody>
      </p:sp>
      <p:sp>
        <p:nvSpPr>
          <p:cNvPr id="64516" name="AutoShape 4">
            <a:extLst>
              <a:ext uri="{FF2B5EF4-FFF2-40B4-BE49-F238E27FC236}">
                <a16:creationId xmlns:a16="http://schemas.microsoft.com/office/drawing/2014/main" id="{7CB1BBAB-EF5E-40AB-8278-DC789CA8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16113"/>
            <a:ext cx="1544638" cy="576262"/>
          </a:xfrm>
          <a:prstGeom prst="wedgeRoundRectCallout">
            <a:avLst>
              <a:gd name="adj1" fmla="val -43833"/>
              <a:gd name="adj2" fmla="val -188019"/>
              <a:gd name="adj3" fmla="val 16667"/>
            </a:avLst>
          </a:prstGeom>
          <a:solidFill>
            <a:srgbClr val="FFFF00">
              <a:alpha val="50000"/>
            </a:srgbClr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ea typeface="隶书" panose="02010509060101010101" pitchFamily="49" charset="-122"/>
              </a:rPr>
              <a:t>过量</a:t>
            </a:r>
          </a:p>
        </p:txBody>
      </p:sp>
      <p:sp>
        <p:nvSpPr>
          <p:cNvPr id="64517" name="Freeform 5">
            <a:extLst>
              <a:ext uri="{FF2B5EF4-FFF2-40B4-BE49-F238E27FC236}">
                <a16:creationId xmlns:a16="http://schemas.microsoft.com/office/drawing/2014/main" id="{EEB076C4-8F75-4E3F-9B64-4087B25248B6}"/>
              </a:ext>
            </a:extLst>
          </p:cNvPr>
          <p:cNvSpPr>
            <a:spLocks/>
          </p:cNvSpPr>
          <p:nvPr/>
        </p:nvSpPr>
        <p:spPr bwMode="auto">
          <a:xfrm>
            <a:off x="4441825" y="5273675"/>
            <a:ext cx="4424363" cy="1476375"/>
          </a:xfrm>
          <a:custGeom>
            <a:avLst/>
            <a:gdLst>
              <a:gd name="T0" fmla="*/ 41 w 2787"/>
              <a:gd name="T1" fmla="*/ 396 h 930"/>
              <a:gd name="T2" fmla="*/ 94 w 2787"/>
              <a:gd name="T3" fmla="*/ 198 h 930"/>
              <a:gd name="T4" fmla="*/ 169 w 2787"/>
              <a:gd name="T5" fmla="*/ 151 h 930"/>
              <a:gd name="T6" fmla="*/ 222 w 2787"/>
              <a:gd name="T7" fmla="*/ 134 h 930"/>
              <a:gd name="T8" fmla="*/ 495 w 2787"/>
              <a:gd name="T9" fmla="*/ 93 h 930"/>
              <a:gd name="T10" fmla="*/ 623 w 2787"/>
              <a:gd name="T11" fmla="*/ 76 h 930"/>
              <a:gd name="T12" fmla="*/ 809 w 2787"/>
              <a:gd name="T13" fmla="*/ 53 h 930"/>
              <a:gd name="T14" fmla="*/ 1141 w 2787"/>
              <a:gd name="T15" fmla="*/ 29 h 930"/>
              <a:gd name="T16" fmla="*/ 1537 w 2787"/>
              <a:gd name="T17" fmla="*/ 23 h 930"/>
              <a:gd name="T18" fmla="*/ 1915 w 2787"/>
              <a:gd name="T19" fmla="*/ 70 h 930"/>
              <a:gd name="T20" fmla="*/ 2194 w 2787"/>
              <a:gd name="T21" fmla="*/ 99 h 930"/>
              <a:gd name="T22" fmla="*/ 2287 w 2787"/>
              <a:gd name="T23" fmla="*/ 122 h 930"/>
              <a:gd name="T24" fmla="*/ 2398 w 2787"/>
              <a:gd name="T25" fmla="*/ 140 h 930"/>
              <a:gd name="T26" fmla="*/ 2561 w 2787"/>
              <a:gd name="T27" fmla="*/ 186 h 930"/>
              <a:gd name="T28" fmla="*/ 2729 w 2787"/>
              <a:gd name="T29" fmla="*/ 309 h 930"/>
              <a:gd name="T30" fmla="*/ 2764 w 2787"/>
              <a:gd name="T31" fmla="*/ 361 h 930"/>
              <a:gd name="T32" fmla="*/ 2776 w 2787"/>
              <a:gd name="T33" fmla="*/ 396 h 930"/>
              <a:gd name="T34" fmla="*/ 2735 w 2787"/>
              <a:gd name="T35" fmla="*/ 582 h 930"/>
              <a:gd name="T36" fmla="*/ 2700 w 2787"/>
              <a:gd name="T37" fmla="*/ 640 h 930"/>
              <a:gd name="T38" fmla="*/ 2659 w 2787"/>
              <a:gd name="T39" fmla="*/ 727 h 930"/>
              <a:gd name="T40" fmla="*/ 2549 w 2787"/>
              <a:gd name="T41" fmla="*/ 826 h 930"/>
              <a:gd name="T42" fmla="*/ 2409 w 2787"/>
              <a:gd name="T43" fmla="*/ 873 h 930"/>
              <a:gd name="T44" fmla="*/ 2019 w 2787"/>
              <a:gd name="T45" fmla="*/ 925 h 930"/>
              <a:gd name="T46" fmla="*/ 1827 w 2787"/>
              <a:gd name="T47" fmla="*/ 908 h 930"/>
              <a:gd name="T48" fmla="*/ 1787 w 2787"/>
              <a:gd name="T49" fmla="*/ 861 h 930"/>
              <a:gd name="T50" fmla="*/ 1769 w 2787"/>
              <a:gd name="T51" fmla="*/ 850 h 930"/>
              <a:gd name="T52" fmla="*/ 1769 w 2787"/>
              <a:gd name="T53" fmla="*/ 832 h 930"/>
              <a:gd name="T54" fmla="*/ 1769 w 2787"/>
              <a:gd name="T55" fmla="*/ 722 h 930"/>
              <a:gd name="T56" fmla="*/ 1781 w 2787"/>
              <a:gd name="T57" fmla="*/ 687 h 930"/>
              <a:gd name="T58" fmla="*/ 1787 w 2787"/>
              <a:gd name="T59" fmla="*/ 669 h 930"/>
              <a:gd name="T60" fmla="*/ 1781 w 2787"/>
              <a:gd name="T61" fmla="*/ 518 h 930"/>
              <a:gd name="T62" fmla="*/ 1734 w 2787"/>
              <a:gd name="T63" fmla="*/ 477 h 930"/>
              <a:gd name="T64" fmla="*/ 1548 w 2787"/>
              <a:gd name="T65" fmla="*/ 437 h 930"/>
              <a:gd name="T66" fmla="*/ 1176 w 2787"/>
              <a:gd name="T67" fmla="*/ 454 h 930"/>
              <a:gd name="T68" fmla="*/ 966 w 2787"/>
              <a:gd name="T69" fmla="*/ 477 h 930"/>
              <a:gd name="T70" fmla="*/ 466 w 2787"/>
              <a:gd name="T71" fmla="*/ 454 h 930"/>
              <a:gd name="T72" fmla="*/ 181 w 2787"/>
              <a:gd name="T73" fmla="*/ 419 h 930"/>
              <a:gd name="T74" fmla="*/ 88 w 2787"/>
              <a:gd name="T75" fmla="*/ 413 h 930"/>
              <a:gd name="T76" fmla="*/ 41 w 2787"/>
              <a:gd name="T77" fmla="*/ 396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87" h="930">
                <a:moveTo>
                  <a:pt x="41" y="396"/>
                </a:moveTo>
                <a:cubicBezTo>
                  <a:pt x="26" y="308"/>
                  <a:pt x="0" y="229"/>
                  <a:pt x="94" y="198"/>
                </a:cubicBezTo>
                <a:cubicBezTo>
                  <a:pt x="119" y="180"/>
                  <a:pt x="143" y="169"/>
                  <a:pt x="169" y="151"/>
                </a:cubicBezTo>
                <a:cubicBezTo>
                  <a:pt x="184" y="141"/>
                  <a:pt x="222" y="134"/>
                  <a:pt x="222" y="134"/>
                </a:cubicBezTo>
                <a:cubicBezTo>
                  <a:pt x="298" y="81"/>
                  <a:pt x="408" y="96"/>
                  <a:pt x="495" y="93"/>
                </a:cubicBezTo>
                <a:cubicBezTo>
                  <a:pt x="540" y="89"/>
                  <a:pt x="579" y="82"/>
                  <a:pt x="623" y="76"/>
                </a:cubicBezTo>
                <a:cubicBezTo>
                  <a:pt x="682" y="56"/>
                  <a:pt x="747" y="58"/>
                  <a:pt x="809" y="53"/>
                </a:cubicBezTo>
                <a:cubicBezTo>
                  <a:pt x="922" y="43"/>
                  <a:pt x="1027" y="33"/>
                  <a:pt x="1141" y="29"/>
                </a:cubicBezTo>
                <a:cubicBezTo>
                  <a:pt x="1252" y="0"/>
                  <a:pt x="1460" y="22"/>
                  <a:pt x="1537" y="23"/>
                </a:cubicBezTo>
                <a:cubicBezTo>
                  <a:pt x="1664" y="34"/>
                  <a:pt x="1788" y="56"/>
                  <a:pt x="1915" y="70"/>
                </a:cubicBezTo>
                <a:cubicBezTo>
                  <a:pt x="2002" y="100"/>
                  <a:pt x="2104" y="96"/>
                  <a:pt x="2194" y="99"/>
                </a:cubicBezTo>
                <a:cubicBezTo>
                  <a:pt x="2226" y="110"/>
                  <a:pt x="2253" y="117"/>
                  <a:pt x="2287" y="122"/>
                </a:cubicBezTo>
                <a:cubicBezTo>
                  <a:pt x="2323" y="134"/>
                  <a:pt x="2360" y="136"/>
                  <a:pt x="2398" y="140"/>
                </a:cubicBezTo>
                <a:cubicBezTo>
                  <a:pt x="2453" y="154"/>
                  <a:pt x="2507" y="171"/>
                  <a:pt x="2561" y="186"/>
                </a:cubicBezTo>
                <a:cubicBezTo>
                  <a:pt x="2619" y="225"/>
                  <a:pt x="2673" y="269"/>
                  <a:pt x="2729" y="309"/>
                </a:cubicBezTo>
                <a:cubicBezTo>
                  <a:pt x="2730" y="310"/>
                  <a:pt x="2759" y="351"/>
                  <a:pt x="2764" y="361"/>
                </a:cubicBezTo>
                <a:cubicBezTo>
                  <a:pt x="2769" y="372"/>
                  <a:pt x="2776" y="396"/>
                  <a:pt x="2776" y="396"/>
                </a:cubicBezTo>
                <a:cubicBezTo>
                  <a:pt x="2773" y="471"/>
                  <a:pt x="2787" y="532"/>
                  <a:pt x="2735" y="582"/>
                </a:cubicBezTo>
                <a:cubicBezTo>
                  <a:pt x="2728" y="608"/>
                  <a:pt x="2715" y="618"/>
                  <a:pt x="2700" y="640"/>
                </a:cubicBezTo>
                <a:cubicBezTo>
                  <a:pt x="2690" y="671"/>
                  <a:pt x="2678" y="700"/>
                  <a:pt x="2659" y="727"/>
                </a:cubicBezTo>
                <a:cubicBezTo>
                  <a:pt x="2649" y="773"/>
                  <a:pt x="2593" y="813"/>
                  <a:pt x="2549" y="826"/>
                </a:cubicBezTo>
                <a:cubicBezTo>
                  <a:pt x="2509" y="853"/>
                  <a:pt x="2455" y="860"/>
                  <a:pt x="2409" y="873"/>
                </a:cubicBezTo>
                <a:cubicBezTo>
                  <a:pt x="2281" y="910"/>
                  <a:pt x="2152" y="919"/>
                  <a:pt x="2019" y="925"/>
                </a:cubicBezTo>
                <a:cubicBezTo>
                  <a:pt x="1940" y="922"/>
                  <a:pt x="1892" y="930"/>
                  <a:pt x="1827" y="908"/>
                </a:cubicBezTo>
                <a:cubicBezTo>
                  <a:pt x="1807" y="894"/>
                  <a:pt x="1803" y="877"/>
                  <a:pt x="1787" y="861"/>
                </a:cubicBezTo>
                <a:cubicBezTo>
                  <a:pt x="1782" y="856"/>
                  <a:pt x="1773" y="856"/>
                  <a:pt x="1769" y="850"/>
                </a:cubicBezTo>
                <a:cubicBezTo>
                  <a:pt x="1766" y="845"/>
                  <a:pt x="1769" y="838"/>
                  <a:pt x="1769" y="832"/>
                </a:cubicBezTo>
                <a:cubicBezTo>
                  <a:pt x="1754" y="789"/>
                  <a:pt x="1757" y="806"/>
                  <a:pt x="1769" y="722"/>
                </a:cubicBezTo>
                <a:cubicBezTo>
                  <a:pt x="1771" y="710"/>
                  <a:pt x="1777" y="699"/>
                  <a:pt x="1781" y="687"/>
                </a:cubicBezTo>
                <a:cubicBezTo>
                  <a:pt x="1783" y="681"/>
                  <a:pt x="1787" y="669"/>
                  <a:pt x="1787" y="669"/>
                </a:cubicBezTo>
                <a:cubicBezTo>
                  <a:pt x="1785" y="619"/>
                  <a:pt x="1788" y="568"/>
                  <a:pt x="1781" y="518"/>
                </a:cubicBezTo>
                <a:cubicBezTo>
                  <a:pt x="1781" y="516"/>
                  <a:pt x="1742" y="481"/>
                  <a:pt x="1734" y="477"/>
                </a:cubicBezTo>
                <a:cubicBezTo>
                  <a:pt x="1684" y="451"/>
                  <a:pt x="1604" y="445"/>
                  <a:pt x="1548" y="437"/>
                </a:cubicBezTo>
                <a:cubicBezTo>
                  <a:pt x="1422" y="440"/>
                  <a:pt x="1301" y="449"/>
                  <a:pt x="1176" y="454"/>
                </a:cubicBezTo>
                <a:cubicBezTo>
                  <a:pt x="1102" y="463"/>
                  <a:pt x="1042" y="473"/>
                  <a:pt x="966" y="477"/>
                </a:cubicBezTo>
                <a:cubicBezTo>
                  <a:pt x="794" y="474"/>
                  <a:pt x="635" y="465"/>
                  <a:pt x="466" y="454"/>
                </a:cubicBezTo>
                <a:cubicBezTo>
                  <a:pt x="372" y="435"/>
                  <a:pt x="277" y="427"/>
                  <a:pt x="181" y="419"/>
                </a:cubicBezTo>
                <a:cubicBezTo>
                  <a:pt x="135" y="407"/>
                  <a:pt x="166" y="413"/>
                  <a:pt x="88" y="413"/>
                </a:cubicBezTo>
                <a:cubicBezTo>
                  <a:pt x="72" y="408"/>
                  <a:pt x="56" y="404"/>
                  <a:pt x="41" y="396"/>
                </a:cubicBezTo>
                <a:close/>
              </a:path>
            </a:pathLst>
          </a:custGeom>
          <a:noFill/>
          <a:ln w="3810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uiExpand="1" build="p" autoUpdateAnimBg="0"/>
      <p:bldP spid="645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7E2722AC-AAD9-408C-BF73-85E1EC2C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DAEF-F40E-4CF8-B56E-1BB07371EB7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47B86A2A-3EC9-4A3D-AD88-02F3C4AA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8207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zh-CN" altLang="en-US" sz="4000" b="1">
                <a:ea typeface="楷体_GB2312" pitchFamily="49" charset="-122"/>
              </a:rPr>
              <a:t>可溶电解质的解离平衡是</a:t>
            </a:r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单相体系</a:t>
            </a:r>
            <a:r>
              <a:rPr lang="zh-CN" altLang="en-US" sz="4000" b="1">
                <a:ea typeface="楷体_GB2312" pitchFamily="49" charset="-122"/>
              </a:rPr>
              <a:t>的离子平衡。</a:t>
            </a:r>
          </a:p>
        </p:txBody>
      </p:sp>
      <p:grpSp>
        <p:nvGrpSpPr>
          <p:cNvPr id="168965" name="Group 5">
            <a:extLst>
              <a:ext uri="{FF2B5EF4-FFF2-40B4-BE49-F238E27FC236}">
                <a16:creationId xmlns:a16="http://schemas.microsoft.com/office/drawing/2014/main" id="{644FDEAA-F6EA-4A14-90A9-22B420A0999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989138"/>
            <a:ext cx="7948612" cy="762000"/>
            <a:chOff x="385" y="2477"/>
            <a:chExt cx="5007" cy="480"/>
          </a:xfrm>
        </p:grpSpPr>
        <p:sp>
          <p:nvSpPr>
            <p:cNvPr id="168966" name="Rectangle 6">
              <a:extLst>
                <a:ext uri="{FF2B5EF4-FFF2-40B4-BE49-F238E27FC236}">
                  <a16:creationId xmlns:a16="http://schemas.microsoft.com/office/drawing/2014/main" id="{6DBD58FD-CA83-4AB2-9F0B-7A855FB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77"/>
              <a:ext cx="2648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4400" b="1">
                  <a:solidFill>
                    <a:srgbClr val="CC0066"/>
                  </a:solidFill>
                  <a:ea typeface="楷体_GB2312" pitchFamily="49" charset="-122"/>
                </a:rPr>
                <a:t>H</a:t>
              </a:r>
              <a:r>
                <a:rPr lang="en-US" altLang="zh-CN" sz="4400" b="1" baseline="30000">
                  <a:solidFill>
                    <a:srgbClr val="CC0066"/>
                  </a:solidFill>
                  <a:ea typeface="楷体_GB2312" pitchFamily="49" charset="-122"/>
                </a:rPr>
                <a:t>+</a:t>
              </a:r>
              <a:r>
                <a:rPr lang="en-US" altLang="zh-CN" sz="4400" b="1">
                  <a:solidFill>
                    <a:srgbClr val="CC0066"/>
                  </a:solidFill>
                  <a:ea typeface="楷体_GB2312" pitchFamily="49" charset="-122"/>
                </a:rPr>
                <a:t>(aq) + Ac</a:t>
              </a:r>
              <a:r>
                <a:rPr lang="en-US" altLang="zh-CN" sz="4400" b="1" baseline="30000">
                  <a:solidFill>
                    <a:srgbClr val="CC0066"/>
                  </a:solidFill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sz="4400" b="1">
                  <a:solidFill>
                    <a:srgbClr val="CC0066"/>
                  </a:solidFill>
                  <a:ea typeface="楷体_GB2312" pitchFamily="49" charset="-122"/>
                </a:rPr>
                <a:t>(aq)</a:t>
              </a:r>
            </a:p>
          </p:txBody>
        </p:sp>
        <p:sp>
          <p:nvSpPr>
            <p:cNvPr id="168967" name="Rectangle 7">
              <a:extLst>
                <a:ext uri="{FF2B5EF4-FFF2-40B4-BE49-F238E27FC236}">
                  <a16:creationId xmlns:a16="http://schemas.microsoft.com/office/drawing/2014/main" id="{A7113E60-5F4D-4FA6-B9EB-F7C06275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477"/>
              <a:ext cx="149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CC0066"/>
                  </a:solidFill>
                  <a:ea typeface="楷体_GB2312" pitchFamily="49" charset="-122"/>
                </a:rPr>
                <a:t>HAc(aq) </a:t>
              </a:r>
            </a:p>
          </p:txBody>
        </p:sp>
        <p:graphicFrame>
          <p:nvGraphicFramePr>
            <p:cNvPr id="168968" name="Object 8">
              <a:extLst>
                <a:ext uri="{FF2B5EF4-FFF2-40B4-BE49-F238E27FC236}">
                  <a16:creationId xmlns:a16="http://schemas.microsoft.com/office/drawing/2014/main" id="{9B61156D-695F-4D4F-AF10-D51B795AE4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614"/>
            <a:ext cx="104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74" name="CS ChemDraw Drawing" r:id="rId3" imgW="792360" imgH="167400" progId="ChemDraw.Document.5.0">
                    <p:embed/>
                  </p:oleObj>
                </mc:Choice>
                <mc:Fallback>
                  <p:oleObj name="CS ChemDraw Drawing" r:id="rId3" imgW="792360" imgH="167400" progId="ChemDraw.Document.5.0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614"/>
                          <a:ext cx="104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969" name="Text Box 9">
            <a:extLst>
              <a:ext uri="{FF2B5EF4-FFF2-40B4-BE49-F238E27FC236}">
                <a16:creationId xmlns:a16="http://schemas.microsoft.com/office/drawing/2014/main" id="{0C449D0E-B813-4A5C-8AB9-8C70D6445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97200"/>
            <a:ext cx="8280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zh-CN" altLang="en-US" sz="4000" b="1">
                <a:ea typeface="楷体_GB2312" pitchFamily="49" charset="-122"/>
              </a:rPr>
              <a:t>难溶电解质在水溶液中，存在固体和溶液中离子之间的平衡，即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多相离子平衡</a:t>
            </a:r>
            <a:r>
              <a:rPr lang="zh-CN" altLang="en-US" sz="4000" b="1">
                <a:ea typeface="楷体_GB2312" pitchFamily="49" charset="-122"/>
              </a:rPr>
              <a:t>。</a:t>
            </a:r>
          </a:p>
        </p:txBody>
      </p:sp>
      <p:grpSp>
        <p:nvGrpSpPr>
          <p:cNvPr id="168970" name="Group 10">
            <a:extLst>
              <a:ext uri="{FF2B5EF4-FFF2-40B4-BE49-F238E27FC236}">
                <a16:creationId xmlns:a16="http://schemas.microsoft.com/office/drawing/2014/main" id="{A505B421-9797-4C7E-8A09-FC100A9F864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013325"/>
            <a:ext cx="8104188" cy="762000"/>
            <a:chOff x="385" y="2477"/>
            <a:chExt cx="5105" cy="480"/>
          </a:xfrm>
        </p:grpSpPr>
        <p:sp>
          <p:nvSpPr>
            <p:cNvPr id="168971" name="Rectangle 11">
              <a:extLst>
                <a:ext uri="{FF2B5EF4-FFF2-40B4-BE49-F238E27FC236}">
                  <a16:creationId xmlns:a16="http://schemas.microsoft.com/office/drawing/2014/main" id="{3832CF07-999E-4EB6-AA88-9242143F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77"/>
              <a:ext cx="2746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4400" b="1">
                  <a:solidFill>
                    <a:srgbClr val="0000FF"/>
                  </a:solidFill>
                  <a:ea typeface="楷体_GB2312" pitchFamily="49" charset="-122"/>
                </a:rPr>
                <a:t>Ag</a:t>
              </a:r>
              <a:r>
                <a:rPr lang="en-US" altLang="zh-CN" sz="4400" b="1" baseline="30000">
                  <a:solidFill>
                    <a:srgbClr val="0000FF"/>
                  </a:solidFill>
                  <a:ea typeface="楷体_GB2312" pitchFamily="49" charset="-122"/>
                </a:rPr>
                <a:t>+</a:t>
              </a:r>
              <a:r>
                <a:rPr lang="en-US" altLang="zh-CN" sz="4400" b="1">
                  <a:solidFill>
                    <a:srgbClr val="0000FF"/>
                  </a:solidFill>
                  <a:ea typeface="楷体_GB2312" pitchFamily="49" charset="-122"/>
                </a:rPr>
                <a:t>(aq) + Cl</a:t>
              </a:r>
              <a:r>
                <a:rPr lang="en-US" altLang="zh-CN" sz="4400" b="1" baseline="3000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sz="4400" b="1">
                  <a:solidFill>
                    <a:srgbClr val="0000FF"/>
                  </a:solidFill>
                  <a:ea typeface="楷体_GB2312" pitchFamily="49" charset="-122"/>
                </a:rPr>
                <a:t>(aq)</a:t>
              </a:r>
            </a:p>
          </p:txBody>
        </p:sp>
        <p:sp>
          <p:nvSpPr>
            <p:cNvPr id="168972" name="Rectangle 12">
              <a:extLst>
                <a:ext uri="{FF2B5EF4-FFF2-40B4-BE49-F238E27FC236}">
                  <a16:creationId xmlns:a16="http://schemas.microsoft.com/office/drawing/2014/main" id="{D2EE9905-D30C-4277-895E-C5CB884E9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477"/>
              <a:ext cx="1357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0000FF"/>
                  </a:solidFill>
                  <a:ea typeface="楷体_GB2312" pitchFamily="49" charset="-122"/>
                </a:rPr>
                <a:t>AgCl(s) </a:t>
              </a:r>
            </a:p>
          </p:txBody>
        </p:sp>
        <p:graphicFrame>
          <p:nvGraphicFramePr>
            <p:cNvPr id="168973" name="Object 13">
              <a:extLst>
                <a:ext uri="{FF2B5EF4-FFF2-40B4-BE49-F238E27FC236}">
                  <a16:creationId xmlns:a16="http://schemas.microsoft.com/office/drawing/2014/main" id="{59F93067-07CD-4C3D-8503-DD8DABEFFC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614"/>
            <a:ext cx="104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75" name="CS ChemDraw Drawing" r:id="rId5" imgW="792360" imgH="167400" progId="ChemDraw.Document.5.0">
                    <p:embed/>
                  </p:oleObj>
                </mc:Choice>
                <mc:Fallback>
                  <p:oleObj name="CS ChemDraw Drawing" r:id="rId5" imgW="792360" imgH="167400" progId="ChemDraw.Document.5.0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614"/>
                          <a:ext cx="104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1D00-3B91-4B98-8AA5-3CFC8311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7E7E-2DE6-4887-834F-7DE1D4F5F4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5D28AA78-7418-4157-BE63-05BAE680A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25538"/>
            <a:ext cx="8353425" cy="2736850"/>
          </a:xfrm>
        </p:spPr>
        <p:txBody>
          <a:bodyPr anchor="t"/>
          <a:lstStyle/>
          <a:p>
            <a:pPr algn="l"/>
            <a:r>
              <a:rPr lang="zh-CN" altLang="en-US"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盐效应</a:t>
            </a:r>
            <a:r>
              <a:rPr lang="en-US" altLang="zh-CN"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br>
              <a:rPr lang="en-US" altLang="zh-CN" sz="4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4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在难溶强电解质的饱和溶液中加入不含相同离子的强电解质，而使难溶电解质的</a:t>
            </a: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溶解度增大</a:t>
            </a:r>
            <a:r>
              <a:rPr lang="zh-CN" altLang="en-US" sz="4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的现象。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91057092-54D4-4EFB-B039-551B50EA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77724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4000" b="1">
                <a:solidFill>
                  <a:schemeClr val="tx1"/>
                </a:solidFill>
              </a:rPr>
              <a:t>盐效应对溶解度的影响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C47E67D4-F2C4-454B-9D4E-EAC41F8D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8280400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600" b="1"/>
              <a:t>例如，向饱和</a:t>
            </a:r>
            <a:r>
              <a:rPr lang="en-US" altLang="zh-CN" sz="3600" b="1"/>
              <a:t>AgCl</a:t>
            </a:r>
            <a:r>
              <a:rPr lang="zh-CN" altLang="en-US" sz="3600" b="1"/>
              <a:t>溶液中加入</a:t>
            </a:r>
            <a:r>
              <a:rPr lang="en-US" altLang="zh-CN" sz="3600" b="1"/>
              <a:t>KNO</a:t>
            </a:r>
            <a:r>
              <a:rPr lang="en-US" altLang="zh-CN" sz="3600" b="1" baseline="-25000"/>
              <a:t>3</a:t>
            </a:r>
            <a:r>
              <a:rPr lang="zh-CN" altLang="en-US" sz="3600" b="1"/>
              <a:t>固体，盐效应会使</a:t>
            </a:r>
            <a:r>
              <a:rPr lang="en-US" altLang="zh-CN" sz="3600" b="1"/>
              <a:t>AgCl</a:t>
            </a:r>
            <a:r>
              <a:rPr lang="zh-CN" altLang="en-US" sz="3600" b="1"/>
              <a:t>的溶解度增大。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600" b="1"/>
              <a:t>但是，盐效应引起的溶解度的变化极小，</a:t>
            </a:r>
            <a:r>
              <a:rPr lang="zh-CN" altLang="en-US" sz="3600" b="1">
                <a:solidFill>
                  <a:srgbClr val="0033CC"/>
                </a:solidFill>
              </a:rPr>
              <a:t>一般情况下不予考虑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ABA0473-9590-4B4F-A4DE-DE309EE2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FA2A-7483-4CF0-955F-F5B3BFF0E87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EE2AE90E-537F-45B2-8CA4-CC409BCD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08050"/>
            <a:ext cx="834548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同离子效应：在难溶强电解质饱和溶液中加入具有相同离子的易溶强电解质时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难溶强电解质</a:t>
            </a: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溶解度下降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8389008-B430-486C-A012-60B52827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448050"/>
            <a:ext cx="7705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CaCO</a:t>
            </a:r>
            <a:r>
              <a:rPr lang="en-US" altLang="zh-CN" sz="4000" b="1" baseline="-25000">
                <a:ea typeface="楷体_GB2312" pitchFamily="49" charset="-122"/>
              </a:rPr>
              <a:t>3 </a:t>
            </a:r>
            <a:r>
              <a:rPr lang="en-US" altLang="zh-CN" sz="4000" b="1">
                <a:ea typeface="楷体_GB2312" pitchFamily="49" charset="-122"/>
              </a:rPr>
              <a:t>(s) ⇌ Ca</a:t>
            </a:r>
            <a:r>
              <a:rPr lang="en-US" altLang="zh-CN" sz="4000" b="1" baseline="30000">
                <a:ea typeface="楷体_GB2312" pitchFamily="49" charset="-122"/>
              </a:rPr>
              <a:t>2+ </a:t>
            </a:r>
            <a:r>
              <a:rPr lang="en-US" altLang="zh-CN" sz="4000" b="1">
                <a:ea typeface="楷体_GB2312" pitchFamily="49" charset="-122"/>
              </a:rPr>
              <a:t>(aq)</a:t>
            </a:r>
            <a:r>
              <a:rPr lang="en-US" altLang="zh-CN" sz="4000" b="1" baseline="30000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+ CO</a:t>
            </a:r>
            <a:r>
              <a:rPr lang="en-US" altLang="zh-CN" sz="4000" b="1" baseline="-25000">
                <a:ea typeface="楷体_GB2312" pitchFamily="49" charset="-122"/>
              </a:rPr>
              <a:t>3</a:t>
            </a:r>
            <a:r>
              <a:rPr lang="en-US" altLang="zh-CN" sz="4000" b="1" baseline="30000">
                <a:ea typeface="楷体_GB2312" pitchFamily="49" charset="-122"/>
              </a:rPr>
              <a:t>2</a:t>
            </a:r>
            <a:r>
              <a:rPr lang="en-US" altLang="zh-CN" sz="40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="1" baseline="30000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(aq)</a:t>
            </a:r>
          </a:p>
        </p:txBody>
      </p:sp>
      <p:sp>
        <p:nvSpPr>
          <p:cNvPr id="176132" name="Line 4">
            <a:extLst>
              <a:ext uri="{FF2B5EF4-FFF2-40B4-BE49-F238E27FC236}">
                <a16:creationId xmlns:a16="http://schemas.microsoft.com/office/drawing/2014/main" id="{326D890A-A3A5-4BB8-8489-4A9ECFB39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1150" y="4168775"/>
            <a:ext cx="0" cy="8636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3" name="Rectangle 5">
            <a:extLst>
              <a:ext uri="{FF2B5EF4-FFF2-40B4-BE49-F238E27FC236}">
                <a16:creationId xmlns:a16="http://schemas.microsoft.com/office/drawing/2014/main" id="{C1213AD6-0375-48C2-9071-ED8E8EFD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32375"/>
            <a:ext cx="3049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2Na</a:t>
            </a:r>
            <a:r>
              <a:rPr lang="en-US" altLang="zh-CN" sz="4000" b="1" baseline="30000">
                <a:ea typeface="楷体_GB2312" pitchFamily="49" charset="-122"/>
              </a:rPr>
              <a:t>+ </a:t>
            </a:r>
            <a:r>
              <a:rPr lang="en-US" altLang="zh-CN" sz="4000" b="1">
                <a:ea typeface="楷体_GB2312" pitchFamily="49" charset="-122"/>
              </a:rPr>
              <a:t>+ CO</a:t>
            </a:r>
            <a:r>
              <a:rPr lang="en-US" altLang="zh-CN" sz="4000" b="1" baseline="-25000">
                <a:ea typeface="楷体_GB2312" pitchFamily="49" charset="-122"/>
              </a:rPr>
              <a:t>3</a:t>
            </a:r>
            <a:r>
              <a:rPr lang="en-US" altLang="zh-CN" sz="4000" b="1" baseline="30000">
                <a:ea typeface="楷体_GB2312" pitchFamily="49" charset="-122"/>
              </a:rPr>
              <a:t>2</a:t>
            </a:r>
            <a:r>
              <a:rPr lang="en-US" altLang="zh-CN" sz="40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76134" name="Line 6">
            <a:extLst>
              <a:ext uri="{FF2B5EF4-FFF2-40B4-BE49-F238E27FC236}">
                <a16:creationId xmlns:a16="http://schemas.microsoft.com/office/drawing/2014/main" id="{7B21A717-CDC9-416B-ABE2-4DEB7475C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168775"/>
            <a:ext cx="4502150" cy="25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199BE886-AE70-43A0-89E6-543A982DFF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5888"/>
            <a:ext cx="7772400" cy="882650"/>
          </a:xfrm>
        </p:spPr>
        <p:txBody>
          <a:bodyPr/>
          <a:lstStyle/>
          <a:p>
            <a:pPr algn="just"/>
            <a:r>
              <a:rPr lang="zh-CN" altLang="en-US" b="1">
                <a:solidFill>
                  <a:schemeClr val="tx1"/>
                </a:solidFill>
              </a:rPr>
              <a:t>同离子效应对溶解度的影响</a:t>
            </a: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31" grpId="0" build="p" autoUpdateAnimBg="0"/>
      <p:bldP spid="176133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D4DF16F-0E72-4055-B846-2A24093D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614-6B8D-477E-9F78-5D230D58612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C7D0BEF3-5613-4661-B7A4-996524E5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8569325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"/>
              </a:spcBef>
            </a:pPr>
            <a:r>
              <a:rPr lang="en-US" altLang="zh-CN" sz="3600"/>
              <a:t>∵   </a:t>
            </a:r>
            <a:r>
              <a:rPr lang="en-US" altLang="zh-CN" sz="3600" b="1"/>
              <a:t>[Ba</a:t>
            </a:r>
            <a:r>
              <a:rPr lang="en-US" altLang="zh-CN" sz="3600" b="1" baseline="30000"/>
              <a:t>2+</a:t>
            </a:r>
            <a:r>
              <a:rPr lang="en-US" altLang="zh-CN" sz="3600" b="1"/>
              <a:t>][SO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] = </a:t>
            </a: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endParaRPr lang="en-US" altLang="zh-CN" sz="3600" b="1" baseline="30000">
              <a:sym typeface="Symbol" panose="05050102010706020507" pitchFamily="18" charset="2"/>
            </a:endParaRPr>
          </a:p>
          <a:p>
            <a:pPr algn="just">
              <a:spcBef>
                <a:spcPct val="5000"/>
              </a:spcBef>
            </a:pPr>
            <a:r>
              <a:rPr lang="en-US" altLang="zh-CN" sz="3600" b="1"/>
              <a:t>∴          </a:t>
            </a:r>
            <a:r>
              <a:rPr lang="en-US" altLang="zh-CN" sz="3600" b="1" i="1"/>
              <a:t>s </a:t>
            </a:r>
            <a:r>
              <a:rPr lang="en-US" altLang="zh-CN" sz="3600" b="1">
                <a:sym typeface="Symbol" panose="05050102010706020507" pitchFamily="18" charset="2"/>
              </a:rPr>
              <a:t> </a:t>
            </a:r>
            <a:r>
              <a:rPr lang="en-US" altLang="zh-CN" sz="3600" b="1"/>
              <a:t>0.010 = 1.1 </a:t>
            </a:r>
            <a:r>
              <a:rPr lang="en-US" altLang="zh-CN" sz="3600" b="1">
                <a:sym typeface="Symbol" panose="05050102010706020507" pitchFamily="18" charset="2"/>
              </a:rPr>
              <a:t> 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10       </a:t>
            </a:r>
          </a:p>
          <a:p>
            <a:pPr algn="just">
              <a:spcBef>
                <a:spcPct val="5000"/>
              </a:spcBef>
            </a:pPr>
            <a:r>
              <a:rPr lang="en-US" altLang="zh-CN" sz="3600" b="1" i="1">
                <a:solidFill>
                  <a:schemeClr val="accent2"/>
                </a:solidFill>
                <a:ea typeface="隶书" panose="02010509060101010101" pitchFamily="49" charset="-122"/>
              </a:rPr>
              <a:t>s </a:t>
            </a:r>
            <a:r>
              <a:rPr lang="en-US" altLang="zh-CN" sz="3600" b="1">
                <a:solidFill>
                  <a:schemeClr val="accent2"/>
                </a:solidFill>
              </a:rPr>
              <a:t>= 1.1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US" altLang="zh-CN" sz="3600" b="1">
                <a:solidFill>
                  <a:schemeClr val="accent2"/>
                </a:solidFill>
              </a:rPr>
              <a:t>10</a:t>
            </a:r>
            <a:r>
              <a:rPr lang="en-US" altLang="zh-CN" sz="36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olidFill>
                  <a:schemeClr val="accent2"/>
                </a:solidFill>
              </a:rPr>
              <a:t>8 </a:t>
            </a:r>
            <a:r>
              <a:rPr lang="en-US" altLang="zh-CN" sz="3600" b="1">
                <a:solidFill>
                  <a:schemeClr val="accent2"/>
                </a:solidFill>
              </a:rPr>
              <a:t>mol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zh-CN" sz="3600" b="1">
                <a:solidFill>
                  <a:schemeClr val="accent2"/>
                </a:solidFill>
              </a:rPr>
              <a:t>dm</a:t>
            </a:r>
            <a:r>
              <a:rPr lang="en-US" altLang="zh-CN" sz="36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olidFill>
                  <a:schemeClr val="accent2"/>
                </a:solidFill>
              </a:rPr>
              <a:t>3</a:t>
            </a:r>
          </a:p>
          <a:p>
            <a:pPr algn="just">
              <a:spcBef>
                <a:spcPct val="5000"/>
              </a:spcBef>
            </a:pPr>
            <a:r>
              <a:rPr lang="en-US" altLang="zh-CN" sz="3600" b="1"/>
              <a:t>   = 1.1 </a:t>
            </a:r>
            <a:r>
              <a:rPr lang="en-US" altLang="zh-CN" sz="3600" b="1">
                <a:sym typeface="Symbol" panose="05050102010706020507" pitchFamily="18" charset="2"/>
              </a:rPr>
              <a:t> 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8 </a:t>
            </a:r>
            <a:r>
              <a:rPr lang="en-US" altLang="zh-CN" sz="3600" b="1"/>
              <a:t>mol</a:t>
            </a:r>
            <a:r>
              <a:rPr lang="en-US" altLang="zh-CN" sz="3600" b="1">
                <a:sym typeface="Symbol" panose="05050102010706020507" pitchFamily="18" charset="2"/>
              </a:rPr>
              <a:t></a:t>
            </a:r>
            <a:r>
              <a:rPr lang="en-US" altLang="zh-CN" sz="3600" b="1"/>
              <a:t>dm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3 </a:t>
            </a:r>
            <a:r>
              <a:rPr lang="en-US" altLang="zh-CN" sz="3600" b="1">
                <a:sym typeface="Symbol" panose="05050102010706020507" pitchFamily="18" charset="2"/>
              </a:rPr>
              <a:t> </a:t>
            </a:r>
            <a:r>
              <a:rPr lang="en-US" altLang="zh-CN" sz="3600" b="1"/>
              <a:t>233.4 g</a:t>
            </a:r>
            <a:r>
              <a:rPr lang="en-US" altLang="zh-CN" sz="3600" b="1">
                <a:sym typeface="Symbol" panose="05050102010706020507" pitchFamily="18" charset="2"/>
              </a:rPr>
              <a:t></a:t>
            </a:r>
            <a:r>
              <a:rPr lang="en-US" altLang="zh-CN" sz="3600" b="1"/>
              <a:t>mol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1</a:t>
            </a:r>
            <a:r>
              <a:rPr lang="en-US" altLang="zh-CN" sz="3600" b="1"/>
              <a:t> </a:t>
            </a:r>
          </a:p>
          <a:p>
            <a:pPr algn="just">
              <a:spcBef>
                <a:spcPct val="5000"/>
              </a:spcBef>
            </a:pPr>
            <a:r>
              <a:rPr lang="en-US" altLang="zh-CN" sz="3600" b="1">
                <a:solidFill>
                  <a:schemeClr val="accent2"/>
                </a:solidFill>
              </a:rPr>
              <a:t>   = 2.57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US" altLang="zh-CN" sz="3600" b="1">
                <a:solidFill>
                  <a:schemeClr val="accent2"/>
                </a:solidFill>
              </a:rPr>
              <a:t>10</a:t>
            </a:r>
            <a:r>
              <a:rPr lang="en-US" altLang="zh-CN" sz="36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olidFill>
                  <a:schemeClr val="accent2"/>
                </a:solidFill>
              </a:rPr>
              <a:t>6 </a:t>
            </a:r>
            <a:r>
              <a:rPr lang="en-US" altLang="zh-CN" sz="3600" b="1">
                <a:solidFill>
                  <a:schemeClr val="accent2"/>
                </a:solidFill>
              </a:rPr>
              <a:t>g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zh-CN" sz="3600" b="1">
                <a:solidFill>
                  <a:schemeClr val="accent2"/>
                </a:solidFill>
              </a:rPr>
              <a:t>dm</a:t>
            </a:r>
            <a:r>
              <a:rPr lang="en-US" altLang="zh-CN" sz="36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E54CBF6-1B37-49AA-8CA0-ED6D87BE4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713787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</a:extLst>
        </p:spPr>
        <p:txBody>
          <a:bodyPr/>
          <a:lstStyle/>
          <a:p>
            <a:pPr algn="just">
              <a:spcBef>
                <a:spcPct val="10000"/>
              </a:spcBef>
              <a:buFontTx/>
              <a:buNone/>
              <a:tabLst>
                <a:tab pos="3611563" algn="l"/>
              </a:tabLst>
            </a:pPr>
            <a:r>
              <a:rPr lang="zh-CN" altLang="en-US" sz="3600" b="1"/>
              <a:t>例</a:t>
            </a:r>
            <a:r>
              <a:rPr lang="en-US" altLang="zh-CN" sz="3600" b="1"/>
              <a:t>3.9</a:t>
            </a:r>
            <a:r>
              <a:rPr lang="zh-CN" altLang="en-US" sz="3600" b="1"/>
              <a:t>：</a:t>
            </a:r>
            <a:r>
              <a:rPr lang="zh-CN" altLang="en-US" sz="3600" b="1">
                <a:ea typeface="楷体_GB2312" pitchFamily="49" charset="-122"/>
              </a:rPr>
              <a:t>求</a:t>
            </a:r>
            <a:r>
              <a:rPr lang="en-US" altLang="zh-CN" sz="3600" b="1">
                <a:ea typeface="楷体_GB2312" pitchFamily="49" charset="-122"/>
              </a:rPr>
              <a:t>298 K</a:t>
            </a:r>
            <a:r>
              <a:rPr lang="zh-CN" altLang="en-US" sz="3600" b="1">
                <a:ea typeface="楷体_GB2312" pitchFamily="49" charset="-122"/>
              </a:rPr>
              <a:t>时 </a:t>
            </a:r>
            <a:r>
              <a:rPr lang="en-US" altLang="zh-CN" sz="3600" b="1">
                <a:ea typeface="楷体_GB2312" pitchFamily="49" charset="-122"/>
              </a:rPr>
              <a:t>BaSO</a:t>
            </a:r>
            <a:r>
              <a:rPr lang="en-US" altLang="zh-CN" sz="3600" b="1" baseline="-30000">
                <a:ea typeface="楷体_GB2312" pitchFamily="49" charset="-122"/>
              </a:rPr>
              <a:t>4 </a:t>
            </a:r>
            <a:r>
              <a:rPr lang="zh-CN" altLang="en-US" sz="3600" b="1">
                <a:ea typeface="楷体_GB2312" pitchFamily="49" charset="-122"/>
              </a:rPr>
              <a:t>在</a:t>
            </a:r>
            <a:r>
              <a:rPr lang="en-US" altLang="zh-CN" sz="3600" b="1">
                <a:ea typeface="楷体_GB2312" pitchFamily="49" charset="-122"/>
              </a:rPr>
              <a:t>0.010 mol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dm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ea typeface="楷体_GB2312" pitchFamily="49" charset="-122"/>
              </a:rPr>
              <a:t>3</a:t>
            </a:r>
            <a:r>
              <a:rPr lang="en-US" altLang="zh-CN" sz="3600" b="1">
                <a:ea typeface="楷体_GB2312" pitchFamily="49" charset="-122"/>
              </a:rPr>
              <a:t> Na</a:t>
            </a:r>
            <a:r>
              <a:rPr lang="en-US" altLang="zh-CN" sz="3600" b="1" baseline="-30000">
                <a:ea typeface="楷体_GB2312" pitchFamily="49" charset="-122"/>
              </a:rPr>
              <a:t>2</a:t>
            </a:r>
            <a:r>
              <a:rPr lang="en-US" altLang="zh-CN" sz="3600" b="1">
                <a:ea typeface="楷体_GB2312" pitchFamily="49" charset="-122"/>
              </a:rPr>
              <a:t>SO</a:t>
            </a:r>
            <a:r>
              <a:rPr lang="en-US" altLang="zh-CN" sz="3600" b="1" baseline="-30000">
                <a:ea typeface="楷体_GB2312" pitchFamily="49" charset="-122"/>
              </a:rPr>
              <a:t>4</a:t>
            </a:r>
            <a:r>
              <a:rPr lang="zh-CN" altLang="en-US" sz="3600" b="1">
                <a:ea typeface="楷体_GB2312" pitchFamily="49" charset="-122"/>
              </a:rPr>
              <a:t>溶液中的溶解度</a:t>
            </a:r>
            <a:r>
              <a:rPr lang="en-US" altLang="zh-CN" sz="3600" b="1">
                <a:ea typeface="楷体_GB2312" pitchFamily="49" charset="-122"/>
              </a:rPr>
              <a:t>(g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3600" b="1">
                <a:ea typeface="楷体_GB2312" pitchFamily="49" charset="-122"/>
              </a:rPr>
              <a:t>dm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ea typeface="楷体_GB2312" pitchFamily="49" charset="-122"/>
              </a:rPr>
              <a:t>3</a:t>
            </a:r>
            <a:r>
              <a:rPr lang="en-US" altLang="zh-CN" sz="3600" b="1">
                <a:ea typeface="楷体_GB2312" pitchFamily="49" charset="-122"/>
              </a:rPr>
              <a:t>)</a:t>
            </a:r>
            <a:r>
              <a:rPr lang="zh-CN" altLang="en-US" sz="3600" b="1">
                <a:ea typeface="楷体_GB2312" pitchFamily="49" charset="-122"/>
              </a:rPr>
              <a:t>。</a:t>
            </a:r>
          </a:p>
          <a:p>
            <a:pPr algn="just">
              <a:spcBef>
                <a:spcPct val="10000"/>
              </a:spcBef>
              <a:buFontTx/>
              <a:buNone/>
              <a:tabLst>
                <a:tab pos="3611563" algn="l"/>
              </a:tabLst>
            </a:pPr>
            <a:r>
              <a:rPr lang="zh-CN" altLang="en-US" sz="3600" b="1" i="1"/>
              <a:t>    </a:t>
            </a: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/>
              <a:t>(BaSO</a:t>
            </a:r>
            <a:r>
              <a:rPr lang="en-US" altLang="zh-CN" sz="3600" b="1" baseline="-30000"/>
              <a:t>4</a:t>
            </a:r>
            <a:r>
              <a:rPr lang="en-US" altLang="zh-CN" sz="3600" b="1"/>
              <a:t>) = 1.1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 baseline="30000"/>
              <a:t>10</a:t>
            </a:r>
          </a:p>
          <a:p>
            <a:pPr algn="just">
              <a:spcBef>
                <a:spcPct val="10000"/>
              </a:spcBef>
              <a:buFontTx/>
              <a:buNone/>
              <a:tabLst>
                <a:tab pos="3611563" algn="l"/>
              </a:tabLst>
            </a:pPr>
            <a:r>
              <a:rPr lang="zh-CN" altLang="en-US" sz="3600" b="1">
                <a:solidFill>
                  <a:srgbClr val="FF0000"/>
                </a:solidFill>
              </a:rPr>
              <a:t>解：</a:t>
            </a:r>
            <a:r>
              <a:rPr lang="zh-CN" altLang="en-US" sz="3600" b="1"/>
              <a:t>       </a:t>
            </a:r>
            <a:r>
              <a:rPr lang="en-US" altLang="zh-CN" sz="3600" b="1"/>
              <a:t>Na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SO</a:t>
            </a:r>
            <a:r>
              <a:rPr lang="en-US" altLang="zh-CN" sz="3600" b="1" baseline="-30000"/>
              <a:t>4</a:t>
            </a:r>
            <a:r>
              <a:rPr lang="en-US" altLang="zh-CN" sz="3600" b="1"/>
              <a:t> = 2Na</a:t>
            </a:r>
            <a:r>
              <a:rPr lang="en-US" altLang="zh-CN" sz="3600" b="1" baseline="30000"/>
              <a:t>+</a:t>
            </a:r>
            <a:r>
              <a:rPr lang="en-US" altLang="zh-CN" sz="3600" b="1"/>
              <a:t> + SO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endParaRPr lang="en-US" altLang="zh-CN" sz="3600" b="1"/>
          </a:p>
          <a:p>
            <a:pPr algn="just">
              <a:spcBef>
                <a:spcPct val="10000"/>
              </a:spcBef>
              <a:buFontTx/>
              <a:buNone/>
              <a:tabLst>
                <a:tab pos="3611563" algn="l"/>
              </a:tabLst>
            </a:pPr>
            <a:r>
              <a:rPr lang="en-US" altLang="zh-CN" sz="3600" b="1"/>
              <a:t>               BaSO</a:t>
            </a:r>
            <a:r>
              <a:rPr lang="en-US" altLang="zh-CN" sz="3600" b="1" baseline="-30000"/>
              <a:t>4</a:t>
            </a:r>
            <a:r>
              <a:rPr lang="en-US" altLang="zh-CN" sz="3600" b="1"/>
              <a:t>(s)</a:t>
            </a:r>
            <a:r>
              <a:rPr lang="en-US" altLang="zh-CN" sz="3600" b="1" baseline="-30000"/>
              <a:t> </a:t>
            </a:r>
            <a:r>
              <a:rPr lang="en-US" altLang="zh-CN" sz="3600" b="1">
                <a:latin typeface="Cambria Math" panose="02040503050406030204" pitchFamily="18" charset="0"/>
              </a:rPr>
              <a:t>⇌</a:t>
            </a:r>
            <a:r>
              <a:rPr lang="en-US" altLang="zh-CN" sz="3600" b="1" baseline="-30000"/>
              <a:t> </a:t>
            </a:r>
            <a:r>
              <a:rPr lang="en-US" altLang="zh-CN" sz="3600" b="1"/>
              <a:t>Ba</a:t>
            </a:r>
            <a:r>
              <a:rPr lang="en-US" altLang="zh-CN" sz="3600" b="1" baseline="30000"/>
              <a:t>2+</a:t>
            </a:r>
            <a:r>
              <a:rPr lang="en-US" altLang="zh-CN" sz="3600" b="1"/>
              <a:t>(aq)</a:t>
            </a:r>
            <a:r>
              <a:rPr lang="en-US" altLang="zh-CN" sz="3600" b="1" baseline="30000"/>
              <a:t> </a:t>
            </a:r>
            <a:r>
              <a:rPr lang="en-US" altLang="zh-CN" sz="3600" b="1"/>
              <a:t>+ SO</a:t>
            </a:r>
            <a:r>
              <a:rPr lang="en-US" altLang="zh-CN" sz="3600" b="1" baseline="-30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(aq)</a:t>
            </a:r>
            <a:endParaRPr lang="en-US" altLang="zh-CN" sz="3600" b="1" baseline="30000"/>
          </a:p>
          <a:p>
            <a:pPr algn="just">
              <a:spcBef>
                <a:spcPct val="10000"/>
              </a:spcBef>
              <a:buFontTx/>
              <a:buNone/>
              <a:tabLst>
                <a:tab pos="3611563" algn="l"/>
              </a:tabLst>
            </a:pPr>
            <a:r>
              <a:rPr lang="zh-CN" altLang="en-US" b="1"/>
              <a:t>平衡浓度</a:t>
            </a:r>
            <a:r>
              <a:rPr lang="en-US" altLang="zh-CN" b="1"/>
              <a:t>/mol</a:t>
            </a:r>
            <a:r>
              <a:rPr lang="en-US" altLang="zh-CN" b="1">
                <a:sym typeface="Symbol" panose="05050102010706020507" pitchFamily="18" charset="2"/>
              </a:rPr>
              <a:t></a:t>
            </a:r>
            <a:r>
              <a:rPr lang="en-US" altLang="zh-CN" b="1"/>
              <a:t>dm</a:t>
            </a:r>
            <a:r>
              <a:rPr lang="en-US" altLang="zh-CN" b="1" baseline="30000">
                <a:sym typeface="Symbol" panose="05050102010706020507" pitchFamily="18" charset="2"/>
              </a:rPr>
              <a:t></a:t>
            </a:r>
            <a:r>
              <a:rPr lang="en-US" altLang="zh-CN" b="1" baseline="30000"/>
              <a:t>3</a:t>
            </a:r>
            <a:r>
              <a:rPr lang="en-US" altLang="zh-CN" sz="3600" b="1">
                <a:ea typeface="隶书" panose="02010509060101010101" pitchFamily="49" charset="-122"/>
              </a:rPr>
              <a:t>       </a:t>
            </a:r>
            <a:r>
              <a:rPr lang="en-US" altLang="zh-CN" sz="3600" b="1" i="1">
                <a:ea typeface="隶书" panose="02010509060101010101" pitchFamily="49" charset="-122"/>
              </a:rPr>
              <a:t>s</a:t>
            </a:r>
            <a:r>
              <a:rPr lang="en-US" altLang="zh-CN" sz="3600" b="1">
                <a:ea typeface="隶书" panose="02010509060101010101" pitchFamily="49" charset="-122"/>
              </a:rPr>
              <a:t>           </a:t>
            </a:r>
            <a:r>
              <a:rPr lang="en-US" altLang="zh-CN" sz="3600" b="1">
                <a:ea typeface="楷体_GB2312" pitchFamily="49" charset="-122"/>
              </a:rPr>
              <a:t>0.01</a:t>
            </a:r>
            <a:r>
              <a:rPr lang="en-US" altLang="zh-CN" sz="3600" b="1">
                <a:ea typeface="隶书" panose="02010509060101010101" pitchFamily="49" charset="-122"/>
              </a:rPr>
              <a:t>+ </a:t>
            </a:r>
            <a:r>
              <a:rPr lang="en-US" altLang="zh-CN" sz="3600" b="1" i="1">
                <a:ea typeface="隶书" panose="02010509060101010101" pitchFamily="49" charset="-122"/>
              </a:rPr>
              <a:t>s</a:t>
            </a:r>
            <a:r>
              <a:rPr lang="en-US" altLang="zh-CN" sz="3600" b="1">
                <a:ea typeface="隶书" panose="02010509060101010101" pitchFamily="49" charset="-122"/>
              </a:rPr>
              <a:t> </a:t>
            </a:r>
            <a:r>
              <a:rPr lang="en-US" altLang="zh-CN" sz="3600" b="1">
                <a:ea typeface="隶书" panose="02010509060101010101" pitchFamily="49" charset="-122"/>
                <a:sym typeface="Symbol" panose="05050102010706020507" pitchFamily="18" charset="2"/>
              </a:rPr>
              <a:t> 0.01</a:t>
            </a:r>
          </a:p>
        </p:txBody>
      </p:sp>
      <p:sp>
        <p:nvSpPr>
          <p:cNvPr id="52229" name="AutoShape 5">
            <a:extLst>
              <a:ext uri="{FF2B5EF4-FFF2-40B4-BE49-F238E27FC236}">
                <a16:creationId xmlns:a16="http://schemas.microsoft.com/office/drawing/2014/main" id="{D4894AF6-1C15-4FCD-B05D-72A8B935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860800"/>
            <a:ext cx="2087562" cy="1152525"/>
          </a:xfrm>
          <a:prstGeom prst="wedgeRoundRectCallout">
            <a:avLst>
              <a:gd name="adj1" fmla="val -83991"/>
              <a:gd name="adj2" fmla="val 89944"/>
              <a:gd name="adj3" fmla="val 16667"/>
            </a:avLst>
          </a:prstGeom>
          <a:solidFill>
            <a:srgbClr val="CCFFFF">
              <a:alpha val="50000"/>
            </a:srgbClr>
          </a:solidFill>
          <a:ln w="57150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/>
              <a:t>BaSO</a:t>
            </a:r>
            <a:r>
              <a:rPr lang="en-US" altLang="zh-CN" sz="3200" b="1" baseline="-30000"/>
              <a:t>4</a:t>
            </a:r>
          </a:p>
          <a:p>
            <a:pPr algn="ctr"/>
            <a:r>
              <a:rPr lang="zh-CN" altLang="en-US" sz="3200" b="1"/>
              <a:t>摩尔质量</a:t>
            </a:r>
          </a:p>
        </p:txBody>
      </p:sp>
      <p:sp>
        <p:nvSpPr>
          <p:cNvPr id="52232" name="AutoShape 8">
            <a:extLst>
              <a:ext uri="{FF2B5EF4-FFF2-40B4-BE49-F238E27FC236}">
                <a16:creationId xmlns:a16="http://schemas.microsoft.com/office/drawing/2014/main" id="{FC21C706-9425-4828-B1F5-E6B2B652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268413"/>
            <a:ext cx="2663825" cy="720725"/>
          </a:xfrm>
          <a:prstGeom prst="wedgeRoundRectCallout">
            <a:avLst>
              <a:gd name="adj1" fmla="val -79856"/>
              <a:gd name="adj2" fmla="val -13218"/>
              <a:gd name="adj3" fmla="val 16667"/>
            </a:avLst>
          </a:prstGeom>
          <a:solidFill>
            <a:srgbClr val="CCFFFF">
              <a:alpha val="50000"/>
            </a:srgbClr>
          </a:solidFill>
          <a:ln w="57150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altLang="zh-CN" sz="3200" b="1" i="1"/>
              <a:t>s</a:t>
            </a:r>
            <a:r>
              <a:rPr lang="en-US" altLang="zh-CN" sz="3200" b="1"/>
              <a:t> = 1.05</a:t>
            </a:r>
            <a:r>
              <a:rPr lang="en-US" altLang="zh-CN" sz="3200" b="1">
                <a:sym typeface="Symbol" panose="05050102010706020507" pitchFamily="18" charset="2"/>
              </a:rPr>
              <a:t>10</a:t>
            </a:r>
            <a:r>
              <a:rPr lang="en-US" altLang="zh-CN" sz="3200" b="1" baseline="30000">
                <a:sym typeface="Symbol" panose="05050102010706020507" pitchFamily="18" charset="2"/>
              </a:rPr>
              <a:t>5</a:t>
            </a:r>
            <a:endParaRPr lang="en-US" altLang="zh-CN" sz="3200" b="1" baseline="30000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EEEE01AC-9A81-4B5E-A9F4-14CBE4F32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949950"/>
            <a:ext cx="3744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答：</a:t>
            </a:r>
            <a:r>
              <a:rPr lang="en-US" altLang="zh-CN" b="1"/>
              <a:t>BaSO</a:t>
            </a:r>
            <a:r>
              <a:rPr lang="en-US" altLang="zh-CN" b="1" baseline="-25000"/>
              <a:t>4</a:t>
            </a:r>
            <a:r>
              <a:rPr lang="zh-CN" altLang="en-US" b="1"/>
              <a:t>的溶解度为</a:t>
            </a:r>
            <a:r>
              <a:rPr lang="en-US" altLang="zh-CN" b="1"/>
              <a:t>2.57×10</a:t>
            </a:r>
            <a:r>
              <a:rPr lang="en-US" altLang="zh-CN" b="1" baseline="30000">
                <a:sym typeface="Symbol" panose="05050102010706020507" pitchFamily="18" charset="2"/>
              </a:rPr>
              <a:t></a:t>
            </a:r>
            <a:r>
              <a:rPr lang="en-US" altLang="zh-CN" b="1" baseline="30000"/>
              <a:t>6 </a:t>
            </a:r>
            <a:r>
              <a:rPr lang="en-US" altLang="zh-CN" b="1"/>
              <a:t>g</a:t>
            </a:r>
            <a:r>
              <a:rPr lang="en-US" altLang="zh-CN" b="1">
                <a:sym typeface="Symbol" panose="05050102010706020507" pitchFamily="18" charset="2"/>
              </a:rPr>
              <a:t></a:t>
            </a:r>
            <a:r>
              <a:rPr lang="en-US" altLang="zh-CN" b="1"/>
              <a:t>dm</a:t>
            </a:r>
            <a:r>
              <a:rPr lang="en-US" altLang="zh-CN" b="1" baseline="30000"/>
              <a:t>-3</a:t>
            </a:r>
            <a:r>
              <a:rPr lang="en-US" altLang="zh-CN" b="1"/>
              <a:t> 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uiExpand="1" build="p" autoUpdateAnimBg="0"/>
      <p:bldP spid="52229" grpId="0" animBg="1" autoUpdateAnimBg="0"/>
      <p:bldP spid="52232" grpId="0" animBg="1" autoUpdateAnimBg="0"/>
      <p:bldP spid="522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D0C897-EB63-4766-A599-A2E0D45E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A16B-871B-4433-BBDF-09ED8F4F345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4D5998D-CC99-4464-9BD6-82438C1BF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567737" cy="6480175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4000" b="1">
                <a:ea typeface="楷体_GB2312" pitchFamily="49" charset="-122"/>
              </a:rPr>
              <a:t>同离子效应的应用：</a:t>
            </a:r>
            <a:endParaRPr lang="zh-CN" altLang="en-US" sz="4000">
              <a:ea typeface="楷体_GB2312" pitchFamily="49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AutoNum type="circleNumDbPlain"/>
            </a:pPr>
            <a:r>
              <a:rPr lang="zh-CN" altLang="en-US" sz="3600" b="1">
                <a:ea typeface="楷体_GB2312" pitchFamily="49" charset="-122"/>
              </a:rPr>
              <a:t>加入过量沉淀剂可使被沉淀离子沉淀完全。但是，被沉淀离子不可能从溶液中绝迹。</a:t>
            </a:r>
          </a:p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    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离子浓度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&lt; 1.0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10</a:t>
            </a:r>
            <a:r>
              <a:rPr lang="en-US" altLang="zh-CN" sz="3600" b="1" baseline="30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olidFill>
                  <a:schemeClr val="accent2"/>
                </a:solidFill>
                <a:ea typeface="楷体_GB2312" pitchFamily="49" charset="-122"/>
              </a:rPr>
              <a:t>5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mol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dm</a:t>
            </a:r>
            <a:r>
              <a:rPr lang="en-US" altLang="zh-CN" sz="3600" b="1" baseline="30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olidFill>
                  <a:schemeClr val="accent2"/>
                </a:solidFill>
                <a:ea typeface="楷体_GB2312" pitchFamily="49" charset="-122"/>
              </a:rPr>
              <a:t>3   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沉淀完全</a:t>
            </a:r>
          </a:p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    一般沉淀剂过量</a:t>
            </a:r>
            <a:r>
              <a:rPr lang="en-US" altLang="zh-CN" sz="3600" b="1">
                <a:ea typeface="楷体_GB2312" pitchFamily="49" charset="-122"/>
              </a:rPr>
              <a:t>20-50%</a:t>
            </a:r>
            <a:r>
              <a:rPr lang="zh-CN" altLang="en-US" sz="3600" b="1">
                <a:ea typeface="楷体_GB2312" pitchFamily="49" charset="-122"/>
              </a:rPr>
              <a:t>即可。</a:t>
            </a:r>
          </a:p>
          <a:p>
            <a:pPr marL="609600" indent="-6096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加入沉淀剂浓度太大，有时还可能引起副反应（酸效应、配位效应）而使沉淀的溶解度增大。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D73D80-1BFE-4A65-B68D-1FF14980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F008-BA4D-420B-92EF-35239BD6DBD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DD3A8BB-9AFD-4A19-9C46-66CE15536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642350" cy="4824412"/>
          </a:xfrm>
        </p:spPr>
        <p:txBody>
          <a:bodyPr/>
          <a:lstStyle/>
          <a:p>
            <a:pPr marL="360363" indent="-360363" algn="just">
              <a:lnSpc>
                <a:spcPct val="115000"/>
              </a:lnSpc>
              <a:buFontTx/>
              <a:buAutoNum type="circleNumDbPlain" startAt="2"/>
            </a:pPr>
            <a:r>
              <a:rPr lang="zh-CN" altLang="en-US" sz="3600" b="1">
                <a:ea typeface="楷体_GB2312" pitchFamily="49" charset="-122"/>
              </a:rPr>
              <a:t>定量分离沉淀时，选择洗涤剂。</a:t>
            </a:r>
          </a:p>
          <a:p>
            <a:pPr marL="360363" indent="-360363" algn="just">
              <a:lnSpc>
                <a:spcPct val="115000"/>
              </a:lnSpc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 例如，制得 </a:t>
            </a:r>
            <a:r>
              <a:rPr lang="en-US" altLang="zh-CN" sz="3600" b="1">
                <a:ea typeface="楷体_GB2312" pitchFamily="49" charset="-122"/>
              </a:rPr>
              <a:t>0.1 g BaSO</a:t>
            </a:r>
            <a:r>
              <a:rPr lang="en-US" altLang="zh-CN" sz="3600" b="1" baseline="-30000">
                <a:ea typeface="楷体_GB2312" pitchFamily="49" charset="-122"/>
              </a:rPr>
              <a:t>4 </a:t>
            </a:r>
            <a:r>
              <a:rPr lang="zh-CN" altLang="en-US" sz="3600" b="1">
                <a:ea typeface="楷体_GB2312" pitchFamily="49" charset="-122"/>
              </a:rPr>
              <a:t>沉淀，如用</a:t>
            </a:r>
            <a:r>
              <a:rPr lang="en-US" altLang="zh-CN" sz="3600" b="1">
                <a:ea typeface="楷体_GB2312" pitchFamily="49" charset="-122"/>
              </a:rPr>
              <a:t>100 mL</a:t>
            </a:r>
            <a:r>
              <a:rPr lang="zh-CN" altLang="en-US" sz="3600" b="1">
                <a:ea typeface="楷体_GB2312" pitchFamily="49" charset="-122"/>
              </a:rPr>
              <a:t>纯水洗涤杂质时，将损失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2.66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10</a:t>
            </a:r>
            <a:r>
              <a:rPr lang="en-US" altLang="zh-CN" sz="3600" b="1" baseline="30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olidFill>
                  <a:schemeClr val="accent2"/>
                </a:solidFill>
                <a:ea typeface="楷体_GB2312" pitchFamily="49" charset="-122"/>
              </a:rPr>
              <a:t>4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g</a:t>
            </a:r>
            <a:r>
              <a:rPr lang="en-US" altLang="zh-CN" sz="3600" b="1">
                <a:ea typeface="楷体_GB2312" pitchFamily="49" charset="-122"/>
              </a:rPr>
              <a:t> BaSO</a:t>
            </a:r>
            <a:r>
              <a:rPr lang="en-US" altLang="zh-CN" sz="3600" b="1" baseline="-30000">
                <a:ea typeface="楷体_GB2312" pitchFamily="49" charset="-122"/>
              </a:rPr>
              <a:t>4</a:t>
            </a:r>
            <a:r>
              <a:rPr lang="zh-CN" altLang="en-US" sz="3600" b="1">
                <a:ea typeface="楷体_GB2312" pitchFamily="49" charset="-122"/>
              </a:rPr>
              <a:t>，损耗率达 </a:t>
            </a:r>
            <a:r>
              <a:rPr lang="en-US" altLang="zh-CN" sz="3600" b="1">
                <a:ea typeface="楷体_GB2312" pitchFamily="49" charset="-122"/>
              </a:rPr>
              <a:t>0.3%</a:t>
            </a:r>
            <a:r>
              <a:rPr lang="zh-CN" altLang="en-US" sz="3600" b="1">
                <a:ea typeface="楷体_GB2312" pitchFamily="49" charset="-122"/>
              </a:rPr>
              <a:t>。</a:t>
            </a:r>
          </a:p>
          <a:p>
            <a:pPr marL="360363" indent="-360363" algn="just">
              <a:lnSpc>
                <a:spcPct val="115000"/>
              </a:lnSpc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  如果改用 </a:t>
            </a:r>
            <a:r>
              <a:rPr lang="en-US" altLang="zh-CN" sz="3600" b="1">
                <a:ea typeface="楷体_GB2312" pitchFamily="49" charset="-122"/>
              </a:rPr>
              <a:t>0.01 mol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3600" b="1">
                <a:ea typeface="楷体_GB2312" pitchFamily="49" charset="-122"/>
              </a:rPr>
              <a:t>dm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ea typeface="楷体_GB2312" pitchFamily="49" charset="-122"/>
              </a:rPr>
              <a:t>3 </a:t>
            </a:r>
            <a:r>
              <a:rPr lang="en-US" altLang="zh-CN" sz="3600" b="1">
                <a:ea typeface="楷体_GB2312" pitchFamily="49" charset="-122"/>
              </a:rPr>
              <a:t>H</a:t>
            </a:r>
            <a:r>
              <a:rPr lang="en-US" altLang="zh-CN" sz="3600" b="1" baseline="-30000">
                <a:ea typeface="楷体_GB2312" pitchFamily="49" charset="-122"/>
              </a:rPr>
              <a:t>2</a:t>
            </a:r>
            <a:r>
              <a:rPr lang="en-US" altLang="zh-CN" sz="3600" b="1">
                <a:ea typeface="楷体_GB2312" pitchFamily="49" charset="-122"/>
              </a:rPr>
              <a:t>SO</a:t>
            </a:r>
            <a:r>
              <a:rPr lang="en-US" altLang="zh-CN" sz="3600" b="1" baseline="-30000">
                <a:ea typeface="楷体_GB2312" pitchFamily="49" charset="-122"/>
              </a:rPr>
              <a:t>4</a:t>
            </a:r>
            <a:r>
              <a:rPr lang="zh-CN" altLang="en-US" sz="3600" b="1">
                <a:ea typeface="楷体_GB2312" pitchFamily="49" charset="-122"/>
              </a:rPr>
              <a:t>溶液洗涤沉淀，损失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2.5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10</a:t>
            </a:r>
            <a:r>
              <a:rPr lang="en-US" altLang="zh-CN" sz="3600" b="1" baseline="30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olidFill>
                  <a:schemeClr val="accent2"/>
                </a:solidFill>
                <a:ea typeface="楷体_GB2312" pitchFamily="49" charset="-122"/>
              </a:rPr>
              <a:t>7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g</a:t>
            </a:r>
            <a:r>
              <a:rPr lang="zh-CN" altLang="en-US" sz="3600" b="1">
                <a:ea typeface="楷体_GB2312" pitchFamily="49" charset="-122"/>
              </a:rPr>
              <a:t>。电子天平是否能称量出来？</a:t>
            </a:r>
            <a:endParaRPr lang="zh-CN" altLang="en-US" sz="3600" b="1">
              <a:ea typeface="楷体_GB2312" pitchFamily="49" charset="-122"/>
              <a:sym typeface="Wingdings 2" panose="05020102010507070707" pitchFamily="18" charset="2"/>
            </a:endParaRPr>
          </a:p>
        </p:txBody>
      </p:sp>
      <p:grpSp>
        <p:nvGrpSpPr>
          <p:cNvPr id="54277" name="Group 5">
            <a:extLst>
              <a:ext uri="{FF2B5EF4-FFF2-40B4-BE49-F238E27FC236}">
                <a16:creationId xmlns:a16="http://schemas.microsoft.com/office/drawing/2014/main" id="{8FEE6395-56C3-42D8-97D5-A9E19232DEA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652963"/>
            <a:ext cx="1008063" cy="935037"/>
            <a:chOff x="1773" y="2886"/>
            <a:chExt cx="635" cy="589"/>
          </a:xfrm>
        </p:grpSpPr>
        <p:sp>
          <p:nvSpPr>
            <p:cNvPr id="54275" name="Line 3">
              <a:extLst>
                <a:ext uri="{FF2B5EF4-FFF2-40B4-BE49-F238E27FC236}">
                  <a16:creationId xmlns:a16="http://schemas.microsoft.com/office/drawing/2014/main" id="{316110AA-9CFA-4146-9A3B-3A40C3CA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2931"/>
              <a:ext cx="635" cy="5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73C6829D-808B-489A-BF82-7811D2EB6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886"/>
              <a:ext cx="590" cy="5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0F20C09-F45B-4C88-8441-CFD3549E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CA41-3689-4221-887E-0125E66500A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4579" name="AutoShape 3">
            <a:extLst>
              <a:ext uri="{FF2B5EF4-FFF2-40B4-BE49-F238E27FC236}">
                <a16:creationId xmlns:a16="http://schemas.microsoft.com/office/drawing/2014/main" id="{DDCFD3EB-1C12-40F5-8B27-66F005A8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569325" cy="3889375"/>
          </a:xfrm>
          <a:prstGeom prst="horizontalScroll">
            <a:avLst>
              <a:gd name="adj" fmla="val 12500"/>
            </a:avLst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en-US" altLang="zh-CN" sz="4000" b="1" i="1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i="1"/>
              <a:t>Q</a:t>
            </a:r>
            <a:r>
              <a:rPr lang="en-US" altLang="zh-CN" sz="4000" b="1" baseline="-25000"/>
              <a:t>i</a:t>
            </a:r>
            <a:r>
              <a:rPr lang="en-US" altLang="zh-CN" sz="4000" b="1"/>
              <a:t> </a:t>
            </a:r>
            <a:r>
              <a:rPr lang="en-US" altLang="zh-CN" sz="4000" b="1">
                <a:cs typeface="Times New Roman" panose="02020603050405020304" pitchFamily="18" charset="0"/>
              </a:rPr>
              <a:t>&lt; </a:t>
            </a:r>
            <a:r>
              <a:rPr lang="en-US" altLang="zh-CN" sz="4000" b="1" i="1"/>
              <a:t>K</a:t>
            </a:r>
            <a:r>
              <a:rPr lang="en-US" altLang="zh-CN" sz="4000" b="1" baseline="-25000"/>
              <a:t>sp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 baseline="-25000"/>
              <a:t>                       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溶液不饱和，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               沉淀将溶解。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zh-CN" altLang="en-US" sz="4000" b="1"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en-US" altLang="zh-CN" sz="4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AE62DDE2-3F26-4F84-AF66-D426B5721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b="1"/>
              <a:t>3.  </a:t>
            </a:r>
            <a:r>
              <a:rPr lang="zh-CN" altLang="en-US" sz="4400" b="1"/>
              <a:t>沉淀的溶解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0299C2F4-E36B-4F88-A751-64C104C33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7200900" cy="11271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400" b="1">
                <a:cs typeface="Times New Roman" panose="02020603050405020304" pitchFamily="18" charset="0"/>
              </a:rPr>
              <a:t>常用方法：酸溶解，生成弱电解质，发生氧化还原反应，生成配合物。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4EB216F7-A583-43E0-A647-47EEAE4A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1773-7238-4430-BB46-38129C910A4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5538" name="Rectangle 1026">
            <a:extLst>
              <a:ext uri="{FF2B5EF4-FFF2-40B4-BE49-F238E27FC236}">
                <a16:creationId xmlns:a16="http://schemas.microsoft.com/office/drawing/2014/main" id="{7FCECAED-A564-49B0-A326-41D1560564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5543550" cy="838200"/>
          </a:xfrm>
          <a:solidFill>
            <a:srgbClr val="FFFF66"/>
          </a:solidFill>
        </p:spPr>
        <p:txBody>
          <a:bodyPr/>
          <a:lstStyle/>
          <a:p>
            <a:pPr algn="l"/>
            <a:r>
              <a:rPr lang="en-US" altLang="zh-CN" sz="4000" b="1">
                <a:solidFill>
                  <a:schemeClr val="tx1"/>
                </a:solidFill>
              </a:rPr>
              <a:t>(1) </a:t>
            </a:r>
            <a:r>
              <a:rPr lang="zh-CN" altLang="en-US" sz="4000" b="1">
                <a:solidFill>
                  <a:schemeClr val="tx1"/>
                </a:solidFill>
              </a:rPr>
              <a:t>沉淀在酸中的溶解</a:t>
            </a:r>
          </a:p>
        </p:txBody>
      </p:sp>
      <p:sp>
        <p:nvSpPr>
          <p:cNvPr id="65539" name="Rectangle 1027">
            <a:extLst>
              <a:ext uri="{FF2B5EF4-FFF2-40B4-BE49-F238E27FC236}">
                <a16:creationId xmlns:a16="http://schemas.microsoft.com/office/drawing/2014/main" id="{9766D3E5-3C1F-47AF-9842-4495875DAA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424863" cy="2160587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en-US" altLang="zh-CN" sz="4000"/>
              <a:t>     </a:t>
            </a:r>
            <a:r>
              <a:rPr lang="zh-CN" altLang="en-US" sz="4000" b="1"/>
              <a:t>某些</a:t>
            </a:r>
            <a:r>
              <a:rPr lang="zh-CN" altLang="en-US" sz="4000" b="1">
                <a:solidFill>
                  <a:schemeClr val="accent2"/>
                </a:solidFill>
              </a:rPr>
              <a:t>难溶的氢氧化物和弱酸盐</a:t>
            </a:r>
            <a:r>
              <a:rPr lang="zh-CN" altLang="en-US" sz="4000" b="1"/>
              <a:t>，其溶解度受到</a:t>
            </a:r>
            <a:r>
              <a:rPr lang="zh-CN" altLang="en-US" sz="4000" b="1">
                <a:solidFill>
                  <a:schemeClr val="accent2"/>
                </a:solidFill>
              </a:rPr>
              <a:t>酸度</a:t>
            </a:r>
            <a:r>
              <a:rPr lang="zh-CN" altLang="en-US" sz="4000" b="1"/>
              <a:t>的影响，通过控制溶液的</a:t>
            </a:r>
            <a:r>
              <a:rPr lang="en-US" altLang="zh-CN" sz="4000" b="1"/>
              <a:t>pH</a:t>
            </a:r>
            <a:r>
              <a:rPr lang="zh-CN" altLang="en-US" sz="4000" b="1"/>
              <a:t>可以使沉淀发生溶解。</a:t>
            </a:r>
          </a:p>
        </p:txBody>
      </p:sp>
      <p:sp>
        <p:nvSpPr>
          <p:cNvPr id="65540" name="Rectangle 1028">
            <a:extLst>
              <a:ext uri="{FF2B5EF4-FFF2-40B4-BE49-F238E27FC236}">
                <a16:creationId xmlns:a16="http://schemas.microsoft.com/office/drawing/2014/main" id="{BFE7A500-31D6-4026-BADE-8BBC6595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500438"/>
            <a:ext cx="8474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例如</a:t>
            </a:r>
            <a:r>
              <a:rPr lang="en-US" altLang="zh-CN" sz="4000" b="1">
                <a:ea typeface="楷体_GB2312" pitchFamily="49" charset="-122"/>
              </a:rPr>
              <a:t>:   FeS</a:t>
            </a:r>
            <a:r>
              <a:rPr lang="en-US" altLang="zh-CN" sz="4000" b="1" baseline="-25000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(s)   ⇌  Fe</a:t>
            </a:r>
            <a:r>
              <a:rPr lang="en-US" altLang="zh-CN" sz="4000" b="1" baseline="30000">
                <a:ea typeface="楷体_GB2312" pitchFamily="49" charset="-122"/>
              </a:rPr>
              <a:t>2+</a:t>
            </a:r>
            <a:r>
              <a:rPr lang="en-US" altLang="zh-CN" sz="4000" b="1">
                <a:ea typeface="楷体_GB2312" pitchFamily="49" charset="-122"/>
              </a:rPr>
              <a:t>(aq)  </a:t>
            </a:r>
            <a:r>
              <a:rPr lang="en-US" altLang="zh-CN" sz="4000" b="1" baseline="30000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+   S</a:t>
            </a:r>
            <a:r>
              <a:rPr lang="en-US" altLang="zh-CN" sz="4000" b="1" baseline="30000">
                <a:ea typeface="楷体_GB2312" pitchFamily="49" charset="-122"/>
              </a:rPr>
              <a:t>2</a:t>
            </a:r>
            <a:r>
              <a:rPr lang="en-US" altLang="zh-CN" sz="40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="1" baseline="30000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(aq)</a:t>
            </a:r>
          </a:p>
        </p:txBody>
      </p:sp>
      <p:sp>
        <p:nvSpPr>
          <p:cNvPr id="65541" name="Rectangle 1029">
            <a:extLst>
              <a:ext uri="{FF2B5EF4-FFF2-40B4-BE49-F238E27FC236}">
                <a16:creationId xmlns:a16="http://schemas.microsoft.com/office/drawing/2014/main" id="{154FB34A-4AEA-4FCE-AE49-27636319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478338"/>
            <a:ext cx="2265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1">
                <a:ea typeface="楷体_GB2312" pitchFamily="49" charset="-122"/>
              </a:rPr>
              <a:t>2HCl     =</a:t>
            </a:r>
            <a:endParaRPr lang="en-US" altLang="zh-CN" sz="4000" b="1" baseline="30000">
              <a:ea typeface="楷体_GB2312" pitchFamily="49" charset="-122"/>
            </a:endParaRPr>
          </a:p>
        </p:txBody>
      </p:sp>
      <p:sp>
        <p:nvSpPr>
          <p:cNvPr id="65545" name="Line 1033">
            <a:extLst>
              <a:ext uri="{FF2B5EF4-FFF2-40B4-BE49-F238E27FC236}">
                <a16:creationId xmlns:a16="http://schemas.microsoft.com/office/drawing/2014/main" id="{1A277271-9BC0-40C5-85C5-E3D84D32C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5113" y="4219575"/>
            <a:ext cx="0" cy="1514475"/>
          </a:xfrm>
          <a:prstGeom prst="line">
            <a:avLst/>
          </a:prstGeom>
          <a:noFill/>
          <a:ln w="762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Line 1034">
            <a:extLst>
              <a:ext uri="{FF2B5EF4-FFF2-40B4-BE49-F238E27FC236}">
                <a16:creationId xmlns:a16="http://schemas.microsoft.com/office/drawing/2014/main" id="{CDCAB1F4-20B1-42AC-84D3-8DA5BD987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365625"/>
            <a:ext cx="2879725" cy="0"/>
          </a:xfrm>
          <a:prstGeom prst="line">
            <a:avLst/>
          </a:prstGeom>
          <a:noFill/>
          <a:ln w="762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Rectangle 1036">
            <a:extLst>
              <a:ext uri="{FF2B5EF4-FFF2-40B4-BE49-F238E27FC236}">
                <a16:creationId xmlns:a16="http://schemas.microsoft.com/office/drawing/2014/main" id="{6E0EB230-1BAB-42CF-BD84-5E5E54E3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437063"/>
            <a:ext cx="2741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2Cl</a:t>
            </a:r>
            <a:r>
              <a:rPr lang="en-US" altLang="zh-CN" sz="4000" b="1" baseline="30000">
                <a:latin typeface="楷体_GB2312" pitchFamily="49" charset="-122"/>
                <a:ea typeface="楷体_GB2312" pitchFamily="49" charset="-122"/>
              </a:rPr>
              <a:t>- </a:t>
            </a:r>
            <a:r>
              <a:rPr lang="en-US" altLang="zh-CN" sz="4000" b="1">
                <a:ea typeface="楷体_GB2312" pitchFamily="49" charset="-122"/>
              </a:rPr>
              <a:t>+ 2H</a:t>
            </a:r>
            <a:r>
              <a:rPr lang="en-US" altLang="zh-CN" sz="4000" b="1" baseline="30000">
                <a:ea typeface="楷体_GB2312" pitchFamily="49" charset="-122"/>
              </a:rPr>
              <a:t>+</a:t>
            </a:r>
          </a:p>
        </p:txBody>
      </p:sp>
      <p:sp>
        <p:nvSpPr>
          <p:cNvPr id="65549" name="Text Box 1037">
            <a:extLst>
              <a:ext uri="{FF2B5EF4-FFF2-40B4-BE49-F238E27FC236}">
                <a16:creationId xmlns:a16="http://schemas.microsoft.com/office/drawing/2014/main" id="{C2A74A8F-F6F8-4E32-8EEB-B47CA9C6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00663"/>
            <a:ext cx="5400675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000" b="1">
                <a:solidFill>
                  <a:schemeClr val="accent2"/>
                </a:solidFill>
              </a:rPr>
              <a:t>FeS + 2H</a:t>
            </a:r>
            <a:r>
              <a:rPr kumimoji="0" lang="en-US" altLang="zh-CN" sz="4000" b="1" baseline="30000">
                <a:solidFill>
                  <a:schemeClr val="accent2"/>
                </a:solidFill>
              </a:rPr>
              <a:t>+</a:t>
            </a:r>
            <a:r>
              <a:rPr kumimoji="0" lang="en-US" altLang="zh-CN" sz="4000" b="1">
                <a:solidFill>
                  <a:schemeClr val="accent2"/>
                </a:solidFill>
              </a:rPr>
              <a:t>  ⇌ Fe</a:t>
            </a:r>
            <a:r>
              <a:rPr kumimoji="0" lang="en-US" altLang="zh-CN" sz="4000" b="1" baseline="30000">
                <a:solidFill>
                  <a:schemeClr val="accent2"/>
                </a:solidFill>
              </a:rPr>
              <a:t>2+</a:t>
            </a:r>
            <a:r>
              <a:rPr kumimoji="0" lang="en-US" altLang="zh-CN" sz="4000" b="1">
                <a:solidFill>
                  <a:schemeClr val="accent2"/>
                </a:solidFill>
              </a:rPr>
              <a:t> + H</a:t>
            </a:r>
            <a:r>
              <a:rPr kumimoji="0" lang="en-US" altLang="zh-CN" sz="4000" b="1" baseline="-25000">
                <a:solidFill>
                  <a:schemeClr val="accent2"/>
                </a:solidFill>
              </a:rPr>
              <a:t>2</a:t>
            </a:r>
            <a:r>
              <a:rPr kumimoji="0" lang="en-US" altLang="zh-CN" sz="4000" b="1">
                <a:solidFill>
                  <a:schemeClr val="accent2"/>
                </a:solidFill>
              </a:rPr>
              <a:t>S</a:t>
            </a:r>
          </a:p>
        </p:txBody>
      </p:sp>
      <p:grpSp>
        <p:nvGrpSpPr>
          <p:cNvPr id="65553" name="Group 1041">
            <a:extLst>
              <a:ext uri="{FF2B5EF4-FFF2-40B4-BE49-F238E27FC236}">
                <a16:creationId xmlns:a16="http://schemas.microsoft.com/office/drawing/2014/main" id="{7F177A15-B076-4A34-8DD4-D830B7F41F86}"/>
              </a:ext>
            </a:extLst>
          </p:cNvPr>
          <p:cNvGrpSpPr>
            <a:grpSpLocks/>
          </p:cNvGrpSpPr>
          <p:nvPr/>
        </p:nvGrpSpPr>
        <p:grpSpPr bwMode="auto">
          <a:xfrm>
            <a:off x="6611938" y="3997325"/>
            <a:ext cx="1200150" cy="2530475"/>
            <a:chOff x="4165" y="2518"/>
            <a:chExt cx="756" cy="1594"/>
          </a:xfrm>
        </p:grpSpPr>
        <p:sp>
          <p:nvSpPr>
            <p:cNvPr id="65542" name="Rectangle 1030">
              <a:extLst>
                <a:ext uri="{FF2B5EF4-FFF2-40B4-BE49-F238E27FC236}">
                  <a16:creationId xmlns:a16="http://schemas.microsoft.com/office/drawing/2014/main" id="{9CCD5DC3-2880-4336-A1A6-0D02D52C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518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accent2"/>
                  </a:solidFill>
                  <a:ea typeface="楷体_GB2312" pitchFamily="49" charset="-122"/>
                </a:rPr>
                <a:t>+</a:t>
              </a:r>
              <a:endParaRPr lang="en-US" altLang="zh-CN" sz="3200" b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65544" name="Rectangle 1032">
              <a:extLst>
                <a:ext uri="{FF2B5EF4-FFF2-40B4-BE49-F238E27FC236}">
                  <a16:creationId xmlns:a16="http://schemas.microsoft.com/office/drawing/2014/main" id="{5367B6ED-FF2B-4CA8-86CB-515BA12C0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3670"/>
              <a:ext cx="756" cy="44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 b="1">
                  <a:solidFill>
                    <a:schemeClr val="accent2"/>
                  </a:solidFill>
                  <a:ea typeface="幼圆" panose="02010509060101010101" pitchFamily="49" charset="-122"/>
                </a:rPr>
                <a:t>H</a:t>
              </a:r>
              <a:r>
                <a:rPr lang="en-US" altLang="zh-CN" sz="4000" b="1" baseline="-25000">
                  <a:solidFill>
                    <a:schemeClr val="accent2"/>
                  </a:solidFill>
                  <a:ea typeface="幼圆" panose="02010509060101010101" pitchFamily="49" charset="-122"/>
                </a:rPr>
                <a:t>2</a:t>
              </a:r>
              <a:r>
                <a:rPr lang="en-US" altLang="zh-CN" sz="4000" b="1">
                  <a:solidFill>
                    <a:schemeClr val="accent2"/>
                  </a:solidFill>
                  <a:ea typeface="幼圆" panose="02010509060101010101" pitchFamily="49" charset="-122"/>
                </a:rPr>
                <a:t>S</a:t>
              </a:r>
              <a:endParaRPr lang="en-US" altLang="zh-CN" sz="4000" b="1" baseline="30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5552" name="Object 1040">
              <a:extLst>
                <a:ext uri="{FF2B5EF4-FFF2-40B4-BE49-F238E27FC236}">
                  <a16:creationId xmlns:a16="http://schemas.microsoft.com/office/drawing/2014/main" id="{5E4971A7-B854-4948-9C04-7655928690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158"/>
            <a:ext cx="27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4" name="CS ChemDraw Drawing" r:id="rId3" imgW="167400" imgH="792360" progId="ChemDraw.Document.5.0">
                    <p:embed/>
                  </p:oleObj>
                </mc:Choice>
                <mc:Fallback>
                  <p:oleObj name="CS ChemDraw Drawing" r:id="rId3" imgW="167400" imgH="792360" progId="ChemDraw.Document.5.0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158"/>
                          <a:ext cx="27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build="p" autoUpdateAnimBg="0"/>
      <p:bldP spid="65548" grpId="0" autoUpdateAnimBg="0"/>
      <p:bldP spid="655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B4C87D31-512E-4F74-ACEB-67B200D0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4AE-9518-45C7-8923-D32D2B9E682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88BDB7D-0533-49B5-AA97-BB64CADE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88913"/>
            <a:ext cx="8723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例如</a:t>
            </a:r>
            <a:r>
              <a:rPr lang="en-US" altLang="zh-CN" sz="4000" b="1">
                <a:ea typeface="楷体_GB2312" pitchFamily="49" charset="-122"/>
              </a:rPr>
              <a:t>: CaCO</a:t>
            </a:r>
            <a:r>
              <a:rPr lang="en-US" altLang="zh-CN" sz="4000" b="1" baseline="-25000">
                <a:ea typeface="楷体_GB2312" pitchFamily="49" charset="-122"/>
              </a:rPr>
              <a:t>3 </a:t>
            </a:r>
            <a:r>
              <a:rPr lang="en-US" altLang="zh-CN" sz="4000" b="1">
                <a:ea typeface="楷体_GB2312" pitchFamily="49" charset="-122"/>
              </a:rPr>
              <a:t>(s) ⇌ Ca</a:t>
            </a:r>
            <a:r>
              <a:rPr lang="en-US" altLang="zh-CN" sz="4000" b="1" baseline="30000">
                <a:ea typeface="楷体_GB2312" pitchFamily="49" charset="-122"/>
              </a:rPr>
              <a:t>2+</a:t>
            </a:r>
            <a:r>
              <a:rPr lang="en-US" altLang="zh-CN" sz="4000" b="1">
                <a:ea typeface="楷体_GB2312" pitchFamily="49" charset="-122"/>
              </a:rPr>
              <a:t>(aq)</a:t>
            </a:r>
            <a:r>
              <a:rPr lang="en-US" altLang="zh-CN" sz="4000" b="1" baseline="30000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+ CO</a:t>
            </a:r>
            <a:r>
              <a:rPr lang="en-US" altLang="zh-CN" sz="4000" b="1" baseline="-25000">
                <a:ea typeface="楷体_GB2312" pitchFamily="49" charset="-122"/>
              </a:rPr>
              <a:t>3</a:t>
            </a:r>
            <a:r>
              <a:rPr lang="en-US" altLang="zh-CN" sz="4000" b="1" baseline="30000">
                <a:ea typeface="楷体_GB2312" pitchFamily="49" charset="-122"/>
              </a:rPr>
              <a:t>2</a:t>
            </a:r>
            <a:r>
              <a:rPr lang="en-US" altLang="zh-CN" sz="40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="1">
                <a:ea typeface="楷体_GB2312" pitchFamily="49" charset="-122"/>
              </a:rPr>
              <a:t>(aq)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43167439-3E76-44CF-9410-2B590E2A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447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1">
                <a:ea typeface="楷体_GB2312" pitchFamily="49" charset="-122"/>
              </a:rPr>
              <a:t>2HCl  = 2Cl</a:t>
            </a:r>
            <a:r>
              <a:rPr lang="en-US" altLang="zh-CN" sz="40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="1">
                <a:ea typeface="楷体_GB2312" pitchFamily="49" charset="-122"/>
              </a:rPr>
              <a:t> + 2H</a:t>
            </a:r>
            <a:r>
              <a:rPr lang="en-US" altLang="zh-CN" sz="4000" b="1" baseline="30000">
                <a:ea typeface="楷体_GB2312" pitchFamily="49" charset="-122"/>
              </a:rPr>
              <a:t>+</a:t>
            </a:r>
            <a:r>
              <a:rPr lang="en-US" altLang="zh-CN" sz="4000" b="1">
                <a:ea typeface="楷体_GB2312" pitchFamily="49" charset="-122"/>
              </a:rPr>
              <a:t> </a:t>
            </a:r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482FE1B0-D041-420B-8AE1-F84ADCF8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685800"/>
            <a:ext cx="473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  <a:ea typeface="楷体_GB2312" pitchFamily="49" charset="-122"/>
              </a:rPr>
              <a:t>+</a:t>
            </a:r>
            <a:endParaRPr lang="en-US" altLang="zh-CN" sz="32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2D6C2DBC-49E0-48CB-8403-0616D7F2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420938"/>
            <a:ext cx="2063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  <a:ea typeface="幼圆" panose="02010509060101010101" pitchFamily="49" charset="-122"/>
              </a:rPr>
              <a:t>H</a:t>
            </a:r>
            <a:r>
              <a:rPr lang="en-US" altLang="zh-CN" sz="4000" b="1" baseline="-25000">
                <a:solidFill>
                  <a:schemeClr val="accent2"/>
                </a:solidFill>
                <a:ea typeface="幼圆" panose="02010509060101010101" pitchFamily="49" charset="-122"/>
              </a:rPr>
              <a:t>2</a:t>
            </a:r>
            <a:r>
              <a:rPr lang="en-US" altLang="zh-CN" sz="4000" b="1">
                <a:solidFill>
                  <a:schemeClr val="accent2"/>
                </a:solidFill>
                <a:ea typeface="幼圆" panose="02010509060101010101" pitchFamily="49" charset="-122"/>
              </a:rPr>
              <a:t>CO</a:t>
            </a:r>
            <a:r>
              <a:rPr lang="en-US" altLang="zh-CN" sz="4000" b="1" baseline="-25000">
                <a:solidFill>
                  <a:schemeClr val="accent2"/>
                </a:solidFill>
                <a:ea typeface="幼圆" panose="02010509060101010101" pitchFamily="49" charset="-122"/>
              </a:rPr>
              <a:t>3</a:t>
            </a:r>
            <a:endParaRPr lang="en-US" altLang="zh-CN" sz="4000" b="1" baseline="300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D28820A8-4ECD-4B71-A041-CF2E72A6F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908050"/>
            <a:ext cx="23813" cy="1987550"/>
          </a:xfrm>
          <a:prstGeom prst="line">
            <a:avLst/>
          </a:prstGeom>
          <a:noFill/>
          <a:ln w="762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9" name="Line 7">
            <a:extLst>
              <a:ext uri="{FF2B5EF4-FFF2-40B4-BE49-F238E27FC236}">
                <a16:creationId xmlns:a16="http://schemas.microsoft.com/office/drawing/2014/main" id="{A6CC344A-EFCE-488F-8245-E00FB5678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066800"/>
            <a:ext cx="3657600" cy="0"/>
          </a:xfrm>
          <a:prstGeom prst="line">
            <a:avLst/>
          </a:prstGeom>
          <a:noFill/>
          <a:ln w="762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00" name="Rectangle 8">
            <a:extLst>
              <a:ext uri="{FF2B5EF4-FFF2-40B4-BE49-F238E27FC236}">
                <a16:creationId xmlns:a16="http://schemas.microsoft.com/office/drawing/2014/main" id="{B9476E1F-4C94-42E5-9478-1AA5318A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0150"/>
            <a:ext cx="8964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又如</a:t>
            </a:r>
            <a:r>
              <a:rPr lang="en-US" altLang="zh-CN" sz="4000" b="1">
                <a:ea typeface="楷体_GB2312" pitchFamily="49" charset="-122"/>
              </a:rPr>
              <a:t>: Mg(OH)</a:t>
            </a:r>
            <a:r>
              <a:rPr lang="en-US" altLang="zh-CN" sz="4000" b="1" baseline="-25000">
                <a:ea typeface="楷体_GB2312" pitchFamily="49" charset="-122"/>
              </a:rPr>
              <a:t>2</a:t>
            </a:r>
            <a:r>
              <a:rPr lang="en-US" altLang="zh-CN" sz="4000" b="1">
                <a:ea typeface="楷体_GB2312" pitchFamily="49" charset="-122"/>
              </a:rPr>
              <a:t>(s) ⇌ Mg</a:t>
            </a:r>
            <a:r>
              <a:rPr lang="en-US" altLang="zh-CN" sz="4000" b="1" baseline="30000">
                <a:ea typeface="楷体_GB2312" pitchFamily="49" charset="-122"/>
              </a:rPr>
              <a:t>2+</a:t>
            </a:r>
            <a:r>
              <a:rPr lang="en-US" altLang="zh-CN" sz="4000" b="1">
                <a:ea typeface="楷体_GB2312" pitchFamily="49" charset="-122"/>
              </a:rPr>
              <a:t>(aq)+2OH</a:t>
            </a:r>
            <a:r>
              <a:rPr lang="en-US" altLang="zh-CN" sz="40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000" b="1">
                <a:ea typeface="楷体_GB2312" pitchFamily="49" charset="-122"/>
              </a:rPr>
              <a:t>(aq)</a:t>
            </a:r>
          </a:p>
        </p:txBody>
      </p:sp>
      <p:sp>
        <p:nvSpPr>
          <p:cNvPr id="187401" name="Rectangle 9">
            <a:extLst>
              <a:ext uri="{FF2B5EF4-FFF2-40B4-BE49-F238E27FC236}">
                <a16:creationId xmlns:a16="http://schemas.microsoft.com/office/drawing/2014/main" id="{916E47CB-B8A5-4BCF-9A47-DCAE1AB8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724400"/>
            <a:ext cx="254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2NH</a:t>
            </a:r>
            <a:r>
              <a:rPr lang="en-US" altLang="zh-CN" sz="4000" b="1" baseline="-25000">
                <a:ea typeface="楷体_GB2312" pitchFamily="49" charset="-122"/>
              </a:rPr>
              <a:t>4</a:t>
            </a:r>
            <a:r>
              <a:rPr lang="en-US" altLang="zh-CN" sz="4000" b="1">
                <a:ea typeface="楷体_GB2312" pitchFamily="49" charset="-122"/>
              </a:rPr>
              <a:t>Cl   =</a:t>
            </a:r>
            <a:endParaRPr lang="en-US" altLang="zh-CN" sz="4000" b="1" baseline="30000">
              <a:ea typeface="楷体_GB2312" pitchFamily="49" charset="-122"/>
            </a:endParaRPr>
          </a:p>
        </p:txBody>
      </p:sp>
      <p:sp>
        <p:nvSpPr>
          <p:cNvPr id="187402" name="Rectangle 10">
            <a:extLst>
              <a:ext uri="{FF2B5EF4-FFF2-40B4-BE49-F238E27FC236}">
                <a16:creationId xmlns:a16="http://schemas.microsoft.com/office/drawing/2014/main" id="{DA0DA81B-3011-42EB-9E67-A59EC380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221163"/>
            <a:ext cx="473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87403" name="Rectangle 11">
            <a:extLst>
              <a:ext uri="{FF2B5EF4-FFF2-40B4-BE49-F238E27FC236}">
                <a16:creationId xmlns:a16="http://schemas.microsoft.com/office/drawing/2014/main" id="{A7A082AB-DEA3-4914-8A71-FA81014E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876925"/>
            <a:ext cx="2419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 b="1">
                <a:solidFill>
                  <a:schemeClr val="accent2"/>
                </a:solidFill>
                <a:ea typeface="楷体_GB2312" pitchFamily="49" charset="-122"/>
              </a:rPr>
              <a:t>2NH</a:t>
            </a:r>
            <a:r>
              <a:rPr lang="en-US" altLang="zh-CN" sz="4000" b="1" baseline="-25000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lang="en-US" altLang="zh-CN" sz="4000" b="1" baseline="30000">
                <a:solidFill>
                  <a:schemeClr val="accent2"/>
                </a:solidFill>
                <a:ea typeface="楷体_GB2312" pitchFamily="49" charset="-122"/>
              </a:rPr>
              <a:t>.</a:t>
            </a:r>
            <a:r>
              <a:rPr lang="en-US" altLang="zh-CN" sz="4000" b="1">
                <a:solidFill>
                  <a:schemeClr val="accent2"/>
                </a:solidFill>
                <a:ea typeface="楷体_GB2312" pitchFamily="49" charset="-122"/>
              </a:rPr>
              <a:t>H</a:t>
            </a:r>
            <a:r>
              <a:rPr lang="en-US" altLang="zh-CN" sz="4000" b="1" baseline="-250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4000" b="1">
                <a:solidFill>
                  <a:schemeClr val="accent2"/>
                </a:solidFill>
                <a:ea typeface="楷体_GB2312" pitchFamily="49" charset="-122"/>
              </a:rPr>
              <a:t>O</a:t>
            </a:r>
          </a:p>
        </p:txBody>
      </p:sp>
      <p:sp>
        <p:nvSpPr>
          <p:cNvPr id="187404" name="Line 12">
            <a:extLst>
              <a:ext uri="{FF2B5EF4-FFF2-40B4-BE49-F238E27FC236}">
                <a16:creationId xmlns:a16="http://schemas.microsoft.com/office/drawing/2014/main" id="{67F9BAEA-8115-477B-9151-CF9CB8D6C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5388" y="4437063"/>
            <a:ext cx="4762" cy="2344737"/>
          </a:xfrm>
          <a:prstGeom prst="line">
            <a:avLst/>
          </a:prstGeom>
          <a:noFill/>
          <a:ln w="762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05" name="Line 13">
            <a:extLst>
              <a:ext uri="{FF2B5EF4-FFF2-40B4-BE49-F238E27FC236}">
                <a16:creationId xmlns:a16="http://schemas.microsoft.com/office/drawing/2014/main" id="{8767609B-0089-441C-AFC4-1E0BAC49B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508500"/>
            <a:ext cx="4953000" cy="0"/>
          </a:xfrm>
          <a:prstGeom prst="line">
            <a:avLst/>
          </a:prstGeom>
          <a:noFill/>
          <a:ln w="762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06" name="Rectangle 14">
            <a:extLst>
              <a:ext uri="{FF2B5EF4-FFF2-40B4-BE49-F238E27FC236}">
                <a16:creationId xmlns:a16="http://schemas.microsoft.com/office/drawing/2014/main" id="{02CCE0C1-FE41-4876-B12C-530A1468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4724400"/>
            <a:ext cx="3590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2Cl</a:t>
            </a:r>
            <a:r>
              <a:rPr lang="en-US" altLang="zh-CN" sz="4000" b="1" baseline="30000">
                <a:latin typeface="楷体_GB2312" pitchFamily="49" charset="-122"/>
                <a:ea typeface="楷体_GB2312" pitchFamily="49" charset="-122"/>
              </a:rPr>
              <a:t>- </a:t>
            </a:r>
            <a:r>
              <a:rPr lang="en-US" altLang="zh-CN" sz="4000" b="1">
                <a:ea typeface="楷体_GB2312" pitchFamily="49" charset="-122"/>
              </a:rPr>
              <a:t>+ 2NH</a:t>
            </a:r>
            <a:r>
              <a:rPr lang="en-US" altLang="zh-CN" sz="4000" b="1" baseline="-25000">
                <a:ea typeface="楷体_GB2312" pitchFamily="49" charset="-122"/>
              </a:rPr>
              <a:t>4</a:t>
            </a:r>
            <a:r>
              <a:rPr lang="en-US" altLang="zh-CN" sz="4000" b="1" baseline="30000">
                <a:ea typeface="楷体_GB2312" pitchFamily="49" charset="-122"/>
              </a:rPr>
              <a:t>+</a:t>
            </a:r>
          </a:p>
        </p:txBody>
      </p:sp>
      <p:sp>
        <p:nvSpPr>
          <p:cNvPr id="187407" name="AutoShape 15">
            <a:extLst>
              <a:ext uri="{FF2B5EF4-FFF2-40B4-BE49-F238E27FC236}">
                <a16:creationId xmlns:a16="http://schemas.microsoft.com/office/drawing/2014/main" id="{69D7BC17-FE86-4439-B3F0-C18AE222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4322763" cy="2016125"/>
          </a:xfrm>
          <a:prstGeom prst="flowChartPunchedTape">
            <a:avLst/>
          </a:prstGeom>
          <a:gradFill rotWithShape="1">
            <a:gsLst>
              <a:gs pos="0">
                <a:schemeClr val="hlink">
                  <a:alpha val="49001"/>
                </a:schemeClr>
              </a:gs>
              <a:gs pos="50000">
                <a:srgbClr val="FFFFFF">
                  <a:alpha val="52000"/>
                </a:srgbClr>
              </a:gs>
              <a:gs pos="100000">
                <a:schemeClr val="hlink">
                  <a:alpha val="49001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400" b="1"/>
              <a:t>酸溶解或</a:t>
            </a:r>
          </a:p>
          <a:p>
            <a:pPr algn="ctr"/>
            <a:r>
              <a:rPr lang="zh-CN" altLang="en-US" sz="4400" b="1"/>
              <a:t>生成弱电解质</a:t>
            </a:r>
          </a:p>
        </p:txBody>
      </p:sp>
      <p:graphicFrame>
        <p:nvGraphicFramePr>
          <p:cNvPr id="187408" name="Object 16">
            <a:extLst>
              <a:ext uri="{FF2B5EF4-FFF2-40B4-BE49-F238E27FC236}">
                <a16:creationId xmlns:a16="http://schemas.microsoft.com/office/drawing/2014/main" id="{EFF12B9F-F28F-439A-8096-4F7A152AB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1700213"/>
          <a:ext cx="4397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3" name="CS ChemDraw Drawing" r:id="rId3" imgW="167400" imgH="792360" progId="ChemDraw.Document.5.0">
                  <p:embed/>
                </p:oleObj>
              </mc:Choice>
              <mc:Fallback>
                <p:oleObj name="CS ChemDraw Drawing" r:id="rId3" imgW="167400" imgH="792360" progId="ChemDraw.Document.5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700213"/>
                        <a:ext cx="4397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9" name="Object 17">
            <a:extLst>
              <a:ext uri="{FF2B5EF4-FFF2-40B4-BE49-F238E27FC236}">
                <a16:creationId xmlns:a16="http://schemas.microsoft.com/office/drawing/2014/main" id="{3F9B0D0B-599B-4B4F-BD43-4EF7BD1B3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5300663"/>
          <a:ext cx="3698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4" name="CS ChemDraw Drawing" r:id="rId5" imgW="167400" imgH="792360" progId="ChemDraw.Document.5.0">
                  <p:embed/>
                </p:oleObj>
              </mc:Choice>
              <mc:Fallback>
                <p:oleObj name="CS ChemDraw Drawing" r:id="rId5" imgW="167400" imgH="792360" progId="ChemDraw.Document.5.0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300663"/>
                        <a:ext cx="36988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410" name="Group 18">
            <a:extLst>
              <a:ext uri="{FF2B5EF4-FFF2-40B4-BE49-F238E27FC236}">
                <a16:creationId xmlns:a16="http://schemas.microsoft.com/office/drawing/2014/main" id="{0635B302-80F1-4640-94E8-7C713A76BEA2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3068638"/>
            <a:ext cx="2051050" cy="735012"/>
            <a:chOff x="4490" y="1888"/>
            <a:chExt cx="1270" cy="463"/>
          </a:xfrm>
        </p:grpSpPr>
        <p:sp>
          <p:nvSpPr>
            <p:cNvPr id="187411" name="Line 19">
              <a:extLst>
                <a:ext uri="{FF2B5EF4-FFF2-40B4-BE49-F238E27FC236}">
                  <a16:creationId xmlns:a16="http://schemas.microsoft.com/office/drawing/2014/main" id="{F8E144D8-BA4C-43B6-A12F-A7B17E3B8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1888"/>
              <a:ext cx="226" cy="22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12" name="Text Box 20">
              <a:extLst>
                <a:ext uri="{FF2B5EF4-FFF2-40B4-BE49-F238E27FC236}">
                  <a16:creationId xmlns:a16="http://schemas.microsoft.com/office/drawing/2014/main" id="{0A73EB88-4808-4B4A-A301-2E2CB1794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2024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H</a:t>
              </a:r>
              <a:r>
                <a:rPr lang="en-US" altLang="zh-CN" sz="28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800" b="1">
                  <a:solidFill>
                    <a:srgbClr val="0000FF"/>
                  </a:solidFill>
                </a:rPr>
                <a:t>O+CO</a:t>
              </a:r>
              <a:r>
                <a:rPr lang="en-US" altLang="zh-CN" sz="2800" b="1" baseline="-25000">
                  <a:solidFill>
                    <a:srgbClr val="0000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87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  <p:bldP spid="187396" grpId="0"/>
      <p:bldP spid="187397" grpId="0"/>
      <p:bldP spid="187400" grpId="0" build="p" autoUpdateAnimBg="0"/>
      <p:bldP spid="187401" grpId="0" build="p" autoUpdateAnimBg="0"/>
      <p:bldP spid="187402" grpId="0"/>
      <p:bldP spid="187403" grpId="0"/>
      <p:bldP spid="187406" grpId="0" autoUpdateAnimBg="0"/>
      <p:bldP spid="18740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F2EB6-4578-4DE3-9DA2-DABB2667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ECE1-E1AD-4E73-8D43-B1E87EB7920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99BF4BED-CF1A-4FD2-BB42-F4BDBAAF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3213100"/>
            <a:ext cx="8424862" cy="21336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000" b="1"/>
              <a:t>3CuS + 8HNO</a:t>
            </a:r>
            <a:r>
              <a:rPr lang="en-US" altLang="zh-CN" sz="4000" b="1" baseline="-30000"/>
              <a:t>3</a:t>
            </a:r>
            <a:r>
              <a:rPr lang="en-US" altLang="zh-CN" sz="4000" b="1"/>
              <a:t>(</a:t>
            </a:r>
            <a:r>
              <a:rPr lang="zh-CN" altLang="en-US" sz="4000" b="1"/>
              <a:t>稀</a:t>
            </a:r>
            <a:r>
              <a:rPr lang="en-US" altLang="zh-CN" sz="4000" b="1"/>
              <a:t>)</a:t>
            </a:r>
            <a:endParaRPr lang="en-US" altLang="zh-CN" sz="4000" b="1" baseline="-30000"/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4000" b="1"/>
              <a:t>= 3Cu(NO</a:t>
            </a:r>
            <a:r>
              <a:rPr lang="en-US" altLang="zh-CN" sz="4000" b="1" baseline="-30000"/>
              <a:t>3</a:t>
            </a:r>
            <a:r>
              <a:rPr lang="en-US" altLang="zh-CN" sz="4000" b="1"/>
              <a:t>)</a:t>
            </a:r>
            <a:r>
              <a:rPr lang="en-US" altLang="zh-CN" sz="4000" b="1" baseline="-30000"/>
              <a:t>2 </a:t>
            </a:r>
            <a:r>
              <a:rPr lang="en-US" altLang="zh-CN" sz="4000" b="1"/>
              <a:t>+ 3S↓+ 2NO↑+ 4H</a:t>
            </a:r>
            <a:r>
              <a:rPr lang="en-US" altLang="zh-CN" sz="4000" b="1" baseline="-30000"/>
              <a:t>2</a:t>
            </a:r>
            <a:r>
              <a:rPr lang="en-US" altLang="zh-CN" sz="4000" b="1"/>
              <a:t>O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512D19D2-1252-4D16-AF03-2F6A73ED8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5616575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4000" b="1"/>
              <a:t>(2) </a:t>
            </a:r>
            <a:r>
              <a:rPr lang="zh-CN" altLang="en-US" sz="4000" b="1"/>
              <a:t>利用氧化还原反应</a:t>
            </a:r>
            <a:endParaRPr lang="zh-CN" altLang="en-US"/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8B05C460-CDBB-4FA8-AB32-8E56F17B1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7848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4000" b="1"/>
              <a:t>加入氧化剂或还原剂，使某一离子发生氧化还原反应而降低其浓度。如：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utoUpdateAnimBg="0"/>
      <p:bldP spid="9216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A1F99CC-1487-4FC9-8B9B-3935FFBF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193D-2CBE-4216-8503-D7C718B1B7B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C0BAAED-ED5A-4400-B5AE-DBA451943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4038600"/>
          </a:xfrm>
        </p:spPr>
        <p:txBody>
          <a:bodyPr/>
          <a:lstStyle/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4000" b="1"/>
              <a:t>AgCl(s) + 2NH</a:t>
            </a:r>
            <a:r>
              <a:rPr lang="en-US" altLang="zh-CN" sz="4000" b="1" baseline="-30000"/>
              <a:t>3</a:t>
            </a:r>
            <a:r>
              <a:rPr lang="en-US" altLang="zh-CN" sz="4000" b="1"/>
              <a:t>(aq) ⇌ 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4000" b="1"/>
              <a:t>                     Ag(NH</a:t>
            </a:r>
            <a:r>
              <a:rPr lang="en-US" altLang="zh-CN" sz="4000" b="1" baseline="-30000"/>
              <a:t>3</a:t>
            </a:r>
            <a:r>
              <a:rPr lang="en-US" altLang="zh-CN" sz="4000" b="1"/>
              <a:t>)</a:t>
            </a:r>
            <a:r>
              <a:rPr lang="en-US" altLang="zh-CN" sz="4000" b="1" baseline="-30000"/>
              <a:t>2</a:t>
            </a:r>
            <a:r>
              <a:rPr lang="en-US" altLang="zh-CN" sz="4000" b="1" baseline="30000"/>
              <a:t>+</a:t>
            </a:r>
            <a:r>
              <a:rPr lang="en-US" altLang="zh-CN" sz="4000" b="1"/>
              <a:t>(aq)</a:t>
            </a:r>
            <a:r>
              <a:rPr lang="en-US" altLang="zh-CN" sz="4000" b="1" baseline="30000"/>
              <a:t> </a:t>
            </a:r>
            <a:r>
              <a:rPr lang="en-US" altLang="zh-CN" sz="4000" b="1"/>
              <a:t>+ Cl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/>
              <a:t>(aq)</a:t>
            </a:r>
            <a:endParaRPr lang="en-US" altLang="zh-CN" sz="4000" b="1" baseline="30000"/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4000" b="1"/>
              <a:t>由于</a:t>
            </a:r>
            <a:r>
              <a:rPr lang="en-US" altLang="zh-CN" sz="4000" b="1"/>
              <a:t>Ag(NH</a:t>
            </a:r>
            <a:r>
              <a:rPr lang="en-US" altLang="zh-CN" sz="4000" b="1" baseline="-30000"/>
              <a:t>3</a:t>
            </a:r>
            <a:r>
              <a:rPr lang="en-US" altLang="zh-CN" sz="4000" b="1"/>
              <a:t>)</a:t>
            </a:r>
            <a:r>
              <a:rPr lang="en-US" altLang="zh-CN" sz="4000" b="1" baseline="-30000"/>
              <a:t>2</a:t>
            </a:r>
            <a:r>
              <a:rPr lang="en-US" altLang="zh-CN" sz="4000" b="1" baseline="30000"/>
              <a:t>+ </a:t>
            </a:r>
            <a:r>
              <a:rPr lang="zh-CN" altLang="en-US" sz="4000" b="1"/>
              <a:t>配离子的生成，降低了</a:t>
            </a:r>
            <a:r>
              <a:rPr lang="en-US" altLang="zh-CN" sz="4000" b="1"/>
              <a:t>Ag</a:t>
            </a:r>
            <a:r>
              <a:rPr lang="en-US" altLang="zh-CN" sz="4000" b="1" baseline="30000"/>
              <a:t>+</a:t>
            </a:r>
            <a:r>
              <a:rPr lang="zh-CN" altLang="en-US" sz="4000" b="1"/>
              <a:t>离子浓度而使</a:t>
            </a:r>
            <a:r>
              <a:rPr lang="en-US" altLang="zh-CN" sz="4000" b="1"/>
              <a:t>AgCl</a:t>
            </a:r>
            <a:r>
              <a:rPr lang="zh-CN" altLang="en-US" sz="4000" b="1"/>
              <a:t>溶解。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61CD8A10-7EAA-4AF7-8DB8-B17EA39D6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5114925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4000" b="1"/>
              <a:t>(3) </a:t>
            </a:r>
            <a:r>
              <a:rPr lang="zh-CN" altLang="en-US" sz="4000" b="1"/>
              <a:t>生成配位化合物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5C228554-37AC-451D-8065-9D97CBAA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35F-B835-451A-99A9-6E710671F21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1314" name="Text Box 2">
            <a:extLst>
              <a:ext uri="{FF2B5EF4-FFF2-40B4-BE49-F238E27FC236}">
                <a16:creationId xmlns:a16="http://schemas.microsoft.com/office/drawing/2014/main" id="{7B16A417-A3B5-4F8A-B7C8-DBB86F32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4450"/>
            <a:ext cx="5688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b="1"/>
              <a:t>固体物质的溶解性    </a:t>
            </a:r>
          </a:p>
        </p:txBody>
      </p:sp>
      <p:graphicFrame>
        <p:nvGraphicFramePr>
          <p:cNvPr id="141349" name="Group 37">
            <a:extLst>
              <a:ext uri="{FF2B5EF4-FFF2-40B4-BE49-F238E27FC236}">
                <a16:creationId xmlns:a16="http://schemas.microsoft.com/office/drawing/2014/main" id="{21BFB5A0-4FB1-4AE6-9EF6-06FF52DBDDB6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692150"/>
          <a:ext cx="4826000" cy="4464050"/>
        </p:xfrm>
        <a:graphic>
          <a:graphicData uri="http://schemas.openxmlformats.org/drawingml/2006/table">
            <a:tbl>
              <a:tblPr/>
              <a:tblGrid>
                <a:gridCol w="2808288">
                  <a:extLst>
                    <a:ext uri="{9D8B030D-6E8A-4147-A177-3AD203B41FA5}">
                      <a16:colId xmlns:a16="http://schemas.microsoft.com/office/drawing/2014/main" val="1552047157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750072178"/>
                    </a:ext>
                  </a:extLst>
                </a:gridCol>
              </a:tblGrid>
              <a:tr h="139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固体</a:t>
                      </a: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(g/100gH</a:t>
                      </a:r>
                      <a:r>
                        <a:rPr kumimoji="1" lang="en-US" altLang="zh-CN" sz="3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O)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溶解性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21429724"/>
                  </a:ext>
                </a:extLst>
              </a:tr>
              <a:tr h="76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 10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易溶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31919480"/>
                  </a:ext>
                </a:extLst>
              </a:tr>
              <a:tr h="76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~ 10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可溶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71625374"/>
                  </a:ext>
                </a:extLst>
              </a:tr>
              <a:tr h="76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 ~ 1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微溶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1635733"/>
                  </a:ext>
                </a:extLst>
              </a:tr>
              <a:tr h="76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0.01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难溶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ECFF">
                            <a:alpha val="78000"/>
                          </a:srgbClr>
                        </a:gs>
                        <a:gs pos="50000">
                          <a:schemeClr val="bg1">
                            <a:alpha val="83000"/>
                          </a:schemeClr>
                        </a:gs>
                        <a:gs pos="100000">
                          <a:srgbClr val="CCECFF">
                            <a:alpha val="78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9023969"/>
                  </a:ext>
                </a:extLst>
              </a:tr>
            </a:tbl>
          </a:graphicData>
        </a:graphic>
      </p:graphicFrame>
      <p:sp>
        <p:nvSpPr>
          <p:cNvPr id="141335" name="Text Box 23">
            <a:extLst>
              <a:ext uri="{FF2B5EF4-FFF2-40B4-BE49-F238E27FC236}">
                <a16:creationId xmlns:a16="http://schemas.microsoft.com/office/drawing/2014/main" id="{892DC6A6-0ACE-4AC8-92C3-AFD37E91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765175"/>
            <a:ext cx="34575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4000" b="1"/>
              <a:t>在室温下，绝对不溶的物质是没有的</a:t>
            </a:r>
            <a:r>
              <a:rPr lang="en-US" altLang="zh-CN" sz="4000" b="1"/>
              <a:t>. </a:t>
            </a:r>
          </a:p>
        </p:txBody>
      </p:sp>
      <p:sp>
        <p:nvSpPr>
          <p:cNvPr id="141337" name="Rectangle 25">
            <a:extLst>
              <a:ext uri="{FF2B5EF4-FFF2-40B4-BE49-F238E27FC236}">
                <a16:creationId xmlns:a16="http://schemas.microsoft.com/office/drawing/2014/main" id="{9C4E627E-59AB-45D4-8C8F-0433FBAF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65625"/>
            <a:ext cx="4752975" cy="79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8" name="Rectangle 26">
            <a:extLst>
              <a:ext uri="{FF2B5EF4-FFF2-40B4-BE49-F238E27FC236}">
                <a16:creationId xmlns:a16="http://schemas.microsoft.com/office/drawing/2014/main" id="{28AB2FF7-FA01-42E3-A204-AC69737C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860800"/>
            <a:ext cx="32400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4000" b="1">
                <a:solidFill>
                  <a:srgbClr val="0033CC"/>
                </a:solidFill>
                <a:ea typeface="楷体_GB2312" pitchFamily="49" charset="-122"/>
              </a:rPr>
              <a:t>难溶强电解质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：如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AgCl</a:t>
            </a:r>
          </a:p>
        </p:txBody>
      </p:sp>
      <p:grpSp>
        <p:nvGrpSpPr>
          <p:cNvPr id="141354" name="Group 42">
            <a:extLst>
              <a:ext uri="{FF2B5EF4-FFF2-40B4-BE49-F238E27FC236}">
                <a16:creationId xmlns:a16="http://schemas.microsoft.com/office/drawing/2014/main" id="{C95A5800-7970-45FF-9F36-9591A0B5951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403850"/>
            <a:ext cx="8104188" cy="762000"/>
            <a:chOff x="385" y="2477"/>
            <a:chExt cx="5105" cy="480"/>
          </a:xfrm>
        </p:grpSpPr>
        <p:sp>
          <p:nvSpPr>
            <p:cNvPr id="141355" name="Rectangle 43">
              <a:extLst>
                <a:ext uri="{FF2B5EF4-FFF2-40B4-BE49-F238E27FC236}">
                  <a16:creationId xmlns:a16="http://schemas.microsoft.com/office/drawing/2014/main" id="{DC252951-F4A7-4047-A6F9-E1CE4452F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77"/>
              <a:ext cx="2746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4400" b="1">
                  <a:solidFill>
                    <a:srgbClr val="0000FF"/>
                  </a:solidFill>
                  <a:ea typeface="楷体_GB2312" pitchFamily="49" charset="-122"/>
                </a:rPr>
                <a:t>Ag</a:t>
              </a:r>
              <a:r>
                <a:rPr lang="en-US" altLang="zh-CN" sz="4400" b="1" baseline="30000">
                  <a:solidFill>
                    <a:srgbClr val="0000FF"/>
                  </a:solidFill>
                  <a:ea typeface="楷体_GB2312" pitchFamily="49" charset="-122"/>
                </a:rPr>
                <a:t>+</a:t>
              </a:r>
              <a:r>
                <a:rPr lang="en-US" altLang="zh-CN" sz="4400" b="1">
                  <a:solidFill>
                    <a:srgbClr val="0000FF"/>
                  </a:solidFill>
                  <a:ea typeface="楷体_GB2312" pitchFamily="49" charset="-122"/>
                </a:rPr>
                <a:t>(aq) + Cl</a:t>
              </a:r>
              <a:r>
                <a:rPr lang="en-US" altLang="zh-CN" sz="4400" b="1" baseline="30000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sz="4400" b="1">
                  <a:solidFill>
                    <a:srgbClr val="0000FF"/>
                  </a:solidFill>
                  <a:ea typeface="楷体_GB2312" pitchFamily="49" charset="-122"/>
                </a:rPr>
                <a:t>(aq)</a:t>
              </a:r>
            </a:p>
          </p:txBody>
        </p:sp>
        <p:sp>
          <p:nvSpPr>
            <p:cNvPr id="141356" name="Rectangle 44">
              <a:extLst>
                <a:ext uri="{FF2B5EF4-FFF2-40B4-BE49-F238E27FC236}">
                  <a16:creationId xmlns:a16="http://schemas.microsoft.com/office/drawing/2014/main" id="{DD54FC14-1EAE-425B-94B5-6A2166879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477"/>
              <a:ext cx="1357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0000FF"/>
                  </a:solidFill>
                  <a:ea typeface="楷体_GB2312" pitchFamily="49" charset="-122"/>
                </a:rPr>
                <a:t>AgCl(s) </a:t>
              </a:r>
            </a:p>
          </p:txBody>
        </p:sp>
        <p:graphicFrame>
          <p:nvGraphicFramePr>
            <p:cNvPr id="141357" name="Object 45">
              <a:extLst>
                <a:ext uri="{FF2B5EF4-FFF2-40B4-BE49-F238E27FC236}">
                  <a16:creationId xmlns:a16="http://schemas.microsoft.com/office/drawing/2014/main" id="{2534E032-B07F-449B-AF3F-ABBDC25C32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614"/>
            <a:ext cx="104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8" name="CS ChemDraw Drawing" r:id="rId3" imgW="792360" imgH="167400" progId="ChemDraw.Document.5.0">
                    <p:embed/>
                  </p:oleObj>
                </mc:Choice>
                <mc:Fallback>
                  <p:oleObj name="CS ChemDraw Drawing" r:id="rId3" imgW="792360" imgH="167400" progId="ChemDraw.Document.5.0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614"/>
                          <a:ext cx="104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5" grpId="0"/>
      <p:bldP spid="14133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B8CE3405-7743-4477-89F2-AD47045C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ED7E-EFD2-4894-97E8-38C64D8D3EA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90FA4821-E044-4C85-AEDF-B88CE59E29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4608513" cy="576262"/>
          </a:xfrm>
        </p:spPr>
        <p:txBody>
          <a:bodyPr/>
          <a:lstStyle/>
          <a:p>
            <a:pPr algn="l"/>
            <a:r>
              <a:rPr lang="en-US" altLang="zh-CN" sz="4000" b="1">
                <a:solidFill>
                  <a:schemeClr val="tx1"/>
                </a:solidFill>
              </a:rPr>
              <a:t>4.   </a:t>
            </a:r>
            <a:r>
              <a:rPr lang="zh-CN" altLang="en-US" sz="4000" b="1">
                <a:solidFill>
                  <a:schemeClr val="tx1"/>
                </a:solidFill>
              </a:rPr>
              <a:t>沉淀的转化</a:t>
            </a:r>
          </a:p>
        </p:txBody>
      </p:sp>
      <p:grpSp>
        <p:nvGrpSpPr>
          <p:cNvPr id="179203" name="Group 3">
            <a:extLst>
              <a:ext uri="{FF2B5EF4-FFF2-40B4-BE49-F238E27FC236}">
                <a16:creationId xmlns:a16="http://schemas.microsoft.com/office/drawing/2014/main" id="{244A0064-D96A-41BE-BECF-D86EF67316E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836613"/>
            <a:ext cx="1944687" cy="2009775"/>
            <a:chOff x="385" y="527"/>
            <a:chExt cx="1225" cy="1266"/>
          </a:xfrm>
        </p:grpSpPr>
        <p:sp>
          <p:nvSpPr>
            <p:cNvPr id="179204" name="Text Box 4">
              <a:extLst>
                <a:ext uri="{FF2B5EF4-FFF2-40B4-BE49-F238E27FC236}">
                  <a16:creationId xmlns:a16="http://schemas.microsoft.com/office/drawing/2014/main" id="{67EC69F1-60E3-4620-B464-D5B77D649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389"/>
              <a:ext cx="12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PbSO</a:t>
              </a:r>
              <a:r>
                <a:rPr lang="en-US" altLang="zh-CN" sz="3600" b="1" baseline="-30000"/>
                <a:t>4</a:t>
              </a:r>
              <a:r>
                <a:rPr lang="en-US" altLang="zh-CN" sz="3600" b="1">
                  <a:sym typeface="Symbol" panose="05050102010706020507" pitchFamily="18" charset="2"/>
                </a:rPr>
                <a:t></a:t>
              </a:r>
              <a:endParaRPr lang="en-US" altLang="zh-CN" sz="3600" b="1" baseline="30000"/>
            </a:p>
          </p:txBody>
        </p:sp>
        <p:graphicFrame>
          <p:nvGraphicFramePr>
            <p:cNvPr id="179205" name="Object 5">
              <a:extLst>
                <a:ext uri="{FF2B5EF4-FFF2-40B4-BE49-F238E27FC236}">
                  <a16:creationId xmlns:a16="http://schemas.microsoft.com/office/drawing/2014/main" id="{661B79CD-5630-4F8E-9A71-4163B1EC0E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527"/>
            <a:ext cx="594" cy="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20" name="位图图像" r:id="rId3" imgW="942857" imgH="1324160" progId="Paint.Picture">
                    <p:embed/>
                  </p:oleObj>
                </mc:Choice>
                <mc:Fallback>
                  <p:oleObj name="位图图像" r:id="rId3" imgW="942857" imgH="1324160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27"/>
                          <a:ext cx="594" cy="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9206" name="Text Box 6">
            <a:extLst>
              <a:ext uri="{FF2B5EF4-FFF2-40B4-BE49-F238E27FC236}">
                <a16:creationId xmlns:a16="http://schemas.microsoft.com/office/drawing/2014/main" id="{0C0550E2-4860-42DF-9766-1E50F19EF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34050"/>
            <a:ext cx="6481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PbSO</a:t>
            </a:r>
            <a:r>
              <a:rPr lang="en-US" altLang="zh-CN" sz="4000" b="1" baseline="-30000"/>
              <a:t>4</a:t>
            </a:r>
            <a:r>
              <a:rPr lang="en-US" altLang="zh-CN" sz="4000" b="1"/>
              <a:t> + S</a:t>
            </a:r>
            <a:r>
              <a:rPr lang="en-US" altLang="zh-CN" sz="4000" b="1" baseline="30000"/>
              <a:t>2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 baseline="30000"/>
              <a:t>  </a:t>
            </a:r>
            <a:r>
              <a:rPr lang="en-US" altLang="zh-CN" sz="4000" b="1"/>
              <a:t>⇌ PbS + SO</a:t>
            </a:r>
            <a:r>
              <a:rPr lang="en-US" altLang="zh-CN" sz="4000" b="1" baseline="-30000"/>
              <a:t>4</a:t>
            </a:r>
            <a:r>
              <a:rPr lang="en-US" altLang="zh-CN" sz="4000" b="1" baseline="30000"/>
              <a:t>2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endParaRPr lang="en-US" altLang="zh-CN" sz="4000" b="1" baseline="30000"/>
          </a:p>
        </p:txBody>
      </p:sp>
      <p:sp>
        <p:nvSpPr>
          <p:cNvPr id="179207" name="Text Box 7">
            <a:extLst>
              <a:ext uri="{FF2B5EF4-FFF2-40B4-BE49-F238E27FC236}">
                <a16:creationId xmlns:a16="http://schemas.microsoft.com/office/drawing/2014/main" id="{C8BC7C8E-F80F-43CC-A363-BE179CFD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3735388"/>
            <a:ext cx="4573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Na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S  =   S</a:t>
            </a:r>
            <a:r>
              <a:rPr lang="en-US" altLang="zh-CN" sz="4000" b="1" baseline="30000"/>
              <a:t>2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 baseline="30000"/>
              <a:t> </a:t>
            </a:r>
            <a:r>
              <a:rPr lang="en-US" altLang="zh-CN" sz="4000" b="1"/>
              <a:t> + 2Na</a:t>
            </a:r>
            <a:r>
              <a:rPr lang="en-US" altLang="zh-CN" sz="4000" b="1" baseline="30000"/>
              <a:t>+</a:t>
            </a:r>
            <a:endParaRPr lang="en-US" altLang="zh-CN" sz="4000" b="1"/>
          </a:p>
        </p:txBody>
      </p:sp>
      <p:sp>
        <p:nvSpPr>
          <p:cNvPr id="179208" name="AutoShape 8">
            <a:extLst>
              <a:ext uri="{FF2B5EF4-FFF2-40B4-BE49-F238E27FC236}">
                <a16:creationId xmlns:a16="http://schemas.microsoft.com/office/drawing/2014/main" id="{87417CA4-4516-4C17-A065-B5ACB178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836613"/>
            <a:ext cx="2520950" cy="1008062"/>
          </a:xfrm>
          <a:prstGeom prst="rightArrow">
            <a:avLst>
              <a:gd name="adj1" fmla="val 50000"/>
              <a:gd name="adj2" fmla="val 6252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加入</a:t>
            </a:r>
            <a:r>
              <a:rPr lang="en-US" altLang="zh-CN" sz="2800" b="1"/>
              <a:t>Na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S aq</a:t>
            </a:r>
          </a:p>
        </p:txBody>
      </p:sp>
      <p:sp>
        <p:nvSpPr>
          <p:cNvPr id="179209" name="Text Box 9">
            <a:extLst>
              <a:ext uri="{FF2B5EF4-FFF2-40B4-BE49-F238E27FC236}">
                <a16:creationId xmlns:a16="http://schemas.microsoft.com/office/drawing/2014/main" id="{DAD9B4A1-BE8E-4460-BB3C-E0083DEC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852738"/>
            <a:ext cx="529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PbSO</a:t>
            </a:r>
            <a:r>
              <a:rPr lang="en-US" altLang="zh-CN" sz="4000" b="1" baseline="-30000"/>
              <a:t>4</a:t>
            </a:r>
            <a:r>
              <a:rPr lang="en-US" altLang="zh-CN" sz="4000" b="1"/>
              <a:t>  ⇌  Pb</a:t>
            </a:r>
            <a:r>
              <a:rPr lang="en-US" altLang="zh-CN" sz="4000" b="1" baseline="30000"/>
              <a:t>2+</a:t>
            </a:r>
            <a:r>
              <a:rPr lang="en-US" altLang="zh-CN" sz="4000" b="1"/>
              <a:t> + SO</a:t>
            </a:r>
            <a:r>
              <a:rPr lang="en-US" altLang="zh-CN" sz="4000" b="1" baseline="-30000"/>
              <a:t>4</a:t>
            </a:r>
            <a:r>
              <a:rPr lang="en-US" altLang="zh-CN" sz="4000" b="1" baseline="30000"/>
              <a:t>2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</a:p>
        </p:txBody>
      </p:sp>
      <p:grpSp>
        <p:nvGrpSpPr>
          <p:cNvPr id="179210" name="Group 10">
            <a:extLst>
              <a:ext uri="{FF2B5EF4-FFF2-40B4-BE49-F238E27FC236}">
                <a16:creationId xmlns:a16="http://schemas.microsoft.com/office/drawing/2014/main" id="{B0E2CF32-9FF1-48D0-A507-E39573CB7A9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765175"/>
            <a:ext cx="1511300" cy="2009775"/>
            <a:chOff x="2925" y="482"/>
            <a:chExt cx="952" cy="1266"/>
          </a:xfrm>
        </p:grpSpPr>
        <p:graphicFrame>
          <p:nvGraphicFramePr>
            <p:cNvPr id="179211" name="Object 11">
              <a:extLst>
                <a:ext uri="{FF2B5EF4-FFF2-40B4-BE49-F238E27FC236}">
                  <a16:creationId xmlns:a16="http://schemas.microsoft.com/office/drawing/2014/main" id="{68D0B130-D568-462E-A8DA-670A957DE2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482"/>
            <a:ext cx="594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21" name="位图图像" r:id="rId5" imgW="942857" imgH="1352381" progId="Paint.Picture">
                    <p:embed/>
                  </p:oleObj>
                </mc:Choice>
                <mc:Fallback>
                  <p:oleObj name="位图图像" r:id="rId5" imgW="942857" imgH="1352381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482"/>
                          <a:ext cx="594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12" name="Text Box 12">
              <a:extLst>
                <a:ext uri="{FF2B5EF4-FFF2-40B4-BE49-F238E27FC236}">
                  <a16:creationId xmlns:a16="http://schemas.microsoft.com/office/drawing/2014/main" id="{32EC67ED-8463-4AFA-AAD0-EEC551D29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344"/>
              <a:ext cx="9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PbS</a:t>
              </a:r>
              <a:r>
                <a:rPr lang="en-US" altLang="zh-CN" sz="3600" b="1">
                  <a:sym typeface="Symbol" panose="05050102010706020507" pitchFamily="18" charset="2"/>
                </a:rPr>
                <a:t></a:t>
              </a:r>
            </a:p>
          </p:txBody>
        </p:sp>
      </p:grpSp>
      <p:grpSp>
        <p:nvGrpSpPr>
          <p:cNvPr id="179213" name="Group 13">
            <a:extLst>
              <a:ext uri="{FF2B5EF4-FFF2-40B4-BE49-F238E27FC236}">
                <a16:creationId xmlns:a16="http://schemas.microsoft.com/office/drawing/2014/main" id="{9A4C9E23-BA14-4714-927E-97E14CB16C06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3284538"/>
            <a:ext cx="1223963" cy="2441575"/>
            <a:chOff x="1837" y="2205"/>
            <a:chExt cx="771" cy="1538"/>
          </a:xfrm>
        </p:grpSpPr>
        <p:sp>
          <p:nvSpPr>
            <p:cNvPr id="179214" name="Text Box 14">
              <a:extLst>
                <a:ext uri="{FF2B5EF4-FFF2-40B4-BE49-F238E27FC236}">
                  <a16:creationId xmlns:a16="http://schemas.microsoft.com/office/drawing/2014/main" id="{616B2AF2-0C2A-462A-9C94-05BED9E1E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205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33CC"/>
                  </a:solidFill>
                </a:rPr>
                <a:t>+</a:t>
              </a:r>
            </a:p>
          </p:txBody>
        </p:sp>
        <p:graphicFrame>
          <p:nvGraphicFramePr>
            <p:cNvPr id="179215" name="Object 15">
              <a:extLst>
                <a:ext uri="{FF2B5EF4-FFF2-40B4-BE49-F238E27FC236}">
                  <a16:creationId xmlns:a16="http://schemas.microsoft.com/office/drawing/2014/main" id="{37D55D29-901C-451C-BDF6-4B1F972C5D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886"/>
            <a:ext cx="227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22" name="CS ChemDraw Drawing" r:id="rId7" imgW="167400" imgH="792360" progId="ChemDraw.Document.5.0">
                    <p:embed/>
                  </p:oleObj>
                </mc:Choice>
                <mc:Fallback>
                  <p:oleObj name="CS ChemDraw Drawing" r:id="rId7" imgW="167400" imgH="792360" progId="ChemDraw.Document.5.0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886"/>
                          <a:ext cx="227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16" name="Text Box 16">
              <a:extLst>
                <a:ext uri="{FF2B5EF4-FFF2-40B4-BE49-F238E27FC236}">
                  <a16:creationId xmlns:a16="http://schemas.microsoft.com/office/drawing/2014/main" id="{721568B1-F501-4FC6-A91A-6E2F72C0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3339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33CC"/>
                  </a:solidFill>
                </a:rPr>
                <a:t>PbS</a:t>
              </a:r>
            </a:p>
          </p:txBody>
        </p:sp>
      </p:grpSp>
      <p:sp>
        <p:nvSpPr>
          <p:cNvPr id="179217" name="AutoShape 17">
            <a:extLst>
              <a:ext uri="{FF2B5EF4-FFF2-40B4-BE49-F238E27FC236}">
                <a16:creationId xmlns:a16="http://schemas.microsoft.com/office/drawing/2014/main" id="{EE4FD0DC-FB29-4B51-93F2-D38E739D4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724400"/>
            <a:ext cx="3024187" cy="649288"/>
          </a:xfrm>
          <a:prstGeom prst="wedgeRectCallout">
            <a:avLst>
              <a:gd name="adj1" fmla="val -73569"/>
              <a:gd name="adj2" fmla="val 43644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 i="1"/>
              <a:t>K</a:t>
            </a:r>
            <a:r>
              <a:rPr lang="en-US" altLang="zh-CN" sz="3200" b="1" baseline="-25000"/>
              <a:t>sp</a:t>
            </a:r>
            <a:r>
              <a:rPr lang="en-US" altLang="zh-CN" sz="32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200" b="1">
                <a:sym typeface="Symbol" panose="05050102010706020507" pitchFamily="18" charset="2"/>
              </a:rPr>
              <a:t> = 8.010</a:t>
            </a:r>
            <a:r>
              <a:rPr lang="en-US" altLang="zh-CN" sz="32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3200" b="1" baseline="30000">
                <a:sym typeface="Symbol" panose="05050102010706020507" pitchFamily="18" charset="2"/>
              </a:rPr>
              <a:t>28</a:t>
            </a:r>
          </a:p>
        </p:txBody>
      </p:sp>
      <p:sp>
        <p:nvSpPr>
          <p:cNvPr id="179218" name="AutoShape 18">
            <a:extLst>
              <a:ext uri="{FF2B5EF4-FFF2-40B4-BE49-F238E27FC236}">
                <a16:creationId xmlns:a16="http://schemas.microsoft.com/office/drawing/2014/main" id="{B56481D1-45E7-4A8C-AB2D-2273007A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3573463"/>
            <a:ext cx="1908175" cy="1150937"/>
          </a:xfrm>
          <a:prstGeom prst="wedgeRectCallout">
            <a:avLst>
              <a:gd name="adj1" fmla="val 38602"/>
              <a:gd name="adj2" fmla="val -7165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 i="1"/>
              <a:t>K</a:t>
            </a:r>
            <a:r>
              <a:rPr lang="en-US" altLang="zh-CN" sz="3200" b="1" baseline="-25000"/>
              <a:t>sp</a:t>
            </a:r>
            <a:r>
              <a:rPr lang="en-US" altLang="zh-CN" sz="32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200" b="1">
                <a:sym typeface="Symbol" panose="05050102010706020507" pitchFamily="18" charset="2"/>
              </a:rPr>
              <a:t> = 2.510</a:t>
            </a:r>
            <a:r>
              <a:rPr lang="en-US" altLang="zh-CN" sz="32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3200" b="1" baseline="30000"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79219" name="AutoShape 19">
            <a:extLst>
              <a:ext uri="{FF2B5EF4-FFF2-40B4-BE49-F238E27FC236}">
                <a16:creationId xmlns:a16="http://schemas.microsoft.com/office/drawing/2014/main" id="{6513E3F6-4D44-4F59-A635-9D319E4E3B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27088" y="4941888"/>
            <a:ext cx="3600450" cy="863600"/>
          </a:xfrm>
          <a:prstGeom prst="curvedUpArrow">
            <a:avLst>
              <a:gd name="adj1" fmla="val 4922"/>
              <a:gd name="adj2" fmla="val 190100"/>
              <a:gd name="adj3" fmla="val 52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utoUpdateAnimBg="0"/>
      <p:bldP spid="179207" grpId="0" autoUpdateAnimBg="0"/>
      <p:bldP spid="179208" grpId="0" animBg="1"/>
      <p:bldP spid="179209" grpId="0" autoUpdateAnimBg="0"/>
      <p:bldP spid="179217" grpId="0" animBg="1"/>
      <p:bldP spid="1792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3946BDA-173E-4F12-A6EF-6E4DD7BB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A7B4-FA7D-484C-A781-661C8CDE0BC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80226" name="Text Box 2">
            <a:extLst>
              <a:ext uri="{FF2B5EF4-FFF2-40B4-BE49-F238E27FC236}">
                <a16:creationId xmlns:a16="http://schemas.microsoft.com/office/drawing/2014/main" id="{43496BD1-5078-4195-A01C-525C344C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04813"/>
            <a:ext cx="820896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向与其沉淀共存的难溶强电解质的饱和溶液中，加入适当试剂，使该沉淀转化为另一种新沉淀的过程，称为</a:t>
            </a:r>
            <a:r>
              <a:rPr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沉淀的转化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0227" name="Text Box 3">
            <a:extLst>
              <a:ext uri="{FF2B5EF4-FFF2-40B4-BE49-F238E27FC236}">
                <a16:creationId xmlns:a16="http://schemas.microsoft.com/office/drawing/2014/main" id="{7A69846E-E90E-4471-B118-5166BFC26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00438"/>
            <a:ext cx="83534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4000" b="1">
                <a:cs typeface="Times New Roman" panose="02020603050405020304" pitchFamily="18" charset="0"/>
              </a:rPr>
              <a:t>沉淀转化的方向：一般</a:t>
            </a:r>
            <a:r>
              <a:rPr kumimoji="0" lang="zh-CN" altLang="en-US" sz="4000" b="1">
                <a:solidFill>
                  <a:schemeClr val="accent2"/>
                </a:solidFill>
                <a:cs typeface="Times New Roman" panose="02020603050405020304" pitchFamily="18" charset="0"/>
              </a:rPr>
              <a:t>由溶解度大的沉淀向溶解度小的沉淀</a:t>
            </a:r>
            <a:r>
              <a:rPr kumimoji="0" lang="zh-CN" altLang="en-US" sz="4000" b="1">
                <a:cs typeface="Times New Roman" panose="02020603050405020304" pitchFamily="18" charset="0"/>
              </a:rPr>
              <a:t>转化。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003C423-0EB6-4CE9-9793-5238F6D8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79A-C9B4-46C0-8804-E309A2FEB8C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6A39512F-0520-4D8A-86FA-C1C413958F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836613"/>
            <a:ext cx="8424863" cy="2160587"/>
          </a:xfrm>
        </p:spPr>
        <p:txBody>
          <a:bodyPr anchor="ctr"/>
          <a:lstStyle/>
          <a:p>
            <a:pPr>
              <a:buFontTx/>
              <a:buNone/>
            </a:pP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 baseline="30000">
                <a:sym typeface="Symbol" panose="05050102010706020507" pitchFamily="18" charset="2"/>
              </a:rPr>
              <a:t> </a:t>
            </a:r>
            <a:r>
              <a:rPr lang="en-US" altLang="zh-CN" sz="3600" b="1">
                <a:sym typeface="Symbol" panose="05050102010706020507" pitchFamily="18" charset="2"/>
              </a:rPr>
              <a:t>(PbS) = [Pb</a:t>
            </a:r>
            <a:r>
              <a:rPr lang="en-US" altLang="zh-CN" sz="3600" b="1" baseline="30000">
                <a:sym typeface="Symbol" panose="05050102010706020507" pitchFamily="18" charset="2"/>
              </a:rPr>
              <a:t>2+</a:t>
            </a:r>
            <a:r>
              <a:rPr lang="en-US" altLang="zh-CN" sz="3600" b="1">
                <a:sym typeface="Symbol" panose="05050102010706020507" pitchFamily="18" charset="2"/>
              </a:rPr>
              <a:t>][S</a:t>
            </a:r>
            <a:r>
              <a:rPr lang="en-US" altLang="zh-CN" sz="3600" b="1" baseline="30000">
                <a:sym typeface="Symbol" panose="05050102010706020507" pitchFamily="18" charset="2"/>
              </a:rPr>
              <a:t>2</a:t>
            </a:r>
            <a:r>
              <a:rPr lang="en-US" altLang="zh-CN" sz="3600" b="1">
                <a:sym typeface="Symbol" panose="05050102010706020507" pitchFamily="18" charset="2"/>
              </a:rPr>
              <a:t>] = 8.010</a:t>
            </a:r>
            <a:r>
              <a:rPr lang="en-US" altLang="zh-CN" sz="3600" b="1" baseline="30000">
                <a:sym typeface="Symbol" panose="05050102010706020507" pitchFamily="18" charset="2"/>
              </a:rPr>
              <a:t>28</a:t>
            </a:r>
          </a:p>
          <a:p>
            <a:pPr>
              <a:buFontTx/>
              <a:buNone/>
            </a:pP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 baseline="30000">
                <a:sym typeface="Symbol" panose="05050102010706020507" pitchFamily="18" charset="2"/>
              </a:rPr>
              <a:t> </a:t>
            </a:r>
            <a:r>
              <a:rPr lang="en-US" altLang="zh-CN" sz="3600" b="1">
                <a:sym typeface="Symbol" panose="05050102010706020507" pitchFamily="18" charset="2"/>
              </a:rPr>
              <a:t>(PbSO</a:t>
            </a:r>
            <a:r>
              <a:rPr lang="en-US" altLang="zh-CN" sz="3600" b="1" baseline="-25000">
                <a:sym typeface="Symbol" panose="05050102010706020507" pitchFamily="18" charset="2"/>
              </a:rPr>
              <a:t>4</a:t>
            </a:r>
            <a:r>
              <a:rPr lang="en-US" altLang="zh-CN" sz="3600" b="1">
                <a:sym typeface="Symbol" panose="05050102010706020507" pitchFamily="18" charset="2"/>
              </a:rPr>
              <a:t>) = [Pb</a:t>
            </a:r>
            <a:r>
              <a:rPr lang="en-US" altLang="zh-CN" sz="3600" b="1" baseline="30000">
                <a:sym typeface="Symbol" panose="05050102010706020507" pitchFamily="18" charset="2"/>
              </a:rPr>
              <a:t>2+</a:t>
            </a:r>
            <a:r>
              <a:rPr lang="en-US" altLang="zh-CN" sz="3600" b="1">
                <a:sym typeface="Symbol" panose="05050102010706020507" pitchFamily="18" charset="2"/>
              </a:rPr>
              <a:t>][SO</a:t>
            </a:r>
            <a:r>
              <a:rPr lang="en-US" altLang="zh-CN" sz="3600" b="1" baseline="-25000">
                <a:sym typeface="Symbol" panose="05050102010706020507" pitchFamily="18" charset="2"/>
              </a:rPr>
              <a:t>4</a:t>
            </a:r>
            <a:r>
              <a:rPr lang="en-US" altLang="zh-CN" sz="3600" b="1" baseline="30000">
                <a:sym typeface="Symbol" panose="05050102010706020507" pitchFamily="18" charset="2"/>
              </a:rPr>
              <a:t>2</a:t>
            </a:r>
            <a:r>
              <a:rPr lang="en-US" altLang="zh-CN" sz="3600" b="1">
                <a:sym typeface="Symbol" panose="05050102010706020507" pitchFamily="18" charset="2"/>
              </a:rPr>
              <a:t>] = 2.510</a:t>
            </a:r>
            <a:r>
              <a:rPr lang="en-US" altLang="zh-CN" sz="3600" b="1" baseline="30000">
                <a:sym typeface="Symbol" panose="05050102010706020507" pitchFamily="18" charset="2"/>
              </a:rPr>
              <a:t>8</a:t>
            </a:r>
          </a:p>
          <a:p>
            <a:pPr>
              <a:buFontTx/>
              <a:buNone/>
            </a:pPr>
            <a:r>
              <a:rPr lang="zh-CN" altLang="en-US" sz="3600" b="1">
                <a:sym typeface="Symbol" panose="05050102010706020507" pitchFamily="18" charset="2"/>
              </a:rPr>
              <a:t>两式相除，得</a:t>
            </a:r>
          </a:p>
        </p:txBody>
      </p:sp>
      <p:graphicFrame>
        <p:nvGraphicFramePr>
          <p:cNvPr id="181251" name="Object 3">
            <a:extLst>
              <a:ext uri="{FF2B5EF4-FFF2-40B4-BE49-F238E27FC236}">
                <a16:creationId xmlns:a16="http://schemas.microsoft.com/office/drawing/2014/main" id="{A0CBCE7F-4988-48F8-B42F-5F96D35B9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924175"/>
          <a:ext cx="6767513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4" name="公式" r:id="rId3" imgW="1993680" imgH="457200" progId="Equation.3">
                  <p:embed/>
                </p:oleObj>
              </mc:Choice>
              <mc:Fallback>
                <p:oleObj name="公式" r:id="rId3" imgW="19936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24175"/>
                        <a:ext cx="6767513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Text Box 4">
            <a:extLst>
              <a:ext uri="{FF2B5EF4-FFF2-40B4-BE49-F238E27FC236}">
                <a16:creationId xmlns:a16="http://schemas.microsoft.com/office/drawing/2014/main" id="{52E3B05D-7525-4BBB-910E-FAF47FBC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08500"/>
            <a:ext cx="828040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003399"/>
                </a:solidFill>
              </a:rPr>
              <a:t>故：在加入新的沉淀剂</a:t>
            </a:r>
            <a:r>
              <a:rPr lang="en-US" altLang="zh-CN" sz="3600" b="1">
                <a:solidFill>
                  <a:srgbClr val="003399"/>
                </a:solidFill>
                <a:sym typeface="Symbol" panose="05050102010706020507" pitchFamily="18" charset="2"/>
              </a:rPr>
              <a:t>S</a:t>
            </a:r>
            <a:r>
              <a:rPr lang="en-US" altLang="zh-CN" sz="3600" b="1" baseline="30000">
                <a:solidFill>
                  <a:srgbClr val="003399"/>
                </a:solidFill>
                <a:sym typeface="Symbol" panose="05050102010706020507" pitchFamily="18" charset="2"/>
              </a:rPr>
              <a:t>2</a:t>
            </a:r>
            <a:r>
              <a:rPr lang="zh-CN" altLang="en-US" sz="3600" b="1">
                <a:solidFill>
                  <a:srgbClr val="003399"/>
                </a:solidFill>
              </a:rPr>
              <a:t>时，只要能保持 </a:t>
            </a:r>
            <a:r>
              <a:rPr lang="en-US" altLang="zh-CN" sz="3600" b="1">
                <a:solidFill>
                  <a:srgbClr val="003399"/>
                </a:solidFill>
              </a:rPr>
              <a:t>[</a:t>
            </a:r>
            <a:r>
              <a:rPr lang="en-US" altLang="zh-CN" sz="3600" b="1">
                <a:solidFill>
                  <a:srgbClr val="003399"/>
                </a:solidFill>
                <a:sym typeface="Symbol" panose="05050102010706020507" pitchFamily="18" charset="2"/>
              </a:rPr>
              <a:t>S</a:t>
            </a:r>
            <a:r>
              <a:rPr lang="en-US" altLang="zh-CN" sz="3600" b="1" baseline="30000">
                <a:solidFill>
                  <a:srgbClr val="003399"/>
                </a:solidFill>
                <a:sym typeface="Symbol" panose="05050102010706020507" pitchFamily="18" charset="2"/>
              </a:rPr>
              <a:t>2</a:t>
            </a:r>
            <a:r>
              <a:rPr lang="en-US" altLang="zh-CN" sz="3600" b="1">
                <a:solidFill>
                  <a:srgbClr val="003399"/>
                </a:solidFill>
              </a:rPr>
              <a:t>] &gt; </a:t>
            </a:r>
            <a:r>
              <a:rPr lang="en-US" altLang="zh-CN" sz="3600" b="1">
                <a:solidFill>
                  <a:srgbClr val="003399"/>
                </a:solidFill>
                <a:sym typeface="Symbol" panose="05050102010706020507" pitchFamily="18" charset="2"/>
              </a:rPr>
              <a:t>3.210</a:t>
            </a:r>
            <a:r>
              <a:rPr lang="en-US" altLang="zh-CN" sz="3600" b="1" baseline="30000">
                <a:solidFill>
                  <a:srgbClr val="003399"/>
                </a:solidFill>
                <a:sym typeface="Symbol" panose="05050102010706020507" pitchFamily="18" charset="2"/>
              </a:rPr>
              <a:t>20</a:t>
            </a:r>
            <a:r>
              <a:rPr lang="en-US" altLang="zh-CN" sz="3600" b="1">
                <a:solidFill>
                  <a:srgbClr val="003399"/>
                </a:solidFill>
                <a:sym typeface="Symbol" panose="05050102010706020507" pitchFamily="18" charset="2"/>
              </a:rPr>
              <a:t>[SO</a:t>
            </a:r>
            <a:r>
              <a:rPr lang="en-US" altLang="zh-CN" sz="3600" b="1" baseline="-25000">
                <a:solidFill>
                  <a:srgbClr val="003399"/>
                </a:solidFill>
                <a:sym typeface="Symbol" panose="05050102010706020507" pitchFamily="18" charset="2"/>
              </a:rPr>
              <a:t>4</a:t>
            </a:r>
            <a:r>
              <a:rPr lang="en-US" altLang="zh-CN" sz="3600" b="1" baseline="30000">
                <a:solidFill>
                  <a:srgbClr val="003399"/>
                </a:solidFill>
                <a:sym typeface="Symbol" panose="05050102010706020507" pitchFamily="18" charset="2"/>
              </a:rPr>
              <a:t>2</a:t>
            </a:r>
            <a:r>
              <a:rPr lang="en-US" altLang="zh-CN" sz="3600" b="1">
                <a:solidFill>
                  <a:srgbClr val="003399"/>
                </a:solidFill>
                <a:sym typeface="Symbol" panose="05050102010706020507" pitchFamily="18" charset="2"/>
              </a:rPr>
              <a:t>]</a:t>
            </a:r>
            <a:r>
              <a:rPr lang="zh-CN" altLang="en-US" sz="3600" b="1">
                <a:solidFill>
                  <a:srgbClr val="003399"/>
                </a:solidFill>
                <a:sym typeface="Symbol" panose="05050102010706020507" pitchFamily="18" charset="2"/>
              </a:rPr>
              <a:t>，则 </a:t>
            </a:r>
            <a:r>
              <a:rPr lang="en-US" altLang="zh-CN" sz="3600" b="1">
                <a:solidFill>
                  <a:srgbClr val="003399"/>
                </a:solidFill>
                <a:sym typeface="Symbol" panose="05050102010706020507" pitchFamily="18" charset="2"/>
              </a:rPr>
              <a:t>PbSO</a:t>
            </a:r>
            <a:r>
              <a:rPr lang="en-US" altLang="zh-CN" sz="3600" b="1" baseline="-25000">
                <a:solidFill>
                  <a:srgbClr val="003399"/>
                </a:solidFill>
                <a:sym typeface="Symbol" panose="05050102010706020507" pitchFamily="18" charset="2"/>
              </a:rPr>
              <a:t>4 </a:t>
            </a:r>
            <a:r>
              <a:rPr lang="zh-CN" altLang="en-US" sz="3600" b="1">
                <a:solidFill>
                  <a:srgbClr val="003399"/>
                </a:solidFill>
                <a:sym typeface="Symbol" panose="05050102010706020507" pitchFamily="18" charset="2"/>
              </a:rPr>
              <a:t>就会转变为 </a:t>
            </a:r>
            <a:r>
              <a:rPr lang="en-US" altLang="zh-CN" sz="3600" b="1">
                <a:solidFill>
                  <a:srgbClr val="003399"/>
                </a:solidFill>
                <a:sym typeface="Symbol" panose="05050102010706020507" pitchFamily="18" charset="2"/>
              </a:rPr>
              <a:t>PbS</a:t>
            </a:r>
            <a:r>
              <a:rPr lang="zh-CN" altLang="en-US" sz="3600" b="1">
                <a:solidFill>
                  <a:srgbClr val="003399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81253" name="Text Box 5">
            <a:extLst>
              <a:ext uri="{FF2B5EF4-FFF2-40B4-BE49-F238E27FC236}">
                <a16:creationId xmlns:a16="http://schemas.microsoft.com/office/drawing/2014/main" id="{4151546B-F5B9-4D41-860D-EC4B582BB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561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沉淀转化的条件：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BC3F7E60-F09D-4617-8501-276AC799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6E6B-3B51-4A7C-A90E-693895E34BD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82274" name="Text Box 2">
            <a:extLst>
              <a:ext uri="{FF2B5EF4-FFF2-40B4-BE49-F238E27FC236}">
                <a16:creationId xmlns:a16="http://schemas.microsoft.com/office/drawing/2014/main" id="{D2D64AAD-A4B8-4130-AB5D-C0A33959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15888"/>
            <a:ext cx="806608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4000" b="1">
                <a:solidFill>
                  <a:schemeClr val="accent2"/>
                </a:solidFill>
              </a:rPr>
              <a:t>练习：</a:t>
            </a:r>
            <a:r>
              <a:rPr lang="zh-CN" altLang="en-US" sz="4000" b="1"/>
              <a:t>已知</a:t>
            </a:r>
            <a:r>
              <a:rPr lang="zh-CN" altLang="en-US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/>
              <a:t>K</a:t>
            </a:r>
            <a:r>
              <a:rPr lang="en-US" altLang="zh-CN" sz="4000" b="1" baseline="-25000"/>
              <a:t>sp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 </a:t>
            </a:r>
            <a:r>
              <a:rPr lang="en-US" altLang="zh-CN" sz="4000" b="1">
                <a:sym typeface="Symbol" panose="05050102010706020507" pitchFamily="18" charset="2"/>
              </a:rPr>
              <a:t>(PbS) = 8.010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4000" b="1" baseline="30000">
                <a:sym typeface="Symbol" panose="05050102010706020507" pitchFamily="18" charset="2"/>
              </a:rPr>
              <a:t>28</a:t>
            </a:r>
            <a:r>
              <a:rPr lang="en-US" altLang="zh-CN" sz="4000" b="1">
                <a:sym typeface="Symbol" panose="05050102010706020507" pitchFamily="18" charset="2"/>
              </a:rPr>
              <a:t>, </a:t>
            </a:r>
            <a:r>
              <a:rPr lang="en-US" altLang="zh-CN" sz="4000" b="1" i="1"/>
              <a:t>K</a:t>
            </a:r>
            <a:r>
              <a:rPr lang="en-US" altLang="zh-CN" sz="4000" b="1" baseline="-25000"/>
              <a:t>sp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 baseline="30000">
                <a:sym typeface="Symbol" panose="05050102010706020507" pitchFamily="18" charset="2"/>
              </a:rPr>
              <a:t> </a:t>
            </a:r>
            <a:r>
              <a:rPr lang="en-US" altLang="zh-CN" sz="4000" b="1">
                <a:sym typeface="Symbol" panose="05050102010706020507" pitchFamily="18" charset="2"/>
              </a:rPr>
              <a:t>(PbSO</a:t>
            </a:r>
            <a:r>
              <a:rPr lang="en-US" altLang="zh-CN" sz="4000" b="1" baseline="-25000">
                <a:sym typeface="Symbol" panose="05050102010706020507" pitchFamily="18" charset="2"/>
              </a:rPr>
              <a:t>4</a:t>
            </a:r>
            <a:r>
              <a:rPr lang="en-US" altLang="zh-CN" sz="4000" b="1">
                <a:sym typeface="Symbol" panose="05050102010706020507" pitchFamily="18" charset="2"/>
              </a:rPr>
              <a:t>) = 2.510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4000" b="1" baseline="30000">
                <a:sym typeface="Symbol" panose="05050102010706020507" pitchFamily="18" charset="2"/>
              </a:rPr>
              <a:t>8</a:t>
            </a:r>
            <a:r>
              <a:rPr lang="zh-CN" altLang="en-US" sz="4000" b="1">
                <a:sym typeface="Symbol" panose="05050102010706020507" pitchFamily="18" charset="2"/>
              </a:rPr>
              <a:t>，则</a:t>
            </a:r>
            <a:r>
              <a:rPr lang="zh-CN" altLang="en-US" sz="4000" b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CN" sz="4000" b="1"/>
              <a:t>PbSO</a:t>
            </a:r>
            <a:r>
              <a:rPr lang="en-US" altLang="zh-CN" sz="4000" b="1" baseline="-30000"/>
              <a:t>4</a:t>
            </a:r>
            <a:r>
              <a:rPr lang="en-US" altLang="zh-CN" sz="4000" b="1"/>
              <a:t> + S</a:t>
            </a:r>
            <a:r>
              <a:rPr lang="en-US" altLang="zh-CN" sz="4000" b="1" baseline="30000"/>
              <a:t>2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4000" b="1" baseline="30000"/>
              <a:t>  </a:t>
            </a:r>
            <a:r>
              <a:rPr lang="en-US" altLang="zh-CN" sz="4000" b="1"/>
              <a:t>⇌ PbS + SO</a:t>
            </a:r>
            <a:r>
              <a:rPr lang="en-US" altLang="zh-CN" sz="4000" b="1" baseline="-30000"/>
              <a:t>4</a:t>
            </a:r>
            <a:r>
              <a:rPr lang="en-US" altLang="zh-CN" sz="4000" b="1" baseline="30000"/>
              <a:t>2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4000" b="1" i="1"/>
              <a:t>    </a:t>
            </a:r>
            <a:r>
              <a:rPr lang="en-US" altLang="zh-CN" sz="4000" b="1" i="1">
                <a:solidFill>
                  <a:srgbClr val="FF0000"/>
                </a:solidFill>
              </a:rPr>
              <a:t>K</a:t>
            </a:r>
            <a:r>
              <a:rPr lang="en-US" altLang="zh-CN" sz="4000" b="1" baseline="30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solidFill>
                  <a:srgbClr val="FF0000"/>
                </a:solidFill>
                <a:sym typeface="Symbol" panose="05050102010706020507" pitchFamily="18" charset="2"/>
              </a:rPr>
              <a:t> = ?</a:t>
            </a:r>
          </a:p>
        </p:txBody>
      </p:sp>
      <p:graphicFrame>
        <p:nvGraphicFramePr>
          <p:cNvPr id="182275" name="Object 3">
            <a:extLst>
              <a:ext uri="{FF2B5EF4-FFF2-40B4-BE49-F238E27FC236}">
                <a16:creationId xmlns:a16="http://schemas.microsoft.com/office/drawing/2014/main" id="{40FB0579-992B-4F48-B84A-922654A87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0488" y="2133600"/>
          <a:ext cx="611822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2" name="公式" r:id="rId3" imgW="1803240" imgH="444240" progId="Equation.3">
                  <p:embed/>
                </p:oleObj>
              </mc:Choice>
              <mc:Fallback>
                <p:oleObj name="公式" r:id="rId3" imgW="18032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133600"/>
                        <a:ext cx="611822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Text Box 4">
            <a:extLst>
              <a:ext uri="{FF2B5EF4-FFF2-40B4-BE49-F238E27FC236}">
                <a16:creationId xmlns:a16="http://schemas.microsoft.com/office/drawing/2014/main" id="{3539AB88-9649-4877-905B-EDE320846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76475"/>
            <a:ext cx="1008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解：</a:t>
            </a:r>
          </a:p>
        </p:txBody>
      </p:sp>
      <p:graphicFrame>
        <p:nvGraphicFramePr>
          <p:cNvPr id="182277" name="Object 5">
            <a:extLst>
              <a:ext uri="{FF2B5EF4-FFF2-40B4-BE49-F238E27FC236}">
                <a16:creationId xmlns:a16="http://schemas.microsoft.com/office/drawing/2014/main" id="{F83B9759-B635-4DDD-88D3-0DED15434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8" y="3573463"/>
          <a:ext cx="89217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3" name="公式" r:id="rId5" imgW="2628720" imgH="482400" progId="Equation.3">
                  <p:embed/>
                </p:oleObj>
              </mc:Choice>
              <mc:Fallback>
                <p:oleObj name="公式" r:id="rId5" imgW="26287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73463"/>
                        <a:ext cx="8921750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Text Box 6">
            <a:extLst>
              <a:ext uri="{FF2B5EF4-FFF2-40B4-BE49-F238E27FC236}">
                <a16:creationId xmlns:a16="http://schemas.microsoft.com/office/drawing/2014/main" id="{B4DAE78A-F196-4F34-84EA-1C1B4C38D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229225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PbS </a:t>
            </a:r>
            <a:r>
              <a:rPr lang="en-US" altLang="zh-CN" sz="3600" b="1">
                <a:solidFill>
                  <a:srgbClr val="FF0000"/>
                </a:solidFill>
                <a:sym typeface="Symbol" panose="05050102010706020507" pitchFamily="18" charset="2"/>
              </a:rPr>
              <a:t> PbSO</a:t>
            </a:r>
            <a:r>
              <a:rPr lang="en-US" altLang="zh-CN" sz="3600" b="1" baseline="-2500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sym typeface="Symbol" panose="05050102010706020507" pitchFamily="18" charset="2"/>
              </a:rPr>
              <a:t>？</a:t>
            </a:r>
            <a:endParaRPr lang="zh-CN" altLang="en-US" sz="36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82279" name="Object 7">
            <a:extLst>
              <a:ext uri="{FF2B5EF4-FFF2-40B4-BE49-F238E27FC236}">
                <a16:creationId xmlns:a16="http://schemas.microsoft.com/office/drawing/2014/main" id="{DB103660-2246-43C3-A5C4-63F779462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9688" y="5157788"/>
          <a:ext cx="48260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4" name="公式" r:id="rId7" imgW="1422360" imgH="228600" progId="Equation.3">
                  <p:embed/>
                </p:oleObj>
              </mc:Choice>
              <mc:Fallback>
                <p:oleObj name="公式" r:id="rId7" imgW="14223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5157788"/>
                        <a:ext cx="4826000" cy="7762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0" name="Text Box 8">
            <a:extLst>
              <a:ext uri="{FF2B5EF4-FFF2-40B4-BE49-F238E27FC236}">
                <a16:creationId xmlns:a16="http://schemas.microsoft.com/office/drawing/2014/main" id="{CD5168F9-7848-4F59-B30E-74B4D5419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949950"/>
            <a:ext cx="7488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PbS + 4H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 </a:t>
            </a:r>
            <a:r>
              <a:rPr lang="en-US" altLang="zh-CN" sz="3600" b="1">
                <a:sym typeface="Symbol" panose="05050102010706020507" pitchFamily="18" charset="2"/>
              </a:rPr>
              <a:t> PbSO</a:t>
            </a:r>
            <a:r>
              <a:rPr lang="en-US" altLang="zh-CN" sz="3600" b="1" baseline="-25000">
                <a:sym typeface="Symbol" panose="05050102010706020507" pitchFamily="18" charset="2"/>
              </a:rPr>
              <a:t>4</a:t>
            </a:r>
            <a:r>
              <a:rPr lang="en-US" altLang="zh-CN" sz="3600" b="1">
                <a:sym typeface="Symbol" panose="05050102010706020507" pitchFamily="18" charset="2"/>
              </a:rPr>
              <a:t> + 4H</a:t>
            </a:r>
            <a:r>
              <a:rPr lang="en-US" altLang="zh-CN" sz="3600" b="1" baseline="-25000">
                <a:sym typeface="Symbol" panose="05050102010706020507" pitchFamily="18" charset="2"/>
              </a:rPr>
              <a:t>2</a:t>
            </a:r>
            <a:r>
              <a:rPr lang="en-US" altLang="zh-CN" sz="3600" b="1">
                <a:sym typeface="Symbol" panose="05050102010706020507" pitchFamily="18" charset="2"/>
              </a:rPr>
              <a:t>O</a:t>
            </a:r>
            <a:endParaRPr lang="en-US" altLang="zh-CN" sz="3600" b="1" baseline="-25000">
              <a:sym typeface="Symbol" panose="05050102010706020507" pitchFamily="18" charset="2"/>
            </a:endParaRPr>
          </a:p>
        </p:txBody>
      </p:sp>
      <p:sp>
        <p:nvSpPr>
          <p:cNvPr id="182281" name="AutoShape 9">
            <a:extLst>
              <a:ext uri="{FF2B5EF4-FFF2-40B4-BE49-F238E27FC236}">
                <a16:creationId xmlns:a16="http://schemas.microsoft.com/office/drawing/2014/main" id="{8A2F358F-A05F-4FF1-9018-A357713E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97200"/>
            <a:ext cx="1368425" cy="936625"/>
          </a:xfrm>
          <a:prstGeom prst="wedgeRectCallout">
            <a:avLst>
              <a:gd name="adj1" fmla="val -39676"/>
              <a:gd name="adj2" fmla="val 7101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FF"/>
                </a:solidFill>
              </a:rPr>
              <a:t>转化很完全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  <p:bldP spid="182278" grpId="0"/>
      <p:bldP spid="182280" grpId="0"/>
      <p:bldP spid="18228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9CCD8F8-39DF-4381-BF9C-2CC5D91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CC85-9A09-4137-A8C8-1725B3309BC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DD45F241-368E-4318-BE87-50406D521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424863" cy="1800225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zh-CN" altLang="en-US" sz="3600" b="1"/>
              <a:t>若两种沉淀的</a:t>
            </a: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3600" b="1">
                <a:sym typeface="Symbol" panose="05050102010706020507" pitchFamily="18" charset="2"/>
              </a:rPr>
              <a:t>值比较接近，相差倍数不大时，则</a:t>
            </a:r>
            <a:r>
              <a:rPr lang="zh-CN" altLang="en-US" sz="3600" b="1">
                <a:solidFill>
                  <a:srgbClr val="0000FF"/>
                </a:solidFill>
                <a:sym typeface="Symbol" panose="05050102010706020507" pitchFamily="18" charset="2"/>
              </a:rPr>
              <a:t>溶解度小的沉淀有可能转化为溶解度大的沉淀</a:t>
            </a:r>
            <a:r>
              <a:rPr lang="zh-CN" altLang="en-US" sz="3600" b="1">
                <a:sym typeface="Symbol" panose="05050102010706020507" pitchFamily="18" charset="2"/>
              </a:rPr>
              <a:t>。例如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D23ED32E-E942-4527-BAB7-409C1A65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89138"/>
            <a:ext cx="874871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ym typeface="Symbol" panose="05050102010706020507" pitchFamily="18" charset="2"/>
              </a:rPr>
              <a:t>(BaCO</a:t>
            </a:r>
            <a:r>
              <a:rPr lang="en-US" altLang="zh-CN" sz="3600" b="1" baseline="-25000">
                <a:sym typeface="Symbol" panose="05050102010706020507" pitchFamily="18" charset="2"/>
              </a:rPr>
              <a:t>3</a:t>
            </a:r>
            <a:r>
              <a:rPr lang="en-US" altLang="zh-CN" sz="3600" b="1">
                <a:sym typeface="Symbol" panose="05050102010706020507" pitchFamily="18" charset="2"/>
              </a:rPr>
              <a:t>) = [Ba</a:t>
            </a:r>
            <a:r>
              <a:rPr lang="en-US" altLang="zh-CN" sz="3600" b="1" baseline="30000">
                <a:sym typeface="Symbol" panose="05050102010706020507" pitchFamily="18" charset="2"/>
              </a:rPr>
              <a:t>2+</a:t>
            </a:r>
            <a:r>
              <a:rPr lang="en-US" altLang="zh-CN" sz="3600" b="1">
                <a:sym typeface="Symbol" panose="05050102010706020507" pitchFamily="18" charset="2"/>
              </a:rPr>
              <a:t>][CO</a:t>
            </a:r>
            <a:r>
              <a:rPr lang="en-US" altLang="zh-CN" sz="3600" b="1" baseline="-25000">
                <a:sym typeface="Symbol" panose="05050102010706020507" pitchFamily="18" charset="2"/>
              </a:rPr>
              <a:t>3</a:t>
            </a:r>
            <a:r>
              <a:rPr lang="en-US" altLang="zh-CN" sz="3600" b="1" baseline="30000">
                <a:sym typeface="Symbol" panose="05050102010706020507" pitchFamily="18" charset="2"/>
              </a:rPr>
              <a:t>2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3600" b="1">
                <a:sym typeface="Symbol" panose="05050102010706020507" pitchFamily="18" charset="2"/>
              </a:rPr>
              <a:t>] = 2.610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ym typeface="Symbol" panose="05050102010706020507" pitchFamily="18" charset="2"/>
              </a:rPr>
              <a:t>9</a:t>
            </a:r>
            <a:endParaRPr lang="en-US" altLang="zh-CN" sz="3600" b="1" i="1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sz="3600" b="1" i="1"/>
              <a:t>K</a:t>
            </a:r>
            <a:r>
              <a:rPr lang="en-US" altLang="zh-CN" sz="3600" b="1" baseline="-25000"/>
              <a:t>sp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ym typeface="Symbol" panose="05050102010706020507" pitchFamily="18" charset="2"/>
              </a:rPr>
              <a:t>(BaCrO</a:t>
            </a:r>
            <a:r>
              <a:rPr lang="en-US" altLang="zh-CN" sz="3600" b="1" baseline="-25000">
                <a:sym typeface="Symbol" panose="05050102010706020507" pitchFamily="18" charset="2"/>
              </a:rPr>
              <a:t>4</a:t>
            </a:r>
            <a:r>
              <a:rPr lang="en-US" altLang="zh-CN" sz="3600" b="1">
                <a:sym typeface="Symbol" panose="05050102010706020507" pitchFamily="18" charset="2"/>
              </a:rPr>
              <a:t>)= [Ba</a:t>
            </a:r>
            <a:r>
              <a:rPr lang="en-US" altLang="zh-CN" sz="3600" b="1" baseline="30000">
                <a:sym typeface="Symbol" panose="05050102010706020507" pitchFamily="18" charset="2"/>
              </a:rPr>
              <a:t>2+</a:t>
            </a:r>
            <a:r>
              <a:rPr lang="en-US" altLang="zh-CN" sz="3600" b="1">
                <a:sym typeface="Symbol" panose="05050102010706020507" pitchFamily="18" charset="2"/>
              </a:rPr>
              <a:t>][CrO</a:t>
            </a:r>
            <a:r>
              <a:rPr lang="en-US" altLang="zh-CN" sz="3600" b="1" baseline="-25000">
                <a:sym typeface="Symbol" panose="05050102010706020507" pitchFamily="18" charset="2"/>
              </a:rPr>
              <a:t>4</a:t>
            </a:r>
            <a:r>
              <a:rPr lang="en-US" altLang="zh-CN" sz="3600" b="1" baseline="30000">
                <a:sym typeface="Symbol" panose="05050102010706020507" pitchFamily="18" charset="2"/>
              </a:rPr>
              <a:t>2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3600" b="1">
                <a:sym typeface="Symbol" panose="05050102010706020507" pitchFamily="18" charset="2"/>
              </a:rPr>
              <a:t>] = 1.210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sym typeface="Symbol" panose="05050102010706020507" pitchFamily="18" charset="2"/>
              </a:rPr>
              <a:t>10</a:t>
            </a:r>
            <a:endParaRPr lang="en-US" altLang="zh-CN" sz="3600" b="1">
              <a:sym typeface="Symbol" panose="05050102010706020507" pitchFamily="18" charset="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3600" b="1">
                <a:sym typeface="Symbol" panose="05050102010706020507" pitchFamily="18" charset="2"/>
              </a:rPr>
              <a:t>两式相除，得</a:t>
            </a:r>
          </a:p>
        </p:txBody>
      </p:sp>
      <p:graphicFrame>
        <p:nvGraphicFramePr>
          <p:cNvPr id="183300" name="Object 4">
            <a:extLst>
              <a:ext uri="{FF2B5EF4-FFF2-40B4-BE49-F238E27FC236}">
                <a16:creationId xmlns:a16="http://schemas.microsoft.com/office/drawing/2014/main" id="{220C173E-7523-47C9-AF85-903CEEF35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213100"/>
          <a:ext cx="54737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2" name="公式" r:id="rId3" imgW="1612800" imgH="457200" progId="Equation.3">
                  <p:embed/>
                </p:oleObj>
              </mc:Choice>
              <mc:Fallback>
                <p:oleObj name="公式" r:id="rId3" imgW="1612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13100"/>
                        <a:ext cx="54737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Text Box 5">
            <a:extLst>
              <a:ext uri="{FF2B5EF4-FFF2-40B4-BE49-F238E27FC236}">
                <a16:creationId xmlns:a16="http://schemas.microsoft.com/office/drawing/2014/main" id="{F140A61C-C46B-4D1F-A053-2921FB2B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652963"/>
            <a:ext cx="8569325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/>
              <a:t>故：只有保持 </a:t>
            </a:r>
            <a:r>
              <a:rPr lang="en-US" altLang="zh-CN" sz="3600" b="1">
                <a:sym typeface="Symbol" panose="05050102010706020507" pitchFamily="18" charset="2"/>
              </a:rPr>
              <a:t>[CO</a:t>
            </a:r>
            <a:r>
              <a:rPr lang="en-US" altLang="zh-CN" sz="3600" b="1" baseline="-25000">
                <a:sym typeface="Symbol" panose="05050102010706020507" pitchFamily="18" charset="2"/>
              </a:rPr>
              <a:t>3</a:t>
            </a:r>
            <a:r>
              <a:rPr lang="en-US" altLang="zh-CN" sz="3600" b="1" baseline="30000">
                <a:sym typeface="Symbol" panose="05050102010706020507" pitchFamily="18" charset="2"/>
              </a:rPr>
              <a:t>2</a:t>
            </a:r>
            <a:r>
              <a:rPr lang="en-US" altLang="zh-CN" sz="3600" b="1">
                <a:sym typeface="Symbol" panose="05050102010706020507" pitchFamily="18" charset="2"/>
              </a:rPr>
              <a:t>] &gt; 22</a:t>
            </a:r>
            <a:r>
              <a:rPr lang="en-US" altLang="zh-CN" sz="3600" b="1"/>
              <a:t>[</a:t>
            </a:r>
            <a:r>
              <a:rPr lang="en-US" altLang="zh-CN" sz="3600" b="1">
                <a:sym typeface="Symbol" panose="05050102010706020507" pitchFamily="18" charset="2"/>
              </a:rPr>
              <a:t>CrO</a:t>
            </a:r>
            <a:r>
              <a:rPr lang="en-US" altLang="zh-CN" sz="3600" b="1" baseline="-25000">
                <a:sym typeface="Symbol" panose="05050102010706020507" pitchFamily="18" charset="2"/>
              </a:rPr>
              <a:t>4</a:t>
            </a:r>
            <a:r>
              <a:rPr lang="en-US" altLang="zh-CN" sz="3600" b="1" baseline="30000">
                <a:sym typeface="Symbol" panose="05050102010706020507" pitchFamily="18" charset="2"/>
              </a:rPr>
              <a:t>2</a:t>
            </a:r>
            <a:r>
              <a:rPr lang="en-US" altLang="zh-CN" sz="3600" b="1"/>
              <a:t>]</a:t>
            </a:r>
            <a:r>
              <a:rPr lang="zh-CN" altLang="en-US" sz="3600" b="1">
                <a:sym typeface="Symbol" panose="05050102010706020507" pitchFamily="18" charset="2"/>
              </a:rPr>
              <a:t>，才能使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BaCrO</a:t>
            </a:r>
            <a:r>
              <a:rPr lang="en-US" altLang="zh-CN" sz="36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b="1">
                <a:solidFill>
                  <a:schemeClr val="accent2"/>
                </a:solidFill>
                <a:sym typeface="Symbol" panose="05050102010706020507" pitchFamily="18" charset="2"/>
              </a:rPr>
              <a:t>转变为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BaCO</a:t>
            </a:r>
            <a:r>
              <a:rPr lang="en-US" altLang="zh-CN" sz="36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z="3600" b="1" baseline="-25000">
                <a:sym typeface="Symbol" panose="05050102010706020507" pitchFamily="18" charset="2"/>
              </a:rPr>
              <a:t> </a:t>
            </a:r>
            <a:r>
              <a:rPr lang="zh-CN" altLang="en-US" sz="3600" b="1">
                <a:sym typeface="Symbol" panose="05050102010706020507" pitchFamily="18" charset="2"/>
              </a:rPr>
              <a:t>，这在实验室中是可以实现的。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626E68F3-2E51-41A5-93EF-58C5201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FC72-9F66-4680-A374-9454AF5B1EB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D2785CCB-772E-48A4-A404-057B0ED9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713787" cy="444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5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1608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2675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892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464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36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08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180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沉淀转化的应用：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lang="zh-CN" altLang="en-US" sz="3200" b="1">
                <a:ea typeface="楷体_GB2312" pitchFamily="49" charset="-122"/>
              </a:rPr>
              <a:t> 锅炉中的锅垢的主要成分为</a:t>
            </a:r>
            <a:r>
              <a:rPr lang="en-US" altLang="zh-CN" sz="3200" b="1">
                <a:ea typeface="楷体_GB2312" pitchFamily="49" charset="-122"/>
              </a:rPr>
              <a:t>CaSO</a:t>
            </a:r>
            <a:r>
              <a:rPr lang="en-US" altLang="zh-CN" sz="3200" b="1" baseline="-30000">
                <a:ea typeface="楷体_GB2312" pitchFamily="49" charset="-122"/>
              </a:rPr>
              <a:t>4 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en-US" altLang="zh-CN" sz="3200" b="1" i="1">
                <a:ea typeface="楷体_GB2312" pitchFamily="49" charset="-122"/>
              </a:rPr>
              <a:t>K</a:t>
            </a:r>
            <a:r>
              <a:rPr lang="en-US" altLang="zh-CN" sz="3200" b="1" baseline="-30000">
                <a:ea typeface="楷体_GB2312" pitchFamily="49" charset="-122"/>
              </a:rPr>
              <a:t>sp</a:t>
            </a:r>
            <a:r>
              <a:rPr lang="en-US" altLang="zh-CN" sz="3200" b="1">
                <a:ea typeface="楷体_GB2312" pitchFamily="49" charset="-122"/>
              </a:rPr>
              <a:t> = 7.10×10</a:t>
            </a:r>
            <a:r>
              <a:rPr lang="en-US" altLang="zh-CN" sz="3200" b="1" baseline="30000">
                <a:ea typeface="楷体_GB2312" pitchFamily="49" charset="-122"/>
              </a:rPr>
              <a:t>-5</a:t>
            </a:r>
            <a:r>
              <a:rPr lang="en-US" altLang="zh-CN" sz="3200" b="1">
                <a:ea typeface="楷体_GB2312" pitchFamily="49" charset="-122"/>
              </a:rPr>
              <a:t> ), </a:t>
            </a:r>
            <a:r>
              <a:rPr lang="zh-CN" altLang="en-US" sz="3200" b="1">
                <a:ea typeface="楷体_GB2312" pitchFamily="49" charset="-122"/>
              </a:rPr>
              <a:t>由于 </a:t>
            </a:r>
            <a:r>
              <a:rPr lang="en-US" altLang="zh-CN" sz="3200" b="1">
                <a:ea typeface="楷体_GB2312" pitchFamily="49" charset="-122"/>
              </a:rPr>
              <a:t>CaSO</a:t>
            </a:r>
            <a:r>
              <a:rPr lang="en-US" altLang="zh-CN" sz="3200" b="1" baseline="-30000">
                <a:ea typeface="楷体_GB2312" pitchFamily="49" charset="-122"/>
              </a:rPr>
              <a:t>4</a:t>
            </a:r>
            <a:r>
              <a:rPr lang="zh-CN" altLang="en-US" sz="3200" b="1">
                <a:ea typeface="楷体_GB2312" pitchFamily="49" charset="-122"/>
              </a:rPr>
              <a:t>不溶于酸，难以除去。若用</a:t>
            </a:r>
            <a:r>
              <a:rPr lang="en-US" altLang="zh-CN" sz="3200" b="1">
                <a:ea typeface="楷体_GB2312" pitchFamily="49" charset="-122"/>
              </a:rPr>
              <a:t>Na</a:t>
            </a:r>
            <a:r>
              <a:rPr lang="en-US" altLang="zh-CN" sz="3200" b="1" baseline="-30000">
                <a:ea typeface="楷体_GB2312" pitchFamily="49" charset="-122"/>
              </a:rPr>
              <a:t>2</a:t>
            </a:r>
            <a:r>
              <a:rPr lang="en-US" altLang="zh-CN" sz="3200" b="1">
                <a:ea typeface="楷体_GB2312" pitchFamily="49" charset="-122"/>
              </a:rPr>
              <a:t>CO</a:t>
            </a:r>
            <a:r>
              <a:rPr lang="en-US" altLang="zh-CN" sz="3200" b="1" baseline="-30000">
                <a:ea typeface="楷体_GB2312" pitchFamily="49" charset="-122"/>
              </a:rPr>
              <a:t>3</a:t>
            </a:r>
            <a:r>
              <a:rPr lang="zh-CN" altLang="en-US" sz="3200" b="1">
                <a:ea typeface="楷体_GB2312" pitchFamily="49" charset="-122"/>
              </a:rPr>
              <a:t>溶液处理，可转化为更难溶但质地疏松、易溶于酸的物质</a:t>
            </a:r>
            <a:r>
              <a:rPr lang="en-US" altLang="zh-CN" sz="3200" b="1">
                <a:ea typeface="楷体_GB2312" pitchFamily="49" charset="-122"/>
              </a:rPr>
              <a:t>CaCO</a:t>
            </a:r>
            <a:r>
              <a:rPr lang="en-US" altLang="zh-CN" sz="3200" b="1" baseline="-30000">
                <a:ea typeface="楷体_GB2312" pitchFamily="49" charset="-122"/>
              </a:rPr>
              <a:t>3 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en-US" altLang="zh-CN" sz="3200" b="1" i="1">
                <a:ea typeface="楷体_GB2312" pitchFamily="49" charset="-122"/>
              </a:rPr>
              <a:t>K</a:t>
            </a:r>
            <a:r>
              <a:rPr lang="en-US" altLang="zh-CN" sz="3200" b="1" baseline="-25000">
                <a:ea typeface="楷体_GB2312" pitchFamily="49" charset="-122"/>
              </a:rPr>
              <a:t>sp</a:t>
            </a:r>
            <a:r>
              <a:rPr lang="en-US" altLang="zh-CN" sz="3200" b="1" i="1">
                <a:ea typeface="楷体_GB2312" pitchFamily="49" charset="-122"/>
              </a:rPr>
              <a:t> = </a:t>
            </a:r>
            <a:r>
              <a:rPr lang="en-US" altLang="zh-CN" sz="3200" b="1">
                <a:ea typeface="楷体_GB2312" pitchFamily="49" charset="-122"/>
              </a:rPr>
              <a:t>4.96×10</a:t>
            </a:r>
            <a:r>
              <a:rPr lang="en-US" altLang="zh-CN" sz="3200" b="1" baseline="30000">
                <a:ea typeface="楷体_GB2312" pitchFamily="49" charset="-122"/>
              </a:rPr>
              <a:t>-9</a:t>
            </a:r>
            <a:r>
              <a:rPr lang="en-US" altLang="zh-CN" sz="3200" b="1">
                <a:ea typeface="楷体_GB2312" pitchFamily="49" charset="-122"/>
              </a:rPr>
              <a:t> )</a:t>
            </a:r>
            <a:r>
              <a:rPr lang="en-US" altLang="zh-CN" sz="3200" b="1" baseline="-30000">
                <a:ea typeface="楷体_GB2312" pitchFamily="49" charset="-122"/>
              </a:rPr>
              <a:t> </a:t>
            </a:r>
            <a:r>
              <a:rPr lang="zh-CN" altLang="en-US" sz="3200" b="1">
                <a:ea typeface="楷体_GB2312" pitchFamily="49" charset="-122"/>
              </a:rPr>
              <a:t>，从而可以容易地用醋酸等弱酸清除。实际中不用醋酸，用盐酸。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C1EFF07-B5A0-4F39-8139-CA2F43E9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80CC-0D33-49B0-ACFA-FCA6A5D3716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30953C54-D4BC-4A5B-A8C7-48D24A262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792162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0000FF"/>
                </a:solidFill>
              </a:rPr>
              <a:t>沉淀转化的应用：</a:t>
            </a:r>
          </a:p>
        </p:txBody>
      </p:sp>
      <p:sp>
        <p:nvSpPr>
          <p:cNvPr id="185347" name="Text Box 3">
            <a:extLst>
              <a:ext uri="{FF2B5EF4-FFF2-40B4-BE49-F238E27FC236}">
                <a16:creationId xmlns:a16="http://schemas.microsoft.com/office/drawing/2014/main" id="{D9300DF7-0892-4091-83E7-6C46AF81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6613"/>
            <a:ext cx="8856663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5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1608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2675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892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464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36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08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180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AutoNum type="circleNumDbPlain" startAt="2"/>
            </a:pP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000066"/>
                </a:solidFill>
                <a:ea typeface="楷体_GB2312" pitchFamily="49" charset="-122"/>
              </a:rPr>
              <a:t>废水处理</a:t>
            </a:r>
          </a:p>
          <a:p>
            <a:pPr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3600" b="1">
                <a:ea typeface="楷体_GB2312" pitchFamily="49" charset="-122"/>
              </a:rPr>
              <a:t>    </a:t>
            </a:r>
            <a:r>
              <a:rPr lang="zh-CN" altLang="en-US" sz="3200" b="1">
                <a:ea typeface="楷体_GB2312" pitchFamily="49" charset="-122"/>
              </a:rPr>
              <a:t>含</a:t>
            </a:r>
            <a:r>
              <a:rPr lang="en-US" altLang="zh-CN" sz="3200" b="1">
                <a:ea typeface="楷体_GB2312" pitchFamily="49" charset="-122"/>
              </a:rPr>
              <a:t>Hg</a:t>
            </a:r>
            <a:r>
              <a:rPr lang="en-US" altLang="zh-CN" sz="3200" b="1" baseline="30000">
                <a:ea typeface="楷体_GB2312" pitchFamily="49" charset="-122"/>
              </a:rPr>
              <a:t>2+</a:t>
            </a:r>
            <a:r>
              <a:rPr lang="zh-CN" altLang="en-US" sz="3200" b="1">
                <a:ea typeface="楷体_GB2312" pitchFamily="49" charset="-122"/>
              </a:rPr>
              <a:t>废水可以用硫化物进行处理，但若用易溶硫化物如</a:t>
            </a:r>
            <a:r>
              <a:rPr lang="en-US" altLang="zh-CN" sz="3200" b="1">
                <a:ea typeface="楷体_GB2312" pitchFamily="49" charset="-122"/>
              </a:rPr>
              <a:t>Na</a:t>
            </a:r>
            <a:r>
              <a:rPr lang="en-US" altLang="zh-CN" sz="3200" b="1" baseline="-25000">
                <a:ea typeface="楷体_GB2312" pitchFamily="49" charset="-122"/>
              </a:rPr>
              <a:t>2</a:t>
            </a:r>
            <a:r>
              <a:rPr lang="en-US" altLang="zh-CN" sz="3200" b="1">
                <a:ea typeface="楷体_GB2312" pitchFamily="49" charset="-122"/>
              </a:rPr>
              <a:t>S</a:t>
            </a:r>
            <a:r>
              <a:rPr lang="zh-CN" altLang="en-US" sz="3200" b="1">
                <a:ea typeface="楷体_GB2312" pitchFamily="49" charset="-122"/>
              </a:rPr>
              <a:t>等进行处理时，处理后的水中存在大量的硫离子，造成新的污染。利用沉淀转化的方法，如用</a:t>
            </a:r>
            <a:r>
              <a:rPr lang="en-US" altLang="zh-CN" sz="3200" b="1">
                <a:ea typeface="楷体_GB2312" pitchFamily="49" charset="-122"/>
              </a:rPr>
              <a:t>FeS</a:t>
            </a:r>
            <a:r>
              <a:rPr lang="zh-CN" altLang="en-US" sz="3200" b="1">
                <a:ea typeface="楷体_GB2312" pitchFamily="49" charset="-122"/>
              </a:rPr>
              <a:t>处理含</a:t>
            </a:r>
            <a:r>
              <a:rPr lang="en-US" altLang="zh-CN" sz="3200" b="1">
                <a:ea typeface="楷体_GB2312" pitchFamily="49" charset="-122"/>
              </a:rPr>
              <a:t>Hg</a:t>
            </a:r>
            <a:r>
              <a:rPr lang="en-US" altLang="zh-CN" sz="3200" b="1" baseline="30000">
                <a:ea typeface="楷体_GB2312" pitchFamily="49" charset="-122"/>
              </a:rPr>
              <a:t>2+</a:t>
            </a:r>
            <a:r>
              <a:rPr lang="zh-CN" altLang="en-US" sz="3200" b="1">
                <a:ea typeface="楷体_GB2312" pitchFamily="49" charset="-122"/>
              </a:rPr>
              <a:t>废水，则可以解决这个问题。</a:t>
            </a:r>
          </a:p>
        </p:txBody>
      </p:sp>
      <p:sp>
        <p:nvSpPr>
          <p:cNvPr id="185348" name="Text Box 4">
            <a:extLst>
              <a:ext uri="{FF2B5EF4-FFF2-40B4-BE49-F238E27FC236}">
                <a16:creationId xmlns:a16="http://schemas.microsoft.com/office/drawing/2014/main" id="{BBCE7697-AB3D-41EE-8A00-6A2007A0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437063"/>
            <a:ext cx="849630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FeS(s) + Hg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2+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(aq)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= HgS(s) + Fe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2+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(aq)</a:t>
            </a:r>
            <a:r>
              <a:rPr lang="en-US" altLang="zh-CN" sz="3600" b="1">
                <a:ea typeface="楷体_GB2312" pitchFamily="49" charset="-122"/>
              </a:rPr>
              <a:t>  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3600" b="1" i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en-US" altLang="zh-CN" sz="3600" b="1" baseline="30000">
                <a:solidFill>
                  <a:srgbClr val="0000FF"/>
                </a:solidFill>
                <a:ea typeface="MS PMincho" pitchFamily="18" charset="-128"/>
                <a:cs typeface="Times New Roman" panose="02020603050405020304" pitchFamily="18" charset="0"/>
              </a:rPr>
              <a:t>Ɵ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 = 7.9 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10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33</a:t>
            </a:r>
            <a:endParaRPr lang="en-US" altLang="zh-CN" sz="3600" b="1">
              <a:solidFill>
                <a:srgbClr val="0000FF"/>
              </a:solidFill>
              <a:ea typeface="楷体_GB2312" pitchFamily="49" charset="-122"/>
            </a:endParaRP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3600" b="1">
                <a:ea typeface="楷体_GB2312" pitchFamily="49" charset="-122"/>
              </a:rPr>
              <a:t>因过量的</a:t>
            </a:r>
            <a:r>
              <a:rPr lang="en-US" altLang="zh-CN" sz="3600" b="1">
                <a:ea typeface="楷体_GB2312" pitchFamily="49" charset="-122"/>
              </a:rPr>
              <a:t>FeS</a:t>
            </a:r>
            <a:r>
              <a:rPr lang="zh-CN" altLang="en-US" sz="3600" b="1">
                <a:ea typeface="楷体_GB2312" pitchFamily="49" charset="-122"/>
              </a:rPr>
              <a:t>不溶于水，可以过滤除去。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D662769-B207-42EC-99D6-71BC78FC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45C2-0627-4970-BE31-E08907AB9A97}" type="slidenum">
              <a:rPr lang="en-US" altLang="zh-CN"/>
              <a:pPr/>
              <a:t>37</a:t>
            </a:fld>
            <a:endParaRPr lang="en-US" altLang="zh-CN"/>
          </a:p>
        </p:txBody>
      </p:sp>
      <p:pic>
        <p:nvPicPr>
          <p:cNvPr id="186370" name="Picture 2" descr="17">
            <a:extLst>
              <a:ext uri="{FF2B5EF4-FFF2-40B4-BE49-F238E27FC236}">
                <a16:creationId xmlns:a16="http://schemas.microsoft.com/office/drawing/2014/main" id="{214EF8C4-71B3-4050-A859-83FBCF88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7786687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371" name="Text Box 3">
            <a:extLst>
              <a:ext uri="{FF2B5EF4-FFF2-40B4-BE49-F238E27FC236}">
                <a16:creationId xmlns:a16="http://schemas.microsoft.com/office/drawing/2014/main" id="{C7DAEA00-B196-4014-BC7F-28613809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37063"/>
            <a:ext cx="4038600" cy="762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3600" b="1"/>
              <a:t>Ca</a:t>
            </a:r>
            <a:r>
              <a:rPr lang="en-US" altLang="zh-CN" sz="3600" b="1" baseline="-25000"/>
              <a:t>10</a:t>
            </a:r>
            <a:r>
              <a:rPr lang="en-US" altLang="zh-CN" sz="3600" b="1"/>
              <a:t>(PO</a:t>
            </a:r>
            <a:r>
              <a:rPr lang="en-US" altLang="zh-CN" sz="3600" b="1" baseline="-25000"/>
              <a:t>4</a:t>
            </a:r>
            <a:r>
              <a:rPr lang="en-US" altLang="zh-CN" sz="3600" b="1"/>
              <a:t>)</a:t>
            </a:r>
            <a:r>
              <a:rPr lang="en-US" altLang="zh-CN" sz="3600" b="1" baseline="-25000"/>
              <a:t>6</a:t>
            </a:r>
            <a:r>
              <a:rPr lang="en-US" altLang="zh-CN" sz="3600" b="1"/>
              <a:t>(OH)</a:t>
            </a:r>
            <a:r>
              <a:rPr lang="en-US" altLang="zh-CN" sz="3600" b="1" baseline="-25000"/>
              <a:t>2</a:t>
            </a:r>
          </a:p>
        </p:txBody>
      </p:sp>
      <p:sp>
        <p:nvSpPr>
          <p:cNvPr id="186372" name="Rectangle 4">
            <a:extLst>
              <a:ext uri="{FF2B5EF4-FFF2-40B4-BE49-F238E27FC236}">
                <a16:creationId xmlns:a16="http://schemas.microsoft.com/office/drawing/2014/main" id="{B74BB10A-C0E7-4415-A7D0-827BEA73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4437063"/>
            <a:ext cx="720725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4400" b="1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6373" name="Text Box 5">
            <a:extLst>
              <a:ext uri="{FF2B5EF4-FFF2-40B4-BE49-F238E27FC236}">
                <a16:creationId xmlns:a16="http://schemas.microsoft.com/office/drawing/2014/main" id="{4714993A-9305-4982-85FC-2810434A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229225"/>
            <a:ext cx="4176713" cy="57943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羟磷灰石</a:t>
            </a:r>
            <a:r>
              <a:rPr lang="zh-CN" altLang="en-US" sz="3200" b="1">
                <a:sym typeface="Symbol" panose="05050102010706020507" pitchFamily="18" charset="2"/>
              </a:rPr>
              <a:t></a:t>
            </a:r>
            <a:r>
              <a:rPr lang="zh-CN" altLang="en-US" sz="3200" b="1">
                <a:solidFill>
                  <a:schemeClr val="accent2"/>
                </a:solidFill>
                <a:sym typeface="Symbol" panose="05050102010706020507" pitchFamily="18" charset="2"/>
              </a:rPr>
              <a:t>氟磷灰石</a:t>
            </a:r>
          </a:p>
        </p:txBody>
      </p:sp>
      <p:sp>
        <p:nvSpPr>
          <p:cNvPr id="186375" name="Text Box 7">
            <a:extLst>
              <a:ext uri="{FF2B5EF4-FFF2-40B4-BE49-F238E27FC236}">
                <a16:creationId xmlns:a16="http://schemas.microsoft.com/office/drawing/2014/main" id="{C94DD2AE-714E-403D-86D1-D841DA08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3024188" cy="6413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lang="zh-CN" altLang="en-US" sz="3600" b="1">
                <a:solidFill>
                  <a:srgbClr val="0000FF"/>
                </a:solidFill>
              </a:rPr>
              <a:t>含氟牙膏</a:t>
            </a:r>
          </a:p>
        </p:txBody>
      </p:sp>
      <p:sp>
        <p:nvSpPr>
          <p:cNvPr id="186376" name="Rectangle 8">
            <a:extLst>
              <a:ext uri="{FF2B5EF4-FFF2-40B4-BE49-F238E27FC236}">
                <a16:creationId xmlns:a16="http://schemas.microsoft.com/office/drawing/2014/main" id="{B2C1334A-5F12-4E0B-8F1A-6E645C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77724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="1">
                <a:solidFill>
                  <a:srgbClr val="0000FF"/>
                </a:solidFill>
              </a:rPr>
              <a:t>沉淀转化的应用：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nimBg="1" autoUpdateAnimBg="0"/>
      <p:bldP spid="186372" grpId="0" animBg="1" autoUpdateAnimBg="0"/>
      <p:bldP spid="18637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AB937E-9EF3-4D12-8715-51C5F3AE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E6-D231-40C8-888A-B9E02717F6B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CA4E949A-DA1D-4A67-95E1-4E9F9EBA1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7772400" cy="711200"/>
          </a:xfrm>
        </p:spPr>
        <p:txBody>
          <a:bodyPr/>
          <a:lstStyle/>
          <a:p>
            <a:r>
              <a:rPr lang="zh-CN" altLang="en-US" sz="4000" b="1"/>
              <a:t>课堂练习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98ADB3A-B647-476D-8051-15246F0157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765175"/>
            <a:ext cx="8713787" cy="2016125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3600" b="1"/>
              <a:t>1. </a:t>
            </a:r>
            <a:r>
              <a:rPr lang="zh-CN" altLang="en-US" sz="3600" b="1"/>
              <a:t>已知</a:t>
            </a:r>
            <a:r>
              <a:rPr lang="en-US" altLang="zh-CN" sz="3600" b="1"/>
              <a:t>FeC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4</a:t>
            </a:r>
            <a:r>
              <a:rPr lang="en-US" altLang="zh-CN" sz="3600" b="1">
                <a:cs typeface="Times New Roman" panose="02020603050405020304" pitchFamily="18" charset="0"/>
              </a:rPr>
              <a:t>•2H</a:t>
            </a:r>
            <a:r>
              <a:rPr lang="en-US" altLang="zh-CN" sz="36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cs typeface="Times New Roman" panose="02020603050405020304" pitchFamily="18" charset="0"/>
              </a:rPr>
              <a:t>O</a:t>
            </a:r>
            <a:r>
              <a:rPr lang="zh-CN" altLang="en-US" sz="3600" b="1">
                <a:cs typeface="Times New Roman" panose="02020603050405020304" pitchFamily="18" charset="0"/>
              </a:rPr>
              <a:t>在</a:t>
            </a:r>
            <a:r>
              <a:rPr lang="en-US" altLang="zh-CN" sz="3600" b="1">
                <a:cs typeface="Times New Roman" panose="02020603050405020304" pitchFamily="18" charset="0"/>
              </a:rPr>
              <a:t>1 dm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3</a:t>
            </a:r>
            <a:r>
              <a:rPr lang="zh-CN" altLang="en-US" sz="3600" b="1">
                <a:cs typeface="Times New Roman" panose="02020603050405020304" pitchFamily="18" charset="0"/>
              </a:rPr>
              <a:t>水中能溶解</a:t>
            </a:r>
            <a:r>
              <a:rPr lang="en-US" altLang="zh-CN" sz="3600" b="1">
                <a:cs typeface="Times New Roman" panose="02020603050405020304" pitchFamily="18" charset="0"/>
              </a:rPr>
              <a:t>0.10 g, </a:t>
            </a:r>
            <a:r>
              <a:rPr lang="en-US" altLang="zh-CN" sz="3600" b="1" i="1">
                <a:cs typeface="Times New Roman" panose="02020603050405020304" pitchFamily="18" charset="0"/>
              </a:rPr>
              <a:t>M</a:t>
            </a:r>
            <a:r>
              <a:rPr lang="en-US" altLang="zh-CN" sz="3600" b="1">
                <a:cs typeface="Times New Roman" panose="02020603050405020304" pitchFamily="18" charset="0"/>
              </a:rPr>
              <a:t>(</a:t>
            </a:r>
            <a:r>
              <a:rPr lang="en-US" altLang="zh-CN" sz="3600" b="1"/>
              <a:t>FeC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4</a:t>
            </a:r>
            <a:r>
              <a:rPr lang="en-US" altLang="zh-CN" sz="3600" b="1">
                <a:cs typeface="Times New Roman" panose="02020603050405020304" pitchFamily="18" charset="0"/>
              </a:rPr>
              <a:t>•2H</a:t>
            </a:r>
            <a:r>
              <a:rPr lang="en-US" altLang="zh-CN" sz="36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cs typeface="Times New Roman" panose="02020603050405020304" pitchFamily="18" charset="0"/>
              </a:rPr>
              <a:t>O) = 180 g•mol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–1</a:t>
            </a:r>
            <a:r>
              <a:rPr lang="zh-CN" altLang="en-US" sz="3600" b="1">
                <a:cs typeface="Times New Roman" panose="02020603050405020304" pitchFamily="18" charset="0"/>
              </a:rPr>
              <a:t>，计算</a:t>
            </a:r>
            <a:r>
              <a:rPr lang="en-US" altLang="zh-CN" sz="3600" b="1"/>
              <a:t>FeC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4</a:t>
            </a:r>
            <a:r>
              <a:rPr lang="zh-CN" altLang="en-US" sz="3600" b="1">
                <a:cs typeface="Times New Roman" panose="02020603050405020304" pitchFamily="18" charset="0"/>
              </a:rPr>
              <a:t>的</a:t>
            </a:r>
            <a:r>
              <a:rPr lang="en-US" altLang="zh-CN" sz="3600" b="1" i="1">
                <a:cs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cs typeface="Times New Roman" panose="02020603050405020304" pitchFamily="18" charset="0"/>
              </a:rPr>
              <a:t>sp</a:t>
            </a:r>
            <a:r>
              <a:rPr lang="ru-RU" altLang="zh-CN" sz="3600" b="1" baseline="30000">
                <a:cs typeface="Times New Roman" panose="02020603050405020304" pitchFamily="18" charset="0"/>
              </a:rPr>
              <a:t>Ө</a:t>
            </a:r>
            <a:r>
              <a:rPr lang="zh-CN" altLang="en-US" sz="3600" b="1">
                <a:cs typeface="Times New Roman" panose="02020603050405020304" pitchFamily="18" charset="0"/>
              </a:rPr>
              <a:t>。</a:t>
            </a:r>
            <a:endParaRPr lang="zh-CN" altLang="ru-RU" sz="3600" b="1">
              <a:cs typeface="Times New Roman" panose="02020603050405020304" pitchFamily="18" charset="0"/>
            </a:endParaRP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0E79842C-B92F-4339-9FBE-069684950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2636838"/>
            <a:ext cx="8964612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/>
              <a:t>解： </a:t>
            </a:r>
            <a:r>
              <a:rPr lang="en-US" altLang="zh-CN" sz="3600" b="1"/>
              <a:t>FeC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4</a:t>
            </a:r>
            <a:r>
              <a:rPr lang="en-US" altLang="zh-CN" sz="3600" b="1">
                <a:cs typeface="Times New Roman" panose="02020603050405020304" pitchFamily="18" charset="0"/>
              </a:rPr>
              <a:t>•2H</a:t>
            </a:r>
            <a:r>
              <a:rPr lang="en-US" altLang="zh-CN" sz="36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cs typeface="Times New Roman" panose="02020603050405020304" pitchFamily="18" charset="0"/>
              </a:rPr>
              <a:t>O</a:t>
            </a:r>
            <a:r>
              <a:rPr lang="zh-CN" altLang="en-US" sz="3600" b="1">
                <a:cs typeface="Times New Roman" panose="02020603050405020304" pitchFamily="18" charset="0"/>
              </a:rPr>
              <a:t>在水中的溶解度</a:t>
            </a:r>
            <a:r>
              <a:rPr lang="en-US" altLang="zh-CN" sz="3600" b="1" i="1">
                <a:cs typeface="Times New Roman" panose="02020603050405020304" pitchFamily="18" charset="0"/>
              </a:rPr>
              <a:t>s</a:t>
            </a:r>
            <a:r>
              <a:rPr lang="zh-CN" altLang="en-US" sz="3600" b="1">
                <a:cs typeface="Times New Roman" panose="02020603050405020304" pitchFamily="18" charset="0"/>
              </a:rPr>
              <a:t>为</a:t>
            </a:r>
          </a:p>
          <a:p>
            <a:pPr>
              <a:lnSpc>
                <a:spcPct val="110000"/>
              </a:lnSpc>
            </a:pPr>
            <a:r>
              <a:rPr lang="en-US" altLang="zh-CN" sz="3600" b="1" i="1">
                <a:cs typeface="Times New Roman" panose="02020603050405020304" pitchFamily="18" charset="0"/>
              </a:rPr>
              <a:t>s</a:t>
            </a:r>
            <a:r>
              <a:rPr lang="en-US" altLang="zh-CN" sz="3600" b="1">
                <a:cs typeface="Times New Roman" panose="02020603050405020304" pitchFamily="18" charset="0"/>
              </a:rPr>
              <a:t> = </a:t>
            </a:r>
            <a:r>
              <a:rPr lang="en-US" altLang="zh-CN" sz="3600" b="1" i="1">
                <a:cs typeface="Times New Roman" panose="02020603050405020304" pitchFamily="18" charset="0"/>
              </a:rPr>
              <a:t>n</a:t>
            </a:r>
            <a:r>
              <a:rPr lang="en-US" altLang="zh-CN" sz="3600" b="1">
                <a:cs typeface="Times New Roman" panose="02020603050405020304" pitchFamily="18" charset="0"/>
              </a:rPr>
              <a:t>/</a:t>
            </a:r>
            <a:r>
              <a:rPr lang="en-US" altLang="zh-CN" sz="3600" b="1" i="1">
                <a:cs typeface="Times New Roman" panose="02020603050405020304" pitchFamily="18" charset="0"/>
              </a:rPr>
              <a:t>V</a:t>
            </a:r>
            <a:r>
              <a:rPr lang="en-US" altLang="zh-CN" sz="3600" b="1">
                <a:cs typeface="Times New Roman" panose="02020603050405020304" pitchFamily="18" charset="0"/>
              </a:rPr>
              <a:t> = </a:t>
            </a:r>
            <a:r>
              <a:rPr lang="en-US" altLang="zh-CN" sz="3600" b="1" i="1">
                <a:cs typeface="Times New Roman" panose="02020603050405020304" pitchFamily="18" charset="0"/>
              </a:rPr>
              <a:t>m</a:t>
            </a:r>
            <a:r>
              <a:rPr lang="en-US" altLang="zh-CN" sz="3600" b="1">
                <a:cs typeface="Times New Roman" panose="02020603050405020304" pitchFamily="18" charset="0"/>
              </a:rPr>
              <a:t>/</a:t>
            </a:r>
            <a:r>
              <a:rPr lang="en-US" altLang="zh-CN" sz="3600" b="1" i="1">
                <a:cs typeface="Times New Roman" panose="02020603050405020304" pitchFamily="18" charset="0"/>
              </a:rPr>
              <a:t>MV </a:t>
            </a:r>
            <a:r>
              <a:rPr lang="en-US" altLang="zh-CN" sz="3600" b="1">
                <a:cs typeface="Times New Roman" panose="02020603050405020304" pitchFamily="18" charset="0"/>
              </a:rPr>
              <a:t>= 0.10 g/(180 g•mol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–1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1 dm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600" b="1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600" b="1">
                <a:cs typeface="Times New Roman" panose="02020603050405020304" pitchFamily="18" charset="0"/>
              </a:rPr>
              <a:t>  = 5.6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–4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 mol</a:t>
            </a:r>
            <a:r>
              <a:rPr lang="en-US" altLang="zh-CN" sz="3600" b="1">
                <a:cs typeface="Times New Roman" panose="02020603050405020304" pitchFamily="18" charset="0"/>
              </a:rPr>
              <a:t>•dm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–3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600" b="1"/>
              <a:t> </a:t>
            </a:r>
            <a:r>
              <a:rPr lang="en-US" altLang="zh-CN" sz="3200" b="1"/>
              <a:t>FeC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O</a:t>
            </a:r>
            <a:r>
              <a:rPr lang="en-US" altLang="zh-CN" sz="3200" b="1" baseline="-25000"/>
              <a:t>4</a:t>
            </a:r>
            <a:r>
              <a:rPr lang="en-US" altLang="zh-CN" sz="3200" b="1">
                <a:cs typeface="Times New Roman" panose="02020603050405020304" pitchFamily="18" charset="0"/>
              </a:rPr>
              <a:t>•2H</a:t>
            </a:r>
            <a:r>
              <a:rPr lang="en-US" altLang="zh-CN" sz="32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cs typeface="Times New Roman" panose="02020603050405020304" pitchFamily="18" charset="0"/>
              </a:rPr>
              <a:t>O</a:t>
            </a:r>
            <a:r>
              <a:rPr lang="en-US" altLang="zh-CN" sz="3200" b="1"/>
              <a:t>(s)</a:t>
            </a:r>
            <a:r>
              <a:rPr lang="en-US" altLang="zh-CN" sz="3200" b="1">
                <a:cs typeface="Times New Roman" panose="02020603050405020304" pitchFamily="18" charset="0"/>
              </a:rPr>
              <a:t> ⇌ F</a:t>
            </a:r>
            <a:r>
              <a:rPr lang="en-US" altLang="zh-CN" sz="3200" b="1"/>
              <a:t>e</a:t>
            </a:r>
            <a:r>
              <a:rPr lang="en-US" altLang="zh-CN" sz="3200" b="1" baseline="30000"/>
              <a:t>2+</a:t>
            </a:r>
            <a:r>
              <a:rPr lang="en-US" altLang="zh-CN" sz="3200" b="1"/>
              <a:t>(aq)+C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O</a:t>
            </a:r>
            <a:r>
              <a:rPr lang="en-US" altLang="zh-CN" sz="3200" b="1" baseline="-25000"/>
              <a:t>4</a:t>
            </a:r>
            <a:r>
              <a:rPr lang="en-US" altLang="zh-CN" sz="3200" b="1" baseline="30000"/>
              <a:t>2</a:t>
            </a:r>
            <a:r>
              <a:rPr lang="en-US" altLang="zh-CN" sz="32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3200" b="1">
                <a:cs typeface="Times New Roman" panose="02020603050405020304" pitchFamily="18" charset="0"/>
              </a:rPr>
              <a:t>(aq)+2H</a:t>
            </a:r>
            <a:r>
              <a:rPr lang="en-US" altLang="zh-CN" sz="32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cs typeface="Times New Roman" panose="02020603050405020304" pitchFamily="18" charset="0"/>
              </a:rPr>
              <a:t>O(l)</a:t>
            </a:r>
            <a:r>
              <a:rPr lang="en-US" altLang="zh-CN" sz="3600" b="1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600" b="1" i="1">
                <a:cs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cs typeface="Times New Roman" panose="02020603050405020304" pitchFamily="18" charset="0"/>
              </a:rPr>
              <a:t>sp</a:t>
            </a:r>
            <a:r>
              <a:rPr lang="ru-RU" altLang="zh-CN" sz="3600" b="1" baseline="30000">
                <a:cs typeface="Times New Roman" panose="02020603050405020304" pitchFamily="18" charset="0"/>
              </a:rPr>
              <a:t>Ө</a:t>
            </a:r>
            <a:r>
              <a:rPr lang="en-US" altLang="zh-CN" sz="3600" b="1">
                <a:cs typeface="Times New Roman" panose="02020603050405020304" pitchFamily="18" charset="0"/>
              </a:rPr>
              <a:t> = [F</a:t>
            </a:r>
            <a:r>
              <a:rPr lang="en-US" altLang="zh-CN" sz="3600" b="1"/>
              <a:t>e</a:t>
            </a:r>
            <a:r>
              <a:rPr lang="en-US" altLang="zh-CN" sz="3600" b="1" baseline="30000"/>
              <a:t>2+</a:t>
            </a:r>
            <a:r>
              <a:rPr lang="en-US" altLang="zh-CN" sz="3600" b="1">
                <a:cs typeface="Times New Roman" panose="02020603050405020304" pitchFamily="18" charset="0"/>
              </a:rPr>
              <a:t>][</a:t>
            </a:r>
            <a:r>
              <a:rPr lang="en-US" altLang="zh-CN" sz="3600" b="1"/>
              <a:t>C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4</a:t>
            </a:r>
            <a:r>
              <a:rPr lang="en-US" altLang="zh-CN" sz="3600" b="1" baseline="30000"/>
              <a:t>2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3600" b="1">
                <a:cs typeface="Times New Roman" panose="02020603050405020304" pitchFamily="18" charset="0"/>
              </a:rPr>
              <a:t>] = </a:t>
            </a:r>
            <a:r>
              <a:rPr lang="en-US" altLang="zh-CN" sz="3600" b="1" i="1">
                <a:cs typeface="Times New Roman" panose="02020603050405020304" pitchFamily="18" charset="0"/>
              </a:rPr>
              <a:t>s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cs typeface="Times New Roman" panose="02020603050405020304" pitchFamily="18" charset="0"/>
              </a:rPr>
              <a:t> = (5.6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–4</a:t>
            </a:r>
            <a:r>
              <a:rPr lang="en-US" altLang="zh-CN" sz="3600" b="1">
                <a:cs typeface="Times New Roman" panose="02020603050405020304" pitchFamily="18" charset="0"/>
              </a:rPr>
              <a:t>)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600" b="1">
                <a:cs typeface="Times New Roman" panose="02020603050405020304" pitchFamily="18" charset="0"/>
              </a:rPr>
              <a:t>        = 3.1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–7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21142D2-E44F-4552-B6A1-E0097B3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3152-3A03-4C79-8FB7-754EE210C73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66759A7-DBF6-4708-AFB7-306B06CE1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15888"/>
            <a:ext cx="8964613" cy="1441450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3600" b="1"/>
              <a:t>2. </a:t>
            </a:r>
            <a:r>
              <a:rPr lang="zh-CN" altLang="en-US" sz="3600" b="1"/>
              <a:t>已知</a:t>
            </a:r>
            <a:r>
              <a:rPr lang="en-US" altLang="zh-CN" sz="3600" b="1"/>
              <a:t>Ni(OH)</a:t>
            </a:r>
            <a:r>
              <a:rPr lang="en-US" altLang="zh-CN" sz="3600" b="1" baseline="-25000"/>
              <a:t>2</a:t>
            </a:r>
            <a:r>
              <a:rPr lang="zh-CN" altLang="en-US" sz="3600" b="1">
                <a:cs typeface="Times New Roman" panose="02020603050405020304" pitchFamily="18" charset="0"/>
              </a:rPr>
              <a:t>在</a:t>
            </a:r>
            <a:r>
              <a:rPr lang="en-US" altLang="zh-CN" sz="3600" b="1">
                <a:cs typeface="Times New Roman" panose="02020603050405020304" pitchFamily="18" charset="0"/>
              </a:rPr>
              <a:t>pH = 9.00</a:t>
            </a:r>
            <a:r>
              <a:rPr lang="zh-CN" altLang="en-US" sz="3600" b="1">
                <a:cs typeface="Times New Roman" panose="02020603050405020304" pitchFamily="18" charset="0"/>
              </a:rPr>
              <a:t>的溶液中的溶解度为</a:t>
            </a:r>
            <a:r>
              <a:rPr lang="en-US" altLang="zh-CN" sz="3600" b="1">
                <a:cs typeface="Times New Roman" panose="02020603050405020304" pitchFamily="18" charset="0"/>
              </a:rPr>
              <a:t>1.6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–6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 mol</a:t>
            </a:r>
            <a:r>
              <a:rPr lang="en-US" altLang="zh-CN" sz="3600" b="1">
                <a:cs typeface="Times New Roman" panose="02020603050405020304" pitchFamily="18" charset="0"/>
              </a:rPr>
              <a:t>•dm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–3</a:t>
            </a:r>
            <a:r>
              <a:rPr lang="zh-CN" altLang="en-US" sz="3600" b="1">
                <a:cs typeface="Times New Roman" panose="02020603050405020304" pitchFamily="18" charset="0"/>
              </a:rPr>
              <a:t>， 计算其</a:t>
            </a:r>
            <a:r>
              <a:rPr lang="en-US" altLang="zh-CN" sz="3600" b="1" i="1">
                <a:cs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cs typeface="Times New Roman" panose="02020603050405020304" pitchFamily="18" charset="0"/>
              </a:rPr>
              <a:t>sp</a:t>
            </a:r>
            <a:r>
              <a:rPr lang="ru-RU" altLang="zh-CN" sz="3600" b="1" baseline="30000">
                <a:cs typeface="Times New Roman" panose="02020603050405020304" pitchFamily="18" charset="0"/>
              </a:rPr>
              <a:t>Ө</a:t>
            </a:r>
            <a:r>
              <a:rPr lang="zh-CN" altLang="en-US" sz="3600" b="1">
                <a:cs typeface="Times New Roman" panose="02020603050405020304" pitchFamily="18" charset="0"/>
              </a:rPr>
              <a:t>。</a:t>
            </a:r>
            <a:endParaRPr lang="zh-CN" altLang="ru-RU" sz="3600" b="1">
              <a:cs typeface="Times New Roman" panose="02020603050405020304" pitchFamily="18" charset="0"/>
            </a:endParaRP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9E498C77-5F67-48D8-B229-AEAFBB703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4313"/>
            <a:ext cx="8964613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/>
              <a:t>解：</a:t>
            </a:r>
            <a:r>
              <a:rPr lang="en-US" altLang="zh-CN" sz="3600" b="1"/>
              <a:t>pH = 9.00, [OH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3600" b="1"/>
              <a:t>]=1.0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–5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mol</a:t>
            </a:r>
            <a:r>
              <a:rPr lang="en-US" altLang="zh-CN" sz="3600" b="1">
                <a:cs typeface="Times New Roman" panose="02020603050405020304" pitchFamily="18" charset="0"/>
              </a:rPr>
              <a:t>•dm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–3</a:t>
            </a:r>
            <a:endParaRPr lang="en-US" altLang="zh-CN" sz="3600" b="1"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3600" b="1">
                <a:cs typeface="Times New Roman" panose="02020603050405020304" pitchFamily="18" charset="0"/>
              </a:rPr>
              <a:t>                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  </a:t>
            </a:r>
            <a:r>
              <a:rPr lang="en-US" altLang="zh-CN" sz="3600" b="1"/>
              <a:t>Ni(OH)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(s)</a:t>
            </a:r>
            <a:r>
              <a:rPr lang="en-US" altLang="zh-CN" sz="3600" b="1">
                <a:cs typeface="Times New Roman" panose="02020603050405020304" pitchFamily="18" charset="0"/>
              </a:rPr>
              <a:t> ⇌ Ni</a:t>
            </a:r>
            <a:r>
              <a:rPr lang="en-US" altLang="zh-CN" sz="3600" b="1" baseline="30000"/>
              <a:t>2+</a:t>
            </a:r>
            <a:r>
              <a:rPr lang="en-US" altLang="zh-CN" sz="3600" b="1"/>
              <a:t>(aq) + 2OH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3600" b="1">
                <a:cs typeface="Times New Roman" panose="02020603050405020304" pitchFamily="18" charset="0"/>
              </a:rPr>
              <a:t>(aq)</a:t>
            </a:r>
          </a:p>
          <a:p>
            <a:pPr algn="just">
              <a:lnSpc>
                <a:spcPct val="110000"/>
              </a:lnSpc>
            </a:pPr>
            <a:r>
              <a:rPr lang="zh-CN" altLang="en-US" sz="3600" b="1">
                <a:cs typeface="Times New Roman" panose="02020603050405020304" pitchFamily="18" charset="0"/>
              </a:rPr>
              <a:t>平衡浓度</a:t>
            </a:r>
            <a:r>
              <a:rPr lang="en-US" altLang="zh-CN" sz="3600" b="1">
                <a:cs typeface="Times New Roman" panose="02020603050405020304" pitchFamily="18" charset="0"/>
              </a:rPr>
              <a:t>/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mol</a:t>
            </a:r>
            <a:r>
              <a:rPr lang="en-US" altLang="zh-CN" sz="3600" b="1">
                <a:cs typeface="Times New Roman" panose="02020603050405020304" pitchFamily="18" charset="0"/>
              </a:rPr>
              <a:t>•dm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–3</a:t>
            </a:r>
            <a:r>
              <a:rPr lang="en-US" altLang="zh-CN" sz="3600" b="1">
                <a:cs typeface="Times New Roman" panose="02020603050405020304" pitchFamily="18" charset="0"/>
              </a:rPr>
              <a:t>         </a:t>
            </a:r>
            <a:r>
              <a:rPr lang="en-US" altLang="zh-CN" sz="3600" b="1" i="1">
                <a:cs typeface="Times New Roman" panose="02020603050405020304" pitchFamily="18" charset="0"/>
              </a:rPr>
              <a:t>s</a:t>
            </a:r>
            <a:r>
              <a:rPr lang="en-US" altLang="zh-CN" sz="3600" b="1">
                <a:cs typeface="Times New Roman" panose="02020603050405020304" pitchFamily="18" charset="0"/>
              </a:rPr>
              <a:t>          </a:t>
            </a:r>
            <a:r>
              <a:rPr lang="en-US" altLang="zh-CN" sz="3600" b="1"/>
              <a:t>1.0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–5 </a:t>
            </a:r>
            <a:r>
              <a:rPr lang="en-US" altLang="zh-CN" sz="3600" b="1">
                <a:cs typeface="Times New Roman" panose="02020603050405020304" pitchFamily="18" charset="0"/>
              </a:rPr>
              <a:t>+ 2</a:t>
            </a:r>
            <a:r>
              <a:rPr lang="en-US" altLang="zh-CN" sz="3600" b="1" i="1">
                <a:cs typeface="Times New Roman" panose="02020603050405020304" pitchFamily="18" charset="0"/>
              </a:rPr>
              <a:t>s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3600" b="1" i="1">
                <a:cs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cs typeface="Times New Roman" panose="02020603050405020304" pitchFamily="18" charset="0"/>
              </a:rPr>
              <a:t>sp</a:t>
            </a:r>
            <a:r>
              <a:rPr lang="ru-RU" altLang="zh-CN" sz="3600" b="1" baseline="30000">
                <a:cs typeface="Times New Roman" panose="02020603050405020304" pitchFamily="18" charset="0"/>
              </a:rPr>
              <a:t>Ө</a:t>
            </a:r>
            <a:r>
              <a:rPr lang="en-US" altLang="zh-CN" sz="3600" b="1">
                <a:cs typeface="Times New Roman" panose="02020603050405020304" pitchFamily="18" charset="0"/>
              </a:rPr>
              <a:t> = [Ni</a:t>
            </a:r>
            <a:r>
              <a:rPr lang="en-US" altLang="zh-CN" sz="3600" b="1" baseline="30000"/>
              <a:t>2+</a:t>
            </a:r>
            <a:r>
              <a:rPr lang="en-US" altLang="zh-CN" sz="3600" b="1">
                <a:cs typeface="Times New Roman" panose="02020603050405020304" pitchFamily="18" charset="0"/>
              </a:rPr>
              <a:t>][</a:t>
            </a:r>
            <a:r>
              <a:rPr lang="en-US" altLang="zh-CN" sz="3600" b="1"/>
              <a:t>OH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3600" b="1"/>
              <a:t>]</a:t>
            </a:r>
            <a:r>
              <a:rPr lang="en-US" altLang="zh-CN" sz="3600" b="1" baseline="30000"/>
              <a:t>2</a:t>
            </a:r>
            <a:r>
              <a:rPr lang="en-US" altLang="zh-CN" sz="3600" b="1">
                <a:cs typeface="Times New Roman" panose="02020603050405020304" pitchFamily="18" charset="0"/>
              </a:rPr>
              <a:t> = s(</a:t>
            </a:r>
            <a:r>
              <a:rPr lang="en-US" altLang="zh-CN" sz="3600" b="1"/>
              <a:t>1.0</a:t>
            </a:r>
            <a:r>
              <a:rPr lang="en-US" altLang="zh-CN" sz="3600" b="1">
                <a:sym typeface="Symbol" panose="05050102010706020507" pitchFamily="18" charset="2"/>
              </a:rPr>
              <a:t>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–5 </a:t>
            </a:r>
            <a:r>
              <a:rPr lang="en-US" altLang="zh-CN" sz="3600" b="1">
                <a:cs typeface="Times New Roman" panose="02020603050405020304" pitchFamily="18" charset="0"/>
              </a:rPr>
              <a:t>+ 2</a:t>
            </a:r>
            <a:r>
              <a:rPr lang="en-US" altLang="zh-CN" sz="3600" b="1" i="1">
                <a:cs typeface="Times New Roman" panose="02020603050405020304" pitchFamily="18" charset="0"/>
              </a:rPr>
              <a:t>s</a:t>
            </a:r>
            <a:r>
              <a:rPr lang="en-US" altLang="zh-CN" sz="3600" b="1">
                <a:cs typeface="Times New Roman" panose="02020603050405020304" pitchFamily="18" charset="0"/>
              </a:rPr>
              <a:t>)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3600" b="1">
                <a:cs typeface="Times New Roman" panose="02020603050405020304" pitchFamily="18" charset="0"/>
              </a:rPr>
              <a:t>= 1.6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–6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zh-CN" sz="3600" b="1">
                <a:cs typeface="Times New Roman" panose="02020603050405020304" pitchFamily="18" charset="0"/>
              </a:rPr>
              <a:t>(</a:t>
            </a:r>
            <a:r>
              <a:rPr lang="en-US" altLang="zh-CN" sz="3600" b="1"/>
              <a:t>1.0 </a:t>
            </a:r>
            <a:r>
              <a:rPr lang="en-US" altLang="zh-CN" sz="3600" b="1">
                <a:sym typeface="Symbol" panose="05050102010706020507" pitchFamily="18" charset="2"/>
              </a:rPr>
              <a:t> 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–5 </a:t>
            </a:r>
            <a:r>
              <a:rPr lang="en-US" altLang="zh-CN" sz="3600" b="1">
                <a:cs typeface="Times New Roman" panose="02020603050405020304" pitchFamily="18" charset="0"/>
              </a:rPr>
              <a:t>+ 2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 1.6  10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–6</a:t>
            </a:r>
            <a:r>
              <a:rPr lang="en-US" altLang="zh-CN" sz="3600" b="1">
                <a:cs typeface="Times New Roman" panose="02020603050405020304" pitchFamily="18" charset="0"/>
              </a:rPr>
              <a:t>)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3600" b="1">
                <a:cs typeface="Times New Roman" panose="02020603050405020304" pitchFamily="18" charset="0"/>
              </a:rPr>
              <a:t>= 2.7 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36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–16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953AB7B-BFC6-4017-858B-13C1DAE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F9DE-C927-404C-AA7F-E666F300435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0290" name="Text Box 2">
            <a:extLst>
              <a:ext uri="{FF2B5EF4-FFF2-40B4-BE49-F238E27FC236}">
                <a16:creationId xmlns:a16="http://schemas.microsoft.com/office/drawing/2014/main" id="{EED6E966-931F-4A2E-8454-F9BEF0A5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8712200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zh-CN" sz="4000" b="1" i="1"/>
              <a:t> </a:t>
            </a:r>
            <a:r>
              <a:rPr lang="zh-CN" altLang="en-US" sz="4000" b="1"/>
              <a:t>溶解度：</a:t>
            </a:r>
            <a:r>
              <a:rPr lang="zh-CN" altLang="en-US" sz="4000" b="1">
                <a:solidFill>
                  <a:schemeClr val="accent2"/>
                </a:solidFill>
              </a:rPr>
              <a:t>在一定温度和压强下，某物质在一定量的溶剂中溶解的最大量</a:t>
            </a:r>
            <a:r>
              <a:rPr lang="zh-CN" altLang="en-US" sz="4000" b="1"/>
              <a:t>，叫做这种物质在该溶剂里的溶解度，即某物质</a:t>
            </a:r>
            <a:r>
              <a:rPr lang="zh-CN" altLang="en-US" sz="4000" b="1">
                <a:solidFill>
                  <a:schemeClr val="accent2"/>
                </a:solidFill>
              </a:rPr>
              <a:t>饱和溶液的浓度</a:t>
            </a:r>
            <a:r>
              <a:rPr lang="zh-CN" altLang="en-US" sz="4000" b="1"/>
              <a:t>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4000" b="1"/>
              <a:t>溶解度可用 </a:t>
            </a:r>
          </a:p>
          <a:p>
            <a:pPr algn="just">
              <a:lnSpc>
                <a:spcPct val="120000"/>
              </a:lnSpc>
            </a:pPr>
            <a:r>
              <a:rPr lang="zh-CN" altLang="en-US" sz="4000" b="1"/>
              <a:t>    </a:t>
            </a:r>
            <a:r>
              <a:rPr lang="en-US" altLang="zh-CN" sz="4000" b="1"/>
              <a:t>g/100g H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O, mol/1000g H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O, mol</a:t>
            </a:r>
            <a:r>
              <a:rPr lang="en-US" altLang="zh-CN" sz="4000" b="1">
                <a:sym typeface="Symbol" panose="05050102010706020507" pitchFamily="18" charset="2"/>
              </a:rPr>
              <a:t>dm</a:t>
            </a:r>
            <a:r>
              <a:rPr lang="en-US" altLang="zh-CN" sz="40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 b="1" baseline="30000">
                <a:sym typeface="Symbol" panose="05050102010706020507" pitchFamily="18" charset="2"/>
              </a:rPr>
              <a:t>3</a:t>
            </a:r>
            <a:r>
              <a:rPr lang="en-US" altLang="zh-CN" sz="4000" b="1"/>
              <a:t>,  %  </a:t>
            </a:r>
            <a:r>
              <a:rPr lang="zh-CN" altLang="en-US" sz="4000" b="1"/>
              <a:t>来表示。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00CCC1C0-BB90-4EAE-9317-4B3FED985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941888"/>
            <a:ext cx="2087563" cy="574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80D8769-BF0A-4394-BEDE-70EBA3A4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BD3-4404-4D07-86B1-64BAD1B0B7E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ACF6672-C678-42DA-B94A-28B1EFC15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本章作业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732C1C4-6386-4054-A01D-5C43C3583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400" b="1"/>
              <a:t>教材</a:t>
            </a:r>
            <a:r>
              <a:rPr lang="en-US" altLang="zh-CN" sz="4400" b="1"/>
              <a:t>P116-118</a:t>
            </a:r>
          </a:p>
          <a:p>
            <a:pPr>
              <a:buFontTx/>
              <a:buNone/>
            </a:pPr>
            <a:r>
              <a:rPr lang="en-US" altLang="zh-CN" sz="4400" b="1"/>
              <a:t>        6</a:t>
            </a:r>
            <a:r>
              <a:rPr lang="zh-CN" altLang="en-US" sz="4400" b="1"/>
              <a:t>，</a:t>
            </a:r>
            <a:r>
              <a:rPr lang="en-US" altLang="zh-CN" sz="4400" b="1"/>
              <a:t>10</a:t>
            </a:r>
            <a:r>
              <a:rPr lang="zh-CN" altLang="en-US" sz="4400" b="1"/>
              <a:t>，</a:t>
            </a:r>
            <a:r>
              <a:rPr lang="en-US" altLang="zh-CN" sz="4400" b="1"/>
              <a:t>17</a:t>
            </a:r>
            <a:r>
              <a:rPr lang="zh-CN" altLang="en-US" sz="4400" b="1"/>
              <a:t>， </a:t>
            </a:r>
            <a:r>
              <a:rPr lang="en-US" altLang="zh-CN" sz="4400" b="1"/>
              <a:t>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A386FF5B-683E-4B6B-8A95-7F45A2BC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C7FC-B8A0-438E-A48B-0CC02932A74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39F832D-05C2-4FBF-8B4A-F86B0D56E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09725"/>
            <a:ext cx="7499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3600" b="1">
                <a:solidFill>
                  <a:srgbClr val="0033CC"/>
                </a:solidFill>
                <a:latin typeface="幼圆" panose="02010509060101010101" pitchFamily="49" charset="-122"/>
                <a:ea typeface="楷体_GB2312" pitchFamily="49" charset="-122"/>
              </a:rPr>
              <a:t>难溶强电解质</a:t>
            </a:r>
            <a:r>
              <a:rPr lang="zh-CN" altLang="en-US" sz="3600" b="1">
                <a:latin typeface="幼圆" panose="02010509060101010101" pitchFamily="49" charset="-122"/>
                <a:ea typeface="楷体_GB2312" pitchFamily="49" charset="-122"/>
              </a:rPr>
              <a:t>饱和溶液中存在着</a:t>
            </a:r>
          </a:p>
          <a:p>
            <a:pPr algn="just"/>
            <a:r>
              <a:rPr lang="zh-CN" altLang="en-US" sz="3600" b="1">
                <a:latin typeface="幼圆" panose="02010509060101010101" pitchFamily="49" charset="-122"/>
                <a:ea typeface="楷体_GB2312" pitchFamily="49" charset="-122"/>
              </a:rPr>
              <a:t>多相离子平衡：</a:t>
            </a:r>
          </a:p>
        </p:txBody>
      </p:sp>
      <p:graphicFrame>
        <p:nvGraphicFramePr>
          <p:cNvPr id="50179" name="Object 3" descr="永恒">
            <a:extLst>
              <a:ext uri="{FF2B5EF4-FFF2-40B4-BE49-F238E27FC236}">
                <a16:creationId xmlns:a16="http://schemas.microsoft.com/office/drawing/2014/main" id="{81901CD6-B4A9-4E26-8364-5200C8442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221163"/>
          <a:ext cx="2592387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BMP 图象" r:id="rId3" imgW="1851787" imgH="1501317" progId="Paint.Picture">
                  <p:embed/>
                </p:oleObj>
              </mc:Choice>
              <mc:Fallback>
                <p:oleObj name="BMP 图象" r:id="rId3" imgW="1851787" imgH="1501317" progId="Paint.Picture">
                  <p:embed/>
                  <p:pic>
                    <p:nvPicPr>
                      <p:cNvPr id="0" name="Object 3" descr="永恒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633" t="26375" r="28047" b="29388"/>
                      <a:stretch>
                        <a:fillRect/>
                      </a:stretch>
                    </p:blipFill>
                    <p:spPr bwMode="auto">
                      <a:xfrm>
                        <a:off x="6227763" y="4221163"/>
                        <a:ext cx="2592387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A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6">
            <a:extLst>
              <a:ext uri="{FF2B5EF4-FFF2-40B4-BE49-F238E27FC236}">
                <a16:creationId xmlns:a16="http://schemas.microsoft.com/office/drawing/2014/main" id="{9EE1372D-7EF0-49A4-86F0-85E5F6A7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997200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幼圆" panose="02010509060101010101" pitchFamily="49" charset="-122"/>
                <a:ea typeface="楷体_GB2312" pitchFamily="49" charset="-122"/>
              </a:rPr>
              <a:t>溶解</a:t>
            </a: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1C33A6F6-29A8-4EE9-AE35-6498AD19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6449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幼圆" panose="02010509060101010101" pitchFamily="49" charset="-122"/>
                <a:ea typeface="楷体_GB2312" pitchFamily="49" charset="-122"/>
              </a:rPr>
              <a:t>结晶</a:t>
            </a: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9824CD32-1A37-4302-9541-C7D92006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353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/>
              <a:t>3.3.1 </a:t>
            </a:r>
            <a:r>
              <a:rPr lang="zh-CN" altLang="en-US" sz="4000" b="1"/>
              <a:t>多相离子平衡和溶度积</a:t>
            </a:r>
          </a:p>
        </p:txBody>
      </p:sp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id="{B9ECAB52-82B8-4101-92FE-DADB0C3D3E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221163"/>
          <a:ext cx="482441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公式" r:id="rId5" imgW="1015920" imgH="457200" progId="Equation.3">
                  <p:embed/>
                </p:oleObj>
              </mc:Choice>
              <mc:Fallback>
                <p:oleObj name="公式" r:id="rId5" imgW="10159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21163"/>
                        <a:ext cx="4824412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0" name="Group 14">
            <a:extLst>
              <a:ext uri="{FF2B5EF4-FFF2-40B4-BE49-F238E27FC236}">
                <a16:creationId xmlns:a16="http://schemas.microsoft.com/office/drawing/2014/main" id="{4321C2FC-FCA4-454C-BD9A-ABD100EDEC4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13100"/>
            <a:ext cx="8104188" cy="762000"/>
            <a:chOff x="385" y="2477"/>
            <a:chExt cx="5105" cy="480"/>
          </a:xfrm>
        </p:grpSpPr>
        <p:sp>
          <p:nvSpPr>
            <p:cNvPr id="50181" name="Rectangle 5">
              <a:extLst>
                <a:ext uri="{FF2B5EF4-FFF2-40B4-BE49-F238E27FC236}">
                  <a16:creationId xmlns:a16="http://schemas.microsoft.com/office/drawing/2014/main" id="{D17772AF-3699-4126-8E0C-A54F7CF4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77"/>
              <a:ext cx="2746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4400" b="1">
                  <a:ea typeface="楷体_GB2312" pitchFamily="49" charset="-122"/>
                </a:rPr>
                <a:t>Ag</a:t>
              </a:r>
              <a:r>
                <a:rPr lang="en-US" altLang="zh-CN" sz="4400" b="1" baseline="30000">
                  <a:ea typeface="楷体_GB2312" pitchFamily="49" charset="-122"/>
                </a:rPr>
                <a:t>+</a:t>
              </a:r>
              <a:r>
                <a:rPr lang="en-US" altLang="zh-CN" sz="4400" b="1">
                  <a:ea typeface="楷体_GB2312" pitchFamily="49" charset="-122"/>
                </a:rPr>
                <a:t>(aq) + Cl</a:t>
              </a:r>
              <a:r>
                <a:rPr lang="en-US" altLang="zh-CN" sz="4400" b="1" baseline="30000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sz="4400" b="1">
                  <a:ea typeface="楷体_GB2312" pitchFamily="49" charset="-122"/>
                </a:rPr>
                <a:t>(aq)</a:t>
              </a:r>
            </a:p>
          </p:txBody>
        </p:sp>
        <p:sp>
          <p:nvSpPr>
            <p:cNvPr id="50184" name="Rectangle 8">
              <a:extLst>
                <a:ext uri="{FF2B5EF4-FFF2-40B4-BE49-F238E27FC236}">
                  <a16:creationId xmlns:a16="http://schemas.microsoft.com/office/drawing/2014/main" id="{B1580853-A68A-4A7D-BBD4-FA7B4BEB3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477"/>
              <a:ext cx="1357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ea typeface="楷体_GB2312" pitchFamily="49" charset="-122"/>
                </a:rPr>
                <a:t>AgCl(s) </a:t>
              </a:r>
            </a:p>
          </p:txBody>
        </p:sp>
        <p:graphicFrame>
          <p:nvGraphicFramePr>
            <p:cNvPr id="50189" name="Object 13">
              <a:extLst>
                <a:ext uri="{FF2B5EF4-FFF2-40B4-BE49-F238E27FC236}">
                  <a16:creationId xmlns:a16="http://schemas.microsoft.com/office/drawing/2014/main" id="{2F27DD5F-D59B-4E28-ABF0-0CC4AF200E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614"/>
            <a:ext cx="104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5" name="CS ChemDraw Drawing" r:id="rId7" imgW="792360" imgH="167400" progId="ChemDraw.Document.5.0">
                    <p:embed/>
                  </p:oleObj>
                </mc:Choice>
                <mc:Fallback>
                  <p:oleObj name="CS ChemDraw Drawing" r:id="rId7" imgW="792360" imgH="167400" progId="ChemDraw.Document.5.0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614"/>
                          <a:ext cx="104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2" name="Text Box 16">
            <a:extLst>
              <a:ext uri="{FF2B5EF4-FFF2-40B4-BE49-F238E27FC236}">
                <a16:creationId xmlns:a16="http://schemas.microsoft.com/office/drawing/2014/main" id="{372A6D7F-FF61-40A3-9552-CD49E956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6613"/>
            <a:ext cx="8713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1. </a:t>
            </a:r>
            <a:r>
              <a:rPr lang="zh-CN" altLang="en-US" sz="3600" b="1"/>
              <a:t>溶度积常数</a:t>
            </a:r>
            <a:r>
              <a:rPr lang="en-US" altLang="zh-CN" sz="3600" b="1"/>
              <a:t>(solubility  product constant)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2" grpId="0" build="p" autoUpdateAnimBg="0"/>
      <p:bldP spid="501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8671E0A5-8DC4-4CF6-946A-FAEC1C06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A1DE-1FFE-40E2-9AF6-18F31877459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9212CB5-E3A7-4C38-BE6C-DA08833949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60350"/>
            <a:ext cx="6408737" cy="792163"/>
          </a:xfrm>
        </p:spPr>
        <p:txBody>
          <a:bodyPr/>
          <a:lstStyle/>
          <a:p>
            <a:pPr>
              <a:spcBef>
                <a:spcPct val="15000"/>
              </a:spcBef>
              <a:buFontTx/>
              <a:buNone/>
            </a:pPr>
            <a:r>
              <a:rPr lang="en-US" altLang="zh-CN" sz="4000" b="1"/>
              <a:t>AgCl(s)  </a:t>
            </a:r>
            <a:r>
              <a:rPr lang="en-US" altLang="zh-CN" sz="4000" b="1">
                <a:latin typeface="Cambria Math" panose="02040503050406030204" pitchFamily="18" charset="0"/>
              </a:rPr>
              <a:t>⇌</a:t>
            </a:r>
            <a:r>
              <a:rPr lang="en-US" altLang="zh-CN" sz="4000" b="1"/>
              <a:t> Ag</a:t>
            </a:r>
            <a:r>
              <a:rPr lang="en-US" altLang="zh-CN" sz="4000" b="1" baseline="30000"/>
              <a:t>+</a:t>
            </a:r>
            <a:r>
              <a:rPr lang="en-US" altLang="zh-CN" sz="4000" b="1"/>
              <a:t>(aq) + Cl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/>
              <a:t>(aq)   </a:t>
            </a:r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3AA65099-C092-4786-B238-B6458BD3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789363"/>
            <a:ext cx="2808287" cy="2087562"/>
          </a:xfrm>
          <a:prstGeom prst="wedgeRoundRectCallout">
            <a:avLst>
              <a:gd name="adj1" fmla="val 18176"/>
              <a:gd name="adj2" fmla="val -6650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难溶电解质沉淀</a:t>
            </a:r>
            <a:r>
              <a:rPr lang="en-US" altLang="zh-CN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溶解平衡常数</a:t>
            </a:r>
            <a:r>
              <a:rPr lang="en-US" altLang="zh-CN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称为溶度积</a:t>
            </a:r>
            <a:r>
              <a:rPr lang="en-US" altLang="zh-CN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常数</a:t>
            </a:r>
            <a:r>
              <a:rPr lang="en-US" altLang="zh-CN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89337DC7-A13B-4BB3-BAD6-5C4DB6FF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133600"/>
            <a:ext cx="2952750" cy="1655763"/>
          </a:xfrm>
          <a:prstGeom prst="wedgeRoundRectCallout">
            <a:avLst>
              <a:gd name="adj1" fmla="val -78602"/>
              <a:gd name="adj2" fmla="val 22773"/>
              <a:gd name="adj3" fmla="val 16667"/>
            </a:avLst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/>
              <a:t>为书写简便，用平衡浓度代替相对浓度。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F38EF618-4307-4BA6-BC71-C0C3B4AF6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76925"/>
            <a:ext cx="864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600" b="1" i="1">
                <a:solidFill>
                  <a:srgbClr val="0033CC"/>
                </a:solidFill>
              </a:rPr>
              <a:t>K</a:t>
            </a:r>
            <a:r>
              <a:rPr kumimoji="0" lang="en-US" altLang="zh-CN" sz="3600" b="1" baseline="-25000">
                <a:solidFill>
                  <a:srgbClr val="0033CC"/>
                </a:solidFill>
              </a:rPr>
              <a:t>sp</a:t>
            </a:r>
            <a:r>
              <a:rPr kumimoji="0" lang="en-US" altLang="zh-CN" sz="3600" b="1" baseline="30000">
                <a:solidFill>
                  <a:srgbClr val="0033CC"/>
                </a:solidFill>
                <a:latin typeface="Arial Unicode MS" pitchFamily="34" charset="-122"/>
                <a:ea typeface="Arial Unicode MS" pitchFamily="34" charset="-122"/>
              </a:rPr>
              <a:t>Ɵ</a:t>
            </a:r>
            <a:r>
              <a:rPr kumimoji="0" lang="zh-CN" altLang="en-US" sz="3600" b="1">
                <a:solidFill>
                  <a:srgbClr val="0033CC"/>
                </a:solidFill>
                <a:cs typeface="Times New Roman" panose="02020603050405020304" pitchFamily="18" charset="0"/>
              </a:rPr>
              <a:t>大小与浓度无关</a:t>
            </a:r>
            <a:r>
              <a:rPr kumimoji="0" lang="en-US" altLang="zh-CN" sz="3600" b="1">
                <a:solidFill>
                  <a:srgbClr val="0033CC"/>
                </a:solidFill>
                <a:cs typeface="Times New Roman" panose="02020603050405020304" pitchFamily="18" charset="0"/>
              </a:rPr>
              <a:t>, </a:t>
            </a:r>
            <a:r>
              <a:rPr kumimoji="0" lang="zh-CN" altLang="en-US" sz="3600" b="1">
                <a:solidFill>
                  <a:srgbClr val="0033CC"/>
                </a:solidFill>
                <a:cs typeface="Times New Roman" panose="02020603050405020304" pitchFamily="18" charset="0"/>
              </a:rPr>
              <a:t>随温度变化而改变。</a:t>
            </a:r>
            <a:endParaRPr lang="zh-CN" altLang="en-US" sz="3600" b="1">
              <a:solidFill>
                <a:srgbClr val="0033CC"/>
              </a:solidFill>
            </a:endParaRPr>
          </a:p>
        </p:txBody>
      </p:sp>
      <p:graphicFrame>
        <p:nvGraphicFramePr>
          <p:cNvPr id="3081" name="Rectangle 9">
            <a:extLst>
              <a:ext uri="{FF2B5EF4-FFF2-40B4-BE49-F238E27FC236}">
                <a16:creationId xmlns:a16="http://schemas.microsoft.com/office/drawing/2014/main" id="{3FD6EB7C-7E45-40F1-82A1-8266690254CE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id="{A493E7E4-45EB-482A-AE87-D1D3F1E7F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81075"/>
          <a:ext cx="5938838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4" imgW="1587240" imgH="419040" progId="Equation.3">
                  <p:embed/>
                </p:oleObj>
              </mc:Choice>
              <mc:Fallback>
                <p:oleObj name="公式" r:id="rId4" imgW="158724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5938838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>
            <a:extLst>
              <a:ext uri="{FF2B5EF4-FFF2-40B4-BE49-F238E27FC236}">
                <a16:creationId xmlns:a16="http://schemas.microsoft.com/office/drawing/2014/main" id="{81C1897F-2928-4189-9B09-3F4DD6756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708275"/>
            <a:ext cx="4249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0000FF"/>
                </a:solidFill>
              </a:rPr>
              <a:t> </a:t>
            </a:r>
            <a:r>
              <a:rPr lang="en-US" altLang="zh-CN" sz="4000" b="1" i="1">
                <a:solidFill>
                  <a:srgbClr val="0000FF"/>
                </a:solidFill>
              </a:rPr>
              <a:t>K</a:t>
            </a:r>
            <a:r>
              <a:rPr lang="en-US" altLang="zh-CN" sz="4000" b="1" baseline="-25000">
                <a:solidFill>
                  <a:srgbClr val="0000FF"/>
                </a:solidFill>
              </a:rPr>
              <a:t>sp</a:t>
            </a:r>
            <a:r>
              <a:rPr lang="en-US" altLang="zh-CN" sz="4000" b="1" baseline="30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 baseline="-250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b="1">
                <a:solidFill>
                  <a:srgbClr val="0000FF"/>
                </a:solidFill>
              </a:rPr>
              <a:t>= [Ag</a:t>
            </a:r>
            <a:r>
              <a:rPr lang="en-US" altLang="zh-CN" sz="4000" b="1" baseline="30000">
                <a:solidFill>
                  <a:srgbClr val="0000FF"/>
                </a:solidFill>
              </a:rPr>
              <a:t>+</a:t>
            </a:r>
            <a:r>
              <a:rPr lang="en-US" altLang="zh-CN" sz="4000" b="1">
                <a:solidFill>
                  <a:srgbClr val="0000FF"/>
                </a:solidFill>
              </a:rPr>
              <a:t>][Cl</a:t>
            </a:r>
            <a:r>
              <a:rPr lang="en-US" altLang="zh-CN" sz="4000" b="1" baseline="3000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4000" b="1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C6B51BD6-AFEC-476E-9286-52CEBA8C1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716338"/>
            <a:ext cx="57245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一定温度下，难溶电解质饱和溶液中，其离子浓度以化学计量数为指数的幂的乘积为一常数。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 autoUpdateAnimBg="0"/>
      <p:bldP spid="3079" grpId="0" animBg="1"/>
      <p:bldP spid="3080" grpId="0"/>
      <p:bldP spid="3085" grpId="0"/>
      <p:bldP spid="30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354BB3B-A840-41AA-94E3-F6F93DB4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3F8C-B330-4429-84E4-99324B53A2C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6CC052CF-3AF9-45C9-A316-8BDA2D7C9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077200" cy="3670300"/>
          </a:xfrm>
        </p:spPr>
        <p:txBody>
          <a:bodyPr/>
          <a:lstStyle/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4000" b="1"/>
              <a:t>PbCl</a:t>
            </a:r>
            <a:r>
              <a:rPr lang="en-US" altLang="zh-CN" sz="4000" b="1" baseline="-30000"/>
              <a:t>2</a:t>
            </a:r>
            <a:r>
              <a:rPr lang="en-US" altLang="zh-CN" sz="4000" b="1"/>
              <a:t>(s)  </a:t>
            </a:r>
            <a:r>
              <a:rPr lang="en-US" altLang="zh-CN" sz="4000" b="1">
                <a:latin typeface="Cambria Math" panose="02040503050406030204" pitchFamily="18" charset="0"/>
              </a:rPr>
              <a:t>⇌</a:t>
            </a:r>
            <a:r>
              <a:rPr lang="en-US" altLang="zh-CN" sz="4000" b="1"/>
              <a:t>  Pb</a:t>
            </a:r>
            <a:r>
              <a:rPr lang="en-US" altLang="zh-CN" sz="4000" b="1" baseline="30000"/>
              <a:t>2+ </a:t>
            </a:r>
            <a:r>
              <a:rPr lang="en-US" altLang="zh-CN" sz="4000" b="1"/>
              <a:t>(aq) + 2Cl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/>
              <a:t>(aq)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4000" b="1" i="1"/>
              <a:t>    </a:t>
            </a:r>
            <a:r>
              <a:rPr lang="en-US" altLang="zh-CN" sz="4000" b="1" i="1">
                <a:solidFill>
                  <a:srgbClr val="0033CC"/>
                </a:solidFill>
              </a:rPr>
              <a:t>K</a:t>
            </a:r>
            <a:r>
              <a:rPr lang="en-US" altLang="zh-CN" sz="4000" b="1" baseline="-30000">
                <a:solidFill>
                  <a:srgbClr val="0033CC"/>
                </a:solidFill>
              </a:rPr>
              <a:t>sp</a:t>
            </a:r>
            <a:r>
              <a:rPr lang="en-US" altLang="zh-CN" sz="4000" b="1" baseline="30000">
                <a:solidFill>
                  <a:srgbClr val="0033CC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b="1">
                <a:solidFill>
                  <a:srgbClr val="0033CC"/>
                </a:solidFill>
              </a:rPr>
              <a:t>= [Pb</a:t>
            </a:r>
            <a:r>
              <a:rPr lang="en-US" altLang="zh-CN" sz="4000" b="1" baseline="30000">
                <a:solidFill>
                  <a:srgbClr val="0033CC"/>
                </a:solidFill>
              </a:rPr>
              <a:t>2+</a:t>
            </a:r>
            <a:r>
              <a:rPr lang="en-US" altLang="zh-CN" sz="4000" b="1">
                <a:solidFill>
                  <a:srgbClr val="0033CC"/>
                </a:solidFill>
              </a:rPr>
              <a:t>][Cl</a:t>
            </a:r>
            <a:r>
              <a:rPr lang="en-US" altLang="zh-CN" sz="4000" b="1" baseline="30000">
                <a:solidFill>
                  <a:srgbClr val="0033CC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4000" b="1">
                <a:solidFill>
                  <a:srgbClr val="0033CC"/>
                </a:solidFill>
              </a:rPr>
              <a:t>]</a:t>
            </a:r>
            <a:r>
              <a:rPr lang="en-US" altLang="zh-CN" sz="4000" b="1" baseline="30000">
                <a:solidFill>
                  <a:srgbClr val="0033CC"/>
                </a:solidFill>
              </a:rPr>
              <a:t>2</a:t>
            </a:r>
            <a:endParaRPr lang="en-US" altLang="zh-CN" sz="4000" b="1">
              <a:solidFill>
                <a:srgbClr val="0033CC"/>
              </a:solidFill>
            </a:endParaRP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4000" b="1"/>
              <a:t>Fe(OH)</a:t>
            </a:r>
            <a:r>
              <a:rPr lang="en-US" altLang="zh-CN" sz="4000" b="1" baseline="-30000"/>
              <a:t>3</a:t>
            </a:r>
            <a:r>
              <a:rPr lang="en-US" altLang="zh-CN" sz="4000" b="1"/>
              <a:t>(s) </a:t>
            </a:r>
            <a:r>
              <a:rPr lang="en-US" altLang="zh-CN" sz="4000" b="1">
                <a:latin typeface="Cambria Math" panose="02040503050406030204" pitchFamily="18" charset="0"/>
              </a:rPr>
              <a:t>⇌</a:t>
            </a:r>
            <a:r>
              <a:rPr lang="en-US" altLang="zh-CN" sz="4000" b="1"/>
              <a:t>  Fe</a:t>
            </a:r>
            <a:r>
              <a:rPr lang="en-US" altLang="zh-CN" sz="4000" b="1" baseline="30000"/>
              <a:t>3+</a:t>
            </a:r>
            <a:r>
              <a:rPr lang="en-US" altLang="zh-CN" sz="4000" b="1"/>
              <a:t>(aq) +3OH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/>
              <a:t>(aq)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4000" b="1" i="1"/>
              <a:t>    </a:t>
            </a:r>
            <a:r>
              <a:rPr lang="en-US" altLang="zh-CN" sz="4000" b="1" i="1">
                <a:solidFill>
                  <a:srgbClr val="0033CC"/>
                </a:solidFill>
              </a:rPr>
              <a:t>K</a:t>
            </a:r>
            <a:r>
              <a:rPr lang="en-US" altLang="zh-CN" sz="4000" b="1" baseline="-30000">
                <a:solidFill>
                  <a:srgbClr val="0033CC"/>
                </a:solidFill>
              </a:rPr>
              <a:t>sp</a:t>
            </a:r>
            <a:r>
              <a:rPr lang="en-US" altLang="zh-CN" sz="4000" b="1" baseline="30000">
                <a:solidFill>
                  <a:srgbClr val="0033CC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b="1">
                <a:solidFill>
                  <a:srgbClr val="0033CC"/>
                </a:solidFill>
              </a:rPr>
              <a:t>= [Fe</a:t>
            </a:r>
            <a:r>
              <a:rPr lang="en-US" altLang="zh-CN" sz="4000" b="1" baseline="30000">
                <a:solidFill>
                  <a:srgbClr val="0033CC"/>
                </a:solidFill>
              </a:rPr>
              <a:t>3+</a:t>
            </a:r>
            <a:r>
              <a:rPr lang="en-US" altLang="zh-CN" sz="4000" b="1">
                <a:solidFill>
                  <a:srgbClr val="0033CC"/>
                </a:solidFill>
              </a:rPr>
              <a:t>][OH</a:t>
            </a:r>
            <a:r>
              <a:rPr lang="en-US" altLang="zh-CN" sz="4000" b="1" baseline="30000">
                <a:solidFill>
                  <a:srgbClr val="0033CC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4000" b="1">
                <a:solidFill>
                  <a:srgbClr val="0033CC"/>
                </a:solidFill>
              </a:rPr>
              <a:t>]</a:t>
            </a:r>
            <a:r>
              <a:rPr lang="en-US" altLang="zh-CN" sz="4000" b="1" baseline="30000">
                <a:solidFill>
                  <a:srgbClr val="0033CC"/>
                </a:solidFill>
              </a:rPr>
              <a:t>3</a:t>
            </a:r>
            <a:endParaRPr lang="en-US" altLang="zh-CN" sz="4000" b="1">
              <a:solidFill>
                <a:srgbClr val="0033CC"/>
              </a:solidFill>
            </a:endParaRP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C2B1509B-03CA-4C3E-8BFD-D11CC454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797425"/>
            <a:ext cx="5486400" cy="1524000"/>
          </a:xfrm>
          <a:prstGeom prst="wedgeRoundRectCallout">
            <a:avLst>
              <a:gd name="adj1" fmla="val -24972"/>
              <a:gd name="adj2" fmla="val -46769"/>
              <a:gd name="adj3" fmla="val 16667"/>
            </a:avLst>
          </a:prstGeom>
          <a:solidFill>
            <a:srgbClr val="CCECFF"/>
          </a:solidFill>
          <a:ln w="57150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 b="1">
                <a:ea typeface="楷体_GB2312" pitchFamily="49" charset="-122"/>
              </a:rPr>
              <a:t>电离方程式中该离子的计量系数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F0D1DA80-8226-4E83-92A8-06D8C1BB21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59338" y="2276475"/>
            <a:ext cx="1727200" cy="2520950"/>
          </a:xfrm>
          <a:prstGeom prst="straightConnector1">
            <a:avLst/>
          </a:prstGeom>
          <a:noFill/>
          <a:ln w="412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B58C810B-446A-4083-8F15-0F953BBB34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19700" y="4149725"/>
            <a:ext cx="706438" cy="698500"/>
          </a:xfrm>
          <a:prstGeom prst="straightConnector1">
            <a:avLst/>
          </a:prstGeom>
          <a:noFill/>
          <a:ln w="412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5F95FDC-8CA0-4C35-9CEB-24BF79E2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912F-9624-4592-9056-2103813AFBE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C7C87-7B0B-4D24-960C-F0F11DE2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8893175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4000" b="1">
                <a:ea typeface="楷体_GB2312" pitchFamily="49" charset="-122"/>
              </a:rPr>
              <a:t>溶度积</a:t>
            </a:r>
            <a:r>
              <a:rPr lang="en-US" altLang="zh-CN" sz="4000" b="1" i="1">
                <a:ea typeface="楷体_GB2312" pitchFamily="49" charset="-122"/>
              </a:rPr>
              <a:t>K</a:t>
            </a:r>
            <a:r>
              <a:rPr lang="en-US" altLang="zh-CN" sz="4000" b="1" baseline="-25000">
                <a:ea typeface="楷体_GB2312" pitchFamily="49" charset="-122"/>
              </a:rPr>
              <a:t>sp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4000" b="1">
                <a:ea typeface="楷体_GB2312" pitchFamily="49" charset="-122"/>
              </a:rPr>
              <a:t>的意义：</a:t>
            </a:r>
          </a:p>
          <a:p>
            <a:pPr algn="just"/>
            <a:r>
              <a:rPr lang="zh-CN" altLang="en-US" sz="4000" b="1">
                <a:ea typeface="楷体_GB2312" pitchFamily="49" charset="-122"/>
              </a:rPr>
              <a:t> </a:t>
            </a:r>
            <a:r>
              <a:rPr lang="en-US" altLang="zh-CN" sz="4000" b="1" i="1">
                <a:ea typeface="楷体_GB2312" pitchFamily="49" charset="-122"/>
              </a:rPr>
              <a:t>K</a:t>
            </a:r>
            <a:r>
              <a:rPr lang="en-US" altLang="zh-CN" sz="4000" b="1" baseline="-25000">
                <a:ea typeface="楷体_GB2312" pitchFamily="49" charset="-122"/>
              </a:rPr>
              <a:t>sp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4000" b="1">
                <a:ea typeface="楷体_GB2312" pitchFamily="49" charset="-122"/>
              </a:rPr>
              <a:t>表示难溶电解质溶解能力的大小；也表示生成该难溶电解质沉淀的难易。</a:t>
            </a: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A4237689-5D53-417E-BE50-B02455FA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6" b="34619"/>
          <a:stretch>
            <a:fillRect/>
          </a:stretch>
        </p:blipFill>
        <p:spPr bwMode="auto">
          <a:xfrm>
            <a:off x="323850" y="2711450"/>
            <a:ext cx="5616575" cy="2449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FDA829A8-82A8-4349-A25D-2887219F0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711450"/>
            <a:ext cx="2281238" cy="24495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>
            <a:extLst>
              <a:ext uri="{FF2B5EF4-FFF2-40B4-BE49-F238E27FC236}">
                <a16:creationId xmlns:a16="http://schemas.microsoft.com/office/drawing/2014/main" id="{B9796569-8695-4A7A-A9E5-C81F5372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229225"/>
            <a:ext cx="87852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4000" b="1">
                <a:solidFill>
                  <a:schemeClr val="accent2"/>
                </a:solidFill>
              </a:rPr>
              <a:t>对于同一类型的难溶电解质，其</a:t>
            </a:r>
            <a:r>
              <a:rPr lang="en-US" altLang="zh-CN" sz="4000" b="1" i="1">
                <a:solidFill>
                  <a:schemeClr val="accent2"/>
                </a:solidFill>
              </a:rPr>
              <a:t>K</a:t>
            </a:r>
            <a:r>
              <a:rPr lang="en-US" altLang="zh-CN" sz="4000" b="1" baseline="-25000">
                <a:solidFill>
                  <a:schemeClr val="accent2"/>
                </a:solidFill>
              </a:rPr>
              <a:t>sp</a:t>
            </a:r>
            <a:r>
              <a:rPr lang="en-US" altLang="zh-CN" sz="4000" b="1" baseline="3000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solidFill>
                  <a:schemeClr val="accent2"/>
                </a:solidFill>
                <a:sym typeface="Symbol" panose="05050102010706020507" pitchFamily="18" charset="2"/>
              </a:rPr>
              <a:t> </a:t>
            </a:r>
            <a:r>
              <a:rPr lang="zh-CN" altLang="en-US" sz="4000" b="1">
                <a:solidFill>
                  <a:schemeClr val="accent2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4000" b="1">
                <a:solidFill>
                  <a:schemeClr val="accent2"/>
                </a:solidFill>
              </a:rPr>
              <a:t>溶解能力</a:t>
            </a:r>
            <a:r>
              <a:rPr lang="zh-CN" altLang="en-US" sz="4000" b="1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zh-CN" altLang="en-US" sz="4000" b="1">
                <a:solidFill>
                  <a:schemeClr val="accent2"/>
                </a:solidFill>
              </a:rPr>
              <a:t>，生成该沉淀愈难。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26BBFD88-D7F6-405C-BFD6-BFD4C153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989138"/>
            <a:ext cx="5832475" cy="6492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sz="3600" b="1"/>
              <a:t>AgCl(s)  </a:t>
            </a:r>
            <a:r>
              <a:rPr lang="en-US" altLang="zh-CN" sz="3600" b="1">
                <a:latin typeface="Cambria Math" panose="02040503050406030204" pitchFamily="18" charset="0"/>
              </a:rPr>
              <a:t>⇌</a:t>
            </a:r>
            <a:r>
              <a:rPr lang="en-US" altLang="zh-CN" sz="3600" b="1"/>
              <a:t> Ag</a:t>
            </a:r>
            <a:r>
              <a:rPr lang="en-US" altLang="zh-CN" sz="3600" b="1" baseline="30000"/>
              <a:t>+</a:t>
            </a:r>
            <a:r>
              <a:rPr lang="en-US" altLang="zh-CN" sz="3600" b="1"/>
              <a:t>(aq) + Cl</a:t>
            </a:r>
            <a:r>
              <a:rPr lang="en-US" altLang="zh-CN" sz="3600" b="1" baseline="30000"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(aq)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uiExpand="1" build="p" autoUpdateAnimBg="0"/>
      <p:bldP spid="6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1A17B37-F6C0-4024-9272-7632BC0C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659-455E-4233-BD23-F0BA0587299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2CD9FFE4-DDD4-436F-93EB-F99A9105F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8569325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4000" b="1">
                <a:ea typeface="楷体_GB2312" pitchFamily="49" charset="-122"/>
              </a:rPr>
              <a:t>任何难溶电解质，不管它的溶解度多么小，</a:t>
            </a:r>
            <a:r>
              <a:rPr lang="zh-CN" altLang="en-US" sz="4000" b="1">
                <a:solidFill>
                  <a:schemeClr val="accent2"/>
                </a:solidFill>
                <a:ea typeface="楷体_GB2312" pitchFamily="49" charset="-122"/>
              </a:rPr>
              <a:t>其饱和水溶液中总有与其达成平衡的离子</a:t>
            </a:r>
            <a:r>
              <a:rPr lang="zh-CN" altLang="en-US" sz="4000" b="1">
                <a:ea typeface="楷体_GB2312" pitchFamily="49" charset="-122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endParaRPr lang="zh-CN" altLang="en-US" sz="4000" b="1"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4000" b="1">
                <a:ea typeface="楷体_GB2312" pitchFamily="49" charset="-122"/>
              </a:rPr>
              <a:t>任何沉淀反应，无论它进行得多么完全，</a:t>
            </a:r>
            <a:r>
              <a:rPr lang="zh-CN" altLang="en-US" sz="4000" b="1">
                <a:solidFill>
                  <a:schemeClr val="accent2"/>
                </a:solidFill>
                <a:ea typeface="楷体_GB2312" pitchFamily="49" charset="-122"/>
              </a:rPr>
              <a:t>溶液中依然存在它的组成离子</a:t>
            </a:r>
            <a:r>
              <a:rPr lang="zh-CN" altLang="en-US" sz="4000" b="1">
                <a:ea typeface="楷体_GB2312" pitchFamily="49" charset="-122"/>
              </a:rPr>
              <a:t>，而且其离子浓度以化学计量数为指数的幂的乘积必为常数。</a:t>
            </a:r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0E0E0FF3-BCEF-40C3-8898-9407FC918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36838"/>
            <a:ext cx="612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楷体_GB2312" pitchFamily="49" charset="-122"/>
              </a:rPr>
              <a:t>如</a:t>
            </a:r>
            <a:r>
              <a:rPr lang="en-US" altLang="zh-CN" sz="4000" b="1">
                <a:ea typeface="楷体_GB2312" pitchFamily="49" charset="-122"/>
              </a:rPr>
              <a:t>CuS</a:t>
            </a:r>
            <a:r>
              <a:rPr lang="zh-CN" altLang="en-US" sz="4000" b="1">
                <a:ea typeface="楷体_GB2312" pitchFamily="49" charset="-122"/>
              </a:rPr>
              <a:t>的</a:t>
            </a:r>
            <a:r>
              <a:rPr lang="en-US" altLang="zh-CN" sz="4000" b="1" i="1"/>
              <a:t>K</a:t>
            </a:r>
            <a:r>
              <a:rPr lang="en-US" altLang="zh-CN" sz="4000" b="1" baseline="-25000"/>
              <a:t>sp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 baseline="30000">
                <a:sym typeface="Symbol" panose="05050102010706020507" pitchFamily="18" charset="2"/>
              </a:rPr>
              <a:t> </a:t>
            </a:r>
            <a:r>
              <a:rPr lang="en-US" altLang="zh-CN" sz="4000" b="1"/>
              <a:t>= 6.3</a:t>
            </a:r>
            <a:r>
              <a:rPr lang="en-US" altLang="zh-CN" sz="4000" b="1">
                <a:sym typeface="Symbol" panose="05050102010706020507" pitchFamily="18" charset="2"/>
              </a:rPr>
              <a:t></a:t>
            </a:r>
            <a:r>
              <a:rPr lang="en-US" altLang="zh-CN" sz="4000" b="1"/>
              <a:t>10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 baseline="30000"/>
              <a:t>36</a:t>
            </a:r>
            <a:endParaRPr lang="en-US" altLang="zh-CN" sz="4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2668</Words>
  <Application>Microsoft Office PowerPoint</Application>
  <PresentationFormat>全屏显示(4:3)</PresentationFormat>
  <Paragraphs>280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Times New Roman</vt:lpstr>
      <vt:lpstr>宋体</vt:lpstr>
      <vt:lpstr>楷体_GB2312</vt:lpstr>
      <vt:lpstr>Tahoma</vt:lpstr>
      <vt:lpstr>Symbol</vt:lpstr>
      <vt:lpstr>Arial</vt:lpstr>
      <vt:lpstr>幼圆</vt:lpstr>
      <vt:lpstr>Cambria Math</vt:lpstr>
      <vt:lpstr>Arial Unicode MS</vt:lpstr>
      <vt:lpstr>Wingdings</vt:lpstr>
      <vt:lpstr>隶书</vt:lpstr>
      <vt:lpstr>Wingdings 2</vt:lpstr>
      <vt:lpstr>MS PMincho</vt:lpstr>
      <vt:lpstr>默认设计模板</vt:lpstr>
      <vt:lpstr>CS ChemDraw Drawing</vt:lpstr>
      <vt:lpstr>BMP 图象</vt:lpstr>
      <vt:lpstr>Microsoft 公式 3.0</vt:lpstr>
      <vt:lpstr>位图图像</vt:lpstr>
      <vt:lpstr>第3章    水溶液化学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沉淀生成的计算与应用</vt:lpstr>
      <vt:lpstr>PowerPoint 演示文稿</vt:lpstr>
      <vt:lpstr>PowerPoint 演示文稿</vt:lpstr>
      <vt:lpstr>盐效应:    在难溶强电解质的饱和溶液中加入不含相同离子的强电解质，而使难溶电解质的溶解度增大的现象。</vt:lpstr>
      <vt:lpstr>同离子效应对溶解度的影响</vt:lpstr>
      <vt:lpstr>PowerPoint 演示文稿</vt:lpstr>
      <vt:lpstr>PowerPoint 演示文稿</vt:lpstr>
      <vt:lpstr>PowerPoint 演示文稿</vt:lpstr>
      <vt:lpstr>PowerPoint 演示文稿</vt:lpstr>
      <vt:lpstr>(1) 沉淀在酸中的溶解</vt:lpstr>
      <vt:lpstr>PowerPoint 演示文稿</vt:lpstr>
      <vt:lpstr>PowerPoint 演示文稿</vt:lpstr>
      <vt:lpstr>PowerPoint 演示文稿</vt:lpstr>
      <vt:lpstr>4.   沉淀的转化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沉淀转化的应用：</vt:lpstr>
      <vt:lpstr>PowerPoint 演示文稿</vt:lpstr>
      <vt:lpstr>课堂练习</vt:lpstr>
      <vt:lpstr>PowerPoint 演示文稿</vt:lpstr>
      <vt:lpstr>本章作业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 User</dc:creator>
  <cp:lastModifiedBy>张伯望</cp:lastModifiedBy>
  <cp:revision>1107</cp:revision>
  <dcterms:created xsi:type="dcterms:W3CDTF">2005-11-29T13:26:54Z</dcterms:created>
  <dcterms:modified xsi:type="dcterms:W3CDTF">2017-09-07T11:24:42Z</dcterms:modified>
</cp:coreProperties>
</file>