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8" r:id="rId3"/>
    <p:sldId id="317" r:id="rId4"/>
    <p:sldId id="321" r:id="rId5"/>
    <p:sldId id="322" r:id="rId6"/>
    <p:sldId id="320" r:id="rId7"/>
    <p:sldId id="313" r:id="rId8"/>
    <p:sldId id="323" r:id="rId9"/>
    <p:sldId id="330" r:id="rId10"/>
    <p:sldId id="324" r:id="rId11"/>
    <p:sldId id="325" r:id="rId12"/>
    <p:sldId id="326" r:id="rId13"/>
    <p:sldId id="328" r:id="rId14"/>
    <p:sldId id="331" r:id="rId15"/>
    <p:sldId id="329" r:id="rId16"/>
    <p:sldId id="33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00"/>
    <a:srgbClr val="D60093"/>
    <a:srgbClr val="009900"/>
    <a:srgbClr val="006600"/>
    <a:srgbClr val="FF0000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4727" autoAdjust="0"/>
  </p:normalViewPr>
  <p:slideViewPr>
    <p:cSldViewPr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9FFE88B-111E-4EF3-9311-07B1712E3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D6E5229-2972-4B9F-8827-F8E0310D46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50129152-9F29-4AF7-8959-50C3D3F59E9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AB49E939-FC9B-404C-B7A5-FA9282FEC0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69BD3AEC-400B-4C60-AB06-04ACCA545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0F89CE8F-5D05-4A1E-93D1-A68537712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168992-0B91-4093-82BB-B3E605122A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635A-EADC-4CB5-92E2-7B7365B3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D95ED-B9FB-412E-A0C5-329CE1483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FCB8F-F64B-4B71-B877-04F9F5C8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03DF6-FB8C-4380-8D25-DA2AFD97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38937-9FFF-411B-9BFE-D60A9760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644CE-1108-4E11-B164-97F09BC891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2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E23C8-450C-4593-BAFE-927ECE72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A4282-7581-4483-94CB-682BCA51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AFE31-FF4C-4B6D-B82C-D2ECD387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42E7C-F870-41E8-82D0-F012F39B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BC51F-DA31-417A-9704-F16DC4FD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F7377-77CA-4A9E-95A6-1E83E8D165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12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E6396-652F-43C3-9FD3-BB4BCB8F5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C493FF-F2F7-498C-8CDA-A71A9D185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2EBD4-F33F-4ED3-93D1-D2228342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5455F-869D-41A9-A2AA-5D06396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2F69B-4A4C-42D6-B584-764BE9E6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8EC3C-6485-4FF1-8A45-B03BF3BED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9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A4F9-501C-4F6C-B192-5ED02D76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74902-8458-4C50-B3A6-2866DAE7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F432C-BFE3-47EC-99F1-DC5E67F4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BA52-4C72-4690-A850-2C7EEA31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D4162-852E-434F-9B45-CF70C83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42BAE-3456-467B-AAE8-E884883ED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4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B23D-14E4-45B2-954D-15F79D75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A75E2-68EC-4906-8E74-3449AD45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6B3F-B950-4043-8B2F-9AC3DA9F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2D9C0-81B9-47F5-B721-2A1C533A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D3672-FBC0-4FA7-8145-DEA91310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1C924-EE28-414E-976E-547287E482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73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25A5-47E7-4310-9A74-06C9C9CD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20411-5796-46B0-B55D-B170CB4F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538D9-9464-42E7-A2B0-420B86434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246E3-66F5-4940-9727-E1178CC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3327F-7193-4690-A94A-0979CC7A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BF623-7196-425C-8FC2-42ACC6F1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FCEE7-E43A-41DA-B8F3-7CC21853F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1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06428-1EEB-4759-9BAE-0DAFEF55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4E781-F2C4-40E8-A4ED-82C2228A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0118C-C9AF-4977-BAC9-436210FE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45D44-9A3F-4818-8316-BDE3EB78E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297C0F-42BC-4E0C-BB27-176A238F4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5E0ACF-2A9E-4267-9B89-BD59CAD7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39891D-4BEA-4F85-AC3C-FB277F8F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900C6-6FAC-4DA1-97F8-6B7A15D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361D4-D65F-4C54-9D4A-63E0953F16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D0522-C109-4CAD-8AFA-B3AF98C4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DA104-BDD1-46DA-AE8C-EFA18E85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08358-CF8F-4AB4-8EA5-8C4035DC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B3AA2C-D42D-427F-8CB2-67838DED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7E0B-9021-4303-AA5F-DF2883C0BC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5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564A0-8EED-4578-8F3E-02F0C2A2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9506ED-CBCF-4B8C-85C2-BDB40596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526F17-4CDC-485A-8CB2-056FE788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AB3-E1B2-4F73-AFC1-2A1CA0DDCB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16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08E5-7604-4176-8582-5B3D1674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73F5C-A58B-47F7-8432-05F030CD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AA65B-55D6-47BC-AC34-8B7687C01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8B77C-D50F-4E19-90DF-1469369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3F21D-3866-49FC-BF9B-61E4D60D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6E4A8-7AA2-4CF3-B0E0-63AC629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A7A26-D6CF-4DA2-8DD8-1342E8E801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079C-5751-4C96-95BD-8656E776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73BE7C-B4FC-4225-A026-84DB12EE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43FF9-6DD8-4154-B2D3-F009E728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7C279-FF62-4E7F-BAE6-9A01833A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3D800-1569-4B7B-A4A6-2C9B03E1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74E7B-5597-4F7E-9D24-18F6C540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E8746-30E7-4EDE-BE87-109D50C7B9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8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1E40C2-4ECC-4D15-96DE-0696736BB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6D86D2-3CF4-4E6A-B58F-3B035450F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78C0C38-866E-4313-A95F-14676B925B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D052E5-188C-4A9A-B81F-21FB54F8DB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4E08A6-DFF6-4612-9F2F-EDD7551BD8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8F172D-F842-474B-8B2A-4B598ABBB1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8D420-800B-4F83-AA29-42DC169A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6208-F8DD-4CA3-886A-FA6EB035F01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A777ABBD-68C5-4252-963E-8CA95372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0"/>
            <a:ext cx="7239000" cy="4649788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076" name="WordArt 4">
            <a:extLst>
              <a:ext uri="{FF2B5EF4-FFF2-40B4-BE49-F238E27FC236}">
                <a16:creationId xmlns:a16="http://schemas.microsoft.com/office/drawing/2014/main" id="{50A7A2A2-1113-4A7D-B69B-78076990ACC3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042988" y="1412875"/>
            <a:ext cx="6553200" cy="1225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000" b="1" kern="10"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化学概论</a:t>
            </a:r>
            <a:r>
              <a:rPr lang="en-US" altLang="zh-CN" sz="4000" b="1" kern="10"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0" b="1" kern="10">
              <a:ln w="12700">
                <a:solidFill>
                  <a:srgbClr val="00FFFF"/>
                </a:solidFill>
                <a:round/>
                <a:headEnd/>
                <a:tailEnd/>
              </a:ln>
              <a:solidFill>
                <a:srgbClr val="000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CA8F5A-909E-4A92-BEFC-E23CA109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821055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578" tIns="46789" rIns="93578" bIns="46789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主讲： </a:t>
            </a:r>
            <a:r>
              <a:rPr lang="zh-CN" altLang="en-US" sz="57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王永慧</a:t>
            </a:r>
          </a:p>
          <a:p>
            <a:pPr algn="ctr">
              <a:lnSpc>
                <a:spcPct val="120000"/>
              </a:lnSpc>
            </a:pPr>
            <a:r>
              <a:rPr lang="zh-CN" altLang="en-US" sz="48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化学学院</a:t>
            </a:r>
            <a:endParaRPr kumimoji="0" lang="zh-CN" altLang="en-US" sz="3600" b="1" i="1">
              <a:solidFill>
                <a:schemeClr val="accent2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44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逸夫科学馆</a:t>
            </a:r>
            <a:r>
              <a:rPr lang="en-US" altLang="zh-CN" sz="44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316</a:t>
            </a:r>
            <a:r>
              <a:rPr lang="zh-CN" altLang="en-US" sz="44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室</a:t>
            </a:r>
            <a:endParaRPr kumimoji="0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4800" b="1">
                <a:solidFill>
                  <a:srgbClr val="000066"/>
                </a:solidFill>
                <a:ea typeface="楷体_GB2312" pitchFamily="49" charset="-122"/>
              </a:rPr>
              <a:t>wangyh319@nenu.edu.cn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7E1C751-115C-4327-85BC-67A36354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7D74-6660-4900-9EA8-21219C65EA3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EA2B0E1-ADBF-4AE6-AF87-C821146A4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74688"/>
            <a:ext cx="7772400" cy="1143000"/>
          </a:xfrm>
        </p:spPr>
        <p:txBody>
          <a:bodyPr/>
          <a:lstStyle/>
          <a:p>
            <a:r>
              <a:rPr lang="en-US" altLang="zh-CN" sz="5400" b="1">
                <a:latin typeface="Blackadder ITC" panose="04020505051007020D02" pitchFamily="82" charset="0"/>
              </a:rPr>
              <a:t>chemistry@science</a:t>
            </a:r>
          </a:p>
        </p:txBody>
      </p:sp>
      <p:sp>
        <p:nvSpPr>
          <p:cNvPr id="100355" name="WordArt 3">
            <a:extLst>
              <a:ext uri="{FF2B5EF4-FFF2-40B4-BE49-F238E27FC236}">
                <a16:creationId xmlns:a16="http://schemas.microsoft.com/office/drawing/2014/main" id="{EFFEC3F0-6630-4CD7-97F7-6549B70C92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2133600"/>
            <a:ext cx="7921625" cy="2447925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化学</a:t>
            </a:r>
            <a:r>
              <a:rPr lang="en-US" altLang="zh-CN" sz="3600" kern="10">
                <a:ln w="1270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kern="10">
                <a:ln w="1270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中心的科学</a:t>
            </a:r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95B6BCBD-0C09-485C-BCFA-A78B48FA032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63713" y="1466850"/>
          <a:ext cx="5256212" cy="52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CS ChemDraw Drawing" r:id="rId3" imgW="3289320" imgH="3256200" progId="ChemDraw.Document.5.0">
                  <p:embed/>
                </p:oleObj>
              </mc:Choice>
              <mc:Fallback>
                <p:oleObj name="CS ChemDraw Drawing" r:id="rId3" imgW="3289320" imgH="3256200" progId="ChemDraw.Document.5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66850"/>
                        <a:ext cx="5256212" cy="5202238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>
            <a:extLst>
              <a:ext uri="{FF2B5EF4-FFF2-40B4-BE49-F238E27FC236}">
                <a16:creationId xmlns:a16="http://schemas.microsoft.com/office/drawing/2014/main" id="{D7563EBE-C927-420D-8C50-7CB197ED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856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</a:rPr>
              <a:t>Why do we learn chemistry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F5045A7-DBF9-41C3-94EF-DCAD2209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0116-5129-446E-9E74-5401FFB793A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CE0BA4B-5DAA-43F9-A615-1114720B4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115888"/>
            <a:ext cx="5254625" cy="1143000"/>
          </a:xfrm>
        </p:spPr>
        <p:txBody>
          <a:bodyPr/>
          <a:lstStyle/>
          <a:p>
            <a:r>
              <a:rPr lang="zh-CN" altLang="en-US" b="1">
                <a:ea typeface="微软雅黑" panose="020B0503020204020204" pitchFamily="34" charset="-122"/>
              </a:rPr>
              <a:t>生命过程探秘</a:t>
            </a:r>
          </a:p>
        </p:txBody>
      </p:sp>
      <p:pic>
        <p:nvPicPr>
          <p:cNvPr id="101379" name="Picture 3" descr="dna_structure_lsd">
            <a:extLst>
              <a:ext uri="{FF2B5EF4-FFF2-40B4-BE49-F238E27FC236}">
                <a16:creationId xmlns:a16="http://schemas.microsoft.com/office/drawing/2014/main" id="{64ECC6B9-580F-4BA3-8570-C5BA2DEB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5538"/>
            <a:ext cx="4489450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0" name="Picture 4" descr="protein_structure">
            <a:extLst>
              <a:ext uri="{FF2B5EF4-FFF2-40B4-BE49-F238E27FC236}">
                <a16:creationId xmlns:a16="http://schemas.microsoft.com/office/drawing/2014/main" id="{AE1EA06A-1532-4176-B6F0-313A20AF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916113"/>
            <a:ext cx="55911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1" name="Text Box 5">
            <a:extLst>
              <a:ext uri="{FF2B5EF4-FFF2-40B4-BE49-F238E27FC236}">
                <a16:creationId xmlns:a16="http://schemas.microsoft.com/office/drawing/2014/main" id="{3E0E6CD2-7424-4F57-839A-305EC1935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6021388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Protein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27993-6295-4AB0-996E-C9551B8D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3D3-8212-4E26-960C-18B38B0A3F1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74A4965-48D4-4089-99E0-C28D430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268413"/>
            <a:ext cx="8062912" cy="2736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化学与国民经济各个部门、尖端科学技术各个领域以及人民生活诸多方面</a:t>
            </a: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衣食住行、健康等</a:t>
            </a: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密切相关。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4E4F0AC3-31A0-4F1D-B1BB-7C94A0EE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856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</a:rPr>
              <a:t>Why do we learn chemistry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DE3AD20B-98FC-414E-B577-CB83DB23C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437063"/>
            <a:ext cx="8208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2010</a:t>
            </a:r>
            <a:r>
              <a:rPr lang="zh-CN" altLang="en-US" sz="3200" b="1">
                <a:solidFill>
                  <a:srgbClr val="0000FF"/>
                </a:solidFill>
              </a:rPr>
              <a:t>年化工行业总产值占我国</a:t>
            </a:r>
            <a:r>
              <a:rPr lang="en-US" altLang="zh-CN" sz="3200" b="1">
                <a:solidFill>
                  <a:srgbClr val="0000FF"/>
                </a:solidFill>
              </a:rPr>
              <a:t>GDP(</a:t>
            </a:r>
            <a:r>
              <a:rPr lang="zh-CN" altLang="en-US" sz="3200" b="1">
                <a:solidFill>
                  <a:srgbClr val="0000FF"/>
                </a:solidFill>
              </a:rPr>
              <a:t>国内生产总值</a:t>
            </a:r>
            <a:r>
              <a:rPr lang="en-US" altLang="zh-CN" sz="3200" b="1">
                <a:solidFill>
                  <a:srgbClr val="0000FF"/>
                </a:solidFill>
              </a:rPr>
              <a:t>)</a:t>
            </a:r>
            <a:r>
              <a:rPr lang="zh-CN" altLang="en-US" sz="3200" b="1">
                <a:solidFill>
                  <a:srgbClr val="0000FF"/>
                </a:solidFill>
              </a:rPr>
              <a:t>的比重为</a:t>
            </a:r>
            <a:r>
              <a:rPr lang="en-US" altLang="zh-CN" sz="3200" b="1">
                <a:solidFill>
                  <a:srgbClr val="0000FF"/>
                </a:solidFill>
              </a:rPr>
              <a:t>9.12%</a:t>
            </a:r>
            <a:r>
              <a:rPr lang="zh-CN" altLang="en-US" sz="3200" b="1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FB841C3-5A21-4A35-9BC3-D682B03F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E75-671E-4295-8C6A-FC2E7BEABD1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169DE47-2963-475C-8285-9E8642B87A7F}"/>
              </a:ext>
            </a:extLst>
          </p:cNvPr>
          <p:cNvSpPr txBox="1">
            <a:spLocks noChangeArrowheads="1"/>
          </p:cNvSpPr>
          <p:nvPr>
            <p:ph type="body" idx="4294967295"/>
          </p:nvPr>
        </p:nvSpPr>
        <p:spPr>
          <a:xfrm>
            <a:off x="395288" y="3213100"/>
            <a:ext cx="7772400" cy="2447925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4400" b="1">
                <a:solidFill>
                  <a:schemeClr val="tx2"/>
                </a:solidFill>
                <a:ea typeface="微软雅黑" panose="020B0503020204020204" pitchFamily="34" charset="-122"/>
              </a:rPr>
              <a:t>培养具有高素质、创新能力的科学技术人才的需要。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F21CC93-E544-4400-AB56-CF3C6528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856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</a:rPr>
              <a:t>Why do we learn chemistry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3A7531C5-3B48-45A0-BAC9-825DE11E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06608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化学是高等教育中不可缺少的基础课程。</a:t>
            </a:r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uild="p"/>
      <p:bldP spid="1044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F9875-C77F-4E33-88B5-1656293D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5696-F463-4D07-8C9B-DE092077B37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42073F5-068A-4A31-B579-002B088E7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9688" y="620713"/>
            <a:ext cx="5114925" cy="5040312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en-US" altLang="zh-CN" b="1">
                <a:cs typeface="Times New Roman" panose="02020603050405020304" pitchFamily="18" charset="0"/>
              </a:rPr>
              <a:t>        </a:t>
            </a:r>
            <a:r>
              <a:rPr lang="zh-CN" altLang="en-US" b="1">
                <a:cs typeface="Times New Roman" panose="02020603050405020304" pitchFamily="18" charset="0"/>
              </a:rPr>
              <a:t>美国斯坦福大学医学院教授罗杰</a:t>
            </a:r>
            <a:r>
              <a:rPr lang="en-US" altLang="zh-CN" b="1">
                <a:cs typeface="Times New Roman" panose="02020603050405020304" pitchFamily="18" charset="0"/>
              </a:rPr>
              <a:t>•</a:t>
            </a:r>
            <a:r>
              <a:rPr lang="zh-CN" altLang="en-US" b="1">
                <a:cs typeface="Times New Roman" panose="02020603050405020304" pitchFamily="18" charset="0"/>
              </a:rPr>
              <a:t>科恩伯格</a:t>
            </a:r>
            <a:r>
              <a:rPr lang="en-US" altLang="zh-CN" b="1">
                <a:cs typeface="Times New Roman" panose="02020603050405020304" pitchFamily="18" charset="0"/>
              </a:rPr>
              <a:t>(Roger D. Kornberg)</a:t>
            </a:r>
            <a:r>
              <a:rPr lang="zh-CN" altLang="en-US" b="1">
                <a:cs typeface="Times New Roman" panose="02020603050405020304" pitchFamily="18" charset="0"/>
              </a:rPr>
              <a:t>，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做晶体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X-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射线衍射的物理实验</a:t>
            </a:r>
            <a:r>
              <a:rPr lang="zh-CN" altLang="en-US" b="1">
                <a:cs typeface="Times New Roman" panose="02020603050405020304" pitchFamily="18" charset="0"/>
              </a:rPr>
              <a:t>，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运用计算机进行大量复杂的数学计算，</a:t>
            </a:r>
            <a:r>
              <a:rPr lang="zh-CN" altLang="en-US" b="1">
                <a:cs typeface="Times New Roman" panose="02020603050405020304" pitchFamily="18" charset="0"/>
              </a:rPr>
              <a:t>测定了</a:t>
            </a:r>
            <a:r>
              <a:rPr lang="en-US" altLang="zh-CN" b="1">
                <a:cs typeface="Times New Roman" panose="02020603050405020304" pitchFamily="18" charset="0"/>
              </a:rPr>
              <a:t>RNA</a:t>
            </a:r>
            <a:r>
              <a:rPr lang="zh-CN" altLang="en-US" b="1">
                <a:cs typeface="Times New Roman" panose="02020603050405020304" pitchFamily="18" charset="0"/>
              </a:rPr>
              <a:t>聚合酶的晶体结构，揭示了生物体中</a:t>
            </a:r>
            <a:r>
              <a:rPr lang="en-US" altLang="zh-CN" b="1">
                <a:cs typeface="Times New Roman" panose="02020603050405020304" pitchFamily="18" charset="0"/>
              </a:rPr>
              <a:t>RNA</a:t>
            </a:r>
            <a:r>
              <a:rPr lang="zh-CN" altLang="en-US" b="1">
                <a:cs typeface="Times New Roman" panose="02020603050405020304" pitchFamily="18" charset="0"/>
              </a:rPr>
              <a:t>合成过程的细节，获得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2006</a:t>
            </a: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年的诺贝尔化学奖</a:t>
            </a:r>
            <a:r>
              <a:rPr lang="zh-CN" altLang="en-US" b="1"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B1A9B3B8-EF84-4F69-BF68-45141167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360045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5" name="Rectangle 5">
            <a:extLst>
              <a:ext uri="{FF2B5EF4-FFF2-40B4-BE49-F238E27FC236}">
                <a16:creationId xmlns:a16="http://schemas.microsoft.com/office/drawing/2014/main" id="{CC85CAE3-8E97-4434-BCA2-4ABE68E2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9725"/>
            <a:ext cx="2714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Roger D. Kornberg</a:t>
            </a:r>
          </a:p>
          <a:p>
            <a:pPr algn="ctr"/>
            <a:r>
              <a:rPr lang="en-US" altLang="zh-CN" b="1"/>
              <a:t>(1947-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EA79132A-860B-461B-B464-41593EDA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587D-6924-49B8-881F-F695769A597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292591B3-2496-4C3B-86CC-27612D72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893175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化学概论是在高中化学基础上的深入</a:t>
            </a:r>
            <a:r>
              <a:rPr lang="en-US" altLang="zh-CN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与中学化学比较，具有理论化、抽象化、概念化、定量化的特点。 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8B574BE7-26A7-4B0E-8BFD-68967AFE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375"/>
            <a:ext cx="856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</a:rPr>
              <a:t>What is the difference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  <p:grpSp>
        <p:nvGrpSpPr>
          <p:cNvPr id="105480" name="Group 8">
            <a:extLst>
              <a:ext uri="{FF2B5EF4-FFF2-40B4-BE49-F238E27FC236}">
                <a16:creationId xmlns:a16="http://schemas.microsoft.com/office/drawing/2014/main" id="{7DD1E623-D067-4098-944F-22E7C973C92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573463"/>
            <a:ext cx="4391025" cy="2705100"/>
            <a:chOff x="204" y="2341"/>
            <a:chExt cx="2766" cy="1704"/>
          </a:xfrm>
        </p:grpSpPr>
        <p:pic>
          <p:nvPicPr>
            <p:cNvPr id="105478" name="Picture 6">
              <a:extLst>
                <a:ext uri="{FF2B5EF4-FFF2-40B4-BE49-F238E27FC236}">
                  <a16:creationId xmlns:a16="http://schemas.microsoft.com/office/drawing/2014/main" id="{29A237D5-8631-4195-AF2F-21609810D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341"/>
              <a:ext cx="2313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479" name="Text Box 7">
              <a:extLst>
                <a:ext uri="{FF2B5EF4-FFF2-40B4-BE49-F238E27FC236}">
                  <a16:creationId xmlns:a16="http://schemas.microsoft.com/office/drawing/2014/main" id="{FE17B8E5-A947-45CC-9ECA-1CEA33BAD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976"/>
              <a:ext cx="45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S:</a:t>
              </a:r>
            </a:p>
          </p:txBody>
        </p:sp>
      </p:grpSp>
      <p:sp>
        <p:nvSpPr>
          <p:cNvPr id="105481" name="Text Box 9">
            <a:extLst>
              <a:ext uri="{FF2B5EF4-FFF2-40B4-BE49-F238E27FC236}">
                <a16:creationId xmlns:a16="http://schemas.microsoft.com/office/drawing/2014/main" id="{120AF5BE-7A58-4EBF-8766-3E4E00E28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1577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56841576-FAC8-4BE8-A8C2-52178574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149725"/>
            <a:ext cx="3673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FF"/>
                </a:solidFill>
              </a:rPr>
              <a:t>S: 1s</a:t>
            </a:r>
            <a:r>
              <a:rPr lang="en-US" altLang="zh-CN" sz="4000" b="1" baseline="30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2s</a:t>
            </a:r>
            <a:r>
              <a:rPr lang="en-US" altLang="zh-CN" sz="4000" b="1" baseline="30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2p</a:t>
            </a:r>
            <a:r>
              <a:rPr lang="en-US" altLang="zh-CN" sz="4000" b="1" baseline="30000">
                <a:solidFill>
                  <a:srgbClr val="0000FF"/>
                </a:solidFill>
              </a:rPr>
              <a:t>6</a:t>
            </a:r>
            <a:r>
              <a:rPr lang="en-US" altLang="zh-CN" sz="4000" b="1">
                <a:solidFill>
                  <a:srgbClr val="0000FF"/>
                </a:solidFill>
              </a:rPr>
              <a:t>3s</a:t>
            </a:r>
            <a:r>
              <a:rPr lang="en-US" altLang="zh-CN" sz="4000" b="1" baseline="30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3p</a:t>
            </a:r>
            <a:r>
              <a:rPr lang="en-US" altLang="zh-CN" sz="4000" b="1" baseline="30000">
                <a:solidFill>
                  <a:srgbClr val="0000FF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B5A1F78-37D6-47DD-B95D-989B1DD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8E4A-442A-4FD6-BA2B-D2117C59D9C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B842FA7-FBF9-4028-812C-ABBE71B9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365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09" rIns="91420" bIns="45709">
            <a:spAutoFit/>
          </a:bodyPr>
          <a:lstStyle/>
          <a:p>
            <a:r>
              <a:rPr lang="en-US" altLang="zh-CN" sz="4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学习本课程的要求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1C96143-1113-4BE7-BF6E-C981A1286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68413"/>
            <a:ext cx="8569325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0" tIns="45709" rIns="91420" bIns="45709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400" b="1">
                <a:ea typeface="幼圆" panose="02010509060101010101" pitchFamily="49" charset="-122"/>
              </a:rPr>
              <a:t>认真预习复习</a:t>
            </a:r>
          </a:p>
          <a:p>
            <a:pPr>
              <a:lnSpc>
                <a:spcPct val="140000"/>
              </a:lnSpc>
            </a:pPr>
            <a:r>
              <a:rPr lang="zh-CN" altLang="en-US" sz="4400" b="1">
                <a:ea typeface="幼圆" panose="02010509060101010101" pitchFamily="49" charset="-122"/>
              </a:rPr>
              <a:t>    集中精力听课</a:t>
            </a:r>
          </a:p>
          <a:p>
            <a:pPr>
              <a:lnSpc>
                <a:spcPct val="140000"/>
              </a:lnSpc>
            </a:pPr>
            <a:r>
              <a:rPr lang="zh-CN" altLang="en-US" sz="4400" b="1">
                <a:ea typeface="幼圆" panose="02010509060101010101" pitchFamily="49" charset="-122"/>
              </a:rPr>
              <a:t>       完成课后习题和作业</a:t>
            </a:r>
            <a:r>
              <a:rPr lang="en-US" altLang="zh-CN" sz="3200" b="1">
                <a:solidFill>
                  <a:srgbClr val="3333CC"/>
                </a:solidFill>
                <a:ea typeface="幼圆" panose="02010509060101010101" pitchFamily="49" charset="-122"/>
              </a:rPr>
              <a:t>(</a:t>
            </a:r>
            <a:r>
              <a:rPr lang="zh-CN" altLang="en-US" sz="3200" b="1">
                <a:solidFill>
                  <a:srgbClr val="3333CC"/>
                </a:solidFill>
                <a:ea typeface="幼圆" panose="02010509060101010101" pitchFamily="49" charset="-122"/>
              </a:rPr>
              <a:t>准备计算器</a:t>
            </a:r>
            <a:r>
              <a:rPr lang="en-US" altLang="zh-CN" sz="3200" b="1">
                <a:solidFill>
                  <a:srgbClr val="3333CC"/>
                </a:solidFill>
                <a:ea typeface="幼圆" panose="02010509060101010101" pitchFamily="49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sz="4400" b="1">
                <a:ea typeface="幼圆" panose="02010509060101010101" pitchFamily="49" charset="-122"/>
              </a:rPr>
              <a:t>           </a:t>
            </a:r>
            <a:r>
              <a:rPr lang="zh-CN" altLang="en-US" sz="4400" b="1">
                <a:ea typeface="幼圆" panose="02010509060101010101" pitchFamily="49" charset="-122"/>
              </a:rPr>
              <a:t>充分利用答疑时间</a:t>
            </a:r>
          </a:p>
          <a:p>
            <a:pPr>
              <a:lnSpc>
                <a:spcPct val="140000"/>
              </a:lnSpc>
            </a:pPr>
            <a:r>
              <a:rPr lang="zh-CN" altLang="en-US" sz="4400" b="1">
                <a:ea typeface="幼圆" panose="02010509060101010101" pitchFamily="49" charset="-122"/>
              </a:rPr>
              <a:t>               重视化学实验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 advAuto="200"/>
      <p:bldP spid="1085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F4BDF-725A-470B-B10D-4FEDC5C7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0F0-980C-41EF-9FD4-F86FF136B41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162707D-54CF-4037-B385-1958CB8839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476250"/>
            <a:ext cx="8496300" cy="51133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4000" b="1"/>
              <a:t>上课时间：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</a:rPr>
              <a:t>     周五 </a:t>
            </a:r>
            <a:r>
              <a:rPr lang="en-US" altLang="zh-CN" sz="4000" b="1">
                <a:solidFill>
                  <a:srgbClr val="0000FF"/>
                </a:solidFill>
              </a:rPr>
              <a:t>9-10</a:t>
            </a:r>
            <a:r>
              <a:rPr lang="zh-CN" altLang="en-US" sz="4000" b="1">
                <a:solidFill>
                  <a:srgbClr val="0000FF"/>
                </a:solidFill>
              </a:rPr>
              <a:t>节   </a:t>
            </a:r>
            <a:r>
              <a:rPr lang="en-US" altLang="zh-CN" sz="4000" b="1">
                <a:solidFill>
                  <a:srgbClr val="0000FF"/>
                </a:solidFill>
              </a:rPr>
              <a:t>17</a:t>
            </a:r>
            <a:r>
              <a:rPr lang="en-US" altLang="zh-CN" sz="4000" b="1">
                <a:solidFill>
                  <a:srgbClr val="0000FF"/>
                </a:solidFill>
                <a:sym typeface="Wingdings" panose="05000000000000000000" pitchFamily="2" charset="2"/>
              </a:rPr>
              <a:t>:30 – 19:00</a:t>
            </a:r>
            <a:r>
              <a:rPr lang="en-US" altLang="zh-CN" sz="4000" b="1">
                <a:sym typeface="Wingdings" panose="05000000000000000000" pitchFamily="2" charset="2"/>
              </a:rPr>
              <a:t>  </a:t>
            </a:r>
            <a:r>
              <a:rPr lang="en-US" altLang="zh-CN" sz="4000" b="1">
                <a:solidFill>
                  <a:srgbClr val="0000FF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4000" b="1">
                <a:solidFill>
                  <a:srgbClr val="0000FF"/>
                </a:solidFill>
                <a:sym typeface="Wingdings" panose="05000000000000000000" pitchFamily="2" charset="2"/>
              </a:rPr>
              <a:t>每周</a:t>
            </a:r>
            <a:r>
              <a:rPr lang="en-US" altLang="zh-CN" sz="4000" b="1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sym typeface="Wingdings" panose="05000000000000000000" pitchFamily="2" charset="2"/>
              </a:rPr>
              <a:t>     </a:t>
            </a:r>
            <a:r>
              <a:rPr lang="zh-CN" altLang="en-US" sz="4000" b="1">
                <a:solidFill>
                  <a:srgbClr val="D60093"/>
                </a:solidFill>
                <a:sym typeface="Wingdings" panose="05000000000000000000" pitchFamily="2" charset="2"/>
              </a:rPr>
              <a:t>周学时</a:t>
            </a:r>
            <a:r>
              <a:rPr lang="en-US" altLang="zh-CN" sz="4000" b="1">
                <a:solidFill>
                  <a:srgbClr val="D60093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4000" b="1">
                <a:solidFill>
                  <a:srgbClr val="D60093"/>
                </a:solidFill>
                <a:sym typeface="Wingdings" panose="05000000000000000000" pitchFamily="2" charset="2"/>
              </a:rPr>
              <a:t>，共</a:t>
            </a:r>
            <a:r>
              <a:rPr lang="en-US" altLang="zh-CN" sz="4000" b="1">
                <a:solidFill>
                  <a:srgbClr val="D60093"/>
                </a:solidFill>
                <a:sym typeface="Wingdings" panose="05000000000000000000" pitchFamily="2" charset="2"/>
              </a:rPr>
              <a:t>36</a:t>
            </a:r>
            <a:r>
              <a:rPr lang="zh-CN" altLang="en-US" sz="4000" b="1">
                <a:solidFill>
                  <a:srgbClr val="D60093"/>
                </a:solidFill>
                <a:sym typeface="Wingdings" panose="05000000000000000000" pitchFamily="2" charset="2"/>
              </a:rPr>
              <a:t>学时</a:t>
            </a:r>
            <a:r>
              <a:rPr lang="en-US" altLang="zh-CN" sz="4000" b="1">
                <a:solidFill>
                  <a:srgbClr val="D60093"/>
                </a:solidFill>
                <a:sym typeface="Wingdings" panose="05000000000000000000" pitchFamily="2" charset="2"/>
              </a:rPr>
              <a:t>(18</a:t>
            </a:r>
            <a:r>
              <a:rPr lang="zh-CN" altLang="en-US" sz="4000" b="1">
                <a:solidFill>
                  <a:srgbClr val="D60093"/>
                </a:solidFill>
                <a:sym typeface="Wingdings" panose="05000000000000000000" pitchFamily="2" charset="2"/>
              </a:rPr>
              <a:t>次课</a:t>
            </a:r>
            <a:r>
              <a:rPr lang="en-US" altLang="zh-CN" sz="4000" b="1">
                <a:solidFill>
                  <a:srgbClr val="D60093"/>
                </a:solidFill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sym typeface="Wingdings" panose="05000000000000000000" pitchFamily="2" charset="2"/>
              </a:rPr>
              <a:t>上课地点：</a:t>
            </a:r>
            <a:r>
              <a:rPr lang="zh-CN" altLang="en-US" sz="4000" b="1">
                <a:solidFill>
                  <a:srgbClr val="0000FF"/>
                </a:solidFill>
                <a:sym typeface="Wingdings" panose="05000000000000000000" pitchFamily="2" charset="2"/>
              </a:rPr>
              <a:t>逸夫教学楼</a:t>
            </a:r>
            <a:r>
              <a:rPr lang="en-US" altLang="zh-CN" sz="4000" b="1">
                <a:solidFill>
                  <a:srgbClr val="0000FF"/>
                </a:solidFill>
                <a:sym typeface="Wingdings" panose="05000000000000000000" pitchFamily="2" charset="2"/>
              </a:rPr>
              <a:t>101</a:t>
            </a:r>
            <a:r>
              <a:rPr lang="zh-CN" altLang="en-US" sz="4000" b="1">
                <a:solidFill>
                  <a:srgbClr val="0000FF"/>
                </a:solidFill>
                <a:sym typeface="Wingdings" panose="05000000000000000000" pitchFamily="2" charset="2"/>
              </a:rPr>
              <a:t>教室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sym typeface="Wingdings" panose="05000000000000000000" pitchFamily="2" charset="2"/>
              </a:rPr>
              <a:t>答疑：每周</a:t>
            </a:r>
            <a:r>
              <a:rPr lang="en-US" altLang="zh-CN" sz="4000" b="1">
                <a:sym typeface="Wingdings" panose="05000000000000000000" pitchFamily="2" charset="2"/>
              </a:rPr>
              <a:t>1</a:t>
            </a:r>
            <a:r>
              <a:rPr lang="zh-CN" altLang="en-US" sz="4000" b="1">
                <a:sym typeface="Wingdings" panose="05000000000000000000" pitchFamily="2" charset="2"/>
              </a:rPr>
              <a:t>次，时间待定</a:t>
            </a:r>
            <a:r>
              <a:rPr lang="en-US" altLang="zh-CN" sz="4000" b="1">
                <a:sym typeface="Wingdings" panose="05000000000000000000" pitchFamily="2" charset="2"/>
              </a:rPr>
              <a:t>.</a:t>
            </a:r>
            <a:endParaRPr lang="en-US" altLang="zh-CN" sz="4000" b="1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9818FC51-FA0E-450A-8250-89E37AF5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9B5D-3B02-429B-B238-86E8F6F01A2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9E9433E2-3143-41A3-B676-4540DF7D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88913"/>
            <a:ext cx="5257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</a:rPr>
              <a:t>教材和参考书</a:t>
            </a: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98A29B5A-CACF-4121-801D-F57E194A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3025775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1" name="Text Box 7">
            <a:extLst>
              <a:ext uri="{FF2B5EF4-FFF2-40B4-BE49-F238E27FC236}">
                <a16:creationId xmlns:a16="http://schemas.microsoft.com/office/drawing/2014/main" id="{47E4783D-38C7-4BBF-B81C-070EDB65B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4763"/>
            <a:ext cx="84963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4000" b="1"/>
              <a:t>辅导书：</a:t>
            </a:r>
            <a:r>
              <a:rPr lang="zh-CN" altLang="en-US" sz="3200" b="1"/>
              <a:t>王明华</a:t>
            </a:r>
            <a:r>
              <a:rPr lang="en-US" altLang="zh-CN" sz="3200" b="1"/>
              <a:t>, </a:t>
            </a:r>
            <a:r>
              <a:rPr lang="zh-CN" altLang="en-US" sz="3200" b="1"/>
              <a:t>许莉</a:t>
            </a:r>
            <a:r>
              <a:rPr lang="en-US" altLang="zh-CN" sz="3200" b="1"/>
              <a:t>. </a:t>
            </a:r>
            <a:r>
              <a:rPr lang="zh-CN" altLang="en-US" sz="3200" b="1"/>
              <a:t>普通化学解题指南，高等教育出版社，</a:t>
            </a:r>
            <a:r>
              <a:rPr lang="en-US" altLang="zh-CN" sz="3200" b="1"/>
              <a:t>2003.</a:t>
            </a:r>
          </a:p>
        </p:txBody>
      </p:sp>
      <p:pic>
        <p:nvPicPr>
          <p:cNvPr id="93192" name="Picture 8">
            <a:extLst>
              <a:ext uri="{FF2B5EF4-FFF2-40B4-BE49-F238E27FC236}">
                <a16:creationId xmlns:a16="http://schemas.microsoft.com/office/drawing/2014/main" id="{1B7B3345-D129-43A7-AA12-02E9F950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25538"/>
            <a:ext cx="243205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3" name="Picture 9">
            <a:extLst>
              <a:ext uri="{FF2B5EF4-FFF2-40B4-BE49-F238E27FC236}">
                <a16:creationId xmlns:a16="http://schemas.microsoft.com/office/drawing/2014/main" id="{597D3D24-1DF3-4222-97C6-3E2AE9E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25538"/>
            <a:ext cx="2528888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1E57F7FD-C6FD-44FD-A662-5E6059D6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85F4-974B-4829-9642-9F777EED63C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2EAB68D-D26C-4AD1-A016-916168A6E4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115888"/>
            <a:ext cx="5040313" cy="576262"/>
          </a:xfrm>
        </p:spPr>
        <p:txBody>
          <a:bodyPr/>
          <a:lstStyle/>
          <a:p>
            <a:r>
              <a:rPr lang="zh-CN" altLang="en-US" sz="3600" b="1"/>
              <a:t>教学内容安排</a:t>
            </a:r>
          </a:p>
        </p:txBody>
      </p:sp>
      <p:graphicFrame>
        <p:nvGraphicFramePr>
          <p:cNvPr id="97652" name="Group 372">
            <a:extLst>
              <a:ext uri="{FF2B5EF4-FFF2-40B4-BE49-F238E27FC236}">
                <a16:creationId xmlns:a16="http://schemas.microsoft.com/office/drawing/2014/main" id="{9FE2D8E9-FDFC-4C19-A96A-1A269DE76BDF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765175"/>
          <a:ext cx="8497887" cy="592455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4226056425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21200880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855372877"/>
                    </a:ext>
                  </a:extLst>
                </a:gridCol>
                <a:gridCol w="4681537">
                  <a:extLst>
                    <a:ext uri="{9D8B030D-6E8A-4147-A177-3AD203B41FA5}">
                      <a16:colId xmlns:a16="http://schemas.microsoft.com/office/drawing/2014/main" val="3138561786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周次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教学形式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         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32413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1562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序言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章 热化学与能源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3577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热化学与能源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9003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热化学与能源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31005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化学反应的基本原理和大气污染控制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07802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化学反应的基本原理和大气污染控制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65493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化学反应的基本原理和大气污染控制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0456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水溶液化学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3385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水溶液化学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9452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水溶液化学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6199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>
            <a:extLst>
              <a:ext uri="{FF2B5EF4-FFF2-40B4-BE49-F238E27FC236}">
                <a16:creationId xmlns:a16="http://schemas.microsoft.com/office/drawing/2014/main" id="{B6913FFA-F3A2-4051-89D8-ABAA5A73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E39-3995-4D59-8BCE-7E305C40784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D3437B3-96BA-41E3-AD80-76D0D3F310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115888"/>
            <a:ext cx="5040313" cy="576262"/>
          </a:xfrm>
        </p:spPr>
        <p:txBody>
          <a:bodyPr/>
          <a:lstStyle/>
          <a:p>
            <a:r>
              <a:rPr lang="zh-CN" altLang="en-US" sz="3600" b="1"/>
              <a:t>教学内容安排</a:t>
            </a:r>
          </a:p>
        </p:txBody>
      </p:sp>
      <p:graphicFrame>
        <p:nvGraphicFramePr>
          <p:cNvPr id="98719" name="Group 415">
            <a:extLst>
              <a:ext uri="{FF2B5EF4-FFF2-40B4-BE49-F238E27FC236}">
                <a16:creationId xmlns:a16="http://schemas.microsoft.com/office/drawing/2014/main" id="{254C8A09-2B0F-46F6-B0A3-22AB2E5EEFA1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908050"/>
          <a:ext cx="8208963" cy="5011738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1688296638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504441999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3281379311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3330428784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周次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教学形式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         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9144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电化学与金属腐蚀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3317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电化学与金属腐蚀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772913"/>
                  </a:ext>
                </a:extLst>
              </a:tr>
              <a:tr h="211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物质结构基础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3333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物质结构基础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01018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物质结构基础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33311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物质结构基础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0113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讲授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无机化合物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7259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自学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章 高分子化合物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78043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总复习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复习指导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6446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期末考试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期末考试 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1647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514D8E-CD65-417C-B2FA-A91E8501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024C-C043-4FED-83C0-F46117820B8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AC8FF1A-CEA6-4C0E-8CAD-AE201BEC6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260350"/>
            <a:ext cx="8713788" cy="5903913"/>
          </a:xfrm>
        </p:spPr>
        <p:txBody>
          <a:bodyPr/>
          <a:lstStyle/>
          <a:p>
            <a:pPr marL="360363" indent="-360363" algn="ctr">
              <a:lnSpc>
                <a:spcPct val="90000"/>
              </a:lnSpc>
              <a:buFontTx/>
              <a:buNone/>
            </a:pPr>
            <a:r>
              <a:rPr lang="zh-CN" altLang="en-US" sz="4000" b="1"/>
              <a:t>成绩评定</a:t>
            </a:r>
          </a:p>
          <a:p>
            <a:pPr marL="360363" indent="-360363" algn="just">
              <a:lnSpc>
                <a:spcPct val="90000"/>
              </a:lnSpc>
            </a:pPr>
            <a:r>
              <a:rPr lang="zh-CN" altLang="en-US" sz="4000" b="1">
                <a:solidFill>
                  <a:srgbClr val="0000FF"/>
                </a:solidFill>
              </a:rPr>
              <a:t>平时成绩：    </a:t>
            </a:r>
            <a:r>
              <a:rPr lang="en-US" altLang="zh-CN" sz="4000" b="1">
                <a:solidFill>
                  <a:srgbClr val="0000FF"/>
                </a:solidFill>
              </a:rPr>
              <a:t>40</a:t>
            </a:r>
            <a:r>
              <a:rPr lang="zh-CN" altLang="en-US" sz="4000" b="1">
                <a:solidFill>
                  <a:srgbClr val="0000FF"/>
                </a:solidFill>
              </a:rPr>
              <a:t>分</a:t>
            </a:r>
            <a:endParaRPr lang="zh-CN" altLang="en-US" b="1">
              <a:solidFill>
                <a:srgbClr val="0000FF"/>
              </a:solidFill>
            </a:endParaRPr>
          </a:p>
          <a:p>
            <a:pPr marL="360363" indent="-360363">
              <a:lnSpc>
                <a:spcPct val="90000"/>
              </a:lnSpc>
              <a:buFontTx/>
              <a:buNone/>
            </a:pPr>
            <a:r>
              <a:rPr lang="zh-CN" altLang="en-US" sz="4000" b="1"/>
              <a:t>    </a:t>
            </a:r>
            <a:r>
              <a:rPr lang="en-US" altLang="zh-CN" sz="4000" b="1"/>
              <a:t>3</a:t>
            </a:r>
            <a:r>
              <a:rPr lang="zh-CN" altLang="en-US" sz="4000" b="1"/>
              <a:t>次作业</a:t>
            </a:r>
            <a:r>
              <a:rPr lang="en-US" altLang="zh-CN" sz="4000" b="1"/>
              <a:t>——3 </a:t>
            </a:r>
            <a:r>
              <a:rPr lang="en-US" altLang="zh-CN" sz="4000" b="1">
                <a:sym typeface="Symbol" panose="05050102010706020507" pitchFamily="18" charset="2"/>
              </a:rPr>
              <a:t> </a:t>
            </a:r>
            <a:r>
              <a:rPr lang="en-US" altLang="zh-CN" sz="4000" b="1">
                <a:solidFill>
                  <a:srgbClr val="D60093"/>
                </a:solidFill>
                <a:sym typeface="Symbol" panose="05050102010706020507" pitchFamily="18" charset="2"/>
              </a:rPr>
              <a:t>3</a:t>
            </a:r>
            <a:r>
              <a:rPr lang="zh-CN" altLang="en-US" sz="4000" b="1">
                <a:solidFill>
                  <a:srgbClr val="D60093"/>
                </a:solidFill>
                <a:sym typeface="Symbol" panose="05050102010706020507" pitchFamily="18" charset="2"/>
              </a:rPr>
              <a:t>分</a:t>
            </a:r>
            <a:r>
              <a:rPr lang="zh-CN" altLang="en-US" sz="4000" b="1">
                <a:sym typeface="Symbol" panose="05050102010706020507" pitchFamily="18" charset="2"/>
              </a:rPr>
              <a:t> </a:t>
            </a:r>
            <a:r>
              <a:rPr lang="en-US" altLang="zh-CN" sz="4000" b="1">
                <a:sym typeface="Symbol" panose="05050102010706020507" pitchFamily="18" charset="2"/>
              </a:rPr>
              <a:t>= 9</a:t>
            </a:r>
            <a:r>
              <a:rPr lang="zh-CN" altLang="en-US" sz="4000" b="1">
                <a:sym typeface="Symbol" panose="05050102010706020507" pitchFamily="18" charset="2"/>
              </a:rPr>
              <a:t>分</a:t>
            </a:r>
          </a:p>
          <a:p>
            <a:pPr marL="360363" indent="-360363">
              <a:lnSpc>
                <a:spcPct val="90000"/>
              </a:lnSpc>
              <a:buFontTx/>
              <a:buNone/>
            </a:pPr>
            <a:r>
              <a:rPr lang="zh-CN" altLang="en-US" sz="4000" b="1">
                <a:sym typeface="Symbol" panose="05050102010706020507" pitchFamily="18" charset="2"/>
              </a:rPr>
              <a:t>    </a:t>
            </a:r>
            <a:r>
              <a:rPr lang="en-US" altLang="zh-CN" sz="4000" b="1">
                <a:sym typeface="Symbol" panose="05050102010706020507" pitchFamily="18" charset="2"/>
              </a:rPr>
              <a:t>3</a:t>
            </a:r>
            <a:r>
              <a:rPr lang="zh-CN" altLang="en-US" sz="4000" b="1">
                <a:sym typeface="Symbol" panose="05050102010706020507" pitchFamily="18" charset="2"/>
              </a:rPr>
              <a:t>次随堂测验</a:t>
            </a:r>
            <a:r>
              <a:rPr lang="en-US" altLang="zh-CN" sz="4000" b="1">
                <a:sym typeface="Symbol" panose="05050102010706020507" pitchFamily="18" charset="2"/>
              </a:rPr>
              <a:t>——3  </a:t>
            </a:r>
            <a:r>
              <a:rPr lang="en-US" altLang="zh-CN" sz="4000" b="1">
                <a:solidFill>
                  <a:srgbClr val="D60093"/>
                </a:solidFill>
                <a:sym typeface="Symbol" panose="05050102010706020507" pitchFamily="18" charset="2"/>
              </a:rPr>
              <a:t>8</a:t>
            </a:r>
            <a:r>
              <a:rPr lang="zh-CN" altLang="en-US" sz="4000" b="1">
                <a:solidFill>
                  <a:srgbClr val="D60093"/>
                </a:solidFill>
                <a:sym typeface="Symbol" panose="05050102010706020507" pitchFamily="18" charset="2"/>
              </a:rPr>
              <a:t>分</a:t>
            </a:r>
            <a:r>
              <a:rPr lang="en-US" altLang="zh-CN" sz="4000" b="1">
                <a:sym typeface="Symbol" panose="05050102010706020507" pitchFamily="18" charset="2"/>
              </a:rPr>
              <a:t>= 24</a:t>
            </a:r>
            <a:r>
              <a:rPr lang="zh-CN" altLang="en-US" sz="4000" b="1">
                <a:sym typeface="Symbol" panose="05050102010706020507" pitchFamily="18" charset="2"/>
              </a:rPr>
              <a:t>分</a:t>
            </a:r>
          </a:p>
          <a:p>
            <a:pPr marL="360363" indent="-360363">
              <a:lnSpc>
                <a:spcPct val="90000"/>
              </a:lnSpc>
              <a:buFontTx/>
              <a:buNone/>
            </a:pPr>
            <a:r>
              <a:rPr lang="zh-CN" altLang="en-US" sz="4000" b="1">
                <a:sym typeface="Symbol" panose="05050102010706020507" pitchFamily="18" charset="2"/>
              </a:rPr>
              <a:t>    </a:t>
            </a:r>
            <a:r>
              <a:rPr lang="en-US" altLang="zh-CN" sz="4000" b="1">
                <a:sym typeface="Symbol" panose="05050102010706020507" pitchFamily="18" charset="2"/>
              </a:rPr>
              <a:t>2</a:t>
            </a:r>
            <a:r>
              <a:rPr lang="zh-CN" altLang="en-US" sz="4000" b="1">
                <a:sym typeface="Symbol" panose="05050102010706020507" pitchFamily="18" charset="2"/>
              </a:rPr>
              <a:t>篇小论文</a:t>
            </a:r>
            <a:r>
              <a:rPr lang="en-US" altLang="zh-CN" sz="4000" b="1">
                <a:sym typeface="Symbol" panose="05050102010706020507" pitchFamily="18" charset="2"/>
              </a:rPr>
              <a:t>—— 2</a:t>
            </a:r>
            <a:r>
              <a:rPr lang="en-US" altLang="zh-CN" sz="4000" b="1">
                <a:solidFill>
                  <a:srgbClr val="D60093"/>
                </a:solidFill>
                <a:sym typeface="Symbol" panose="05050102010706020507" pitchFamily="18" charset="2"/>
              </a:rPr>
              <a:t>3</a:t>
            </a:r>
            <a:r>
              <a:rPr lang="zh-CN" altLang="en-US" sz="4000" b="1">
                <a:solidFill>
                  <a:srgbClr val="D60093"/>
                </a:solidFill>
                <a:sym typeface="Symbol" panose="05050102010706020507" pitchFamily="18" charset="2"/>
              </a:rPr>
              <a:t>分</a:t>
            </a:r>
            <a:r>
              <a:rPr lang="zh-CN" altLang="en-US" sz="4000" b="1">
                <a:sym typeface="Symbol" panose="05050102010706020507" pitchFamily="18" charset="2"/>
              </a:rPr>
              <a:t> </a:t>
            </a:r>
            <a:r>
              <a:rPr lang="en-US" altLang="zh-CN" sz="4000" b="1">
                <a:sym typeface="Symbol" panose="05050102010706020507" pitchFamily="18" charset="2"/>
              </a:rPr>
              <a:t>= 6</a:t>
            </a:r>
            <a:r>
              <a:rPr lang="zh-CN" altLang="en-US" sz="4000" b="1">
                <a:sym typeface="Symbol" panose="05050102010706020507" pitchFamily="18" charset="2"/>
              </a:rPr>
              <a:t>分</a:t>
            </a:r>
          </a:p>
          <a:p>
            <a:pPr marL="360363" indent="-360363">
              <a:lnSpc>
                <a:spcPct val="90000"/>
              </a:lnSpc>
              <a:buFontTx/>
              <a:buNone/>
            </a:pPr>
            <a:r>
              <a:rPr lang="zh-CN" altLang="en-US" sz="4000" b="1"/>
              <a:t>          </a:t>
            </a:r>
            <a:r>
              <a:rPr lang="zh-CN" altLang="en-US" sz="3600" b="1">
                <a:solidFill>
                  <a:srgbClr val="D60093"/>
                </a:solidFill>
              </a:rPr>
              <a:t>无机材料   高分子化合物</a:t>
            </a:r>
          </a:p>
          <a:p>
            <a:pPr marL="360363" indent="-360363">
              <a:lnSpc>
                <a:spcPct val="90000"/>
              </a:lnSpc>
            </a:pPr>
            <a:r>
              <a:rPr lang="zh-CN" altLang="en-US" sz="4000" b="1">
                <a:solidFill>
                  <a:srgbClr val="FF0000"/>
                </a:solidFill>
              </a:rPr>
              <a:t>期末成绩：     </a:t>
            </a:r>
            <a:r>
              <a:rPr lang="en-US" altLang="zh-CN" sz="4000" b="1">
                <a:solidFill>
                  <a:srgbClr val="FF0000"/>
                </a:solidFill>
              </a:rPr>
              <a:t>60</a:t>
            </a:r>
            <a:r>
              <a:rPr lang="zh-CN" altLang="en-US" sz="4000" b="1">
                <a:solidFill>
                  <a:srgbClr val="FF0000"/>
                </a:solidFill>
              </a:rPr>
              <a:t>分</a:t>
            </a:r>
          </a:p>
          <a:p>
            <a:pPr marL="360363" indent="-360363">
              <a:lnSpc>
                <a:spcPct val="90000"/>
              </a:lnSpc>
              <a:buFontTx/>
              <a:buNone/>
            </a:pPr>
            <a:endParaRPr lang="zh-CN" altLang="en-US" b="1">
              <a:solidFill>
                <a:srgbClr val="0000FF"/>
              </a:solidFill>
            </a:endParaRPr>
          </a:p>
          <a:p>
            <a:pPr marL="360363" indent="-360363">
              <a:lnSpc>
                <a:spcPct val="90000"/>
              </a:lnSpc>
            </a:pPr>
            <a:r>
              <a:rPr lang="zh-CN" altLang="en-US" sz="4000" b="1"/>
              <a:t>总成绩：        </a:t>
            </a:r>
            <a:r>
              <a:rPr lang="en-US" altLang="zh-CN" sz="4000" b="1">
                <a:solidFill>
                  <a:srgbClr val="FF0000"/>
                </a:solidFill>
              </a:rPr>
              <a:t>100</a:t>
            </a:r>
            <a:r>
              <a:rPr lang="zh-CN" altLang="en-US" sz="4000" b="1">
                <a:solidFill>
                  <a:srgbClr val="FF0000"/>
                </a:solidFill>
              </a:rPr>
              <a:t>分</a:t>
            </a:r>
          </a:p>
        </p:txBody>
      </p:sp>
      <p:grpSp>
        <p:nvGrpSpPr>
          <p:cNvPr id="96263" name="Group 7">
            <a:extLst>
              <a:ext uri="{FF2B5EF4-FFF2-40B4-BE49-F238E27FC236}">
                <a16:creationId xmlns:a16="http://schemas.microsoft.com/office/drawing/2014/main" id="{9850ECDE-B754-48D3-A94E-4687C0004D7D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628775"/>
            <a:ext cx="1922463" cy="2376488"/>
            <a:chOff x="4422" y="1026"/>
            <a:chExt cx="1211" cy="1497"/>
          </a:xfrm>
        </p:grpSpPr>
        <p:sp>
          <p:nvSpPr>
            <p:cNvPr id="96261" name="AutoShape 5">
              <a:extLst>
                <a:ext uri="{FF2B5EF4-FFF2-40B4-BE49-F238E27FC236}">
                  <a16:creationId xmlns:a16="http://schemas.microsoft.com/office/drawing/2014/main" id="{9F77878A-112B-4CA7-B386-7C5310A26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026"/>
              <a:ext cx="680" cy="1497"/>
            </a:xfrm>
            <a:prstGeom prst="rightBrace">
              <a:avLst>
                <a:gd name="adj1" fmla="val 18346"/>
                <a:gd name="adj2" fmla="val 50000"/>
              </a:avLst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Rectangle 6">
              <a:extLst>
                <a:ext uri="{FF2B5EF4-FFF2-40B4-BE49-F238E27FC236}">
                  <a16:creationId xmlns:a16="http://schemas.microsoft.com/office/drawing/2014/main" id="{2E241AAC-D0B8-4C25-B3FA-726E9371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389"/>
              <a:ext cx="71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FF0000"/>
                  </a:solidFill>
                  <a:sym typeface="Symbol" panose="05050102010706020507" pitchFamily="18" charset="2"/>
                </a:rPr>
                <a:t>+1</a:t>
              </a:r>
              <a:r>
                <a:rPr lang="zh-CN" altLang="en-US" sz="3600" b="1">
                  <a:solidFill>
                    <a:srgbClr val="FF0000"/>
                  </a:solidFill>
                  <a:sym typeface="Symbol" panose="05050102010706020507" pitchFamily="18" charset="2"/>
                </a:rPr>
                <a:t>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D691F75-B3D4-46C4-85CF-2083FD11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66D-C104-43D7-90B2-6337CFD4976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8066" name="Text Box 2">
            <a:extLst>
              <a:ext uri="{FF2B5EF4-FFF2-40B4-BE49-F238E27FC236}">
                <a16:creationId xmlns:a16="http://schemas.microsoft.com/office/drawing/2014/main" id="{7F2C12E1-5FA1-42AD-9FA1-672365C8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205038"/>
            <a:ext cx="21701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绪   论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8F4D61DE-09B3-454F-B6EB-90D0B4EB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41925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         </a:t>
            </a:r>
            <a:endParaRPr lang="en-US" altLang="zh-CN" sz="3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E677A22-6C17-49AF-BA8E-FF289CB4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F56-769C-4240-8D97-12D1E085C24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A5253E0-855D-426B-8EDE-F3837E747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24863" cy="18002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3600" b="1">
                <a:latin typeface="Arial" panose="020B0604020202020204" pitchFamily="34" charset="0"/>
              </a:rPr>
              <a:t>Chemistry is the study of matter and the changes that it undergoes.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C5BFCE18-69EF-48F4-96C8-7FB3D923E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0350"/>
            <a:ext cx="63357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</a:rPr>
              <a:t>What is Chemistry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2AA9E952-9929-42A3-99DF-0292BAD9B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835342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4000" b="1">
                <a:ea typeface="楷体_GB2312" pitchFamily="49" charset="-122"/>
              </a:rPr>
              <a:t>化学是在原子和分子水平上研究物质的组成、结构和性能以及物质之间相互转化的学科。</a:t>
            </a:r>
          </a:p>
        </p:txBody>
      </p:sp>
      <p:pic>
        <p:nvPicPr>
          <p:cNvPr id="99333" name="Picture 5" descr="chem-elephant">
            <a:extLst>
              <a:ext uri="{FF2B5EF4-FFF2-40B4-BE49-F238E27FC236}">
                <a16:creationId xmlns:a16="http://schemas.microsoft.com/office/drawing/2014/main" id="{C1B843E0-54F5-45E3-A967-5056A6C8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92375"/>
            <a:ext cx="6121400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  <p:bldP spid="993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98716-CC32-40FA-BEC1-900F075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8E79-BD31-4F55-8443-C5877466377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4D0D205C-2D4E-4D86-87C5-3D846F8C1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25538"/>
            <a:ext cx="7772400" cy="855662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  <a:ea typeface="微软雅黑" panose="020B0503020204020204" pitchFamily="34" charset="-122"/>
              </a:rPr>
              <a:t>化学的分支学科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1845C09C-BE0E-42EB-9FF1-E7A9FF812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4681537" cy="4032250"/>
          </a:xfrm>
        </p:spPr>
        <p:txBody>
          <a:bodyPr/>
          <a:lstStyle/>
          <a:p>
            <a:pPr marL="360363" indent="-360363" algn="just">
              <a:lnSpc>
                <a:spcPct val="110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无机化学</a:t>
            </a:r>
          </a:p>
          <a:p>
            <a:pPr marL="360363" indent="-360363" algn="just">
              <a:lnSpc>
                <a:spcPct val="110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分析化学</a:t>
            </a:r>
          </a:p>
          <a:p>
            <a:pPr marL="360363" indent="-360363" algn="just">
              <a:lnSpc>
                <a:spcPct val="110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有机化学</a:t>
            </a:r>
          </a:p>
          <a:p>
            <a:pPr marL="360363" indent="-360363" algn="just">
              <a:lnSpc>
                <a:spcPct val="110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物理化学</a:t>
            </a:r>
          </a:p>
          <a:p>
            <a:pPr marL="360363" indent="-360363" algn="just">
              <a:lnSpc>
                <a:spcPct val="110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高分子化学</a:t>
            </a: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6A311FD9-A1F0-41DD-8FAE-5994E1148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88913"/>
            <a:ext cx="6335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</a:rPr>
              <a:t>What is Chemistry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626</Words>
  <Application>Microsoft Office PowerPoint</Application>
  <PresentationFormat>全屏显示(4:3)</PresentationFormat>
  <Paragraphs>162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Times New Roman</vt:lpstr>
      <vt:lpstr>宋体</vt:lpstr>
      <vt:lpstr>微软雅黑</vt:lpstr>
      <vt:lpstr>楷体</vt:lpstr>
      <vt:lpstr>楷体_GB2312</vt:lpstr>
      <vt:lpstr>Wingdings</vt:lpstr>
      <vt:lpstr>黑体</vt:lpstr>
      <vt:lpstr>Symbol</vt:lpstr>
      <vt:lpstr>华文新魏</vt:lpstr>
      <vt:lpstr>幼圆</vt:lpstr>
      <vt:lpstr>Arial</vt:lpstr>
      <vt:lpstr>Blackadder ITC</vt:lpstr>
      <vt:lpstr>默认设计模板</vt:lpstr>
      <vt:lpstr>CS ChemDraw Drawing</vt:lpstr>
      <vt:lpstr>PowerPoint 演示文稿</vt:lpstr>
      <vt:lpstr>PowerPoint 演示文稿</vt:lpstr>
      <vt:lpstr>PowerPoint 演示文稿</vt:lpstr>
      <vt:lpstr>教学内容安排</vt:lpstr>
      <vt:lpstr>教学内容安排</vt:lpstr>
      <vt:lpstr>PowerPoint 演示文稿</vt:lpstr>
      <vt:lpstr>PowerPoint 演示文稿</vt:lpstr>
      <vt:lpstr>PowerPoint 演示文稿</vt:lpstr>
      <vt:lpstr>化学的分支学科</vt:lpstr>
      <vt:lpstr>chemistry@science</vt:lpstr>
      <vt:lpstr>生命过程探秘</vt:lpstr>
      <vt:lpstr>化学与国民经济各个部门、尖端科学技术各个领域以及人民生活诸多方面(衣食住行、健康等)密切相关。</vt:lpstr>
      <vt:lpstr>PowerPoint 演示文稿</vt:lpstr>
      <vt:lpstr>PowerPoint 演示文稿</vt:lpstr>
      <vt:lpstr>PowerPoint 演示文稿</vt:lpstr>
      <vt:lpstr>PowerPoint 演示文稿</vt:lpstr>
    </vt:vector>
  </TitlesOfParts>
  <Company>Jin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Baijin</dc:creator>
  <cp:lastModifiedBy>张伯望</cp:lastModifiedBy>
  <cp:revision>509</cp:revision>
  <dcterms:created xsi:type="dcterms:W3CDTF">2005-07-30T15:44:19Z</dcterms:created>
  <dcterms:modified xsi:type="dcterms:W3CDTF">2017-09-07T11:25:06Z</dcterms:modified>
</cp:coreProperties>
</file>