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E0C6B-8175-445D-8A73-BEA73B912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20A5AD-A7D8-4867-935F-192D8673D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08181-1D6D-418C-87D5-E316291C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9C3E9-A2DB-40E3-A327-2A30ECF2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E09BF-A3CF-45DE-B6A2-B28E7CB9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EE27B-2C47-451B-B126-6EA7E4A459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89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B60C-CB36-4FB6-9DF8-9120D9DD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BACFA-C5CB-4AB0-ABD5-5AEFDAC73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B12C9-708C-4BEB-88ED-876015EC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8AB14-0AE6-4604-B329-4D8817EF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EC12C-D09D-4E04-B61C-88BB88E6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DE26C-BEE7-40E6-8E94-1C9A0E7582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03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6843F1-3FE2-41A1-B86E-B68A29490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FB8F86-C601-45C2-AFFD-B004177D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D3E71-020F-430F-BB61-CE2AC69D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72704-4F40-451E-8C7D-EE9972F2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ABB95-44EE-4595-A6D3-10E45CA8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0D39E-41A4-4700-A140-D814FD2B22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35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A9B97-EEFC-4A68-8CF6-C11A6A7B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A808F-2A9B-4EB2-AF77-15DBF1EF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F58A0-1C99-433D-8D1F-634A7B24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D8672-CEC1-42A6-AE26-25870F72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B9D72-FAEB-4A98-8F66-0F7278B3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59186-88DA-435C-9B96-FE7018FB62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27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3005D-B92E-4624-B302-8651911D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27FFC-686F-4865-B24E-DF6219200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99634-7612-4726-ADE3-1851E196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6EE31-1CF0-4B93-8EB8-3D87AEEA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1CD14-2B8C-4C6D-B98B-718F468B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807C2-6911-44F1-A6D8-D836D188A7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70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89018-B300-4997-8D0C-F8F2D44D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6EBD0-BAB8-4937-AC50-A60E11713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2368D-9A3A-41E2-A19F-3E947C0F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3B6AC-D839-4C81-8F98-C597FC82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7575C-3CD0-4CAF-8439-0E86FC6E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41499-1768-4DEB-B390-B350E542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5612A-A5D8-462F-B039-93EB6BA944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44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0854E-1251-4E3A-87EB-BA1223F5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574C1-3C82-41CD-A995-1112A1A7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334D15-32B7-4E54-BBA1-F91E3DB20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4FDAEF-5342-42ED-8CC1-2E2E98C98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688A51-B0D3-46D2-8D93-FF3D0D961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799330-CB9D-43A5-9D56-B97EB0F9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FB5E46-9B9E-464D-B5B9-F6325A12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FFC554-DBC4-4767-913C-BF12FFA0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9AE93-D84C-472E-8F6C-3E2F92DAFF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43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47420-8179-4778-B283-D9DC2BA7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FA0983-B18B-4BD6-8FF4-92357367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CFE16-413D-4271-ADCE-DFF09422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61DA19-387F-4EF7-86C2-42B0277C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1E47B-3257-4B24-9A57-10B2713B89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7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9076E7-2FCD-464B-97AE-D1CCC8AB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65BCE3-DFAC-4E98-8CDE-4D280A31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F6D9B5-87E5-4367-8F74-B130E43B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002FC4-B93D-4C6D-B48C-45816DA121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48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2E5A-5311-4CE2-A03F-819C355C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B2FAC-E120-4B89-88CB-421D6048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4730D2-2D12-4D0C-A228-A9994FDCD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98D6F-4639-40A4-AD7E-08A09CA8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F2CE5-5CC9-4CDA-9BA1-4CAF4321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F2061-555A-47E7-B3FB-8BE95690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70149-1331-4DE0-A74D-8C0BFE4EFA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21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BC5DA-7EEA-4C66-B488-E1F08013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BF95C4-2F4D-4C48-8CEA-FF5D1D7A1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507D2-47B4-4DB4-A0E4-0DA94FDA1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E66F2-32CE-4C05-861C-D1CFC10E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71D9B-741D-4D72-9E2B-3CA9949D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9C93C-597E-46B3-8C77-F1D12820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7799F-E96F-431F-B778-4A53145F45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AB00589-B480-450C-B399-CF76C0194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F2B2966-DA46-4609-ABA7-E3B75E373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A77AD5D-504F-41C8-B8C2-67989738DED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163CEC-E45A-4853-9016-DA17160248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0E4D36F-455C-4C49-BA30-76C71558D3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F9E732-0566-4AD9-99CC-4C00AD594E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extLst>
              <a:ext uri="{FF2B5EF4-FFF2-40B4-BE49-F238E27FC236}">
                <a16:creationId xmlns:a16="http://schemas.microsoft.com/office/drawing/2014/main" id="{D6B73262-E60B-4D1D-AF38-9DC3C2379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38113"/>
            <a:ext cx="8677275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spcBef>
                <a:spcPct val="20000"/>
              </a:spcBef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) 1.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向原电池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)Zn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Zn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(1mol·dm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) ║‭Cu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(1 mol·dm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Cu(+) 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的正极中通入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气体，则电池的电动势将：</a:t>
            </a:r>
          </a:p>
          <a:p>
            <a:pPr algn="just">
              <a:spcBef>
                <a:spcPct val="20000"/>
              </a:spcBef>
            </a:pP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A. </a:t>
            </a:r>
            <a:r>
              <a:rPr lang="zh-CN" altLang="pt-B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增大    </a:t>
            </a: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zh-CN" altLang="pt-B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减小</a:t>
            </a:r>
            <a:r>
              <a:rPr lang="zh-CN" altLang="pt-BR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pt-B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zh-CN" altLang="pt-B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不变    </a:t>
            </a: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zh-CN" altLang="pt-B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无法判断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80A7F561-DD03-4C05-93F6-EF4F68509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420938"/>
            <a:ext cx="1584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解：</a:t>
            </a:r>
          </a:p>
        </p:txBody>
      </p:sp>
      <p:graphicFrame>
        <p:nvGraphicFramePr>
          <p:cNvPr id="2056" name="Object 8">
            <a:extLst>
              <a:ext uri="{FF2B5EF4-FFF2-40B4-BE49-F238E27FC236}">
                <a16:creationId xmlns:a16="http://schemas.microsoft.com/office/drawing/2014/main" id="{DCADD724-CC31-4547-8BB4-645B6CDB8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276475"/>
          <a:ext cx="76327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公式" r:id="rId3" imgW="2133360" imgH="444240" progId="Equation.3">
                  <p:embed/>
                </p:oleObj>
              </mc:Choice>
              <mc:Fallback>
                <p:oleObj name="公式" r:id="rId3" imgW="213336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6475"/>
                        <a:ext cx="76327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9">
            <a:extLst>
              <a:ext uri="{FF2B5EF4-FFF2-40B4-BE49-F238E27FC236}">
                <a16:creationId xmlns:a16="http://schemas.microsoft.com/office/drawing/2014/main" id="{4C881BCD-65C2-4D7F-9DE5-C52C6EE89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860800"/>
            <a:ext cx="8964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正极中通入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，会生成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CuS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(Cu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池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。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8" name="Object 10">
            <a:extLst>
              <a:ext uri="{FF2B5EF4-FFF2-40B4-BE49-F238E27FC236}">
                <a16:creationId xmlns:a16="http://schemas.microsoft.com/office/drawing/2014/main" id="{A70B37F8-C16A-45A8-8C7E-B9A85912F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" y="4581525"/>
          <a:ext cx="8405813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公式" r:id="rId5" imgW="2349360" imgH="393480" progId="Equation.3">
                  <p:embed/>
                </p:oleObj>
              </mc:Choice>
              <mc:Fallback>
                <p:oleObj name="公式" r:id="rId5" imgW="234936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4581525"/>
                        <a:ext cx="8405813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11">
            <a:extLst>
              <a:ext uri="{FF2B5EF4-FFF2-40B4-BE49-F238E27FC236}">
                <a16:creationId xmlns:a16="http://schemas.microsoft.com/office/drawing/2014/main" id="{8C7B7B8E-0FA1-4A5F-9F8B-FC1D04B17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49950"/>
            <a:ext cx="7993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(Cu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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池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 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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4744B726-CD6F-4C76-BE76-4F3755029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3375"/>
            <a:ext cx="8748712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05000"/>
              </a:lnSpc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．对某一自发的氧化还原反应，若将反应方程式中各物质的计量数扩大到原来的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倍，则此反应的│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  <a:r>
              <a:rPr lang="en-US" altLang="zh-CN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变大</a:t>
            </a:r>
            <a:r>
              <a:rPr lang="zh-CN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，电池电动势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池 </a:t>
            </a:r>
            <a:r>
              <a:rPr lang="zh-CN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不变</a:t>
            </a:r>
            <a:r>
              <a:rPr lang="zh-CN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横线上填“变大、变小或不变”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A3EAD6F2-E9F1-493E-A05A-DEB53C23A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36838"/>
            <a:ext cx="8351838" cy="27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b="1"/>
              <a:t>2. </a:t>
            </a:r>
            <a:r>
              <a:rPr lang="zh-CN" altLang="en-US" sz="3200" b="1"/>
              <a:t>解：因为 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是体系的广度性质，所以方程式中计量数若扩大到原来的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倍， 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也变成原来的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倍，故│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  <a:r>
              <a:rPr lang="en-US" altLang="zh-CN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变大</a:t>
            </a:r>
            <a:r>
              <a:rPr lang="zh-CN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但是电动势和电极电势是强度性质，与电池反应计量式的写法无关。见教材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P124.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>
            <a:extLst>
              <a:ext uri="{FF2B5EF4-FFF2-40B4-BE49-F238E27FC236}">
                <a16:creationId xmlns:a16="http://schemas.microsoft.com/office/drawing/2014/main" id="{74E3E5E2-49EF-48DB-BE02-01AEC4ADD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8785225" cy="218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Bef>
                <a:spcPct val="10000"/>
              </a:spcBef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pt-BR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ru-RU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MnO</a:t>
            </a:r>
            <a:r>
              <a:rPr lang="ru-RU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MnO</a:t>
            </a:r>
            <a:r>
              <a:rPr lang="ru-RU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= 2.241 V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lang="ru-RU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MnO</a:t>
            </a:r>
            <a:r>
              <a:rPr lang="ru-RU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MnO</a:t>
            </a:r>
            <a:r>
              <a:rPr lang="ru-RU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ru-RU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= 0.555 V</a:t>
            </a:r>
            <a:r>
              <a:rPr lang="zh-CN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试计算下列反应的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。    </a:t>
            </a: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3MnO</a:t>
            </a:r>
            <a:r>
              <a:rPr lang="pt-BR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(aq) + 4H</a:t>
            </a:r>
            <a:r>
              <a:rPr lang="pt-BR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(aq) = 2MnO</a:t>
            </a:r>
            <a:r>
              <a:rPr lang="pt-BR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(aq)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</a:pP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+ MnO</a:t>
            </a:r>
            <a:r>
              <a:rPr lang="pt-BR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(s) + 2H</a:t>
            </a:r>
            <a:r>
              <a:rPr lang="pt-BR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O(l)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9807618-210D-4D84-A319-F126C8F8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349500"/>
            <a:ext cx="85693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pt-BR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= –</a:t>
            </a:r>
            <a:r>
              <a:rPr lang="pt-BR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 F</a:t>
            </a: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pt-BR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池</a:t>
            </a:r>
            <a:r>
              <a:rPr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endParaRPr lang="pt-BR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 –</a:t>
            </a:r>
            <a:r>
              <a:rPr lang="pt-BR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(MnO</a:t>
            </a:r>
            <a:r>
              <a:rPr lang="pt-BR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/MnO</a:t>
            </a:r>
            <a:r>
              <a:rPr lang="pt-BR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(MnO</a:t>
            </a:r>
            <a:r>
              <a:rPr lang="pt-BR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/MnO</a:t>
            </a:r>
            <a:r>
              <a:rPr lang="pt-BR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)]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 –2 </a:t>
            </a: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96485 C•mol</a:t>
            </a:r>
            <a:r>
              <a:rPr lang="pt-BR" altLang="zh-CN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(2.241 – 0.555) V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 –325347 J•mol</a:t>
            </a:r>
            <a:r>
              <a:rPr lang="pt-BR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pt-B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325.3 kJ•mol</a:t>
            </a:r>
            <a:r>
              <a:rPr lang="pt-BR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72C02019-AB22-4BBB-BD49-9DF859419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516563"/>
            <a:ext cx="8496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96500  C</a:t>
            </a:r>
            <a:r>
              <a:rPr lang="pt-BR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•mol</a:t>
            </a:r>
            <a:r>
              <a:rPr lang="pt-BR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</a:t>
            </a:r>
            <a:r>
              <a:rPr lang="pt-BR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altLang="zh-CN" sz="3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lang="pt-BR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325.4  </a:t>
            </a:r>
            <a:r>
              <a:rPr lang="pt-BR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kJ•mol</a:t>
            </a:r>
            <a:r>
              <a:rPr lang="pt-BR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3200" b="1" baseline="30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84918C7D-CA6E-498F-A82E-90F34D646B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5888"/>
            <a:ext cx="8569325" cy="7207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36E820EF-3F39-4CF2-A797-B609FA69C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7848600" cy="247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pt-BR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zE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/0.05917 V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= 2 </a:t>
            </a: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(2.241 – 0.555) V/0.05917 V </a:t>
            </a:r>
          </a:p>
          <a:p>
            <a:pPr algn="just">
              <a:lnSpc>
                <a:spcPct val="120000"/>
              </a:lnSpc>
            </a:pPr>
            <a:r>
              <a:rPr lang="pt-BR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= 56.99</a:t>
            </a:r>
            <a:endParaRPr lang="zh-CN" altLang="pt-BR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= 9.77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8188F94B-C7D3-4BCC-A9C2-9FC45C243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644900"/>
            <a:ext cx="3097212" cy="1511300"/>
          </a:xfrm>
          <a:prstGeom prst="wedgeRectCallout">
            <a:avLst>
              <a:gd name="adj1" fmla="val -32421"/>
              <a:gd name="adj2" fmla="val -147796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0.059 V,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  <a:p>
            <a:pPr algn="ctr"/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Ɵ 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57.15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algn="ctr"/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1.41 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403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Times New Roman</vt:lpstr>
      <vt:lpstr>Symbol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</vt:vector>
  </TitlesOfParts>
  <Company>SkyUN.Org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随堂测验1</dc:title>
  <dc:creator>SkyUN.Org</dc:creator>
  <cp:lastModifiedBy>张伯望</cp:lastModifiedBy>
  <cp:revision>23</cp:revision>
  <dcterms:created xsi:type="dcterms:W3CDTF">2015-11-19T00:28:57Z</dcterms:created>
  <dcterms:modified xsi:type="dcterms:W3CDTF">2017-09-07T11:24:54Z</dcterms:modified>
</cp:coreProperties>
</file>