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9"/>
  </p:notesMasterIdLst>
  <p:handoutMasterIdLst>
    <p:handoutMasterId r:id="rId100"/>
  </p:handoutMasterIdLst>
  <p:sldIdLst>
    <p:sldId id="541" r:id="rId2"/>
    <p:sldId id="669" r:id="rId3"/>
    <p:sldId id="670" r:id="rId4"/>
    <p:sldId id="668" r:id="rId5"/>
    <p:sldId id="256" r:id="rId6"/>
    <p:sldId id="485" r:id="rId7"/>
    <p:sldId id="258" r:id="rId8"/>
    <p:sldId id="268" r:id="rId9"/>
    <p:sldId id="270" r:id="rId10"/>
    <p:sldId id="680" r:id="rId11"/>
    <p:sldId id="754" r:id="rId12"/>
    <p:sldId id="752" r:id="rId13"/>
    <p:sldId id="261" r:id="rId14"/>
    <p:sldId id="664" r:id="rId15"/>
    <p:sldId id="263" r:id="rId16"/>
    <p:sldId id="264" r:id="rId17"/>
    <p:sldId id="265" r:id="rId18"/>
    <p:sldId id="681" r:id="rId19"/>
    <p:sldId id="272" r:id="rId20"/>
    <p:sldId id="260" r:id="rId21"/>
    <p:sldId id="484" r:id="rId22"/>
    <p:sldId id="610" r:id="rId23"/>
    <p:sldId id="682" r:id="rId24"/>
    <p:sldId id="684" r:id="rId25"/>
    <p:sldId id="683" r:id="rId26"/>
    <p:sldId id="686" r:id="rId27"/>
    <p:sldId id="685" r:id="rId28"/>
    <p:sldId id="689" r:id="rId29"/>
    <p:sldId id="688" r:id="rId30"/>
    <p:sldId id="695" r:id="rId31"/>
    <p:sldId id="690" r:id="rId32"/>
    <p:sldId id="698" r:id="rId33"/>
    <p:sldId id="699" r:id="rId34"/>
    <p:sldId id="702" r:id="rId35"/>
    <p:sldId id="700" r:id="rId36"/>
    <p:sldId id="703" r:id="rId37"/>
    <p:sldId id="723" r:id="rId38"/>
    <p:sldId id="704" r:id="rId39"/>
    <p:sldId id="336" r:id="rId40"/>
    <p:sldId id="716" r:id="rId41"/>
    <p:sldId id="717" r:id="rId42"/>
    <p:sldId id="718" r:id="rId43"/>
    <p:sldId id="705" r:id="rId44"/>
    <p:sldId id="706" r:id="rId45"/>
    <p:sldId id="719" r:id="rId46"/>
    <p:sldId id="720" r:id="rId47"/>
    <p:sldId id="721" r:id="rId48"/>
    <p:sldId id="707" r:id="rId49"/>
    <p:sldId id="708" r:id="rId50"/>
    <p:sldId id="753" r:id="rId51"/>
    <p:sldId id="710" r:id="rId52"/>
    <p:sldId id="711" r:id="rId53"/>
    <p:sldId id="489" r:id="rId54"/>
    <p:sldId id="494" r:id="rId55"/>
    <p:sldId id="488" r:id="rId56"/>
    <p:sldId id="279" r:id="rId57"/>
    <p:sldId id="722" r:id="rId58"/>
    <p:sldId id="507" r:id="rId59"/>
    <p:sldId id="725" r:id="rId60"/>
    <p:sldId id="726" r:id="rId61"/>
    <p:sldId id="727" r:id="rId62"/>
    <p:sldId id="728" r:id="rId63"/>
    <p:sldId id="730" r:id="rId64"/>
    <p:sldId id="731" r:id="rId65"/>
    <p:sldId id="732" r:id="rId66"/>
    <p:sldId id="733" r:id="rId67"/>
    <p:sldId id="734" r:id="rId68"/>
    <p:sldId id="735" r:id="rId69"/>
    <p:sldId id="743" r:id="rId70"/>
    <p:sldId id="738" r:id="rId71"/>
    <p:sldId id="741" r:id="rId72"/>
    <p:sldId id="742" r:id="rId73"/>
    <p:sldId id="740" r:id="rId74"/>
    <p:sldId id="505" r:id="rId75"/>
    <p:sldId id="544" r:id="rId76"/>
    <p:sldId id="661" r:id="rId77"/>
    <p:sldId id="657" r:id="rId78"/>
    <p:sldId id="662" r:id="rId79"/>
    <p:sldId id="636" r:id="rId80"/>
    <p:sldId id="663" r:id="rId81"/>
    <p:sldId id="744" r:id="rId82"/>
    <p:sldId id="354" r:id="rId83"/>
    <p:sldId id="474" r:id="rId84"/>
    <p:sldId id="746" r:id="rId85"/>
    <p:sldId id="355" r:id="rId86"/>
    <p:sldId id="745" r:id="rId87"/>
    <p:sldId id="639" r:id="rId88"/>
    <p:sldId id="751" r:id="rId89"/>
    <p:sldId id="356" r:id="rId90"/>
    <p:sldId id="358" r:id="rId91"/>
    <p:sldId id="747" r:id="rId92"/>
    <p:sldId id="748" r:id="rId93"/>
    <p:sldId id="750" r:id="rId94"/>
    <p:sldId id="672" r:id="rId95"/>
    <p:sldId id="673" r:id="rId96"/>
    <p:sldId id="674" r:id="rId97"/>
    <p:sldId id="755" r:id="rId98"/>
  </p:sldIdLst>
  <p:sldSz cx="9144000" cy="6858000" type="screen4x3"/>
  <p:notesSz cx="8482013" cy="578167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8000"/>
    <a:srgbClr val="FF0000"/>
    <a:srgbClr val="D60093"/>
    <a:srgbClr val="006600"/>
    <a:srgbClr val="0000CC"/>
    <a:srgbClr val="CCFF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059" autoAdjust="0"/>
    <p:restoredTop sz="94668" autoAdjust="0"/>
  </p:normalViewPr>
  <p:slideViewPr>
    <p:cSldViewPr>
      <p:cViewPr varScale="1">
        <p:scale>
          <a:sx n="83" d="100"/>
          <a:sy n="83" d="100"/>
        </p:scale>
        <p:origin x="864" y="6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1345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105"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82.xml"/><Relationship Id="rId2" Type="http://schemas.openxmlformats.org/officeDocument/2006/relationships/slide" Target="slides/slide8.xml"/><Relationship Id="rId1" Type="http://schemas.openxmlformats.org/officeDocument/2006/relationships/slide" Target="slides/slide5.xml"/><Relationship Id="rId4"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4" Type="http://schemas.openxmlformats.org/officeDocument/2006/relationships/image" Target="../media/image38.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39CE1560-69F9-40B2-88A4-F8130AE2E4F3}"/>
              </a:ext>
            </a:extLst>
          </p:cNvPr>
          <p:cNvSpPr>
            <a:spLocks noGrp="1" noChangeArrowheads="1"/>
          </p:cNvSpPr>
          <p:nvPr>
            <p:ph type="hdr" sz="quarter"/>
          </p:nvPr>
        </p:nvSpPr>
        <p:spPr bwMode="auto">
          <a:xfrm>
            <a:off x="0" y="0"/>
            <a:ext cx="36750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431" tIns="39716" rIns="79431" bIns="39716" numCol="1" anchor="t" anchorCtr="0" compatLnSpc="1">
            <a:prstTxWarp prst="textNoShape">
              <a:avLst/>
            </a:prstTxWarp>
          </a:bodyPr>
          <a:lstStyle>
            <a:lvl1pPr defTabSz="793750">
              <a:defRPr kumimoji="1" sz="1000">
                <a:latin typeface="Times New Roman" panose="02020603050405020304" pitchFamily="18" charset="0"/>
              </a:defRPr>
            </a:lvl1pPr>
          </a:lstStyle>
          <a:p>
            <a:endParaRPr lang="en-US" altLang="zh-CN"/>
          </a:p>
        </p:txBody>
      </p:sp>
      <p:sp>
        <p:nvSpPr>
          <p:cNvPr id="260099" name="Rectangle 3">
            <a:extLst>
              <a:ext uri="{FF2B5EF4-FFF2-40B4-BE49-F238E27FC236}">
                <a16:creationId xmlns:a16="http://schemas.microsoft.com/office/drawing/2014/main" id="{F267E07F-6BD1-479F-B9C3-F299460A75E4}"/>
              </a:ext>
            </a:extLst>
          </p:cNvPr>
          <p:cNvSpPr>
            <a:spLocks noGrp="1" noChangeArrowheads="1"/>
          </p:cNvSpPr>
          <p:nvPr>
            <p:ph type="dt" sz="quarter" idx="1"/>
          </p:nvPr>
        </p:nvSpPr>
        <p:spPr bwMode="auto">
          <a:xfrm>
            <a:off x="4805363" y="0"/>
            <a:ext cx="36750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431" tIns="39716" rIns="79431" bIns="39716" numCol="1" anchor="t" anchorCtr="0" compatLnSpc="1">
            <a:prstTxWarp prst="textNoShape">
              <a:avLst/>
            </a:prstTxWarp>
          </a:bodyPr>
          <a:lstStyle>
            <a:lvl1pPr algn="r" defTabSz="793750">
              <a:defRPr kumimoji="1" sz="1000">
                <a:latin typeface="Times New Roman" panose="02020603050405020304" pitchFamily="18" charset="0"/>
              </a:defRPr>
            </a:lvl1pPr>
          </a:lstStyle>
          <a:p>
            <a:endParaRPr lang="en-US" altLang="zh-CN"/>
          </a:p>
        </p:txBody>
      </p:sp>
      <p:sp>
        <p:nvSpPr>
          <p:cNvPr id="260100" name="Rectangle 4">
            <a:extLst>
              <a:ext uri="{FF2B5EF4-FFF2-40B4-BE49-F238E27FC236}">
                <a16:creationId xmlns:a16="http://schemas.microsoft.com/office/drawing/2014/main" id="{A007E885-2555-40B8-93CD-835F2822B1EB}"/>
              </a:ext>
            </a:extLst>
          </p:cNvPr>
          <p:cNvSpPr>
            <a:spLocks noGrp="1" noChangeArrowheads="1"/>
          </p:cNvSpPr>
          <p:nvPr>
            <p:ph type="ftr" sz="quarter" idx="2"/>
          </p:nvPr>
        </p:nvSpPr>
        <p:spPr bwMode="auto">
          <a:xfrm>
            <a:off x="0" y="5491163"/>
            <a:ext cx="36750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431" tIns="39716" rIns="79431" bIns="39716" numCol="1" anchor="b" anchorCtr="0" compatLnSpc="1">
            <a:prstTxWarp prst="textNoShape">
              <a:avLst/>
            </a:prstTxWarp>
          </a:bodyPr>
          <a:lstStyle>
            <a:lvl1pPr defTabSz="793750">
              <a:defRPr kumimoji="1" sz="1000">
                <a:latin typeface="Times New Roman" panose="02020603050405020304" pitchFamily="18" charset="0"/>
              </a:defRPr>
            </a:lvl1pPr>
          </a:lstStyle>
          <a:p>
            <a:endParaRPr lang="en-US" altLang="zh-CN"/>
          </a:p>
        </p:txBody>
      </p:sp>
      <p:sp>
        <p:nvSpPr>
          <p:cNvPr id="260101" name="Rectangle 5">
            <a:extLst>
              <a:ext uri="{FF2B5EF4-FFF2-40B4-BE49-F238E27FC236}">
                <a16:creationId xmlns:a16="http://schemas.microsoft.com/office/drawing/2014/main" id="{65998C99-6311-45AA-8D15-2E3932528C89}"/>
              </a:ext>
            </a:extLst>
          </p:cNvPr>
          <p:cNvSpPr>
            <a:spLocks noGrp="1" noChangeArrowheads="1"/>
          </p:cNvSpPr>
          <p:nvPr>
            <p:ph type="sldNum" sz="quarter" idx="3"/>
          </p:nvPr>
        </p:nvSpPr>
        <p:spPr bwMode="auto">
          <a:xfrm>
            <a:off x="4805363" y="5491163"/>
            <a:ext cx="36750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431" tIns="39716" rIns="79431" bIns="39716" numCol="1" anchor="b" anchorCtr="0" compatLnSpc="1">
            <a:prstTxWarp prst="textNoShape">
              <a:avLst/>
            </a:prstTxWarp>
          </a:bodyPr>
          <a:lstStyle>
            <a:lvl1pPr algn="r" defTabSz="793750">
              <a:defRPr kumimoji="1" sz="1000">
                <a:latin typeface="Times New Roman" panose="02020603050405020304" pitchFamily="18" charset="0"/>
              </a:defRPr>
            </a:lvl1pPr>
          </a:lstStyle>
          <a:p>
            <a:fld id="{5B8B32ED-BBDD-48C1-BADB-F254FFDB0E11}"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970751F-E9A0-4687-9805-E0CF1E22EF25}"/>
              </a:ext>
            </a:extLst>
          </p:cNvPr>
          <p:cNvSpPr>
            <a:spLocks noGrp="1" noChangeArrowheads="1"/>
          </p:cNvSpPr>
          <p:nvPr>
            <p:ph type="hdr" sz="quarter"/>
          </p:nvPr>
        </p:nvSpPr>
        <p:spPr bwMode="auto">
          <a:xfrm>
            <a:off x="0" y="0"/>
            <a:ext cx="36750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431" tIns="39716" rIns="79431" bIns="39716" numCol="1" anchor="t" anchorCtr="0" compatLnSpc="1">
            <a:prstTxWarp prst="textNoShape">
              <a:avLst/>
            </a:prstTxWarp>
          </a:bodyPr>
          <a:lstStyle>
            <a:lvl1pPr defTabSz="793750">
              <a:defRPr kumimoji="1" sz="1000">
                <a:latin typeface="Times New Roman" panose="02020603050405020304" pitchFamily="18" charset="0"/>
              </a:defRPr>
            </a:lvl1pPr>
          </a:lstStyle>
          <a:p>
            <a:endParaRPr lang="en-US" altLang="zh-CN"/>
          </a:p>
        </p:txBody>
      </p:sp>
      <p:sp>
        <p:nvSpPr>
          <p:cNvPr id="15363" name="Rectangle 3">
            <a:extLst>
              <a:ext uri="{FF2B5EF4-FFF2-40B4-BE49-F238E27FC236}">
                <a16:creationId xmlns:a16="http://schemas.microsoft.com/office/drawing/2014/main" id="{DA5580FC-9B25-42AA-8779-C8387D2B52EF}"/>
              </a:ext>
            </a:extLst>
          </p:cNvPr>
          <p:cNvSpPr>
            <a:spLocks noGrp="1" noChangeArrowheads="1"/>
          </p:cNvSpPr>
          <p:nvPr>
            <p:ph type="dt" idx="1"/>
          </p:nvPr>
        </p:nvSpPr>
        <p:spPr bwMode="auto">
          <a:xfrm>
            <a:off x="4806950" y="0"/>
            <a:ext cx="36750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431" tIns="39716" rIns="79431" bIns="39716" numCol="1" anchor="t" anchorCtr="0" compatLnSpc="1">
            <a:prstTxWarp prst="textNoShape">
              <a:avLst/>
            </a:prstTxWarp>
          </a:bodyPr>
          <a:lstStyle>
            <a:lvl1pPr algn="r" defTabSz="793750">
              <a:defRPr kumimoji="1" sz="1000">
                <a:latin typeface="Times New Roman" panose="02020603050405020304" pitchFamily="18" charset="0"/>
              </a:defRPr>
            </a:lvl1pPr>
          </a:lstStyle>
          <a:p>
            <a:endParaRPr lang="en-US" altLang="zh-CN"/>
          </a:p>
        </p:txBody>
      </p:sp>
      <p:sp>
        <p:nvSpPr>
          <p:cNvPr id="15364" name="Rectangle 4">
            <a:extLst>
              <a:ext uri="{FF2B5EF4-FFF2-40B4-BE49-F238E27FC236}">
                <a16:creationId xmlns:a16="http://schemas.microsoft.com/office/drawing/2014/main" id="{760C6B06-6F6D-4454-86F1-5A752EC9C160}"/>
              </a:ext>
            </a:extLst>
          </p:cNvPr>
          <p:cNvSpPr>
            <a:spLocks noChangeArrowheads="1" noTextEdit="1"/>
          </p:cNvSpPr>
          <p:nvPr>
            <p:ph type="sldImg" idx="2"/>
          </p:nvPr>
        </p:nvSpPr>
        <p:spPr bwMode="auto">
          <a:xfrm>
            <a:off x="2795588" y="433388"/>
            <a:ext cx="2890837" cy="21685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a:extLst>
              <a:ext uri="{FF2B5EF4-FFF2-40B4-BE49-F238E27FC236}">
                <a16:creationId xmlns:a16="http://schemas.microsoft.com/office/drawing/2014/main" id="{8A86270D-0DEF-4D62-83CC-6A738AC347CB}"/>
              </a:ext>
            </a:extLst>
          </p:cNvPr>
          <p:cNvSpPr>
            <a:spLocks noGrp="1" noChangeArrowheads="1"/>
          </p:cNvSpPr>
          <p:nvPr>
            <p:ph type="body" sz="quarter" idx="3"/>
          </p:nvPr>
        </p:nvSpPr>
        <p:spPr bwMode="auto">
          <a:xfrm>
            <a:off x="1130300" y="2744788"/>
            <a:ext cx="6221413"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431" tIns="39716" rIns="79431" bIns="3971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66" name="Rectangle 6">
            <a:extLst>
              <a:ext uri="{FF2B5EF4-FFF2-40B4-BE49-F238E27FC236}">
                <a16:creationId xmlns:a16="http://schemas.microsoft.com/office/drawing/2014/main" id="{44C76CE3-6DD3-435C-9A44-B246C736D065}"/>
              </a:ext>
            </a:extLst>
          </p:cNvPr>
          <p:cNvSpPr>
            <a:spLocks noGrp="1" noChangeArrowheads="1"/>
          </p:cNvSpPr>
          <p:nvPr>
            <p:ph type="ftr" sz="quarter" idx="4"/>
          </p:nvPr>
        </p:nvSpPr>
        <p:spPr bwMode="auto">
          <a:xfrm>
            <a:off x="0" y="5492750"/>
            <a:ext cx="36750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431" tIns="39716" rIns="79431" bIns="39716" numCol="1" anchor="b" anchorCtr="0" compatLnSpc="1">
            <a:prstTxWarp prst="textNoShape">
              <a:avLst/>
            </a:prstTxWarp>
          </a:bodyPr>
          <a:lstStyle>
            <a:lvl1pPr defTabSz="793750">
              <a:defRPr kumimoji="1" sz="1000">
                <a:latin typeface="Times New Roman" panose="02020603050405020304" pitchFamily="18" charset="0"/>
              </a:defRPr>
            </a:lvl1pPr>
          </a:lstStyle>
          <a:p>
            <a:endParaRPr lang="en-US" altLang="zh-CN"/>
          </a:p>
        </p:txBody>
      </p:sp>
      <p:sp>
        <p:nvSpPr>
          <p:cNvPr id="15367" name="Rectangle 7">
            <a:extLst>
              <a:ext uri="{FF2B5EF4-FFF2-40B4-BE49-F238E27FC236}">
                <a16:creationId xmlns:a16="http://schemas.microsoft.com/office/drawing/2014/main" id="{0007316C-79D1-41A7-B897-B8F82B23F3ED}"/>
              </a:ext>
            </a:extLst>
          </p:cNvPr>
          <p:cNvSpPr>
            <a:spLocks noGrp="1" noChangeArrowheads="1"/>
          </p:cNvSpPr>
          <p:nvPr>
            <p:ph type="sldNum" sz="quarter" idx="5"/>
          </p:nvPr>
        </p:nvSpPr>
        <p:spPr bwMode="auto">
          <a:xfrm>
            <a:off x="4806950" y="5492750"/>
            <a:ext cx="36750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431" tIns="39716" rIns="79431" bIns="39716" numCol="1" anchor="b" anchorCtr="0" compatLnSpc="1">
            <a:prstTxWarp prst="textNoShape">
              <a:avLst/>
            </a:prstTxWarp>
          </a:bodyPr>
          <a:lstStyle>
            <a:lvl1pPr algn="r" defTabSz="793750">
              <a:defRPr kumimoji="1" sz="1000">
                <a:latin typeface="Times New Roman" panose="02020603050405020304" pitchFamily="18" charset="0"/>
              </a:defRPr>
            </a:lvl1pPr>
          </a:lstStyle>
          <a:p>
            <a:fld id="{D46E481C-B829-4785-822F-84846C790CD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AEEE257-C8BF-4797-9173-BA9B78FD400D}"/>
              </a:ext>
            </a:extLst>
          </p:cNvPr>
          <p:cNvSpPr>
            <a:spLocks noGrp="1" noChangeArrowheads="1"/>
          </p:cNvSpPr>
          <p:nvPr>
            <p:ph type="sldNum" sz="quarter" idx="5"/>
          </p:nvPr>
        </p:nvSpPr>
        <p:spPr>
          <a:ln/>
        </p:spPr>
        <p:txBody>
          <a:bodyPr/>
          <a:lstStyle/>
          <a:p>
            <a:fld id="{F453AEAE-3ABE-40FB-B30B-408ED1F56052}" type="slidenum">
              <a:rPr lang="en-US" altLang="zh-CN"/>
              <a:pPr/>
              <a:t>7</a:t>
            </a:fld>
            <a:endParaRPr lang="en-US" altLang="zh-CN"/>
          </a:p>
        </p:txBody>
      </p:sp>
      <p:sp>
        <p:nvSpPr>
          <p:cNvPr id="20482" name="Rectangle 2">
            <a:extLst>
              <a:ext uri="{FF2B5EF4-FFF2-40B4-BE49-F238E27FC236}">
                <a16:creationId xmlns:a16="http://schemas.microsoft.com/office/drawing/2014/main" id="{30CC6089-A0A6-4885-9279-87AAAA2CA9FA}"/>
              </a:ext>
            </a:extLst>
          </p:cNvPr>
          <p:cNvSpPr>
            <a:spLocks noChangeArrowheads="1" noTextEdit="1"/>
          </p:cNvSpPr>
          <p:nvPr>
            <p:ph type="sldImg"/>
          </p:nvPr>
        </p:nvSpPr>
        <p:spPr>
          <a:ln/>
        </p:spPr>
      </p:sp>
      <p:sp>
        <p:nvSpPr>
          <p:cNvPr id="20483" name="Rectangle 3">
            <a:extLst>
              <a:ext uri="{FF2B5EF4-FFF2-40B4-BE49-F238E27FC236}">
                <a16:creationId xmlns:a16="http://schemas.microsoft.com/office/drawing/2014/main" id="{4EE737FC-BDB0-4093-884E-047CEF744AA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B6934FBC-E0DE-48B9-AE03-490F6E739DE6}"/>
              </a:ext>
            </a:extLst>
          </p:cNvPr>
          <p:cNvSpPr>
            <a:spLocks noGrp="1" noChangeArrowheads="1"/>
          </p:cNvSpPr>
          <p:nvPr>
            <p:ph type="sldNum" sz="quarter" idx="5"/>
          </p:nvPr>
        </p:nvSpPr>
        <p:spPr>
          <a:ln/>
        </p:spPr>
        <p:txBody>
          <a:bodyPr/>
          <a:lstStyle/>
          <a:p>
            <a:fld id="{02ED1A45-C878-4FD0-9DF8-84C64E2F73B7}" type="slidenum">
              <a:rPr lang="en-US" altLang="zh-CN"/>
              <a:pPr/>
              <a:t>59</a:t>
            </a:fld>
            <a:endParaRPr lang="en-US" altLang="zh-CN"/>
          </a:p>
        </p:txBody>
      </p:sp>
      <p:sp>
        <p:nvSpPr>
          <p:cNvPr id="704514" name="Rectangle 2">
            <a:extLst>
              <a:ext uri="{FF2B5EF4-FFF2-40B4-BE49-F238E27FC236}">
                <a16:creationId xmlns:a16="http://schemas.microsoft.com/office/drawing/2014/main" id="{92936C39-527E-4E2A-8B13-B72F130D3A65}"/>
              </a:ext>
            </a:extLst>
          </p:cNvPr>
          <p:cNvSpPr>
            <a:spLocks noChangeArrowheads="1" noTextEdit="1"/>
          </p:cNvSpPr>
          <p:nvPr>
            <p:ph type="sldImg"/>
          </p:nvPr>
        </p:nvSpPr>
        <p:spPr>
          <a:ln/>
        </p:spPr>
      </p:sp>
      <p:sp>
        <p:nvSpPr>
          <p:cNvPr id="704515" name="Rectangle 3">
            <a:extLst>
              <a:ext uri="{FF2B5EF4-FFF2-40B4-BE49-F238E27FC236}">
                <a16:creationId xmlns:a16="http://schemas.microsoft.com/office/drawing/2014/main" id="{07C90D18-3AC5-4F7A-AC7D-143DB9274893}"/>
              </a:ext>
            </a:extLst>
          </p:cNvPr>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2CB72-AA00-4434-B56F-E7C717BF1CBB}"/>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8460571-37AE-40C7-AF15-46DDC8F3744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F5248FAA-BA68-487D-9C75-67F8CCD7A6F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36C10D1-FF12-476F-A8A7-A3B7997DDAE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B55807D-DFF7-4FB9-864D-EA71E61BDEBB}"/>
              </a:ext>
            </a:extLst>
          </p:cNvPr>
          <p:cNvSpPr>
            <a:spLocks noGrp="1"/>
          </p:cNvSpPr>
          <p:nvPr>
            <p:ph type="sldNum" sz="quarter" idx="12"/>
          </p:nvPr>
        </p:nvSpPr>
        <p:spPr/>
        <p:txBody>
          <a:bodyPr/>
          <a:lstStyle>
            <a:lvl1pPr>
              <a:defRPr/>
            </a:lvl1pPr>
          </a:lstStyle>
          <a:p>
            <a:fld id="{736B13A8-C3EF-479B-99EE-C13FD10754FD}" type="slidenum">
              <a:rPr lang="en-US" altLang="zh-CN"/>
              <a:pPr/>
              <a:t>‹#›</a:t>
            </a:fld>
            <a:endParaRPr lang="en-US" altLang="zh-CN"/>
          </a:p>
        </p:txBody>
      </p:sp>
    </p:spTree>
    <p:extLst>
      <p:ext uri="{BB962C8B-B14F-4D97-AF65-F5344CB8AC3E}">
        <p14:creationId xmlns:p14="http://schemas.microsoft.com/office/powerpoint/2010/main" val="3271163009"/>
      </p:ext>
    </p:extLst>
  </p:cSld>
  <p:clrMapOvr>
    <a:masterClrMapping/>
  </p:clrMapOvr>
  <p:transition spd="slow">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3E23DC-E539-4B5C-8A5E-09895CD0B2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BAA367-A14C-458D-B053-E914D2C4835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9E4765B-B0A4-43DE-A5E7-AD34600606C6}"/>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74960C8-50BF-4EBE-BB54-77E7DB9A153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9072D53-D8D4-4F03-8438-1896095C5EC1}"/>
              </a:ext>
            </a:extLst>
          </p:cNvPr>
          <p:cNvSpPr>
            <a:spLocks noGrp="1"/>
          </p:cNvSpPr>
          <p:nvPr>
            <p:ph type="sldNum" sz="quarter" idx="12"/>
          </p:nvPr>
        </p:nvSpPr>
        <p:spPr/>
        <p:txBody>
          <a:bodyPr/>
          <a:lstStyle>
            <a:lvl1pPr>
              <a:defRPr/>
            </a:lvl1pPr>
          </a:lstStyle>
          <a:p>
            <a:fld id="{8E34BB02-4C22-4CDE-9D30-BB5855D4C90B}" type="slidenum">
              <a:rPr lang="en-US" altLang="zh-CN"/>
              <a:pPr/>
              <a:t>‹#›</a:t>
            </a:fld>
            <a:endParaRPr lang="en-US" altLang="zh-CN"/>
          </a:p>
        </p:txBody>
      </p:sp>
    </p:spTree>
    <p:extLst>
      <p:ext uri="{BB962C8B-B14F-4D97-AF65-F5344CB8AC3E}">
        <p14:creationId xmlns:p14="http://schemas.microsoft.com/office/powerpoint/2010/main" val="1357541595"/>
      </p:ext>
    </p:extLst>
  </p:cSld>
  <p:clrMapOvr>
    <a:masterClrMapping/>
  </p:clrMapOvr>
  <p:transition spd="slow">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8CAAD44-A44B-4F45-93C1-67BFA14BC965}"/>
              </a:ext>
            </a:extLst>
          </p:cNvPr>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A657A10-85B3-4D69-86A2-2F61FA11AE46}"/>
              </a:ext>
            </a:extLst>
          </p:cNvPr>
          <p:cNvSpPr>
            <a:spLocks noGrp="1"/>
          </p:cNvSpPr>
          <p:nvPr>
            <p:ph type="body" orient="vert" idx="1"/>
          </p:nvPr>
        </p:nvSpPr>
        <p:spPr>
          <a:xfrm>
            <a:off x="457200" y="274638"/>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D25AB0-3F23-4D1F-89D3-50F24B31373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8ACE346-3844-4FB4-AFEF-7B3312D20F6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9BADF49-3E68-4DBE-BF12-A9B9F25847FA}"/>
              </a:ext>
            </a:extLst>
          </p:cNvPr>
          <p:cNvSpPr>
            <a:spLocks noGrp="1"/>
          </p:cNvSpPr>
          <p:nvPr>
            <p:ph type="sldNum" sz="quarter" idx="12"/>
          </p:nvPr>
        </p:nvSpPr>
        <p:spPr/>
        <p:txBody>
          <a:bodyPr/>
          <a:lstStyle>
            <a:lvl1pPr>
              <a:defRPr/>
            </a:lvl1pPr>
          </a:lstStyle>
          <a:p>
            <a:fld id="{552FDADD-E7D2-4CDA-A2AA-9770BCE52DDF}" type="slidenum">
              <a:rPr lang="en-US" altLang="zh-CN"/>
              <a:pPr/>
              <a:t>‹#›</a:t>
            </a:fld>
            <a:endParaRPr lang="en-US" altLang="zh-CN"/>
          </a:p>
        </p:txBody>
      </p:sp>
    </p:spTree>
    <p:extLst>
      <p:ext uri="{BB962C8B-B14F-4D97-AF65-F5344CB8AC3E}">
        <p14:creationId xmlns:p14="http://schemas.microsoft.com/office/powerpoint/2010/main" val="3216501672"/>
      </p:ext>
    </p:extLst>
  </p:cSld>
  <p:clrMapOvr>
    <a:masterClrMapping/>
  </p:clrMapOvr>
  <p:transition spd="slow">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DBA46-5BBC-4663-8BD4-7D5D2479BC48}"/>
              </a:ext>
            </a:extLst>
          </p:cNvPr>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a:extLst>
              <a:ext uri="{FF2B5EF4-FFF2-40B4-BE49-F238E27FC236}">
                <a16:creationId xmlns:a16="http://schemas.microsoft.com/office/drawing/2014/main" id="{5D41E8BB-6ACA-4E0A-999D-53361CA89572}"/>
              </a:ext>
            </a:extLst>
          </p:cNvPr>
          <p:cNvSpPr>
            <a:spLocks noGrp="1"/>
          </p:cNvSpPr>
          <p:nvPr>
            <p:ph type="chart" idx="1"/>
          </p:nvPr>
        </p:nvSpPr>
        <p:spPr>
          <a:xfrm>
            <a:off x="457200" y="1600200"/>
            <a:ext cx="8229600" cy="4525963"/>
          </a:xfrm>
        </p:spPr>
        <p:txBody>
          <a:bodyPr/>
          <a:lstStyle/>
          <a:p>
            <a:endParaRPr lang="zh-CN" altLang="en-US"/>
          </a:p>
        </p:txBody>
      </p:sp>
      <p:sp>
        <p:nvSpPr>
          <p:cNvPr id="4" name="日期占位符 3">
            <a:extLst>
              <a:ext uri="{FF2B5EF4-FFF2-40B4-BE49-F238E27FC236}">
                <a16:creationId xmlns:a16="http://schemas.microsoft.com/office/drawing/2014/main" id="{232708B5-C94C-4570-B791-5948BC0DFFF5}"/>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4AEE269-4DF6-4D24-9489-9971490EE192}"/>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B728731-7D0F-4102-B114-3A0E82E6BD82}"/>
              </a:ext>
            </a:extLst>
          </p:cNvPr>
          <p:cNvSpPr>
            <a:spLocks noGrp="1"/>
          </p:cNvSpPr>
          <p:nvPr>
            <p:ph type="sldNum" sz="quarter" idx="12"/>
          </p:nvPr>
        </p:nvSpPr>
        <p:spPr>
          <a:xfrm>
            <a:off x="6553200" y="6245225"/>
            <a:ext cx="2133600" cy="476250"/>
          </a:xfrm>
        </p:spPr>
        <p:txBody>
          <a:bodyPr/>
          <a:lstStyle>
            <a:lvl1pPr>
              <a:defRPr/>
            </a:lvl1pPr>
          </a:lstStyle>
          <a:p>
            <a:fld id="{73FEB574-29C0-4B9D-8BFB-8B58E7B7F65F}" type="slidenum">
              <a:rPr lang="en-US" altLang="zh-CN"/>
              <a:pPr/>
              <a:t>‹#›</a:t>
            </a:fld>
            <a:endParaRPr lang="en-US" altLang="zh-CN"/>
          </a:p>
        </p:txBody>
      </p:sp>
    </p:spTree>
    <p:extLst>
      <p:ext uri="{BB962C8B-B14F-4D97-AF65-F5344CB8AC3E}">
        <p14:creationId xmlns:p14="http://schemas.microsoft.com/office/powerpoint/2010/main" val="1455629738"/>
      </p:ext>
    </p:extLst>
  </p:cSld>
  <p:clrMapOvr>
    <a:masterClrMapping/>
  </p:clrMapOvr>
  <p:transition spd="slow">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874DD-6D9B-42A5-B926-F01A918C5836}"/>
              </a:ext>
            </a:extLst>
          </p:cNvPr>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913C595-92DD-4158-B59F-6F4E0E08BB29}"/>
              </a:ext>
            </a:extLst>
          </p:cNvPr>
          <p:cNvSpPr>
            <a:spLocks noGrp="1"/>
          </p:cNvSpPr>
          <p:nvPr>
            <p:ph type="body"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E447421-65CE-46D7-9C19-14D5626488E5}"/>
              </a:ext>
            </a:extLst>
          </p:cNvPr>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3E51E21-28E1-4426-8D6C-26E4D8578096}"/>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996CC98-0C79-4FD0-BF45-CD0F89A34A7E}"/>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520DD5C-7930-4F43-8BC0-EF6727684FD2}"/>
              </a:ext>
            </a:extLst>
          </p:cNvPr>
          <p:cNvSpPr>
            <a:spLocks noGrp="1"/>
          </p:cNvSpPr>
          <p:nvPr>
            <p:ph type="sldNum" sz="quarter" idx="12"/>
          </p:nvPr>
        </p:nvSpPr>
        <p:spPr>
          <a:xfrm>
            <a:off x="6553200" y="6245225"/>
            <a:ext cx="2133600" cy="476250"/>
          </a:xfrm>
        </p:spPr>
        <p:txBody>
          <a:bodyPr/>
          <a:lstStyle>
            <a:lvl1pPr>
              <a:defRPr/>
            </a:lvl1pPr>
          </a:lstStyle>
          <a:p>
            <a:fld id="{A28C7D4E-8325-48DC-A8E5-38B87AC97B96}" type="slidenum">
              <a:rPr lang="en-US" altLang="zh-CN"/>
              <a:pPr/>
              <a:t>‹#›</a:t>
            </a:fld>
            <a:endParaRPr lang="en-US" altLang="zh-CN"/>
          </a:p>
        </p:txBody>
      </p:sp>
    </p:spTree>
    <p:extLst>
      <p:ext uri="{BB962C8B-B14F-4D97-AF65-F5344CB8AC3E}">
        <p14:creationId xmlns:p14="http://schemas.microsoft.com/office/powerpoint/2010/main" val="3928978913"/>
      </p:ext>
    </p:extLst>
  </p:cSld>
  <p:clrMapOvr>
    <a:masterClrMapping/>
  </p:clrMapOvr>
  <p:transition spd="slow">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789BF-BF35-4D59-980B-CD07212455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28D546-75C1-4A32-8081-E081CAE0381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355077C-AE94-4599-AAD7-A62D0FF557B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702DC37-AA27-4C66-BE7F-B847E560FB3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404F60E-D7EB-43B4-A6F6-3BB2C15CCAF3}"/>
              </a:ext>
            </a:extLst>
          </p:cNvPr>
          <p:cNvSpPr>
            <a:spLocks noGrp="1"/>
          </p:cNvSpPr>
          <p:nvPr>
            <p:ph type="sldNum" sz="quarter" idx="12"/>
          </p:nvPr>
        </p:nvSpPr>
        <p:spPr/>
        <p:txBody>
          <a:bodyPr/>
          <a:lstStyle>
            <a:lvl1pPr>
              <a:defRPr/>
            </a:lvl1pPr>
          </a:lstStyle>
          <a:p>
            <a:fld id="{E100A5E5-8472-4753-B3F4-611395941237}" type="slidenum">
              <a:rPr lang="en-US" altLang="zh-CN"/>
              <a:pPr/>
              <a:t>‹#›</a:t>
            </a:fld>
            <a:endParaRPr lang="en-US" altLang="zh-CN"/>
          </a:p>
        </p:txBody>
      </p:sp>
    </p:spTree>
    <p:extLst>
      <p:ext uri="{BB962C8B-B14F-4D97-AF65-F5344CB8AC3E}">
        <p14:creationId xmlns:p14="http://schemas.microsoft.com/office/powerpoint/2010/main" val="801495878"/>
      </p:ext>
    </p:extLst>
  </p:cSld>
  <p:clrMapOvr>
    <a:masterClrMapping/>
  </p:clrMapOvr>
  <p:transition spd="slow">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AADB9-52D1-4484-A08F-FFFDDFAFF5AA}"/>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2B63178-C6CE-49C0-A545-6E2470B0491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185F3ABD-A3D8-4143-92D8-66729C8B31C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AF12168-F05E-402E-B5EA-CC1D45A2C2F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7E20B22-9296-42B4-8C69-0CC3350AC1DC}"/>
              </a:ext>
            </a:extLst>
          </p:cNvPr>
          <p:cNvSpPr>
            <a:spLocks noGrp="1"/>
          </p:cNvSpPr>
          <p:nvPr>
            <p:ph type="sldNum" sz="quarter" idx="12"/>
          </p:nvPr>
        </p:nvSpPr>
        <p:spPr/>
        <p:txBody>
          <a:bodyPr/>
          <a:lstStyle>
            <a:lvl1pPr>
              <a:defRPr/>
            </a:lvl1pPr>
          </a:lstStyle>
          <a:p>
            <a:fld id="{C283D7A1-1A27-444A-AD87-C1C44C26937F}" type="slidenum">
              <a:rPr lang="en-US" altLang="zh-CN"/>
              <a:pPr/>
              <a:t>‹#›</a:t>
            </a:fld>
            <a:endParaRPr lang="en-US" altLang="zh-CN"/>
          </a:p>
        </p:txBody>
      </p:sp>
    </p:spTree>
    <p:extLst>
      <p:ext uri="{BB962C8B-B14F-4D97-AF65-F5344CB8AC3E}">
        <p14:creationId xmlns:p14="http://schemas.microsoft.com/office/powerpoint/2010/main" val="455516094"/>
      </p:ext>
    </p:extLst>
  </p:cSld>
  <p:clrMapOvr>
    <a:masterClrMapping/>
  </p:clrMapOvr>
  <p:transition spd="slow">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873AB-82A1-42F0-86E1-5C1C161637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623391-7B76-43DB-8774-25423A7637D4}"/>
              </a:ext>
            </a:extLst>
          </p:cNvPr>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ED6DEF7-A770-4358-BAFC-2682971C99E9}"/>
              </a:ext>
            </a:extLst>
          </p:cNvPr>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FC33531-3093-4B60-83C1-629C23860F6E}"/>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413F10A-F62E-4E0D-A747-BD88854664C4}"/>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E02E411-4EB5-488E-BCD6-0B94BE14679E}"/>
              </a:ext>
            </a:extLst>
          </p:cNvPr>
          <p:cNvSpPr>
            <a:spLocks noGrp="1"/>
          </p:cNvSpPr>
          <p:nvPr>
            <p:ph type="sldNum" sz="quarter" idx="12"/>
          </p:nvPr>
        </p:nvSpPr>
        <p:spPr/>
        <p:txBody>
          <a:bodyPr/>
          <a:lstStyle>
            <a:lvl1pPr>
              <a:defRPr/>
            </a:lvl1pPr>
          </a:lstStyle>
          <a:p>
            <a:fld id="{3F27A310-432A-4C96-BB87-09F389968438}" type="slidenum">
              <a:rPr lang="en-US" altLang="zh-CN"/>
              <a:pPr/>
              <a:t>‹#›</a:t>
            </a:fld>
            <a:endParaRPr lang="en-US" altLang="zh-CN"/>
          </a:p>
        </p:txBody>
      </p:sp>
    </p:spTree>
    <p:extLst>
      <p:ext uri="{BB962C8B-B14F-4D97-AF65-F5344CB8AC3E}">
        <p14:creationId xmlns:p14="http://schemas.microsoft.com/office/powerpoint/2010/main" val="1259208319"/>
      </p:ext>
    </p:extLst>
  </p:cSld>
  <p:clrMapOvr>
    <a:masterClrMapping/>
  </p:clrMapOvr>
  <p:transition spd="slow">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E9D79-C11E-4C7C-ADF7-044578184844}"/>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F3D518-3FC7-4C87-8A0F-7000DDE9781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19821AC-0AB6-4B4F-ADC1-ADFD0143A77E}"/>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C2DE932-03A2-429A-8E69-17E72BF5606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7C56D59-86DB-421E-A605-EF807E794425}"/>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089CDD4-06B3-4E39-AF3B-9702D19B48B2}"/>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DF1A69A0-2885-459B-B9C7-A5DE49D38E17}"/>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8984DF12-C509-4366-884D-156669BC97B7}"/>
              </a:ext>
            </a:extLst>
          </p:cNvPr>
          <p:cNvSpPr>
            <a:spLocks noGrp="1"/>
          </p:cNvSpPr>
          <p:nvPr>
            <p:ph type="sldNum" sz="quarter" idx="12"/>
          </p:nvPr>
        </p:nvSpPr>
        <p:spPr/>
        <p:txBody>
          <a:bodyPr/>
          <a:lstStyle>
            <a:lvl1pPr>
              <a:defRPr/>
            </a:lvl1pPr>
          </a:lstStyle>
          <a:p>
            <a:fld id="{61955F44-D14E-4C96-98A7-D19DEA9C4FD1}" type="slidenum">
              <a:rPr lang="en-US" altLang="zh-CN"/>
              <a:pPr/>
              <a:t>‹#›</a:t>
            </a:fld>
            <a:endParaRPr lang="en-US" altLang="zh-CN"/>
          </a:p>
        </p:txBody>
      </p:sp>
    </p:spTree>
    <p:extLst>
      <p:ext uri="{BB962C8B-B14F-4D97-AF65-F5344CB8AC3E}">
        <p14:creationId xmlns:p14="http://schemas.microsoft.com/office/powerpoint/2010/main" val="702254904"/>
      </p:ext>
    </p:extLst>
  </p:cSld>
  <p:clrMapOvr>
    <a:masterClrMapping/>
  </p:clrMapOvr>
  <p:transition spd="slow">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09C25-5A9D-46FA-8211-1C02B7827B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1BF0DE-3D80-4632-AE13-DB27EF92F2C0}"/>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CC224882-55AA-4E90-AE0E-1E9636DB8203}"/>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7904548C-65BE-4F37-BDA6-16DCEAA742B1}"/>
              </a:ext>
            </a:extLst>
          </p:cNvPr>
          <p:cNvSpPr>
            <a:spLocks noGrp="1"/>
          </p:cNvSpPr>
          <p:nvPr>
            <p:ph type="sldNum" sz="quarter" idx="12"/>
          </p:nvPr>
        </p:nvSpPr>
        <p:spPr/>
        <p:txBody>
          <a:bodyPr/>
          <a:lstStyle>
            <a:lvl1pPr>
              <a:defRPr/>
            </a:lvl1pPr>
          </a:lstStyle>
          <a:p>
            <a:fld id="{87CB2BB1-B57D-4BA2-879C-2633F9AC33D6}" type="slidenum">
              <a:rPr lang="en-US" altLang="zh-CN"/>
              <a:pPr/>
              <a:t>‹#›</a:t>
            </a:fld>
            <a:endParaRPr lang="en-US" altLang="zh-CN"/>
          </a:p>
        </p:txBody>
      </p:sp>
    </p:spTree>
    <p:extLst>
      <p:ext uri="{BB962C8B-B14F-4D97-AF65-F5344CB8AC3E}">
        <p14:creationId xmlns:p14="http://schemas.microsoft.com/office/powerpoint/2010/main" val="4163431812"/>
      </p:ext>
    </p:extLst>
  </p:cSld>
  <p:clrMapOvr>
    <a:masterClrMapping/>
  </p:clrMapOvr>
  <p:transition spd="slow">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C4F336B-3B98-41A6-915F-D43079EFDBF1}"/>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7E1A5219-95DA-4F1C-8C3C-F68FD7007B04}"/>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23E1E4B1-CB3E-4DD0-BCD0-EFF69D3CAAB1}"/>
              </a:ext>
            </a:extLst>
          </p:cNvPr>
          <p:cNvSpPr>
            <a:spLocks noGrp="1"/>
          </p:cNvSpPr>
          <p:nvPr>
            <p:ph type="sldNum" sz="quarter" idx="12"/>
          </p:nvPr>
        </p:nvSpPr>
        <p:spPr/>
        <p:txBody>
          <a:bodyPr/>
          <a:lstStyle>
            <a:lvl1pPr>
              <a:defRPr/>
            </a:lvl1pPr>
          </a:lstStyle>
          <a:p>
            <a:fld id="{044E52B5-3A11-4895-9873-CE22090F71F6}" type="slidenum">
              <a:rPr lang="en-US" altLang="zh-CN"/>
              <a:pPr/>
              <a:t>‹#›</a:t>
            </a:fld>
            <a:endParaRPr lang="en-US" altLang="zh-CN"/>
          </a:p>
        </p:txBody>
      </p:sp>
    </p:spTree>
    <p:extLst>
      <p:ext uri="{BB962C8B-B14F-4D97-AF65-F5344CB8AC3E}">
        <p14:creationId xmlns:p14="http://schemas.microsoft.com/office/powerpoint/2010/main" val="984985572"/>
      </p:ext>
    </p:extLst>
  </p:cSld>
  <p:clrMapOvr>
    <a:masterClrMapping/>
  </p:clrMapOvr>
  <p:transition spd="slow">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EB781-C06C-4B9A-B05C-4BBF76FA2929}"/>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716B361-B374-45F1-97AE-0D9B9FCAD0B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556147D-5217-4C66-B228-6877E237F62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39D5EF6-5D46-454E-9EE5-7935633FA78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B02DC0D-4EA5-43A4-88E4-3D5E7F5D0074}"/>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9E5AD13-7AC2-4BFB-B2E8-CE51004A676D}"/>
              </a:ext>
            </a:extLst>
          </p:cNvPr>
          <p:cNvSpPr>
            <a:spLocks noGrp="1"/>
          </p:cNvSpPr>
          <p:nvPr>
            <p:ph type="sldNum" sz="quarter" idx="12"/>
          </p:nvPr>
        </p:nvSpPr>
        <p:spPr/>
        <p:txBody>
          <a:bodyPr/>
          <a:lstStyle>
            <a:lvl1pPr>
              <a:defRPr/>
            </a:lvl1pPr>
          </a:lstStyle>
          <a:p>
            <a:fld id="{FE5193BA-515E-45DF-8407-5F86C3C0F950}" type="slidenum">
              <a:rPr lang="en-US" altLang="zh-CN"/>
              <a:pPr/>
              <a:t>‹#›</a:t>
            </a:fld>
            <a:endParaRPr lang="en-US" altLang="zh-CN"/>
          </a:p>
        </p:txBody>
      </p:sp>
    </p:spTree>
    <p:extLst>
      <p:ext uri="{BB962C8B-B14F-4D97-AF65-F5344CB8AC3E}">
        <p14:creationId xmlns:p14="http://schemas.microsoft.com/office/powerpoint/2010/main" val="482270806"/>
      </p:ext>
    </p:extLst>
  </p:cSld>
  <p:clrMapOvr>
    <a:masterClrMapping/>
  </p:clrMapOvr>
  <p:transition spd="slow">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F92A7-6AEF-44C6-9DDB-E8F70FBE7BF2}"/>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280C411-B79C-41AF-9540-FAAFFC19FBF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D988B34-1341-40C6-B3ED-871BD4052F0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BBEC205-9470-45EE-BD29-BCDB1C9AEBB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080CB21-646C-4378-8634-26BEAC7DA13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4D91AEF-236C-478C-B3C9-2719DC5426A0}"/>
              </a:ext>
            </a:extLst>
          </p:cNvPr>
          <p:cNvSpPr>
            <a:spLocks noGrp="1"/>
          </p:cNvSpPr>
          <p:nvPr>
            <p:ph type="sldNum" sz="quarter" idx="12"/>
          </p:nvPr>
        </p:nvSpPr>
        <p:spPr/>
        <p:txBody>
          <a:bodyPr/>
          <a:lstStyle>
            <a:lvl1pPr>
              <a:defRPr/>
            </a:lvl1pPr>
          </a:lstStyle>
          <a:p>
            <a:fld id="{FB681B1B-1B0A-4D70-A893-92BF436BFEDF}" type="slidenum">
              <a:rPr lang="en-US" altLang="zh-CN"/>
              <a:pPr/>
              <a:t>‹#›</a:t>
            </a:fld>
            <a:endParaRPr lang="en-US" altLang="zh-CN"/>
          </a:p>
        </p:txBody>
      </p:sp>
    </p:spTree>
    <p:extLst>
      <p:ext uri="{BB962C8B-B14F-4D97-AF65-F5344CB8AC3E}">
        <p14:creationId xmlns:p14="http://schemas.microsoft.com/office/powerpoint/2010/main" val="4053092557"/>
      </p:ext>
    </p:extLst>
  </p:cSld>
  <p:clrMapOvr>
    <a:masterClrMapping/>
  </p:clrMapOvr>
  <p:transition spd="slow">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B339F212-3E22-4463-8B8C-EF90BFE5A1B5}"/>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7475" name="Rectangle 3">
            <a:extLst>
              <a:ext uri="{FF2B5EF4-FFF2-40B4-BE49-F238E27FC236}">
                <a16:creationId xmlns:a16="http://schemas.microsoft.com/office/drawing/2014/main" id="{37F47190-C529-4011-931A-BF128FA9983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7476" name="Rectangle 4">
            <a:extLst>
              <a:ext uri="{FF2B5EF4-FFF2-40B4-BE49-F238E27FC236}">
                <a16:creationId xmlns:a16="http://schemas.microsoft.com/office/drawing/2014/main" id="{D55D37B8-C7D7-4708-87B9-714B2548320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617477" name="Rectangle 5">
            <a:extLst>
              <a:ext uri="{FF2B5EF4-FFF2-40B4-BE49-F238E27FC236}">
                <a16:creationId xmlns:a16="http://schemas.microsoft.com/office/drawing/2014/main" id="{CCEE9929-5206-47AC-BC77-57F62008729D}"/>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617478" name="Rectangle 6">
            <a:extLst>
              <a:ext uri="{FF2B5EF4-FFF2-40B4-BE49-F238E27FC236}">
                <a16:creationId xmlns:a16="http://schemas.microsoft.com/office/drawing/2014/main" id="{59FD61AC-FD3E-4776-A8D0-BF0BFE6734A9}"/>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92258CA-9C6A-4A74-B03D-F9F006AD39B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slow">
    <p:pull dir="rd"/>
  </p:transition>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9.jpeg"/><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18.emf"/><Relationship Id="rId5" Type="http://schemas.openxmlformats.org/officeDocument/2006/relationships/oleObject" Target="../embeddings/oleObject12.bin"/><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1.emf"/><Relationship Id="rId5" Type="http://schemas.openxmlformats.org/officeDocument/2006/relationships/oleObject" Target="../embeddings/oleObject14.bin"/><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3.emf"/><Relationship Id="rId5" Type="http://schemas.openxmlformats.org/officeDocument/2006/relationships/oleObject" Target="../embeddings/oleObject16.bin"/><Relationship Id="rId4" Type="http://schemas.openxmlformats.org/officeDocument/2006/relationships/image" Target="../media/image22.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25.emf"/><Relationship Id="rId5" Type="http://schemas.openxmlformats.org/officeDocument/2006/relationships/oleObject" Target="../embeddings/oleObject18.bin"/><Relationship Id="rId4" Type="http://schemas.openxmlformats.org/officeDocument/2006/relationships/image" Target="../media/image24.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6.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2.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4.wmf"/><Relationship Id="rId5" Type="http://schemas.openxmlformats.org/officeDocument/2006/relationships/oleObject" Target="../embeddings/oleObject23.bin"/><Relationship Id="rId4" Type="http://schemas.openxmlformats.org/officeDocument/2006/relationships/image" Target="../media/image33.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36.emf"/><Relationship Id="rId5" Type="http://schemas.openxmlformats.org/officeDocument/2006/relationships/oleObject" Target="../embeddings/oleObject25.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27.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0.wmf"/><Relationship Id="rId5" Type="http://schemas.openxmlformats.org/officeDocument/2006/relationships/oleObject" Target="../embeddings/oleObject29.bin"/><Relationship Id="rId4" Type="http://schemas.openxmlformats.org/officeDocument/2006/relationships/image" Target="../media/image39.wmf"/></Relationships>
</file>

<file path=ppt/slides/_rels/slide89.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2.wmf"/><Relationship Id="rId5" Type="http://schemas.openxmlformats.org/officeDocument/2006/relationships/oleObject" Target="../embeddings/oleObject31.bin"/><Relationship Id="rId4" Type="http://schemas.openxmlformats.org/officeDocument/2006/relationships/image" Target="../media/image4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44.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46.emf"/><Relationship Id="rId5" Type="http://schemas.openxmlformats.org/officeDocument/2006/relationships/oleObject" Target="../embeddings/oleObject35.bin"/><Relationship Id="rId4" Type="http://schemas.openxmlformats.org/officeDocument/2006/relationships/image" Target="../media/image45.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47.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49.wmf"/><Relationship Id="rId5" Type="http://schemas.openxmlformats.org/officeDocument/2006/relationships/oleObject" Target="../embeddings/oleObject38.bin"/><Relationship Id="rId4" Type="http://schemas.openxmlformats.org/officeDocument/2006/relationships/image" Target="../media/image48.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7BD7476-559E-4DF0-913F-134AB8ABD2B6}"/>
              </a:ext>
            </a:extLst>
          </p:cNvPr>
          <p:cNvSpPr>
            <a:spLocks noGrp="1"/>
          </p:cNvSpPr>
          <p:nvPr>
            <p:ph type="sldNum" sz="quarter" idx="12"/>
          </p:nvPr>
        </p:nvSpPr>
        <p:spPr/>
        <p:txBody>
          <a:bodyPr/>
          <a:lstStyle/>
          <a:p>
            <a:fld id="{1660D427-5B89-4264-B976-540BFBC36245}" type="slidenum">
              <a:rPr lang="en-US" altLang="zh-CN"/>
              <a:pPr/>
              <a:t>1</a:t>
            </a:fld>
            <a:endParaRPr lang="en-US" altLang="zh-CN"/>
          </a:p>
        </p:txBody>
      </p:sp>
      <p:sp>
        <p:nvSpPr>
          <p:cNvPr id="256006" name="Text Box 6">
            <a:extLst>
              <a:ext uri="{FF2B5EF4-FFF2-40B4-BE49-F238E27FC236}">
                <a16:creationId xmlns:a16="http://schemas.microsoft.com/office/drawing/2014/main" id="{B35A7E83-364B-472C-9465-1E6740904B21}"/>
              </a:ext>
            </a:extLst>
          </p:cNvPr>
          <p:cNvSpPr txBox="1">
            <a:spLocks noChangeArrowheads="1"/>
          </p:cNvSpPr>
          <p:nvPr/>
        </p:nvSpPr>
        <p:spPr bwMode="auto">
          <a:xfrm>
            <a:off x="179388" y="188913"/>
            <a:ext cx="8713787" cy="625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defRPr kumimoji="1" sz="2400">
                <a:solidFill>
                  <a:schemeClr val="tx1"/>
                </a:solidFill>
                <a:latin typeface="Times New Roman" panose="02020603050405020304" pitchFamily="18" charset="0"/>
                <a:ea typeface="宋体" panose="02010600030101010101" pitchFamily="2" charset="-122"/>
              </a:defRPr>
            </a:lvl1pPr>
            <a:lvl2pPr marL="541338">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50000"/>
              </a:spcBef>
              <a:buFontTx/>
              <a:buChar char="•"/>
            </a:pPr>
            <a:r>
              <a:rPr kumimoji="0" lang="zh-CN" altLang="en-US" sz="4000" b="1">
                <a:solidFill>
                  <a:srgbClr val="FF0000"/>
                </a:solidFill>
                <a:latin typeface="Arial" panose="020B0604020202020204" pitchFamily="34" charset="0"/>
              </a:rPr>
              <a:t>热力学</a:t>
            </a:r>
            <a:r>
              <a:rPr kumimoji="0" lang="en-US" altLang="zh-CN" sz="4000" b="1">
                <a:solidFill>
                  <a:srgbClr val="FF0000"/>
                </a:solidFill>
                <a:latin typeface="Arial" panose="020B0604020202020204" pitchFamily="34" charset="0"/>
              </a:rPr>
              <a:t>(thermodynamics)</a:t>
            </a:r>
            <a:r>
              <a:rPr kumimoji="0" lang="zh-CN" altLang="en-US" sz="4000" b="1">
                <a:solidFill>
                  <a:schemeClr val="tx2"/>
                </a:solidFill>
                <a:latin typeface="Arial" panose="020B0604020202020204" pitchFamily="34" charset="0"/>
              </a:rPr>
              <a:t>是研究热和其他形式的能量互相转变所遵循的规律的一门科学。</a:t>
            </a:r>
          </a:p>
          <a:p>
            <a:pPr algn="just">
              <a:lnSpc>
                <a:spcPct val="120000"/>
              </a:lnSpc>
              <a:spcBef>
                <a:spcPct val="50000"/>
              </a:spcBef>
              <a:buFontTx/>
              <a:buChar char="•"/>
            </a:pPr>
            <a:r>
              <a:rPr kumimoji="0" lang="zh-CN" altLang="en-US" sz="4000" b="1">
                <a:solidFill>
                  <a:srgbClr val="D60093"/>
                </a:solidFill>
                <a:latin typeface="Arial" panose="020B0604020202020204" pitchFamily="34" charset="0"/>
              </a:rPr>
              <a:t>化学热力学</a:t>
            </a:r>
            <a:r>
              <a:rPr kumimoji="0" lang="en-US" altLang="zh-CN" sz="4000" b="1">
                <a:solidFill>
                  <a:srgbClr val="D60093"/>
                </a:solidFill>
                <a:latin typeface="Arial" panose="020B0604020202020204" pitchFamily="34" charset="0"/>
              </a:rPr>
              <a:t>(chemical thermodynamics),</a:t>
            </a:r>
            <a:r>
              <a:rPr kumimoji="0" lang="en-US" altLang="zh-CN" sz="4000" b="1">
                <a:solidFill>
                  <a:schemeClr val="tx2"/>
                </a:solidFill>
                <a:latin typeface="Arial" panose="020B0604020202020204" pitchFamily="34" charset="0"/>
              </a:rPr>
              <a:t> </a:t>
            </a:r>
            <a:r>
              <a:rPr kumimoji="0" lang="zh-CN" altLang="en-US" sz="4000" b="1">
                <a:solidFill>
                  <a:schemeClr val="tx2"/>
                </a:solidFill>
                <a:latin typeface="Arial" panose="020B0604020202020204" pitchFamily="34" charset="0"/>
              </a:rPr>
              <a:t>就是</a:t>
            </a:r>
            <a:r>
              <a:rPr kumimoji="0" lang="zh-CN" altLang="en-US" sz="4000" b="1">
                <a:solidFill>
                  <a:srgbClr val="D60093"/>
                </a:solidFill>
                <a:latin typeface="Arial" panose="020B0604020202020204" pitchFamily="34" charset="0"/>
              </a:rPr>
              <a:t>应用热力学原理</a:t>
            </a:r>
            <a:r>
              <a:rPr kumimoji="0" lang="en-US" altLang="zh-CN" sz="4000" b="1">
                <a:solidFill>
                  <a:schemeClr val="tx2"/>
                </a:solidFill>
                <a:latin typeface="Arial" panose="020B0604020202020204" pitchFamily="34" charset="0"/>
              </a:rPr>
              <a:t>, </a:t>
            </a:r>
            <a:r>
              <a:rPr kumimoji="0" lang="zh-CN" altLang="en-US" sz="4000" b="1">
                <a:solidFill>
                  <a:schemeClr val="tx2"/>
                </a:solidFill>
                <a:latin typeface="Arial" panose="020B0604020202020204" pitchFamily="34" charset="0"/>
              </a:rPr>
              <a:t>研究和化学反应相关的</a:t>
            </a:r>
            <a:r>
              <a:rPr kumimoji="0" lang="zh-CN" altLang="en-US" sz="4000" b="1">
                <a:solidFill>
                  <a:srgbClr val="0000FF"/>
                </a:solidFill>
                <a:latin typeface="Arial" panose="020B0604020202020204" pitchFamily="34" charset="0"/>
              </a:rPr>
              <a:t>能量</a:t>
            </a:r>
            <a:r>
              <a:rPr kumimoji="0" lang="zh-CN" altLang="en-US" sz="4000" b="1">
                <a:solidFill>
                  <a:schemeClr val="tx2"/>
                </a:solidFill>
                <a:latin typeface="Arial" panose="020B0604020202020204" pitchFamily="34" charset="0"/>
              </a:rPr>
              <a:t>问题</a:t>
            </a:r>
            <a:r>
              <a:rPr kumimoji="0" lang="en-US" altLang="zh-CN" sz="4000" b="1">
                <a:solidFill>
                  <a:schemeClr val="tx2"/>
                </a:solidFill>
                <a:latin typeface="Arial" panose="020B0604020202020204" pitchFamily="34" charset="0"/>
              </a:rPr>
              <a:t>, </a:t>
            </a:r>
            <a:r>
              <a:rPr kumimoji="0" lang="zh-CN" altLang="en-US" sz="4000" b="1">
                <a:solidFill>
                  <a:schemeClr val="tx2"/>
                </a:solidFill>
                <a:latin typeface="Arial" panose="020B0604020202020204" pitchFamily="34" charset="0"/>
              </a:rPr>
              <a:t>研究化学</a:t>
            </a:r>
            <a:r>
              <a:rPr kumimoji="0" lang="zh-CN" altLang="en-US" sz="4000" b="1">
                <a:solidFill>
                  <a:srgbClr val="0000FF"/>
                </a:solidFill>
                <a:latin typeface="Arial" panose="020B0604020202020204" pitchFamily="34" charset="0"/>
              </a:rPr>
              <a:t>反应的方向</a:t>
            </a:r>
            <a:r>
              <a:rPr kumimoji="0" lang="zh-CN" altLang="en-US" sz="4000" b="1">
                <a:solidFill>
                  <a:schemeClr val="tx2"/>
                </a:solidFill>
                <a:latin typeface="Arial" panose="020B0604020202020204" pitchFamily="34" charset="0"/>
              </a:rPr>
              <a:t>和</a:t>
            </a:r>
            <a:r>
              <a:rPr kumimoji="0" lang="zh-CN" altLang="en-US" sz="4000" b="1">
                <a:solidFill>
                  <a:srgbClr val="0000FF"/>
                </a:solidFill>
                <a:latin typeface="Arial" panose="020B0604020202020204" pitchFamily="34" charset="0"/>
              </a:rPr>
              <a:t>进行程度</a:t>
            </a:r>
            <a:r>
              <a:rPr kumimoji="0" lang="zh-CN" altLang="en-US" sz="4000" b="1">
                <a:solidFill>
                  <a:schemeClr val="tx2"/>
                </a:solidFill>
                <a:latin typeface="Arial" panose="020B0604020202020204" pitchFamily="34" charset="0"/>
              </a:rPr>
              <a:t>的一门科学。</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06">
                                            <p:txEl>
                                              <p:pRg st="0" end="0"/>
                                            </p:txEl>
                                          </p:spTgt>
                                        </p:tgtEl>
                                        <p:attrNameLst>
                                          <p:attrName>style.visibility</p:attrName>
                                        </p:attrNameLst>
                                      </p:cBhvr>
                                      <p:to>
                                        <p:strVal val="visible"/>
                                      </p:to>
                                    </p:set>
                                    <p:animEffect transition="in" filter="blinds(horizontal)">
                                      <p:cBhvr>
                                        <p:cTn id="7" dur="500"/>
                                        <p:tgtEl>
                                          <p:spTgt spid="2560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06">
                                            <p:txEl>
                                              <p:pRg st="1" end="1"/>
                                            </p:txEl>
                                          </p:spTgt>
                                        </p:tgtEl>
                                        <p:attrNameLst>
                                          <p:attrName>style.visibility</p:attrName>
                                        </p:attrNameLst>
                                      </p:cBhvr>
                                      <p:to>
                                        <p:strVal val="visible"/>
                                      </p:to>
                                    </p:set>
                                    <p:animEffect transition="in" filter="blinds(horizontal)">
                                      <p:cBhvr>
                                        <p:cTn id="12" dur="500"/>
                                        <p:tgtEl>
                                          <p:spTgt spid="2560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4ACE6F18-4195-4D60-811D-3080FF42006C}"/>
              </a:ext>
            </a:extLst>
          </p:cNvPr>
          <p:cNvSpPr>
            <a:spLocks noGrp="1"/>
          </p:cNvSpPr>
          <p:nvPr>
            <p:ph type="sldNum" sz="quarter" idx="12"/>
          </p:nvPr>
        </p:nvSpPr>
        <p:spPr/>
        <p:txBody>
          <a:bodyPr/>
          <a:lstStyle/>
          <a:p>
            <a:fld id="{AF528262-6BE8-4B25-A8E5-F46D7098D56F}" type="slidenum">
              <a:rPr lang="en-US" altLang="zh-CN"/>
              <a:pPr/>
              <a:t>10</a:t>
            </a:fld>
            <a:endParaRPr lang="en-US" altLang="zh-CN"/>
          </a:p>
        </p:txBody>
      </p:sp>
      <p:sp>
        <p:nvSpPr>
          <p:cNvPr id="653314" name="内容占位符 1">
            <a:extLst>
              <a:ext uri="{FF2B5EF4-FFF2-40B4-BE49-F238E27FC236}">
                <a16:creationId xmlns:a16="http://schemas.microsoft.com/office/drawing/2014/main" id="{5E56E50F-57E7-4096-84CB-20C765142779}"/>
              </a:ext>
            </a:extLst>
          </p:cNvPr>
          <p:cNvSpPr>
            <a:spLocks noGrp="1"/>
          </p:cNvSpPr>
          <p:nvPr>
            <p:ph idx="4294967295"/>
          </p:nvPr>
        </p:nvSpPr>
        <p:spPr>
          <a:xfrm>
            <a:off x="250825" y="981075"/>
            <a:ext cx="8569325" cy="5327650"/>
          </a:xfrm>
        </p:spPr>
        <p:txBody>
          <a:bodyPr lIns="91406" tIns="45703" rIns="91406" bIns="45703"/>
          <a:lstStyle/>
          <a:p>
            <a:pPr algn="just">
              <a:lnSpc>
                <a:spcPct val="110000"/>
              </a:lnSpc>
              <a:spcBef>
                <a:spcPct val="10000"/>
              </a:spcBef>
            </a:pPr>
            <a:r>
              <a:rPr lang="zh-CN" altLang="en-US" sz="4000" b="1"/>
              <a:t>系统中具有相同物理性质和化学性质的</a:t>
            </a:r>
            <a:r>
              <a:rPr lang="zh-CN" altLang="en-US" sz="4000" b="1">
                <a:solidFill>
                  <a:srgbClr val="FF0000"/>
                </a:solidFill>
              </a:rPr>
              <a:t>均匀</a:t>
            </a:r>
            <a:r>
              <a:rPr lang="zh-CN" altLang="en-US" sz="4000" b="1"/>
              <a:t>部分称为相。</a:t>
            </a:r>
          </a:p>
          <a:p>
            <a:pPr algn="just">
              <a:lnSpc>
                <a:spcPct val="110000"/>
              </a:lnSpc>
              <a:spcBef>
                <a:spcPct val="50000"/>
              </a:spcBef>
            </a:pPr>
            <a:r>
              <a:rPr lang="zh-CN" altLang="en-US" sz="4000" b="1">
                <a:solidFill>
                  <a:srgbClr val="FF0000"/>
                </a:solidFill>
              </a:rPr>
              <a:t>均匀：</a:t>
            </a:r>
            <a:r>
              <a:rPr lang="zh-CN" altLang="en-US" sz="4000" b="1"/>
              <a:t>分散程度达到分子或离子大小的程度。</a:t>
            </a:r>
          </a:p>
          <a:p>
            <a:pPr algn="just">
              <a:lnSpc>
                <a:spcPct val="110000"/>
              </a:lnSpc>
              <a:spcBef>
                <a:spcPct val="10000"/>
              </a:spcBef>
              <a:buFontTx/>
              <a:buNone/>
            </a:pPr>
            <a:r>
              <a:rPr lang="zh-CN" altLang="en-US" sz="4000" b="1"/>
              <a:t>    例如，</a:t>
            </a:r>
            <a:r>
              <a:rPr lang="en-US" altLang="zh-CN" sz="4000" b="1"/>
              <a:t>NaCl</a:t>
            </a:r>
            <a:r>
              <a:rPr lang="zh-CN" altLang="en-US" sz="4000" b="1"/>
              <a:t>水溶液</a:t>
            </a:r>
            <a:r>
              <a:rPr lang="en-US" altLang="zh-CN" sz="4000" b="1"/>
              <a:t>——</a:t>
            </a:r>
            <a:r>
              <a:rPr lang="zh-CN" altLang="en-US" sz="4000" b="1"/>
              <a:t>液相；</a:t>
            </a:r>
          </a:p>
          <a:p>
            <a:pPr algn="just">
              <a:lnSpc>
                <a:spcPct val="110000"/>
              </a:lnSpc>
              <a:spcBef>
                <a:spcPct val="10000"/>
              </a:spcBef>
              <a:buFontTx/>
              <a:buNone/>
            </a:pPr>
            <a:r>
              <a:rPr lang="zh-CN" altLang="en-US" sz="4000" b="1"/>
              <a:t>               冰</a:t>
            </a:r>
            <a:r>
              <a:rPr lang="en-US" altLang="zh-CN" sz="4000" b="1"/>
              <a:t>——</a:t>
            </a:r>
            <a:r>
              <a:rPr lang="zh-CN" altLang="en-US" sz="4000" b="1"/>
              <a:t>固相；</a:t>
            </a:r>
          </a:p>
          <a:p>
            <a:pPr algn="just">
              <a:lnSpc>
                <a:spcPct val="110000"/>
              </a:lnSpc>
              <a:spcBef>
                <a:spcPct val="10000"/>
              </a:spcBef>
              <a:buFontTx/>
              <a:buNone/>
            </a:pPr>
            <a:r>
              <a:rPr lang="zh-CN" altLang="en-US" sz="4000" b="1"/>
              <a:t>               空气</a:t>
            </a:r>
            <a:r>
              <a:rPr lang="en-US" altLang="zh-CN" sz="4000" b="1"/>
              <a:t>——</a:t>
            </a:r>
            <a:r>
              <a:rPr lang="zh-CN" altLang="en-US" sz="4000" b="1"/>
              <a:t>气相</a:t>
            </a:r>
            <a:r>
              <a:rPr lang="en-US" altLang="zh-CN" sz="4000" b="1"/>
              <a:t>.</a:t>
            </a:r>
          </a:p>
        </p:txBody>
      </p:sp>
      <p:sp>
        <p:nvSpPr>
          <p:cNvPr id="653316" name="Rectangle 4">
            <a:extLst>
              <a:ext uri="{FF2B5EF4-FFF2-40B4-BE49-F238E27FC236}">
                <a16:creationId xmlns:a16="http://schemas.microsoft.com/office/drawing/2014/main" id="{D3EEFC01-0B98-4222-B535-7A6BC7BE9062}"/>
              </a:ext>
            </a:extLst>
          </p:cNvPr>
          <p:cNvSpPr>
            <a:spLocks noChangeArrowheads="1"/>
          </p:cNvSpPr>
          <p:nvPr/>
        </p:nvSpPr>
        <p:spPr bwMode="auto">
          <a:xfrm>
            <a:off x="323850" y="115888"/>
            <a:ext cx="38163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4000" b="1"/>
              <a:t>2. </a:t>
            </a:r>
            <a:r>
              <a:rPr lang="zh-CN" altLang="en-US" sz="4000" b="1"/>
              <a:t>相</a:t>
            </a:r>
            <a:r>
              <a:rPr lang="en-US" altLang="zh-CN" sz="4000" b="1"/>
              <a:t>(phase)</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3314">
                                            <p:txEl>
                                              <p:pRg st="0" end="0"/>
                                            </p:txEl>
                                          </p:spTgt>
                                        </p:tgtEl>
                                        <p:attrNameLst>
                                          <p:attrName>style.visibility</p:attrName>
                                        </p:attrNameLst>
                                      </p:cBhvr>
                                      <p:to>
                                        <p:strVal val="visible"/>
                                      </p:to>
                                    </p:set>
                                    <p:animEffect transition="in" filter="blinds(horizontal)">
                                      <p:cBhvr>
                                        <p:cTn id="7" dur="500"/>
                                        <p:tgtEl>
                                          <p:spTgt spid="653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3314">
                                            <p:txEl>
                                              <p:pRg st="1" end="1"/>
                                            </p:txEl>
                                          </p:spTgt>
                                        </p:tgtEl>
                                        <p:attrNameLst>
                                          <p:attrName>style.visibility</p:attrName>
                                        </p:attrNameLst>
                                      </p:cBhvr>
                                      <p:to>
                                        <p:strVal val="visible"/>
                                      </p:to>
                                    </p:set>
                                    <p:animEffect transition="in" filter="blinds(horizontal)">
                                      <p:cBhvr>
                                        <p:cTn id="12" dur="500"/>
                                        <p:tgtEl>
                                          <p:spTgt spid="6533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53314">
                                            <p:txEl>
                                              <p:pRg st="2" end="2"/>
                                            </p:txEl>
                                          </p:spTgt>
                                        </p:tgtEl>
                                        <p:attrNameLst>
                                          <p:attrName>style.visibility</p:attrName>
                                        </p:attrNameLst>
                                      </p:cBhvr>
                                      <p:to>
                                        <p:strVal val="visible"/>
                                      </p:to>
                                    </p:set>
                                    <p:animEffect transition="in" filter="blinds(horizontal)">
                                      <p:cBhvr>
                                        <p:cTn id="17" dur="500"/>
                                        <p:tgtEl>
                                          <p:spTgt spid="6533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53314">
                                            <p:txEl>
                                              <p:pRg st="3" end="3"/>
                                            </p:txEl>
                                          </p:spTgt>
                                        </p:tgtEl>
                                        <p:attrNameLst>
                                          <p:attrName>style.visibility</p:attrName>
                                        </p:attrNameLst>
                                      </p:cBhvr>
                                      <p:to>
                                        <p:strVal val="visible"/>
                                      </p:to>
                                    </p:set>
                                    <p:animEffect transition="in" filter="blinds(horizontal)">
                                      <p:cBhvr>
                                        <p:cTn id="22" dur="500"/>
                                        <p:tgtEl>
                                          <p:spTgt spid="65331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53314">
                                            <p:txEl>
                                              <p:pRg st="4" end="4"/>
                                            </p:txEl>
                                          </p:spTgt>
                                        </p:tgtEl>
                                        <p:attrNameLst>
                                          <p:attrName>style.visibility</p:attrName>
                                        </p:attrNameLst>
                                      </p:cBhvr>
                                      <p:to>
                                        <p:strVal val="visible"/>
                                      </p:to>
                                    </p:set>
                                    <p:animEffect transition="in" filter="blinds(horizontal)">
                                      <p:cBhvr>
                                        <p:cTn id="27" dur="500"/>
                                        <p:tgtEl>
                                          <p:spTgt spid="6533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1901B7EA-6F98-4E9C-BF9E-C73774F96DB9}"/>
              </a:ext>
            </a:extLst>
          </p:cNvPr>
          <p:cNvSpPr>
            <a:spLocks noGrp="1"/>
          </p:cNvSpPr>
          <p:nvPr>
            <p:ph type="sldNum" sz="quarter" idx="12"/>
          </p:nvPr>
        </p:nvSpPr>
        <p:spPr/>
        <p:txBody>
          <a:bodyPr/>
          <a:lstStyle/>
          <a:p>
            <a:fld id="{875A9C57-A3DC-4712-9E4B-00751CCF7121}" type="slidenum">
              <a:rPr lang="en-US" altLang="zh-CN"/>
              <a:pPr/>
              <a:t>11</a:t>
            </a:fld>
            <a:endParaRPr lang="en-US" altLang="zh-CN"/>
          </a:p>
        </p:txBody>
      </p:sp>
      <p:grpSp>
        <p:nvGrpSpPr>
          <p:cNvPr id="735239" name="Group 7">
            <a:extLst>
              <a:ext uri="{FF2B5EF4-FFF2-40B4-BE49-F238E27FC236}">
                <a16:creationId xmlns:a16="http://schemas.microsoft.com/office/drawing/2014/main" id="{83090460-58B0-4F40-8BB0-4222EEC3FB8A}"/>
              </a:ext>
            </a:extLst>
          </p:cNvPr>
          <p:cNvGrpSpPr>
            <a:grpSpLocks/>
          </p:cNvGrpSpPr>
          <p:nvPr/>
        </p:nvGrpSpPr>
        <p:grpSpPr bwMode="auto">
          <a:xfrm>
            <a:off x="179388" y="765175"/>
            <a:ext cx="3524250" cy="4381500"/>
            <a:chOff x="249" y="1117"/>
            <a:chExt cx="2220" cy="2760"/>
          </a:xfrm>
        </p:grpSpPr>
        <p:pic>
          <p:nvPicPr>
            <p:cNvPr id="735236" name="Picture 4">
              <a:extLst>
                <a:ext uri="{FF2B5EF4-FFF2-40B4-BE49-F238E27FC236}">
                  <a16:creationId xmlns:a16="http://schemas.microsoft.com/office/drawing/2014/main" id="{8F6F595D-4C10-4E04-9034-1635B562E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 y="1117"/>
              <a:ext cx="2220" cy="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5237" name="Text Box 5">
              <a:extLst>
                <a:ext uri="{FF2B5EF4-FFF2-40B4-BE49-F238E27FC236}">
                  <a16:creationId xmlns:a16="http://schemas.microsoft.com/office/drawing/2014/main" id="{91AD561E-8989-45E5-8806-3DD4C31A415C}"/>
                </a:ext>
              </a:extLst>
            </p:cNvPr>
            <p:cNvSpPr txBox="1">
              <a:spLocks noChangeArrowheads="1"/>
            </p:cNvSpPr>
            <p:nvPr/>
          </p:nvSpPr>
          <p:spPr bwMode="auto">
            <a:xfrm>
              <a:off x="1292" y="2886"/>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00FF"/>
                  </a:solidFill>
                </a:rPr>
                <a:t>水</a:t>
              </a:r>
            </a:p>
          </p:txBody>
        </p:sp>
        <p:sp>
          <p:nvSpPr>
            <p:cNvPr id="735238" name="Text Box 6">
              <a:extLst>
                <a:ext uri="{FF2B5EF4-FFF2-40B4-BE49-F238E27FC236}">
                  <a16:creationId xmlns:a16="http://schemas.microsoft.com/office/drawing/2014/main" id="{E19D625B-9755-46AE-8136-01438D3ACF6F}"/>
                </a:ext>
              </a:extLst>
            </p:cNvPr>
            <p:cNvSpPr txBox="1">
              <a:spLocks noChangeArrowheads="1"/>
            </p:cNvSpPr>
            <p:nvPr/>
          </p:nvSpPr>
          <p:spPr bwMode="auto">
            <a:xfrm>
              <a:off x="1202" y="2523"/>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00FF"/>
                  </a:solidFill>
                </a:rPr>
                <a:t>己烷</a:t>
              </a:r>
            </a:p>
          </p:txBody>
        </p:sp>
      </p:grpSp>
      <p:sp>
        <p:nvSpPr>
          <p:cNvPr id="735240" name="Text Box 8">
            <a:extLst>
              <a:ext uri="{FF2B5EF4-FFF2-40B4-BE49-F238E27FC236}">
                <a16:creationId xmlns:a16="http://schemas.microsoft.com/office/drawing/2014/main" id="{4DDF8CDE-4251-4460-A5D4-D4376D613AC7}"/>
              </a:ext>
            </a:extLst>
          </p:cNvPr>
          <p:cNvSpPr txBox="1">
            <a:spLocks noChangeArrowheads="1"/>
          </p:cNvSpPr>
          <p:nvPr/>
        </p:nvSpPr>
        <p:spPr bwMode="auto">
          <a:xfrm>
            <a:off x="3779838" y="765175"/>
            <a:ext cx="5113337" cy="399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defRPr kumimoji="1" sz="2400">
                <a:solidFill>
                  <a:schemeClr val="tx1"/>
                </a:solidFill>
                <a:latin typeface="Times New Roman" panose="02020603050405020304" pitchFamily="18" charset="0"/>
                <a:ea typeface="宋体" panose="02010600030101010101" pitchFamily="2" charset="-122"/>
              </a:defRPr>
            </a:lvl1pPr>
            <a:lvl2pPr marL="541338">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spcBef>
                <a:spcPct val="10000"/>
              </a:spcBef>
              <a:buFontTx/>
              <a:buChar char="•"/>
            </a:pPr>
            <a:r>
              <a:rPr kumimoji="0" lang="zh-CN" altLang="en-US" sz="3600" b="1">
                <a:latin typeface="Arial" panose="020B0604020202020204" pitchFamily="34" charset="0"/>
              </a:rPr>
              <a:t>相与相之间有</a:t>
            </a:r>
            <a:r>
              <a:rPr kumimoji="0" lang="zh-CN" altLang="en-US" sz="3600" b="1">
                <a:solidFill>
                  <a:srgbClr val="0000FF"/>
                </a:solidFill>
                <a:latin typeface="Arial" panose="020B0604020202020204" pitchFamily="34" charset="0"/>
              </a:rPr>
              <a:t>明确的界面</a:t>
            </a:r>
            <a:r>
              <a:rPr kumimoji="0" lang="zh-CN" altLang="en-US" sz="3600" b="1">
                <a:latin typeface="Arial" panose="020B0604020202020204" pitchFamily="34" charset="0"/>
              </a:rPr>
              <a:t>。界面两侧物质的宏观性质</a:t>
            </a:r>
            <a:r>
              <a:rPr kumimoji="0" lang="en-US" altLang="zh-CN" sz="3600" b="1">
                <a:latin typeface="Arial" panose="020B0604020202020204" pitchFamily="34" charset="0"/>
              </a:rPr>
              <a:t>(</a:t>
            </a:r>
            <a:r>
              <a:rPr kumimoji="0" lang="zh-CN" altLang="en-US" sz="3600" b="1">
                <a:latin typeface="Arial" panose="020B0604020202020204" pitchFamily="34" charset="0"/>
              </a:rPr>
              <a:t>如密度、折射率、组成等</a:t>
            </a:r>
            <a:r>
              <a:rPr kumimoji="0" lang="en-US" altLang="zh-CN" sz="3600" b="1">
                <a:latin typeface="Arial" panose="020B0604020202020204" pitchFamily="34" charset="0"/>
              </a:rPr>
              <a:t>)</a:t>
            </a:r>
            <a:r>
              <a:rPr kumimoji="0" lang="zh-CN" altLang="en-US" sz="3600" b="1">
                <a:latin typeface="Arial" panose="020B0604020202020204" pitchFamily="34" charset="0"/>
              </a:rPr>
              <a:t>不同。</a:t>
            </a:r>
          </a:p>
          <a:p>
            <a:pPr algn="just">
              <a:lnSpc>
                <a:spcPct val="110000"/>
              </a:lnSpc>
              <a:spcBef>
                <a:spcPct val="50000"/>
              </a:spcBef>
              <a:buFontTx/>
              <a:buChar char="•"/>
            </a:pPr>
            <a:r>
              <a:rPr kumimoji="0" lang="zh-CN" altLang="en-US" sz="3600" b="1">
                <a:latin typeface="Arial" panose="020B0604020202020204" pitchFamily="34" charset="0"/>
              </a:rPr>
              <a:t>单相（均相）与多相（非均相）    </a:t>
            </a:r>
          </a:p>
        </p:txBody>
      </p:sp>
      <p:sp>
        <p:nvSpPr>
          <p:cNvPr id="735241" name="Text Box 9">
            <a:extLst>
              <a:ext uri="{FF2B5EF4-FFF2-40B4-BE49-F238E27FC236}">
                <a16:creationId xmlns:a16="http://schemas.microsoft.com/office/drawing/2014/main" id="{F705ECDF-52CA-4594-A93D-9FFAEE22565E}"/>
              </a:ext>
            </a:extLst>
          </p:cNvPr>
          <p:cNvSpPr txBox="1">
            <a:spLocks noChangeArrowheads="1"/>
          </p:cNvSpPr>
          <p:nvPr/>
        </p:nvSpPr>
        <p:spPr bwMode="auto">
          <a:xfrm>
            <a:off x="539750" y="5300663"/>
            <a:ext cx="79930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rgbClr val="FF0000"/>
                </a:solidFill>
              </a:rPr>
              <a:t>思考：</a:t>
            </a:r>
            <a:r>
              <a:rPr lang="zh-CN" altLang="en-US" sz="3600" b="1"/>
              <a:t>空气是单相体系还是多相体系？</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5240">
                                            <p:txEl>
                                              <p:pRg st="0" end="0"/>
                                            </p:txEl>
                                          </p:spTgt>
                                        </p:tgtEl>
                                        <p:attrNameLst>
                                          <p:attrName>style.visibility</p:attrName>
                                        </p:attrNameLst>
                                      </p:cBhvr>
                                      <p:to>
                                        <p:strVal val="visible"/>
                                      </p:to>
                                    </p:set>
                                    <p:animEffect transition="in" filter="blinds(horizontal)">
                                      <p:cBhvr>
                                        <p:cTn id="7" dur="500"/>
                                        <p:tgtEl>
                                          <p:spTgt spid="7352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5240">
                                            <p:txEl>
                                              <p:pRg st="1" end="1"/>
                                            </p:txEl>
                                          </p:spTgt>
                                        </p:tgtEl>
                                        <p:attrNameLst>
                                          <p:attrName>style.visibility</p:attrName>
                                        </p:attrNameLst>
                                      </p:cBhvr>
                                      <p:to>
                                        <p:strVal val="visible"/>
                                      </p:to>
                                    </p:set>
                                    <p:animEffect transition="in" filter="blinds(horizontal)">
                                      <p:cBhvr>
                                        <p:cTn id="12" dur="500"/>
                                        <p:tgtEl>
                                          <p:spTgt spid="7352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5241"/>
                                        </p:tgtEl>
                                        <p:attrNameLst>
                                          <p:attrName>style.visibility</p:attrName>
                                        </p:attrNameLst>
                                      </p:cBhvr>
                                      <p:to>
                                        <p:strVal val="visible"/>
                                      </p:to>
                                    </p:set>
                                    <p:animEffect transition="in" filter="blinds(horizontal)">
                                      <p:cBhvr>
                                        <p:cTn id="17" dur="500"/>
                                        <p:tgtEl>
                                          <p:spTgt spid="735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a:extLst>
              <a:ext uri="{FF2B5EF4-FFF2-40B4-BE49-F238E27FC236}">
                <a16:creationId xmlns:a16="http://schemas.microsoft.com/office/drawing/2014/main" id="{CCCFE5C3-F871-4C2D-A832-93D7434A6501}"/>
              </a:ext>
            </a:extLst>
          </p:cNvPr>
          <p:cNvSpPr>
            <a:spLocks noGrp="1"/>
          </p:cNvSpPr>
          <p:nvPr>
            <p:ph type="sldNum" sz="quarter" idx="12"/>
          </p:nvPr>
        </p:nvSpPr>
        <p:spPr/>
        <p:txBody>
          <a:bodyPr/>
          <a:lstStyle/>
          <a:p>
            <a:fld id="{981B2292-794F-44DD-8997-B0411F9A6347}" type="slidenum">
              <a:rPr lang="en-US" altLang="zh-CN"/>
              <a:pPr/>
              <a:t>12</a:t>
            </a:fld>
            <a:endParaRPr lang="en-US" altLang="zh-CN"/>
          </a:p>
        </p:txBody>
      </p:sp>
      <p:grpSp>
        <p:nvGrpSpPr>
          <p:cNvPr id="733186" name="Group 2">
            <a:extLst>
              <a:ext uri="{FF2B5EF4-FFF2-40B4-BE49-F238E27FC236}">
                <a16:creationId xmlns:a16="http://schemas.microsoft.com/office/drawing/2014/main" id="{08938C24-292E-46A6-BAFC-988CB10FF909}"/>
              </a:ext>
            </a:extLst>
          </p:cNvPr>
          <p:cNvGrpSpPr>
            <a:grpSpLocks/>
          </p:cNvGrpSpPr>
          <p:nvPr/>
        </p:nvGrpSpPr>
        <p:grpSpPr bwMode="auto">
          <a:xfrm>
            <a:off x="179388" y="1844675"/>
            <a:ext cx="8915400" cy="3614738"/>
            <a:chOff x="-3" y="-3"/>
            <a:chExt cx="7236" cy="1962"/>
          </a:xfrm>
        </p:grpSpPr>
        <p:grpSp>
          <p:nvGrpSpPr>
            <p:cNvPr id="733187" name="Group 3">
              <a:extLst>
                <a:ext uri="{FF2B5EF4-FFF2-40B4-BE49-F238E27FC236}">
                  <a16:creationId xmlns:a16="http://schemas.microsoft.com/office/drawing/2014/main" id="{26EFD131-C1E6-42CD-BCC1-54580E3B48B9}"/>
                </a:ext>
              </a:extLst>
            </p:cNvPr>
            <p:cNvGrpSpPr>
              <a:grpSpLocks/>
            </p:cNvGrpSpPr>
            <p:nvPr/>
          </p:nvGrpSpPr>
          <p:grpSpPr bwMode="auto">
            <a:xfrm>
              <a:off x="0" y="0"/>
              <a:ext cx="7230" cy="1956"/>
              <a:chOff x="0" y="0"/>
              <a:chExt cx="7230" cy="1956"/>
            </a:xfrm>
          </p:grpSpPr>
          <p:grpSp>
            <p:nvGrpSpPr>
              <p:cNvPr id="733188" name="Group 4">
                <a:extLst>
                  <a:ext uri="{FF2B5EF4-FFF2-40B4-BE49-F238E27FC236}">
                    <a16:creationId xmlns:a16="http://schemas.microsoft.com/office/drawing/2014/main" id="{530CF193-E727-4F89-87B5-25A3CD689639}"/>
                  </a:ext>
                </a:extLst>
              </p:cNvPr>
              <p:cNvGrpSpPr>
                <a:grpSpLocks/>
              </p:cNvGrpSpPr>
              <p:nvPr/>
            </p:nvGrpSpPr>
            <p:grpSpPr bwMode="auto">
              <a:xfrm>
                <a:off x="0" y="0"/>
                <a:ext cx="1338" cy="288"/>
                <a:chOff x="0" y="0"/>
                <a:chExt cx="1338" cy="288"/>
              </a:xfrm>
            </p:grpSpPr>
            <p:sp>
              <p:nvSpPr>
                <p:cNvPr id="733189" name="Rectangle 5">
                  <a:extLst>
                    <a:ext uri="{FF2B5EF4-FFF2-40B4-BE49-F238E27FC236}">
                      <a16:creationId xmlns:a16="http://schemas.microsoft.com/office/drawing/2014/main" id="{E360E265-5700-4F33-AFFB-09F5F67DEA7D}"/>
                    </a:ext>
                  </a:extLst>
                </p:cNvPr>
                <p:cNvSpPr>
                  <a:spLocks noChangeArrowheads="1"/>
                </p:cNvSpPr>
                <p:nvPr/>
              </p:nvSpPr>
              <p:spPr bwMode="auto">
                <a:xfrm>
                  <a:off x="0" y="0"/>
                  <a:ext cx="13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相变</a:t>
                  </a:r>
                </a:p>
              </p:txBody>
            </p:sp>
            <p:sp>
              <p:nvSpPr>
                <p:cNvPr id="733190" name="Rectangle 6">
                  <a:extLst>
                    <a:ext uri="{FF2B5EF4-FFF2-40B4-BE49-F238E27FC236}">
                      <a16:creationId xmlns:a16="http://schemas.microsoft.com/office/drawing/2014/main" id="{75229E2A-4047-4DFA-BE86-1328CC357E0D}"/>
                    </a:ext>
                  </a:extLst>
                </p:cNvPr>
                <p:cNvSpPr>
                  <a:spLocks noChangeArrowheads="1"/>
                </p:cNvSpPr>
                <p:nvPr/>
              </p:nvSpPr>
              <p:spPr bwMode="auto">
                <a:xfrm>
                  <a:off x="0" y="0"/>
                  <a:ext cx="1338"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733191" name="Group 7">
                <a:extLst>
                  <a:ext uri="{FF2B5EF4-FFF2-40B4-BE49-F238E27FC236}">
                    <a16:creationId xmlns:a16="http://schemas.microsoft.com/office/drawing/2014/main" id="{91A7BFC9-F7E9-4BE5-A073-ACAC88165351}"/>
                  </a:ext>
                </a:extLst>
              </p:cNvPr>
              <p:cNvGrpSpPr>
                <a:grpSpLocks/>
              </p:cNvGrpSpPr>
              <p:nvPr/>
            </p:nvGrpSpPr>
            <p:grpSpPr bwMode="auto">
              <a:xfrm>
                <a:off x="1338" y="0"/>
                <a:ext cx="1512" cy="288"/>
                <a:chOff x="1338" y="0"/>
                <a:chExt cx="1512" cy="288"/>
              </a:xfrm>
            </p:grpSpPr>
            <p:sp>
              <p:nvSpPr>
                <p:cNvPr id="733192" name="Rectangle 8">
                  <a:extLst>
                    <a:ext uri="{FF2B5EF4-FFF2-40B4-BE49-F238E27FC236}">
                      <a16:creationId xmlns:a16="http://schemas.microsoft.com/office/drawing/2014/main" id="{29F09033-5D2B-4F4E-BA6D-F8D124B24E2A}"/>
                    </a:ext>
                  </a:extLst>
                </p:cNvPr>
                <p:cNvSpPr>
                  <a:spLocks noChangeArrowheads="1"/>
                </p:cNvSpPr>
                <p:nvPr/>
              </p:nvSpPr>
              <p:spPr bwMode="auto">
                <a:xfrm>
                  <a:off x="1338" y="0"/>
                  <a:ext cx="15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相变名称</a:t>
                  </a:r>
                </a:p>
              </p:txBody>
            </p:sp>
            <p:sp>
              <p:nvSpPr>
                <p:cNvPr id="733193" name="Rectangle 9">
                  <a:extLst>
                    <a:ext uri="{FF2B5EF4-FFF2-40B4-BE49-F238E27FC236}">
                      <a16:creationId xmlns:a16="http://schemas.microsoft.com/office/drawing/2014/main" id="{DAB0EBFC-3597-4929-A732-F080A4EA4EC4}"/>
                    </a:ext>
                  </a:extLst>
                </p:cNvPr>
                <p:cNvSpPr>
                  <a:spLocks noChangeArrowheads="1"/>
                </p:cNvSpPr>
                <p:nvPr/>
              </p:nvSpPr>
              <p:spPr bwMode="auto">
                <a:xfrm>
                  <a:off x="1338" y="0"/>
                  <a:ext cx="1512"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733194" name="Group 10">
                <a:extLst>
                  <a:ext uri="{FF2B5EF4-FFF2-40B4-BE49-F238E27FC236}">
                    <a16:creationId xmlns:a16="http://schemas.microsoft.com/office/drawing/2014/main" id="{C38BF1FC-4C73-4549-AFC3-2EF23543D8E7}"/>
                  </a:ext>
                </a:extLst>
              </p:cNvPr>
              <p:cNvGrpSpPr>
                <a:grpSpLocks/>
              </p:cNvGrpSpPr>
              <p:nvPr/>
            </p:nvGrpSpPr>
            <p:grpSpPr bwMode="auto">
              <a:xfrm>
                <a:off x="2850" y="0"/>
                <a:ext cx="1618" cy="288"/>
                <a:chOff x="2850" y="0"/>
                <a:chExt cx="1618" cy="288"/>
              </a:xfrm>
            </p:grpSpPr>
            <p:sp>
              <p:nvSpPr>
                <p:cNvPr id="733195" name="Rectangle 11">
                  <a:extLst>
                    <a:ext uri="{FF2B5EF4-FFF2-40B4-BE49-F238E27FC236}">
                      <a16:creationId xmlns:a16="http://schemas.microsoft.com/office/drawing/2014/main" id="{B399D73C-3AA3-47D3-848E-1A5EB2BA9238}"/>
                    </a:ext>
                  </a:extLst>
                </p:cNvPr>
                <p:cNvSpPr>
                  <a:spLocks noChangeArrowheads="1"/>
                </p:cNvSpPr>
                <p:nvPr/>
              </p:nvSpPr>
              <p:spPr bwMode="auto">
                <a:xfrm>
                  <a:off x="2850" y="0"/>
                  <a:ext cx="16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相变点</a:t>
                  </a:r>
                </a:p>
              </p:txBody>
            </p:sp>
            <p:sp>
              <p:nvSpPr>
                <p:cNvPr id="733196" name="Rectangle 12">
                  <a:extLst>
                    <a:ext uri="{FF2B5EF4-FFF2-40B4-BE49-F238E27FC236}">
                      <a16:creationId xmlns:a16="http://schemas.microsoft.com/office/drawing/2014/main" id="{4DF6EC77-2515-405E-B49B-4BCB833FBE8B}"/>
                    </a:ext>
                  </a:extLst>
                </p:cNvPr>
                <p:cNvSpPr>
                  <a:spLocks noChangeArrowheads="1"/>
                </p:cNvSpPr>
                <p:nvPr/>
              </p:nvSpPr>
              <p:spPr bwMode="auto">
                <a:xfrm>
                  <a:off x="2850" y="0"/>
                  <a:ext cx="1618"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733197" name="Group 13">
                <a:extLst>
                  <a:ext uri="{FF2B5EF4-FFF2-40B4-BE49-F238E27FC236}">
                    <a16:creationId xmlns:a16="http://schemas.microsoft.com/office/drawing/2014/main" id="{109C328D-628F-4CFA-8B56-A3EE3B5BE125}"/>
                  </a:ext>
                </a:extLst>
              </p:cNvPr>
              <p:cNvGrpSpPr>
                <a:grpSpLocks/>
              </p:cNvGrpSpPr>
              <p:nvPr/>
            </p:nvGrpSpPr>
            <p:grpSpPr bwMode="auto">
              <a:xfrm>
                <a:off x="4468" y="0"/>
                <a:ext cx="2762" cy="288"/>
                <a:chOff x="4468" y="0"/>
                <a:chExt cx="2762" cy="288"/>
              </a:xfrm>
            </p:grpSpPr>
            <p:sp>
              <p:nvSpPr>
                <p:cNvPr id="733198" name="Rectangle 14">
                  <a:extLst>
                    <a:ext uri="{FF2B5EF4-FFF2-40B4-BE49-F238E27FC236}">
                      <a16:creationId xmlns:a16="http://schemas.microsoft.com/office/drawing/2014/main" id="{1B2F5105-C054-453F-A094-F1627E945A0B}"/>
                    </a:ext>
                  </a:extLst>
                </p:cNvPr>
                <p:cNvSpPr>
                  <a:spLocks noChangeArrowheads="1"/>
                </p:cNvSpPr>
                <p:nvPr/>
              </p:nvSpPr>
              <p:spPr bwMode="auto">
                <a:xfrm>
                  <a:off x="4468" y="0"/>
                  <a:ext cx="27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实例</a:t>
                  </a:r>
                </a:p>
              </p:txBody>
            </p:sp>
            <p:sp>
              <p:nvSpPr>
                <p:cNvPr id="733199" name="Rectangle 15">
                  <a:extLst>
                    <a:ext uri="{FF2B5EF4-FFF2-40B4-BE49-F238E27FC236}">
                      <a16:creationId xmlns:a16="http://schemas.microsoft.com/office/drawing/2014/main" id="{9345E6E8-6839-4CFD-8E8B-E59A5D401D5D}"/>
                    </a:ext>
                  </a:extLst>
                </p:cNvPr>
                <p:cNvSpPr>
                  <a:spLocks noChangeArrowheads="1"/>
                </p:cNvSpPr>
                <p:nvPr/>
              </p:nvSpPr>
              <p:spPr bwMode="auto">
                <a:xfrm>
                  <a:off x="4468" y="0"/>
                  <a:ext cx="2762"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733200" name="Group 16">
                <a:extLst>
                  <a:ext uri="{FF2B5EF4-FFF2-40B4-BE49-F238E27FC236}">
                    <a16:creationId xmlns:a16="http://schemas.microsoft.com/office/drawing/2014/main" id="{2204C54F-EAED-4BB8-90DE-8FD139F212D9}"/>
                  </a:ext>
                </a:extLst>
              </p:cNvPr>
              <p:cNvGrpSpPr>
                <a:grpSpLocks/>
              </p:cNvGrpSpPr>
              <p:nvPr/>
            </p:nvGrpSpPr>
            <p:grpSpPr bwMode="auto">
              <a:xfrm>
                <a:off x="0" y="288"/>
                <a:ext cx="1338" cy="1668"/>
                <a:chOff x="0" y="288"/>
                <a:chExt cx="1338" cy="1668"/>
              </a:xfrm>
            </p:grpSpPr>
            <p:sp>
              <p:nvSpPr>
                <p:cNvPr id="733201" name="Rectangle 17">
                  <a:extLst>
                    <a:ext uri="{FF2B5EF4-FFF2-40B4-BE49-F238E27FC236}">
                      <a16:creationId xmlns:a16="http://schemas.microsoft.com/office/drawing/2014/main" id="{38F6317C-98E5-4145-84BA-96486937E40C}"/>
                    </a:ext>
                  </a:extLst>
                </p:cNvPr>
                <p:cNvSpPr>
                  <a:spLocks noChangeArrowheads="1"/>
                </p:cNvSpPr>
                <p:nvPr/>
              </p:nvSpPr>
              <p:spPr bwMode="auto">
                <a:xfrm>
                  <a:off x="0" y="288"/>
                  <a:ext cx="1338"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固 → 液</a:t>
                  </a:r>
                  <a:r>
                    <a:rPr kumimoji="1" lang="zh-CN" altLang="en-US" sz="1100" b="1">
                      <a:latin typeface="Times New Roman" panose="02020603050405020304" pitchFamily="18" charset="0"/>
                    </a:rPr>
                    <a:t> </a:t>
                  </a:r>
                  <a:endParaRPr kumimoji="1" lang="zh-CN" altLang="en-US" sz="2400" b="1">
                    <a:latin typeface="Times New Roman" panose="02020603050405020304" pitchFamily="18" charset="0"/>
                  </a:endParaRPr>
                </a:p>
                <a:p>
                  <a:pPr algn="ctr" eaLnBrk="0" hangingPunct="0"/>
                  <a:r>
                    <a:rPr kumimoji="1" lang="zh-CN" altLang="en-US" sz="2400" b="1">
                      <a:latin typeface="Times New Roman" panose="02020603050405020304" pitchFamily="18" charset="0"/>
                    </a:rPr>
                    <a:t> 固 → 气</a:t>
                  </a:r>
                </a:p>
                <a:p>
                  <a:pPr algn="ctr" eaLnBrk="0" hangingPunct="0"/>
                  <a:r>
                    <a:rPr kumimoji="1" lang="zh-CN" altLang="en-US" sz="2400" b="1">
                      <a:latin typeface="Times New Roman" panose="02020603050405020304" pitchFamily="18" charset="0"/>
                    </a:rPr>
                    <a:t> 液 → 固</a:t>
                  </a:r>
                </a:p>
                <a:p>
                  <a:pPr algn="ctr" eaLnBrk="0" hangingPunct="0"/>
                  <a:r>
                    <a:rPr kumimoji="1" lang="zh-CN" altLang="en-US" sz="2400" b="1">
                      <a:latin typeface="Times New Roman" panose="02020603050405020304" pitchFamily="18" charset="0"/>
                    </a:rPr>
                    <a:t> 液 → 气</a:t>
                  </a:r>
                </a:p>
                <a:p>
                  <a:pPr algn="ctr" eaLnBrk="0" hangingPunct="0"/>
                  <a:r>
                    <a:rPr kumimoji="1" lang="zh-CN" altLang="en-US" sz="2400" b="1">
                      <a:latin typeface="Times New Roman" panose="02020603050405020304" pitchFamily="18" charset="0"/>
                    </a:rPr>
                    <a:t> 气 → 液</a:t>
                  </a:r>
                </a:p>
                <a:p>
                  <a:pPr algn="ctr" eaLnBrk="0" hangingPunct="0"/>
                  <a:r>
                    <a:rPr kumimoji="1" lang="zh-CN" altLang="en-US" sz="2400" b="1">
                      <a:latin typeface="Times New Roman" panose="02020603050405020304" pitchFamily="18" charset="0"/>
                    </a:rPr>
                    <a:t> 气 → 固</a:t>
                  </a:r>
                </a:p>
                <a:p>
                  <a:pPr algn="ctr" eaLnBrk="0" hangingPunct="0"/>
                  <a:endParaRPr kumimoji="1" lang="en-US" altLang="zh-CN" sz="2400" b="1">
                    <a:latin typeface="Times New Roman" panose="02020603050405020304" pitchFamily="18" charset="0"/>
                  </a:endParaRPr>
                </a:p>
              </p:txBody>
            </p:sp>
            <p:sp>
              <p:nvSpPr>
                <p:cNvPr id="733202" name="Rectangle 18">
                  <a:extLst>
                    <a:ext uri="{FF2B5EF4-FFF2-40B4-BE49-F238E27FC236}">
                      <a16:creationId xmlns:a16="http://schemas.microsoft.com/office/drawing/2014/main" id="{BE4A74D6-F39C-407C-938F-97669F75F9DC}"/>
                    </a:ext>
                  </a:extLst>
                </p:cNvPr>
                <p:cNvSpPr>
                  <a:spLocks noChangeArrowheads="1"/>
                </p:cNvSpPr>
                <p:nvPr/>
              </p:nvSpPr>
              <p:spPr bwMode="auto">
                <a:xfrm>
                  <a:off x="0" y="288"/>
                  <a:ext cx="1338" cy="16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733203" name="Group 19">
                <a:extLst>
                  <a:ext uri="{FF2B5EF4-FFF2-40B4-BE49-F238E27FC236}">
                    <a16:creationId xmlns:a16="http://schemas.microsoft.com/office/drawing/2014/main" id="{F50EE4AA-870D-48F5-ABB4-262B8154F74A}"/>
                  </a:ext>
                </a:extLst>
              </p:cNvPr>
              <p:cNvGrpSpPr>
                <a:grpSpLocks/>
              </p:cNvGrpSpPr>
              <p:nvPr/>
            </p:nvGrpSpPr>
            <p:grpSpPr bwMode="auto">
              <a:xfrm>
                <a:off x="1338" y="288"/>
                <a:ext cx="1512" cy="1668"/>
                <a:chOff x="1338" y="288"/>
                <a:chExt cx="1512" cy="1668"/>
              </a:xfrm>
            </p:grpSpPr>
            <p:sp>
              <p:nvSpPr>
                <p:cNvPr id="733204" name="Rectangle 20">
                  <a:extLst>
                    <a:ext uri="{FF2B5EF4-FFF2-40B4-BE49-F238E27FC236}">
                      <a16:creationId xmlns:a16="http://schemas.microsoft.com/office/drawing/2014/main" id="{E5FDCA73-50E0-49B5-A447-D5FFC5119A62}"/>
                    </a:ext>
                  </a:extLst>
                </p:cNvPr>
                <p:cNvSpPr>
                  <a:spLocks noChangeArrowheads="1"/>
                </p:cNvSpPr>
                <p:nvPr/>
              </p:nvSpPr>
              <p:spPr bwMode="auto">
                <a:xfrm>
                  <a:off x="1338" y="288"/>
                  <a:ext cx="1512"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熔 化 </a:t>
                  </a:r>
                </a:p>
                <a:p>
                  <a:pPr algn="ctr" eaLnBrk="0" hangingPunct="0"/>
                  <a:r>
                    <a:rPr kumimoji="1" lang="zh-CN" altLang="en-US" sz="2400" b="1">
                      <a:latin typeface="Times New Roman" panose="02020603050405020304" pitchFamily="18" charset="0"/>
                    </a:rPr>
                    <a:t>  升 华</a:t>
                  </a:r>
                </a:p>
                <a:p>
                  <a:pPr algn="ctr" eaLnBrk="0" hangingPunct="0"/>
                  <a:r>
                    <a:rPr kumimoji="1" lang="zh-CN" altLang="en-US" sz="2400" b="1">
                      <a:latin typeface="Times New Roman" panose="02020603050405020304" pitchFamily="18" charset="0"/>
                    </a:rPr>
                    <a:t>  凝 固</a:t>
                  </a:r>
                </a:p>
                <a:p>
                  <a:pPr algn="ctr" eaLnBrk="0" hangingPunct="0"/>
                  <a:r>
                    <a:rPr kumimoji="1" lang="zh-CN" altLang="en-US" sz="2400" b="1">
                      <a:latin typeface="Times New Roman" panose="02020603050405020304" pitchFamily="18" charset="0"/>
                    </a:rPr>
                    <a:t>  蒸 发</a:t>
                  </a:r>
                </a:p>
                <a:p>
                  <a:pPr algn="ctr" eaLnBrk="0" hangingPunct="0"/>
                  <a:r>
                    <a:rPr kumimoji="1" lang="zh-CN" altLang="en-US" sz="2400" b="1">
                      <a:latin typeface="Times New Roman" panose="02020603050405020304" pitchFamily="18" charset="0"/>
                    </a:rPr>
                    <a:t> 冷凝、液化</a:t>
                  </a:r>
                </a:p>
                <a:p>
                  <a:pPr algn="ctr" eaLnBrk="0" hangingPunct="0"/>
                  <a:r>
                    <a:rPr kumimoji="1" lang="zh-CN" altLang="en-US" sz="2400" b="1">
                      <a:latin typeface="Times New Roman" panose="02020603050405020304" pitchFamily="18" charset="0"/>
                    </a:rPr>
                    <a:t> 冷凝、沉积</a:t>
                  </a:r>
                </a:p>
                <a:p>
                  <a:pPr algn="ctr" eaLnBrk="0" hangingPunct="0"/>
                  <a:endParaRPr kumimoji="1" lang="en-US" altLang="zh-CN" sz="2400" b="1">
                    <a:latin typeface="Times New Roman" panose="02020603050405020304" pitchFamily="18" charset="0"/>
                  </a:endParaRPr>
                </a:p>
              </p:txBody>
            </p:sp>
            <p:sp>
              <p:nvSpPr>
                <p:cNvPr id="733205" name="Rectangle 21">
                  <a:extLst>
                    <a:ext uri="{FF2B5EF4-FFF2-40B4-BE49-F238E27FC236}">
                      <a16:creationId xmlns:a16="http://schemas.microsoft.com/office/drawing/2014/main" id="{A3D69AE3-EE54-4600-B4BD-94A54F386E16}"/>
                    </a:ext>
                  </a:extLst>
                </p:cNvPr>
                <p:cNvSpPr>
                  <a:spLocks noChangeArrowheads="1"/>
                </p:cNvSpPr>
                <p:nvPr/>
              </p:nvSpPr>
              <p:spPr bwMode="auto">
                <a:xfrm>
                  <a:off x="1338" y="288"/>
                  <a:ext cx="1512" cy="16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733206" name="Group 22">
                <a:extLst>
                  <a:ext uri="{FF2B5EF4-FFF2-40B4-BE49-F238E27FC236}">
                    <a16:creationId xmlns:a16="http://schemas.microsoft.com/office/drawing/2014/main" id="{A5970EB2-618D-4E63-BD51-9E4A7BFD12A3}"/>
                  </a:ext>
                </a:extLst>
              </p:cNvPr>
              <p:cNvGrpSpPr>
                <a:grpSpLocks/>
              </p:cNvGrpSpPr>
              <p:nvPr/>
            </p:nvGrpSpPr>
            <p:grpSpPr bwMode="auto">
              <a:xfrm>
                <a:off x="2850" y="288"/>
                <a:ext cx="1618" cy="1668"/>
                <a:chOff x="2850" y="288"/>
                <a:chExt cx="1618" cy="1668"/>
              </a:xfrm>
            </p:grpSpPr>
            <p:sp>
              <p:nvSpPr>
                <p:cNvPr id="733207" name="Rectangle 23">
                  <a:extLst>
                    <a:ext uri="{FF2B5EF4-FFF2-40B4-BE49-F238E27FC236}">
                      <a16:creationId xmlns:a16="http://schemas.microsoft.com/office/drawing/2014/main" id="{C617EE89-E869-4188-AF60-F3A476658BDF}"/>
                    </a:ext>
                  </a:extLst>
                </p:cNvPr>
                <p:cNvSpPr>
                  <a:spLocks noChangeArrowheads="1"/>
                </p:cNvSpPr>
                <p:nvPr/>
              </p:nvSpPr>
              <p:spPr bwMode="auto">
                <a:xfrm>
                  <a:off x="2850" y="288"/>
                  <a:ext cx="1618"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熔点 </a:t>
                  </a:r>
                </a:p>
                <a:p>
                  <a:pPr algn="ctr" eaLnBrk="0" hangingPunct="0"/>
                  <a:r>
                    <a:rPr kumimoji="1" lang="zh-CN" altLang="en-US" sz="2400" b="1">
                      <a:latin typeface="Times New Roman" panose="02020603050405020304" pitchFamily="18" charset="0"/>
                    </a:rPr>
                    <a:t> 升华点</a:t>
                  </a:r>
                </a:p>
                <a:p>
                  <a:pPr algn="ctr" eaLnBrk="0" hangingPunct="0"/>
                  <a:r>
                    <a:rPr kumimoji="1" lang="zh-CN" altLang="en-US" sz="2400" b="1">
                      <a:latin typeface="Times New Roman" panose="02020603050405020304" pitchFamily="18" charset="0"/>
                    </a:rPr>
                    <a:t> 凝固点</a:t>
                  </a:r>
                </a:p>
                <a:p>
                  <a:pPr algn="ctr" eaLnBrk="0" hangingPunct="0"/>
                  <a:r>
                    <a:rPr kumimoji="1" lang="zh-CN" altLang="en-US" sz="2400" b="1">
                      <a:latin typeface="Times New Roman" panose="02020603050405020304" pitchFamily="18" charset="0"/>
                    </a:rPr>
                    <a:t> 沸点</a:t>
                  </a:r>
                </a:p>
                <a:p>
                  <a:pPr algn="ctr" eaLnBrk="0" hangingPunct="0"/>
                  <a:r>
                    <a:rPr kumimoji="1" lang="zh-CN" altLang="en-US" sz="2400" b="1">
                      <a:latin typeface="Times New Roman" panose="02020603050405020304" pitchFamily="18" charset="0"/>
                    </a:rPr>
                    <a:t> 液化点</a:t>
                  </a:r>
                </a:p>
                <a:p>
                  <a:pPr algn="ctr" eaLnBrk="0" hangingPunct="0"/>
                  <a:r>
                    <a:rPr kumimoji="1" lang="zh-CN" altLang="en-US" sz="2400" b="1">
                      <a:latin typeface="Times New Roman" panose="02020603050405020304" pitchFamily="18" charset="0"/>
                    </a:rPr>
                    <a:t> 冷凝点</a:t>
                  </a:r>
                </a:p>
                <a:p>
                  <a:pPr algn="ctr" eaLnBrk="0" hangingPunct="0"/>
                  <a:endParaRPr kumimoji="1" lang="en-US" altLang="zh-CN" sz="2400" b="1">
                    <a:latin typeface="Times New Roman" panose="02020603050405020304" pitchFamily="18" charset="0"/>
                  </a:endParaRPr>
                </a:p>
              </p:txBody>
            </p:sp>
            <p:sp>
              <p:nvSpPr>
                <p:cNvPr id="733208" name="Rectangle 24">
                  <a:extLst>
                    <a:ext uri="{FF2B5EF4-FFF2-40B4-BE49-F238E27FC236}">
                      <a16:creationId xmlns:a16="http://schemas.microsoft.com/office/drawing/2014/main" id="{A0B0BE03-985E-487E-9CE4-BBFE2CFA7E7A}"/>
                    </a:ext>
                  </a:extLst>
                </p:cNvPr>
                <p:cNvSpPr>
                  <a:spLocks noChangeArrowheads="1"/>
                </p:cNvSpPr>
                <p:nvPr/>
              </p:nvSpPr>
              <p:spPr bwMode="auto">
                <a:xfrm>
                  <a:off x="2850" y="288"/>
                  <a:ext cx="1618" cy="16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733209" name="Group 25">
                <a:extLst>
                  <a:ext uri="{FF2B5EF4-FFF2-40B4-BE49-F238E27FC236}">
                    <a16:creationId xmlns:a16="http://schemas.microsoft.com/office/drawing/2014/main" id="{C8504FEF-AD01-4AC0-A720-CEB7E5692737}"/>
                  </a:ext>
                </a:extLst>
              </p:cNvPr>
              <p:cNvGrpSpPr>
                <a:grpSpLocks/>
              </p:cNvGrpSpPr>
              <p:nvPr/>
            </p:nvGrpSpPr>
            <p:grpSpPr bwMode="auto">
              <a:xfrm>
                <a:off x="4468" y="288"/>
                <a:ext cx="2762" cy="1668"/>
                <a:chOff x="4468" y="288"/>
                <a:chExt cx="2762" cy="1668"/>
              </a:xfrm>
            </p:grpSpPr>
            <p:sp>
              <p:nvSpPr>
                <p:cNvPr id="733210" name="Rectangle 26">
                  <a:extLst>
                    <a:ext uri="{FF2B5EF4-FFF2-40B4-BE49-F238E27FC236}">
                      <a16:creationId xmlns:a16="http://schemas.microsoft.com/office/drawing/2014/main" id="{5EB65531-0A6B-4596-80B0-8AAE6C30B2E4}"/>
                    </a:ext>
                  </a:extLst>
                </p:cNvPr>
                <p:cNvSpPr>
                  <a:spLocks noChangeArrowheads="1"/>
                </p:cNvSpPr>
                <p:nvPr/>
              </p:nvSpPr>
              <p:spPr bwMode="auto">
                <a:xfrm>
                  <a:off x="4468" y="288"/>
                  <a:ext cx="2762"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kumimoji="1" lang="zh-CN" altLang="en-US" sz="2400" b="1">
                      <a:latin typeface="Times New Roman" panose="02020603050405020304" pitchFamily="18" charset="0"/>
                    </a:rPr>
                    <a:t>冰的熔化</a:t>
                  </a:r>
                </a:p>
                <a:p>
                  <a:pPr algn="ctr" eaLnBrk="0" hangingPunct="0"/>
                  <a:r>
                    <a:rPr kumimoji="1" lang="zh-CN" altLang="en-US" sz="2400" b="1">
                      <a:latin typeface="Times New Roman" panose="02020603050405020304" pitchFamily="18" charset="0"/>
                    </a:rPr>
                    <a:t>干冰</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固态</a:t>
                  </a:r>
                  <a:r>
                    <a:rPr kumimoji="1" lang="en-US" altLang="zh-CN" sz="2400" b="1">
                      <a:latin typeface="Times New Roman" panose="02020603050405020304" pitchFamily="18" charset="0"/>
                    </a:rPr>
                    <a:t>CO</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的气化</a:t>
                  </a:r>
                </a:p>
                <a:p>
                  <a:pPr algn="ctr" eaLnBrk="0" hangingPunct="0"/>
                  <a:r>
                    <a:rPr kumimoji="1" lang="zh-CN" altLang="en-US" sz="2400" b="1">
                      <a:latin typeface="Times New Roman" panose="02020603050405020304" pitchFamily="18" charset="0"/>
                    </a:rPr>
                    <a:t>水的凝固</a:t>
                  </a:r>
                </a:p>
                <a:p>
                  <a:pPr algn="ctr" eaLnBrk="0" hangingPunct="0"/>
                  <a:r>
                    <a:rPr kumimoji="1" lang="zh-CN" altLang="en-US" sz="2400" b="1">
                      <a:latin typeface="Times New Roman" panose="02020603050405020304" pitchFamily="18" charset="0"/>
                    </a:rPr>
                    <a:t>水的蒸发</a:t>
                  </a:r>
                </a:p>
                <a:p>
                  <a:pPr algn="ctr" eaLnBrk="0" hangingPunct="0"/>
                  <a:r>
                    <a:rPr kumimoji="1" lang="zh-CN" altLang="en-US" sz="2400" b="1">
                      <a:latin typeface="Times New Roman" panose="02020603050405020304" pitchFamily="18" charset="0"/>
                    </a:rPr>
                    <a:t>二氧化碳的液化</a:t>
                  </a:r>
                </a:p>
                <a:p>
                  <a:pPr algn="ctr" eaLnBrk="0" hangingPunct="0"/>
                  <a:r>
                    <a:rPr kumimoji="1" lang="zh-CN" altLang="en-US" sz="2400" b="1">
                      <a:latin typeface="Times New Roman" panose="02020603050405020304" pitchFamily="18" charset="0"/>
                    </a:rPr>
                    <a:t>雪的形成</a:t>
                  </a:r>
                </a:p>
                <a:p>
                  <a:pPr algn="ctr" eaLnBrk="0" hangingPunct="0"/>
                  <a:endParaRPr kumimoji="1" lang="en-US" altLang="zh-CN" sz="2400" b="1">
                    <a:latin typeface="Times New Roman" panose="02020603050405020304" pitchFamily="18" charset="0"/>
                  </a:endParaRPr>
                </a:p>
              </p:txBody>
            </p:sp>
            <p:sp>
              <p:nvSpPr>
                <p:cNvPr id="733211" name="Rectangle 27">
                  <a:extLst>
                    <a:ext uri="{FF2B5EF4-FFF2-40B4-BE49-F238E27FC236}">
                      <a16:creationId xmlns:a16="http://schemas.microsoft.com/office/drawing/2014/main" id="{E072240B-39C4-4DDE-8E64-122302388F91}"/>
                    </a:ext>
                  </a:extLst>
                </p:cNvPr>
                <p:cNvSpPr>
                  <a:spLocks noChangeArrowheads="1"/>
                </p:cNvSpPr>
                <p:nvPr/>
              </p:nvSpPr>
              <p:spPr bwMode="auto">
                <a:xfrm>
                  <a:off x="4468" y="288"/>
                  <a:ext cx="2762" cy="16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733212" name="Rectangle 28">
              <a:extLst>
                <a:ext uri="{FF2B5EF4-FFF2-40B4-BE49-F238E27FC236}">
                  <a16:creationId xmlns:a16="http://schemas.microsoft.com/office/drawing/2014/main" id="{6A2913C3-6FAA-4AD5-BAB6-082754890B5D}"/>
                </a:ext>
              </a:extLst>
            </p:cNvPr>
            <p:cNvSpPr>
              <a:spLocks noChangeArrowheads="1"/>
            </p:cNvSpPr>
            <p:nvPr/>
          </p:nvSpPr>
          <p:spPr bwMode="auto">
            <a:xfrm>
              <a:off x="-3" y="-3"/>
              <a:ext cx="7236" cy="196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733213" name="Rectangle 29">
            <a:extLst>
              <a:ext uri="{FF2B5EF4-FFF2-40B4-BE49-F238E27FC236}">
                <a16:creationId xmlns:a16="http://schemas.microsoft.com/office/drawing/2014/main" id="{E2343FB6-32D7-40F3-9811-759AAFD40E0A}"/>
              </a:ext>
            </a:extLst>
          </p:cNvPr>
          <p:cNvSpPr>
            <a:spLocks noChangeArrowheads="1"/>
          </p:cNvSpPr>
          <p:nvPr/>
        </p:nvSpPr>
        <p:spPr bwMode="auto">
          <a:xfrm>
            <a:off x="107950" y="333375"/>
            <a:ext cx="8856663"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a:defRPr kumimoji="1" sz="2400">
                <a:solidFill>
                  <a:schemeClr val="tx1"/>
                </a:solidFill>
                <a:latin typeface="Times New Roman" panose="02020603050405020304" pitchFamily="18" charset="0"/>
                <a:ea typeface="宋体" panose="02010600030101010101" pitchFamily="2" charset="-122"/>
              </a:defRPr>
            </a:lvl1pPr>
            <a:lvl2pPr marL="541338">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buFontTx/>
              <a:buChar char="•"/>
            </a:pPr>
            <a:r>
              <a:rPr lang="zh-CN" altLang="en-US" sz="3600" b="1">
                <a:solidFill>
                  <a:srgbClr val="000000"/>
                </a:solidFill>
                <a:latin typeface="楷体_GB2312" pitchFamily="49" charset="-122"/>
                <a:ea typeface="楷体_GB2312" pitchFamily="49" charset="-122"/>
              </a:rPr>
              <a:t>相变</a:t>
            </a:r>
            <a:r>
              <a:rPr lang="en-US" altLang="zh-CN" sz="3600" b="1">
                <a:solidFill>
                  <a:srgbClr val="CC3300"/>
                </a:solidFill>
                <a:latin typeface="楷体_GB2312" pitchFamily="49" charset="-122"/>
                <a:ea typeface="楷体_GB2312" pitchFamily="49" charset="-122"/>
              </a:rPr>
              <a:t>(</a:t>
            </a:r>
            <a:r>
              <a:rPr lang="en-US" altLang="zh-CN" sz="3600" b="1">
                <a:solidFill>
                  <a:srgbClr val="CC3300"/>
                </a:solidFill>
                <a:ea typeface="楷体_GB2312" pitchFamily="49" charset="-122"/>
              </a:rPr>
              <a:t>phase change</a:t>
            </a:r>
            <a:r>
              <a:rPr lang="en-US" altLang="zh-CN" sz="3600" b="1">
                <a:solidFill>
                  <a:srgbClr val="CC3300"/>
                </a:solidFill>
                <a:latin typeface="楷体_GB2312" pitchFamily="49" charset="-122"/>
                <a:ea typeface="楷体_GB2312" pitchFamily="49" charset="-122"/>
              </a:rPr>
              <a:t>)</a:t>
            </a:r>
            <a:r>
              <a:rPr lang="zh-CN" altLang="en-US" sz="3600" b="1">
                <a:solidFill>
                  <a:srgbClr val="000000"/>
                </a:solidFill>
                <a:latin typeface="楷体_GB2312" pitchFamily="49" charset="-122"/>
                <a:ea typeface="楷体_GB2312" pitchFamily="49" charset="-122"/>
              </a:rPr>
              <a:t>是指物质从一相转变成另一相的过程。常见相变类型见下表</a:t>
            </a:r>
            <a:r>
              <a:rPr lang="en-US" altLang="zh-CN" sz="3600" b="1">
                <a:solidFill>
                  <a:srgbClr val="000000"/>
                </a:solidFill>
                <a:latin typeface="楷体_GB2312" pitchFamily="49" charset="-122"/>
                <a:ea typeface="楷体_GB2312" pitchFamily="49" charset="-122"/>
              </a:rPr>
              <a:t>:</a:t>
            </a:r>
          </a:p>
        </p:txBody>
      </p:sp>
    </p:spTree>
  </p:cSld>
  <p:clrMapOvr>
    <a:masterClrMapping/>
  </p:clrMapOvr>
  <p:transition spd="slow">
    <p:pull dir="rd"/>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D51FE185-1AB9-4A27-9578-5E7E741B0620}"/>
              </a:ext>
            </a:extLst>
          </p:cNvPr>
          <p:cNvSpPr>
            <a:spLocks noGrp="1"/>
          </p:cNvSpPr>
          <p:nvPr>
            <p:ph type="sldNum" sz="quarter" idx="12"/>
          </p:nvPr>
        </p:nvSpPr>
        <p:spPr/>
        <p:txBody>
          <a:bodyPr/>
          <a:lstStyle/>
          <a:p>
            <a:fld id="{BC67193A-0BB2-4683-B8B5-3047579A0B16}" type="slidenum">
              <a:rPr lang="en-US" altLang="zh-CN"/>
              <a:pPr/>
              <a:t>13</a:t>
            </a:fld>
            <a:endParaRPr lang="en-US" altLang="zh-CN"/>
          </a:p>
        </p:txBody>
      </p:sp>
      <p:sp>
        <p:nvSpPr>
          <p:cNvPr id="8195" name="Rectangle 3">
            <a:extLst>
              <a:ext uri="{FF2B5EF4-FFF2-40B4-BE49-F238E27FC236}">
                <a16:creationId xmlns:a16="http://schemas.microsoft.com/office/drawing/2014/main" id="{78FC0111-6AAE-40A8-8B52-DFA8F14518C4}"/>
              </a:ext>
            </a:extLst>
          </p:cNvPr>
          <p:cNvSpPr>
            <a:spLocks noGrp="1" noChangeArrowheads="1"/>
          </p:cNvSpPr>
          <p:nvPr>
            <p:ph type="body" sz="half" idx="4294967295"/>
          </p:nvPr>
        </p:nvSpPr>
        <p:spPr>
          <a:xfrm>
            <a:off x="252413" y="117475"/>
            <a:ext cx="7343775" cy="647700"/>
          </a:xfrm>
        </p:spPr>
        <p:txBody>
          <a:bodyPr/>
          <a:lstStyle/>
          <a:p>
            <a:pPr algn="just">
              <a:lnSpc>
                <a:spcPct val="90000"/>
              </a:lnSpc>
              <a:buFontTx/>
              <a:buNone/>
            </a:pPr>
            <a:r>
              <a:rPr lang="en-US" altLang="zh-CN" sz="4000" b="1">
                <a:latin typeface="Times New Roman" panose="02020603050405020304" pitchFamily="18" charset="0"/>
              </a:rPr>
              <a:t>3. </a:t>
            </a:r>
            <a:r>
              <a:rPr lang="zh-CN" altLang="en-US" sz="4000" b="1">
                <a:latin typeface="Times New Roman" panose="02020603050405020304" pitchFamily="18" charset="0"/>
              </a:rPr>
              <a:t>状态与状态函数</a:t>
            </a:r>
          </a:p>
        </p:txBody>
      </p:sp>
      <p:sp>
        <p:nvSpPr>
          <p:cNvPr id="344066" name="Rectangle 2">
            <a:extLst>
              <a:ext uri="{FF2B5EF4-FFF2-40B4-BE49-F238E27FC236}">
                <a16:creationId xmlns:a16="http://schemas.microsoft.com/office/drawing/2014/main" id="{DF616FB0-4FEC-4912-9D73-8590F2AC588F}"/>
              </a:ext>
            </a:extLst>
          </p:cNvPr>
          <p:cNvSpPr>
            <a:spLocks noChangeArrowheads="1"/>
          </p:cNvSpPr>
          <p:nvPr/>
        </p:nvSpPr>
        <p:spPr bwMode="auto">
          <a:xfrm>
            <a:off x="179388" y="765175"/>
            <a:ext cx="8713787"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3600" b="1">
                <a:solidFill>
                  <a:srgbClr val="0000CC"/>
                </a:solidFill>
                <a:latin typeface="Times New Roman" panose="02020603050405020304" pitchFamily="18" charset="0"/>
                <a:ea typeface="楷体_GB2312" pitchFamily="49" charset="-122"/>
              </a:rPr>
              <a:t>系统的状态</a:t>
            </a:r>
            <a:r>
              <a:rPr kumimoji="1" lang="en-US" altLang="zh-CN" sz="3600" b="1">
                <a:solidFill>
                  <a:srgbClr val="0000CC"/>
                </a:solidFill>
                <a:latin typeface="Times New Roman" panose="02020603050405020304" pitchFamily="18" charset="0"/>
                <a:ea typeface="楷体_GB2312" pitchFamily="49" charset="-122"/>
              </a:rPr>
              <a:t>(state)</a:t>
            </a:r>
            <a:r>
              <a:rPr kumimoji="1" lang="zh-CN" altLang="en-US" sz="3600" b="1">
                <a:solidFill>
                  <a:srgbClr val="0000CC"/>
                </a:solidFill>
                <a:latin typeface="Times New Roman" panose="02020603050405020304" pitchFamily="18" charset="0"/>
                <a:ea typeface="楷体_GB2312" pitchFamily="49" charset="-122"/>
              </a:rPr>
              <a:t>：</a:t>
            </a:r>
            <a:r>
              <a:rPr kumimoji="1" lang="zh-CN" altLang="en-US" sz="3600" b="1">
                <a:latin typeface="Times New Roman" panose="02020603050405020304" pitchFamily="18" charset="0"/>
                <a:ea typeface="楷体_GB2312" pitchFamily="49" charset="-122"/>
              </a:rPr>
              <a:t>是指描述系统的温度、压力、体积、物态、物质的量和组成等宏观性质的综合表现</a:t>
            </a:r>
            <a:r>
              <a:rPr kumimoji="1" lang="en-US" altLang="zh-CN" sz="3600" b="1">
                <a:latin typeface="Times New Roman" panose="02020603050405020304" pitchFamily="18" charset="0"/>
                <a:ea typeface="楷体_GB2312" pitchFamily="49" charset="-122"/>
              </a:rPr>
              <a:t>(</a:t>
            </a:r>
            <a:r>
              <a:rPr kumimoji="1" lang="zh-CN" altLang="en-US" sz="3600" b="1">
                <a:latin typeface="Times New Roman" panose="02020603050405020304" pitchFamily="18" charset="0"/>
                <a:ea typeface="楷体_GB2312" pitchFamily="49" charset="-122"/>
              </a:rPr>
              <a:t>系统宏观性质的总和</a:t>
            </a:r>
            <a:r>
              <a:rPr kumimoji="1" lang="en-US" altLang="zh-CN" sz="3600" b="1">
                <a:latin typeface="Times New Roman" panose="02020603050405020304" pitchFamily="18" charset="0"/>
                <a:ea typeface="楷体_GB2312" pitchFamily="49" charset="-122"/>
              </a:rPr>
              <a:t>)</a:t>
            </a:r>
            <a:r>
              <a:rPr kumimoji="1" lang="zh-CN" altLang="en-US" sz="3600" b="1">
                <a:latin typeface="Times New Roman" panose="02020603050405020304" pitchFamily="18" charset="0"/>
                <a:ea typeface="楷体_GB2312" pitchFamily="49" charset="-122"/>
              </a:rPr>
              <a:t>。</a:t>
            </a:r>
          </a:p>
        </p:txBody>
      </p:sp>
      <p:pic>
        <p:nvPicPr>
          <p:cNvPr id="344070" name="Picture 6" descr="5">
            <a:extLst>
              <a:ext uri="{FF2B5EF4-FFF2-40B4-BE49-F238E27FC236}">
                <a16:creationId xmlns:a16="http://schemas.microsoft.com/office/drawing/2014/main" id="{9F37A477-EF61-4C5A-A990-1BE8D1B76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45" t="2122" r="28343" b="7170"/>
          <a:stretch>
            <a:fillRect/>
          </a:stretch>
        </p:blipFill>
        <p:spPr bwMode="auto">
          <a:xfrm>
            <a:off x="3024188" y="3500438"/>
            <a:ext cx="6119812" cy="3052762"/>
          </a:xfrm>
          <a:prstGeom prst="rect">
            <a:avLst/>
          </a:prstGeom>
          <a:noFill/>
          <a:extLst>
            <a:ext uri="{909E8E84-426E-40DD-AFC4-6F175D3DCCD1}">
              <a14:hiddenFill xmlns:a14="http://schemas.microsoft.com/office/drawing/2010/main">
                <a:solidFill>
                  <a:srgbClr val="FFFFFF"/>
                </a:solidFill>
              </a14:hiddenFill>
            </a:ext>
          </a:extLst>
        </p:spPr>
      </p:pic>
      <p:grpSp>
        <p:nvGrpSpPr>
          <p:cNvPr id="344075" name="Group 11">
            <a:extLst>
              <a:ext uri="{FF2B5EF4-FFF2-40B4-BE49-F238E27FC236}">
                <a16:creationId xmlns:a16="http://schemas.microsoft.com/office/drawing/2014/main" id="{E5387FAE-8BC6-4B66-8959-61AE1F599D4A}"/>
              </a:ext>
            </a:extLst>
          </p:cNvPr>
          <p:cNvGrpSpPr>
            <a:grpSpLocks/>
          </p:cNvGrpSpPr>
          <p:nvPr/>
        </p:nvGrpSpPr>
        <p:grpSpPr bwMode="auto">
          <a:xfrm>
            <a:off x="755650" y="2708275"/>
            <a:ext cx="6840538" cy="1190625"/>
            <a:chOff x="612" y="1706"/>
            <a:chExt cx="4309" cy="750"/>
          </a:xfrm>
        </p:grpSpPr>
        <p:sp>
          <p:nvSpPr>
            <p:cNvPr id="344072" name="Text Box 8">
              <a:extLst>
                <a:ext uri="{FF2B5EF4-FFF2-40B4-BE49-F238E27FC236}">
                  <a16:creationId xmlns:a16="http://schemas.microsoft.com/office/drawing/2014/main" id="{0630C091-42BC-4011-8476-EA3864105A89}"/>
                </a:ext>
              </a:extLst>
            </p:cNvPr>
            <p:cNvSpPr txBox="1">
              <a:spLocks noChangeArrowheads="1"/>
            </p:cNvSpPr>
            <p:nvPr/>
          </p:nvSpPr>
          <p:spPr bwMode="auto">
            <a:xfrm>
              <a:off x="612" y="1706"/>
              <a:ext cx="158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latin typeface="Times New Roman" panose="02020603050405020304" pitchFamily="18" charset="0"/>
                </a:rPr>
                <a:t>各种性质有</a:t>
              </a:r>
            </a:p>
            <a:p>
              <a:r>
                <a:rPr lang="zh-CN" altLang="en-US" sz="3600" b="1">
                  <a:latin typeface="Times New Roman" panose="02020603050405020304" pitchFamily="18" charset="0"/>
                </a:rPr>
                <a:t>确定数值</a:t>
              </a:r>
            </a:p>
          </p:txBody>
        </p:sp>
        <p:sp>
          <p:nvSpPr>
            <p:cNvPr id="344073" name="Text Box 9">
              <a:extLst>
                <a:ext uri="{FF2B5EF4-FFF2-40B4-BE49-F238E27FC236}">
                  <a16:creationId xmlns:a16="http://schemas.microsoft.com/office/drawing/2014/main" id="{87EFBF73-D47E-4472-90F4-FB06F9B01041}"/>
                </a:ext>
              </a:extLst>
            </p:cNvPr>
            <p:cNvSpPr txBox="1">
              <a:spLocks noChangeArrowheads="1"/>
            </p:cNvSpPr>
            <p:nvPr/>
          </p:nvSpPr>
          <p:spPr bwMode="auto">
            <a:xfrm>
              <a:off x="3515" y="1842"/>
              <a:ext cx="140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latin typeface="Times New Roman" panose="02020603050405020304" pitchFamily="18" charset="0"/>
                </a:rPr>
                <a:t>状态确定</a:t>
              </a:r>
            </a:p>
          </p:txBody>
        </p:sp>
        <p:graphicFrame>
          <p:nvGraphicFramePr>
            <p:cNvPr id="344074" name="Object 10">
              <a:extLst>
                <a:ext uri="{FF2B5EF4-FFF2-40B4-BE49-F238E27FC236}">
                  <a16:creationId xmlns:a16="http://schemas.microsoft.com/office/drawing/2014/main" id="{481DF702-D3AC-4C4E-95DC-8103A01DC87E}"/>
                </a:ext>
              </a:extLst>
            </p:cNvPr>
            <p:cNvGraphicFramePr>
              <a:graphicFrameLocks noChangeAspect="1"/>
            </p:cNvGraphicFramePr>
            <p:nvPr/>
          </p:nvGraphicFramePr>
          <p:xfrm>
            <a:off x="2290" y="1933"/>
            <a:ext cx="1134" cy="264"/>
          </p:xfrm>
          <a:graphic>
            <a:graphicData uri="http://schemas.openxmlformats.org/presentationml/2006/ole">
              <mc:AlternateContent xmlns:mc="http://schemas.openxmlformats.org/markup-compatibility/2006">
                <mc:Choice xmlns:v="urn:schemas-microsoft-com:vml" Requires="v">
                  <p:oleObj spid="_x0000_s344076" name="CS ChemDraw Drawing" r:id="rId4" imgW="987840" imgH="167400" progId="ChemDraw.Document.5.0">
                    <p:embed/>
                  </p:oleObj>
                </mc:Choice>
                <mc:Fallback>
                  <p:oleObj name="CS ChemDraw Drawing" r:id="rId4" imgW="987840" imgH="167400" progId="ChemDraw.Document.5.0">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 y="1933"/>
                          <a:ext cx="113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6"/>
                                        </p:tgtEl>
                                        <p:attrNameLst>
                                          <p:attrName>style.visibility</p:attrName>
                                        </p:attrNameLst>
                                      </p:cBhvr>
                                      <p:to>
                                        <p:strVal val="visible"/>
                                      </p:to>
                                    </p:set>
                                    <p:anim calcmode="lin" valueType="num">
                                      <p:cBhvr additive="base">
                                        <p:cTn id="7" dur="500" fill="hold"/>
                                        <p:tgtEl>
                                          <p:spTgt spid="344066"/>
                                        </p:tgtEl>
                                        <p:attrNameLst>
                                          <p:attrName>ppt_x</p:attrName>
                                        </p:attrNameLst>
                                      </p:cBhvr>
                                      <p:tavLst>
                                        <p:tav tm="0">
                                          <p:val>
                                            <p:strVal val="0-#ppt_w/2"/>
                                          </p:val>
                                        </p:tav>
                                        <p:tav tm="100000">
                                          <p:val>
                                            <p:strVal val="#ppt_x"/>
                                          </p:val>
                                        </p:tav>
                                      </p:tavLst>
                                    </p:anim>
                                    <p:anim calcmode="lin" valueType="num">
                                      <p:cBhvr additive="base">
                                        <p:cTn id="8" dur="500" fill="hold"/>
                                        <p:tgtEl>
                                          <p:spTgt spid="3440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344075"/>
                                        </p:tgtEl>
                                        <p:attrNameLst>
                                          <p:attrName>style.visibility</p:attrName>
                                        </p:attrNameLst>
                                      </p:cBhvr>
                                      <p:to>
                                        <p:strVal val="visible"/>
                                      </p:to>
                                    </p:set>
                                    <p:animEffect transition="in" filter="blinds(horizontal)">
                                      <p:cBhvr>
                                        <p:cTn id="13" dur="500"/>
                                        <p:tgtEl>
                                          <p:spTgt spid="34407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344070"/>
                                        </p:tgtEl>
                                        <p:attrNameLst>
                                          <p:attrName>style.visibility</p:attrName>
                                        </p:attrNameLst>
                                      </p:cBhvr>
                                      <p:to>
                                        <p:strVal val="visible"/>
                                      </p:to>
                                    </p:set>
                                    <p:anim calcmode="lin" valueType="num">
                                      <p:cBhvr additive="base">
                                        <p:cTn id="18" dur="500" fill="hold"/>
                                        <p:tgtEl>
                                          <p:spTgt spid="344070"/>
                                        </p:tgtEl>
                                        <p:attrNameLst>
                                          <p:attrName>ppt_x</p:attrName>
                                        </p:attrNameLst>
                                      </p:cBhvr>
                                      <p:tavLst>
                                        <p:tav tm="0">
                                          <p:val>
                                            <p:strVal val="0-#ppt_w/2"/>
                                          </p:val>
                                        </p:tav>
                                        <p:tav tm="100000">
                                          <p:val>
                                            <p:strVal val="#ppt_x"/>
                                          </p:val>
                                        </p:tav>
                                      </p:tavLst>
                                    </p:anim>
                                    <p:anim calcmode="lin" valueType="num">
                                      <p:cBhvr additive="base">
                                        <p:cTn id="19" dur="500" fill="hold"/>
                                        <p:tgtEl>
                                          <p:spTgt spid="3440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705F6C9F-5A02-4D6F-AC46-69F654637D42}"/>
              </a:ext>
            </a:extLst>
          </p:cNvPr>
          <p:cNvSpPr>
            <a:spLocks noGrp="1"/>
          </p:cNvSpPr>
          <p:nvPr>
            <p:ph type="sldNum" sz="quarter" idx="12"/>
          </p:nvPr>
        </p:nvSpPr>
        <p:spPr/>
        <p:txBody>
          <a:bodyPr/>
          <a:lstStyle/>
          <a:p>
            <a:fld id="{5A1CE2BE-4EA9-4E5D-87D4-2B446C465B43}" type="slidenum">
              <a:rPr lang="en-US" altLang="zh-CN"/>
              <a:pPr/>
              <a:t>14</a:t>
            </a:fld>
            <a:endParaRPr lang="en-US" altLang="zh-CN"/>
          </a:p>
        </p:txBody>
      </p:sp>
      <p:sp>
        <p:nvSpPr>
          <p:cNvPr id="630789" name="Text Box 5">
            <a:extLst>
              <a:ext uri="{FF2B5EF4-FFF2-40B4-BE49-F238E27FC236}">
                <a16:creationId xmlns:a16="http://schemas.microsoft.com/office/drawing/2014/main" id="{07533F77-FE2F-4EFC-B7C5-752732AC43F7}"/>
              </a:ext>
            </a:extLst>
          </p:cNvPr>
          <p:cNvSpPr txBox="1">
            <a:spLocks noChangeArrowheads="1"/>
          </p:cNvSpPr>
          <p:nvPr/>
        </p:nvSpPr>
        <p:spPr bwMode="auto">
          <a:xfrm>
            <a:off x="179388" y="188913"/>
            <a:ext cx="8713787"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kumimoji="1" lang="zh-CN" altLang="en-US" sz="3800" b="1">
                <a:solidFill>
                  <a:srgbClr val="0000CC"/>
                </a:solidFill>
                <a:latin typeface="Times New Roman" panose="02020603050405020304" pitchFamily="18" charset="0"/>
                <a:ea typeface="楷体_GB2312" pitchFamily="49" charset="-122"/>
              </a:rPr>
              <a:t>状态函数</a:t>
            </a:r>
            <a:r>
              <a:rPr kumimoji="1" lang="en-US" altLang="zh-CN" sz="3800" b="1">
                <a:solidFill>
                  <a:srgbClr val="0000CC"/>
                </a:solidFill>
                <a:latin typeface="Times New Roman" panose="02020603050405020304" pitchFamily="18" charset="0"/>
                <a:ea typeface="楷体_GB2312" pitchFamily="49" charset="-122"/>
              </a:rPr>
              <a:t>(state function)</a:t>
            </a:r>
            <a:r>
              <a:rPr kumimoji="1" lang="zh-CN" altLang="en-US" sz="3800" b="1">
                <a:solidFill>
                  <a:srgbClr val="0000CC"/>
                </a:solidFill>
                <a:latin typeface="Times New Roman" panose="02020603050405020304" pitchFamily="18" charset="0"/>
                <a:ea typeface="楷体_GB2312" pitchFamily="49" charset="-122"/>
              </a:rPr>
              <a:t>：</a:t>
            </a:r>
            <a:r>
              <a:rPr kumimoji="1" lang="zh-CN" altLang="en-US" sz="3800" b="1">
                <a:latin typeface="Times New Roman" panose="02020603050405020304" pitchFamily="18" charset="0"/>
                <a:ea typeface="楷体_GB2312" pitchFamily="49" charset="-122"/>
              </a:rPr>
              <a:t>确定系统状态的物理量称为状态函数，</a:t>
            </a:r>
            <a:r>
              <a:rPr kumimoji="1" lang="zh-CN" altLang="en-US" sz="3800" b="1">
                <a:solidFill>
                  <a:srgbClr val="0000CC"/>
                </a:solidFill>
                <a:latin typeface="Times New Roman" panose="02020603050405020304" pitchFamily="18" charset="0"/>
              </a:rPr>
              <a:t>如 </a:t>
            </a:r>
            <a:r>
              <a:rPr kumimoji="1" lang="en-US" altLang="zh-CN" sz="3800" b="1" i="1">
                <a:solidFill>
                  <a:srgbClr val="0000CC"/>
                </a:solidFill>
                <a:latin typeface="Times New Roman" panose="02020603050405020304" pitchFamily="18" charset="0"/>
              </a:rPr>
              <a:t>n</a:t>
            </a:r>
            <a:r>
              <a:rPr kumimoji="1" lang="en-US" altLang="zh-CN" sz="3800" b="1">
                <a:solidFill>
                  <a:srgbClr val="0000CC"/>
                </a:solidFill>
                <a:latin typeface="Times New Roman" panose="02020603050405020304" pitchFamily="18" charset="0"/>
              </a:rPr>
              <a:t>, </a:t>
            </a:r>
            <a:r>
              <a:rPr kumimoji="1" lang="en-US" altLang="zh-CN" sz="3800" b="1" i="1">
                <a:solidFill>
                  <a:srgbClr val="0000CC"/>
                </a:solidFill>
                <a:latin typeface="Times New Roman" panose="02020603050405020304" pitchFamily="18" charset="0"/>
              </a:rPr>
              <a:t>T</a:t>
            </a:r>
            <a:r>
              <a:rPr kumimoji="1" lang="en-US" altLang="zh-CN" sz="3800" b="1">
                <a:solidFill>
                  <a:srgbClr val="0000CC"/>
                </a:solidFill>
                <a:latin typeface="Times New Roman" panose="02020603050405020304" pitchFamily="18" charset="0"/>
              </a:rPr>
              <a:t>, </a:t>
            </a:r>
            <a:r>
              <a:rPr kumimoji="1" lang="en-US" altLang="zh-CN" sz="3800" b="1" i="1">
                <a:solidFill>
                  <a:srgbClr val="0000CC"/>
                </a:solidFill>
                <a:latin typeface="Times New Roman" panose="02020603050405020304" pitchFamily="18" charset="0"/>
              </a:rPr>
              <a:t>p</a:t>
            </a:r>
            <a:r>
              <a:rPr kumimoji="1" lang="en-US" altLang="zh-CN" sz="3800" b="1">
                <a:solidFill>
                  <a:srgbClr val="0000CC"/>
                </a:solidFill>
                <a:latin typeface="Times New Roman" panose="02020603050405020304" pitchFamily="18" charset="0"/>
              </a:rPr>
              <a:t>, </a:t>
            </a:r>
            <a:r>
              <a:rPr kumimoji="1" lang="en-US" altLang="zh-CN" sz="3800" b="1" i="1">
                <a:solidFill>
                  <a:srgbClr val="0000CC"/>
                </a:solidFill>
                <a:latin typeface="Times New Roman" panose="02020603050405020304" pitchFamily="18" charset="0"/>
              </a:rPr>
              <a:t>V </a:t>
            </a:r>
            <a:r>
              <a:rPr kumimoji="1" lang="zh-CN" altLang="en-US" sz="3800" b="1">
                <a:solidFill>
                  <a:srgbClr val="0000CC"/>
                </a:solidFill>
                <a:latin typeface="Times New Roman" panose="02020603050405020304" pitchFamily="18" charset="0"/>
              </a:rPr>
              <a:t>等。</a:t>
            </a:r>
            <a:r>
              <a:rPr kumimoji="1" lang="zh-CN" altLang="en-US" sz="3800">
                <a:latin typeface="Times New Roman" panose="02020603050405020304" pitchFamily="18" charset="0"/>
              </a:rPr>
              <a:t> </a:t>
            </a:r>
            <a:endParaRPr kumimoji="1" lang="zh-CN" altLang="en-US" sz="3800" b="1">
              <a:latin typeface="Times New Roman" panose="02020603050405020304" pitchFamily="18" charset="0"/>
              <a:ea typeface="楷体_GB2312" pitchFamily="49" charset="-122"/>
            </a:endParaRPr>
          </a:p>
        </p:txBody>
      </p:sp>
      <p:sp>
        <p:nvSpPr>
          <p:cNvPr id="630790" name="Text Box 6">
            <a:extLst>
              <a:ext uri="{FF2B5EF4-FFF2-40B4-BE49-F238E27FC236}">
                <a16:creationId xmlns:a16="http://schemas.microsoft.com/office/drawing/2014/main" id="{05EA4C41-2542-4CE9-AD8F-FED0727A1A36}"/>
              </a:ext>
            </a:extLst>
          </p:cNvPr>
          <p:cNvSpPr txBox="1">
            <a:spLocks noChangeArrowheads="1"/>
          </p:cNvSpPr>
          <p:nvPr/>
        </p:nvSpPr>
        <p:spPr bwMode="auto">
          <a:xfrm>
            <a:off x="395288" y="5373688"/>
            <a:ext cx="69135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latin typeface="Times New Roman" panose="02020603050405020304" pitchFamily="18" charset="0"/>
                <a:sym typeface="Symbol" panose="05050102010706020507" pitchFamily="18" charset="2"/>
              </a:rPr>
              <a:t>例如：</a:t>
            </a:r>
            <a:r>
              <a:rPr lang="en-US" altLang="zh-CN" sz="4000" b="1" i="1">
                <a:latin typeface="Times New Roman" panose="02020603050405020304" pitchFamily="18" charset="0"/>
                <a:sym typeface="Symbol" panose="05050102010706020507" pitchFamily="18" charset="2"/>
              </a:rPr>
              <a:t>T</a:t>
            </a:r>
            <a:r>
              <a:rPr lang="en-US" altLang="zh-CN" sz="4000" b="1">
                <a:latin typeface="Times New Roman" panose="02020603050405020304" pitchFamily="18" charset="0"/>
                <a:sym typeface="Symbol" panose="05050102010706020507" pitchFamily="18" charset="2"/>
              </a:rPr>
              <a:t> = </a:t>
            </a:r>
            <a:r>
              <a:rPr lang="en-US" altLang="zh-CN" sz="4000" b="1" i="1">
                <a:latin typeface="Times New Roman" panose="02020603050405020304" pitchFamily="18" charset="0"/>
                <a:sym typeface="Symbol" panose="05050102010706020507" pitchFamily="18" charset="2"/>
              </a:rPr>
              <a:t>T</a:t>
            </a:r>
            <a:r>
              <a:rPr lang="zh-CN" altLang="en-US" sz="4000" b="1" baseline="-25000">
                <a:latin typeface="Times New Roman" panose="02020603050405020304" pitchFamily="18" charset="0"/>
                <a:sym typeface="Symbol" panose="05050102010706020507" pitchFamily="18" charset="2"/>
              </a:rPr>
              <a:t>终</a:t>
            </a:r>
            <a:r>
              <a:rPr lang="zh-CN" altLang="en-US" sz="4000" b="1">
                <a:latin typeface="Times New Roman" panose="02020603050405020304" pitchFamily="18" charset="0"/>
                <a:sym typeface="Symbol" panose="05050102010706020507" pitchFamily="18" charset="2"/>
              </a:rPr>
              <a:t> </a:t>
            </a:r>
            <a:r>
              <a:rPr lang="zh-CN" altLang="en-US" sz="4000" b="1" i="1">
                <a:latin typeface="Times New Roman" panose="02020603050405020304" pitchFamily="18" charset="0"/>
                <a:sym typeface="Symbol" panose="05050102010706020507" pitchFamily="18" charset="2"/>
              </a:rPr>
              <a:t> </a:t>
            </a:r>
            <a:r>
              <a:rPr lang="en-US" altLang="zh-CN" sz="4000" b="1" i="1">
                <a:latin typeface="Times New Roman" panose="02020603050405020304" pitchFamily="18" charset="0"/>
                <a:sym typeface="Symbol" panose="05050102010706020507" pitchFamily="18" charset="2"/>
              </a:rPr>
              <a:t>T</a:t>
            </a:r>
            <a:r>
              <a:rPr lang="zh-CN" altLang="en-US" sz="4000" b="1" baseline="-25000">
                <a:latin typeface="Times New Roman" panose="02020603050405020304" pitchFamily="18" charset="0"/>
                <a:sym typeface="Symbol" panose="05050102010706020507" pitchFamily="18" charset="2"/>
              </a:rPr>
              <a:t>始</a:t>
            </a:r>
          </a:p>
        </p:txBody>
      </p:sp>
      <p:sp>
        <p:nvSpPr>
          <p:cNvPr id="630792" name="Text Box 8">
            <a:extLst>
              <a:ext uri="{FF2B5EF4-FFF2-40B4-BE49-F238E27FC236}">
                <a16:creationId xmlns:a16="http://schemas.microsoft.com/office/drawing/2014/main" id="{5B5A3938-9B4F-41C2-A1DA-452D7AF9E611}"/>
              </a:ext>
            </a:extLst>
          </p:cNvPr>
          <p:cNvSpPr txBox="1">
            <a:spLocks noChangeArrowheads="1"/>
          </p:cNvSpPr>
          <p:nvPr/>
        </p:nvSpPr>
        <p:spPr bwMode="auto">
          <a:xfrm>
            <a:off x="250825" y="1412875"/>
            <a:ext cx="8640763" cy="404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defRPr kumimoji="1" sz="2400">
                <a:solidFill>
                  <a:schemeClr val="tx1"/>
                </a:solidFill>
                <a:latin typeface="Times New Roman" panose="02020603050405020304" pitchFamily="18" charset="0"/>
                <a:ea typeface="宋体" panose="02010600030101010101" pitchFamily="2" charset="-122"/>
              </a:defRPr>
            </a:lvl1pPr>
            <a:lvl2pPr marL="541338">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buFont typeface="Wingdings" panose="05000000000000000000" pitchFamily="2" charset="2"/>
              <a:buNone/>
            </a:pPr>
            <a:r>
              <a:rPr kumimoji="0" lang="zh-CN" altLang="en-US" sz="3600" b="1">
                <a:latin typeface="Arial" panose="020B0604020202020204" pitchFamily="34" charset="0"/>
              </a:rPr>
              <a:t>状态函数的特点：</a:t>
            </a:r>
          </a:p>
          <a:p>
            <a:pPr algn="just">
              <a:lnSpc>
                <a:spcPct val="120000"/>
              </a:lnSpc>
              <a:buFont typeface="Wingdings" panose="05000000000000000000" pitchFamily="2" charset="2"/>
              <a:buChar char="Ø"/>
            </a:pPr>
            <a:r>
              <a:rPr kumimoji="0" lang="zh-CN" altLang="en-US" sz="3600" b="1">
                <a:latin typeface="Arial" panose="020B0604020202020204" pitchFamily="34" charset="0"/>
              </a:rPr>
              <a:t>状态一定，则系统的状态函数一定。状态函数是状态的单值函数。</a:t>
            </a:r>
          </a:p>
          <a:p>
            <a:pPr algn="just">
              <a:lnSpc>
                <a:spcPct val="120000"/>
              </a:lnSpc>
              <a:buFont typeface="Wingdings" panose="05000000000000000000" pitchFamily="2" charset="2"/>
              <a:buChar char="Ø"/>
            </a:pPr>
            <a:r>
              <a:rPr kumimoji="0" lang="zh-CN" altLang="en-US" sz="3600" b="1">
                <a:latin typeface="Arial" panose="020B0604020202020204" pitchFamily="34" charset="0"/>
              </a:rPr>
              <a:t>状态变化</a:t>
            </a:r>
            <a:r>
              <a:rPr kumimoji="0" lang="en-US" altLang="zh-CN" sz="3600" b="1">
                <a:latin typeface="Arial" panose="020B0604020202020204" pitchFamily="34" charset="0"/>
              </a:rPr>
              <a:t>, </a:t>
            </a:r>
            <a:r>
              <a:rPr kumimoji="0" lang="zh-CN" altLang="en-US" sz="3600" b="1">
                <a:latin typeface="Arial" panose="020B0604020202020204" pitchFamily="34" charset="0"/>
              </a:rPr>
              <a:t>状态函数也随之而变</a:t>
            </a:r>
            <a:r>
              <a:rPr kumimoji="0" lang="en-US" altLang="zh-CN" sz="3600" b="1">
                <a:latin typeface="Arial" panose="020B0604020202020204" pitchFamily="34" charset="0"/>
              </a:rPr>
              <a:t>; </a:t>
            </a:r>
            <a:r>
              <a:rPr kumimoji="0" lang="zh-CN" altLang="en-US" sz="3600" b="1">
                <a:latin typeface="Arial" panose="020B0604020202020204" pitchFamily="34" charset="0"/>
              </a:rPr>
              <a:t>状态函数的变化值只决定于系统的始态和终态，而与如何实现这一变化的途径无关。</a:t>
            </a:r>
          </a:p>
        </p:txBody>
      </p:sp>
      <p:sp>
        <p:nvSpPr>
          <p:cNvPr id="630795" name="AutoShape 11">
            <a:extLst>
              <a:ext uri="{FF2B5EF4-FFF2-40B4-BE49-F238E27FC236}">
                <a16:creationId xmlns:a16="http://schemas.microsoft.com/office/drawing/2014/main" id="{ECD4B5D3-41A7-49E7-B93C-3634F4B1764F}"/>
              </a:ext>
            </a:extLst>
          </p:cNvPr>
          <p:cNvSpPr>
            <a:spLocks noChangeArrowheads="1"/>
          </p:cNvSpPr>
          <p:nvPr/>
        </p:nvSpPr>
        <p:spPr bwMode="auto">
          <a:xfrm>
            <a:off x="6011863" y="5949950"/>
            <a:ext cx="1655762" cy="576263"/>
          </a:xfrm>
          <a:prstGeom prst="wedgeRectCallout">
            <a:avLst>
              <a:gd name="adj1" fmla="val -112417"/>
              <a:gd name="adj2" fmla="val -74241"/>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b="1">
                <a:ea typeface="楷体_GB2312" pitchFamily="49" charset="-122"/>
              </a:rPr>
              <a:t>变化前</a:t>
            </a:r>
          </a:p>
        </p:txBody>
      </p:sp>
      <p:sp>
        <p:nvSpPr>
          <p:cNvPr id="630796" name="AutoShape 12">
            <a:extLst>
              <a:ext uri="{FF2B5EF4-FFF2-40B4-BE49-F238E27FC236}">
                <a16:creationId xmlns:a16="http://schemas.microsoft.com/office/drawing/2014/main" id="{EBDDF117-DC1B-40B4-BC12-FF6674E85ACB}"/>
              </a:ext>
            </a:extLst>
          </p:cNvPr>
          <p:cNvSpPr>
            <a:spLocks noChangeArrowheads="1"/>
          </p:cNvSpPr>
          <p:nvPr/>
        </p:nvSpPr>
        <p:spPr bwMode="auto">
          <a:xfrm>
            <a:off x="1908175" y="6165850"/>
            <a:ext cx="1439863" cy="576263"/>
          </a:xfrm>
          <a:prstGeom prst="wedgeRectCallout">
            <a:avLst>
              <a:gd name="adj1" fmla="val 43718"/>
              <a:gd name="adj2" fmla="val -91875"/>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b="1">
                <a:ea typeface="楷体_GB2312" pitchFamily="49" charset="-122"/>
              </a:rPr>
              <a:t>变化后</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0792">
                                            <p:txEl>
                                              <p:pRg st="0" end="0"/>
                                            </p:txEl>
                                          </p:spTgt>
                                        </p:tgtEl>
                                        <p:attrNameLst>
                                          <p:attrName>style.visibility</p:attrName>
                                        </p:attrNameLst>
                                      </p:cBhvr>
                                      <p:to>
                                        <p:strVal val="visible"/>
                                      </p:to>
                                    </p:set>
                                    <p:anim calcmode="lin" valueType="num">
                                      <p:cBhvr additive="base">
                                        <p:cTn id="7" dur="500" fill="hold"/>
                                        <p:tgtEl>
                                          <p:spTgt spid="6307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07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30792">
                                            <p:txEl>
                                              <p:pRg st="1" end="1"/>
                                            </p:txEl>
                                          </p:spTgt>
                                        </p:tgtEl>
                                        <p:attrNameLst>
                                          <p:attrName>style.visibility</p:attrName>
                                        </p:attrNameLst>
                                      </p:cBhvr>
                                      <p:to>
                                        <p:strVal val="visible"/>
                                      </p:to>
                                    </p:set>
                                    <p:anim calcmode="lin" valueType="num">
                                      <p:cBhvr additive="base">
                                        <p:cTn id="13" dur="500" fill="hold"/>
                                        <p:tgtEl>
                                          <p:spTgt spid="63079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07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30792">
                                            <p:txEl>
                                              <p:pRg st="2" end="2"/>
                                            </p:txEl>
                                          </p:spTgt>
                                        </p:tgtEl>
                                        <p:attrNameLst>
                                          <p:attrName>style.visibility</p:attrName>
                                        </p:attrNameLst>
                                      </p:cBhvr>
                                      <p:to>
                                        <p:strVal val="visible"/>
                                      </p:to>
                                    </p:set>
                                    <p:anim calcmode="lin" valueType="num">
                                      <p:cBhvr additive="base">
                                        <p:cTn id="19" dur="500" fill="hold"/>
                                        <p:tgtEl>
                                          <p:spTgt spid="63079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07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0790"/>
                                        </p:tgtEl>
                                        <p:attrNameLst>
                                          <p:attrName>style.visibility</p:attrName>
                                        </p:attrNameLst>
                                      </p:cBhvr>
                                      <p:to>
                                        <p:strVal val="visible"/>
                                      </p:to>
                                    </p:set>
                                    <p:anim calcmode="lin" valueType="num">
                                      <p:cBhvr additive="base">
                                        <p:cTn id="25" dur="500" fill="hold"/>
                                        <p:tgtEl>
                                          <p:spTgt spid="630790"/>
                                        </p:tgtEl>
                                        <p:attrNameLst>
                                          <p:attrName>ppt_x</p:attrName>
                                        </p:attrNameLst>
                                      </p:cBhvr>
                                      <p:tavLst>
                                        <p:tav tm="0">
                                          <p:val>
                                            <p:strVal val="#ppt_x"/>
                                          </p:val>
                                        </p:tav>
                                        <p:tav tm="100000">
                                          <p:val>
                                            <p:strVal val="#ppt_x"/>
                                          </p:val>
                                        </p:tav>
                                      </p:tavLst>
                                    </p:anim>
                                    <p:anim calcmode="lin" valueType="num">
                                      <p:cBhvr additive="base">
                                        <p:cTn id="26" dur="500" fill="hold"/>
                                        <p:tgtEl>
                                          <p:spTgt spid="63079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30796"/>
                                        </p:tgtEl>
                                        <p:attrNameLst>
                                          <p:attrName>style.visibility</p:attrName>
                                        </p:attrNameLst>
                                      </p:cBhvr>
                                      <p:to>
                                        <p:strVal val="visible"/>
                                      </p:to>
                                    </p:set>
                                    <p:anim calcmode="lin" valueType="num">
                                      <p:cBhvr additive="base">
                                        <p:cTn id="31" dur="500" fill="hold"/>
                                        <p:tgtEl>
                                          <p:spTgt spid="630796"/>
                                        </p:tgtEl>
                                        <p:attrNameLst>
                                          <p:attrName>ppt_x</p:attrName>
                                        </p:attrNameLst>
                                      </p:cBhvr>
                                      <p:tavLst>
                                        <p:tav tm="0">
                                          <p:val>
                                            <p:strVal val="#ppt_x"/>
                                          </p:val>
                                        </p:tav>
                                        <p:tav tm="100000">
                                          <p:val>
                                            <p:strVal val="#ppt_x"/>
                                          </p:val>
                                        </p:tav>
                                      </p:tavLst>
                                    </p:anim>
                                    <p:anim calcmode="lin" valueType="num">
                                      <p:cBhvr additive="base">
                                        <p:cTn id="32" dur="500" fill="hold"/>
                                        <p:tgtEl>
                                          <p:spTgt spid="63079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30795"/>
                                        </p:tgtEl>
                                        <p:attrNameLst>
                                          <p:attrName>style.visibility</p:attrName>
                                        </p:attrNameLst>
                                      </p:cBhvr>
                                      <p:to>
                                        <p:strVal val="visible"/>
                                      </p:to>
                                    </p:set>
                                    <p:anim calcmode="lin" valueType="num">
                                      <p:cBhvr additive="base">
                                        <p:cTn id="37" dur="500" fill="hold"/>
                                        <p:tgtEl>
                                          <p:spTgt spid="630795"/>
                                        </p:tgtEl>
                                        <p:attrNameLst>
                                          <p:attrName>ppt_x</p:attrName>
                                        </p:attrNameLst>
                                      </p:cBhvr>
                                      <p:tavLst>
                                        <p:tav tm="0">
                                          <p:val>
                                            <p:strVal val="#ppt_x"/>
                                          </p:val>
                                        </p:tav>
                                        <p:tav tm="100000">
                                          <p:val>
                                            <p:strVal val="#ppt_x"/>
                                          </p:val>
                                        </p:tav>
                                      </p:tavLst>
                                    </p:anim>
                                    <p:anim calcmode="lin" valueType="num">
                                      <p:cBhvr additive="base">
                                        <p:cTn id="38" dur="500" fill="hold"/>
                                        <p:tgtEl>
                                          <p:spTgt spid="6307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90" grpId="0"/>
      <p:bldP spid="630795" grpId="0" animBg="1"/>
      <p:bldP spid="63079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CA379C9-535C-4FDD-86D5-D500A5EEC8C4}"/>
              </a:ext>
            </a:extLst>
          </p:cNvPr>
          <p:cNvSpPr>
            <a:spLocks noGrp="1"/>
          </p:cNvSpPr>
          <p:nvPr>
            <p:ph type="sldNum" sz="quarter" idx="12"/>
          </p:nvPr>
        </p:nvSpPr>
        <p:spPr/>
        <p:txBody>
          <a:bodyPr/>
          <a:lstStyle/>
          <a:p>
            <a:fld id="{33ECCC7F-2E31-4458-8CBB-93DC57C4860B}" type="slidenum">
              <a:rPr lang="en-US" altLang="zh-CN"/>
              <a:pPr/>
              <a:t>15</a:t>
            </a:fld>
            <a:endParaRPr lang="en-US" altLang="zh-CN"/>
          </a:p>
        </p:txBody>
      </p:sp>
      <p:sp>
        <p:nvSpPr>
          <p:cNvPr id="10243" name="Rectangle 3">
            <a:extLst>
              <a:ext uri="{FF2B5EF4-FFF2-40B4-BE49-F238E27FC236}">
                <a16:creationId xmlns:a16="http://schemas.microsoft.com/office/drawing/2014/main" id="{D74DD5C8-CF90-40C3-84BE-D8389801D270}"/>
              </a:ext>
            </a:extLst>
          </p:cNvPr>
          <p:cNvSpPr>
            <a:spLocks noGrp="1" noChangeArrowheads="1"/>
          </p:cNvSpPr>
          <p:nvPr>
            <p:ph type="body" idx="1"/>
          </p:nvPr>
        </p:nvSpPr>
        <p:spPr>
          <a:xfrm>
            <a:off x="179388" y="404813"/>
            <a:ext cx="8763000" cy="1608137"/>
          </a:xfrm>
        </p:spPr>
        <p:txBody>
          <a:bodyPr/>
          <a:lstStyle/>
          <a:p>
            <a:pPr algn="just">
              <a:buFontTx/>
              <a:buNone/>
            </a:pPr>
            <a:r>
              <a:rPr lang="zh-CN" altLang="en-US" sz="4800" b="1"/>
              <a:t>系统的性质根据它与系统中物质的数量的关系，又可分为两类：  </a:t>
            </a:r>
          </a:p>
        </p:txBody>
      </p:sp>
      <p:sp>
        <p:nvSpPr>
          <p:cNvPr id="10245" name="Rectangle 5">
            <a:extLst>
              <a:ext uri="{FF2B5EF4-FFF2-40B4-BE49-F238E27FC236}">
                <a16:creationId xmlns:a16="http://schemas.microsoft.com/office/drawing/2014/main" id="{16ED5108-BD1F-419B-BE33-BC468461F42F}"/>
              </a:ext>
            </a:extLst>
          </p:cNvPr>
          <p:cNvSpPr>
            <a:spLocks noChangeArrowheads="1"/>
          </p:cNvSpPr>
          <p:nvPr/>
        </p:nvSpPr>
        <p:spPr bwMode="auto">
          <a:xfrm>
            <a:off x="539750" y="2420938"/>
            <a:ext cx="8353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000" b="1">
                <a:solidFill>
                  <a:schemeClr val="tx2"/>
                </a:solidFill>
                <a:latin typeface="Times New Roman" panose="02020603050405020304" pitchFamily="18" charset="0"/>
              </a:rPr>
              <a:t>(1)  </a:t>
            </a:r>
            <a:r>
              <a:rPr kumimoji="1" lang="zh-CN" altLang="en-US" sz="4000" b="1">
                <a:solidFill>
                  <a:schemeClr val="tx2"/>
                </a:solidFill>
                <a:latin typeface="Times New Roman" panose="02020603050405020304" pitchFamily="18" charset="0"/>
              </a:rPr>
              <a:t>广度性质</a:t>
            </a:r>
            <a:r>
              <a:rPr kumimoji="1" lang="en-US" altLang="zh-CN" sz="4000" b="1">
                <a:solidFill>
                  <a:schemeClr val="tx2"/>
                </a:solidFill>
                <a:latin typeface="Times New Roman" panose="02020603050405020304" pitchFamily="18" charset="0"/>
              </a:rPr>
              <a:t>(extensive properties)</a:t>
            </a:r>
          </a:p>
        </p:txBody>
      </p:sp>
      <p:sp>
        <p:nvSpPr>
          <p:cNvPr id="10246" name="Rectangle 6">
            <a:extLst>
              <a:ext uri="{FF2B5EF4-FFF2-40B4-BE49-F238E27FC236}">
                <a16:creationId xmlns:a16="http://schemas.microsoft.com/office/drawing/2014/main" id="{062AC394-E02F-48DD-AF44-ABE4C6F3811E}"/>
              </a:ext>
            </a:extLst>
          </p:cNvPr>
          <p:cNvSpPr>
            <a:spLocks noChangeArrowheads="1"/>
          </p:cNvSpPr>
          <p:nvPr/>
        </p:nvSpPr>
        <p:spPr bwMode="auto">
          <a:xfrm>
            <a:off x="592138" y="3284538"/>
            <a:ext cx="77771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000" b="1">
                <a:solidFill>
                  <a:schemeClr val="tx2"/>
                </a:solidFill>
                <a:latin typeface="Times New Roman" panose="02020603050405020304" pitchFamily="18" charset="0"/>
              </a:rPr>
              <a:t>(2)  </a:t>
            </a:r>
            <a:r>
              <a:rPr kumimoji="1" lang="zh-CN" altLang="en-US" sz="4000" b="1">
                <a:solidFill>
                  <a:schemeClr val="tx2"/>
                </a:solidFill>
                <a:latin typeface="Times New Roman" panose="02020603050405020304" pitchFamily="18" charset="0"/>
              </a:rPr>
              <a:t>强度性质</a:t>
            </a:r>
            <a:r>
              <a:rPr kumimoji="1" lang="en-US" altLang="zh-CN" sz="4000" b="1">
                <a:solidFill>
                  <a:schemeClr val="tx2"/>
                </a:solidFill>
                <a:latin typeface="Times New Roman" panose="02020603050405020304" pitchFamily="18" charset="0"/>
              </a:rPr>
              <a:t>(intensive properties)</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0-#ppt_w/2"/>
                                          </p:val>
                                        </p:tav>
                                        <p:tav tm="100000">
                                          <p:val>
                                            <p:strVal val="#ppt_x"/>
                                          </p:val>
                                        </p:tav>
                                      </p:tavLst>
                                    </p:anim>
                                    <p:anim calcmode="lin" valueType="num">
                                      <p:cBhvr additive="base">
                                        <p:cTn id="8" dur="500" fill="hold"/>
                                        <p:tgtEl>
                                          <p:spTgt spid="102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6"/>
                                        </p:tgtEl>
                                        <p:attrNameLst>
                                          <p:attrName>style.visibility</p:attrName>
                                        </p:attrNameLst>
                                      </p:cBhvr>
                                      <p:to>
                                        <p:strVal val="visible"/>
                                      </p:to>
                                    </p:set>
                                    <p:anim calcmode="lin" valueType="num">
                                      <p:cBhvr additive="base">
                                        <p:cTn id="13" dur="500" fill="hold"/>
                                        <p:tgtEl>
                                          <p:spTgt spid="10246"/>
                                        </p:tgtEl>
                                        <p:attrNameLst>
                                          <p:attrName>ppt_x</p:attrName>
                                        </p:attrNameLst>
                                      </p:cBhvr>
                                      <p:tavLst>
                                        <p:tav tm="0">
                                          <p:val>
                                            <p:strVal val="0-#ppt_w/2"/>
                                          </p:val>
                                        </p:tav>
                                        <p:tav tm="100000">
                                          <p:val>
                                            <p:strVal val="#ppt_x"/>
                                          </p:val>
                                        </p:tav>
                                      </p:tavLst>
                                    </p:anim>
                                    <p:anim calcmode="lin" valueType="num">
                                      <p:cBhvr additive="base">
                                        <p:cTn id="14" dur="500" fill="hold"/>
                                        <p:tgtEl>
                                          <p:spTgt spid="102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utoUpdateAnimBg="0"/>
      <p:bldP spid="1024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1102E5F1-DDA9-41BA-A921-4EA1F7F0E49F}"/>
              </a:ext>
            </a:extLst>
          </p:cNvPr>
          <p:cNvSpPr>
            <a:spLocks noGrp="1"/>
          </p:cNvSpPr>
          <p:nvPr>
            <p:ph type="sldNum" sz="quarter" idx="12"/>
          </p:nvPr>
        </p:nvSpPr>
        <p:spPr/>
        <p:txBody>
          <a:bodyPr/>
          <a:lstStyle/>
          <a:p>
            <a:fld id="{7F1FD720-CD31-4A12-89DD-F398BAE89049}" type="slidenum">
              <a:rPr lang="en-US" altLang="zh-CN"/>
              <a:pPr/>
              <a:t>16</a:t>
            </a:fld>
            <a:endParaRPr lang="en-US" altLang="zh-CN"/>
          </a:p>
        </p:txBody>
      </p:sp>
      <p:sp>
        <p:nvSpPr>
          <p:cNvPr id="11267" name="Rectangle 3">
            <a:extLst>
              <a:ext uri="{FF2B5EF4-FFF2-40B4-BE49-F238E27FC236}">
                <a16:creationId xmlns:a16="http://schemas.microsoft.com/office/drawing/2014/main" id="{185088B4-3099-483D-9C19-EA626AA261D3}"/>
              </a:ext>
            </a:extLst>
          </p:cNvPr>
          <p:cNvSpPr>
            <a:spLocks noGrp="1" noChangeArrowheads="1"/>
          </p:cNvSpPr>
          <p:nvPr>
            <p:ph type="body" idx="1"/>
          </p:nvPr>
        </p:nvSpPr>
        <p:spPr>
          <a:xfrm>
            <a:off x="179388" y="188913"/>
            <a:ext cx="8640762" cy="3527425"/>
          </a:xfrm>
        </p:spPr>
        <p:txBody>
          <a:bodyPr/>
          <a:lstStyle/>
          <a:p>
            <a:pPr algn="just">
              <a:lnSpc>
                <a:spcPct val="105000"/>
              </a:lnSpc>
              <a:buFontTx/>
              <a:buNone/>
            </a:pPr>
            <a:r>
              <a:rPr lang="en-US" altLang="zh-CN" sz="4000" b="1">
                <a:solidFill>
                  <a:schemeClr val="bg1"/>
                </a:solidFill>
                <a:latin typeface="Times New Roman" panose="02020603050405020304" pitchFamily="18" charset="0"/>
              </a:rPr>
              <a:t> </a:t>
            </a:r>
            <a:r>
              <a:rPr lang="en-US" altLang="zh-CN" sz="4000" b="1">
                <a:solidFill>
                  <a:schemeClr val="tx2"/>
                </a:solidFill>
                <a:latin typeface="Times New Roman" panose="02020603050405020304" pitchFamily="18" charset="0"/>
              </a:rPr>
              <a:t>(1)  </a:t>
            </a:r>
            <a:r>
              <a:rPr lang="zh-CN" altLang="en-US" sz="4000" b="1">
                <a:solidFill>
                  <a:schemeClr val="tx2"/>
                </a:solidFill>
                <a:latin typeface="Times New Roman" panose="02020603050405020304" pitchFamily="18" charset="0"/>
              </a:rPr>
              <a:t>广度性质</a:t>
            </a:r>
            <a:r>
              <a:rPr lang="en-US" altLang="zh-CN" sz="4000" b="1">
                <a:solidFill>
                  <a:schemeClr val="tx2"/>
                </a:solidFill>
                <a:latin typeface="Times New Roman" panose="02020603050405020304" pitchFamily="18" charset="0"/>
              </a:rPr>
              <a:t>(</a:t>
            </a:r>
            <a:r>
              <a:rPr lang="zh-CN" altLang="en-US" sz="4000" b="1">
                <a:solidFill>
                  <a:schemeClr val="tx2"/>
                </a:solidFill>
                <a:latin typeface="Times New Roman" panose="02020603050405020304" pitchFamily="18" charset="0"/>
              </a:rPr>
              <a:t>容量性质</a:t>
            </a:r>
            <a:r>
              <a:rPr lang="en-US" altLang="zh-CN" sz="4000" b="1">
                <a:solidFill>
                  <a:schemeClr val="tx2"/>
                </a:solidFill>
                <a:latin typeface="Times New Roman" panose="02020603050405020304" pitchFamily="18" charset="0"/>
              </a:rPr>
              <a:t>)</a:t>
            </a:r>
            <a:r>
              <a:rPr lang="zh-CN" altLang="en-US" sz="4000" b="1">
                <a:solidFill>
                  <a:schemeClr val="tx2"/>
                </a:solidFill>
                <a:latin typeface="Times New Roman" panose="02020603050405020304" pitchFamily="18" charset="0"/>
              </a:rPr>
              <a:t>：</a:t>
            </a:r>
          </a:p>
          <a:p>
            <a:pPr algn="just">
              <a:lnSpc>
                <a:spcPct val="105000"/>
              </a:lnSpc>
              <a:buFontTx/>
              <a:buNone/>
            </a:pPr>
            <a:r>
              <a:rPr lang="zh-CN" altLang="en-US" sz="4000" b="1">
                <a:solidFill>
                  <a:schemeClr val="tx2"/>
                </a:solidFill>
                <a:latin typeface="Times New Roman" panose="02020603050405020304" pitchFamily="18" charset="0"/>
              </a:rPr>
              <a:t>    </a:t>
            </a:r>
            <a:r>
              <a:rPr lang="zh-CN" altLang="en-US" sz="4000" b="1">
                <a:latin typeface="Times New Roman" panose="02020603050405020304" pitchFamily="18" charset="0"/>
              </a:rPr>
              <a:t>如体积</a:t>
            </a:r>
            <a:r>
              <a:rPr lang="en-US" altLang="zh-CN" sz="4000" b="1" i="1">
                <a:latin typeface="Times New Roman" panose="02020603050405020304" pitchFamily="18" charset="0"/>
              </a:rPr>
              <a:t>V</a:t>
            </a:r>
            <a:r>
              <a:rPr lang="zh-CN" altLang="en-US" sz="4000" b="1">
                <a:latin typeface="Times New Roman" panose="02020603050405020304" pitchFamily="18" charset="0"/>
              </a:rPr>
              <a:t>、质量</a:t>
            </a:r>
            <a:r>
              <a:rPr lang="en-US" altLang="zh-CN" sz="4000" b="1" i="1">
                <a:latin typeface="Times New Roman" panose="02020603050405020304" pitchFamily="18" charset="0"/>
              </a:rPr>
              <a:t>m</a:t>
            </a:r>
            <a:r>
              <a:rPr lang="zh-CN" altLang="en-US" sz="4000" b="1">
                <a:latin typeface="Times New Roman" panose="02020603050405020304" pitchFamily="18" charset="0"/>
              </a:rPr>
              <a:t>、物质的量</a:t>
            </a:r>
            <a:r>
              <a:rPr lang="en-US" altLang="zh-CN" sz="4000" b="1" i="1">
                <a:latin typeface="Times New Roman" panose="02020603050405020304" pitchFamily="18" charset="0"/>
              </a:rPr>
              <a:t>n</a:t>
            </a:r>
            <a:r>
              <a:rPr lang="zh-CN" altLang="en-US" sz="4000" b="1">
                <a:latin typeface="Times New Roman" panose="02020603050405020304" pitchFamily="18" charset="0"/>
              </a:rPr>
              <a:t>等。</a:t>
            </a:r>
            <a:r>
              <a:rPr lang="zh-CN" altLang="en-US" sz="4000" b="1">
                <a:solidFill>
                  <a:srgbClr val="0000CC"/>
                </a:solidFill>
                <a:latin typeface="Times New Roman" panose="02020603050405020304" pitchFamily="18" charset="0"/>
              </a:rPr>
              <a:t>具有加和性</a:t>
            </a:r>
            <a:r>
              <a:rPr lang="zh-CN" altLang="en-US" sz="4000" b="1">
                <a:latin typeface="Times New Roman" panose="02020603050405020304" pitchFamily="18" charset="0"/>
              </a:rPr>
              <a:t>，即其数值与系统中物质的量成正比，是系统中各部分的该性质的总和。</a:t>
            </a:r>
          </a:p>
        </p:txBody>
      </p:sp>
      <p:sp>
        <p:nvSpPr>
          <p:cNvPr id="11269" name="AutoShape 5">
            <a:extLst>
              <a:ext uri="{FF2B5EF4-FFF2-40B4-BE49-F238E27FC236}">
                <a16:creationId xmlns:a16="http://schemas.microsoft.com/office/drawing/2014/main" id="{4B6A4CEC-3ABF-47E8-8B78-2566C7A5D8D2}"/>
              </a:ext>
            </a:extLst>
          </p:cNvPr>
          <p:cNvSpPr>
            <a:spLocks noChangeArrowheads="1"/>
          </p:cNvSpPr>
          <p:nvPr/>
        </p:nvSpPr>
        <p:spPr bwMode="auto">
          <a:xfrm>
            <a:off x="468313" y="3933825"/>
            <a:ext cx="7947025" cy="2592388"/>
          </a:xfrm>
          <a:prstGeom prst="plaque">
            <a:avLst>
              <a:gd name="adj" fmla="val 18949"/>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kumimoji="1" lang="zh-CN" altLang="en-US" sz="4000" b="1">
                <a:solidFill>
                  <a:srgbClr val="000066"/>
                </a:solidFill>
                <a:latin typeface="Times New Roman" panose="02020603050405020304" pitchFamily="18" charset="0"/>
                <a:ea typeface="楷体_GB2312" pitchFamily="49" charset="-122"/>
              </a:rPr>
              <a:t>例如两瓶</a:t>
            </a:r>
            <a:r>
              <a:rPr kumimoji="1" lang="en-US" altLang="zh-CN" sz="4000" b="1">
                <a:solidFill>
                  <a:srgbClr val="000066"/>
                </a:solidFill>
                <a:latin typeface="Times New Roman" panose="02020603050405020304" pitchFamily="18" charset="0"/>
                <a:ea typeface="楷体_GB2312" pitchFamily="49" charset="-122"/>
              </a:rPr>
              <a:t>300 mL</a:t>
            </a:r>
            <a:r>
              <a:rPr kumimoji="1" lang="zh-CN" altLang="en-US" sz="4000" b="1">
                <a:solidFill>
                  <a:srgbClr val="000066"/>
                </a:solidFill>
                <a:latin typeface="Times New Roman" panose="02020603050405020304" pitchFamily="18" charset="0"/>
                <a:ea typeface="楷体_GB2312" pitchFamily="49" charset="-122"/>
              </a:rPr>
              <a:t>的水混合在一起，</a:t>
            </a:r>
          </a:p>
          <a:p>
            <a:pPr algn="ctr">
              <a:spcBef>
                <a:spcPct val="20000"/>
              </a:spcBef>
            </a:pPr>
            <a:r>
              <a:rPr kumimoji="1" lang="zh-CN" altLang="en-US" sz="4000" b="1">
                <a:solidFill>
                  <a:srgbClr val="000066"/>
                </a:solidFill>
                <a:latin typeface="Times New Roman" panose="02020603050405020304" pitchFamily="18" charset="0"/>
                <a:ea typeface="楷体_GB2312" pitchFamily="49" charset="-122"/>
              </a:rPr>
              <a:t>体积增加至</a:t>
            </a:r>
            <a:r>
              <a:rPr kumimoji="1" lang="en-US" altLang="zh-CN" sz="4000" b="1">
                <a:solidFill>
                  <a:srgbClr val="000066"/>
                </a:solidFill>
                <a:latin typeface="Times New Roman" panose="02020603050405020304" pitchFamily="18" charset="0"/>
                <a:ea typeface="楷体_GB2312" pitchFamily="49" charset="-122"/>
              </a:rPr>
              <a:t>600 mL</a:t>
            </a:r>
            <a:r>
              <a:rPr kumimoji="1" lang="zh-CN" altLang="en-US" sz="4000" b="1">
                <a:solidFill>
                  <a:srgbClr val="000066"/>
                </a:solidFill>
                <a:latin typeface="Times New Roman" panose="02020603050405020304" pitchFamily="18" charset="0"/>
                <a:ea typeface="楷体_GB2312" pitchFamily="49" charset="-122"/>
              </a:rPr>
              <a:t>，</a:t>
            </a:r>
          </a:p>
          <a:p>
            <a:pPr algn="ctr">
              <a:spcBef>
                <a:spcPct val="20000"/>
              </a:spcBef>
            </a:pPr>
            <a:r>
              <a:rPr kumimoji="1" lang="zh-CN" altLang="en-US" sz="4000" b="1">
                <a:solidFill>
                  <a:srgbClr val="000066"/>
                </a:solidFill>
                <a:latin typeface="Times New Roman" panose="02020603050405020304" pitchFamily="18" charset="0"/>
                <a:ea typeface="楷体_GB2312" pitchFamily="49" charset="-122"/>
              </a:rPr>
              <a:t>体积</a:t>
            </a:r>
            <a:r>
              <a:rPr kumimoji="1" lang="en-US" altLang="zh-CN" sz="4000" b="1">
                <a:solidFill>
                  <a:srgbClr val="000066"/>
                </a:solidFill>
                <a:latin typeface="Times New Roman" panose="02020603050405020304" pitchFamily="18" charset="0"/>
                <a:ea typeface="楷体_GB2312" pitchFamily="49" charset="-122"/>
              </a:rPr>
              <a:t>-</a:t>
            </a:r>
            <a:r>
              <a:rPr kumimoji="1" lang="zh-CN" altLang="en-US" sz="4000" b="1">
                <a:solidFill>
                  <a:srgbClr val="000066"/>
                </a:solidFill>
                <a:latin typeface="Times New Roman" panose="02020603050405020304" pitchFamily="18" charset="0"/>
                <a:ea typeface="楷体_GB2312" pitchFamily="49" charset="-122"/>
              </a:rPr>
              <a:t>广度性质。</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0-#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CFCCA485-5AF7-4EFB-9EC6-797374BA30C2}"/>
              </a:ext>
            </a:extLst>
          </p:cNvPr>
          <p:cNvSpPr>
            <a:spLocks noGrp="1"/>
          </p:cNvSpPr>
          <p:nvPr>
            <p:ph type="sldNum" sz="quarter" idx="12"/>
          </p:nvPr>
        </p:nvSpPr>
        <p:spPr/>
        <p:txBody>
          <a:bodyPr/>
          <a:lstStyle/>
          <a:p>
            <a:fld id="{AB87316C-0867-4DCB-9D54-AD6A8DD3FAE5}" type="slidenum">
              <a:rPr lang="en-US" altLang="zh-CN"/>
              <a:pPr/>
              <a:t>17</a:t>
            </a:fld>
            <a:endParaRPr lang="en-US" altLang="zh-CN"/>
          </a:p>
        </p:txBody>
      </p:sp>
      <p:sp>
        <p:nvSpPr>
          <p:cNvPr id="12291" name="Rectangle 3">
            <a:extLst>
              <a:ext uri="{FF2B5EF4-FFF2-40B4-BE49-F238E27FC236}">
                <a16:creationId xmlns:a16="http://schemas.microsoft.com/office/drawing/2014/main" id="{E15D2FD5-ECC7-42E6-9220-A4C4FDE492A7}"/>
              </a:ext>
            </a:extLst>
          </p:cNvPr>
          <p:cNvSpPr>
            <a:spLocks noGrp="1" noChangeArrowheads="1"/>
          </p:cNvSpPr>
          <p:nvPr>
            <p:ph type="body" idx="1"/>
          </p:nvPr>
        </p:nvSpPr>
        <p:spPr>
          <a:xfrm>
            <a:off x="179388" y="115888"/>
            <a:ext cx="8785225" cy="2808287"/>
          </a:xfrm>
        </p:spPr>
        <p:txBody>
          <a:bodyPr/>
          <a:lstStyle/>
          <a:p>
            <a:pPr algn="just">
              <a:lnSpc>
                <a:spcPct val="110000"/>
              </a:lnSpc>
              <a:buFontTx/>
              <a:buNone/>
            </a:pPr>
            <a:r>
              <a:rPr lang="en-US" altLang="zh-CN" sz="4000" b="1">
                <a:solidFill>
                  <a:schemeClr val="tx2"/>
                </a:solidFill>
                <a:latin typeface="Times New Roman" panose="02020603050405020304" pitchFamily="18" charset="0"/>
              </a:rPr>
              <a:t>(2)</a:t>
            </a:r>
            <a:r>
              <a:rPr lang="en-US" altLang="zh-CN" sz="4000" b="1">
                <a:latin typeface="Times New Roman" panose="02020603050405020304" pitchFamily="18" charset="0"/>
              </a:rPr>
              <a:t> </a:t>
            </a:r>
            <a:r>
              <a:rPr lang="zh-CN" altLang="en-US" sz="4000" b="1">
                <a:solidFill>
                  <a:schemeClr val="tx2"/>
                </a:solidFill>
                <a:latin typeface="Times New Roman" panose="02020603050405020304" pitchFamily="18" charset="0"/>
              </a:rPr>
              <a:t>强度性质</a:t>
            </a:r>
            <a:r>
              <a:rPr lang="zh-CN" altLang="en-US" sz="4000" b="1">
                <a:latin typeface="Times New Roman" panose="02020603050405020304" pitchFamily="18" charset="0"/>
              </a:rPr>
              <a:t>：</a:t>
            </a:r>
          </a:p>
          <a:p>
            <a:pPr algn="just">
              <a:lnSpc>
                <a:spcPct val="110000"/>
              </a:lnSpc>
              <a:buFontTx/>
              <a:buNone/>
            </a:pPr>
            <a:r>
              <a:rPr lang="zh-CN" altLang="en-US" sz="4000" b="1">
                <a:latin typeface="Times New Roman" panose="02020603050405020304" pitchFamily="18" charset="0"/>
              </a:rPr>
              <a:t>   </a:t>
            </a:r>
            <a:r>
              <a:rPr lang="zh-CN" altLang="en-US" sz="3600" b="1">
                <a:solidFill>
                  <a:srgbClr val="FF0000"/>
                </a:solidFill>
                <a:latin typeface="Times New Roman" panose="02020603050405020304" pitchFamily="18" charset="0"/>
              </a:rPr>
              <a:t>不具有加和性</a:t>
            </a:r>
            <a:r>
              <a:rPr lang="en-US" altLang="zh-CN" sz="3600" b="1">
                <a:latin typeface="Times New Roman" panose="02020603050405020304" pitchFamily="18" charset="0"/>
              </a:rPr>
              <a:t>, </a:t>
            </a:r>
            <a:r>
              <a:rPr lang="zh-CN" altLang="en-US" sz="3600" b="1">
                <a:latin typeface="Times New Roman" panose="02020603050405020304" pitchFamily="18" charset="0"/>
              </a:rPr>
              <a:t>与系统中物质的量无关。它仅由系统中物质本身的特性所决定。如温度</a:t>
            </a:r>
            <a:r>
              <a:rPr lang="en-US" altLang="zh-CN" sz="3600" b="1" i="1">
                <a:latin typeface="Times New Roman" panose="02020603050405020304" pitchFamily="18" charset="0"/>
              </a:rPr>
              <a:t>T</a:t>
            </a:r>
            <a:r>
              <a:rPr lang="en-US" altLang="zh-CN" sz="3600" b="1">
                <a:latin typeface="Times New Roman" panose="02020603050405020304" pitchFamily="18" charset="0"/>
              </a:rPr>
              <a:t>,  </a:t>
            </a:r>
            <a:r>
              <a:rPr lang="zh-CN" altLang="en-US" sz="3600" b="1">
                <a:latin typeface="Times New Roman" panose="02020603050405020304" pitchFamily="18" charset="0"/>
              </a:rPr>
              <a:t>压力</a:t>
            </a:r>
            <a:r>
              <a:rPr lang="en-US" altLang="zh-CN" sz="3600" b="1">
                <a:latin typeface="Times New Roman" panose="02020603050405020304" pitchFamily="18" charset="0"/>
              </a:rPr>
              <a:t>(</a:t>
            </a:r>
            <a:r>
              <a:rPr lang="zh-CN" altLang="en-US" sz="3600" b="1">
                <a:latin typeface="Times New Roman" panose="02020603050405020304" pitchFamily="18" charset="0"/>
              </a:rPr>
              <a:t>压强</a:t>
            </a:r>
            <a:r>
              <a:rPr lang="en-US" altLang="zh-CN" sz="3600" b="1">
                <a:latin typeface="Times New Roman" panose="02020603050405020304" pitchFamily="18" charset="0"/>
              </a:rPr>
              <a:t>)</a:t>
            </a:r>
            <a:r>
              <a:rPr lang="en-US" altLang="zh-CN" sz="3600" b="1" i="1">
                <a:latin typeface="Times New Roman" panose="02020603050405020304" pitchFamily="18" charset="0"/>
              </a:rPr>
              <a:t>p</a:t>
            </a:r>
            <a:r>
              <a:rPr lang="en-US" altLang="zh-CN" sz="3600" b="1">
                <a:latin typeface="Times New Roman" panose="02020603050405020304" pitchFamily="18" charset="0"/>
              </a:rPr>
              <a:t>,  </a:t>
            </a:r>
            <a:r>
              <a:rPr lang="zh-CN" altLang="en-US" sz="3600" b="1">
                <a:latin typeface="Times New Roman" panose="02020603050405020304" pitchFamily="18" charset="0"/>
              </a:rPr>
              <a:t>密度</a:t>
            </a:r>
            <a:r>
              <a:rPr lang="zh-CN" altLang="en-US" sz="3600" b="1" i="1">
                <a:latin typeface="Times New Roman" panose="02020603050405020304" pitchFamily="18" charset="0"/>
                <a:sym typeface="Symbol" panose="05050102010706020507" pitchFamily="18" charset="2"/>
              </a:rPr>
              <a:t> </a:t>
            </a:r>
            <a:r>
              <a:rPr lang="en-US" altLang="zh-CN" sz="3600" b="1">
                <a:latin typeface="Times New Roman" panose="02020603050405020304" pitchFamily="18" charset="0"/>
                <a:sym typeface="Symbol" panose="05050102010706020507" pitchFamily="18" charset="2"/>
              </a:rPr>
              <a:t>, </a:t>
            </a:r>
            <a:r>
              <a:rPr lang="zh-CN" altLang="en-US" sz="3600" b="1">
                <a:latin typeface="Times New Roman" panose="02020603050405020304" pitchFamily="18" charset="0"/>
                <a:sym typeface="Symbol" panose="05050102010706020507" pitchFamily="18" charset="2"/>
              </a:rPr>
              <a:t>摩尔体积等。</a:t>
            </a:r>
          </a:p>
        </p:txBody>
      </p:sp>
      <p:sp>
        <p:nvSpPr>
          <p:cNvPr id="12293" name="AutoShape 5">
            <a:extLst>
              <a:ext uri="{FF2B5EF4-FFF2-40B4-BE49-F238E27FC236}">
                <a16:creationId xmlns:a16="http://schemas.microsoft.com/office/drawing/2014/main" id="{9E3B43A5-A031-4467-85CD-47A3EDECAF72}"/>
              </a:ext>
            </a:extLst>
          </p:cNvPr>
          <p:cNvSpPr>
            <a:spLocks noChangeArrowheads="1"/>
          </p:cNvSpPr>
          <p:nvPr/>
        </p:nvSpPr>
        <p:spPr bwMode="auto">
          <a:xfrm>
            <a:off x="323850" y="3357563"/>
            <a:ext cx="8355013" cy="3097212"/>
          </a:xfrm>
          <a:prstGeom prst="plaque">
            <a:avLst>
              <a:gd name="adj" fmla="val 18949"/>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kumimoji="1" lang="zh-CN" altLang="en-US" sz="4000" b="1">
                <a:solidFill>
                  <a:srgbClr val="000066"/>
                </a:solidFill>
                <a:latin typeface="Times New Roman" panose="02020603050405020304" pitchFamily="18" charset="0"/>
                <a:ea typeface="楷体_GB2312" pitchFamily="49" charset="-122"/>
              </a:rPr>
              <a:t>例如两杯</a:t>
            </a:r>
            <a:r>
              <a:rPr kumimoji="1" lang="en-US" altLang="zh-CN" sz="4000" b="1">
                <a:solidFill>
                  <a:srgbClr val="000066"/>
                </a:solidFill>
                <a:latin typeface="Times New Roman" panose="02020603050405020304" pitchFamily="18" charset="0"/>
                <a:ea typeface="楷体_GB2312" pitchFamily="49" charset="-122"/>
              </a:rPr>
              <a:t>300 K</a:t>
            </a:r>
            <a:r>
              <a:rPr kumimoji="1" lang="zh-CN" altLang="en-US" sz="4000" b="1">
                <a:solidFill>
                  <a:srgbClr val="000066"/>
                </a:solidFill>
                <a:latin typeface="Times New Roman" panose="02020603050405020304" pitchFamily="18" charset="0"/>
                <a:ea typeface="楷体_GB2312" pitchFamily="49" charset="-122"/>
              </a:rPr>
              <a:t>的水混合在一起，</a:t>
            </a:r>
          </a:p>
          <a:p>
            <a:pPr algn="ctr">
              <a:spcBef>
                <a:spcPct val="20000"/>
              </a:spcBef>
            </a:pPr>
            <a:r>
              <a:rPr kumimoji="1" lang="zh-CN" altLang="en-US" sz="4000" b="1">
                <a:solidFill>
                  <a:srgbClr val="000066"/>
                </a:solidFill>
                <a:latin typeface="Times New Roman" panose="02020603050405020304" pitchFamily="18" charset="0"/>
                <a:ea typeface="楷体_GB2312" pitchFamily="49" charset="-122"/>
              </a:rPr>
              <a:t>温度不会升至</a:t>
            </a:r>
            <a:r>
              <a:rPr kumimoji="1" lang="en-US" altLang="zh-CN" sz="4000" b="1">
                <a:solidFill>
                  <a:srgbClr val="000066"/>
                </a:solidFill>
                <a:latin typeface="Times New Roman" panose="02020603050405020304" pitchFamily="18" charset="0"/>
                <a:ea typeface="楷体_GB2312" pitchFamily="49" charset="-122"/>
              </a:rPr>
              <a:t>600 K</a:t>
            </a:r>
            <a:r>
              <a:rPr kumimoji="1" lang="zh-CN" altLang="en-US" sz="4000" b="1">
                <a:solidFill>
                  <a:srgbClr val="000066"/>
                </a:solidFill>
                <a:latin typeface="Times New Roman" panose="02020603050405020304" pitchFamily="18" charset="0"/>
                <a:ea typeface="楷体_GB2312" pitchFamily="49" charset="-122"/>
              </a:rPr>
              <a:t>，</a:t>
            </a:r>
          </a:p>
          <a:p>
            <a:pPr algn="ctr">
              <a:spcBef>
                <a:spcPct val="20000"/>
              </a:spcBef>
            </a:pPr>
            <a:r>
              <a:rPr kumimoji="1" lang="zh-CN" altLang="en-US" sz="4000" b="1">
                <a:solidFill>
                  <a:srgbClr val="000066"/>
                </a:solidFill>
                <a:latin typeface="Times New Roman" panose="02020603050405020304" pitchFamily="18" charset="0"/>
                <a:ea typeface="楷体_GB2312" pitchFamily="49" charset="-122"/>
              </a:rPr>
              <a:t>仍旧是</a:t>
            </a:r>
            <a:r>
              <a:rPr kumimoji="1" lang="en-US" altLang="zh-CN" sz="4000" b="1">
                <a:solidFill>
                  <a:srgbClr val="000066"/>
                </a:solidFill>
                <a:latin typeface="Times New Roman" panose="02020603050405020304" pitchFamily="18" charset="0"/>
                <a:ea typeface="楷体_GB2312" pitchFamily="49" charset="-122"/>
              </a:rPr>
              <a:t>300 K</a:t>
            </a:r>
            <a:r>
              <a:rPr kumimoji="1" lang="zh-CN" altLang="en-US" sz="4000" b="1">
                <a:solidFill>
                  <a:srgbClr val="000066"/>
                </a:solidFill>
                <a:latin typeface="Times New Roman" panose="02020603050405020304" pitchFamily="18" charset="0"/>
                <a:ea typeface="楷体_GB2312" pitchFamily="49" charset="-122"/>
              </a:rPr>
              <a:t>，</a:t>
            </a:r>
          </a:p>
          <a:p>
            <a:pPr algn="ctr">
              <a:spcBef>
                <a:spcPct val="20000"/>
              </a:spcBef>
            </a:pPr>
            <a:r>
              <a:rPr kumimoji="1" lang="zh-CN" altLang="en-US" sz="4000" b="1">
                <a:solidFill>
                  <a:srgbClr val="000066"/>
                </a:solidFill>
                <a:latin typeface="Times New Roman" panose="02020603050405020304" pitchFamily="18" charset="0"/>
                <a:ea typeface="楷体_GB2312" pitchFamily="49" charset="-122"/>
              </a:rPr>
              <a:t>故温度是强度性质。</a:t>
            </a:r>
            <a:endParaRPr kumimoji="1" lang="zh-CN" altLang="en-US" sz="2400">
              <a:solidFill>
                <a:srgbClr val="000066"/>
              </a:solidFill>
              <a:latin typeface="Times New Roman" panose="02020603050405020304" pitchFamily="18"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 calcmode="lin" valueType="num">
                                      <p:cBhvr additive="base">
                                        <p:cTn id="7" dur="500" fill="hold"/>
                                        <p:tgtEl>
                                          <p:spTgt spid="12293"/>
                                        </p:tgtEl>
                                        <p:attrNameLst>
                                          <p:attrName>ppt_x</p:attrName>
                                        </p:attrNameLst>
                                      </p:cBhvr>
                                      <p:tavLst>
                                        <p:tav tm="0">
                                          <p:val>
                                            <p:strVal val="0-#ppt_w/2"/>
                                          </p:val>
                                        </p:tav>
                                        <p:tav tm="100000">
                                          <p:val>
                                            <p:strVal val="#ppt_x"/>
                                          </p:val>
                                        </p:tav>
                                      </p:tavLst>
                                    </p:anim>
                                    <p:anim calcmode="lin" valueType="num">
                                      <p:cBhvr additive="base">
                                        <p:cTn id="8" dur="500" fill="hold"/>
                                        <p:tgtEl>
                                          <p:spTgt spid="122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C32F5F3C-DCED-4BD7-8479-F846F22B3DAC}"/>
              </a:ext>
            </a:extLst>
          </p:cNvPr>
          <p:cNvSpPr>
            <a:spLocks noGrp="1"/>
          </p:cNvSpPr>
          <p:nvPr>
            <p:ph type="sldNum" sz="quarter" idx="12"/>
          </p:nvPr>
        </p:nvSpPr>
        <p:spPr/>
        <p:txBody>
          <a:bodyPr/>
          <a:lstStyle/>
          <a:p>
            <a:fld id="{724AEB4F-572D-4850-B01E-59079D52B547}" type="slidenum">
              <a:rPr lang="en-US" altLang="zh-CN"/>
              <a:pPr/>
              <a:t>18</a:t>
            </a:fld>
            <a:endParaRPr lang="en-US" altLang="zh-CN"/>
          </a:p>
        </p:txBody>
      </p:sp>
      <p:sp>
        <p:nvSpPr>
          <p:cNvPr id="655364" name="Rectangle 4">
            <a:extLst>
              <a:ext uri="{FF2B5EF4-FFF2-40B4-BE49-F238E27FC236}">
                <a16:creationId xmlns:a16="http://schemas.microsoft.com/office/drawing/2014/main" id="{07CBB680-294D-4506-9EEE-5DF33AA3576C}"/>
              </a:ext>
            </a:extLst>
          </p:cNvPr>
          <p:cNvSpPr>
            <a:spLocks noGrp="1" noChangeArrowheads="1"/>
          </p:cNvSpPr>
          <p:nvPr>
            <p:ph type="title" idx="4294967295"/>
          </p:nvPr>
        </p:nvSpPr>
        <p:spPr>
          <a:xfrm>
            <a:off x="179388" y="188913"/>
            <a:ext cx="3889375" cy="777875"/>
          </a:xfrm>
        </p:spPr>
        <p:txBody>
          <a:bodyPr/>
          <a:lstStyle/>
          <a:p>
            <a:pPr algn="l"/>
            <a:r>
              <a:rPr lang="zh-CN" altLang="en-US" sz="3600" b="1"/>
              <a:t>强度性质：</a:t>
            </a:r>
          </a:p>
        </p:txBody>
      </p:sp>
      <p:graphicFrame>
        <p:nvGraphicFramePr>
          <p:cNvPr id="655365" name="Object 5">
            <a:extLst>
              <a:ext uri="{FF2B5EF4-FFF2-40B4-BE49-F238E27FC236}">
                <a16:creationId xmlns:a16="http://schemas.microsoft.com/office/drawing/2014/main" id="{F179C46C-F9D2-4BA8-9C23-9E5C2E95F450}"/>
              </a:ext>
            </a:extLst>
          </p:cNvPr>
          <p:cNvGraphicFramePr>
            <a:graphicFrameLocks noChangeAspect="1"/>
          </p:cNvGraphicFramePr>
          <p:nvPr/>
        </p:nvGraphicFramePr>
        <p:xfrm>
          <a:off x="323850" y="908050"/>
          <a:ext cx="8280400" cy="2439988"/>
        </p:xfrm>
        <a:graphic>
          <a:graphicData uri="http://schemas.openxmlformats.org/presentationml/2006/ole">
            <mc:AlternateContent xmlns:mc="http://schemas.openxmlformats.org/markup-compatibility/2006">
              <mc:Choice xmlns:v="urn:schemas-microsoft-com:vml" Requires="v">
                <p:oleObj spid="_x0000_s655368" name="公式" r:id="rId3" imgW="2844720" imgH="838080" progId="Equation.3">
                  <p:embed/>
                </p:oleObj>
              </mc:Choice>
              <mc:Fallback>
                <p:oleObj name="公式" r:id="rId3" imgW="2844720" imgH="838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908050"/>
                        <a:ext cx="8280400" cy="243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366" name="Text Box 6">
            <a:extLst>
              <a:ext uri="{FF2B5EF4-FFF2-40B4-BE49-F238E27FC236}">
                <a16:creationId xmlns:a16="http://schemas.microsoft.com/office/drawing/2014/main" id="{7AC45895-230A-44CF-B314-A9D56AE7E54C}"/>
              </a:ext>
            </a:extLst>
          </p:cNvPr>
          <p:cNvSpPr txBox="1">
            <a:spLocks noChangeArrowheads="1"/>
          </p:cNvSpPr>
          <p:nvPr/>
        </p:nvSpPr>
        <p:spPr bwMode="auto">
          <a:xfrm>
            <a:off x="323850" y="3573463"/>
            <a:ext cx="82819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Times New Roman" panose="02020603050405020304" pitchFamily="18" charset="0"/>
                <a:cs typeface="Times New Roman" panose="02020603050405020304" pitchFamily="18" charset="0"/>
              </a:rPr>
              <a:t>理想气体状态方程：</a:t>
            </a:r>
            <a:r>
              <a:rPr lang="en-US" altLang="zh-CN" sz="4400" b="1" i="1">
                <a:latin typeface="Times New Roman" panose="02020603050405020304" pitchFamily="18" charset="0"/>
                <a:cs typeface="Times New Roman" panose="02020603050405020304" pitchFamily="18" charset="0"/>
              </a:rPr>
              <a:t>pV</a:t>
            </a:r>
            <a:r>
              <a:rPr lang="en-US" altLang="zh-CN" sz="4400" b="1">
                <a:latin typeface="Times New Roman" panose="02020603050405020304" pitchFamily="18" charset="0"/>
                <a:cs typeface="Times New Roman" panose="02020603050405020304" pitchFamily="18" charset="0"/>
              </a:rPr>
              <a:t> = </a:t>
            </a:r>
            <a:r>
              <a:rPr lang="en-US" altLang="zh-CN" sz="4400" b="1" i="1">
                <a:latin typeface="Times New Roman" panose="02020603050405020304" pitchFamily="18" charset="0"/>
                <a:cs typeface="Times New Roman" panose="02020603050405020304" pitchFamily="18" charset="0"/>
              </a:rPr>
              <a:t>nRT</a:t>
            </a:r>
            <a:endParaRPr lang="en-US" altLang="zh-CN" sz="4400" b="1">
              <a:latin typeface="Times New Roman" panose="02020603050405020304" pitchFamily="18" charset="0"/>
              <a:cs typeface="Times New Roman" panose="02020603050405020304" pitchFamily="18" charset="0"/>
            </a:endParaRPr>
          </a:p>
        </p:txBody>
      </p:sp>
      <p:sp>
        <p:nvSpPr>
          <p:cNvPr id="655367" name="Rectangle 7">
            <a:extLst>
              <a:ext uri="{FF2B5EF4-FFF2-40B4-BE49-F238E27FC236}">
                <a16:creationId xmlns:a16="http://schemas.microsoft.com/office/drawing/2014/main" id="{F685FA9B-A543-4CEB-BA2A-A0F8B77E1C4F}"/>
              </a:ext>
            </a:extLst>
          </p:cNvPr>
          <p:cNvSpPr>
            <a:spLocks noChangeArrowheads="1"/>
          </p:cNvSpPr>
          <p:nvPr/>
        </p:nvSpPr>
        <p:spPr bwMode="auto">
          <a:xfrm>
            <a:off x="323850" y="4508500"/>
            <a:ext cx="8208963" cy="1739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52400">
              <a:tabLst>
                <a:tab pos="1600200" algn="l"/>
              </a:tabLst>
              <a:defRPr kumimoji="1" sz="2400">
                <a:solidFill>
                  <a:schemeClr val="tx1"/>
                </a:solidFill>
                <a:latin typeface="Times New Roman" panose="02020603050405020304" pitchFamily="18" charset="0"/>
                <a:ea typeface="宋体" panose="02010600030101010101" pitchFamily="2" charset="-122"/>
              </a:defRPr>
            </a:lvl1pPr>
            <a:lvl2pPr>
              <a:tabLst>
                <a:tab pos="1600200" algn="l"/>
              </a:tabLst>
              <a:defRPr kumimoji="1" sz="2400">
                <a:solidFill>
                  <a:schemeClr val="tx1"/>
                </a:solidFill>
                <a:latin typeface="Times New Roman" panose="02020603050405020304" pitchFamily="18" charset="0"/>
                <a:ea typeface="宋体" panose="02010600030101010101" pitchFamily="2" charset="-122"/>
              </a:defRPr>
            </a:lvl2pPr>
            <a:lvl3pPr>
              <a:tabLst>
                <a:tab pos="1600200" algn="l"/>
              </a:tabLst>
              <a:defRPr kumimoji="1" sz="2400">
                <a:solidFill>
                  <a:schemeClr val="tx1"/>
                </a:solidFill>
                <a:latin typeface="Times New Roman" panose="02020603050405020304" pitchFamily="18" charset="0"/>
                <a:ea typeface="宋体" panose="02010600030101010101" pitchFamily="2" charset="-122"/>
              </a:defRPr>
            </a:lvl3pPr>
            <a:lvl4pPr>
              <a:tabLst>
                <a:tab pos="1600200" algn="l"/>
              </a:tabLst>
              <a:defRPr kumimoji="1" sz="2400">
                <a:solidFill>
                  <a:schemeClr val="tx1"/>
                </a:solidFill>
                <a:latin typeface="Times New Roman" panose="02020603050405020304" pitchFamily="18" charset="0"/>
                <a:ea typeface="宋体" panose="02010600030101010101" pitchFamily="2" charset="-122"/>
              </a:defRPr>
            </a:lvl4pPr>
            <a:lvl5pPr>
              <a:tabLst>
                <a:tab pos="16002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6002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6002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6002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600200" algn="l"/>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3600" b="1" i="1">
                <a:ea typeface="楷体_GB2312" pitchFamily="49" charset="-122"/>
              </a:rPr>
              <a:t>p  </a:t>
            </a:r>
            <a:r>
              <a:rPr kumimoji="0" lang="en-US" altLang="zh-CN" sz="3600" b="1">
                <a:ea typeface="楷体_GB2312" pitchFamily="49" charset="-122"/>
              </a:rPr>
              <a:t>(</a:t>
            </a:r>
            <a:r>
              <a:rPr kumimoji="0" lang="zh-CN" altLang="en-US" sz="3600" b="1">
                <a:ea typeface="楷体_GB2312" pitchFamily="49" charset="-122"/>
              </a:rPr>
              <a:t>压强</a:t>
            </a:r>
            <a:r>
              <a:rPr kumimoji="0" lang="en-US" altLang="zh-CN" sz="3600" b="1">
                <a:ea typeface="楷体_GB2312" pitchFamily="49" charset="-122"/>
              </a:rPr>
              <a:t>)          Pa</a:t>
            </a:r>
            <a:r>
              <a:rPr kumimoji="0" lang="zh-CN" altLang="en-US" sz="3600" b="1">
                <a:ea typeface="楷体_GB2312" pitchFamily="49" charset="-122"/>
              </a:rPr>
              <a:t>；  </a:t>
            </a:r>
            <a:r>
              <a:rPr kumimoji="0" lang="en-US" altLang="zh-CN" sz="3600" b="1" i="1">
                <a:ea typeface="楷体_GB2312" pitchFamily="49" charset="-122"/>
              </a:rPr>
              <a:t>V</a:t>
            </a:r>
            <a:r>
              <a:rPr kumimoji="0" lang="zh-CN" altLang="en-US" sz="3600" b="1">
                <a:ea typeface="楷体_GB2312" pitchFamily="49" charset="-122"/>
              </a:rPr>
              <a:t>（体积）      </a:t>
            </a:r>
            <a:r>
              <a:rPr kumimoji="0" lang="en-US" altLang="zh-CN" sz="3600" b="1">
                <a:ea typeface="楷体_GB2312" pitchFamily="49" charset="-122"/>
              </a:rPr>
              <a:t>m</a:t>
            </a:r>
            <a:r>
              <a:rPr kumimoji="0" lang="en-US" altLang="zh-CN" sz="3600" b="1" baseline="30000">
                <a:ea typeface="楷体_GB2312" pitchFamily="49" charset="-122"/>
              </a:rPr>
              <a:t>3</a:t>
            </a:r>
            <a:r>
              <a:rPr kumimoji="0" lang="zh-CN" altLang="en-US" sz="3600" b="1">
                <a:ea typeface="楷体_GB2312" pitchFamily="49" charset="-122"/>
              </a:rPr>
              <a:t>；</a:t>
            </a:r>
          </a:p>
          <a:p>
            <a:r>
              <a:rPr kumimoji="0" lang="en-US" altLang="zh-CN" sz="3600" b="1" i="1">
                <a:ea typeface="楷体_GB2312" pitchFamily="49" charset="-122"/>
              </a:rPr>
              <a:t>n </a:t>
            </a:r>
            <a:r>
              <a:rPr kumimoji="0" lang="en-US" altLang="zh-CN" sz="3600" b="1">
                <a:ea typeface="楷体_GB2312" pitchFamily="49" charset="-122"/>
              </a:rPr>
              <a:t>(</a:t>
            </a:r>
            <a:r>
              <a:rPr kumimoji="0" lang="zh-CN" altLang="en-US" sz="3600" b="1">
                <a:ea typeface="楷体_GB2312" pitchFamily="49" charset="-122"/>
              </a:rPr>
              <a:t>物质的量</a:t>
            </a:r>
            <a:r>
              <a:rPr kumimoji="0" lang="en-US" altLang="zh-CN" sz="3600" b="1">
                <a:ea typeface="楷体_GB2312" pitchFamily="49" charset="-122"/>
              </a:rPr>
              <a:t>) mol;     </a:t>
            </a:r>
            <a:r>
              <a:rPr kumimoji="0" lang="en-US" altLang="zh-CN" sz="3600" b="1" i="1">
                <a:ea typeface="楷体_GB2312" pitchFamily="49" charset="-122"/>
              </a:rPr>
              <a:t>T</a:t>
            </a:r>
            <a:r>
              <a:rPr kumimoji="0" lang="zh-CN" altLang="en-US" sz="3600" b="1">
                <a:ea typeface="楷体_GB2312" pitchFamily="49" charset="-122"/>
              </a:rPr>
              <a:t>（绝对温度）</a:t>
            </a:r>
            <a:r>
              <a:rPr kumimoji="0" lang="en-US" altLang="zh-CN" sz="3600" b="1">
                <a:ea typeface="楷体_GB2312" pitchFamily="49" charset="-122"/>
              </a:rPr>
              <a:t>K;</a:t>
            </a:r>
            <a:endParaRPr kumimoji="0" lang="en-US" altLang="zh-CN" sz="3600" b="1" i="1">
              <a:ea typeface="楷体_GB2312" pitchFamily="49" charset="-122"/>
            </a:endParaRPr>
          </a:p>
          <a:p>
            <a:r>
              <a:rPr kumimoji="0" lang="en-US" altLang="zh-CN" sz="3600" b="1" i="1">
                <a:ea typeface="楷体_GB2312" pitchFamily="49" charset="-122"/>
              </a:rPr>
              <a:t>R </a:t>
            </a:r>
            <a:r>
              <a:rPr kumimoji="0" lang="en-US" altLang="zh-CN" sz="3600" b="1">
                <a:ea typeface="楷体_GB2312" pitchFamily="49" charset="-122"/>
              </a:rPr>
              <a:t>(</a:t>
            </a:r>
            <a:r>
              <a:rPr kumimoji="0" lang="zh-CN" altLang="en-US" sz="3600" b="1">
                <a:ea typeface="楷体_GB2312" pitchFamily="49" charset="-122"/>
              </a:rPr>
              <a:t>气体常数</a:t>
            </a:r>
            <a:r>
              <a:rPr kumimoji="0" lang="en-US" altLang="zh-CN" sz="3600" b="1">
                <a:ea typeface="楷体_GB2312" pitchFamily="49" charset="-122"/>
              </a:rPr>
              <a:t>)</a:t>
            </a:r>
            <a:r>
              <a:rPr kumimoji="0" lang="en-US" altLang="zh-CN" sz="3600" b="1" i="1">
                <a:ea typeface="楷体_GB2312" pitchFamily="49" charset="-122"/>
              </a:rPr>
              <a:t>   </a:t>
            </a:r>
            <a:r>
              <a:rPr kumimoji="0" lang="en-US" altLang="zh-CN" sz="3600" b="1">
                <a:ea typeface="楷体_GB2312" pitchFamily="49" charset="-122"/>
              </a:rPr>
              <a:t>8.314 J</a:t>
            </a:r>
            <a:r>
              <a:rPr kumimoji="0" lang="en-US" altLang="zh-CN" sz="3600" b="1">
                <a:ea typeface="楷体_GB2312" pitchFamily="49" charset="-122"/>
                <a:cs typeface="Times New Roman" panose="02020603050405020304" pitchFamily="18" charset="0"/>
              </a:rPr>
              <a:t>•</a:t>
            </a:r>
            <a:r>
              <a:rPr kumimoji="0" lang="en-US" altLang="zh-CN" sz="3600" b="1">
                <a:ea typeface="楷体_GB2312" pitchFamily="49" charset="-122"/>
              </a:rPr>
              <a:t>mol</a:t>
            </a:r>
            <a:r>
              <a:rPr kumimoji="0" lang="en-US" altLang="zh-CN" sz="3600" b="1" baseline="30000">
                <a:ea typeface="楷体_GB2312" pitchFamily="49" charset="-122"/>
                <a:sym typeface="Symbol" panose="05050102010706020507" pitchFamily="18" charset="2"/>
              </a:rPr>
              <a:t></a:t>
            </a:r>
            <a:r>
              <a:rPr kumimoji="0" lang="en-US" altLang="zh-CN" sz="3600" b="1" baseline="30000">
                <a:ea typeface="楷体_GB2312" pitchFamily="49" charset="-122"/>
              </a:rPr>
              <a:t>1</a:t>
            </a:r>
            <a:r>
              <a:rPr kumimoji="0" lang="en-US" altLang="zh-CN" sz="3600" b="1">
                <a:ea typeface="楷体_GB2312" pitchFamily="49" charset="-122"/>
              </a:rPr>
              <a:t>•K</a:t>
            </a:r>
            <a:r>
              <a:rPr kumimoji="0" lang="en-US" altLang="zh-CN" sz="3600" b="1" baseline="30000">
                <a:ea typeface="楷体_GB2312" pitchFamily="49" charset="-122"/>
                <a:sym typeface="Symbol" panose="05050102010706020507" pitchFamily="18" charset="2"/>
              </a:rPr>
              <a:t></a:t>
            </a:r>
            <a:r>
              <a:rPr kumimoji="0" lang="en-US" altLang="zh-CN" sz="3600" b="1" baseline="30000">
                <a:ea typeface="楷体_GB2312" pitchFamily="49" charset="-122"/>
              </a:rPr>
              <a:t>1</a:t>
            </a:r>
            <a:r>
              <a:rPr kumimoji="0" lang="en-US" altLang="zh-CN" sz="3600" b="1">
                <a:ea typeface="楷体_GB2312" pitchFamily="49" charset="-122"/>
              </a:rPr>
              <a:t>.</a:t>
            </a:r>
            <a:r>
              <a:rPr kumimoji="0" lang="en-US" altLang="zh-CN" sz="3000">
                <a:ea typeface="楷体_GB2312" pitchFamily="49"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65"/>
                                        </p:tgtEl>
                                        <p:attrNameLst>
                                          <p:attrName>style.visibility</p:attrName>
                                        </p:attrNameLst>
                                      </p:cBhvr>
                                      <p:to>
                                        <p:strVal val="visible"/>
                                      </p:to>
                                    </p:set>
                                    <p:animEffect transition="in" filter="blinds(horizontal)">
                                      <p:cBhvr>
                                        <p:cTn id="7" dur="500"/>
                                        <p:tgtEl>
                                          <p:spTgt spid="655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66"/>
                                        </p:tgtEl>
                                        <p:attrNameLst>
                                          <p:attrName>style.visibility</p:attrName>
                                        </p:attrNameLst>
                                      </p:cBhvr>
                                      <p:to>
                                        <p:strVal val="visible"/>
                                      </p:to>
                                    </p:set>
                                    <p:animEffect transition="in" filter="blinds(horizontal)">
                                      <p:cBhvr>
                                        <p:cTn id="12" dur="500"/>
                                        <p:tgtEl>
                                          <p:spTgt spid="6553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367"/>
                                        </p:tgtEl>
                                        <p:attrNameLst>
                                          <p:attrName>style.visibility</p:attrName>
                                        </p:attrNameLst>
                                      </p:cBhvr>
                                      <p:to>
                                        <p:strVal val="visible"/>
                                      </p:to>
                                    </p:set>
                                    <p:animEffect transition="in" filter="blinds(horizontal)">
                                      <p:cBhvr>
                                        <p:cTn id="17" dur="500"/>
                                        <p:tgtEl>
                                          <p:spTgt spid="65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6" grpId="0"/>
      <p:bldP spid="65536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265873A-CC70-49FC-9936-D710426B1B2F}"/>
              </a:ext>
            </a:extLst>
          </p:cNvPr>
          <p:cNvSpPr>
            <a:spLocks noGrp="1"/>
          </p:cNvSpPr>
          <p:nvPr>
            <p:ph type="sldNum" sz="quarter" idx="12"/>
          </p:nvPr>
        </p:nvSpPr>
        <p:spPr/>
        <p:txBody>
          <a:bodyPr/>
          <a:lstStyle/>
          <a:p>
            <a:fld id="{52D79591-995B-4FB8-980D-B8721DFE90DD}" type="slidenum">
              <a:rPr lang="en-US" altLang="zh-CN"/>
              <a:pPr/>
              <a:t>19</a:t>
            </a:fld>
            <a:endParaRPr lang="en-US" altLang="zh-CN"/>
          </a:p>
        </p:txBody>
      </p:sp>
      <p:sp>
        <p:nvSpPr>
          <p:cNvPr id="23554" name="Rectangle 2">
            <a:extLst>
              <a:ext uri="{FF2B5EF4-FFF2-40B4-BE49-F238E27FC236}">
                <a16:creationId xmlns:a16="http://schemas.microsoft.com/office/drawing/2014/main" id="{AD1D290E-2946-4A1B-A3B9-1D6D8FF2486A}"/>
              </a:ext>
            </a:extLst>
          </p:cNvPr>
          <p:cNvSpPr>
            <a:spLocks noGrp="1" noChangeArrowheads="1"/>
          </p:cNvSpPr>
          <p:nvPr>
            <p:ph type="ctrTitle"/>
          </p:nvPr>
        </p:nvSpPr>
        <p:spPr>
          <a:xfrm>
            <a:off x="323850" y="908050"/>
            <a:ext cx="8497888" cy="2592388"/>
          </a:xfrm>
        </p:spPr>
        <p:txBody>
          <a:bodyPr anchor="t"/>
          <a:lstStyle/>
          <a:p>
            <a:pPr algn="just">
              <a:lnSpc>
                <a:spcPct val="120000"/>
              </a:lnSpc>
            </a:pPr>
            <a:r>
              <a:rPr lang="zh-CN" altLang="en-US" sz="4000" b="1">
                <a:solidFill>
                  <a:schemeClr val="tx1"/>
                </a:solidFill>
                <a:latin typeface="Times New Roman" panose="02020603050405020304" pitchFamily="18" charset="0"/>
              </a:rPr>
              <a:t>系统的状态发生变化，从始态变到终态，就说系统经历了一个热力学过程，简称</a:t>
            </a:r>
            <a:r>
              <a:rPr lang="zh-CN" altLang="en-US" sz="4000" b="1">
                <a:solidFill>
                  <a:srgbClr val="0000FF"/>
                </a:solidFill>
                <a:latin typeface="Times New Roman" panose="02020603050405020304" pitchFamily="18" charset="0"/>
              </a:rPr>
              <a:t>过程</a:t>
            </a:r>
            <a:r>
              <a:rPr lang="en-US" altLang="zh-CN" sz="4000" b="1">
                <a:solidFill>
                  <a:srgbClr val="0000FF"/>
                </a:solidFill>
                <a:latin typeface="Times New Roman" panose="02020603050405020304" pitchFamily="18" charset="0"/>
              </a:rPr>
              <a:t>(process)</a:t>
            </a:r>
            <a:r>
              <a:rPr lang="zh-CN" altLang="en-US" sz="4000" b="1">
                <a:solidFill>
                  <a:schemeClr val="tx1"/>
                </a:solidFill>
                <a:latin typeface="Times New Roman" panose="02020603050405020304" pitchFamily="18" charset="0"/>
              </a:rPr>
              <a:t>。</a:t>
            </a:r>
          </a:p>
        </p:txBody>
      </p:sp>
      <p:sp>
        <p:nvSpPr>
          <p:cNvPr id="23563" name="Rectangle 11">
            <a:extLst>
              <a:ext uri="{FF2B5EF4-FFF2-40B4-BE49-F238E27FC236}">
                <a16:creationId xmlns:a16="http://schemas.microsoft.com/office/drawing/2014/main" id="{D3C67B91-528C-48BF-A17A-DF202F97DB5B}"/>
              </a:ext>
            </a:extLst>
          </p:cNvPr>
          <p:cNvSpPr>
            <a:spLocks noGrp="1" noChangeArrowheads="1"/>
          </p:cNvSpPr>
          <p:nvPr>
            <p:ph type="subTitle" idx="1"/>
          </p:nvPr>
        </p:nvSpPr>
        <p:spPr>
          <a:xfrm>
            <a:off x="250825" y="3284538"/>
            <a:ext cx="8748713" cy="3024187"/>
          </a:xfrm>
        </p:spPr>
        <p:txBody>
          <a:bodyPr/>
          <a:lstStyle/>
          <a:p>
            <a:pPr algn="l"/>
            <a:r>
              <a:rPr lang="zh-CN" altLang="en-US" sz="4000" b="1">
                <a:latin typeface="Times New Roman" panose="02020603050405020304" pitchFamily="18" charset="0"/>
              </a:rPr>
              <a:t>等压过程</a:t>
            </a:r>
            <a:r>
              <a:rPr lang="en-US" altLang="zh-CN" sz="4000" b="1">
                <a:latin typeface="Times New Roman" panose="02020603050405020304" pitchFamily="18" charset="0"/>
              </a:rPr>
              <a:t>(</a:t>
            </a:r>
            <a:r>
              <a:rPr lang="en-US" altLang="zh-CN" sz="4000" b="1" i="1">
                <a:latin typeface="Times New Roman" panose="02020603050405020304" pitchFamily="18" charset="0"/>
              </a:rPr>
              <a:t>p</a:t>
            </a:r>
            <a:r>
              <a:rPr lang="zh-CN" altLang="en-US" sz="4000" b="1" baseline="-25000">
                <a:latin typeface="Times New Roman" panose="02020603050405020304" pitchFamily="18" charset="0"/>
              </a:rPr>
              <a:t>始</a:t>
            </a:r>
            <a:r>
              <a:rPr lang="zh-CN" altLang="en-US" sz="4000" b="1">
                <a:latin typeface="Times New Roman" panose="02020603050405020304" pitchFamily="18" charset="0"/>
              </a:rPr>
              <a:t> </a:t>
            </a:r>
            <a:r>
              <a:rPr lang="en-US" altLang="zh-CN" sz="4000" b="1">
                <a:latin typeface="Times New Roman" panose="02020603050405020304" pitchFamily="18" charset="0"/>
              </a:rPr>
              <a:t>= </a:t>
            </a:r>
            <a:r>
              <a:rPr lang="en-US" altLang="zh-CN" sz="4000" b="1" i="1">
                <a:latin typeface="Times New Roman" panose="02020603050405020304" pitchFamily="18" charset="0"/>
              </a:rPr>
              <a:t>p</a:t>
            </a:r>
            <a:r>
              <a:rPr lang="zh-CN" altLang="en-US" sz="4000" b="1" baseline="-25000">
                <a:latin typeface="Times New Roman" panose="02020603050405020304" pitchFamily="18" charset="0"/>
              </a:rPr>
              <a:t>终</a:t>
            </a:r>
            <a:r>
              <a:rPr lang="zh-CN" altLang="en-US" sz="4000" b="1">
                <a:latin typeface="Times New Roman" panose="02020603050405020304" pitchFamily="18" charset="0"/>
              </a:rPr>
              <a:t> </a:t>
            </a:r>
            <a:r>
              <a:rPr lang="en-US" altLang="zh-CN" sz="4000" b="1">
                <a:latin typeface="Times New Roman" panose="02020603050405020304" pitchFamily="18" charset="0"/>
              </a:rPr>
              <a:t>= </a:t>
            </a:r>
            <a:r>
              <a:rPr lang="en-US" altLang="zh-CN" sz="4000" b="1" i="1">
                <a:latin typeface="Times New Roman" panose="02020603050405020304" pitchFamily="18" charset="0"/>
              </a:rPr>
              <a:t>p</a:t>
            </a:r>
            <a:r>
              <a:rPr lang="zh-CN" altLang="en-US" sz="4000" b="1" baseline="-25000">
                <a:latin typeface="Times New Roman" panose="02020603050405020304" pitchFamily="18" charset="0"/>
              </a:rPr>
              <a:t>外</a:t>
            </a:r>
            <a:r>
              <a:rPr lang="en-US" altLang="zh-CN" sz="4000" b="1">
                <a:latin typeface="Times New Roman" panose="02020603050405020304" pitchFamily="18" charset="0"/>
              </a:rPr>
              <a:t>)</a:t>
            </a:r>
          </a:p>
          <a:p>
            <a:pPr algn="l"/>
            <a:r>
              <a:rPr lang="zh-CN" altLang="en-US" sz="4000" b="1">
                <a:latin typeface="Times New Roman" panose="02020603050405020304" pitchFamily="18" charset="0"/>
              </a:rPr>
              <a:t>等容过程</a:t>
            </a:r>
            <a:r>
              <a:rPr lang="en-US" altLang="zh-CN" sz="4000" b="1">
                <a:latin typeface="Times New Roman" panose="02020603050405020304" pitchFamily="18" charset="0"/>
              </a:rPr>
              <a:t>(</a:t>
            </a:r>
            <a:r>
              <a:rPr lang="en-US" altLang="zh-CN" sz="4000" b="1" i="1">
                <a:latin typeface="Times New Roman" panose="02020603050405020304" pitchFamily="18" charset="0"/>
              </a:rPr>
              <a:t>V</a:t>
            </a:r>
            <a:r>
              <a:rPr lang="zh-CN" altLang="en-US" sz="4000" b="1" baseline="-25000">
                <a:latin typeface="Times New Roman" panose="02020603050405020304" pitchFamily="18" charset="0"/>
              </a:rPr>
              <a:t>始</a:t>
            </a:r>
            <a:r>
              <a:rPr lang="zh-CN" altLang="en-US" sz="4000" b="1">
                <a:latin typeface="Times New Roman" panose="02020603050405020304" pitchFamily="18" charset="0"/>
              </a:rPr>
              <a:t> </a:t>
            </a:r>
            <a:r>
              <a:rPr lang="en-US" altLang="zh-CN" sz="4000" b="1">
                <a:latin typeface="Times New Roman" panose="02020603050405020304" pitchFamily="18" charset="0"/>
              </a:rPr>
              <a:t>= </a:t>
            </a:r>
            <a:r>
              <a:rPr lang="en-US" altLang="zh-CN" sz="4000" b="1" i="1">
                <a:latin typeface="Times New Roman" panose="02020603050405020304" pitchFamily="18" charset="0"/>
              </a:rPr>
              <a:t>V</a:t>
            </a:r>
            <a:r>
              <a:rPr lang="zh-CN" altLang="en-US" sz="4000" b="1" baseline="-25000">
                <a:latin typeface="Times New Roman" panose="02020603050405020304" pitchFamily="18" charset="0"/>
              </a:rPr>
              <a:t>终</a:t>
            </a:r>
            <a:r>
              <a:rPr lang="en-US" altLang="zh-CN" sz="4000" b="1">
                <a:latin typeface="Times New Roman" panose="02020603050405020304" pitchFamily="18" charset="0"/>
              </a:rPr>
              <a:t>)</a:t>
            </a:r>
          </a:p>
          <a:p>
            <a:pPr algn="l"/>
            <a:r>
              <a:rPr lang="zh-CN" altLang="en-US" sz="4000" b="1">
                <a:latin typeface="Times New Roman" panose="02020603050405020304" pitchFamily="18" charset="0"/>
              </a:rPr>
              <a:t>等温过程</a:t>
            </a:r>
            <a:r>
              <a:rPr lang="en-US" altLang="zh-CN" sz="4000" b="1">
                <a:latin typeface="Times New Roman" panose="02020603050405020304" pitchFamily="18" charset="0"/>
              </a:rPr>
              <a:t>(</a:t>
            </a:r>
            <a:r>
              <a:rPr lang="en-US" altLang="zh-CN" sz="4000" b="1" i="1">
                <a:latin typeface="Times New Roman" panose="02020603050405020304" pitchFamily="18" charset="0"/>
              </a:rPr>
              <a:t>T</a:t>
            </a:r>
            <a:r>
              <a:rPr lang="zh-CN" altLang="en-US" sz="4000" b="1" baseline="-25000">
                <a:latin typeface="Times New Roman" panose="02020603050405020304" pitchFamily="18" charset="0"/>
              </a:rPr>
              <a:t>始</a:t>
            </a:r>
            <a:r>
              <a:rPr lang="zh-CN" altLang="en-US" sz="4000" b="1">
                <a:latin typeface="Times New Roman" panose="02020603050405020304" pitchFamily="18" charset="0"/>
              </a:rPr>
              <a:t> </a:t>
            </a:r>
            <a:r>
              <a:rPr lang="en-US" altLang="zh-CN" sz="4000" b="1">
                <a:latin typeface="Times New Roman" panose="02020603050405020304" pitchFamily="18" charset="0"/>
              </a:rPr>
              <a:t>= </a:t>
            </a:r>
            <a:r>
              <a:rPr lang="en-US" altLang="zh-CN" sz="4000" b="1" i="1">
                <a:latin typeface="Times New Roman" panose="02020603050405020304" pitchFamily="18" charset="0"/>
              </a:rPr>
              <a:t>T</a:t>
            </a:r>
            <a:r>
              <a:rPr lang="zh-CN" altLang="en-US" sz="4000" b="1" baseline="-25000">
                <a:latin typeface="Times New Roman" panose="02020603050405020304" pitchFamily="18" charset="0"/>
              </a:rPr>
              <a:t>终</a:t>
            </a:r>
            <a:r>
              <a:rPr lang="en-US" altLang="zh-CN" sz="4000" b="1">
                <a:latin typeface="Times New Roman" panose="02020603050405020304" pitchFamily="18" charset="0"/>
              </a:rPr>
              <a:t>) </a:t>
            </a:r>
          </a:p>
          <a:p>
            <a:pPr algn="l"/>
            <a:r>
              <a:rPr lang="zh-CN" altLang="en-US" sz="4000" b="1">
                <a:latin typeface="Times New Roman" panose="02020603050405020304" pitchFamily="18" charset="0"/>
              </a:rPr>
              <a:t>绝热过程</a:t>
            </a:r>
            <a:r>
              <a:rPr lang="en-US" altLang="zh-CN" sz="4000" b="1">
                <a:latin typeface="Times New Roman" panose="02020603050405020304" pitchFamily="18" charset="0"/>
              </a:rPr>
              <a:t>(</a:t>
            </a:r>
            <a:r>
              <a:rPr lang="zh-CN" altLang="en-US" sz="4000" b="1">
                <a:latin typeface="Times New Roman" panose="02020603050405020304" pitchFamily="18" charset="0"/>
              </a:rPr>
              <a:t>系统和环境之间没有热交换</a:t>
            </a:r>
            <a:r>
              <a:rPr lang="en-US" altLang="zh-CN" sz="4000" b="1">
                <a:latin typeface="Times New Roman" panose="02020603050405020304" pitchFamily="18" charset="0"/>
              </a:rPr>
              <a:t>)</a:t>
            </a:r>
          </a:p>
        </p:txBody>
      </p:sp>
      <p:sp>
        <p:nvSpPr>
          <p:cNvPr id="442371" name="Text Box 1027">
            <a:extLst>
              <a:ext uri="{FF2B5EF4-FFF2-40B4-BE49-F238E27FC236}">
                <a16:creationId xmlns:a16="http://schemas.microsoft.com/office/drawing/2014/main" id="{E8C32875-8A80-4678-B0E1-52897D40CAB3}"/>
              </a:ext>
            </a:extLst>
          </p:cNvPr>
          <p:cNvSpPr txBox="1">
            <a:spLocks noChangeArrowheads="1"/>
          </p:cNvSpPr>
          <p:nvPr/>
        </p:nvSpPr>
        <p:spPr bwMode="auto">
          <a:xfrm>
            <a:off x="323850" y="188913"/>
            <a:ext cx="3673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400" b="1">
                <a:solidFill>
                  <a:schemeClr val="tx2"/>
                </a:solidFill>
                <a:latin typeface="Times New Roman" panose="02020603050405020304" pitchFamily="18" charset="0"/>
              </a:rPr>
              <a:t>4. </a:t>
            </a:r>
            <a:r>
              <a:rPr kumimoji="1" lang="zh-CN" altLang="en-US" sz="4400" b="1">
                <a:solidFill>
                  <a:schemeClr val="tx2"/>
                </a:solidFill>
                <a:latin typeface="Times New Roman" panose="02020603050405020304" pitchFamily="18" charset="0"/>
              </a:rPr>
              <a:t>过程和途径</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63">
                                            <p:txEl>
                                              <p:pRg st="0" end="0"/>
                                            </p:txEl>
                                          </p:spTgt>
                                        </p:tgtEl>
                                        <p:attrNameLst>
                                          <p:attrName>style.visibility</p:attrName>
                                        </p:attrNameLst>
                                      </p:cBhvr>
                                      <p:to>
                                        <p:strVal val="visible"/>
                                      </p:to>
                                    </p:set>
                                    <p:animEffect transition="in" filter="blinds(horizontal)">
                                      <p:cBhvr>
                                        <p:cTn id="7" dur="500"/>
                                        <p:tgtEl>
                                          <p:spTgt spid="23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63">
                                            <p:txEl>
                                              <p:pRg st="1" end="1"/>
                                            </p:txEl>
                                          </p:spTgt>
                                        </p:tgtEl>
                                        <p:attrNameLst>
                                          <p:attrName>style.visibility</p:attrName>
                                        </p:attrNameLst>
                                      </p:cBhvr>
                                      <p:to>
                                        <p:strVal val="visible"/>
                                      </p:to>
                                    </p:set>
                                    <p:animEffect transition="in" filter="blinds(horizontal)">
                                      <p:cBhvr>
                                        <p:cTn id="12" dur="500"/>
                                        <p:tgtEl>
                                          <p:spTgt spid="23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63">
                                            <p:txEl>
                                              <p:pRg st="2" end="2"/>
                                            </p:txEl>
                                          </p:spTgt>
                                        </p:tgtEl>
                                        <p:attrNameLst>
                                          <p:attrName>style.visibility</p:attrName>
                                        </p:attrNameLst>
                                      </p:cBhvr>
                                      <p:to>
                                        <p:strVal val="visible"/>
                                      </p:to>
                                    </p:set>
                                    <p:animEffect transition="in" filter="blinds(horizontal)">
                                      <p:cBhvr>
                                        <p:cTn id="17" dur="500"/>
                                        <p:tgtEl>
                                          <p:spTgt spid="23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563">
                                            <p:txEl>
                                              <p:pRg st="3" end="3"/>
                                            </p:txEl>
                                          </p:spTgt>
                                        </p:tgtEl>
                                        <p:attrNameLst>
                                          <p:attrName>style.visibility</p:attrName>
                                        </p:attrNameLst>
                                      </p:cBhvr>
                                      <p:to>
                                        <p:strVal val="visible"/>
                                      </p:to>
                                    </p:set>
                                    <p:animEffect transition="in" filter="blinds(horizontal)">
                                      <p:cBhvr>
                                        <p:cTn id="22" dur="500"/>
                                        <p:tgtEl>
                                          <p:spTgt spid="23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0D2C23B-5592-4557-9274-B4DD37BE8038}"/>
              </a:ext>
            </a:extLst>
          </p:cNvPr>
          <p:cNvSpPr>
            <a:spLocks noGrp="1"/>
          </p:cNvSpPr>
          <p:nvPr>
            <p:ph type="sldNum" sz="quarter" idx="12"/>
          </p:nvPr>
        </p:nvSpPr>
        <p:spPr/>
        <p:txBody>
          <a:bodyPr/>
          <a:lstStyle/>
          <a:p>
            <a:fld id="{0DDBC86E-8CEE-4591-AF97-1B705B7444FF}" type="slidenum">
              <a:rPr lang="en-US" altLang="zh-CN"/>
              <a:pPr/>
              <a:t>2</a:t>
            </a:fld>
            <a:endParaRPr lang="en-US" altLang="zh-CN"/>
          </a:p>
        </p:txBody>
      </p:sp>
      <p:sp>
        <p:nvSpPr>
          <p:cNvPr id="642051" name="Rectangle 3">
            <a:extLst>
              <a:ext uri="{FF2B5EF4-FFF2-40B4-BE49-F238E27FC236}">
                <a16:creationId xmlns:a16="http://schemas.microsoft.com/office/drawing/2014/main" id="{29216595-0681-4EC7-8621-C42E692CA365}"/>
              </a:ext>
            </a:extLst>
          </p:cNvPr>
          <p:cNvSpPr>
            <a:spLocks noGrp="1" noChangeArrowheads="1"/>
          </p:cNvSpPr>
          <p:nvPr>
            <p:ph type="body" idx="4294967295"/>
          </p:nvPr>
        </p:nvSpPr>
        <p:spPr>
          <a:xfrm>
            <a:off x="179388" y="188913"/>
            <a:ext cx="8785225" cy="6192837"/>
          </a:xfrm>
        </p:spPr>
        <p:txBody>
          <a:bodyPr/>
          <a:lstStyle/>
          <a:p>
            <a:pPr algn="just">
              <a:lnSpc>
                <a:spcPct val="110000"/>
              </a:lnSpc>
              <a:buFontTx/>
              <a:buNone/>
            </a:pPr>
            <a:r>
              <a:rPr lang="zh-CN" altLang="en-US" sz="4000" b="1">
                <a:latin typeface="Times New Roman" panose="02020603050405020304" pitchFamily="18" charset="0"/>
                <a:cs typeface="Times New Roman" panose="02020603050405020304" pitchFamily="18" charset="0"/>
              </a:rPr>
              <a:t>热力学方法的特点</a:t>
            </a:r>
            <a:r>
              <a:rPr lang="en-US" altLang="zh-CN" sz="4000" b="1">
                <a:latin typeface="Times New Roman" panose="02020603050405020304" pitchFamily="18" charset="0"/>
                <a:cs typeface="Times New Roman" panose="02020603050405020304" pitchFamily="18" charset="0"/>
              </a:rPr>
              <a:t>:</a:t>
            </a:r>
          </a:p>
          <a:p>
            <a:pPr algn="just">
              <a:lnSpc>
                <a:spcPct val="110000"/>
              </a:lnSpc>
              <a:buFontTx/>
              <a:buNone/>
            </a:pPr>
            <a:r>
              <a:rPr lang="en-US" altLang="zh-CN" sz="4000" b="1">
                <a:latin typeface="Times New Roman" panose="02020603050405020304" pitchFamily="18" charset="0"/>
                <a:cs typeface="Times New Roman" panose="02020603050405020304" pitchFamily="18" charset="0"/>
              </a:rPr>
              <a:t>1. </a:t>
            </a:r>
            <a:r>
              <a:rPr lang="zh-CN" altLang="en-US" sz="4000" b="1">
                <a:latin typeface="Times New Roman" panose="02020603050405020304" pitchFamily="18" charset="0"/>
                <a:cs typeface="Times New Roman" panose="02020603050405020304" pitchFamily="18" charset="0"/>
              </a:rPr>
              <a:t>研究系统的</a:t>
            </a:r>
            <a:r>
              <a:rPr lang="zh-CN" altLang="en-US" sz="4000" b="1">
                <a:solidFill>
                  <a:srgbClr val="0000CC"/>
                </a:solidFill>
                <a:latin typeface="Times New Roman" panose="02020603050405020304" pitchFamily="18" charset="0"/>
                <a:cs typeface="Times New Roman" panose="02020603050405020304" pitchFamily="18" charset="0"/>
              </a:rPr>
              <a:t>宏观性质</a:t>
            </a:r>
          </a:p>
          <a:p>
            <a:pPr algn="just">
              <a:lnSpc>
                <a:spcPct val="110000"/>
              </a:lnSpc>
              <a:buFontTx/>
              <a:buNone/>
            </a:pPr>
            <a:r>
              <a:rPr lang="zh-CN" altLang="en-US" sz="3600" b="1">
                <a:latin typeface="Times New Roman" panose="02020603050405020304" pitchFamily="18" charset="0"/>
                <a:cs typeface="Times New Roman" panose="02020603050405020304" pitchFamily="18" charset="0"/>
              </a:rPr>
              <a:t>     即</a:t>
            </a:r>
            <a:r>
              <a:rPr lang="zh-CN" altLang="en-US" sz="3600" b="1">
                <a:solidFill>
                  <a:srgbClr val="FF33CC"/>
                </a:solidFill>
                <a:latin typeface="Times New Roman" panose="02020603050405020304" pitchFamily="18" charset="0"/>
                <a:cs typeface="Times New Roman" panose="02020603050405020304" pitchFamily="18" charset="0"/>
              </a:rPr>
              <a:t>大量质点的平均行为</a:t>
            </a:r>
            <a:r>
              <a:rPr lang="zh-CN" altLang="en-US" sz="3600" b="1">
                <a:latin typeface="Times New Roman" panose="02020603050405020304" pitchFamily="18" charset="0"/>
                <a:cs typeface="Times New Roman" panose="02020603050405020304" pitchFamily="18" charset="0"/>
              </a:rPr>
              <a:t>，所得结论具有</a:t>
            </a:r>
            <a:r>
              <a:rPr lang="zh-CN" altLang="en-US" sz="3600" b="1">
                <a:solidFill>
                  <a:srgbClr val="FF33CC"/>
                </a:solidFill>
                <a:latin typeface="Times New Roman" panose="02020603050405020304" pitchFamily="18" charset="0"/>
                <a:cs typeface="Times New Roman" panose="02020603050405020304" pitchFamily="18" charset="0"/>
              </a:rPr>
              <a:t>统计意义</a:t>
            </a:r>
            <a:r>
              <a:rPr lang="zh-CN" altLang="en-US" sz="3600" b="1">
                <a:latin typeface="Times New Roman" panose="02020603050405020304" pitchFamily="18" charset="0"/>
                <a:cs typeface="Times New Roman" panose="02020603050405020304" pitchFamily="18" charset="0"/>
              </a:rPr>
              <a:t>；</a:t>
            </a:r>
            <a:r>
              <a:rPr lang="zh-CN" altLang="en-US" sz="3600" b="1">
                <a:solidFill>
                  <a:srgbClr val="FF0000"/>
                </a:solidFill>
                <a:latin typeface="Times New Roman" panose="02020603050405020304" pitchFamily="18" charset="0"/>
                <a:cs typeface="Times New Roman" panose="02020603050405020304" pitchFamily="18" charset="0"/>
              </a:rPr>
              <a:t>不涉及物质的微观结构</a:t>
            </a:r>
            <a:r>
              <a:rPr lang="zh-CN" altLang="en-US" sz="3600" b="1">
                <a:latin typeface="Times New Roman" panose="02020603050405020304" pitchFamily="18" charset="0"/>
                <a:cs typeface="Times New Roman" panose="02020603050405020304" pitchFamily="18" charset="0"/>
              </a:rPr>
              <a:t>及个体行为，不依据物质结构的知识。</a:t>
            </a:r>
          </a:p>
          <a:p>
            <a:pPr algn="just">
              <a:lnSpc>
                <a:spcPct val="110000"/>
              </a:lnSpc>
              <a:buFontTx/>
              <a:buNone/>
            </a:pPr>
            <a:r>
              <a:rPr lang="en-US" altLang="zh-CN" sz="4000" b="1">
                <a:latin typeface="Times New Roman" panose="02020603050405020304" pitchFamily="18" charset="0"/>
                <a:cs typeface="Times New Roman" panose="02020603050405020304" pitchFamily="18" charset="0"/>
              </a:rPr>
              <a:t>2. </a:t>
            </a:r>
            <a:r>
              <a:rPr lang="zh-CN" altLang="en-US" sz="4000" b="1">
                <a:latin typeface="Times New Roman" panose="02020603050405020304" pitchFamily="18" charset="0"/>
                <a:cs typeface="Times New Roman" panose="02020603050405020304" pitchFamily="18" charset="0"/>
              </a:rPr>
              <a:t>只需知道研究对象的</a:t>
            </a:r>
            <a:r>
              <a:rPr lang="zh-CN" altLang="en-US" sz="4000" b="1">
                <a:solidFill>
                  <a:srgbClr val="0000CC"/>
                </a:solidFill>
                <a:latin typeface="Times New Roman" panose="02020603050405020304" pitchFamily="18" charset="0"/>
                <a:cs typeface="Times New Roman" panose="02020603050405020304" pitchFamily="18" charset="0"/>
              </a:rPr>
              <a:t>起始状态和最终状态</a:t>
            </a:r>
            <a:r>
              <a:rPr lang="zh-CN" altLang="en-US" sz="4000" b="1">
                <a:latin typeface="Times New Roman" panose="02020603050405020304" pitchFamily="18" charset="0"/>
                <a:cs typeface="Times New Roman" panose="02020603050405020304" pitchFamily="18" charset="0"/>
              </a:rPr>
              <a:t>，</a:t>
            </a:r>
            <a:r>
              <a:rPr lang="zh-CN" altLang="en-US" sz="4000" b="1">
                <a:solidFill>
                  <a:srgbClr val="FF0000"/>
                </a:solidFill>
                <a:latin typeface="Times New Roman" panose="02020603050405020304" pitchFamily="18" charset="0"/>
                <a:cs typeface="Times New Roman" panose="02020603050405020304" pitchFamily="18" charset="0"/>
              </a:rPr>
              <a:t>而无需知道变化过程的机理</a:t>
            </a:r>
          </a:p>
          <a:p>
            <a:pPr algn="just">
              <a:lnSpc>
                <a:spcPct val="110000"/>
              </a:lnSpc>
              <a:buFontTx/>
              <a:buNone/>
            </a:pPr>
            <a:r>
              <a:rPr lang="en-US" altLang="zh-CN" sz="4000" b="1">
                <a:latin typeface="Times New Roman" panose="02020603050405020304" pitchFamily="18" charset="0"/>
                <a:cs typeface="Times New Roman" panose="02020603050405020304" pitchFamily="18" charset="0"/>
              </a:rPr>
              <a:t>3. </a:t>
            </a:r>
            <a:r>
              <a:rPr lang="zh-CN" altLang="en-US" sz="4000" b="1">
                <a:solidFill>
                  <a:srgbClr val="FF0701"/>
                </a:solidFill>
                <a:latin typeface="Times New Roman" panose="02020603050405020304" pitchFamily="18" charset="0"/>
                <a:cs typeface="Times New Roman" panose="02020603050405020304" pitchFamily="18" charset="0"/>
              </a:rPr>
              <a:t>不涉及时间</a:t>
            </a:r>
            <a:r>
              <a:rPr lang="zh-CN" altLang="en-US" sz="4000" b="1">
                <a:latin typeface="Times New Roman" panose="02020603050405020304" pitchFamily="18" charset="0"/>
                <a:cs typeface="Times New Roman" panose="02020603050405020304" pitchFamily="18" charset="0"/>
              </a:rPr>
              <a:t>概念</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2051">
                                            <p:txEl>
                                              <p:pRg st="1" end="1"/>
                                            </p:txEl>
                                          </p:spTgt>
                                        </p:tgtEl>
                                        <p:attrNameLst>
                                          <p:attrName>style.visibility</p:attrName>
                                        </p:attrNameLst>
                                      </p:cBhvr>
                                      <p:to>
                                        <p:strVal val="visible"/>
                                      </p:to>
                                    </p:set>
                                    <p:animEffect transition="in" filter="blinds(horizontal)">
                                      <p:cBhvr>
                                        <p:cTn id="7" dur="500"/>
                                        <p:tgtEl>
                                          <p:spTgt spid="6420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2051">
                                            <p:txEl>
                                              <p:pRg st="2" end="2"/>
                                            </p:txEl>
                                          </p:spTgt>
                                        </p:tgtEl>
                                        <p:attrNameLst>
                                          <p:attrName>style.visibility</p:attrName>
                                        </p:attrNameLst>
                                      </p:cBhvr>
                                      <p:to>
                                        <p:strVal val="visible"/>
                                      </p:to>
                                    </p:set>
                                    <p:animEffect transition="in" filter="blinds(horizontal)">
                                      <p:cBhvr>
                                        <p:cTn id="12" dur="500"/>
                                        <p:tgtEl>
                                          <p:spTgt spid="6420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42051">
                                            <p:txEl>
                                              <p:pRg st="3" end="3"/>
                                            </p:txEl>
                                          </p:spTgt>
                                        </p:tgtEl>
                                        <p:attrNameLst>
                                          <p:attrName>style.visibility</p:attrName>
                                        </p:attrNameLst>
                                      </p:cBhvr>
                                      <p:to>
                                        <p:strVal val="visible"/>
                                      </p:to>
                                    </p:set>
                                    <p:animEffect transition="in" filter="blinds(horizontal)">
                                      <p:cBhvr>
                                        <p:cTn id="17" dur="500"/>
                                        <p:tgtEl>
                                          <p:spTgt spid="6420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42051">
                                            <p:txEl>
                                              <p:pRg st="4" end="4"/>
                                            </p:txEl>
                                          </p:spTgt>
                                        </p:tgtEl>
                                        <p:attrNameLst>
                                          <p:attrName>style.visibility</p:attrName>
                                        </p:attrNameLst>
                                      </p:cBhvr>
                                      <p:to>
                                        <p:strVal val="visible"/>
                                      </p:to>
                                    </p:set>
                                    <p:animEffect transition="in" filter="blinds(horizontal)">
                                      <p:cBhvr>
                                        <p:cTn id="22" dur="500"/>
                                        <p:tgtEl>
                                          <p:spTgt spid="642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651281E9-D629-4785-BD12-FE2ADA26458C}"/>
              </a:ext>
            </a:extLst>
          </p:cNvPr>
          <p:cNvSpPr>
            <a:spLocks noGrp="1"/>
          </p:cNvSpPr>
          <p:nvPr>
            <p:ph type="sldNum" sz="quarter" idx="12"/>
          </p:nvPr>
        </p:nvSpPr>
        <p:spPr/>
        <p:txBody>
          <a:bodyPr/>
          <a:lstStyle/>
          <a:p>
            <a:fld id="{FAF88828-506B-4E49-A58C-0C8493D213AE}" type="slidenum">
              <a:rPr lang="en-US" altLang="zh-CN"/>
              <a:pPr/>
              <a:t>20</a:t>
            </a:fld>
            <a:endParaRPr lang="en-US" altLang="zh-CN"/>
          </a:p>
        </p:txBody>
      </p:sp>
      <p:sp>
        <p:nvSpPr>
          <p:cNvPr id="6150" name="Rectangle 6">
            <a:extLst>
              <a:ext uri="{FF2B5EF4-FFF2-40B4-BE49-F238E27FC236}">
                <a16:creationId xmlns:a16="http://schemas.microsoft.com/office/drawing/2014/main" id="{2454178A-DAD5-4D1C-A8F8-763BA69402B0}"/>
              </a:ext>
            </a:extLst>
          </p:cNvPr>
          <p:cNvSpPr>
            <a:spLocks noChangeArrowheads="1"/>
          </p:cNvSpPr>
          <p:nvPr/>
        </p:nvSpPr>
        <p:spPr bwMode="auto">
          <a:xfrm>
            <a:off x="468313" y="404813"/>
            <a:ext cx="80772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20000"/>
              </a:spcBef>
              <a:buFontTx/>
              <a:buChar char="•"/>
            </a:pPr>
            <a:r>
              <a:rPr lang="zh-CN" altLang="en-US" sz="5400" b="1"/>
              <a:t>状态的变化所经历的具体步骤称为</a:t>
            </a:r>
            <a:r>
              <a:rPr lang="zh-CN" altLang="en-US" sz="5400" b="1">
                <a:solidFill>
                  <a:srgbClr val="0000FF"/>
                </a:solidFill>
              </a:rPr>
              <a:t>途径</a:t>
            </a:r>
            <a:r>
              <a:rPr lang="en-US" altLang="zh-CN" sz="5400" b="1">
                <a:solidFill>
                  <a:srgbClr val="0000FF"/>
                </a:solidFill>
              </a:rPr>
              <a:t>(path)</a:t>
            </a:r>
            <a:r>
              <a:rPr lang="zh-CN" altLang="en-US" sz="5400" b="1"/>
              <a:t>。</a:t>
            </a:r>
          </a:p>
        </p:txBody>
      </p:sp>
      <p:sp>
        <p:nvSpPr>
          <p:cNvPr id="264224" name="Rectangle 1056">
            <a:extLst>
              <a:ext uri="{FF2B5EF4-FFF2-40B4-BE49-F238E27FC236}">
                <a16:creationId xmlns:a16="http://schemas.microsoft.com/office/drawing/2014/main" id="{EA8B81C2-AE0B-4316-BD1E-07F7083D282F}"/>
              </a:ext>
            </a:extLst>
          </p:cNvPr>
          <p:cNvSpPr>
            <a:spLocks noGrp="1" noChangeArrowheads="1"/>
          </p:cNvSpPr>
          <p:nvPr>
            <p:ph type="body" idx="1"/>
          </p:nvPr>
        </p:nvSpPr>
        <p:spPr>
          <a:xfrm>
            <a:off x="611188" y="3284538"/>
            <a:ext cx="7772400" cy="2160587"/>
          </a:xfrm>
        </p:spPr>
        <p:txBody>
          <a:bodyPr/>
          <a:lstStyle/>
          <a:p>
            <a:r>
              <a:rPr lang="zh-CN" altLang="en-US" sz="4800" b="1"/>
              <a:t>过程着重于始态和终态</a:t>
            </a:r>
            <a:r>
              <a:rPr lang="en-US" altLang="zh-CN" sz="4800" b="1"/>
              <a:t>; </a:t>
            </a:r>
          </a:p>
          <a:p>
            <a:pPr>
              <a:buFontTx/>
              <a:buNone/>
            </a:pPr>
            <a:r>
              <a:rPr lang="en-US" altLang="zh-CN" sz="4800" b="1"/>
              <a:t>  </a:t>
            </a:r>
            <a:r>
              <a:rPr lang="zh-CN" altLang="en-US" sz="4800" b="1"/>
              <a:t>而途径着重于具体方式。</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4224">
                                            <p:txEl>
                                              <p:pRg st="0" end="0"/>
                                            </p:txEl>
                                          </p:spTgt>
                                        </p:tgtEl>
                                        <p:attrNameLst>
                                          <p:attrName>style.visibility</p:attrName>
                                        </p:attrNameLst>
                                      </p:cBhvr>
                                      <p:to>
                                        <p:strVal val="visible"/>
                                      </p:to>
                                    </p:set>
                                    <p:animEffect transition="in" filter="blinds(horizontal)">
                                      <p:cBhvr>
                                        <p:cTn id="7" dur="500"/>
                                        <p:tgtEl>
                                          <p:spTgt spid="2642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4224">
                                            <p:txEl>
                                              <p:pRg st="1" end="1"/>
                                            </p:txEl>
                                          </p:spTgt>
                                        </p:tgtEl>
                                        <p:attrNameLst>
                                          <p:attrName>style.visibility</p:attrName>
                                        </p:attrNameLst>
                                      </p:cBhvr>
                                      <p:to>
                                        <p:strVal val="visible"/>
                                      </p:to>
                                    </p:set>
                                    <p:animEffect transition="in" filter="blinds(horizontal)">
                                      <p:cBhvr>
                                        <p:cTn id="12" dur="500"/>
                                        <p:tgtEl>
                                          <p:spTgt spid="2642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2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a:extLst>
              <a:ext uri="{FF2B5EF4-FFF2-40B4-BE49-F238E27FC236}">
                <a16:creationId xmlns:a16="http://schemas.microsoft.com/office/drawing/2014/main" id="{3136107C-6600-4B8A-B035-12E123139CA1}"/>
              </a:ext>
            </a:extLst>
          </p:cNvPr>
          <p:cNvSpPr>
            <a:spLocks noGrp="1"/>
          </p:cNvSpPr>
          <p:nvPr>
            <p:ph type="sldNum" sz="quarter" idx="12"/>
          </p:nvPr>
        </p:nvSpPr>
        <p:spPr/>
        <p:txBody>
          <a:bodyPr/>
          <a:lstStyle/>
          <a:p>
            <a:fld id="{3892C826-88C2-4D73-8F0D-5911B7B22CB9}" type="slidenum">
              <a:rPr lang="en-US" altLang="zh-CN"/>
              <a:pPr/>
              <a:t>21</a:t>
            </a:fld>
            <a:endParaRPr lang="en-US" altLang="zh-CN"/>
          </a:p>
        </p:txBody>
      </p:sp>
      <p:pic>
        <p:nvPicPr>
          <p:cNvPr id="262156" name="Picture 12" descr="5">
            <a:extLst>
              <a:ext uri="{FF2B5EF4-FFF2-40B4-BE49-F238E27FC236}">
                <a16:creationId xmlns:a16="http://schemas.microsoft.com/office/drawing/2014/main" id="{386A9835-8736-4FB5-A669-0A2BA9D69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000" r="27272"/>
          <a:stretch>
            <a:fillRect/>
          </a:stretch>
        </p:blipFill>
        <p:spPr bwMode="auto">
          <a:xfrm>
            <a:off x="3663950" y="4006850"/>
            <a:ext cx="1905000" cy="2590800"/>
          </a:xfrm>
          <a:prstGeom prst="rect">
            <a:avLst/>
          </a:prstGeom>
          <a:noFill/>
          <a:extLst>
            <a:ext uri="{909E8E84-426E-40DD-AFC4-6F175D3DCCD1}">
              <a14:hiddenFill xmlns:a14="http://schemas.microsoft.com/office/drawing/2010/main">
                <a:solidFill>
                  <a:srgbClr val="FFFFFF"/>
                </a:solidFill>
              </a14:hiddenFill>
            </a:ext>
          </a:extLst>
        </p:spPr>
      </p:pic>
      <p:sp>
        <p:nvSpPr>
          <p:cNvPr id="262149" name="Rectangle 5">
            <a:extLst>
              <a:ext uri="{FF2B5EF4-FFF2-40B4-BE49-F238E27FC236}">
                <a16:creationId xmlns:a16="http://schemas.microsoft.com/office/drawing/2014/main" id="{E423C776-DBA3-4932-A2CA-0E902F6807F1}"/>
              </a:ext>
            </a:extLst>
          </p:cNvPr>
          <p:cNvSpPr>
            <a:spLocks noChangeArrowheads="1"/>
          </p:cNvSpPr>
          <p:nvPr/>
        </p:nvSpPr>
        <p:spPr bwMode="auto">
          <a:xfrm>
            <a:off x="539750" y="674688"/>
            <a:ext cx="22431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b="1">
                <a:solidFill>
                  <a:schemeClr val="tx2"/>
                </a:solidFill>
                <a:latin typeface="Times New Roman" panose="02020603050405020304" pitchFamily="18" charset="0"/>
              </a:rPr>
              <a:t>始态</a:t>
            </a:r>
            <a:r>
              <a:rPr kumimoji="1" lang="en-US" altLang="zh-CN" sz="4400" b="1" i="1">
                <a:solidFill>
                  <a:schemeClr val="tx2"/>
                </a:solidFill>
                <a:latin typeface="Times New Roman" panose="02020603050405020304" pitchFamily="18" charset="0"/>
                <a:sym typeface="Symbol" panose="05050102010706020507" pitchFamily="18" charset="2"/>
              </a:rPr>
              <a:t>T</a:t>
            </a:r>
            <a:r>
              <a:rPr kumimoji="1" lang="en-US" altLang="zh-CN" sz="4400" b="1" baseline="-25000">
                <a:solidFill>
                  <a:schemeClr val="tx2"/>
                </a:solidFill>
                <a:latin typeface="Times New Roman" panose="02020603050405020304" pitchFamily="18" charset="0"/>
                <a:sym typeface="Symbol" panose="05050102010706020507" pitchFamily="18" charset="2"/>
              </a:rPr>
              <a:t>1</a:t>
            </a:r>
          </a:p>
        </p:txBody>
      </p:sp>
      <p:pic>
        <p:nvPicPr>
          <p:cNvPr id="262154" name="Picture 10" descr="5">
            <a:extLst>
              <a:ext uri="{FF2B5EF4-FFF2-40B4-BE49-F238E27FC236}">
                <a16:creationId xmlns:a16="http://schemas.microsoft.com/office/drawing/2014/main" id="{C756729A-F358-4C86-B8B7-39B27BA9C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9318"/>
          <a:stretch>
            <a:fillRect/>
          </a:stretch>
        </p:blipFill>
        <p:spPr bwMode="auto">
          <a:xfrm>
            <a:off x="463550" y="1665288"/>
            <a:ext cx="16002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262155" name="Picture 11" descr="5">
            <a:extLst>
              <a:ext uri="{FF2B5EF4-FFF2-40B4-BE49-F238E27FC236}">
                <a16:creationId xmlns:a16="http://schemas.microsoft.com/office/drawing/2014/main" id="{91F7AA30-9636-464D-A211-2A483375D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364" r="53636"/>
          <a:stretch>
            <a:fillRect/>
          </a:stretch>
        </p:blipFill>
        <p:spPr bwMode="auto">
          <a:xfrm>
            <a:off x="6711950" y="1665288"/>
            <a:ext cx="1676400" cy="2590800"/>
          </a:xfrm>
          <a:prstGeom prst="rect">
            <a:avLst/>
          </a:prstGeom>
          <a:noFill/>
          <a:extLst>
            <a:ext uri="{909E8E84-426E-40DD-AFC4-6F175D3DCCD1}">
              <a14:hiddenFill xmlns:a14="http://schemas.microsoft.com/office/drawing/2010/main">
                <a:solidFill>
                  <a:srgbClr val="FFFFFF"/>
                </a:solidFill>
              </a14:hiddenFill>
            </a:ext>
          </a:extLst>
        </p:spPr>
      </p:pic>
      <p:sp>
        <p:nvSpPr>
          <p:cNvPr id="262166" name="Rectangle 22">
            <a:extLst>
              <a:ext uri="{FF2B5EF4-FFF2-40B4-BE49-F238E27FC236}">
                <a16:creationId xmlns:a16="http://schemas.microsoft.com/office/drawing/2014/main" id="{109E90A4-BD8E-4A7E-9B9D-D1E8B7EE8EE1}"/>
              </a:ext>
            </a:extLst>
          </p:cNvPr>
          <p:cNvSpPr>
            <a:spLocks noChangeArrowheads="1"/>
          </p:cNvSpPr>
          <p:nvPr/>
        </p:nvSpPr>
        <p:spPr bwMode="auto">
          <a:xfrm>
            <a:off x="6526213" y="622300"/>
            <a:ext cx="2149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b="1">
                <a:solidFill>
                  <a:schemeClr val="tx2"/>
                </a:solidFill>
                <a:latin typeface="Times New Roman" panose="02020603050405020304" pitchFamily="18" charset="0"/>
              </a:rPr>
              <a:t>终态</a:t>
            </a:r>
            <a:r>
              <a:rPr kumimoji="1" lang="en-US" altLang="zh-CN" sz="4400" b="1" i="1">
                <a:solidFill>
                  <a:schemeClr val="tx2"/>
                </a:solidFill>
                <a:latin typeface="Times New Roman" panose="02020603050405020304" pitchFamily="18" charset="0"/>
                <a:sym typeface="Symbol" panose="05050102010706020507" pitchFamily="18" charset="2"/>
              </a:rPr>
              <a:t>T</a:t>
            </a:r>
            <a:r>
              <a:rPr kumimoji="1" lang="en-US" altLang="zh-CN" sz="4400" b="1" baseline="-25000">
                <a:solidFill>
                  <a:schemeClr val="tx2"/>
                </a:solidFill>
                <a:latin typeface="Times New Roman" panose="02020603050405020304" pitchFamily="18" charset="0"/>
                <a:sym typeface="Symbol" panose="05050102010706020507" pitchFamily="18" charset="2"/>
              </a:rPr>
              <a:t>2</a:t>
            </a:r>
          </a:p>
        </p:txBody>
      </p:sp>
      <p:grpSp>
        <p:nvGrpSpPr>
          <p:cNvPr id="450563" name="Group 3">
            <a:extLst>
              <a:ext uri="{FF2B5EF4-FFF2-40B4-BE49-F238E27FC236}">
                <a16:creationId xmlns:a16="http://schemas.microsoft.com/office/drawing/2014/main" id="{0528FA16-3DFC-4CE0-846E-F11FB049D4C4}"/>
              </a:ext>
            </a:extLst>
          </p:cNvPr>
          <p:cNvGrpSpPr>
            <a:grpSpLocks/>
          </p:cNvGrpSpPr>
          <p:nvPr/>
        </p:nvGrpSpPr>
        <p:grpSpPr bwMode="auto">
          <a:xfrm>
            <a:off x="2771775" y="1270000"/>
            <a:ext cx="3516313" cy="1655763"/>
            <a:chOff x="1701" y="663"/>
            <a:chExt cx="2208" cy="1043"/>
          </a:xfrm>
        </p:grpSpPr>
        <p:grpSp>
          <p:nvGrpSpPr>
            <p:cNvPr id="262167" name="Group 23">
              <a:extLst>
                <a:ext uri="{FF2B5EF4-FFF2-40B4-BE49-F238E27FC236}">
                  <a16:creationId xmlns:a16="http://schemas.microsoft.com/office/drawing/2014/main" id="{511B81D9-3AF7-4E91-998C-BF508605C3A6}"/>
                </a:ext>
              </a:extLst>
            </p:cNvPr>
            <p:cNvGrpSpPr>
              <a:grpSpLocks/>
            </p:cNvGrpSpPr>
            <p:nvPr/>
          </p:nvGrpSpPr>
          <p:grpSpPr bwMode="auto">
            <a:xfrm>
              <a:off x="1701" y="1130"/>
              <a:ext cx="2208" cy="576"/>
              <a:chOff x="1701" y="1130"/>
              <a:chExt cx="2208" cy="576"/>
            </a:xfrm>
          </p:grpSpPr>
          <p:sp>
            <p:nvSpPr>
              <p:cNvPr id="262157" name="Rectangle 13">
                <a:extLst>
                  <a:ext uri="{FF2B5EF4-FFF2-40B4-BE49-F238E27FC236}">
                    <a16:creationId xmlns:a16="http://schemas.microsoft.com/office/drawing/2014/main" id="{A84E58DC-1AB8-4040-B72B-E7F307540E4A}"/>
                  </a:ext>
                </a:extLst>
              </p:cNvPr>
              <p:cNvSpPr>
                <a:spLocks noChangeArrowheads="1"/>
              </p:cNvSpPr>
              <p:nvPr/>
            </p:nvSpPr>
            <p:spPr bwMode="auto">
              <a:xfrm>
                <a:off x="1968" y="1130"/>
                <a:ext cx="82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b="1">
                    <a:solidFill>
                      <a:schemeClr val="tx2"/>
                    </a:solidFill>
                    <a:latin typeface="Times New Roman" panose="02020603050405020304" pitchFamily="18" charset="0"/>
                  </a:rPr>
                  <a:t>冷却</a:t>
                </a:r>
              </a:p>
            </p:txBody>
          </p:sp>
          <p:sp>
            <p:nvSpPr>
              <p:cNvPr id="262160" name="Line 16">
                <a:extLst>
                  <a:ext uri="{FF2B5EF4-FFF2-40B4-BE49-F238E27FC236}">
                    <a16:creationId xmlns:a16="http://schemas.microsoft.com/office/drawing/2014/main" id="{6E1D63E7-0CE0-410E-8E81-D564A579CE40}"/>
                  </a:ext>
                </a:extLst>
              </p:cNvPr>
              <p:cNvSpPr>
                <a:spLocks noChangeShapeType="1"/>
              </p:cNvSpPr>
              <p:nvPr/>
            </p:nvSpPr>
            <p:spPr bwMode="auto">
              <a:xfrm>
                <a:off x="1701" y="1706"/>
                <a:ext cx="220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0562" name="Text Box 2">
              <a:extLst>
                <a:ext uri="{FF2B5EF4-FFF2-40B4-BE49-F238E27FC236}">
                  <a16:creationId xmlns:a16="http://schemas.microsoft.com/office/drawing/2014/main" id="{2A17E153-6AC3-4A21-828C-0A2804F5FE09}"/>
                </a:ext>
              </a:extLst>
            </p:cNvPr>
            <p:cNvSpPr txBox="1">
              <a:spLocks noChangeArrowheads="1"/>
            </p:cNvSpPr>
            <p:nvPr/>
          </p:nvSpPr>
          <p:spPr bwMode="auto">
            <a:xfrm>
              <a:off x="2064" y="663"/>
              <a:ext cx="122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4000" b="1">
                  <a:latin typeface="Times New Roman" panose="02020603050405020304" pitchFamily="18" charset="0"/>
                </a:rPr>
                <a:t>途径</a:t>
              </a:r>
              <a:r>
                <a:rPr kumimoji="1" lang="en-US" altLang="zh-CN" sz="4000" b="1">
                  <a:latin typeface="Times New Roman" panose="02020603050405020304" pitchFamily="18" charset="0"/>
                </a:rPr>
                <a:t>I</a:t>
              </a:r>
            </a:p>
          </p:txBody>
        </p:sp>
      </p:grpSp>
      <p:grpSp>
        <p:nvGrpSpPr>
          <p:cNvPr id="450566" name="Group 6">
            <a:extLst>
              <a:ext uri="{FF2B5EF4-FFF2-40B4-BE49-F238E27FC236}">
                <a16:creationId xmlns:a16="http://schemas.microsoft.com/office/drawing/2014/main" id="{B21A72D3-E691-4671-AB43-6B4D534F6893}"/>
              </a:ext>
            </a:extLst>
          </p:cNvPr>
          <p:cNvGrpSpPr>
            <a:grpSpLocks/>
          </p:cNvGrpSpPr>
          <p:nvPr/>
        </p:nvGrpSpPr>
        <p:grpSpPr bwMode="auto">
          <a:xfrm>
            <a:off x="684213" y="4284663"/>
            <a:ext cx="2514600" cy="2573337"/>
            <a:chOff x="385" y="2659"/>
            <a:chExt cx="1584" cy="1621"/>
          </a:xfrm>
        </p:grpSpPr>
        <p:grpSp>
          <p:nvGrpSpPr>
            <p:cNvPr id="262172" name="Group 28">
              <a:extLst>
                <a:ext uri="{FF2B5EF4-FFF2-40B4-BE49-F238E27FC236}">
                  <a16:creationId xmlns:a16="http://schemas.microsoft.com/office/drawing/2014/main" id="{52E8A3E9-6774-4E28-B231-9FEE755C59C7}"/>
                </a:ext>
              </a:extLst>
            </p:cNvPr>
            <p:cNvGrpSpPr>
              <a:grpSpLocks/>
            </p:cNvGrpSpPr>
            <p:nvPr/>
          </p:nvGrpSpPr>
          <p:grpSpPr bwMode="auto">
            <a:xfrm>
              <a:off x="385" y="2659"/>
              <a:ext cx="1584" cy="1152"/>
              <a:chOff x="385" y="2650"/>
              <a:chExt cx="1584" cy="1152"/>
            </a:xfrm>
          </p:grpSpPr>
          <p:sp>
            <p:nvSpPr>
              <p:cNvPr id="262158" name="Rectangle 14">
                <a:extLst>
                  <a:ext uri="{FF2B5EF4-FFF2-40B4-BE49-F238E27FC236}">
                    <a16:creationId xmlns:a16="http://schemas.microsoft.com/office/drawing/2014/main" id="{159F756E-0570-4EF0-A61A-153D4EC4D4E9}"/>
                  </a:ext>
                </a:extLst>
              </p:cNvPr>
              <p:cNvSpPr>
                <a:spLocks noChangeArrowheads="1"/>
              </p:cNvSpPr>
              <p:nvPr/>
            </p:nvSpPr>
            <p:spPr bwMode="auto">
              <a:xfrm>
                <a:off x="385" y="3047"/>
                <a:ext cx="75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b="1">
                    <a:solidFill>
                      <a:schemeClr val="tx2"/>
                    </a:solidFill>
                    <a:latin typeface="Times New Roman" panose="02020603050405020304" pitchFamily="18" charset="0"/>
                  </a:rPr>
                  <a:t>冷却</a:t>
                </a:r>
              </a:p>
            </p:txBody>
          </p:sp>
          <p:cxnSp>
            <p:nvCxnSpPr>
              <p:cNvPr id="262162" name="AutoShape 18">
                <a:extLst>
                  <a:ext uri="{FF2B5EF4-FFF2-40B4-BE49-F238E27FC236}">
                    <a16:creationId xmlns:a16="http://schemas.microsoft.com/office/drawing/2014/main" id="{494F1992-564D-42AC-A3AE-3CF4555AF0BA}"/>
                  </a:ext>
                </a:extLst>
              </p:cNvPr>
              <p:cNvCxnSpPr>
                <a:cxnSpLocks noChangeShapeType="1"/>
              </p:cNvCxnSpPr>
              <p:nvPr/>
            </p:nvCxnSpPr>
            <p:spPr bwMode="auto">
              <a:xfrm>
                <a:off x="385" y="2650"/>
                <a:ext cx="1584" cy="1152"/>
              </a:xfrm>
              <a:prstGeom prst="bentConnector3">
                <a:avLst>
                  <a:gd name="adj1" fmla="val -1644"/>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50564" name="Text Box 4">
              <a:extLst>
                <a:ext uri="{FF2B5EF4-FFF2-40B4-BE49-F238E27FC236}">
                  <a16:creationId xmlns:a16="http://schemas.microsoft.com/office/drawing/2014/main" id="{E574FAB4-1649-41CB-B866-4E3CFB6453A7}"/>
                </a:ext>
              </a:extLst>
            </p:cNvPr>
            <p:cNvSpPr txBox="1">
              <a:spLocks noChangeArrowheads="1"/>
            </p:cNvSpPr>
            <p:nvPr/>
          </p:nvSpPr>
          <p:spPr bwMode="auto">
            <a:xfrm>
              <a:off x="521" y="3838"/>
              <a:ext cx="118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4000" b="1">
                  <a:latin typeface="Times New Roman" panose="02020603050405020304" pitchFamily="18" charset="0"/>
                </a:rPr>
                <a:t>途径</a:t>
              </a:r>
              <a:r>
                <a:rPr kumimoji="1" lang="en-US" altLang="zh-CN" sz="4000" b="1">
                  <a:latin typeface="Times New Roman" panose="02020603050405020304" pitchFamily="18" charset="0"/>
                </a:rPr>
                <a:t>II</a:t>
              </a:r>
            </a:p>
          </p:txBody>
        </p:sp>
      </p:grpSp>
      <p:grpSp>
        <p:nvGrpSpPr>
          <p:cNvPr id="450567" name="Group 7">
            <a:extLst>
              <a:ext uri="{FF2B5EF4-FFF2-40B4-BE49-F238E27FC236}">
                <a16:creationId xmlns:a16="http://schemas.microsoft.com/office/drawing/2014/main" id="{BD13970E-F505-420D-B1D5-BA42499D4713}"/>
              </a:ext>
            </a:extLst>
          </p:cNvPr>
          <p:cNvGrpSpPr>
            <a:grpSpLocks/>
          </p:cNvGrpSpPr>
          <p:nvPr/>
        </p:nvGrpSpPr>
        <p:grpSpPr bwMode="auto">
          <a:xfrm>
            <a:off x="5724525" y="4292600"/>
            <a:ext cx="2017713" cy="2430463"/>
            <a:chOff x="3515" y="2659"/>
            <a:chExt cx="1271" cy="1531"/>
          </a:xfrm>
        </p:grpSpPr>
        <p:grpSp>
          <p:nvGrpSpPr>
            <p:cNvPr id="262171" name="Group 27">
              <a:extLst>
                <a:ext uri="{FF2B5EF4-FFF2-40B4-BE49-F238E27FC236}">
                  <a16:creationId xmlns:a16="http://schemas.microsoft.com/office/drawing/2014/main" id="{BB939C2F-9949-49C8-9C7B-7AF1146F89C2}"/>
                </a:ext>
              </a:extLst>
            </p:cNvPr>
            <p:cNvGrpSpPr>
              <a:grpSpLocks/>
            </p:cNvGrpSpPr>
            <p:nvPr/>
          </p:nvGrpSpPr>
          <p:grpSpPr bwMode="auto">
            <a:xfrm>
              <a:off x="3515" y="2659"/>
              <a:ext cx="1208" cy="1056"/>
              <a:chOff x="3504" y="2523"/>
              <a:chExt cx="1208" cy="1056"/>
            </a:xfrm>
          </p:grpSpPr>
          <p:sp>
            <p:nvSpPr>
              <p:cNvPr id="262159" name="Rectangle 15">
                <a:extLst>
                  <a:ext uri="{FF2B5EF4-FFF2-40B4-BE49-F238E27FC236}">
                    <a16:creationId xmlns:a16="http://schemas.microsoft.com/office/drawing/2014/main" id="{6578FCD6-7AD0-4EDF-83A1-C5CBDF3BF88C}"/>
                  </a:ext>
                </a:extLst>
              </p:cNvPr>
              <p:cNvSpPr>
                <a:spLocks noChangeArrowheads="1"/>
              </p:cNvSpPr>
              <p:nvPr/>
            </p:nvSpPr>
            <p:spPr bwMode="auto">
              <a:xfrm>
                <a:off x="3504" y="2960"/>
                <a:ext cx="75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b="1">
                    <a:solidFill>
                      <a:schemeClr val="tx2"/>
                    </a:solidFill>
                    <a:latin typeface="Times New Roman" panose="02020603050405020304" pitchFamily="18" charset="0"/>
                  </a:rPr>
                  <a:t>加热</a:t>
                </a:r>
              </a:p>
            </p:txBody>
          </p:sp>
          <p:cxnSp>
            <p:nvCxnSpPr>
              <p:cNvPr id="262164" name="AutoShape 20">
                <a:extLst>
                  <a:ext uri="{FF2B5EF4-FFF2-40B4-BE49-F238E27FC236}">
                    <a16:creationId xmlns:a16="http://schemas.microsoft.com/office/drawing/2014/main" id="{9FE65C67-82BD-43CF-A833-3EBEBF56CECD}"/>
                  </a:ext>
                </a:extLst>
              </p:cNvPr>
              <p:cNvCxnSpPr>
                <a:cxnSpLocks noChangeShapeType="1"/>
              </p:cNvCxnSpPr>
              <p:nvPr/>
            </p:nvCxnSpPr>
            <p:spPr bwMode="auto">
              <a:xfrm flipV="1">
                <a:off x="3560" y="2523"/>
                <a:ext cx="1152" cy="1056"/>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50565" name="Text Box 5">
              <a:extLst>
                <a:ext uri="{FF2B5EF4-FFF2-40B4-BE49-F238E27FC236}">
                  <a16:creationId xmlns:a16="http://schemas.microsoft.com/office/drawing/2014/main" id="{3BFD7A2C-AEF9-47E8-924D-C36F30B31366}"/>
                </a:ext>
              </a:extLst>
            </p:cNvPr>
            <p:cNvSpPr txBox="1">
              <a:spLocks noChangeArrowheads="1"/>
            </p:cNvSpPr>
            <p:nvPr/>
          </p:nvSpPr>
          <p:spPr bwMode="auto">
            <a:xfrm>
              <a:off x="3606" y="3748"/>
              <a:ext cx="118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4000" b="1">
                  <a:latin typeface="Times New Roman" panose="02020603050405020304" pitchFamily="18" charset="0"/>
                </a:rPr>
                <a:t>途径</a:t>
              </a:r>
              <a:r>
                <a:rPr kumimoji="1" lang="en-US" altLang="zh-CN" sz="4000" b="1">
                  <a:latin typeface="Times New Roman" panose="02020603050405020304" pitchFamily="18" charset="0"/>
                </a:rPr>
                <a:t>II</a:t>
              </a:r>
            </a:p>
          </p:txBody>
        </p:sp>
      </p:grpSp>
      <p:sp>
        <p:nvSpPr>
          <p:cNvPr id="450568" name="Text Box 8">
            <a:extLst>
              <a:ext uri="{FF2B5EF4-FFF2-40B4-BE49-F238E27FC236}">
                <a16:creationId xmlns:a16="http://schemas.microsoft.com/office/drawing/2014/main" id="{B2842F5C-190F-4291-B603-A34F0B75B469}"/>
              </a:ext>
            </a:extLst>
          </p:cNvPr>
          <p:cNvSpPr txBox="1">
            <a:spLocks noChangeArrowheads="1"/>
          </p:cNvSpPr>
          <p:nvPr/>
        </p:nvSpPr>
        <p:spPr bwMode="auto">
          <a:xfrm>
            <a:off x="2782888" y="333375"/>
            <a:ext cx="32400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400" b="1">
                <a:solidFill>
                  <a:srgbClr val="0000CC"/>
                </a:solidFill>
                <a:latin typeface="Times New Roman" panose="02020603050405020304" pitchFamily="18" charset="0"/>
                <a:sym typeface="Symbol" panose="05050102010706020507" pitchFamily="18" charset="2"/>
              </a:rPr>
              <a:t></a:t>
            </a:r>
            <a:r>
              <a:rPr lang="en-US" altLang="zh-CN" sz="4400" b="1" i="1">
                <a:solidFill>
                  <a:srgbClr val="0000CC"/>
                </a:solidFill>
                <a:latin typeface="Times New Roman" panose="02020603050405020304" pitchFamily="18" charset="0"/>
                <a:sym typeface="Symbol" panose="05050102010706020507" pitchFamily="18" charset="2"/>
              </a:rPr>
              <a:t>T</a:t>
            </a:r>
            <a:r>
              <a:rPr lang="en-US" altLang="zh-CN" sz="4400" b="1">
                <a:solidFill>
                  <a:srgbClr val="0000CC"/>
                </a:solidFill>
                <a:latin typeface="Times New Roman" panose="02020603050405020304" pitchFamily="18" charset="0"/>
                <a:sym typeface="Symbol" panose="05050102010706020507" pitchFamily="18" charset="2"/>
              </a:rPr>
              <a:t> = </a:t>
            </a:r>
            <a:r>
              <a:rPr lang="en-US" altLang="zh-CN" sz="4400" b="1" i="1">
                <a:solidFill>
                  <a:srgbClr val="0000CC"/>
                </a:solidFill>
                <a:latin typeface="Times New Roman" panose="02020603050405020304" pitchFamily="18" charset="0"/>
                <a:sym typeface="Symbol" panose="05050102010706020507" pitchFamily="18" charset="2"/>
              </a:rPr>
              <a:t>T</a:t>
            </a:r>
            <a:r>
              <a:rPr lang="en-US" altLang="zh-CN" sz="4400" b="1" baseline="-25000">
                <a:solidFill>
                  <a:srgbClr val="0000CC"/>
                </a:solidFill>
                <a:latin typeface="Times New Roman" panose="02020603050405020304" pitchFamily="18" charset="0"/>
                <a:sym typeface="Symbol" panose="05050102010706020507" pitchFamily="18" charset="2"/>
              </a:rPr>
              <a:t>2</a:t>
            </a:r>
            <a:r>
              <a:rPr lang="en-US" altLang="zh-CN" sz="4400" b="1">
                <a:solidFill>
                  <a:srgbClr val="0000CC"/>
                </a:solidFill>
                <a:latin typeface="Times New Roman" panose="02020603050405020304" pitchFamily="18" charset="0"/>
                <a:sym typeface="Symbol" panose="05050102010706020507" pitchFamily="18" charset="2"/>
              </a:rPr>
              <a:t>  </a:t>
            </a:r>
            <a:r>
              <a:rPr lang="en-US" altLang="zh-CN" sz="4400" b="1" i="1">
                <a:solidFill>
                  <a:srgbClr val="0000CC"/>
                </a:solidFill>
                <a:latin typeface="Times New Roman" panose="02020603050405020304" pitchFamily="18" charset="0"/>
                <a:sym typeface="Symbol" panose="05050102010706020507" pitchFamily="18" charset="2"/>
              </a:rPr>
              <a:t>T</a:t>
            </a:r>
            <a:r>
              <a:rPr lang="en-US" altLang="zh-CN" sz="4400" b="1" baseline="-25000">
                <a:solidFill>
                  <a:srgbClr val="0000CC"/>
                </a:solidFill>
                <a:latin typeface="Times New Roman" panose="02020603050405020304" pitchFamily="18" charset="0"/>
                <a:sym typeface="Symbol" panose="05050102010706020507" pitchFamily="18" charset="2"/>
              </a:rPr>
              <a:t>1</a:t>
            </a:r>
          </a:p>
        </p:txBody>
      </p:sp>
      <p:sp>
        <p:nvSpPr>
          <p:cNvPr id="450569" name="Rectangle 9">
            <a:extLst>
              <a:ext uri="{FF2B5EF4-FFF2-40B4-BE49-F238E27FC236}">
                <a16:creationId xmlns:a16="http://schemas.microsoft.com/office/drawing/2014/main" id="{0EDB699F-F805-4EB2-A427-705E142B7044}"/>
              </a:ext>
            </a:extLst>
          </p:cNvPr>
          <p:cNvSpPr>
            <a:spLocks noChangeArrowheads="1"/>
          </p:cNvSpPr>
          <p:nvPr/>
        </p:nvSpPr>
        <p:spPr bwMode="auto">
          <a:xfrm>
            <a:off x="107950" y="115888"/>
            <a:ext cx="3041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CC"/>
                </a:solidFill>
              </a:rPr>
              <a:t>状态函数的变化：</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62154"/>
                                        </p:tgtEl>
                                        <p:attrNameLst>
                                          <p:attrName>style.visibility</p:attrName>
                                        </p:attrNameLst>
                                      </p:cBhvr>
                                      <p:to>
                                        <p:strVal val="visible"/>
                                      </p:to>
                                    </p:set>
                                    <p:animEffect transition="in" filter="box(out)">
                                      <p:cBhvr>
                                        <p:cTn id="7" dur="500"/>
                                        <p:tgtEl>
                                          <p:spTgt spid="262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62149"/>
                                        </p:tgtEl>
                                        <p:attrNameLst>
                                          <p:attrName>style.visibility</p:attrName>
                                        </p:attrNameLst>
                                      </p:cBhvr>
                                      <p:to>
                                        <p:strVal val="visible"/>
                                      </p:to>
                                    </p:set>
                                    <p:anim calcmode="lin" valueType="num">
                                      <p:cBhvr additive="base">
                                        <p:cTn id="12" dur="500" fill="hold"/>
                                        <p:tgtEl>
                                          <p:spTgt spid="262149"/>
                                        </p:tgtEl>
                                        <p:attrNameLst>
                                          <p:attrName>ppt_x</p:attrName>
                                        </p:attrNameLst>
                                      </p:cBhvr>
                                      <p:tavLst>
                                        <p:tav tm="0">
                                          <p:val>
                                            <p:strVal val="0-#ppt_w/2"/>
                                          </p:val>
                                        </p:tav>
                                        <p:tav tm="100000">
                                          <p:val>
                                            <p:strVal val="#ppt_x"/>
                                          </p:val>
                                        </p:tav>
                                      </p:tavLst>
                                    </p:anim>
                                    <p:anim calcmode="lin" valueType="num">
                                      <p:cBhvr additive="base">
                                        <p:cTn id="13" dur="500" fill="hold"/>
                                        <p:tgtEl>
                                          <p:spTgt spid="26214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50563"/>
                                        </p:tgtEl>
                                        <p:attrNameLst>
                                          <p:attrName>style.visibility</p:attrName>
                                        </p:attrNameLst>
                                      </p:cBhvr>
                                      <p:to>
                                        <p:strVal val="visible"/>
                                      </p:to>
                                    </p:set>
                                    <p:animEffect transition="in" filter="blinds(horizontal)">
                                      <p:cBhvr>
                                        <p:cTn id="18" dur="500"/>
                                        <p:tgtEl>
                                          <p:spTgt spid="4505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262155"/>
                                        </p:tgtEl>
                                        <p:attrNameLst>
                                          <p:attrName>style.visibility</p:attrName>
                                        </p:attrNameLst>
                                      </p:cBhvr>
                                      <p:to>
                                        <p:strVal val="visible"/>
                                      </p:to>
                                    </p:set>
                                    <p:animEffect transition="in" filter="box(out)">
                                      <p:cBhvr>
                                        <p:cTn id="23" dur="500"/>
                                        <p:tgtEl>
                                          <p:spTgt spid="2621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262166"/>
                                        </p:tgtEl>
                                        <p:attrNameLst>
                                          <p:attrName>style.visibility</p:attrName>
                                        </p:attrNameLst>
                                      </p:cBhvr>
                                      <p:to>
                                        <p:strVal val="visible"/>
                                      </p:to>
                                    </p:set>
                                    <p:anim calcmode="lin" valueType="num">
                                      <p:cBhvr additive="base">
                                        <p:cTn id="28" dur="500" fill="hold"/>
                                        <p:tgtEl>
                                          <p:spTgt spid="262166"/>
                                        </p:tgtEl>
                                        <p:attrNameLst>
                                          <p:attrName>ppt_x</p:attrName>
                                        </p:attrNameLst>
                                      </p:cBhvr>
                                      <p:tavLst>
                                        <p:tav tm="0">
                                          <p:val>
                                            <p:strVal val="#ppt_x"/>
                                          </p:val>
                                        </p:tav>
                                        <p:tav tm="100000">
                                          <p:val>
                                            <p:strVal val="#ppt_x"/>
                                          </p:val>
                                        </p:tav>
                                      </p:tavLst>
                                    </p:anim>
                                    <p:anim calcmode="lin" valueType="num">
                                      <p:cBhvr additive="base">
                                        <p:cTn id="29" dur="500" fill="hold"/>
                                        <p:tgtEl>
                                          <p:spTgt spid="262166"/>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450566"/>
                                        </p:tgtEl>
                                        <p:attrNameLst>
                                          <p:attrName>style.visibility</p:attrName>
                                        </p:attrNameLst>
                                      </p:cBhvr>
                                      <p:to>
                                        <p:strVal val="visible"/>
                                      </p:to>
                                    </p:set>
                                    <p:anim calcmode="lin" valueType="num">
                                      <p:cBhvr additive="base">
                                        <p:cTn id="34" dur="500" fill="hold"/>
                                        <p:tgtEl>
                                          <p:spTgt spid="450566"/>
                                        </p:tgtEl>
                                        <p:attrNameLst>
                                          <p:attrName>ppt_x</p:attrName>
                                        </p:attrNameLst>
                                      </p:cBhvr>
                                      <p:tavLst>
                                        <p:tav tm="0">
                                          <p:val>
                                            <p:strVal val="0-#ppt_w/2"/>
                                          </p:val>
                                        </p:tav>
                                        <p:tav tm="100000">
                                          <p:val>
                                            <p:strVal val="#ppt_x"/>
                                          </p:val>
                                        </p:tav>
                                      </p:tavLst>
                                    </p:anim>
                                    <p:anim calcmode="lin" valueType="num">
                                      <p:cBhvr additive="base">
                                        <p:cTn id="35" dur="500" fill="hold"/>
                                        <p:tgtEl>
                                          <p:spTgt spid="450566"/>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nodeType="clickEffect">
                                  <p:stCondLst>
                                    <p:cond delay="0"/>
                                  </p:stCondLst>
                                  <p:childTnLst>
                                    <p:set>
                                      <p:cBhvr>
                                        <p:cTn id="39" dur="1" fill="hold">
                                          <p:stCondLst>
                                            <p:cond delay="0"/>
                                          </p:stCondLst>
                                        </p:cTn>
                                        <p:tgtEl>
                                          <p:spTgt spid="262156"/>
                                        </p:tgtEl>
                                        <p:attrNameLst>
                                          <p:attrName>style.visibility</p:attrName>
                                        </p:attrNameLst>
                                      </p:cBhvr>
                                      <p:to>
                                        <p:strVal val="visible"/>
                                      </p:to>
                                    </p:set>
                                    <p:animEffect transition="in" filter="box(out)">
                                      <p:cBhvr>
                                        <p:cTn id="40" dur="500"/>
                                        <p:tgtEl>
                                          <p:spTgt spid="26215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450567"/>
                                        </p:tgtEl>
                                        <p:attrNameLst>
                                          <p:attrName>style.visibility</p:attrName>
                                        </p:attrNameLst>
                                      </p:cBhvr>
                                      <p:to>
                                        <p:strVal val="visible"/>
                                      </p:to>
                                    </p:set>
                                    <p:anim calcmode="lin" valueType="num">
                                      <p:cBhvr additive="base">
                                        <p:cTn id="45" dur="500" fill="hold"/>
                                        <p:tgtEl>
                                          <p:spTgt spid="450567"/>
                                        </p:tgtEl>
                                        <p:attrNameLst>
                                          <p:attrName>ppt_x</p:attrName>
                                        </p:attrNameLst>
                                      </p:cBhvr>
                                      <p:tavLst>
                                        <p:tav tm="0">
                                          <p:val>
                                            <p:strVal val="#ppt_x"/>
                                          </p:val>
                                        </p:tav>
                                        <p:tav tm="100000">
                                          <p:val>
                                            <p:strVal val="#ppt_x"/>
                                          </p:val>
                                        </p:tav>
                                      </p:tavLst>
                                    </p:anim>
                                    <p:anim calcmode="lin" valueType="num">
                                      <p:cBhvr additive="base">
                                        <p:cTn id="46" dur="500" fill="hold"/>
                                        <p:tgtEl>
                                          <p:spTgt spid="450567"/>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50568"/>
                                        </p:tgtEl>
                                        <p:attrNameLst>
                                          <p:attrName>style.visibility</p:attrName>
                                        </p:attrNameLst>
                                      </p:cBhvr>
                                      <p:to>
                                        <p:strVal val="visible"/>
                                      </p:to>
                                    </p:set>
                                    <p:animEffect transition="in" filter="blinds(horizontal)">
                                      <p:cBhvr>
                                        <p:cTn id="51" dur="500"/>
                                        <p:tgtEl>
                                          <p:spTgt spid="450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9" grpId="0" autoUpdateAnimBg="0"/>
      <p:bldP spid="262166" grpId="0"/>
      <p:bldP spid="4505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89712ED1-F284-4E14-A818-86A21E612D98}"/>
              </a:ext>
            </a:extLst>
          </p:cNvPr>
          <p:cNvSpPr>
            <a:spLocks noGrp="1"/>
          </p:cNvSpPr>
          <p:nvPr>
            <p:ph type="sldNum" sz="quarter" idx="12"/>
          </p:nvPr>
        </p:nvSpPr>
        <p:spPr/>
        <p:txBody>
          <a:bodyPr/>
          <a:lstStyle/>
          <a:p>
            <a:fld id="{6C8CC391-1058-44CC-8DAC-DDD1BFE30517}" type="slidenum">
              <a:rPr lang="en-US" altLang="zh-CN"/>
              <a:pPr/>
              <a:t>22</a:t>
            </a:fld>
            <a:endParaRPr lang="en-US" altLang="zh-CN"/>
          </a:p>
        </p:txBody>
      </p:sp>
      <p:sp>
        <p:nvSpPr>
          <p:cNvPr id="521219" name="Rectangle 3">
            <a:extLst>
              <a:ext uri="{FF2B5EF4-FFF2-40B4-BE49-F238E27FC236}">
                <a16:creationId xmlns:a16="http://schemas.microsoft.com/office/drawing/2014/main" id="{C641AE15-4BCE-44EE-BBE0-99B81220638D}"/>
              </a:ext>
            </a:extLst>
          </p:cNvPr>
          <p:cNvSpPr>
            <a:spLocks noGrp="1" noChangeArrowheads="1"/>
          </p:cNvSpPr>
          <p:nvPr>
            <p:ph type="body" idx="1"/>
          </p:nvPr>
        </p:nvSpPr>
        <p:spPr>
          <a:xfrm>
            <a:off x="611188" y="1341438"/>
            <a:ext cx="7920037" cy="4114800"/>
          </a:xfrm>
        </p:spPr>
        <p:txBody>
          <a:bodyPr/>
          <a:lstStyle/>
          <a:p>
            <a:pPr>
              <a:lnSpc>
                <a:spcPct val="200000"/>
              </a:lnSpc>
              <a:buFont typeface="Wingdings" panose="05000000000000000000" pitchFamily="2" charset="2"/>
              <a:buChar char="Ø"/>
            </a:pPr>
            <a:r>
              <a:rPr lang="en-US" altLang="zh-CN" sz="5400" b="1">
                <a:solidFill>
                  <a:srgbClr val="0000FF"/>
                </a:solidFill>
                <a:ea typeface="楷体_GB2312" pitchFamily="49" charset="-122"/>
              </a:rPr>
              <a:t> </a:t>
            </a:r>
            <a:r>
              <a:rPr lang="zh-CN" altLang="en-US" sz="5400" b="1">
                <a:solidFill>
                  <a:srgbClr val="0000FF"/>
                </a:solidFill>
                <a:ea typeface="楷体_GB2312" pitchFamily="49" charset="-122"/>
              </a:rPr>
              <a:t>殊途同归变化等，</a:t>
            </a:r>
          </a:p>
          <a:p>
            <a:pPr>
              <a:lnSpc>
                <a:spcPct val="200000"/>
              </a:lnSpc>
              <a:buFont typeface="Wingdings" panose="05000000000000000000" pitchFamily="2" charset="2"/>
              <a:buChar char="Ø"/>
            </a:pPr>
            <a:r>
              <a:rPr lang="zh-CN" altLang="en-US" sz="5400" b="1">
                <a:solidFill>
                  <a:srgbClr val="0000FF"/>
                </a:solidFill>
                <a:ea typeface="楷体_GB2312" pitchFamily="49" charset="-122"/>
              </a:rPr>
              <a:t> 周而复始变化零。</a:t>
            </a:r>
          </a:p>
        </p:txBody>
      </p:sp>
      <p:sp>
        <p:nvSpPr>
          <p:cNvPr id="521220" name="Text Box 4">
            <a:extLst>
              <a:ext uri="{FF2B5EF4-FFF2-40B4-BE49-F238E27FC236}">
                <a16:creationId xmlns:a16="http://schemas.microsoft.com/office/drawing/2014/main" id="{DFAEB4F2-A83A-43C9-9329-46B4C6C020D7}"/>
              </a:ext>
            </a:extLst>
          </p:cNvPr>
          <p:cNvSpPr txBox="1">
            <a:spLocks noChangeArrowheads="1"/>
          </p:cNvSpPr>
          <p:nvPr/>
        </p:nvSpPr>
        <p:spPr bwMode="auto">
          <a:xfrm>
            <a:off x="1692275" y="692150"/>
            <a:ext cx="4392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4400" b="1">
                <a:latin typeface="Times New Roman" panose="02020603050405020304" pitchFamily="18" charset="0"/>
              </a:rPr>
              <a:t>状态函数的变化</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521219">
                                            <p:txEl>
                                              <p:pRg st="0" end="0"/>
                                            </p:txEl>
                                          </p:spTgt>
                                        </p:tgtEl>
                                        <p:attrNameLst>
                                          <p:attrName>style.visibility</p:attrName>
                                        </p:attrNameLst>
                                      </p:cBhvr>
                                      <p:to>
                                        <p:strVal val="visible"/>
                                      </p:to>
                                    </p:set>
                                    <p:anim calcmode="lin" valueType="num">
                                      <p:cBhvr additive="base">
                                        <p:cTn id="7" dur="500" fill="hold"/>
                                        <p:tgtEl>
                                          <p:spTgt spid="521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121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1219">
                                            <p:txEl>
                                              <p:pRg st="1" end="1"/>
                                            </p:txEl>
                                          </p:spTgt>
                                        </p:tgtEl>
                                        <p:attrNameLst>
                                          <p:attrName>style.visibility</p:attrName>
                                        </p:attrNameLst>
                                      </p:cBhvr>
                                      <p:to>
                                        <p:strVal val="visible"/>
                                      </p:to>
                                    </p:set>
                                    <p:anim calcmode="lin" valueType="num">
                                      <p:cBhvr additive="base">
                                        <p:cTn id="13" dur="500" fill="hold"/>
                                        <p:tgtEl>
                                          <p:spTgt spid="521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12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37A60659-1722-4F55-A25F-2116DDAF76E8}"/>
              </a:ext>
            </a:extLst>
          </p:cNvPr>
          <p:cNvSpPr>
            <a:spLocks noGrp="1"/>
          </p:cNvSpPr>
          <p:nvPr>
            <p:ph type="sldNum" sz="quarter" idx="12"/>
          </p:nvPr>
        </p:nvSpPr>
        <p:spPr/>
        <p:txBody>
          <a:bodyPr/>
          <a:lstStyle/>
          <a:p>
            <a:fld id="{AC551B64-6D37-4754-A41D-533F3C310DE0}" type="slidenum">
              <a:rPr lang="en-US" altLang="zh-CN"/>
              <a:pPr/>
              <a:t>23</a:t>
            </a:fld>
            <a:endParaRPr lang="en-US" altLang="zh-CN"/>
          </a:p>
        </p:txBody>
      </p:sp>
      <p:sp>
        <p:nvSpPr>
          <p:cNvPr id="657410" name="Rectangle 2">
            <a:extLst>
              <a:ext uri="{FF2B5EF4-FFF2-40B4-BE49-F238E27FC236}">
                <a16:creationId xmlns:a16="http://schemas.microsoft.com/office/drawing/2014/main" id="{58EF914C-0517-495A-B803-8878F7428F71}"/>
              </a:ext>
            </a:extLst>
          </p:cNvPr>
          <p:cNvSpPr>
            <a:spLocks noGrp="1" noChangeArrowheads="1"/>
          </p:cNvSpPr>
          <p:nvPr>
            <p:ph type="title" idx="4294967295"/>
          </p:nvPr>
        </p:nvSpPr>
        <p:spPr>
          <a:xfrm>
            <a:off x="107950" y="115888"/>
            <a:ext cx="8712200" cy="865187"/>
          </a:xfrm>
        </p:spPr>
        <p:txBody>
          <a:bodyPr/>
          <a:lstStyle/>
          <a:p>
            <a:pPr algn="l"/>
            <a:r>
              <a:rPr lang="en-US" altLang="zh-CN" sz="4000" b="1">
                <a:latin typeface="Times New Roman" panose="02020603050405020304" pitchFamily="18" charset="0"/>
                <a:cs typeface="Times New Roman" panose="02020603050405020304" pitchFamily="18" charset="0"/>
              </a:rPr>
              <a:t>5. </a:t>
            </a:r>
            <a:r>
              <a:rPr lang="zh-CN" altLang="en-US" sz="4000" b="1">
                <a:latin typeface="Times New Roman" panose="02020603050405020304" pitchFamily="18" charset="0"/>
                <a:cs typeface="Times New Roman" panose="02020603050405020304" pitchFamily="18" charset="0"/>
              </a:rPr>
              <a:t>化学计量数</a:t>
            </a:r>
            <a:r>
              <a:rPr lang="en-US" altLang="zh-CN" sz="4000" b="1">
                <a:latin typeface="Times New Roman" panose="02020603050405020304" pitchFamily="18" charset="0"/>
                <a:cs typeface="Times New Roman" panose="02020603050405020304" pitchFamily="18" charset="0"/>
              </a:rPr>
              <a:t>(Stoichiometric number)</a:t>
            </a:r>
          </a:p>
        </p:txBody>
      </p:sp>
      <p:sp>
        <p:nvSpPr>
          <p:cNvPr id="657411" name="Text Box 3">
            <a:extLst>
              <a:ext uri="{FF2B5EF4-FFF2-40B4-BE49-F238E27FC236}">
                <a16:creationId xmlns:a16="http://schemas.microsoft.com/office/drawing/2014/main" id="{C5890E5A-486D-4748-A1AA-ADB2AB818FD5}"/>
              </a:ext>
            </a:extLst>
          </p:cNvPr>
          <p:cNvSpPr txBox="1">
            <a:spLocks noChangeArrowheads="1"/>
          </p:cNvSpPr>
          <p:nvPr/>
        </p:nvSpPr>
        <p:spPr bwMode="auto">
          <a:xfrm>
            <a:off x="250825" y="1052513"/>
            <a:ext cx="807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latin typeface="Times New Roman" panose="02020603050405020304" pitchFamily="18" charset="0"/>
                <a:ea typeface="楷体_GB2312" pitchFamily="49" charset="-122"/>
              </a:rPr>
              <a:t>对于一般的化学反应，其</a:t>
            </a:r>
            <a:r>
              <a:rPr kumimoji="1" lang="zh-CN" altLang="en-US" sz="3600" b="1">
                <a:solidFill>
                  <a:schemeClr val="tx2"/>
                </a:solidFill>
                <a:latin typeface="Times New Roman" panose="02020603050405020304" pitchFamily="18" charset="0"/>
                <a:ea typeface="楷体_GB2312" pitchFamily="49" charset="-122"/>
              </a:rPr>
              <a:t>通式为： </a:t>
            </a:r>
          </a:p>
        </p:txBody>
      </p:sp>
      <p:sp>
        <p:nvSpPr>
          <p:cNvPr id="657413" name="Text Box 5">
            <a:extLst>
              <a:ext uri="{FF2B5EF4-FFF2-40B4-BE49-F238E27FC236}">
                <a16:creationId xmlns:a16="http://schemas.microsoft.com/office/drawing/2014/main" id="{087AFB80-FA47-4683-B339-EDDF6DD9B408}"/>
              </a:ext>
            </a:extLst>
          </p:cNvPr>
          <p:cNvSpPr txBox="1">
            <a:spLocks noChangeArrowheads="1"/>
          </p:cNvSpPr>
          <p:nvPr/>
        </p:nvSpPr>
        <p:spPr bwMode="auto">
          <a:xfrm>
            <a:off x="250825" y="4149725"/>
            <a:ext cx="8497888" cy="190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kumimoji="1" lang="en-US" altLang="zh-CN" sz="3600" b="1" i="1">
                <a:solidFill>
                  <a:schemeClr val="tx2"/>
                </a:solidFill>
                <a:latin typeface="Times New Roman" panose="02020603050405020304" pitchFamily="18" charset="0"/>
                <a:ea typeface="楷体_GB2312" pitchFamily="49" charset="-122"/>
                <a:sym typeface="Symbol" panose="05050102010706020507" pitchFamily="18" charset="2"/>
              </a:rPr>
              <a:t></a:t>
            </a:r>
            <a:r>
              <a:rPr kumimoji="1" lang="en-US" altLang="zh-CN" sz="3600" b="1" baseline="-25000">
                <a:solidFill>
                  <a:schemeClr val="tx2"/>
                </a:solidFill>
                <a:latin typeface="Times New Roman" panose="02020603050405020304" pitchFamily="18" charset="0"/>
                <a:ea typeface="楷体_GB2312" pitchFamily="49" charset="-122"/>
              </a:rPr>
              <a:t>B </a:t>
            </a:r>
            <a:r>
              <a:rPr kumimoji="1" lang="zh-CN" altLang="en-US" sz="3600" b="1">
                <a:solidFill>
                  <a:schemeClr val="tx2"/>
                </a:solidFill>
                <a:latin typeface="Times New Roman" panose="02020603050405020304" pitchFamily="18" charset="0"/>
                <a:ea typeface="楷体_GB2312" pitchFamily="49" charset="-122"/>
              </a:rPr>
              <a:t>称为</a:t>
            </a:r>
            <a:r>
              <a:rPr kumimoji="1" lang="en-US" altLang="zh-CN" sz="3600" b="1">
                <a:solidFill>
                  <a:schemeClr val="tx2"/>
                </a:solidFill>
                <a:latin typeface="Times New Roman" panose="02020603050405020304" pitchFamily="18" charset="0"/>
                <a:ea typeface="楷体_GB2312" pitchFamily="49" charset="-122"/>
              </a:rPr>
              <a:t>B </a:t>
            </a:r>
            <a:r>
              <a:rPr kumimoji="1" lang="zh-CN" altLang="en-US" sz="3600" b="1">
                <a:solidFill>
                  <a:schemeClr val="tx2"/>
                </a:solidFill>
                <a:latin typeface="Times New Roman" panose="02020603050405020304" pitchFamily="18" charset="0"/>
                <a:ea typeface="楷体_GB2312" pitchFamily="49" charset="-122"/>
              </a:rPr>
              <a:t>的化学计量数</a:t>
            </a:r>
            <a:r>
              <a:rPr kumimoji="1" lang="en-US" altLang="zh-CN" sz="3600" b="1">
                <a:solidFill>
                  <a:schemeClr val="tx2"/>
                </a:solidFill>
                <a:latin typeface="Times New Roman" panose="02020603050405020304" pitchFamily="18" charset="0"/>
                <a:ea typeface="楷体_GB2312" pitchFamily="49" charset="-122"/>
              </a:rPr>
              <a:t>; </a:t>
            </a:r>
            <a:r>
              <a:rPr kumimoji="1" lang="zh-CN" altLang="en-US" sz="3600" b="1">
                <a:solidFill>
                  <a:schemeClr val="tx2"/>
                </a:solidFill>
                <a:latin typeface="Times New Roman" panose="02020603050405020304" pitchFamily="18" charset="0"/>
                <a:ea typeface="楷体_GB2312" pitchFamily="49" charset="-122"/>
              </a:rPr>
              <a:t>没有量纲的纯数。</a:t>
            </a:r>
          </a:p>
          <a:p>
            <a:pPr algn="just">
              <a:lnSpc>
                <a:spcPct val="110000"/>
              </a:lnSpc>
            </a:pPr>
            <a:r>
              <a:rPr kumimoji="1" lang="zh-CN" altLang="en-US" sz="3600" b="1">
                <a:solidFill>
                  <a:schemeClr val="tx2"/>
                </a:solidFill>
                <a:latin typeface="Times New Roman" panose="02020603050405020304" pitchFamily="18" charset="0"/>
                <a:ea typeface="楷体_GB2312" pitchFamily="49" charset="-122"/>
              </a:rPr>
              <a:t>符号规定：</a:t>
            </a:r>
          </a:p>
          <a:p>
            <a:pPr algn="just">
              <a:lnSpc>
                <a:spcPct val="110000"/>
              </a:lnSpc>
            </a:pPr>
            <a:r>
              <a:rPr kumimoji="1" lang="zh-CN" altLang="en-US" sz="3600" b="1">
                <a:solidFill>
                  <a:srgbClr val="0000FF"/>
                </a:solidFill>
                <a:latin typeface="Times New Roman" panose="02020603050405020304" pitchFamily="18" charset="0"/>
                <a:ea typeface="楷体_GB2312" pitchFamily="49" charset="-122"/>
              </a:rPr>
              <a:t>反应物</a:t>
            </a:r>
            <a:r>
              <a:rPr kumimoji="1" lang="en-US" altLang="zh-CN" sz="3600" b="1">
                <a:solidFill>
                  <a:srgbClr val="0000FF"/>
                </a:solidFill>
                <a:latin typeface="Times New Roman" panose="02020603050405020304" pitchFamily="18" charset="0"/>
                <a:ea typeface="楷体_GB2312" pitchFamily="49" charset="-122"/>
              </a:rPr>
              <a:t>, </a:t>
            </a:r>
            <a:r>
              <a:rPr kumimoji="1" lang="en-US" altLang="zh-CN" sz="3600" b="1" i="1">
                <a:solidFill>
                  <a:srgbClr val="0000FF"/>
                </a:solidFill>
                <a:latin typeface="Times New Roman" panose="02020603050405020304" pitchFamily="18" charset="0"/>
                <a:ea typeface="楷体_GB2312" pitchFamily="49" charset="-122"/>
                <a:sym typeface="Symbol" panose="05050102010706020507" pitchFamily="18" charset="2"/>
              </a:rPr>
              <a:t></a:t>
            </a:r>
            <a:r>
              <a:rPr kumimoji="1" lang="en-US" altLang="zh-CN" sz="3600" b="1" baseline="-25000">
                <a:solidFill>
                  <a:srgbClr val="0000FF"/>
                </a:solidFill>
                <a:latin typeface="Times New Roman" panose="02020603050405020304" pitchFamily="18" charset="0"/>
                <a:ea typeface="楷体_GB2312" pitchFamily="49" charset="-122"/>
              </a:rPr>
              <a:t>B</a:t>
            </a:r>
            <a:r>
              <a:rPr kumimoji="1" lang="zh-CN" altLang="en-US" sz="3600" b="1">
                <a:solidFill>
                  <a:srgbClr val="0000FF"/>
                </a:solidFill>
                <a:latin typeface="Times New Roman" panose="02020603050405020304" pitchFamily="18" charset="0"/>
                <a:ea typeface="楷体_GB2312" pitchFamily="49" charset="-122"/>
              </a:rPr>
              <a:t>为负；</a:t>
            </a:r>
            <a:r>
              <a:rPr kumimoji="1" lang="zh-CN" altLang="en-US" sz="3600" b="1">
                <a:solidFill>
                  <a:srgbClr val="FF0000"/>
                </a:solidFill>
                <a:latin typeface="Times New Roman" panose="02020603050405020304" pitchFamily="18" charset="0"/>
                <a:ea typeface="楷体_GB2312" pitchFamily="49" charset="-122"/>
              </a:rPr>
              <a:t>产物</a:t>
            </a:r>
            <a:r>
              <a:rPr kumimoji="1" lang="en-US" altLang="zh-CN" sz="3600" b="1">
                <a:solidFill>
                  <a:srgbClr val="FF0000"/>
                </a:solidFill>
                <a:latin typeface="Times New Roman" panose="02020603050405020304" pitchFamily="18" charset="0"/>
                <a:ea typeface="楷体_GB2312" pitchFamily="49" charset="-122"/>
              </a:rPr>
              <a:t>, </a:t>
            </a:r>
            <a:r>
              <a:rPr kumimoji="1" lang="en-US" altLang="zh-CN" sz="3600" b="1" i="1">
                <a:solidFill>
                  <a:srgbClr val="FF0000"/>
                </a:solidFill>
                <a:latin typeface="Times New Roman" panose="02020603050405020304" pitchFamily="18" charset="0"/>
                <a:ea typeface="楷体_GB2312" pitchFamily="49" charset="-122"/>
                <a:sym typeface="Symbol" panose="05050102010706020507" pitchFamily="18" charset="2"/>
              </a:rPr>
              <a:t></a:t>
            </a:r>
            <a:r>
              <a:rPr kumimoji="1" lang="en-US" altLang="zh-CN" sz="3600" b="1" baseline="-25000">
                <a:solidFill>
                  <a:srgbClr val="FF0000"/>
                </a:solidFill>
                <a:latin typeface="Times New Roman" panose="02020603050405020304" pitchFamily="18" charset="0"/>
                <a:ea typeface="楷体_GB2312" pitchFamily="49" charset="-122"/>
              </a:rPr>
              <a:t>B</a:t>
            </a:r>
            <a:r>
              <a:rPr kumimoji="1" lang="zh-CN" altLang="en-US" sz="3600" b="1">
                <a:solidFill>
                  <a:srgbClr val="FF0000"/>
                </a:solidFill>
                <a:latin typeface="Times New Roman" panose="02020603050405020304" pitchFamily="18" charset="0"/>
                <a:ea typeface="楷体_GB2312" pitchFamily="49" charset="-122"/>
              </a:rPr>
              <a:t>为正</a:t>
            </a:r>
            <a:r>
              <a:rPr kumimoji="1" lang="zh-CN" altLang="en-US" sz="3600" b="1">
                <a:solidFill>
                  <a:schemeClr val="tx2"/>
                </a:solidFill>
                <a:latin typeface="Times New Roman" panose="02020603050405020304" pitchFamily="18" charset="0"/>
                <a:ea typeface="楷体_GB2312" pitchFamily="49" charset="-122"/>
              </a:rPr>
              <a:t>。</a:t>
            </a:r>
          </a:p>
        </p:txBody>
      </p:sp>
      <p:graphicFrame>
        <p:nvGraphicFramePr>
          <p:cNvPr id="657416" name="Object 8">
            <a:extLst>
              <a:ext uri="{FF2B5EF4-FFF2-40B4-BE49-F238E27FC236}">
                <a16:creationId xmlns:a16="http://schemas.microsoft.com/office/drawing/2014/main" id="{380D836B-1F24-4C50-B4A3-0A8C44E71068}"/>
              </a:ext>
            </a:extLst>
          </p:cNvPr>
          <p:cNvGraphicFramePr>
            <a:graphicFrameLocks noChangeAspect="1"/>
          </p:cNvGraphicFramePr>
          <p:nvPr/>
        </p:nvGraphicFramePr>
        <p:xfrm>
          <a:off x="2124075" y="1989138"/>
          <a:ext cx="3600450" cy="1766887"/>
        </p:xfrm>
        <a:graphic>
          <a:graphicData uri="http://schemas.openxmlformats.org/presentationml/2006/ole">
            <mc:AlternateContent xmlns:mc="http://schemas.openxmlformats.org/markup-compatibility/2006">
              <mc:Choice xmlns:v="urn:schemas-microsoft-com:vml" Requires="v">
                <p:oleObj spid="_x0000_s657417" name="公式" r:id="rId3" imgW="698400" imgH="342720" progId="Equation.3">
                  <p:embed/>
                </p:oleObj>
              </mc:Choice>
              <mc:Fallback>
                <p:oleObj name="公式" r:id="rId3" imgW="698400" imgH="34272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989138"/>
                        <a:ext cx="3600450" cy="176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7416"/>
                                        </p:tgtEl>
                                        <p:attrNameLst>
                                          <p:attrName>style.visibility</p:attrName>
                                        </p:attrNameLst>
                                      </p:cBhvr>
                                      <p:to>
                                        <p:strVal val="visible"/>
                                      </p:to>
                                    </p:set>
                                    <p:animEffect transition="in" filter="blinds(horizontal)">
                                      <p:cBhvr>
                                        <p:cTn id="7" dur="500"/>
                                        <p:tgtEl>
                                          <p:spTgt spid="6574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5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DC76CE45-CE23-4E2F-A005-84D3EBCF75CB}"/>
              </a:ext>
            </a:extLst>
          </p:cNvPr>
          <p:cNvSpPr>
            <a:spLocks noGrp="1"/>
          </p:cNvSpPr>
          <p:nvPr>
            <p:ph type="sldNum" sz="quarter" idx="12"/>
          </p:nvPr>
        </p:nvSpPr>
        <p:spPr/>
        <p:txBody>
          <a:bodyPr/>
          <a:lstStyle/>
          <a:p>
            <a:fld id="{9409A230-BE40-48FA-9967-EB63FC75DBFC}" type="slidenum">
              <a:rPr lang="en-US" altLang="zh-CN"/>
              <a:pPr/>
              <a:t>24</a:t>
            </a:fld>
            <a:endParaRPr lang="en-US" altLang="zh-CN"/>
          </a:p>
        </p:txBody>
      </p:sp>
      <p:sp>
        <p:nvSpPr>
          <p:cNvPr id="659460" name="Text Box 4">
            <a:extLst>
              <a:ext uri="{FF2B5EF4-FFF2-40B4-BE49-F238E27FC236}">
                <a16:creationId xmlns:a16="http://schemas.microsoft.com/office/drawing/2014/main" id="{F8705209-6516-4705-AD06-972CACE37AFB}"/>
              </a:ext>
            </a:extLst>
          </p:cNvPr>
          <p:cNvSpPr txBox="1">
            <a:spLocks noChangeArrowheads="1"/>
          </p:cNvSpPr>
          <p:nvPr/>
        </p:nvSpPr>
        <p:spPr bwMode="auto">
          <a:xfrm>
            <a:off x="250825" y="404813"/>
            <a:ext cx="85693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4000" b="1">
                <a:solidFill>
                  <a:schemeClr val="tx2"/>
                </a:solidFill>
                <a:latin typeface="Times New Roman" panose="02020603050405020304" pitchFamily="18" charset="0"/>
              </a:rPr>
              <a:t>例</a:t>
            </a:r>
            <a:r>
              <a:rPr kumimoji="1" lang="zh-CN" altLang="en-US" sz="4000" b="1">
                <a:latin typeface="Times New Roman" panose="02020603050405020304" pitchFamily="18" charset="0"/>
              </a:rPr>
              <a:t>  </a:t>
            </a:r>
            <a:r>
              <a:rPr kumimoji="1" lang="zh-CN" altLang="en-US" sz="4000" b="1">
                <a:latin typeface="Times New Roman" panose="02020603050405020304" pitchFamily="18" charset="0"/>
                <a:ea typeface="楷体_GB2312" pitchFamily="49" charset="-122"/>
              </a:rPr>
              <a:t>应用化学反应通式的形式表示下列合成氨的化学反应方程式：</a:t>
            </a:r>
            <a:br>
              <a:rPr kumimoji="1" lang="zh-CN" altLang="en-US" sz="4000" b="1">
                <a:latin typeface="Times New Roman" panose="02020603050405020304" pitchFamily="18" charset="0"/>
              </a:rPr>
            </a:br>
            <a:r>
              <a:rPr kumimoji="1" lang="zh-CN" altLang="en-US" sz="4000" b="1">
                <a:latin typeface="Times New Roman" panose="02020603050405020304" pitchFamily="18" charset="0"/>
              </a:rPr>
              <a:t>           </a:t>
            </a:r>
            <a:r>
              <a:rPr kumimoji="1" lang="en-US" altLang="zh-CN" sz="4000" b="1">
                <a:latin typeface="Times New Roman" panose="02020603050405020304" pitchFamily="18" charset="0"/>
              </a:rPr>
              <a:t>N</a:t>
            </a:r>
            <a:r>
              <a:rPr kumimoji="1" lang="en-US" altLang="zh-CN" sz="4000" b="1" baseline="-25000">
                <a:latin typeface="Times New Roman" panose="02020603050405020304" pitchFamily="18" charset="0"/>
              </a:rPr>
              <a:t>2</a:t>
            </a:r>
            <a:r>
              <a:rPr kumimoji="1" lang="en-US" altLang="zh-CN" sz="4000" b="1">
                <a:latin typeface="Times New Roman" panose="02020603050405020304" pitchFamily="18" charset="0"/>
              </a:rPr>
              <a:t> + 3H</a:t>
            </a:r>
            <a:r>
              <a:rPr kumimoji="1" lang="en-US" altLang="zh-CN" sz="4000" b="1" baseline="-25000">
                <a:latin typeface="Times New Roman" panose="02020603050405020304" pitchFamily="18" charset="0"/>
              </a:rPr>
              <a:t>2</a:t>
            </a:r>
            <a:r>
              <a:rPr kumimoji="1" lang="en-US" altLang="zh-CN" sz="4000" b="1">
                <a:latin typeface="Times New Roman" panose="02020603050405020304" pitchFamily="18" charset="0"/>
              </a:rPr>
              <a:t> = 2NH</a:t>
            </a:r>
            <a:r>
              <a:rPr kumimoji="1" lang="en-US" altLang="zh-CN" sz="4000" b="1" baseline="-25000">
                <a:latin typeface="Times New Roman" panose="02020603050405020304" pitchFamily="18" charset="0"/>
              </a:rPr>
              <a:t>3</a:t>
            </a:r>
          </a:p>
        </p:txBody>
      </p:sp>
      <p:sp>
        <p:nvSpPr>
          <p:cNvPr id="659461" name="Text Box 5">
            <a:extLst>
              <a:ext uri="{FF2B5EF4-FFF2-40B4-BE49-F238E27FC236}">
                <a16:creationId xmlns:a16="http://schemas.microsoft.com/office/drawing/2014/main" id="{3D6C5AF8-8A46-4726-B347-030CA2E1B855}"/>
              </a:ext>
            </a:extLst>
          </p:cNvPr>
          <p:cNvSpPr txBox="1">
            <a:spLocks noChangeArrowheads="1"/>
          </p:cNvSpPr>
          <p:nvPr/>
        </p:nvSpPr>
        <p:spPr bwMode="auto">
          <a:xfrm>
            <a:off x="323850" y="2708275"/>
            <a:ext cx="8077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4000" b="1">
                <a:solidFill>
                  <a:schemeClr val="tx2"/>
                </a:solidFill>
                <a:latin typeface="Times New Roman" panose="02020603050405020304" pitchFamily="18" charset="0"/>
              </a:rPr>
              <a:t>解：</a:t>
            </a:r>
            <a:r>
              <a:rPr kumimoji="1" lang="zh-CN" altLang="en-US" sz="4000" b="1">
                <a:latin typeface="Times New Roman" panose="02020603050405020304" pitchFamily="18" charset="0"/>
                <a:ea typeface="楷体_GB2312" pitchFamily="49" charset="-122"/>
              </a:rPr>
              <a:t>用化学反应通式表示为：</a:t>
            </a:r>
            <a:br>
              <a:rPr kumimoji="1" lang="zh-CN" altLang="en-US" sz="4000" b="1">
                <a:latin typeface="Times New Roman" panose="02020603050405020304" pitchFamily="18" charset="0"/>
              </a:rPr>
            </a:br>
            <a:r>
              <a:rPr kumimoji="1" lang="zh-CN" altLang="en-US" sz="4000" b="1">
                <a:latin typeface="Times New Roman" panose="02020603050405020304" pitchFamily="18" charset="0"/>
              </a:rPr>
              <a:t>          </a:t>
            </a:r>
            <a:r>
              <a:rPr kumimoji="1" lang="en-US" altLang="zh-CN" sz="4000" b="1">
                <a:latin typeface="Times New Roman" panose="02020603050405020304" pitchFamily="18" charset="0"/>
              </a:rPr>
              <a:t>0 = </a:t>
            </a:r>
            <a:r>
              <a:rPr kumimoji="1" lang="en-US" altLang="zh-CN" sz="4000" b="1">
                <a:latin typeface="Times New Roman" panose="02020603050405020304" pitchFamily="18" charset="0"/>
                <a:sym typeface="Symbol" panose="05050102010706020507" pitchFamily="18" charset="2"/>
              </a:rPr>
              <a:t></a:t>
            </a:r>
            <a:r>
              <a:rPr kumimoji="1" lang="en-US" altLang="zh-CN" sz="4000" b="1">
                <a:latin typeface="Times New Roman" panose="02020603050405020304" pitchFamily="18" charset="0"/>
              </a:rPr>
              <a:t> N</a:t>
            </a:r>
            <a:r>
              <a:rPr kumimoji="1" lang="en-US" altLang="zh-CN" sz="4000" b="1" baseline="-25000">
                <a:latin typeface="Times New Roman" panose="02020603050405020304" pitchFamily="18" charset="0"/>
              </a:rPr>
              <a:t>2</a:t>
            </a:r>
            <a:r>
              <a:rPr kumimoji="1" lang="en-US" altLang="zh-CN" sz="4000" b="1">
                <a:latin typeface="Times New Roman" panose="02020603050405020304" pitchFamily="18" charset="0"/>
              </a:rPr>
              <a:t> </a:t>
            </a:r>
            <a:r>
              <a:rPr kumimoji="1" lang="en-US" altLang="zh-CN" sz="4000" b="1">
                <a:latin typeface="Times New Roman" panose="02020603050405020304" pitchFamily="18" charset="0"/>
                <a:sym typeface="Symbol" panose="05050102010706020507" pitchFamily="18" charset="2"/>
              </a:rPr>
              <a:t></a:t>
            </a:r>
            <a:r>
              <a:rPr kumimoji="1" lang="en-US" altLang="zh-CN" sz="4000" b="1">
                <a:latin typeface="Times New Roman" panose="02020603050405020304" pitchFamily="18" charset="0"/>
              </a:rPr>
              <a:t>  3H</a:t>
            </a:r>
            <a:r>
              <a:rPr kumimoji="1" lang="en-US" altLang="zh-CN" sz="4000" b="1" baseline="-25000">
                <a:latin typeface="Times New Roman" panose="02020603050405020304" pitchFamily="18" charset="0"/>
              </a:rPr>
              <a:t>2</a:t>
            </a:r>
            <a:r>
              <a:rPr kumimoji="1" lang="en-US" altLang="zh-CN" sz="4000" b="1">
                <a:latin typeface="Times New Roman" panose="02020603050405020304" pitchFamily="18" charset="0"/>
              </a:rPr>
              <a:t> + 2NH</a:t>
            </a:r>
            <a:r>
              <a:rPr kumimoji="1" lang="en-US" altLang="zh-CN" sz="4000" b="1" baseline="-25000">
                <a:latin typeface="Times New Roman" panose="02020603050405020304" pitchFamily="18" charset="0"/>
              </a:rPr>
              <a:t>3</a:t>
            </a:r>
          </a:p>
        </p:txBody>
      </p:sp>
      <p:sp>
        <p:nvSpPr>
          <p:cNvPr id="659462" name="Text Box 6">
            <a:extLst>
              <a:ext uri="{FF2B5EF4-FFF2-40B4-BE49-F238E27FC236}">
                <a16:creationId xmlns:a16="http://schemas.microsoft.com/office/drawing/2014/main" id="{EBD56868-DA5B-4C18-8A62-E4D3EF7D62DF}"/>
              </a:ext>
            </a:extLst>
          </p:cNvPr>
          <p:cNvSpPr txBox="1">
            <a:spLocks noChangeArrowheads="1"/>
          </p:cNvSpPr>
          <p:nvPr/>
        </p:nvSpPr>
        <p:spPr bwMode="auto">
          <a:xfrm>
            <a:off x="395288" y="4221163"/>
            <a:ext cx="8497887"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kumimoji="1" lang="en-US" altLang="zh-CN" sz="3600" b="1" i="1">
                <a:solidFill>
                  <a:srgbClr val="0000FF"/>
                </a:solidFill>
                <a:latin typeface="Times New Roman" panose="02020603050405020304" pitchFamily="18" charset="0"/>
                <a:ea typeface="楷体_GB2312" pitchFamily="49" charset="-122"/>
                <a:sym typeface="Symbol" panose="05050102010706020507" pitchFamily="18" charset="2"/>
              </a:rPr>
              <a:t></a:t>
            </a:r>
            <a:r>
              <a:rPr kumimoji="1" lang="en-US" altLang="zh-CN" sz="3600" b="1" baseline="-25000">
                <a:solidFill>
                  <a:srgbClr val="0000FF"/>
                </a:solidFill>
                <a:latin typeface="Times New Roman" panose="02020603050405020304" pitchFamily="18" charset="0"/>
                <a:ea typeface="楷体_GB2312" pitchFamily="49" charset="-122"/>
              </a:rPr>
              <a:t> </a:t>
            </a:r>
            <a:r>
              <a:rPr kumimoji="1" lang="en-US" altLang="zh-CN" sz="3600" b="1">
                <a:solidFill>
                  <a:srgbClr val="0000FF"/>
                </a:solidFill>
                <a:latin typeface="Times New Roman" panose="02020603050405020304" pitchFamily="18" charset="0"/>
                <a:ea typeface="楷体_GB2312" pitchFamily="49" charset="-122"/>
              </a:rPr>
              <a:t>(N</a:t>
            </a:r>
            <a:r>
              <a:rPr kumimoji="1" lang="en-US" altLang="zh-CN" sz="3600" b="1" baseline="-25000">
                <a:solidFill>
                  <a:srgbClr val="0000FF"/>
                </a:solidFill>
                <a:latin typeface="Times New Roman" panose="02020603050405020304" pitchFamily="18" charset="0"/>
                <a:ea typeface="楷体_GB2312" pitchFamily="49" charset="-122"/>
              </a:rPr>
              <a:t>2</a:t>
            </a:r>
            <a:r>
              <a:rPr kumimoji="1" lang="en-US" altLang="zh-CN" sz="3600" b="1">
                <a:solidFill>
                  <a:srgbClr val="0000FF"/>
                </a:solidFill>
                <a:latin typeface="Times New Roman" panose="02020603050405020304" pitchFamily="18" charset="0"/>
                <a:ea typeface="楷体_GB2312" pitchFamily="49" charset="-122"/>
              </a:rPr>
              <a:t>)</a:t>
            </a:r>
            <a:r>
              <a:rPr kumimoji="1" lang="en-US" altLang="zh-CN" sz="3600" b="1" baseline="-25000">
                <a:solidFill>
                  <a:srgbClr val="0000FF"/>
                </a:solidFill>
                <a:latin typeface="Times New Roman" panose="02020603050405020304" pitchFamily="18" charset="0"/>
                <a:ea typeface="楷体_GB2312" pitchFamily="49" charset="-122"/>
              </a:rPr>
              <a:t> </a:t>
            </a:r>
            <a:r>
              <a:rPr kumimoji="1" lang="en-US" altLang="zh-CN" sz="3600" b="1">
                <a:solidFill>
                  <a:srgbClr val="0000FF"/>
                </a:solidFill>
                <a:latin typeface="Times New Roman" panose="02020603050405020304" pitchFamily="18" charset="0"/>
                <a:ea typeface="楷体_GB2312" pitchFamily="49" charset="-122"/>
              </a:rPr>
              <a:t> = </a:t>
            </a:r>
            <a:r>
              <a:rPr kumimoji="1" lang="en-US" altLang="zh-CN" sz="3600" b="1">
                <a:solidFill>
                  <a:srgbClr val="0000FF"/>
                </a:solidFill>
                <a:latin typeface="Times New Roman" panose="02020603050405020304" pitchFamily="18" charset="0"/>
                <a:ea typeface="楷体_GB2312" pitchFamily="49" charset="-122"/>
                <a:sym typeface="Symbol" panose="05050102010706020507" pitchFamily="18" charset="2"/>
              </a:rPr>
              <a:t></a:t>
            </a:r>
            <a:r>
              <a:rPr kumimoji="1" lang="en-US" altLang="zh-CN" sz="3600" b="1">
                <a:solidFill>
                  <a:srgbClr val="0000FF"/>
                </a:solidFill>
                <a:latin typeface="Times New Roman" panose="02020603050405020304" pitchFamily="18" charset="0"/>
                <a:ea typeface="楷体_GB2312" pitchFamily="49" charset="-122"/>
              </a:rPr>
              <a:t>1, </a:t>
            </a:r>
            <a:r>
              <a:rPr kumimoji="1" lang="en-US" altLang="zh-CN" sz="3600" b="1" i="1">
                <a:solidFill>
                  <a:srgbClr val="0000FF"/>
                </a:solidFill>
                <a:latin typeface="Times New Roman" panose="02020603050405020304" pitchFamily="18" charset="0"/>
                <a:ea typeface="楷体_GB2312" pitchFamily="49" charset="-122"/>
                <a:sym typeface="Symbol" panose="05050102010706020507" pitchFamily="18" charset="2"/>
              </a:rPr>
              <a:t></a:t>
            </a:r>
            <a:r>
              <a:rPr kumimoji="1" lang="en-US" altLang="zh-CN" sz="3600" b="1" baseline="-25000">
                <a:solidFill>
                  <a:srgbClr val="0000FF"/>
                </a:solidFill>
                <a:latin typeface="Times New Roman" panose="02020603050405020304" pitchFamily="18" charset="0"/>
                <a:ea typeface="楷体_GB2312" pitchFamily="49" charset="-122"/>
              </a:rPr>
              <a:t> </a:t>
            </a:r>
            <a:r>
              <a:rPr kumimoji="1" lang="en-US" altLang="zh-CN" sz="3600" b="1">
                <a:solidFill>
                  <a:srgbClr val="0000FF"/>
                </a:solidFill>
                <a:latin typeface="Times New Roman" panose="02020603050405020304" pitchFamily="18" charset="0"/>
                <a:ea typeface="楷体_GB2312" pitchFamily="49" charset="-122"/>
              </a:rPr>
              <a:t>(H</a:t>
            </a:r>
            <a:r>
              <a:rPr kumimoji="1" lang="en-US" altLang="zh-CN" sz="3600" b="1" baseline="-25000">
                <a:solidFill>
                  <a:srgbClr val="0000FF"/>
                </a:solidFill>
                <a:latin typeface="Times New Roman" panose="02020603050405020304" pitchFamily="18" charset="0"/>
                <a:ea typeface="楷体_GB2312" pitchFamily="49" charset="-122"/>
              </a:rPr>
              <a:t>2</a:t>
            </a:r>
            <a:r>
              <a:rPr kumimoji="1" lang="en-US" altLang="zh-CN" sz="3600" b="1">
                <a:solidFill>
                  <a:srgbClr val="0000FF"/>
                </a:solidFill>
                <a:latin typeface="Times New Roman" panose="02020603050405020304" pitchFamily="18" charset="0"/>
                <a:ea typeface="楷体_GB2312" pitchFamily="49" charset="-122"/>
              </a:rPr>
              <a:t>)</a:t>
            </a:r>
            <a:r>
              <a:rPr kumimoji="1" lang="en-US" altLang="zh-CN" sz="3600" b="1" baseline="-25000">
                <a:solidFill>
                  <a:srgbClr val="0000FF"/>
                </a:solidFill>
                <a:latin typeface="Times New Roman" panose="02020603050405020304" pitchFamily="18" charset="0"/>
                <a:ea typeface="楷体_GB2312" pitchFamily="49" charset="-122"/>
              </a:rPr>
              <a:t> </a:t>
            </a:r>
            <a:r>
              <a:rPr kumimoji="1" lang="en-US" altLang="zh-CN" sz="3600" b="1">
                <a:solidFill>
                  <a:srgbClr val="0000FF"/>
                </a:solidFill>
                <a:latin typeface="Times New Roman" panose="02020603050405020304" pitchFamily="18" charset="0"/>
                <a:ea typeface="楷体_GB2312" pitchFamily="49" charset="-122"/>
              </a:rPr>
              <a:t> = </a:t>
            </a:r>
            <a:r>
              <a:rPr kumimoji="1" lang="en-US" altLang="zh-CN" sz="3600" b="1">
                <a:solidFill>
                  <a:srgbClr val="0000FF"/>
                </a:solidFill>
                <a:latin typeface="Times New Roman" panose="02020603050405020304" pitchFamily="18" charset="0"/>
                <a:ea typeface="楷体_GB2312" pitchFamily="49" charset="-122"/>
                <a:sym typeface="Symbol" panose="05050102010706020507" pitchFamily="18" charset="2"/>
              </a:rPr>
              <a:t></a:t>
            </a:r>
            <a:r>
              <a:rPr kumimoji="1" lang="en-US" altLang="zh-CN" sz="3600" b="1">
                <a:solidFill>
                  <a:srgbClr val="0000FF"/>
                </a:solidFill>
                <a:latin typeface="Times New Roman" panose="02020603050405020304" pitchFamily="18" charset="0"/>
                <a:ea typeface="楷体_GB2312" pitchFamily="49" charset="-122"/>
              </a:rPr>
              <a:t>3, </a:t>
            </a:r>
            <a:r>
              <a:rPr kumimoji="1" lang="en-US" altLang="zh-CN" sz="3600" b="1" i="1">
                <a:solidFill>
                  <a:srgbClr val="0000FF"/>
                </a:solidFill>
                <a:latin typeface="Times New Roman" panose="02020603050405020304" pitchFamily="18" charset="0"/>
                <a:ea typeface="楷体_GB2312" pitchFamily="49" charset="-122"/>
                <a:sym typeface="Symbol" panose="05050102010706020507" pitchFamily="18" charset="2"/>
              </a:rPr>
              <a:t></a:t>
            </a:r>
            <a:r>
              <a:rPr kumimoji="1" lang="en-US" altLang="zh-CN" sz="3600" b="1" baseline="-25000">
                <a:solidFill>
                  <a:srgbClr val="0000FF"/>
                </a:solidFill>
                <a:latin typeface="Times New Roman" panose="02020603050405020304" pitchFamily="18" charset="0"/>
                <a:ea typeface="楷体_GB2312" pitchFamily="49" charset="-122"/>
              </a:rPr>
              <a:t> </a:t>
            </a:r>
            <a:r>
              <a:rPr kumimoji="1" lang="en-US" altLang="zh-CN" sz="3600" b="1">
                <a:solidFill>
                  <a:srgbClr val="0000FF"/>
                </a:solidFill>
                <a:latin typeface="Times New Roman" panose="02020603050405020304" pitchFamily="18" charset="0"/>
                <a:ea typeface="楷体_GB2312" pitchFamily="49" charset="-122"/>
              </a:rPr>
              <a:t>(NH</a:t>
            </a:r>
            <a:r>
              <a:rPr kumimoji="1" lang="en-US" altLang="zh-CN" sz="3600" b="1" baseline="-25000">
                <a:solidFill>
                  <a:srgbClr val="0000FF"/>
                </a:solidFill>
                <a:latin typeface="Times New Roman" panose="02020603050405020304" pitchFamily="18" charset="0"/>
                <a:ea typeface="楷体_GB2312" pitchFamily="49" charset="-122"/>
              </a:rPr>
              <a:t>3</a:t>
            </a:r>
            <a:r>
              <a:rPr kumimoji="1" lang="en-US" altLang="zh-CN" sz="3600" b="1">
                <a:solidFill>
                  <a:srgbClr val="0000FF"/>
                </a:solidFill>
                <a:latin typeface="Times New Roman" panose="02020603050405020304" pitchFamily="18" charset="0"/>
                <a:ea typeface="楷体_GB2312" pitchFamily="49" charset="-122"/>
              </a:rPr>
              <a:t>)</a:t>
            </a:r>
            <a:r>
              <a:rPr kumimoji="1" lang="en-US" altLang="zh-CN" sz="3600" b="1" baseline="-25000">
                <a:solidFill>
                  <a:srgbClr val="0000FF"/>
                </a:solidFill>
                <a:latin typeface="Times New Roman" panose="02020603050405020304" pitchFamily="18" charset="0"/>
                <a:ea typeface="楷体_GB2312" pitchFamily="49" charset="-122"/>
              </a:rPr>
              <a:t> </a:t>
            </a:r>
            <a:r>
              <a:rPr kumimoji="1" lang="en-US" altLang="zh-CN" sz="3600" b="1">
                <a:solidFill>
                  <a:srgbClr val="0000FF"/>
                </a:solidFill>
                <a:latin typeface="Times New Roman" panose="02020603050405020304" pitchFamily="18" charset="0"/>
                <a:ea typeface="楷体_GB2312" pitchFamily="49" charset="-122"/>
              </a:rPr>
              <a:t> = 2</a:t>
            </a:r>
            <a:r>
              <a:rPr kumimoji="1" lang="zh-CN" altLang="en-US" sz="3600" b="1">
                <a:solidFill>
                  <a:srgbClr val="0000FF"/>
                </a:solidFill>
                <a:latin typeface="Times New Roman" panose="02020603050405020304" pitchFamily="18" charset="0"/>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94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61" grpId="0" autoUpdateAnimBg="0"/>
      <p:bldP spid="65946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1DEF7ED6-761F-4520-93B5-CE004D175370}"/>
              </a:ext>
            </a:extLst>
          </p:cNvPr>
          <p:cNvSpPr>
            <a:spLocks noGrp="1"/>
          </p:cNvSpPr>
          <p:nvPr>
            <p:ph type="sldNum" sz="quarter" idx="12"/>
          </p:nvPr>
        </p:nvSpPr>
        <p:spPr/>
        <p:txBody>
          <a:bodyPr/>
          <a:lstStyle/>
          <a:p>
            <a:fld id="{8444420C-2BDA-40EA-A08D-597D5C88A293}" type="slidenum">
              <a:rPr lang="en-US" altLang="zh-CN"/>
              <a:pPr/>
              <a:t>25</a:t>
            </a:fld>
            <a:endParaRPr lang="en-US" altLang="zh-CN"/>
          </a:p>
        </p:txBody>
      </p:sp>
      <p:sp>
        <p:nvSpPr>
          <p:cNvPr id="658434" name="Rectangle 2">
            <a:extLst>
              <a:ext uri="{FF2B5EF4-FFF2-40B4-BE49-F238E27FC236}">
                <a16:creationId xmlns:a16="http://schemas.microsoft.com/office/drawing/2014/main" id="{D2ADDFA0-A4EE-405C-B199-CD0E46BE34E8}"/>
              </a:ext>
            </a:extLst>
          </p:cNvPr>
          <p:cNvSpPr>
            <a:spLocks noGrp="1" noChangeArrowheads="1"/>
          </p:cNvSpPr>
          <p:nvPr>
            <p:ph type="title" idx="4294967295"/>
          </p:nvPr>
        </p:nvSpPr>
        <p:spPr>
          <a:xfrm>
            <a:off x="250825" y="188913"/>
            <a:ext cx="8424863" cy="711200"/>
          </a:xfrm>
        </p:spPr>
        <p:txBody>
          <a:bodyPr/>
          <a:lstStyle/>
          <a:p>
            <a:pPr algn="l"/>
            <a:r>
              <a:rPr lang="en-US" altLang="zh-CN" sz="4000" b="1">
                <a:latin typeface="Times New Roman" panose="02020603050405020304" pitchFamily="18" charset="0"/>
                <a:cs typeface="Times New Roman" panose="02020603050405020304" pitchFamily="18" charset="0"/>
              </a:rPr>
              <a:t>6. </a:t>
            </a:r>
            <a:r>
              <a:rPr lang="zh-CN" altLang="en-US" sz="4000" b="1">
                <a:latin typeface="Times New Roman" panose="02020603050405020304" pitchFamily="18" charset="0"/>
                <a:cs typeface="Times New Roman" panose="02020603050405020304" pitchFamily="18" charset="0"/>
              </a:rPr>
              <a:t>反应进度</a:t>
            </a:r>
            <a:r>
              <a:rPr lang="en-US" altLang="zh-CN" sz="4000" b="1">
                <a:latin typeface="Times New Roman" panose="02020603050405020304" pitchFamily="18" charset="0"/>
                <a:cs typeface="Times New Roman" panose="02020603050405020304" pitchFamily="18" charset="0"/>
              </a:rPr>
              <a:t>(Extent of reaction)</a:t>
            </a:r>
          </a:p>
        </p:txBody>
      </p:sp>
      <p:sp>
        <p:nvSpPr>
          <p:cNvPr id="658435" name="Text Box 3">
            <a:extLst>
              <a:ext uri="{FF2B5EF4-FFF2-40B4-BE49-F238E27FC236}">
                <a16:creationId xmlns:a16="http://schemas.microsoft.com/office/drawing/2014/main" id="{E1E18C76-B61C-4F29-B8E0-CFF2CBFD49C3}"/>
              </a:ext>
            </a:extLst>
          </p:cNvPr>
          <p:cNvSpPr txBox="1">
            <a:spLocks noChangeArrowheads="1"/>
          </p:cNvSpPr>
          <p:nvPr/>
        </p:nvSpPr>
        <p:spPr bwMode="auto">
          <a:xfrm>
            <a:off x="250825" y="1246188"/>
            <a:ext cx="495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chemeClr val="tx2"/>
                </a:solidFill>
                <a:latin typeface="Tahoma" panose="020B0604030504040204" pitchFamily="34" charset="0"/>
                <a:ea typeface="楷体_GB2312" pitchFamily="49" charset="-122"/>
              </a:rPr>
              <a:t>反应进度</a:t>
            </a:r>
            <a:r>
              <a:rPr kumimoji="1" lang="en-US" altLang="zh-CN" sz="3600" b="1" i="1">
                <a:solidFill>
                  <a:schemeClr val="tx2"/>
                </a:solidFill>
                <a:latin typeface="Tahoma" panose="020B0604030504040204" pitchFamily="34" charset="0"/>
                <a:cs typeface="Times New Roman" panose="02020603050405020304" pitchFamily="18" charset="0"/>
              </a:rPr>
              <a:t>ξ</a:t>
            </a:r>
            <a:r>
              <a:rPr kumimoji="1" lang="en-US" altLang="zh-CN" sz="3600" b="1">
                <a:solidFill>
                  <a:schemeClr val="tx2"/>
                </a:solidFill>
                <a:latin typeface="Tahoma" panose="020B0604030504040204" pitchFamily="34" charset="0"/>
                <a:cs typeface="Times New Roman" panose="02020603050405020304" pitchFamily="18" charset="0"/>
              </a:rPr>
              <a:t> </a:t>
            </a:r>
            <a:r>
              <a:rPr kumimoji="1" lang="zh-CN" altLang="en-US" sz="3600" b="1">
                <a:solidFill>
                  <a:schemeClr val="tx2"/>
                </a:solidFill>
                <a:latin typeface="Tahoma" panose="020B0604030504040204" pitchFamily="34" charset="0"/>
                <a:ea typeface="楷体_GB2312" pitchFamily="49" charset="-122"/>
              </a:rPr>
              <a:t>的定义：</a:t>
            </a:r>
          </a:p>
        </p:txBody>
      </p:sp>
      <p:sp>
        <p:nvSpPr>
          <p:cNvPr id="658438" name="Text Box 6">
            <a:extLst>
              <a:ext uri="{FF2B5EF4-FFF2-40B4-BE49-F238E27FC236}">
                <a16:creationId xmlns:a16="http://schemas.microsoft.com/office/drawing/2014/main" id="{C046746F-F6D0-40AE-A0E1-4A6B10886350}"/>
              </a:ext>
            </a:extLst>
          </p:cNvPr>
          <p:cNvSpPr txBox="1">
            <a:spLocks noChangeArrowheads="1"/>
          </p:cNvSpPr>
          <p:nvPr/>
        </p:nvSpPr>
        <p:spPr bwMode="auto">
          <a:xfrm>
            <a:off x="395288" y="2687638"/>
            <a:ext cx="8207375"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i="1">
                <a:solidFill>
                  <a:schemeClr val="tx2"/>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n</a:t>
            </a:r>
            <a:r>
              <a:rPr kumimoji="1" lang="en-US" altLang="zh-CN" sz="3600" b="1" baseline="-25000">
                <a:solidFill>
                  <a:schemeClr val="tx2"/>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B</a:t>
            </a:r>
            <a:r>
              <a:rPr kumimoji="1" lang="en-US" altLang="zh-CN" sz="3600" b="1" i="1" baseline="-25000">
                <a:solidFill>
                  <a:schemeClr val="tx2"/>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kumimoji="1" lang="zh-CN" altLang="en-US" sz="3600" b="1">
                <a:solidFill>
                  <a:schemeClr val="tx2"/>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为物质</a:t>
            </a:r>
            <a:r>
              <a:rPr kumimoji="1" lang="en-US" altLang="zh-CN" sz="3600" b="1">
                <a:solidFill>
                  <a:schemeClr val="tx2"/>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B</a:t>
            </a:r>
            <a:r>
              <a:rPr kumimoji="1" lang="zh-CN" altLang="en-US" sz="3600" b="1">
                <a:solidFill>
                  <a:schemeClr val="tx2"/>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的物质的量，</a:t>
            </a:r>
            <a:r>
              <a:rPr kumimoji="1" lang="en-US" altLang="zh-CN" sz="3600" b="1">
                <a:solidFill>
                  <a:schemeClr val="tx2"/>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d</a:t>
            </a:r>
            <a:r>
              <a:rPr kumimoji="1" lang="en-US" altLang="zh-CN" sz="3600" b="1" i="1">
                <a:solidFill>
                  <a:schemeClr val="tx2"/>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n</a:t>
            </a:r>
            <a:r>
              <a:rPr kumimoji="1" lang="en-US" altLang="zh-CN" sz="3600" b="1" baseline="-25000">
                <a:solidFill>
                  <a:schemeClr val="tx2"/>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B</a:t>
            </a:r>
            <a:r>
              <a:rPr kumimoji="1" lang="zh-CN" altLang="en-US" sz="3600" b="1">
                <a:solidFill>
                  <a:schemeClr val="tx2"/>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表示微小的变化量。的</a:t>
            </a:r>
            <a:r>
              <a:rPr kumimoji="1" lang="zh-CN" altLang="en-US" sz="3600" b="1">
                <a:solidFill>
                  <a:schemeClr val="tx2"/>
                </a:solidFill>
                <a:latin typeface="Times New Roman" panose="02020603050405020304" pitchFamily="18" charset="0"/>
                <a:ea typeface="楷体_GB2312" pitchFamily="49" charset="-122"/>
                <a:cs typeface="Times New Roman" panose="02020603050405020304" pitchFamily="18" charset="0"/>
              </a:rPr>
              <a:t>单位是摩尔</a:t>
            </a:r>
            <a:r>
              <a:rPr kumimoji="1" lang="en-US" altLang="zh-CN" sz="3600" b="1">
                <a:solidFill>
                  <a:schemeClr val="tx2"/>
                </a:solidFill>
                <a:latin typeface="Times New Roman" panose="02020603050405020304" pitchFamily="18" charset="0"/>
                <a:ea typeface="楷体_GB2312" pitchFamily="49" charset="-122"/>
                <a:cs typeface="Times New Roman" panose="02020603050405020304" pitchFamily="18" charset="0"/>
              </a:rPr>
              <a:t>(mol)</a:t>
            </a:r>
            <a:r>
              <a:rPr kumimoji="1" lang="zh-CN" altLang="en-US" sz="3600" b="1">
                <a:solidFill>
                  <a:schemeClr val="tx2"/>
                </a:solidFill>
                <a:latin typeface="Times New Roman" panose="02020603050405020304" pitchFamily="18" charset="0"/>
                <a:ea typeface="楷体_GB2312" pitchFamily="49" charset="-122"/>
                <a:cs typeface="Times New Roman" panose="02020603050405020304" pitchFamily="18" charset="0"/>
              </a:rPr>
              <a:t>。</a:t>
            </a:r>
            <a:endParaRPr kumimoji="1" lang="zh-CN" altLang="en-US" sz="3600" b="1">
              <a:solidFill>
                <a:schemeClr val="tx2"/>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endParaRPr>
          </a:p>
          <a:p>
            <a:pPr>
              <a:spcBef>
                <a:spcPct val="50000"/>
              </a:spcBef>
            </a:pPr>
            <a:r>
              <a:rPr kumimoji="1" lang="zh-CN" altLang="en-US" sz="3600" b="1">
                <a:solidFill>
                  <a:schemeClr val="tx2"/>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对于有限的变化，有</a:t>
            </a:r>
          </a:p>
        </p:txBody>
      </p:sp>
      <p:graphicFrame>
        <p:nvGraphicFramePr>
          <p:cNvPr id="658445" name="Object 13">
            <a:extLst>
              <a:ext uri="{FF2B5EF4-FFF2-40B4-BE49-F238E27FC236}">
                <a16:creationId xmlns:a16="http://schemas.microsoft.com/office/drawing/2014/main" id="{CD83C6D8-DD72-4C3E-B5FD-25CF4587315C}"/>
              </a:ext>
            </a:extLst>
          </p:cNvPr>
          <p:cNvGraphicFramePr>
            <a:graphicFrameLocks noChangeAspect="1"/>
          </p:cNvGraphicFramePr>
          <p:nvPr>
            <p:ph idx="4294967295"/>
          </p:nvPr>
        </p:nvGraphicFramePr>
        <p:xfrm>
          <a:off x="4932363" y="887413"/>
          <a:ext cx="2520950" cy="1749425"/>
        </p:xfrm>
        <a:graphic>
          <a:graphicData uri="http://schemas.openxmlformats.org/presentationml/2006/ole">
            <mc:AlternateContent xmlns:mc="http://schemas.openxmlformats.org/markup-compatibility/2006">
              <mc:Choice xmlns:v="urn:schemas-microsoft-com:vml" Requires="v">
                <p:oleObj spid="_x0000_s658450" name="公式" r:id="rId3" imgW="622080" imgH="431640" progId="Equation.3">
                  <p:embed/>
                </p:oleObj>
              </mc:Choice>
              <mc:Fallback>
                <p:oleObj name="公式" r:id="rId3" imgW="622080" imgH="43164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887413"/>
                        <a:ext cx="2520950" cy="174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8449" name="Object 17">
            <a:extLst>
              <a:ext uri="{FF2B5EF4-FFF2-40B4-BE49-F238E27FC236}">
                <a16:creationId xmlns:a16="http://schemas.microsoft.com/office/drawing/2014/main" id="{6FD15EC8-F744-4BEB-9751-61B4D165D633}"/>
              </a:ext>
            </a:extLst>
          </p:cNvPr>
          <p:cNvGraphicFramePr>
            <a:graphicFrameLocks noChangeAspect="1"/>
          </p:cNvGraphicFramePr>
          <p:nvPr/>
        </p:nvGraphicFramePr>
        <p:xfrm>
          <a:off x="2771775" y="4775200"/>
          <a:ext cx="2674938" cy="1749425"/>
        </p:xfrm>
        <a:graphic>
          <a:graphicData uri="http://schemas.openxmlformats.org/presentationml/2006/ole">
            <mc:AlternateContent xmlns:mc="http://schemas.openxmlformats.org/markup-compatibility/2006">
              <mc:Choice xmlns:v="urn:schemas-microsoft-com:vml" Requires="v">
                <p:oleObj spid="_x0000_s658451" name="公式" r:id="rId5" imgW="660240" imgH="431640" progId="Equation.3">
                  <p:embed/>
                </p:oleObj>
              </mc:Choice>
              <mc:Fallback>
                <p:oleObj name="公式" r:id="rId5" imgW="660240" imgH="43164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4775200"/>
                        <a:ext cx="2674938" cy="174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8435"/>
                                        </p:tgtEl>
                                        <p:attrNameLst>
                                          <p:attrName>style.visibility</p:attrName>
                                        </p:attrNameLst>
                                      </p:cBhvr>
                                      <p:to>
                                        <p:strVal val="visible"/>
                                      </p:to>
                                    </p:set>
                                    <p:animEffect transition="in" filter="blinds(horizontal)">
                                      <p:cBhvr>
                                        <p:cTn id="7" dur="500"/>
                                        <p:tgtEl>
                                          <p:spTgt spid="658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8445"/>
                                        </p:tgtEl>
                                        <p:attrNameLst>
                                          <p:attrName>style.visibility</p:attrName>
                                        </p:attrNameLst>
                                      </p:cBhvr>
                                      <p:to>
                                        <p:strVal val="visible"/>
                                      </p:to>
                                    </p:set>
                                    <p:animEffect transition="in" filter="blinds(horizontal)">
                                      <p:cBhvr>
                                        <p:cTn id="12" dur="500"/>
                                        <p:tgtEl>
                                          <p:spTgt spid="6584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58438">
                                            <p:txEl>
                                              <p:pRg st="0" end="0"/>
                                            </p:txEl>
                                          </p:spTgt>
                                        </p:tgtEl>
                                        <p:attrNameLst>
                                          <p:attrName>style.visibility</p:attrName>
                                        </p:attrNameLst>
                                      </p:cBhvr>
                                      <p:to>
                                        <p:strVal val="visible"/>
                                      </p:to>
                                    </p:set>
                                    <p:animEffect transition="in" filter="blinds(horizontal)">
                                      <p:cBhvr>
                                        <p:cTn id="17" dur="500"/>
                                        <p:tgtEl>
                                          <p:spTgt spid="65843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58438">
                                            <p:txEl>
                                              <p:pRg st="1" end="1"/>
                                            </p:txEl>
                                          </p:spTgt>
                                        </p:tgtEl>
                                        <p:attrNameLst>
                                          <p:attrName>style.visibility</p:attrName>
                                        </p:attrNameLst>
                                      </p:cBhvr>
                                      <p:to>
                                        <p:strVal val="visible"/>
                                      </p:to>
                                    </p:set>
                                    <p:animEffect transition="in" filter="blinds(horizontal)">
                                      <p:cBhvr>
                                        <p:cTn id="22" dur="500"/>
                                        <p:tgtEl>
                                          <p:spTgt spid="65843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58449"/>
                                        </p:tgtEl>
                                        <p:attrNameLst>
                                          <p:attrName>style.visibility</p:attrName>
                                        </p:attrNameLst>
                                      </p:cBhvr>
                                      <p:to>
                                        <p:strVal val="visible"/>
                                      </p:to>
                                    </p:set>
                                    <p:animEffect transition="in" filter="blinds(horizontal)">
                                      <p:cBhvr>
                                        <p:cTn id="27" dur="500"/>
                                        <p:tgtEl>
                                          <p:spTgt spid="658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523F33E8-BBD4-4A75-A4FD-3B785BD44CB2}"/>
              </a:ext>
            </a:extLst>
          </p:cNvPr>
          <p:cNvSpPr>
            <a:spLocks noGrp="1"/>
          </p:cNvSpPr>
          <p:nvPr>
            <p:ph type="sldNum" sz="quarter" idx="12"/>
          </p:nvPr>
        </p:nvSpPr>
        <p:spPr/>
        <p:txBody>
          <a:bodyPr/>
          <a:lstStyle/>
          <a:p>
            <a:fld id="{1BBED17F-6CED-4F58-98CA-2AC340E4F3C9}" type="slidenum">
              <a:rPr lang="en-US" altLang="zh-CN"/>
              <a:pPr/>
              <a:t>26</a:t>
            </a:fld>
            <a:endParaRPr lang="en-US" altLang="zh-CN"/>
          </a:p>
        </p:txBody>
      </p:sp>
      <p:graphicFrame>
        <p:nvGraphicFramePr>
          <p:cNvPr id="663556" name="Object 4">
            <a:extLst>
              <a:ext uri="{FF2B5EF4-FFF2-40B4-BE49-F238E27FC236}">
                <a16:creationId xmlns:a16="http://schemas.microsoft.com/office/drawing/2014/main" id="{01330E24-5B9E-445A-85CF-C39F8D7A9A07}"/>
              </a:ext>
            </a:extLst>
          </p:cNvPr>
          <p:cNvGraphicFramePr>
            <a:graphicFrameLocks noChangeAspect="1"/>
          </p:cNvGraphicFramePr>
          <p:nvPr/>
        </p:nvGraphicFramePr>
        <p:xfrm>
          <a:off x="971550" y="1052513"/>
          <a:ext cx="4527550" cy="1749425"/>
        </p:xfrm>
        <a:graphic>
          <a:graphicData uri="http://schemas.openxmlformats.org/presentationml/2006/ole">
            <mc:AlternateContent xmlns:mc="http://schemas.openxmlformats.org/markup-compatibility/2006">
              <mc:Choice xmlns:v="urn:schemas-microsoft-com:vml" Requires="v">
                <p:oleObj spid="_x0000_s663559" name="公式" r:id="rId3" imgW="1117440" imgH="431640" progId="Equation.3">
                  <p:embed/>
                </p:oleObj>
              </mc:Choice>
              <mc:Fallback>
                <p:oleObj name="公式" r:id="rId3" imgW="111744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052513"/>
                        <a:ext cx="4527550" cy="174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3557" name="Rectangle 5">
            <a:extLst>
              <a:ext uri="{FF2B5EF4-FFF2-40B4-BE49-F238E27FC236}">
                <a16:creationId xmlns:a16="http://schemas.microsoft.com/office/drawing/2014/main" id="{F603D067-CE25-49FF-A7E8-BDBFA190B6D8}"/>
              </a:ext>
            </a:extLst>
          </p:cNvPr>
          <p:cNvSpPr>
            <a:spLocks noChangeArrowheads="1"/>
          </p:cNvSpPr>
          <p:nvPr/>
        </p:nvSpPr>
        <p:spPr bwMode="auto">
          <a:xfrm>
            <a:off x="395288" y="333375"/>
            <a:ext cx="3854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chemeClr val="tx2"/>
                </a:solidFill>
                <a:sym typeface="Symbol" panose="05050102010706020507" pitchFamily="18" charset="2"/>
              </a:rPr>
              <a:t>对于化学反应，有</a:t>
            </a:r>
          </a:p>
        </p:txBody>
      </p:sp>
      <p:sp>
        <p:nvSpPr>
          <p:cNvPr id="663558" name="Text Box 6">
            <a:extLst>
              <a:ext uri="{FF2B5EF4-FFF2-40B4-BE49-F238E27FC236}">
                <a16:creationId xmlns:a16="http://schemas.microsoft.com/office/drawing/2014/main" id="{8BDB1004-5B9C-4FD3-AFF2-083D8DAC6F67}"/>
              </a:ext>
            </a:extLst>
          </p:cNvPr>
          <p:cNvSpPr txBox="1">
            <a:spLocks noChangeArrowheads="1"/>
          </p:cNvSpPr>
          <p:nvPr/>
        </p:nvSpPr>
        <p:spPr bwMode="auto">
          <a:xfrm>
            <a:off x="468313" y="2997200"/>
            <a:ext cx="80645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defRPr kumimoji="1" sz="2400">
                <a:solidFill>
                  <a:schemeClr val="tx1"/>
                </a:solidFill>
                <a:latin typeface="Times New Roman" panose="02020603050405020304" pitchFamily="18" charset="0"/>
                <a:ea typeface="宋体" panose="02010600030101010101" pitchFamily="2" charset="-122"/>
              </a:defRPr>
            </a:lvl1pPr>
            <a:lvl2pPr marL="541338">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Char char="•"/>
            </a:pPr>
            <a:r>
              <a:rPr kumimoji="0" lang="zh-CN" altLang="en-US" sz="4000" b="1">
                <a:solidFill>
                  <a:srgbClr val="0000FF"/>
                </a:solidFill>
                <a:cs typeface="Times New Roman" panose="02020603050405020304" pitchFamily="18" charset="0"/>
              </a:rPr>
              <a:t>尚未反应时，</a:t>
            </a:r>
            <a:r>
              <a:rPr kumimoji="0" lang="zh-CN" altLang="en-US" sz="4000" b="1" i="1">
                <a:solidFill>
                  <a:srgbClr val="0000FF"/>
                </a:solidFill>
                <a:cs typeface="Times New Roman" panose="02020603050405020304" pitchFamily="18" charset="0"/>
                <a:sym typeface="Symbol" panose="05050102010706020507" pitchFamily="18" charset="2"/>
              </a:rPr>
              <a:t></a:t>
            </a:r>
            <a:r>
              <a:rPr kumimoji="0" lang="zh-CN" altLang="en-US" sz="4000" b="1">
                <a:solidFill>
                  <a:srgbClr val="0000FF"/>
                </a:solidFill>
                <a:cs typeface="Times New Roman" panose="02020603050405020304" pitchFamily="18" charset="0"/>
                <a:sym typeface="Symbol" panose="05050102010706020507" pitchFamily="18" charset="2"/>
              </a:rPr>
              <a:t> </a:t>
            </a:r>
            <a:r>
              <a:rPr kumimoji="0" lang="en-US" altLang="zh-CN" sz="4000" b="1">
                <a:solidFill>
                  <a:srgbClr val="0000FF"/>
                </a:solidFill>
                <a:cs typeface="Times New Roman" panose="02020603050405020304" pitchFamily="18" charset="0"/>
                <a:sym typeface="Symbol" panose="05050102010706020507" pitchFamily="18" charset="2"/>
              </a:rPr>
              <a:t>= 0</a:t>
            </a:r>
            <a:r>
              <a:rPr kumimoji="0" lang="zh-CN" altLang="en-US" sz="4000" b="1">
                <a:solidFill>
                  <a:srgbClr val="0000FF"/>
                </a:solidFill>
                <a:cs typeface="Times New Roman" panose="02020603050405020304" pitchFamily="18" charset="0"/>
                <a:sym typeface="Symbol" panose="05050102010706020507" pitchFamily="18" charset="2"/>
              </a:rPr>
              <a:t>；</a:t>
            </a:r>
          </a:p>
          <a:p>
            <a:pPr>
              <a:spcBef>
                <a:spcPct val="50000"/>
              </a:spcBef>
              <a:buFontTx/>
              <a:buChar char="•"/>
            </a:pPr>
            <a:r>
              <a:rPr kumimoji="0" lang="en-US" altLang="zh-CN" sz="4000" b="1" i="1">
                <a:solidFill>
                  <a:srgbClr val="0000FF"/>
                </a:solidFill>
                <a:cs typeface="Times New Roman" panose="02020603050405020304" pitchFamily="18" charset="0"/>
                <a:sym typeface="Symbol" panose="05050102010706020507" pitchFamily="18" charset="2"/>
              </a:rPr>
              <a:t>n</a:t>
            </a:r>
            <a:r>
              <a:rPr kumimoji="0" lang="en-US" altLang="zh-CN" sz="4000" b="1" baseline="-25000">
                <a:solidFill>
                  <a:srgbClr val="0000FF"/>
                </a:solidFill>
                <a:cs typeface="Times New Roman" panose="02020603050405020304" pitchFamily="18" charset="0"/>
                <a:sym typeface="Symbol" panose="05050102010706020507" pitchFamily="18" charset="2"/>
              </a:rPr>
              <a:t>B</a:t>
            </a:r>
            <a:r>
              <a:rPr kumimoji="0" lang="en-US" altLang="zh-CN" sz="4000" b="1">
                <a:solidFill>
                  <a:srgbClr val="0000FF"/>
                </a:solidFill>
                <a:cs typeface="Times New Roman" panose="02020603050405020304" pitchFamily="18" charset="0"/>
                <a:sym typeface="Symbol" panose="05050102010706020507" pitchFamily="18" charset="2"/>
              </a:rPr>
              <a:t>(0)</a:t>
            </a:r>
            <a:r>
              <a:rPr kumimoji="0" lang="zh-CN" altLang="en-US" sz="4000" b="1">
                <a:solidFill>
                  <a:srgbClr val="0000FF"/>
                </a:solidFill>
                <a:cs typeface="Times New Roman" panose="02020603050405020304" pitchFamily="18" charset="0"/>
                <a:sym typeface="Symbol" panose="05050102010706020507" pitchFamily="18" charset="2"/>
              </a:rPr>
              <a:t>为 </a:t>
            </a:r>
            <a:r>
              <a:rPr kumimoji="0" lang="zh-CN" altLang="en-US" sz="4000" b="1" i="1">
                <a:solidFill>
                  <a:srgbClr val="0000FF"/>
                </a:solidFill>
                <a:cs typeface="Times New Roman" panose="02020603050405020304" pitchFamily="18" charset="0"/>
                <a:sym typeface="Symbol" panose="05050102010706020507" pitchFamily="18" charset="2"/>
              </a:rPr>
              <a:t></a:t>
            </a:r>
            <a:r>
              <a:rPr kumimoji="0" lang="zh-CN" altLang="en-US" sz="4000" b="1">
                <a:solidFill>
                  <a:srgbClr val="0000FF"/>
                </a:solidFill>
                <a:cs typeface="Times New Roman" panose="02020603050405020304" pitchFamily="18" charset="0"/>
                <a:sym typeface="Symbol" panose="05050102010706020507" pitchFamily="18" charset="2"/>
              </a:rPr>
              <a:t> </a:t>
            </a:r>
            <a:r>
              <a:rPr kumimoji="0" lang="en-US" altLang="zh-CN" sz="4000" b="1">
                <a:solidFill>
                  <a:srgbClr val="0000FF"/>
                </a:solidFill>
                <a:cs typeface="Times New Roman" panose="02020603050405020304" pitchFamily="18" charset="0"/>
                <a:sym typeface="Symbol" panose="05050102010706020507" pitchFamily="18" charset="2"/>
              </a:rPr>
              <a:t>= 0 </a:t>
            </a:r>
            <a:r>
              <a:rPr kumimoji="0" lang="zh-CN" altLang="en-US" sz="4000" b="1">
                <a:solidFill>
                  <a:srgbClr val="0000FF"/>
                </a:solidFill>
                <a:cs typeface="Times New Roman" panose="02020603050405020304" pitchFamily="18" charset="0"/>
                <a:sym typeface="Symbol" panose="05050102010706020507" pitchFamily="18" charset="2"/>
              </a:rPr>
              <a:t>时</a:t>
            </a:r>
            <a:r>
              <a:rPr kumimoji="0" lang="en-US" altLang="zh-CN" sz="4000" b="1">
                <a:solidFill>
                  <a:srgbClr val="0000FF"/>
                </a:solidFill>
                <a:cs typeface="Times New Roman" panose="02020603050405020304" pitchFamily="18" charset="0"/>
                <a:sym typeface="Symbol" panose="05050102010706020507" pitchFamily="18" charset="2"/>
              </a:rPr>
              <a:t>B</a:t>
            </a:r>
            <a:r>
              <a:rPr kumimoji="0" lang="zh-CN" altLang="en-US" sz="4000" b="1">
                <a:solidFill>
                  <a:srgbClr val="0000FF"/>
                </a:solidFill>
                <a:cs typeface="Times New Roman" panose="02020603050405020304" pitchFamily="18" charset="0"/>
                <a:sym typeface="Symbol" panose="05050102010706020507" pitchFamily="18" charset="2"/>
              </a:rPr>
              <a:t>的物质的量；</a:t>
            </a:r>
          </a:p>
          <a:p>
            <a:pPr>
              <a:spcBef>
                <a:spcPct val="50000"/>
              </a:spcBef>
              <a:buFontTx/>
              <a:buChar char="•"/>
            </a:pPr>
            <a:r>
              <a:rPr kumimoji="0" lang="en-US" altLang="zh-CN" sz="4000" b="1" i="1">
                <a:cs typeface="Times New Roman" panose="02020603050405020304" pitchFamily="18" charset="0"/>
                <a:sym typeface="Symbol" panose="05050102010706020507" pitchFamily="18" charset="2"/>
              </a:rPr>
              <a:t>n</a:t>
            </a:r>
            <a:r>
              <a:rPr kumimoji="0" lang="en-US" altLang="zh-CN" sz="4000" b="1" baseline="-25000">
                <a:cs typeface="Times New Roman" panose="02020603050405020304" pitchFamily="18" charset="0"/>
                <a:sym typeface="Symbol" panose="05050102010706020507" pitchFamily="18" charset="2"/>
              </a:rPr>
              <a:t>B</a:t>
            </a:r>
            <a:r>
              <a:rPr kumimoji="0" lang="en-US" altLang="zh-CN" sz="4000" b="1">
                <a:cs typeface="Times New Roman" panose="02020603050405020304" pitchFamily="18" charset="0"/>
                <a:sym typeface="Symbol" panose="05050102010706020507" pitchFamily="18" charset="2"/>
              </a:rPr>
              <a:t>(</a:t>
            </a:r>
            <a:r>
              <a:rPr kumimoji="0" lang="en-US" altLang="zh-CN" sz="4000" b="1" i="1">
                <a:cs typeface="Times New Roman" panose="02020603050405020304" pitchFamily="18" charset="0"/>
                <a:sym typeface="Symbol" panose="05050102010706020507" pitchFamily="18" charset="2"/>
              </a:rPr>
              <a:t></a:t>
            </a:r>
            <a:r>
              <a:rPr kumimoji="0" lang="en-US" altLang="zh-CN" sz="4000" b="1">
                <a:cs typeface="Times New Roman" panose="02020603050405020304" pitchFamily="18" charset="0"/>
                <a:sym typeface="Symbol" panose="05050102010706020507" pitchFamily="18" charset="2"/>
              </a:rPr>
              <a:t>)</a:t>
            </a:r>
            <a:r>
              <a:rPr kumimoji="0" lang="zh-CN" altLang="en-US" sz="4000" b="1">
                <a:cs typeface="Times New Roman" panose="02020603050405020304" pitchFamily="18" charset="0"/>
                <a:sym typeface="Symbol" panose="05050102010706020507" pitchFamily="18" charset="2"/>
              </a:rPr>
              <a:t>为 </a:t>
            </a:r>
            <a:r>
              <a:rPr kumimoji="0" lang="zh-CN" altLang="en-US" sz="4000" b="1" i="1">
                <a:cs typeface="Times New Roman" panose="02020603050405020304" pitchFamily="18" charset="0"/>
                <a:sym typeface="Symbol" panose="05050102010706020507" pitchFamily="18" charset="2"/>
              </a:rPr>
              <a:t></a:t>
            </a:r>
            <a:r>
              <a:rPr kumimoji="0" lang="zh-CN" altLang="en-US" sz="4000" b="1">
                <a:cs typeface="Times New Roman" panose="02020603050405020304" pitchFamily="18" charset="0"/>
                <a:sym typeface="Symbol" panose="05050102010706020507" pitchFamily="18" charset="2"/>
              </a:rPr>
              <a:t> </a:t>
            </a:r>
            <a:r>
              <a:rPr kumimoji="0" lang="en-US" altLang="zh-CN" sz="4000" b="1">
                <a:cs typeface="Times New Roman" panose="02020603050405020304" pitchFamily="18" charset="0"/>
                <a:sym typeface="Symbol" panose="05050102010706020507" pitchFamily="18" charset="2"/>
              </a:rPr>
              <a:t>= </a:t>
            </a:r>
            <a:r>
              <a:rPr kumimoji="0" lang="en-US" altLang="zh-CN" sz="4000" b="1" i="1">
                <a:cs typeface="Times New Roman" panose="02020603050405020304" pitchFamily="18" charset="0"/>
                <a:sym typeface="Symbol" panose="05050102010706020507" pitchFamily="18" charset="2"/>
              </a:rPr>
              <a:t></a:t>
            </a:r>
            <a:r>
              <a:rPr kumimoji="0" lang="en-US" altLang="zh-CN" sz="4000" b="1">
                <a:cs typeface="Times New Roman" panose="02020603050405020304" pitchFamily="18" charset="0"/>
                <a:sym typeface="Symbol" panose="05050102010706020507" pitchFamily="18" charset="2"/>
              </a:rPr>
              <a:t> </a:t>
            </a:r>
            <a:r>
              <a:rPr kumimoji="0" lang="zh-CN" altLang="en-US" sz="4000" b="1">
                <a:cs typeface="Times New Roman" panose="02020603050405020304" pitchFamily="18" charset="0"/>
                <a:sym typeface="Symbol" panose="05050102010706020507" pitchFamily="18" charset="2"/>
              </a:rPr>
              <a:t>时</a:t>
            </a:r>
            <a:r>
              <a:rPr kumimoji="0" lang="en-US" altLang="zh-CN" sz="4000" b="1">
                <a:cs typeface="Times New Roman" panose="02020603050405020304" pitchFamily="18" charset="0"/>
                <a:sym typeface="Symbol" panose="05050102010706020507" pitchFamily="18" charset="2"/>
              </a:rPr>
              <a:t>B</a:t>
            </a:r>
            <a:r>
              <a:rPr kumimoji="0" lang="zh-CN" altLang="en-US" sz="4000" b="1">
                <a:cs typeface="Times New Roman" panose="02020603050405020304" pitchFamily="18" charset="0"/>
                <a:sym typeface="Symbol" panose="05050102010706020507" pitchFamily="18" charset="2"/>
              </a:rPr>
              <a:t>的物质的量。</a:t>
            </a:r>
          </a:p>
        </p:txBody>
      </p:sp>
    </p:spTree>
  </p:cSld>
  <p:clrMapOvr>
    <a:masterClrMapping/>
  </p:clrMapOvr>
  <p:transition spd="slow">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F4D5EA24-B543-42FD-B58C-406E48A632B6}"/>
              </a:ext>
            </a:extLst>
          </p:cNvPr>
          <p:cNvSpPr>
            <a:spLocks noGrp="1"/>
          </p:cNvSpPr>
          <p:nvPr>
            <p:ph type="sldNum" sz="quarter" idx="12"/>
          </p:nvPr>
        </p:nvSpPr>
        <p:spPr/>
        <p:txBody>
          <a:bodyPr/>
          <a:lstStyle/>
          <a:p>
            <a:fld id="{28694B88-5997-4C04-909D-8356FD70180B}" type="slidenum">
              <a:rPr lang="en-US" altLang="zh-CN"/>
              <a:pPr/>
              <a:t>27</a:t>
            </a:fld>
            <a:endParaRPr lang="en-US" altLang="zh-CN"/>
          </a:p>
        </p:txBody>
      </p:sp>
      <p:sp>
        <p:nvSpPr>
          <p:cNvPr id="660484" name="Text Box 4">
            <a:extLst>
              <a:ext uri="{FF2B5EF4-FFF2-40B4-BE49-F238E27FC236}">
                <a16:creationId xmlns:a16="http://schemas.microsoft.com/office/drawing/2014/main" id="{EE3C6F1B-74B7-4B3E-86AB-A603B6E5473B}"/>
              </a:ext>
            </a:extLst>
          </p:cNvPr>
          <p:cNvSpPr txBox="1">
            <a:spLocks noChangeArrowheads="1"/>
          </p:cNvSpPr>
          <p:nvPr/>
        </p:nvSpPr>
        <p:spPr bwMode="auto">
          <a:xfrm>
            <a:off x="323850" y="188913"/>
            <a:ext cx="8305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3600" b="1">
                <a:solidFill>
                  <a:srgbClr val="FF0000"/>
                </a:solidFill>
                <a:latin typeface="Times New Roman" panose="02020603050405020304" pitchFamily="18" charset="0"/>
              </a:rPr>
              <a:t>思考：</a:t>
            </a:r>
            <a:r>
              <a:rPr kumimoji="1" lang="zh-CN" altLang="en-US" sz="3600" b="1">
                <a:latin typeface="Times New Roman" panose="02020603050405020304" pitchFamily="18" charset="0"/>
                <a:ea typeface="楷体_GB2312" pitchFamily="49" charset="-122"/>
              </a:rPr>
              <a:t>反应进度与化学反应方程式的书写有关吗？</a:t>
            </a:r>
          </a:p>
        </p:txBody>
      </p:sp>
      <p:sp>
        <p:nvSpPr>
          <p:cNvPr id="660486" name="Text Box 6">
            <a:extLst>
              <a:ext uri="{FF2B5EF4-FFF2-40B4-BE49-F238E27FC236}">
                <a16:creationId xmlns:a16="http://schemas.microsoft.com/office/drawing/2014/main" id="{FF6AB6BF-F0AC-4999-8212-F2AC14F2A523}"/>
              </a:ext>
            </a:extLst>
          </p:cNvPr>
          <p:cNvSpPr txBox="1">
            <a:spLocks noChangeArrowheads="1"/>
          </p:cNvSpPr>
          <p:nvPr/>
        </p:nvSpPr>
        <p:spPr bwMode="auto">
          <a:xfrm>
            <a:off x="323850" y="1341438"/>
            <a:ext cx="8640763" cy="195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kumimoji="1" lang="zh-CN" altLang="en-US" sz="3600" b="1">
                <a:solidFill>
                  <a:srgbClr val="FF0000"/>
                </a:solidFill>
                <a:latin typeface="Times New Roman" panose="02020603050405020304" pitchFamily="18" charset="0"/>
                <a:ea typeface="楷体_GB2312" pitchFamily="49" charset="-122"/>
              </a:rPr>
              <a:t>答：有关。</a:t>
            </a:r>
          </a:p>
          <a:p>
            <a:pPr algn="just">
              <a:spcBef>
                <a:spcPct val="20000"/>
              </a:spcBef>
            </a:pPr>
            <a:r>
              <a:rPr kumimoji="1" lang="zh-CN" altLang="en-US" sz="3600" b="1">
                <a:latin typeface="Times New Roman" panose="02020603050405020304" pitchFamily="18" charset="0"/>
                <a:ea typeface="楷体_GB2312" pitchFamily="49" charset="-122"/>
              </a:rPr>
              <a:t>如对于反应： </a:t>
            </a:r>
            <a:r>
              <a:rPr kumimoji="1" lang="en-US" altLang="zh-CN" sz="3600" b="1">
                <a:latin typeface="Times New Roman" panose="02020603050405020304" pitchFamily="18" charset="0"/>
              </a:rPr>
              <a:t>N</a:t>
            </a:r>
            <a:r>
              <a:rPr kumimoji="1" lang="en-US" altLang="zh-CN" sz="3600" b="1" baseline="-25000">
                <a:latin typeface="Times New Roman" panose="02020603050405020304" pitchFamily="18" charset="0"/>
              </a:rPr>
              <a:t>2</a:t>
            </a:r>
            <a:r>
              <a:rPr kumimoji="1" lang="en-US" altLang="zh-CN" sz="3600" b="1">
                <a:latin typeface="Times New Roman" panose="02020603050405020304" pitchFamily="18" charset="0"/>
                <a:ea typeface="楷体_GB2312" pitchFamily="49" charset="-122"/>
              </a:rPr>
              <a:t> + </a:t>
            </a:r>
            <a:r>
              <a:rPr kumimoji="1" lang="en-US" altLang="zh-CN" sz="3600" b="1">
                <a:latin typeface="Times New Roman" panose="02020603050405020304" pitchFamily="18" charset="0"/>
              </a:rPr>
              <a:t>3H</a:t>
            </a:r>
            <a:r>
              <a:rPr kumimoji="1" lang="en-US" altLang="zh-CN" sz="3600" b="1" baseline="-25000">
                <a:latin typeface="Times New Roman" panose="02020603050405020304" pitchFamily="18" charset="0"/>
              </a:rPr>
              <a:t>2</a:t>
            </a:r>
            <a:r>
              <a:rPr kumimoji="1" lang="en-US" altLang="zh-CN" sz="3600" b="1">
                <a:latin typeface="Times New Roman" panose="02020603050405020304" pitchFamily="18" charset="0"/>
                <a:ea typeface="楷体_GB2312" pitchFamily="49" charset="-122"/>
              </a:rPr>
              <a:t> </a:t>
            </a:r>
            <a:r>
              <a:rPr kumimoji="1" lang="en-US" altLang="zh-CN" sz="3600" b="1">
                <a:latin typeface="Times New Roman" panose="02020603050405020304" pitchFamily="18" charset="0"/>
              </a:rPr>
              <a:t>= 2NH</a:t>
            </a:r>
            <a:r>
              <a:rPr kumimoji="1" lang="en-US" altLang="zh-CN" sz="3600" b="1" baseline="-25000">
                <a:latin typeface="Times New Roman" panose="02020603050405020304" pitchFamily="18" charset="0"/>
              </a:rPr>
              <a:t>3</a:t>
            </a:r>
            <a:r>
              <a:rPr kumimoji="1" lang="zh-CN" altLang="en-US" sz="3600" b="1">
                <a:latin typeface="Times New Roman" panose="02020603050405020304" pitchFamily="18" charset="0"/>
                <a:ea typeface="楷体_GB2312" pitchFamily="49" charset="-122"/>
              </a:rPr>
              <a:t>，</a:t>
            </a:r>
          </a:p>
          <a:p>
            <a:pPr algn="just">
              <a:spcBef>
                <a:spcPct val="20000"/>
              </a:spcBef>
            </a:pPr>
            <a:r>
              <a:rPr kumimoji="1" lang="zh-CN" altLang="en-US" sz="3600" b="1">
                <a:latin typeface="Times New Roman" panose="02020603050405020304" pitchFamily="18" charset="0"/>
                <a:ea typeface="楷体_GB2312" pitchFamily="49" charset="-122"/>
              </a:rPr>
              <a:t>当有</a:t>
            </a:r>
            <a:r>
              <a:rPr kumimoji="1" lang="en-US" altLang="zh-CN" sz="3600" b="1">
                <a:latin typeface="Times New Roman" panose="02020603050405020304" pitchFamily="18" charset="0"/>
                <a:ea typeface="楷体_GB2312" pitchFamily="49" charset="-122"/>
              </a:rPr>
              <a:t>1 mol </a:t>
            </a:r>
            <a:r>
              <a:rPr kumimoji="1" lang="en-US" altLang="zh-CN" sz="3600" b="1">
                <a:latin typeface="Times New Roman" panose="02020603050405020304" pitchFamily="18" charset="0"/>
              </a:rPr>
              <a:t>NH</a:t>
            </a:r>
            <a:r>
              <a:rPr kumimoji="1" lang="en-US" altLang="zh-CN" sz="3600" b="1" baseline="-25000">
                <a:latin typeface="Times New Roman" panose="02020603050405020304" pitchFamily="18" charset="0"/>
              </a:rPr>
              <a:t>3</a:t>
            </a:r>
            <a:r>
              <a:rPr kumimoji="1" lang="zh-CN" altLang="en-US" sz="3600" b="1">
                <a:latin typeface="Times New Roman" panose="02020603050405020304" pitchFamily="18" charset="0"/>
                <a:ea typeface="楷体_GB2312" pitchFamily="49" charset="-122"/>
              </a:rPr>
              <a:t>生成时，</a:t>
            </a:r>
            <a:r>
              <a:rPr kumimoji="1" lang="zh-CN" altLang="en-US" sz="3600" b="1" i="1">
                <a:latin typeface="Times New Roman" panose="02020603050405020304" pitchFamily="18" charset="0"/>
                <a:ea typeface="楷体_GB2312" pitchFamily="49" charset="-122"/>
                <a:sym typeface="Symbol" panose="05050102010706020507" pitchFamily="18" charset="2"/>
              </a:rPr>
              <a:t> </a:t>
            </a:r>
            <a:r>
              <a:rPr kumimoji="1" lang="en-US" altLang="zh-CN" sz="3600" b="1">
                <a:latin typeface="Times New Roman" panose="02020603050405020304" pitchFamily="18" charset="0"/>
                <a:ea typeface="楷体_GB2312" pitchFamily="49" charset="-122"/>
                <a:sym typeface="Symbol" panose="05050102010706020507" pitchFamily="18" charset="2"/>
              </a:rPr>
              <a:t>= 1/2 = 0.5 mol</a:t>
            </a:r>
            <a:r>
              <a:rPr kumimoji="1" lang="zh-CN" altLang="en-US" sz="3600" b="1">
                <a:latin typeface="Times New Roman" panose="02020603050405020304" pitchFamily="18" charset="0"/>
                <a:ea typeface="楷体_GB2312" pitchFamily="49" charset="-122"/>
                <a:sym typeface="Symbol" panose="05050102010706020507" pitchFamily="18" charset="2"/>
              </a:rPr>
              <a:t>。</a:t>
            </a:r>
          </a:p>
        </p:txBody>
      </p:sp>
      <p:graphicFrame>
        <p:nvGraphicFramePr>
          <p:cNvPr id="660487" name="Object 7">
            <a:extLst>
              <a:ext uri="{FF2B5EF4-FFF2-40B4-BE49-F238E27FC236}">
                <a16:creationId xmlns:a16="http://schemas.microsoft.com/office/drawing/2014/main" id="{75FA5289-D039-4C5C-BAF7-F5D2FE06EA26}"/>
              </a:ext>
            </a:extLst>
          </p:cNvPr>
          <p:cNvGraphicFramePr>
            <a:graphicFrameLocks noChangeAspect="1"/>
          </p:cNvGraphicFramePr>
          <p:nvPr/>
        </p:nvGraphicFramePr>
        <p:xfrm>
          <a:off x="3419475" y="3500438"/>
          <a:ext cx="3960813" cy="1281112"/>
        </p:xfrm>
        <a:graphic>
          <a:graphicData uri="http://schemas.openxmlformats.org/presentationml/2006/ole">
            <mc:AlternateContent xmlns:mc="http://schemas.openxmlformats.org/markup-compatibility/2006">
              <mc:Choice xmlns:v="urn:schemas-microsoft-com:vml" Requires="v">
                <p:oleObj spid="_x0000_s660492" name="Equation" r:id="rId3" imgW="1218960" imgH="393480" progId="Equation.3">
                  <p:embed/>
                </p:oleObj>
              </mc:Choice>
              <mc:Fallback>
                <p:oleObj name="Equation" r:id="rId3" imgW="1218960" imgH="3934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3500438"/>
                        <a:ext cx="3960813" cy="128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0488" name="Text Box 8">
            <a:extLst>
              <a:ext uri="{FF2B5EF4-FFF2-40B4-BE49-F238E27FC236}">
                <a16:creationId xmlns:a16="http://schemas.microsoft.com/office/drawing/2014/main" id="{C148502F-CC07-4206-AEA1-ADC189B5EFF0}"/>
              </a:ext>
            </a:extLst>
          </p:cNvPr>
          <p:cNvSpPr txBox="1">
            <a:spLocks noChangeArrowheads="1"/>
          </p:cNvSpPr>
          <p:nvPr/>
        </p:nvSpPr>
        <p:spPr bwMode="auto">
          <a:xfrm>
            <a:off x="611188" y="4652963"/>
            <a:ext cx="4079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latin typeface="Times New Roman" panose="02020603050405020304" pitchFamily="18" charset="0"/>
                <a:ea typeface="楷体_GB2312" pitchFamily="49" charset="-122"/>
              </a:rPr>
              <a:t>则 </a:t>
            </a:r>
            <a:r>
              <a:rPr kumimoji="1" lang="zh-CN" altLang="en-US" sz="3600" b="1" i="1">
                <a:solidFill>
                  <a:srgbClr val="FF0000"/>
                </a:solidFill>
                <a:latin typeface="Times New Roman" panose="02020603050405020304" pitchFamily="18" charset="0"/>
                <a:ea typeface="楷体_GB2312" pitchFamily="49" charset="-122"/>
                <a:sym typeface="Symbol" panose="05050102010706020507" pitchFamily="18" charset="2"/>
              </a:rPr>
              <a:t></a:t>
            </a:r>
            <a:r>
              <a:rPr kumimoji="1" lang="zh-CN" altLang="en-US" sz="3600" b="1">
                <a:solidFill>
                  <a:srgbClr val="FF0000"/>
                </a:solidFill>
                <a:latin typeface="Times New Roman" panose="02020603050405020304" pitchFamily="18" charset="0"/>
                <a:ea typeface="楷体_GB2312" pitchFamily="49" charset="-122"/>
                <a:sym typeface="Symbol" panose="05050102010706020507" pitchFamily="18" charset="2"/>
              </a:rPr>
              <a:t> </a:t>
            </a:r>
            <a:r>
              <a:rPr kumimoji="1" lang="en-US" altLang="zh-CN" sz="3600" b="1">
                <a:solidFill>
                  <a:srgbClr val="FF0000"/>
                </a:solidFill>
                <a:latin typeface="Times New Roman" panose="02020603050405020304" pitchFamily="18" charset="0"/>
                <a:ea typeface="楷体_GB2312" pitchFamily="49" charset="-122"/>
                <a:sym typeface="Symbol" panose="05050102010706020507" pitchFamily="18" charset="2"/>
              </a:rPr>
              <a:t>= 1/1 = </a:t>
            </a:r>
            <a:r>
              <a:rPr kumimoji="1" lang="en-US" altLang="zh-CN" sz="3600" b="1">
                <a:solidFill>
                  <a:srgbClr val="FF0000"/>
                </a:solidFill>
                <a:latin typeface="Times New Roman" panose="02020603050405020304" pitchFamily="18" charset="0"/>
                <a:ea typeface="楷体_GB2312" pitchFamily="49" charset="-122"/>
              </a:rPr>
              <a:t>1 mol</a:t>
            </a:r>
            <a:r>
              <a:rPr kumimoji="1" lang="zh-CN" altLang="en-US" sz="3600" b="1">
                <a:latin typeface="Times New Roman" panose="02020603050405020304" pitchFamily="18" charset="0"/>
                <a:ea typeface="楷体_GB2312" pitchFamily="49" charset="-122"/>
              </a:rPr>
              <a:t>。</a:t>
            </a:r>
          </a:p>
        </p:txBody>
      </p:sp>
      <p:sp>
        <p:nvSpPr>
          <p:cNvPr id="660489" name="Rectangle 9">
            <a:extLst>
              <a:ext uri="{FF2B5EF4-FFF2-40B4-BE49-F238E27FC236}">
                <a16:creationId xmlns:a16="http://schemas.microsoft.com/office/drawing/2014/main" id="{FA9428E0-18C2-4169-B8B0-8FD8D5C683EA}"/>
              </a:ext>
            </a:extLst>
          </p:cNvPr>
          <p:cNvSpPr>
            <a:spLocks noChangeArrowheads="1"/>
          </p:cNvSpPr>
          <p:nvPr/>
        </p:nvSpPr>
        <p:spPr bwMode="auto">
          <a:xfrm>
            <a:off x="250825" y="3716338"/>
            <a:ext cx="2936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t>若将反应写成</a:t>
            </a:r>
          </a:p>
        </p:txBody>
      </p:sp>
      <p:sp>
        <p:nvSpPr>
          <p:cNvPr id="660491" name="Text Box 4">
            <a:extLst>
              <a:ext uri="{FF2B5EF4-FFF2-40B4-BE49-F238E27FC236}">
                <a16:creationId xmlns:a16="http://schemas.microsoft.com/office/drawing/2014/main" id="{38FCA184-1A06-4092-8E60-3A8809F9E3ED}"/>
              </a:ext>
            </a:extLst>
          </p:cNvPr>
          <p:cNvSpPr txBox="1">
            <a:spLocks noChangeArrowheads="1"/>
          </p:cNvSpPr>
          <p:nvPr/>
        </p:nvSpPr>
        <p:spPr bwMode="auto">
          <a:xfrm>
            <a:off x="395288" y="5300663"/>
            <a:ext cx="81375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6" tIns="45703" rIns="91406" bIns="45703" anchor="b">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3600" b="1">
                <a:solidFill>
                  <a:srgbClr val="0000FF"/>
                </a:solidFill>
                <a:latin typeface="Comic Sans MS" panose="030F0702030302020204" pitchFamily="66" charset="0"/>
                <a:ea typeface="楷体_GB2312" pitchFamily="49" charset="-122"/>
              </a:rPr>
              <a:t>结论：</a:t>
            </a:r>
            <a:r>
              <a:rPr kumimoji="0" lang="zh-CN" altLang="zh-CN" sz="3600" b="1" i="1">
                <a:solidFill>
                  <a:srgbClr val="0000FF"/>
                </a:solidFill>
                <a:latin typeface="Comic Sans MS" panose="030F0702030302020204" pitchFamily="66" charset="0"/>
                <a:ea typeface="楷体_GB2312" pitchFamily="49" charset="-122"/>
              </a:rPr>
              <a:t>ξ</a:t>
            </a:r>
            <a:r>
              <a:rPr kumimoji="0" lang="zh-CN" altLang="en-US" sz="3600" b="1">
                <a:solidFill>
                  <a:srgbClr val="0000FF"/>
                </a:solidFill>
                <a:latin typeface="Comic Sans MS" panose="030F0702030302020204" pitchFamily="66" charset="0"/>
                <a:ea typeface="楷体_GB2312" pitchFamily="49" charset="-122"/>
              </a:rPr>
              <a:t>与反应式的写法有关，与选择哪一种物质求算无关。</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0486"/>
                                        </p:tgtEl>
                                        <p:attrNameLst>
                                          <p:attrName>style.visibility</p:attrName>
                                        </p:attrNameLst>
                                      </p:cBhvr>
                                      <p:to>
                                        <p:strVal val="visible"/>
                                      </p:to>
                                    </p:set>
                                    <p:animEffect transition="in" filter="blinds(horizontal)">
                                      <p:cBhvr>
                                        <p:cTn id="7" dur="500"/>
                                        <p:tgtEl>
                                          <p:spTgt spid="6604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0489"/>
                                        </p:tgtEl>
                                        <p:attrNameLst>
                                          <p:attrName>style.visibility</p:attrName>
                                        </p:attrNameLst>
                                      </p:cBhvr>
                                      <p:to>
                                        <p:strVal val="visible"/>
                                      </p:to>
                                    </p:set>
                                    <p:animEffect transition="in" filter="blinds(horizontal)">
                                      <p:cBhvr>
                                        <p:cTn id="12" dur="500"/>
                                        <p:tgtEl>
                                          <p:spTgt spid="660489"/>
                                        </p:tgtEl>
                                      </p:cBhvr>
                                    </p:animEffect>
                                  </p:childTnLst>
                                </p:cTn>
                              </p:par>
                              <p:par>
                                <p:cTn id="13" presetID="3" presetClass="entr" presetSubtype="10" fill="hold" nodeType="withEffect">
                                  <p:stCondLst>
                                    <p:cond delay="0"/>
                                  </p:stCondLst>
                                  <p:childTnLst>
                                    <p:set>
                                      <p:cBhvr>
                                        <p:cTn id="14" dur="1" fill="hold">
                                          <p:stCondLst>
                                            <p:cond delay="0"/>
                                          </p:stCondLst>
                                        </p:cTn>
                                        <p:tgtEl>
                                          <p:spTgt spid="660487"/>
                                        </p:tgtEl>
                                        <p:attrNameLst>
                                          <p:attrName>style.visibility</p:attrName>
                                        </p:attrNameLst>
                                      </p:cBhvr>
                                      <p:to>
                                        <p:strVal val="visible"/>
                                      </p:to>
                                    </p:set>
                                    <p:animEffect transition="in" filter="blinds(horizontal)">
                                      <p:cBhvr>
                                        <p:cTn id="15" dur="500"/>
                                        <p:tgtEl>
                                          <p:spTgt spid="66048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60488"/>
                                        </p:tgtEl>
                                        <p:attrNameLst>
                                          <p:attrName>style.visibility</p:attrName>
                                        </p:attrNameLst>
                                      </p:cBhvr>
                                      <p:to>
                                        <p:strVal val="visible"/>
                                      </p:to>
                                    </p:set>
                                    <p:animEffect transition="in" filter="blinds(horizontal)">
                                      <p:cBhvr>
                                        <p:cTn id="18" dur="500"/>
                                        <p:tgtEl>
                                          <p:spTgt spid="66048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60491"/>
                                        </p:tgtEl>
                                        <p:attrNameLst>
                                          <p:attrName>style.visibility</p:attrName>
                                        </p:attrNameLst>
                                      </p:cBhvr>
                                      <p:to>
                                        <p:strVal val="visible"/>
                                      </p:to>
                                    </p:set>
                                    <p:animEffect transition="in" filter="blinds(horizontal)">
                                      <p:cBhvr>
                                        <p:cTn id="23" dur="500"/>
                                        <p:tgtEl>
                                          <p:spTgt spid="660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6" grpId="0"/>
      <p:bldP spid="660488" grpId="0"/>
      <p:bldP spid="660489" grpId="0"/>
      <p:bldP spid="66049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4034959C-9040-47BE-BD59-595FC01D6A16}"/>
              </a:ext>
            </a:extLst>
          </p:cNvPr>
          <p:cNvSpPr>
            <a:spLocks noGrp="1"/>
          </p:cNvSpPr>
          <p:nvPr>
            <p:ph type="sldNum" sz="quarter" idx="12"/>
          </p:nvPr>
        </p:nvSpPr>
        <p:spPr/>
        <p:txBody>
          <a:bodyPr/>
          <a:lstStyle/>
          <a:p>
            <a:fld id="{34B85489-CAD6-4033-ABFB-3CD27522EC60}" type="slidenum">
              <a:rPr lang="en-US" altLang="zh-CN"/>
              <a:pPr/>
              <a:t>28</a:t>
            </a:fld>
            <a:endParaRPr lang="en-US" altLang="zh-CN"/>
          </a:p>
        </p:txBody>
      </p:sp>
      <p:sp>
        <p:nvSpPr>
          <p:cNvPr id="666626" name="Rectangle 2">
            <a:extLst>
              <a:ext uri="{FF2B5EF4-FFF2-40B4-BE49-F238E27FC236}">
                <a16:creationId xmlns:a16="http://schemas.microsoft.com/office/drawing/2014/main" id="{FBB5FF59-DCB0-42E7-9037-D5A107FE7918}"/>
              </a:ext>
            </a:extLst>
          </p:cNvPr>
          <p:cNvSpPr>
            <a:spLocks noChangeArrowheads="1"/>
          </p:cNvSpPr>
          <p:nvPr/>
        </p:nvSpPr>
        <p:spPr bwMode="auto">
          <a:xfrm>
            <a:off x="323850" y="188913"/>
            <a:ext cx="8583613" cy="311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4000" b="1">
                <a:solidFill>
                  <a:srgbClr val="0000CC"/>
                </a:solidFill>
                <a:latin typeface="宋体" panose="02010600030101010101" pitchFamily="2" charset="-122"/>
              </a:rPr>
              <a:t>对于同一化学反应方程式，同一时刻各物质的 </a:t>
            </a:r>
            <a:r>
              <a:rPr lang="zh-CN" altLang="en-US" sz="4000" b="1" i="1">
                <a:solidFill>
                  <a:srgbClr val="0000CC"/>
                </a:solidFill>
                <a:sym typeface="Symbol" panose="05050102010706020507" pitchFamily="18" charset="2"/>
              </a:rPr>
              <a:t></a:t>
            </a:r>
            <a:r>
              <a:rPr lang="zh-CN" altLang="en-US" sz="4000" b="1">
                <a:solidFill>
                  <a:srgbClr val="0000CC"/>
                </a:solidFill>
                <a:latin typeface="宋体" panose="02010600030101010101" pitchFamily="2" charset="-122"/>
              </a:rPr>
              <a:t> 都是相等的。</a:t>
            </a:r>
          </a:p>
          <a:p>
            <a:pPr>
              <a:spcBef>
                <a:spcPct val="20000"/>
              </a:spcBef>
            </a:pPr>
            <a:r>
              <a:rPr lang="zh-CN" altLang="en-US" sz="3200" b="1">
                <a:latin typeface="宋体" panose="02010600030101010101" pitchFamily="2" charset="-122"/>
              </a:rPr>
              <a:t>例如</a:t>
            </a:r>
            <a:r>
              <a:rPr lang="en-US" altLang="zh-CN" sz="3200" b="1">
                <a:latin typeface="宋体" panose="02010600030101010101" pitchFamily="2" charset="-122"/>
              </a:rPr>
              <a:t>,</a:t>
            </a:r>
            <a:r>
              <a:rPr lang="en-US" altLang="zh-CN" sz="3200" b="1" i="1"/>
              <a:t>t </a:t>
            </a:r>
            <a:r>
              <a:rPr lang="zh-CN" altLang="en-US" sz="3600" b="1">
                <a:latin typeface="宋体" panose="02010600030101010101" pitchFamily="2" charset="-122"/>
              </a:rPr>
              <a:t>时刻下列反应中各物质的改变量为</a:t>
            </a:r>
            <a:r>
              <a:rPr lang="zh-CN" altLang="en-US" sz="3200" b="1">
                <a:latin typeface="宋体" panose="02010600030101010101" pitchFamily="2" charset="-122"/>
              </a:rPr>
              <a:t>　　</a:t>
            </a:r>
            <a:r>
              <a:rPr lang="zh-CN" altLang="en-US" sz="3200" b="1"/>
              <a:t>　</a:t>
            </a:r>
          </a:p>
          <a:p>
            <a:pPr>
              <a:spcBef>
                <a:spcPct val="20000"/>
              </a:spcBef>
            </a:pPr>
            <a:r>
              <a:rPr lang="zh-CN" altLang="en-US" sz="3600" b="1">
                <a:solidFill>
                  <a:schemeClr val="tx2"/>
                </a:solidFill>
              </a:rPr>
              <a:t>             </a:t>
            </a:r>
            <a:r>
              <a:rPr lang="en-US" altLang="zh-CN" sz="3600" b="1">
                <a:solidFill>
                  <a:schemeClr val="tx2"/>
                </a:solidFill>
              </a:rPr>
              <a:t>N</a:t>
            </a:r>
            <a:r>
              <a:rPr lang="en-US" altLang="zh-CN" sz="3600" b="1" baseline="-30000">
                <a:solidFill>
                  <a:schemeClr val="tx2"/>
                </a:solidFill>
              </a:rPr>
              <a:t>2</a:t>
            </a:r>
            <a:r>
              <a:rPr lang="en-US" altLang="zh-CN" sz="3600" b="1">
                <a:solidFill>
                  <a:schemeClr val="tx2"/>
                </a:solidFill>
              </a:rPr>
              <a:t>   + 3H</a:t>
            </a:r>
            <a:r>
              <a:rPr lang="en-US" altLang="zh-CN" sz="3600" b="1" baseline="-30000">
                <a:solidFill>
                  <a:schemeClr val="tx2"/>
                </a:solidFill>
              </a:rPr>
              <a:t>2</a:t>
            </a:r>
            <a:r>
              <a:rPr lang="en-US" altLang="zh-CN" sz="3600" b="1">
                <a:solidFill>
                  <a:schemeClr val="tx2"/>
                </a:solidFill>
              </a:rPr>
              <a:t> </a:t>
            </a:r>
            <a:r>
              <a:rPr lang="en-US" altLang="zh-CN" sz="3600" b="1">
                <a:solidFill>
                  <a:schemeClr val="tx2"/>
                </a:solidFill>
                <a:sym typeface="Symbol" panose="05050102010706020507" pitchFamily="18" charset="2"/>
              </a:rPr>
              <a:t>= </a:t>
            </a:r>
            <a:r>
              <a:rPr lang="en-US" altLang="zh-CN" sz="3600" b="1">
                <a:solidFill>
                  <a:schemeClr val="tx2"/>
                </a:solidFill>
              </a:rPr>
              <a:t>2NH</a:t>
            </a:r>
            <a:r>
              <a:rPr lang="en-US" altLang="zh-CN" sz="3600" b="1" baseline="-30000">
                <a:solidFill>
                  <a:schemeClr val="tx2"/>
                </a:solidFill>
              </a:rPr>
              <a:t>3</a:t>
            </a:r>
            <a:r>
              <a:rPr lang="en-US" altLang="zh-CN" sz="3600" b="1"/>
              <a:t> </a:t>
            </a:r>
            <a:br>
              <a:rPr lang="en-US" altLang="zh-CN" sz="3600" b="1"/>
            </a:br>
            <a:r>
              <a:rPr lang="en-US" altLang="zh-CN" sz="3600" b="1">
                <a:sym typeface="Symbol" panose="05050102010706020507" pitchFamily="18" charset="2"/>
              </a:rPr>
              <a:t></a:t>
            </a:r>
            <a:r>
              <a:rPr lang="en-US" altLang="zh-CN" sz="3600" b="1" i="1">
                <a:sym typeface="Symbol" panose="05050102010706020507" pitchFamily="18" charset="2"/>
              </a:rPr>
              <a:t>n</a:t>
            </a:r>
            <a:r>
              <a:rPr lang="en-US" altLang="zh-CN" sz="3600" b="1"/>
              <a:t>        </a:t>
            </a:r>
            <a:r>
              <a:rPr lang="en-US" altLang="zh-CN" sz="3600" b="1">
                <a:sym typeface="Symbol" panose="05050102010706020507" pitchFamily="18" charset="2"/>
              </a:rPr>
              <a:t></a:t>
            </a:r>
            <a:r>
              <a:rPr lang="en-US" altLang="zh-CN" sz="3600" b="1"/>
              <a:t>10     </a:t>
            </a:r>
            <a:r>
              <a:rPr lang="en-US" altLang="zh-CN" sz="3600" b="1">
                <a:sym typeface="Symbol" panose="05050102010706020507" pitchFamily="18" charset="2"/>
              </a:rPr>
              <a:t></a:t>
            </a:r>
            <a:r>
              <a:rPr lang="en-US" altLang="zh-CN" sz="3600" b="1"/>
              <a:t>30       +20    mol</a:t>
            </a:r>
          </a:p>
        </p:txBody>
      </p:sp>
      <p:graphicFrame>
        <p:nvGraphicFramePr>
          <p:cNvPr id="666627" name="Object 3">
            <a:extLst>
              <a:ext uri="{FF2B5EF4-FFF2-40B4-BE49-F238E27FC236}">
                <a16:creationId xmlns:a16="http://schemas.microsoft.com/office/drawing/2014/main" id="{45A743D8-6E4B-44D3-A410-E66216527344}"/>
              </a:ext>
            </a:extLst>
          </p:cNvPr>
          <p:cNvGraphicFramePr>
            <a:graphicFrameLocks noChangeAspect="1"/>
          </p:cNvGraphicFramePr>
          <p:nvPr/>
        </p:nvGraphicFramePr>
        <p:xfrm>
          <a:off x="1258888" y="3284538"/>
          <a:ext cx="5184775" cy="3397250"/>
        </p:xfrm>
        <a:graphic>
          <a:graphicData uri="http://schemas.openxmlformats.org/presentationml/2006/ole">
            <mc:AlternateContent xmlns:mc="http://schemas.openxmlformats.org/markup-compatibility/2006">
              <mc:Choice xmlns:v="urn:schemas-microsoft-com:vml" Requires="v">
                <p:oleObj spid="_x0000_s666628" name="公式" r:id="rId3" imgW="1841400" imgH="1206360" progId="Equation.3">
                  <p:embed/>
                </p:oleObj>
              </mc:Choice>
              <mc:Fallback>
                <p:oleObj name="公式" r:id="rId3" imgW="1841400" imgH="12063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284538"/>
                        <a:ext cx="5184775" cy="339725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6626">
                                            <p:txEl>
                                              <p:pRg st="1" end="1"/>
                                            </p:txEl>
                                          </p:spTgt>
                                        </p:tgtEl>
                                        <p:attrNameLst>
                                          <p:attrName>style.visibility</p:attrName>
                                        </p:attrNameLst>
                                      </p:cBhvr>
                                      <p:to>
                                        <p:strVal val="visible"/>
                                      </p:to>
                                    </p:set>
                                    <p:animEffect transition="in" filter="blinds(horizontal)">
                                      <p:cBhvr>
                                        <p:cTn id="7" dur="500"/>
                                        <p:tgtEl>
                                          <p:spTgt spid="66662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6626">
                                            <p:txEl>
                                              <p:pRg st="2" end="2"/>
                                            </p:txEl>
                                          </p:spTgt>
                                        </p:tgtEl>
                                        <p:attrNameLst>
                                          <p:attrName>style.visibility</p:attrName>
                                        </p:attrNameLst>
                                      </p:cBhvr>
                                      <p:to>
                                        <p:strVal val="visible"/>
                                      </p:to>
                                    </p:set>
                                    <p:animEffect transition="in" filter="blinds(horizontal)">
                                      <p:cBhvr>
                                        <p:cTn id="10" dur="500"/>
                                        <p:tgtEl>
                                          <p:spTgt spid="66662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66627"/>
                                        </p:tgtEl>
                                        <p:attrNameLst>
                                          <p:attrName>style.visibility</p:attrName>
                                        </p:attrNameLst>
                                      </p:cBhvr>
                                      <p:to>
                                        <p:strVal val="visible"/>
                                      </p:to>
                                    </p:set>
                                    <p:animEffect transition="in" filter="blinds(horizontal)">
                                      <p:cBhvr>
                                        <p:cTn id="15" dur="500"/>
                                        <p:tgtEl>
                                          <p:spTgt spid="66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82F8AF9A-797C-403B-B721-BA6CC3774080}"/>
              </a:ext>
            </a:extLst>
          </p:cNvPr>
          <p:cNvSpPr>
            <a:spLocks noGrp="1"/>
          </p:cNvSpPr>
          <p:nvPr>
            <p:ph type="sldNum" sz="quarter" idx="12"/>
          </p:nvPr>
        </p:nvSpPr>
        <p:spPr/>
        <p:txBody>
          <a:bodyPr/>
          <a:lstStyle/>
          <a:p>
            <a:fld id="{2B7B9AC0-8DC2-486C-87B5-1744D1146A7A}" type="slidenum">
              <a:rPr lang="en-US" altLang="zh-CN"/>
              <a:pPr/>
              <a:t>29</a:t>
            </a:fld>
            <a:endParaRPr lang="en-US" altLang="zh-CN"/>
          </a:p>
        </p:txBody>
      </p:sp>
      <p:sp>
        <p:nvSpPr>
          <p:cNvPr id="665602" name="Rectangle 2">
            <a:extLst>
              <a:ext uri="{FF2B5EF4-FFF2-40B4-BE49-F238E27FC236}">
                <a16:creationId xmlns:a16="http://schemas.microsoft.com/office/drawing/2014/main" id="{FE4822F3-B024-44EA-A00C-105F9B879F15}"/>
              </a:ext>
            </a:extLst>
          </p:cNvPr>
          <p:cNvSpPr>
            <a:spLocks noGrp="1" noChangeArrowheads="1"/>
          </p:cNvSpPr>
          <p:nvPr>
            <p:ph type="body" idx="1"/>
          </p:nvPr>
        </p:nvSpPr>
        <p:spPr>
          <a:xfrm>
            <a:off x="179388" y="549275"/>
            <a:ext cx="8640762" cy="2663825"/>
          </a:xfrm>
          <a:noFill/>
          <a:ln/>
        </p:spPr>
        <p:txBody>
          <a:bodyPr/>
          <a:lstStyle/>
          <a:p>
            <a:pPr marL="0" indent="0">
              <a:lnSpc>
                <a:spcPct val="120000"/>
              </a:lnSpc>
              <a:buFontTx/>
              <a:buNone/>
            </a:pPr>
            <a:r>
              <a:rPr lang="zh-CN" altLang="en-US" sz="4000" b="1">
                <a:latin typeface="Times New Roman" panose="02020603050405020304" pitchFamily="18" charset="0"/>
                <a:sym typeface="Symbol" panose="05050102010706020507" pitchFamily="18" charset="2"/>
              </a:rPr>
              <a:t>当 </a:t>
            </a:r>
            <a:r>
              <a:rPr lang="zh-CN" altLang="en-US" sz="4000" b="1" i="1">
                <a:solidFill>
                  <a:schemeClr val="tx2"/>
                </a:solidFill>
                <a:latin typeface="Times New Roman" panose="02020603050405020304" pitchFamily="18" charset="0"/>
                <a:sym typeface="Symbol" panose="05050102010706020507" pitchFamily="18" charset="2"/>
              </a:rPr>
              <a:t> </a:t>
            </a:r>
            <a:r>
              <a:rPr lang="en-US" altLang="zh-CN" sz="4000" b="1">
                <a:solidFill>
                  <a:schemeClr val="tx2"/>
                </a:solidFill>
                <a:latin typeface="Times New Roman" panose="02020603050405020304" pitchFamily="18" charset="0"/>
                <a:sym typeface="Symbol" panose="05050102010706020507" pitchFamily="18" charset="2"/>
              </a:rPr>
              <a:t>= 1 mol </a:t>
            </a:r>
            <a:r>
              <a:rPr lang="zh-CN" altLang="en-US" sz="4000" b="1">
                <a:solidFill>
                  <a:schemeClr val="tx2"/>
                </a:solidFill>
                <a:latin typeface="Times New Roman" panose="02020603050405020304" pitchFamily="18" charset="0"/>
                <a:sym typeface="Symbol" panose="05050102010706020507" pitchFamily="18" charset="2"/>
              </a:rPr>
              <a:t>时，我们说</a:t>
            </a:r>
            <a:r>
              <a:rPr lang="zh-CN" altLang="en-US" sz="4000" b="1">
                <a:solidFill>
                  <a:srgbClr val="0000FF"/>
                </a:solidFill>
                <a:latin typeface="Times New Roman" panose="02020603050405020304" pitchFamily="18" charset="0"/>
                <a:sym typeface="Symbol" panose="05050102010706020507" pitchFamily="18" charset="2"/>
              </a:rPr>
              <a:t>反应按照给定的反应方程式进行了</a:t>
            </a:r>
            <a:r>
              <a:rPr lang="en-US" altLang="zh-CN" sz="4000" b="1">
                <a:solidFill>
                  <a:srgbClr val="0000FF"/>
                </a:solidFill>
                <a:latin typeface="Times New Roman" panose="02020603050405020304" pitchFamily="18" charset="0"/>
                <a:sym typeface="Symbol" panose="05050102010706020507" pitchFamily="18" charset="2"/>
              </a:rPr>
              <a:t>1 mol </a:t>
            </a:r>
            <a:r>
              <a:rPr lang="zh-CN" altLang="en-US" sz="4000" b="1">
                <a:solidFill>
                  <a:srgbClr val="0000FF"/>
                </a:solidFill>
                <a:latin typeface="Times New Roman" panose="02020603050405020304" pitchFamily="18" charset="0"/>
                <a:sym typeface="Symbol" panose="05050102010706020507" pitchFamily="18" charset="2"/>
              </a:rPr>
              <a:t>化学反应</a:t>
            </a:r>
            <a:r>
              <a:rPr lang="en-US" altLang="zh-CN" sz="4000" b="1">
                <a:solidFill>
                  <a:srgbClr val="0000FF"/>
                </a:solidFill>
                <a:latin typeface="Times New Roman" panose="02020603050405020304" pitchFamily="18" charset="0"/>
                <a:sym typeface="Symbol" panose="05050102010706020507" pitchFamily="18" charset="2"/>
              </a:rPr>
              <a:t>, </a:t>
            </a:r>
            <a:r>
              <a:rPr lang="zh-CN" altLang="en-US" sz="4000" b="1">
                <a:solidFill>
                  <a:srgbClr val="0000FF"/>
                </a:solidFill>
                <a:latin typeface="Times New Roman" panose="02020603050405020304" pitchFamily="18" charset="0"/>
                <a:sym typeface="Symbol" panose="05050102010706020507" pitchFamily="18" charset="2"/>
              </a:rPr>
              <a:t>或简称摩尔反应</a:t>
            </a:r>
            <a:r>
              <a:rPr lang="zh-CN" altLang="en-US" sz="4000" b="1">
                <a:solidFill>
                  <a:schemeClr val="tx2"/>
                </a:solidFill>
                <a:latin typeface="Times New Roman" panose="02020603050405020304" pitchFamily="18" charset="0"/>
                <a:sym typeface="Symbol" panose="05050102010706020507" pitchFamily="18" charset="2"/>
              </a:rPr>
              <a:t>。</a:t>
            </a:r>
          </a:p>
        </p:txBody>
      </p:sp>
      <p:sp>
        <p:nvSpPr>
          <p:cNvPr id="665604" name="Rectangle 4">
            <a:extLst>
              <a:ext uri="{FF2B5EF4-FFF2-40B4-BE49-F238E27FC236}">
                <a16:creationId xmlns:a16="http://schemas.microsoft.com/office/drawing/2014/main" id="{00C84DCA-28FC-42F3-887E-C701F974B63C}"/>
              </a:ext>
            </a:extLst>
          </p:cNvPr>
          <p:cNvSpPr>
            <a:spLocks noChangeArrowheads="1"/>
          </p:cNvSpPr>
          <p:nvPr/>
        </p:nvSpPr>
        <p:spPr bwMode="auto">
          <a:xfrm>
            <a:off x="323850" y="3141663"/>
            <a:ext cx="8583613"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pPr>
            <a:r>
              <a:rPr lang="zh-CN" altLang="en-US" sz="3600" b="1">
                <a:cs typeface="Times New Roman" panose="02020603050405020304" pitchFamily="18" charset="0"/>
              </a:rPr>
              <a:t>例如</a:t>
            </a:r>
            <a:r>
              <a:rPr lang="en-US" altLang="zh-CN" sz="3600" b="1">
                <a:cs typeface="Times New Roman" panose="02020603050405020304" pitchFamily="18" charset="0"/>
              </a:rPr>
              <a:t>,</a:t>
            </a:r>
            <a:r>
              <a:rPr lang="zh-CN" altLang="en-US" sz="3600" b="1">
                <a:cs typeface="Times New Roman" panose="02020603050405020304" pitchFamily="18" charset="0"/>
              </a:rPr>
              <a:t>　　</a:t>
            </a:r>
            <a:r>
              <a:rPr kumimoji="0" lang="zh-CN" altLang="en-US" sz="3600" b="1">
                <a:cs typeface="Times New Roman" panose="02020603050405020304" pitchFamily="18" charset="0"/>
                <a:sym typeface="Symbol" panose="05050102010706020507" pitchFamily="18" charset="2"/>
              </a:rPr>
              <a:t>当 </a:t>
            </a:r>
            <a:r>
              <a:rPr kumimoji="0" lang="zh-CN" altLang="en-US" sz="3600" b="1" i="1">
                <a:solidFill>
                  <a:schemeClr val="tx2"/>
                </a:solidFill>
                <a:cs typeface="Times New Roman" panose="02020603050405020304" pitchFamily="18" charset="0"/>
                <a:sym typeface="Symbol" panose="05050102010706020507" pitchFamily="18" charset="2"/>
              </a:rPr>
              <a:t> </a:t>
            </a:r>
            <a:r>
              <a:rPr kumimoji="0" lang="en-US" altLang="zh-CN" sz="3600" b="1">
                <a:solidFill>
                  <a:schemeClr val="tx2"/>
                </a:solidFill>
                <a:cs typeface="Times New Roman" panose="02020603050405020304" pitchFamily="18" charset="0"/>
                <a:sym typeface="Symbol" panose="05050102010706020507" pitchFamily="18" charset="2"/>
              </a:rPr>
              <a:t>= 1 mol </a:t>
            </a:r>
            <a:r>
              <a:rPr kumimoji="0" lang="zh-CN" altLang="en-US" sz="3600" b="1">
                <a:solidFill>
                  <a:schemeClr val="tx2"/>
                </a:solidFill>
                <a:cs typeface="Times New Roman" panose="02020603050405020304" pitchFamily="18" charset="0"/>
                <a:sym typeface="Symbol" panose="05050102010706020507" pitchFamily="18" charset="2"/>
              </a:rPr>
              <a:t>时，</a:t>
            </a:r>
            <a:r>
              <a:rPr lang="zh-CN" altLang="en-US" sz="3600" b="1">
                <a:cs typeface="Times New Roman" panose="02020603050405020304" pitchFamily="18" charset="0"/>
              </a:rPr>
              <a:t> 　</a:t>
            </a:r>
          </a:p>
          <a:p>
            <a:pPr>
              <a:lnSpc>
                <a:spcPct val="120000"/>
              </a:lnSpc>
              <a:spcBef>
                <a:spcPct val="20000"/>
              </a:spcBef>
            </a:pPr>
            <a:r>
              <a:rPr lang="zh-CN" altLang="en-US" sz="3600" b="1">
                <a:cs typeface="Times New Roman" panose="02020603050405020304" pitchFamily="18" charset="0"/>
              </a:rPr>
              <a:t>              </a:t>
            </a:r>
            <a:r>
              <a:rPr lang="en-US" altLang="zh-CN" sz="3600" b="1">
                <a:solidFill>
                  <a:schemeClr val="tx2"/>
                </a:solidFill>
                <a:cs typeface="Times New Roman" panose="02020603050405020304" pitchFamily="18" charset="0"/>
              </a:rPr>
              <a:t>N</a:t>
            </a:r>
            <a:r>
              <a:rPr lang="en-US" altLang="zh-CN" sz="3600" b="1" baseline="-30000">
                <a:solidFill>
                  <a:schemeClr val="tx2"/>
                </a:solidFill>
                <a:cs typeface="Times New Roman" panose="02020603050405020304" pitchFamily="18" charset="0"/>
              </a:rPr>
              <a:t>2</a:t>
            </a:r>
            <a:r>
              <a:rPr lang="en-US" altLang="zh-CN" sz="3600" b="1">
                <a:solidFill>
                  <a:schemeClr val="tx2"/>
                </a:solidFill>
                <a:cs typeface="Times New Roman" panose="02020603050405020304" pitchFamily="18" charset="0"/>
              </a:rPr>
              <a:t>   + 3H</a:t>
            </a:r>
            <a:r>
              <a:rPr lang="en-US" altLang="zh-CN" sz="3600" b="1" baseline="-30000">
                <a:solidFill>
                  <a:schemeClr val="tx2"/>
                </a:solidFill>
                <a:cs typeface="Times New Roman" panose="02020603050405020304" pitchFamily="18" charset="0"/>
              </a:rPr>
              <a:t>2</a:t>
            </a:r>
            <a:r>
              <a:rPr lang="en-US" altLang="zh-CN" sz="3600" b="1">
                <a:solidFill>
                  <a:schemeClr val="tx2"/>
                </a:solidFill>
                <a:cs typeface="Times New Roman" panose="02020603050405020304" pitchFamily="18" charset="0"/>
              </a:rPr>
              <a:t> </a:t>
            </a:r>
            <a:r>
              <a:rPr lang="en-US" altLang="zh-CN" sz="3600" b="1">
                <a:solidFill>
                  <a:schemeClr val="tx2"/>
                </a:solidFill>
                <a:cs typeface="Times New Roman" panose="02020603050405020304" pitchFamily="18" charset="0"/>
                <a:sym typeface="Symbol" panose="05050102010706020507" pitchFamily="18" charset="2"/>
              </a:rPr>
              <a:t>= </a:t>
            </a:r>
            <a:r>
              <a:rPr lang="en-US" altLang="zh-CN" sz="3600" b="1">
                <a:solidFill>
                  <a:schemeClr val="tx2"/>
                </a:solidFill>
                <a:cs typeface="Times New Roman" panose="02020603050405020304" pitchFamily="18" charset="0"/>
              </a:rPr>
              <a:t>2NH</a:t>
            </a:r>
            <a:r>
              <a:rPr lang="en-US" altLang="zh-CN" sz="3600" b="1" baseline="-30000">
                <a:solidFill>
                  <a:schemeClr val="tx2"/>
                </a:solidFill>
                <a:cs typeface="Times New Roman" panose="02020603050405020304" pitchFamily="18" charset="0"/>
              </a:rPr>
              <a:t>3</a:t>
            </a:r>
            <a:r>
              <a:rPr lang="en-US" altLang="zh-CN" sz="3600" b="1">
                <a:cs typeface="Times New Roman" panose="02020603050405020304" pitchFamily="18" charset="0"/>
              </a:rPr>
              <a:t> </a:t>
            </a:r>
            <a:br>
              <a:rPr lang="en-US" altLang="zh-CN" sz="3600" b="1">
                <a:cs typeface="Times New Roman" panose="02020603050405020304" pitchFamily="18" charset="0"/>
              </a:rPr>
            </a:br>
            <a:r>
              <a:rPr lang="en-US" altLang="zh-CN" sz="3600" b="1">
                <a:cs typeface="Times New Roman" panose="02020603050405020304" pitchFamily="18" charset="0"/>
                <a:sym typeface="Symbol" panose="05050102010706020507" pitchFamily="18" charset="2"/>
              </a:rPr>
              <a:t></a:t>
            </a:r>
            <a:r>
              <a:rPr lang="en-US" altLang="zh-CN" sz="3600" b="1" i="1">
                <a:cs typeface="Times New Roman" panose="02020603050405020304" pitchFamily="18" charset="0"/>
                <a:sym typeface="Symbol" panose="05050102010706020507" pitchFamily="18" charset="2"/>
              </a:rPr>
              <a:t>n</a:t>
            </a:r>
            <a:r>
              <a:rPr lang="en-US" altLang="zh-CN" sz="3600" b="1">
                <a:cs typeface="Times New Roman" panose="02020603050405020304" pitchFamily="18" charset="0"/>
              </a:rPr>
              <a:t>        </a:t>
            </a:r>
            <a:r>
              <a:rPr lang="en-US" altLang="zh-CN" sz="3600" b="1">
                <a:cs typeface="Times New Roman" panose="02020603050405020304" pitchFamily="18" charset="0"/>
                <a:sym typeface="Symbol" panose="05050102010706020507" pitchFamily="18" charset="2"/>
              </a:rPr>
              <a:t></a:t>
            </a:r>
            <a:r>
              <a:rPr lang="en-US" altLang="zh-CN" sz="3600" b="1">
                <a:cs typeface="Times New Roman" panose="02020603050405020304" pitchFamily="18" charset="0"/>
              </a:rPr>
              <a:t>1         </a:t>
            </a:r>
            <a:r>
              <a:rPr lang="en-US" altLang="zh-CN" sz="3600" b="1">
                <a:cs typeface="Times New Roman" panose="02020603050405020304" pitchFamily="18" charset="0"/>
                <a:sym typeface="Symbol" panose="05050102010706020507" pitchFamily="18" charset="2"/>
              </a:rPr>
              <a:t></a:t>
            </a:r>
            <a:r>
              <a:rPr lang="en-US" altLang="zh-CN" sz="3600" b="1">
                <a:cs typeface="Times New Roman" panose="02020603050405020304" pitchFamily="18" charset="0"/>
              </a:rPr>
              <a:t>3       +2    mol</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02">
                                            <p:txEl>
                                              <p:pRg st="0" end="0"/>
                                            </p:txEl>
                                          </p:spTgt>
                                        </p:tgtEl>
                                        <p:attrNameLst>
                                          <p:attrName>style.visibility</p:attrName>
                                        </p:attrNameLst>
                                      </p:cBhvr>
                                      <p:to>
                                        <p:strVal val="visible"/>
                                      </p:to>
                                    </p:set>
                                    <p:anim calcmode="lin" valueType="num">
                                      <p:cBhvr additive="base">
                                        <p:cTn id="7" dur="500" fill="hold"/>
                                        <p:tgtEl>
                                          <p:spTgt spid="6656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665604">
                                            <p:txEl>
                                              <p:pRg st="0" end="0"/>
                                            </p:txEl>
                                          </p:spTgt>
                                        </p:tgtEl>
                                        <p:attrNameLst>
                                          <p:attrName>style.visibility</p:attrName>
                                        </p:attrNameLst>
                                      </p:cBhvr>
                                      <p:to>
                                        <p:strVal val="visible"/>
                                      </p:to>
                                    </p:set>
                                    <p:animEffect transition="in" filter="blinds(horizontal)">
                                      <p:cBhvr>
                                        <p:cTn id="13" dur="500"/>
                                        <p:tgtEl>
                                          <p:spTgt spid="66560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65604">
                                            <p:txEl>
                                              <p:pRg st="1" end="1"/>
                                            </p:txEl>
                                          </p:spTgt>
                                        </p:tgtEl>
                                        <p:attrNameLst>
                                          <p:attrName>style.visibility</p:attrName>
                                        </p:attrNameLst>
                                      </p:cBhvr>
                                      <p:to>
                                        <p:strVal val="visible"/>
                                      </p:to>
                                    </p:set>
                                    <p:animEffect transition="in" filter="blinds(horizontal)">
                                      <p:cBhvr>
                                        <p:cTn id="18" dur="500"/>
                                        <p:tgtEl>
                                          <p:spTgt spid="665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A4695E6-B165-4193-B996-376677C042D3}"/>
              </a:ext>
            </a:extLst>
          </p:cNvPr>
          <p:cNvSpPr>
            <a:spLocks noGrp="1"/>
          </p:cNvSpPr>
          <p:nvPr>
            <p:ph type="sldNum" sz="quarter" idx="12"/>
          </p:nvPr>
        </p:nvSpPr>
        <p:spPr/>
        <p:txBody>
          <a:bodyPr/>
          <a:lstStyle/>
          <a:p>
            <a:fld id="{910EA437-1703-4BFC-B669-EF4688FF5138}" type="slidenum">
              <a:rPr lang="en-US" altLang="zh-CN"/>
              <a:pPr/>
              <a:t>3</a:t>
            </a:fld>
            <a:endParaRPr lang="en-US" altLang="zh-CN"/>
          </a:p>
        </p:txBody>
      </p:sp>
      <p:sp>
        <p:nvSpPr>
          <p:cNvPr id="643075" name="Rectangle 3">
            <a:extLst>
              <a:ext uri="{FF2B5EF4-FFF2-40B4-BE49-F238E27FC236}">
                <a16:creationId xmlns:a16="http://schemas.microsoft.com/office/drawing/2014/main" id="{AA6E8C61-5F39-4DA2-8F3F-49510BCCCC18}"/>
              </a:ext>
            </a:extLst>
          </p:cNvPr>
          <p:cNvSpPr>
            <a:spLocks noGrp="1" noChangeArrowheads="1"/>
          </p:cNvSpPr>
          <p:nvPr>
            <p:ph type="body" idx="4294967295"/>
          </p:nvPr>
        </p:nvSpPr>
        <p:spPr>
          <a:xfrm>
            <a:off x="323850" y="981075"/>
            <a:ext cx="8424863" cy="4464050"/>
          </a:xfrm>
        </p:spPr>
        <p:txBody>
          <a:bodyPr/>
          <a:lstStyle/>
          <a:p>
            <a:pPr algn="just">
              <a:lnSpc>
                <a:spcPct val="120000"/>
              </a:lnSpc>
            </a:pPr>
            <a:r>
              <a:rPr lang="zh-CN" altLang="en-US" sz="4400" b="1">
                <a:latin typeface="Times New Roman" panose="02020603050405020304" pitchFamily="18" charset="0"/>
                <a:cs typeface="Times New Roman" panose="02020603050405020304" pitchFamily="18" charset="0"/>
              </a:rPr>
              <a:t>化学概论课的“</a:t>
            </a:r>
            <a:r>
              <a:rPr lang="zh-CN" altLang="en-US" sz="4400" b="1">
                <a:solidFill>
                  <a:srgbClr val="0000CC"/>
                </a:solidFill>
                <a:latin typeface="Times New Roman" panose="02020603050405020304" pitchFamily="18" charset="0"/>
                <a:cs typeface="Times New Roman" panose="02020603050405020304" pitchFamily="18" charset="0"/>
              </a:rPr>
              <a:t>化学热力学</a:t>
            </a:r>
            <a:r>
              <a:rPr lang="zh-CN" altLang="en-US" sz="4400" b="1">
                <a:latin typeface="Times New Roman" panose="02020603050405020304" pitchFamily="18" charset="0"/>
                <a:cs typeface="Times New Roman" panose="02020603050405020304" pitchFamily="18" charset="0"/>
              </a:rPr>
              <a:t>”内容</a:t>
            </a:r>
            <a:r>
              <a:rPr lang="en-US" altLang="zh-CN" sz="4400" b="1">
                <a:latin typeface="Times New Roman" panose="02020603050405020304" pitchFamily="18" charset="0"/>
                <a:cs typeface="Times New Roman" panose="02020603050405020304" pitchFamily="18" charset="0"/>
              </a:rPr>
              <a:t>(</a:t>
            </a:r>
            <a:r>
              <a:rPr lang="zh-CN" altLang="en-US" sz="4400" b="1">
                <a:latin typeface="Times New Roman" panose="02020603050405020304" pitchFamily="18" charset="0"/>
                <a:cs typeface="Times New Roman" panose="02020603050405020304" pitchFamily="18" charset="0"/>
              </a:rPr>
              <a:t>第</a:t>
            </a:r>
            <a:r>
              <a:rPr lang="en-US" altLang="zh-CN" sz="4400" b="1">
                <a:latin typeface="Times New Roman" panose="02020603050405020304" pitchFamily="18" charset="0"/>
                <a:cs typeface="Times New Roman" panose="02020603050405020304" pitchFamily="18" charset="0"/>
              </a:rPr>
              <a:t>1~2</a:t>
            </a:r>
            <a:r>
              <a:rPr lang="zh-CN" altLang="en-US" sz="4400" b="1">
                <a:latin typeface="Times New Roman" panose="02020603050405020304" pitchFamily="18" charset="0"/>
                <a:cs typeface="Times New Roman" panose="02020603050405020304" pitchFamily="18" charset="0"/>
              </a:rPr>
              <a:t>章</a:t>
            </a:r>
            <a:r>
              <a:rPr lang="en-US" altLang="zh-CN" sz="4400" b="1">
                <a:latin typeface="Times New Roman" panose="02020603050405020304" pitchFamily="18" charset="0"/>
                <a:cs typeface="Times New Roman" panose="02020603050405020304" pitchFamily="18" charset="0"/>
              </a:rPr>
              <a:t>)</a:t>
            </a:r>
            <a:r>
              <a:rPr lang="zh-CN" altLang="en-US" sz="4400" b="1">
                <a:latin typeface="Times New Roman" panose="02020603050405020304" pitchFamily="18" charset="0"/>
                <a:cs typeface="Times New Roman" panose="02020603050405020304" pitchFamily="18" charset="0"/>
              </a:rPr>
              <a:t>，仅对其中一些基本原理作</a:t>
            </a:r>
            <a:r>
              <a:rPr lang="zh-CN" altLang="en-US" sz="4400" b="1">
                <a:solidFill>
                  <a:srgbClr val="0000CC"/>
                </a:solidFill>
                <a:latin typeface="Times New Roman" panose="02020603050405020304" pitchFamily="18" charset="0"/>
                <a:cs typeface="Times New Roman" panose="02020603050405020304" pitchFamily="18" charset="0"/>
              </a:rPr>
              <a:t>简单介绍，并初步应用这些原理来解释一些化学现象</a:t>
            </a:r>
            <a:r>
              <a:rPr lang="zh-CN" altLang="en-US" sz="4400" b="1">
                <a:latin typeface="Times New Roman" panose="02020603050405020304" pitchFamily="18" charset="0"/>
                <a:cs typeface="Times New Roman" panose="02020603050405020304" pitchFamily="18" charset="0"/>
              </a:rPr>
              <a:t>。</a:t>
            </a:r>
          </a:p>
        </p:txBody>
      </p:sp>
    </p:spTree>
  </p:cSld>
  <p:clrMapOvr>
    <a:masterClrMapping/>
  </p:clrMapOvr>
  <p:transition spd="slow">
    <p:pull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9B721869-097F-41D1-8EA6-AC6A03EA5522}"/>
              </a:ext>
            </a:extLst>
          </p:cNvPr>
          <p:cNvSpPr>
            <a:spLocks noGrp="1"/>
          </p:cNvSpPr>
          <p:nvPr>
            <p:ph type="sldNum" sz="quarter" idx="12"/>
          </p:nvPr>
        </p:nvSpPr>
        <p:spPr/>
        <p:txBody>
          <a:bodyPr/>
          <a:lstStyle/>
          <a:p>
            <a:fld id="{8339B180-89C7-49FA-9962-EA9824A5D820}" type="slidenum">
              <a:rPr lang="en-US" altLang="zh-CN"/>
              <a:pPr/>
              <a:t>30</a:t>
            </a:fld>
            <a:endParaRPr lang="en-US" altLang="zh-CN"/>
          </a:p>
        </p:txBody>
      </p:sp>
      <p:sp>
        <p:nvSpPr>
          <p:cNvPr id="672772" name="Text Box 4">
            <a:extLst>
              <a:ext uri="{FF2B5EF4-FFF2-40B4-BE49-F238E27FC236}">
                <a16:creationId xmlns:a16="http://schemas.microsoft.com/office/drawing/2014/main" id="{394973DF-E0FB-47BA-A80A-D2DAEFC266D7}"/>
              </a:ext>
            </a:extLst>
          </p:cNvPr>
          <p:cNvSpPr txBox="1">
            <a:spLocks noChangeArrowheads="1"/>
          </p:cNvSpPr>
          <p:nvPr/>
        </p:nvSpPr>
        <p:spPr bwMode="auto">
          <a:xfrm>
            <a:off x="179388" y="1484313"/>
            <a:ext cx="8640762"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6" tIns="45703" rIns="91406" bIns="45703" anchor="b">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kumimoji="0" lang="en-US" altLang="zh-CN" sz="3200" b="1">
                <a:solidFill>
                  <a:schemeClr val="tx2"/>
                </a:solidFill>
                <a:ea typeface="楷体_GB2312" pitchFamily="49" charset="-122"/>
                <a:cs typeface="Times New Roman" panose="02020603050405020304" pitchFamily="18" charset="0"/>
              </a:rPr>
              <a:t>    </a:t>
            </a:r>
            <a:r>
              <a:rPr kumimoji="0" lang="zh-CN" altLang="en-US" sz="3200" b="1">
                <a:solidFill>
                  <a:srgbClr val="0000FF"/>
                </a:solidFill>
                <a:ea typeface="楷体_GB2312" pitchFamily="49" charset="-122"/>
                <a:cs typeface="Times New Roman" panose="02020603050405020304" pitchFamily="18" charset="0"/>
              </a:rPr>
              <a:t>化学反应引起的吸收或放出的热量</a:t>
            </a:r>
            <a:r>
              <a:rPr kumimoji="0" lang="zh-CN" altLang="en-US" sz="3200" b="1">
                <a:ea typeface="楷体_GB2312" pitchFamily="49" charset="-122"/>
                <a:cs typeface="Times New Roman" panose="02020603050405020304" pitchFamily="18" charset="0"/>
              </a:rPr>
              <a:t>称为化学反应的热效应</a:t>
            </a:r>
            <a:r>
              <a:rPr kumimoji="0" lang="en-US" altLang="zh-CN" sz="3200" b="1">
                <a:ea typeface="楷体_GB2312" pitchFamily="49" charset="-122"/>
                <a:cs typeface="Times New Roman" panose="02020603050405020304" pitchFamily="18" charset="0"/>
              </a:rPr>
              <a:t>(</a:t>
            </a:r>
            <a:r>
              <a:rPr kumimoji="0" lang="zh-CN" altLang="en-US" sz="3200" b="1">
                <a:ea typeface="楷体_GB2312" pitchFamily="49" charset="-122"/>
                <a:cs typeface="Times New Roman" panose="02020603050405020304" pitchFamily="18" charset="0"/>
              </a:rPr>
              <a:t>简称</a:t>
            </a:r>
            <a:r>
              <a:rPr kumimoji="0" lang="zh-CN" altLang="en-US" sz="3200" b="1">
                <a:solidFill>
                  <a:srgbClr val="0000FF"/>
                </a:solidFill>
                <a:ea typeface="楷体_GB2312" pitchFamily="49" charset="-122"/>
                <a:cs typeface="Times New Roman" panose="02020603050405020304" pitchFamily="18" charset="0"/>
              </a:rPr>
              <a:t>反应热</a:t>
            </a:r>
            <a:r>
              <a:rPr kumimoji="0" lang="en-US" altLang="zh-CN" sz="3200" b="1">
                <a:ea typeface="楷体_GB2312" pitchFamily="49" charset="-122"/>
                <a:cs typeface="Times New Roman" panose="02020603050405020304" pitchFamily="18" charset="0"/>
              </a:rPr>
              <a:t>)</a:t>
            </a:r>
            <a:r>
              <a:rPr kumimoji="0" lang="zh-CN" altLang="en-US" sz="3200" b="1">
                <a:ea typeface="楷体_GB2312" pitchFamily="49" charset="-122"/>
                <a:cs typeface="Times New Roman" panose="02020603050405020304" pitchFamily="18" charset="0"/>
              </a:rPr>
              <a:t>。</a:t>
            </a:r>
          </a:p>
          <a:p>
            <a:pPr algn="just">
              <a:spcBef>
                <a:spcPct val="50000"/>
              </a:spcBef>
            </a:pPr>
            <a:r>
              <a:rPr kumimoji="0" lang="zh-CN" altLang="en-US" sz="3200" b="1">
                <a:solidFill>
                  <a:srgbClr val="0000FF"/>
                </a:solidFill>
                <a:ea typeface="楷体_GB2312" pitchFamily="49" charset="-122"/>
                <a:cs typeface="Times New Roman" panose="02020603050405020304" pitchFamily="18" charset="0"/>
              </a:rPr>
              <a:t>反应热：</a:t>
            </a:r>
            <a:r>
              <a:rPr kumimoji="0" lang="zh-CN" altLang="en-US" sz="3200" b="1">
                <a:ea typeface="楷体_GB2312" pitchFamily="49" charset="-122"/>
                <a:cs typeface="Times New Roman" panose="02020603050405020304" pitchFamily="18" charset="0"/>
              </a:rPr>
              <a:t>生成热，燃烧热，中和热，分解热</a:t>
            </a:r>
            <a:r>
              <a:rPr kumimoji="0" lang="en-US" altLang="zh-CN" sz="3200" b="1">
                <a:ea typeface="楷体_GB2312" pitchFamily="49" charset="-122"/>
                <a:cs typeface="Times New Roman" panose="02020603050405020304" pitchFamily="18" charset="0"/>
              </a:rPr>
              <a:t>;</a:t>
            </a:r>
          </a:p>
          <a:p>
            <a:pPr algn="just">
              <a:spcBef>
                <a:spcPct val="50000"/>
              </a:spcBef>
            </a:pPr>
            <a:r>
              <a:rPr kumimoji="0" lang="zh-CN" altLang="en-US" sz="3200" b="1">
                <a:solidFill>
                  <a:srgbClr val="0000FF"/>
                </a:solidFill>
                <a:ea typeface="楷体_GB2312" pitchFamily="49" charset="-122"/>
                <a:cs typeface="Times New Roman" panose="02020603050405020304" pitchFamily="18" charset="0"/>
              </a:rPr>
              <a:t>相变热：</a:t>
            </a:r>
            <a:r>
              <a:rPr kumimoji="0" lang="zh-CN" altLang="en-US" sz="3200" b="1">
                <a:ea typeface="楷体_GB2312" pitchFamily="49" charset="-122"/>
                <a:cs typeface="Times New Roman" panose="02020603050405020304" pitchFamily="18" charset="0"/>
              </a:rPr>
              <a:t>熔化热，蒸发热，升华热</a:t>
            </a:r>
            <a:r>
              <a:rPr kumimoji="0" lang="en-US" altLang="zh-CN" sz="3200" b="1">
                <a:ea typeface="楷体_GB2312" pitchFamily="49" charset="-122"/>
                <a:cs typeface="Times New Roman" panose="02020603050405020304" pitchFamily="18" charset="0"/>
              </a:rPr>
              <a:t>;</a:t>
            </a:r>
          </a:p>
          <a:p>
            <a:pPr algn="just">
              <a:spcBef>
                <a:spcPct val="50000"/>
              </a:spcBef>
            </a:pPr>
            <a:r>
              <a:rPr kumimoji="0" lang="zh-CN" altLang="en-US" sz="3200" b="1">
                <a:solidFill>
                  <a:srgbClr val="0000FF"/>
                </a:solidFill>
                <a:ea typeface="楷体_GB2312" pitchFamily="49" charset="-122"/>
                <a:cs typeface="Times New Roman" panose="02020603050405020304" pitchFamily="18" charset="0"/>
              </a:rPr>
              <a:t>溶解热，稀释热</a:t>
            </a:r>
            <a:r>
              <a:rPr kumimoji="0" lang="en-US" altLang="zh-CN" sz="3200" b="1">
                <a:solidFill>
                  <a:srgbClr val="0000FF"/>
                </a:solidFill>
                <a:ea typeface="楷体_GB2312" pitchFamily="49" charset="-122"/>
                <a:cs typeface="Times New Roman" panose="02020603050405020304" pitchFamily="18" charset="0"/>
              </a:rPr>
              <a:t>.</a:t>
            </a:r>
          </a:p>
          <a:p>
            <a:pPr algn="just">
              <a:spcBef>
                <a:spcPct val="50000"/>
              </a:spcBef>
            </a:pPr>
            <a:r>
              <a:rPr kumimoji="0" lang="zh-CN" altLang="en-US" sz="3200" b="1">
                <a:solidFill>
                  <a:srgbClr val="FF0000"/>
                </a:solidFill>
                <a:ea typeface="楷体_GB2312" pitchFamily="49" charset="-122"/>
                <a:cs typeface="Times New Roman" panose="02020603050405020304" pitchFamily="18" charset="0"/>
              </a:rPr>
              <a:t>热化学</a:t>
            </a:r>
            <a:r>
              <a:rPr kumimoji="0" lang="zh-CN" altLang="en-US" sz="3200" b="1">
                <a:ea typeface="楷体_GB2312" pitchFamily="49" charset="-122"/>
                <a:cs typeface="Times New Roman" panose="02020603050405020304" pitchFamily="18" charset="0"/>
              </a:rPr>
              <a:t>：研究化学反应中热量与其他能量变         化的定量关系的学科。</a:t>
            </a:r>
          </a:p>
        </p:txBody>
      </p:sp>
      <p:sp>
        <p:nvSpPr>
          <p:cNvPr id="672773" name="Rectangle 5">
            <a:extLst>
              <a:ext uri="{FF2B5EF4-FFF2-40B4-BE49-F238E27FC236}">
                <a16:creationId xmlns:a16="http://schemas.microsoft.com/office/drawing/2014/main" id="{1CE82B2A-E1ED-46C8-8C7F-9BCCEAD99986}"/>
              </a:ext>
            </a:extLst>
          </p:cNvPr>
          <p:cNvSpPr>
            <a:spLocks noChangeArrowheads="1"/>
          </p:cNvSpPr>
          <p:nvPr/>
        </p:nvSpPr>
        <p:spPr bwMode="auto">
          <a:xfrm>
            <a:off x="250825" y="115888"/>
            <a:ext cx="64087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000" b="1"/>
              <a:t>1.1.2  </a:t>
            </a:r>
            <a:r>
              <a:rPr lang="zh-CN" altLang="en-US" sz="4000" b="1"/>
              <a:t>热效应及其测量</a:t>
            </a:r>
          </a:p>
        </p:txBody>
      </p:sp>
      <p:sp>
        <p:nvSpPr>
          <p:cNvPr id="672774" name="Rectangle 6">
            <a:extLst>
              <a:ext uri="{FF2B5EF4-FFF2-40B4-BE49-F238E27FC236}">
                <a16:creationId xmlns:a16="http://schemas.microsoft.com/office/drawing/2014/main" id="{F7B609AA-A63C-4FFC-A75F-8DC397EC1B31}"/>
              </a:ext>
            </a:extLst>
          </p:cNvPr>
          <p:cNvSpPr>
            <a:spLocks noChangeArrowheads="1"/>
          </p:cNvSpPr>
          <p:nvPr/>
        </p:nvSpPr>
        <p:spPr bwMode="auto">
          <a:xfrm>
            <a:off x="539750" y="830263"/>
            <a:ext cx="2663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a:t>1</a:t>
            </a:r>
            <a:r>
              <a:rPr lang="zh-CN" altLang="zh-CN" sz="3600" b="1"/>
              <a:t>.</a:t>
            </a:r>
            <a:r>
              <a:rPr lang="en-US" altLang="zh-CN" sz="3600" b="1"/>
              <a:t> </a:t>
            </a:r>
            <a:r>
              <a:rPr lang="zh-CN" altLang="en-US" sz="3600" b="1"/>
              <a:t>热效应</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2772">
                                            <p:txEl>
                                              <p:pRg st="0" end="0"/>
                                            </p:txEl>
                                          </p:spTgt>
                                        </p:tgtEl>
                                        <p:attrNameLst>
                                          <p:attrName>style.visibility</p:attrName>
                                        </p:attrNameLst>
                                      </p:cBhvr>
                                      <p:to>
                                        <p:strVal val="visible"/>
                                      </p:to>
                                    </p:set>
                                    <p:animEffect transition="in" filter="blinds(horizontal)">
                                      <p:cBhvr>
                                        <p:cTn id="7" dur="500"/>
                                        <p:tgtEl>
                                          <p:spTgt spid="6727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72772">
                                            <p:txEl>
                                              <p:pRg st="1" end="1"/>
                                            </p:txEl>
                                          </p:spTgt>
                                        </p:tgtEl>
                                        <p:attrNameLst>
                                          <p:attrName>style.visibility</p:attrName>
                                        </p:attrNameLst>
                                      </p:cBhvr>
                                      <p:to>
                                        <p:strVal val="visible"/>
                                      </p:to>
                                    </p:set>
                                    <p:animEffect transition="in" filter="blinds(horizontal)">
                                      <p:cBhvr>
                                        <p:cTn id="12" dur="500"/>
                                        <p:tgtEl>
                                          <p:spTgt spid="6727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72772">
                                            <p:txEl>
                                              <p:pRg st="2" end="2"/>
                                            </p:txEl>
                                          </p:spTgt>
                                        </p:tgtEl>
                                        <p:attrNameLst>
                                          <p:attrName>style.visibility</p:attrName>
                                        </p:attrNameLst>
                                      </p:cBhvr>
                                      <p:to>
                                        <p:strVal val="visible"/>
                                      </p:to>
                                    </p:set>
                                    <p:animEffect transition="in" filter="blinds(horizontal)">
                                      <p:cBhvr>
                                        <p:cTn id="17" dur="500"/>
                                        <p:tgtEl>
                                          <p:spTgt spid="67277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72772">
                                            <p:txEl>
                                              <p:pRg st="3" end="3"/>
                                            </p:txEl>
                                          </p:spTgt>
                                        </p:tgtEl>
                                        <p:attrNameLst>
                                          <p:attrName>style.visibility</p:attrName>
                                        </p:attrNameLst>
                                      </p:cBhvr>
                                      <p:to>
                                        <p:strVal val="visible"/>
                                      </p:to>
                                    </p:set>
                                    <p:animEffect transition="in" filter="blinds(horizontal)">
                                      <p:cBhvr>
                                        <p:cTn id="22" dur="500"/>
                                        <p:tgtEl>
                                          <p:spTgt spid="67277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72772">
                                            <p:txEl>
                                              <p:pRg st="4" end="4"/>
                                            </p:txEl>
                                          </p:spTgt>
                                        </p:tgtEl>
                                        <p:attrNameLst>
                                          <p:attrName>style.visibility</p:attrName>
                                        </p:attrNameLst>
                                      </p:cBhvr>
                                      <p:to>
                                        <p:strVal val="visible"/>
                                      </p:to>
                                    </p:set>
                                    <p:animEffect transition="in" filter="blinds(horizontal)">
                                      <p:cBhvr>
                                        <p:cTn id="27" dur="500"/>
                                        <p:tgtEl>
                                          <p:spTgt spid="6727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3DDC9743-CC5A-4111-920C-180D045EA569}"/>
              </a:ext>
            </a:extLst>
          </p:cNvPr>
          <p:cNvSpPr>
            <a:spLocks noGrp="1"/>
          </p:cNvSpPr>
          <p:nvPr>
            <p:ph type="sldNum" sz="quarter" idx="12"/>
          </p:nvPr>
        </p:nvSpPr>
        <p:spPr/>
        <p:txBody>
          <a:bodyPr/>
          <a:lstStyle/>
          <a:p>
            <a:fld id="{34A6904F-0B55-41BE-9A1C-C048618B8BED}" type="slidenum">
              <a:rPr lang="en-US" altLang="zh-CN"/>
              <a:pPr/>
              <a:t>31</a:t>
            </a:fld>
            <a:endParaRPr lang="en-US" altLang="zh-CN"/>
          </a:p>
        </p:txBody>
      </p:sp>
      <p:sp>
        <p:nvSpPr>
          <p:cNvPr id="667650" name="Text Box 2">
            <a:extLst>
              <a:ext uri="{FF2B5EF4-FFF2-40B4-BE49-F238E27FC236}">
                <a16:creationId xmlns:a16="http://schemas.microsoft.com/office/drawing/2014/main" id="{03EA98AB-6BEB-485D-81C7-91BD92A474A6}"/>
              </a:ext>
            </a:extLst>
          </p:cNvPr>
          <p:cNvSpPr txBox="1">
            <a:spLocks noChangeArrowheads="1"/>
          </p:cNvSpPr>
          <p:nvPr/>
        </p:nvSpPr>
        <p:spPr bwMode="auto">
          <a:xfrm>
            <a:off x="250825" y="908050"/>
            <a:ext cx="8497888"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6" tIns="45703" rIns="91406" bIns="45703">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kumimoji="0" lang="zh-CN" altLang="en-US" sz="3200" b="1">
                <a:solidFill>
                  <a:srgbClr val="FF0000"/>
                </a:solidFill>
                <a:ea typeface="楷体_GB2312" pitchFamily="49" charset="-122"/>
                <a:cs typeface="Times New Roman" panose="02020603050405020304" pitchFamily="18" charset="0"/>
              </a:rPr>
              <a:t>思考：</a:t>
            </a:r>
            <a:r>
              <a:rPr kumimoji="0" lang="zh-CN" altLang="en-US" sz="3200" b="1">
                <a:ea typeface="楷体_GB2312" pitchFamily="49" charset="-122"/>
                <a:cs typeface="Times New Roman" panose="02020603050405020304" pitchFamily="18" charset="0"/>
              </a:rPr>
              <a:t>在 </a:t>
            </a:r>
            <a:r>
              <a:rPr kumimoji="0" lang="zh-CN" altLang="zh-CN" sz="3200" b="1">
                <a:ea typeface="楷体_GB2312" pitchFamily="49" charset="-122"/>
                <a:cs typeface="Times New Roman" panose="02020603050405020304" pitchFamily="18" charset="0"/>
              </a:rPr>
              <a:t>298.15</a:t>
            </a:r>
            <a:r>
              <a:rPr kumimoji="0" lang="en-US" altLang="zh-CN" sz="3200" b="1">
                <a:ea typeface="楷体_GB2312" pitchFamily="49" charset="-122"/>
                <a:cs typeface="Times New Roman" panose="02020603050405020304" pitchFamily="18" charset="0"/>
              </a:rPr>
              <a:t> </a:t>
            </a:r>
            <a:r>
              <a:rPr kumimoji="0" lang="zh-CN" altLang="zh-CN" sz="3200" b="1">
                <a:ea typeface="楷体_GB2312" pitchFamily="49" charset="-122"/>
                <a:cs typeface="Times New Roman" panose="02020603050405020304" pitchFamily="18" charset="0"/>
              </a:rPr>
              <a:t>K</a:t>
            </a:r>
            <a:r>
              <a:rPr kumimoji="0" lang="zh-CN" altLang="en-US" sz="3200" b="1">
                <a:ea typeface="楷体_GB2312" pitchFamily="49" charset="-122"/>
                <a:cs typeface="Times New Roman" panose="02020603050405020304" pitchFamily="18" charset="0"/>
              </a:rPr>
              <a:t>下按方程式 </a:t>
            </a:r>
            <a:r>
              <a:rPr kumimoji="0" lang="zh-CN" altLang="zh-CN" sz="3200" b="1">
                <a:ea typeface="楷体_GB2312" pitchFamily="49" charset="-122"/>
                <a:cs typeface="Times New Roman" panose="02020603050405020304" pitchFamily="18" charset="0"/>
              </a:rPr>
              <a:t>H</a:t>
            </a:r>
            <a:r>
              <a:rPr kumimoji="0" lang="zh-CN" altLang="zh-CN" sz="3200" b="1" baseline="-25000">
                <a:ea typeface="楷体_GB2312" pitchFamily="49" charset="-122"/>
                <a:cs typeface="Times New Roman" panose="02020603050405020304" pitchFamily="18" charset="0"/>
              </a:rPr>
              <a:t>2</a:t>
            </a:r>
            <a:r>
              <a:rPr kumimoji="0" lang="zh-CN" altLang="zh-CN" sz="3200" b="1">
                <a:ea typeface="楷体_GB2312" pitchFamily="49" charset="-122"/>
                <a:cs typeface="Times New Roman" panose="02020603050405020304" pitchFamily="18" charset="0"/>
              </a:rPr>
              <a:t>(g)+1/2O</a:t>
            </a:r>
            <a:r>
              <a:rPr kumimoji="0" lang="zh-CN" altLang="zh-CN" sz="3200" b="1" baseline="-25000">
                <a:ea typeface="楷体_GB2312" pitchFamily="49" charset="-122"/>
                <a:cs typeface="Times New Roman" panose="02020603050405020304" pitchFamily="18" charset="0"/>
              </a:rPr>
              <a:t>2</a:t>
            </a:r>
            <a:r>
              <a:rPr kumimoji="0" lang="zh-CN" altLang="zh-CN" sz="3200" b="1">
                <a:ea typeface="楷体_GB2312" pitchFamily="49" charset="-122"/>
                <a:cs typeface="Times New Roman" panose="02020603050405020304" pitchFamily="18" charset="0"/>
              </a:rPr>
              <a:t>(g)</a:t>
            </a:r>
            <a:r>
              <a:rPr kumimoji="0" lang="en-US" altLang="zh-CN" sz="3200" b="1">
                <a:ea typeface="楷体_GB2312" pitchFamily="49" charset="-122"/>
                <a:cs typeface="Times New Roman" panose="02020603050405020304" pitchFamily="18" charset="0"/>
              </a:rPr>
              <a:t> </a:t>
            </a:r>
            <a:r>
              <a:rPr kumimoji="0" lang="zh-CN" altLang="zh-CN" sz="3200" b="1">
                <a:ea typeface="楷体_GB2312" pitchFamily="49" charset="-122"/>
                <a:cs typeface="Times New Roman" panose="02020603050405020304" pitchFamily="18" charset="0"/>
              </a:rPr>
              <a:t>=</a:t>
            </a:r>
            <a:r>
              <a:rPr kumimoji="0" lang="en-US" altLang="zh-CN" sz="3200" b="1">
                <a:ea typeface="楷体_GB2312" pitchFamily="49" charset="-122"/>
                <a:cs typeface="Times New Roman" panose="02020603050405020304" pitchFamily="18" charset="0"/>
              </a:rPr>
              <a:t> </a:t>
            </a:r>
            <a:r>
              <a:rPr kumimoji="0" lang="zh-CN" altLang="zh-CN" sz="3200" b="1">
                <a:ea typeface="楷体_GB2312" pitchFamily="49" charset="-122"/>
                <a:cs typeface="Times New Roman" panose="02020603050405020304" pitchFamily="18" charset="0"/>
              </a:rPr>
              <a:t>H</a:t>
            </a:r>
            <a:r>
              <a:rPr kumimoji="0" lang="zh-CN" altLang="zh-CN" sz="3200" b="1" baseline="-25000">
                <a:ea typeface="楷体_GB2312" pitchFamily="49" charset="-122"/>
                <a:cs typeface="Times New Roman" panose="02020603050405020304" pitchFamily="18" charset="0"/>
              </a:rPr>
              <a:t>2</a:t>
            </a:r>
            <a:r>
              <a:rPr kumimoji="0" lang="zh-CN" altLang="zh-CN" sz="3200" b="1">
                <a:ea typeface="楷体_GB2312" pitchFamily="49" charset="-122"/>
                <a:cs typeface="Times New Roman" panose="02020603050405020304" pitchFamily="18" charset="0"/>
              </a:rPr>
              <a:t>O(g)</a:t>
            </a:r>
            <a:r>
              <a:rPr kumimoji="0" lang="en-US" altLang="zh-CN" sz="3200" b="1">
                <a:ea typeface="楷体_GB2312" pitchFamily="49" charset="-122"/>
                <a:cs typeface="Times New Roman" panose="02020603050405020304" pitchFamily="18" charset="0"/>
              </a:rPr>
              <a:t> </a:t>
            </a:r>
            <a:r>
              <a:rPr kumimoji="0" lang="zh-CN" altLang="en-US" sz="3200" b="1">
                <a:ea typeface="楷体_GB2312" pitchFamily="49" charset="-122"/>
                <a:cs typeface="Times New Roman" panose="02020603050405020304" pitchFamily="18" charset="0"/>
              </a:rPr>
              <a:t>发生 </a:t>
            </a:r>
            <a:r>
              <a:rPr kumimoji="0" lang="zh-CN" altLang="zh-CN" sz="3200" b="1">
                <a:ea typeface="楷体_GB2312" pitchFamily="49" charset="-122"/>
                <a:cs typeface="Times New Roman" panose="02020603050405020304" pitchFamily="18" charset="0"/>
              </a:rPr>
              <a:t>1</a:t>
            </a:r>
            <a:r>
              <a:rPr kumimoji="0" lang="en-US" altLang="zh-CN" sz="3200" b="1">
                <a:ea typeface="楷体_GB2312" pitchFamily="49" charset="-122"/>
                <a:cs typeface="Times New Roman" panose="02020603050405020304" pitchFamily="18" charset="0"/>
              </a:rPr>
              <a:t> </a:t>
            </a:r>
            <a:r>
              <a:rPr kumimoji="0" lang="zh-CN" altLang="zh-CN" sz="3200" b="1">
                <a:ea typeface="楷体_GB2312" pitchFamily="49" charset="-122"/>
                <a:cs typeface="Times New Roman" panose="02020603050405020304" pitchFamily="18" charset="0"/>
              </a:rPr>
              <a:t>mol</a:t>
            </a:r>
            <a:r>
              <a:rPr kumimoji="0" lang="en-US" altLang="zh-CN" sz="3200" b="1">
                <a:ea typeface="楷体_GB2312" pitchFamily="49" charset="-122"/>
                <a:cs typeface="Times New Roman" panose="02020603050405020304" pitchFamily="18" charset="0"/>
              </a:rPr>
              <a:t> </a:t>
            </a:r>
            <a:r>
              <a:rPr kumimoji="0" lang="zh-CN" altLang="en-US" sz="3200" b="1">
                <a:ea typeface="楷体_GB2312" pitchFamily="49" charset="-122"/>
                <a:cs typeface="Times New Roman" panose="02020603050405020304" pitchFamily="18" charset="0"/>
              </a:rPr>
              <a:t>反应，总共放出多少热？</a:t>
            </a:r>
          </a:p>
          <a:p>
            <a:pPr algn="just">
              <a:spcBef>
                <a:spcPct val="20000"/>
              </a:spcBef>
            </a:pPr>
            <a:r>
              <a:rPr kumimoji="0" lang="zh-CN" altLang="en-US" sz="3200" b="1">
                <a:solidFill>
                  <a:srgbClr val="FF0000"/>
                </a:solidFill>
                <a:ea typeface="楷体_GB2312" pitchFamily="49" charset="-122"/>
                <a:cs typeface="Times New Roman" panose="02020603050405020304" pitchFamily="18" charset="0"/>
              </a:rPr>
              <a:t>无法回答。</a:t>
            </a:r>
            <a:r>
              <a:rPr kumimoji="0" lang="zh-CN" altLang="en-US" sz="3200" b="1">
                <a:ea typeface="楷体_GB2312" pitchFamily="49" charset="-122"/>
                <a:cs typeface="Times New Roman" panose="02020603050405020304" pitchFamily="18" charset="0"/>
              </a:rPr>
              <a:t>因为没有给定从始态到终态的体积、压力等状态函数。</a:t>
            </a:r>
            <a:endParaRPr kumimoji="0" lang="zh-CN" altLang="zh-CN" sz="3200" b="1">
              <a:solidFill>
                <a:schemeClr val="folHlink"/>
              </a:solidFill>
              <a:ea typeface="楷体_GB2312" pitchFamily="49" charset="-122"/>
              <a:cs typeface="Times New Roman" panose="02020603050405020304" pitchFamily="18" charset="0"/>
            </a:endParaRPr>
          </a:p>
        </p:txBody>
      </p:sp>
      <p:sp>
        <p:nvSpPr>
          <p:cNvPr id="667653" name="Rectangle 5">
            <a:extLst>
              <a:ext uri="{FF2B5EF4-FFF2-40B4-BE49-F238E27FC236}">
                <a16:creationId xmlns:a16="http://schemas.microsoft.com/office/drawing/2014/main" id="{E2463CAB-82C2-4003-A87D-E3317CEAC1AD}"/>
              </a:ext>
            </a:extLst>
          </p:cNvPr>
          <p:cNvSpPr>
            <a:spLocks noChangeArrowheads="1"/>
          </p:cNvSpPr>
          <p:nvPr/>
        </p:nvSpPr>
        <p:spPr bwMode="auto">
          <a:xfrm>
            <a:off x="179388" y="188913"/>
            <a:ext cx="4392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a:t>2</a:t>
            </a:r>
            <a:r>
              <a:rPr lang="zh-CN" altLang="zh-CN" sz="3600" b="1"/>
              <a:t>.</a:t>
            </a:r>
            <a:r>
              <a:rPr lang="en-US" altLang="zh-CN" sz="3600" b="1"/>
              <a:t> </a:t>
            </a:r>
            <a:r>
              <a:rPr lang="zh-CN" altLang="en-US" sz="3600" b="1"/>
              <a:t>热效应的测量</a:t>
            </a:r>
          </a:p>
        </p:txBody>
      </p:sp>
      <p:sp>
        <p:nvSpPr>
          <p:cNvPr id="667655" name="Text Box 7">
            <a:extLst>
              <a:ext uri="{FF2B5EF4-FFF2-40B4-BE49-F238E27FC236}">
                <a16:creationId xmlns:a16="http://schemas.microsoft.com/office/drawing/2014/main" id="{9E734A37-8784-4EDF-A14C-68CBF0C6693D}"/>
              </a:ext>
            </a:extLst>
          </p:cNvPr>
          <p:cNvSpPr txBox="1">
            <a:spLocks noChangeArrowheads="1"/>
          </p:cNvSpPr>
          <p:nvPr/>
        </p:nvSpPr>
        <p:spPr bwMode="auto">
          <a:xfrm>
            <a:off x="250825" y="3213100"/>
            <a:ext cx="8642350" cy="292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10000"/>
              </a:spcBef>
            </a:pPr>
            <a:r>
              <a:rPr kumimoji="1" lang="zh-CN" altLang="en-US" sz="3200" b="1">
                <a:solidFill>
                  <a:srgbClr val="0000FF"/>
                </a:solidFill>
                <a:latin typeface="Times New Roman" panose="02020603050405020304" pitchFamily="18" charset="0"/>
                <a:ea typeface="楷体_GB2312" pitchFamily="49" charset="-122"/>
              </a:rPr>
              <a:t>热效应的数值大小与具体途径有关。</a:t>
            </a:r>
          </a:p>
          <a:p>
            <a:pPr algn="just">
              <a:lnSpc>
                <a:spcPct val="110000"/>
              </a:lnSpc>
              <a:spcBef>
                <a:spcPct val="10000"/>
              </a:spcBef>
            </a:pPr>
            <a:r>
              <a:rPr kumimoji="1" lang="zh-CN" altLang="en-US" sz="3200" b="1">
                <a:latin typeface="Times New Roman" panose="02020603050405020304" pitchFamily="18" charset="0"/>
                <a:ea typeface="楷体_GB2312" pitchFamily="49" charset="-122"/>
              </a:rPr>
              <a:t>热化学中，</a:t>
            </a:r>
            <a:r>
              <a:rPr kumimoji="1" lang="zh-CN" altLang="en-US" sz="3200" b="1" u="sng">
                <a:solidFill>
                  <a:srgbClr val="0000FF"/>
                </a:solidFill>
                <a:latin typeface="Times New Roman" panose="02020603050405020304" pitchFamily="18" charset="0"/>
                <a:ea typeface="楷体_GB2312" pitchFamily="49" charset="-122"/>
              </a:rPr>
              <a:t>等温、等容过程</a:t>
            </a:r>
            <a:r>
              <a:rPr kumimoji="1" lang="zh-CN" altLang="en-US" sz="3200" b="1">
                <a:solidFill>
                  <a:srgbClr val="0000FF"/>
                </a:solidFill>
                <a:latin typeface="Times New Roman" panose="02020603050405020304" pitchFamily="18" charset="0"/>
                <a:ea typeface="楷体_GB2312" pitchFamily="49" charset="-122"/>
              </a:rPr>
              <a:t>发生的热效应称为等容热效应</a:t>
            </a:r>
            <a:r>
              <a:rPr kumimoji="1" lang="zh-CN" altLang="en-US" sz="3200" b="1">
                <a:latin typeface="Times New Roman" panose="02020603050405020304" pitchFamily="18" charset="0"/>
                <a:ea typeface="楷体_GB2312" pitchFamily="49" charset="-122"/>
              </a:rPr>
              <a:t>；</a:t>
            </a:r>
            <a:r>
              <a:rPr kumimoji="1" lang="en-US" altLang="zh-CN" sz="3200" b="1">
                <a:latin typeface="Times New Roman" panose="02020603050405020304" pitchFamily="18" charset="0"/>
                <a:ea typeface="楷体_GB2312" pitchFamily="49" charset="-122"/>
              </a:rPr>
              <a:t>——</a:t>
            </a:r>
            <a:r>
              <a:rPr kumimoji="1" lang="zh-CN" altLang="en-US" sz="3200" b="1">
                <a:latin typeface="Times New Roman" panose="02020603050405020304" pitchFamily="18" charset="0"/>
                <a:ea typeface="楷体_GB2312" pitchFamily="49" charset="-122"/>
              </a:rPr>
              <a:t>弹式热量计</a:t>
            </a:r>
          </a:p>
          <a:p>
            <a:pPr algn="just">
              <a:lnSpc>
                <a:spcPct val="110000"/>
              </a:lnSpc>
              <a:spcBef>
                <a:spcPct val="10000"/>
              </a:spcBef>
            </a:pPr>
            <a:r>
              <a:rPr kumimoji="1" lang="zh-CN" altLang="en-US" sz="3200" b="1" u="sng">
                <a:solidFill>
                  <a:srgbClr val="D60093"/>
                </a:solidFill>
                <a:latin typeface="Times New Roman" panose="02020603050405020304" pitchFamily="18" charset="0"/>
                <a:ea typeface="楷体_GB2312" pitchFamily="49" charset="-122"/>
              </a:rPr>
              <a:t>等温、等压过程</a:t>
            </a:r>
            <a:r>
              <a:rPr kumimoji="1" lang="zh-CN" altLang="en-US" sz="3200" b="1">
                <a:solidFill>
                  <a:srgbClr val="D60093"/>
                </a:solidFill>
                <a:latin typeface="Times New Roman" panose="02020603050405020304" pitchFamily="18" charset="0"/>
                <a:ea typeface="楷体_GB2312" pitchFamily="49" charset="-122"/>
              </a:rPr>
              <a:t>发生的热效应称为等压热效应</a:t>
            </a:r>
            <a:r>
              <a:rPr kumimoji="1" lang="zh-CN" altLang="en-US" sz="3200" b="1">
                <a:latin typeface="Times New Roman" panose="02020603050405020304" pitchFamily="18" charset="0"/>
                <a:ea typeface="楷体_GB2312" pitchFamily="49" charset="-122"/>
              </a:rPr>
              <a:t>。</a:t>
            </a:r>
          </a:p>
          <a:p>
            <a:pPr algn="just">
              <a:lnSpc>
                <a:spcPct val="110000"/>
              </a:lnSpc>
              <a:spcBef>
                <a:spcPct val="10000"/>
              </a:spcBef>
            </a:pPr>
            <a:r>
              <a:rPr kumimoji="1" lang="en-US" altLang="zh-CN" sz="3200" b="1">
                <a:latin typeface="Times New Roman" panose="02020603050405020304" pitchFamily="18" charset="0"/>
                <a:ea typeface="楷体_GB2312" pitchFamily="49" charset="-122"/>
              </a:rPr>
              <a:t>——</a:t>
            </a:r>
            <a:r>
              <a:rPr kumimoji="1" lang="zh-CN" altLang="en-US" sz="3200" b="1">
                <a:latin typeface="Times New Roman" panose="02020603050405020304" pitchFamily="18" charset="0"/>
                <a:ea typeface="楷体_GB2312" pitchFamily="49" charset="-122"/>
              </a:rPr>
              <a:t>火焰热量计或杯式热量计</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7650">
                                            <p:txEl>
                                              <p:pRg st="1" end="1"/>
                                            </p:txEl>
                                          </p:spTgt>
                                        </p:tgtEl>
                                        <p:attrNameLst>
                                          <p:attrName>style.visibility</p:attrName>
                                        </p:attrNameLst>
                                      </p:cBhvr>
                                      <p:to>
                                        <p:strVal val="visible"/>
                                      </p:to>
                                    </p:set>
                                    <p:animEffect transition="in" filter="blinds(horizontal)">
                                      <p:cBhvr>
                                        <p:cTn id="7" dur="500"/>
                                        <p:tgtEl>
                                          <p:spTgt spid="66765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67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72F75978-8C8F-4117-BAB5-2746C544F23B}"/>
              </a:ext>
            </a:extLst>
          </p:cNvPr>
          <p:cNvSpPr>
            <a:spLocks noGrp="1"/>
          </p:cNvSpPr>
          <p:nvPr>
            <p:ph type="sldNum" sz="quarter" idx="12"/>
          </p:nvPr>
        </p:nvSpPr>
        <p:spPr/>
        <p:txBody>
          <a:bodyPr/>
          <a:lstStyle/>
          <a:p>
            <a:fld id="{1FC3233D-A957-4442-8FC8-845499A8FDCC}" type="slidenum">
              <a:rPr lang="en-US" altLang="zh-CN"/>
              <a:pPr/>
              <a:t>32</a:t>
            </a:fld>
            <a:endParaRPr lang="en-US" altLang="zh-CN"/>
          </a:p>
        </p:txBody>
      </p:sp>
      <p:sp>
        <p:nvSpPr>
          <p:cNvPr id="675844" name="Rectangle 4">
            <a:extLst>
              <a:ext uri="{FF2B5EF4-FFF2-40B4-BE49-F238E27FC236}">
                <a16:creationId xmlns:a16="http://schemas.microsoft.com/office/drawing/2014/main" id="{B41D1357-8EF0-4EAB-BE91-79486F5D3EC4}"/>
              </a:ext>
            </a:extLst>
          </p:cNvPr>
          <p:cNvSpPr>
            <a:spLocks noChangeArrowheads="1"/>
          </p:cNvSpPr>
          <p:nvPr/>
        </p:nvSpPr>
        <p:spPr bwMode="auto">
          <a:xfrm>
            <a:off x="3779838" y="188913"/>
            <a:ext cx="5113337"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50000"/>
              </a:spcBef>
            </a:pPr>
            <a:r>
              <a:rPr kumimoji="1" lang="zh-CN" altLang="en-US" sz="3200" b="1">
                <a:solidFill>
                  <a:schemeClr val="tx2"/>
                </a:solidFill>
                <a:latin typeface="Times New Roman" panose="02020603050405020304" pitchFamily="18" charset="0"/>
                <a:ea typeface="楷体_GB2312" pitchFamily="49" charset="-122"/>
              </a:rPr>
              <a:t>设有</a:t>
            </a:r>
            <a:r>
              <a:rPr kumimoji="1" lang="en-US" altLang="zh-CN" sz="3200" b="1" i="1">
                <a:solidFill>
                  <a:schemeClr val="tx2"/>
                </a:solidFill>
                <a:latin typeface="Times New Roman" panose="02020603050405020304" pitchFamily="18" charset="0"/>
                <a:ea typeface="楷体_GB2312" pitchFamily="49" charset="-122"/>
              </a:rPr>
              <a:t>n</a:t>
            </a:r>
            <a:r>
              <a:rPr kumimoji="1" lang="en-US" altLang="zh-CN" sz="3200" b="1">
                <a:solidFill>
                  <a:schemeClr val="tx2"/>
                </a:solidFill>
                <a:latin typeface="Times New Roman" panose="02020603050405020304" pitchFamily="18" charset="0"/>
                <a:ea typeface="楷体_GB2312" pitchFamily="49" charset="-122"/>
              </a:rPr>
              <a:t> mol </a:t>
            </a:r>
            <a:r>
              <a:rPr kumimoji="1" lang="zh-CN" altLang="en-US" sz="3200" b="1">
                <a:solidFill>
                  <a:schemeClr val="tx2"/>
                </a:solidFill>
                <a:latin typeface="Times New Roman" panose="02020603050405020304" pitchFamily="18" charset="0"/>
                <a:ea typeface="楷体_GB2312" pitchFamily="49" charset="-122"/>
              </a:rPr>
              <a:t>物质完全反应，所放出的热量使弹式量热计与恒温水浴的温度从</a:t>
            </a:r>
            <a:r>
              <a:rPr kumimoji="1" lang="en-US" altLang="zh-CN" sz="3200" b="1" i="1">
                <a:solidFill>
                  <a:schemeClr val="tx2"/>
                </a:solidFill>
                <a:latin typeface="Times New Roman" panose="02020603050405020304" pitchFamily="18" charset="0"/>
                <a:ea typeface="楷体_GB2312" pitchFamily="49" charset="-122"/>
              </a:rPr>
              <a:t>T</a:t>
            </a:r>
            <a:r>
              <a:rPr kumimoji="1" lang="en-US" altLang="zh-CN" sz="3200" b="1" baseline="-25000">
                <a:solidFill>
                  <a:schemeClr val="tx2"/>
                </a:solidFill>
                <a:latin typeface="Times New Roman" panose="02020603050405020304" pitchFamily="18" charset="0"/>
                <a:ea typeface="楷体_GB2312" pitchFamily="49" charset="-122"/>
              </a:rPr>
              <a:t>1</a:t>
            </a:r>
            <a:r>
              <a:rPr kumimoji="1" lang="zh-CN" altLang="en-US" sz="3200" b="1">
                <a:solidFill>
                  <a:schemeClr val="tx2"/>
                </a:solidFill>
                <a:latin typeface="Times New Roman" panose="02020603050405020304" pitchFamily="18" charset="0"/>
                <a:ea typeface="楷体_GB2312" pitchFamily="49" charset="-122"/>
              </a:rPr>
              <a:t>上升到</a:t>
            </a:r>
            <a:r>
              <a:rPr kumimoji="1" lang="en-US" altLang="zh-CN" sz="3200" b="1" i="1">
                <a:solidFill>
                  <a:schemeClr val="tx2"/>
                </a:solidFill>
                <a:latin typeface="Times New Roman" panose="02020603050405020304" pitchFamily="18" charset="0"/>
                <a:ea typeface="楷体_GB2312" pitchFamily="49" charset="-122"/>
              </a:rPr>
              <a:t>T</a:t>
            </a:r>
            <a:r>
              <a:rPr kumimoji="1" lang="en-US" altLang="zh-CN" sz="3200" b="1" baseline="-25000">
                <a:solidFill>
                  <a:schemeClr val="tx2"/>
                </a:solidFill>
                <a:latin typeface="Times New Roman" panose="02020603050405020304" pitchFamily="18" charset="0"/>
                <a:ea typeface="楷体_GB2312" pitchFamily="49" charset="-122"/>
              </a:rPr>
              <a:t>2</a:t>
            </a:r>
            <a:r>
              <a:rPr kumimoji="1" lang="zh-CN" altLang="en-US" sz="3200" b="1">
                <a:solidFill>
                  <a:schemeClr val="tx2"/>
                </a:solidFill>
                <a:latin typeface="Times New Roman" panose="02020603050405020304" pitchFamily="18" charset="0"/>
                <a:ea typeface="楷体_GB2312" pitchFamily="49" charset="-122"/>
              </a:rPr>
              <a:t>，</a:t>
            </a:r>
            <a:r>
              <a:rPr kumimoji="1" lang="zh-CN" altLang="en-US" sz="3200" b="1">
                <a:solidFill>
                  <a:srgbClr val="0000FF"/>
                </a:solidFill>
                <a:latin typeface="Times New Roman" panose="02020603050405020304" pitchFamily="18" charset="0"/>
                <a:ea typeface="楷体_GB2312" pitchFamily="49" charset="-122"/>
              </a:rPr>
              <a:t>弹式量热计与恒温水浴的热容为</a:t>
            </a:r>
            <a:r>
              <a:rPr kumimoji="1" lang="en-US" altLang="zh-CN" sz="3200" b="1" i="1">
                <a:solidFill>
                  <a:srgbClr val="0000FF"/>
                </a:solidFill>
                <a:latin typeface="Times New Roman" panose="02020603050405020304" pitchFamily="18" charset="0"/>
                <a:ea typeface="楷体_GB2312" pitchFamily="49" charset="-122"/>
              </a:rPr>
              <a:t>C</a:t>
            </a:r>
            <a:r>
              <a:rPr kumimoji="1" lang="en-US" altLang="zh-CN" sz="3200" b="1" baseline="-25000">
                <a:solidFill>
                  <a:srgbClr val="0000FF"/>
                </a:solidFill>
                <a:latin typeface="Times New Roman" panose="02020603050405020304" pitchFamily="18" charset="0"/>
                <a:ea typeface="楷体_GB2312" pitchFamily="49" charset="-122"/>
              </a:rPr>
              <a:t>s </a:t>
            </a:r>
            <a:r>
              <a:rPr kumimoji="1" lang="en-US" altLang="zh-CN" sz="3200" b="1">
                <a:solidFill>
                  <a:srgbClr val="0000FF"/>
                </a:solidFill>
                <a:latin typeface="Times New Roman" panose="02020603050405020304" pitchFamily="18" charset="0"/>
                <a:ea typeface="楷体_GB2312" pitchFamily="49" charset="-122"/>
              </a:rPr>
              <a:t>(</a:t>
            </a:r>
            <a:r>
              <a:rPr lang="en-US" altLang="zh-CN" sz="3200" b="1">
                <a:solidFill>
                  <a:srgbClr val="0000FF"/>
                </a:solidFill>
                <a:latin typeface="Times New Roman" panose="02020603050405020304" pitchFamily="18" charset="0"/>
                <a:ea typeface="楷体_GB2312" pitchFamily="49" charset="-122"/>
              </a:rPr>
              <a:t>J·K</a:t>
            </a:r>
            <a:r>
              <a:rPr lang="en-US" altLang="zh-CN" sz="3200" b="1" baseline="30000">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sz="3200" b="1" baseline="30000">
                <a:solidFill>
                  <a:srgbClr val="0000FF"/>
                </a:solidFill>
                <a:latin typeface="Times New Roman" panose="02020603050405020304" pitchFamily="18" charset="0"/>
                <a:ea typeface="楷体_GB2312" pitchFamily="49" charset="-122"/>
              </a:rPr>
              <a:t>1</a:t>
            </a:r>
            <a:r>
              <a:rPr kumimoji="1" lang="en-US" altLang="zh-CN" sz="3200" b="1">
                <a:solidFill>
                  <a:srgbClr val="0000FF"/>
                </a:solidFill>
                <a:latin typeface="Times New Roman" panose="02020603050405020304" pitchFamily="18" charset="0"/>
                <a:ea typeface="楷体_GB2312" pitchFamily="49" charset="-122"/>
              </a:rPr>
              <a:t>)</a:t>
            </a:r>
            <a:r>
              <a:rPr kumimoji="1" lang="zh-CN" altLang="en-US" sz="3200" b="1">
                <a:solidFill>
                  <a:schemeClr val="tx2"/>
                </a:solidFill>
                <a:latin typeface="Times New Roman" panose="02020603050405020304" pitchFamily="18" charset="0"/>
                <a:ea typeface="楷体_GB2312" pitchFamily="49" charset="-122"/>
              </a:rPr>
              <a:t>， </a:t>
            </a:r>
            <a:r>
              <a:rPr kumimoji="1" lang="zh-CN" altLang="en-US" sz="3200" b="1">
                <a:solidFill>
                  <a:srgbClr val="0000FF"/>
                </a:solidFill>
                <a:latin typeface="Times New Roman" panose="02020603050405020304" pitchFamily="18" charset="0"/>
                <a:ea typeface="楷体_GB2312" pitchFamily="49" charset="-122"/>
              </a:rPr>
              <a:t>比热容为</a:t>
            </a:r>
            <a:r>
              <a:rPr kumimoji="1" lang="en-US" altLang="zh-CN" sz="3200" b="1" i="1">
                <a:solidFill>
                  <a:srgbClr val="0000FF"/>
                </a:solidFill>
                <a:latin typeface="Times New Roman" panose="02020603050405020304" pitchFamily="18" charset="0"/>
                <a:ea typeface="楷体_GB2312" pitchFamily="49" charset="-122"/>
              </a:rPr>
              <a:t>c</a:t>
            </a:r>
            <a:r>
              <a:rPr kumimoji="1" lang="en-US" altLang="zh-CN" sz="3200" b="1" baseline="-25000">
                <a:solidFill>
                  <a:srgbClr val="0000FF"/>
                </a:solidFill>
                <a:latin typeface="Times New Roman" panose="02020603050405020304" pitchFamily="18" charset="0"/>
                <a:ea typeface="楷体_GB2312" pitchFamily="49" charset="-122"/>
              </a:rPr>
              <a:t>s </a:t>
            </a:r>
            <a:r>
              <a:rPr kumimoji="1" lang="en-US" altLang="zh-CN" sz="3200" b="1">
                <a:solidFill>
                  <a:srgbClr val="0000FF"/>
                </a:solidFill>
                <a:latin typeface="Times New Roman" panose="02020603050405020304" pitchFamily="18" charset="0"/>
                <a:ea typeface="楷体_GB2312" pitchFamily="49" charset="-122"/>
              </a:rPr>
              <a:t>(</a:t>
            </a:r>
            <a:r>
              <a:rPr lang="en-US" altLang="zh-CN" sz="3200" b="1">
                <a:solidFill>
                  <a:srgbClr val="0000FF"/>
                </a:solidFill>
                <a:latin typeface="Times New Roman" panose="02020603050405020304" pitchFamily="18" charset="0"/>
                <a:ea typeface="楷体_GB2312" pitchFamily="49" charset="-122"/>
              </a:rPr>
              <a:t>J·g</a:t>
            </a:r>
            <a:r>
              <a:rPr lang="en-US" altLang="zh-CN" sz="3200" b="1" baseline="30000">
                <a:solidFill>
                  <a:srgbClr val="0000FF"/>
                </a:solidFill>
                <a:latin typeface="Times New Roman" panose="02020603050405020304" pitchFamily="18" charset="0"/>
                <a:ea typeface="楷体_GB2312" pitchFamily="49" charset="-122"/>
              </a:rPr>
              <a:t>-1</a:t>
            </a:r>
            <a:r>
              <a:rPr lang="en-US" altLang="zh-CN" sz="3200" b="1">
                <a:solidFill>
                  <a:srgbClr val="0000FF"/>
                </a:solidFill>
                <a:latin typeface="Times New Roman" panose="02020603050405020304" pitchFamily="18" charset="0"/>
                <a:ea typeface="楷体_GB2312" pitchFamily="49" charset="-122"/>
                <a:cs typeface="Times New Roman" panose="02020603050405020304" pitchFamily="18" charset="0"/>
              </a:rPr>
              <a:t>·</a:t>
            </a:r>
            <a:r>
              <a:rPr lang="en-US" altLang="zh-CN" sz="3200" b="1">
                <a:solidFill>
                  <a:srgbClr val="0000FF"/>
                </a:solidFill>
                <a:latin typeface="Times New Roman" panose="02020603050405020304" pitchFamily="18" charset="0"/>
                <a:ea typeface="楷体_GB2312" pitchFamily="49" charset="-122"/>
              </a:rPr>
              <a:t>K</a:t>
            </a:r>
            <a:r>
              <a:rPr lang="en-US" altLang="zh-CN" sz="3200" b="1" baseline="30000">
                <a:solidFill>
                  <a:srgbClr val="0000FF"/>
                </a:solidFill>
                <a:latin typeface="Times New Roman" panose="02020603050405020304" pitchFamily="18" charset="0"/>
                <a:ea typeface="楷体_GB2312" pitchFamily="49" charset="-122"/>
              </a:rPr>
              <a:t>-1</a:t>
            </a:r>
            <a:r>
              <a:rPr lang="en-US" altLang="zh-CN" sz="3200" b="1">
                <a:solidFill>
                  <a:srgbClr val="0000FF"/>
                </a:solidFill>
                <a:latin typeface="Times New Roman" panose="02020603050405020304" pitchFamily="18" charset="0"/>
                <a:ea typeface="楷体_GB2312" pitchFamily="49" charset="-122"/>
              </a:rPr>
              <a:t> </a:t>
            </a:r>
            <a:r>
              <a:rPr kumimoji="1" lang="en-US" altLang="zh-CN" sz="3200" b="1">
                <a:solidFill>
                  <a:srgbClr val="0000FF"/>
                </a:solidFill>
                <a:latin typeface="Times New Roman" panose="02020603050405020304" pitchFamily="18" charset="0"/>
                <a:ea typeface="楷体_GB2312" pitchFamily="49" charset="-122"/>
              </a:rPr>
              <a:t>)</a:t>
            </a:r>
            <a:r>
              <a:rPr kumimoji="1" lang="zh-CN" altLang="en-US" sz="3200" b="1">
                <a:solidFill>
                  <a:schemeClr val="tx2"/>
                </a:solidFill>
                <a:latin typeface="Times New Roman" panose="02020603050405020304" pitchFamily="18" charset="0"/>
                <a:ea typeface="楷体_GB2312" pitchFamily="49" charset="-122"/>
              </a:rPr>
              <a:t>，则：</a:t>
            </a:r>
          </a:p>
        </p:txBody>
      </p:sp>
      <p:graphicFrame>
        <p:nvGraphicFramePr>
          <p:cNvPr id="675845" name="Object 5">
            <a:extLst>
              <a:ext uri="{FF2B5EF4-FFF2-40B4-BE49-F238E27FC236}">
                <a16:creationId xmlns:a16="http://schemas.microsoft.com/office/drawing/2014/main" id="{7CB62B88-3C0F-4C31-8BC6-F4B05200ED7B}"/>
              </a:ext>
            </a:extLst>
          </p:cNvPr>
          <p:cNvGraphicFramePr>
            <a:graphicFrameLocks noChangeAspect="1"/>
          </p:cNvGraphicFramePr>
          <p:nvPr/>
        </p:nvGraphicFramePr>
        <p:xfrm>
          <a:off x="3754438" y="3213100"/>
          <a:ext cx="4811712" cy="1528763"/>
        </p:xfrm>
        <a:graphic>
          <a:graphicData uri="http://schemas.openxmlformats.org/presentationml/2006/ole">
            <mc:AlternateContent xmlns:mc="http://schemas.openxmlformats.org/markup-compatibility/2006">
              <mc:Choice xmlns:v="urn:schemas-microsoft-com:vml" Requires="v">
                <p:oleObj spid="_x0000_s675853" name="公式" r:id="rId3" imgW="1244520" imgH="457200" progId="Equation.3">
                  <p:embed/>
                </p:oleObj>
              </mc:Choice>
              <mc:Fallback>
                <p:oleObj name="公式" r:id="rId3" imgW="124452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4438" y="3213100"/>
                        <a:ext cx="4811712" cy="152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47" name="Object 7">
            <a:extLst>
              <a:ext uri="{FF2B5EF4-FFF2-40B4-BE49-F238E27FC236}">
                <a16:creationId xmlns:a16="http://schemas.microsoft.com/office/drawing/2014/main" id="{C5926E16-9D24-4835-84FE-5729ECE53E9F}"/>
              </a:ext>
            </a:extLst>
          </p:cNvPr>
          <p:cNvGraphicFramePr>
            <a:graphicFrameLocks noChangeAspect="1"/>
          </p:cNvGraphicFramePr>
          <p:nvPr/>
        </p:nvGraphicFramePr>
        <p:xfrm>
          <a:off x="2876550" y="5445125"/>
          <a:ext cx="5502275" cy="1290638"/>
        </p:xfrm>
        <a:graphic>
          <a:graphicData uri="http://schemas.openxmlformats.org/presentationml/2006/ole">
            <mc:AlternateContent xmlns:mc="http://schemas.openxmlformats.org/markup-compatibility/2006">
              <mc:Choice xmlns:v="urn:schemas-microsoft-com:vml" Requires="v">
                <p:oleObj spid="_x0000_s675854" name="公式" r:id="rId5" imgW="1574640" imgH="431640" progId="Equation.3">
                  <p:embed/>
                </p:oleObj>
              </mc:Choice>
              <mc:Fallback>
                <p:oleObj name="公式" r:id="rId5" imgW="1574640" imgH="431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6550" y="5445125"/>
                        <a:ext cx="5502275" cy="1290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848" name="Rectangle 8">
            <a:extLst>
              <a:ext uri="{FF2B5EF4-FFF2-40B4-BE49-F238E27FC236}">
                <a16:creationId xmlns:a16="http://schemas.microsoft.com/office/drawing/2014/main" id="{98EC9EC7-DFEA-4DD0-9442-A60A7EFDBACA}"/>
              </a:ext>
            </a:extLst>
          </p:cNvPr>
          <p:cNvSpPr>
            <a:spLocks noChangeArrowheads="1"/>
          </p:cNvSpPr>
          <p:nvPr/>
        </p:nvSpPr>
        <p:spPr bwMode="auto">
          <a:xfrm>
            <a:off x="3779838" y="4652963"/>
            <a:ext cx="44656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chemeClr val="tx2"/>
                </a:solidFill>
                <a:latin typeface="Times New Roman" panose="02020603050405020304" pitchFamily="18" charset="0"/>
                <a:ea typeface="楷体_GB2312" pitchFamily="49" charset="-122"/>
              </a:rPr>
              <a:t>由于完全反应，</a:t>
            </a:r>
            <a:r>
              <a:rPr lang="en-US" altLang="zh-CN" sz="3200" b="1" i="1">
                <a:solidFill>
                  <a:schemeClr val="tx2"/>
                </a:solidFill>
                <a:latin typeface="Times New Roman" panose="02020603050405020304" pitchFamily="18" charset="0"/>
                <a:cs typeface="Times New Roman" panose="02020603050405020304" pitchFamily="18" charset="0"/>
              </a:rPr>
              <a:t>ξ</a:t>
            </a:r>
            <a:r>
              <a:rPr lang="en-US" altLang="zh-CN" sz="3200" b="1">
                <a:solidFill>
                  <a:schemeClr val="tx2"/>
                </a:solidFill>
                <a:latin typeface="Times New Roman" panose="02020603050405020304" pitchFamily="18" charset="0"/>
                <a:cs typeface="Times New Roman" panose="02020603050405020304" pitchFamily="18" charset="0"/>
              </a:rPr>
              <a:t> = </a:t>
            </a:r>
            <a:r>
              <a:rPr lang="en-US" altLang="zh-CN" sz="3200" b="1" i="1">
                <a:solidFill>
                  <a:schemeClr val="tx2"/>
                </a:solidFill>
                <a:latin typeface="Times New Roman" panose="02020603050405020304" pitchFamily="18" charset="0"/>
                <a:cs typeface="Times New Roman" panose="02020603050405020304" pitchFamily="18" charset="0"/>
              </a:rPr>
              <a:t>n,</a:t>
            </a:r>
            <a:br>
              <a:rPr lang="en-US" altLang="zh-CN" sz="3200" b="1" i="1">
                <a:solidFill>
                  <a:schemeClr val="tx2"/>
                </a:solidFill>
                <a:latin typeface="Times New Roman" panose="02020603050405020304" pitchFamily="18" charset="0"/>
                <a:cs typeface="Times New Roman" panose="02020603050405020304" pitchFamily="18" charset="0"/>
              </a:rPr>
            </a:br>
            <a:r>
              <a:rPr lang="zh-CN" altLang="en-US" sz="3200" b="1">
                <a:solidFill>
                  <a:schemeClr val="tx2"/>
                </a:solidFill>
                <a:latin typeface="Times New Roman" panose="02020603050405020304" pitchFamily="18" charset="0"/>
                <a:ea typeface="楷体_GB2312" pitchFamily="49" charset="-122"/>
              </a:rPr>
              <a:t>因此摩尔等容反应热：</a:t>
            </a:r>
            <a:endParaRPr kumimoji="1" lang="zh-CN" altLang="en-US" sz="3200" b="1">
              <a:solidFill>
                <a:schemeClr val="tx2"/>
              </a:solidFill>
              <a:latin typeface="Times New Roman" panose="02020603050405020304" pitchFamily="18" charset="0"/>
              <a:ea typeface="楷体_GB2312" pitchFamily="49" charset="-122"/>
            </a:endParaRPr>
          </a:p>
        </p:txBody>
      </p:sp>
      <p:grpSp>
        <p:nvGrpSpPr>
          <p:cNvPr id="675849" name="Group 9">
            <a:extLst>
              <a:ext uri="{FF2B5EF4-FFF2-40B4-BE49-F238E27FC236}">
                <a16:creationId xmlns:a16="http://schemas.microsoft.com/office/drawing/2014/main" id="{FB560470-8685-4D68-ABC7-8B7221ABAC99}"/>
              </a:ext>
            </a:extLst>
          </p:cNvPr>
          <p:cNvGrpSpPr>
            <a:grpSpLocks/>
          </p:cNvGrpSpPr>
          <p:nvPr/>
        </p:nvGrpSpPr>
        <p:grpSpPr bwMode="auto">
          <a:xfrm>
            <a:off x="107950" y="1196975"/>
            <a:ext cx="3373438" cy="4710113"/>
            <a:chOff x="288" y="672"/>
            <a:chExt cx="2125" cy="2967"/>
          </a:xfrm>
        </p:grpSpPr>
        <p:sp>
          <p:nvSpPr>
            <p:cNvPr id="675850" name="Text Box 10">
              <a:extLst>
                <a:ext uri="{FF2B5EF4-FFF2-40B4-BE49-F238E27FC236}">
                  <a16:creationId xmlns:a16="http://schemas.microsoft.com/office/drawing/2014/main" id="{E34A6BE5-F936-40D1-A3E7-1B13EEE8C579}"/>
                </a:ext>
              </a:extLst>
            </p:cNvPr>
            <p:cNvSpPr txBox="1">
              <a:spLocks noChangeArrowheads="1"/>
            </p:cNvSpPr>
            <p:nvPr/>
          </p:nvSpPr>
          <p:spPr bwMode="auto">
            <a:xfrm>
              <a:off x="288" y="3312"/>
              <a:ext cx="20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latin typeface="楷体_GB2312" pitchFamily="49" charset="-122"/>
                  <a:ea typeface="楷体_GB2312" pitchFamily="49" charset="-122"/>
                </a:rPr>
                <a:t>弹式量热计</a:t>
              </a:r>
            </a:p>
          </p:txBody>
        </p:sp>
        <p:pic>
          <p:nvPicPr>
            <p:cNvPr id="675851" name="Picture 11" descr="DSCN2570">
              <a:extLst>
                <a:ext uri="{FF2B5EF4-FFF2-40B4-BE49-F238E27FC236}">
                  <a16:creationId xmlns:a16="http://schemas.microsoft.com/office/drawing/2014/main" id="{F81A449F-0918-4BD5-A4BE-0F5DD122BA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34787" t="-328" r="13196" b="15132"/>
            <a:stretch>
              <a:fillRect/>
            </a:stretch>
          </p:blipFill>
          <p:spPr bwMode="auto">
            <a:xfrm>
              <a:off x="384" y="672"/>
              <a:ext cx="2029" cy="249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44"/>
                                        </p:tgtEl>
                                        <p:attrNameLst>
                                          <p:attrName>style.visibility</p:attrName>
                                        </p:attrNameLst>
                                      </p:cBhvr>
                                      <p:to>
                                        <p:strVal val="visible"/>
                                      </p:to>
                                    </p:set>
                                    <p:animEffect transition="in" filter="blinds(horizontal)">
                                      <p:cBhvr>
                                        <p:cTn id="7" dur="500"/>
                                        <p:tgtEl>
                                          <p:spTgt spid="675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75845"/>
                                        </p:tgtEl>
                                        <p:attrNameLst>
                                          <p:attrName>style.visibility</p:attrName>
                                        </p:attrNameLst>
                                      </p:cBhvr>
                                      <p:to>
                                        <p:strVal val="visible"/>
                                      </p:to>
                                    </p:set>
                                    <p:animEffect transition="in" filter="blinds(horizontal)">
                                      <p:cBhvr>
                                        <p:cTn id="12" dur="500"/>
                                        <p:tgtEl>
                                          <p:spTgt spid="6758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5848"/>
                                        </p:tgtEl>
                                        <p:attrNameLst>
                                          <p:attrName>style.visibility</p:attrName>
                                        </p:attrNameLst>
                                      </p:cBhvr>
                                      <p:to>
                                        <p:strVal val="visible"/>
                                      </p:to>
                                    </p:set>
                                    <p:animEffect transition="in" filter="blinds(horizontal)">
                                      <p:cBhvr>
                                        <p:cTn id="17" dur="500"/>
                                        <p:tgtEl>
                                          <p:spTgt spid="6758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75847"/>
                                        </p:tgtEl>
                                        <p:attrNameLst>
                                          <p:attrName>style.visibility</p:attrName>
                                        </p:attrNameLst>
                                      </p:cBhvr>
                                      <p:to>
                                        <p:strVal val="visible"/>
                                      </p:to>
                                    </p:set>
                                    <p:animEffect transition="in" filter="blinds(horizontal)">
                                      <p:cBhvr>
                                        <p:cTn id="22" dur="500"/>
                                        <p:tgtEl>
                                          <p:spTgt spid="675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4" grpId="0"/>
      <p:bldP spid="6758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AD1E3E22-9629-4715-98E2-A990A3EE6FF6}"/>
              </a:ext>
            </a:extLst>
          </p:cNvPr>
          <p:cNvSpPr>
            <a:spLocks noGrp="1"/>
          </p:cNvSpPr>
          <p:nvPr>
            <p:ph type="sldNum" sz="quarter" idx="12"/>
          </p:nvPr>
        </p:nvSpPr>
        <p:spPr/>
        <p:txBody>
          <a:bodyPr/>
          <a:lstStyle/>
          <a:p>
            <a:fld id="{F39E484D-17A7-4E08-ADBA-CFB8E198260B}" type="slidenum">
              <a:rPr lang="en-US" altLang="zh-CN"/>
              <a:pPr/>
              <a:t>33</a:t>
            </a:fld>
            <a:endParaRPr lang="en-US" altLang="zh-CN"/>
          </a:p>
        </p:txBody>
      </p:sp>
      <p:sp>
        <p:nvSpPr>
          <p:cNvPr id="676867" name="Text Box 3">
            <a:extLst>
              <a:ext uri="{FF2B5EF4-FFF2-40B4-BE49-F238E27FC236}">
                <a16:creationId xmlns:a16="http://schemas.microsoft.com/office/drawing/2014/main" id="{1B49B04B-B019-4777-ABE4-CD4030073667}"/>
              </a:ext>
            </a:extLst>
          </p:cNvPr>
          <p:cNvSpPr txBox="1">
            <a:spLocks noChangeArrowheads="1"/>
          </p:cNvSpPr>
          <p:nvPr/>
        </p:nvSpPr>
        <p:spPr bwMode="auto">
          <a:xfrm>
            <a:off x="250825" y="260350"/>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chemeClr val="tx2"/>
                </a:solidFill>
                <a:latin typeface="Times New Roman" panose="02020603050405020304" pitchFamily="18" charset="0"/>
              </a:rPr>
              <a:t>例</a:t>
            </a:r>
            <a:r>
              <a:rPr lang="en-US" altLang="zh-CN" sz="3200" b="1">
                <a:solidFill>
                  <a:schemeClr val="tx2"/>
                </a:solidFill>
                <a:latin typeface="Times New Roman" panose="02020603050405020304" pitchFamily="18" charset="0"/>
              </a:rPr>
              <a:t>1.1  </a:t>
            </a:r>
            <a:r>
              <a:rPr lang="zh-CN" altLang="en-US" sz="3200" b="1">
                <a:solidFill>
                  <a:schemeClr val="tx2"/>
                </a:solidFill>
                <a:latin typeface="Times New Roman" panose="02020603050405020304" pitchFamily="18" charset="0"/>
              </a:rPr>
              <a:t>计算</a:t>
            </a:r>
            <a:r>
              <a:rPr lang="zh-CN" altLang="en-US" sz="3200" b="1">
                <a:latin typeface="Times New Roman" panose="02020603050405020304" pitchFamily="18" charset="0"/>
                <a:ea typeface="楷体_GB2312" pitchFamily="49" charset="-122"/>
              </a:rPr>
              <a:t>联氨燃烧反应：</a:t>
            </a:r>
            <a:r>
              <a:rPr lang="en-US" altLang="zh-CN" sz="3200" b="1">
                <a:latin typeface="Times New Roman" panose="02020603050405020304" pitchFamily="18" charset="0"/>
                <a:ea typeface="楷体_GB2312" pitchFamily="49" charset="-122"/>
              </a:rPr>
              <a:t>N</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H</a:t>
            </a:r>
            <a:r>
              <a:rPr lang="en-US" altLang="zh-CN" sz="3200" b="1" baseline="-25000">
                <a:latin typeface="Times New Roman" panose="02020603050405020304" pitchFamily="18" charset="0"/>
                <a:ea typeface="楷体_GB2312" pitchFamily="49" charset="-122"/>
              </a:rPr>
              <a:t>4</a:t>
            </a:r>
            <a:r>
              <a:rPr lang="en-US" altLang="zh-CN" sz="3200" b="1">
                <a:latin typeface="Times New Roman" panose="02020603050405020304" pitchFamily="18" charset="0"/>
                <a:ea typeface="楷体_GB2312" pitchFamily="49" charset="-122"/>
              </a:rPr>
              <a:t>(</a:t>
            </a:r>
            <a:r>
              <a:rPr lang="en-US" altLang="zh-CN" sz="3200" b="1" i="1">
                <a:latin typeface="Times New Roman" panose="02020603050405020304" pitchFamily="18" charset="0"/>
                <a:ea typeface="楷体_GB2312" pitchFamily="49" charset="-122"/>
              </a:rPr>
              <a:t>l</a:t>
            </a:r>
            <a:r>
              <a:rPr lang="en-US" altLang="zh-CN" sz="3200" b="1">
                <a:latin typeface="Times New Roman" panose="02020603050405020304" pitchFamily="18" charset="0"/>
                <a:ea typeface="楷体_GB2312" pitchFamily="49" charset="-122"/>
              </a:rPr>
              <a:t>) + O</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(g) = N</a:t>
            </a:r>
            <a:r>
              <a:rPr lang="en-US" altLang="zh-CN" sz="3200" b="1" baseline="-25000">
                <a:latin typeface="Times New Roman" panose="02020603050405020304" pitchFamily="18" charset="0"/>
                <a:ea typeface="楷体_GB2312" pitchFamily="49" charset="-122"/>
              </a:rPr>
              <a:t>2 </a:t>
            </a:r>
            <a:r>
              <a:rPr lang="en-US" altLang="zh-CN" sz="3200" b="1">
                <a:latin typeface="Times New Roman" panose="02020603050405020304" pitchFamily="18" charset="0"/>
                <a:ea typeface="楷体_GB2312" pitchFamily="49" charset="-122"/>
              </a:rPr>
              <a:t>(g)</a:t>
            </a:r>
            <a:r>
              <a:rPr lang="en-US" altLang="zh-CN" sz="3200" b="1" baseline="-25000">
                <a:latin typeface="Times New Roman" panose="02020603050405020304" pitchFamily="18" charset="0"/>
                <a:ea typeface="楷体_GB2312" pitchFamily="49" charset="-122"/>
              </a:rPr>
              <a:t> </a:t>
            </a:r>
            <a:r>
              <a:rPr lang="en-US" altLang="zh-CN" sz="3200" b="1">
                <a:latin typeface="Times New Roman" panose="02020603050405020304" pitchFamily="18" charset="0"/>
                <a:ea typeface="楷体_GB2312" pitchFamily="49" charset="-122"/>
              </a:rPr>
              <a:t>+2H</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O (</a:t>
            </a:r>
            <a:r>
              <a:rPr lang="en-US" altLang="zh-CN" sz="3200" b="1" i="1">
                <a:latin typeface="Times New Roman" panose="02020603050405020304" pitchFamily="18" charset="0"/>
                <a:ea typeface="楷体_GB2312" pitchFamily="49" charset="-122"/>
              </a:rPr>
              <a:t>l</a:t>
            </a:r>
            <a:r>
              <a:rPr lang="en-US" altLang="zh-CN" sz="3200" b="1">
                <a:latin typeface="Times New Roman" panose="02020603050405020304" pitchFamily="18" charset="0"/>
                <a:ea typeface="楷体_GB2312" pitchFamily="49" charset="-122"/>
              </a:rPr>
              <a:t>) </a:t>
            </a:r>
            <a:r>
              <a:rPr lang="zh-CN" altLang="en-US" sz="3200" b="1">
                <a:latin typeface="Times New Roman" panose="02020603050405020304" pitchFamily="18" charset="0"/>
                <a:ea typeface="楷体_GB2312" pitchFamily="49" charset="-122"/>
              </a:rPr>
              <a:t>所放出的热量。已知：</a:t>
            </a:r>
          </a:p>
        </p:txBody>
      </p:sp>
      <p:graphicFrame>
        <p:nvGraphicFramePr>
          <p:cNvPr id="676868" name="Object 4">
            <a:extLst>
              <a:ext uri="{FF2B5EF4-FFF2-40B4-BE49-F238E27FC236}">
                <a16:creationId xmlns:a16="http://schemas.microsoft.com/office/drawing/2014/main" id="{260ADE22-89DD-4F9A-A20E-1250D2FB1059}"/>
              </a:ext>
            </a:extLst>
          </p:cNvPr>
          <p:cNvGraphicFramePr>
            <a:graphicFrameLocks noChangeAspect="1"/>
          </p:cNvGraphicFramePr>
          <p:nvPr/>
        </p:nvGraphicFramePr>
        <p:xfrm>
          <a:off x="193675" y="1341438"/>
          <a:ext cx="8682038" cy="1919287"/>
        </p:xfrm>
        <a:graphic>
          <a:graphicData uri="http://schemas.openxmlformats.org/presentationml/2006/ole">
            <mc:AlternateContent xmlns:mc="http://schemas.openxmlformats.org/markup-compatibility/2006">
              <mc:Choice xmlns:v="urn:schemas-microsoft-com:vml" Requires="v">
                <p:oleObj spid="_x0000_s676875" name="公式" r:id="rId3" imgW="2895480" imgH="711000" progId="Equation.3">
                  <p:embed/>
                </p:oleObj>
              </mc:Choice>
              <mc:Fallback>
                <p:oleObj name="公式" r:id="rId3" imgW="2895480" imgH="711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1341438"/>
                        <a:ext cx="8682038" cy="191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870" name="Rectangle 6">
            <a:extLst>
              <a:ext uri="{FF2B5EF4-FFF2-40B4-BE49-F238E27FC236}">
                <a16:creationId xmlns:a16="http://schemas.microsoft.com/office/drawing/2014/main" id="{94FD32FC-A3E0-4C84-AF3F-3E8BEDF1D9B5}"/>
              </a:ext>
            </a:extLst>
          </p:cNvPr>
          <p:cNvSpPr>
            <a:spLocks noChangeArrowheads="1"/>
          </p:cNvSpPr>
          <p:nvPr/>
        </p:nvSpPr>
        <p:spPr bwMode="auto">
          <a:xfrm>
            <a:off x="250825" y="3284538"/>
            <a:ext cx="48593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tx2"/>
                </a:solidFill>
                <a:latin typeface="Times New Roman" panose="02020603050405020304" pitchFamily="18" charset="0"/>
              </a:rPr>
              <a:t>解</a:t>
            </a:r>
            <a:r>
              <a:rPr lang="zh-CN" altLang="en-US" sz="3200" b="1">
                <a:solidFill>
                  <a:schemeClr val="tx2"/>
                </a:solidFill>
                <a:latin typeface="Times New Roman" panose="02020603050405020304" pitchFamily="18" charset="0"/>
                <a:ea typeface="楷体_GB2312" pitchFamily="49" charset="-122"/>
              </a:rPr>
              <a:t>：燃烧 </a:t>
            </a:r>
            <a:r>
              <a:rPr lang="en-US" altLang="zh-CN" sz="3200" b="1">
                <a:solidFill>
                  <a:schemeClr val="tx2"/>
                </a:solidFill>
                <a:latin typeface="Times New Roman" panose="02020603050405020304" pitchFamily="18" charset="0"/>
                <a:ea typeface="楷体_GB2312" pitchFamily="49" charset="-122"/>
              </a:rPr>
              <a:t>0.5 g </a:t>
            </a:r>
            <a:r>
              <a:rPr lang="zh-CN" altLang="en-US" sz="3200" b="1">
                <a:solidFill>
                  <a:schemeClr val="tx2"/>
                </a:solidFill>
                <a:latin typeface="Times New Roman" panose="02020603050405020304" pitchFamily="18" charset="0"/>
                <a:ea typeface="楷体_GB2312" pitchFamily="49" charset="-122"/>
              </a:rPr>
              <a:t>联氨放热为</a:t>
            </a:r>
          </a:p>
        </p:txBody>
      </p:sp>
      <p:graphicFrame>
        <p:nvGraphicFramePr>
          <p:cNvPr id="676871" name="Object 7">
            <a:extLst>
              <a:ext uri="{FF2B5EF4-FFF2-40B4-BE49-F238E27FC236}">
                <a16:creationId xmlns:a16="http://schemas.microsoft.com/office/drawing/2014/main" id="{72E653DD-FF93-4BA9-B55F-F43124BDEA62}"/>
              </a:ext>
            </a:extLst>
          </p:cNvPr>
          <p:cNvGraphicFramePr>
            <a:graphicFrameLocks noChangeAspect="1"/>
          </p:cNvGraphicFramePr>
          <p:nvPr/>
        </p:nvGraphicFramePr>
        <p:xfrm>
          <a:off x="323850" y="3933825"/>
          <a:ext cx="8569325" cy="2443163"/>
        </p:xfrm>
        <a:graphic>
          <a:graphicData uri="http://schemas.openxmlformats.org/presentationml/2006/ole">
            <mc:AlternateContent xmlns:mc="http://schemas.openxmlformats.org/markup-compatibility/2006">
              <mc:Choice xmlns:v="urn:schemas-microsoft-com:vml" Requires="v">
                <p:oleObj spid="_x0000_s676876" name="公式" r:id="rId5" imgW="2641320" imgH="863280" progId="Equation.3">
                  <p:embed/>
                </p:oleObj>
              </mc:Choice>
              <mc:Fallback>
                <p:oleObj name="公式" r:id="rId5" imgW="2641320" imgH="8632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3933825"/>
                        <a:ext cx="8569325" cy="2443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6870"/>
                                        </p:tgtEl>
                                        <p:attrNameLst>
                                          <p:attrName>style.visibility</p:attrName>
                                        </p:attrNameLst>
                                      </p:cBhvr>
                                      <p:to>
                                        <p:strVal val="visible"/>
                                      </p:to>
                                    </p:set>
                                    <p:animEffect transition="in" filter="blinds(horizontal)">
                                      <p:cBhvr>
                                        <p:cTn id="7" dur="500"/>
                                        <p:tgtEl>
                                          <p:spTgt spid="6768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76871"/>
                                        </p:tgtEl>
                                        <p:attrNameLst>
                                          <p:attrName>style.visibility</p:attrName>
                                        </p:attrNameLst>
                                      </p:cBhvr>
                                      <p:to>
                                        <p:strVal val="visible"/>
                                      </p:to>
                                    </p:set>
                                    <p:animEffect transition="in" filter="blinds(horizontal)">
                                      <p:cBhvr>
                                        <p:cTn id="12" dur="500"/>
                                        <p:tgtEl>
                                          <p:spTgt spid="67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7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1AD0451D-82F3-4C60-8E47-BE9A4ADC1E49}"/>
              </a:ext>
            </a:extLst>
          </p:cNvPr>
          <p:cNvSpPr>
            <a:spLocks noGrp="1"/>
          </p:cNvSpPr>
          <p:nvPr>
            <p:ph type="sldNum" sz="quarter" idx="12"/>
          </p:nvPr>
        </p:nvSpPr>
        <p:spPr/>
        <p:txBody>
          <a:bodyPr/>
          <a:lstStyle/>
          <a:p>
            <a:fld id="{1C28B693-6D3F-49D4-B571-072C05F183D1}" type="slidenum">
              <a:rPr lang="en-US" altLang="zh-CN"/>
              <a:pPr/>
              <a:t>34</a:t>
            </a:fld>
            <a:endParaRPr lang="en-US" altLang="zh-CN"/>
          </a:p>
        </p:txBody>
      </p:sp>
      <p:graphicFrame>
        <p:nvGraphicFramePr>
          <p:cNvPr id="679940" name="Object 4">
            <a:extLst>
              <a:ext uri="{FF2B5EF4-FFF2-40B4-BE49-F238E27FC236}">
                <a16:creationId xmlns:a16="http://schemas.microsoft.com/office/drawing/2014/main" id="{E0E2AE28-51C5-40CB-BA2D-B667368810B2}"/>
              </a:ext>
            </a:extLst>
          </p:cNvPr>
          <p:cNvGraphicFramePr>
            <a:graphicFrameLocks noChangeAspect="1"/>
          </p:cNvGraphicFramePr>
          <p:nvPr/>
        </p:nvGraphicFramePr>
        <p:xfrm>
          <a:off x="395288" y="981075"/>
          <a:ext cx="8316912" cy="1270000"/>
        </p:xfrm>
        <a:graphic>
          <a:graphicData uri="http://schemas.openxmlformats.org/presentationml/2006/ole">
            <mc:AlternateContent xmlns:mc="http://schemas.openxmlformats.org/markup-compatibility/2006">
              <mc:Choice xmlns:v="urn:schemas-microsoft-com:vml" Requires="v">
                <p:oleObj spid="_x0000_s679944" name="公式" r:id="rId3" imgW="2552400" imgH="419040" progId="Equation.3">
                  <p:embed/>
                </p:oleObj>
              </mc:Choice>
              <mc:Fallback>
                <p:oleObj name="公式" r:id="rId3" imgW="255240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981075"/>
                        <a:ext cx="8316912"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9941" name="Object 5">
            <a:extLst>
              <a:ext uri="{FF2B5EF4-FFF2-40B4-BE49-F238E27FC236}">
                <a16:creationId xmlns:a16="http://schemas.microsoft.com/office/drawing/2014/main" id="{391B92CC-C0D1-40C4-9699-7ACF840D765D}"/>
              </a:ext>
            </a:extLst>
          </p:cNvPr>
          <p:cNvGraphicFramePr>
            <a:graphicFrameLocks noChangeAspect="1"/>
          </p:cNvGraphicFramePr>
          <p:nvPr/>
        </p:nvGraphicFramePr>
        <p:xfrm>
          <a:off x="395288" y="2565400"/>
          <a:ext cx="8459787" cy="1339850"/>
        </p:xfrm>
        <a:graphic>
          <a:graphicData uri="http://schemas.openxmlformats.org/presentationml/2006/ole">
            <mc:AlternateContent xmlns:mc="http://schemas.openxmlformats.org/markup-compatibility/2006">
              <mc:Choice xmlns:v="urn:schemas-microsoft-com:vml" Requires="v">
                <p:oleObj spid="_x0000_s679945" name="公式" r:id="rId5" imgW="2489040" imgH="419040" progId="Equation.3">
                  <p:embed/>
                </p:oleObj>
              </mc:Choice>
              <mc:Fallback>
                <p:oleObj name="公式" r:id="rId5" imgW="2489040" imgH="419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565400"/>
                        <a:ext cx="8459787"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9942" name="Rectangle 6">
            <a:extLst>
              <a:ext uri="{FF2B5EF4-FFF2-40B4-BE49-F238E27FC236}">
                <a16:creationId xmlns:a16="http://schemas.microsoft.com/office/drawing/2014/main" id="{5A08CB06-E119-42CC-AB09-769A365D0ED1}"/>
              </a:ext>
            </a:extLst>
          </p:cNvPr>
          <p:cNvSpPr>
            <a:spLocks noChangeArrowheads="1"/>
          </p:cNvSpPr>
          <p:nvPr/>
        </p:nvSpPr>
        <p:spPr bwMode="auto">
          <a:xfrm>
            <a:off x="250825" y="260350"/>
            <a:ext cx="2084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tx2"/>
                </a:solidFill>
              </a:rPr>
              <a:t>例</a:t>
            </a:r>
            <a:r>
              <a:rPr lang="en-US" altLang="zh-CN" sz="3200" b="1">
                <a:solidFill>
                  <a:schemeClr val="tx2"/>
                </a:solidFill>
              </a:rPr>
              <a:t>1.1 </a:t>
            </a:r>
            <a:r>
              <a:rPr lang="zh-CN" altLang="en-US" sz="3200" b="1">
                <a:solidFill>
                  <a:schemeClr val="tx2"/>
                </a:solidFill>
              </a:rPr>
              <a:t>解：</a:t>
            </a:r>
          </a:p>
        </p:txBody>
      </p:sp>
      <p:sp>
        <p:nvSpPr>
          <p:cNvPr id="679943" name="AutoShape 7">
            <a:extLst>
              <a:ext uri="{FF2B5EF4-FFF2-40B4-BE49-F238E27FC236}">
                <a16:creationId xmlns:a16="http://schemas.microsoft.com/office/drawing/2014/main" id="{AE6C8089-B27E-43E9-998D-DEF220CC02F6}"/>
              </a:ext>
            </a:extLst>
          </p:cNvPr>
          <p:cNvSpPr>
            <a:spLocks noChangeArrowheads="1"/>
          </p:cNvSpPr>
          <p:nvPr/>
        </p:nvSpPr>
        <p:spPr bwMode="auto">
          <a:xfrm>
            <a:off x="250825" y="4292600"/>
            <a:ext cx="3097213" cy="792163"/>
          </a:xfrm>
          <a:prstGeom prst="wedgeRectCallout">
            <a:avLst>
              <a:gd name="adj1" fmla="val -25912"/>
              <a:gd name="adj2" fmla="val -145792"/>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b="1"/>
              <a:t>摩尔等容燃烧热</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79940"/>
                                        </p:tgtEl>
                                        <p:attrNameLst>
                                          <p:attrName>style.visibility</p:attrName>
                                        </p:attrNameLst>
                                      </p:cBhvr>
                                      <p:to>
                                        <p:strVal val="visible"/>
                                      </p:to>
                                    </p:set>
                                    <p:animEffect transition="in" filter="dissolve">
                                      <p:cBhvr>
                                        <p:cTn id="7" dur="500"/>
                                        <p:tgtEl>
                                          <p:spTgt spid="679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79941"/>
                                        </p:tgtEl>
                                        <p:attrNameLst>
                                          <p:attrName>style.visibility</p:attrName>
                                        </p:attrNameLst>
                                      </p:cBhvr>
                                      <p:to>
                                        <p:strVal val="visible"/>
                                      </p:to>
                                    </p:set>
                                    <p:animEffect transition="in" filter="dissolve">
                                      <p:cBhvr>
                                        <p:cTn id="12" dur="500"/>
                                        <p:tgtEl>
                                          <p:spTgt spid="679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79943"/>
                                        </p:tgtEl>
                                        <p:attrNameLst>
                                          <p:attrName>style.visibility</p:attrName>
                                        </p:attrNameLst>
                                      </p:cBhvr>
                                      <p:to>
                                        <p:strVal val="visible"/>
                                      </p:to>
                                    </p:set>
                                    <p:animEffect transition="in" filter="wipe(down)">
                                      <p:cBhvr>
                                        <p:cTn id="17" dur="500"/>
                                        <p:tgtEl>
                                          <p:spTgt spid="67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3"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3AD3E32B-3B27-416F-984F-33A1ACED375F}"/>
              </a:ext>
            </a:extLst>
          </p:cNvPr>
          <p:cNvSpPr>
            <a:spLocks noGrp="1"/>
          </p:cNvSpPr>
          <p:nvPr>
            <p:ph type="sldNum" sz="quarter" idx="12"/>
          </p:nvPr>
        </p:nvSpPr>
        <p:spPr/>
        <p:txBody>
          <a:bodyPr/>
          <a:lstStyle/>
          <a:p>
            <a:fld id="{643C7522-0EF6-4EF8-BD62-D0E07C0A7C7E}" type="slidenum">
              <a:rPr lang="en-US" altLang="zh-CN"/>
              <a:pPr/>
              <a:t>35</a:t>
            </a:fld>
            <a:endParaRPr lang="en-US" altLang="zh-CN"/>
          </a:p>
        </p:txBody>
      </p:sp>
      <p:sp>
        <p:nvSpPr>
          <p:cNvPr id="677890" name="Rectangle 2">
            <a:extLst>
              <a:ext uri="{FF2B5EF4-FFF2-40B4-BE49-F238E27FC236}">
                <a16:creationId xmlns:a16="http://schemas.microsoft.com/office/drawing/2014/main" id="{5767C380-B477-4793-B276-C8FD7C93D36C}"/>
              </a:ext>
            </a:extLst>
          </p:cNvPr>
          <p:cNvSpPr>
            <a:spLocks noGrp="1" noChangeArrowheads="1"/>
          </p:cNvSpPr>
          <p:nvPr>
            <p:ph type="title"/>
          </p:nvPr>
        </p:nvSpPr>
        <p:spPr>
          <a:xfrm>
            <a:off x="179388" y="188913"/>
            <a:ext cx="3887787" cy="719137"/>
          </a:xfrm>
        </p:spPr>
        <p:txBody>
          <a:bodyPr/>
          <a:lstStyle/>
          <a:p>
            <a:pPr algn="l"/>
            <a:r>
              <a:rPr lang="en-US" altLang="zh-CN" sz="3600" b="1"/>
              <a:t>2. </a:t>
            </a:r>
            <a:r>
              <a:rPr lang="zh-CN" altLang="en-US" sz="3600" b="1"/>
              <a:t>热化学方程式 </a:t>
            </a:r>
          </a:p>
        </p:txBody>
      </p:sp>
      <p:sp>
        <p:nvSpPr>
          <p:cNvPr id="677891" name="Rectangle 3">
            <a:extLst>
              <a:ext uri="{FF2B5EF4-FFF2-40B4-BE49-F238E27FC236}">
                <a16:creationId xmlns:a16="http://schemas.microsoft.com/office/drawing/2014/main" id="{9F56ED82-AFDE-4309-AD1A-B0D96164102A}"/>
              </a:ext>
            </a:extLst>
          </p:cNvPr>
          <p:cNvSpPr>
            <a:spLocks noChangeArrowheads="1"/>
          </p:cNvSpPr>
          <p:nvPr/>
        </p:nvSpPr>
        <p:spPr bwMode="auto">
          <a:xfrm>
            <a:off x="395288" y="836613"/>
            <a:ext cx="8424862"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buClr>
                <a:srgbClr val="0101FF"/>
              </a:buClr>
              <a:buFont typeface="Wingdings" panose="05000000000000000000" pitchFamily="2" charset="2"/>
              <a:buNone/>
            </a:pPr>
            <a:r>
              <a:rPr lang="zh-CN" altLang="en-US" sz="3600" b="1">
                <a:latin typeface="Times New Roman" panose="02020603050405020304" pitchFamily="18" charset="0"/>
                <a:ea typeface="楷体_GB2312" pitchFamily="49" charset="-122"/>
              </a:rPr>
              <a:t>表示化学反应与热效应关系的方程式称为热化学方程式。</a:t>
            </a:r>
          </a:p>
          <a:p>
            <a:pPr algn="just" eaLnBrk="0" hangingPunct="0">
              <a:spcBef>
                <a:spcPct val="50000"/>
              </a:spcBef>
              <a:buClr>
                <a:srgbClr val="0101FF"/>
              </a:buClr>
              <a:buFont typeface="Wingdings" panose="05000000000000000000" pitchFamily="2" charset="2"/>
              <a:buNone/>
            </a:pPr>
            <a:r>
              <a:rPr lang="zh-CN" altLang="en-US" sz="3200" b="1">
                <a:latin typeface="Times New Roman" panose="02020603050405020304" pitchFamily="18" charset="0"/>
                <a:ea typeface="楷体_GB2312" pitchFamily="49" charset="-122"/>
              </a:rPr>
              <a:t>其标准写法是：</a:t>
            </a:r>
            <a:r>
              <a:rPr lang="zh-CN" altLang="en-US" sz="3200" b="1">
                <a:solidFill>
                  <a:srgbClr val="0000FF"/>
                </a:solidFill>
                <a:latin typeface="Times New Roman" panose="02020603050405020304" pitchFamily="18" charset="0"/>
                <a:ea typeface="楷体_GB2312" pitchFamily="49" charset="-122"/>
              </a:rPr>
              <a:t>先写出反应方程，再写出相应反应热</a:t>
            </a:r>
            <a:r>
              <a:rPr lang="zh-CN" altLang="en-US" sz="3200" b="1">
                <a:latin typeface="Times New Roman" panose="02020603050405020304" pitchFamily="18" charset="0"/>
                <a:ea typeface="楷体_GB2312" pitchFamily="49" charset="-122"/>
              </a:rPr>
              <a:t>。例如：</a:t>
            </a:r>
          </a:p>
        </p:txBody>
      </p:sp>
      <p:sp>
        <p:nvSpPr>
          <p:cNvPr id="677894" name="Rectangle 6">
            <a:extLst>
              <a:ext uri="{FF2B5EF4-FFF2-40B4-BE49-F238E27FC236}">
                <a16:creationId xmlns:a16="http://schemas.microsoft.com/office/drawing/2014/main" id="{15F7A6BC-5873-47D2-9570-503B45C58892}"/>
              </a:ext>
            </a:extLst>
          </p:cNvPr>
          <p:cNvSpPr>
            <a:spLocks noChangeArrowheads="1"/>
          </p:cNvSpPr>
          <p:nvPr/>
        </p:nvSpPr>
        <p:spPr bwMode="auto">
          <a:xfrm>
            <a:off x="179388" y="3449638"/>
            <a:ext cx="4997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ea typeface="楷体_GB2312" pitchFamily="49" charset="-122"/>
              </a:rPr>
              <a:t>N</a:t>
            </a:r>
            <a:r>
              <a:rPr lang="en-US" altLang="zh-CN" sz="2800" b="1" baseline="-25000">
                <a:latin typeface="Times New Roman" panose="02020603050405020304" pitchFamily="18" charset="0"/>
                <a:ea typeface="楷体_GB2312" pitchFamily="49" charset="-122"/>
              </a:rPr>
              <a:t>2</a:t>
            </a:r>
            <a:r>
              <a:rPr lang="en-US" altLang="zh-CN" sz="2800" b="1">
                <a:latin typeface="Times New Roman" panose="02020603050405020304" pitchFamily="18" charset="0"/>
                <a:ea typeface="楷体_GB2312" pitchFamily="49" charset="-122"/>
              </a:rPr>
              <a:t>H</a:t>
            </a:r>
            <a:r>
              <a:rPr lang="en-US" altLang="zh-CN" sz="2800" b="1" baseline="-25000">
                <a:latin typeface="Times New Roman" panose="02020603050405020304" pitchFamily="18" charset="0"/>
                <a:ea typeface="楷体_GB2312" pitchFamily="49" charset="-122"/>
              </a:rPr>
              <a:t>4</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l</a:t>
            </a:r>
            <a:r>
              <a:rPr lang="en-US" altLang="zh-CN" sz="2800" b="1">
                <a:latin typeface="Times New Roman" panose="02020603050405020304" pitchFamily="18" charset="0"/>
                <a:ea typeface="楷体_GB2312" pitchFamily="49" charset="-122"/>
              </a:rPr>
              <a:t>)+O</a:t>
            </a:r>
            <a:r>
              <a:rPr lang="en-US" altLang="zh-CN" sz="2800" b="1" baseline="-25000">
                <a:latin typeface="Times New Roman" panose="02020603050405020304" pitchFamily="18" charset="0"/>
                <a:ea typeface="楷体_GB2312" pitchFamily="49" charset="-122"/>
              </a:rPr>
              <a:t>2</a:t>
            </a:r>
            <a:r>
              <a:rPr lang="en-US" altLang="zh-CN" sz="2800" b="1">
                <a:latin typeface="Times New Roman" panose="02020603050405020304" pitchFamily="18" charset="0"/>
                <a:ea typeface="楷体_GB2312" pitchFamily="49" charset="-122"/>
              </a:rPr>
              <a:t>(g)=N</a:t>
            </a:r>
            <a:r>
              <a:rPr lang="en-US" altLang="zh-CN" sz="2800" b="1" baseline="-25000">
                <a:latin typeface="Times New Roman" panose="02020603050405020304" pitchFamily="18" charset="0"/>
                <a:ea typeface="楷体_GB2312" pitchFamily="49" charset="-122"/>
              </a:rPr>
              <a:t>2 </a:t>
            </a:r>
            <a:r>
              <a:rPr lang="en-US" altLang="zh-CN" sz="2800" b="1">
                <a:latin typeface="Times New Roman" panose="02020603050405020304" pitchFamily="18" charset="0"/>
                <a:ea typeface="楷体_GB2312" pitchFamily="49" charset="-122"/>
              </a:rPr>
              <a:t>(g)</a:t>
            </a:r>
            <a:r>
              <a:rPr lang="en-US" altLang="zh-CN" sz="2800" b="1" baseline="-25000">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+2H</a:t>
            </a:r>
            <a:r>
              <a:rPr lang="en-US" altLang="zh-CN" sz="2800" b="1" baseline="-25000">
                <a:latin typeface="Times New Roman" panose="02020603050405020304" pitchFamily="18" charset="0"/>
                <a:ea typeface="楷体_GB2312" pitchFamily="49" charset="-122"/>
              </a:rPr>
              <a:t>2</a:t>
            </a:r>
            <a:r>
              <a:rPr lang="en-US" altLang="zh-CN" sz="2800" b="1">
                <a:latin typeface="Times New Roman" panose="02020603050405020304" pitchFamily="18" charset="0"/>
                <a:ea typeface="楷体_GB2312" pitchFamily="49" charset="-122"/>
              </a:rPr>
              <a:t>O (</a:t>
            </a:r>
            <a:r>
              <a:rPr lang="en-US" altLang="zh-CN" sz="2800" b="1" i="1">
                <a:latin typeface="Times New Roman" panose="02020603050405020304" pitchFamily="18" charset="0"/>
                <a:ea typeface="楷体_GB2312" pitchFamily="49" charset="-122"/>
              </a:rPr>
              <a:t>l</a:t>
            </a:r>
            <a:r>
              <a:rPr lang="en-US" altLang="zh-CN" sz="2800" b="1">
                <a:latin typeface="Times New Roman" panose="02020603050405020304" pitchFamily="18" charset="0"/>
                <a:ea typeface="楷体_GB2312" pitchFamily="49" charset="-122"/>
              </a:rPr>
              <a:t>) </a:t>
            </a:r>
          </a:p>
        </p:txBody>
      </p:sp>
      <p:graphicFrame>
        <p:nvGraphicFramePr>
          <p:cNvPr id="677895" name="Object 7">
            <a:extLst>
              <a:ext uri="{FF2B5EF4-FFF2-40B4-BE49-F238E27FC236}">
                <a16:creationId xmlns:a16="http://schemas.microsoft.com/office/drawing/2014/main" id="{BC3BA85C-B902-4F3F-AA95-01E8ABA6401F}"/>
              </a:ext>
            </a:extLst>
          </p:cNvPr>
          <p:cNvGraphicFramePr>
            <a:graphicFrameLocks noChangeAspect="1"/>
          </p:cNvGraphicFramePr>
          <p:nvPr/>
        </p:nvGraphicFramePr>
        <p:xfrm>
          <a:off x="5219700" y="3357563"/>
          <a:ext cx="3600450" cy="630237"/>
        </p:xfrm>
        <a:graphic>
          <a:graphicData uri="http://schemas.openxmlformats.org/presentationml/2006/ole">
            <mc:AlternateContent xmlns:mc="http://schemas.openxmlformats.org/markup-compatibility/2006">
              <mc:Choice xmlns:v="urn:schemas-microsoft-com:vml" Requires="v">
                <p:oleObj spid="_x0000_s677899" name="Equation" r:id="rId3" imgW="1320480" imgH="241200" progId="Equation.3">
                  <p:embed/>
                </p:oleObj>
              </mc:Choice>
              <mc:Fallback>
                <p:oleObj name="Equation" r:id="rId3" imgW="1320480" imgH="241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3357563"/>
                        <a:ext cx="3600450"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7896" name="Rectangle 8">
            <a:extLst>
              <a:ext uri="{FF2B5EF4-FFF2-40B4-BE49-F238E27FC236}">
                <a16:creationId xmlns:a16="http://schemas.microsoft.com/office/drawing/2014/main" id="{6E3F6CD8-D47B-460A-8AEE-B9F881233C12}"/>
              </a:ext>
            </a:extLst>
          </p:cNvPr>
          <p:cNvSpPr>
            <a:spLocks noChangeArrowheads="1"/>
          </p:cNvSpPr>
          <p:nvPr/>
        </p:nvSpPr>
        <p:spPr bwMode="auto">
          <a:xfrm>
            <a:off x="395288" y="4292600"/>
            <a:ext cx="375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ea typeface="楷体_GB2312" pitchFamily="49" charset="-122"/>
              </a:rPr>
              <a:t>2H</a:t>
            </a:r>
            <a:r>
              <a:rPr lang="en-US" altLang="zh-CN" sz="2800" b="1" baseline="-25000">
                <a:latin typeface="Times New Roman" panose="02020603050405020304" pitchFamily="18" charset="0"/>
                <a:ea typeface="楷体_GB2312" pitchFamily="49" charset="-122"/>
              </a:rPr>
              <a:t>2</a:t>
            </a:r>
            <a:r>
              <a:rPr lang="en-US" altLang="zh-CN" sz="2800" b="1">
                <a:latin typeface="Times New Roman" panose="02020603050405020304" pitchFamily="18" charset="0"/>
                <a:ea typeface="楷体_GB2312" pitchFamily="49" charset="-122"/>
              </a:rPr>
              <a:t>(g)+O</a:t>
            </a:r>
            <a:r>
              <a:rPr lang="en-US" altLang="zh-CN" sz="2800" b="1" baseline="-25000">
                <a:latin typeface="Times New Roman" panose="02020603050405020304" pitchFamily="18" charset="0"/>
                <a:ea typeface="楷体_GB2312" pitchFamily="49" charset="-122"/>
              </a:rPr>
              <a:t>2</a:t>
            </a:r>
            <a:r>
              <a:rPr lang="en-US" altLang="zh-CN" sz="2800" b="1">
                <a:latin typeface="Times New Roman" panose="02020603050405020304" pitchFamily="18" charset="0"/>
                <a:ea typeface="楷体_GB2312" pitchFamily="49" charset="-122"/>
              </a:rPr>
              <a:t>(g)=2H</a:t>
            </a:r>
            <a:r>
              <a:rPr lang="en-US" altLang="zh-CN" sz="2800" b="1" baseline="-25000">
                <a:latin typeface="Times New Roman" panose="02020603050405020304" pitchFamily="18" charset="0"/>
                <a:ea typeface="楷体_GB2312" pitchFamily="49" charset="-122"/>
              </a:rPr>
              <a:t>2</a:t>
            </a:r>
            <a:r>
              <a:rPr lang="en-US" altLang="zh-CN" sz="2800" b="1">
                <a:latin typeface="Times New Roman" panose="02020603050405020304" pitchFamily="18" charset="0"/>
                <a:ea typeface="楷体_GB2312" pitchFamily="49" charset="-122"/>
              </a:rPr>
              <a:t>O (</a:t>
            </a:r>
            <a:r>
              <a:rPr lang="en-US" altLang="zh-CN" sz="2800" b="1" i="1">
                <a:latin typeface="Times New Roman" panose="02020603050405020304" pitchFamily="18" charset="0"/>
                <a:ea typeface="楷体_GB2312" pitchFamily="49" charset="-122"/>
              </a:rPr>
              <a:t>l</a:t>
            </a:r>
            <a:r>
              <a:rPr lang="en-US" altLang="zh-CN" sz="2800" b="1">
                <a:latin typeface="Times New Roman" panose="02020603050405020304" pitchFamily="18" charset="0"/>
                <a:ea typeface="楷体_GB2312" pitchFamily="49" charset="-122"/>
              </a:rPr>
              <a:t>) </a:t>
            </a:r>
          </a:p>
        </p:txBody>
      </p:sp>
      <p:graphicFrame>
        <p:nvGraphicFramePr>
          <p:cNvPr id="677897" name="Object 9">
            <a:extLst>
              <a:ext uri="{FF2B5EF4-FFF2-40B4-BE49-F238E27FC236}">
                <a16:creationId xmlns:a16="http://schemas.microsoft.com/office/drawing/2014/main" id="{401ADF90-7CC2-4F63-85DD-E0E64931D514}"/>
              </a:ext>
            </a:extLst>
          </p:cNvPr>
          <p:cNvGraphicFramePr>
            <a:graphicFrameLocks noChangeAspect="1"/>
          </p:cNvGraphicFramePr>
          <p:nvPr/>
        </p:nvGraphicFramePr>
        <p:xfrm>
          <a:off x="4716463" y="4221163"/>
          <a:ext cx="3455987" cy="631825"/>
        </p:xfrm>
        <a:graphic>
          <a:graphicData uri="http://schemas.openxmlformats.org/presentationml/2006/ole">
            <mc:AlternateContent xmlns:mc="http://schemas.openxmlformats.org/markup-compatibility/2006">
              <mc:Choice xmlns:v="urn:schemas-microsoft-com:vml" Requires="v">
                <p:oleObj spid="_x0000_s677900" name="Microsoft 公式 3.0" r:id="rId5" imgW="1333440" imgH="253800" progId="Equation.3">
                  <p:embed/>
                </p:oleObj>
              </mc:Choice>
              <mc:Fallback>
                <p:oleObj name="Microsoft 公式 3.0" r:id="rId5" imgW="1333440" imgH="253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4221163"/>
                        <a:ext cx="3455987"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7898" name="Rectangle 10">
            <a:extLst>
              <a:ext uri="{FF2B5EF4-FFF2-40B4-BE49-F238E27FC236}">
                <a16:creationId xmlns:a16="http://schemas.microsoft.com/office/drawing/2014/main" id="{0BBBC8DF-AAE7-4247-8A3A-A1ED6BC194C7}"/>
              </a:ext>
            </a:extLst>
          </p:cNvPr>
          <p:cNvSpPr>
            <a:spLocks noChangeArrowheads="1"/>
          </p:cNvSpPr>
          <p:nvPr/>
        </p:nvSpPr>
        <p:spPr bwMode="auto">
          <a:xfrm>
            <a:off x="250825" y="5157788"/>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3200" b="1">
                <a:solidFill>
                  <a:srgbClr val="0000FF"/>
                </a:solidFill>
                <a:latin typeface="Times New Roman" panose="02020603050405020304" pitchFamily="18" charset="0"/>
                <a:ea typeface="楷体_GB2312" pitchFamily="49" charset="-122"/>
              </a:rPr>
              <a:t>若不注明</a:t>
            </a:r>
            <a:r>
              <a:rPr lang="en-US" altLang="zh-CN" sz="3200" b="1" i="1">
                <a:solidFill>
                  <a:srgbClr val="0000FF"/>
                </a:solidFill>
                <a:latin typeface="Times New Roman" panose="02020603050405020304" pitchFamily="18" charset="0"/>
                <a:ea typeface="楷体_GB2312" pitchFamily="49" charset="-122"/>
              </a:rPr>
              <a:t>T, p</a:t>
            </a:r>
            <a:r>
              <a:rPr lang="en-US" altLang="zh-CN" sz="3200" b="1">
                <a:solidFill>
                  <a:srgbClr val="0000FF"/>
                </a:solidFill>
                <a:latin typeface="Times New Roman" panose="02020603050405020304" pitchFamily="18" charset="0"/>
                <a:ea typeface="楷体_GB2312" pitchFamily="49" charset="-122"/>
              </a:rPr>
              <a:t>, </a:t>
            </a:r>
            <a:r>
              <a:rPr lang="zh-CN" altLang="en-US" sz="3200" b="1">
                <a:solidFill>
                  <a:srgbClr val="0000FF"/>
                </a:solidFill>
                <a:latin typeface="Times New Roman" panose="02020603050405020304" pitchFamily="18" charset="0"/>
                <a:ea typeface="楷体_GB2312" pitchFamily="49" charset="-122"/>
              </a:rPr>
              <a:t>皆指在</a:t>
            </a:r>
            <a:r>
              <a:rPr lang="en-US" altLang="zh-CN" sz="3200" b="1" i="1">
                <a:solidFill>
                  <a:srgbClr val="0000FF"/>
                </a:solidFill>
                <a:latin typeface="Times New Roman" panose="02020603050405020304" pitchFamily="18" charset="0"/>
                <a:ea typeface="楷体_GB2312" pitchFamily="49" charset="-122"/>
              </a:rPr>
              <a:t>T </a:t>
            </a:r>
            <a:r>
              <a:rPr lang="en-US" altLang="zh-CN" sz="3200" b="1">
                <a:solidFill>
                  <a:srgbClr val="0000FF"/>
                </a:solidFill>
                <a:latin typeface="Times New Roman" panose="02020603050405020304" pitchFamily="18" charset="0"/>
                <a:ea typeface="楷体_GB2312" pitchFamily="49" charset="-122"/>
              </a:rPr>
              <a:t>= 298.15 K</a:t>
            </a:r>
            <a:r>
              <a:rPr lang="zh-CN" altLang="en-US" sz="3200" b="1">
                <a:solidFill>
                  <a:srgbClr val="0000FF"/>
                </a:solidFill>
                <a:latin typeface="Times New Roman" panose="02020603050405020304" pitchFamily="18" charset="0"/>
                <a:ea typeface="楷体_GB2312" pitchFamily="49" charset="-122"/>
              </a:rPr>
              <a:t>，</a:t>
            </a:r>
            <a:r>
              <a:rPr lang="en-US" altLang="zh-CN" sz="3200" b="1" i="1">
                <a:solidFill>
                  <a:srgbClr val="0000FF"/>
                </a:solidFill>
                <a:latin typeface="Times New Roman" panose="02020603050405020304" pitchFamily="18" charset="0"/>
                <a:ea typeface="楷体_GB2312" pitchFamily="49" charset="-122"/>
              </a:rPr>
              <a:t>p </a:t>
            </a:r>
            <a:r>
              <a:rPr lang="en-US" altLang="zh-CN" sz="3200" b="1">
                <a:solidFill>
                  <a:srgbClr val="0000FF"/>
                </a:solidFill>
                <a:latin typeface="Times New Roman" panose="02020603050405020304" pitchFamily="18" charset="0"/>
                <a:ea typeface="楷体_GB2312" pitchFamily="49" charset="-122"/>
              </a:rPr>
              <a:t>= 100 kPa</a:t>
            </a:r>
            <a:r>
              <a:rPr lang="zh-CN" altLang="en-US" sz="3200" b="1">
                <a:solidFill>
                  <a:srgbClr val="0000FF"/>
                </a:solidFill>
                <a:latin typeface="Times New Roman" panose="02020603050405020304" pitchFamily="18" charset="0"/>
                <a:ea typeface="楷体_GB2312" pitchFamily="49" charset="-122"/>
              </a:rPr>
              <a:t>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7891"/>
                                        </p:tgtEl>
                                        <p:attrNameLst>
                                          <p:attrName>style.visibility</p:attrName>
                                        </p:attrNameLst>
                                      </p:cBhvr>
                                      <p:to>
                                        <p:strVal val="visible"/>
                                      </p:to>
                                    </p:set>
                                    <p:anim calcmode="lin" valueType="num">
                                      <p:cBhvr additive="base">
                                        <p:cTn id="7" dur="500" fill="hold"/>
                                        <p:tgtEl>
                                          <p:spTgt spid="677891"/>
                                        </p:tgtEl>
                                        <p:attrNameLst>
                                          <p:attrName>ppt_x</p:attrName>
                                        </p:attrNameLst>
                                      </p:cBhvr>
                                      <p:tavLst>
                                        <p:tav tm="0">
                                          <p:val>
                                            <p:strVal val="0-#ppt_w/2"/>
                                          </p:val>
                                        </p:tav>
                                        <p:tav tm="100000">
                                          <p:val>
                                            <p:strVal val="#ppt_x"/>
                                          </p:val>
                                        </p:tav>
                                      </p:tavLst>
                                    </p:anim>
                                    <p:anim calcmode="lin" valueType="num">
                                      <p:cBhvr additive="base">
                                        <p:cTn id="8" dur="500" fill="hold"/>
                                        <p:tgtEl>
                                          <p:spTgt spid="6778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7894"/>
                                        </p:tgtEl>
                                        <p:attrNameLst>
                                          <p:attrName>style.visibility</p:attrName>
                                        </p:attrNameLst>
                                      </p:cBhvr>
                                      <p:to>
                                        <p:strVal val="visible"/>
                                      </p:to>
                                    </p:set>
                                    <p:anim calcmode="lin" valueType="num">
                                      <p:cBhvr additive="base">
                                        <p:cTn id="13" dur="500" fill="hold"/>
                                        <p:tgtEl>
                                          <p:spTgt spid="677894"/>
                                        </p:tgtEl>
                                        <p:attrNameLst>
                                          <p:attrName>ppt_x</p:attrName>
                                        </p:attrNameLst>
                                      </p:cBhvr>
                                      <p:tavLst>
                                        <p:tav tm="0">
                                          <p:val>
                                            <p:strVal val="0-#ppt_w/2"/>
                                          </p:val>
                                        </p:tav>
                                        <p:tav tm="100000">
                                          <p:val>
                                            <p:strVal val="#ppt_x"/>
                                          </p:val>
                                        </p:tav>
                                      </p:tavLst>
                                    </p:anim>
                                    <p:anim calcmode="lin" valueType="num">
                                      <p:cBhvr additive="base">
                                        <p:cTn id="14" dur="500" fill="hold"/>
                                        <p:tgtEl>
                                          <p:spTgt spid="67789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677895"/>
                                        </p:tgtEl>
                                        <p:attrNameLst>
                                          <p:attrName>style.visibility</p:attrName>
                                        </p:attrNameLst>
                                      </p:cBhvr>
                                      <p:to>
                                        <p:strVal val="visible"/>
                                      </p:to>
                                    </p:set>
                                    <p:animEffect transition="in" filter="dissolve">
                                      <p:cBhvr>
                                        <p:cTn id="19" dur="500"/>
                                        <p:tgtEl>
                                          <p:spTgt spid="67789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77896"/>
                                        </p:tgtEl>
                                        <p:attrNameLst>
                                          <p:attrName>style.visibility</p:attrName>
                                        </p:attrNameLst>
                                      </p:cBhvr>
                                      <p:to>
                                        <p:strVal val="visible"/>
                                      </p:to>
                                    </p:set>
                                    <p:anim calcmode="lin" valueType="num">
                                      <p:cBhvr additive="base">
                                        <p:cTn id="24" dur="500" fill="hold"/>
                                        <p:tgtEl>
                                          <p:spTgt spid="677896"/>
                                        </p:tgtEl>
                                        <p:attrNameLst>
                                          <p:attrName>ppt_x</p:attrName>
                                        </p:attrNameLst>
                                      </p:cBhvr>
                                      <p:tavLst>
                                        <p:tav tm="0">
                                          <p:val>
                                            <p:strVal val="0-#ppt_w/2"/>
                                          </p:val>
                                        </p:tav>
                                        <p:tav tm="100000">
                                          <p:val>
                                            <p:strVal val="#ppt_x"/>
                                          </p:val>
                                        </p:tav>
                                      </p:tavLst>
                                    </p:anim>
                                    <p:anim calcmode="lin" valueType="num">
                                      <p:cBhvr additive="base">
                                        <p:cTn id="25" dur="500" fill="hold"/>
                                        <p:tgtEl>
                                          <p:spTgt spid="677896"/>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677897"/>
                                        </p:tgtEl>
                                        <p:attrNameLst>
                                          <p:attrName>style.visibility</p:attrName>
                                        </p:attrNameLst>
                                      </p:cBhvr>
                                      <p:to>
                                        <p:strVal val="visible"/>
                                      </p:to>
                                    </p:set>
                                    <p:animEffect transition="in" filter="dissolve">
                                      <p:cBhvr>
                                        <p:cTn id="30" dur="500"/>
                                        <p:tgtEl>
                                          <p:spTgt spid="67789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677898"/>
                                        </p:tgtEl>
                                        <p:attrNameLst>
                                          <p:attrName>style.visibility</p:attrName>
                                        </p:attrNameLst>
                                      </p:cBhvr>
                                      <p:to>
                                        <p:strVal val="visible"/>
                                      </p:to>
                                    </p:set>
                                    <p:anim calcmode="lin" valueType="num">
                                      <p:cBhvr additive="base">
                                        <p:cTn id="35" dur="500" fill="hold"/>
                                        <p:tgtEl>
                                          <p:spTgt spid="677898"/>
                                        </p:tgtEl>
                                        <p:attrNameLst>
                                          <p:attrName>ppt_x</p:attrName>
                                        </p:attrNameLst>
                                      </p:cBhvr>
                                      <p:tavLst>
                                        <p:tav tm="0">
                                          <p:val>
                                            <p:strVal val="0-#ppt_w/2"/>
                                          </p:val>
                                        </p:tav>
                                        <p:tav tm="100000">
                                          <p:val>
                                            <p:strVal val="#ppt_x"/>
                                          </p:val>
                                        </p:tav>
                                      </p:tavLst>
                                    </p:anim>
                                    <p:anim calcmode="lin" valueType="num">
                                      <p:cBhvr additive="base">
                                        <p:cTn id="36" dur="500" fill="hold"/>
                                        <p:tgtEl>
                                          <p:spTgt spid="6778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1" grpId="0" autoUpdateAnimBg="0"/>
      <p:bldP spid="677894" grpId="0" autoUpdateAnimBg="0"/>
      <p:bldP spid="677896" grpId="0" autoUpdateAnimBg="0"/>
      <p:bldP spid="67789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a:extLst>
              <a:ext uri="{FF2B5EF4-FFF2-40B4-BE49-F238E27FC236}">
                <a16:creationId xmlns:a16="http://schemas.microsoft.com/office/drawing/2014/main" id="{5C005A02-4739-47F2-B713-8743BD91C3C3}"/>
              </a:ext>
            </a:extLst>
          </p:cNvPr>
          <p:cNvSpPr>
            <a:spLocks noGrp="1"/>
          </p:cNvSpPr>
          <p:nvPr>
            <p:ph type="sldNum" sz="quarter" idx="12"/>
          </p:nvPr>
        </p:nvSpPr>
        <p:spPr/>
        <p:txBody>
          <a:bodyPr/>
          <a:lstStyle/>
          <a:p>
            <a:fld id="{9B4C1452-34D2-4904-A144-E2B0BB2C66DC}" type="slidenum">
              <a:rPr lang="en-US" altLang="zh-CN"/>
              <a:pPr/>
              <a:t>36</a:t>
            </a:fld>
            <a:endParaRPr lang="en-US" altLang="zh-CN"/>
          </a:p>
        </p:txBody>
      </p:sp>
      <p:sp>
        <p:nvSpPr>
          <p:cNvPr id="680964" name="Rectangle 4">
            <a:extLst>
              <a:ext uri="{FF2B5EF4-FFF2-40B4-BE49-F238E27FC236}">
                <a16:creationId xmlns:a16="http://schemas.microsoft.com/office/drawing/2014/main" id="{8559B3ED-2384-41EC-ADB9-4D1C96443BA1}"/>
              </a:ext>
            </a:extLst>
          </p:cNvPr>
          <p:cNvSpPr>
            <a:spLocks noChangeArrowheads="1"/>
          </p:cNvSpPr>
          <p:nvPr/>
        </p:nvSpPr>
        <p:spPr bwMode="auto">
          <a:xfrm>
            <a:off x="250825" y="981075"/>
            <a:ext cx="86423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defRPr kumimoji="1" sz="2400">
                <a:solidFill>
                  <a:schemeClr val="tx1"/>
                </a:solidFill>
                <a:latin typeface="Times New Roman" panose="02020603050405020304" pitchFamily="18" charset="0"/>
                <a:ea typeface="宋体" panose="02010600030101010101" pitchFamily="2" charset="-122"/>
              </a:defRPr>
            </a:lvl1pPr>
            <a:lvl2pPr marL="541338">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lnSpc>
                <a:spcPct val="105000"/>
              </a:lnSpc>
              <a:spcBef>
                <a:spcPct val="10000"/>
              </a:spcBef>
              <a:buClr>
                <a:srgbClr val="0101FF"/>
              </a:buClr>
              <a:buFont typeface="Wingdings" panose="05000000000000000000" pitchFamily="2" charset="2"/>
              <a:buChar char="Ø"/>
            </a:pPr>
            <a:r>
              <a:rPr kumimoji="0" lang="en-US" altLang="zh-CN" sz="3200" b="1">
                <a:solidFill>
                  <a:srgbClr val="0000FF"/>
                </a:solidFill>
                <a:ea typeface="楷体_GB2312" pitchFamily="49" charset="-122"/>
              </a:rPr>
              <a:t> </a:t>
            </a:r>
            <a:r>
              <a:rPr kumimoji="0" lang="zh-CN" altLang="en-US" sz="3200" b="1">
                <a:solidFill>
                  <a:srgbClr val="0000FF"/>
                </a:solidFill>
                <a:ea typeface="楷体_GB2312" pitchFamily="49" charset="-122"/>
              </a:rPr>
              <a:t>标明反应温度、压力及反应物、生成物的物态、晶型、组成等条件；</a:t>
            </a:r>
          </a:p>
        </p:txBody>
      </p:sp>
      <p:sp>
        <p:nvSpPr>
          <p:cNvPr id="680965" name="Text Box 5">
            <a:extLst>
              <a:ext uri="{FF2B5EF4-FFF2-40B4-BE49-F238E27FC236}">
                <a16:creationId xmlns:a16="http://schemas.microsoft.com/office/drawing/2014/main" id="{0F34436E-AF4F-48D2-86FF-3A50B3507936}"/>
              </a:ext>
            </a:extLst>
          </p:cNvPr>
          <p:cNvSpPr txBox="1">
            <a:spLocks noChangeArrowheads="1"/>
          </p:cNvSpPr>
          <p:nvPr/>
        </p:nvSpPr>
        <p:spPr bwMode="auto">
          <a:xfrm>
            <a:off x="395288" y="260350"/>
            <a:ext cx="762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Times New Roman" panose="02020603050405020304" pitchFamily="18" charset="0"/>
                <a:ea typeface="楷体_GB2312" pitchFamily="49" charset="-122"/>
              </a:rPr>
              <a:t>书写热化学方程式时</a:t>
            </a:r>
            <a:r>
              <a:rPr lang="zh-CN" altLang="en-US" sz="3200" b="1">
                <a:solidFill>
                  <a:srgbClr val="FF0000"/>
                </a:solidFill>
                <a:latin typeface="Times New Roman" panose="02020603050405020304" pitchFamily="18" charset="0"/>
                <a:ea typeface="楷体_GB2312" pitchFamily="49" charset="-122"/>
              </a:rPr>
              <a:t>应注意</a:t>
            </a:r>
            <a:r>
              <a:rPr lang="zh-CN" altLang="en-US" sz="3200" b="1">
                <a:latin typeface="Times New Roman" panose="02020603050405020304" pitchFamily="18" charset="0"/>
                <a:ea typeface="楷体_GB2312" pitchFamily="49" charset="-122"/>
              </a:rPr>
              <a:t>：</a:t>
            </a:r>
          </a:p>
        </p:txBody>
      </p:sp>
      <p:sp>
        <p:nvSpPr>
          <p:cNvPr id="680966" name="Rectangle 6">
            <a:extLst>
              <a:ext uri="{FF2B5EF4-FFF2-40B4-BE49-F238E27FC236}">
                <a16:creationId xmlns:a16="http://schemas.microsoft.com/office/drawing/2014/main" id="{6FA7F944-C63E-4285-B76B-ABA795C9B119}"/>
              </a:ext>
            </a:extLst>
          </p:cNvPr>
          <p:cNvSpPr>
            <a:spLocks noChangeArrowheads="1"/>
          </p:cNvSpPr>
          <p:nvPr/>
        </p:nvSpPr>
        <p:spPr bwMode="auto">
          <a:xfrm>
            <a:off x="323850" y="2205038"/>
            <a:ext cx="7239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spcBef>
                <a:spcPct val="10000"/>
              </a:spcBef>
              <a:buClr>
                <a:srgbClr val="0101FF"/>
              </a:buClr>
              <a:buFont typeface="Wingdings" panose="05000000000000000000" pitchFamily="2" charset="2"/>
              <a:buChar char="Ø"/>
            </a:pPr>
            <a:r>
              <a:rPr lang="en-US" altLang="zh-CN" sz="3200" b="1">
                <a:solidFill>
                  <a:srgbClr val="0000FF"/>
                </a:solidFill>
                <a:latin typeface="楷体_GB2312" pitchFamily="49" charset="-122"/>
                <a:ea typeface="楷体_GB2312" pitchFamily="49" charset="-122"/>
              </a:rPr>
              <a:t> </a:t>
            </a:r>
            <a:r>
              <a:rPr lang="zh-CN" altLang="en-US" sz="3200" b="1">
                <a:solidFill>
                  <a:srgbClr val="0000FF"/>
                </a:solidFill>
                <a:latin typeface="楷体_GB2312" pitchFamily="49" charset="-122"/>
                <a:ea typeface="楷体_GB2312" pitchFamily="49" charset="-122"/>
              </a:rPr>
              <a:t>反应热与反应式的化学计量数有关；</a:t>
            </a:r>
            <a:endParaRPr lang="zh-CN" altLang="en-US" sz="3200" b="1">
              <a:solidFill>
                <a:srgbClr val="0000FF"/>
              </a:solidFill>
              <a:latin typeface="Times New Roman" panose="02020603050405020304" pitchFamily="18" charset="0"/>
              <a:ea typeface="楷体_GB2312" pitchFamily="49" charset="-122"/>
            </a:endParaRPr>
          </a:p>
        </p:txBody>
      </p:sp>
      <p:sp>
        <p:nvSpPr>
          <p:cNvPr id="680967" name="Rectangle 7">
            <a:extLst>
              <a:ext uri="{FF2B5EF4-FFF2-40B4-BE49-F238E27FC236}">
                <a16:creationId xmlns:a16="http://schemas.microsoft.com/office/drawing/2014/main" id="{7DECD880-1392-436D-850F-DC98F41D47D8}"/>
              </a:ext>
            </a:extLst>
          </p:cNvPr>
          <p:cNvSpPr>
            <a:spLocks noChangeArrowheads="1"/>
          </p:cNvSpPr>
          <p:nvPr/>
        </p:nvSpPr>
        <p:spPr bwMode="auto">
          <a:xfrm>
            <a:off x="395288" y="4508500"/>
            <a:ext cx="78486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spcBef>
                <a:spcPct val="10000"/>
              </a:spcBef>
              <a:buClr>
                <a:srgbClr val="0101FF"/>
              </a:buClr>
              <a:buFont typeface="Wingdings" panose="05000000000000000000" pitchFamily="2" charset="2"/>
              <a:buChar char="Ø"/>
            </a:pPr>
            <a:r>
              <a:rPr lang="en-US" altLang="zh-CN" sz="3200" b="1">
                <a:solidFill>
                  <a:srgbClr val="0000FF"/>
                </a:solidFill>
                <a:latin typeface="楷体_GB2312" pitchFamily="49" charset="-122"/>
                <a:ea typeface="楷体_GB2312" pitchFamily="49" charset="-122"/>
              </a:rPr>
              <a:t> </a:t>
            </a:r>
            <a:r>
              <a:rPr lang="zh-CN" altLang="en-US" sz="3200" b="1">
                <a:solidFill>
                  <a:srgbClr val="0000FF"/>
                </a:solidFill>
                <a:latin typeface="Times New Roman" panose="02020603050405020304" pitchFamily="18" charset="0"/>
                <a:ea typeface="楷体_GB2312" pitchFamily="49" charset="-122"/>
              </a:rPr>
              <a:t>一般标注的是等压热效应</a:t>
            </a:r>
            <a:r>
              <a:rPr lang="en-US" altLang="zh-CN" sz="3200" b="1" i="1">
                <a:solidFill>
                  <a:srgbClr val="0000FF"/>
                </a:solidFill>
                <a:latin typeface="Times New Roman" panose="02020603050405020304" pitchFamily="18" charset="0"/>
                <a:ea typeface="楷体_GB2312" pitchFamily="49" charset="-122"/>
              </a:rPr>
              <a:t>q</a:t>
            </a:r>
            <a:r>
              <a:rPr lang="en-US" altLang="zh-CN" sz="3200" b="1" i="1" baseline="-25000">
                <a:solidFill>
                  <a:srgbClr val="0000FF"/>
                </a:solidFill>
                <a:latin typeface="Times New Roman" panose="02020603050405020304" pitchFamily="18" charset="0"/>
                <a:ea typeface="楷体_GB2312" pitchFamily="49" charset="-122"/>
              </a:rPr>
              <a:t>p</a:t>
            </a:r>
            <a:r>
              <a:rPr lang="zh-CN" altLang="en-US" sz="3200" b="1" i="1">
                <a:solidFill>
                  <a:srgbClr val="0000FF"/>
                </a:solidFill>
                <a:latin typeface="Times New Roman" panose="02020603050405020304" pitchFamily="18" charset="0"/>
                <a:ea typeface="楷体_GB2312" pitchFamily="49" charset="-122"/>
              </a:rPr>
              <a:t>。</a:t>
            </a:r>
          </a:p>
        </p:txBody>
      </p:sp>
      <p:sp>
        <p:nvSpPr>
          <p:cNvPr id="680968" name="Text Box 8">
            <a:extLst>
              <a:ext uri="{FF2B5EF4-FFF2-40B4-BE49-F238E27FC236}">
                <a16:creationId xmlns:a16="http://schemas.microsoft.com/office/drawing/2014/main" id="{D1229EFC-5A8C-4EFA-8345-2D0459A29CC2}"/>
              </a:ext>
            </a:extLst>
          </p:cNvPr>
          <p:cNvSpPr txBox="1">
            <a:spLocks noChangeArrowheads="1"/>
          </p:cNvSpPr>
          <p:nvPr/>
        </p:nvSpPr>
        <p:spPr bwMode="auto">
          <a:xfrm>
            <a:off x="468313" y="5300663"/>
            <a:ext cx="41036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0000"/>
                </a:solidFill>
                <a:latin typeface="Times New Roman" panose="02020603050405020304" pitchFamily="18" charset="0"/>
              </a:rPr>
              <a:t>思考</a:t>
            </a:r>
            <a:r>
              <a:rPr lang="zh-CN" altLang="en-US" sz="3200" b="1">
                <a:solidFill>
                  <a:srgbClr val="FF0000"/>
                </a:solidFill>
                <a:latin typeface="Times New Roman" panose="02020603050405020304" pitchFamily="18" charset="0"/>
                <a:ea typeface="楷体_GB2312" pitchFamily="49" charset="-122"/>
              </a:rPr>
              <a:t>：</a:t>
            </a:r>
            <a:r>
              <a:rPr lang="en-US" altLang="zh-CN" sz="3200" b="1" i="1">
                <a:latin typeface="Times New Roman" panose="02020603050405020304" pitchFamily="18" charset="0"/>
                <a:ea typeface="楷体_GB2312" pitchFamily="49" charset="-122"/>
              </a:rPr>
              <a:t>q</a:t>
            </a:r>
            <a:r>
              <a:rPr lang="en-US" altLang="zh-CN" sz="3200" b="1" i="1" baseline="-25000">
                <a:latin typeface="Times New Roman" panose="02020603050405020304" pitchFamily="18" charset="0"/>
                <a:ea typeface="楷体_GB2312" pitchFamily="49" charset="-122"/>
              </a:rPr>
              <a:t>p</a:t>
            </a:r>
            <a:r>
              <a:rPr lang="zh-CN" altLang="en-US" sz="3200" b="1">
                <a:latin typeface="Times New Roman" panose="02020603050405020304" pitchFamily="18" charset="0"/>
                <a:ea typeface="楷体_GB2312" pitchFamily="49" charset="-122"/>
              </a:rPr>
              <a:t>与</a:t>
            </a:r>
            <a:r>
              <a:rPr lang="en-US" altLang="zh-CN" sz="3200" b="1" i="1">
                <a:latin typeface="Times New Roman" panose="02020603050405020304" pitchFamily="18" charset="0"/>
                <a:ea typeface="楷体_GB2312" pitchFamily="49" charset="-122"/>
              </a:rPr>
              <a:t>q</a:t>
            </a:r>
            <a:r>
              <a:rPr lang="en-US" altLang="zh-CN" sz="3200" b="1" i="1" baseline="-25000">
                <a:latin typeface="Times New Roman" panose="02020603050405020304" pitchFamily="18" charset="0"/>
                <a:ea typeface="楷体_GB2312" pitchFamily="49" charset="-122"/>
              </a:rPr>
              <a:t>v</a:t>
            </a:r>
            <a:r>
              <a:rPr lang="zh-CN" altLang="en-US" sz="3200" b="1">
                <a:latin typeface="Times New Roman" panose="02020603050405020304" pitchFamily="18" charset="0"/>
                <a:ea typeface="楷体_GB2312" pitchFamily="49" charset="-122"/>
              </a:rPr>
              <a:t>相同吗？</a:t>
            </a:r>
            <a:endParaRPr lang="zh-CN" altLang="en-US" sz="3200" b="1" baseline="-25000">
              <a:latin typeface="Times New Roman" panose="02020603050405020304" pitchFamily="18" charset="0"/>
              <a:ea typeface="楷体_GB2312" pitchFamily="49" charset="-122"/>
            </a:endParaRPr>
          </a:p>
        </p:txBody>
      </p:sp>
      <p:sp>
        <p:nvSpPr>
          <p:cNvPr id="680969" name="Rectangle 9">
            <a:extLst>
              <a:ext uri="{FF2B5EF4-FFF2-40B4-BE49-F238E27FC236}">
                <a16:creationId xmlns:a16="http://schemas.microsoft.com/office/drawing/2014/main" id="{43B59E41-5EA3-4DDD-902D-566FCD2BA11C}"/>
              </a:ext>
            </a:extLst>
          </p:cNvPr>
          <p:cNvSpPr>
            <a:spLocks noChangeArrowheads="1"/>
          </p:cNvSpPr>
          <p:nvPr/>
        </p:nvSpPr>
        <p:spPr bwMode="auto">
          <a:xfrm>
            <a:off x="4716463" y="5300663"/>
            <a:ext cx="3240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FF"/>
                </a:solidFill>
                <a:latin typeface="Times New Roman" panose="02020603050405020304" pitchFamily="18" charset="0"/>
                <a:ea typeface="楷体_GB2312" pitchFamily="49" charset="-122"/>
              </a:rPr>
              <a:t>答：一般不相同。</a:t>
            </a:r>
          </a:p>
        </p:txBody>
      </p:sp>
      <p:sp>
        <p:nvSpPr>
          <p:cNvPr id="680970" name="Rectangle 10">
            <a:extLst>
              <a:ext uri="{FF2B5EF4-FFF2-40B4-BE49-F238E27FC236}">
                <a16:creationId xmlns:a16="http://schemas.microsoft.com/office/drawing/2014/main" id="{197F4483-A7C9-4C5C-8ECD-EC43D73C1329}"/>
              </a:ext>
            </a:extLst>
          </p:cNvPr>
          <p:cNvSpPr>
            <a:spLocks noChangeArrowheads="1"/>
          </p:cNvSpPr>
          <p:nvPr/>
        </p:nvSpPr>
        <p:spPr bwMode="auto">
          <a:xfrm>
            <a:off x="684213" y="2924175"/>
            <a:ext cx="4656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latin typeface="Times New Roman" panose="02020603050405020304" pitchFamily="18" charset="0"/>
                <a:ea typeface="楷体_GB2312" pitchFamily="49" charset="-122"/>
              </a:rPr>
              <a:t>2H</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(g)+O</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(g)=2H</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O (</a:t>
            </a:r>
            <a:r>
              <a:rPr lang="en-US" altLang="zh-CN" sz="3200" b="1" i="1">
                <a:latin typeface="Times New Roman" panose="02020603050405020304" pitchFamily="18" charset="0"/>
                <a:ea typeface="楷体_GB2312" pitchFamily="49" charset="-122"/>
              </a:rPr>
              <a:t>l</a:t>
            </a:r>
            <a:r>
              <a:rPr lang="en-US" altLang="zh-CN" sz="3200" b="1">
                <a:latin typeface="Times New Roman" panose="02020603050405020304" pitchFamily="18" charset="0"/>
                <a:ea typeface="楷体_GB2312" pitchFamily="49" charset="-122"/>
              </a:rPr>
              <a:t>)</a:t>
            </a:r>
            <a:r>
              <a:rPr lang="zh-CN" altLang="en-US" sz="3200" b="1">
                <a:latin typeface="Times New Roman" panose="02020603050405020304" pitchFamily="18" charset="0"/>
                <a:ea typeface="楷体_GB2312" pitchFamily="49" charset="-122"/>
              </a:rPr>
              <a:t>； </a:t>
            </a:r>
          </a:p>
        </p:txBody>
      </p:sp>
      <p:graphicFrame>
        <p:nvGraphicFramePr>
          <p:cNvPr id="680971" name="Object 11">
            <a:extLst>
              <a:ext uri="{FF2B5EF4-FFF2-40B4-BE49-F238E27FC236}">
                <a16:creationId xmlns:a16="http://schemas.microsoft.com/office/drawing/2014/main" id="{876E69A0-3CEA-49BB-8DCC-B66AAC7B20A8}"/>
              </a:ext>
            </a:extLst>
          </p:cNvPr>
          <p:cNvGraphicFramePr>
            <a:graphicFrameLocks noChangeAspect="1"/>
          </p:cNvGraphicFramePr>
          <p:nvPr/>
        </p:nvGraphicFramePr>
        <p:xfrm>
          <a:off x="5292725" y="2924175"/>
          <a:ext cx="3671888" cy="601663"/>
        </p:xfrm>
        <a:graphic>
          <a:graphicData uri="http://schemas.openxmlformats.org/presentationml/2006/ole">
            <mc:AlternateContent xmlns:mc="http://schemas.openxmlformats.org/markup-compatibility/2006">
              <mc:Choice xmlns:v="urn:schemas-microsoft-com:vml" Requires="v">
                <p:oleObj spid="_x0000_s680974" name="Microsoft 公式 3.0" r:id="rId3" imgW="1333440" imgH="253800" progId="Equation.3">
                  <p:embed/>
                </p:oleObj>
              </mc:Choice>
              <mc:Fallback>
                <p:oleObj name="Microsoft 公式 3.0" r:id="rId3" imgW="1333440" imgH="2538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2924175"/>
                        <a:ext cx="3671888"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0972" name="Rectangle 12">
            <a:extLst>
              <a:ext uri="{FF2B5EF4-FFF2-40B4-BE49-F238E27FC236}">
                <a16:creationId xmlns:a16="http://schemas.microsoft.com/office/drawing/2014/main" id="{76151CBC-BD07-4490-80B2-3C3C8157A4DA}"/>
              </a:ext>
            </a:extLst>
          </p:cNvPr>
          <p:cNvSpPr>
            <a:spLocks noChangeArrowheads="1"/>
          </p:cNvSpPr>
          <p:nvPr/>
        </p:nvSpPr>
        <p:spPr bwMode="auto">
          <a:xfrm>
            <a:off x="611188" y="3668713"/>
            <a:ext cx="4768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latin typeface="Times New Roman" panose="02020603050405020304" pitchFamily="18" charset="0"/>
                <a:ea typeface="楷体_GB2312" pitchFamily="49" charset="-122"/>
              </a:rPr>
              <a:t>H</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(g)+1/2O</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(g)=H</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O (</a:t>
            </a:r>
            <a:r>
              <a:rPr lang="en-US" altLang="zh-CN" sz="3200" b="1" i="1">
                <a:latin typeface="Times New Roman" panose="02020603050405020304" pitchFamily="18" charset="0"/>
                <a:ea typeface="楷体_GB2312" pitchFamily="49" charset="-122"/>
              </a:rPr>
              <a:t>l</a:t>
            </a:r>
            <a:r>
              <a:rPr lang="en-US" altLang="zh-CN" sz="3200" b="1">
                <a:latin typeface="Times New Roman" panose="02020603050405020304" pitchFamily="18" charset="0"/>
                <a:ea typeface="楷体_GB2312" pitchFamily="49" charset="-122"/>
              </a:rPr>
              <a:t>)</a:t>
            </a:r>
            <a:r>
              <a:rPr lang="zh-CN" altLang="en-US" sz="3200" b="1">
                <a:latin typeface="Times New Roman" panose="02020603050405020304" pitchFamily="18" charset="0"/>
                <a:ea typeface="楷体_GB2312" pitchFamily="49" charset="-122"/>
              </a:rPr>
              <a:t>； </a:t>
            </a:r>
          </a:p>
        </p:txBody>
      </p:sp>
      <p:sp>
        <p:nvSpPr>
          <p:cNvPr id="680973" name="Rectangle 13">
            <a:extLst>
              <a:ext uri="{FF2B5EF4-FFF2-40B4-BE49-F238E27FC236}">
                <a16:creationId xmlns:a16="http://schemas.microsoft.com/office/drawing/2014/main" id="{53906CB9-31EC-4533-AFB9-7F3362EA4080}"/>
              </a:ext>
            </a:extLst>
          </p:cNvPr>
          <p:cNvSpPr>
            <a:spLocks noChangeArrowheads="1"/>
          </p:cNvSpPr>
          <p:nvPr/>
        </p:nvSpPr>
        <p:spPr bwMode="auto">
          <a:xfrm>
            <a:off x="5219700" y="3644900"/>
            <a:ext cx="3744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latin typeface="Times New Roman" panose="02020603050405020304" pitchFamily="18" charset="0"/>
                <a:ea typeface="楷体_GB2312" pitchFamily="49" charset="-122"/>
              </a:rPr>
              <a:t>q</a:t>
            </a:r>
            <a:r>
              <a:rPr lang="en-US" altLang="zh-CN" sz="2800" b="1" baseline="-25000">
                <a:latin typeface="Times New Roman" panose="02020603050405020304" pitchFamily="18" charset="0"/>
                <a:ea typeface="楷体_GB2312" pitchFamily="49" charset="-122"/>
              </a:rPr>
              <a:t>p,m</a:t>
            </a:r>
            <a:r>
              <a:rPr lang="en-US" altLang="zh-CN" sz="2800" b="1">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sym typeface="Symbol" panose="05050102010706020507" pitchFamily="18" charset="2"/>
              </a:rPr>
              <a:t></a:t>
            </a:r>
            <a:r>
              <a:rPr lang="en-US" altLang="zh-CN" sz="2800" b="1">
                <a:latin typeface="Times New Roman" panose="02020603050405020304" pitchFamily="18" charset="0"/>
                <a:ea typeface="楷体_GB2312" pitchFamily="49" charset="-122"/>
              </a:rPr>
              <a:t>285 kJ·mol</a:t>
            </a:r>
            <a:r>
              <a:rPr lang="en-US" altLang="zh-CN" sz="2800" b="1" baseline="30000">
                <a:latin typeface="Times New Roman" panose="02020603050405020304" pitchFamily="18" charset="0"/>
                <a:ea typeface="楷体_GB2312" pitchFamily="49" charset="-122"/>
              </a:rPr>
              <a:t>-1</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09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09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680970"/>
                                        </p:tgtEl>
                                        <p:attrNameLst>
                                          <p:attrName>style.visibility</p:attrName>
                                        </p:attrNameLst>
                                      </p:cBhvr>
                                      <p:to>
                                        <p:strVal val="visible"/>
                                      </p:to>
                                    </p:set>
                                    <p:anim calcmode="lin" valueType="num">
                                      <p:cBhvr additive="base">
                                        <p:cTn id="15" dur="500" fill="hold"/>
                                        <p:tgtEl>
                                          <p:spTgt spid="680970"/>
                                        </p:tgtEl>
                                        <p:attrNameLst>
                                          <p:attrName>ppt_x</p:attrName>
                                        </p:attrNameLst>
                                      </p:cBhvr>
                                      <p:tavLst>
                                        <p:tav tm="0">
                                          <p:val>
                                            <p:strVal val="0-#ppt_w/2"/>
                                          </p:val>
                                        </p:tav>
                                        <p:tav tm="100000">
                                          <p:val>
                                            <p:strVal val="#ppt_x"/>
                                          </p:val>
                                        </p:tav>
                                      </p:tavLst>
                                    </p:anim>
                                    <p:anim calcmode="lin" valueType="num">
                                      <p:cBhvr additive="base">
                                        <p:cTn id="16" dur="500" fill="hold"/>
                                        <p:tgtEl>
                                          <p:spTgt spid="680970"/>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680971"/>
                                        </p:tgtEl>
                                        <p:attrNameLst>
                                          <p:attrName>style.visibility</p:attrName>
                                        </p:attrNameLst>
                                      </p:cBhvr>
                                      <p:to>
                                        <p:strVal val="visible"/>
                                      </p:to>
                                    </p:set>
                                    <p:animEffect transition="in" filter="dissolve">
                                      <p:cBhvr>
                                        <p:cTn id="21" dur="500"/>
                                        <p:tgtEl>
                                          <p:spTgt spid="6809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680972"/>
                                        </p:tgtEl>
                                        <p:attrNameLst>
                                          <p:attrName>style.visibility</p:attrName>
                                        </p:attrNameLst>
                                      </p:cBhvr>
                                      <p:to>
                                        <p:strVal val="visible"/>
                                      </p:to>
                                    </p:set>
                                    <p:anim calcmode="lin" valueType="num">
                                      <p:cBhvr additive="base">
                                        <p:cTn id="26" dur="500" fill="hold"/>
                                        <p:tgtEl>
                                          <p:spTgt spid="680972"/>
                                        </p:tgtEl>
                                        <p:attrNameLst>
                                          <p:attrName>ppt_x</p:attrName>
                                        </p:attrNameLst>
                                      </p:cBhvr>
                                      <p:tavLst>
                                        <p:tav tm="0">
                                          <p:val>
                                            <p:strVal val="0-#ppt_w/2"/>
                                          </p:val>
                                        </p:tav>
                                        <p:tav tm="100000">
                                          <p:val>
                                            <p:strVal val="#ppt_x"/>
                                          </p:val>
                                        </p:tav>
                                      </p:tavLst>
                                    </p:anim>
                                    <p:anim calcmode="lin" valueType="num">
                                      <p:cBhvr additive="base">
                                        <p:cTn id="27" dur="500" fill="hold"/>
                                        <p:tgtEl>
                                          <p:spTgt spid="680972"/>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680973"/>
                                        </p:tgtEl>
                                        <p:attrNameLst>
                                          <p:attrName>style.visibility</p:attrName>
                                        </p:attrNameLst>
                                      </p:cBhvr>
                                      <p:to>
                                        <p:strVal val="visible"/>
                                      </p:to>
                                    </p:set>
                                    <p:anim calcmode="lin" valueType="num">
                                      <p:cBhvr additive="base">
                                        <p:cTn id="32" dur="500" fill="hold"/>
                                        <p:tgtEl>
                                          <p:spTgt spid="680973"/>
                                        </p:tgtEl>
                                        <p:attrNameLst>
                                          <p:attrName>ppt_x</p:attrName>
                                        </p:attrNameLst>
                                      </p:cBhvr>
                                      <p:tavLst>
                                        <p:tav tm="0">
                                          <p:val>
                                            <p:strVal val="0-#ppt_w/2"/>
                                          </p:val>
                                        </p:tav>
                                        <p:tav tm="100000">
                                          <p:val>
                                            <p:strVal val="#ppt_x"/>
                                          </p:val>
                                        </p:tav>
                                      </p:tavLst>
                                    </p:anim>
                                    <p:anim calcmode="lin" valueType="num">
                                      <p:cBhvr additive="base">
                                        <p:cTn id="33" dur="500" fill="hold"/>
                                        <p:tgtEl>
                                          <p:spTgt spid="680973"/>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80967"/>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68096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68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4" grpId="0" autoUpdateAnimBg="0"/>
      <p:bldP spid="680966" grpId="0" autoUpdateAnimBg="0"/>
      <p:bldP spid="680967" grpId="0" autoUpdateAnimBg="0"/>
      <p:bldP spid="680968" grpId="0" autoUpdateAnimBg="0"/>
      <p:bldP spid="680969" grpId="0" autoUpdateAnimBg="0"/>
      <p:bldP spid="680970" grpId="0" autoUpdateAnimBg="0"/>
      <p:bldP spid="680972" grpId="0" autoUpdateAnimBg="0"/>
      <p:bldP spid="68097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AED5BBF0-F46D-4D79-A0D9-7399C2ED7A61}"/>
              </a:ext>
            </a:extLst>
          </p:cNvPr>
          <p:cNvSpPr>
            <a:spLocks noGrp="1"/>
          </p:cNvSpPr>
          <p:nvPr>
            <p:ph type="sldNum" sz="quarter" idx="12"/>
          </p:nvPr>
        </p:nvSpPr>
        <p:spPr/>
        <p:txBody>
          <a:bodyPr/>
          <a:lstStyle/>
          <a:p>
            <a:fld id="{08A4D8F8-5F57-47A2-B7CC-239A4DD2F45D}" type="slidenum">
              <a:rPr lang="en-US" altLang="zh-CN"/>
              <a:pPr/>
              <a:t>37</a:t>
            </a:fld>
            <a:endParaRPr lang="en-US" altLang="zh-CN"/>
          </a:p>
        </p:txBody>
      </p:sp>
      <p:sp>
        <p:nvSpPr>
          <p:cNvPr id="701443" name="Text Box 3">
            <a:extLst>
              <a:ext uri="{FF2B5EF4-FFF2-40B4-BE49-F238E27FC236}">
                <a16:creationId xmlns:a16="http://schemas.microsoft.com/office/drawing/2014/main" id="{8514178B-F832-4DA0-A35F-88D6124B10F3}"/>
              </a:ext>
            </a:extLst>
          </p:cNvPr>
          <p:cNvSpPr txBox="1">
            <a:spLocks noChangeArrowheads="1"/>
          </p:cNvSpPr>
          <p:nvPr/>
        </p:nvSpPr>
        <p:spPr bwMode="auto">
          <a:xfrm>
            <a:off x="323850" y="260350"/>
            <a:ext cx="835501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rgbClr val="0000FF"/>
                </a:solidFill>
                <a:latin typeface="Times New Roman" panose="02020603050405020304" pitchFamily="18" charset="0"/>
                <a:ea typeface="楷体_GB2312" pitchFamily="49" charset="-122"/>
                <a:cs typeface="Times New Roman" panose="02020603050405020304" pitchFamily="18" charset="0"/>
              </a:rPr>
              <a:t>并不是所有的反应热都可以实验测定。</a:t>
            </a:r>
            <a:r>
              <a:rPr kumimoji="1" lang="zh-CN" altLang="en-US" sz="3600" b="1">
                <a:latin typeface="Times New Roman" panose="02020603050405020304" pitchFamily="18" charset="0"/>
                <a:ea typeface="楷体_GB2312" pitchFamily="49" charset="-122"/>
                <a:cs typeface="Times New Roman" panose="02020603050405020304" pitchFamily="18" charset="0"/>
              </a:rPr>
              <a:t>例如反应：</a:t>
            </a:r>
          </a:p>
        </p:txBody>
      </p:sp>
      <p:sp>
        <p:nvSpPr>
          <p:cNvPr id="701444" name="Text Box 4">
            <a:extLst>
              <a:ext uri="{FF2B5EF4-FFF2-40B4-BE49-F238E27FC236}">
                <a16:creationId xmlns:a16="http://schemas.microsoft.com/office/drawing/2014/main" id="{68A026E0-EED8-4AFD-9CD9-C292CC332BD8}"/>
              </a:ext>
            </a:extLst>
          </p:cNvPr>
          <p:cNvSpPr txBox="1">
            <a:spLocks noChangeArrowheads="1"/>
          </p:cNvSpPr>
          <p:nvPr/>
        </p:nvSpPr>
        <p:spPr bwMode="auto">
          <a:xfrm>
            <a:off x="971550" y="1700213"/>
            <a:ext cx="685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latin typeface="Times New Roman" panose="02020603050405020304" pitchFamily="18" charset="0"/>
                <a:cs typeface="Times New Roman" panose="02020603050405020304" pitchFamily="18" charset="0"/>
              </a:rPr>
              <a:t>2C(</a:t>
            </a:r>
            <a:r>
              <a:rPr kumimoji="1" lang="en-US" altLang="zh-CN" sz="3600" b="1" i="1">
                <a:latin typeface="Times New Roman" panose="02020603050405020304" pitchFamily="18" charset="0"/>
                <a:cs typeface="Times New Roman" panose="02020603050405020304" pitchFamily="18" charset="0"/>
              </a:rPr>
              <a:t>s</a:t>
            </a:r>
            <a:r>
              <a:rPr kumimoji="1" lang="en-US" altLang="zh-CN" sz="3600" b="1">
                <a:latin typeface="Times New Roman" panose="02020603050405020304" pitchFamily="18" charset="0"/>
                <a:cs typeface="Times New Roman" panose="02020603050405020304" pitchFamily="18" charset="0"/>
              </a:rPr>
              <a:t>) + O</a:t>
            </a:r>
            <a:r>
              <a:rPr kumimoji="1" lang="en-US" altLang="zh-CN" sz="3600" b="1" baseline="-25000">
                <a:latin typeface="Times New Roman" panose="02020603050405020304" pitchFamily="18" charset="0"/>
                <a:cs typeface="Times New Roman" panose="02020603050405020304" pitchFamily="18" charset="0"/>
              </a:rPr>
              <a:t>2</a:t>
            </a:r>
            <a:r>
              <a:rPr kumimoji="1" lang="en-US" altLang="zh-CN" sz="3600" b="1">
                <a:latin typeface="Times New Roman" panose="02020603050405020304" pitchFamily="18" charset="0"/>
                <a:cs typeface="Times New Roman" panose="02020603050405020304" pitchFamily="18" charset="0"/>
              </a:rPr>
              <a:t>(</a:t>
            </a:r>
            <a:r>
              <a:rPr kumimoji="1" lang="en-US" altLang="zh-CN" sz="3600" b="1" i="1">
                <a:latin typeface="Times New Roman" panose="02020603050405020304" pitchFamily="18" charset="0"/>
                <a:cs typeface="Times New Roman" panose="02020603050405020304" pitchFamily="18" charset="0"/>
              </a:rPr>
              <a:t>g</a:t>
            </a:r>
            <a:r>
              <a:rPr kumimoji="1" lang="en-US" altLang="zh-CN" sz="3600" b="1">
                <a:latin typeface="Times New Roman" panose="02020603050405020304" pitchFamily="18" charset="0"/>
                <a:cs typeface="Times New Roman" panose="02020603050405020304" pitchFamily="18" charset="0"/>
              </a:rPr>
              <a:t>) = 2CO(</a:t>
            </a:r>
            <a:r>
              <a:rPr kumimoji="1" lang="en-US" altLang="zh-CN" sz="3600" b="1" i="1">
                <a:latin typeface="Times New Roman" panose="02020603050405020304" pitchFamily="18" charset="0"/>
                <a:cs typeface="Times New Roman" panose="02020603050405020304" pitchFamily="18" charset="0"/>
              </a:rPr>
              <a:t>g</a:t>
            </a:r>
            <a:r>
              <a:rPr kumimoji="1" lang="en-US" altLang="zh-CN" sz="3600" b="1">
                <a:latin typeface="Times New Roman" panose="02020603050405020304" pitchFamily="18" charset="0"/>
                <a:cs typeface="Times New Roman" panose="02020603050405020304" pitchFamily="18" charset="0"/>
              </a:rPr>
              <a:t>)</a:t>
            </a:r>
          </a:p>
        </p:txBody>
      </p:sp>
      <p:sp>
        <p:nvSpPr>
          <p:cNvPr id="701445" name="Text Box 5">
            <a:extLst>
              <a:ext uri="{FF2B5EF4-FFF2-40B4-BE49-F238E27FC236}">
                <a16:creationId xmlns:a16="http://schemas.microsoft.com/office/drawing/2014/main" id="{278FE348-53BC-45FD-BF91-6DFA286958C6}"/>
              </a:ext>
            </a:extLst>
          </p:cNvPr>
          <p:cNvSpPr txBox="1">
            <a:spLocks noChangeArrowheads="1"/>
          </p:cNvSpPr>
          <p:nvPr/>
        </p:nvSpPr>
        <p:spPr bwMode="auto">
          <a:xfrm>
            <a:off x="323850" y="2590800"/>
            <a:ext cx="8569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latin typeface="Times New Roman" panose="02020603050405020304" pitchFamily="18" charset="0"/>
                <a:ea typeface="楷体_GB2312" pitchFamily="49" charset="-122"/>
                <a:cs typeface="Times New Roman" panose="02020603050405020304" pitchFamily="18" charset="0"/>
              </a:rPr>
              <a:t>为什么上述反应的反应热无法实验测定？</a:t>
            </a:r>
          </a:p>
        </p:txBody>
      </p:sp>
      <p:sp>
        <p:nvSpPr>
          <p:cNvPr id="701446" name="Text Box 6">
            <a:extLst>
              <a:ext uri="{FF2B5EF4-FFF2-40B4-BE49-F238E27FC236}">
                <a16:creationId xmlns:a16="http://schemas.microsoft.com/office/drawing/2014/main" id="{2CC490F5-A66C-49BE-BCF0-CBFE57D86955}"/>
              </a:ext>
            </a:extLst>
          </p:cNvPr>
          <p:cNvSpPr txBox="1">
            <a:spLocks noChangeArrowheads="1"/>
          </p:cNvSpPr>
          <p:nvPr/>
        </p:nvSpPr>
        <p:spPr bwMode="auto">
          <a:xfrm>
            <a:off x="395288" y="3644900"/>
            <a:ext cx="8353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rgbClr val="FF0000"/>
                </a:solidFill>
                <a:latin typeface="Times New Roman" panose="02020603050405020304" pitchFamily="18" charset="0"/>
                <a:ea typeface="楷体_GB2312" pitchFamily="49" charset="-122"/>
                <a:cs typeface="Times New Roman" panose="02020603050405020304" pitchFamily="18" charset="0"/>
              </a:rPr>
              <a:t>实验过程中无法控制生成产物完全是</a:t>
            </a:r>
            <a:r>
              <a:rPr kumimoji="1" lang="en-US" altLang="zh-CN" sz="3600" b="1">
                <a:solidFill>
                  <a:srgbClr val="FF0000"/>
                </a:solidFill>
                <a:latin typeface="Times New Roman" panose="02020603050405020304" pitchFamily="18" charset="0"/>
                <a:ea typeface="楷体_GB2312" pitchFamily="49" charset="-122"/>
                <a:cs typeface="Times New Roman" panose="02020603050405020304" pitchFamily="18" charset="0"/>
              </a:rPr>
              <a:t>CO</a:t>
            </a:r>
            <a:r>
              <a:rPr kumimoji="1" lang="zh-CN" altLang="en-US" sz="3600" b="1">
                <a:solidFill>
                  <a:srgbClr val="FF0000"/>
                </a:solidFill>
                <a:latin typeface="Times New Roman" panose="02020603050405020304" pitchFamily="18" charset="0"/>
                <a:ea typeface="楷体_GB2312" pitchFamily="49" charset="-122"/>
                <a:cs typeface="Times New Roman" panose="02020603050405020304" pitchFamily="18" charset="0"/>
              </a:rPr>
              <a:t>。</a:t>
            </a:r>
          </a:p>
        </p:txBody>
      </p:sp>
      <p:sp>
        <p:nvSpPr>
          <p:cNvPr id="701447" name="Text Box 7">
            <a:extLst>
              <a:ext uri="{FF2B5EF4-FFF2-40B4-BE49-F238E27FC236}">
                <a16:creationId xmlns:a16="http://schemas.microsoft.com/office/drawing/2014/main" id="{9A7D8FE4-9A3B-4252-B415-1F942EBF2FD5}"/>
              </a:ext>
            </a:extLst>
          </p:cNvPr>
          <p:cNvSpPr txBox="1">
            <a:spLocks noChangeArrowheads="1"/>
          </p:cNvSpPr>
          <p:nvPr/>
        </p:nvSpPr>
        <p:spPr bwMode="auto">
          <a:xfrm>
            <a:off x="684213" y="4797425"/>
            <a:ext cx="7543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latin typeface="Times New Roman" panose="02020603050405020304" pitchFamily="18" charset="0"/>
                <a:ea typeface="楷体_GB2312" pitchFamily="49" charset="-122"/>
                <a:cs typeface="Times New Roman" panose="02020603050405020304" pitchFamily="18" charset="0"/>
              </a:rPr>
              <a:t>因此，只能用理论方法来计算反应热。</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1443">
                                            <p:txEl>
                                              <p:pRg st="0" end="0"/>
                                            </p:txEl>
                                          </p:spTgt>
                                        </p:tgtEl>
                                        <p:attrNameLst>
                                          <p:attrName>style.visibility</p:attrName>
                                        </p:attrNameLst>
                                      </p:cBhvr>
                                      <p:to>
                                        <p:strVal val="visible"/>
                                      </p:to>
                                    </p:set>
                                    <p:animEffect transition="in" filter="blinds(horizontal)">
                                      <p:cBhvr>
                                        <p:cTn id="7" dur="500"/>
                                        <p:tgtEl>
                                          <p:spTgt spid="70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1444"/>
                                        </p:tgtEl>
                                        <p:attrNameLst>
                                          <p:attrName>style.visibility</p:attrName>
                                        </p:attrNameLst>
                                      </p:cBhvr>
                                      <p:to>
                                        <p:strVal val="visible"/>
                                      </p:to>
                                    </p:set>
                                    <p:animEffect transition="in" filter="blinds(horizontal)">
                                      <p:cBhvr>
                                        <p:cTn id="12" dur="500"/>
                                        <p:tgtEl>
                                          <p:spTgt spid="701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0144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0144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01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44" grpId="0"/>
      <p:bldP spid="701445" grpId="0" autoUpdateAnimBg="0"/>
      <p:bldP spid="701446" grpId="0" autoUpdateAnimBg="0"/>
      <p:bldP spid="70144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F5D8CFDA-DD35-4464-B893-7A11C571B438}"/>
              </a:ext>
            </a:extLst>
          </p:cNvPr>
          <p:cNvSpPr>
            <a:spLocks noGrp="1"/>
          </p:cNvSpPr>
          <p:nvPr>
            <p:ph type="sldNum" sz="quarter" idx="12"/>
          </p:nvPr>
        </p:nvSpPr>
        <p:spPr/>
        <p:txBody>
          <a:bodyPr/>
          <a:lstStyle/>
          <a:p>
            <a:fld id="{4C1CA835-7332-44CE-AB17-79C57D09D13A}" type="slidenum">
              <a:rPr lang="en-US" altLang="zh-CN"/>
              <a:pPr/>
              <a:t>38</a:t>
            </a:fld>
            <a:endParaRPr lang="en-US" altLang="zh-CN"/>
          </a:p>
        </p:txBody>
      </p:sp>
      <p:sp>
        <p:nvSpPr>
          <p:cNvPr id="681988" name="Text Box 3">
            <a:extLst>
              <a:ext uri="{FF2B5EF4-FFF2-40B4-BE49-F238E27FC236}">
                <a16:creationId xmlns:a16="http://schemas.microsoft.com/office/drawing/2014/main" id="{D009A000-64F2-42DC-BCE5-81AF48FE81C0}"/>
              </a:ext>
            </a:extLst>
          </p:cNvPr>
          <p:cNvSpPr txBox="1">
            <a:spLocks noChangeArrowheads="1"/>
          </p:cNvSpPr>
          <p:nvPr/>
        </p:nvSpPr>
        <p:spPr bwMode="auto">
          <a:xfrm>
            <a:off x="323850" y="404813"/>
            <a:ext cx="6842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808000"/>
                </a:solidFill>
                <a:miter lim="800000"/>
                <a:headEnd/>
                <a:tailEnd/>
              </a14:hiddenLine>
            </a:ext>
          </a:extLst>
        </p:spPr>
        <p:txBody>
          <a:bodyPr lIns="91406" tIns="45703" rIns="91406" bIns="45703">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sz="4000" b="1">
                <a:ea typeface="楷体_GB2312" pitchFamily="49" charset="-122"/>
                <a:cs typeface="Times New Roman" panose="02020603050405020304" pitchFamily="18" charset="0"/>
              </a:rPr>
              <a:t>1.2 </a:t>
            </a:r>
            <a:r>
              <a:rPr kumimoji="0" lang="zh-CN" altLang="en-US" sz="4000" b="1">
                <a:ea typeface="楷体_GB2312" pitchFamily="49" charset="-122"/>
                <a:cs typeface="Times New Roman" panose="02020603050405020304" pitchFamily="18" charset="0"/>
              </a:rPr>
              <a:t>反应热和焓</a:t>
            </a:r>
          </a:p>
        </p:txBody>
      </p:sp>
      <p:sp>
        <p:nvSpPr>
          <p:cNvPr id="681989" name="Text Box 5">
            <a:extLst>
              <a:ext uri="{FF2B5EF4-FFF2-40B4-BE49-F238E27FC236}">
                <a16:creationId xmlns:a16="http://schemas.microsoft.com/office/drawing/2014/main" id="{B40B1DBF-2DEF-4E14-861A-9B53E48C3019}"/>
              </a:ext>
            </a:extLst>
          </p:cNvPr>
          <p:cNvSpPr txBox="1">
            <a:spLocks noChangeArrowheads="1"/>
          </p:cNvSpPr>
          <p:nvPr/>
        </p:nvSpPr>
        <p:spPr bwMode="auto">
          <a:xfrm>
            <a:off x="611188" y="1557338"/>
            <a:ext cx="648017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t>1.2.1 </a:t>
            </a:r>
            <a:r>
              <a:rPr lang="zh-CN" altLang="en-US" sz="3600" b="1"/>
              <a:t>热力学第一定律</a:t>
            </a:r>
          </a:p>
          <a:p>
            <a:pPr>
              <a:spcBef>
                <a:spcPct val="50000"/>
              </a:spcBef>
            </a:pPr>
            <a:r>
              <a:rPr lang="en-US" altLang="zh-CN" sz="3600" b="1"/>
              <a:t>1.2.2 </a:t>
            </a:r>
            <a:r>
              <a:rPr lang="zh-CN" altLang="en-US" sz="3600" b="1"/>
              <a:t>反应热与焓</a:t>
            </a:r>
          </a:p>
          <a:p>
            <a:pPr>
              <a:spcBef>
                <a:spcPct val="50000"/>
              </a:spcBef>
            </a:pPr>
            <a:r>
              <a:rPr lang="en-US" altLang="zh-CN" sz="3600" b="1"/>
              <a:t>1.2.3 </a:t>
            </a:r>
            <a:r>
              <a:rPr lang="zh-CN" altLang="en-US" sz="3600" b="1"/>
              <a:t>反应的标准摩尔焓变</a:t>
            </a:r>
          </a:p>
        </p:txBody>
      </p:sp>
    </p:spTree>
  </p:cSld>
  <p:clrMapOvr>
    <a:masterClrMapping/>
  </p:clrMapOvr>
  <p:transition spd="slow">
    <p:pull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FF11D57-8898-4BD8-8D3E-BC90E2EE7175}"/>
              </a:ext>
            </a:extLst>
          </p:cNvPr>
          <p:cNvSpPr>
            <a:spLocks noGrp="1"/>
          </p:cNvSpPr>
          <p:nvPr>
            <p:ph type="sldNum" sz="quarter" idx="12"/>
          </p:nvPr>
        </p:nvSpPr>
        <p:spPr/>
        <p:txBody>
          <a:bodyPr/>
          <a:lstStyle/>
          <a:p>
            <a:fld id="{DBE099BE-1A53-4C00-B5EB-6FA64B87434C}" type="slidenum">
              <a:rPr lang="en-US" altLang="zh-CN"/>
              <a:pPr/>
              <a:t>39</a:t>
            </a:fld>
            <a:endParaRPr lang="en-US" altLang="zh-CN"/>
          </a:p>
        </p:txBody>
      </p:sp>
      <p:pic>
        <p:nvPicPr>
          <p:cNvPr id="340995" name="Picture 1027" descr="5">
            <a:extLst>
              <a:ext uri="{FF2B5EF4-FFF2-40B4-BE49-F238E27FC236}">
                <a16:creationId xmlns:a16="http://schemas.microsoft.com/office/drawing/2014/main" id="{0D5249B9-1967-4E1A-962F-B96F5638E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3672" b="70059"/>
          <a:stretch>
            <a:fillRect/>
          </a:stretch>
        </p:blipFill>
        <p:spPr bwMode="auto">
          <a:xfrm>
            <a:off x="1485900" y="2924175"/>
            <a:ext cx="6267450" cy="2027238"/>
          </a:xfrm>
          <a:prstGeom prst="rect">
            <a:avLst/>
          </a:prstGeom>
          <a:noFill/>
          <a:extLst>
            <a:ext uri="{909E8E84-426E-40DD-AFC4-6F175D3DCCD1}">
              <a14:hiddenFill xmlns:a14="http://schemas.microsoft.com/office/drawing/2010/main">
                <a:solidFill>
                  <a:srgbClr val="FFFFFF"/>
                </a:solidFill>
              </a14:hiddenFill>
            </a:ext>
          </a:extLst>
        </p:spPr>
      </p:pic>
      <p:sp>
        <p:nvSpPr>
          <p:cNvPr id="91139" name="Rectangle 3">
            <a:extLst>
              <a:ext uri="{FF2B5EF4-FFF2-40B4-BE49-F238E27FC236}">
                <a16:creationId xmlns:a16="http://schemas.microsoft.com/office/drawing/2014/main" id="{D19DC101-D63E-4863-9197-47226DFFB4C0}"/>
              </a:ext>
            </a:extLst>
          </p:cNvPr>
          <p:cNvSpPr>
            <a:spLocks noGrp="1" noChangeArrowheads="1"/>
          </p:cNvSpPr>
          <p:nvPr>
            <p:ph type="body" idx="1"/>
          </p:nvPr>
        </p:nvSpPr>
        <p:spPr>
          <a:xfrm>
            <a:off x="250825" y="188913"/>
            <a:ext cx="8137525" cy="3168650"/>
          </a:xfrm>
        </p:spPr>
        <p:txBody>
          <a:bodyPr/>
          <a:lstStyle/>
          <a:p>
            <a:pPr>
              <a:buFontTx/>
              <a:buNone/>
            </a:pPr>
            <a:r>
              <a:rPr lang="en-US" altLang="zh-CN" sz="4000" b="1">
                <a:solidFill>
                  <a:schemeClr val="tx2"/>
                </a:solidFill>
                <a:latin typeface="Times New Roman" panose="02020603050405020304" pitchFamily="18" charset="0"/>
              </a:rPr>
              <a:t>1.2.1   </a:t>
            </a:r>
            <a:r>
              <a:rPr lang="zh-CN" altLang="en-US" sz="4000" b="1">
                <a:solidFill>
                  <a:schemeClr val="tx2"/>
                </a:solidFill>
                <a:latin typeface="Times New Roman" panose="02020603050405020304" pitchFamily="18" charset="0"/>
              </a:rPr>
              <a:t>热力学第一定律</a:t>
            </a:r>
          </a:p>
          <a:p>
            <a:pPr>
              <a:spcAft>
                <a:spcPct val="20000"/>
              </a:spcAft>
              <a:buFontTx/>
              <a:buNone/>
            </a:pPr>
            <a:r>
              <a:rPr lang="en-US" altLang="zh-CN" sz="3600" b="1">
                <a:solidFill>
                  <a:schemeClr val="tx2"/>
                </a:solidFill>
                <a:latin typeface="Times New Roman" panose="02020603050405020304" pitchFamily="18" charset="0"/>
              </a:rPr>
              <a:t>(The first law of thermodynamics )</a:t>
            </a:r>
            <a:endParaRPr lang="en-US" altLang="zh-CN" sz="2000" b="1">
              <a:latin typeface="Times New Roman" panose="02020603050405020304" pitchFamily="18" charset="0"/>
            </a:endParaRPr>
          </a:p>
          <a:p>
            <a:pPr algn="ctr">
              <a:buFontTx/>
              <a:buNone/>
            </a:pPr>
            <a:r>
              <a:rPr lang="zh-CN" altLang="en-US" sz="3600" b="1">
                <a:latin typeface="Times New Roman" panose="02020603050405020304" pitchFamily="18" charset="0"/>
              </a:rPr>
              <a:t>系统和环境之间的能量交换</a:t>
            </a:r>
            <a:r>
              <a:rPr lang="en-US" altLang="zh-CN" sz="3600" b="1">
                <a:latin typeface="Times New Roman" panose="02020603050405020304" pitchFamily="18" charset="0"/>
              </a:rPr>
              <a:t>:</a:t>
            </a:r>
            <a:endParaRPr lang="en-US" altLang="zh-CN" sz="3600" b="1">
              <a:solidFill>
                <a:schemeClr val="tx2"/>
              </a:solidFill>
              <a:latin typeface="Times New Roman" panose="02020603050405020304" pitchFamily="18" charset="0"/>
            </a:endParaRPr>
          </a:p>
          <a:p>
            <a:pPr algn="ctr">
              <a:buFontTx/>
              <a:buNone/>
            </a:pPr>
            <a:r>
              <a:rPr lang="zh-CN" altLang="en-US" sz="3600" b="1">
                <a:solidFill>
                  <a:schemeClr val="tx2"/>
                </a:solidFill>
                <a:latin typeface="Times New Roman" panose="02020603050405020304" pitchFamily="18" charset="0"/>
              </a:rPr>
              <a:t>热传递                     做功</a:t>
            </a:r>
          </a:p>
        </p:txBody>
      </p:sp>
      <p:sp>
        <p:nvSpPr>
          <p:cNvPr id="340997" name="Rectangle 1029">
            <a:extLst>
              <a:ext uri="{FF2B5EF4-FFF2-40B4-BE49-F238E27FC236}">
                <a16:creationId xmlns:a16="http://schemas.microsoft.com/office/drawing/2014/main" id="{E30EFFB4-BC5E-4B89-ADA1-00B8A70BB718}"/>
              </a:ext>
            </a:extLst>
          </p:cNvPr>
          <p:cNvSpPr>
            <a:spLocks noChangeArrowheads="1"/>
          </p:cNvSpPr>
          <p:nvPr/>
        </p:nvSpPr>
        <p:spPr bwMode="auto">
          <a:xfrm>
            <a:off x="250825" y="4941888"/>
            <a:ext cx="842486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20000"/>
              </a:spcBef>
            </a:pPr>
            <a:r>
              <a:rPr kumimoji="1" lang="zh-CN" altLang="en-US" sz="4000" b="1">
                <a:latin typeface="Times New Roman" panose="02020603050405020304" pitchFamily="18" charset="0"/>
              </a:rPr>
              <a:t>在能量交换过程中，系统的</a:t>
            </a:r>
            <a:r>
              <a:rPr kumimoji="1" lang="zh-CN" altLang="en-US" sz="4000" b="1">
                <a:solidFill>
                  <a:srgbClr val="0000FF"/>
                </a:solidFill>
                <a:latin typeface="Times New Roman" panose="02020603050405020304" pitchFamily="18" charset="0"/>
              </a:rPr>
              <a:t>热力学能</a:t>
            </a:r>
            <a:r>
              <a:rPr kumimoji="1" lang="zh-CN" altLang="en-US" sz="4000" b="1">
                <a:latin typeface="Times New Roman" panose="02020603050405020304" pitchFamily="18" charset="0"/>
              </a:rPr>
              <a:t>将发生变化。</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40995"/>
                                        </p:tgtEl>
                                        <p:attrNameLst>
                                          <p:attrName>style.visibility</p:attrName>
                                        </p:attrNameLst>
                                      </p:cBhvr>
                                      <p:to>
                                        <p:strVal val="visible"/>
                                      </p:to>
                                    </p:set>
                                    <p:animEffect transition="in" filter="box(out)">
                                      <p:cBhvr>
                                        <p:cTn id="7" dur="500"/>
                                        <p:tgtEl>
                                          <p:spTgt spid="340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40997"/>
                                        </p:tgtEl>
                                        <p:attrNameLst>
                                          <p:attrName>style.visibility</p:attrName>
                                        </p:attrNameLst>
                                      </p:cBhvr>
                                      <p:to>
                                        <p:strVal val="visible"/>
                                      </p:to>
                                    </p:set>
                                    <p:anim calcmode="lin" valueType="num">
                                      <p:cBhvr additive="base">
                                        <p:cTn id="12" dur="500" fill="hold"/>
                                        <p:tgtEl>
                                          <p:spTgt spid="340997"/>
                                        </p:tgtEl>
                                        <p:attrNameLst>
                                          <p:attrName>ppt_x</p:attrName>
                                        </p:attrNameLst>
                                      </p:cBhvr>
                                      <p:tavLst>
                                        <p:tav tm="0">
                                          <p:val>
                                            <p:strVal val="#ppt_x"/>
                                          </p:val>
                                        </p:tav>
                                        <p:tav tm="100000">
                                          <p:val>
                                            <p:strVal val="#ppt_x"/>
                                          </p:val>
                                        </p:tav>
                                      </p:tavLst>
                                    </p:anim>
                                    <p:anim calcmode="lin" valueType="num">
                                      <p:cBhvr additive="base">
                                        <p:cTn id="13" dur="500" fill="hold"/>
                                        <p:tgtEl>
                                          <p:spTgt spid="340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E878336C-F3D3-4A3C-BA1F-CB0838D51EC9}"/>
              </a:ext>
            </a:extLst>
          </p:cNvPr>
          <p:cNvSpPr>
            <a:spLocks noGrp="1"/>
          </p:cNvSpPr>
          <p:nvPr>
            <p:ph type="sldNum" sz="quarter" idx="12"/>
          </p:nvPr>
        </p:nvSpPr>
        <p:spPr/>
        <p:txBody>
          <a:bodyPr/>
          <a:lstStyle/>
          <a:p>
            <a:fld id="{FD29FEDA-F294-451C-89B1-42073E32F37A}" type="slidenum">
              <a:rPr lang="en-US" altLang="zh-CN"/>
              <a:pPr/>
              <a:t>4</a:t>
            </a:fld>
            <a:endParaRPr lang="en-US" altLang="zh-CN"/>
          </a:p>
        </p:txBody>
      </p:sp>
      <p:sp>
        <p:nvSpPr>
          <p:cNvPr id="641028" name="Rectangle 4">
            <a:extLst>
              <a:ext uri="{FF2B5EF4-FFF2-40B4-BE49-F238E27FC236}">
                <a16:creationId xmlns:a16="http://schemas.microsoft.com/office/drawing/2014/main" id="{07468187-BBC1-4C5A-B8A8-2DD49BF8CD2E}"/>
              </a:ext>
            </a:extLst>
          </p:cNvPr>
          <p:cNvSpPr>
            <a:spLocks noGrp="1" noChangeArrowheads="1"/>
          </p:cNvSpPr>
          <p:nvPr>
            <p:ph type="ctrTitle"/>
          </p:nvPr>
        </p:nvSpPr>
        <p:spPr>
          <a:xfrm>
            <a:off x="395288" y="692150"/>
            <a:ext cx="7772400" cy="1470025"/>
          </a:xfrm>
          <a:noFill/>
          <a:ln/>
        </p:spPr>
        <p:txBody>
          <a:bodyPr anchor="ctr"/>
          <a:lstStyle/>
          <a:p>
            <a:r>
              <a:rPr lang="zh-CN" altLang="en-US" sz="4800" b="1"/>
              <a:t>第</a:t>
            </a:r>
            <a:r>
              <a:rPr lang="en-US" altLang="zh-CN" sz="4800" b="1"/>
              <a:t>1</a:t>
            </a:r>
            <a:r>
              <a:rPr lang="zh-CN" altLang="en-US" sz="4800" b="1"/>
              <a:t>章   热化学与能源</a:t>
            </a:r>
          </a:p>
        </p:txBody>
      </p:sp>
      <p:sp>
        <p:nvSpPr>
          <p:cNvPr id="641029" name="Text Box 5">
            <a:extLst>
              <a:ext uri="{FF2B5EF4-FFF2-40B4-BE49-F238E27FC236}">
                <a16:creationId xmlns:a16="http://schemas.microsoft.com/office/drawing/2014/main" id="{B5784E7A-D035-4FBE-86FE-3507148BA0A0}"/>
              </a:ext>
            </a:extLst>
          </p:cNvPr>
          <p:cNvSpPr txBox="1">
            <a:spLocks noChangeArrowheads="1"/>
          </p:cNvSpPr>
          <p:nvPr/>
        </p:nvSpPr>
        <p:spPr bwMode="auto">
          <a:xfrm>
            <a:off x="1116013" y="2420938"/>
            <a:ext cx="67691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000" b="1"/>
              <a:t>1.1 </a:t>
            </a:r>
            <a:r>
              <a:rPr lang="zh-CN" altLang="en-US" sz="4000" b="1"/>
              <a:t>热化学</a:t>
            </a:r>
          </a:p>
          <a:p>
            <a:pPr>
              <a:spcBef>
                <a:spcPct val="50000"/>
              </a:spcBef>
            </a:pPr>
            <a:r>
              <a:rPr lang="en-US" altLang="zh-CN" sz="4000" b="1"/>
              <a:t>1.2 </a:t>
            </a:r>
            <a:r>
              <a:rPr lang="zh-CN" altLang="en-US" sz="4000" b="1"/>
              <a:t>反应热与焓</a:t>
            </a:r>
          </a:p>
          <a:p>
            <a:pPr>
              <a:spcBef>
                <a:spcPct val="50000"/>
              </a:spcBef>
            </a:pPr>
            <a:r>
              <a:rPr lang="en-US" altLang="zh-CN" sz="4000" b="1">
                <a:solidFill>
                  <a:srgbClr val="0000FF"/>
                </a:solidFill>
              </a:rPr>
              <a:t>1.3 </a:t>
            </a:r>
            <a:r>
              <a:rPr lang="zh-CN" altLang="en-US" sz="4000" b="1">
                <a:solidFill>
                  <a:srgbClr val="0000FF"/>
                </a:solidFill>
              </a:rPr>
              <a:t>能源的合理利用</a:t>
            </a:r>
            <a:r>
              <a:rPr lang="en-US" altLang="zh-CN" sz="4000" b="1">
                <a:solidFill>
                  <a:srgbClr val="0000FF"/>
                </a:solidFill>
              </a:rPr>
              <a:t>(</a:t>
            </a:r>
            <a:r>
              <a:rPr lang="zh-CN" altLang="en-US" sz="4000" b="1">
                <a:solidFill>
                  <a:srgbClr val="0000FF"/>
                </a:solidFill>
              </a:rPr>
              <a:t>自学</a:t>
            </a:r>
            <a:r>
              <a:rPr lang="en-US" altLang="zh-CN" sz="4000" b="1">
                <a:solidFill>
                  <a:srgbClr val="0000FF"/>
                </a:solidFill>
              </a:rPr>
              <a:t>)</a:t>
            </a:r>
          </a:p>
        </p:txBody>
      </p:sp>
    </p:spTree>
  </p:cSld>
  <p:clrMapOvr>
    <a:masterClrMapping/>
  </p:clrMapOvr>
  <p:transition spd="slow">
    <p:pull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C9EB554-3B1F-4D24-8C98-BC4A0FCA82E2}"/>
              </a:ext>
            </a:extLst>
          </p:cNvPr>
          <p:cNvSpPr>
            <a:spLocks noGrp="1"/>
          </p:cNvSpPr>
          <p:nvPr>
            <p:ph type="sldNum" sz="quarter" idx="12"/>
          </p:nvPr>
        </p:nvSpPr>
        <p:spPr/>
        <p:txBody>
          <a:bodyPr/>
          <a:lstStyle/>
          <a:p>
            <a:fld id="{DF1660B2-2B92-432B-9442-8F54F3A4A911}" type="slidenum">
              <a:rPr lang="en-US" altLang="zh-CN"/>
              <a:pPr/>
              <a:t>40</a:t>
            </a:fld>
            <a:endParaRPr lang="en-US" altLang="zh-CN"/>
          </a:p>
        </p:txBody>
      </p:sp>
      <p:sp>
        <p:nvSpPr>
          <p:cNvPr id="694274" name="Rectangle 2">
            <a:extLst>
              <a:ext uri="{FF2B5EF4-FFF2-40B4-BE49-F238E27FC236}">
                <a16:creationId xmlns:a16="http://schemas.microsoft.com/office/drawing/2014/main" id="{21251D14-3693-4922-BEB8-9DBE42458EE1}"/>
              </a:ext>
            </a:extLst>
          </p:cNvPr>
          <p:cNvSpPr>
            <a:spLocks noChangeArrowheads="1"/>
          </p:cNvSpPr>
          <p:nvPr/>
        </p:nvSpPr>
        <p:spPr bwMode="auto">
          <a:xfrm>
            <a:off x="250825" y="188913"/>
            <a:ext cx="8353425" cy="633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10000"/>
              </a:spcBef>
            </a:pPr>
            <a:r>
              <a:rPr lang="en-US" altLang="zh-CN" sz="4000" b="1">
                <a:solidFill>
                  <a:schemeClr val="tx2"/>
                </a:solidFill>
              </a:rPr>
              <a:t>1. </a:t>
            </a:r>
            <a:r>
              <a:rPr lang="zh-CN" altLang="en-US" sz="4000" b="1">
                <a:solidFill>
                  <a:schemeClr val="tx2"/>
                </a:solidFill>
              </a:rPr>
              <a:t>热力学能</a:t>
            </a:r>
          </a:p>
          <a:p>
            <a:pPr algn="just">
              <a:spcBef>
                <a:spcPct val="10000"/>
              </a:spcBef>
              <a:buClr>
                <a:schemeClr val="tx1"/>
              </a:buClr>
              <a:buFont typeface="Wingdings" panose="05000000000000000000" pitchFamily="2" charset="2"/>
              <a:buChar char="u"/>
            </a:pPr>
            <a:r>
              <a:rPr lang="zh-CN" altLang="en-US" sz="4000" b="1">
                <a:solidFill>
                  <a:srgbClr val="0000CC"/>
                </a:solidFill>
              </a:rPr>
              <a:t>系统内一切能量的总和称为系统的热力学能</a:t>
            </a:r>
            <a:r>
              <a:rPr lang="en-US" altLang="zh-CN" sz="4000" b="1"/>
              <a:t>,</a:t>
            </a:r>
            <a:r>
              <a:rPr lang="zh-CN" altLang="en-US" sz="4000" b="1"/>
              <a:t>也叫</a:t>
            </a:r>
            <a:r>
              <a:rPr lang="zh-CN" altLang="en-US" sz="4000" b="1">
                <a:solidFill>
                  <a:srgbClr val="0000CC"/>
                </a:solidFill>
              </a:rPr>
              <a:t>内能</a:t>
            </a:r>
            <a:r>
              <a:rPr lang="en-US" altLang="zh-CN" sz="4000" b="1">
                <a:solidFill>
                  <a:schemeClr val="tx2"/>
                </a:solidFill>
              </a:rPr>
              <a:t>(internal energy)</a:t>
            </a:r>
            <a:r>
              <a:rPr lang="zh-CN" altLang="en-US" sz="4000" b="1"/>
              <a:t>，用符号</a:t>
            </a:r>
            <a:r>
              <a:rPr lang="en-US" altLang="zh-CN" sz="4000" b="1" i="1">
                <a:solidFill>
                  <a:srgbClr val="0000CC"/>
                </a:solidFill>
              </a:rPr>
              <a:t>U</a:t>
            </a:r>
            <a:r>
              <a:rPr lang="zh-CN" altLang="en-US" sz="4000" b="1"/>
              <a:t>表示。单位：</a:t>
            </a:r>
            <a:r>
              <a:rPr lang="en-US" altLang="zh-CN" sz="4000" b="1"/>
              <a:t>J</a:t>
            </a:r>
            <a:r>
              <a:rPr lang="zh-CN" altLang="en-US" sz="4000" b="1"/>
              <a:t>或</a:t>
            </a:r>
            <a:r>
              <a:rPr lang="en-US" altLang="zh-CN" sz="4000" b="1"/>
              <a:t>kJ</a:t>
            </a:r>
            <a:r>
              <a:rPr lang="zh-CN" altLang="en-US" sz="4000" b="1"/>
              <a:t>。</a:t>
            </a:r>
          </a:p>
          <a:p>
            <a:pPr algn="just">
              <a:spcBef>
                <a:spcPct val="10000"/>
              </a:spcBef>
              <a:buClr>
                <a:schemeClr val="tx1"/>
              </a:buClr>
              <a:buFont typeface="Wingdings" panose="05000000000000000000" pitchFamily="2" charset="2"/>
              <a:buChar char="u"/>
            </a:pPr>
            <a:r>
              <a:rPr lang="zh-CN" altLang="en-US" sz="4000" b="1"/>
              <a:t>系统的热力学能包括：</a:t>
            </a:r>
          </a:p>
          <a:p>
            <a:pPr algn="just">
              <a:spcBef>
                <a:spcPct val="10000"/>
              </a:spcBef>
              <a:buClr>
                <a:schemeClr val="accent1"/>
              </a:buClr>
              <a:buFont typeface="Wingdings" panose="05000000000000000000" pitchFamily="2" charset="2"/>
              <a:buNone/>
            </a:pPr>
            <a:r>
              <a:rPr lang="zh-CN" altLang="en-US" sz="4000" b="1"/>
              <a:t>   </a:t>
            </a:r>
            <a:r>
              <a:rPr lang="zh-CN" altLang="en-US" sz="3600" b="1">
                <a:latin typeface="楷体_GB2312" pitchFamily="49" charset="-122"/>
                <a:ea typeface="楷体_GB2312" pitchFamily="49" charset="-122"/>
              </a:rPr>
              <a:t>系统内所含各种物质的分子和原子的动能</a:t>
            </a:r>
            <a:r>
              <a:rPr lang="en-US" altLang="zh-CN" sz="3600" b="1">
                <a:latin typeface="楷体_GB2312" pitchFamily="49" charset="-122"/>
                <a:ea typeface="楷体_GB2312" pitchFamily="49" charset="-122"/>
              </a:rPr>
              <a:t>(</a:t>
            </a:r>
            <a:r>
              <a:rPr lang="zh-CN" altLang="en-US" sz="3600" b="1">
                <a:latin typeface="楷体_GB2312" pitchFamily="49" charset="-122"/>
                <a:ea typeface="楷体_GB2312" pitchFamily="49" charset="-122"/>
              </a:rPr>
              <a:t>平动能、转动能、振动能</a:t>
            </a:r>
            <a:r>
              <a:rPr lang="en-US" altLang="zh-CN" sz="3600" b="1">
                <a:latin typeface="楷体_GB2312" pitchFamily="49" charset="-122"/>
                <a:ea typeface="楷体_GB2312" pitchFamily="49" charset="-122"/>
              </a:rPr>
              <a:t>)</a:t>
            </a:r>
            <a:r>
              <a:rPr lang="zh-CN" altLang="en-US" sz="3600" b="1">
                <a:latin typeface="楷体_GB2312" pitchFamily="49" charset="-122"/>
                <a:ea typeface="楷体_GB2312" pitchFamily="49" charset="-122"/>
              </a:rPr>
              <a:t>、势能</a:t>
            </a:r>
            <a:r>
              <a:rPr lang="en-US" altLang="zh-CN" sz="3600" b="1">
                <a:latin typeface="楷体_GB2312" pitchFamily="49" charset="-122"/>
                <a:ea typeface="楷体_GB2312" pitchFamily="49" charset="-122"/>
              </a:rPr>
              <a:t>(</a:t>
            </a:r>
            <a:r>
              <a:rPr lang="zh-CN" altLang="en-US" sz="3600" b="1">
                <a:latin typeface="楷体_GB2312" pitchFamily="49" charset="-122"/>
                <a:ea typeface="楷体_GB2312" pitchFamily="49" charset="-122"/>
              </a:rPr>
              <a:t>各质点互相吸引和排斥</a:t>
            </a:r>
            <a:r>
              <a:rPr lang="en-US" altLang="zh-CN" sz="3600" b="1">
                <a:latin typeface="楷体_GB2312" pitchFamily="49" charset="-122"/>
                <a:ea typeface="楷体_GB2312" pitchFamily="49" charset="-122"/>
              </a:rPr>
              <a:t>)</a:t>
            </a:r>
            <a:r>
              <a:rPr lang="zh-CN" altLang="en-US" sz="3600" b="1">
                <a:latin typeface="楷体_GB2312" pitchFamily="49" charset="-122"/>
                <a:ea typeface="楷体_GB2312" pitchFamily="49" charset="-122"/>
              </a:rPr>
              <a:t>、电子的动能以及核能等等。</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4274">
                                            <p:txEl>
                                              <p:pRg st="1" end="1"/>
                                            </p:txEl>
                                          </p:spTgt>
                                        </p:tgtEl>
                                        <p:attrNameLst>
                                          <p:attrName>style.visibility</p:attrName>
                                        </p:attrNameLst>
                                      </p:cBhvr>
                                      <p:to>
                                        <p:strVal val="visible"/>
                                      </p:to>
                                    </p:set>
                                    <p:animEffect transition="in" filter="blinds(horizontal)">
                                      <p:cBhvr>
                                        <p:cTn id="7" dur="500"/>
                                        <p:tgtEl>
                                          <p:spTgt spid="69427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4274">
                                            <p:txEl>
                                              <p:pRg st="2" end="2"/>
                                            </p:txEl>
                                          </p:spTgt>
                                        </p:tgtEl>
                                        <p:attrNameLst>
                                          <p:attrName>style.visibility</p:attrName>
                                        </p:attrNameLst>
                                      </p:cBhvr>
                                      <p:to>
                                        <p:strVal val="visible"/>
                                      </p:to>
                                    </p:set>
                                    <p:animEffect transition="in" filter="blinds(horizontal)">
                                      <p:cBhvr>
                                        <p:cTn id="12" dur="500"/>
                                        <p:tgtEl>
                                          <p:spTgt spid="69427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94274">
                                            <p:txEl>
                                              <p:pRg st="3" end="3"/>
                                            </p:txEl>
                                          </p:spTgt>
                                        </p:tgtEl>
                                        <p:attrNameLst>
                                          <p:attrName>style.visibility</p:attrName>
                                        </p:attrNameLst>
                                      </p:cBhvr>
                                      <p:to>
                                        <p:strVal val="visible"/>
                                      </p:to>
                                    </p:set>
                                    <p:animEffect transition="in" filter="blinds(horizontal)">
                                      <p:cBhvr>
                                        <p:cTn id="15" dur="500"/>
                                        <p:tgtEl>
                                          <p:spTgt spid="6942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F8F5013-B31B-4AF5-AA9C-96D281C8CC79}"/>
              </a:ext>
            </a:extLst>
          </p:cNvPr>
          <p:cNvSpPr>
            <a:spLocks noGrp="1"/>
          </p:cNvSpPr>
          <p:nvPr>
            <p:ph type="sldNum" sz="quarter" idx="12"/>
          </p:nvPr>
        </p:nvSpPr>
        <p:spPr/>
        <p:txBody>
          <a:bodyPr/>
          <a:lstStyle/>
          <a:p>
            <a:fld id="{1996B56D-2A9A-47CD-AB22-B98BE54E84A1}" type="slidenum">
              <a:rPr lang="en-US" altLang="zh-CN"/>
              <a:pPr/>
              <a:t>41</a:t>
            </a:fld>
            <a:endParaRPr lang="en-US" altLang="zh-CN"/>
          </a:p>
        </p:txBody>
      </p:sp>
      <p:sp>
        <p:nvSpPr>
          <p:cNvPr id="695298" name="Rectangle 2">
            <a:extLst>
              <a:ext uri="{FF2B5EF4-FFF2-40B4-BE49-F238E27FC236}">
                <a16:creationId xmlns:a16="http://schemas.microsoft.com/office/drawing/2014/main" id="{13EF341E-1A98-4827-ADD5-751AEF7D92BB}"/>
              </a:ext>
            </a:extLst>
          </p:cNvPr>
          <p:cNvSpPr>
            <a:spLocks noGrp="1" noChangeArrowheads="1"/>
          </p:cNvSpPr>
          <p:nvPr>
            <p:ph type="body" idx="1"/>
          </p:nvPr>
        </p:nvSpPr>
        <p:spPr>
          <a:xfrm>
            <a:off x="107950" y="260350"/>
            <a:ext cx="8785225" cy="6481763"/>
          </a:xfrm>
        </p:spPr>
        <p:txBody>
          <a:bodyPr/>
          <a:lstStyle/>
          <a:p>
            <a:pPr algn="just">
              <a:lnSpc>
                <a:spcPct val="110000"/>
              </a:lnSpc>
            </a:pPr>
            <a:r>
              <a:rPr lang="zh-CN" altLang="zh-CN" sz="4000" b="1">
                <a:latin typeface="Times New Roman" panose="02020603050405020304" pitchFamily="18" charset="0"/>
              </a:rPr>
              <a:t>由于系统内部质点的运动及相互作用很复杂，所以</a:t>
            </a:r>
            <a:r>
              <a:rPr lang="zh-CN" altLang="zh-CN" sz="4000" b="1">
                <a:solidFill>
                  <a:srgbClr val="FF0000"/>
                </a:solidFill>
                <a:latin typeface="Times New Roman" panose="02020603050405020304" pitchFamily="18" charset="0"/>
              </a:rPr>
              <a:t>系统</a:t>
            </a:r>
            <a:r>
              <a:rPr lang="zh-CN" altLang="en-US" sz="4000" b="1">
                <a:solidFill>
                  <a:srgbClr val="FF0000"/>
                </a:solidFill>
                <a:latin typeface="Times New Roman" panose="02020603050405020304" pitchFamily="18" charset="0"/>
              </a:rPr>
              <a:t>热力学</a:t>
            </a:r>
            <a:r>
              <a:rPr lang="zh-CN" altLang="zh-CN" sz="4000" b="1">
                <a:solidFill>
                  <a:srgbClr val="FF0000"/>
                </a:solidFill>
                <a:latin typeface="Times New Roman" panose="02020603050405020304" pitchFamily="18" charset="0"/>
              </a:rPr>
              <a:t>能的绝对</a:t>
            </a:r>
            <a:r>
              <a:rPr lang="zh-CN" altLang="en-US" sz="4000" b="1">
                <a:solidFill>
                  <a:srgbClr val="FF0000"/>
                </a:solidFill>
                <a:latin typeface="Times New Roman" panose="02020603050405020304" pitchFamily="18" charset="0"/>
              </a:rPr>
              <a:t>数</a:t>
            </a:r>
            <a:r>
              <a:rPr lang="zh-CN" altLang="zh-CN" sz="4000" b="1">
                <a:solidFill>
                  <a:srgbClr val="FF0000"/>
                </a:solidFill>
                <a:latin typeface="Times New Roman" panose="02020603050405020304" pitchFamily="18" charset="0"/>
              </a:rPr>
              <a:t>值无法测知</a:t>
            </a:r>
            <a:r>
              <a:rPr lang="zh-CN" altLang="zh-CN" sz="4000" b="1">
                <a:latin typeface="Times New Roman" panose="02020603050405020304" pitchFamily="18" charset="0"/>
              </a:rPr>
              <a:t>。</a:t>
            </a:r>
            <a:r>
              <a:rPr lang="zh-CN" altLang="en-US" sz="4000" b="1">
                <a:latin typeface="Times New Roman" panose="02020603050405020304" pitchFamily="18" charset="0"/>
              </a:rPr>
              <a:t>但是系统的状态一定时</a:t>
            </a:r>
            <a:r>
              <a:rPr lang="en-US" altLang="zh-CN" sz="4000" b="1">
                <a:latin typeface="Times New Roman" panose="02020603050405020304" pitchFamily="18" charset="0"/>
              </a:rPr>
              <a:t>, </a:t>
            </a:r>
            <a:r>
              <a:rPr lang="zh-CN" altLang="en-US" sz="4000" b="1">
                <a:latin typeface="Times New Roman" panose="02020603050405020304" pitchFamily="18" charset="0"/>
              </a:rPr>
              <a:t>热力学能是一个固定值</a:t>
            </a:r>
            <a:r>
              <a:rPr lang="en-US" altLang="zh-CN" sz="4000" b="1">
                <a:latin typeface="Times New Roman" panose="02020603050405020304" pitchFamily="18" charset="0"/>
              </a:rPr>
              <a:t>, </a:t>
            </a:r>
            <a:r>
              <a:rPr lang="zh-CN" altLang="en-US" sz="4000" b="1">
                <a:latin typeface="Times New Roman" panose="02020603050405020304" pitchFamily="18" charset="0"/>
              </a:rPr>
              <a:t>因此</a:t>
            </a:r>
            <a:r>
              <a:rPr lang="en-US" altLang="zh-CN" sz="4000" b="1">
                <a:latin typeface="Times New Roman" panose="02020603050405020304" pitchFamily="18" charset="0"/>
              </a:rPr>
              <a:t>, </a:t>
            </a:r>
            <a:r>
              <a:rPr lang="zh-CN" altLang="en-US" sz="4000" b="1">
                <a:solidFill>
                  <a:srgbClr val="0000CC"/>
                </a:solidFill>
                <a:latin typeface="Times New Roman" panose="02020603050405020304" pitchFamily="18" charset="0"/>
              </a:rPr>
              <a:t>热力学能</a:t>
            </a:r>
            <a:r>
              <a:rPr lang="en-US" altLang="zh-CN" sz="4000" b="1" i="1">
                <a:solidFill>
                  <a:srgbClr val="0000CC"/>
                </a:solidFill>
                <a:latin typeface="Times New Roman" panose="02020603050405020304" pitchFamily="18" charset="0"/>
              </a:rPr>
              <a:t>U</a:t>
            </a:r>
            <a:r>
              <a:rPr lang="zh-CN" altLang="en-US" sz="4000" b="1">
                <a:solidFill>
                  <a:srgbClr val="0000CC"/>
                </a:solidFill>
                <a:latin typeface="Times New Roman" panose="02020603050405020304" pitchFamily="18" charset="0"/>
              </a:rPr>
              <a:t>是状态函数</a:t>
            </a:r>
            <a:r>
              <a:rPr lang="zh-CN" altLang="en-US" sz="4000" b="1">
                <a:solidFill>
                  <a:schemeClr val="tx2"/>
                </a:solidFill>
                <a:latin typeface="Times New Roman" panose="02020603050405020304" pitchFamily="18" charset="0"/>
              </a:rPr>
              <a:t>，是一种</a:t>
            </a:r>
            <a:r>
              <a:rPr lang="zh-CN" altLang="en-US" sz="4000" b="1">
                <a:solidFill>
                  <a:srgbClr val="0000CC"/>
                </a:solidFill>
                <a:latin typeface="Times New Roman" panose="02020603050405020304" pitchFamily="18" charset="0"/>
              </a:rPr>
              <a:t>广度</a:t>
            </a:r>
            <a:r>
              <a:rPr lang="zh-CN" altLang="en-US" sz="4000" b="1">
                <a:solidFill>
                  <a:schemeClr val="tx2"/>
                </a:solidFill>
                <a:latin typeface="Times New Roman" panose="02020603050405020304" pitchFamily="18" charset="0"/>
              </a:rPr>
              <a:t>性质。</a:t>
            </a:r>
          </a:p>
          <a:p>
            <a:pPr algn="just">
              <a:lnSpc>
                <a:spcPct val="110000"/>
              </a:lnSpc>
              <a:spcBef>
                <a:spcPct val="50000"/>
              </a:spcBef>
            </a:pPr>
            <a:r>
              <a:rPr lang="zh-CN" altLang="en-US" sz="4000" b="1">
                <a:latin typeface="Times New Roman" panose="02020603050405020304" pitchFamily="18" charset="0"/>
              </a:rPr>
              <a:t>系统的状态发生变化时</a:t>
            </a:r>
            <a:r>
              <a:rPr lang="en-US" altLang="zh-CN" sz="4000" b="1">
                <a:latin typeface="Times New Roman" panose="02020603050405020304" pitchFamily="18" charset="0"/>
              </a:rPr>
              <a:t>, </a:t>
            </a:r>
            <a:r>
              <a:rPr lang="zh-CN" altLang="en-US" sz="4000" b="1">
                <a:latin typeface="Times New Roman" panose="02020603050405020304" pitchFamily="18" charset="0"/>
              </a:rPr>
              <a:t>始、终态一定</a:t>
            </a:r>
            <a:r>
              <a:rPr lang="en-US" altLang="zh-CN" sz="4000" b="1">
                <a:latin typeface="Times New Roman" panose="02020603050405020304" pitchFamily="18" charset="0"/>
              </a:rPr>
              <a:t>, </a:t>
            </a:r>
            <a:r>
              <a:rPr lang="zh-CN" altLang="en-US" sz="4000" b="1">
                <a:latin typeface="Times New Roman" panose="02020603050405020304" pitchFamily="18" charset="0"/>
              </a:rPr>
              <a:t>则热力学能改变量 </a:t>
            </a:r>
            <a:r>
              <a:rPr lang="zh-CN" altLang="en-US" sz="4000" b="1">
                <a:solidFill>
                  <a:srgbClr val="0000FF"/>
                </a:solidFill>
                <a:latin typeface="Times New Roman" panose="02020603050405020304" pitchFamily="18" charset="0"/>
                <a:sym typeface="Symbol" panose="05050102010706020507" pitchFamily="18" charset="2"/>
              </a:rPr>
              <a:t></a:t>
            </a:r>
            <a:r>
              <a:rPr lang="en-US" altLang="zh-CN" sz="4000" b="1" i="1">
                <a:solidFill>
                  <a:srgbClr val="0000FF"/>
                </a:solidFill>
                <a:latin typeface="Times New Roman" panose="02020603050405020304" pitchFamily="18" charset="0"/>
              </a:rPr>
              <a:t>U</a:t>
            </a:r>
            <a:r>
              <a:rPr lang="en-US" altLang="zh-CN" sz="4000" b="1">
                <a:latin typeface="Times New Roman" panose="02020603050405020304" pitchFamily="18" charset="0"/>
              </a:rPr>
              <a:t> </a:t>
            </a:r>
            <a:r>
              <a:rPr lang="zh-CN" altLang="en-US" sz="4000" b="1">
                <a:latin typeface="Times New Roman" panose="02020603050405020304" pitchFamily="18" charset="0"/>
              </a:rPr>
              <a:t>是一定值</a:t>
            </a:r>
            <a:r>
              <a:rPr lang="en-US" altLang="zh-CN" sz="4000" b="1">
                <a:latin typeface="Times New Roman" panose="02020603050405020304" pitchFamily="18" charset="0"/>
              </a:rPr>
              <a:t>:         </a:t>
            </a:r>
            <a:r>
              <a:rPr lang="en-US" altLang="zh-CN" sz="4000" b="1">
                <a:solidFill>
                  <a:srgbClr val="0000FF"/>
                </a:solidFill>
                <a:latin typeface="Times New Roman" panose="02020603050405020304" pitchFamily="18" charset="0"/>
                <a:sym typeface="Symbol" panose="05050102010706020507" pitchFamily="18" charset="2"/>
              </a:rPr>
              <a:t></a:t>
            </a:r>
            <a:r>
              <a:rPr lang="en-US" altLang="zh-CN" sz="4000" b="1" i="1">
                <a:solidFill>
                  <a:srgbClr val="0000FF"/>
                </a:solidFill>
                <a:latin typeface="Times New Roman" panose="02020603050405020304" pitchFamily="18" charset="0"/>
              </a:rPr>
              <a:t>U</a:t>
            </a:r>
            <a:r>
              <a:rPr lang="en-US" altLang="zh-CN" sz="4000" b="1">
                <a:solidFill>
                  <a:srgbClr val="0000FF"/>
                </a:solidFill>
                <a:latin typeface="Times New Roman" panose="02020603050405020304" pitchFamily="18" charset="0"/>
              </a:rPr>
              <a:t> = </a:t>
            </a:r>
            <a:r>
              <a:rPr lang="en-US" altLang="zh-CN" sz="4000" b="1" i="1">
                <a:solidFill>
                  <a:srgbClr val="0000FF"/>
                </a:solidFill>
                <a:latin typeface="Times New Roman" panose="02020603050405020304" pitchFamily="18" charset="0"/>
              </a:rPr>
              <a:t>U</a:t>
            </a:r>
            <a:r>
              <a:rPr lang="zh-CN" altLang="en-US" sz="4000" b="1" baseline="-30000">
                <a:solidFill>
                  <a:srgbClr val="0000FF"/>
                </a:solidFill>
                <a:latin typeface="Times New Roman" panose="02020603050405020304" pitchFamily="18" charset="0"/>
              </a:rPr>
              <a:t>终</a:t>
            </a:r>
            <a:r>
              <a:rPr lang="zh-CN" altLang="en-US" sz="4000" b="1">
                <a:solidFill>
                  <a:srgbClr val="0000FF"/>
                </a:solidFill>
                <a:latin typeface="Times New Roman" panose="02020603050405020304" pitchFamily="18" charset="0"/>
              </a:rPr>
              <a:t> </a:t>
            </a:r>
            <a:r>
              <a:rPr lang="zh-CN" altLang="en-US" sz="4000" b="1">
                <a:solidFill>
                  <a:srgbClr val="0000FF"/>
                </a:solidFill>
                <a:latin typeface="Times New Roman" panose="02020603050405020304" pitchFamily="18" charset="0"/>
                <a:sym typeface="Symbol" panose="05050102010706020507" pitchFamily="18" charset="2"/>
              </a:rPr>
              <a:t></a:t>
            </a:r>
            <a:r>
              <a:rPr lang="zh-CN" altLang="en-US" sz="4000" b="1">
                <a:solidFill>
                  <a:srgbClr val="0000FF"/>
                </a:solidFill>
                <a:latin typeface="Times New Roman" panose="02020603050405020304" pitchFamily="18" charset="0"/>
              </a:rPr>
              <a:t> </a:t>
            </a:r>
            <a:r>
              <a:rPr lang="en-US" altLang="zh-CN" sz="4000" b="1" i="1">
                <a:solidFill>
                  <a:srgbClr val="0000FF"/>
                </a:solidFill>
                <a:latin typeface="Times New Roman" panose="02020603050405020304" pitchFamily="18" charset="0"/>
              </a:rPr>
              <a:t>U</a:t>
            </a:r>
            <a:r>
              <a:rPr lang="zh-CN" altLang="en-US" sz="4000" b="1" baseline="-30000">
                <a:solidFill>
                  <a:srgbClr val="0000FF"/>
                </a:solidFill>
                <a:latin typeface="Times New Roman" panose="02020603050405020304" pitchFamily="18" charset="0"/>
              </a:rPr>
              <a:t>始 </a:t>
            </a:r>
            <a:r>
              <a:rPr lang="zh-CN" altLang="en-US" sz="4000" b="1">
                <a:solidFill>
                  <a:srgbClr val="0000FF"/>
                </a:solidFill>
                <a:latin typeface="Times New Roman" panose="02020603050405020304" pitchFamily="18" charset="0"/>
              </a:rPr>
              <a:t>。</a:t>
            </a:r>
            <a:endParaRPr lang="zh-CN" altLang="en-US" sz="4000" b="1" baseline="-30000">
              <a:solidFill>
                <a:srgbClr val="0000FF"/>
              </a:solidFill>
              <a:latin typeface="Times New Roman" panose="02020603050405020304" pitchFamily="18"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5298">
                                            <p:txEl>
                                              <p:pRg st="0" end="0"/>
                                            </p:txEl>
                                          </p:spTgt>
                                        </p:tgtEl>
                                        <p:attrNameLst>
                                          <p:attrName>style.visibility</p:attrName>
                                        </p:attrNameLst>
                                      </p:cBhvr>
                                      <p:to>
                                        <p:strVal val="visible"/>
                                      </p:to>
                                    </p:set>
                                    <p:animEffect transition="in" filter="blinds(horizontal)">
                                      <p:cBhvr>
                                        <p:cTn id="7" dur="500"/>
                                        <p:tgtEl>
                                          <p:spTgt spid="6952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5298">
                                            <p:txEl>
                                              <p:pRg st="1" end="1"/>
                                            </p:txEl>
                                          </p:spTgt>
                                        </p:tgtEl>
                                        <p:attrNameLst>
                                          <p:attrName>style.visibility</p:attrName>
                                        </p:attrNameLst>
                                      </p:cBhvr>
                                      <p:to>
                                        <p:strVal val="visible"/>
                                      </p:to>
                                    </p:set>
                                    <p:animEffect transition="in" filter="blinds(horizontal)">
                                      <p:cBhvr>
                                        <p:cTn id="12" dur="500"/>
                                        <p:tgtEl>
                                          <p:spTgt spid="6952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710E2F9-7F71-4586-838F-442464FD5401}"/>
              </a:ext>
            </a:extLst>
          </p:cNvPr>
          <p:cNvSpPr>
            <a:spLocks noGrp="1"/>
          </p:cNvSpPr>
          <p:nvPr>
            <p:ph type="sldNum" sz="quarter" idx="12"/>
          </p:nvPr>
        </p:nvSpPr>
        <p:spPr/>
        <p:txBody>
          <a:bodyPr/>
          <a:lstStyle/>
          <a:p>
            <a:fld id="{5A851FBB-F186-4C38-87B7-52F0912C3F3C}" type="slidenum">
              <a:rPr lang="en-US" altLang="zh-CN"/>
              <a:pPr/>
              <a:t>42</a:t>
            </a:fld>
            <a:endParaRPr lang="en-US" altLang="zh-CN"/>
          </a:p>
        </p:txBody>
      </p:sp>
      <p:sp>
        <p:nvSpPr>
          <p:cNvPr id="696322" name="Rectangle 2">
            <a:extLst>
              <a:ext uri="{FF2B5EF4-FFF2-40B4-BE49-F238E27FC236}">
                <a16:creationId xmlns:a16="http://schemas.microsoft.com/office/drawing/2014/main" id="{93CB2CFF-37F3-4668-B054-E817EBFBEF99}"/>
              </a:ext>
            </a:extLst>
          </p:cNvPr>
          <p:cNvSpPr>
            <a:spLocks noGrp="1" noChangeArrowheads="1"/>
          </p:cNvSpPr>
          <p:nvPr>
            <p:ph type="title"/>
          </p:nvPr>
        </p:nvSpPr>
        <p:spPr>
          <a:xfrm>
            <a:off x="611188" y="115888"/>
            <a:ext cx="7772400" cy="720725"/>
          </a:xfrm>
        </p:spPr>
        <p:txBody>
          <a:bodyPr/>
          <a:lstStyle/>
          <a:p>
            <a:r>
              <a:rPr lang="zh-CN" altLang="en-US" sz="4000" b="1"/>
              <a:t>理想气体的热力学能</a:t>
            </a:r>
          </a:p>
        </p:txBody>
      </p:sp>
      <p:sp>
        <p:nvSpPr>
          <p:cNvPr id="696323" name="Rectangle 3">
            <a:extLst>
              <a:ext uri="{FF2B5EF4-FFF2-40B4-BE49-F238E27FC236}">
                <a16:creationId xmlns:a16="http://schemas.microsoft.com/office/drawing/2014/main" id="{EA24B259-1D92-438F-BC98-EB94024D0C87}"/>
              </a:ext>
            </a:extLst>
          </p:cNvPr>
          <p:cNvSpPr>
            <a:spLocks noGrp="1" noChangeArrowheads="1"/>
          </p:cNvSpPr>
          <p:nvPr>
            <p:ph type="body" idx="1"/>
          </p:nvPr>
        </p:nvSpPr>
        <p:spPr>
          <a:xfrm>
            <a:off x="323850" y="836613"/>
            <a:ext cx="8569325" cy="2663825"/>
          </a:xfrm>
        </p:spPr>
        <p:txBody>
          <a:bodyPr/>
          <a:lstStyle/>
          <a:p>
            <a:pPr algn="just"/>
            <a:r>
              <a:rPr lang="zh-CN" altLang="en-US" sz="4000" b="1">
                <a:latin typeface="Times New Roman" panose="02020603050405020304" pitchFamily="18" charset="0"/>
                <a:ea typeface="楷体_GB2312" pitchFamily="49" charset="-122"/>
              </a:rPr>
              <a:t>理想气体是最简单的系统</a:t>
            </a:r>
            <a:r>
              <a:rPr lang="en-US" altLang="zh-CN" sz="4000" b="1">
                <a:latin typeface="Times New Roman" panose="02020603050405020304" pitchFamily="18" charset="0"/>
                <a:ea typeface="楷体_GB2312" pitchFamily="49" charset="-122"/>
              </a:rPr>
              <a:t>, </a:t>
            </a:r>
            <a:r>
              <a:rPr lang="zh-CN" altLang="en-US" sz="4000" b="1">
                <a:latin typeface="Times New Roman" panose="02020603050405020304" pitchFamily="18" charset="0"/>
                <a:ea typeface="楷体_GB2312" pitchFamily="49" charset="-122"/>
              </a:rPr>
              <a:t>可以认为理想气体的热力学能只是温度的函数</a:t>
            </a:r>
            <a:r>
              <a:rPr lang="en-US" altLang="zh-CN" sz="4000" b="1">
                <a:latin typeface="Times New Roman" panose="02020603050405020304" pitchFamily="18" charset="0"/>
                <a:ea typeface="楷体_GB2312" pitchFamily="49" charset="-122"/>
              </a:rPr>
              <a:t>, </a:t>
            </a:r>
            <a:r>
              <a:rPr lang="zh-CN" altLang="en-US" sz="4000" b="1">
                <a:latin typeface="Times New Roman" panose="02020603050405020304" pitchFamily="18" charset="0"/>
                <a:ea typeface="楷体_GB2312" pitchFamily="49" charset="-122"/>
              </a:rPr>
              <a:t>温度一定</a:t>
            </a:r>
            <a:r>
              <a:rPr lang="en-US" altLang="zh-CN" sz="4000" b="1">
                <a:latin typeface="Times New Roman" panose="02020603050405020304" pitchFamily="18" charset="0"/>
                <a:ea typeface="楷体_GB2312" pitchFamily="49" charset="-122"/>
              </a:rPr>
              <a:t>, </a:t>
            </a:r>
            <a:r>
              <a:rPr lang="zh-CN" altLang="en-US" sz="4000" b="1">
                <a:latin typeface="Times New Roman" panose="02020603050405020304" pitchFamily="18" charset="0"/>
                <a:ea typeface="楷体_GB2312" pitchFamily="49" charset="-122"/>
              </a:rPr>
              <a:t>则 </a:t>
            </a:r>
            <a:r>
              <a:rPr lang="en-US" altLang="zh-CN" sz="4000" b="1" i="1">
                <a:latin typeface="Times New Roman" panose="02020603050405020304" pitchFamily="18" charset="0"/>
                <a:ea typeface="楷体_GB2312" pitchFamily="49" charset="-122"/>
              </a:rPr>
              <a:t>U</a:t>
            </a:r>
            <a:r>
              <a:rPr lang="en-US" altLang="zh-CN" sz="4000" b="1">
                <a:latin typeface="Times New Roman" panose="02020603050405020304" pitchFamily="18" charset="0"/>
                <a:ea typeface="楷体_GB2312" pitchFamily="49" charset="-122"/>
              </a:rPr>
              <a:t> </a:t>
            </a:r>
            <a:r>
              <a:rPr lang="zh-CN" altLang="en-US" sz="4000" b="1">
                <a:latin typeface="Times New Roman" panose="02020603050405020304" pitchFamily="18" charset="0"/>
                <a:ea typeface="楷体_GB2312" pitchFamily="49" charset="-122"/>
              </a:rPr>
              <a:t>一定。</a:t>
            </a:r>
          </a:p>
          <a:p>
            <a:pPr algn="just">
              <a:buFontTx/>
              <a:buNone/>
            </a:pPr>
            <a:r>
              <a:rPr lang="zh-CN" altLang="en-US" sz="4000" b="1">
                <a:latin typeface="Times New Roman" panose="02020603050405020304" pitchFamily="18" charset="0"/>
                <a:ea typeface="楷体_GB2312" pitchFamily="49" charset="-122"/>
              </a:rPr>
              <a:t>    即</a:t>
            </a:r>
            <a:r>
              <a:rPr lang="zh-CN" altLang="en-US" sz="4000" b="1">
                <a:latin typeface="Times New Roman" panose="02020603050405020304" pitchFamily="18" charset="0"/>
                <a:ea typeface="楷体_GB2312" pitchFamily="49" charset="-122"/>
                <a:sym typeface="Symbol" panose="05050102010706020507" pitchFamily="18" charset="2"/>
              </a:rPr>
              <a:t>   </a:t>
            </a:r>
            <a:r>
              <a:rPr lang="zh-CN" altLang="en-US" sz="4000" b="1">
                <a:solidFill>
                  <a:srgbClr val="0000CC"/>
                </a:solidFill>
                <a:latin typeface="Times New Roman" panose="02020603050405020304" pitchFamily="18" charset="0"/>
                <a:ea typeface="楷体_GB2312" pitchFamily="49" charset="-122"/>
                <a:sym typeface="Symbol" panose="05050102010706020507" pitchFamily="18" charset="2"/>
              </a:rPr>
              <a:t></a:t>
            </a:r>
            <a:r>
              <a:rPr lang="en-US" altLang="zh-CN" sz="4000" b="1" i="1">
                <a:solidFill>
                  <a:srgbClr val="0000CC"/>
                </a:solidFill>
                <a:latin typeface="Times New Roman" panose="02020603050405020304" pitchFamily="18" charset="0"/>
                <a:ea typeface="楷体_GB2312" pitchFamily="49" charset="-122"/>
              </a:rPr>
              <a:t>T</a:t>
            </a:r>
            <a:r>
              <a:rPr lang="en-US" altLang="zh-CN" sz="4000" b="1">
                <a:solidFill>
                  <a:srgbClr val="0000CC"/>
                </a:solidFill>
                <a:latin typeface="Times New Roman" panose="02020603050405020304" pitchFamily="18" charset="0"/>
                <a:ea typeface="楷体_GB2312" pitchFamily="49" charset="-122"/>
              </a:rPr>
              <a:t> = 0, </a:t>
            </a:r>
            <a:r>
              <a:rPr lang="zh-CN" altLang="en-US" sz="4000" b="1">
                <a:solidFill>
                  <a:srgbClr val="0000CC"/>
                </a:solidFill>
                <a:latin typeface="Times New Roman" panose="02020603050405020304" pitchFamily="18" charset="0"/>
                <a:ea typeface="楷体_GB2312" pitchFamily="49" charset="-122"/>
              </a:rPr>
              <a:t>则 </a:t>
            </a:r>
            <a:r>
              <a:rPr lang="zh-CN" altLang="en-US" sz="4000" b="1">
                <a:solidFill>
                  <a:srgbClr val="0000CC"/>
                </a:solidFill>
                <a:latin typeface="Times New Roman" panose="02020603050405020304" pitchFamily="18" charset="0"/>
                <a:ea typeface="楷体_GB2312" pitchFamily="49" charset="-122"/>
                <a:sym typeface="Symbol" panose="05050102010706020507" pitchFamily="18" charset="2"/>
              </a:rPr>
              <a:t></a:t>
            </a:r>
            <a:r>
              <a:rPr lang="en-US" altLang="zh-CN" sz="4000" b="1" i="1">
                <a:solidFill>
                  <a:srgbClr val="0000CC"/>
                </a:solidFill>
                <a:latin typeface="Times New Roman" panose="02020603050405020304" pitchFamily="18" charset="0"/>
                <a:ea typeface="楷体_GB2312" pitchFamily="49" charset="-122"/>
              </a:rPr>
              <a:t>U</a:t>
            </a:r>
            <a:r>
              <a:rPr lang="en-US" altLang="zh-CN" sz="4000" b="1">
                <a:solidFill>
                  <a:srgbClr val="0000CC"/>
                </a:solidFill>
                <a:latin typeface="Times New Roman" panose="02020603050405020304" pitchFamily="18" charset="0"/>
                <a:ea typeface="楷体_GB2312" pitchFamily="49" charset="-122"/>
              </a:rPr>
              <a:t> = 0</a:t>
            </a:r>
            <a:r>
              <a:rPr lang="zh-CN" altLang="en-US" sz="4000" b="1">
                <a:solidFill>
                  <a:srgbClr val="0000CC"/>
                </a:solidFill>
                <a:latin typeface="Times New Roman" panose="02020603050405020304" pitchFamily="18" charset="0"/>
                <a:ea typeface="楷体_GB2312" pitchFamily="49" charset="-122"/>
              </a:rPr>
              <a:t>。</a:t>
            </a:r>
          </a:p>
        </p:txBody>
      </p:sp>
      <p:sp>
        <p:nvSpPr>
          <p:cNvPr id="696324" name="Text Box 4">
            <a:extLst>
              <a:ext uri="{FF2B5EF4-FFF2-40B4-BE49-F238E27FC236}">
                <a16:creationId xmlns:a16="http://schemas.microsoft.com/office/drawing/2014/main" id="{FA163E07-C100-435F-B09C-38144451392A}"/>
              </a:ext>
            </a:extLst>
          </p:cNvPr>
          <p:cNvSpPr txBox="1">
            <a:spLocks noChangeArrowheads="1"/>
          </p:cNvSpPr>
          <p:nvPr/>
        </p:nvSpPr>
        <p:spPr bwMode="auto">
          <a:xfrm>
            <a:off x="250825" y="3573463"/>
            <a:ext cx="8591550" cy="300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defRPr kumimoji="1" sz="2400">
                <a:solidFill>
                  <a:schemeClr val="tx1"/>
                </a:solidFill>
                <a:latin typeface="Times New Roman" panose="02020603050405020304" pitchFamily="18" charset="0"/>
                <a:ea typeface="宋体" panose="02010600030101010101" pitchFamily="2" charset="-122"/>
              </a:defRPr>
            </a:lvl1pPr>
            <a:lvl2pPr marL="541338">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10000"/>
              </a:spcBef>
              <a:buFontTx/>
              <a:buChar char="•"/>
            </a:pPr>
            <a:r>
              <a:rPr lang="zh-CN" altLang="en-US" sz="3600" b="1">
                <a:ea typeface="楷体_GB2312" pitchFamily="49" charset="-122"/>
              </a:rPr>
              <a:t>理想气体：一种假想的气体模型。</a:t>
            </a:r>
          </a:p>
          <a:p>
            <a:pPr algn="just">
              <a:spcBef>
                <a:spcPct val="10000"/>
              </a:spcBef>
            </a:pPr>
            <a:r>
              <a:rPr lang="zh-CN" altLang="en-US" sz="3600" b="1">
                <a:ea typeface="楷体_GB2312" pitchFamily="49" charset="-122"/>
              </a:rPr>
              <a:t>   要求：</a:t>
            </a:r>
            <a:r>
              <a:rPr lang="en-US" altLang="zh-CN" sz="3600" b="1">
                <a:solidFill>
                  <a:srgbClr val="0000FF"/>
                </a:solidFill>
                <a:ea typeface="楷体_GB2312" pitchFamily="49" charset="-122"/>
              </a:rPr>
              <a:t>(1) </a:t>
            </a:r>
            <a:r>
              <a:rPr lang="zh-CN" altLang="en-US" sz="3600" b="1">
                <a:solidFill>
                  <a:srgbClr val="0000FF"/>
                </a:solidFill>
                <a:ea typeface="楷体_GB2312" pitchFamily="49" charset="-122"/>
              </a:rPr>
              <a:t>气体分子间没有作用力</a:t>
            </a:r>
            <a:r>
              <a:rPr lang="en-US" altLang="zh-CN" sz="3600" b="1">
                <a:solidFill>
                  <a:srgbClr val="0000FF"/>
                </a:solidFill>
                <a:ea typeface="楷体_GB2312" pitchFamily="49" charset="-122"/>
              </a:rPr>
              <a:t>;</a:t>
            </a:r>
          </a:p>
          <a:p>
            <a:pPr algn="just">
              <a:spcBef>
                <a:spcPct val="10000"/>
              </a:spcBef>
            </a:pPr>
            <a:r>
              <a:rPr lang="en-US" altLang="zh-CN" sz="3600" b="1">
                <a:solidFill>
                  <a:srgbClr val="0000FF"/>
                </a:solidFill>
                <a:ea typeface="楷体_GB2312" pitchFamily="49" charset="-122"/>
              </a:rPr>
              <a:t>               (2) </a:t>
            </a:r>
            <a:r>
              <a:rPr lang="zh-CN" altLang="en-US" sz="3600" b="1">
                <a:solidFill>
                  <a:srgbClr val="0000FF"/>
                </a:solidFill>
                <a:ea typeface="楷体_GB2312" pitchFamily="49" charset="-122"/>
              </a:rPr>
              <a:t>分子本身不占有体积</a:t>
            </a:r>
            <a:r>
              <a:rPr lang="en-US" altLang="zh-CN" sz="3600" b="1">
                <a:solidFill>
                  <a:srgbClr val="0000FF"/>
                </a:solidFill>
                <a:ea typeface="楷体_GB2312" pitchFamily="49" charset="-122"/>
              </a:rPr>
              <a:t>(</a:t>
            </a:r>
            <a:r>
              <a:rPr lang="zh-CN" altLang="en-US" sz="3600" b="1">
                <a:solidFill>
                  <a:srgbClr val="0000FF"/>
                </a:solidFill>
                <a:ea typeface="楷体_GB2312" pitchFamily="49" charset="-122"/>
              </a:rPr>
              <a:t>质点</a:t>
            </a:r>
            <a:r>
              <a:rPr lang="en-US" altLang="zh-CN" sz="3600" b="1">
                <a:solidFill>
                  <a:srgbClr val="0000FF"/>
                </a:solidFill>
                <a:ea typeface="楷体_GB2312" pitchFamily="49" charset="-122"/>
              </a:rPr>
              <a:t>)</a:t>
            </a:r>
            <a:r>
              <a:rPr lang="zh-CN" altLang="en-US" sz="3600" b="1">
                <a:solidFill>
                  <a:srgbClr val="0000FF"/>
                </a:solidFill>
                <a:ea typeface="楷体_GB2312" pitchFamily="49" charset="-122"/>
              </a:rPr>
              <a:t>。</a:t>
            </a:r>
          </a:p>
          <a:p>
            <a:pPr algn="just">
              <a:spcBef>
                <a:spcPct val="10000"/>
              </a:spcBef>
              <a:buFontTx/>
              <a:buChar char="•"/>
            </a:pPr>
            <a:r>
              <a:rPr lang="zh-CN" altLang="en-US" sz="3600" b="1">
                <a:latin typeface="Arial" panose="020B0604020202020204" pitchFamily="34" charset="0"/>
              </a:rPr>
              <a:t>实际气体在</a:t>
            </a:r>
            <a:r>
              <a:rPr lang="zh-CN" altLang="en-US" sz="3600" b="1">
                <a:solidFill>
                  <a:srgbClr val="0000FF"/>
                </a:solidFill>
                <a:latin typeface="Arial" panose="020B0604020202020204" pitchFamily="34" charset="0"/>
              </a:rPr>
              <a:t>高温、低压</a:t>
            </a:r>
            <a:r>
              <a:rPr lang="zh-CN" altLang="en-US" sz="3600" b="1">
                <a:latin typeface="Arial" panose="020B0604020202020204" pitchFamily="34" charset="0"/>
              </a:rPr>
              <a:t>的情况下可以近似为理想气体。</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96324">
                                            <p:txEl>
                                              <p:pRg st="0" end="0"/>
                                            </p:txEl>
                                          </p:spTgt>
                                        </p:tgtEl>
                                        <p:attrNameLst>
                                          <p:attrName>style.visibility</p:attrName>
                                        </p:attrNameLst>
                                      </p:cBhvr>
                                      <p:to>
                                        <p:strVal val="visible"/>
                                      </p:to>
                                    </p:set>
                                    <p:anim calcmode="lin" valueType="num">
                                      <p:cBhvr additive="base">
                                        <p:cTn id="7" dur="500" fill="hold"/>
                                        <p:tgtEl>
                                          <p:spTgt spid="6963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96324">
                                            <p:txEl>
                                              <p:pRg st="1" end="1"/>
                                            </p:txEl>
                                          </p:spTgt>
                                        </p:tgtEl>
                                        <p:attrNameLst>
                                          <p:attrName>style.visibility</p:attrName>
                                        </p:attrNameLst>
                                      </p:cBhvr>
                                      <p:to>
                                        <p:strVal val="visible"/>
                                      </p:to>
                                    </p:set>
                                    <p:anim calcmode="lin" valueType="num">
                                      <p:cBhvr additive="base">
                                        <p:cTn id="13" dur="500" fill="hold"/>
                                        <p:tgtEl>
                                          <p:spTgt spid="6963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96324">
                                            <p:txEl>
                                              <p:pRg st="2" end="2"/>
                                            </p:txEl>
                                          </p:spTgt>
                                        </p:tgtEl>
                                        <p:attrNameLst>
                                          <p:attrName>style.visibility</p:attrName>
                                        </p:attrNameLst>
                                      </p:cBhvr>
                                      <p:to>
                                        <p:strVal val="visible"/>
                                      </p:to>
                                    </p:set>
                                    <p:anim calcmode="lin" valueType="num">
                                      <p:cBhvr additive="base">
                                        <p:cTn id="19" dur="500" fill="hold"/>
                                        <p:tgtEl>
                                          <p:spTgt spid="6963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96324">
                                            <p:txEl>
                                              <p:pRg st="3" end="3"/>
                                            </p:txEl>
                                          </p:spTgt>
                                        </p:tgtEl>
                                        <p:attrNameLst>
                                          <p:attrName>style.visibility</p:attrName>
                                        </p:attrNameLst>
                                      </p:cBhvr>
                                      <p:to>
                                        <p:strVal val="visible"/>
                                      </p:to>
                                    </p:set>
                                    <p:anim calcmode="lin" valueType="num">
                                      <p:cBhvr additive="base">
                                        <p:cTn id="25" dur="500" fill="hold"/>
                                        <p:tgtEl>
                                          <p:spTgt spid="6963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2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A5B203E-0AD8-4F1D-A55C-0D5BDC9529DB}"/>
              </a:ext>
            </a:extLst>
          </p:cNvPr>
          <p:cNvSpPr>
            <a:spLocks noGrp="1"/>
          </p:cNvSpPr>
          <p:nvPr>
            <p:ph type="sldNum" sz="quarter" idx="12"/>
          </p:nvPr>
        </p:nvSpPr>
        <p:spPr/>
        <p:txBody>
          <a:bodyPr/>
          <a:lstStyle/>
          <a:p>
            <a:fld id="{FCEC0213-99BD-4FFE-AC73-3DC1442DDA89}" type="slidenum">
              <a:rPr lang="en-US" altLang="zh-CN"/>
              <a:pPr/>
              <a:t>43</a:t>
            </a:fld>
            <a:endParaRPr lang="en-US" altLang="zh-CN"/>
          </a:p>
        </p:txBody>
      </p:sp>
      <p:sp>
        <p:nvSpPr>
          <p:cNvPr id="683010" name="Rectangle 2">
            <a:extLst>
              <a:ext uri="{FF2B5EF4-FFF2-40B4-BE49-F238E27FC236}">
                <a16:creationId xmlns:a16="http://schemas.microsoft.com/office/drawing/2014/main" id="{24EB390B-86C8-4A66-A0AA-7FC748D542BE}"/>
              </a:ext>
            </a:extLst>
          </p:cNvPr>
          <p:cNvSpPr>
            <a:spLocks noGrp="1" noChangeArrowheads="1"/>
          </p:cNvSpPr>
          <p:nvPr>
            <p:ph type="body" idx="1"/>
          </p:nvPr>
        </p:nvSpPr>
        <p:spPr>
          <a:xfrm>
            <a:off x="250825" y="908050"/>
            <a:ext cx="8712200" cy="2952750"/>
          </a:xfrm>
        </p:spPr>
        <p:txBody>
          <a:bodyPr/>
          <a:lstStyle/>
          <a:p>
            <a:pPr marL="0" indent="0" algn="just">
              <a:lnSpc>
                <a:spcPct val="120000"/>
              </a:lnSpc>
              <a:buFontTx/>
              <a:buNone/>
            </a:pPr>
            <a:r>
              <a:rPr lang="en-US" altLang="zh-CN" sz="4000" b="1">
                <a:solidFill>
                  <a:srgbClr val="0000FF"/>
                </a:solidFill>
                <a:latin typeface="Times New Roman" panose="02020603050405020304" pitchFamily="18" charset="0"/>
                <a:ea typeface="楷体_GB2312" pitchFamily="49" charset="-122"/>
              </a:rPr>
              <a:t>(1) </a:t>
            </a:r>
            <a:r>
              <a:rPr lang="zh-CN" altLang="en-US" sz="4000" b="1">
                <a:solidFill>
                  <a:srgbClr val="0000FF"/>
                </a:solidFill>
                <a:latin typeface="Times New Roman" panose="02020603050405020304" pitchFamily="18" charset="0"/>
                <a:ea typeface="楷体_GB2312" pitchFamily="49" charset="-122"/>
              </a:rPr>
              <a:t>热</a:t>
            </a:r>
            <a:r>
              <a:rPr lang="en-US" altLang="zh-CN" sz="4000" b="1">
                <a:solidFill>
                  <a:srgbClr val="0000FF"/>
                </a:solidFill>
                <a:latin typeface="Times New Roman" panose="02020603050405020304" pitchFamily="18" charset="0"/>
                <a:ea typeface="楷体_GB2312" pitchFamily="49" charset="-122"/>
              </a:rPr>
              <a:t>(heat)</a:t>
            </a:r>
            <a:r>
              <a:rPr lang="zh-CN" altLang="en-US" sz="4000" b="1">
                <a:solidFill>
                  <a:srgbClr val="0000FF"/>
                </a:solidFill>
                <a:latin typeface="Times New Roman" panose="02020603050405020304" pitchFamily="18" charset="0"/>
                <a:ea typeface="楷体_GB2312" pitchFamily="49" charset="-122"/>
              </a:rPr>
              <a:t>：</a:t>
            </a:r>
          </a:p>
          <a:p>
            <a:pPr marL="0" indent="0" algn="just">
              <a:lnSpc>
                <a:spcPct val="120000"/>
              </a:lnSpc>
              <a:buFontTx/>
              <a:buNone/>
            </a:pPr>
            <a:r>
              <a:rPr lang="zh-CN" altLang="en-US" sz="4000" b="1">
                <a:latin typeface="Times New Roman" panose="02020603050405020304" pitchFamily="18" charset="0"/>
                <a:ea typeface="楷体_GB2312" pitchFamily="49" charset="-122"/>
              </a:rPr>
              <a:t>    系统与环境之间由于</a:t>
            </a:r>
            <a:r>
              <a:rPr lang="zh-CN" altLang="en-US" sz="4000" b="1">
                <a:solidFill>
                  <a:srgbClr val="0000CC"/>
                </a:solidFill>
                <a:latin typeface="Times New Roman" panose="02020603050405020304" pitchFamily="18" charset="0"/>
                <a:ea typeface="楷体_GB2312" pitchFamily="49" charset="-122"/>
              </a:rPr>
              <a:t>存在温度差</a:t>
            </a:r>
            <a:r>
              <a:rPr lang="zh-CN" altLang="en-US" sz="4000" b="1">
                <a:latin typeface="Times New Roman" panose="02020603050405020304" pitchFamily="18" charset="0"/>
                <a:ea typeface="楷体_GB2312" pitchFamily="49" charset="-122"/>
              </a:rPr>
              <a:t>而交换的能量称为热</a:t>
            </a:r>
            <a:r>
              <a:rPr lang="en-US" altLang="zh-CN" sz="4000" b="1">
                <a:latin typeface="Times New Roman" panose="02020603050405020304" pitchFamily="18" charset="0"/>
                <a:ea typeface="楷体_GB2312" pitchFamily="49" charset="-122"/>
              </a:rPr>
              <a:t>(</a:t>
            </a:r>
            <a:r>
              <a:rPr lang="zh-CN" altLang="en-US" sz="4000" b="1">
                <a:latin typeface="Times New Roman" panose="02020603050405020304" pitchFamily="18" charset="0"/>
                <a:ea typeface="楷体_GB2312" pitchFamily="49" charset="-122"/>
              </a:rPr>
              <a:t>或热量</a:t>
            </a:r>
            <a:r>
              <a:rPr lang="en-US" altLang="zh-CN" sz="4000" b="1">
                <a:latin typeface="Times New Roman" panose="02020603050405020304" pitchFamily="18" charset="0"/>
                <a:ea typeface="楷体_GB2312" pitchFamily="49" charset="-122"/>
              </a:rPr>
              <a:t>)</a:t>
            </a:r>
            <a:r>
              <a:rPr lang="zh-CN" altLang="en-US" sz="4000" b="1">
                <a:latin typeface="Times New Roman" panose="02020603050405020304" pitchFamily="18" charset="0"/>
                <a:ea typeface="楷体_GB2312" pitchFamily="49" charset="-122"/>
              </a:rPr>
              <a:t>，用符号</a:t>
            </a:r>
            <a:r>
              <a:rPr lang="en-US" altLang="zh-CN" sz="4000" b="1" i="1">
                <a:solidFill>
                  <a:schemeClr val="tx2"/>
                </a:solidFill>
                <a:latin typeface="Times New Roman" panose="02020603050405020304" pitchFamily="18" charset="0"/>
                <a:ea typeface="楷体_GB2312" pitchFamily="49" charset="-122"/>
              </a:rPr>
              <a:t>q </a:t>
            </a:r>
            <a:r>
              <a:rPr lang="en-US" altLang="zh-CN" sz="4000" b="1">
                <a:solidFill>
                  <a:schemeClr val="tx2"/>
                </a:solidFill>
                <a:latin typeface="Times New Roman" panose="02020603050405020304" pitchFamily="18" charset="0"/>
                <a:ea typeface="楷体_GB2312" pitchFamily="49" charset="-122"/>
              </a:rPr>
              <a:t>(</a:t>
            </a:r>
            <a:r>
              <a:rPr lang="zh-CN" altLang="en-US" sz="4000" b="1">
                <a:solidFill>
                  <a:schemeClr val="tx2"/>
                </a:solidFill>
                <a:latin typeface="Times New Roman" panose="02020603050405020304" pitchFamily="18" charset="0"/>
                <a:ea typeface="楷体_GB2312" pitchFamily="49" charset="-122"/>
              </a:rPr>
              <a:t>或</a:t>
            </a:r>
            <a:r>
              <a:rPr lang="en-US" altLang="zh-CN" sz="4000" b="1" i="1">
                <a:solidFill>
                  <a:schemeClr val="tx2"/>
                </a:solidFill>
                <a:latin typeface="Times New Roman" panose="02020603050405020304" pitchFamily="18" charset="0"/>
                <a:ea typeface="楷体_GB2312" pitchFamily="49" charset="-122"/>
              </a:rPr>
              <a:t>Q</a:t>
            </a:r>
            <a:r>
              <a:rPr lang="en-US" altLang="zh-CN" sz="4000" b="1">
                <a:solidFill>
                  <a:schemeClr val="tx2"/>
                </a:solidFill>
                <a:latin typeface="Times New Roman" panose="02020603050405020304" pitchFamily="18" charset="0"/>
                <a:ea typeface="楷体_GB2312" pitchFamily="49" charset="-122"/>
              </a:rPr>
              <a:t>)</a:t>
            </a:r>
            <a:r>
              <a:rPr lang="zh-CN" altLang="en-US" sz="4000" b="1">
                <a:latin typeface="Times New Roman" panose="02020603050405020304" pitchFamily="18" charset="0"/>
                <a:ea typeface="楷体_GB2312" pitchFamily="49" charset="-122"/>
              </a:rPr>
              <a:t>表示。单位：</a:t>
            </a:r>
            <a:r>
              <a:rPr lang="en-US" altLang="zh-CN" sz="4000" b="1">
                <a:latin typeface="Times New Roman" panose="02020603050405020304" pitchFamily="18" charset="0"/>
                <a:ea typeface="楷体_GB2312" pitchFamily="49" charset="-122"/>
              </a:rPr>
              <a:t>J</a:t>
            </a:r>
            <a:r>
              <a:rPr lang="zh-CN" altLang="en-US" sz="4000" b="1">
                <a:latin typeface="Times New Roman" panose="02020603050405020304" pitchFamily="18" charset="0"/>
                <a:ea typeface="楷体_GB2312" pitchFamily="49" charset="-122"/>
              </a:rPr>
              <a:t>或</a:t>
            </a:r>
            <a:r>
              <a:rPr lang="en-US" altLang="zh-CN" sz="4000" b="1">
                <a:latin typeface="Times New Roman" panose="02020603050405020304" pitchFamily="18" charset="0"/>
                <a:ea typeface="楷体_GB2312" pitchFamily="49" charset="-122"/>
              </a:rPr>
              <a:t>kJ</a:t>
            </a:r>
            <a:r>
              <a:rPr lang="zh-CN" altLang="en-US" sz="4000" b="1">
                <a:latin typeface="Times New Roman" panose="02020603050405020304" pitchFamily="18" charset="0"/>
                <a:ea typeface="楷体_GB2312" pitchFamily="49" charset="-122"/>
              </a:rPr>
              <a:t>。</a:t>
            </a:r>
          </a:p>
        </p:txBody>
      </p:sp>
      <p:sp>
        <p:nvSpPr>
          <p:cNvPr id="683011" name="Text Box 3">
            <a:extLst>
              <a:ext uri="{FF2B5EF4-FFF2-40B4-BE49-F238E27FC236}">
                <a16:creationId xmlns:a16="http://schemas.microsoft.com/office/drawing/2014/main" id="{E130E75C-0C52-44A2-BC0F-B341FF266E87}"/>
              </a:ext>
            </a:extLst>
          </p:cNvPr>
          <p:cNvSpPr txBox="1">
            <a:spLocks noChangeArrowheads="1"/>
          </p:cNvSpPr>
          <p:nvPr/>
        </p:nvSpPr>
        <p:spPr bwMode="auto">
          <a:xfrm>
            <a:off x="395288" y="4652963"/>
            <a:ext cx="7632700"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kumimoji="1" lang="en-US" altLang="zh-CN" sz="4400" b="1">
                <a:latin typeface="Times New Roman" panose="02020603050405020304" pitchFamily="18" charset="0"/>
              </a:rPr>
              <a:t>SI</a:t>
            </a:r>
            <a:r>
              <a:rPr kumimoji="1" lang="zh-CN" altLang="en-US" sz="4400" b="1">
                <a:latin typeface="Times New Roman" panose="02020603050405020304" pitchFamily="18" charset="0"/>
              </a:rPr>
              <a:t>单位</a:t>
            </a:r>
            <a:r>
              <a:rPr kumimoji="1" lang="en-US" altLang="zh-CN" sz="4400" b="1">
                <a:latin typeface="Times New Roman" panose="02020603050405020304" pitchFamily="18" charset="0"/>
              </a:rPr>
              <a:t>J,</a:t>
            </a:r>
            <a:r>
              <a:rPr kumimoji="1" lang="en-US" altLang="zh-CN" sz="4000">
                <a:latin typeface="Times New Roman" panose="02020603050405020304" pitchFamily="18" charset="0"/>
              </a:rPr>
              <a:t>       </a:t>
            </a:r>
            <a:r>
              <a:rPr kumimoji="1" lang="en-US" altLang="zh-CN" sz="4400" b="1">
                <a:latin typeface="Times New Roman" panose="02020603050405020304" pitchFamily="18" charset="0"/>
              </a:rPr>
              <a:t>1 J = 1 kg</a:t>
            </a:r>
            <a:r>
              <a:rPr kumimoji="1" lang="en-US" altLang="zh-CN" sz="4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4400" b="1">
                <a:latin typeface="Times New Roman" panose="02020603050405020304" pitchFamily="18" charset="0"/>
              </a:rPr>
              <a:t>m</a:t>
            </a:r>
            <a:r>
              <a:rPr kumimoji="1" lang="en-US" altLang="zh-CN" sz="4400" b="1" baseline="30000">
                <a:latin typeface="Times New Roman" panose="02020603050405020304" pitchFamily="18" charset="0"/>
              </a:rPr>
              <a:t>2</a:t>
            </a:r>
            <a:r>
              <a:rPr kumimoji="1" lang="en-US" altLang="zh-CN" sz="4400" b="1">
                <a:latin typeface="Times New Roman" panose="02020603050405020304" pitchFamily="18" charset="0"/>
              </a:rPr>
              <a:t>/s</a:t>
            </a:r>
            <a:r>
              <a:rPr kumimoji="1" lang="en-US" altLang="zh-CN" sz="4400" b="1" baseline="30000">
                <a:latin typeface="Times New Roman" panose="02020603050405020304" pitchFamily="18" charset="0"/>
              </a:rPr>
              <a:t>2</a:t>
            </a:r>
            <a:r>
              <a:rPr kumimoji="1" lang="en-US" altLang="zh-CN" sz="4400" b="1">
                <a:latin typeface="Times New Roman" panose="02020603050405020304" pitchFamily="18" charset="0"/>
              </a:rPr>
              <a:t>    </a:t>
            </a:r>
          </a:p>
          <a:p>
            <a:pPr algn="just">
              <a:spcBef>
                <a:spcPct val="20000"/>
              </a:spcBef>
            </a:pPr>
            <a:r>
              <a:rPr kumimoji="1" lang="en-US" altLang="zh-CN" sz="4400" b="1">
                <a:latin typeface="Times New Roman" panose="02020603050405020304" pitchFamily="18" charset="0"/>
              </a:rPr>
              <a:t>                   1 cal = 4.184 J</a:t>
            </a:r>
          </a:p>
        </p:txBody>
      </p:sp>
      <p:sp>
        <p:nvSpPr>
          <p:cNvPr id="683012" name="Text Box 4">
            <a:extLst>
              <a:ext uri="{FF2B5EF4-FFF2-40B4-BE49-F238E27FC236}">
                <a16:creationId xmlns:a16="http://schemas.microsoft.com/office/drawing/2014/main" id="{9F2D913D-7AAB-442D-A5BA-05F413F79E00}"/>
              </a:ext>
            </a:extLst>
          </p:cNvPr>
          <p:cNvSpPr txBox="1">
            <a:spLocks noChangeArrowheads="1"/>
          </p:cNvSpPr>
          <p:nvPr/>
        </p:nvSpPr>
        <p:spPr bwMode="auto">
          <a:xfrm>
            <a:off x="250825" y="188913"/>
            <a:ext cx="3384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000" b="1"/>
              <a:t>2. </a:t>
            </a:r>
            <a:r>
              <a:rPr lang="zh-CN" altLang="en-US" sz="4000" b="1"/>
              <a:t>热和功</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3010">
                                            <p:txEl>
                                              <p:pRg st="1" end="1"/>
                                            </p:txEl>
                                          </p:spTgt>
                                        </p:tgtEl>
                                        <p:attrNameLst>
                                          <p:attrName>style.visibility</p:attrName>
                                        </p:attrNameLst>
                                      </p:cBhvr>
                                      <p:to>
                                        <p:strVal val="visible"/>
                                      </p:to>
                                    </p:set>
                                    <p:animEffect transition="in" filter="blinds(horizontal)">
                                      <p:cBhvr>
                                        <p:cTn id="7" dur="500"/>
                                        <p:tgtEl>
                                          <p:spTgt spid="68301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3011"/>
                                        </p:tgtEl>
                                        <p:attrNameLst>
                                          <p:attrName>style.visibility</p:attrName>
                                        </p:attrNameLst>
                                      </p:cBhvr>
                                      <p:to>
                                        <p:strVal val="visible"/>
                                      </p:to>
                                    </p:set>
                                    <p:animEffect transition="in" filter="blinds(horizontal)">
                                      <p:cBhvr>
                                        <p:cTn id="12" dur="500"/>
                                        <p:tgtEl>
                                          <p:spTgt spid="68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31ECBC96-BEDA-44E8-BA84-31F7F6C52A12}"/>
              </a:ext>
            </a:extLst>
          </p:cNvPr>
          <p:cNvSpPr>
            <a:spLocks noGrp="1"/>
          </p:cNvSpPr>
          <p:nvPr>
            <p:ph type="sldNum" sz="quarter" idx="12"/>
          </p:nvPr>
        </p:nvSpPr>
        <p:spPr/>
        <p:txBody>
          <a:bodyPr/>
          <a:lstStyle/>
          <a:p>
            <a:fld id="{7A6DCBBE-7442-4593-BA5C-EDCB95C2E8B9}" type="slidenum">
              <a:rPr lang="en-US" altLang="zh-CN"/>
              <a:pPr/>
              <a:t>44</a:t>
            </a:fld>
            <a:endParaRPr lang="en-US" altLang="zh-CN"/>
          </a:p>
        </p:txBody>
      </p:sp>
      <p:sp>
        <p:nvSpPr>
          <p:cNvPr id="684034" name="Rectangle 2">
            <a:extLst>
              <a:ext uri="{FF2B5EF4-FFF2-40B4-BE49-F238E27FC236}">
                <a16:creationId xmlns:a16="http://schemas.microsoft.com/office/drawing/2014/main" id="{1E652D64-51EC-42E3-8B90-525DF5A9D008}"/>
              </a:ext>
            </a:extLst>
          </p:cNvPr>
          <p:cNvSpPr>
            <a:spLocks noGrp="1" noChangeArrowheads="1"/>
          </p:cNvSpPr>
          <p:nvPr>
            <p:ph type="body" idx="1"/>
          </p:nvPr>
        </p:nvSpPr>
        <p:spPr>
          <a:xfrm>
            <a:off x="468313" y="333375"/>
            <a:ext cx="8207375" cy="5472113"/>
          </a:xfrm>
        </p:spPr>
        <p:txBody>
          <a:bodyPr/>
          <a:lstStyle/>
          <a:p>
            <a:pPr algn="just">
              <a:buFontTx/>
              <a:buNone/>
            </a:pPr>
            <a:r>
              <a:rPr lang="en-US" altLang="zh-CN" sz="4400" b="1">
                <a:solidFill>
                  <a:srgbClr val="0000FF"/>
                </a:solidFill>
                <a:latin typeface="Times New Roman" panose="02020603050405020304" pitchFamily="18" charset="0"/>
              </a:rPr>
              <a:t>(2) </a:t>
            </a:r>
            <a:r>
              <a:rPr lang="zh-CN" altLang="en-US" sz="4400" b="1">
                <a:solidFill>
                  <a:srgbClr val="0000FF"/>
                </a:solidFill>
                <a:latin typeface="Times New Roman" panose="02020603050405020304" pitchFamily="18" charset="0"/>
              </a:rPr>
              <a:t>功</a:t>
            </a:r>
            <a:r>
              <a:rPr lang="en-US" altLang="zh-CN" sz="4400" b="1">
                <a:solidFill>
                  <a:srgbClr val="0000FF"/>
                </a:solidFill>
                <a:latin typeface="Times New Roman" panose="02020603050405020304" pitchFamily="18" charset="0"/>
              </a:rPr>
              <a:t>(work):</a:t>
            </a:r>
          </a:p>
          <a:p>
            <a:pPr algn="just"/>
            <a:r>
              <a:rPr lang="zh-CN" altLang="en-US" sz="4400" b="1">
                <a:latin typeface="Times New Roman" panose="02020603050405020304" pitchFamily="18" charset="0"/>
                <a:ea typeface="楷体_GB2312" pitchFamily="49" charset="-122"/>
              </a:rPr>
              <a:t>除了热的形式以外，其它各种被传递的能量全叫做功，用</a:t>
            </a:r>
            <a:r>
              <a:rPr lang="en-US" altLang="zh-CN" sz="4400" b="1" i="1">
                <a:solidFill>
                  <a:srgbClr val="0000FF"/>
                </a:solidFill>
                <a:latin typeface="Times New Roman" panose="02020603050405020304" pitchFamily="18" charset="0"/>
                <a:ea typeface="楷体_GB2312" pitchFamily="49" charset="-122"/>
              </a:rPr>
              <a:t>w </a:t>
            </a:r>
            <a:r>
              <a:rPr lang="en-US" altLang="zh-CN" sz="4400" b="1">
                <a:solidFill>
                  <a:srgbClr val="0000FF"/>
                </a:solidFill>
                <a:latin typeface="Times New Roman" panose="02020603050405020304" pitchFamily="18" charset="0"/>
                <a:ea typeface="楷体_GB2312" pitchFamily="49" charset="-122"/>
              </a:rPr>
              <a:t>(</a:t>
            </a:r>
            <a:r>
              <a:rPr lang="zh-CN" altLang="en-US" sz="4400" b="1">
                <a:solidFill>
                  <a:srgbClr val="0000FF"/>
                </a:solidFill>
                <a:latin typeface="Times New Roman" panose="02020603050405020304" pitchFamily="18" charset="0"/>
                <a:ea typeface="楷体_GB2312" pitchFamily="49" charset="-122"/>
              </a:rPr>
              <a:t>或</a:t>
            </a:r>
            <a:r>
              <a:rPr lang="en-US" altLang="zh-CN" sz="4400" b="1" i="1">
                <a:solidFill>
                  <a:srgbClr val="0000FF"/>
                </a:solidFill>
                <a:latin typeface="Times New Roman" panose="02020603050405020304" pitchFamily="18" charset="0"/>
                <a:ea typeface="楷体_GB2312" pitchFamily="49" charset="-122"/>
              </a:rPr>
              <a:t>W</a:t>
            </a:r>
            <a:r>
              <a:rPr lang="en-US" altLang="zh-CN" sz="4400" b="1">
                <a:solidFill>
                  <a:srgbClr val="0000FF"/>
                </a:solidFill>
                <a:latin typeface="Times New Roman" panose="02020603050405020304" pitchFamily="18" charset="0"/>
                <a:ea typeface="楷体_GB2312" pitchFamily="49" charset="-122"/>
              </a:rPr>
              <a:t>)</a:t>
            </a:r>
            <a:r>
              <a:rPr lang="zh-CN" altLang="en-US" sz="4400" b="1">
                <a:latin typeface="Times New Roman" panose="02020603050405020304" pitchFamily="18" charset="0"/>
                <a:ea typeface="楷体_GB2312" pitchFamily="49" charset="-122"/>
              </a:rPr>
              <a:t>表示。单位：</a:t>
            </a:r>
            <a:r>
              <a:rPr lang="en-US" altLang="zh-CN" sz="4400" b="1">
                <a:latin typeface="Times New Roman" panose="02020603050405020304" pitchFamily="18" charset="0"/>
                <a:ea typeface="楷体_GB2312" pitchFamily="49" charset="-122"/>
              </a:rPr>
              <a:t>J </a:t>
            </a:r>
            <a:r>
              <a:rPr lang="zh-CN" altLang="en-US" sz="4400" b="1">
                <a:latin typeface="Times New Roman" panose="02020603050405020304" pitchFamily="18" charset="0"/>
                <a:ea typeface="楷体_GB2312" pitchFamily="49" charset="-122"/>
              </a:rPr>
              <a:t>或</a:t>
            </a:r>
            <a:r>
              <a:rPr lang="en-US" altLang="zh-CN" sz="4400" b="1">
                <a:latin typeface="Times New Roman" panose="02020603050405020304" pitchFamily="18" charset="0"/>
                <a:ea typeface="楷体_GB2312" pitchFamily="49" charset="-122"/>
              </a:rPr>
              <a:t>kJ</a:t>
            </a:r>
            <a:r>
              <a:rPr lang="zh-CN" altLang="en-US" sz="4400" b="1">
                <a:latin typeface="Times New Roman" panose="02020603050405020304" pitchFamily="18" charset="0"/>
                <a:ea typeface="楷体_GB2312" pitchFamily="49" charset="-122"/>
              </a:rPr>
              <a:t>。</a:t>
            </a:r>
          </a:p>
          <a:p>
            <a:pPr algn="just">
              <a:buFontTx/>
              <a:buNone/>
            </a:pPr>
            <a:r>
              <a:rPr lang="zh-CN" altLang="en-US" sz="4400">
                <a:latin typeface="Times New Roman" panose="02020603050405020304" pitchFamily="18" charset="0"/>
              </a:rPr>
              <a:t>  </a:t>
            </a:r>
            <a:r>
              <a:rPr lang="zh-CN" altLang="en-US" sz="4400" b="1">
                <a:latin typeface="Times New Roman" panose="02020603050405020304" pitchFamily="18" charset="0"/>
              </a:rPr>
              <a:t>如电功，体积功，机械功等。</a:t>
            </a:r>
          </a:p>
          <a:p>
            <a:pPr algn="just">
              <a:buFontTx/>
              <a:buNone/>
            </a:pPr>
            <a:r>
              <a:rPr lang="zh-CN" altLang="en-US" sz="4400" b="1">
                <a:latin typeface="Times New Roman" panose="02020603050405020304" pitchFamily="18" charset="0"/>
              </a:rPr>
              <a:t> 在热力学中，功分为</a:t>
            </a:r>
            <a:r>
              <a:rPr lang="zh-CN" altLang="en-US" sz="4400" b="1">
                <a:solidFill>
                  <a:srgbClr val="0000CC"/>
                </a:solidFill>
                <a:latin typeface="Times New Roman" panose="02020603050405020304" pitchFamily="18" charset="0"/>
                <a:ea typeface="楷体_GB2312" pitchFamily="49" charset="-122"/>
              </a:rPr>
              <a:t>体积功</a:t>
            </a:r>
            <a:r>
              <a:rPr lang="en-US" altLang="zh-CN" sz="4400" b="1">
                <a:solidFill>
                  <a:srgbClr val="0000CC"/>
                </a:solidFill>
                <a:latin typeface="Times New Roman" panose="02020603050405020304" pitchFamily="18" charset="0"/>
                <a:ea typeface="楷体_GB2312" pitchFamily="49" charset="-122"/>
              </a:rPr>
              <a:t>(</a:t>
            </a:r>
            <a:r>
              <a:rPr lang="en-US" altLang="zh-CN" sz="4400" b="1" i="1">
                <a:solidFill>
                  <a:srgbClr val="0000CC"/>
                </a:solidFill>
                <a:latin typeface="Times New Roman" panose="02020603050405020304" pitchFamily="18" charset="0"/>
                <a:ea typeface="楷体_GB2312" pitchFamily="49" charset="-122"/>
              </a:rPr>
              <a:t>w</a:t>
            </a:r>
            <a:r>
              <a:rPr lang="zh-CN" altLang="en-US" sz="4400" b="1" baseline="-25000">
                <a:solidFill>
                  <a:srgbClr val="0000CC"/>
                </a:solidFill>
                <a:latin typeface="Times New Roman" panose="02020603050405020304" pitchFamily="18" charset="0"/>
                <a:ea typeface="楷体_GB2312" pitchFamily="49" charset="-122"/>
              </a:rPr>
              <a:t>体</a:t>
            </a:r>
            <a:r>
              <a:rPr lang="en-US" altLang="zh-CN" sz="4400" b="1">
                <a:solidFill>
                  <a:srgbClr val="0000CC"/>
                </a:solidFill>
                <a:latin typeface="Times New Roman" panose="02020603050405020304" pitchFamily="18" charset="0"/>
                <a:ea typeface="楷体_GB2312" pitchFamily="49" charset="-122"/>
              </a:rPr>
              <a:t>)</a:t>
            </a:r>
            <a:r>
              <a:rPr lang="zh-CN" altLang="en-US" sz="4400">
                <a:latin typeface="Times New Roman" panose="02020603050405020304" pitchFamily="18" charset="0"/>
              </a:rPr>
              <a:t>和</a:t>
            </a:r>
            <a:r>
              <a:rPr lang="zh-CN" altLang="en-US" sz="4400" b="1">
                <a:solidFill>
                  <a:srgbClr val="0000CC"/>
                </a:solidFill>
                <a:latin typeface="Times New Roman" panose="02020603050405020304" pitchFamily="18" charset="0"/>
                <a:ea typeface="楷体_GB2312" pitchFamily="49" charset="-122"/>
              </a:rPr>
              <a:t>其它功</a:t>
            </a:r>
            <a:r>
              <a:rPr lang="zh-CN" altLang="en-US" sz="4400" b="1">
                <a:solidFill>
                  <a:srgbClr val="0000CC"/>
                </a:solidFill>
                <a:latin typeface="Times New Roman" panose="02020603050405020304" pitchFamily="18" charset="0"/>
              </a:rPr>
              <a:t>（</a:t>
            </a:r>
            <a:r>
              <a:rPr lang="zh-CN" altLang="en-US" sz="4400" b="1">
                <a:solidFill>
                  <a:srgbClr val="0000CC"/>
                </a:solidFill>
                <a:latin typeface="Times New Roman" panose="02020603050405020304" pitchFamily="18" charset="0"/>
                <a:ea typeface="楷体_GB2312" pitchFamily="49" charset="-122"/>
              </a:rPr>
              <a:t>或称有用功</a:t>
            </a:r>
            <a:r>
              <a:rPr lang="en-US" altLang="zh-CN" sz="4400" b="1" i="1">
                <a:solidFill>
                  <a:srgbClr val="0000CC"/>
                </a:solidFill>
                <a:latin typeface="Times New Roman" panose="02020603050405020304" pitchFamily="18" charset="0"/>
                <a:ea typeface="楷体_GB2312" pitchFamily="49" charset="-122"/>
              </a:rPr>
              <a:t>w</a:t>
            </a:r>
            <a:r>
              <a:rPr lang="en-US" altLang="zh-CN" sz="4400" b="1" i="1">
                <a:solidFill>
                  <a:srgbClr val="0000CC"/>
                </a:solidFill>
                <a:latin typeface="Times New Roman" panose="02020603050405020304" pitchFamily="18" charset="0"/>
                <a:ea typeface="楷体_GB2312" pitchFamily="49" charset="-122"/>
                <a:cs typeface="Times New Roman" panose="02020603050405020304" pitchFamily="18" charset="0"/>
              </a:rPr>
              <a:t>'</a:t>
            </a:r>
            <a:r>
              <a:rPr lang="zh-CN" altLang="en-US" sz="4400" b="1">
                <a:solidFill>
                  <a:srgbClr val="0000CC"/>
                </a:solidFill>
                <a:latin typeface="Times New Roman" panose="02020603050405020304" pitchFamily="18" charset="0"/>
              </a:rPr>
              <a:t>）</a:t>
            </a:r>
            <a:r>
              <a:rPr lang="zh-CN" altLang="en-US" sz="4400" b="1">
                <a:latin typeface="Times New Roman" panose="02020603050405020304" pitchFamily="18" charset="0"/>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4034">
                                            <p:txEl>
                                              <p:pRg st="2" end="2"/>
                                            </p:txEl>
                                          </p:spTgt>
                                        </p:tgtEl>
                                        <p:attrNameLst>
                                          <p:attrName>style.visibility</p:attrName>
                                        </p:attrNameLst>
                                      </p:cBhvr>
                                      <p:to>
                                        <p:strVal val="visible"/>
                                      </p:to>
                                    </p:set>
                                    <p:animEffect transition="in" filter="blinds(horizontal)">
                                      <p:cBhvr>
                                        <p:cTn id="7" dur="500"/>
                                        <p:tgtEl>
                                          <p:spTgt spid="68403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iterate type="lt">
                                    <p:tmPct val="0"/>
                                  </p:iterate>
                                  <p:childTnLst>
                                    <p:set>
                                      <p:cBhvr>
                                        <p:cTn id="11" dur="1" fill="hold">
                                          <p:stCondLst>
                                            <p:cond delay="0"/>
                                          </p:stCondLst>
                                        </p:cTn>
                                        <p:tgtEl>
                                          <p:spTgt spid="684034">
                                            <p:txEl>
                                              <p:pRg st="3" end="3"/>
                                            </p:txEl>
                                          </p:spTgt>
                                        </p:tgtEl>
                                        <p:attrNameLst>
                                          <p:attrName>style.visibility</p:attrName>
                                        </p:attrNameLst>
                                      </p:cBhvr>
                                      <p:to>
                                        <p:strVal val="visible"/>
                                      </p:to>
                                    </p:set>
                                    <p:anim calcmode="lin" valueType="num">
                                      <p:cBhvr additive="base">
                                        <p:cTn id="12" dur="500" fill="hold"/>
                                        <p:tgtEl>
                                          <p:spTgt spid="684034">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8403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a:extLst>
              <a:ext uri="{FF2B5EF4-FFF2-40B4-BE49-F238E27FC236}">
                <a16:creationId xmlns:a16="http://schemas.microsoft.com/office/drawing/2014/main" id="{1A658B58-A7BF-4D5A-A803-8579353B970F}"/>
              </a:ext>
            </a:extLst>
          </p:cNvPr>
          <p:cNvSpPr>
            <a:spLocks noGrp="1"/>
          </p:cNvSpPr>
          <p:nvPr>
            <p:ph type="sldNum" sz="quarter" idx="12"/>
          </p:nvPr>
        </p:nvSpPr>
        <p:spPr/>
        <p:txBody>
          <a:bodyPr/>
          <a:lstStyle/>
          <a:p>
            <a:fld id="{E6FCF045-3C20-432A-BC84-4EEF6D7F07A6}" type="slidenum">
              <a:rPr lang="en-US" altLang="zh-CN"/>
              <a:pPr/>
              <a:t>45</a:t>
            </a:fld>
            <a:endParaRPr lang="en-US" altLang="zh-CN"/>
          </a:p>
        </p:txBody>
      </p:sp>
      <p:sp>
        <p:nvSpPr>
          <p:cNvPr id="697347" name="Text Box 3">
            <a:extLst>
              <a:ext uri="{FF2B5EF4-FFF2-40B4-BE49-F238E27FC236}">
                <a16:creationId xmlns:a16="http://schemas.microsoft.com/office/drawing/2014/main" id="{1C9B1ACA-EF46-464F-A172-C102429A1A5A}"/>
              </a:ext>
            </a:extLst>
          </p:cNvPr>
          <p:cNvSpPr txBox="1">
            <a:spLocks noChangeArrowheads="1"/>
          </p:cNvSpPr>
          <p:nvPr/>
        </p:nvSpPr>
        <p:spPr bwMode="auto">
          <a:xfrm>
            <a:off x="250825" y="5043488"/>
            <a:ext cx="849630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pPr>
            <a:r>
              <a:rPr kumimoji="1" lang="zh-CN" altLang="en-US" sz="3200" b="1">
                <a:latin typeface="Times New Roman" panose="02020603050405020304" pitchFamily="18" charset="0"/>
              </a:rPr>
              <a:t>设</a:t>
            </a:r>
            <a:r>
              <a:rPr kumimoji="1" lang="en-US" altLang="zh-CN" sz="3200" b="1">
                <a:latin typeface="Times New Roman" panose="02020603050405020304" pitchFamily="18" charset="0"/>
              </a:rPr>
              <a:t>: </a:t>
            </a:r>
            <a:r>
              <a:rPr kumimoji="1" lang="zh-CN" altLang="en-US" sz="3200" b="1">
                <a:latin typeface="Times New Roman" panose="02020603050405020304" pitchFamily="18" charset="0"/>
              </a:rPr>
              <a:t>在一截面积为 </a:t>
            </a:r>
            <a:r>
              <a:rPr kumimoji="1" lang="en-US" altLang="zh-CN" sz="3200" b="1" i="1">
                <a:latin typeface="Times New Roman" panose="02020603050405020304" pitchFamily="18" charset="0"/>
              </a:rPr>
              <a:t>S</a:t>
            </a:r>
            <a:r>
              <a:rPr kumimoji="1" lang="en-US" altLang="zh-CN" sz="3200" b="1">
                <a:latin typeface="Times New Roman" panose="02020603050405020304" pitchFamily="18" charset="0"/>
              </a:rPr>
              <a:t> </a:t>
            </a:r>
            <a:r>
              <a:rPr kumimoji="1" lang="zh-CN" altLang="en-US" sz="3200" b="1">
                <a:latin typeface="Times New Roman" panose="02020603050405020304" pitchFamily="18" charset="0"/>
              </a:rPr>
              <a:t>的圆柱形筒内，理想气体系统经历一热力学过程，在恒外力</a:t>
            </a:r>
            <a:r>
              <a:rPr kumimoji="1" lang="en-US" altLang="zh-CN" sz="3200" b="1" i="1">
                <a:latin typeface="Times New Roman" panose="02020603050405020304" pitchFamily="18" charset="0"/>
              </a:rPr>
              <a:t>F</a:t>
            </a:r>
            <a:r>
              <a:rPr kumimoji="1" lang="zh-CN" altLang="en-US" sz="3200" b="1">
                <a:latin typeface="Times New Roman" panose="02020603050405020304" pitchFamily="18" charset="0"/>
              </a:rPr>
              <a:t>作用下，活塞从 </a:t>
            </a:r>
            <a:r>
              <a:rPr kumimoji="1" lang="en-US" altLang="zh-CN" sz="3200" b="1">
                <a:latin typeface="Times New Roman" panose="02020603050405020304" pitchFamily="18" charset="0"/>
              </a:rPr>
              <a:t>I </a:t>
            </a:r>
            <a:r>
              <a:rPr kumimoji="1" lang="zh-CN" altLang="en-US" sz="3200" b="1">
                <a:latin typeface="Times New Roman" panose="02020603050405020304" pitchFamily="18" charset="0"/>
              </a:rPr>
              <a:t>位移动到 </a:t>
            </a:r>
            <a:r>
              <a:rPr kumimoji="1" lang="en-US" altLang="zh-CN" sz="3200" b="1">
                <a:latin typeface="Times New Roman" panose="02020603050405020304" pitchFamily="18" charset="0"/>
              </a:rPr>
              <a:t>II </a:t>
            </a:r>
            <a:r>
              <a:rPr kumimoji="1" lang="zh-CN" altLang="en-US" sz="3200" b="1">
                <a:latin typeface="Times New Roman" panose="02020603050405020304" pitchFamily="18" charset="0"/>
              </a:rPr>
              <a:t>位，移动距离为</a:t>
            </a:r>
            <a:r>
              <a:rPr kumimoji="1" lang="zh-CN" altLang="en-US" sz="3200" b="1">
                <a:latin typeface="Times New Roman" panose="02020603050405020304" pitchFamily="18" charset="0"/>
                <a:sym typeface="Symbol" panose="05050102010706020507" pitchFamily="18" charset="2"/>
              </a:rPr>
              <a:t></a:t>
            </a:r>
            <a:r>
              <a:rPr kumimoji="1" lang="en-US" altLang="zh-CN" sz="3200" b="1" i="1">
                <a:latin typeface="Times New Roman" panose="02020603050405020304" pitchFamily="18" charset="0"/>
              </a:rPr>
              <a:t>l</a:t>
            </a:r>
            <a:r>
              <a:rPr kumimoji="1" lang="zh-CN" altLang="en-US" sz="3200" b="1">
                <a:latin typeface="Times New Roman" panose="02020603050405020304" pitchFamily="18" charset="0"/>
              </a:rPr>
              <a:t>。</a:t>
            </a:r>
          </a:p>
        </p:txBody>
      </p:sp>
      <p:sp>
        <p:nvSpPr>
          <p:cNvPr id="697348" name="Text Box 4">
            <a:extLst>
              <a:ext uri="{FF2B5EF4-FFF2-40B4-BE49-F238E27FC236}">
                <a16:creationId xmlns:a16="http://schemas.microsoft.com/office/drawing/2014/main" id="{9D83EE66-2758-4B43-AD5B-47F757D7845B}"/>
              </a:ext>
            </a:extLst>
          </p:cNvPr>
          <p:cNvSpPr txBox="1">
            <a:spLocks noChangeArrowheads="1"/>
          </p:cNvSpPr>
          <p:nvPr/>
        </p:nvSpPr>
        <p:spPr bwMode="auto">
          <a:xfrm>
            <a:off x="179388" y="260350"/>
            <a:ext cx="8497887"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3600" b="1">
                <a:solidFill>
                  <a:srgbClr val="0000FF"/>
                </a:solidFill>
              </a:rPr>
              <a:t>体积功</a:t>
            </a:r>
            <a:r>
              <a:rPr lang="en-US" altLang="zh-CN" sz="3600" b="1">
                <a:solidFill>
                  <a:srgbClr val="0000FF"/>
                </a:solidFill>
              </a:rPr>
              <a:t>(</a:t>
            </a:r>
            <a:r>
              <a:rPr lang="zh-CN" altLang="en-US" sz="3600" b="1">
                <a:solidFill>
                  <a:srgbClr val="0000FF"/>
                </a:solidFill>
              </a:rPr>
              <a:t>膨胀功</a:t>
            </a:r>
            <a:r>
              <a:rPr lang="en-US" altLang="zh-CN" sz="3600" b="1">
                <a:solidFill>
                  <a:srgbClr val="0000FF"/>
                </a:solidFill>
              </a:rPr>
              <a:t>)</a:t>
            </a:r>
            <a:r>
              <a:rPr lang="zh-CN" altLang="en-US" sz="3600" b="1">
                <a:solidFill>
                  <a:srgbClr val="0000FF"/>
                </a:solidFill>
              </a:rPr>
              <a:t>：</a:t>
            </a:r>
            <a:r>
              <a:rPr lang="zh-CN" altLang="en-US" sz="3600" b="1"/>
              <a:t>在一定外压下，由于</a:t>
            </a:r>
            <a:r>
              <a:rPr lang="zh-CN" altLang="en-US" sz="3600" b="1">
                <a:latin typeface="Times New Roman" panose="02020603050405020304" pitchFamily="18" charset="0"/>
              </a:rPr>
              <a:t>系统的体积发生变化而与环境交换的功称为体积功</a:t>
            </a:r>
            <a:r>
              <a:rPr lang="en-US" altLang="zh-CN" sz="3600" b="1">
                <a:solidFill>
                  <a:srgbClr val="0000CC"/>
                </a:solidFill>
                <a:latin typeface="Times New Roman" panose="02020603050405020304" pitchFamily="18" charset="0"/>
                <a:ea typeface="楷体_GB2312" pitchFamily="49" charset="-122"/>
              </a:rPr>
              <a:t>(</a:t>
            </a:r>
            <a:r>
              <a:rPr lang="en-US" altLang="zh-CN" sz="3600" b="1" i="1">
                <a:solidFill>
                  <a:srgbClr val="0000CC"/>
                </a:solidFill>
                <a:latin typeface="Times New Roman" panose="02020603050405020304" pitchFamily="18" charset="0"/>
                <a:ea typeface="楷体_GB2312" pitchFamily="49" charset="-122"/>
              </a:rPr>
              <a:t>w</a:t>
            </a:r>
            <a:r>
              <a:rPr lang="zh-CN" altLang="en-US" sz="3600" b="1" baseline="-25000">
                <a:solidFill>
                  <a:srgbClr val="0000CC"/>
                </a:solidFill>
                <a:latin typeface="Times New Roman" panose="02020603050405020304" pitchFamily="18" charset="0"/>
                <a:ea typeface="楷体_GB2312" pitchFamily="49" charset="-122"/>
              </a:rPr>
              <a:t>体</a:t>
            </a:r>
            <a:r>
              <a:rPr lang="en-US" altLang="zh-CN" sz="3600" b="1">
                <a:solidFill>
                  <a:srgbClr val="0000CC"/>
                </a:solidFill>
                <a:latin typeface="Times New Roman" panose="02020603050405020304" pitchFamily="18" charset="0"/>
                <a:ea typeface="楷体_GB2312" pitchFamily="49" charset="-122"/>
              </a:rPr>
              <a:t>)</a:t>
            </a:r>
            <a:r>
              <a:rPr lang="en-US" altLang="zh-CN" sz="3600" b="1">
                <a:latin typeface="Times New Roman" panose="02020603050405020304" pitchFamily="18" charset="0"/>
              </a:rPr>
              <a:t> </a:t>
            </a:r>
            <a:r>
              <a:rPr lang="zh-CN" altLang="en-US" sz="3600" b="1">
                <a:latin typeface="Times New Roman" panose="02020603050405020304" pitchFamily="18" charset="0"/>
              </a:rPr>
              <a:t>。</a:t>
            </a:r>
          </a:p>
        </p:txBody>
      </p:sp>
      <p:grpSp>
        <p:nvGrpSpPr>
          <p:cNvPr id="697349" name="Group 5">
            <a:extLst>
              <a:ext uri="{FF2B5EF4-FFF2-40B4-BE49-F238E27FC236}">
                <a16:creationId xmlns:a16="http://schemas.microsoft.com/office/drawing/2014/main" id="{A6C99A28-10D1-4DCE-AAFF-8B2FB42B2C2C}"/>
              </a:ext>
            </a:extLst>
          </p:cNvPr>
          <p:cNvGrpSpPr>
            <a:grpSpLocks/>
          </p:cNvGrpSpPr>
          <p:nvPr/>
        </p:nvGrpSpPr>
        <p:grpSpPr bwMode="auto">
          <a:xfrm>
            <a:off x="1403350" y="2060575"/>
            <a:ext cx="6048375" cy="2884488"/>
            <a:chOff x="158" y="1162"/>
            <a:chExt cx="3810" cy="1817"/>
          </a:xfrm>
        </p:grpSpPr>
        <p:sp>
          <p:nvSpPr>
            <p:cNvPr id="697350" name="Line 6">
              <a:extLst>
                <a:ext uri="{FF2B5EF4-FFF2-40B4-BE49-F238E27FC236}">
                  <a16:creationId xmlns:a16="http://schemas.microsoft.com/office/drawing/2014/main" id="{8E65F1D3-CF50-4F5E-90FA-7C760262BDAB}"/>
                </a:ext>
              </a:extLst>
            </p:cNvPr>
            <p:cNvSpPr>
              <a:spLocks noChangeShapeType="1"/>
            </p:cNvSpPr>
            <p:nvPr/>
          </p:nvSpPr>
          <p:spPr bwMode="auto">
            <a:xfrm>
              <a:off x="1247" y="1174"/>
              <a:ext cx="26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51" name="Line 7">
              <a:extLst>
                <a:ext uri="{FF2B5EF4-FFF2-40B4-BE49-F238E27FC236}">
                  <a16:creationId xmlns:a16="http://schemas.microsoft.com/office/drawing/2014/main" id="{3EA0C94A-9492-4E2D-B252-292DED671EBB}"/>
                </a:ext>
              </a:extLst>
            </p:cNvPr>
            <p:cNvSpPr>
              <a:spLocks noChangeShapeType="1"/>
            </p:cNvSpPr>
            <p:nvPr/>
          </p:nvSpPr>
          <p:spPr bwMode="auto">
            <a:xfrm>
              <a:off x="1247" y="1162"/>
              <a:ext cx="0" cy="104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52" name="Line 8">
              <a:extLst>
                <a:ext uri="{FF2B5EF4-FFF2-40B4-BE49-F238E27FC236}">
                  <a16:creationId xmlns:a16="http://schemas.microsoft.com/office/drawing/2014/main" id="{975B8F7D-95F6-4F15-BF9C-CC16FF81D6CF}"/>
                </a:ext>
              </a:extLst>
            </p:cNvPr>
            <p:cNvSpPr>
              <a:spLocks noChangeShapeType="1"/>
            </p:cNvSpPr>
            <p:nvPr/>
          </p:nvSpPr>
          <p:spPr bwMode="auto">
            <a:xfrm>
              <a:off x="1244" y="2193"/>
              <a:ext cx="263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53" name="Line 9">
              <a:extLst>
                <a:ext uri="{FF2B5EF4-FFF2-40B4-BE49-F238E27FC236}">
                  <a16:creationId xmlns:a16="http://schemas.microsoft.com/office/drawing/2014/main" id="{7BAF0E15-C6C7-42E5-BEDE-96655B19F5BF}"/>
                </a:ext>
              </a:extLst>
            </p:cNvPr>
            <p:cNvSpPr>
              <a:spLocks noChangeShapeType="1"/>
            </p:cNvSpPr>
            <p:nvPr/>
          </p:nvSpPr>
          <p:spPr bwMode="auto">
            <a:xfrm>
              <a:off x="2109" y="1162"/>
              <a:ext cx="0" cy="1020"/>
            </a:xfrm>
            <a:prstGeom prst="line">
              <a:avLst/>
            </a:prstGeom>
            <a:noFill/>
            <a:ln w="1270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54" name="Line 10">
              <a:extLst>
                <a:ext uri="{FF2B5EF4-FFF2-40B4-BE49-F238E27FC236}">
                  <a16:creationId xmlns:a16="http://schemas.microsoft.com/office/drawing/2014/main" id="{55C1B411-F8CF-4AF6-8903-7ACF68FAE107}"/>
                </a:ext>
              </a:extLst>
            </p:cNvPr>
            <p:cNvSpPr>
              <a:spLocks noChangeShapeType="1"/>
            </p:cNvSpPr>
            <p:nvPr/>
          </p:nvSpPr>
          <p:spPr bwMode="auto">
            <a:xfrm>
              <a:off x="3061" y="1162"/>
              <a:ext cx="0" cy="1043"/>
            </a:xfrm>
            <a:prstGeom prst="line">
              <a:avLst/>
            </a:prstGeom>
            <a:noFill/>
            <a:ln w="1270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55" name="Line 11">
              <a:extLst>
                <a:ext uri="{FF2B5EF4-FFF2-40B4-BE49-F238E27FC236}">
                  <a16:creationId xmlns:a16="http://schemas.microsoft.com/office/drawing/2014/main" id="{6D63C7E5-55DF-4FD8-8501-7B2204B54531}"/>
                </a:ext>
              </a:extLst>
            </p:cNvPr>
            <p:cNvSpPr>
              <a:spLocks noChangeShapeType="1"/>
            </p:cNvSpPr>
            <p:nvPr/>
          </p:nvSpPr>
          <p:spPr bwMode="auto">
            <a:xfrm flipH="1">
              <a:off x="3152" y="1661"/>
              <a:ext cx="59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56" name="Line 12">
              <a:extLst>
                <a:ext uri="{FF2B5EF4-FFF2-40B4-BE49-F238E27FC236}">
                  <a16:creationId xmlns:a16="http://schemas.microsoft.com/office/drawing/2014/main" id="{4A5AD573-36D0-4731-B01C-8D38998070ED}"/>
                </a:ext>
              </a:extLst>
            </p:cNvPr>
            <p:cNvSpPr>
              <a:spLocks noChangeShapeType="1"/>
            </p:cNvSpPr>
            <p:nvPr/>
          </p:nvSpPr>
          <p:spPr bwMode="auto">
            <a:xfrm>
              <a:off x="2109" y="2205"/>
              <a:ext cx="0" cy="45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57" name="Line 13">
              <a:extLst>
                <a:ext uri="{FF2B5EF4-FFF2-40B4-BE49-F238E27FC236}">
                  <a16:creationId xmlns:a16="http://schemas.microsoft.com/office/drawing/2014/main" id="{58A8CD6F-4EB9-4D31-94ED-92ACB4659BEE}"/>
                </a:ext>
              </a:extLst>
            </p:cNvPr>
            <p:cNvSpPr>
              <a:spLocks noChangeShapeType="1"/>
            </p:cNvSpPr>
            <p:nvPr/>
          </p:nvSpPr>
          <p:spPr bwMode="auto">
            <a:xfrm>
              <a:off x="3061" y="2205"/>
              <a:ext cx="0" cy="45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58" name="Line 14">
              <a:extLst>
                <a:ext uri="{FF2B5EF4-FFF2-40B4-BE49-F238E27FC236}">
                  <a16:creationId xmlns:a16="http://schemas.microsoft.com/office/drawing/2014/main" id="{1BEACC51-D7E8-41E1-99E4-18CD77CD5ECF}"/>
                </a:ext>
              </a:extLst>
            </p:cNvPr>
            <p:cNvSpPr>
              <a:spLocks noChangeShapeType="1"/>
            </p:cNvSpPr>
            <p:nvPr/>
          </p:nvSpPr>
          <p:spPr bwMode="auto">
            <a:xfrm>
              <a:off x="2109" y="2478"/>
              <a:ext cx="952"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59" name="Text Box 15">
              <a:extLst>
                <a:ext uri="{FF2B5EF4-FFF2-40B4-BE49-F238E27FC236}">
                  <a16:creationId xmlns:a16="http://schemas.microsoft.com/office/drawing/2014/main" id="{57BD0EB8-8CB2-4C25-A6D9-4B5D21636E0D}"/>
                </a:ext>
              </a:extLst>
            </p:cNvPr>
            <p:cNvSpPr txBox="1">
              <a:spLocks noChangeArrowheads="1"/>
            </p:cNvSpPr>
            <p:nvPr/>
          </p:nvSpPr>
          <p:spPr bwMode="auto">
            <a:xfrm>
              <a:off x="2382" y="2160"/>
              <a:ext cx="49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i="1">
                  <a:latin typeface="Times New Roman" panose="02020603050405020304" pitchFamily="18" charset="0"/>
                  <a:cs typeface="Times New Roman" panose="02020603050405020304" pitchFamily="18" charset="0"/>
                  <a:sym typeface="Symbol" panose="05050102010706020507" pitchFamily="18" charset="2"/>
                </a:rPr>
                <a:t>l</a:t>
              </a:r>
            </a:p>
          </p:txBody>
        </p:sp>
        <p:sp>
          <p:nvSpPr>
            <p:cNvPr id="697360" name="Text Box 16">
              <a:extLst>
                <a:ext uri="{FF2B5EF4-FFF2-40B4-BE49-F238E27FC236}">
                  <a16:creationId xmlns:a16="http://schemas.microsoft.com/office/drawing/2014/main" id="{3C83F6BA-0BEF-4CE9-A454-AD7281A13C18}"/>
                </a:ext>
              </a:extLst>
            </p:cNvPr>
            <p:cNvSpPr txBox="1">
              <a:spLocks noChangeArrowheads="1"/>
            </p:cNvSpPr>
            <p:nvPr/>
          </p:nvSpPr>
          <p:spPr bwMode="auto">
            <a:xfrm>
              <a:off x="3696" y="1480"/>
              <a:ext cx="2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i="1">
                  <a:latin typeface="Times New Roman" panose="02020603050405020304" pitchFamily="18" charset="0"/>
                  <a:cs typeface="Times New Roman" panose="02020603050405020304" pitchFamily="18" charset="0"/>
                </a:rPr>
                <a:t>F</a:t>
              </a:r>
            </a:p>
          </p:txBody>
        </p:sp>
        <p:sp>
          <p:nvSpPr>
            <p:cNvPr id="697361" name="Text Box 17">
              <a:extLst>
                <a:ext uri="{FF2B5EF4-FFF2-40B4-BE49-F238E27FC236}">
                  <a16:creationId xmlns:a16="http://schemas.microsoft.com/office/drawing/2014/main" id="{C1705226-77C5-4597-AEF5-2C33E7BBE92C}"/>
                </a:ext>
              </a:extLst>
            </p:cNvPr>
            <p:cNvSpPr txBox="1">
              <a:spLocks noChangeArrowheads="1"/>
            </p:cNvSpPr>
            <p:nvPr/>
          </p:nvSpPr>
          <p:spPr bwMode="auto">
            <a:xfrm>
              <a:off x="158" y="1523"/>
              <a:ext cx="10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Times New Roman" panose="02020603050405020304" pitchFamily="18" charset="0"/>
                  <a:cs typeface="Times New Roman" panose="02020603050405020304" pitchFamily="18" charset="0"/>
                </a:rPr>
                <a:t>截面积</a:t>
              </a:r>
              <a:r>
                <a:rPr lang="en-US" altLang="zh-CN" sz="3200" b="1" i="1">
                  <a:latin typeface="Times New Roman" panose="02020603050405020304" pitchFamily="18" charset="0"/>
                  <a:cs typeface="Times New Roman" panose="02020603050405020304" pitchFamily="18" charset="0"/>
                </a:rPr>
                <a:t>S</a:t>
              </a:r>
            </a:p>
          </p:txBody>
        </p:sp>
        <p:sp>
          <p:nvSpPr>
            <p:cNvPr id="697362" name="Text Box 18">
              <a:extLst>
                <a:ext uri="{FF2B5EF4-FFF2-40B4-BE49-F238E27FC236}">
                  <a16:creationId xmlns:a16="http://schemas.microsoft.com/office/drawing/2014/main" id="{90028BBB-2701-47B0-A001-51248E538180}"/>
                </a:ext>
              </a:extLst>
            </p:cNvPr>
            <p:cNvSpPr txBox="1">
              <a:spLocks noChangeArrowheads="1"/>
            </p:cNvSpPr>
            <p:nvPr/>
          </p:nvSpPr>
          <p:spPr bwMode="auto">
            <a:xfrm>
              <a:off x="2971" y="2611"/>
              <a:ext cx="2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Times New Roman" panose="02020603050405020304" pitchFamily="18" charset="0"/>
                  <a:cs typeface="Times New Roman" panose="02020603050405020304" pitchFamily="18" charset="0"/>
                </a:rPr>
                <a:t>I</a:t>
              </a:r>
            </a:p>
          </p:txBody>
        </p:sp>
        <p:sp>
          <p:nvSpPr>
            <p:cNvPr id="697363" name="Text Box 19">
              <a:extLst>
                <a:ext uri="{FF2B5EF4-FFF2-40B4-BE49-F238E27FC236}">
                  <a16:creationId xmlns:a16="http://schemas.microsoft.com/office/drawing/2014/main" id="{DAB02D71-4F7E-470D-995A-B44BA0696E88}"/>
                </a:ext>
              </a:extLst>
            </p:cNvPr>
            <p:cNvSpPr txBox="1">
              <a:spLocks noChangeArrowheads="1"/>
            </p:cNvSpPr>
            <p:nvPr/>
          </p:nvSpPr>
          <p:spPr bwMode="auto">
            <a:xfrm>
              <a:off x="1973" y="2614"/>
              <a:ext cx="45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Times New Roman" panose="02020603050405020304" pitchFamily="18" charset="0"/>
                  <a:cs typeface="Times New Roman" panose="02020603050405020304" pitchFamily="18" charset="0"/>
                </a:rPr>
                <a:t>II</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7348"/>
                                        </p:tgtEl>
                                        <p:attrNameLst>
                                          <p:attrName>style.visibility</p:attrName>
                                        </p:attrNameLst>
                                      </p:cBhvr>
                                      <p:to>
                                        <p:strVal val="visible"/>
                                      </p:to>
                                    </p:set>
                                    <p:animEffect transition="in" filter="blinds(horizontal)">
                                      <p:cBhvr>
                                        <p:cTn id="7" dur="500"/>
                                        <p:tgtEl>
                                          <p:spTgt spid="6973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7349"/>
                                        </p:tgtEl>
                                        <p:attrNameLst>
                                          <p:attrName>style.visibility</p:attrName>
                                        </p:attrNameLst>
                                      </p:cBhvr>
                                      <p:to>
                                        <p:strVal val="visible"/>
                                      </p:to>
                                    </p:set>
                                    <p:animEffect transition="in" filter="blinds(horizontal)">
                                      <p:cBhvr>
                                        <p:cTn id="12" dur="500"/>
                                        <p:tgtEl>
                                          <p:spTgt spid="6973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7347"/>
                                        </p:tgtEl>
                                        <p:attrNameLst>
                                          <p:attrName>style.visibility</p:attrName>
                                        </p:attrNameLst>
                                      </p:cBhvr>
                                      <p:to>
                                        <p:strVal val="visible"/>
                                      </p:to>
                                    </p:set>
                                    <p:animEffect transition="in" filter="blinds(horizontal)">
                                      <p:cBhvr>
                                        <p:cTn id="17" dur="500"/>
                                        <p:tgtEl>
                                          <p:spTgt spid="69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7" grpId="0"/>
      <p:bldP spid="69734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a:extLst>
              <a:ext uri="{FF2B5EF4-FFF2-40B4-BE49-F238E27FC236}">
                <a16:creationId xmlns:a16="http://schemas.microsoft.com/office/drawing/2014/main" id="{4510327D-BFDB-4942-ABD0-08AB1CD44495}"/>
              </a:ext>
            </a:extLst>
          </p:cNvPr>
          <p:cNvSpPr>
            <a:spLocks noGrp="1"/>
          </p:cNvSpPr>
          <p:nvPr>
            <p:ph type="sldNum" sz="quarter" idx="12"/>
          </p:nvPr>
        </p:nvSpPr>
        <p:spPr/>
        <p:txBody>
          <a:bodyPr/>
          <a:lstStyle/>
          <a:p>
            <a:fld id="{1C7790F6-1F9B-4E4B-AFF0-80D1DBF62AF4}" type="slidenum">
              <a:rPr lang="en-US" altLang="zh-CN"/>
              <a:pPr/>
              <a:t>46</a:t>
            </a:fld>
            <a:endParaRPr lang="en-US" altLang="zh-CN"/>
          </a:p>
        </p:txBody>
      </p:sp>
      <p:sp>
        <p:nvSpPr>
          <p:cNvPr id="698370" name="AutoShape 2">
            <a:extLst>
              <a:ext uri="{FF2B5EF4-FFF2-40B4-BE49-F238E27FC236}">
                <a16:creationId xmlns:a16="http://schemas.microsoft.com/office/drawing/2014/main" id="{88E03000-C8B3-43B1-9E0C-2ACAED48A0C1}"/>
              </a:ext>
            </a:extLst>
          </p:cNvPr>
          <p:cNvSpPr>
            <a:spLocks noChangeArrowheads="1"/>
          </p:cNvSpPr>
          <p:nvPr/>
        </p:nvSpPr>
        <p:spPr bwMode="auto">
          <a:xfrm>
            <a:off x="6877050" y="3644900"/>
            <a:ext cx="2197100" cy="790575"/>
          </a:xfrm>
          <a:prstGeom prst="wedgeRectCallout">
            <a:avLst>
              <a:gd name="adj1" fmla="val -57079"/>
              <a:gd name="adj2" fmla="val 25903"/>
            </a:avLst>
          </a:prstGeom>
          <a:solidFill>
            <a:srgbClr val="FFFFCC"/>
          </a:solidFill>
          <a:ln w="9525">
            <a:solidFill>
              <a:srgbClr val="D6009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600" b="1">
                <a:latin typeface="Times New Roman" panose="02020603050405020304" pitchFamily="18" charset="0"/>
                <a:cs typeface="Times New Roman" panose="02020603050405020304" pitchFamily="18" charset="0"/>
              </a:rPr>
              <a:t>= </a:t>
            </a:r>
            <a:r>
              <a:rPr lang="en-US" altLang="zh-CN" sz="3600" b="1" i="1">
                <a:latin typeface="Times New Roman" panose="02020603050405020304" pitchFamily="18" charset="0"/>
                <a:cs typeface="Times New Roman" panose="02020603050405020304" pitchFamily="18" charset="0"/>
              </a:rPr>
              <a:t>V</a:t>
            </a:r>
            <a:r>
              <a:rPr lang="zh-CN" altLang="en-US" sz="3600" b="1" baseline="-25000">
                <a:latin typeface="Times New Roman" panose="02020603050405020304" pitchFamily="18" charset="0"/>
                <a:cs typeface="Times New Roman" panose="02020603050405020304" pitchFamily="18" charset="0"/>
              </a:rPr>
              <a:t>始</a:t>
            </a:r>
            <a:r>
              <a:rPr lang="zh-CN" altLang="en-US" sz="3600" b="1" i="1">
                <a:latin typeface="Times New Roman" panose="02020603050405020304" pitchFamily="18" charset="0"/>
                <a:cs typeface="Times New Roman" panose="02020603050405020304" pitchFamily="18" charset="0"/>
                <a:sym typeface="Symbol" panose="05050102010706020507" pitchFamily="18" charset="2"/>
              </a:rPr>
              <a:t> </a:t>
            </a:r>
            <a:r>
              <a:rPr lang="en-US" altLang="zh-CN" sz="3600" b="1" i="1">
                <a:latin typeface="Times New Roman" panose="02020603050405020304" pitchFamily="18" charset="0"/>
                <a:cs typeface="Times New Roman" panose="02020603050405020304" pitchFamily="18" charset="0"/>
                <a:sym typeface="Symbol" panose="05050102010706020507" pitchFamily="18" charset="2"/>
              </a:rPr>
              <a:t>V</a:t>
            </a:r>
            <a:r>
              <a:rPr lang="zh-CN" altLang="en-US" sz="3600" b="1" baseline="-25000">
                <a:latin typeface="Times New Roman" panose="02020603050405020304" pitchFamily="18" charset="0"/>
                <a:cs typeface="Times New Roman" panose="02020603050405020304" pitchFamily="18" charset="0"/>
                <a:sym typeface="Symbol" panose="05050102010706020507" pitchFamily="18" charset="2"/>
              </a:rPr>
              <a:t>终</a:t>
            </a:r>
          </a:p>
        </p:txBody>
      </p:sp>
      <p:grpSp>
        <p:nvGrpSpPr>
          <p:cNvPr id="698371" name="Group 3">
            <a:extLst>
              <a:ext uri="{FF2B5EF4-FFF2-40B4-BE49-F238E27FC236}">
                <a16:creationId xmlns:a16="http://schemas.microsoft.com/office/drawing/2014/main" id="{EE4A2DB5-46BA-46E0-BB2B-11E66996004D}"/>
              </a:ext>
            </a:extLst>
          </p:cNvPr>
          <p:cNvGrpSpPr>
            <a:grpSpLocks/>
          </p:cNvGrpSpPr>
          <p:nvPr/>
        </p:nvGrpSpPr>
        <p:grpSpPr bwMode="auto">
          <a:xfrm>
            <a:off x="323850" y="188913"/>
            <a:ext cx="6048375" cy="2884487"/>
            <a:chOff x="158" y="1162"/>
            <a:chExt cx="3810" cy="1817"/>
          </a:xfrm>
        </p:grpSpPr>
        <p:sp>
          <p:nvSpPr>
            <p:cNvPr id="698372" name="Line 4">
              <a:extLst>
                <a:ext uri="{FF2B5EF4-FFF2-40B4-BE49-F238E27FC236}">
                  <a16:creationId xmlns:a16="http://schemas.microsoft.com/office/drawing/2014/main" id="{6690E17F-2803-4075-96B7-17A93DC0847C}"/>
                </a:ext>
              </a:extLst>
            </p:cNvPr>
            <p:cNvSpPr>
              <a:spLocks noChangeShapeType="1"/>
            </p:cNvSpPr>
            <p:nvPr/>
          </p:nvSpPr>
          <p:spPr bwMode="auto">
            <a:xfrm>
              <a:off x="1247" y="1174"/>
              <a:ext cx="26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8373" name="Line 5">
              <a:extLst>
                <a:ext uri="{FF2B5EF4-FFF2-40B4-BE49-F238E27FC236}">
                  <a16:creationId xmlns:a16="http://schemas.microsoft.com/office/drawing/2014/main" id="{245B1A71-0B3D-4B61-B442-30638A013F97}"/>
                </a:ext>
              </a:extLst>
            </p:cNvPr>
            <p:cNvSpPr>
              <a:spLocks noChangeShapeType="1"/>
            </p:cNvSpPr>
            <p:nvPr/>
          </p:nvSpPr>
          <p:spPr bwMode="auto">
            <a:xfrm>
              <a:off x="1247" y="1162"/>
              <a:ext cx="0" cy="104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8374" name="Line 6">
              <a:extLst>
                <a:ext uri="{FF2B5EF4-FFF2-40B4-BE49-F238E27FC236}">
                  <a16:creationId xmlns:a16="http://schemas.microsoft.com/office/drawing/2014/main" id="{7997F270-0328-4879-ACCD-8A3B522A625F}"/>
                </a:ext>
              </a:extLst>
            </p:cNvPr>
            <p:cNvSpPr>
              <a:spLocks noChangeShapeType="1"/>
            </p:cNvSpPr>
            <p:nvPr/>
          </p:nvSpPr>
          <p:spPr bwMode="auto">
            <a:xfrm>
              <a:off x="1244" y="2193"/>
              <a:ext cx="263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8375" name="Line 7">
              <a:extLst>
                <a:ext uri="{FF2B5EF4-FFF2-40B4-BE49-F238E27FC236}">
                  <a16:creationId xmlns:a16="http://schemas.microsoft.com/office/drawing/2014/main" id="{644BEDD8-2AC2-4094-9670-DF3B2D0C8CE5}"/>
                </a:ext>
              </a:extLst>
            </p:cNvPr>
            <p:cNvSpPr>
              <a:spLocks noChangeShapeType="1"/>
            </p:cNvSpPr>
            <p:nvPr/>
          </p:nvSpPr>
          <p:spPr bwMode="auto">
            <a:xfrm>
              <a:off x="2109" y="1162"/>
              <a:ext cx="0" cy="1020"/>
            </a:xfrm>
            <a:prstGeom prst="line">
              <a:avLst/>
            </a:prstGeom>
            <a:noFill/>
            <a:ln w="1270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8376" name="Line 8">
              <a:extLst>
                <a:ext uri="{FF2B5EF4-FFF2-40B4-BE49-F238E27FC236}">
                  <a16:creationId xmlns:a16="http://schemas.microsoft.com/office/drawing/2014/main" id="{542DCA33-3A2A-498D-9813-D666765FA17A}"/>
                </a:ext>
              </a:extLst>
            </p:cNvPr>
            <p:cNvSpPr>
              <a:spLocks noChangeShapeType="1"/>
            </p:cNvSpPr>
            <p:nvPr/>
          </p:nvSpPr>
          <p:spPr bwMode="auto">
            <a:xfrm>
              <a:off x="3061" y="1162"/>
              <a:ext cx="0" cy="1043"/>
            </a:xfrm>
            <a:prstGeom prst="line">
              <a:avLst/>
            </a:prstGeom>
            <a:noFill/>
            <a:ln w="1270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8377" name="Line 9">
              <a:extLst>
                <a:ext uri="{FF2B5EF4-FFF2-40B4-BE49-F238E27FC236}">
                  <a16:creationId xmlns:a16="http://schemas.microsoft.com/office/drawing/2014/main" id="{1B09C59D-5001-45E3-AFE2-680B1910DCF1}"/>
                </a:ext>
              </a:extLst>
            </p:cNvPr>
            <p:cNvSpPr>
              <a:spLocks noChangeShapeType="1"/>
            </p:cNvSpPr>
            <p:nvPr/>
          </p:nvSpPr>
          <p:spPr bwMode="auto">
            <a:xfrm flipH="1">
              <a:off x="3152" y="1661"/>
              <a:ext cx="59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8378" name="Line 10">
              <a:extLst>
                <a:ext uri="{FF2B5EF4-FFF2-40B4-BE49-F238E27FC236}">
                  <a16:creationId xmlns:a16="http://schemas.microsoft.com/office/drawing/2014/main" id="{0D3BBC53-7511-470C-A83D-8F88920DF05C}"/>
                </a:ext>
              </a:extLst>
            </p:cNvPr>
            <p:cNvSpPr>
              <a:spLocks noChangeShapeType="1"/>
            </p:cNvSpPr>
            <p:nvPr/>
          </p:nvSpPr>
          <p:spPr bwMode="auto">
            <a:xfrm>
              <a:off x="2109" y="2205"/>
              <a:ext cx="0" cy="45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8379" name="Line 11">
              <a:extLst>
                <a:ext uri="{FF2B5EF4-FFF2-40B4-BE49-F238E27FC236}">
                  <a16:creationId xmlns:a16="http://schemas.microsoft.com/office/drawing/2014/main" id="{DC526B51-F46A-43E4-8B52-5F8C9B10D380}"/>
                </a:ext>
              </a:extLst>
            </p:cNvPr>
            <p:cNvSpPr>
              <a:spLocks noChangeShapeType="1"/>
            </p:cNvSpPr>
            <p:nvPr/>
          </p:nvSpPr>
          <p:spPr bwMode="auto">
            <a:xfrm>
              <a:off x="3061" y="2205"/>
              <a:ext cx="0" cy="45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8380" name="Line 12">
              <a:extLst>
                <a:ext uri="{FF2B5EF4-FFF2-40B4-BE49-F238E27FC236}">
                  <a16:creationId xmlns:a16="http://schemas.microsoft.com/office/drawing/2014/main" id="{927AF640-E386-4477-B04C-317705FD168E}"/>
                </a:ext>
              </a:extLst>
            </p:cNvPr>
            <p:cNvSpPr>
              <a:spLocks noChangeShapeType="1"/>
            </p:cNvSpPr>
            <p:nvPr/>
          </p:nvSpPr>
          <p:spPr bwMode="auto">
            <a:xfrm>
              <a:off x="2109" y="2478"/>
              <a:ext cx="952"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8381" name="Text Box 13">
              <a:extLst>
                <a:ext uri="{FF2B5EF4-FFF2-40B4-BE49-F238E27FC236}">
                  <a16:creationId xmlns:a16="http://schemas.microsoft.com/office/drawing/2014/main" id="{0E540293-AA63-4F00-B7E8-82D0F0290050}"/>
                </a:ext>
              </a:extLst>
            </p:cNvPr>
            <p:cNvSpPr txBox="1">
              <a:spLocks noChangeArrowheads="1"/>
            </p:cNvSpPr>
            <p:nvPr/>
          </p:nvSpPr>
          <p:spPr bwMode="auto">
            <a:xfrm>
              <a:off x="2382" y="2160"/>
              <a:ext cx="49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i="1">
                  <a:latin typeface="Times New Roman" panose="02020603050405020304" pitchFamily="18" charset="0"/>
                  <a:cs typeface="Times New Roman" panose="02020603050405020304" pitchFamily="18" charset="0"/>
                  <a:sym typeface="Symbol" panose="05050102010706020507" pitchFamily="18" charset="2"/>
                </a:rPr>
                <a:t>l</a:t>
              </a:r>
            </a:p>
          </p:txBody>
        </p:sp>
        <p:sp>
          <p:nvSpPr>
            <p:cNvPr id="698382" name="Text Box 14">
              <a:extLst>
                <a:ext uri="{FF2B5EF4-FFF2-40B4-BE49-F238E27FC236}">
                  <a16:creationId xmlns:a16="http://schemas.microsoft.com/office/drawing/2014/main" id="{DF70A9C7-6060-4216-81A3-468449A9CB4E}"/>
                </a:ext>
              </a:extLst>
            </p:cNvPr>
            <p:cNvSpPr txBox="1">
              <a:spLocks noChangeArrowheads="1"/>
            </p:cNvSpPr>
            <p:nvPr/>
          </p:nvSpPr>
          <p:spPr bwMode="auto">
            <a:xfrm>
              <a:off x="3696" y="1480"/>
              <a:ext cx="2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i="1">
                  <a:latin typeface="Times New Roman" panose="02020603050405020304" pitchFamily="18" charset="0"/>
                  <a:cs typeface="Times New Roman" panose="02020603050405020304" pitchFamily="18" charset="0"/>
                </a:rPr>
                <a:t>F</a:t>
              </a:r>
            </a:p>
          </p:txBody>
        </p:sp>
        <p:sp>
          <p:nvSpPr>
            <p:cNvPr id="698383" name="Text Box 15">
              <a:extLst>
                <a:ext uri="{FF2B5EF4-FFF2-40B4-BE49-F238E27FC236}">
                  <a16:creationId xmlns:a16="http://schemas.microsoft.com/office/drawing/2014/main" id="{73F6348E-C579-4337-96F9-109404595179}"/>
                </a:ext>
              </a:extLst>
            </p:cNvPr>
            <p:cNvSpPr txBox="1">
              <a:spLocks noChangeArrowheads="1"/>
            </p:cNvSpPr>
            <p:nvPr/>
          </p:nvSpPr>
          <p:spPr bwMode="auto">
            <a:xfrm>
              <a:off x="158" y="1523"/>
              <a:ext cx="10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Times New Roman" panose="02020603050405020304" pitchFamily="18" charset="0"/>
                  <a:cs typeface="Times New Roman" panose="02020603050405020304" pitchFamily="18" charset="0"/>
                </a:rPr>
                <a:t>截面积</a:t>
              </a:r>
              <a:r>
                <a:rPr lang="en-US" altLang="zh-CN" sz="3200" b="1" i="1">
                  <a:latin typeface="Times New Roman" panose="02020603050405020304" pitchFamily="18" charset="0"/>
                  <a:cs typeface="Times New Roman" panose="02020603050405020304" pitchFamily="18" charset="0"/>
                </a:rPr>
                <a:t>S</a:t>
              </a:r>
            </a:p>
          </p:txBody>
        </p:sp>
        <p:sp>
          <p:nvSpPr>
            <p:cNvPr id="698384" name="Text Box 16">
              <a:extLst>
                <a:ext uri="{FF2B5EF4-FFF2-40B4-BE49-F238E27FC236}">
                  <a16:creationId xmlns:a16="http://schemas.microsoft.com/office/drawing/2014/main" id="{161E938B-2A17-4B3F-BDC9-738B541FC3B0}"/>
                </a:ext>
              </a:extLst>
            </p:cNvPr>
            <p:cNvSpPr txBox="1">
              <a:spLocks noChangeArrowheads="1"/>
            </p:cNvSpPr>
            <p:nvPr/>
          </p:nvSpPr>
          <p:spPr bwMode="auto">
            <a:xfrm>
              <a:off x="2971" y="2611"/>
              <a:ext cx="2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Times New Roman" panose="02020603050405020304" pitchFamily="18" charset="0"/>
                  <a:cs typeface="Times New Roman" panose="02020603050405020304" pitchFamily="18" charset="0"/>
                </a:rPr>
                <a:t>I</a:t>
              </a:r>
            </a:p>
          </p:txBody>
        </p:sp>
        <p:sp>
          <p:nvSpPr>
            <p:cNvPr id="698385" name="Text Box 17">
              <a:extLst>
                <a:ext uri="{FF2B5EF4-FFF2-40B4-BE49-F238E27FC236}">
                  <a16:creationId xmlns:a16="http://schemas.microsoft.com/office/drawing/2014/main" id="{EBD01D5C-4EB2-4BDB-B9EE-7A0E8CA74046}"/>
                </a:ext>
              </a:extLst>
            </p:cNvPr>
            <p:cNvSpPr txBox="1">
              <a:spLocks noChangeArrowheads="1"/>
            </p:cNvSpPr>
            <p:nvPr/>
          </p:nvSpPr>
          <p:spPr bwMode="auto">
            <a:xfrm>
              <a:off x="1973" y="2614"/>
              <a:ext cx="45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Times New Roman" panose="02020603050405020304" pitchFamily="18" charset="0"/>
                  <a:cs typeface="Times New Roman" panose="02020603050405020304" pitchFamily="18" charset="0"/>
                </a:rPr>
                <a:t>II</a:t>
              </a:r>
            </a:p>
          </p:txBody>
        </p:sp>
      </p:grpSp>
      <p:sp>
        <p:nvSpPr>
          <p:cNvPr id="698386" name="Rectangle 18">
            <a:extLst>
              <a:ext uri="{FF2B5EF4-FFF2-40B4-BE49-F238E27FC236}">
                <a16:creationId xmlns:a16="http://schemas.microsoft.com/office/drawing/2014/main" id="{5CB6D194-27AE-4449-B7C5-28BE27A91BBC}"/>
              </a:ext>
            </a:extLst>
          </p:cNvPr>
          <p:cNvSpPr>
            <a:spLocks noChangeArrowheads="1"/>
          </p:cNvSpPr>
          <p:nvPr/>
        </p:nvSpPr>
        <p:spPr bwMode="auto">
          <a:xfrm>
            <a:off x="107950" y="2997200"/>
            <a:ext cx="8229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zh-CN" altLang="en-US" sz="3600" b="1"/>
              <a:t>按照传统的功的定义，环境对系统的功</a:t>
            </a:r>
            <a:endParaRPr lang="zh-CN" altLang="en-US" sz="3600" b="1">
              <a:solidFill>
                <a:schemeClr val="tx2"/>
              </a:solidFill>
            </a:endParaRPr>
          </a:p>
        </p:txBody>
      </p:sp>
      <p:graphicFrame>
        <p:nvGraphicFramePr>
          <p:cNvPr id="698387" name="Object 19">
            <a:extLst>
              <a:ext uri="{FF2B5EF4-FFF2-40B4-BE49-F238E27FC236}">
                <a16:creationId xmlns:a16="http://schemas.microsoft.com/office/drawing/2014/main" id="{AB04A2B2-0994-45A0-B7E3-C6A5B12F1A9D}"/>
              </a:ext>
            </a:extLst>
          </p:cNvPr>
          <p:cNvGraphicFramePr>
            <a:graphicFrameLocks noChangeAspect="1"/>
          </p:cNvGraphicFramePr>
          <p:nvPr/>
        </p:nvGraphicFramePr>
        <p:xfrm>
          <a:off x="265113" y="4005263"/>
          <a:ext cx="6278562" cy="920750"/>
        </p:xfrm>
        <a:graphic>
          <a:graphicData uri="http://schemas.openxmlformats.org/presentationml/2006/ole">
            <mc:AlternateContent xmlns:mc="http://schemas.openxmlformats.org/markup-compatibility/2006">
              <mc:Choice xmlns:v="urn:schemas-microsoft-com:vml" Requires="v">
                <p:oleObj spid="_x0000_s698393" name="公式" r:id="rId3" imgW="1384200" imgH="203040" progId="Equation.3">
                  <p:embed/>
                </p:oleObj>
              </mc:Choice>
              <mc:Fallback>
                <p:oleObj name="公式" r:id="rId3" imgW="1384200" imgH="20304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113" y="4005263"/>
                        <a:ext cx="6278562"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8388" name="Text Box 20">
            <a:extLst>
              <a:ext uri="{FF2B5EF4-FFF2-40B4-BE49-F238E27FC236}">
                <a16:creationId xmlns:a16="http://schemas.microsoft.com/office/drawing/2014/main" id="{5A4AA987-1417-44AA-A5DC-81627D73F806}"/>
              </a:ext>
            </a:extLst>
          </p:cNvPr>
          <p:cNvSpPr txBox="1">
            <a:spLocks noChangeArrowheads="1"/>
          </p:cNvSpPr>
          <p:nvPr/>
        </p:nvSpPr>
        <p:spPr bwMode="auto">
          <a:xfrm>
            <a:off x="1042988" y="5300663"/>
            <a:ext cx="72723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400" b="1">
                <a:solidFill>
                  <a:schemeClr val="tx2"/>
                </a:solidFill>
                <a:latin typeface="Times New Roman" panose="02020603050405020304" pitchFamily="18" charset="0"/>
                <a:cs typeface="Times New Roman" panose="02020603050405020304" pitchFamily="18" charset="0"/>
              </a:rPr>
              <a:t>= </a:t>
            </a:r>
            <a:r>
              <a:rPr kumimoji="1" lang="en-US" altLang="zh-CN" sz="44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4400" b="1" i="1">
                <a:solidFill>
                  <a:schemeClr val="tx2"/>
                </a:solidFill>
                <a:latin typeface="Times New Roman" panose="02020603050405020304" pitchFamily="18" charset="0"/>
                <a:cs typeface="Times New Roman" panose="02020603050405020304" pitchFamily="18" charset="0"/>
              </a:rPr>
              <a:t>p </a:t>
            </a:r>
            <a:r>
              <a:rPr kumimoji="1" lang="en-US" altLang="zh-CN" sz="4400" b="1">
                <a:solidFill>
                  <a:schemeClr val="tx2"/>
                </a:solidFill>
                <a:latin typeface="Times New Roman" panose="02020603050405020304" pitchFamily="18" charset="0"/>
                <a:cs typeface="Times New Roman" panose="02020603050405020304" pitchFamily="18" charset="0"/>
              </a:rPr>
              <a:t>• (</a:t>
            </a:r>
            <a:r>
              <a:rPr kumimoji="1" lang="en-US" altLang="zh-CN" sz="44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4400" b="1" i="1">
                <a:solidFill>
                  <a:schemeClr val="tx2"/>
                </a:solidFill>
                <a:latin typeface="Times New Roman" panose="02020603050405020304" pitchFamily="18" charset="0"/>
                <a:cs typeface="Times New Roman" panose="02020603050405020304" pitchFamily="18" charset="0"/>
              </a:rPr>
              <a:t>V</a:t>
            </a:r>
            <a:r>
              <a:rPr kumimoji="1" lang="en-US" altLang="zh-CN" sz="4400" b="1">
                <a:solidFill>
                  <a:schemeClr val="tx2"/>
                </a:solidFill>
                <a:latin typeface="Times New Roman" panose="02020603050405020304" pitchFamily="18" charset="0"/>
                <a:cs typeface="Times New Roman" panose="02020603050405020304" pitchFamily="18" charset="0"/>
              </a:rPr>
              <a:t>)</a:t>
            </a:r>
            <a:r>
              <a:rPr kumimoji="1" lang="en-US" altLang="zh-CN" sz="44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 =  </a:t>
            </a:r>
            <a:r>
              <a:rPr kumimoji="1" lang="en-US" altLang="zh-CN" sz="4400" b="1" i="1">
                <a:solidFill>
                  <a:schemeClr val="tx2"/>
                </a:solidFill>
                <a:latin typeface="Times New Roman" panose="02020603050405020304" pitchFamily="18" charset="0"/>
                <a:cs typeface="Times New Roman" panose="02020603050405020304" pitchFamily="18" charset="0"/>
                <a:sym typeface="Symbol" panose="05050102010706020507" pitchFamily="18" charset="2"/>
              </a:rPr>
              <a:t>p </a:t>
            </a:r>
            <a:r>
              <a:rPr kumimoji="1" lang="en-US" altLang="zh-CN" sz="44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4400" b="1" i="1">
                <a:solidFill>
                  <a:schemeClr val="tx2"/>
                </a:solidFill>
                <a:latin typeface="Times New Roman" panose="02020603050405020304" pitchFamily="18" charset="0"/>
                <a:cs typeface="Times New Roman" panose="02020603050405020304" pitchFamily="18" charset="0"/>
              </a:rPr>
              <a:t>V</a:t>
            </a:r>
            <a:r>
              <a:rPr kumimoji="1" lang="en-US" altLang="zh-CN" sz="4400" b="1">
                <a:solidFill>
                  <a:schemeClr val="tx2"/>
                </a:solidFill>
                <a:latin typeface="Times New Roman" panose="02020603050405020304" pitchFamily="18" charset="0"/>
                <a:cs typeface="Times New Roman" panose="02020603050405020304" pitchFamily="18" charset="0"/>
              </a:rPr>
              <a:t> = </a:t>
            </a:r>
            <a:r>
              <a:rPr kumimoji="1" lang="en-US" altLang="zh-CN" sz="4400" b="1" i="1">
                <a:solidFill>
                  <a:schemeClr val="tx2"/>
                </a:solidFill>
                <a:latin typeface="Times New Roman" panose="02020603050405020304" pitchFamily="18" charset="0"/>
                <a:cs typeface="Times New Roman" panose="02020603050405020304" pitchFamily="18" charset="0"/>
              </a:rPr>
              <a:t>w</a:t>
            </a:r>
            <a:r>
              <a:rPr kumimoji="1" lang="zh-CN" altLang="en-US" sz="4400" b="1" baseline="-25000">
                <a:solidFill>
                  <a:schemeClr val="tx2"/>
                </a:solidFill>
                <a:latin typeface="Times New Roman" panose="02020603050405020304" pitchFamily="18" charset="0"/>
                <a:cs typeface="Times New Roman" panose="02020603050405020304" pitchFamily="18" charset="0"/>
              </a:rPr>
              <a:t>体</a:t>
            </a:r>
            <a:r>
              <a:rPr kumimoji="1" lang="zh-CN" altLang="en-US" sz="4400" b="1">
                <a:solidFill>
                  <a:schemeClr val="tx2"/>
                </a:solidFill>
                <a:latin typeface="Times New Roman" panose="02020603050405020304" pitchFamily="18" charset="0"/>
                <a:cs typeface="Times New Roman" panose="02020603050405020304" pitchFamily="18" charset="0"/>
              </a:rPr>
              <a:t> </a:t>
            </a:r>
          </a:p>
        </p:txBody>
      </p:sp>
      <p:sp>
        <p:nvSpPr>
          <p:cNvPr id="698389" name="Rectangle 21">
            <a:extLst>
              <a:ext uri="{FF2B5EF4-FFF2-40B4-BE49-F238E27FC236}">
                <a16:creationId xmlns:a16="http://schemas.microsoft.com/office/drawing/2014/main" id="{0C131C56-1030-4F5D-BDDE-47444F02207C}"/>
              </a:ext>
            </a:extLst>
          </p:cNvPr>
          <p:cNvSpPr>
            <a:spLocks noChangeArrowheads="1"/>
          </p:cNvSpPr>
          <p:nvPr/>
        </p:nvSpPr>
        <p:spPr bwMode="auto">
          <a:xfrm>
            <a:off x="4932363" y="4076700"/>
            <a:ext cx="1800225" cy="792163"/>
          </a:xfrm>
          <a:prstGeom prst="rect">
            <a:avLst/>
          </a:prstGeom>
          <a:noFill/>
          <a:ln w="38100">
            <a:solidFill>
              <a:srgbClr val="D6009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8390" name="Rectangle 22">
            <a:extLst>
              <a:ext uri="{FF2B5EF4-FFF2-40B4-BE49-F238E27FC236}">
                <a16:creationId xmlns:a16="http://schemas.microsoft.com/office/drawing/2014/main" id="{CD582879-98B7-4E43-A3F3-D92D54521085}"/>
              </a:ext>
            </a:extLst>
          </p:cNvPr>
          <p:cNvSpPr>
            <a:spLocks noChangeArrowheads="1"/>
          </p:cNvSpPr>
          <p:nvPr/>
        </p:nvSpPr>
        <p:spPr bwMode="auto">
          <a:xfrm>
            <a:off x="2411413" y="5373688"/>
            <a:ext cx="1584325" cy="792162"/>
          </a:xfrm>
          <a:prstGeom prst="rect">
            <a:avLst/>
          </a:prstGeom>
          <a:noFill/>
          <a:ln w="38100">
            <a:solidFill>
              <a:srgbClr val="D6009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8391" name="Rectangle 23">
            <a:extLst>
              <a:ext uri="{FF2B5EF4-FFF2-40B4-BE49-F238E27FC236}">
                <a16:creationId xmlns:a16="http://schemas.microsoft.com/office/drawing/2014/main" id="{68A1143C-AF17-4C04-A9C5-EA08E7678291}"/>
              </a:ext>
            </a:extLst>
          </p:cNvPr>
          <p:cNvSpPr>
            <a:spLocks noChangeArrowheads="1"/>
          </p:cNvSpPr>
          <p:nvPr/>
        </p:nvSpPr>
        <p:spPr bwMode="auto">
          <a:xfrm>
            <a:off x="3492500" y="188913"/>
            <a:ext cx="1403350" cy="1619250"/>
          </a:xfrm>
          <a:prstGeom prst="rect">
            <a:avLst/>
          </a:prstGeom>
          <a:gradFill rotWithShape="1">
            <a:gsLst>
              <a:gs pos="0">
                <a:srgbClr val="FF99CC">
                  <a:alpha val="62000"/>
                </a:srgbClr>
              </a:gs>
              <a:gs pos="100000">
                <a:srgbClr val="FF99CC">
                  <a:gamma/>
                  <a:tint val="95294"/>
                  <a:invGamma/>
                  <a:alpha val="60001"/>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8392" name="AutoShape 24">
            <a:extLst>
              <a:ext uri="{FF2B5EF4-FFF2-40B4-BE49-F238E27FC236}">
                <a16:creationId xmlns:a16="http://schemas.microsoft.com/office/drawing/2014/main" id="{3047890B-304F-402C-B013-818F5FE4DBBB}"/>
              </a:ext>
            </a:extLst>
          </p:cNvPr>
          <p:cNvSpPr>
            <a:spLocks noChangeArrowheads="1"/>
          </p:cNvSpPr>
          <p:nvPr/>
        </p:nvSpPr>
        <p:spPr bwMode="auto">
          <a:xfrm>
            <a:off x="6659563" y="620713"/>
            <a:ext cx="1657350" cy="790575"/>
          </a:xfrm>
          <a:prstGeom prst="wedgeRectCallout">
            <a:avLst>
              <a:gd name="adj1" fmla="val -72222"/>
              <a:gd name="adj2" fmla="val 7431"/>
            </a:avLst>
          </a:prstGeom>
          <a:solidFill>
            <a:srgbClr val="FF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600" b="1">
                <a:solidFill>
                  <a:srgbClr val="0000FF"/>
                </a:solidFill>
                <a:latin typeface="Times New Roman" panose="02020603050405020304" pitchFamily="18" charset="0"/>
                <a:cs typeface="Times New Roman" panose="02020603050405020304" pitchFamily="18" charset="0"/>
              </a:rPr>
              <a:t>= </a:t>
            </a:r>
            <a:r>
              <a:rPr lang="en-US" altLang="zh-CN" sz="3600" b="1" i="1">
                <a:solidFill>
                  <a:srgbClr val="0000FF"/>
                </a:solidFill>
                <a:latin typeface="Times New Roman" panose="02020603050405020304" pitchFamily="18" charset="0"/>
                <a:cs typeface="Times New Roman" panose="02020603050405020304" pitchFamily="18" charset="0"/>
              </a:rPr>
              <a:t>p • S</a:t>
            </a:r>
            <a:endParaRPr lang="en-US" altLang="zh-CN" sz="3600" b="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386"/>
                                        </p:tgtEl>
                                        <p:attrNameLst>
                                          <p:attrName>style.visibility</p:attrName>
                                        </p:attrNameLst>
                                      </p:cBhvr>
                                      <p:to>
                                        <p:strVal val="visible"/>
                                      </p:to>
                                    </p:set>
                                    <p:animEffect transition="in" filter="blinds(horizontal)">
                                      <p:cBhvr>
                                        <p:cTn id="7" dur="500"/>
                                        <p:tgtEl>
                                          <p:spTgt spid="698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8387"/>
                                        </p:tgtEl>
                                        <p:attrNameLst>
                                          <p:attrName>style.visibility</p:attrName>
                                        </p:attrNameLst>
                                      </p:cBhvr>
                                      <p:to>
                                        <p:strVal val="visible"/>
                                      </p:to>
                                    </p:set>
                                    <p:animEffect transition="in" filter="blinds(horizontal)">
                                      <p:cBhvr>
                                        <p:cTn id="12" dur="500"/>
                                        <p:tgtEl>
                                          <p:spTgt spid="6983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98392"/>
                                        </p:tgtEl>
                                        <p:attrNameLst>
                                          <p:attrName>style.visibility</p:attrName>
                                        </p:attrNameLst>
                                      </p:cBhvr>
                                      <p:to>
                                        <p:strVal val="visible"/>
                                      </p:to>
                                    </p:set>
                                    <p:animEffect transition="in" filter="wipe(right)">
                                      <p:cBhvr>
                                        <p:cTn id="17" dur="500"/>
                                        <p:tgtEl>
                                          <p:spTgt spid="6983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nodeType="clickEffect">
                                  <p:stCondLst>
                                    <p:cond delay="0"/>
                                  </p:stCondLst>
                                  <p:childTnLst>
                                    <p:set>
                                      <p:cBhvr>
                                        <p:cTn id="21" dur="1" fill="hold">
                                          <p:stCondLst>
                                            <p:cond delay="0"/>
                                          </p:stCondLst>
                                        </p:cTn>
                                        <p:tgtEl>
                                          <p:spTgt spid="698389"/>
                                        </p:tgtEl>
                                        <p:attrNameLst>
                                          <p:attrName>style.visibility</p:attrName>
                                        </p:attrNameLst>
                                      </p:cBhvr>
                                      <p:to>
                                        <p:strVal val="visible"/>
                                      </p:to>
                                    </p:set>
                                    <p:animEffect transition="in" filter="slide(fromTop)">
                                      <p:cBhvr>
                                        <p:cTn id="22" dur="500"/>
                                        <p:tgtEl>
                                          <p:spTgt spid="6983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698391"/>
                                        </p:tgtEl>
                                        <p:attrNameLst>
                                          <p:attrName>style.visibility</p:attrName>
                                        </p:attrNameLst>
                                      </p:cBhvr>
                                      <p:to>
                                        <p:strVal val="visible"/>
                                      </p:to>
                                    </p:set>
                                    <p:animEffect transition="in" filter="box(in)">
                                      <p:cBhvr>
                                        <p:cTn id="27" dur="500"/>
                                        <p:tgtEl>
                                          <p:spTgt spid="6983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98370"/>
                                        </p:tgtEl>
                                        <p:attrNameLst>
                                          <p:attrName>style.visibility</p:attrName>
                                        </p:attrNameLst>
                                      </p:cBhvr>
                                      <p:to>
                                        <p:strVal val="visible"/>
                                      </p:to>
                                    </p:set>
                                    <p:animEffect transition="in" filter="wipe(right)">
                                      <p:cBhvr>
                                        <p:cTn id="32" dur="500"/>
                                        <p:tgtEl>
                                          <p:spTgt spid="6983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8388"/>
                                        </p:tgtEl>
                                        <p:attrNameLst>
                                          <p:attrName>style.visibility</p:attrName>
                                        </p:attrNameLst>
                                      </p:cBhvr>
                                      <p:to>
                                        <p:strVal val="visible"/>
                                      </p:to>
                                    </p:set>
                                    <p:animEffect transition="in" filter="blinds(horizontal)">
                                      <p:cBhvr>
                                        <p:cTn id="37" dur="500"/>
                                        <p:tgtEl>
                                          <p:spTgt spid="6983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nodeType="clickEffect">
                                  <p:stCondLst>
                                    <p:cond delay="0"/>
                                  </p:stCondLst>
                                  <p:childTnLst>
                                    <p:set>
                                      <p:cBhvr>
                                        <p:cTn id="41" dur="1" fill="hold">
                                          <p:stCondLst>
                                            <p:cond delay="0"/>
                                          </p:stCondLst>
                                        </p:cTn>
                                        <p:tgtEl>
                                          <p:spTgt spid="698390"/>
                                        </p:tgtEl>
                                        <p:attrNameLst>
                                          <p:attrName>style.visibility</p:attrName>
                                        </p:attrNameLst>
                                      </p:cBhvr>
                                      <p:to>
                                        <p:strVal val="visible"/>
                                      </p:to>
                                    </p:set>
                                    <p:animEffect transition="in" filter="slide(fromTop)">
                                      <p:cBhvr>
                                        <p:cTn id="42" dur="500"/>
                                        <p:tgtEl>
                                          <p:spTgt spid="698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0" grpId="0" animBg="1"/>
      <p:bldP spid="698386" grpId="0"/>
      <p:bldP spid="698388" grpId="0"/>
      <p:bldP spid="69839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9B2B4184-51BF-46F4-A280-5BB29A9F670A}"/>
              </a:ext>
            </a:extLst>
          </p:cNvPr>
          <p:cNvSpPr>
            <a:spLocks noGrp="1"/>
          </p:cNvSpPr>
          <p:nvPr>
            <p:ph type="sldNum" sz="quarter" idx="12"/>
          </p:nvPr>
        </p:nvSpPr>
        <p:spPr/>
        <p:txBody>
          <a:bodyPr/>
          <a:lstStyle/>
          <a:p>
            <a:fld id="{2E3B789F-83B8-4DE9-8410-2146CADCD633}" type="slidenum">
              <a:rPr lang="en-US" altLang="zh-CN"/>
              <a:pPr/>
              <a:t>47</a:t>
            </a:fld>
            <a:endParaRPr lang="en-US" altLang="zh-CN"/>
          </a:p>
        </p:txBody>
      </p:sp>
      <p:sp>
        <p:nvSpPr>
          <p:cNvPr id="699394" name="Rectangle 2">
            <a:extLst>
              <a:ext uri="{FF2B5EF4-FFF2-40B4-BE49-F238E27FC236}">
                <a16:creationId xmlns:a16="http://schemas.microsoft.com/office/drawing/2014/main" id="{6CDBBADD-1B93-4728-9CD9-6500EAB4620D}"/>
              </a:ext>
            </a:extLst>
          </p:cNvPr>
          <p:cNvSpPr>
            <a:spLocks noGrp="1" noChangeArrowheads="1"/>
          </p:cNvSpPr>
          <p:nvPr>
            <p:ph type="body" idx="1"/>
          </p:nvPr>
        </p:nvSpPr>
        <p:spPr>
          <a:xfrm>
            <a:off x="323850" y="188913"/>
            <a:ext cx="8229600" cy="5400675"/>
          </a:xfrm>
        </p:spPr>
        <p:txBody>
          <a:bodyPr/>
          <a:lstStyle/>
          <a:p>
            <a:pPr algn="ctr">
              <a:lnSpc>
                <a:spcPct val="120000"/>
              </a:lnSpc>
              <a:buFontTx/>
              <a:buNone/>
            </a:pPr>
            <a:r>
              <a:rPr kumimoji="1" lang="en-US" altLang="zh-CN" sz="4400" b="1" i="1">
                <a:solidFill>
                  <a:srgbClr val="0000CC"/>
                </a:solidFill>
                <a:latin typeface="Times New Roman" panose="02020603050405020304" pitchFamily="18" charset="0"/>
              </a:rPr>
              <a:t>w</a:t>
            </a:r>
            <a:r>
              <a:rPr kumimoji="1" lang="zh-CN" altLang="en-US" sz="4400" b="1" baseline="-25000">
                <a:solidFill>
                  <a:srgbClr val="0000CC"/>
                </a:solidFill>
                <a:latin typeface="Times New Roman" panose="02020603050405020304" pitchFamily="18" charset="0"/>
              </a:rPr>
              <a:t>体</a:t>
            </a:r>
            <a:r>
              <a:rPr kumimoji="1" lang="zh-CN" altLang="en-US" sz="4400" b="1">
                <a:solidFill>
                  <a:srgbClr val="0000CC"/>
                </a:solidFill>
                <a:latin typeface="Times New Roman" panose="02020603050405020304" pitchFamily="18" charset="0"/>
              </a:rPr>
              <a:t> </a:t>
            </a:r>
            <a:r>
              <a:rPr kumimoji="1" lang="en-US" altLang="zh-CN" sz="4400" b="1">
                <a:solidFill>
                  <a:srgbClr val="0000CC"/>
                </a:solidFill>
                <a:latin typeface="Times New Roman" panose="02020603050405020304" pitchFamily="18" charset="0"/>
              </a:rPr>
              <a:t>= </a:t>
            </a:r>
            <a:r>
              <a:rPr kumimoji="1" lang="en-US" altLang="zh-CN" sz="4400" b="1">
                <a:solidFill>
                  <a:srgbClr val="0000CC"/>
                </a:solidFill>
                <a:latin typeface="Times New Roman" panose="02020603050405020304" pitchFamily="18" charset="0"/>
                <a:sym typeface="Symbol" panose="05050102010706020507" pitchFamily="18" charset="2"/>
              </a:rPr>
              <a:t></a:t>
            </a:r>
            <a:r>
              <a:rPr kumimoji="1" lang="en-US" altLang="zh-CN" sz="4400" b="1" i="1">
                <a:solidFill>
                  <a:srgbClr val="0000CC"/>
                </a:solidFill>
                <a:latin typeface="Times New Roman" panose="02020603050405020304" pitchFamily="18" charset="0"/>
                <a:sym typeface="Symbol" panose="05050102010706020507" pitchFamily="18" charset="2"/>
              </a:rPr>
              <a:t>p</a:t>
            </a:r>
            <a:r>
              <a:rPr kumimoji="1" lang="en-US" altLang="zh-CN" sz="4400" b="1">
                <a:solidFill>
                  <a:srgbClr val="0000CC"/>
                </a:solidFill>
                <a:latin typeface="Times New Roman" panose="02020603050405020304" pitchFamily="18" charset="0"/>
                <a:sym typeface="Symbol" panose="05050102010706020507" pitchFamily="18" charset="2"/>
              </a:rPr>
              <a:t>•</a:t>
            </a:r>
            <a:r>
              <a:rPr kumimoji="1" lang="en-US" altLang="zh-CN" sz="4400" b="1" i="1">
                <a:solidFill>
                  <a:srgbClr val="0000CC"/>
                </a:solidFill>
                <a:latin typeface="Times New Roman" panose="02020603050405020304" pitchFamily="18" charset="0"/>
              </a:rPr>
              <a:t>V</a:t>
            </a:r>
          </a:p>
          <a:p>
            <a:pPr algn="just">
              <a:lnSpc>
                <a:spcPct val="120000"/>
              </a:lnSpc>
              <a:buFontTx/>
              <a:buNone/>
            </a:pPr>
            <a:r>
              <a:rPr kumimoji="1" lang="zh-CN" altLang="en-US" sz="4000" b="1">
                <a:solidFill>
                  <a:schemeClr val="tx2"/>
                </a:solidFill>
                <a:latin typeface="Times New Roman" panose="02020603050405020304" pitchFamily="18" charset="0"/>
              </a:rPr>
              <a:t>若 </a:t>
            </a:r>
            <a:r>
              <a:rPr kumimoji="1" lang="en-US" altLang="zh-CN" sz="4000" b="1" i="1">
                <a:solidFill>
                  <a:schemeClr val="tx2"/>
                </a:solidFill>
                <a:latin typeface="Times New Roman" panose="02020603050405020304" pitchFamily="18" charset="0"/>
              </a:rPr>
              <a:t>p</a:t>
            </a:r>
            <a:r>
              <a:rPr kumimoji="1" lang="en-US" altLang="zh-CN" sz="4000" b="1">
                <a:solidFill>
                  <a:schemeClr val="tx2"/>
                </a:solidFill>
                <a:latin typeface="Times New Roman" panose="02020603050405020304" pitchFamily="18" charset="0"/>
              </a:rPr>
              <a:t> </a:t>
            </a:r>
            <a:r>
              <a:rPr kumimoji="1" lang="en-US" altLang="zh-CN" sz="4000" b="1">
                <a:solidFill>
                  <a:schemeClr val="tx2"/>
                </a:solidFill>
                <a:latin typeface="Times New Roman" panose="02020603050405020304" pitchFamily="18" charset="0"/>
                <a:sym typeface="Symbol" panose="05050102010706020507" pitchFamily="18" charset="2"/>
              </a:rPr>
              <a:t> 0</a:t>
            </a:r>
            <a:r>
              <a:rPr kumimoji="1" lang="zh-CN" altLang="en-US" sz="4000" b="1">
                <a:solidFill>
                  <a:schemeClr val="tx2"/>
                </a:solidFill>
                <a:latin typeface="Times New Roman" panose="02020603050405020304" pitchFamily="18" charset="0"/>
                <a:sym typeface="Symbol" panose="05050102010706020507" pitchFamily="18" charset="2"/>
              </a:rPr>
              <a:t>，</a:t>
            </a:r>
          </a:p>
          <a:p>
            <a:pPr algn="just">
              <a:lnSpc>
                <a:spcPct val="120000"/>
              </a:lnSpc>
            </a:pPr>
            <a:r>
              <a:rPr kumimoji="1" lang="zh-CN" altLang="en-US" sz="4000" b="1">
                <a:solidFill>
                  <a:schemeClr val="tx2"/>
                </a:solidFill>
                <a:latin typeface="Times New Roman" panose="02020603050405020304" pitchFamily="18" charset="0"/>
                <a:sym typeface="Symbol" panose="05050102010706020507" pitchFamily="18" charset="2"/>
              </a:rPr>
              <a:t></a:t>
            </a:r>
            <a:r>
              <a:rPr kumimoji="1" lang="en-US" altLang="zh-CN" sz="4000" b="1" i="1">
                <a:solidFill>
                  <a:schemeClr val="tx2"/>
                </a:solidFill>
                <a:latin typeface="Times New Roman" panose="02020603050405020304" pitchFamily="18" charset="0"/>
              </a:rPr>
              <a:t>V </a:t>
            </a:r>
            <a:r>
              <a:rPr kumimoji="1" lang="en-US" altLang="zh-CN" sz="4000" b="1">
                <a:solidFill>
                  <a:schemeClr val="tx2"/>
                </a:solidFill>
                <a:latin typeface="Times New Roman" panose="02020603050405020304" pitchFamily="18" charset="0"/>
              </a:rPr>
              <a:t>&gt; 0, </a:t>
            </a:r>
            <a:r>
              <a:rPr kumimoji="1" lang="zh-CN" altLang="en-US" sz="4000" b="1">
                <a:solidFill>
                  <a:schemeClr val="tx2"/>
                </a:solidFill>
                <a:latin typeface="Times New Roman" panose="02020603050405020304" pitchFamily="18" charset="0"/>
              </a:rPr>
              <a:t>系统膨胀，则</a:t>
            </a:r>
            <a:r>
              <a:rPr kumimoji="1" lang="en-US" altLang="zh-CN" sz="4000" b="1" i="1">
                <a:solidFill>
                  <a:schemeClr val="tx2"/>
                </a:solidFill>
                <a:latin typeface="Times New Roman" panose="02020603050405020304" pitchFamily="18" charset="0"/>
              </a:rPr>
              <a:t>w</a:t>
            </a:r>
            <a:r>
              <a:rPr kumimoji="1" lang="zh-CN" altLang="en-US" sz="4000" b="1" baseline="-25000">
                <a:solidFill>
                  <a:schemeClr val="tx2"/>
                </a:solidFill>
                <a:latin typeface="Times New Roman" panose="02020603050405020304" pitchFamily="18" charset="0"/>
              </a:rPr>
              <a:t>体</a:t>
            </a:r>
            <a:r>
              <a:rPr kumimoji="1" lang="zh-CN" altLang="en-US" sz="4000" b="1">
                <a:solidFill>
                  <a:schemeClr val="tx2"/>
                </a:solidFill>
                <a:latin typeface="Times New Roman" panose="02020603050405020304" pitchFamily="18" charset="0"/>
              </a:rPr>
              <a:t> </a:t>
            </a:r>
            <a:r>
              <a:rPr kumimoji="1" lang="en-US" altLang="zh-CN" sz="4000" b="1">
                <a:solidFill>
                  <a:schemeClr val="tx2"/>
                </a:solidFill>
                <a:latin typeface="Times New Roman" panose="02020603050405020304" pitchFamily="18" charset="0"/>
              </a:rPr>
              <a:t>&lt; 0;</a:t>
            </a:r>
          </a:p>
          <a:p>
            <a:pPr algn="just">
              <a:lnSpc>
                <a:spcPct val="120000"/>
              </a:lnSpc>
            </a:pPr>
            <a:r>
              <a:rPr kumimoji="1" lang="en-US" altLang="zh-CN" sz="4000" b="1">
                <a:solidFill>
                  <a:schemeClr val="tx2"/>
                </a:solidFill>
                <a:latin typeface="Times New Roman" panose="02020603050405020304" pitchFamily="18" charset="0"/>
                <a:sym typeface="Symbol" panose="05050102010706020507" pitchFamily="18" charset="2"/>
              </a:rPr>
              <a:t></a:t>
            </a:r>
            <a:r>
              <a:rPr kumimoji="1" lang="en-US" altLang="zh-CN" sz="4000" b="1" i="1">
                <a:solidFill>
                  <a:schemeClr val="tx2"/>
                </a:solidFill>
                <a:latin typeface="Times New Roman" panose="02020603050405020304" pitchFamily="18" charset="0"/>
              </a:rPr>
              <a:t>V </a:t>
            </a:r>
            <a:r>
              <a:rPr kumimoji="1" lang="en-US" altLang="zh-CN" sz="4000" b="1">
                <a:solidFill>
                  <a:schemeClr val="tx2"/>
                </a:solidFill>
                <a:latin typeface="Times New Roman" panose="02020603050405020304" pitchFamily="18" charset="0"/>
              </a:rPr>
              <a:t>&lt; 0, </a:t>
            </a:r>
            <a:r>
              <a:rPr kumimoji="1" lang="zh-CN" altLang="en-US" sz="4000" b="1">
                <a:solidFill>
                  <a:schemeClr val="tx2"/>
                </a:solidFill>
                <a:latin typeface="Times New Roman" panose="02020603050405020304" pitchFamily="18" charset="0"/>
              </a:rPr>
              <a:t>系统被压缩，则</a:t>
            </a:r>
            <a:r>
              <a:rPr kumimoji="1" lang="en-US" altLang="zh-CN" sz="4000" b="1" i="1">
                <a:solidFill>
                  <a:schemeClr val="tx2"/>
                </a:solidFill>
                <a:latin typeface="Times New Roman" panose="02020603050405020304" pitchFamily="18" charset="0"/>
              </a:rPr>
              <a:t>w</a:t>
            </a:r>
            <a:r>
              <a:rPr kumimoji="1" lang="zh-CN" altLang="en-US" sz="4000" b="1" baseline="-25000">
                <a:solidFill>
                  <a:schemeClr val="tx2"/>
                </a:solidFill>
                <a:latin typeface="Times New Roman" panose="02020603050405020304" pitchFamily="18" charset="0"/>
              </a:rPr>
              <a:t>体</a:t>
            </a:r>
            <a:r>
              <a:rPr kumimoji="1" lang="zh-CN" altLang="en-US" sz="4000" b="1">
                <a:solidFill>
                  <a:schemeClr val="tx2"/>
                </a:solidFill>
                <a:latin typeface="Times New Roman" panose="02020603050405020304" pitchFamily="18" charset="0"/>
              </a:rPr>
              <a:t> </a:t>
            </a:r>
            <a:r>
              <a:rPr kumimoji="1" lang="en-US" altLang="zh-CN" sz="4000" b="1">
                <a:solidFill>
                  <a:schemeClr val="tx2"/>
                </a:solidFill>
                <a:latin typeface="Times New Roman" panose="02020603050405020304" pitchFamily="18" charset="0"/>
              </a:rPr>
              <a:t>&gt; 0;</a:t>
            </a:r>
            <a:endParaRPr kumimoji="1" lang="en-US" altLang="zh-CN" sz="4000" b="1">
              <a:solidFill>
                <a:schemeClr val="tx2"/>
              </a:solidFill>
              <a:latin typeface="Times New Roman" panose="02020603050405020304" pitchFamily="18" charset="0"/>
              <a:sym typeface="Symbol" panose="05050102010706020507" pitchFamily="18" charset="2"/>
            </a:endParaRPr>
          </a:p>
          <a:p>
            <a:pPr algn="just">
              <a:lnSpc>
                <a:spcPct val="120000"/>
              </a:lnSpc>
            </a:pPr>
            <a:r>
              <a:rPr kumimoji="1" lang="en-US" altLang="zh-CN" sz="4000" b="1">
                <a:solidFill>
                  <a:schemeClr val="tx2"/>
                </a:solidFill>
                <a:latin typeface="Times New Roman" panose="02020603050405020304" pitchFamily="18" charset="0"/>
                <a:sym typeface="Symbol" panose="05050102010706020507" pitchFamily="18" charset="2"/>
              </a:rPr>
              <a:t></a:t>
            </a:r>
            <a:r>
              <a:rPr kumimoji="1" lang="en-US" altLang="zh-CN" sz="4000" b="1" i="1">
                <a:solidFill>
                  <a:schemeClr val="tx2"/>
                </a:solidFill>
                <a:latin typeface="Times New Roman" panose="02020603050405020304" pitchFamily="18" charset="0"/>
              </a:rPr>
              <a:t>V </a:t>
            </a:r>
            <a:r>
              <a:rPr kumimoji="1" lang="en-US" altLang="zh-CN" sz="4000" b="1">
                <a:solidFill>
                  <a:schemeClr val="tx2"/>
                </a:solidFill>
                <a:latin typeface="Times New Roman" panose="02020603050405020304" pitchFamily="18" charset="0"/>
              </a:rPr>
              <a:t>= 0</a:t>
            </a:r>
            <a:r>
              <a:rPr kumimoji="1" lang="zh-CN" altLang="en-US" sz="4000" b="1">
                <a:solidFill>
                  <a:schemeClr val="tx2"/>
                </a:solidFill>
                <a:latin typeface="Times New Roman" panose="02020603050405020304" pitchFamily="18" charset="0"/>
              </a:rPr>
              <a:t>，则</a:t>
            </a:r>
            <a:r>
              <a:rPr kumimoji="1" lang="en-US" altLang="zh-CN" sz="4000" b="1" i="1">
                <a:solidFill>
                  <a:schemeClr val="tx2"/>
                </a:solidFill>
                <a:latin typeface="Times New Roman" panose="02020603050405020304" pitchFamily="18" charset="0"/>
              </a:rPr>
              <a:t>w</a:t>
            </a:r>
            <a:r>
              <a:rPr kumimoji="1" lang="zh-CN" altLang="en-US" sz="4000" b="1" baseline="-25000">
                <a:solidFill>
                  <a:schemeClr val="tx2"/>
                </a:solidFill>
                <a:latin typeface="Times New Roman" panose="02020603050405020304" pitchFamily="18" charset="0"/>
              </a:rPr>
              <a:t>体</a:t>
            </a:r>
            <a:r>
              <a:rPr kumimoji="1" lang="zh-CN" altLang="en-US" sz="4000" b="1">
                <a:solidFill>
                  <a:schemeClr val="tx2"/>
                </a:solidFill>
                <a:latin typeface="Times New Roman" panose="02020603050405020304" pitchFamily="18" charset="0"/>
              </a:rPr>
              <a:t> </a:t>
            </a:r>
            <a:r>
              <a:rPr kumimoji="1" lang="en-US" altLang="zh-CN" sz="4000" b="1">
                <a:solidFill>
                  <a:schemeClr val="tx2"/>
                </a:solidFill>
                <a:latin typeface="Times New Roman" panose="02020603050405020304" pitchFamily="18" charset="0"/>
              </a:rPr>
              <a:t>= 0</a:t>
            </a:r>
            <a:r>
              <a:rPr kumimoji="1" lang="zh-CN" altLang="en-US" sz="4000" b="1">
                <a:solidFill>
                  <a:schemeClr val="tx2"/>
                </a:solidFill>
                <a:latin typeface="Times New Roman" panose="02020603050405020304" pitchFamily="18" charset="0"/>
              </a:rPr>
              <a:t>。</a:t>
            </a:r>
          </a:p>
          <a:p>
            <a:pPr algn="just">
              <a:lnSpc>
                <a:spcPct val="120000"/>
              </a:lnSpc>
              <a:buFontTx/>
              <a:buNone/>
            </a:pPr>
            <a:r>
              <a:rPr kumimoji="1" lang="zh-CN" altLang="en-US" sz="4000" b="1">
                <a:solidFill>
                  <a:schemeClr val="tx2"/>
                </a:solidFill>
                <a:latin typeface="Times New Roman" panose="02020603050405020304" pitchFamily="18" charset="0"/>
              </a:rPr>
              <a:t>若 </a:t>
            </a:r>
            <a:r>
              <a:rPr kumimoji="1" lang="en-US" altLang="zh-CN" sz="4000" b="1" i="1">
                <a:solidFill>
                  <a:schemeClr val="tx2"/>
                </a:solidFill>
                <a:latin typeface="Times New Roman" panose="02020603050405020304" pitchFamily="18" charset="0"/>
              </a:rPr>
              <a:t>p</a:t>
            </a:r>
            <a:r>
              <a:rPr kumimoji="1" lang="en-US" altLang="zh-CN" sz="4000" b="1">
                <a:solidFill>
                  <a:schemeClr val="tx2"/>
                </a:solidFill>
                <a:latin typeface="Times New Roman" panose="02020603050405020304" pitchFamily="18" charset="0"/>
              </a:rPr>
              <a:t> = 0</a:t>
            </a:r>
            <a:r>
              <a:rPr kumimoji="1" lang="zh-CN" altLang="en-US" sz="4000" b="1">
                <a:solidFill>
                  <a:schemeClr val="tx2"/>
                </a:solidFill>
                <a:latin typeface="Times New Roman" panose="02020603050405020304" pitchFamily="18" charset="0"/>
              </a:rPr>
              <a:t>，则</a:t>
            </a:r>
            <a:r>
              <a:rPr kumimoji="1" lang="en-US" altLang="zh-CN" sz="4000" b="1" i="1">
                <a:solidFill>
                  <a:schemeClr val="tx2"/>
                </a:solidFill>
                <a:latin typeface="Times New Roman" panose="02020603050405020304" pitchFamily="18" charset="0"/>
              </a:rPr>
              <a:t>w</a:t>
            </a:r>
            <a:r>
              <a:rPr kumimoji="1" lang="zh-CN" altLang="en-US" sz="4000" b="1" baseline="-25000">
                <a:solidFill>
                  <a:schemeClr val="tx2"/>
                </a:solidFill>
                <a:latin typeface="Times New Roman" panose="02020603050405020304" pitchFamily="18" charset="0"/>
              </a:rPr>
              <a:t>体</a:t>
            </a:r>
            <a:r>
              <a:rPr kumimoji="1" lang="zh-CN" altLang="en-US" sz="4000" b="1">
                <a:solidFill>
                  <a:schemeClr val="tx2"/>
                </a:solidFill>
                <a:latin typeface="Times New Roman" panose="02020603050405020304" pitchFamily="18" charset="0"/>
              </a:rPr>
              <a:t> </a:t>
            </a:r>
            <a:r>
              <a:rPr kumimoji="1" lang="en-US" altLang="zh-CN" sz="4000" b="1">
                <a:solidFill>
                  <a:schemeClr val="tx2"/>
                </a:solidFill>
                <a:latin typeface="Times New Roman" panose="02020603050405020304" pitchFamily="18" charset="0"/>
              </a:rPr>
              <a:t>= 0</a:t>
            </a:r>
            <a:r>
              <a:rPr kumimoji="1" lang="zh-CN" altLang="en-US" sz="4000" b="1">
                <a:solidFill>
                  <a:schemeClr val="tx2"/>
                </a:solidFill>
                <a:latin typeface="Times New Roman" panose="02020603050405020304" pitchFamily="18" charset="0"/>
              </a:rPr>
              <a:t>。</a:t>
            </a:r>
          </a:p>
        </p:txBody>
      </p:sp>
      <p:sp>
        <p:nvSpPr>
          <p:cNvPr id="699395" name="Rectangle 3">
            <a:extLst>
              <a:ext uri="{FF2B5EF4-FFF2-40B4-BE49-F238E27FC236}">
                <a16:creationId xmlns:a16="http://schemas.microsoft.com/office/drawing/2014/main" id="{88F401AA-244B-44A9-8DB4-EB4F38D4D645}"/>
              </a:ext>
            </a:extLst>
          </p:cNvPr>
          <p:cNvSpPr>
            <a:spLocks noChangeArrowheads="1"/>
          </p:cNvSpPr>
          <p:nvPr/>
        </p:nvSpPr>
        <p:spPr bwMode="auto">
          <a:xfrm>
            <a:off x="323850" y="5445125"/>
            <a:ext cx="8496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chemeClr val="accent2"/>
                </a:solidFill>
                <a:latin typeface="Times New Roman" panose="02020603050405020304" pitchFamily="18" charset="0"/>
              </a:rPr>
              <a:t>我们研究的系统与过程</a:t>
            </a:r>
            <a:r>
              <a:rPr kumimoji="1" lang="en-US" altLang="zh-CN" sz="3200" b="1">
                <a:solidFill>
                  <a:schemeClr val="accent2"/>
                </a:solidFill>
                <a:latin typeface="Times New Roman" panose="02020603050405020304" pitchFamily="18" charset="0"/>
              </a:rPr>
              <a:t>, </a:t>
            </a:r>
            <a:r>
              <a:rPr kumimoji="1" lang="zh-CN" altLang="en-US" sz="3200" b="1">
                <a:solidFill>
                  <a:schemeClr val="accent2"/>
                </a:solidFill>
                <a:latin typeface="Times New Roman" panose="02020603050405020304" pitchFamily="18" charset="0"/>
              </a:rPr>
              <a:t>若不加以特别说明</a:t>
            </a:r>
            <a:r>
              <a:rPr kumimoji="1" lang="en-US" altLang="zh-CN" sz="3200" b="1">
                <a:solidFill>
                  <a:schemeClr val="accent2"/>
                </a:solidFill>
                <a:latin typeface="Times New Roman" panose="02020603050405020304" pitchFamily="18" charset="0"/>
              </a:rPr>
              <a:t>, </a:t>
            </a:r>
            <a:r>
              <a:rPr kumimoji="1" lang="zh-CN" altLang="en-US" sz="3200" b="1">
                <a:solidFill>
                  <a:schemeClr val="accent2"/>
                </a:solidFill>
                <a:latin typeface="Times New Roman" panose="02020603050405020304" pitchFamily="18" charset="0"/>
              </a:rPr>
              <a:t>可以认为只做体积功</a:t>
            </a:r>
            <a:r>
              <a:rPr kumimoji="1" lang="en-US" altLang="zh-CN" sz="3200" b="1">
                <a:solidFill>
                  <a:schemeClr val="accent2"/>
                </a:solidFill>
                <a:latin typeface="Times New Roman" panose="02020603050405020304" pitchFamily="18" charset="0"/>
              </a:rPr>
              <a:t>. </a:t>
            </a:r>
            <a:r>
              <a:rPr kumimoji="1" lang="zh-CN" altLang="en-US" sz="3200" b="1">
                <a:solidFill>
                  <a:schemeClr val="accent2"/>
                </a:solidFill>
                <a:latin typeface="Times New Roman" panose="02020603050405020304" pitchFamily="18" charset="0"/>
              </a:rPr>
              <a:t>即</a:t>
            </a:r>
            <a:r>
              <a:rPr kumimoji="1" lang="en-US" altLang="zh-CN" sz="3200" b="1">
                <a:solidFill>
                  <a:schemeClr val="accent2"/>
                </a:solidFill>
                <a:latin typeface="Times New Roman" panose="02020603050405020304" pitchFamily="18" charset="0"/>
              </a:rPr>
              <a:t>: </a:t>
            </a:r>
            <a:r>
              <a:rPr kumimoji="1" lang="en-US" altLang="zh-CN" sz="3200" b="1" i="1">
                <a:solidFill>
                  <a:schemeClr val="accent2"/>
                </a:solidFill>
                <a:latin typeface="Times New Roman" panose="02020603050405020304" pitchFamily="18" charset="0"/>
              </a:rPr>
              <a:t>w</a:t>
            </a:r>
            <a:r>
              <a:rPr kumimoji="1" lang="en-US" altLang="zh-CN" sz="3200" b="1">
                <a:solidFill>
                  <a:schemeClr val="accent2"/>
                </a:solidFill>
                <a:latin typeface="Times New Roman" panose="02020603050405020304" pitchFamily="18" charset="0"/>
              </a:rPr>
              <a:t> = </a:t>
            </a:r>
            <a:r>
              <a:rPr kumimoji="1" lang="en-US" altLang="zh-CN" sz="3200" b="1" i="1">
                <a:solidFill>
                  <a:schemeClr val="accent2"/>
                </a:solidFill>
                <a:latin typeface="Times New Roman" panose="02020603050405020304" pitchFamily="18" charset="0"/>
              </a:rPr>
              <a:t>w</a:t>
            </a:r>
            <a:r>
              <a:rPr kumimoji="1" lang="zh-CN" altLang="en-US" sz="3200" b="1" baseline="-25000">
                <a:solidFill>
                  <a:schemeClr val="accent2"/>
                </a:solidFill>
                <a:latin typeface="Times New Roman" panose="02020603050405020304" pitchFamily="18" charset="0"/>
              </a:rPr>
              <a:t>体</a:t>
            </a:r>
            <a:r>
              <a:rPr kumimoji="1" lang="zh-CN" altLang="en-US" sz="3200">
                <a:solidFill>
                  <a:schemeClr val="accent2"/>
                </a:solidFill>
                <a:latin typeface="Times New Roman" panose="02020603050405020304" pitchFamily="18" charset="0"/>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9394">
                                            <p:txEl>
                                              <p:pRg st="1" end="1"/>
                                            </p:txEl>
                                          </p:spTgt>
                                        </p:tgtEl>
                                        <p:attrNameLst>
                                          <p:attrName>style.visibility</p:attrName>
                                        </p:attrNameLst>
                                      </p:cBhvr>
                                      <p:to>
                                        <p:strVal val="visible"/>
                                      </p:to>
                                    </p:set>
                                    <p:animEffect transition="in" filter="blinds(horizontal)">
                                      <p:cBhvr>
                                        <p:cTn id="7" dur="500"/>
                                        <p:tgtEl>
                                          <p:spTgt spid="69939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99394">
                                            <p:txEl>
                                              <p:pRg st="2" end="2"/>
                                            </p:txEl>
                                          </p:spTgt>
                                        </p:tgtEl>
                                        <p:attrNameLst>
                                          <p:attrName>style.visibility</p:attrName>
                                        </p:attrNameLst>
                                      </p:cBhvr>
                                      <p:to>
                                        <p:strVal val="visible"/>
                                      </p:to>
                                    </p:set>
                                    <p:anim calcmode="lin" valueType="num">
                                      <p:cBhvr additive="base">
                                        <p:cTn id="12" dur="500" fill="hold"/>
                                        <p:tgtEl>
                                          <p:spTgt spid="699394">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9939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699394">
                                            <p:txEl>
                                              <p:pRg st="3" end="3"/>
                                            </p:txEl>
                                          </p:spTgt>
                                        </p:tgtEl>
                                        <p:attrNameLst>
                                          <p:attrName>style.visibility</p:attrName>
                                        </p:attrNameLst>
                                      </p:cBhvr>
                                      <p:to>
                                        <p:strVal val="visible"/>
                                      </p:to>
                                    </p:set>
                                    <p:anim calcmode="lin" valueType="num">
                                      <p:cBhvr additive="base">
                                        <p:cTn id="18" dur="500" fill="hold"/>
                                        <p:tgtEl>
                                          <p:spTgt spid="699394">
                                            <p:txEl>
                                              <p:pRg st="3" end="3"/>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9939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699394">
                                            <p:txEl>
                                              <p:pRg st="4" end="4"/>
                                            </p:txEl>
                                          </p:spTgt>
                                        </p:tgtEl>
                                        <p:attrNameLst>
                                          <p:attrName>style.visibility</p:attrName>
                                        </p:attrNameLst>
                                      </p:cBhvr>
                                      <p:to>
                                        <p:strVal val="visible"/>
                                      </p:to>
                                    </p:set>
                                    <p:anim calcmode="lin" valueType="num">
                                      <p:cBhvr additive="base">
                                        <p:cTn id="24" dur="500" fill="hold"/>
                                        <p:tgtEl>
                                          <p:spTgt spid="699394">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9939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699394">
                                            <p:txEl>
                                              <p:pRg st="5" end="5"/>
                                            </p:txEl>
                                          </p:spTgt>
                                        </p:tgtEl>
                                        <p:attrNameLst>
                                          <p:attrName>style.visibility</p:attrName>
                                        </p:attrNameLst>
                                      </p:cBhvr>
                                      <p:to>
                                        <p:strVal val="visible"/>
                                      </p:to>
                                    </p:set>
                                    <p:anim calcmode="lin" valueType="num">
                                      <p:cBhvr additive="base">
                                        <p:cTn id="30" dur="500" fill="hold"/>
                                        <p:tgtEl>
                                          <p:spTgt spid="699394">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993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99395"/>
                                        </p:tgtEl>
                                        <p:attrNameLst>
                                          <p:attrName>style.visibility</p:attrName>
                                        </p:attrNameLst>
                                      </p:cBhvr>
                                      <p:to>
                                        <p:strVal val="visible"/>
                                      </p:to>
                                    </p:set>
                                    <p:anim calcmode="lin" valueType="num">
                                      <p:cBhvr additive="base">
                                        <p:cTn id="36" dur="500" fill="hold"/>
                                        <p:tgtEl>
                                          <p:spTgt spid="699395"/>
                                        </p:tgtEl>
                                        <p:attrNameLst>
                                          <p:attrName>ppt_x</p:attrName>
                                        </p:attrNameLst>
                                      </p:cBhvr>
                                      <p:tavLst>
                                        <p:tav tm="0">
                                          <p:val>
                                            <p:strVal val="#ppt_x"/>
                                          </p:val>
                                        </p:tav>
                                        <p:tav tm="100000">
                                          <p:val>
                                            <p:strVal val="#ppt_x"/>
                                          </p:val>
                                        </p:tav>
                                      </p:tavLst>
                                    </p:anim>
                                    <p:anim calcmode="lin" valueType="num">
                                      <p:cBhvr additive="base">
                                        <p:cTn id="37" dur="500" fill="hold"/>
                                        <p:tgtEl>
                                          <p:spTgt spid="6993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39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706B4C28-9F64-4FE6-A4A9-6B37BAB8B067}"/>
              </a:ext>
            </a:extLst>
          </p:cNvPr>
          <p:cNvSpPr>
            <a:spLocks noGrp="1"/>
          </p:cNvSpPr>
          <p:nvPr>
            <p:ph type="sldNum" sz="quarter" idx="12"/>
          </p:nvPr>
        </p:nvSpPr>
        <p:spPr/>
        <p:txBody>
          <a:bodyPr/>
          <a:lstStyle/>
          <a:p>
            <a:fld id="{80188CC8-0E6B-48DA-ADC8-A80E61EEFC5C}" type="slidenum">
              <a:rPr lang="en-US" altLang="zh-CN"/>
              <a:pPr/>
              <a:t>48</a:t>
            </a:fld>
            <a:endParaRPr lang="en-US" altLang="zh-CN"/>
          </a:p>
        </p:txBody>
      </p:sp>
      <p:sp>
        <p:nvSpPr>
          <p:cNvPr id="685058" name="Text Box 2">
            <a:extLst>
              <a:ext uri="{FF2B5EF4-FFF2-40B4-BE49-F238E27FC236}">
                <a16:creationId xmlns:a16="http://schemas.microsoft.com/office/drawing/2014/main" id="{5F6C206A-2D70-43F2-A34D-C62A2BA85BB7}"/>
              </a:ext>
            </a:extLst>
          </p:cNvPr>
          <p:cNvSpPr txBox="1">
            <a:spLocks noChangeArrowheads="1"/>
          </p:cNvSpPr>
          <p:nvPr/>
        </p:nvSpPr>
        <p:spPr bwMode="auto">
          <a:xfrm>
            <a:off x="684213" y="836613"/>
            <a:ext cx="78486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zh-CN" altLang="en-US" sz="4000" b="1">
                <a:solidFill>
                  <a:srgbClr val="0000FF"/>
                </a:solidFill>
                <a:latin typeface="Times New Roman" panose="02020603050405020304" pitchFamily="18" charset="0"/>
                <a:ea typeface="楷体_GB2312" pitchFamily="49" charset="-122"/>
              </a:rPr>
              <a:t>对系统而言，</a:t>
            </a:r>
          </a:p>
          <a:p>
            <a:pPr>
              <a:spcBef>
                <a:spcPct val="10000"/>
              </a:spcBef>
            </a:pPr>
            <a:r>
              <a:rPr lang="zh-CN" altLang="en-US" sz="4000" b="1">
                <a:solidFill>
                  <a:srgbClr val="0000FF"/>
                </a:solidFill>
                <a:latin typeface="Times New Roman" panose="02020603050405020304" pitchFamily="18" charset="0"/>
                <a:ea typeface="楷体_GB2312" pitchFamily="49" charset="-122"/>
              </a:rPr>
              <a:t>    凡是得到的，规定为“</a:t>
            </a:r>
            <a:r>
              <a:rPr lang="en-US" altLang="zh-CN" sz="4000" b="1">
                <a:solidFill>
                  <a:srgbClr val="0000FF"/>
                </a:solidFill>
                <a:latin typeface="Times New Roman" panose="02020603050405020304" pitchFamily="18" charset="0"/>
                <a:ea typeface="楷体_GB2312" pitchFamily="49" charset="-122"/>
              </a:rPr>
              <a:t>+”</a:t>
            </a:r>
            <a:r>
              <a:rPr lang="zh-CN" altLang="en-US" sz="4000" b="1">
                <a:solidFill>
                  <a:srgbClr val="0000FF"/>
                </a:solidFill>
                <a:latin typeface="Times New Roman" panose="02020603050405020304" pitchFamily="18" charset="0"/>
                <a:ea typeface="楷体_GB2312" pitchFamily="49" charset="-122"/>
              </a:rPr>
              <a:t>；</a:t>
            </a:r>
          </a:p>
          <a:p>
            <a:pPr>
              <a:spcBef>
                <a:spcPct val="10000"/>
              </a:spcBef>
            </a:pPr>
            <a:r>
              <a:rPr lang="zh-CN" altLang="en-US" sz="4000" b="1">
                <a:solidFill>
                  <a:srgbClr val="0000FF"/>
                </a:solidFill>
                <a:latin typeface="Times New Roman" panose="02020603050405020304" pitchFamily="18" charset="0"/>
                <a:ea typeface="楷体_GB2312" pitchFamily="49" charset="-122"/>
              </a:rPr>
              <a:t>    凡是释放出去的，规定为“</a:t>
            </a:r>
            <a:r>
              <a:rPr lang="zh-CN" altLang="en-US" sz="4000" b="1">
                <a:solidFill>
                  <a:srgbClr val="0000FF"/>
                </a:solidFill>
                <a:latin typeface="Times New Roman" panose="02020603050405020304" pitchFamily="18" charset="0"/>
                <a:ea typeface="楷体_GB2312" pitchFamily="49" charset="-122"/>
                <a:sym typeface="Symbol" panose="05050102010706020507" pitchFamily="18" charset="2"/>
              </a:rPr>
              <a:t></a:t>
            </a:r>
            <a:r>
              <a:rPr lang="zh-CN" altLang="en-US" sz="4000" b="1">
                <a:solidFill>
                  <a:srgbClr val="0000FF"/>
                </a:solidFill>
                <a:latin typeface="Times New Roman" panose="02020603050405020304" pitchFamily="18" charset="0"/>
                <a:ea typeface="楷体_GB2312" pitchFamily="49" charset="-122"/>
              </a:rPr>
              <a:t>”。</a:t>
            </a:r>
          </a:p>
        </p:txBody>
      </p:sp>
      <p:sp>
        <p:nvSpPr>
          <p:cNvPr id="685059" name="Rectangle 3">
            <a:extLst>
              <a:ext uri="{FF2B5EF4-FFF2-40B4-BE49-F238E27FC236}">
                <a16:creationId xmlns:a16="http://schemas.microsoft.com/office/drawing/2014/main" id="{37B24A7C-058F-4563-B031-495C5EC04F81}"/>
              </a:ext>
            </a:extLst>
          </p:cNvPr>
          <p:cNvSpPr>
            <a:spLocks noChangeArrowheads="1"/>
          </p:cNvSpPr>
          <p:nvPr/>
        </p:nvSpPr>
        <p:spPr bwMode="auto">
          <a:xfrm>
            <a:off x="179388" y="115888"/>
            <a:ext cx="871378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buFontTx/>
              <a:buNone/>
            </a:pPr>
            <a:r>
              <a:rPr lang="en-US" altLang="zh-CN" sz="4000" b="1">
                <a:solidFill>
                  <a:srgbClr val="0000FF"/>
                </a:solidFill>
              </a:rPr>
              <a:t>(3) </a:t>
            </a:r>
            <a:r>
              <a:rPr lang="zh-CN" altLang="en-US" sz="4000" b="1">
                <a:solidFill>
                  <a:srgbClr val="0000FF"/>
                </a:solidFill>
              </a:rPr>
              <a:t>热和功的符号</a:t>
            </a:r>
            <a:r>
              <a:rPr lang="en-US" altLang="zh-CN" sz="4000" b="1">
                <a:latin typeface="楷体_GB2312" pitchFamily="49" charset="-122"/>
                <a:ea typeface="楷体_GB2312" pitchFamily="49" charset="-122"/>
              </a:rPr>
              <a:t>(</a:t>
            </a:r>
            <a:r>
              <a:rPr lang="zh-CN" altLang="en-US" sz="4000" b="1">
                <a:latin typeface="楷体_GB2312" pitchFamily="49" charset="-122"/>
                <a:ea typeface="楷体_GB2312" pitchFamily="49" charset="-122"/>
              </a:rPr>
              <a:t>由系统的观点出发</a:t>
            </a:r>
            <a:r>
              <a:rPr lang="en-US" altLang="zh-CN" sz="4000" b="1">
                <a:latin typeface="楷体_GB2312" pitchFamily="49" charset="-122"/>
                <a:ea typeface="楷体_GB2312" pitchFamily="49" charset="-122"/>
              </a:rPr>
              <a:t>)</a:t>
            </a:r>
          </a:p>
        </p:txBody>
      </p:sp>
      <p:sp>
        <p:nvSpPr>
          <p:cNvPr id="685060" name="Rectangle 4">
            <a:extLst>
              <a:ext uri="{FF2B5EF4-FFF2-40B4-BE49-F238E27FC236}">
                <a16:creationId xmlns:a16="http://schemas.microsoft.com/office/drawing/2014/main" id="{FBDC523C-DB72-4E83-A1F9-4E7C57351C8B}"/>
              </a:ext>
            </a:extLst>
          </p:cNvPr>
          <p:cNvSpPr>
            <a:spLocks noChangeArrowheads="1"/>
          </p:cNvSpPr>
          <p:nvPr/>
        </p:nvSpPr>
        <p:spPr bwMode="auto">
          <a:xfrm>
            <a:off x="250825" y="2997200"/>
            <a:ext cx="8497888"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kumimoji="1" lang="en-US" altLang="zh-CN" sz="3600" b="1">
                <a:latin typeface="Times New Roman" panose="02020603050405020304" pitchFamily="18" charset="0"/>
              </a:rPr>
              <a:t>1. </a:t>
            </a:r>
            <a:r>
              <a:rPr kumimoji="1" lang="zh-CN" altLang="en-US" sz="3600" b="1">
                <a:latin typeface="Times New Roman" panose="02020603050405020304" pitchFamily="18" charset="0"/>
              </a:rPr>
              <a:t>若系统吸热，则</a:t>
            </a:r>
            <a:r>
              <a:rPr kumimoji="1" lang="en-US" altLang="zh-CN" sz="3600" b="1" i="1">
                <a:latin typeface="Times New Roman" panose="02020603050405020304" pitchFamily="18" charset="0"/>
              </a:rPr>
              <a:t>q</a:t>
            </a:r>
            <a:r>
              <a:rPr kumimoji="1" lang="zh-CN" altLang="en-US" sz="3600" b="1">
                <a:latin typeface="Times New Roman" panose="02020603050405020304" pitchFamily="18" charset="0"/>
              </a:rPr>
              <a:t>为正值</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q</a:t>
            </a:r>
            <a:r>
              <a:rPr kumimoji="1" lang="en-US" altLang="zh-CN" sz="3600" b="1">
                <a:latin typeface="Times New Roman" panose="02020603050405020304" pitchFamily="18" charset="0"/>
              </a:rPr>
              <a:t> &gt; 0)</a:t>
            </a:r>
            <a:r>
              <a:rPr kumimoji="1" lang="zh-CN" altLang="en-US" sz="3600" b="1">
                <a:latin typeface="Times New Roman" panose="02020603050405020304" pitchFamily="18" charset="0"/>
              </a:rPr>
              <a:t>；</a:t>
            </a:r>
          </a:p>
          <a:p>
            <a:pPr algn="just">
              <a:lnSpc>
                <a:spcPct val="110000"/>
              </a:lnSpc>
            </a:pPr>
            <a:r>
              <a:rPr kumimoji="1" lang="zh-CN" altLang="en-US" sz="3600" b="1">
                <a:latin typeface="Times New Roman" panose="02020603050405020304" pitchFamily="18" charset="0"/>
              </a:rPr>
              <a:t>    若系统放热，则</a:t>
            </a:r>
            <a:r>
              <a:rPr kumimoji="1" lang="en-US" altLang="zh-CN" sz="3600" b="1" i="1">
                <a:latin typeface="Times New Roman" panose="02020603050405020304" pitchFamily="18" charset="0"/>
              </a:rPr>
              <a:t>q</a:t>
            </a:r>
            <a:r>
              <a:rPr kumimoji="1" lang="zh-CN" altLang="en-US" sz="3600" b="1">
                <a:latin typeface="Times New Roman" panose="02020603050405020304" pitchFamily="18" charset="0"/>
              </a:rPr>
              <a:t>为负值</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q</a:t>
            </a:r>
            <a:r>
              <a:rPr kumimoji="1" lang="en-US" altLang="zh-CN" sz="3600" b="1">
                <a:latin typeface="Times New Roman" panose="02020603050405020304" pitchFamily="18" charset="0"/>
              </a:rPr>
              <a:t> &lt; 0)</a:t>
            </a:r>
            <a:r>
              <a:rPr kumimoji="1" lang="zh-CN" altLang="en-US" sz="3600" b="1">
                <a:latin typeface="Times New Roman" panose="02020603050405020304" pitchFamily="18" charset="0"/>
              </a:rPr>
              <a:t>。</a:t>
            </a:r>
          </a:p>
        </p:txBody>
      </p:sp>
      <p:sp>
        <p:nvSpPr>
          <p:cNvPr id="685061" name="Rectangle 5">
            <a:extLst>
              <a:ext uri="{FF2B5EF4-FFF2-40B4-BE49-F238E27FC236}">
                <a16:creationId xmlns:a16="http://schemas.microsoft.com/office/drawing/2014/main" id="{F09A241B-33E6-4928-8C48-524ADDBC4A7A}"/>
              </a:ext>
            </a:extLst>
          </p:cNvPr>
          <p:cNvSpPr>
            <a:spLocks noChangeArrowheads="1"/>
          </p:cNvSpPr>
          <p:nvPr/>
        </p:nvSpPr>
        <p:spPr bwMode="auto">
          <a:xfrm>
            <a:off x="71438" y="4437063"/>
            <a:ext cx="8964612"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kumimoji="1" lang="en-US" altLang="zh-CN" sz="3600" b="1">
                <a:latin typeface="Times New Roman" panose="02020603050405020304" pitchFamily="18" charset="0"/>
              </a:rPr>
              <a:t>2. </a:t>
            </a:r>
            <a:r>
              <a:rPr kumimoji="1" lang="zh-CN" altLang="en-US" sz="3600" b="1">
                <a:latin typeface="Times New Roman" panose="02020603050405020304" pitchFamily="18" charset="0"/>
              </a:rPr>
              <a:t>若系统对环境做功</a:t>
            </a:r>
            <a:r>
              <a:rPr kumimoji="1" lang="en-US" altLang="zh-CN" sz="3600" b="1">
                <a:latin typeface="Times New Roman" panose="02020603050405020304" pitchFamily="18" charset="0"/>
              </a:rPr>
              <a:t>(</a:t>
            </a:r>
            <a:r>
              <a:rPr kumimoji="1" lang="zh-CN" altLang="en-US" sz="3600" b="1">
                <a:latin typeface="Times New Roman" panose="02020603050405020304" pitchFamily="18" charset="0"/>
              </a:rPr>
              <a:t>系统失功</a:t>
            </a:r>
            <a:r>
              <a:rPr kumimoji="1" lang="en-US" altLang="zh-CN" sz="3600" b="1">
                <a:latin typeface="Times New Roman" panose="02020603050405020304" pitchFamily="18" charset="0"/>
              </a:rPr>
              <a:t>)</a:t>
            </a:r>
            <a:r>
              <a:rPr kumimoji="1" lang="zh-CN" altLang="en-US" sz="3600" b="1">
                <a:latin typeface="Times New Roman" panose="02020603050405020304" pitchFamily="18" charset="0"/>
              </a:rPr>
              <a:t>，则</a:t>
            </a:r>
            <a:r>
              <a:rPr kumimoji="1" lang="en-US" altLang="zh-CN" sz="3600" b="1" i="1">
                <a:latin typeface="Times New Roman" panose="02020603050405020304" pitchFamily="18" charset="0"/>
              </a:rPr>
              <a:t>w</a:t>
            </a:r>
            <a:r>
              <a:rPr kumimoji="1" lang="en-US" altLang="zh-CN" sz="3600" b="1">
                <a:latin typeface="Times New Roman" panose="02020603050405020304" pitchFamily="18" charset="0"/>
              </a:rPr>
              <a:t>&lt;0</a:t>
            </a:r>
            <a:r>
              <a:rPr kumimoji="1" lang="zh-CN" altLang="en-US" sz="3600" b="1">
                <a:latin typeface="Times New Roman" panose="02020603050405020304" pitchFamily="18" charset="0"/>
              </a:rPr>
              <a:t>；</a:t>
            </a:r>
          </a:p>
          <a:p>
            <a:pPr algn="just">
              <a:lnSpc>
                <a:spcPct val="110000"/>
              </a:lnSpc>
            </a:pPr>
            <a:r>
              <a:rPr kumimoji="1" lang="zh-CN" altLang="en-US" sz="3600" b="1">
                <a:latin typeface="Times New Roman" panose="02020603050405020304" pitchFamily="18" charset="0"/>
              </a:rPr>
              <a:t>    若环境对系统做功</a:t>
            </a:r>
            <a:r>
              <a:rPr kumimoji="1" lang="en-US" altLang="zh-CN" sz="3600" b="1">
                <a:latin typeface="Times New Roman" panose="02020603050405020304" pitchFamily="18" charset="0"/>
              </a:rPr>
              <a:t>(</a:t>
            </a:r>
            <a:r>
              <a:rPr kumimoji="1" lang="zh-CN" altLang="en-US" sz="3600" b="1">
                <a:latin typeface="Times New Roman" panose="02020603050405020304" pitchFamily="18" charset="0"/>
              </a:rPr>
              <a:t>系统得功</a:t>
            </a:r>
            <a:r>
              <a:rPr kumimoji="1" lang="en-US" altLang="zh-CN" sz="3600" b="1">
                <a:latin typeface="Times New Roman" panose="02020603050405020304" pitchFamily="18" charset="0"/>
              </a:rPr>
              <a:t>)</a:t>
            </a:r>
            <a:r>
              <a:rPr kumimoji="1" lang="zh-CN" altLang="en-US" sz="3600" b="1">
                <a:latin typeface="Times New Roman" panose="02020603050405020304" pitchFamily="18" charset="0"/>
              </a:rPr>
              <a:t>，则</a:t>
            </a:r>
            <a:r>
              <a:rPr kumimoji="1" lang="en-US" altLang="zh-CN" sz="3600" b="1" i="1">
                <a:latin typeface="Times New Roman" panose="02020603050405020304" pitchFamily="18" charset="0"/>
              </a:rPr>
              <a:t>w</a:t>
            </a:r>
            <a:r>
              <a:rPr kumimoji="1" lang="en-US" altLang="zh-CN" sz="3600" b="1">
                <a:latin typeface="Times New Roman" panose="02020603050405020304" pitchFamily="18" charset="0"/>
              </a:rPr>
              <a:t>&gt;0</a:t>
            </a:r>
            <a:r>
              <a:rPr kumimoji="1" lang="zh-CN" altLang="en-US" sz="3600" b="1">
                <a:latin typeface="Times New Roman" panose="02020603050405020304" pitchFamily="18" charset="0"/>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5060"/>
                                        </p:tgtEl>
                                        <p:attrNameLst>
                                          <p:attrName>style.visibility</p:attrName>
                                        </p:attrNameLst>
                                      </p:cBhvr>
                                      <p:to>
                                        <p:strVal val="visible"/>
                                      </p:to>
                                    </p:set>
                                    <p:anim calcmode="lin" valueType="num">
                                      <p:cBhvr additive="base">
                                        <p:cTn id="7" dur="500" fill="hold"/>
                                        <p:tgtEl>
                                          <p:spTgt spid="685060"/>
                                        </p:tgtEl>
                                        <p:attrNameLst>
                                          <p:attrName>ppt_x</p:attrName>
                                        </p:attrNameLst>
                                      </p:cBhvr>
                                      <p:tavLst>
                                        <p:tav tm="0">
                                          <p:val>
                                            <p:strVal val="#ppt_x"/>
                                          </p:val>
                                        </p:tav>
                                        <p:tav tm="100000">
                                          <p:val>
                                            <p:strVal val="#ppt_x"/>
                                          </p:val>
                                        </p:tav>
                                      </p:tavLst>
                                    </p:anim>
                                    <p:anim calcmode="lin" valueType="num">
                                      <p:cBhvr additive="base">
                                        <p:cTn id="8" dur="500" fill="hold"/>
                                        <p:tgtEl>
                                          <p:spTgt spid="68506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5061"/>
                                        </p:tgtEl>
                                        <p:attrNameLst>
                                          <p:attrName>style.visibility</p:attrName>
                                        </p:attrNameLst>
                                      </p:cBhvr>
                                      <p:to>
                                        <p:strVal val="visible"/>
                                      </p:to>
                                    </p:set>
                                    <p:anim calcmode="lin" valueType="num">
                                      <p:cBhvr additive="base">
                                        <p:cTn id="13" dur="500" fill="hold"/>
                                        <p:tgtEl>
                                          <p:spTgt spid="685061"/>
                                        </p:tgtEl>
                                        <p:attrNameLst>
                                          <p:attrName>ppt_x</p:attrName>
                                        </p:attrNameLst>
                                      </p:cBhvr>
                                      <p:tavLst>
                                        <p:tav tm="0">
                                          <p:val>
                                            <p:strVal val="#ppt_x"/>
                                          </p:val>
                                        </p:tav>
                                        <p:tav tm="100000">
                                          <p:val>
                                            <p:strVal val="#ppt_x"/>
                                          </p:val>
                                        </p:tav>
                                      </p:tavLst>
                                    </p:anim>
                                    <p:anim calcmode="lin" valueType="num">
                                      <p:cBhvr additive="base">
                                        <p:cTn id="14" dur="500" fill="hold"/>
                                        <p:tgtEl>
                                          <p:spTgt spid="6850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60" grpId="0"/>
      <p:bldP spid="68506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F95A08F-8ED0-446A-B742-A64EFE1D0025}"/>
              </a:ext>
            </a:extLst>
          </p:cNvPr>
          <p:cNvSpPr>
            <a:spLocks noGrp="1"/>
          </p:cNvSpPr>
          <p:nvPr>
            <p:ph type="sldNum" sz="quarter" idx="12"/>
          </p:nvPr>
        </p:nvSpPr>
        <p:spPr/>
        <p:txBody>
          <a:bodyPr/>
          <a:lstStyle/>
          <a:p>
            <a:fld id="{71A0DC8D-28D2-44EB-8083-E76DA27376F7}" type="slidenum">
              <a:rPr lang="en-US" altLang="zh-CN"/>
              <a:pPr/>
              <a:t>49</a:t>
            </a:fld>
            <a:endParaRPr lang="en-US" altLang="zh-CN"/>
          </a:p>
        </p:txBody>
      </p:sp>
      <p:sp>
        <p:nvSpPr>
          <p:cNvPr id="686082" name="Rectangle 2">
            <a:extLst>
              <a:ext uri="{FF2B5EF4-FFF2-40B4-BE49-F238E27FC236}">
                <a16:creationId xmlns:a16="http://schemas.microsoft.com/office/drawing/2014/main" id="{A1CDF4CE-708C-4FC4-A4FB-E474535C8C4B}"/>
              </a:ext>
            </a:extLst>
          </p:cNvPr>
          <p:cNvSpPr>
            <a:spLocks noChangeArrowheads="1"/>
          </p:cNvSpPr>
          <p:nvPr/>
        </p:nvSpPr>
        <p:spPr bwMode="auto">
          <a:xfrm>
            <a:off x="179388" y="476250"/>
            <a:ext cx="849630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30000"/>
              </a:spcBef>
            </a:pPr>
            <a:r>
              <a:rPr lang="zh-CN" altLang="en-US" sz="4000" b="1"/>
              <a:t>例：</a:t>
            </a:r>
            <a:r>
              <a:rPr lang="en-US" altLang="zh-CN" sz="4000" b="1" i="1"/>
              <a:t>q</a:t>
            </a:r>
            <a:r>
              <a:rPr lang="en-US" altLang="zh-CN" sz="4000" b="1"/>
              <a:t> = 30 J, </a:t>
            </a:r>
            <a:r>
              <a:rPr lang="zh-CN" altLang="en-US" sz="4000" b="1"/>
              <a:t>表示系统吸热 </a:t>
            </a:r>
            <a:r>
              <a:rPr lang="en-US" altLang="zh-CN" sz="4000" b="1"/>
              <a:t>30 J;</a:t>
            </a:r>
            <a:br>
              <a:rPr lang="en-US" altLang="zh-CN" sz="4000" b="1"/>
            </a:br>
            <a:r>
              <a:rPr lang="zh-CN" altLang="en-US" sz="4000" b="1"/>
              <a:t>　</a:t>
            </a:r>
            <a:r>
              <a:rPr lang="en-US" altLang="zh-CN" sz="4000" b="1" i="1"/>
              <a:t>q</a:t>
            </a:r>
            <a:r>
              <a:rPr lang="en-US" altLang="zh-CN" sz="4000" b="1"/>
              <a:t> = </a:t>
            </a:r>
            <a:r>
              <a:rPr lang="en-US" altLang="zh-CN" sz="4000" b="1">
                <a:sym typeface="Symbol" panose="05050102010706020507" pitchFamily="18" charset="2"/>
              </a:rPr>
              <a:t></a:t>
            </a:r>
            <a:r>
              <a:rPr lang="en-US" altLang="zh-CN" sz="4000" b="1"/>
              <a:t>40 J, </a:t>
            </a:r>
            <a:r>
              <a:rPr lang="zh-CN" altLang="en-US" sz="4000" b="1"/>
              <a:t>表示系统放热 </a:t>
            </a:r>
            <a:r>
              <a:rPr lang="en-US" altLang="zh-CN" sz="4000" b="1"/>
              <a:t>40 J</a:t>
            </a:r>
            <a:r>
              <a:rPr lang="zh-CN" altLang="en-US" sz="4000" b="1"/>
              <a:t>。 </a:t>
            </a:r>
          </a:p>
          <a:p>
            <a:pPr>
              <a:lnSpc>
                <a:spcPct val="120000"/>
              </a:lnSpc>
              <a:spcBef>
                <a:spcPct val="30000"/>
              </a:spcBef>
            </a:pPr>
            <a:r>
              <a:rPr lang="zh-CN" altLang="en-US" sz="4000" b="1"/>
              <a:t>  </a:t>
            </a:r>
            <a:r>
              <a:rPr lang="en-US" altLang="zh-CN" sz="4000" b="1" i="1"/>
              <a:t>w </a:t>
            </a:r>
            <a:r>
              <a:rPr lang="en-US" altLang="zh-CN" sz="4000" b="1"/>
              <a:t>= </a:t>
            </a:r>
            <a:r>
              <a:rPr lang="en-US" altLang="zh-CN" sz="4000" b="1">
                <a:sym typeface="Symbol" panose="05050102010706020507" pitchFamily="18" charset="2"/>
              </a:rPr>
              <a:t></a:t>
            </a:r>
            <a:r>
              <a:rPr lang="en-US" altLang="zh-CN" sz="4000" b="1"/>
              <a:t>20 J </a:t>
            </a:r>
            <a:r>
              <a:rPr lang="zh-CN" altLang="en-US" sz="4000" b="1"/>
              <a:t>表示系统对环境做功 </a:t>
            </a:r>
            <a:r>
              <a:rPr lang="en-US" altLang="zh-CN" sz="4000" b="1"/>
              <a:t>20 J; </a:t>
            </a:r>
            <a:br>
              <a:rPr lang="en-US" altLang="zh-CN" sz="4000" b="1"/>
            </a:br>
            <a:r>
              <a:rPr lang="en-US" altLang="zh-CN" sz="4000" b="1" i="1"/>
              <a:t>w </a:t>
            </a:r>
            <a:r>
              <a:rPr lang="en-US" altLang="zh-CN" sz="4000" b="1"/>
              <a:t>= 10 J </a:t>
            </a:r>
            <a:r>
              <a:rPr lang="zh-CN" altLang="en-US" sz="4000" b="1"/>
              <a:t>表示环境对系统做功 </a:t>
            </a:r>
            <a:r>
              <a:rPr lang="en-US" altLang="zh-CN" sz="4000" b="1"/>
              <a:t>10 J</a:t>
            </a:r>
            <a:r>
              <a:rPr lang="zh-CN" altLang="en-US" sz="4000" b="1"/>
              <a:t>。</a:t>
            </a:r>
            <a:endParaRPr lang="zh-CN" altLang="en-US" sz="4000" b="1">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082">
                                            <p:txEl>
                                              <p:pRg st="0" end="0"/>
                                            </p:txEl>
                                          </p:spTgt>
                                        </p:tgtEl>
                                        <p:attrNameLst>
                                          <p:attrName>style.visibility</p:attrName>
                                        </p:attrNameLst>
                                      </p:cBhvr>
                                      <p:to>
                                        <p:strVal val="visible"/>
                                      </p:to>
                                    </p:set>
                                    <p:animEffect transition="in" filter="wipe(left)">
                                      <p:cBhvr>
                                        <p:cTn id="7" dur="500"/>
                                        <p:tgtEl>
                                          <p:spTgt spid="6860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082">
                                            <p:txEl>
                                              <p:pRg st="1" end="1"/>
                                            </p:txEl>
                                          </p:spTgt>
                                        </p:tgtEl>
                                        <p:attrNameLst>
                                          <p:attrName>style.visibility</p:attrName>
                                        </p:attrNameLst>
                                      </p:cBhvr>
                                      <p:to>
                                        <p:strVal val="visible"/>
                                      </p:to>
                                    </p:set>
                                    <p:animEffect transition="in" filter="wipe(left)">
                                      <p:cBhvr>
                                        <p:cTn id="12" dur="500"/>
                                        <p:tgtEl>
                                          <p:spTgt spid="6860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2"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AD9F3B9B-0087-4CA7-A828-6B4032FE7B60}"/>
              </a:ext>
            </a:extLst>
          </p:cNvPr>
          <p:cNvSpPr>
            <a:spLocks noGrp="1"/>
          </p:cNvSpPr>
          <p:nvPr>
            <p:ph type="sldNum" sz="quarter" idx="12"/>
          </p:nvPr>
        </p:nvSpPr>
        <p:spPr/>
        <p:txBody>
          <a:bodyPr/>
          <a:lstStyle/>
          <a:p>
            <a:fld id="{3F4ED74E-04B6-4CBD-9F3F-D4751E44FC55}" type="slidenum">
              <a:rPr lang="en-US" altLang="zh-CN"/>
              <a:pPr/>
              <a:t>5</a:t>
            </a:fld>
            <a:endParaRPr lang="en-US" altLang="zh-CN"/>
          </a:p>
        </p:txBody>
      </p:sp>
      <p:sp>
        <p:nvSpPr>
          <p:cNvPr id="2050" name="Rectangle 2">
            <a:extLst>
              <a:ext uri="{FF2B5EF4-FFF2-40B4-BE49-F238E27FC236}">
                <a16:creationId xmlns:a16="http://schemas.microsoft.com/office/drawing/2014/main" id="{8430453F-EF24-44A3-824F-3E07ADA2DE98}"/>
              </a:ext>
            </a:extLst>
          </p:cNvPr>
          <p:cNvSpPr>
            <a:spLocks noGrp="1" noChangeArrowheads="1"/>
          </p:cNvSpPr>
          <p:nvPr>
            <p:ph type="title"/>
          </p:nvPr>
        </p:nvSpPr>
        <p:spPr>
          <a:xfrm>
            <a:off x="395288" y="549275"/>
            <a:ext cx="8229600" cy="3810000"/>
          </a:xfrm>
        </p:spPr>
        <p:txBody>
          <a:bodyPr/>
          <a:lstStyle/>
          <a:p>
            <a:pPr algn="l"/>
            <a:r>
              <a:rPr lang="en-US" altLang="zh-CN" b="1">
                <a:solidFill>
                  <a:schemeClr val="tx1"/>
                </a:solidFill>
                <a:latin typeface="Times New Roman" panose="02020603050405020304" pitchFamily="18" charset="0"/>
              </a:rPr>
              <a:t>1.1 </a:t>
            </a:r>
            <a:r>
              <a:rPr lang="zh-CN" altLang="en-US" b="1">
                <a:solidFill>
                  <a:schemeClr val="tx1"/>
                </a:solidFill>
                <a:latin typeface="Times New Roman" panose="02020603050405020304" pitchFamily="18" charset="0"/>
              </a:rPr>
              <a:t>热化学</a:t>
            </a:r>
            <a:br>
              <a:rPr lang="zh-CN" altLang="en-US" b="1">
                <a:solidFill>
                  <a:schemeClr val="tx1"/>
                </a:solidFill>
                <a:latin typeface="Times New Roman" panose="02020603050405020304" pitchFamily="18" charset="0"/>
              </a:rPr>
            </a:br>
            <a:br>
              <a:rPr lang="zh-CN" altLang="en-US" b="1">
                <a:solidFill>
                  <a:schemeClr val="tx1"/>
                </a:solidFill>
                <a:latin typeface="Times New Roman" panose="02020603050405020304" pitchFamily="18" charset="0"/>
              </a:rPr>
            </a:br>
            <a:r>
              <a:rPr lang="en-US" altLang="zh-CN" sz="4000" b="1">
                <a:solidFill>
                  <a:schemeClr val="tx1"/>
                </a:solidFill>
                <a:latin typeface="Times New Roman" panose="02020603050405020304" pitchFamily="18" charset="0"/>
              </a:rPr>
              <a:t>1.1.1 </a:t>
            </a:r>
            <a:r>
              <a:rPr lang="zh-CN" altLang="en-US" sz="4000" b="1">
                <a:solidFill>
                  <a:schemeClr val="tx1"/>
                </a:solidFill>
                <a:latin typeface="Times New Roman" panose="02020603050405020304" pitchFamily="18" charset="0"/>
              </a:rPr>
              <a:t>几个基本概念</a:t>
            </a:r>
            <a:br>
              <a:rPr lang="zh-CN" altLang="en-US" sz="4000" b="1">
                <a:solidFill>
                  <a:schemeClr val="tx1"/>
                </a:solidFill>
                <a:latin typeface="Times New Roman" panose="02020603050405020304" pitchFamily="18" charset="0"/>
              </a:rPr>
            </a:br>
            <a:br>
              <a:rPr lang="zh-CN" altLang="en-US" b="1">
                <a:solidFill>
                  <a:schemeClr val="tx1"/>
                </a:solidFill>
                <a:latin typeface="Times New Roman" panose="02020603050405020304" pitchFamily="18" charset="0"/>
              </a:rPr>
            </a:br>
            <a:r>
              <a:rPr lang="en-US" altLang="zh-CN" sz="4000" b="1">
                <a:solidFill>
                  <a:schemeClr val="tx1"/>
                </a:solidFill>
                <a:latin typeface="Times New Roman" panose="02020603050405020304" pitchFamily="18" charset="0"/>
              </a:rPr>
              <a:t>1.1.2 </a:t>
            </a:r>
            <a:r>
              <a:rPr lang="zh-CN" altLang="en-US" sz="4000" b="1">
                <a:solidFill>
                  <a:schemeClr val="tx1"/>
                </a:solidFill>
                <a:latin typeface="Times New Roman" panose="02020603050405020304" pitchFamily="18" charset="0"/>
              </a:rPr>
              <a:t>热效应及其测量</a:t>
            </a:r>
            <a:br>
              <a:rPr lang="zh-CN" altLang="en-US">
                <a:solidFill>
                  <a:schemeClr val="tx1"/>
                </a:solidFill>
                <a:latin typeface="Times New Roman" panose="02020603050405020304" pitchFamily="18" charset="0"/>
              </a:rPr>
            </a:br>
            <a:endParaRPr lang="zh-CN" altLang="en-US" sz="4000" b="1">
              <a:solidFill>
                <a:schemeClr val="tx1"/>
              </a:solidFill>
              <a:latin typeface="Times New Roman" panose="02020603050405020304" pitchFamily="18" charset="0"/>
            </a:endParaRPr>
          </a:p>
        </p:txBody>
      </p:sp>
    </p:spTree>
  </p:cSld>
  <p:clrMapOvr>
    <a:masterClrMapping/>
  </p:clrMapOvr>
  <p:transition spd="slow">
    <p:pull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EBDDC7C4-C176-427B-9EEC-0280FDCF0791}"/>
              </a:ext>
            </a:extLst>
          </p:cNvPr>
          <p:cNvSpPr>
            <a:spLocks noGrp="1"/>
          </p:cNvSpPr>
          <p:nvPr>
            <p:ph type="sldNum" sz="quarter" idx="12"/>
          </p:nvPr>
        </p:nvSpPr>
        <p:spPr/>
        <p:txBody>
          <a:bodyPr/>
          <a:lstStyle/>
          <a:p>
            <a:fld id="{E9618BCC-3F3C-45C9-88BC-934A36A152DF}" type="slidenum">
              <a:rPr lang="en-US" altLang="zh-CN"/>
              <a:pPr/>
              <a:t>50</a:t>
            </a:fld>
            <a:endParaRPr lang="en-US" altLang="zh-CN"/>
          </a:p>
        </p:txBody>
      </p:sp>
      <p:sp>
        <p:nvSpPr>
          <p:cNvPr id="734212" name="Text Box 4">
            <a:extLst>
              <a:ext uri="{FF2B5EF4-FFF2-40B4-BE49-F238E27FC236}">
                <a16:creationId xmlns:a16="http://schemas.microsoft.com/office/drawing/2014/main" id="{13B204C1-569B-4D06-A10E-A145CA7FF7E5}"/>
              </a:ext>
            </a:extLst>
          </p:cNvPr>
          <p:cNvSpPr txBox="1">
            <a:spLocks noChangeArrowheads="1"/>
          </p:cNvSpPr>
          <p:nvPr/>
        </p:nvSpPr>
        <p:spPr bwMode="auto">
          <a:xfrm>
            <a:off x="107950" y="2160588"/>
            <a:ext cx="8870950" cy="311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3600" b="1">
                <a:latin typeface="Times New Roman" panose="02020603050405020304" pitchFamily="18" charset="0"/>
                <a:ea typeface="楷体_GB2312" pitchFamily="49" charset="-122"/>
              </a:rPr>
              <a:t>        </a:t>
            </a:r>
            <a:r>
              <a:rPr kumimoji="1" lang="zh-CN" altLang="en-US" sz="3600" b="1">
                <a:solidFill>
                  <a:srgbClr val="0000FF"/>
                </a:solidFill>
                <a:latin typeface="Times New Roman" panose="02020603050405020304" pitchFamily="18" charset="0"/>
                <a:ea typeface="楷体_GB2312" pitchFamily="49" charset="-122"/>
              </a:rPr>
              <a:t>热和功是系统和环境之间传递的能量</a:t>
            </a:r>
            <a:r>
              <a:rPr kumimoji="1" lang="zh-CN" altLang="en-US" sz="3600" b="1">
                <a:solidFill>
                  <a:srgbClr val="000000"/>
                </a:solidFill>
                <a:latin typeface="Times New Roman" panose="02020603050405020304" pitchFamily="18" charset="0"/>
                <a:ea typeface="楷体_GB2312" pitchFamily="49" charset="-122"/>
              </a:rPr>
              <a:t>，</a:t>
            </a:r>
          </a:p>
          <a:p>
            <a:pPr>
              <a:lnSpc>
                <a:spcPct val="110000"/>
              </a:lnSpc>
            </a:pPr>
            <a:r>
              <a:rPr kumimoji="1" lang="zh-CN" altLang="en-US" sz="3600" b="1">
                <a:solidFill>
                  <a:srgbClr val="000000"/>
                </a:solidFill>
                <a:latin typeface="Times New Roman" panose="02020603050405020304" pitchFamily="18" charset="0"/>
                <a:ea typeface="楷体_GB2312" pitchFamily="49" charset="-122"/>
              </a:rPr>
              <a:t>是在</a:t>
            </a:r>
            <a:r>
              <a:rPr kumimoji="1" lang="zh-CN" altLang="en-US" sz="3600" b="1">
                <a:solidFill>
                  <a:srgbClr val="0000FF"/>
                </a:solidFill>
                <a:latin typeface="Times New Roman" panose="02020603050405020304" pitchFamily="18" charset="0"/>
                <a:ea typeface="楷体_GB2312" pitchFamily="49" charset="-122"/>
              </a:rPr>
              <a:t>系统状态发生变化的过程中</a:t>
            </a:r>
            <a:r>
              <a:rPr kumimoji="1" lang="zh-CN" altLang="en-US" sz="3600" b="1">
                <a:solidFill>
                  <a:srgbClr val="000000"/>
                </a:solidFill>
                <a:latin typeface="Times New Roman" panose="02020603050405020304" pitchFamily="18" charset="0"/>
                <a:ea typeface="楷体_GB2312" pitchFamily="49" charset="-122"/>
              </a:rPr>
              <a:t>，系统和环</a:t>
            </a:r>
          </a:p>
          <a:p>
            <a:pPr>
              <a:lnSpc>
                <a:spcPct val="110000"/>
              </a:lnSpc>
            </a:pPr>
            <a:r>
              <a:rPr kumimoji="1" lang="zh-CN" altLang="en-US" sz="3600" b="1">
                <a:solidFill>
                  <a:srgbClr val="000000"/>
                </a:solidFill>
                <a:latin typeface="Times New Roman" panose="02020603050405020304" pitchFamily="18" charset="0"/>
                <a:ea typeface="楷体_GB2312" pitchFamily="49" charset="-122"/>
              </a:rPr>
              <a:t>境之间传递的能量，二者缺一都不会产生热</a:t>
            </a:r>
          </a:p>
          <a:p>
            <a:pPr>
              <a:lnSpc>
                <a:spcPct val="110000"/>
              </a:lnSpc>
            </a:pPr>
            <a:r>
              <a:rPr kumimoji="1" lang="zh-CN" altLang="en-US" sz="3600" b="1">
                <a:solidFill>
                  <a:srgbClr val="000000"/>
                </a:solidFill>
                <a:latin typeface="Times New Roman" panose="02020603050405020304" pitchFamily="18" charset="0"/>
                <a:ea typeface="楷体_GB2312" pitchFamily="49" charset="-122"/>
              </a:rPr>
              <a:t>和功，所以，</a:t>
            </a:r>
            <a:r>
              <a:rPr kumimoji="1" lang="zh-CN" altLang="en-US" sz="3600" b="1">
                <a:solidFill>
                  <a:srgbClr val="0000FF"/>
                </a:solidFill>
                <a:latin typeface="Times New Roman" panose="02020603050405020304" pitchFamily="18" charset="0"/>
                <a:ea typeface="楷体_GB2312" pitchFamily="49" charset="-122"/>
              </a:rPr>
              <a:t>热和功不是系统本身具有的宏</a:t>
            </a:r>
          </a:p>
          <a:p>
            <a:pPr>
              <a:lnSpc>
                <a:spcPct val="110000"/>
              </a:lnSpc>
            </a:pPr>
            <a:r>
              <a:rPr kumimoji="1" lang="zh-CN" altLang="en-US" sz="3600" b="1">
                <a:solidFill>
                  <a:srgbClr val="0000FF"/>
                </a:solidFill>
                <a:latin typeface="Times New Roman" panose="02020603050405020304" pitchFamily="18" charset="0"/>
                <a:ea typeface="楷体_GB2312" pitchFamily="49" charset="-122"/>
              </a:rPr>
              <a:t>观性质</a:t>
            </a:r>
            <a:r>
              <a:rPr kumimoji="1" lang="zh-CN" altLang="en-US" sz="3600" b="1">
                <a:solidFill>
                  <a:srgbClr val="000000"/>
                </a:solidFill>
                <a:latin typeface="Times New Roman" panose="02020603050405020304" pitchFamily="18" charset="0"/>
                <a:ea typeface="楷体_GB2312" pitchFamily="49" charset="-122"/>
              </a:rPr>
              <a:t>。也就是说，热和功不是状态函数。</a:t>
            </a:r>
          </a:p>
        </p:txBody>
      </p:sp>
      <p:sp>
        <p:nvSpPr>
          <p:cNvPr id="734213" name="Rectangle 5">
            <a:extLst>
              <a:ext uri="{FF2B5EF4-FFF2-40B4-BE49-F238E27FC236}">
                <a16:creationId xmlns:a16="http://schemas.microsoft.com/office/drawing/2014/main" id="{C6A46C66-7909-410E-ADB3-867E11C6BD34}"/>
              </a:ext>
            </a:extLst>
          </p:cNvPr>
          <p:cNvSpPr>
            <a:spLocks noChangeArrowheads="1"/>
          </p:cNvSpPr>
          <p:nvPr/>
        </p:nvSpPr>
        <p:spPr bwMode="auto">
          <a:xfrm>
            <a:off x="250825" y="188913"/>
            <a:ext cx="864235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827088"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43063"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buFontTx/>
              <a:buNone/>
            </a:pPr>
            <a:r>
              <a:rPr lang="zh-CN" altLang="en-US" sz="4000" b="1">
                <a:solidFill>
                  <a:srgbClr val="FF0000"/>
                </a:solidFill>
              </a:rPr>
              <a:t>问题①</a:t>
            </a:r>
            <a:r>
              <a:rPr lang="zh-CN" altLang="en-US" sz="4000" b="1"/>
              <a:t> ：热和功是不是状态函数？  </a:t>
            </a:r>
          </a:p>
        </p:txBody>
      </p:sp>
      <p:sp>
        <p:nvSpPr>
          <p:cNvPr id="734214" name="Rectangle 6">
            <a:extLst>
              <a:ext uri="{FF2B5EF4-FFF2-40B4-BE49-F238E27FC236}">
                <a16:creationId xmlns:a16="http://schemas.microsoft.com/office/drawing/2014/main" id="{E48B46D1-0D50-497D-8E3C-1F53A1630306}"/>
              </a:ext>
            </a:extLst>
          </p:cNvPr>
          <p:cNvSpPr>
            <a:spLocks noChangeArrowheads="1"/>
          </p:cNvSpPr>
          <p:nvPr/>
        </p:nvSpPr>
        <p:spPr bwMode="auto">
          <a:xfrm>
            <a:off x="323850" y="1125538"/>
            <a:ext cx="81359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b="1">
                <a:latin typeface="Times New Roman" panose="02020603050405020304" pitchFamily="18" charset="0"/>
              </a:rPr>
              <a:t>答：</a:t>
            </a:r>
            <a:r>
              <a:rPr kumimoji="1" lang="zh-CN" altLang="en-US" sz="4400" b="1">
                <a:solidFill>
                  <a:srgbClr val="FF0000"/>
                </a:solidFill>
                <a:latin typeface="Times New Roman" panose="02020603050405020304" pitchFamily="18" charset="0"/>
              </a:rPr>
              <a:t>热和功不是状态函数</a:t>
            </a:r>
            <a:r>
              <a:rPr kumimoji="1" lang="zh-CN" altLang="en-US" sz="4400" b="1">
                <a:latin typeface="Times New Roman" panose="02020603050405020304" pitchFamily="18" charset="0"/>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4214"/>
                                        </p:tgtEl>
                                        <p:attrNameLst>
                                          <p:attrName>style.visibility</p:attrName>
                                        </p:attrNameLst>
                                      </p:cBhvr>
                                      <p:to>
                                        <p:strVal val="visible"/>
                                      </p:to>
                                    </p:set>
                                    <p:animEffect transition="in" filter="blinds(horizontal)">
                                      <p:cBhvr>
                                        <p:cTn id="7" dur="500"/>
                                        <p:tgtEl>
                                          <p:spTgt spid="734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4212"/>
                                        </p:tgtEl>
                                        <p:attrNameLst>
                                          <p:attrName>style.visibility</p:attrName>
                                        </p:attrNameLst>
                                      </p:cBhvr>
                                      <p:to>
                                        <p:strVal val="visible"/>
                                      </p:to>
                                    </p:set>
                                    <p:animEffect transition="in" filter="blinds(horizontal)">
                                      <p:cBhvr>
                                        <p:cTn id="12" dur="500"/>
                                        <p:tgtEl>
                                          <p:spTgt spid="73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2" grpId="0"/>
      <p:bldP spid="7342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46F5E481-99B8-4263-A3EE-7E71B811A66A}"/>
              </a:ext>
            </a:extLst>
          </p:cNvPr>
          <p:cNvSpPr>
            <a:spLocks noGrp="1"/>
          </p:cNvSpPr>
          <p:nvPr>
            <p:ph type="sldNum" sz="quarter" idx="12"/>
          </p:nvPr>
        </p:nvSpPr>
        <p:spPr/>
        <p:txBody>
          <a:bodyPr/>
          <a:lstStyle/>
          <a:p>
            <a:fld id="{E294510C-4769-489A-A4C6-4EC4ED342A4D}" type="slidenum">
              <a:rPr lang="en-US" altLang="zh-CN"/>
              <a:pPr/>
              <a:t>51</a:t>
            </a:fld>
            <a:endParaRPr lang="en-US" altLang="zh-CN"/>
          </a:p>
        </p:txBody>
      </p:sp>
      <p:sp>
        <p:nvSpPr>
          <p:cNvPr id="688130" name="Text Box 2">
            <a:extLst>
              <a:ext uri="{FF2B5EF4-FFF2-40B4-BE49-F238E27FC236}">
                <a16:creationId xmlns:a16="http://schemas.microsoft.com/office/drawing/2014/main" id="{1F097285-0048-474A-8E1D-A2E6C36AB7C2}"/>
              </a:ext>
            </a:extLst>
          </p:cNvPr>
          <p:cNvSpPr txBox="1">
            <a:spLocks noChangeArrowheads="1"/>
          </p:cNvSpPr>
          <p:nvPr/>
        </p:nvSpPr>
        <p:spPr bwMode="auto">
          <a:xfrm>
            <a:off x="468313" y="476250"/>
            <a:ext cx="8424862"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pPr>
            <a:r>
              <a:rPr kumimoji="1" lang="zh-CN" altLang="en-US" sz="4400" b="1">
                <a:solidFill>
                  <a:srgbClr val="FF0000"/>
                </a:solidFill>
                <a:latin typeface="Times New Roman" panose="02020603050405020304" pitchFamily="18" charset="0"/>
              </a:rPr>
              <a:t>问题②：</a:t>
            </a:r>
            <a:r>
              <a:rPr kumimoji="1" lang="zh-CN" altLang="en-US" sz="4400" b="1">
                <a:latin typeface="Times New Roman" panose="02020603050405020304" pitchFamily="18" charset="0"/>
              </a:rPr>
              <a:t>热和功的变化值与途径是否有关？ </a:t>
            </a:r>
          </a:p>
          <a:p>
            <a:pPr algn="ctr">
              <a:spcBef>
                <a:spcPct val="50000"/>
              </a:spcBef>
            </a:pPr>
            <a:endParaRPr kumimoji="1" lang="en-US" altLang="zh-CN" sz="4400" b="1" baseline="30000">
              <a:latin typeface="Times New Roman" panose="02020603050405020304" pitchFamily="18" charset="0"/>
            </a:endParaRPr>
          </a:p>
        </p:txBody>
      </p:sp>
      <p:sp>
        <p:nvSpPr>
          <p:cNvPr id="688131" name="Text Box 3">
            <a:extLst>
              <a:ext uri="{FF2B5EF4-FFF2-40B4-BE49-F238E27FC236}">
                <a16:creationId xmlns:a16="http://schemas.microsoft.com/office/drawing/2014/main" id="{F520AD00-F6EE-4A83-A57B-D5B7FD5F5FC6}"/>
              </a:ext>
            </a:extLst>
          </p:cNvPr>
          <p:cNvSpPr txBox="1">
            <a:spLocks noChangeArrowheads="1"/>
          </p:cNvSpPr>
          <p:nvPr/>
        </p:nvSpPr>
        <p:spPr bwMode="auto">
          <a:xfrm>
            <a:off x="179388" y="2349500"/>
            <a:ext cx="8713787"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pPr>
            <a:r>
              <a:rPr kumimoji="1" lang="zh-CN" altLang="en-US" sz="4400" b="1">
                <a:solidFill>
                  <a:schemeClr val="tx2"/>
                </a:solidFill>
                <a:latin typeface="Times New Roman" panose="02020603050405020304" pitchFamily="18" charset="0"/>
              </a:rPr>
              <a:t>答： 热和功的变化值</a:t>
            </a:r>
            <a:r>
              <a:rPr kumimoji="1" lang="zh-CN" altLang="en-US" sz="4400" b="1">
                <a:solidFill>
                  <a:srgbClr val="FF0000"/>
                </a:solidFill>
                <a:latin typeface="Times New Roman" panose="02020603050405020304" pitchFamily="18" charset="0"/>
              </a:rPr>
              <a:t>与途径有关</a:t>
            </a:r>
            <a:r>
              <a:rPr kumimoji="1" lang="zh-CN" altLang="en-US" sz="4400" b="1">
                <a:solidFill>
                  <a:schemeClr val="tx2"/>
                </a:solidFill>
                <a:latin typeface="Times New Roman" panose="02020603050405020304" pitchFamily="18" charset="0"/>
              </a:rPr>
              <a:t>。</a:t>
            </a:r>
          </a:p>
          <a:p>
            <a:pPr>
              <a:lnSpc>
                <a:spcPct val="110000"/>
              </a:lnSpc>
              <a:spcBef>
                <a:spcPct val="20000"/>
              </a:spcBef>
            </a:pPr>
            <a:r>
              <a:rPr kumimoji="1" lang="zh-CN" altLang="en-US" sz="4400" b="1">
                <a:solidFill>
                  <a:schemeClr val="tx2"/>
                </a:solidFill>
                <a:latin typeface="Times New Roman" panose="02020603050405020304" pitchFamily="18" charset="0"/>
              </a:rPr>
              <a:t>不同的途径有不同的功和热的交换。</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8131"/>
                                        </p:tgtEl>
                                        <p:attrNameLst>
                                          <p:attrName>style.visibility</p:attrName>
                                        </p:attrNameLst>
                                      </p:cBhvr>
                                      <p:to>
                                        <p:strVal val="visible"/>
                                      </p:to>
                                    </p:set>
                                    <p:anim calcmode="lin" valueType="num">
                                      <p:cBhvr additive="base">
                                        <p:cTn id="7" dur="500" fill="hold"/>
                                        <p:tgtEl>
                                          <p:spTgt spid="688131"/>
                                        </p:tgtEl>
                                        <p:attrNameLst>
                                          <p:attrName>ppt_x</p:attrName>
                                        </p:attrNameLst>
                                      </p:cBhvr>
                                      <p:tavLst>
                                        <p:tav tm="0">
                                          <p:val>
                                            <p:strVal val="#ppt_x"/>
                                          </p:val>
                                        </p:tav>
                                        <p:tav tm="100000">
                                          <p:val>
                                            <p:strVal val="#ppt_x"/>
                                          </p:val>
                                        </p:tav>
                                      </p:tavLst>
                                    </p:anim>
                                    <p:anim calcmode="lin" valueType="num">
                                      <p:cBhvr additive="base">
                                        <p:cTn id="8" dur="500" fill="hold"/>
                                        <p:tgtEl>
                                          <p:spTgt spid="688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a:extLst>
              <a:ext uri="{FF2B5EF4-FFF2-40B4-BE49-F238E27FC236}">
                <a16:creationId xmlns:a16="http://schemas.microsoft.com/office/drawing/2014/main" id="{8C708635-B83F-4B48-AF11-21E9B575A26C}"/>
              </a:ext>
            </a:extLst>
          </p:cNvPr>
          <p:cNvSpPr>
            <a:spLocks noGrp="1"/>
          </p:cNvSpPr>
          <p:nvPr>
            <p:ph type="sldNum" sz="quarter" idx="12"/>
          </p:nvPr>
        </p:nvSpPr>
        <p:spPr/>
        <p:txBody>
          <a:bodyPr/>
          <a:lstStyle/>
          <a:p>
            <a:fld id="{B04C34B5-C38B-4692-BBF3-C299D4930825}" type="slidenum">
              <a:rPr lang="en-US" altLang="zh-CN"/>
              <a:pPr/>
              <a:t>52</a:t>
            </a:fld>
            <a:endParaRPr lang="en-US" altLang="zh-CN"/>
          </a:p>
        </p:txBody>
      </p:sp>
      <p:pic>
        <p:nvPicPr>
          <p:cNvPr id="689154" name="Picture 2">
            <a:extLst>
              <a:ext uri="{FF2B5EF4-FFF2-40B4-BE49-F238E27FC236}">
                <a16:creationId xmlns:a16="http://schemas.microsoft.com/office/drawing/2014/main" id="{330B1FE7-0D83-4EDF-AB01-B3767E87E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44450"/>
            <a:ext cx="5329237" cy="530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9155" name="Picture 3">
            <a:extLst>
              <a:ext uri="{FF2B5EF4-FFF2-40B4-BE49-F238E27FC236}">
                <a16:creationId xmlns:a16="http://schemas.microsoft.com/office/drawing/2014/main" id="{B59043D0-834A-4A96-A8B0-F5958A2CF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549275"/>
            <a:ext cx="3462337"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89156" name="Group 4">
            <a:extLst>
              <a:ext uri="{FF2B5EF4-FFF2-40B4-BE49-F238E27FC236}">
                <a16:creationId xmlns:a16="http://schemas.microsoft.com/office/drawing/2014/main" id="{E075459D-4AA8-498A-8D2F-569AA1FEAD27}"/>
              </a:ext>
            </a:extLst>
          </p:cNvPr>
          <p:cNvGrpSpPr>
            <a:grpSpLocks/>
          </p:cNvGrpSpPr>
          <p:nvPr/>
        </p:nvGrpSpPr>
        <p:grpSpPr bwMode="auto">
          <a:xfrm>
            <a:off x="1692275" y="2528888"/>
            <a:ext cx="2951163" cy="1801812"/>
            <a:chOff x="1066" y="1729"/>
            <a:chExt cx="1859" cy="1135"/>
          </a:xfrm>
        </p:grpSpPr>
        <p:sp>
          <p:nvSpPr>
            <p:cNvPr id="689157" name="Text Box 5">
              <a:extLst>
                <a:ext uri="{FF2B5EF4-FFF2-40B4-BE49-F238E27FC236}">
                  <a16:creationId xmlns:a16="http://schemas.microsoft.com/office/drawing/2014/main" id="{0E904D7D-D32A-4032-9C12-D8E6BAF565BA}"/>
                </a:ext>
              </a:extLst>
            </p:cNvPr>
            <p:cNvSpPr txBox="1">
              <a:spLocks noChangeArrowheads="1"/>
            </p:cNvSpPr>
            <p:nvPr/>
          </p:nvSpPr>
          <p:spPr bwMode="auto">
            <a:xfrm>
              <a:off x="2562" y="2614"/>
              <a:ext cx="363"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000" b="1">
                  <a:solidFill>
                    <a:srgbClr val="0000FF"/>
                  </a:solidFill>
                  <a:latin typeface="Times New Roman" panose="02020603050405020304" pitchFamily="18" charset="0"/>
                  <a:sym typeface="Symbol" panose="05050102010706020507" pitchFamily="18" charset="2"/>
                </a:rPr>
                <a:t></a:t>
              </a:r>
              <a:r>
                <a:rPr kumimoji="1" lang="en-US" altLang="zh-CN" sz="2000" b="1" i="1">
                  <a:solidFill>
                    <a:srgbClr val="0000FF"/>
                  </a:solidFill>
                  <a:latin typeface="Times New Roman" panose="02020603050405020304" pitchFamily="18" charset="0"/>
                  <a:sym typeface="Symbol" panose="05050102010706020507" pitchFamily="18" charset="2"/>
                </a:rPr>
                <a:t>U</a:t>
              </a:r>
            </a:p>
          </p:txBody>
        </p:sp>
        <p:sp>
          <p:nvSpPr>
            <p:cNvPr id="689158" name="Text Box 6">
              <a:extLst>
                <a:ext uri="{FF2B5EF4-FFF2-40B4-BE49-F238E27FC236}">
                  <a16:creationId xmlns:a16="http://schemas.microsoft.com/office/drawing/2014/main" id="{E5B697B5-8111-4C5B-8656-8949C24CA4D5}"/>
                </a:ext>
              </a:extLst>
            </p:cNvPr>
            <p:cNvSpPr txBox="1">
              <a:spLocks noChangeArrowheads="1"/>
            </p:cNvSpPr>
            <p:nvPr/>
          </p:nvSpPr>
          <p:spPr bwMode="auto">
            <a:xfrm>
              <a:off x="1066" y="1729"/>
              <a:ext cx="1180"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000" b="1" i="1">
                  <a:solidFill>
                    <a:srgbClr val="0000FF"/>
                  </a:solidFill>
                  <a:latin typeface="Times New Roman" panose="02020603050405020304" pitchFamily="18" charset="0"/>
                </a:rPr>
                <a:t>U</a:t>
              </a:r>
              <a:r>
                <a:rPr kumimoji="1" lang="en-US" altLang="zh-CN" sz="2000" b="1" baseline="-25000">
                  <a:solidFill>
                    <a:srgbClr val="0000FF"/>
                  </a:solidFill>
                  <a:latin typeface="Times New Roman" panose="02020603050405020304" pitchFamily="18" charset="0"/>
                </a:rPr>
                <a:t>1</a:t>
              </a:r>
              <a:r>
                <a:rPr kumimoji="1" lang="en-US" altLang="zh-CN" sz="2000" b="1">
                  <a:solidFill>
                    <a:srgbClr val="0000FF"/>
                  </a:solidFill>
                  <a:latin typeface="Times New Roman" panose="02020603050405020304" pitchFamily="18" charset="0"/>
                </a:rPr>
                <a:t> </a:t>
              </a:r>
              <a:r>
                <a:rPr kumimoji="1" lang="zh-CN" altLang="en-US" sz="2000" b="1">
                  <a:solidFill>
                    <a:srgbClr val="0000FF"/>
                  </a:solidFill>
                  <a:latin typeface="Times New Roman" panose="02020603050405020304" pitchFamily="18" charset="0"/>
                </a:rPr>
                <a:t>电池充电</a:t>
              </a:r>
            </a:p>
          </p:txBody>
        </p:sp>
      </p:grpSp>
      <p:sp>
        <p:nvSpPr>
          <p:cNvPr id="689159" name="Text Box 7">
            <a:extLst>
              <a:ext uri="{FF2B5EF4-FFF2-40B4-BE49-F238E27FC236}">
                <a16:creationId xmlns:a16="http://schemas.microsoft.com/office/drawing/2014/main" id="{9DF157DA-6BD9-4C58-907E-6F4BA6BCE7BA}"/>
              </a:ext>
            </a:extLst>
          </p:cNvPr>
          <p:cNvSpPr txBox="1">
            <a:spLocks noChangeArrowheads="1"/>
          </p:cNvSpPr>
          <p:nvPr/>
        </p:nvSpPr>
        <p:spPr bwMode="auto">
          <a:xfrm>
            <a:off x="1692275" y="5300663"/>
            <a:ext cx="1873250"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000" b="1" i="1">
                <a:solidFill>
                  <a:srgbClr val="0000FF"/>
                </a:solidFill>
                <a:latin typeface="Times New Roman" panose="02020603050405020304" pitchFamily="18" charset="0"/>
              </a:rPr>
              <a:t>U</a:t>
            </a:r>
            <a:r>
              <a:rPr kumimoji="1" lang="en-US" altLang="zh-CN" sz="2000" b="1" baseline="-25000">
                <a:solidFill>
                  <a:srgbClr val="0000FF"/>
                </a:solidFill>
                <a:latin typeface="Times New Roman" panose="02020603050405020304" pitchFamily="18" charset="0"/>
              </a:rPr>
              <a:t>2</a:t>
            </a:r>
            <a:r>
              <a:rPr kumimoji="1" lang="en-US" altLang="zh-CN" sz="2000" b="1">
                <a:solidFill>
                  <a:srgbClr val="0000FF"/>
                </a:solidFill>
                <a:latin typeface="Times New Roman" panose="02020603050405020304" pitchFamily="18" charset="0"/>
              </a:rPr>
              <a:t> </a:t>
            </a:r>
            <a:r>
              <a:rPr kumimoji="1" lang="zh-CN" altLang="en-US" sz="2000" b="1">
                <a:solidFill>
                  <a:srgbClr val="0000FF"/>
                </a:solidFill>
                <a:latin typeface="Times New Roman" panose="02020603050405020304" pitchFamily="18" charset="0"/>
              </a:rPr>
              <a:t>电池放电</a:t>
            </a:r>
          </a:p>
        </p:txBody>
      </p:sp>
      <p:sp>
        <p:nvSpPr>
          <p:cNvPr id="689160" name="Rectangle 8">
            <a:extLst>
              <a:ext uri="{FF2B5EF4-FFF2-40B4-BE49-F238E27FC236}">
                <a16:creationId xmlns:a16="http://schemas.microsoft.com/office/drawing/2014/main" id="{2EABCFE5-C966-48D1-900C-2BFC187093F4}"/>
              </a:ext>
            </a:extLst>
          </p:cNvPr>
          <p:cNvSpPr>
            <a:spLocks noChangeArrowheads="1"/>
          </p:cNvSpPr>
          <p:nvPr/>
        </p:nvSpPr>
        <p:spPr bwMode="auto">
          <a:xfrm>
            <a:off x="107950" y="5740400"/>
            <a:ext cx="9036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000FF"/>
                </a:solidFill>
                <a:latin typeface="Times New Roman" panose="02020603050405020304" pitchFamily="18" charset="0"/>
              </a:rPr>
              <a:t>热和功不是状态函数，其变化值与途径有关。</a:t>
            </a:r>
          </a:p>
        </p:txBody>
      </p:sp>
      <p:sp>
        <p:nvSpPr>
          <p:cNvPr id="689161" name="Rectangle 9">
            <a:extLst>
              <a:ext uri="{FF2B5EF4-FFF2-40B4-BE49-F238E27FC236}">
                <a16:creationId xmlns:a16="http://schemas.microsoft.com/office/drawing/2014/main" id="{DB0FCDA6-380E-4A1F-B87A-0515A54C90CD}"/>
              </a:ext>
            </a:extLst>
          </p:cNvPr>
          <p:cNvSpPr>
            <a:spLocks noChangeArrowheads="1"/>
          </p:cNvSpPr>
          <p:nvPr/>
        </p:nvSpPr>
        <p:spPr bwMode="auto">
          <a:xfrm>
            <a:off x="5292725" y="4581525"/>
            <a:ext cx="30241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400" b="1">
                <a:solidFill>
                  <a:srgbClr val="FF0000"/>
                </a:solidFill>
                <a:latin typeface="仿宋_GB2312" pitchFamily="49" charset="-122"/>
                <a:ea typeface="仿宋_GB2312" pitchFamily="49" charset="-122"/>
                <a:sym typeface="Symbol" panose="05050102010706020507" pitchFamily="18" charset="2"/>
              </a:rPr>
              <a:t></a:t>
            </a:r>
            <a:r>
              <a:rPr kumimoji="1" lang="en-US" altLang="zh-CN" sz="4400" b="1" i="1">
                <a:solidFill>
                  <a:srgbClr val="FF0000"/>
                </a:solidFill>
                <a:latin typeface="Times New Roman" panose="02020603050405020304" pitchFamily="18" charset="0"/>
                <a:ea typeface="仿宋_GB2312" pitchFamily="49" charset="-122"/>
              </a:rPr>
              <a:t>U </a:t>
            </a:r>
            <a:r>
              <a:rPr kumimoji="1" lang="en-US" altLang="zh-CN" sz="4400" b="1">
                <a:solidFill>
                  <a:srgbClr val="FF0000"/>
                </a:solidFill>
                <a:latin typeface="Times New Roman" panose="02020603050405020304" pitchFamily="18" charset="0"/>
                <a:ea typeface="仿宋_GB2312" pitchFamily="49" charset="-122"/>
              </a:rPr>
              <a:t>= </a:t>
            </a:r>
            <a:r>
              <a:rPr kumimoji="1" lang="en-US" altLang="zh-CN" sz="4400" b="1" i="1">
                <a:solidFill>
                  <a:srgbClr val="FF0000"/>
                </a:solidFill>
                <a:latin typeface="Times New Roman" panose="02020603050405020304" pitchFamily="18" charset="0"/>
                <a:ea typeface="仿宋_GB2312" pitchFamily="49" charset="-122"/>
              </a:rPr>
              <a:t>q + w</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9160"/>
                                        </p:tgtEl>
                                        <p:attrNameLst>
                                          <p:attrName>style.visibility</p:attrName>
                                        </p:attrNameLst>
                                      </p:cBhvr>
                                      <p:to>
                                        <p:strVal val="visible"/>
                                      </p:to>
                                    </p:set>
                                    <p:animEffect transition="in" filter="blinds(horizontal)">
                                      <p:cBhvr>
                                        <p:cTn id="7" dur="500"/>
                                        <p:tgtEl>
                                          <p:spTgt spid="6891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9161"/>
                                        </p:tgtEl>
                                        <p:attrNameLst>
                                          <p:attrName>style.visibility</p:attrName>
                                        </p:attrNameLst>
                                      </p:cBhvr>
                                      <p:to>
                                        <p:strVal val="visible"/>
                                      </p:to>
                                    </p:set>
                                    <p:animEffect transition="in" filter="blinds(horizontal)">
                                      <p:cBhvr>
                                        <p:cTn id="12" dur="500"/>
                                        <p:tgtEl>
                                          <p:spTgt spid="68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60" grpId="0"/>
      <p:bldP spid="689161"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60E40100-54C2-4787-BEF8-731447674587}"/>
              </a:ext>
            </a:extLst>
          </p:cNvPr>
          <p:cNvSpPr>
            <a:spLocks noGrp="1"/>
          </p:cNvSpPr>
          <p:nvPr>
            <p:ph type="sldNum" sz="quarter" idx="12"/>
          </p:nvPr>
        </p:nvSpPr>
        <p:spPr/>
        <p:txBody>
          <a:bodyPr/>
          <a:lstStyle/>
          <a:p>
            <a:fld id="{C0C12F7C-D8D0-4CF7-84B4-05231ED0FA14}" type="slidenum">
              <a:rPr lang="en-US" altLang="zh-CN"/>
              <a:pPr/>
              <a:t>53</a:t>
            </a:fld>
            <a:endParaRPr lang="en-US" altLang="zh-CN"/>
          </a:p>
        </p:txBody>
      </p:sp>
      <p:sp>
        <p:nvSpPr>
          <p:cNvPr id="267266" name="Rectangle 1026">
            <a:extLst>
              <a:ext uri="{FF2B5EF4-FFF2-40B4-BE49-F238E27FC236}">
                <a16:creationId xmlns:a16="http://schemas.microsoft.com/office/drawing/2014/main" id="{93FE34E5-8C71-46C8-A72F-07E8B6D25663}"/>
              </a:ext>
            </a:extLst>
          </p:cNvPr>
          <p:cNvSpPr>
            <a:spLocks noGrp="1" noChangeArrowheads="1"/>
          </p:cNvSpPr>
          <p:nvPr>
            <p:ph type="body" idx="1"/>
          </p:nvPr>
        </p:nvSpPr>
        <p:spPr>
          <a:xfrm>
            <a:off x="323850" y="188913"/>
            <a:ext cx="8424863" cy="5903912"/>
          </a:xfrm>
        </p:spPr>
        <p:txBody>
          <a:bodyPr/>
          <a:lstStyle/>
          <a:p>
            <a:pPr>
              <a:lnSpc>
                <a:spcPct val="130000"/>
              </a:lnSpc>
              <a:buFontTx/>
              <a:buNone/>
            </a:pPr>
            <a:r>
              <a:rPr lang="en-US" altLang="zh-CN" sz="4000" b="1">
                <a:solidFill>
                  <a:schemeClr val="tx2"/>
                </a:solidFill>
                <a:latin typeface="Times New Roman" panose="02020603050405020304" pitchFamily="18" charset="0"/>
              </a:rPr>
              <a:t>3.  </a:t>
            </a:r>
            <a:r>
              <a:rPr lang="zh-CN" altLang="en-US" sz="4000" b="1">
                <a:solidFill>
                  <a:schemeClr val="tx2"/>
                </a:solidFill>
                <a:latin typeface="Times New Roman" panose="02020603050405020304" pitchFamily="18" charset="0"/>
              </a:rPr>
              <a:t>热力学第一定律：</a:t>
            </a:r>
          </a:p>
          <a:p>
            <a:pPr>
              <a:lnSpc>
                <a:spcPct val="130000"/>
              </a:lnSpc>
              <a:buFontTx/>
              <a:buNone/>
            </a:pPr>
            <a:r>
              <a:rPr lang="zh-CN" altLang="en-US" sz="4000" b="1">
                <a:solidFill>
                  <a:schemeClr val="tx2"/>
                </a:solidFill>
                <a:latin typeface="Times New Roman" panose="02020603050405020304" pitchFamily="18" charset="0"/>
              </a:rPr>
              <a:t>   </a:t>
            </a:r>
            <a:r>
              <a:rPr lang="zh-CN" altLang="en-US" sz="4000" b="1">
                <a:latin typeface="Times New Roman" panose="02020603050405020304" pitchFamily="18" charset="0"/>
              </a:rPr>
              <a:t>自然界一切物质都具有能量，能量有各种不同的形式，能够从一种形式转化为另一种形式，从一个物体传递给另一个物体，而在转化和传递过程中能量的总数量不变。　</a:t>
            </a:r>
          </a:p>
          <a:p>
            <a:pPr>
              <a:lnSpc>
                <a:spcPct val="130000"/>
              </a:lnSpc>
              <a:buFontTx/>
              <a:buNone/>
            </a:pPr>
            <a:r>
              <a:rPr lang="zh-CN" altLang="en-US" sz="4000" b="1">
                <a:solidFill>
                  <a:schemeClr val="tx2"/>
                </a:solidFill>
                <a:latin typeface="Times New Roman" panose="02020603050405020304" pitchFamily="18" charset="0"/>
                <a:sym typeface="Symbol" panose="05050102010706020507" pitchFamily="18" charset="2"/>
              </a:rPr>
              <a:t>               </a:t>
            </a:r>
            <a:r>
              <a:rPr lang="zh-CN" altLang="en-US" sz="4000" b="1">
                <a:solidFill>
                  <a:schemeClr val="tx2"/>
                </a:solidFill>
                <a:latin typeface="Times New Roman" panose="02020603050405020304" pitchFamily="18" charset="0"/>
              </a:rPr>
              <a:t> “ 能量守恒与转化定律 ”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7266"/>
                                        </p:tgtEl>
                                        <p:attrNameLst>
                                          <p:attrName>style.visibility</p:attrName>
                                        </p:attrNameLst>
                                      </p:cBhvr>
                                      <p:to>
                                        <p:strVal val="visible"/>
                                      </p:to>
                                    </p:set>
                                    <p:animEffect transition="in" filter="fade">
                                      <p:cBhvr>
                                        <p:cTn id="7" dur="2000"/>
                                        <p:tgtEl>
                                          <p:spTgt spid="267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a:extLst>
              <a:ext uri="{FF2B5EF4-FFF2-40B4-BE49-F238E27FC236}">
                <a16:creationId xmlns:a16="http://schemas.microsoft.com/office/drawing/2014/main" id="{93EE547A-E8F1-410F-B58B-25066FE0954A}"/>
              </a:ext>
            </a:extLst>
          </p:cNvPr>
          <p:cNvSpPr>
            <a:spLocks noGrp="1"/>
          </p:cNvSpPr>
          <p:nvPr>
            <p:ph type="sldNum" sz="quarter" idx="12"/>
          </p:nvPr>
        </p:nvSpPr>
        <p:spPr/>
        <p:txBody>
          <a:bodyPr/>
          <a:lstStyle/>
          <a:p>
            <a:fld id="{1026FCA5-B94C-4545-9121-F12E355BF05F}" type="slidenum">
              <a:rPr lang="en-US" altLang="zh-CN"/>
              <a:pPr/>
              <a:t>54</a:t>
            </a:fld>
            <a:endParaRPr lang="en-US" altLang="zh-CN"/>
          </a:p>
        </p:txBody>
      </p:sp>
      <p:sp>
        <p:nvSpPr>
          <p:cNvPr id="273412" name="Line 1028">
            <a:extLst>
              <a:ext uri="{FF2B5EF4-FFF2-40B4-BE49-F238E27FC236}">
                <a16:creationId xmlns:a16="http://schemas.microsoft.com/office/drawing/2014/main" id="{B5E54BD6-3B05-4BC5-8A3D-B04A2A9CD508}"/>
              </a:ext>
            </a:extLst>
          </p:cNvPr>
          <p:cNvSpPr>
            <a:spLocks noChangeShapeType="1"/>
          </p:cNvSpPr>
          <p:nvPr/>
        </p:nvSpPr>
        <p:spPr bwMode="auto">
          <a:xfrm>
            <a:off x="3352800" y="3762375"/>
            <a:ext cx="2971800" cy="0"/>
          </a:xfrm>
          <a:prstGeom prst="line">
            <a:avLst/>
          </a:prstGeom>
          <a:noFill/>
          <a:ln w="762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13" name="Rectangle 1029">
            <a:extLst>
              <a:ext uri="{FF2B5EF4-FFF2-40B4-BE49-F238E27FC236}">
                <a16:creationId xmlns:a16="http://schemas.microsoft.com/office/drawing/2014/main" id="{C0BD3128-EAD2-420B-891E-FD5A76960EBB}"/>
              </a:ext>
            </a:extLst>
          </p:cNvPr>
          <p:cNvSpPr>
            <a:spLocks noChangeArrowheads="1"/>
          </p:cNvSpPr>
          <p:nvPr/>
        </p:nvSpPr>
        <p:spPr bwMode="auto">
          <a:xfrm>
            <a:off x="3708400" y="3068638"/>
            <a:ext cx="2519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000FF"/>
                </a:solidFill>
                <a:latin typeface="Times New Roman" panose="02020603050405020304" pitchFamily="18" charset="0"/>
                <a:ea typeface="楷体_GB2312" pitchFamily="49" charset="-122"/>
              </a:rPr>
              <a:t>吸热</a:t>
            </a:r>
            <a:r>
              <a:rPr kumimoji="1" lang="en-US" altLang="zh-CN" sz="3600" b="1" i="1">
                <a:solidFill>
                  <a:srgbClr val="0000FF"/>
                </a:solidFill>
                <a:latin typeface="Times New Roman" panose="02020603050405020304" pitchFamily="18" charset="0"/>
                <a:ea typeface="楷体_GB2312" pitchFamily="49" charset="-122"/>
              </a:rPr>
              <a:t>q</a:t>
            </a:r>
            <a:r>
              <a:rPr kumimoji="1" lang="en-US" altLang="zh-CN" sz="3600" b="1">
                <a:solidFill>
                  <a:srgbClr val="0000FF"/>
                </a:solidFill>
                <a:latin typeface="Times New Roman" panose="02020603050405020304" pitchFamily="18" charset="0"/>
                <a:ea typeface="楷体_GB2312" pitchFamily="49" charset="-122"/>
              </a:rPr>
              <a:t> &gt; 0</a:t>
            </a:r>
          </a:p>
        </p:txBody>
      </p:sp>
      <p:sp>
        <p:nvSpPr>
          <p:cNvPr id="273414" name="Rectangle 1030">
            <a:extLst>
              <a:ext uri="{FF2B5EF4-FFF2-40B4-BE49-F238E27FC236}">
                <a16:creationId xmlns:a16="http://schemas.microsoft.com/office/drawing/2014/main" id="{2C758209-3701-4014-BC7D-9CC012734520}"/>
              </a:ext>
            </a:extLst>
          </p:cNvPr>
          <p:cNvSpPr>
            <a:spLocks noChangeArrowheads="1"/>
          </p:cNvSpPr>
          <p:nvPr/>
        </p:nvSpPr>
        <p:spPr bwMode="auto">
          <a:xfrm>
            <a:off x="3708400" y="3789363"/>
            <a:ext cx="2447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000FF"/>
                </a:solidFill>
                <a:latin typeface="Times New Roman" panose="02020603050405020304" pitchFamily="18" charset="0"/>
                <a:ea typeface="楷体_GB2312" pitchFamily="49" charset="-122"/>
              </a:rPr>
              <a:t>做功</a:t>
            </a:r>
            <a:r>
              <a:rPr kumimoji="1" lang="en-US" altLang="zh-CN" sz="3600" b="1" i="1">
                <a:solidFill>
                  <a:srgbClr val="0000FF"/>
                </a:solidFill>
                <a:latin typeface="Times New Roman" panose="02020603050405020304" pitchFamily="18" charset="0"/>
                <a:ea typeface="楷体_GB2312" pitchFamily="49" charset="-122"/>
              </a:rPr>
              <a:t>w </a:t>
            </a:r>
            <a:r>
              <a:rPr kumimoji="1" lang="en-US" altLang="zh-CN" sz="3600" b="1">
                <a:solidFill>
                  <a:srgbClr val="0000FF"/>
                </a:solidFill>
                <a:latin typeface="Times New Roman" panose="02020603050405020304" pitchFamily="18" charset="0"/>
                <a:ea typeface="楷体_GB2312" pitchFamily="49" charset="-122"/>
              </a:rPr>
              <a:t>&gt;</a:t>
            </a:r>
            <a:r>
              <a:rPr kumimoji="1" lang="en-US" altLang="zh-CN" sz="3600" b="1" i="1">
                <a:solidFill>
                  <a:srgbClr val="0000FF"/>
                </a:solidFill>
                <a:latin typeface="Times New Roman" panose="02020603050405020304" pitchFamily="18" charset="0"/>
                <a:ea typeface="楷体_GB2312" pitchFamily="49" charset="-122"/>
              </a:rPr>
              <a:t> </a:t>
            </a:r>
            <a:r>
              <a:rPr kumimoji="1" lang="en-US" altLang="zh-CN" sz="3600" b="1">
                <a:solidFill>
                  <a:srgbClr val="0000FF"/>
                </a:solidFill>
                <a:latin typeface="Times New Roman" panose="02020603050405020304" pitchFamily="18" charset="0"/>
                <a:ea typeface="楷体_GB2312" pitchFamily="49" charset="-122"/>
              </a:rPr>
              <a:t>0</a:t>
            </a:r>
          </a:p>
        </p:txBody>
      </p:sp>
      <p:sp>
        <p:nvSpPr>
          <p:cNvPr id="273417" name="Rectangle 1033">
            <a:extLst>
              <a:ext uri="{FF2B5EF4-FFF2-40B4-BE49-F238E27FC236}">
                <a16:creationId xmlns:a16="http://schemas.microsoft.com/office/drawing/2014/main" id="{A39768CC-020C-41FB-AB27-3859378F7853}"/>
              </a:ext>
            </a:extLst>
          </p:cNvPr>
          <p:cNvSpPr>
            <a:spLocks noChangeArrowheads="1"/>
          </p:cNvSpPr>
          <p:nvPr/>
        </p:nvSpPr>
        <p:spPr bwMode="auto">
          <a:xfrm>
            <a:off x="1042988" y="5516563"/>
            <a:ext cx="7129462" cy="823912"/>
          </a:xfrm>
          <a:prstGeom prst="rect">
            <a:avLst/>
          </a:prstGeom>
          <a:solidFill>
            <a:srgbClr val="FFFFCC"/>
          </a:solidFill>
          <a:ln>
            <a:noFill/>
          </a:ln>
          <a:effectLst/>
          <a:extLst>
            <a:ext uri="{91240B29-F687-4F45-9708-019B960494DF}">
              <a14:hiddenLine xmlns:a14="http://schemas.microsoft.com/office/drawing/2010/main" w="50800">
                <a:solidFill>
                  <a:srgbClr val="D6009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800" b="1">
                <a:solidFill>
                  <a:srgbClr val="0000FF"/>
                </a:solidFill>
                <a:latin typeface="仿宋_GB2312" pitchFamily="49" charset="-122"/>
                <a:ea typeface="仿宋_GB2312" pitchFamily="49" charset="-122"/>
                <a:sym typeface="Symbol" panose="05050102010706020507" pitchFamily="18" charset="2"/>
              </a:rPr>
              <a:t></a:t>
            </a:r>
            <a:r>
              <a:rPr kumimoji="1" lang="en-US" altLang="zh-CN" sz="4800" b="1" i="1">
                <a:solidFill>
                  <a:srgbClr val="0000FF"/>
                </a:solidFill>
                <a:latin typeface="Times New Roman" panose="02020603050405020304" pitchFamily="18" charset="0"/>
                <a:ea typeface="仿宋_GB2312" pitchFamily="49" charset="-122"/>
              </a:rPr>
              <a:t>U </a:t>
            </a:r>
            <a:r>
              <a:rPr kumimoji="1" lang="en-US" altLang="zh-CN" sz="4800" b="1">
                <a:solidFill>
                  <a:srgbClr val="0000FF"/>
                </a:solidFill>
                <a:latin typeface="Times New Roman" panose="02020603050405020304" pitchFamily="18" charset="0"/>
                <a:ea typeface="仿宋_GB2312" pitchFamily="49" charset="-122"/>
              </a:rPr>
              <a:t>= </a:t>
            </a:r>
            <a:r>
              <a:rPr kumimoji="1" lang="en-US" altLang="zh-CN" sz="4800" b="1" i="1">
                <a:solidFill>
                  <a:srgbClr val="0000FF"/>
                </a:solidFill>
                <a:latin typeface="Times New Roman" panose="02020603050405020304" pitchFamily="18" charset="0"/>
                <a:ea typeface="仿宋_GB2312" pitchFamily="49" charset="-122"/>
              </a:rPr>
              <a:t>U</a:t>
            </a:r>
            <a:r>
              <a:rPr kumimoji="1" lang="en-US" altLang="zh-CN" sz="4800" b="1" baseline="-25000">
                <a:solidFill>
                  <a:srgbClr val="0000FF"/>
                </a:solidFill>
                <a:latin typeface="Times New Roman" panose="02020603050405020304" pitchFamily="18" charset="0"/>
                <a:ea typeface="仿宋_GB2312" pitchFamily="49" charset="-122"/>
              </a:rPr>
              <a:t>2</a:t>
            </a:r>
            <a:r>
              <a:rPr kumimoji="1" lang="en-US" altLang="zh-CN" sz="4800" b="1" i="1">
                <a:solidFill>
                  <a:srgbClr val="0000FF"/>
                </a:solidFill>
                <a:latin typeface="Times New Roman" panose="02020603050405020304" pitchFamily="18" charset="0"/>
                <a:ea typeface="仿宋_GB2312" pitchFamily="49" charset="-122"/>
              </a:rPr>
              <a:t> </a:t>
            </a:r>
            <a:r>
              <a:rPr kumimoji="1" lang="en-US" altLang="zh-CN" sz="4800" b="1">
                <a:solidFill>
                  <a:srgbClr val="0000FF"/>
                </a:solidFill>
                <a:latin typeface="Times New Roman" panose="02020603050405020304" pitchFamily="18" charset="0"/>
                <a:ea typeface="仿宋_GB2312" pitchFamily="49" charset="-122"/>
                <a:sym typeface="Symbol" panose="05050102010706020507" pitchFamily="18" charset="2"/>
              </a:rPr>
              <a:t></a:t>
            </a:r>
            <a:r>
              <a:rPr kumimoji="1" lang="en-US" altLang="zh-CN" sz="4800" b="1">
                <a:solidFill>
                  <a:srgbClr val="0000FF"/>
                </a:solidFill>
                <a:latin typeface="Times New Roman" panose="02020603050405020304" pitchFamily="18" charset="0"/>
                <a:ea typeface="仿宋_GB2312" pitchFamily="49" charset="-122"/>
              </a:rPr>
              <a:t> </a:t>
            </a:r>
            <a:r>
              <a:rPr kumimoji="1" lang="en-US" altLang="zh-CN" sz="4800" b="1" i="1">
                <a:solidFill>
                  <a:srgbClr val="0000FF"/>
                </a:solidFill>
                <a:latin typeface="Times New Roman" panose="02020603050405020304" pitchFamily="18" charset="0"/>
                <a:ea typeface="仿宋_GB2312" pitchFamily="49" charset="-122"/>
              </a:rPr>
              <a:t>U</a:t>
            </a:r>
            <a:r>
              <a:rPr kumimoji="1" lang="en-US" altLang="zh-CN" sz="4800" b="1" baseline="-25000">
                <a:solidFill>
                  <a:srgbClr val="0000FF"/>
                </a:solidFill>
                <a:latin typeface="Times New Roman" panose="02020603050405020304" pitchFamily="18" charset="0"/>
                <a:ea typeface="仿宋_GB2312" pitchFamily="49" charset="-122"/>
              </a:rPr>
              <a:t>1</a:t>
            </a:r>
            <a:r>
              <a:rPr kumimoji="1" lang="en-US" altLang="zh-CN" sz="4800" b="1">
                <a:solidFill>
                  <a:srgbClr val="0000FF"/>
                </a:solidFill>
                <a:latin typeface="Times New Roman" panose="02020603050405020304" pitchFamily="18" charset="0"/>
                <a:ea typeface="仿宋_GB2312" pitchFamily="49" charset="-122"/>
              </a:rPr>
              <a:t> = </a:t>
            </a:r>
            <a:r>
              <a:rPr kumimoji="1" lang="en-US" altLang="zh-CN" sz="4800" b="1" i="1">
                <a:solidFill>
                  <a:srgbClr val="0000FF"/>
                </a:solidFill>
                <a:latin typeface="Times New Roman" panose="02020603050405020304" pitchFamily="18" charset="0"/>
                <a:ea typeface="仿宋_GB2312" pitchFamily="49" charset="-122"/>
              </a:rPr>
              <a:t>q + w</a:t>
            </a:r>
          </a:p>
        </p:txBody>
      </p:sp>
      <p:sp>
        <p:nvSpPr>
          <p:cNvPr id="273418" name="Rectangle 1034">
            <a:extLst>
              <a:ext uri="{FF2B5EF4-FFF2-40B4-BE49-F238E27FC236}">
                <a16:creationId xmlns:a16="http://schemas.microsoft.com/office/drawing/2014/main" id="{F6843779-85C1-4DEB-B5E9-C70C3A904899}"/>
              </a:ext>
            </a:extLst>
          </p:cNvPr>
          <p:cNvSpPr>
            <a:spLocks noChangeArrowheads="1"/>
          </p:cNvSpPr>
          <p:nvPr/>
        </p:nvSpPr>
        <p:spPr bwMode="auto">
          <a:xfrm>
            <a:off x="250825" y="115888"/>
            <a:ext cx="74914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000" b="1">
                <a:latin typeface="楷体_GB2312" pitchFamily="49" charset="-122"/>
                <a:ea typeface="楷体_GB2312" pitchFamily="49" charset="-122"/>
              </a:rPr>
              <a:t>  </a:t>
            </a:r>
            <a:r>
              <a:rPr kumimoji="1" lang="zh-CN" altLang="en-US" sz="4000" b="1">
                <a:latin typeface="楷体_GB2312" pitchFamily="49" charset="-122"/>
                <a:ea typeface="楷体_GB2312" pitchFamily="49" charset="-122"/>
              </a:rPr>
              <a:t>热力学第一定律数学表达式</a:t>
            </a:r>
          </a:p>
        </p:txBody>
      </p:sp>
      <p:sp>
        <p:nvSpPr>
          <p:cNvPr id="273421" name="Rectangle 1037">
            <a:extLst>
              <a:ext uri="{FF2B5EF4-FFF2-40B4-BE49-F238E27FC236}">
                <a16:creationId xmlns:a16="http://schemas.microsoft.com/office/drawing/2014/main" id="{EE74F432-4527-42CD-BC54-ABD0CF7EDA40}"/>
              </a:ext>
            </a:extLst>
          </p:cNvPr>
          <p:cNvSpPr>
            <a:spLocks noChangeArrowheads="1"/>
          </p:cNvSpPr>
          <p:nvPr/>
        </p:nvSpPr>
        <p:spPr bwMode="auto">
          <a:xfrm>
            <a:off x="250825" y="908050"/>
            <a:ext cx="86423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4000" b="1">
                <a:latin typeface="Times New Roman" panose="02020603050405020304" pitchFamily="18" charset="0"/>
                <a:ea typeface="楷体_GB2312" pitchFamily="49" charset="-122"/>
              </a:rPr>
              <a:t>一封闭系统，热力学能</a:t>
            </a:r>
            <a:r>
              <a:rPr kumimoji="1" lang="en-US" altLang="zh-CN" sz="4000" b="1" i="1">
                <a:latin typeface="Times New Roman" panose="02020603050405020304" pitchFamily="18" charset="0"/>
                <a:ea typeface="楷体_GB2312" pitchFamily="49" charset="-122"/>
              </a:rPr>
              <a:t>U</a:t>
            </a:r>
            <a:r>
              <a:rPr kumimoji="1" lang="en-US" altLang="zh-CN" sz="4000" b="1" baseline="-25000">
                <a:latin typeface="Times New Roman" panose="02020603050405020304" pitchFamily="18" charset="0"/>
                <a:ea typeface="楷体_GB2312" pitchFamily="49" charset="-122"/>
              </a:rPr>
              <a:t>1</a:t>
            </a:r>
            <a:r>
              <a:rPr kumimoji="1" lang="zh-CN" altLang="en-US" sz="4000" b="1">
                <a:latin typeface="Times New Roman" panose="02020603050405020304" pitchFamily="18" charset="0"/>
                <a:ea typeface="楷体_GB2312" pitchFamily="49" charset="-122"/>
              </a:rPr>
              <a:t>，从环境吸收热</a:t>
            </a:r>
            <a:r>
              <a:rPr kumimoji="1" lang="en-US" altLang="zh-CN" sz="4000" b="1" i="1">
                <a:latin typeface="Times New Roman" panose="02020603050405020304" pitchFamily="18" charset="0"/>
                <a:ea typeface="楷体_GB2312" pitchFamily="49" charset="-122"/>
              </a:rPr>
              <a:t>q</a:t>
            </a:r>
            <a:r>
              <a:rPr kumimoji="1" lang="zh-CN" altLang="en-US" sz="4000" b="1">
                <a:latin typeface="Times New Roman" panose="02020603050405020304" pitchFamily="18" charset="0"/>
                <a:ea typeface="楷体_GB2312" pitchFamily="49" charset="-122"/>
              </a:rPr>
              <a:t>，变到状态</a:t>
            </a:r>
            <a:r>
              <a:rPr kumimoji="1" lang="en-US" altLang="zh-CN" sz="4000" b="1">
                <a:latin typeface="Times New Roman" panose="02020603050405020304" pitchFamily="18" charset="0"/>
                <a:ea typeface="楷体_GB2312" pitchFamily="49" charset="-122"/>
              </a:rPr>
              <a:t>2</a:t>
            </a:r>
            <a:r>
              <a:rPr kumimoji="1" lang="zh-CN" altLang="en-US" sz="4000" b="1">
                <a:latin typeface="Times New Roman" panose="02020603050405020304" pitchFamily="18" charset="0"/>
                <a:ea typeface="楷体_GB2312" pitchFamily="49" charset="-122"/>
              </a:rPr>
              <a:t>，热力学能</a:t>
            </a:r>
            <a:r>
              <a:rPr kumimoji="1" lang="en-US" altLang="zh-CN" sz="4000" b="1" i="1">
                <a:latin typeface="Times New Roman" panose="02020603050405020304" pitchFamily="18" charset="0"/>
                <a:ea typeface="楷体_GB2312" pitchFamily="49" charset="-122"/>
              </a:rPr>
              <a:t>U</a:t>
            </a:r>
            <a:r>
              <a:rPr kumimoji="1" lang="en-US" altLang="zh-CN" sz="4000" b="1" baseline="-25000">
                <a:latin typeface="Times New Roman" panose="02020603050405020304" pitchFamily="18" charset="0"/>
                <a:ea typeface="楷体_GB2312" pitchFamily="49" charset="-122"/>
              </a:rPr>
              <a:t>2</a:t>
            </a:r>
            <a:r>
              <a:rPr kumimoji="1" lang="zh-CN" altLang="en-US" sz="4000" b="1">
                <a:latin typeface="Times New Roman" panose="02020603050405020304" pitchFamily="18" charset="0"/>
                <a:ea typeface="楷体_GB2312" pitchFamily="49" charset="-122"/>
              </a:rPr>
              <a:t>，环境对系统做功</a:t>
            </a:r>
            <a:r>
              <a:rPr kumimoji="1" lang="en-US" altLang="zh-CN" sz="4000" b="1">
                <a:latin typeface="Times New Roman" panose="02020603050405020304" pitchFamily="18" charset="0"/>
                <a:ea typeface="楷体_GB2312" pitchFamily="49" charset="-122"/>
              </a:rPr>
              <a:t>(</a:t>
            </a:r>
            <a:r>
              <a:rPr kumimoji="1" lang="zh-CN" altLang="en-US" sz="4000" b="1">
                <a:latin typeface="Times New Roman" panose="02020603050405020304" pitchFamily="18" charset="0"/>
                <a:ea typeface="楷体_GB2312" pitchFamily="49" charset="-122"/>
              </a:rPr>
              <a:t>系统得功</a:t>
            </a:r>
            <a:r>
              <a:rPr kumimoji="1" lang="en-US" altLang="zh-CN" sz="4000" b="1">
                <a:latin typeface="Times New Roman" panose="02020603050405020304" pitchFamily="18" charset="0"/>
                <a:ea typeface="楷体_GB2312" pitchFamily="49" charset="-122"/>
              </a:rPr>
              <a:t>)</a:t>
            </a:r>
            <a:r>
              <a:rPr kumimoji="1" lang="en-US" altLang="zh-CN" sz="4000" b="1" i="1">
                <a:latin typeface="Times New Roman" panose="02020603050405020304" pitchFamily="18" charset="0"/>
                <a:ea typeface="楷体_GB2312" pitchFamily="49" charset="-122"/>
              </a:rPr>
              <a:t>w</a:t>
            </a:r>
            <a:r>
              <a:rPr kumimoji="1" lang="zh-CN" altLang="en-US" sz="4000" b="1">
                <a:latin typeface="Times New Roman" panose="02020603050405020304" pitchFamily="18" charset="0"/>
                <a:ea typeface="楷体_GB2312" pitchFamily="49" charset="-122"/>
              </a:rPr>
              <a:t>，则有：</a:t>
            </a:r>
          </a:p>
        </p:txBody>
      </p:sp>
      <p:sp>
        <p:nvSpPr>
          <p:cNvPr id="452616" name="AutoShape 1032">
            <a:extLst>
              <a:ext uri="{FF2B5EF4-FFF2-40B4-BE49-F238E27FC236}">
                <a16:creationId xmlns:a16="http://schemas.microsoft.com/office/drawing/2014/main" id="{20EB01A4-3900-40D6-AD23-D3ECEB3B1266}"/>
              </a:ext>
            </a:extLst>
          </p:cNvPr>
          <p:cNvSpPr>
            <a:spLocks noChangeArrowheads="1"/>
          </p:cNvSpPr>
          <p:nvPr/>
        </p:nvSpPr>
        <p:spPr bwMode="auto">
          <a:xfrm>
            <a:off x="900113" y="3097213"/>
            <a:ext cx="2087562" cy="1484312"/>
          </a:xfrm>
          <a:prstGeom prst="roundRect">
            <a:avLst>
              <a:gd name="adj" fmla="val 16667"/>
            </a:avLst>
          </a:prstGeom>
          <a:solidFill>
            <a:srgbClr val="FFFFCC"/>
          </a:solidFill>
          <a:ln w="38100">
            <a:solidFill>
              <a:srgbClr val="D6009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0000FF"/>
                </a:solidFill>
                <a:latin typeface="Times New Roman" panose="02020603050405020304" pitchFamily="18" charset="0"/>
              </a:rPr>
              <a:t> </a:t>
            </a:r>
            <a:r>
              <a:rPr lang="zh-CN" altLang="en-US" sz="4000" b="1">
                <a:solidFill>
                  <a:srgbClr val="0000FF"/>
                </a:solidFill>
                <a:latin typeface="Times New Roman" panose="02020603050405020304" pitchFamily="18" charset="0"/>
              </a:rPr>
              <a:t>始态</a:t>
            </a:r>
          </a:p>
          <a:p>
            <a:pPr algn="ctr"/>
            <a:r>
              <a:rPr lang="en-US" altLang="zh-CN" sz="4000" b="1" i="1">
                <a:solidFill>
                  <a:srgbClr val="0000FF"/>
                </a:solidFill>
                <a:latin typeface="Times New Roman" panose="02020603050405020304" pitchFamily="18" charset="0"/>
              </a:rPr>
              <a:t>U</a:t>
            </a:r>
            <a:r>
              <a:rPr lang="en-US" altLang="zh-CN" sz="4000" b="1" baseline="-25000">
                <a:solidFill>
                  <a:srgbClr val="0000FF"/>
                </a:solidFill>
                <a:latin typeface="Times New Roman" panose="02020603050405020304" pitchFamily="18" charset="0"/>
              </a:rPr>
              <a:t>1</a:t>
            </a:r>
          </a:p>
        </p:txBody>
      </p:sp>
      <p:sp>
        <p:nvSpPr>
          <p:cNvPr id="452617" name="AutoShape 1033">
            <a:extLst>
              <a:ext uri="{FF2B5EF4-FFF2-40B4-BE49-F238E27FC236}">
                <a16:creationId xmlns:a16="http://schemas.microsoft.com/office/drawing/2014/main" id="{7D1621A7-13BB-4178-9CFF-73A996BD54C6}"/>
              </a:ext>
            </a:extLst>
          </p:cNvPr>
          <p:cNvSpPr>
            <a:spLocks noChangeArrowheads="1"/>
          </p:cNvSpPr>
          <p:nvPr/>
        </p:nvSpPr>
        <p:spPr bwMode="auto">
          <a:xfrm>
            <a:off x="6588125" y="2997200"/>
            <a:ext cx="2089150" cy="1484313"/>
          </a:xfrm>
          <a:prstGeom prst="roundRect">
            <a:avLst>
              <a:gd name="adj" fmla="val 16667"/>
            </a:avLst>
          </a:prstGeom>
          <a:solidFill>
            <a:srgbClr val="FFFFCC"/>
          </a:solidFill>
          <a:ln w="38100">
            <a:solidFill>
              <a:srgbClr val="D6009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0000FF"/>
                </a:solidFill>
                <a:latin typeface="Times New Roman" panose="02020603050405020304" pitchFamily="18" charset="0"/>
              </a:rPr>
              <a:t> </a:t>
            </a:r>
            <a:r>
              <a:rPr lang="zh-CN" altLang="en-US" sz="4000" b="1">
                <a:solidFill>
                  <a:srgbClr val="0000FF"/>
                </a:solidFill>
                <a:latin typeface="Times New Roman" panose="02020603050405020304" pitchFamily="18" charset="0"/>
              </a:rPr>
              <a:t>终态</a:t>
            </a:r>
          </a:p>
          <a:p>
            <a:pPr algn="ctr"/>
            <a:r>
              <a:rPr lang="en-US" altLang="zh-CN" sz="4000" b="1" i="1">
                <a:solidFill>
                  <a:srgbClr val="0000FF"/>
                </a:solidFill>
                <a:latin typeface="Times New Roman" panose="02020603050405020304" pitchFamily="18" charset="0"/>
              </a:rPr>
              <a:t>U</a:t>
            </a:r>
            <a:r>
              <a:rPr lang="en-US" altLang="zh-CN" sz="4000" b="1" baseline="-25000">
                <a:solidFill>
                  <a:srgbClr val="0000FF"/>
                </a:solidFill>
                <a:latin typeface="Times New Roman" panose="02020603050405020304" pitchFamily="18" charset="0"/>
              </a:rPr>
              <a:t>2</a:t>
            </a:r>
          </a:p>
        </p:txBody>
      </p:sp>
      <p:sp>
        <p:nvSpPr>
          <p:cNvPr id="452618" name="Rectangle 1034">
            <a:extLst>
              <a:ext uri="{FF2B5EF4-FFF2-40B4-BE49-F238E27FC236}">
                <a16:creationId xmlns:a16="http://schemas.microsoft.com/office/drawing/2014/main" id="{5776FBBF-991B-43A9-951A-8E5141E3CFAA}"/>
              </a:ext>
            </a:extLst>
          </p:cNvPr>
          <p:cNvSpPr>
            <a:spLocks noChangeArrowheads="1"/>
          </p:cNvSpPr>
          <p:nvPr/>
        </p:nvSpPr>
        <p:spPr bwMode="auto">
          <a:xfrm>
            <a:off x="1547813" y="4652963"/>
            <a:ext cx="56165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D6009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400" b="1" i="1">
                <a:latin typeface="Times New Roman" panose="02020603050405020304" pitchFamily="18" charset="0"/>
                <a:ea typeface="仿宋_GB2312" pitchFamily="49" charset="-122"/>
              </a:rPr>
              <a:t>U</a:t>
            </a:r>
            <a:r>
              <a:rPr kumimoji="1" lang="en-US" altLang="zh-CN" sz="4400" b="1" baseline="-25000">
                <a:latin typeface="Times New Roman" panose="02020603050405020304" pitchFamily="18" charset="0"/>
                <a:ea typeface="仿宋_GB2312" pitchFamily="49" charset="-122"/>
              </a:rPr>
              <a:t>2</a:t>
            </a:r>
            <a:r>
              <a:rPr kumimoji="1" lang="en-US" altLang="zh-CN" sz="4400" b="1" i="1">
                <a:latin typeface="Times New Roman" panose="02020603050405020304" pitchFamily="18" charset="0"/>
                <a:ea typeface="仿宋_GB2312" pitchFamily="49" charset="-122"/>
              </a:rPr>
              <a:t> </a:t>
            </a:r>
            <a:r>
              <a:rPr kumimoji="1" lang="en-US" altLang="zh-CN" sz="4400" b="1">
                <a:latin typeface="Times New Roman" panose="02020603050405020304" pitchFamily="18" charset="0"/>
                <a:ea typeface="仿宋_GB2312" pitchFamily="49" charset="-122"/>
              </a:rPr>
              <a:t>= </a:t>
            </a:r>
            <a:r>
              <a:rPr kumimoji="1" lang="en-US" altLang="zh-CN" sz="4400" b="1" i="1">
                <a:latin typeface="Times New Roman" panose="02020603050405020304" pitchFamily="18" charset="0"/>
                <a:ea typeface="仿宋_GB2312" pitchFamily="49" charset="-122"/>
              </a:rPr>
              <a:t>U</a:t>
            </a:r>
            <a:r>
              <a:rPr kumimoji="1" lang="en-US" altLang="zh-CN" sz="4400" b="1" baseline="-25000">
                <a:latin typeface="Times New Roman" panose="02020603050405020304" pitchFamily="18" charset="0"/>
                <a:ea typeface="仿宋_GB2312" pitchFamily="49" charset="-122"/>
              </a:rPr>
              <a:t>1</a:t>
            </a:r>
            <a:r>
              <a:rPr kumimoji="1" lang="en-US" altLang="zh-CN" sz="4400" b="1">
                <a:latin typeface="Times New Roman" panose="02020603050405020304" pitchFamily="18" charset="0"/>
                <a:ea typeface="仿宋_GB2312" pitchFamily="49" charset="-122"/>
              </a:rPr>
              <a:t> + (</a:t>
            </a:r>
            <a:r>
              <a:rPr kumimoji="1" lang="en-US" altLang="zh-CN" sz="4400" b="1" i="1">
                <a:latin typeface="Times New Roman" panose="02020603050405020304" pitchFamily="18" charset="0"/>
                <a:ea typeface="仿宋_GB2312" pitchFamily="49" charset="-122"/>
              </a:rPr>
              <a:t>q + w)</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73421"/>
                                        </p:tgtEl>
                                        <p:attrNameLst>
                                          <p:attrName>style.visibility</p:attrName>
                                        </p:attrNameLst>
                                      </p:cBhvr>
                                      <p:to>
                                        <p:strVal val="visible"/>
                                      </p:to>
                                    </p:set>
                                    <p:animEffect transition="in" filter="wipe(left)">
                                      <p:cBhvr>
                                        <p:cTn id="7" dur="75"/>
                                        <p:tgtEl>
                                          <p:spTgt spid="2734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2616"/>
                                        </p:tgtEl>
                                        <p:attrNameLst>
                                          <p:attrName>style.visibility</p:attrName>
                                        </p:attrNameLst>
                                      </p:cBhvr>
                                      <p:to>
                                        <p:strVal val="visible"/>
                                      </p:to>
                                    </p:set>
                                    <p:animEffect transition="in" filter="blinds(horizontal)">
                                      <p:cBhvr>
                                        <p:cTn id="12" dur="500"/>
                                        <p:tgtEl>
                                          <p:spTgt spid="4526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73413">
                                            <p:txEl>
                                              <p:pRg st="0" end="0"/>
                                            </p:txEl>
                                          </p:spTgt>
                                        </p:tgtEl>
                                        <p:attrNameLst>
                                          <p:attrName>style.visibility</p:attrName>
                                        </p:attrNameLst>
                                      </p:cBhvr>
                                      <p:to>
                                        <p:strVal val="visible"/>
                                      </p:to>
                                    </p:set>
                                    <p:animEffect transition="in" filter="wipe(left)">
                                      <p:cBhvr>
                                        <p:cTn id="17" dur="75"/>
                                        <p:tgtEl>
                                          <p:spTgt spid="27341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73414"/>
                                        </p:tgtEl>
                                        <p:attrNameLst>
                                          <p:attrName>style.visibility</p:attrName>
                                        </p:attrNameLst>
                                      </p:cBhvr>
                                      <p:to>
                                        <p:strVal val="visible"/>
                                      </p:to>
                                    </p:set>
                                    <p:animEffect transition="in" filter="wipe(left)">
                                      <p:cBhvr>
                                        <p:cTn id="22" dur="75"/>
                                        <p:tgtEl>
                                          <p:spTgt spid="273414"/>
                                        </p:tgtEl>
                                      </p:cBhvr>
                                    </p:animEffect>
                                  </p:childTnLst>
                                </p:cTn>
                              </p:par>
                            </p:childTnLst>
                          </p:cTn>
                        </p:par>
                        <p:par>
                          <p:cTn id="23" fill="hold" nodeType="afterGroup">
                            <p:stCondLst>
                              <p:cond delay="375"/>
                            </p:stCondLst>
                            <p:childTnLst>
                              <p:par>
                                <p:cTn id="24" presetID="22" presetClass="entr" presetSubtype="8" fill="hold" nodeType="afterEffect">
                                  <p:stCondLst>
                                    <p:cond delay="0"/>
                                  </p:stCondLst>
                                  <p:childTnLst>
                                    <p:set>
                                      <p:cBhvr>
                                        <p:cTn id="25" dur="1" fill="hold">
                                          <p:stCondLst>
                                            <p:cond delay="0"/>
                                          </p:stCondLst>
                                        </p:cTn>
                                        <p:tgtEl>
                                          <p:spTgt spid="273412"/>
                                        </p:tgtEl>
                                        <p:attrNameLst>
                                          <p:attrName>style.visibility</p:attrName>
                                        </p:attrNameLst>
                                      </p:cBhvr>
                                      <p:to>
                                        <p:strVal val="visible"/>
                                      </p:to>
                                    </p:set>
                                    <p:animEffect transition="in" filter="wipe(left)">
                                      <p:cBhvr>
                                        <p:cTn id="26" dur="500"/>
                                        <p:tgtEl>
                                          <p:spTgt spid="2734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52617"/>
                                        </p:tgtEl>
                                        <p:attrNameLst>
                                          <p:attrName>style.visibility</p:attrName>
                                        </p:attrNameLst>
                                      </p:cBhvr>
                                      <p:to>
                                        <p:strVal val="visible"/>
                                      </p:to>
                                    </p:set>
                                    <p:animEffect transition="in" filter="blinds(horizontal)">
                                      <p:cBhvr>
                                        <p:cTn id="31" dur="500"/>
                                        <p:tgtEl>
                                          <p:spTgt spid="45261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52618"/>
                                        </p:tgtEl>
                                        <p:attrNameLst>
                                          <p:attrName>style.visibility</p:attrName>
                                        </p:attrNameLst>
                                      </p:cBhvr>
                                      <p:to>
                                        <p:strVal val="visible"/>
                                      </p:to>
                                    </p:set>
                                    <p:anim calcmode="lin" valueType="num">
                                      <p:cBhvr additive="base">
                                        <p:cTn id="36" dur="500" fill="hold"/>
                                        <p:tgtEl>
                                          <p:spTgt spid="452618"/>
                                        </p:tgtEl>
                                        <p:attrNameLst>
                                          <p:attrName>ppt_x</p:attrName>
                                        </p:attrNameLst>
                                      </p:cBhvr>
                                      <p:tavLst>
                                        <p:tav tm="0">
                                          <p:val>
                                            <p:strVal val="#ppt_x"/>
                                          </p:val>
                                        </p:tav>
                                        <p:tav tm="100000">
                                          <p:val>
                                            <p:strVal val="#ppt_x"/>
                                          </p:val>
                                        </p:tav>
                                      </p:tavLst>
                                    </p:anim>
                                    <p:anim calcmode="lin" valueType="num">
                                      <p:cBhvr additive="base">
                                        <p:cTn id="37" dur="500" fill="hold"/>
                                        <p:tgtEl>
                                          <p:spTgt spid="452618"/>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73417"/>
                                        </p:tgtEl>
                                        <p:attrNameLst>
                                          <p:attrName>style.visibility</p:attrName>
                                        </p:attrNameLst>
                                      </p:cBhvr>
                                      <p:to>
                                        <p:strVal val="visible"/>
                                      </p:to>
                                    </p:set>
                                    <p:animEffect transition="in" filter="blinds(horizontal)">
                                      <p:cBhvr>
                                        <p:cTn id="42" dur="500"/>
                                        <p:tgtEl>
                                          <p:spTgt spid="273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build="p" autoUpdateAnimBg="0"/>
      <p:bldP spid="273414" grpId="0" autoUpdateAnimBg="0"/>
      <p:bldP spid="273417" grpId="0" animBg="1"/>
      <p:bldP spid="273421" grpId="0" autoUpdateAnimBg="0"/>
      <p:bldP spid="452616" grpId="0" animBg="1"/>
      <p:bldP spid="452617" grpId="0" animBg="1"/>
      <p:bldP spid="45261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695F3D1B-D53F-497B-9008-3361047A3436}"/>
              </a:ext>
            </a:extLst>
          </p:cNvPr>
          <p:cNvSpPr>
            <a:spLocks noGrp="1"/>
          </p:cNvSpPr>
          <p:nvPr>
            <p:ph type="sldNum" sz="quarter" idx="12"/>
          </p:nvPr>
        </p:nvSpPr>
        <p:spPr/>
        <p:txBody>
          <a:bodyPr/>
          <a:lstStyle/>
          <a:p>
            <a:fld id="{B3E6C580-B367-4E4F-B2A1-C25823701285}" type="slidenum">
              <a:rPr lang="en-US" altLang="zh-CN"/>
              <a:pPr/>
              <a:t>55</a:t>
            </a:fld>
            <a:endParaRPr lang="en-US" altLang="zh-CN"/>
          </a:p>
        </p:txBody>
      </p:sp>
      <p:sp>
        <p:nvSpPr>
          <p:cNvPr id="266243" name="Rectangle 3">
            <a:extLst>
              <a:ext uri="{FF2B5EF4-FFF2-40B4-BE49-F238E27FC236}">
                <a16:creationId xmlns:a16="http://schemas.microsoft.com/office/drawing/2014/main" id="{FFC278E0-7B10-47ED-BA59-16F7A715E96F}"/>
              </a:ext>
            </a:extLst>
          </p:cNvPr>
          <p:cNvSpPr>
            <a:spLocks noChangeArrowheads="1"/>
          </p:cNvSpPr>
          <p:nvPr/>
        </p:nvSpPr>
        <p:spPr bwMode="auto">
          <a:xfrm>
            <a:off x="179388" y="1125538"/>
            <a:ext cx="8713787"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a:defRPr kumimoji="1" sz="2400">
                <a:solidFill>
                  <a:schemeClr val="tx1"/>
                </a:solidFill>
                <a:latin typeface="Times New Roman" panose="02020603050405020304" pitchFamily="18" charset="0"/>
                <a:ea typeface="宋体" panose="02010600030101010101" pitchFamily="2" charset="-122"/>
              </a:defRPr>
            </a:lvl1pPr>
            <a:lvl2pPr marL="541338">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buFontTx/>
              <a:buChar char="•"/>
            </a:pPr>
            <a:r>
              <a:rPr lang="zh-CN" altLang="en-US" sz="4000" b="1">
                <a:latin typeface="宋体" panose="02010600030101010101" pitchFamily="2" charset="-122"/>
              </a:rPr>
              <a:t>上式表明了热力学能、热和功之间相互转化的定量关系</a:t>
            </a:r>
            <a:r>
              <a:rPr lang="en-US" altLang="zh-CN" sz="4000" b="1">
                <a:latin typeface="宋体" panose="02010600030101010101" pitchFamily="2" charset="-122"/>
              </a:rPr>
              <a:t>,</a:t>
            </a:r>
            <a:r>
              <a:rPr lang="zh-CN" altLang="en-US" sz="4000" b="1">
                <a:latin typeface="宋体" panose="02010600030101010101" pitchFamily="2" charset="-122"/>
              </a:rPr>
              <a:t>即：</a:t>
            </a:r>
            <a:r>
              <a:rPr lang="zh-CN" altLang="en-US" sz="4000" b="1">
                <a:solidFill>
                  <a:srgbClr val="0000FF"/>
                </a:solidFill>
                <a:latin typeface="宋体" panose="02010600030101010101" pitchFamily="2" charset="-122"/>
              </a:rPr>
              <a:t>系统的热力学能改变量等于系统从环境吸收的热量与环境对系统所做的功之和</a:t>
            </a:r>
            <a:r>
              <a:rPr lang="zh-CN" altLang="en-US" sz="4000" b="1">
                <a:latin typeface="宋体" panose="02010600030101010101" pitchFamily="2" charset="-122"/>
              </a:rPr>
              <a:t>。 </a:t>
            </a:r>
          </a:p>
          <a:p>
            <a:pPr algn="just">
              <a:lnSpc>
                <a:spcPct val="120000"/>
              </a:lnSpc>
              <a:buFontTx/>
              <a:buChar char="•"/>
            </a:pPr>
            <a:r>
              <a:rPr lang="zh-CN" altLang="en-US" sz="4000" b="1">
                <a:latin typeface="宋体" panose="02010600030101010101" pitchFamily="2" charset="-122"/>
              </a:rPr>
              <a:t>热力学第一定律是能量守恒与转化定律在热现象领域内的特殊形式。</a:t>
            </a:r>
          </a:p>
        </p:txBody>
      </p:sp>
      <p:sp>
        <p:nvSpPr>
          <p:cNvPr id="266245" name="Rectangle 5">
            <a:extLst>
              <a:ext uri="{FF2B5EF4-FFF2-40B4-BE49-F238E27FC236}">
                <a16:creationId xmlns:a16="http://schemas.microsoft.com/office/drawing/2014/main" id="{D617A80E-CA11-42CB-899E-11A96CC86777}"/>
              </a:ext>
            </a:extLst>
          </p:cNvPr>
          <p:cNvSpPr>
            <a:spLocks noChangeArrowheads="1"/>
          </p:cNvSpPr>
          <p:nvPr/>
        </p:nvSpPr>
        <p:spPr bwMode="auto">
          <a:xfrm>
            <a:off x="1619250" y="260350"/>
            <a:ext cx="43211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400" b="1">
                <a:solidFill>
                  <a:srgbClr val="0000FF"/>
                </a:solidFill>
                <a:latin typeface="仿宋_GB2312" pitchFamily="49" charset="-122"/>
                <a:ea typeface="仿宋_GB2312" pitchFamily="49" charset="-122"/>
                <a:sym typeface="Symbol" panose="05050102010706020507" pitchFamily="18" charset="2"/>
              </a:rPr>
              <a:t></a:t>
            </a:r>
            <a:r>
              <a:rPr kumimoji="1" lang="en-US" altLang="zh-CN" sz="4400" b="1" i="1">
                <a:solidFill>
                  <a:srgbClr val="0000FF"/>
                </a:solidFill>
                <a:latin typeface="Times New Roman" panose="02020603050405020304" pitchFamily="18" charset="0"/>
                <a:ea typeface="仿宋_GB2312" pitchFamily="49" charset="-122"/>
              </a:rPr>
              <a:t>U </a:t>
            </a:r>
            <a:r>
              <a:rPr kumimoji="1" lang="en-US" altLang="zh-CN" sz="4400" b="1">
                <a:solidFill>
                  <a:srgbClr val="0000FF"/>
                </a:solidFill>
                <a:latin typeface="Times New Roman" panose="02020603050405020304" pitchFamily="18" charset="0"/>
                <a:ea typeface="仿宋_GB2312" pitchFamily="49" charset="-122"/>
              </a:rPr>
              <a:t>= </a:t>
            </a:r>
            <a:r>
              <a:rPr kumimoji="1" lang="en-US" altLang="zh-CN" sz="4400" b="1" i="1">
                <a:solidFill>
                  <a:srgbClr val="0000FF"/>
                </a:solidFill>
                <a:latin typeface="Times New Roman" panose="02020603050405020304" pitchFamily="18" charset="0"/>
                <a:ea typeface="仿宋_GB2312" pitchFamily="49" charset="-122"/>
              </a:rPr>
              <a:t>q + w</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Effect transition="in" filter="blinds(horizontal)">
                                      <p:cBhvr>
                                        <p:cTn id="7" dur="500"/>
                                        <p:tgtEl>
                                          <p:spTgt spid="266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6243">
                                            <p:txEl>
                                              <p:pRg st="1" end="1"/>
                                            </p:txEl>
                                          </p:spTgt>
                                        </p:tgtEl>
                                        <p:attrNameLst>
                                          <p:attrName>style.visibility</p:attrName>
                                        </p:attrNameLst>
                                      </p:cBhvr>
                                      <p:to>
                                        <p:strVal val="visible"/>
                                      </p:to>
                                    </p:set>
                                    <p:animEffect transition="in" filter="blinds(horizontal)">
                                      <p:cBhvr>
                                        <p:cTn id="12" dur="500"/>
                                        <p:tgtEl>
                                          <p:spTgt spid="266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6">
            <a:extLst>
              <a:ext uri="{FF2B5EF4-FFF2-40B4-BE49-F238E27FC236}">
                <a16:creationId xmlns:a16="http://schemas.microsoft.com/office/drawing/2014/main" id="{6F28341C-250D-4F5B-B515-AA0FA8929C1C}"/>
              </a:ext>
            </a:extLst>
          </p:cNvPr>
          <p:cNvSpPr>
            <a:spLocks noGrp="1"/>
          </p:cNvSpPr>
          <p:nvPr>
            <p:ph type="sldNum" sz="quarter" idx="12"/>
          </p:nvPr>
        </p:nvSpPr>
        <p:spPr/>
        <p:txBody>
          <a:bodyPr/>
          <a:lstStyle/>
          <a:p>
            <a:fld id="{198740D4-49A1-4201-A57D-F185175C211D}" type="slidenum">
              <a:rPr lang="en-US" altLang="zh-CN"/>
              <a:pPr/>
              <a:t>56</a:t>
            </a:fld>
            <a:endParaRPr lang="en-US" altLang="zh-CN"/>
          </a:p>
        </p:txBody>
      </p:sp>
      <p:sp>
        <p:nvSpPr>
          <p:cNvPr id="30723" name="Rectangle 1027">
            <a:extLst>
              <a:ext uri="{FF2B5EF4-FFF2-40B4-BE49-F238E27FC236}">
                <a16:creationId xmlns:a16="http://schemas.microsoft.com/office/drawing/2014/main" id="{65764496-FC4E-4DBD-97FE-2EFA1255141B}"/>
              </a:ext>
            </a:extLst>
          </p:cNvPr>
          <p:cNvSpPr>
            <a:spLocks noGrp="1" noChangeArrowheads="1"/>
          </p:cNvSpPr>
          <p:nvPr>
            <p:ph type="body" sz="half" idx="1"/>
          </p:nvPr>
        </p:nvSpPr>
        <p:spPr>
          <a:xfrm>
            <a:off x="250825" y="836613"/>
            <a:ext cx="7200900" cy="1944687"/>
          </a:xfrm>
        </p:spPr>
        <p:txBody>
          <a:bodyPr/>
          <a:lstStyle/>
          <a:p>
            <a:pPr algn="just">
              <a:lnSpc>
                <a:spcPct val="120000"/>
              </a:lnSpc>
              <a:buFontTx/>
              <a:buNone/>
            </a:pPr>
            <a:r>
              <a:rPr lang="en-US" altLang="zh-CN" sz="4000" b="1">
                <a:latin typeface="Times New Roman" panose="02020603050405020304" pitchFamily="18" charset="0"/>
                <a:sym typeface="Symbol" panose="05050102010706020507" pitchFamily="18" charset="2"/>
              </a:rPr>
              <a:t></a:t>
            </a:r>
            <a:r>
              <a:rPr lang="en-US" altLang="zh-CN" sz="4000" b="1" i="1">
                <a:latin typeface="Times New Roman" panose="02020603050405020304" pitchFamily="18" charset="0"/>
              </a:rPr>
              <a:t>U</a:t>
            </a:r>
            <a:r>
              <a:rPr lang="zh-CN" altLang="en-US" sz="4000" b="1" baseline="-30000">
                <a:latin typeface="Times New Roman" panose="02020603050405020304" pitchFamily="18" charset="0"/>
              </a:rPr>
              <a:t>系统</a:t>
            </a:r>
            <a:r>
              <a:rPr lang="zh-CN" altLang="en-US" sz="4000" b="1">
                <a:latin typeface="Times New Roman" panose="02020603050405020304" pitchFamily="18" charset="0"/>
              </a:rPr>
              <a:t> </a:t>
            </a:r>
            <a:r>
              <a:rPr lang="en-US" altLang="zh-CN" sz="4000" b="1">
                <a:latin typeface="Times New Roman" panose="02020603050405020304" pitchFamily="18" charset="0"/>
              </a:rPr>
              <a:t>= </a:t>
            </a:r>
            <a:r>
              <a:rPr lang="en-US" altLang="zh-CN" sz="4000" b="1" i="1">
                <a:latin typeface="Times New Roman" panose="02020603050405020304" pitchFamily="18" charset="0"/>
              </a:rPr>
              <a:t>U</a:t>
            </a:r>
            <a:r>
              <a:rPr lang="en-US" altLang="zh-CN" sz="4000" b="1" baseline="-30000">
                <a:latin typeface="Times New Roman" panose="02020603050405020304" pitchFamily="18" charset="0"/>
              </a:rPr>
              <a:t>2 </a:t>
            </a:r>
            <a:r>
              <a:rPr lang="en-US" altLang="zh-CN" sz="4000" b="1">
                <a:latin typeface="Times New Roman" panose="02020603050405020304" pitchFamily="18" charset="0"/>
              </a:rPr>
              <a:t>– </a:t>
            </a:r>
            <a:r>
              <a:rPr lang="en-US" altLang="zh-CN" sz="4000" b="1" i="1">
                <a:latin typeface="Times New Roman" panose="02020603050405020304" pitchFamily="18" charset="0"/>
              </a:rPr>
              <a:t>U</a:t>
            </a:r>
            <a:r>
              <a:rPr lang="en-US" altLang="zh-CN" sz="4000" b="1" baseline="-30000">
                <a:latin typeface="Times New Roman" panose="02020603050405020304" pitchFamily="18" charset="0"/>
              </a:rPr>
              <a:t>1</a:t>
            </a:r>
            <a:r>
              <a:rPr lang="en-US" altLang="zh-CN" sz="4000" b="1">
                <a:latin typeface="Times New Roman" panose="02020603050405020304" pitchFamily="18" charset="0"/>
              </a:rPr>
              <a:t> = </a:t>
            </a:r>
            <a:r>
              <a:rPr lang="en-US" altLang="zh-CN" sz="4000" b="1" i="1">
                <a:latin typeface="Times New Roman" panose="02020603050405020304" pitchFamily="18" charset="0"/>
              </a:rPr>
              <a:t>q</a:t>
            </a:r>
            <a:r>
              <a:rPr lang="en-US" altLang="zh-CN" sz="4000" b="1">
                <a:latin typeface="Times New Roman" panose="02020603050405020304" pitchFamily="18" charset="0"/>
              </a:rPr>
              <a:t> + </a:t>
            </a:r>
            <a:r>
              <a:rPr lang="en-US" altLang="zh-CN" sz="4000" b="1" i="1">
                <a:latin typeface="Times New Roman" panose="02020603050405020304" pitchFamily="18" charset="0"/>
              </a:rPr>
              <a:t>w</a:t>
            </a:r>
          </a:p>
          <a:p>
            <a:pPr algn="just">
              <a:lnSpc>
                <a:spcPct val="120000"/>
              </a:lnSpc>
              <a:buFontTx/>
              <a:buNone/>
            </a:pPr>
            <a:r>
              <a:rPr lang="en-US" altLang="zh-CN" sz="4000" b="1">
                <a:latin typeface="Times New Roman" panose="02020603050405020304" pitchFamily="18" charset="0"/>
                <a:sym typeface="Symbol" panose="05050102010706020507" pitchFamily="18" charset="2"/>
              </a:rPr>
              <a:t></a:t>
            </a:r>
            <a:r>
              <a:rPr lang="en-US" altLang="zh-CN" sz="4000" b="1" i="1">
                <a:latin typeface="Times New Roman" panose="02020603050405020304" pitchFamily="18" charset="0"/>
              </a:rPr>
              <a:t>U</a:t>
            </a:r>
            <a:r>
              <a:rPr lang="zh-CN" altLang="en-US" sz="4000" b="1" baseline="-30000">
                <a:latin typeface="Times New Roman" panose="02020603050405020304" pitchFamily="18" charset="0"/>
              </a:rPr>
              <a:t>环境</a:t>
            </a:r>
            <a:r>
              <a:rPr lang="zh-CN" altLang="en-US" sz="4000" b="1">
                <a:latin typeface="Times New Roman" panose="02020603050405020304" pitchFamily="18" charset="0"/>
              </a:rPr>
              <a:t> </a:t>
            </a:r>
            <a:r>
              <a:rPr lang="en-US" altLang="zh-CN" sz="4000" b="1">
                <a:latin typeface="Times New Roman" panose="02020603050405020304" pitchFamily="18" charset="0"/>
              </a:rPr>
              <a:t>= (</a:t>
            </a:r>
            <a:r>
              <a:rPr lang="en-US" altLang="zh-CN" sz="4000" b="1">
                <a:latin typeface="Times New Roman" panose="02020603050405020304" pitchFamily="18" charset="0"/>
                <a:cs typeface="Times New Roman" panose="02020603050405020304" pitchFamily="18" charset="0"/>
              </a:rPr>
              <a:t>–</a:t>
            </a:r>
            <a:r>
              <a:rPr lang="en-US" altLang="zh-CN" sz="4000" b="1" i="1">
                <a:latin typeface="Times New Roman" panose="02020603050405020304" pitchFamily="18" charset="0"/>
                <a:cs typeface="Times New Roman" panose="02020603050405020304" pitchFamily="18" charset="0"/>
              </a:rPr>
              <a:t>q</a:t>
            </a:r>
            <a:r>
              <a:rPr lang="en-US" altLang="zh-CN" sz="4000" b="1">
                <a:latin typeface="Times New Roman" panose="02020603050405020304" pitchFamily="18" charset="0"/>
                <a:cs typeface="Times New Roman" panose="02020603050405020304" pitchFamily="18" charset="0"/>
              </a:rPr>
              <a:t>) + (</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a:t>
            </a:r>
            <a:r>
              <a:rPr lang="en-US" altLang="zh-CN" sz="4000" b="1" i="1">
                <a:latin typeface="Times New Roman" panose="02020603050405020304" pitchFamily="18" charset="0"/>
                <a:cs typeface="Times New Roman" panose="02020603050405020304" pitchFamily="18" charset="0"/>
              </a:rPr>
              <a:t>w</a:t>
            </a:r>
            <a:r>
              <a:rPr lang="en-US" altLang="zh-CN" sz="4000" b="1">
                <a:latin typeface="Times New Roman" panose="02020603050405020304" pitchFamily="18" charset="0"/>
                <a:cs typeface="Times New Roman" panose="02020603050405020304" pitchFamily="18" charset="0"/>
              </a:rPr>
              <a:t>) = </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a:t>
            </a:r>
            <a:r>
              <a:rPr lang="en-US" altLang="zh-CN" sz="4000" b="1">
                <a:latin typeface="Times New Roman" panose="02020603050405020304" pitchFamily="18" charset="0"/>
                <a:sym typeface="Symbol" panose="05050102010706020507" pitchFamily="18" charset="2"/>
              </a:rPr>
              <a:t></a:t>
            </a:r>
            <a:r>
              <a:rPr lang="en-US" altLang="zh-CN" sz="4000" b="1" i="1">
                <a:latin typeface="Times New Roman" panose="02020603050405020304" pitchFamily="18" charset="0"/>
              </a:rPr>
              <a:t>U</a:t>
            </a:r>
            <a:r>
              <a:rPr lang="zh-CN" altLang="en-US" sz="4000" b="1" baseline="-30000">
                <a:latin typeface="Times New Roman" panose="02020603050405020304" pitchFamily="18" charset="0"/>
              </a:rPr>
              <a:t>系统</a:t>
            </a:r>
            <a:endParaRPr lang="zh-CN" altLang="en-US" sz="4000" b="1">
              <a:latin typeface="Times New Roman" panose="02020603050405020304" pitchFamily="18" charset="0"/>
            </a:endParaRPr>
          </a:p>
        </p:txBody>
      </p:sp>
      <p:sp>
        <p:nvSpPr>
          <p:cNvPr id="29714" name="Rectangle 18">
            <a:extLst>
              <a:ext uri="{FF2B5EF4-FFF2-40B4-BE49-F238E27FC236}">
                <a16:creationId xmlns:a16="http://schemas.microsoft.com/office/drawing/2014/main" id="{2C407EA8-0595-4F0B-ABF0-805D5349A954}"/>
              </a:ext>
            </a:extLst>
          </p:cNvPr>
          <p:cNvSpPr>
            <a:spLocks noChangeArrowheads="1"/>
          </p:cNvSpPr>
          <p:nvPr/>
        </p:nvSpPr>
        <p:spPr bwMode="auto">
          <a:xfrm>
            <a:off x="400050" y="188913"/>
            <a:ext cx="34020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spcBef>
                <a:spcPct val="20000"/>
              </a:spcBef>
            </a:pPr>
            <a:r>
              <a:rPr kumimoji="1" lang="zh-CN" altLang="en-US" sz="4000" b="1">
                <a:latin typeface="Times New Roman" panose="02020603050405020304" pitchFamily="18" charset="0"/>
              </a:rPr>
              <a:t>对于封闭系统</a:t>
            </a:r>
            <a:r>
              <a:rPr kumimoji="1" lang="en-US" altLang="zh-CN" sz="4000" b="1">
                <a:latin typeface="Times New Roman" panose="02020603050405020304" pitchFamily="18" charset="0"/>
              </a:rPr>
              <a:t>:</a:t>
            </a:r>
          </a:p>
        </p:txBody>
      </p:sp>
      <p:sp>
        <p:nvSpPr>
          <p:cNvPr id="29715" name="Text Box 19">
            <a:extLst>
              <a:ext uri="{FF2B5EF4-FFF2-40B4-BE49-F238E27FC236}">
                <a16:creationId xmlns:a16="http://schemas.microsoft.com/office/drawing/2014/main" id="{7AAB3592-65EA-465D-A923-F8AFEDD175DF}"/>
              </a:ext>
            </a:extLst>
          </p:cNvPr>
          <p:cNvSpPr txBox="1">
            <a:spLocks noChangeArrowheads="1"/>
          </p:cNvSpPr>
          <p:nvPr/>
        </p:nvSpPr>
        <p:spPr bwMode="auto">
          <a:xfrm>
            <a:off x="250825" y="2997200"/>
            <a:ext cx="856932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20000"/>
              </a:spcBef>
            </a:pPr>
            <a:r>
              <a:rPr kumimoji="1" lang="en-US" altLang="zh-CN" sz="4400" b="1">
                <a:solidFill>
                  <a:schemeClr val="tx2"/>
                </a:solidFill>
                <a:latin typeface="Times New Roman" panose="02020603050405020304" pitchFamily="18" charset="0"/>
                <a:sym typeface="Symbol" panose="05050102010706020507" pitchFamily="18" charset="2"/>
              </a:rPr>
              <a:t></a:t>
            </a:r>
            <a:r>
              <a:rPr kumimoji="1" lang="en-US" altLang="zh-CN" sz="4400" b="1" i="1">
                <a:solidFill>
                  <a:schemeClr val="tx2"/>
                </a:solidFill>
                <a:latin typeface="Times New Roman" panose="02020603050405020304" pitchFamily="18" charset="0"/>
              </a:rPr>
              <a:t>U</a:t>
            </a:r>
            <a:r>
              <a:rPr kumimoji="1" lang="zh-CN" altLang="en-US" sz="4400" b="1" baseline="-25000">
                <a:solidFill>
                  <a:schemeClr val="tx2"/>
                </a:solidFill>
                <a:latin typeface="Times New Roman" panose="02020603050405020304" pitchFamily="18" charset="0"/>
              </a:rPr>
              <a:t>宇宙  </a:t>
            </a:r>
            <a:r>
              <a:rPr kumimoji="1" lang="en-US" altLang="zh-CN" sz="4400" b="1">
                <a:solidFill>
                  <a:schemeClr val="tx2"/>
                </a:solidFill>
                <a:latin typeface="Times New Roman" panose="02020603050405020304" pitchFamily="18" charset="0"/>
              </a:rPr>
              <a:t>= </a:t>
            </a:r>
            <a:r>
              <a:rPr kumimoji="1" lang="en-US" altLang="zh-CN" sz="4400" b="1">
                <a:solidFill>
                  <a:schemeClr val="tx2"/>
                </a:solidFill>
                <a:latin typeface="Times New Roman" panose="02020603050405020304" pitchFamily="18" charset="0"/>
                <a:sym typeface="Symbol" panose="05050102010706020507" pitchFamily="18" charset="2"/>
              </a:rPr>
              <a:t></a:t>
            </a:r>
            <a:r>
              <a:rPr kumimoji="1" lang="en-US" altLang="zh-CN" sz="4400" b="1" i="1">
                <a:solidFill>
                  <a:schemeClr val="tx2"/>
                </a:solidFill>
                <a:latin typeface="Times New Roman" panose="02020603050405020304" pitchFamily="18" charset="0"/>
              </a:rPr>
              <a:t>U</a:t>
            </a:r>
            <a:r>
              <a:rPr kumimoji="1" lang="zh-CN" altLang="en-US" sz="4400" b="1" baseline="-30000">
                <a:solidFill>
                  <a:schemeClr val="tx2"/>
                </a:solidFill>
                <a:latin typeface="Times New Roman" panose="02020603050405020304" pitchFamily="18" charset="0"/>
              </a:rPr>
              <a:t>系统</a:t>
            </a:r>
            <a:r>
              <a:rPr kumimoji="1" lang="zh-CN" altLang="en-US" sz="4400" b="1">
                <a:solidFill>
                  <a:schemeClr val="tx2"/>
                </a:solidFill>
                <a:latin typeface="Times New Roman" panose="02020603050405020304" pitchFamily="18" charset="0"/>
              </a:rPr>
              <a:t> </a:t>
            </a:r>
            <a:r>
              <a:rPr kumimoji="1" lang="en-US" altLang="zh-CN" sz="4400" b="1">
                <a:solidFill>
                  <a:schemeClr val="tx2"/>
                </a:solidFill>
                <a:latin typeface="Times New Roman" panose="02020603050405020304" pitchFamily="18" charset="0"/>
              </a:rPr>
              <a:t>+ </a:t>
            </a:r>
            <a:r>
              <a:rPr kumimoji="1" lang="en-US" altLang="zh-CN" sz="4400" b="1">
                <a:solidFill>
                  <a:schemeClr val="tx2"/>
                </a:solidFill>
                <a:latin typeface="Times New Roman" panose="02020603050405020304" pitchFamily="18" charset="0"/>
                <a:sym typeface="Symbol" panose="05050102010706020507" pitchFamily="18" charset="2"/>
              </a:rPr>
              <a:t></a:t>
            </a:r>
            <a:r>
              <a:rPr kumimoji="1" lang="en-US" altLang="zh-CN" sz="4400" b="1" i="1">
                <a:solidFill>
                  <a:schemeClr val="tx2"/>
                </a:solidFill>
                <a:latin typeface="Times New Roman" panose="02020603050405020304" pitchFamily="18" charset="0"/>
              </a:rPr>
              <a:t>U</a:t>
            </a:r>
            <a:r>
              <a:rPr kumimoji="1" lang="zh-CN" altLang="en-US" sz="4400" b="1" baseline="-30000">
                <a:solidFill>
                  <a:schemeClr val="tx2"/>
                </a:solidFill>
                <a:latin typeface="Times New Roman" panose="02020603050405020304" pitchFamily="18" charset="0"/>
              </a:rPr>
              <a:t>环境</a:t>
            </a:r>
          </a:p>
          <a:p>
            <a:pPr algn="just">
              <a:lnSpc>
                <a:spcPct val="90000"/>
              </a:lnSpc>
              <a:spcBef>
                <a:spcPct val="20000"/>
              </a:spcBef>
            </a:pPr>
            <a:r>
              <a:rPr kumimoji="1" lang="zh-CN" altLang="en-US" sz="4400" b="1" baseline="-30000">
                <a:solidFill>
                  <a:schemeClr val="tx2"/>
                </a:solidFill>
                <a:latin typeface="Times New Roman" panose="02020603050405020304" pitchFamily="18" charset="0"/>
              </a:rPr>
              <a:t>                  </a:t>
            </a:r>
            <a:r>
              <a:rPr kumimoji="1" lang="en-US" altLang="zh-CN" sz="4400" b="1">
                <a:solidFill>
                  <a:schemeClr val="tx2"/>
                </a:solidFill>
                <a:latin typeface="Times New Roman" panose="02020603050405020304" pitchFamily="18" charset="0"/>
              </a:rPr>
              <a:t>= </a:t>
            </a:r>
            <a:r>
              <a:rPr kumimoji="1" lang="en-US" altLang="zh-CN" sz="4400" b="1">
                <a:solidFill>
                  <a:schemeClr val="tx2"/>
                </a:solidFill>
                <a:latin typeface="Times New Roman" panose="02020603050405020304" pitchFamily="18" charset="0"/>
                <a:sym typeface="Symbol" panose="05050102010706020507" pitchFamily="18" charset="2"/>
              </a:rPr>
              <a:t></a:t>
            </a:r>
            <a:r>
              <a:rPr kumimoji="1" lang="en-US" altLang="zh-CN" sz="4400" b="1" i="1">
                <a:solidFill>
                  <a:schemeClr val="tx2"/>
                </a:solidFill>
                <a:latin typeface="Times New Roman" panose="02020603050405020304" pitchFamily="18" charset="0"/>
              </a:rPr>
              <a:t>U</a:t>
            </a:r>
            <a:r>
              <a:rPr kumimoji="1" lang="zh-CN" altLang="en-US" sz="4400" b="1" baseline="-30000">
                <a:solidFill>
                  <a:schemeClr val="tx2"/>
                </a:solidFill>
                <a:latin typeface="Times New Roman" panose="02020603050405020304" pitchFamily="18" charset="0"/>
              </a:rPr>
              <a:t>系统</a:t>
            </a:r>
            <a:r>
              <a:rPr kumimoji="1" lang="zh-CN" altLang="en-US" sz="4400" b="1">
                <a:solidFill>
                  <a:schemeClr val="tx2"/>
                </a:solidFill>
                <a:latin typeface="Times New Roman" panose="02020603050405020304" pitchFamily="18" charset="0"/>
              </a:rPr>
              <a:t> </a:t>
            </a:r>
            <a:r>
              <a:rPr kumimoji="1" lang="en-US" altLang="zh-CN" sz="4400" b="1">
                <a:solidFill>
                  <a:schemeClr val="tx2"/>
                </a:solidFill>
                <a:latin typeface="Times New Roman" panose="02020603050405020304" pitchFamily="18" charset="0"/>
              </a:rPr>
              <a:t>+ (</a:t>
            </a:r>
            <a:r>
              <a:rPr kumimoji="1" lang="en-US" altLang="zh-CN" sz="4400" b="1">
                <a:solidFill>
                  <a:schemeClr val="tx2"/>
                </a:solidFill>
                <a:latin typeface="Times New Roman" panose="02020603050405020304" pitchFamily="18" charset="0"/>
                <a:cs typeface="Times New Roman" panose="02020603050405020304" pitchFamily="18" charset="0"/>
              </a:rPr>
              <a:t>–</a:t>
            </a:r>
            <a:r>
              <a:rPr kumimoji="1" lang="en-US" altLang="zh-CN" sz="4400" b="1">
                <a:solidFill>
                  <a:schemeClr val="tx2"/>
                </a:solidFill>
                <a:latin typeface="Times New Roman" panose="02020603050405020304" pitchFamily="18" charset="0"/>
                <a:sym typeface="Symbol" panose="05050102010706020507" pitchFamily="18" charset="2"/>
              </a:rPr>
              <a:t></a:t>
            </a:r>
            <a:r>
              <a:rPr kumimoji="1" lang="en-US" altLang="zh-CN" sz="4400" b="1" i="1">
                <a:solidFill>
                  <a:schemeClr val="tx2"/>
                </a:solidFill>
                <a:latin typeface="Times New Roman" panose="02020603050405020304" pitchFamily="18" charset="0"/>
              </a:rPr>
              <a:t>U</a:t>
            </a:r>
            <a:r>
              <a:rPr kumimoji="1" lang="zh-CN" altLang="en-US" sz="4400" b="1" baseline="-30000">
                <a:solidFill>
                  <a:schemeClr val="tx2"/>
                </a:solidFill>
                <a:latin typeface="Times New Roman" panose="02020603050405020304" pitchFamily="18" charset="0"/>
              </a:rPr>
              <a:t>系统</a:t>
            </a:r>
            <a:r>
              <a:rPr kumimoji="1" lang="en-US" altLang="zh-CN" sz="4400" b="1">
                <a:solidFill>
                  <a:schemeClr val="tx2"/>
                </a:solidFill>
                <a:latin typeface="Times New Roman" panose="02020603050405020304" pitchFamily="18" charset="0"/>
              </a:rPr>
              <a:t>) = 0</a:t>
            </a:r>
          </a:p>
        </p:txBody>
      </p:sp>
      <p:sp>
        <p:nvSpPr>
          <p:cNvPr id="29716" name="Text Box 20">
            <a:extLst>
              <a:ext uri="{FF2B5EF4-FFF2-40B4-BE49-F238E27FC236}">
                <a16:creationId xmlns:a16="http://schemas.microsoft.com/office/drawing/2014/main" id="{0411AB21-7865-4643-BD66-1B9BA79958EB}"/>
              </a:ext>
            </a:extLst>
          </p:cNvPr>
          <p:cNvSpPr txBox="1">
            <a:spLocks noChangeArrowheads="1"/>
          </p:cNvSpPr>
          <p:nvPr/>
        </p:nvSpPr>
        <p:spPr bwMode="auto">
          <a:xfrm>
            <a:off x="107950" y="4652963"/>
            <a:ext cx="8713788" cy="6413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rgbClr val="0000CC"/>
                </a:solidFill>
                <a:latin typeface="楷体_GB2312" pitchFamily="49" charset="-122"/>
                <a:ea typeface="楷体_GB2312" pitchFamily="49" charset="-122"/>
              </a:rPr>
              <a:t>宇宙</a:t>
            </a:r>
            <a:r>
              <a:rPr lang="en-US" altLang="zh-CN" sz="3600" b="1">
                <a:solidFill>
                  <a:srgbClr val="0000CC"/>
                </a:solidFill>
                <a:latin typeface="楷体_GB2312" pitchFamily="49" charset="-122"/>
                <a:ea typeface="楷体_GB2312" pitchFamily="49" charset="-122"/>
              </a:rPr>
              <a:t>(</a:t>
            </a:r>
            <a:r>
              <a:rPr lang="zh-CN" altLang="en-US" sz="3600" b="1">
                <a:solidFill>
                  <a:srgbClr val="0000CC"/>
                </a:solidFill>
                <a:latin typeface="楷体_GB2312" pitchFamily="49" charset="-122"/>
                <a:ea typeface="楷体_GB2312" pitchFamily="49" charset="-122"/>
              </a:rPr>
              <a:t>系统</a:t>
            </a:r>
            <a:r>
              <a:rPr lang="en-US" altLang="zh-CN" sz="3600" b="1">
                <a:solidFill>
                  <a:srgbClr val="0000CC"/>
                </a:solidFill>
                <a:latin typeface="楷体_GB2312" pitchFamily="49" charset="-122"/>
                <a:ea typeface="楷体_GB2312" pitchFamily="49" charset="-122"/>
              </a:rPr>
              <a:t>+</a:t>
            </a:r>
            <a:r>
              <a:rPr lang="zh-CN" altLang="en-US" sz="3600" b="1">
                <a:solidFill>
                  <a:srgbClr val="0000CC"/>
                </a:solidFill>
                <a:latin typeface="楷体_GB2312" pitchFamily="49" charset="-122"/>
                <a:ea typeface="楷体_GB2312" pitchFamily="49" charset="-122"/>
              </a:rPr>
              <a:t>环境</a:t>
            </a:r>
            <a:r>
              <a:rPr lang="en-US" altLang="zh-CN" sz="3600" b="1">
                <a:solidFill>
                  <a:srgbClr val="0000CC"/>
                </a:solidFill>
                <a:latin typeface="楷体_GB2312" pitchFamily="49" charset="-122"/>
                <a:ea typeface="楷体_GB2312" pitchFamily="49" charset="-122"/>
              </a:rPr>
              <a:t>)</a:t>
            </a:r>
            <a:r>
              <a:rPr lang="zh-CN" altLang="en-US" sz="3600" b="1">
                <a:solidFill>
                  <a:srgbClr val="0000CC"/>
                </a:solidFill>
                <a:latin typeface="楷体_GB2312" pitchFamily="49" charset="-122"/>
                <a:ea typeface="楷体_GB2312" pitchFamily="49" charset="-122"/>
              </a:rPr>
              <a:t>中的总能量是恒定不变的。</a:t>
            </a:r>
          </a:p>
        </p:txBody>
      </p:sp>
      <p:sp>
        <p:nvSpPr>
          <p:cNvPr id="29717" name="Text Box 21">
            <a:extLst>
              <a:ext uri="{FF2B5EF4-FFF2-40B4-BE49-F238E27FC236}">
                <a16:creationId xmlns:a16="http://schemas.microsoft.com/office/drawing/2014/main" id="{5B38B726-54D5-4DBE-A047-C5777716C737}"/>
              </a:ext>
            </a:extLst>
          </p:cNvPr>
          <p:cNvSpPr txBox="1">
            <a:spLocks noChangeArrowheads="1"/>
          </p:cNvSpPr>
          <p:nvPr/>
        </p:nvSpPr>
        <p:spPr bwMode="auto">
          <a:xfrm>
            <a:off x="323850" y="5445125"/>
            <a:ext cx="8135938"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4000" b="1">
                <a:latin typeface="幼圆" panose="02010509060101010101" pitchFamily="49" charset="-122"/>
              </a:rPr>
              <a:t>热力学第一定律的实质是能量守恒。</a:t>
            </a:r>
          </a:p>
          <a:p>
            <a:endParaRPr lang="en-US" altLang="zh-CN"/>
          </a:p>
        </p:txBody>
      </p:sp>
      <p:pic>
        <p:nvPicPr>
          <p:cNvPr id="29719" name="Picture 23">
            <a:extLst>
              <a:ext uri="{FF2B5EF4-FFF2-40B4-BE49-F238E27FC236}">
                <a16:creationId xmlns:a16="http://schemas.microsoft.com/office/drawing/2014/main" id="{A7A7F9DF-D4FE-439B-A5D1-A86C87A4B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912" r="9669"/>
          <a:stretch>
            <a:fillRect/>
          </a:stretch>
        </p:blipFill>
        <p:spPr bwMode="auto">
          <a:xfrm>
            <a:off x="6875463" y="188913"/>
            <a:ext cx="2160587" cy="2381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additive="base">
                                        <p:cTn id="7" dur="500" fill="hold"/>
                                        <p:tgtEl>
                                          <p:spTgt spid="30723"/>
                                        </p:tgtEl>
                                        <p:attrNameLst>
                                          <p:attrName>ppt_x</p:attrName>
                                        </p:attrNameLst>
                                      </p:cBhvr>
                                      <p:tavLst>
                                        <p:tav tm="0">
                                          <p:val>
                                            <p:strVal val="#ppt_x"/>
                                          </p:val>
                                        </p:tav>
                                        <p:tav tm="100000">
                                          <p:val>
                                            <p:strVal val="#ppt_x"/>
                                          </p:val>
                                        </p:tav>
                                      </p:tavLst>
                                    </p:anim>
                                    <p:anim calcmode="lin" valueType="num">
                                      <p:cBhvr additive="base">
                                        <p:cTn id="8" dur="500" fill="hold"/>
                                        <p:tgtEl>
                                          <p:spTgt spid="307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15"/>
                                        </p:tgtEl>
                                        <p:attrNameLst>
                                          <p:attrName>style.visibility</p:attrName>
                                        </p:attrNameLst>
                                      </p:cBhvr>
                                      <p:to>
                                        <p:strVal val="visible"/>
                                      </p:to>
                                    </p:set>
                                    <p:anim calcmode="lin" valueType="num">
                                      <p:cBhvr additive="base">
                                        <p:cTn id="13" dur="500" fill="hold"/>
                                        <p:tgtEl>
                                          <p:spTgt spid="29715"/>
                                        </p:tgtEl>
                                        <p:attrNameLst>
                                          <p:attrName>ppt_x</p:attrName>
                                        </p:attrNameLst>
                                      </p:cBhvr>
                                      <p:tavLst>
                                        <p:tav tm="0">
                                          <p:val>
                                            <p:strVal val="#ppt_x"/>
                                          </p:val>
                                        </p:tav>
                                        <p:tav tm="100000">
                                          <p:val>
                                            <p:strVal val="#ppt_x"/>
                                          </p:val>
                                        </p:tav>
                                      </p:tavLst>
                                    </p:anim>
                                    <p:anim calcmode="lin" valueType="num">
                                      <p:cBhvr additive="base">
                                        <p:cTn id="14" dur="500" fill="hold"/>
                                        <p:tgtEl>
                                          <p:spTgt spid="2971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9716"/>
                                        </p:tgtEl>
                                        <p:attrNameLst>
                                          <p:attrName>style.visibility</p:attrName>
                                        </p:attrNameLst>
                                      </p:cBhvr>
                                      <p:to>
                                        <p:strVal val="visible"/>
                                      </p:to>
                                    </p:set>
                                    <p:animEffect transition="in" filter="blinds(horizontal)">
                                      <p:cBhvr>
                                        <p:cTn id="19" dur="500"/>
                                        <p:tgtEl>
                                          <p:spTgt spid="2971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9717"/>
                                        </p:tgtEl>
                                        <p:attrNameLst>
                                          <p:attrName>style.visibility</p:attrName>
                                        </p:attrNameLst>
                                      </p:cBhvr>
                                      <p:to>
                                        <p:strVal val="visible"/>
                                      </p:to>
                                    </p:set>
                                    <p:animEffect transition="in" filter="slide(fromBottom)">
                                      <p:cBhvr>
                                        <p:cTn id="24" dur="500"/>
                                        <p:tgtEl>
                                          <p:spTgt spid="29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29715" grpId="0"/>
      <p:bldP spid="29716" grpId="0" animBg="1"/>
      <p:bldP spid="297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00A50A4A-4BC9-4808-9C72-CF5FD67D0990}"/>
              </a:ext>
            </a:extLst>
          </p:cNvPr>
          <p:cNvSpPr>
            <a:spLocks noGrp="1"/>
          </p:cNvSpPr>
          <p:nvPr>
            <p:ph type="sldNum" sz="quarter" idx="12"/>
          </p:nvPr>
        </p:nvSpPr>
        <p:spPr/>
        <p:txBody>
          <a:bodyPr/>
          <a:lstStyle/>
          <a:p>
            <a:fld id="{1EB12496-9219-4267-9EF9-FD08E67929D6}" type="slidenum">
              <a:rPr lang="en-US" altLang="zh-CN"/>
              <a:pPr/>
              <a:t>57</a:t>
            </a:fld>
            <a:endParaRPr lang="en-US" altLang="zh-CN"/>
          </a:p>
        </p:txBody>
      </p:sp>
      <p:sp>
        <p:nvSpPr>
          <p:cNvPr id="700418" name="Rectangle 2">
            <a:extLst>
              <a:ext uri="{FF2B5EF4-FFF2-40B4-BE49-F238E27FC236}">
                <a16:creationId xmlns:a16="http://schemas.microsoft.com/office/drawing/2014/main" id="{1DDF5DD2-636B-45D8-8A20-CBC341B2CAF0}"/>
              </a:ext>
            </a:extLst>
          </p:cNvPr>
          <p:cNvSpPr>
            <a:spLocks noGrp="1" noChangeArrowheads="1"/>
          </p:cNvSpPr>
          <p:nvPr>
            <p:ph type="body" idx="1"/>
          </p:nvPr>
        </p:nvSpPr>
        <p:spPr>
          <a:xfrm>
            <a:off x="179388" y="188913"/>
            <a:ext cx="8569325" cy="6337300"/>
          </a:xfrm>
        </p:spPr>
        <p:txBody>
          <a:bodyPr/>
          <a:lstStyle/>
          <a:p>
            <a:pPr algn="just">
              <a:buFontTx/>
              <a:buNone/>
            </a:pPr>
            <a:r>
              <a:rPr lang="zh-CN" altLang="en-US" sz="4000" b="1">
                <a:latin typeface="Times New Roman" panose="02020603050405020304" pitchFamily="18" charset="0"/>
              </a:rPr>
              <a:t>例</a:t>
            </a:r>
            <a:r>
              <a:rPr lang="en-US" altLang="zh-CN" sz="4000" b="1">
                <a:latin typeface="Times New Roman" panose="02020603050405020304" pitchFamily="18" charset="0"/>
              </a:rPr>
              <a:t>1.2  </a:t>
            </a:r>
            <a:r>
              <a:rPr lang="zh-CN" altLang="en-US" sz="4000" b="1">
                <a:latin typeface="Times New Roman" panose="02020603050405020304" pitchFamily="18" charset="0"/>
              </a:rPr>
              <a:t>某封闭系统在某一过程中从环境中吸收了 </a:t>
            </a:r>
            <a:r>
              <a:rPr lang="en-US" altLang="zh-CN" sz="4000" b="1">
                <a:latin typeface="Times New Roman" panose="02020603050405020304" pitchFamily="18" charset="0"/>
              </a:rPr>
              <a:t>50 kJ </a:t>
            </a:r>
            <a:r>
              <a:rPr lang="zh-CN" altLang="en-US" sz="4000" b="1">
                <a:latin typeface="Times New Roman" panose="02020603050405020304" pitchFamily="18" charset="0"/>
              </a:rPr>
              <a:t>的热量，对环境做了 </a:t>
            </a:r>
            <a:r>
              <a:rPr lang="en-US" altLang="zh-CN" sz="4000" b="1">
                <a:latin typeface="Times New Roman" panose="02020603050405020304" pitchFamily="18" charset="0"/>
              </a:rPr>
              <a:t>30 kJ </a:t>
            </a:r>
            <a:r>
              <a:rPr lang="zh-CN" altLang="en-US" sz="4000" b="1">
                <a:latin typeface="Times New Roman" panose="02020603050405020304" pitchFamily="18" charset="0"/>
              </a:rPr>
              <a:t>的功，则系统和环境的热力学能改变量各是多少？</a:t>
            </a:r>
          </a:p>
          <a:p>
            <a:pPr algn="just">
              <a:buFontTx/>
              <a:buNone/>
            </a:pPr>
            <a:r>
              <a:rPr lang="zh-CN" altLang="en-US" sz="4000" b="1">
                <a:latin typeface="Times New Roman" panose="02020603050405020304" pitchFamily="18" charset="0"/>
              </a:rPr>
              <a:t>解： </a:t>
            </a:r>
          </a:p>
          <a:p>
            <a:pPr algn="just">
              <a:buFontTx/>
              <a:buNone/>
            </a:pPr>
            <a:r>
              <a:rPr lang="zh-CN" altLang="en-US" sz="4000" b="1">
                <a:latin typeface="Times New Roman" panose="02020603050405020304" pitchFamily="18" charset="0"/>
                <a:sym typeface="Symbol" panose="05050102010706020507" pitchFamily="18" charset="2"/>
              </a:rPr>
              <a:t></a:t>
            </a:r>
            <a:r>
              <a:rPr lang="en-US" altLang="zh-CN" sz="4000" b="1" i="1">
                <a:latin typeface="Times New Roman" panose="02020603050405020304" pitchFamily="18" charset="0"/>
              </a:rPr>
              <a:t>U</a:t>
            </a:r>
            <a:r>
              <a:rPr lang="zh-CN" altLang="en-US" sz="4000" b="1" baseline="-25000">
                <a:latin typeface="Times New Roman" panose="02020603050405020304" pitchFamily="18" charset="0"/>
              </a:rPr>
              <a:t>系统 </a:t>
            </a:r>
            <a:r>
              <a:rPr lang="en-US" altLang="zh-CN" sz="4000" b="1">
                <a:latin typeface="Times New Roman" panose="02020603050405020304" pitchFamily="18" charset="0"/>
              </a:rPr>
              <a:t>= </a:t>
            </a:r>
            <a:r>
              <a:rPr lang="en-US" altLang="zh-CN" sz="4000" b="1" i="1">
                <a:latin typeface="Times New Roman" panose="02020603050405020304" pitchFamily="18" charset="0"/>
              </a:rPr>
              <a:t>Q</a:t>
            </a:r>
            <a:r>
              <a:rPr lang="en-US" altLang="zh-CN" sz="4000" b="1">
                <a:latin typeface="Times New Roman" panose="02020603050405020304" pitchFamily="18" charset="0"/>
              </a:rPr>
              <a:t> + </a:t>
            </a:r>
            <a:r>
              <a:rPr lang="en-US" altLang="zh-CN" sz="4000" b="1" i="1">
                <a:latin typeface="Times New Roman" panose="02020603050405020304" pitchFamily="18" charset="0"/>
              </a:rPr>
              <a:t>W</a:t>
            </a:r>
            <a:r>
              <a:rPr lang="en-US" altLang="zh-CN" sz="4000" b="1">
                <a:latin typeface="Times New Roman" panose="02020603050405020304" pitchFamily="18" charset="0"/>
              </a:rPr>
              <a:t> = (+50 kJ) </a:t>
            </a:r>
            <a:r>
              <a:rPr lang="en-US" altLang="zh-CN" sz="4000" b="1">
                <a:latin typeface="Times New Roman" panose="02020603050405020304" pitchFamily="18" charset="0"/>
                <a:sym typeface="Symbol" panose="05050102010706020507" pitchFamily="18" charset="2"/>
              </a:rPr>
              <a:t>+ (</a:t>
            </a:r>
            <a:r>
              <a:rPr lang="en-US" altLang="zh-CN" sz="4000" b="1">
                <a:latin typeface="Times New Roman" panose="02020603050405020304" pitchFamily="18" charset="0"/>
              </a:rPr>
              <a:t>30kJ)</a:t>
            </a:r>
          </a:p>
          <a:p>
            <a:pPr algn="just">
              <a:buFontTx/>
              <a:buNone/>
            </a:pPr>
            <a:r>
              <a:rPr lang="en-US" altLang="zh-CN" sz="4000" b="1">
                <a:latin typeface="Times New Roman" panose="02020603050405020304" pitchFamily="18" charset="0"/>
              </a:rPr>
              <a:t>            = 20 kJ</a:t>
            </a:r>
          </a:p>
          <a:p>
            <a:pPr algn="just">
              <a:buFontTx/>
              <a:buNone/>
            </a:pPr>
            <a:r>
              <a:rPr lang="en-US" altLang="zh-CN" sz="4000" b="1">
                <a:latin typeface="Times New Roman" panose="02020603050405020304" pitchFamily="18" charset="0"/>
              </a:rPr>
              <a:t>      </a:t>
            </a:r>
            <a:r>
              <a:rPr lang="zh-CN" altLang="en-US" sz="4000" b="1">
                <a:latin typeface="Times New Roman" panose="02020603050405020304" pitchFamily="18" charset="0"/>
              </a:rPr>
              <a:t>系统热力学能净增为 </a:t>
            </a:r>
            <a:r>
              <a:rPr lang="en-US" altLang="zh-CN" sz="4000" b="1">
                <a:latin typeface="Times New Roman" panose="02020603050405020304" pitchFamily="18" charset="0"/>
              </a:rPr>
              <a:t>20 kJ </a:t>
            </a:r>
            <a:r>
              <a:rPr lang="zh-CN" altLang="en-US" sz="4000" b="1">
                <a:latin typeface="Times New Roman" panose="02020603050405020304" pitchFamily="18" charset="0"/>
              </a:rPr>
              <a:t>；</a:t>
            </a:r>
          </a:p>
          <a:p>
            <a:pPr algn="just">
              <a:buFontTx/>
              <a:buNone/>
            </a:pPr>
            <a:r>
              <a:rPr lang="zh-CN" altLang="en-US" sz="4000" b="1">
                <a:latin typeface="Times New Roman" panose="02020603050405020304" pitchFamily="18" charset="0"/>
                <a:sym typeface="Symbol" panose="05050102010706020507" pitchFamily="18" charset="2"/>
              </a:rPr>
              <a:t></a:t>
            </a:r>
            <a:r>
              <a:rPr lang="en-US" altLang="zh-CN" sz="4000" b="1" i="1">
                <a:latin typeface="Times New Roman" panose="02020603050405020304" pitchFamily="18" charset="0"/>
              </a:rPr>
              <a:t>U</a:t>
            </a:r>
            <a:r>
              <a:rPr lang="zh-CN" altLang="en-US" sz="4000" b="1" baseline="-25000">
                <a:latin typeface="Times New Roman" panose="02020603050405020304" pitchFamily="18" charset="0"/>
              </a:rPr>
              <a:t>环境</a:t>
            </a:r>
            <a:r>
              <a:rPr lang="zh-CN" altLang="en-US" sz="4000" b="1">
                <a:latin typeface="Times New Roman" panose="02020603050405020304" pitchFamily="18" charset="0"/>
              </a:rPr>
              <a:t> </a:t>
            </a:r>
            <a:r>
              <a:rPr lang="en-US" altLang="zh-CN" sz="4000" b="1">
                <a:latin typeface="Times New Roman" panose="02020603050405020304" pitchFamily="18" charset="0"/>
              </a:rPr>
              <a:t>= </a:t>
            </a:r>
            <a:r>
              <a:rPr lang="en-US" altLang="zh-CN" sz="4000" b="1">
                <a:latin typeface="Times New Roman" panose="02020603050405020304" pitchFamily="18" charset="0"/>
                <a:sym typeface="Symbol" panose="05050102010706020507" pitchFamily="18" charset="2"/>
              </a:rPr>
              <a:t></a:t>
            </a:r>
            <a:r>
              <a:rPr lang="en-US" altLang="zh-CN" sz="4000" b="1" i="1">
                <a:latin typeface="Times New Roman" panose="02020603050405020304" pitchFamily="18" charset="0"/>
              </a:rPr>
              <a:t>U</a:t>
            </a:r>
            <a:r>
              <a:rPr lang="zh-CN" altLang="en-US" sz="4000" b="1" baseline="-25000">
                <a:latin typeface="Times New Roman" panose="02020603050405020304" pitchFamily="18" charset="0"/>
              </a:rPr>
              <a:t>系统  </a:t>
            </a:r>
            <a:r>
              <a:rPr lang="en-US" altLang="zh-CN" sz="4000" b="1">
                <a:latin typeface="Times New Roman" panose="02020603050405020304" pitchFamily="18" charset="0"/>
              </a:rPr>
              <a:t>=</a:t>
            </a:r>
            <a:r>
              <a:rPr lang="en-US" altLang="zh-CN" sz="4000" b="1" baseline="-25000">
                <a:latin typeface="Times New Roman" panose="02020603050405020304" pitchFamily="18" charset="0"/>
              </a:rPr>
              <a:t> </a:t>
            </a:r>
            <a:r>
              <a:rPr lang="en-US" altLang="zh-CN" sz="4000" b="1">
                <a:latin typeface="Times New Roman" panose="02020603050405020304" pitchFamily="18" charset="0"/>
                <a:sym typeface="Symbol" panose="05050102010706020507" pitchFamily="18" charset="2"/>
              </a:rPr>
              <a:t></a:t>
            </a:r>
            <a:r>
              <a:rPr lang="en-US" altLang="zh-CN" sz="4000" b="1">
                <a:latin typeface="Times New Roman" panose="02020603050405020304" pitchFamily="18" charset="0"/>
              </a:rPr>
              <a:t>20 kJ </a:t>
            </a:r>
            <a:r>
              <a:rPr lang="zh-CN" altLang="en-US" sz="4000" b="1">
                <a:latin typeface="Times New Roman" panose="02020603050405020304" pitchFamily="18" charset="0"/>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0418">
                                            <p:txEl>
                                              <p:pRg st="1" end="1"/>
                                            </p:txEl>
                                          </p:spTgt>
                                        </p:tgtEl>
                                        <p:attrNameLst>
                                          <p:attrName>style.visibility</p:attrName>
                                        </p:attrNameLst>
                                      </p:cBhvr>
                                      <p:to>
                                        <p:strVal val="visible"/>
                                      </p:to>
                                    </p:set>
                                    <p:animEffect transition="in" filter="blinds(horizontal)">
                                      <p:cBhvr>
                                        <p:cTn id="7" dur="500"/>
                                        <p:tgtEl>
                                          <p:spTgt spid="70041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00418">
                                            <p:txEl>
                                              <p:pRg st="2" end="2"/>
                                            </p:txEl>
                                          </p:spTgt>
                                        </p:tgtEl>
                                        <p:attrNameLst>
                                          <p:attrName>style.visibility</p:attrName>
                                        </p:attrNameLst>
                                      </p:cBhvr>
                                      <p:to>
                                        <p:strVal val="visible"/>
                                      </p:to>
                                    </p:set>
                                    <p:animEffect transition="in" filter="blinds(horizontal)">
                                      <p:cBhvr>
                                        <p:cTn id="10" dur="500"/>
                                        <p:tgtEl>
                                          <p:spTgt spid="700418">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00418">
                                            <p:txEl>
                                              <p:pRg st="3" end="3"/>
                                            </p:txEl>
                                          </p:spTgt>
                                        </p:tgtEl>
                                        <p:attrNameLst>
                                          <p:attrName>style.visibility</p:attrName>
                                        </p:attrNameLst>
                                      </p:cBhvr>
                                      <p:to>
                                        <p:strVal val="visible"/>
                                      </p:to>
                                    </p:set>
                                    <p:animEffect transition="in" filter="blinds(horizontal)">
                                      <p:cBhvr>
                                        <p:cTn id="13" dur="500"/>
                                        <p:tgtEl>
                                          <p:spTgt spid="700418">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00418">
                                            <p:txEl>
                                              <p:pRg st="4" end="4"/>
                                            </p:txEl>
                                          </p:spTgt>
                                        </p:tgtEl>
                                        <p:attrNameLst>
                                          <p:attrName>style.visibility</p:attrName>
                                        </p:attrNameLst>
                                      </p:cBhvr>
                                      <p:to>
                                        <p:strVal val="visible"/>
                                      </p:to>
                                    </p:set>
                                    <p:animEffect transition="in" filter="blinds(horizontal)">
                                      <p:cBhvr>
                                        <p:cTn id="16" dur="500"/>
                                        <p:tgtEl>
                                          <p:spTgt spid="700418">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700418">
                                            <p:txEl>
                                              <p:pRg st="5" end="5"/>
                                            </p:txEl>
                                          </p:spTgt>
                                        </p:tgtEl>
                                        <p:attrNameLst>
                                          <p:attrName>style.visibility</p:attrName>
                                        </p:attrNameLst>
                                      </p:cBhvr>
                                      <p:to>
                                        <p:strVal val="visible"/>
                                      </p:to>
                                    </p:set>
                                    <p:anim calcmode="lin" valueType="num">
                                      <p:cBhvr additive="base">
                                        <p:cTn id="21" dur="500" fill="hold"/>
                                        <p:tgtEl>
                                          <p:spTgt spid="700418">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0041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9D59F66-A539-4461-BE2B-6896DF3485C7}"/>
              </a:ext>
            </a:extLst>
          </p:cNvPr>
          <p:cNvSpPr>
            <a:spLocks noGrp="1"/>
          </p:cNvSpPr>
          <p:nvPr>
            <p:ph type="sldNum" sz="quarter" idx="12"/>
          </p:nvPr>
        </p:nvSpPr>
        <p:spPr/>
        <p:txBody>
          <a:bodyPr/>
          <a:lstStyle/>
          <a:p>
            <a:fld id="{3F50EFB0-90A3-4DAF-80D8-90CDCFDEDAF2}" type="slidenum">
              <a:rPr lang="en-US" altLang="zh-CN"/>
              <a:pPr/>
              <a:t>58</a:t>
            </a:fld>
            <a:endParaRPr lang="en-US" altLang="zh-CN"/>
          </a:p>
        </p:txBody>
      </p:sp>
      <p:sp>
        <p:nvSpPr>
          <p:cNvPr id="289795" name="Rectangle 2051">
            <a:extLst>
              <a:ext uri="{FF2B5EF4-FFF2-40B4-BE49-F238E27FC236}">
                <a16:creationId xmlns:a16="http://schemas.microsoft.com/office/drawing/2014/main" id="{1708659F-F26E-4965-8B08-41100BD541F0}"/>
              </a:ext>
            </a:extLst>
          </p:cNvPr>
          <p:cNvSpPr>
            <a:spLocks noChangeArrowheads="1"/>
          </p:cNvSpPr>
          <p:nvPr/>
        </p:nvSpPr>
        <p:spPr bwMode="auto">
          <a:xfrm>
            <a:off x="220663" y="1209675"/>
            <a:ext cx="859948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kumimoji="1" lang="en-US" altLang="zh-CN" sz="2400">
                <a:latin typeface="Times New Roman" panose="02020603050405020304" pitchFamily="18" charset="0"/>
                <a:ea typeface="幼圆" panose="02010509060101010101" pitchFamily="49" charset="-122"/>
              </a:rPr>
              <a:t> </a:t>
            </a:r>
            <a:r>
              <a:rPr kumimoji="1" lang="zh-CN" altLang="en-US" sz="4000" b="1">
                <a:latin typeface="楷体_GB2312" pitchFamily="49" charset="-122"/>
                <a:ea typeface="楷体_GB2312" pitchFamily="49" charset="-122"/>
              </a:rPr>
              <a:t>化学反应系统与环境进行能量交换的主要形式是热</a:t>
            </a:r>
            <a:r>
              <a:rPr kumimoji="1" lang="en-US" altLang="zh-CN" sz="4000" b="1">
                <a:latin typeface="楷体_GB2312" pitchFamily="49" charset="-122"/>
                <a:ea typeface="楷体_GB2312" pitchFamily="49" charset="-122"/>
              </a:rPr>
              <a:t>,</a:t>
            </a:r>
            <a:r>
              <a:rPr kumimoji="1" lang="zh-CN" altLang="en-US" sz="4000" b="1">
                <a:latin typeface="楷体_GB2312" pitchFamily="49" charset="-122"/>
                <a:ea typeface="楷体_GB2312" pitchFamily="49" charset="-122"/>
              </a:rPr>
              <a:t>称</a:t>
            </a:r>
            <a:r>
              <a:rPr kumimoji="1" lang="zh-CN" altLang="en-US" sz="4000" b="1">
                <a:solidFill>
                  <a:srgbClr val="0000FF"/>
                </a:solidFill>
                <a:latin typeface="楷体_GB2312" pitchFamily="49" charset="-122"/>
                <a:ea typeface="楷体_GB2312" pitchFamily="49" charset="-122"/>
              </a:rPr>
              <a:t>反应热</a:t>
            </a:r>
            <a:r>
              <a:rPr kumimoji="1" lang="zh-CN" altLang="en-US" sz="4000" b="1">
                <a:latin typeface="楷体_GB2312" pitchFamily="49" charset="-122"/>
                <a:ea typeface="楷体_GB2312" pitchFamily="49" charset="-122"/>
              </a:rPr>
              <a:t>或</a:t>
            </a:r>
            <a:r>
              <a:rPr kumimoji="1" lang="zh-CN" altLang="en-US" sz="4000" b="1">
                <a:solidFill>
                  <a:srgbClr val="0000FF"/>
                </a:solidFill>
                <a:latin typeface="楷体_GB2312" pitchFamily="49" charset="-122"/>
                <a:ea typeface="楷体_GB2312" pitchFamily="49" charset="-122"/>
              </a:rPr>
              <a:t>热效应</a:t>
            </a:r>
            <a:r>
              <a:rPr kumimoji="1" lang="zh-CN" altLang="en-US" sz="4000" b="1">
                <a:latin typeface="楷体_GB2312" pitchFamily="49" charset="-122"/>
                <a:ea typeface="楷体_GB2312" pitchFamily="49" charset="-122"/>
              </a:rPr>
              <a:t>。 </a:t>
            </a:r>
          </a:p>
        </p:txBody>
      </p:sp>
      <p:sp>
        <p:nvSpPr>
          <p:cNvPr id="289796" name="Rectangle 2052">
            <a:extLst>
              <a:ext uri="{FF2B5EF4-FFF2-40B4-BE49-F238E27FC236}">
                <a16:creationId xmlns:a16="http://schemas.microsoft.com/office/drawing/2014/main" id="{4EB2D32E-F24D-4704-A4F7-DFCE7BB30387}"/>
              </a:ext>
            </a:extLst>
          </p:cNvPr>
          <p:cNvSpPr>
            <a:spLocks noChangeArrowheads="1"/>
          </p:cNvSpPr>
          <p:nvPr/>
        </p:nvSpPr>
        <p:spPr bwMode="auto">
          <a:xfrm>
            <a:off x="250825" y="2924175"/>
            <a:ext cx="859472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kumimoji="1" lang="zh-CN" altLang="en-US" sz="4000" b="1">
                <a:solidFill>
                  <a:srgbClr val="0000FF"/>
                </a:solidFill>
                <a:latin typeface="楷体_GB2312" pitchFamily="49" charset="-122"/>
                <a:ea typeface="楷体_GB2312" pitchFamily="49" charset="-122"/>
              </a:rPr>
              <a:t>化学反应热</a:t>
            </a:r>
            <a:r>
              <a:rPr kumimoji="1" lang="zh-CN" altLang="en-US" sz="4000" b="1">
                <a:latin typeface="楷体_GB2312" pitchFamily="49" charset="-122"/>
                <a:ea typeface="楷体_GB2312" pitchFamily="49" charset="-122"/>
              </a:rPr>
              <a:t>通常指等温过程热，即</a:t>
            </a:r>
            <a:r>
              <a:rPr kumimoji="1" lang="zh-CN" altLang="en-US" sz="4000" b="1">
                <a:solidFill>
                  <a:srgbClr val="0000FF"/>
                </a:solidFill>
                <a:latin typeface="楷体_GB2312" pitchFamily="49" charset="-122"/>
                <a:ea typeface="楷体_GB2312" pitchFamily="49" charset="-122"/>
              </a:rPr>
              <a:t>只做体积功，且始态和终态具有相同温度</a:t>
            </a:r>
            <a:r>
              <a:rPr kumimoji="1" lang="zh-CN" altLang="en-US" sz="4000" b="1">
                <a:latin typeface="楷体_GB2312" pitchFamily="49" charset="-122"/>
                <a:ea typeface="楷体_GB2312" pitchFamily="49" charset="-122"/>
              </a:rPr>
              <a:t>时，系统吸收或放出的热量。</a:t>
            </a:r>
          </a:p>
        </p:txBody>
      </p:sp>
      <p:sp>
        <p:nvSpPr>
          <p:cNvPr id="289797" name="Rectangle 2053">
            <a:extLst>
              <a:ext uri="{FF2B5EF4-FFF2-40B4-BE49-F238E27FC236}">
                <a16:creationId xmlns:a16="http://schemas.microsoft.com/office/drawing/2014/main" id="{AF284243-DFFA-4F0B-B3A7-DF3979F8F754}"/>
              </a:ext>
            </a:extLst>
          </p:cNvPr>
          <p:cNvSpPr>
            <a:spLocks noChangeArrowheads="1"/>
          </p:cNvSpPr>
          <p:nvPr/>
        </p:nvSpPr>
        <p:spPr bwMode="auto">
          <a:xfrm>
            <a:off x="395288" y="1889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4400" b="1"/>
              <a:t>1.2.2 </a:t>
            </a:r>
            <a:r>
              <a:rPr lang="zh-CN" altLang="en-US" sz="4400" b="1">
                <a:latin typeface="宋体" panose="02010600030101010101" pitchFamily="2" charset="-122"/>
              </a:rPr>
              <a:t>反应热与焓</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89795"/>
                                        </p:tgtEl>
                                        <p:attrNameLst>
                                          <p:attrName>style.visibility</p:attrName>
                                        </p:attrNameLst>
                                      </p:cBhvr>
                                      <p:to>
                                        <p:strVal val="visible"/>
                                      </p:to>
                                    </p:set>
                                    <p:animEffect transition="in" filter="wipe(left)">
                                      <p:cBhvr>
                                        <p:cTn id="7" dur="75"/>
                                        <p:tgtEl>
                                          <p:spTgt spid="289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89796"/>
                                        </p:tgtEl>
                                        <p:attrNameLst>
                                          <p:attrName>style.visibility</p:attrName>
                                        </p:attrNameLst>
                                      </p:cBhvr>
                                      <p:to>
                                        <p:strVal val="visible"/>
                                      </p:to>
                                    </p:set>
                                    <p:animEffect transition="in" filter="wipe(left)">
                                      <p:cBhvr>
                                        <p:cTn id="12" dur="75"/>
                                        <p:tgtEl>
                                          <p:spTgt spid="289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autoUpdateAnimBg="0"/>
      <p:bldP spid="28979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381747FF-394D-4A9D-A8D9-26B7C04DF677}"/>
              </a:ext>
            </a:extLst>
          </p:cNvPr>
          <p:cNvSpPr>
            <a:spLocks noGrp="1"/>
          </p:cNvSpPr>
          <p:nvPr>
            <p:ph type="sldNum" sz="quarter" idx="12"/>
          </p:nvPr>
        </p:nvSpPr>
        <p:spPr/>
        <p:txBody>
          <a:bodyPr/>
          <a:lstStyle/>
          <a:p>
            <a:fld id="{4E559460-7D35-450C-9EDA-7AF8B8518897}" type="slidenum">
              <a:rPr lang="en-US" altLang="zh-CN"/>
              <a:pPr/>
              <a:t>59</a:t>
            </a:fld>
            <a:endParaRPr lang="en-US" altLang="zh-CN"/>
          </a:p>
        </p:txBody>
      </p:sp>
      <p:sp>
        <p:nvSpPr>
          <p:cNvPr id="703490" name="Rectangle 2">
            <a:extLst>
              <a:ext uri="{FF2B5EF4-FFF2-40B4-BE49-F238E27FC236}">
                <a16:creationId xmlns:a16="http://schemas.microsoft.com/office/drawing/2014/main" id="{FDB4AF70-DF67-4BA0-9791-2CBEF3C19A76}"/>
              </a:ext>
            </a:extLst>
          </p:cNvPr>
          <p:cNvSpPr>
            <a:spLocks noGrp="1" noChangeArrowheads="1"/>
          </p:cNvSpPr>
          <p:nvPr>
            <p:ph type="ctrTitle"/>
          </p:nvPr>
        </p:nvSpPr>
        <p:spPr>
          <a:xfrm>
            <a:off x="323850" y="115888"/>
            <a:ext cx="8569325" cy="2663825"/>
          </a:xfrm>
        </p:spPr>
        <p:txBody>
          <a:bodyPr anchor="t"/>
          <a:lstStyle/>
          <a:p>
            <a:pPr algn="just">
              <a:lnSpc>
                <a:spcPct val="140000"/>
              </a:lnSpc>
            </a:pPr>
            <a:r>
              <a:rPr lang="zh-CN" altLang="en-US" sz="4000" b="1">
                <a:solidFill>
                  <a:schemeClr val="tx1"/>
                </a:solidFill>
                <a:latin typeface="Times New Roman" panose="02020603050405020304" pitchFamily="18" charset="0"/>
                <a:ea typeface="楷体_GB2312" pitchFamily="49" charset="-122"/>
              </a:rPr>
              <a:t>化学反应中，系统的热力学能变化值为</a:t>
            </a:r>
            <a:r>
              <a:rPr lang="zh-CN" altLang="en-US" sz="4000" b="1">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4000" b="1" i="1">
                <a:solidFill>
                  <a:schemeClr val="tx1"/>
                </a:solidFill>
                <a:latin typeface="Times New Roman" panose="02020603050405020304" pitchFamily="18" charset="0"/>
                <a:ea typeface="楷体_GB2312" pitchFamily="49" charset="-122"/>
              </a:rPr>
              <a:t>U</a:t>
            </a:r>
            <a:r>
              <a:rPr lang="zh-CN" altLang="en-US" sz="4000" b="1">
                <a:solidFill>
                  <a:schemeClr val="tx1"/>
                </a:solidFill>
                <a:latin typeface="Times New Roman" panose="02020603050405020304" pitchFamily="18" charset="0"/>
                <a:ea typeface="楷体_GB2312" pitchFamily="49" charset="-122"/>
              </a:rPr>
              <a:t>，应等于生成物的 </a:t>
            </a:r>
            <a:r>
              <a:rPr lang="en-US" altLang="zh-CN" sz="4000" b="1" i="1">
                <a:solidFill>
                  <a:schemeClr val="tx1"/>
                </a:solidFill>
                <a:latin typeface="Times New Roman" panose="02020603050405020304" pitchFamily="18" charset="0"/>
                <a:ea typeface="楷体_GB2312" pitchFamily="49" charset="-122"/>
              </a:rPr>
              <a:t>U</a:t>
            </a:r>
            <a:r>
              <a:rPr lang="zh-CN" altLang="en-US" sz="4000" b="1" baseline="-30000">
                <a:solidFill>
                  <a:schemeClr val="tx1"/>
                </a:solidFill>
                <a:latin typeface="Times New Roman" panose="02020603050405020304" pitchFamily="18" charset="0"/>
                <a:ea typeface="楷体_GB2312" pitchFamily="49" charset="-122"/>
              </a:rPr>
              <a:t>生</a:t>
            </a:r>
            <a:r>
              <a:rPr lang="zh-CN" altLang="en-US" sz="4000" b="1">
                <a:solidFill>
                  <a:schemeClr val="tx1"/>
                </a:solidFill>
                <a:latin typeface="Times New Roman" panose="02020603050405020304" pitchFamily="18" charset="0"/>
                <a:ea typeface="楷体_GB2312" pitchFamily="49" charset="-122"/>
              </a:rPr>
              <a:t> 减去反应物 </a:t>
            </a:r>
            <a:r>
              <a:rPr lang="en-US" altLang="zh-CN" sz="4000" b="1" i="1">
                <a:solidFill>
                  <a:schemeClr val="tx1"/>
                </a:solidFill>
                <a:latin typeface="Times New Roman" panose="02020603050405020304" pitchFamily="18" charset="0"/>
                <a:ea typeface="楷体_GB2312" pitchFamily="49" charset="-122"/>
              </a:rPr>
              <a:t>U</a:t>
            </a:r>
            <a:r>
              <a:rPr lang="zh-CN" altLang="en-US" sz="4000" b="1" baseline="-30000">
                <a:solidFill>
                  <a:schemeClr val="tx1"/>
                </a:solidFill>
                <a:latin typeface="Times New Roman" panose="02020603050405020304" pitchFamily="18" charset="0"/>
                <a:ea typeface="楷体_GB2312" pitchFamily="49" charset="-122"/>
              </a:rPr>
              <a:t>反：</a:t>
            </a:r>
            <a:endParaRPr lang="zh-CN" altLang="en-US" sz="4400" b="1" baseline="-30000">
              <a:latin typeface="Times New Roman" panose="02020603050405020304" pitchFamily="18" charset="0"/>
            </a:endParaRPr>
          </a:p>
        </p:txBody>
      </p:sp>
      <p:sp>
        <p:nvSpPr>
          <p:cNvPr id="703491" name="Text Box 3">
            <a:extLst>
              <a:ext uri="{FF2B5EF4-FFF2-40B4-BE49-F238E27FC236}">
                <a16:creationId xmlns:a16="http://schemas.microsoft.com/office/drawing/2014/main" id="{A0B9ED19-313D-4B42-AB8A-742EDE697A99}"/>
              </a:ext>
            </a:extLst>
          </p:cNvPr>
          <p:cNvSpPr txBox="1">
            <a:spLocks noChangeArrowheads="1"/>
          </p:cNvSpPr>
          <p:nvPr/>
        </p:nvSpPr>
        <p:spPr bwMode="auto">
          <a:xfrm>
            <a:off x="430213" y="2997200"/>
            <a:ext cx="8605837"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0000"/>
              </a:spcBef>
            </a:pPr>
            <a:r>
              <a:rPr lang="en-US" altLang="zh-CN" sz="4400" b="1">
                <a:solidFill>
                  <a:srgbClr val="0000CC"/>
                </a:solidFill>
                <a:latin typeface="Times New Roman" panose="02020603050405020304" pitchFamily="18" charset="0"/>
                <a:sym typeface="Symbol" panose="05050102010706020507" pitchFamily="18" charset="2"/>
              </a:rPr>
              <a:t></a:t>
            </a:r>
            <a:r>
              <a:rPr lang="en-US" altLang="zh-CN" sz="4400" b="1" i="1">
                <a:solidFill>
                  <a:srgbClr val="0000CC"/>
                </a:solidFill>
                <a:latin typeface="Times New Roman" panose="02020603050405020304" pitchFamily="18" charset="0"/>
              </a:rPr>
              <a:t>U</a:t>
            </a:r>
            <a:r>
              <a:rPr lang="en-US" altLang="zh-CN" sz="4400" b="1">
                <a:solidFill>
                  <a:srgbClr val="0000CC"/>
                </a:solidFill>
                <a:latin typeface="Times New Roman" panose="02020603050405020304" pitchFamily="18" charset="0"/>
              </a:rPr>
              <a:t> = </a:t>
            </a:r>
            <a:r>
              <a:rPr lang="en-US" altLang="zh-CN" sz="4400" b="1" i="1">
                <a:solidFill>
                  <a:srgbClr val="0000CC"/>
                </a:solidFill>
                <a:latin typeface="Times New Roman" panose="02020603050405020304" pitchFamily="18" charset="0"/>
              </a:rPr>
              <a:t>U</a:t>
            </a:r>
            <a:r>
              <a:rPr lang="zh-CN" altLang="en-US" sz="4400" b="1" baseline="-30000">
                <a:solidFill>
                  <a:srgbClr val="0000CC"/>
                </a:solidFill>
                <a:latin typeface="Times New Roman" panose="02020603050405020304" pitchFamily="18" charset="0"/>
              </a:rPr>
              <a:t>生</a:t>
            </a:r>
            <a:r>
              <a:rPr lang="zh-CN" altLang="en-US" sz="4400" b="1">
                <a:solidFill>
                  <a:srgbClr val="0000CC"/>
                </a:solidFill>
                <a:latin typeface="Times New Roman" panose="02020603050405020304" pitchFamily="18" charset="0"/>
              </a:rPr>
              <a:t> </a:t>
            </a:r>
            <a:r>
              <a:rPr lang="zh-CN" altLang="en-US" sz="4400" b="1">
                <a:solidFill>
                  <a:srgbClr val="0000CC"/>
                </a:solidFill>
                <a:latin typeface="Times New Roman" panose="02020603050405020304" pitchFamily="18" charset="0"/>
                <a:sym typeface="Symbol" panose="05050102010706020507" pitchFamily="18" charset="2"/>
              </a:rPr>
              <a:t></a:t>
            </a:r>
            <a:r>
              <a:rPr lang="zh-CN" altLang="en-US" sz="4400" b="1">
                <a:solidFill>
                  <a:srgbClr val="0000CC"/>
                </a:solidFill>
                <a:latin typeface="Times New Roman" panose="02020603050405020304" pitchFamily="18" charset="0"/>
              </a:rPr>
              <a:t> </a:t>
            </a:r>
            <a:r>
              <a:rPr lang="en-US" altLang="zh-CN" sz="4400" b="1" i="1">
                <a:solidFill>
                  <a:srgbClr val="0000CC"/>
                </a:solidFill>
                <a:latin typeface="Times New Roman" panose="02020603050405020304" pitchFamily="18" charset="0"/>
              </a:rPr>
              <a:t>U</a:t>
            </a:r>
            <a:r>
              <a:rPr lang="zh-CN" altLang="en-US" sz="4400" b="1" baseline="-30000">
                <a:solidFill>
                  <a:srgbClr val="0000CC"/>
                </a:solidFill>
                <a:latin typeface="Times New Roman" panose="02020603050405020304" pitchFamily="18" charset="0"/>
              </a:rPr>
              <a:t>反</a:t>
            </a:r>
            <a:endParaRPr lang="zh-CN" altLang="en-US" sz="4000" b="1">
              <a:solidFill>
                <a:srgbClr val="0000CC"/>
              </a:solidFill>
              <a:latin typeface="Times New Roman" panose="02020603050405020304" pitchFamily="18" charset="0"/>
            </a:endParaRPr>
          </a:p>
          <a:p>
            <a:pPr>
              <a:lnSpc>
                <a:spcPct val="120000"/>
              </a:lnSpc>
              <a:spcBef>
                <a:spcPct val="30000"/>
              </a:spcBef>
            </a:pPr>
            <a:r>
              <a:rPr lang="zh-CN" altLang="en-US" sz="4400" b="1">
                <a:latin typeface="Times New Roman" panose="02020603050405020304" pitchFamily="18" charset="0"/>
              </a:rPr>
              <a:t>由热力学第一定律 </a:t>
            </a:r>
            <a:r>
              <a:rPr lang="zh-CN" altLang="en-US" sz="4400" b="1">
                <a:latin typeface="Times New Roman" panose="02020603050405020304" pitchFamily="18" charset="0"/>
                <a:sym typeface="Symbol" panose="05050102010706020507" pitchFamily="18" charset="2"/>
              </a:rPr>
              <a:t></a:t>
            </a:r>
            <a:r>
              <a:rPr lang="en-US" altLang="zh-CN" sz="4400" b="1" i="1">
                <a:latin typeface="Times New Roman" panose="02020603050405020304" pitchFamily="18" charset="0"/>
              </a:rPr>
              <a:t>U</a:t>
            </a:r>
            <a:r>
              <a:rPr lang="en-US" altLang="zh-CN" sz="4400" b="1">
                <a:latin typeface="Times New Roman" panose="02020603050405020304" pitchFamily="18" charset="0"/>
              </a:rPr>
              <a:t> = </a:t>
            </a:r>
            <a:r>
              <a:rPr lang="en-US" altLang="zh-CN" sz="4400" b="1" i="1">
                <a:latin typeface="Times New Roman" panose="02020603050405020304" pitchFamily="18" charset="0"/>
              </a:rPr>
              <a:t>q</a:t>
            </a:r>
            <a:r>
              <a:rPr lang="en-US" altLang="zh-CN" sz="4400" b="1">
                <a:latin typeface="Times New Roman" panose="02020603050405020304" pitchFamily="18" charset="0"/>
              </a:rPr>
              <a:t> + </a:t>
            </a:r>
            <a:r>
              <a:rPr lang="en-US" altLang="zh-CN" sz="4400" b="1" i="1">
                <a:latin typeface="Times New Roman" panose="02020603050405020304" pitchFamily="18" charset="0"/>
              </a:rPr>
              <a:t>w</a:t>
            </a:r>
            <a:r>
              <a:rPr lang="en-US" altLang="zh-CN" sz="4400" b="1">
                <a:latin typeface="Times New Roman" panose="02020603050405020304" pitchFamily="18" charset="0"/>
              </a:rPr>
              <a:t>, </a:t>
            </a:r>
          </a:p>
          <a:p>
            <a:pPr>
              <a:lnSpc>
                <a:spcPct val="120000"/>
              </a:lnSpc>
              <a:spcBef>
                <a:spcPct val="30000"/>
              </a:spcBef>
            </a:pPr>
            <a:r>
              <a:rPr lang="zh-CN" altLang="en-US" sz="4400" b="1">
                <a:latin typeface="Times New Roman" panose="02020603050405020304" pitchFamily="18" charset="0"/>
              </a:rPr>
              <a:t>故有</a:t>
            </a:r>
            <a:r>
              <a:rPr lang="en-US" altLang="zh-CN" sz="4400" b="1">
                <a:latin typeface="Times New Roman" panose="02020603050405020304" pitchFamily="18" charset="0"/>
              </a:rPr>
              <a:t>: </a:t>
            </a:r>
            <a:r>
              <a:rPr lang="en-US" altLang="zh-CN" sz="4400" b="1" i="1">
                <a:solidFill>
                  <a:srgbClr val="0000CC"/>
                </a:solidFill>
                <a:latin typeface="Times New Roman" panose="02020603050405020304" pitchFamily="18" charset="0"/>
              </a:rPr>
              <a:t>U</a:t>
            </a:r>
            <a:r>
              <a:rPr lang="zh-CN" altLang="en-US" sz="4400" b="1" baseline="-30000">
                <a:solidFill>
                  <a:srgbClr val="0000CC"/>
                </a:solidFill>
                <a:latin typeface="Times New Roman" panose="02020603050405020304" pitchFamily="18" charset="0"/>
              </a:rPr>
              <a:t>生</a:t>
            </a:r>
            <a:r>
              <a:rPr lang="zh-CN" altLang="en-US" sz="4400" b="1">
                <a:solidFill>
                  <a:srgbClr val="0000CC"/>
                </a:solidFill>
                <a:latin typeface="Times New Roman" panose="02020603050405020304" pitchFamily="18" charset="0"/>
              </a:rPr>
              <a:t> </a:t>
            </a:r>
            <a:r>
              <a:rPr lang="zh-CN" altLang="en-US" sz="4400" b="1">
                <a:solidFill>
                  <a:srgbClr val="0000CC"/>
                </a:solidFill>
                <a:latin typeface="Times New Roman" panose="02020603050405020304" pitchFamily="18" charset="0"/>
                <a:sym typeface="Symbol" panose="05050102010706020507" pitchFamily="18" charset="2"/>
              </a:rPr>
              <a:t></a:t>
            </a:r>
            <a:r>
              <a:rPr lang="zh-CN" altLang="en-US" sz="4400" b="1">
                <a:solidFill>
                  <a:srgbClr val="0000CC"/>
                </a:solidFill>
                <a:latin typeface="Times New Roman" panose="02020603050405020304" pitchFamily="18" charset="0"/>
              </a:rPr>
              <a:t> </a:t>
            </a:r>
            <a:r>
              <a:rPr lang="en-US" altLang="zh-CN" sz="4400" b="1" i="1">
                <a:solidFill>
                  <a:srgbClr val="0000CC"/>
                </a:solidFill>
                <a:latin typeface="Times New Roman" panose="02020603050405020304" pitchFamily="18" charset="0"/>
              </a:rPr>
              <a:t>U</a:t>
            </a:r>
            <a:r>
              <a:rPr lang="zh-CN" altLang="en-US" sz="4400" b="1" baseline="-30000">
                <a:solidFill>
                  <a:srgbClr val="0000CC"/>
                </a:solidFill>
                <a:latin typeface="Times New Roman" panose="02020603050405020304" pitchFamily="18" charset="0"/>
              </a:rPr>
              <a:t>反</a:t>
            </a:r>
            <a:r>
              <a:rPr lang="zh-CN" altLang="en-US" sz="4400" b="1">
                <a:solidFill>
                  <a:srgbClr val="0000CC"/>
                </a:solidFill>
                <a:latin typeface="Times New Roman" panose="02020603050405020304" pitchFamily="18" charset="0"/>
              </a:rPr>
              <a:t> </a:t>
            </a:r>
            <a:r>
              <a:rPr lang="en-US" altLang="zh-CN" sz="4400" b="1">
                <a:solidFill>
                  <a:srgbClr val="0000CC"/>
                </a:solidFill>
                <a:latin typeface="Times New Roman" panose="02020603050405020304" pitchFamily="18" charset="0"/>
              </a:rPr>
              <a:t>= </a:t>
            </a:r>
            <a:r>
              <a:rPr lang="en-US" altLang="zh-CN" sz="4400" b="1" i="1">
                <a:solidFill>
                  <a:srgbClr val="0000CC"/>
                </a:solidFill>
                <a:latin typeface="Times New Roman" panose="02020603050405020304" pitchFamily="18" charset="0"/>
              </a:rPr>
              <a:t>q</a:t>
            </a:r>
            <a:r>
              <a:rPr lang="en-US" altLang="zh-CN" sz="4400" b="1">
                <a:solidFill>
                  <a:srgbClr val="0000CC"/>
                </a:solidFill>
                <a:latin typeface="Times New Roman" panose="02020603050405020304" pitchFamily="18" charset="0"/>
              </a:rPr>
              <a:t> + </a:t>
            </a:r>
            <a:r>
              <a:rPr lang="en-US" altLang="zh-CN" sz="4400" b="1" i="1">
                <a:solidFill>
                  <a:srgbClr val="0000CC"/>
                </a:solidFill>
                <a:latin typeface="Times New Roman" panose="02020603050405020304" pitchFamily="18" charset="0"/>
              </a:rPr>
              <a:t>w</a:t>
            </a:r>
            <a:r>
              <a:rPr lang="en-US" altLang="zh-CN" sz="4400" b="1">
                <a:solidFill>
                  <a:srgbClr val="0000CC"/>
                </a:solidFill>
                <a:latin typeface="Times New Roman" panose="02020603050405020304" pitchFamily="18" charset="0"/>
              </a:rPr>
              <a:t> (</a:t>
            </a:r>
            <a:r>
              <a:rPr lang="en-US" altLang="zh-CN" sz="4400" b="1" i="1">
                <a:solidFill>
                  <a:srgbClr val="0000CC"/>
                </a:solidFill>
                <a:latin typeface="Times New Roman" panose="02020603050405020304" pitchFamily="18" charset="0"/>
              </a:rPr>
              <a:t>= w</a:t>
            </a:r>
            <a:r>
              <a:rPr lang="zh-CN" altLang="en-US" sz="4400" b="1" baseline="-30000">
                <a:solidFill>
                  <a:srgbClr val="0000CC"/>
                </a:solidFill>
                <a:latin typeface="Times New Roman" panose="02020603050405020304" pitchFamily="18" charset="0"/>
              </a:rPr>
              <a:t>体</a:t>
            </a:r>
            <a:r>
              <a:rPr lang="en-US" altLang="zh-CN" sz="4400" b="1">
                <a:solidFill>
                  <a:srgbClr val="0000CC"/>
                </a:solidFill>
                <a:latin typeface="Times New Roman" panose="02020603050405020304" pitchFamily="18" charset="0"/>
              </a:rPr>
              <a:t>)</a:t>
            </a:r>
            <a:r>
              <a:rPr lang="zh-CN" altLang="en-US" sz="4400" b="1">
                <a:solidFill>
                  <a:srgbClr val="0000CC"/>
                </a:solidFill>
                <a:latin typeface="Times New Roman" panose="02020603050405020304" pitchFamily="18" charset="0"/>
              </a:rPr>
              <a:t>。</a:t>
            </a:r>
            <a:endParaRPr lang="zh-CN" altLang="en-US" sz="4400" b="1" baseline="-30000">
              <a:solidFill>
                <a:srgbClr val="0000CC"/>
              </a:solidFill>
              <a:latin typeface="Times New Roman" panose="02020603050405020304" pitchFamily="18"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3491">
                                            <p:txEl>
                                              <p:pRg st="0" end="0"/>
                                            </p:txEl>
                                          </p:spTgt>
                                        </p:tgtEl>
                                        <p:attrNameLst>
                                          <p:attrName>style.visibility</p:attrName>
                                        </p:attrNameLst>
                                      </p:cBhvr>
                                      <p:to>
                                        <p:strVal val="visible"/>
                                      </p:to>
                                    </p:set>
                                    <p:animEffect transition="in" filter="blinds(horizontal)">
                                      <p:cBhvr>
                                        <p:cTn id="7" dur="500"/>
                                        <p:tgtEl>
                                          <p:spTgt spid="70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3491">
                                            <p:txEl>
                                              <p:pRg st="1" end="1"/>
                                            </p:txEl>
                                          </p:spTgt>
                                        </p:tgtEl>
                                        <p:attrNameLst>
                                          <p:attrName>style.visibility</p:attrName>
                                        </p:attrNameLst>
                                      </p:cBhvr>
                                      <p:to>
                                        <p:strVal val="visible"/>
                                      </p:to>
                                    </p:set>
                                    <p:animEffect transition="in" filter="blinds(horizontal)">
                                      <p:cBhvr>
                                        <p:cTn id="12" dur="500"/>
                                        <p:tgtEl>
                                          <p:spTgt spid="70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3491">
                                            <p:txEl>
                                              <p:pRg st="2" end="2"/>
                                            </p:txEl>
                                          </p:spTgt>
                                        </p:tgtEl>
                                        <p:attrNameLst>
                                          <p:attrName>style.visibility</p:attrName>
                                        </p:attrNameLst>
                                      </p:cBhvr>
                                      <p:to>
                                        <p:strVal val="visible"/>
                                      </p:to>
                                    </p:set>
                                    <p:animEffect transition="in" filter="blinds(horizontal)">
                                      <p:cBhvr>
                                        <p:cTn id="17" dur="500"/>
                                        <p:tgtEl>
                                          <p:spTgt spid="703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ADDBAF4A-E852-46E9-B122-33FF7516C11F}"/>
              </a:ext>
            </a:extLst>
          </p:cNvPr>
          <p:cNvSpPr>
            <a:spLocks noGrp="1"/>
          </p:cNvSpPr>
          <p:nvPr>
            <p:ph type="sldNum" sz="quarter" idx="12"/>
          </p:nvPr>
        </p:nvSpPr>
        <p:spPr/>
        <p:txBody>
          <a:bodyPr/>
          <a:lstStyle/>
          <a:p>
            <a:fld id="{266376A4-A55A-4F75-BEDA-95D9183FB169}" type="slidenum">
              <a:rPr lang="en-US" altLang="zh-CN"/>
              <a:pPr/>
              <a:t>6</a:t>
            </a:fld>
            <a:endParaRPr lang="en-US" altLang="zh-CN"/>
          </a:p>
        </p:txBody>
      </p:sp>
      <p:sp>
        <p:nvSpPr>
          <p:cNvPr id="263170" name="Rectangle 1026">
            <a:extLst>
              <a:ext uri="{FF2B5EF4-FFF2-40B4-BE49-F238E27FC236}">
                <a16:creationId xmlns:a16="http://schemas.microsoft.com/office/drawing/2014/main" id="{BD364366-7375-4D66-811D-E831B78B015D}"/>
              </a:ext>
            </a:extLst>
          </p:cNvPr>
          <p:cNvSpPr>
            <a:spLocks noGrp="1" noChangeArrowheads="1"/>
          </p:cNvSpPr>
          <p:nvPr>
            <p:ph type="ctrTitle"/>
          </p:nvPr>
        </p:nvSpPr>
        <p:spPr>
          <a:xfrm>
            <a:off x="323850" y="188913"/>
            <a:ext cx="6931025" cy="1081087"/>
          </a:xfrm>
        </p:spPr>
        <p:txBody>
          <a:bodyPr anchor="ctr"/>
          <a:lstStyle/>
          <a:p>
            <a:pPr algn="l"/>
            <a:r>
              <a:rPr lang="en-US" altLang="zh-CN" sz="4400" b="1">
                <a:latin typeface="Times New Roman" panose="02020603050405020304" pitchFamily="18" charset="0"/>
              </a:rPr>
              <a:t>1.1.1 </a:t>
            </a:r>
            <a:r>
              <a:rPr lang="zh-CN" altLang="en-US" sz="4400" b="1">
                <a:latin typeface="Times New Roman" panose="02020603050405020304" pitchFamily="18" charset="0"/>
              </a:rPr>
              <a:t>几个基本概念</a:t>
            </a:r>
          </a:p>
        </p:txBody>
      </p:sp>
      <p:sp>
        <p:nvSpPr>
          <p:cNvPr id="345090" name="Rectangle 2050">
            <a:extLst>
              <a:ext uri="{FF2B5EF4-FFF2-40B4-BE49-F238E27FC236}">
                <a16:creationId xmlns:a16="http://schemas.microsoft.com/office/drawing/2014/main" id="{27246239-01E8-4BE7-8E27-56215B89FA30}"/>
              </a:ext>
            </a:extLst>
          </p:cNvPr>
          <p:cNvSpPr>
            <a:spLocks noChangeArrowheads="1"/>
          </p:cNvSpPr>
          <p:nvPr/>
        </p:nvSpPr>
        <p:spPr bwMode="auto">
          <a:xfrm>
            <a:off x="971550" y="1268413"/>
            <a:ext cx="3527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solidFill>
                  <a:schemeClr val="tx2"/>
                </a:solidFill>
                <a:latin typeface="Times New Roman" panose="02020603050405020304" pitchFamily="18" charset="0"/>
              </a:rPr>
              <a:t>系统与环境</a:t>
            </a:r>
          </a:p>
        </p:txBody>
      </p:sp>
      <p:sp>
        <p:nvSpPr>
          <p:cNvPr id="345091" name="Rectangle 2051">
            <a:extLst>
              <a:ext uri="{FF2B5EF4-FFF2-40B4-BE49-F238E27FC236}">
                <a16:creationId xmlns:a16="http://schemas.microsoft.com/office/drawing/2014/main" id="{5BB0A8B9-C9EB-4C82-A099-23480594A4C1}"/>
              </a:ext>
            </a:extLst>
          </p:cNvPr>
          <p:cNvSpPr>
            <a:spLocks noChangeArrowheads="1"/>
          </p:cNvSpPr>
          <p:nvPr/>
        </p:nvSpPr>
        <p:spPr bwMode="auto">
          <a:xfrm>
            <a:off x="684213" y="2349500"/>
            <a:ext cx="424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latin typeface="Times New Roman" panose="02020603050405020304" pitchFamily="18" charset="0"/>
              </a:rPr>
              <a:t>状态与状态函数</a:t>
            </a:r>
          </a:p>
        </p:txBody>
      </p:sp>
      <p:sp>
        <p:nvSpPr>
          <p:cNvPr id="345092" name="Rectangle 2052">
            <a:extLst>
              <a:ext uri="{FF2B5EF4-FFF2-40B4-BE49-F238E27FC236}">
                <a16:creationId xmlns:a16="http://schemas.microsoft.com/office/drawing/2014/main" id="{CFC0F46F-659C-4A30-950B-D231761D9BA8}"/>
              </a:ext>
            </a:extLst>
          </p:cNvPr>
          <p:cNvSpPr>
            <a:spLocks noGrp="1" noChangeArrowheads="1"/>
          </p:cNvSpPr>
          <p:nvPr>
            <p:ph type="subTitle" idx="1"/>
          </p:nvPr>
        </p:nvSpPr>
        <p:spPr>
          <a:xfrm>
            <a:off x="4932363" y="2349500"/>
            <a:ext cx="3095625" cy="792163"/>
          </a:xfrm>
          <a:noFill/>
          <a:ln/>
        </p:spPr>
        <p:txBody>
          <a:bodyPr/>
          <a:lstStyle/>
          <a:p>
            <a:r>
              <a:rPr lang="zh-CN" altLang="en-US" sz="4000" b="1">
                <a:solidFill>
                  <a:schemeClr val="tx2"/>
                </a:solidFill>
                <a:latin typeface="Times New Roman" panose="02020603050405020304" pitchFamily="18" charset="0"/>
              </a:rPr>
              <a:t>过程与途径</a:t>
            </a:r>
            <a:endParaRPr lang="zh-CN" altLang="en-US" sz="4000" b="1">
              <a:latin typeface="Times New Roman" panose="02020603050405020304" pitchFamily="18" charset="0"/>
            </a:endParaRPr>
          </a:p>
        </p:txBody>
      </p:sp>
      <p:sp>
        <p:nvSpPr>
          <p:cNvPr id="345094" name="Rectangle 2054">
            <a:extLst>
              <a:ext uri="{FF2B5EF4-FFF2-40B4-BE49-F238E27FC236}">
                <a16:creationId xmlns:a16="http://schemas.microsoft.com/office/drawing/2014/main" id="{0EDC884C-7C5D-4C44-B1D9-69AF24115A97}"/>
              </a:ext>
            </a:extLst>
          </p:cNvPr>
          <p:cNvSpPr>
            <a:spLocks noChangeArrowheads="1"/>
          </p:cNvSpPr>
          <p:nvPr/>
        </p:nvSpPr>
        <p:spPr bwMode="auto">
          <a:xfrm>
            <a:off x="755650" y="3716338"/>
            <a:ext cx="6624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solidFill>
                  <a:schemeClr val="tx2"/>
                </a:solidFill>
                <a:latin typeface="Times New Roman" panose="02020603050405020304" pitchFamily="18" charset="0"/>
              </a:rPr>
              <a:t>化学计量数和反应进度</a:t>
            </a:r>
          </a:p>
        </p:txBody>
      </p:sp>
      <p:sp>
        <p:nvSpPr>
          <p:cNvPr id="278558" name="Text Box 1054">
            <a:extLst>
              <a:ext uri="{FF2B5EF4-FFF2-40B4-BE49-F238E27FC236}">
                <a16:creationId xmlns:a16="http://schemas.microsoft.com/office/drawing/2014/main" id="{6427A041-8520-4938-966A-3CA103710C41}"/>
              </a:ext>
            </a:extLst>
          </p:cNvPr>
          <p:cNvSpPr txBox="1">
            <a:spLocks noChangeArrowheads="1"/>
          </p:cNvSpPr>
          <p:nvPr/>
        </p:nvSpPr>
        <p:spPr bwMode="auto">
          <a:xfrm>
            <a:off x="5435600" y="1196975"/>
            <a:ext cx="792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t>相</a:t>
            </a:r>
          </a:p>
        </p:txBody>
      </p:sp>
    </p:spTree>
  </p:cSld>
  <p:clrMapOvr>
    <a:masterClrMapping/>
  </p:clrMapOvr>
  <p:transition spd="slow">
    <p:pull dir="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4870992F-F936-4EA1-8F6D-53571198970B}"/>
              </a:ext>
            </a:extLst>
          </p:cNvPr>
          <p:cNvSpPr>
            <a:spLocks noGrp="1"/>
          </p:cNvSpPr>
          <p:nvPr>
            <p:ph type="sldNum" sz="quarter" idx="12"/>
          </p:nvPr>
        </p:nvSpPr>
        <p:spPr/>
        <p:txBody>
          <a:bodyPr/>
          <a:lstStyle/>
          <a:p>
            <a:fld id="{2FCB0C14-8AB6-44FC-941A-346A09D45DFE}" type="slidenum">
              <a:rPr lang="en-US" altLang="zh-CN"/>
              <a:pPr/>
              <a:t>60</a:t>
            </a:fld>
            <a:endParaRPr lang="en-US" altLang="zh-CN"/>
          </a:p>
        </p:txBody>
      </p:sp>
      <p:sp>
        <p:nvSpPr>
          <p:cNvPr id="705539" name="Rectangle 3">
            <a:extLst>
              <a:ext uri="{FF2B5EF4-FFF2-40B4-BE49-F238E27FC236}">
                <a16:creationId xmlns:a16="http://schemas.microsoft.com/office/drawing/2014/main" id="{818E3DF4-FB4B-4D6E-9653-F9C69ADC372B}"/>
              </a:ext>
            </a:extLst>
          </p:cNvPr>
          <p:cNvSpPr>
            <a:spLocks noChangeArrowheads="1"/>
          </p:cNvSpPr>
          <p:nvPr/>
        </p:nvSpPr>
        <p:spPr bwMode="auto">
          <a:xfrm>
            <a:off x="468313" y="1989138"/>
            <a:ext cx="8280400" cy="290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4400" b="1" i="1">
                <a:latin typeface="Times New Roman" panose="02020603050405020304" pitchFamily="18" charset="0"/>
                <a:ea typeface="楷体_GB2312" pitchFamily="49" charset="-122"/>
              </a:rPr>
              <a:t>V</a:t>
            </a:r>
            <a:r>
              <a:rPr kumimoji="1" lang="en-US" altLang="zh-CN" sz="4400" b="1" baseline="-25000">
                <a:latin typeface="Times New Roman" panose="02020603050405020304" pitchFamily="18" charset="0"/>
                <a:ea typeface="楷体_GB2312" pitchFamily="49" charset="-122"/>
              </a:rPr>
              <a:t>2</a:t>
            </a:r>
            <a:r>
              <a:rPr kumimoji="1" lang="en-US" altLang="zh-CN" sz="4400" b="1" i="1" baseline="-25000">
                <a:latin typeface="Times New Roman" panose="02020603050405020304" pitchFamily="18" charset="0"/>
                <a:ea typeface="楷体_GB2312" pitchFamily="49" charset="-122"/>
              </a:rPr>
              <a:t> </a:t>
            </a:r>
            <a:r>
              <a:rPr kumimoji="1" lang="en-US" altLang="zh-CN" sz="4400" b="1">
                <a:latin typeface="Times New Roman" panose="02020603050405020304" pitchFamily="18" charset="0"/>
                <a:ea typeface="楷体_GB2312" pitchFamily="49" charset="-122"/>
              </a:rPr>
              <a:t>= </a:t>
            </a:r>
            <a:r>
              <a:rPr kumimoji="1" lang="en-US" altLang="zh-CN" sz="4400" b="1" i="1">
                <a:latin typeface="Times New Roman" panose="02020603050405020304" pitchFamily="18" charset="0"/>
                <a:ea typeface="楷体_GB2312" pitchFamily="49" charset="-122"/>
              </a:rPr>
              <a:t>V</a:t>
            </a:r>
            <a:r>
              <a:rPr kumimoji="1" lang="en-US" altLang="zh-CN" sz="4400" b="1" baseline="-25000">
                <a:latin typeface="Times New Roman" panose="02020603050405020304" pitchFamily="18" charset="0"/>
                <a:ea typeface="楷体_GB2312" pitchFamily="49" charset="-122"/>
              </a:rPr>
              <a:t>1</a:t>
            </a:r>
            <a:r>
              <a:rPr kumimoji="1" lang="en-US" altLang="zh-CN" sz="4400" b="1" i="1" baseline="-25000">
                <a:latin typeface="Times New Roman" panose="02020603050405020304" pitchFamily="18" charset="0"/>
                <a:ea typeface="楷体_GB2312" pitchFamily="49" charset="-122"/>
              </a:rPr>
              <a:t>    </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i="1">
                <a:latin typeface="Times New Roman" panose="02020603050405020304" pitchFamily="18" charset="0"/>
                <a:ea typeface="楷体_GB2312" pitchFamily="49" charset="-122"/>
              </a:rPr>
              <a:t>V </a:t>
            </a:r>
            <a:r>
              <a:rPr kumimoji="1" lang="en-US" altLang="zh-CN" sz="4400" b="1">
                <a:latin typeface="Times New Roman" panose="02020603050405020304" pitchFamily="18" charset="0"/>
                <a:ea typeface="楷体_GB2312" pitchFamily="49" charset="-122"/>
              </a:rPr>
              <a:t>= 0</a:t>
            </a:r>
            <a:r>
              <a:rPr kumimoji="1" lang="zh-CN" altLang="en-US" sz="4400" b="1">
                <a:latin typeface="Times New Roman" panose="02020603050405020304" pitchFamily="18" charset="0"/>
                <a:ea typeface="楷体_GB2312" pitchFamily="49" charset="-122"/>
              </a:rPr>
              <a:t>，</a:t>
            </a:r>
            <a:r>
              <a:rPr kumimoji="1" lang="zh-CN" altLang="en-US" sz="4400" b="1" i="1" baseline="-25000">
                <a:latin typeface="Times New Roman" panose="02020603050405020304" pitchFamily="18" charset="0"/>
                <a:ea typeface="楷体_GB2312" pitchFamily="49" charset="-122"/>
              </a:rPr>
              <a:t> </a:t>
            </a:r>
            <a:r>
              <a:rPr kumimoji="1" lang="en-US" altLang="zh-CN" sz="4400" b="1" i="1">
                <a:solidFill>
                  <a:srgbClr val="0000CC"/>
                </a:solidFill>
                <a:latin typeface="Times New Roman" panose="02020603050405020304" pitchFamily="18" charset="0"/>
                <a:ea typeface="楷体_GB2312" pitchFamily="49" charset="-122"/>
              </a:rPr>
              <a:t>w</a:t>
            </a:r>
            <a:r>
              <a:rPr kumimoji="1" lang="zh-CN" altLang="en-US" sz="4400" b="1" baseline="-25000">
                <a:solidFill>
                  <a:srgbClr val="0000CC"/>
                </a:solidFill>
                <a:latin typeface="Times New Roman" panose="02020603050405020304" pitchFamily="18" charset="0"/>
                <a:ea typeface="楷体_GB2312" pitchFamily="49" charset="-122"/>
              </a:rPr>
              <a:t>体</a:t>
            </a:r>
            <a:r>
              <a:rPr kumimoji="1" lang="zh-CN" altLang="en-US" sz="4400" b="1" i="1">
                <a:solidFill>
                  <a:srgbClr val="0000CC"/>
                </a:solidFill>
                <a:latin typeface="Times New Roman" panose="02020603050405020304" pitchFamily="18" charset="0"/>
                <a:ea typeface="楷体_GB2312" pitchFamily="49" charset="-122"/>
              </a:rPr>
              <a:t> </a:t>
            </a:r>
            <a:r>
              <a:rPr kumimoji="1" lang="en-US" altLang="zh-CN" sz="4400" b="1">
                <a:solidFill>
                  <a:srgbClr val="0000CC"/>
                </a:solidFill>
                <a:latin typeface="Times New Roman" panose="02020603050405020304" pitchFamily="18" charset="0"/>
                <a:ea typeface="楷体_GB2312" pitchFamily="49" charset="-122"/>
              </a:rPr>
              <a:t>= </a:t>
            </a:r>
            <a:r>
              <a:rPr kumimoji="1" lang="en-US" altLang="zh-CN" sz="4400" b="1">
                <a:solidFill>
                  <a:srgbClr val="0000CC"/>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1" lang="en-US" altLang="zh-CN" sz="4400" b="1" i="1">
                <a:solidFill>
                  <a:srgbClr val="0000CC"/>
                </a:solidFill>
                <a:latin typeface="Times New Roman" panose="02020603050405020304" pitchFamily="18" charset="0"/>
                <a:ea typeface="楷体_GB2312" pitchFamily="49" charset="-122"/>
              </a:rPr>
              <a:t>p</a:t>
            </a:r>
            <a:r>
              <a:rPr kumimoji="1" lang="en-US" altLang="zh-CN" sz="4400" b="1">
                <a:solidFill>
                  <a:srgbClr val="0000CC"/>
                </a:solidFill>
                <a:latin typeface="Times New Roman" panose="02020603050405020304" pitchFamily="18" charset="0"/>
                <a:ea typeface="楷体_GB2312" pitchFamily="49" charset="-122"/>
                <a:sym typeface="Symbol" panose="05050102010706020507" pitchFamily="18" charset="2"/>
              </a:rPr>
              <a:t></a:t>
            </a:r>
            <a:r>
              <a:rPr kumimoji="1" lang="en-US" altLang="zh-CN" sz="4400" b="1" i="1">
                <a:solidFill>
                  <a:srgbClr val="0000CC"/>
                </a:solidFill>
                <a:latin typeface="Times New Roman" panose="02020603050405020304" pitchFamily="18" charset="0"/>
                <a:ea typeface="楷体_GB2312" pitchFamily="49" charset="-122"/>
              </a:rPr>
              <a:t>V = </a:t>
            </a:r>
            <a:r>
              <a:rPr kumimoji="1" lang="en-US" altLang="zh-CN" sz="4400" b="1">
                <a:solidFill>
                  <a:srgbClr val="0000CC"/>
                </a:solidFill>
                <a:latin typeface="Times New Roman" panose="02020603050405020304" pitchFamily="18" charset="0"/>
                <a:ea typeface="楷体_GB2312" pitchFamily="49" charset="-122"/>
              </a:rPr>
              <a:t>0</a:t>
            </a:r>
            <a:endParaRPr kumimoji="1" lang="en-US" altLang="zh-CN" sz="4400" b="1" i="1">
              <a:latin typeface="Times New Roman" panose="02020603050405020304" pitchFamily="18" charset="0"/>
              <a:ea typeface="楷体_GB2312" pitchFamily="49" charset="-122"/>
            </a:endParaRPr>
          </a:p>
          <a:p>
            <a:pPr>
              <a:lnSpc>
                <a:spcPct val="130000"/>
              </a:lnSpc>
            </a:pPr>
            <a:r>
              <a:rPr kumimoji="1" lang="en-US" altLang="zh-CN" sz="4400" b="1" i="1">
                <a:latin typeface="Times New Roman" panose="02020603050405020304" pitchFamily="18" charset="0"/>
                <a:ea typeface="楷体_GB2312" pitchFamily="49" charset="-122"/>
              </a:rPr>
              <a:t> </a:t>
            </a:r>
            <a:r>
              <a:rPr kumimoji="1" lang="en-US" altLang="zh-CN" sz="4400" b="1">
                <a:latin typeface="Times New Roman" panose="02020603050405020304" pitchFamily="18" charset="0"/>
                <a:sym typeface="Symbol" panose="05050102010706020507" pitchFamily="18" charset="2"/>
              </a:rPr>
              <a:t>∵</a:t>
            </a:r>
            <a:r>
              <a:rPr kumimoji="1" lang="en-US" altLang="zh-CN" sz="4400" b="1" i="1">
                <a:latin typeface="Times New Roman" panose="02020603050405020304" pitchFamily="18" charset="0"/>
                <a:ea typeface="楷体_GB2312" pitchFamily="49" charset="-122"/>
              </a:rPr>
              <a:t> </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i="1">
                <a:latin typeface="Times New Roman" panose="02020603050405020304" pitchFamily="18" charset="0"/>
                <a:ea typeface="楷体_GB2312" pitchFamily="49" charset="-122"/>
              </a:rPr>
              <a:t>U </a:t>
            </a:r>
            <a:r>
              <a:rPr kumimoji="1" lang="en-US" altLang="zh-CN" sz="4400" b="1">
                <a:latin typeface="Times New Roman" panose="02020603050405020304" pitchFamily="18" charset="0"/>
                <a:ea typeface="楷体_GB2312" pitchFamily="49" charset="-122"/>
              </a:rPr>
              <a:t>= </a:t>
            </a:r>
            <a:r>
              <a:rPr kumimoji="1" lang="en-US" altLang="zh-CN" sz="4400" b="1" i="1">
                <a:latin typeface="Times New Roman" panose="02020603050405020304" pitchFamily="18" charset="0"/>
                <a:ea typeface="楷体_GB2312" pitchFamily="49" charset="-122"/>
              </a:rPr>
              <a:t>q</a:t>
            </a:r>
            <a:r>
              <a:rPr kumimoji="1" lang="en-US" altLang="zh-CN" sz="4400" b="1" i="1" baseline="-25000">
                <a:latin typeface="Times New Roman" panose="02020603050405020304" pitchFamily="18" charset="0"/>
                <a:ea typeface="楷体_GB2312" pitchFamily="49" charset="-122"/>
              </a:rPr>
              <a:t>  </a:t>
            </a:r>
            <a:r>
              <a:rPr kumimoji="1" lang="en-US" altLang="zh-CN" sz="4400" b="1">
                <a:latin typeface="Times New Roman" panose="02020603050405020304" pitchFamily="18" charset="0"/>
                <a:ea typeface="楷体_GB2312" pitchFamily="49" charset="-122"/>
                <a:sym typeface="Symbol" panose="05050102010706020507" pitchFamily="18" charset="2"/>
              </a:rPr>
              <a:t>+ </a:t>
            </a:r>
            <a:r>
              <a:rPr kumimoji="1" lang="en-US" altLang="zh-CN" sz="4400" b="1" i="1">
                <a:latin typeface="Times New Roman" panose="02020603050405020304" pitchFamily="18" charset="0"/>
                <a:ea typeface="楷体_GB2312" pitchFamily="49" charset="-122"/>
              </a:rPr>
              <a:t>w = q</a:t>
            </a:r>
            <a:r>
              <a:rPr kumimoji="1" lang="en-US" altLang="zh-CN" sz="4400" b="1" i="1" baseline="-25000">
                <a:latin typeface="Times New Roman" panose="02020603050405020304" pitchFamily="18" charset="0"/>
                <a:ea typeface="楷体_GB2312" pitchFamily="49" charset="-122"/>
              </a:rPr>
              <a:t>  </a:t>
            </a:r>
            <a:r>
              <a:rPr kumimoji="1" lang="en-US" altLang="zh-CN" sz="4400" b="1">
                <a:latin typeface="Times New Roman" panose="02020603050405020304" pitchFamily="18" charset="0"/>
                <a:ea typeface="楷体_GB2312" pitchFamily="49" charset="-122"/>
                <a:sym typeface="Symbol" panose="05050102010706020507" pitchFamily="18" charset="2"/>
              </a:rPr>
              <a:t>+ </a:t>
            </a:r>
            <a:r>
              <a:rPr kumimoji="1" lang="en-US" altLang="zh-CN" sz="4400" b="1" i="1">
                <a:latin typeface="Times New Roman" panose="02020603050405020304" pitchFamily="18" charset="0"/>
                <a:ea typeface="楷体_GB2312" pitchFamily="49" charset="-122"/>
              </a:rPr>
              <a:t>w</a:t>
            </a:r>
            <a:r>
              <a:rPr kumimoji="1" lang="zh-CN" altLang="en-US" sz="4000" b="1" baseline="-25000"/>
              <a:t>体</a:t>
            </a:r>
            <a:r>
              <a:rPr kumimoji="1" lang="en-US" altLang="zh-CN" sz="4400" b="1" i="1">
                <a:latin typeface="Times New Roman" panose="02020603050405020304" pitchFamily="18" charset="0"/>
                <a:ea typeface="楷体_GB2312" pitchFamily="49" charset="-122"/>
              </a:rPr>
              <a:t>,   </a:t>
            </a:r>
            <a:endParaRPr kumimoji="1" lang="en-US" altLang="zh-CN" sz="4400" b="1">
              <a:solidFill>
                <a:srgbClr val="0000CC"/>
              </a:solidFill>
              <a:latin typeface="Times New Roman" panose="02020603050405020304" pitchFamily="18" charset="0"/>
              <a:ea typeface="楷体_GB2312" pitchFamily="49" charset="-122"/>
            </a:endParaRPr>
          </a:p>
          <a:p>
            <a:pPr>
              <a:lnSpc>
                <a:spcPct val="130000"/>
              </a:lnSpc>
            </a:pPr>
            <a:r>
              <a:rPr kumimoji="1" lang="en-US" altLang="zh-CN" sz="4400" b="1">
                <a:latin typeface="Times New Roman" panose="02020603050405020304" pitchFamily="18" charset="0"/>
                <a:ea typeface="楷体_GB2312" pitchFamily="49" charset="-122"/>
              </a:rPr>
              <a:t>∴ </a:t>
            </a:r>
            <a:r>
              <a:rPr kumimoji="1" lang="en-US" altLang="zh-CN" sz="5400" b="1">
                <a:latin typeface="Times New Roman" panose="02020603050405020304" pitchFamily="18" charset="0"/>
                <a:ea typeface="楷体_GB2312" pitchFamily="49" charset="-122"/>
                <a:sym typeface="Symbol" panose="05050102010706020507" pitchFamily="18" charset="2"/>
              </a:rPr>
              <a:t></a:t>
            </a:r>
            <a:r>
              <a:rPr kumimoji="1" lang="en-US" altLang="zh-CN" sz="5400" b="1" i="1">
                <a:latin typeface="Times New Roman" panose="02020603050405020304" pitchFamily="18" charset="0"/>
                <a:ea typeface="楷体_GB2312" pitchFamily="49" charset="-122"/>
              </a:rPr>
              <a:t>U </a:t>
            </a:r>
            <a:r>
              <a:rPr kumimoji="1" lang="en-US" altLang="zh-CN" sz="5400" b="1">
                <a:latin typeface="Times New Roman" panose="02020603050405020304" pitchFamily="18" charset="0"/>
                <a:ea typeface="楷体_GB2312" pitchFamily="49" charset="-122"/>
              </a:rPr>
              <a:t>= </a:t>
            </a:r>
            <a:r>
              <a:rPr kumimoji="1" lang="en-US" altLang="zh-CN" sz="5400" b="1" i="1">
                <a:latin typeface="Times New Roman" panose="02020603050405020304" pitchFamily="18" charset="0"/>
                <a:ea typeface="楷体_GB2312" pitchFamily="49" charset="-122"/>
              </a:rPr>
              <a:t>q</a:t>
            </a:r>
            <a:r>
              <a:rPr kumimoji="1" lang="en-US" altLang="zh-CN" sz="5400" b="1" i="1" baseline="-25000">
                <a:latin typeface="Times New Roman" panose="02020603050405020304" pitchFamily="18" charset="0"/>
                <a:ea typeface="楷体_GB2312" pitchFamily="49" charset="-122"/>
              </a:rPr>
              <a:t>  </a:t>
            </a:r>
            <a:r>
              <a:rPr kumimoji="1" lang="en-US" altLang="zh-CN" sz="5400" b="1">
                <a:latin typeface="楷体_GB2312" pitchFamily="49" charset="-122"/>
                <a:ea typeface="楷体_GB2312" pitchFamily="49" charset="-122"/>
                <a:sym typeface="Symbol" panose="05050102010706020507" pitchFamily="18" charset="2"/>
              </a:rPr>
              <a:t>+ </a:t>
            </a:r>
            <a:r>
              <a:rPr kumimoji="1" lang="en-US" altLang="zh-CN" sz="5400" b="1">
                <a:solidFill>
                  <a:srgbClr val="0000CC"/>
                </a:solidFill>
                <a:latin typeface="Times New Roman" panose="02020603050405020304" pitchFamily="18" charset="0"/>
              </a:rPr>
              <a:t>0</a:t>
            </a:r>
            <a:r>
              <a:rPr kumimoji="1" lang="en-US" altLang="zh-CN" sz="5400" b="1">
                <a:latin typeface="Times New Roman" panose="02020603050405020304" pitchFamily="18" charset="0"/>
              </a:rPr>
              <a:t> </a:t>
            </a:r>
            <a:r>
              <a:rPr kumimoji="1" lang="en-US" altLang="zh-CN" sz="5400" b="1">
                <a:latin typeface="Times New Roman" panose="02020603050405020304" pitchFamily="18" charset="0"/>
                <a:ea typeface="楷体_GB2312" pitchFamily="49" charset="-122"/>
              </a:rPr>
              <a:t>= </a:t>
            </a:r>
            <a:r>
              <a:rPr kumimoji="1" lang="en-US" altLang="zh-CN" sz="5400" b="1" i="1">
                <a:latin typeface="Times New Roman" panose="02020603050405020304" pitchFamily="18" charset="0"/>
                <a:ea typeface="楷体_GB2312" pitchFamily="49" charset="-122"/>
              </a:rPr>
              <a:t>q</a:t>
            </a:r>
            <a:r>
              <a:rPr kumimoji="1" lang="en-US" altLang="zh-CN" sz="5400" b="1" i="1" baseline="-25000">
                <a:latin typeface="Times New Roman" panose="02020603050405020304" pitchFamily="18" charset="0"/>
                <a:ea typeface="楷体_GB2312" pitchFamily="49" charset="-122"/>
              </a:rPr>
              <a:t>V</a:t>
            </a:r>
          </a:p>
        </p:txBody>
      </p:sp>
      <p:sp>
        <p:nvSpPr>
          <p:cNvPr id="705540" name="Rectangle 4">
            <a:extLst>
              <a:ext uri="{FF2B5EF4-FFF2-40B4-BE49-F238E27FC236}">
                <a16:creationId xmlns:a16="http://schemas.microsoft.com/office/drawing/2014/main" id="{A13E2273-2D17-434C-AA7A-79BEBDEC8716}"/>
              </a:ext>
            </a:extLst>
          </p:cNvPr>
          <p:cNvSpPr>
            <a:spLocks noChangeArrowheads="1"/>
          </p:cNvSpPr>
          <p:nvPr/>
        </p:nvSpPr>
        <p:spPr bwMode="auto">
          <a:xfrm>
            <a:off x="250825" y="161925"/>
            <a:ext cx="6759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latin typeface="Times New Roman" panose="02020603050405020304" pitchFamily="18" charset="0"/>
                <a:ea typeface="楷体_GB2312" pitchFamily="49" charset="-122"/>
              </a:rPr>
              <a:t>1. </a:t>
            </a:r>
            <a:r>
              <a:rPr kumimoji="1" lang="zh-CN" altLang="en-US" sz="4000" b="1">
                <a:latin typeface="Times New Roman" panose="02020603050405020304" pitchFamily="18" charset="0"/>
                <a:ea typeface="楷体_GB2312" pitchFamily="49" charset="-122"/>
              </a:rPr>
              <a:t>等容反应热</a:t>
            </a:r>
            <a:r>
              <a:rPr kumimoji="1" lang="en-US" altLang="zh-CN" sz="4000" b="1">
                <a:latin typeface="Times New Roman" panose="02020603050405020304" pitchFamily="18" charset="0"/>
                <a:ea typeface="楷体_GB2312" pitchFamily="49" charset="-122"/>
              </a:rPr>
              <a:t>(</a:t>
            </a:r>
            <a:r>
              <a:rPr kumimoji="1" lang="en-US" altLang="zh-CN" sz="5400" b="1" i="1">
                <a:latin typeface="Times New Roman" panose="02020603050405020304" pitchFamily="18" charset="0"/>
                <a:ea typeface="楷体_GB2312" pitchFamily="49" charset="-122"/>
              </a:rPr>
              <a:t>q</a:t>
            </a:r>
            <a:r>
              <a:rPr kumimoji="1" lang="en-US" altLang="zh-CN" sz="5400" b="1" i="1" baseline="-25000">
                <a:latin typeface="Times New Roman" panose="02020603050405020304" pitchFamily="18" charset="0"/>
                <a:ea typeface="楷体_GB2312" pitchFamily="49" charset="-122"/>
              </a:rPr>
              <a:t>V</a:t>
            </a:r>
            <a:r>
              <a:rPr kumimoji="1" lang="en-US" altLang="zh-CN" sz="4000" b="1">
                <a:latin typeface="Times New Roman" panose="02020603050405020304" pitchFamily="18" charset="0"/>
                <a:ea typeface="楷体_GB2312" pitchFamily="49" charset="-122"/>
              </a:rPr>
              <a:t>)</a:t>
            </a:r>
            <a:r>
              <a:rPr kumimoji="1" lang="zh-CN" altLang="en-US" sz="4000" b="1">
                <a:latin typeface="Times New Roman" panose="02020603050405020304" pitchFamily="18" charset="0"/>
                <a:ea typeface="楷体_GB2312" pitchFamily="49" charset="-122"/>
              </a:rPr>
              <a:t>与热力学能</a:t>
            </a:r>
          </a:p>
        </p:txBody>
      </p:sp>
      <p:sp>
        <p:nvSpPr>
          <p:cNvPr id="705541" name="Rectangle 5">
            <a:extLst>
              <a:ext uri="{FF2B5EF4-FFF2-40B4-BE49-F238E27FC236}">
                <a16:creationId xmlns:a16="http://schemas.microsoft.com/office/drawing/2014/main" id="{60AB2FF5-C658-48F6-A323-0D68FDEE4A7F}"/>
              </a:ext>
            </a:extLst>
          </p:cNvPr>
          <p:cNvSpPr>
            <a:spLocks noChangeArrowheads="1"/>
          </p:cNvSpPr>
          <p:nvPr/>
        </p:nvSpPr>
        <p:spPr bwMode="auto">
          <a:xfrm>
            <a:off x="395288" y="1125538"/>
            <a:ext cx="84978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827088" indent="-285750">
              <a:defRPr kumimoji="1" sz="2400">
                <a:solidFill>
                  <a:schemeClr val="tx1"/>
                </a:solidFill>
                <a:latin typeface="Times New Roman" panose="02020603050405020304" pitchFamily="18" charset="0"/>
                <a:ea typeface="宋体" panose="02010600030101010101" pitchFamily="2" charset="-122"/>
              </a:defRPr>
            </a:lvl2pPr>
            <a:lvl3pPr marL="1235075" indent="-228600">
              <a:defRPr kumimoji="1" sz="2400">
                <a:solidFill>
                  <a:schemeClr val="tx1"/>
                </a:solidFill>
                <a:latin typeface="Times New Roman" panose="02020603050405020304" pitchFamily="18" charset="0"/>
                <a:ea typeface="宋体" panose="02010600030101010101" pitchFamily="2" charset="-122"/>
              </a:defRPr>
            </a:lvl3pPr>
            <a:lvl4pPr marL="1643063"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spcBef>
                <a:spcPct val="20000"/>
              </a:spcBef>
            </a:pPr>
            <a:r>
              <a:rPr lang="zh-CN" altLang="en-US" sz="4000" b="1">
                <a:ea typeface="楷体_GB2312" pitchFamily="49" charset="-122"/>
              </a:rPr>
              <a:t>在等容、不做非体积功条件下：</a:t>
            </a:r>
          </a:p>
        </p:txBody>
      </p:sp>
      <p:sp>
        <p:nvSpPr>
          <p:cNvPr id="705542" name="Rectangle 6">
            <a:extLst>
              <a:ext uri="{FF2B5EF4-FFF2-40B4-BE49-F238E27FC236}">
                <a16:creationId xmlns:a16="http://schemas.microsoft.com/office/drawing/2014/main" id="{8408064C-37AE-4127-8B1D-43BBA2171978}"/>
              </a:ext>
            </a:extLst>
          </p:cNvPr>
          <p:cNvSpPr>
            <a:spLocks noChangeArrowheads="1"/>
          </p:cNvSpPr>
          <p:nvPr/>
        </p:nvSpPr>
        <p:spPr bwMode="auto">
          <a:xfrm>
            <a:off x="468313" y="5013325"/>
            <a:ext cx="842486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000FF"/>
                </a:solidFill>
              </a:rPr>
              <a:t>等容且不做非体积功的反应热在数值上</a:t>
            </a:r>
          </a:p>
          <a:p>
            <a:r>
              <a:rPr kumimoji="1" lang="zh-CN" altLang="en-US" sz="3600" b="1">
                <a:solidFill>
                  <a:srgbClr val="0000FF"/>
                </a:solidFill>
              </a:rPr>
              <a:t>等于系统的热力学能改变量。</a:t>
            </a:r>
            <a:endParaRPr kumimoji="1" lang="zh-CN" altLang="en-US" sz="3600" b="1"/>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5541"/>
                                        </p:tgtEl>
                                        <p:attrNameLst>
                                          <p:attrName>style.visibility</p:attrName>
                                        </p:attrNameLst>
                                      </p:cBhvr>
                                      <p:to>
                                        <p:strVal val="visible"/>
                                      </p:to>
                                    </p:set>
                                    <p:animEffect transition="in" filter="blinds(horizontal)">
                                      <p:cBhvr>
                                        <p:cTn id="7" dur="500"/>
                                        <p:tgtEl>
                                          <p:spTgt spid="7055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5539">
                                            <p:txEl>
                                              <p:pRg st="0" end="0"/>
                                            </p:txEl>
                                          </p:spTgt>
                                        </p:tgtEl>
                                        <p:attrNameLst>
                                          <p:attrName>style.visibility</p:attrName>
                                        </p:attrNameLst>
                                      </p:cBhvr>
                                      <p:to>
                                        <p:strVal val="visible"/>
                                      </p:to>
                                    </p:set>
                                    <p:animEffect transition="in" filter="blinds(horizontal)">
                                      <p:cBhvr>
                                        <p:cTn id="12" dur="500"/>
                                        <p:tgtEl>
                                          <p:spTgt spid="7055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5539">
                                            <p:txEl>
                                              <p:pRg st="1" end="1"/>
                                            </p:txEl>
                                          </p:spTgt>
                                        </p:tgtEl>
                                        <p:attrNameLst>
                                          <p:attrName>style.visibility</p:attrName>
                                        </p:attrNameLst>
                                      </p:cBhvr>
                                      <p:to>
                                        <p:strVal val="visible"/>
                                      </p:to>
                                    </p:set>
                                    <p:animEffect transition="in" filter="blinds(horizontal)">
                                      <p:cBhvr>
                                        <p:cTn id="17" dur="500"/>
                                        <p:tgtEl>
                                          <p:spTgt spid="7055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05539">
                                            <p:txEl>
                                              <p:pRg st="2" end="2"/>
                                            </p:txEl>
                                          </p:spTgt>
                                        </p:tgtEl>
                                        <p:attrNameLst>
                                          <p:attrName>style.visibility</p:attrName>
                                        </p:attrNameLst>
                                      </p:cBhvr>
                                      <p:to>
                                        <p:strVal val="visible"/>
                                      </p:to>
                                    </p:set>
                                    <p:animEffect transition="in" filter="blinds(horizontal)">
                                      <p:cBhvr>
                                        <p:cTn id="22" dur="500"/>
                                        <p:tgtEl>
                                          <p:spTgt spid="70553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5542"/>
                                        </p:tgtEl>
                                        <p:attrNameLst>
                                          <p:attrName>style.visibility</p:attrName>
                                        </p:attrNameLst>
                                      </p:cBhvr>
                                      <p:to>
                                        <p:strVal val="visible"/>
                                      </p:to>
                                    </p:set>
                                    <p:animEffect transition="in" filter="blinds(horizontal)">
                                      <p:cBhvr>
                                        <p:cTn id="27" dur="500"/>
                                        <p:tgtEl>
                                          <p:spTgt spid="70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41" grpId="0"/>
      <p:bldP spid="70554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227E8256-3457-4691-AA9A-B22B7566D9FA}"/>
              </a:ext>
            </a:extLst>
          </p:cNvPr>
          <p:cNvSpPr>
            <a:spLocks noGrp="1"/>
          </p:cNvSpPr>
          <p:nvPr>
            <p:ph type="sldNum" sz="quarter" idx="12"/>
          </p:nvPr>
        </p:nvSpPr>
        <p:spPr/>
        <p:txBody>
          <a:bodyPr/>
          <a:lstStyle/>
          <a:p>
            <a:fld id="{01CE153C-7019-45B5-983B-A157E9B63909}" type="slidenum">
              <a:rPr lang="en-US" altLang="zh-CN"/>
              <a:pPr/>
              <a:t>61</a:t>
            </a:fld>
            <a:endParaRPr lang="en-US" altLang="zh-CN"/>
          </a:p>
        </p:txBody>
      </p:sp>
      <p:sp>
        <p:nvSpPr>
          <p:cNvPr id="706562" name="Text Box 2">
            <a:extLst>
              <a:ext uri="{FF2B5EF4-FFF2-40B4-BE49-F238E27FC236}">
                <a16:creationId xmlns:a16="http://schemas.microsoft.com/office/drawing/2014/main" id="{A911EB28-0646-4752-916D-65F0E067E593}"/>
              </a:ext>
            </a:extLst>
          </p:cNvPr>
          <p:cNvSpPr txBox="1">
            <a:spLocks noChangeArrowheads="1"/>
          </p:cNvSpPr>
          <p:nvPr/>
        </p:nvSpPr>
        <p:spPr bwMode="auto">
          <a:xfrm>
            <a:off x="533400" y="5181600"/>
            <a:ext cx="268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2400">
              <a:latin typeface="Times New Roman" panose="02020603050405020304" pitchFamily="18" charset="0"/>
            </a:endParaRPr>
          </a:p>
        </p:txBody>
      </p:sp>
      <p:sp>
        <p:nvSpPr>
          <p:cNvPr id="706563" name="Text Box 3">
            <a:extLst>
              <a:ext uri="{FF2B5EF4-FFF2-40B4-BE49-F238E27FC236}">
                <a16:creationId xmlns:a16="http://schemas.microsoft.com/office/drawing/2014/main" id="{1226EEBB-344D-4AAD-8B63-9EFB8205C7EB}"/>
              </a:ext>
            </a:extLst>
          </p:cNvPr>
          <p:cNvSpPr txBox="1">
            <a:spLocks noChangeArrowheads="1"/>
          </p:cNvSpPr>
          <p:nvPr/>
        </p:nvSpPr>
        <p:spPr bwMode="auto">
          <a:xfrm>
            <a:off x="539750" y="1773238"/>
            <a:ext cx="7991475"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4000" b="1">
                <a:latin typeface="Times New Roman" panose="02020603050405020304" pitchFamily="18" charset="0"/>
              </a:rPr>
              <a:t>此式表示，</a:t>
            </a:r>
            <a:r>
              <a:rPr kumimoji="1" lang="zh-CN" altLang="en-US" sz="4000" b="1">
                <a:solidFill>
                  <a:schemeClr val="tx2"/>
                </a:solidFill>
                <a:latin typeface="Times New Roman" panose="02020603050405020304" pitchFamily="18" charset="0"/>
              </a:rPr>
              <a:t>在等容</a:t>
            </a:r>
            <a:r>
              <a:rPr kumimoji="1" lang="zh-CN" altLang="en-US" sz="4000" b="1">
                <a:solidFill>
                  <a:schemeClr val="tx2"/>
                </a:solidFill>
                <a:latin typeface="Times New Roman" panose="02020603050405020304" pitchFamily="18" charset="0"/>
                <a:cs typeface="Times New Roman" panose="02020603050405020304" pitchFamily="18" charset="0"/>
              </a:rPr>
              <a:t>且</a:t>
            </a:r>
            <a:r>
              <a:rPr kumimoji="1" lang="en-US" altLang="zh-CN" sz="4000" b="1" i="1">
                <a:solidFill>
                  <a:schemeClr val="tx2"/>
                </a:solidFill>
                <a:latin typeface="Times New Roman" panose="02020603050405020304" pitchFamily="18" charset="0"/>
                <a:cs typeface="Times New Roman" panose="02020603050405020304" pitchFamily="18" charset="0"/>
              </a:rPr>
              <a:t>w'</a:t>
            </a:r>
            <a:r>
              <a:rPr kumimoji="1" lang="en-US" altLang="zh-CN" sz="4000" b="1">
                <a:solidFill>
                  <a:schemeClr val="tx2"/>
                </a:solidFill>
                <a:latin typeface="Times New Roman" panose="02020603050405020304" pitchFamily="18" charset="0"/>
                <a:cs typeface="Times New Roman" panose="02020603050405020304" pitchFamily="18" charset="0"/>
              </a:rPr>
              <a:t> = 0 </a:t>
            </a:r>
            <a:r>
              <a:rPr kumimoji="1" lang="zh-CN" altLang="en-US" sz="4000" b="1">
                <a:solidFill>
                  <a:schemeClr val="tx2"/>
                </a:solidFill>
                <a:latin typeface="Times New Roman" panose="02020603050405020304" pitchFamily="18" charset="0"/>
                <a:cs typeface="Times New Roman" panose="02020603050405020304" pitchFamily="18" charset="0"/>
              </a:rPr>
              <a:t>的</a:t>
            </a:r>
            <a:r>
              <a:rPr kumimoji="1" lang="zh-CN" altLang="en-US" sz="4000" b="1">
                <a:solidFill>
                  <a:schemeClr val="tx2"/>
                </a:solidFill>
                <a:latin typeface="Times New Roman" panose="02020603050405020304" pitchFamily="18" charset="0"/>
              </a:rPr>
              <a:t>反应过程中，系统所吸收的</a:t>
            </a:r>
            <a:r>
              <a:rPr kumimoji="1" lang="zh-CN" altLang="en-US" sz="4000" b="1">
                <a:solidFill>
                  <a:srgbClr val="0000FF"/>
                </a:solidFill>
                <a:latin typeface="Times New Roman" panose="02020603050405020304" pitchFamily="18" charset="0"/>
              </a:rPr>
              <a:t>热量全部用来改变</a:t>
            </a:r>
            <a:r>
              <a:rPr kumimoji="1" lang="zh-CN" altLang="en-US" sz="4000" b="1">
                <a:solidFill>
                  <a:schemeClr val="tx2"/>
                </a:solidFill>
                <a:latin typeface="Times New Roman" panose="02020603050405020304" pitchFamily="18" charset="0"/>
              </a:rPr>
              <a:t>系统的</a:t>
            </a:r>
            <a:r>
              <a:rPr kumimoji="1" lang="zh-CN" altLang="en-US" sz="4000" b="1">
                <a:solidFill>
                  <a:srgbClr val="0000FF"/>
                </a:solidFill>
                <a:latin typeface="Times New Roman" panose="02020603050405020304" pitchFamily="18" charset="0"/>
              </a:rPr>
              <a:t>热力学能。</a:t>
            </a:r>
          </a:p>
        </p:txBody>
      </p:sp>
      <p:sp>
        <p:nvSpPr>
          <p:cNvPr id="706564" name="Rectangle 4">
            <a:extLst>
              <a:ext uri="{FF2B5EF4-FFF2-40B4-BE49-F238E27FC236}">
                <a16:creationId xmlns:a16="http://schemas.microsoft.com/office/drawing/2014/main" id="{59BD0B71-0CBF-4316-BFEB-92493D71F7A4}"/>
              </a:ext>
            </a:extLst>
          </p:cNvPr>
          <p:cNvSpPr>
            <a:spLocks noChangeArrowheads="1"/>
          </p:cNvSpPr>
          <p:nvPr/>
        </p:nvSpPr>
        <p:spPr bwMode="auto">
          <a:xfrm>
            <a:off x="539750" y="4221163"/>
            <a:ext cx="8135938"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4000" b="1">
                <a:latin typeface="Times New Roman" panose="02020603050405020304" pitchFamily="18" charset="0"/>
                <a:sym typeface="Symbol" panose="05050102010706020507" pitchFamily="18" charset="2"/>
              </a:rPr>
              <a:t></a:t>
            </a:r>
            <a:r>
              <a:rPr kumimoji="1" lang="en-US" altLang="zh-CN" sz="4400" b="1" i="1">
                <a:latin typeface="Times New Roman" panose="02020603050405020304" pitchFamily="18" charset="0"/>
              </a:rPr>
              <a:t>U</a:t>
            </a:r>
            <a:r>
              <a:rPr kumimoji="1" lang="en-US" altLang="zh-CN" sz="4400" b="1">
                <a:latin typeface="Times New Roman" panose="02020603050405020304" pitchFamily="18" charset="0"/>
              </a:rPr>
              <a:t> &gt; 0 </a:t>
            </a:r>
            <a:r>
              <a:rPr kumimoji="1" lang="zh-CN" altLang="en-US" sz="4400" b="1">
                <a:latin typeface="Times New Roman" panose="02020603050405020304" pitchFamily="18" charset="0"/>
              </a:rPr>
              <a:t>时</a:t>
            </a:r>
            <a:r>
              <a:rPr kumimoji="1" lang="en-US" altLang="zh-CN" sz="4400" b="1">
                <a:latin typeface="Times New Roman" panose="02020603050405020304" pitchFamily="18" charset="0"/>
              </a:rPr>
              <a:t>, </a:t>
            </a:r>
            <a:r>
              <a:rPr kumimoji="1" lang="en-US" altLang="zh-CN" sz="4400" b="1" i="1">
                <a:latin typeface="Times New Roman" panose="02020603050405020304" pitchFamily="18" charset="0"/>
              </a:rPr>
              <a:t>q</a:t>
            </a:r>
            <a:r>
              <a:rPr kumimoji="1" lang="en-US" altLang="zh-CN" sz="4400" b="1" i="1" baseline="-25000">
                <a:latin typeface="Times New Roman" panose="02020603050405020304" pitchFamily="18" charset="0"/>
              </a:rPr>
              <a:t>V</a:t>
            </a:r>
            <a:r>
              <a:rPr kumimoji="1" lang="en-US" altLang="zh-CN" sz="4400" b="1">
                <a:latin typeface="Times New Roman" panose="02020603050405020304" pitchFamily="18" charset="0"/>
              </a:rPr>
              <a:t> &gt; 0, </a:t>
            </a:r>
            <a:r>
              <a:rPr kumimoji="1" lang="zh-CN" altLang="en-US" sz="4400" b="1">
                <a:latin typeface="Times New Roman" panose="02020603050405020304" pitchFamily="18" charset="0"/>
              </a:rPr>
              <a:t>是吸热反应</a:t>
            </a:r>
            <a:br>
              <a:rPr kumimoji="1" lang="zh-CN" altLang="en-US" sz="4400" b="1">
                <a:latin typeface="Times New Roman" panose="02020603050405020304" pitchFamily="18" charset="0"/>
              </a:rPr>
            </a:br>
            <a:r>
              <a:rPr kumimoji="1" lang="zh-CN" altLang="en-US" sz="4000" b="1">
                <a:latin typeface="Times New Roman" panose="02020603050405020304" pitchFamily="18" charset="0"/>
                <a:sym typeface="Symbol" panose="05050102010706020507" pitchFamily="18" charset="2"/>
              </a:rPr>
              <a:t></a:t>
            </a:r>
            <a:r>
              <a:rPr kumimoji="1" lang="en-US" altLang="zh-CN" sz="4400" b="1" i="1">
                <a:latin typeface="Times New Roman" panose="02020603050405020304" pitchFamily="18" charset="0"/>
              </a:rPr>
              <a:t>U</a:t>
            </a:r>
            <a:r>
              <a:rPr kumimoji="1" lang="en-US" altLang="zh-CN" sz="4400" b="1">
                <a:latin typeface="Times New Roman" panose="02020603050405020304" pitchFamily="18" charset="0"/>
              </a:rPr>
              <a:t> &lt; 0 </a:t>
            </a:r>
            <a:r>
              <a:rPr kumimoji="1" lang="zh-CN" altLang="en-US" sz="4400" b="1">
                <a:latin typeface="Times New Roman" panose="02020603050405020304" pitchFamily="18" charset="0"/>
              </a:rPr>
              <a:t>时</a:t>
            </a:r>
            <a:r>
              <a:rPr kumimoji="1" lang="en-US" altLang="zh-CN" sz="4400" b="1">
                <a:latin typeface="Times New Roman" panose="02020603050405020304" pitchFamily="18" charset="0"/>
              </a:rPr>
              <a:t>, </a:t>
            </a:r>
            <a:r>
              <a:rPr kumimoji="1" lang="en-US" altLang="zh-CN" sz="4400" b="1" i="1">
                <a:latin typeface="Times New Roman" panose="02020603050405020304" pitchFamily="18" charset="0"/>
              </a:rPr>
              <a:t>q</a:t>
            </a:r>
            <a:r>
              <a:rPr kumimoji="1" lang="en-US" altLang="zh-CN" sz="4400" b="1" i="1" baseline="-25000">
                <a:latin typeface="Times New Roman" panose="02020603050405020304" pitchFamily="18" charset="0"/>
              </a:rPr>
              <a:t>V</a:t>
            </a:r>
            <a:r>
              <a:rPr kumimoji="1" lang="en-US" altLang="zh-CN" sz="4400" b="1">
                <a:latin typeface="Times New Roman" panose="02020603050405020304" pitchFamily="18" charset="0"/>
              </a:rPr>
              <a:t> &lt; 0,</a:t>
            </a:r>
            <a:r>
              <a:rPr kumimoji="1" lang="en-US" altLang="zh-CN" sz="4400" b="1">
                <a:latin typeface="宋体" panose="02010600030101010101" pitchFamily="2" charset="-122"/>
              </a:rPr>
              <a:t> </a:t>
            </a:r>
            <a:r>
              <a:rPr kumimoji="1" lang="zh-CN" altLang="en-US" sz="4400" b="1">
                <a:latin typeface="宋体" panose="02010600030101010101" pitchFamily="2" charset="-122"/>
              </a:rPr>
              <a:t>是放热反应</a:t>
            </a:r>
            <a:endParaRPr kumimoji="1" lang="zh-CN" altLang="en-US" sz="4400" b="1">
              <a:latin typeface="Times New Roman" panose="02020603050405020304" pitchFamily="18" charset="0"/>
            </a:endParaRPr>
          </a:p>
        </p:txBody>
      </p:sp>
      <p:sp>
        <p:nvSpPr>
          <p:cNvPr id="706565" name="Rectangle 5">
            <a:extLst>
              <a:ext uri="{FF2B5EF4-FFF2-40B4-BE49-F238E27FC236}">
                <a16:creationId xmlns:a16="http://schemas.microsoft.com/office/drawing/2014/main" id="{A8E8C0B3-8458-4EA4-9274-696336C911B7}"/>
              </a:ext>
            </a:extLst>
          </p:cNvPr>
          <p:cNvSpPr>
            <a:spLocks noChangeArrowheads="1"/>
          </p:cNvSpPr>
          <p:nvPr/>
        </p:nvSpPr>
        <p:spPr bwMode="auto">
          <a:xfrm>
            <a:off x="2339975" y="549275"/>
            <a:ext cx="3311525" cy="10763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80000">
            <a:spAutoFit/>
          </a:bodyPr>
          <a:lstStyle/>
          <a:p>
            <a:r>
              <a:rPr kumimoji="1" lang="en-US" altLang="zh-CN" sz="5400" b="1">
                <a:solidFill>
                  <a:srgbClr val="0000CC"/>
                </a:solidFill>
                <a:latin typeface="Times New Roman" panose="02020603050405020304" pitchFamily="18" charset="0"/>
                <a:ea typeface="楷体_GB2312" pitchFamily="49" charset="-122"/>
                <a:sym typeface="Symbol" panose="05050102010706020507" pitchFamily="18" charset="2"/>
              </a:rPr>
              <a:t></a:t>
            </a:r>
            <a:r>
              <a:rPr kumimoji="1" lang="en-US" altLang="zh-CN" sz="5400" b="1" i="1">
                <a:solidFill>
                  <a:srgbClr val="0000CC"/>
                </a:solidFill>
                <a:latin typeface="Times New Roman" panose="02020603050405020304" pitchFamily="18" charset="0"/>
                <a:ea typeface="楷体_GB2312" pitchFamily="49" charset="-122"/>
              </a:rPr>
              <a:t>U</a:t>
            </a:r>
            <a:r>
              <a:rPr kumimoji="1" lang="en-US" altLang="zh-CN" sz="5400" b="1">
                <a:solidFill>
                  <a:srgbClr val="0000CC"/>
                </a:solidFill>
                <a:latin typeface="Times New Roman" panose="02020603050405020304" pitchFamily="18" charset="0"/>
                <a:ea typeface="楷体_GB2312" pitchFamily="49" charset="-122"/>
              </a:rPr>
              <a:t> = </a:t>
            </a:r>
            <a:r>
              <a:rPr kumimoji="1" lang="en-US" altLang="zh-CN" sz="5400" b="1" i="1">
                <a:solidFill>
                  <a:srgbClr val="0000CC"/>
                </a:solidFill>
                <a:latin typeface="Times New Roman" panose="02020603050405020304" pitchFamily="18" charset="0"/>
                <a:ea typeface="楷体_GB2312" pitchFamily="49" charset="-122"/>
              </a:rPr>
              <a:t>q</a:t>
            </a:r>
            <a:r>
              <a:rPr kumimoji="1" lang="en-US" altLang="zh-CN" sz="5400" b="1" i="1" baseline="-30000">
                <a:solidFill>
                  <a:srgbClr val="0000CC"/>
                </a:solidFill>
                <a:latin typeface="Times New Roman" panose="02020603050405020304" pitchFamily="18" charset="0"/>
                <a:ea typeface="楷体_GB2312" pitchFamily="49" charset="-122"/>
              </a:rPr>
              <a:t>V</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65"/>
                                        </p:tgtEl>
                                        <p:attrNameLst>
                                          <p:attrName>style.visibility</p:attrName>
                                        </p:attrNameLst>
                                      </p:cBhvr>
                                      <p:to>
                                        <p:strVal val="visible"/>
                                      </p:to>
                                    </p:set>
                                    <p:anim calcmode="lin" valueType="num">
                                      <p:cBhvr additive="base">
                                        <p:cTn id="7" dur="500" fill="hold"/>
                                        <p:tgtEl>
                                          <p:spTgt spid="706565"/>
                                        </p:tgtEl>
                                        <p:attrNameLst>
                                          <p:attrName>ppt_x</p:attrName>
                                        </p:attrNameLst>
                                      </p:cBhvr>
                                      <p:tavLst>
                                        <p:tav tm="0">
                                          <p:val>
                                            <p:strVal val="#ppt_x"/>
                                          </p:val>
                                        </p:tav>
                                        <p:tav tm="100000">
                                          <p:val>
                                            <p:strVal val="#ppt_x"/>
                                          </p:val>
                                        </p:tav>
                                      </p:tavLst>
                                    </p:anim>
                                    <p:anim calcmode="lin" valueType="num">
                                      <p:cBhvr additive="base">
                                        <p:cTn id="8" dur="500" fill="hold"/>
                                        <p:tgtEl>
                                          <p:spTgt spid="7065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563"/>
                                        </p:tgtEl>
                                        <p:attrNameLst>
                                          <p:attrName>style.visibility</p:attrName>
                                        </p:attrNameLst>
                                      </p:cBhvr>
                                      <p:to>
                                        <p:strVal val="visible"/>
                                      </p:to>
                                    </p:set>
                                    <p:anim calcmode="lin" valueType="num">
                                      <p:cBhvr additive="base">
                                        <p:cTn id="13" dur="500" fill="hold"/>
                                        <p:tgtEl>
                                          <p:spTgt spid="706563"/>
                                        </p:tgtEl>
                                        <p:attrNameLst>
                                          <p:attrName>ppt_x</p:attrName>
                                        </p:attrNameLst>
                                      </p:cBhvr>
                                      <p:tavLst>
                                        <p:tav tm="0">
                                          <p:val>
                                            <p:strVal val="#ppt_x"/>
                                          </p:val>
                                        </p:tav>
                                        <p:tav tm="100000">
                                          <p:val>
                                            <p:strVal val="#ppt_x"/>
                                          </p:val>
                                        </p:tav>
                                      </p:tavLst>
                                    </p:anim>
                                    <p:anim calcmode="lin" valueType="num">
                                      <p:cBhvr additive="base">
                                        <p:cTn id="14" dur="500" fill="hold"/>
                                        <p:tgtEl>
                                          <p:spTgt spid="70656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6564"/>
                                        </p:tgtEl>
                                        <p:attrNameLst>
                                          <p:attrName>style.visibility</p:attrName>
                                        </p:attrNameLst>
                                      </p:cBhvr>
                                      <p:to>
                                        <p:strVal val="visible"/>
                                      </p:to>
                                    </p:set>
                                    <p:anim calcmode="lin" valueType="num">
                                      <p:cBhvr additive="base">
                                        <p:cTn id="19" dur="500" fill="hold"/>
                                        <p:tgtEl>
                                          <p:spTgt spid="706564"/>
                                        </p:tgtEl>
                                        <p:attrNameLst>
                                          <p:attrName>ppt_x</p:attrName>
                                        </p:attrNameLst>
                                      </p:cBhvr>
                                      <p:tavLst>
                                        <p:tav tm="0">
                                          <p:val>
                                            <p:strVal val="#ppt_x"/>
                                          </p:val>
                                        </p:tav>
                                        <p:tav tm="100000">
                                          <p:val>
                                            <p:strVal val="#ppt_x"/>
                                          </p:val>
                                        </p:tav>
                                      </p:tavLst>
                                    </p:anim>
                                    <p:anim calcmode="lin" valueType="num">
                                      <p:cBhvr additive="base">
                                        <p:cTn id="20" dur="500" fill="hold"/>
                                        <p:tgtEl>
                                          <p:spTgt spid="706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3" grpId="0" autoUpdateAnimBg="0"/>
      <p:bldP spid="706564" grpId="0"/>
      <p:bldP spid="70656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3B93748A-2A1F-4747-BDCE-51BDD3FED2E8}"/>
              </a:ext>
            </a:extLst>
          </p:cNvPr>
          <p:cNvSpPr>
            <a:spLocks noGrp="1"/>
          </p:cNvSpPr>
          <p:nvPr>
            <p:ph type="sldNum" sz="quarter" idx="12"/>
          </p:nvPr>
        </p:nvSpPr>
        <p:spPr/>
        <p:txBody>
          <a:bodyPr/>
          <a:lstStyle/>
          <a:p>
            <a:fld id="{9E3C94C1-FAB5-43A0-92AD-4266647BA0D5}" type="slidenum">
              <a:rPr lang="en-US" altLang="zh-CN"/>
              <a:pPr/>
              <a:t>62</a:t>
            </a:fld>
            <a:endParaRPr lang="en-US" altLang="zh-CN"/>
          </a:p>
        </p:txBody>
      </p:sp>
      <p:sp>
        <p:nvSpPr>
          <p:cNvPr id="707586" name="Rectangle 2">
            <a:extLst>
              <a:ext uri="{FF2B5EF4-FFF2-40B4-BE49-F238E27FC236}">
                <a16:creationId xmlns:a16="http://schemas.microsoft.com/office/drawing/2014/main" id="{22677B48-0582-4904-83C1-C67C8A6D6BED}"/>
              </a:ext>
            </a:extLst>
          </p:cNvPr>
          <p:cNvSpPr>
            <a:spLocks noChangeArrowheads="1"/>
          </p:cNvSpPr>
          <p:nvPr/>
        </p:nvSpPr>
        <p:spPr bwMode="auto">
          <a:xfrm>
            <a:off x="539750" y="333375"/>
            <a:ext cx="684053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4400" b="1">
                <a:solidFill>
                  <a:srgbClr val="0000CC"/>
                </a:solidFill>
                <a:ea typeface="楷体_GB2312" pitchFamily="49" charset="-122"/>
              </a:rPr>
              <a:t>2. </a:t>
            </a:r>
            <a:r>
              <a:rPr lang="zh-CN" altLang="en-US" sz="4400" b="1">
                <a:solidFill>
                  <a:srgbClr val="0000CC"/>
                </a:solidFill>
                <a:ea typeface="楷体_GB2312" pitchFamily="49" charset="-122"/>
              </a:rPr>
              <a:t>等压反应热</a:t>
            </a:r>
            <a:r>
              <a:rPr lang="en-US" altLang="zh-CN" sz="4400" b="1">
                <a:solidFill>
                  <a:srgbClr val="0000CC"/>
                </a:solidFill>
                <a:ea typeface="楷体_GB2312" pitchFamily="49" charset="-122"/>
              </a:rPr>
              <a:t>(</a:t>
            </a:r>
            <a:r>
              <a:rPr lang="en-US" altLang="zh-CN" sz="4400" b="1" i="1">
                <a:solidFill>
                  <a:srgbClr val="0000CC"/>
                </a:solidFill>
                <a:ea typeface="楷体_GB2312" pitchFamily="49" charset="-122"/>
              </a:rPr>
              <a:t>q</a:t>
            </a:r>
            <a:r>
              <a:rPr lang="en-US" altLang="zh-CN" sz="4400" b="1" baseline="-25000">
                <a:solidFill>
                  <a:srgbClr val="0000CC"/>
                </a:solidFill>
                <a:ea typeface="楷体_GB2312" pitchFamily="49" charset="-122"/>
              </a:rPr>
              <a:t>p</a:t>
            </a:r>
            <a:r>
              <a:rPr lang="en-US" altLang="zh-CN" sz="4400" b="1">
                <a:solidFill>
                  <a:srgbClr val="0000CC"/>
                </a:solidFill>
                <a:ea typeface="楷体_GB2312" pitchFamily="49" charset="-122"/>
              </a:rPr>
              <a:t>)</a:t>
            </a:r>
            <a:r>
              <a:rPr lang="zh-CN" altLang="en-US" sz="4400" b="1">
                <a:solidFill>
                  <a:srgbClr val="0000CC"/>
                </a:solidFill>
                <a:ea typeface="楷体_GB2312" pitchFamily="49" charset="-122"/>
              </a:rPr>
              <a:t>与焓</a:t>
            </a:r>
          </a:p>
        </p:txBody>
      </p:sp>
      <p:sp>
        <p:nvSpPr>
          <p:cNvPr id="707589" name="Rectangle 5">
            <a:extLst>
              <a:ext uri="{FF2B5EF4-FFF2-40B4-BE49-F238E27FC236}">
                <a16:creationId xmlns:a16="http://schemas.microsoft.com/office/drawing/2014/main" id="{95172D6A-FD9E-44E8-952B-036A67F82444}"/>
              </a:ext>
            </a:extLst>
          </p:cNvPr>
          <p:cNvSpPr>
            <a:spLocks noChangeArrowheads="1"/>
          </p:cNvSpPr>
          <p:nvPr/>
        </p:nvSpPr>
        <p:spPr bwMode="auto">
          <a:xfrm>
            <a:off x="107950" y="1125538"/>
            <a:ext cx="86423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827088" indent="-285750">
              <a:defRPr kumimoji="1" sz="2400">
                <a:solidFill>
                  <a:schemeClr val="tx1"/>
                </a:solidFill>
                <a:latin typeface="Times New Roman" panose="02020603050405020304" pitchFamily="18" charset="0"/>
                <a:ea typeface="宋体" panose="02010600030101010101" pitchFamily="2" charset="-122"/>
              </a:defRPr>
            </a:lvl2pPr>
            <a:lvl3pPr marL="1235075" indent="-228600">
              <a:defRPr kumimoji="1" sz="2400">
                <a:solidFill>
                  <a:schemeClr val="tx1"/>
                </a:solidFill>
                <a:latin typeface="Times New Roman" panose="02020603050405020304" pitchFamily="18" charset="0"/>
                <a:ea typeface="宋体" panose="02010600030101010101" pitchFamily="2" charset="-122"/>
              </a:defRPr>
            </a:lvl3pPr>
            <a:lvl4pPr marL="1643063"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spcBef>
                <a:spcPct val="20000"/>
              </a:spcBef>
            </a:pPr>
            <a:r>
              <a:rPr lang="zh-CN" altLang="en-US" sz="4000" b="1">
                <a:ea typeface="楷体_GB2312" pitchFamily="49" charset="-122"/>
              </a:rPr>
              <a:t>在等压</a:t>
            </a:r>
            <a:r>
              <a:rPr lang="en-US" altLang="zh-CN" sz="4000" b="1">
                <a:ea typeface="楷体_GB2312" pitchFamily="49" charset="-122"/>
              </a:rPr>
              <a:t>(</a:t>
            </a:r>
            <a:r>
              <a:rPr lang="en-US" altLang="zh-CN" sz="4000" b="1" i="1">
                <a:ea typeface="楷体_GB2312" pitchFamily="49" charset="-122"/>
              </a:rPr>
              <a:t>p</a:t>
            </a:r>
            <a:r>
              <a:rPr lang="en-US" altLang="zh-CN" sz="4000" b="1">
                <a:ea typeface="楷体_GB2312" pitchFamily="49" charset="-122"/>
              </a:rPr>
              <a:t> = </a:t>
            </a:r>
            <a:r>
              <a:rPr lang="en-US" altLang="zh-CN" sz="4000" b="1" i="1">
                <a:ea typeface="楷体_GB2312" pitchFamily="49" charset="-122"/>
              </a:rPr>
              <a:t>p</a:t>
            </a:r>
            <a:r>
              <a:rPr lang="zh-CN" altLang="en-US" sz="4000" b="1" baseline="-25000">
                <a:ea typeface="楷体_GB2312" pitchFamily="49" charset="-122"/>
              </a:rPr>
              <a:t>外</a:t>
            </a:r>
            <a:r>
              <a:rPr lang="en-US" altLang="zh-CN" sz="4000" b="1">
                <a:ea typeface="楷体_GB2312" pitchFamily="49" charset="-122"/>
              </a:rPr>
              <a:t>)</a:t>
            </a:r>
            <a:r>
              <a:rPr lang="zh-CN" altLang="en-US" sz="4000" b="1">
                <a:ea typeface="楷体_GB2312" pitchFamily="49" charset="-122"/>
              </a:rPr>
              <a:t>、不做非体积功条件下：</a:t>
            </a:r>
          </a:p>
        </p:txBody>
      </p:sp>
      <p:sp>
        <p:nvSpPr>
          <p:cNvPr id="707592" name="Text Box 8">
            <a:extLst>
              <a:ext uri="{FF2B5EF4-FFF2-40B4-BE49-F238E27FC236}">
                <a16:creationId xmlns:a16="http://schemas.microsoft.com/office/drawing/2014/main" id="{7E532F14-A068-4B0C-B5CE-9D64EE1779EF}"/>
              </a:ext>
            </a:extLst>
          </p:cNvPr>
          <p:cNvSpPr txBox="1">
            <a:spLocks noChangeArrowheads="1"/>
          </p:cNvSpPr>
          <p:nvPr/>
        </p:nvSpPr>
        <p:spPr bwMode="auto">
          <a:xfrm>
            <a:off x="5241925" y="6269038"/>
            <a:ext cx="260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2400">
              <a:latin typeface="Times New Roman" panose="02020603050405020304" pitchFamily="18" charset="0"/>
            </a:endParaRPr>
          </a:p>
        </p:txBody>
      </p:sp>
      <p:sp>
        <p:nvSpPr>
          <p:cNvPr id="707594" name="Text Box 10">
            <a:extLst>
              <a:ext uri="{FF2B5EF4-FFF2-40B4-BE49-F238E27FC236}">
                <a16:creationId xmlns:a16="http://schemas.microsoft.com/office/drawing/2014/main" id="{632A9DBD-4ACA-4771-AA33-85E9E5929717}"/>
              </a:ext>
            </a:extLst>
          </p:cNvPr>
          <p:cNvSpPr txBox="1">
            <a:spLocks noChangeArrowheads="1"/>
          </p:cNvSpPr>
          <p:nvPr/>
        </p:nvSpPr>
        <p:spPr bwMode="auto">
          <a:xfrm>
            <a:off x="323850" y="1916113"/>
            <a:ext cx="8497888" cy="2568575"/>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20000"/>
              </a:spcBef>
            </a:pPr>
            <a:r>
              <a:rPr kumimoji="1" lang="en-US" altLang="zh-CN" sz="4400" b="1">
                <a:latin typeface="楷体_GB2312" pitchFamily="49" charset="-122"/>
                <a:ea typeface="楷体_GB2312" pitchFamily="49" charset="-122"/>
                <a:sym typeface="Symbol" panose="05050102010706020507" pitchFamily="18" charset="2"/>
              </a:rPr>
              <a:t>∵ </a:t>
            </a:r>
            <a:r>
              <a:rPr kumimoji="1" lang="en-US" altLang="zh-CN" sz="4400" b="1" i="1">
                <a:latin typeface="Times New Roman" panose="02020603050405020304" pitchFamily="18" charset="0"/>
                <a:ea typeface="楷体_GB2312" pitchFamily="49" charset="-122"/>
              </a:rPr>
              <a:t>w = w</a:t>
            </a:r>
            <a:r>
              <a:rPr kumimoji="1" lang="zh-CN" altLang="en-US" sz="4400" b="1" baseline="-25000">
                <a:latin typeface="Times New Roman" panose="02020603050405020304" pitchFamily="18" charset="0"/>
                <a:ea typeface="楷体_GB2312" pitchFamily="49" charset="-122"/>
              </a:rPr>
              <a:t>体</a:t>
            </a:r>
            <a:r>
              <a:rPr kumimoji="1" lang="zh-CN" altLang="en-US" sz="4400" b="1" i="1">
                <a:latin typeface="Times New Roman" panose="02020603050405020304" pitchFamily="18" charset="0"/>
                <a:ea typeface="楷体_GB2312" pitchFamily="49" charset="-122"/>
              </a:rPr>
              <a:t> </a:t>
            </a:r>
            <a:r>
              <a:rPr kumimoji="1" lang="en-US" altLang="zh-CN" sz="4400" b="1">
                <a:latin typeface="Times New Roman" panose="02020603050405020304" pitchFamily="18" charset="0"/>
                <a:ea typeface="楷体_GB2312" pitchFamily="49" charset="-122"/>
              </a:rPr>
              <a:t>= </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i="1">
                <a:latin typeface="Times New Roman" panose="02020603050405020304" pitchFamily="18" charset="0"/>
                <a:ea typeface="楷体_GB2312" pitchFamily="49" charset="-122"/>
              </a:rPr>
              <a:t>p</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i="1">
                <a:latin typeface="Times New Roman" panose="02020603050405020304" pitchFamily="18" charset="0"/>
                <a:ea typeface="楷体_GB2312" pitchFamily="49" charset="-122"/>
              </a:rPr>
              <a:t>V</a:t>
            </a:r>
          </a:p>
          <a:p>
            <a:pPr algn="just">
              <a:lnSpc>
                <a:spcPct val="120000"/>
              </a:lnSpc>
              <a:spcBef>
                <a:spcPct val="20000"/>
              </a:spcBef>
            </a:pPr>
            <a:r>
              <a:rPr kumimoji="1" lang="en-US" altLang="zh-CN" sz="4400" b="1">
                <a:latin typeface="楷体_GB2312" pitchFamily="49" charset="-122"/>
                <a:ea typeface="楷体_GB2312" pitchFamily="49" charset="-122"/>
                <a:sym typeface="Symbol" panose="05050102010706020507" pitchFamily="18" charset="2"/>
              </a:rPr>
              <a:t>∴ </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i="1">
                <a:latin typeface="Times New Roman" panose="02020603050405020304" pitchFamily="18" charset="0"/>
                <a:ea typeface="楷体_GB2312" pitchFamily="49" charset="-122"/>
              </a:rPr>
              <a:t>U</a:t>
            </a:r>
            <a:r>
              <a:rPr kumimoji="1" lang="en-US" altLang="zh-CN" sz="4400" b="1">
                <a:latin typeface="Times New Roman" panose="02020603050405020304" pitchFamily="18" charset="0"/>
                <a:ea typeface="楷体_GB2312" pitchFamily="49" charset="-122"/>
              </a:rPr>
              <a:t> =  </a:t>
            </a:r>
            <a:r>
              <a:rPr kumimoji="1" lang="en-US" altLang="zh-CN" sz="4400" b="1" i="1">
                <a:latin typeface="Times New Roman" panose="02020603050405020304" pitchFamily="18" charset="0"/>
                <a:ea typeface="楷体_GB2312" pitchFamily="49" charset="-122"/>
              </a:rPr>
              <a:t>q</a:t>
            </a:r>
            <a:r>
              <a:rPr kumimoji="1" lang="en-US" altLang="zh-CN" sz="4400" b="1" i="1" baseline="-30000">
                <a:latin typeface="Times New Roman" panose="02020603050405020304" pitchFamily="18" charset="0"/>
                <a:ea typeface="楷体_GB2312" pitchFamily="49" charset="-122"/>
              </a:rPr>
              <a:t>p</a:t>
            </a:r>
            <a:r>
              <a:rPr kumimoji="1" lang="en-US" altLang="zh-CN" sz="4400" b="1" baseline="-30000">
                <a:latin typeface="Times New Roman" panose="02020603050405020304" pitchFamily="18" charset="0"/>
                <a:ea typeface="楷体_GB2312" pitchFamily="49" charset="-122"/>
              </a:rPr>
              <a:t> </a:t>
            </a:r>
            <a:r>
              <a:rPr kumimoji="1" lang="en-US" altLang="zh-CN" sz="4400" b="1">
                <a:latin typeface="Times New Roman" panose="02020603050405020304" pitchFamily="18" charset="0"/>
                <a:ea typeface="楷体_GB2312" pitchFamily="49" charset="-122"/>
                <a:sym typeface="Symbol" panose="05050102010706020507" pitchFamily="18" charset="2"/>
              </a:rPr>
              <a:t>+ </a:t>
            </a:r>
            <a:r>
              <a:rPr kumimoji="1" lang="en-US" altLang="zh-CN" sz="4400" b="1" i="1">
                <a:latin typeface="Times New Roman" panose="02020603050405020304" pitchFamily="18" charset="0"/>
                <a:ea typeface="楷体_GB2312" pitchFamily="49" charset="-122"/>
              </a:rPr>
              <a:t>w</a:t>
            </a:r>
            <a:r>
              <a:rPr kumimoji="1" lang="en-US" altLang="zh-CN" sz="4400" b="1">
                <a:solidFill>
                  <a:srgbClr val="0000FF"/>
                </a:solidFill>
                <a:latin typeface="Times New Roman" panose="02020603050405020304" pitchFamily="18" charset="0"/>
                <a:ea typeface="楷体_GB2312" pitchFamily="49" charset="-122"/>
              </a:rPr>
              <a:t> </a:t>
            </a:r>
            <a:r>
              <a:rPr kumimoji="1" lang="en-US" altLang="zh-CN" sz="4400" b="1">
                <a:latin typeface="Times New Roman" panose="02020603050405020304" pitchFamily="18" charset="0"/>
                <a:ea typeface="楷体_GB2312" pitchFamily="49" charset="-122"/>
              </a:rPr>
              <a:t>= </a:t>
            </a:r>
            <a:r>
              <a:rPr kumimoji="1" lang="en-US" altLang="zh-CN" sz="4400" b="1" i="1">
                <a:latin typeface="Times New Roman" panose="02020603050405020304" pitchFamily="18" charset="0"/>
                <a:ea typeface="楷体_GB2312" pitchFamily="49" charset="-122"/>
              </a:rPr>
              <a:t>q</a:t>
            </a:r>
            <a:r>
              <a:rPr kumimoji="1" lang="en-US" altLang="zh-CN" sz="4400" b="1" i="1" baseline="-30000">
                <a:latin typeface="Times New Roman" panose="02020603050405020304" pitchFamily="18" charset="0"/>
                <a:ea typeface="楷体_GB2312" pitchFamily="49" charset="-122"/>
              </a:rPr>
              <a:t>p</a:t>
            </a:r>
            <a:r>
              <a:rPr kumimoji="1" lang="en-US" altLang="zh-CN" sz="4400" b="1" baseline="-30000">
                <a:latin typeface="Times New Roman" panose="02020603050405020304" pitchFamily="18" charset="0"/>
                <a:ea typeface="楷体_GB2312" pitchFamily="49" charset="-122"/>
              </a:rPr>
              <a:t> </a:t>
            </a:r>
            <a:r>
              <a:rPr kumimoji="1" lang="en-US" altLang="zh-CN" sz="4400" b="1">
                <a:latin typeface="Times New Roman" panose="02020603050405020304" pitchFamily="18" charset="0"/>
                <a:ea typeface="楷体_GB2312" pitchFamily="49" charset="-122"/>
                <a:sym typeface="Symbol" panose="05050102010706020507" pitchFamily="18" charset="2"/>
              </a:rPr>
              <a:t> </a:t>
            </a:r>
            <a:r>
              <a:rPr kumimoji="1" lang="en-US" altLang="zh-CN" sz="4400" b="1" i="1">
                <a:latin typeface="Times New Roman" panose="02020603050405020304" pitchFamily="18" charset="0"/>
                <a:ea typeface="楷体_GB2312" pitchFamily="49" charset="-122"/>
              </a:rPr>
              <a:t>p</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i="1">
                <a:latin typeface="Times New Roman" panose="02020603050405020304" pitchFamily="18" charset="0"/>
                <a:ea typeface="楷体_GB2312" pitchFamily="49" charset="-122"/>
              </a:rPr>
              <a:t>V</a:t>
            </a:r>
          </a:p>
          <a:p>
            <a:pPr algn="just">
              <a:lnSpc>
                <a:spcPct val="120000"/>
              </a:lnSpc>
              <a:spcBef>
                <a:spcPct val="20000"/>
              </a:spcBef>
            </a:pPr>
            <a:r>
              <a:rPr kumimoji="1" lang="en-US" altLang="zh-CN" sz="4400" b="1">
                <a:latin typeface="Times New Roman" panose="02020603050405020304" pitchFamily="18" charset="0"/>
                <a:ea typeface="楷体_GB2312" pitchFamily="49" charset="-122"/>
              </a:rPr>
              <a:t>      </a:t>
            </a:r>
            <a:r>
              <a:rPr kumimoji="1" lang="en-US" altLang="zh-CN" sz="4400" b="1" i="1">
                <a:latin typeface="Times New Roman" panose="02020603050405020304" pitchFamily="18" charset="0"/>
                <a:ea typeface="楷体_GB2312" pitchFamily="49" charset="-122"/>
              </a:rPr>
              <a:t>Q</a:t>
            </a:r>
            <a:r>
              <a:rPr kumimoji="1" lang="en-US" altLang="zh-CN" sz="4400" b="1" i="1" baseline="-30000">
                <a:latin typeface="Times New Roman" panose="02020603050405020304" pitchFamily="18" charset="0"/>
                <a:ea typeface="楷体_GB2312" pitchFamily="49" charset="-122"/>
              </a:rPr>
              <a:t>p</a:t>
            </a:r>
            <a:r>
              <a:rPr kumimoji="1" lang="en-US" altLang="zh-CN" sz="4400" b="1" baseline="-30000">
                <a:latin typeface="Times New Roman" panose="02020603050405020304" pitchFamily="18" charset="0"/>
                <a:ea typeface="楷体_GB2312" pitchFamily="49" charset="-122"/>
              </a:rPr>
              <a:t> </a:t>
            </a:r>
            <a:r>
              <a:rPr kumimoji="1" lang="en-US" altLang="zh-CN" sz="4400" b="1">
                <a:latin typeface="Times New Roman" panose="02020603050405020304" pitchFamily="18" charset="0"/>
                <a:ea typeface="楷体_GB2312" pitchFamily="49" charset="-122"/>
              </a:rPr>
              <a:t>= </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i="1">
                <a:latin typeface="Times New Roman" panose="02020603050405020304" pitchFamily="18" charset="0"/>
                <a:ea typeface="楷体_GB2312" pitchFamily="49" charset="-122"/>
              </a:rPr>
              <a:t>U </a:t>
            </a:r>
            <a:r>
              <a:rPr kumimoji="1" lang="en-US" altLang="zh-CN" sz="4400" b="1">
                <a:latin typeface="Times New Roman" panose="02020603050405020304" pitchFamily="18" charset="0"/>
                <a:ea typeface="楷体_GB2312" pitchFamily="49" charset="-122"/>
              </a:rPr>
              <a:t>+ </a:t>
            </a:r>
            <a:r>
              <a:rPr kumimoji="1" lang="en-US" altLang="zh-CN" sz="4400" b="1" i="1">
                <a:latin typeface="Times New Roman" panose="02020603050405020304" pitchFamily="18" charset="0"/>
                <a:ea typeface="楷体_GB2312" pitchFamily="49" charset="-122"/>
              </a:rPr>
              <a:t>p</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i="1">
                <a:latin typeface="Times New Roman" panose="02020603050405020304" pitchFamily="18" charset="0"/>
                <a:ea typeface="楷体_GB2312" pitchFamily="49" charset="-122"/>
              </a:rPr>
              <a:t>V</a:t>
            </a:r>
            <a:endParaRPr kumimoji="1" lang="en-US" altLang="zh-CN" sz="4400" b="1" baseline="-25000">
              <a:latin typeface="Times New Roman" panose="02020603050405020304" pitchFamily="18" charset="0"/>
              <a:ea typeface="楷体_GB2312" pitchFamily="49" charset="-122"/>
            </a:endParaRPr>
          </a:p>
        </p:txBody>
      </p:sp>
      <p:sp>
        <p:nvSpPr>
          <p:cNvPr id="707595" name="Rectangle 11">
            <a:extLst>
              <a:ext uri="{FF2B5EF4-FFF2-40B4-BE49-F238E27FC236}">
                <a16:creationId xmlns:a16="http://schemas.microsoft.com/office/drawing/2014/main" id="{70D31905-89D4-4403-8B18-CD5395CBA38E}"/>
              </a:ext>
            </a:extLst>
          </p:cNvPr>
          <p:cNvSpPr>
            <a:spLocks noChangeArrowheads="1"/>
          </p:cNvSpPr>
          <p:nvPr/>
        </p:nvSpPr>
        <p:spPr bwMode="auto">
          <a:xfrm>
            <a:off x="611188" y="4797425"/>
            <a:ext cx="6583362" cy="1160463"/>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80000">
            <a:spAutoFit/>
          </a:bodyPr>
          <a:lstStyle/>
          <a:p>
            <a:pPr>
              <a:lnSpc>
                <a:spcPct val="120000"/>
              </a:lnSpc>
              <a:spcBef>
                <a:spcPct val="20000"/>
              </a:spcBef>
            </a:pPr>
            <a:r>
              <a:rPr kumimoji="1" lang="en-US" altLang="zh-CN" sz="4800" b="1" i="1">
                <a:latin typeface="Times New Roman" panose="02020603050405020304" pitchFamily="18" charset="0"/>
                <a:ea typeface="楷体_GB2312" pitchFamily="49" charset="-122"/>
              </a:rPr>
              <a:t>Q</a:t>
            </a:r>
            <a:r>
              <a:rPr kumimoji="1" lang="en-US" altLang="zh-CN" sz="4800" b="1" i="1" baseline="-30000">
                <a:latin typeface="Times New Roman" panose="02020603050405020304" pitchFamily="18" charset="0"/>
                <a:ea typeface="楷体_GB2312" pitchFamily="49" charset="-122"/>
              </a:rPr>
              <a:t>p</a:t>
            </a:r>
            <a:r>
              <a:rPr kumimoji="1" lang="en-US" altLang="zh-CN" sz="4800" b="1">
                <a:latin typeface="Times New Roman" panose="02020603050405020304" pitchFamily="18" charset="0"/>
                <a:ea typeface="楷体_GB2312" pitchFamily="49" charset="-122"/>
              </a:rPr>
              <a:t> = (</a:t>
            </a:r>
            <a:r>
              <a:rPr kumimoji="1" lang="en-US" altLang="zh-CN" sz="4800" b="1" i="1">
                <a:latin typeface="Times New Roman" panose="02020603050405020304" pitchFamily="18" charset="0"/>
                <a:ea typeface="楷体_GB2312" pitchFamily="49" charset="-122"/>
              </a:rPr>
              <a:t>U</a:t>
            </a:r>
            <a:r>
              <a:rPr kumimoji="1" lang="en-US" altLang="zh-CN" sz="4800" b="1" baseline="-30000">
                <a:latin typeface="Times New Roman" panose="02020603050405020304" pitchFamily="18" charset="0"/>
                <a:ea typeface="楷体_GB2312" pitchFamily="49" charset="-122"/>
              </a:rPr>
              <a:t>2</a:t>
            </a:r>
            <a:r>
              <a:rPr kumimoji="1" lang="en-US" altLang="zh-CN" sz="4800" b="1">
                <a:latin typeface="Times New Roman" panose="02020603050405020304" pitchFamily="18" charset="0"/>
                <a:ea typeface="楷体_GB2312" pitchFamily="49" charset="-122"/>
                <a:sym typeface="Symbol" panose="05050102010706020507" pitchFamily="18" charset="2"/>
              </a:rPr>
              <a:t></a:t>
            </a:r>
            <a:r>
              <a:rPr kumimoji="1" lang="en-US" altLang="zh-CN" sz="4800" b="1" i="1">
                <a:latin typeface="Times New Roman" panose="02020603050405020304" pitchFamily="18" charset="0"/>
                <a:ea typeface="楷体_GB2312" pitchFamily="49" charset="-122"/>
              </a:rPr>
              <a:t>U</a:t>
            </a:r>
            <a:r>
              <a:rPr kumimoji="1" lang="en-US" altLang="zh-CN" sz="4800" b="1" baseline="-30000">
                <a:latin typeface="Times New Roman" panose="02020603050405020304" pitchFamily="18" charset="0"/>
                <a:ea typeface="楷体_GB2312" pitchFamily="49" charset="-122"/>
              </a:rPr>
              <a:t>1 </a:t>
            </a:r>
            <a:r>
              <a:rPr kumimoji="1" lang="en-US" altLang="zh-CN" sz="4800" b="1">
                <a:latin typeface="Times New Roman" panose="02020603050405020304" pitchFamily="18" charset="0"/>
                <a:ea typeface="楷体_GB2312" pitchFamily="49" charset="-122"/>
              </a:rPr>
              <a:t>) + </a:t>
            </a:r>
            <a:r>
              <a:rPr kumimoji="1" lang="en-US" altLang="zh-CN" sz="4800" b="1" i="1">
                <a:latin typeface="Times New Roman" panose="02020603050405020304" pitchFamily="18" charset="0"/>
                <a:ea typeface="楷体_GB2312" pitchFamily="49" charset="-122"/>
              </a:rPr>
              <a:t>p</a:t>
            </a:r>
            <a:r>
              <a:rPr kumimoji="1" lang="en-US" altLang="zh-CN" sz="4800" b="1">
                <a:latin typeface="Times New Roman" panose="02020603050405020304" pitchFamily="18" charset="0"/>
                <a:ea typeface="楷体_GB2312" pitchFamily="49" charset="-122"/>
              </a:rPr>
              <a:t>(</a:t>
            </a:r>
            <a:r>
              <a:rPr kumimoji="1" lang="en-US" altLang="zh-CN" sz="4800" b="1" i="1">
                <a:latin typeface="Times New Roman" panose="02020603050405020304" pitchFamily="18" charset="0"/>
                <a:ea typeface="楷体_GB2312" pitchFamily="49" charset="-122"/>
              </a:rPr>
              <a:t>V</a:t>
            </a:r>
            <a:r>
              <a:rPr kumimoji="1" lang="en-US" altLang="zh-CN" sz="4800" b="1" baseline="-30000">
                <a:latin typeface="Times New Roman" panose="02020603050405020304" pitchFamily="18" charset="0"/>
                <a:ea typeface="楷体_GB2312" pitchFamily="49" charset="-122"/>
              </a:rPr>
              <a:t>2</a:t>
            </a:r>
            <a:r>
              <a:rPr kumimoji="1" lang="en-US" altLang="zh-CN" sz="4800" b="1">
                <a:latin typeface="Times New Roman" panose="02020603050405020304" pitchFamily="18" charset="0"/>
                <a:ea typeface="楷体_GB2312" pitchFamily="49" charset="-122"/>
                <a:sym typeface="Symbol" panose="05050102010706020507" pitchFamily="18" charset="2"/>
              </a:rPr>
              <a:t></a:t>
            </a:r>
            <a:r>
              <a:rPr kumimoji="1" lang="en-US" altLang="zh-CN" sz="4800" b="1" i="1">
                <a:latin typeface="Times New Roman" panose="02020603050405020304" pitchFamily="18" charset="0"/>
                <a:ea typeface="楷体_GB2312" pitchFamily="49" charset="-122"/>
              </a:rPr>
              <a:t>V</a:t>
            </a:r>
            <a:r>
              <a:rPr kumimoji="1" lang="en-US" altLang="zh-CN" sz="4800" b="1" baseline="-30000">
                <a:latin typeface="Times New Roman" panose="02020603050405020304" pitchFamily="18" charset="0"/>
                <a:ea typeface="楷体_GB2312" pitchFamily="49" charset="-122"/>
              </a:rPr>
              <a:t>1</a:t>
            </a:r>
            <a:r>
              <a:rPr kumimoji="1" lang="en-US" altLang="zh-CN" sz="4800" b="1">
                <a:latin typeface="Times New Roman" panose="02020603050405020304" pitchFamily="18" charset="0"/>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7589"/>
                                        </p:tgtEl>
                                        <p:attrNameLst>
                                          <p:attrName>style.visibility</p:attrName>
                                        </p:attrNameLst>
                                      </p:cBhvr>
                                      <p:to>
                                        <p:strVal val="visible"/>
                                      </p:to>
                                    </p:set>
                                    <p:animEffect transition="in" filter="blinds(horizontal)">
                                      <p:cBhvr>
                                        <p:cTn id="7" dur="500"/>
                                        <p:tgtEl>
                                          <p:spTgt spid="707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07594">
                                            <p:txEl>
                                              <p:pRg st="0" end="0"/>
                                            </p:txEl>
                                          </p:spTgt>
                                        </p:tgtEl>
                                        <p:attrNameLst>
                                          <p:attrName>style.visibility</p:attrName>
                                        </p:attrNameLst>
                                      </p:cBhvr>
                                      <p:to>
                                        <p:strVal val="visible"/>
                                      </p:to>
                                    </p:set>
                                    <p:anim calcmode="lin" valueType="num">
                                      <p:cBhvr additive="base">
                                        <p:cTn id="12" dur="500" fill="hold"/>
                                        <p:tgtEl>
                                          <p:spTgt spid="707594">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075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07594">
                                            <p:txEl>
                                              <p:pRg st="1" end="1"/>
                                            </p:txEl>
                                          </p:spTgt>
                                        </p:tgtEl>
                                        <p:attrNameLst>
                                          <p:attrName>style.visibility</p:attrName>
                                        </p:attrNameLst>
                                      </p:cBhvr>
                                      <p:to>
                                        <p:strVal val="visible"/>
                                      </p:to>
                                    </p:set>
                                    <p:anim calcmode="lin" valueType="num">
                                      <p:cBhvr additive="base">
                                        <p:cTn id="18" dur="500" fill="hold"/>
                                        <p:tgtEl>
                                          <p:spTgt spid="707594">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0759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07594">
                                            <p:txEl>
                                              <p:pRg st="2" end="2"/>
                                            </p:txEl>
                                          </p:spTgt>
                                        </p:tgtEl>
                                        <p:attrNameLst>
                                          <p:attrName>style.visibility</p:attrName>
                                        </p:attrNameLst>
                                      </p:cBhvr>
                                      <p:to>
                                        <p:strVal val="visible"/>
                                      </p:to>
                                    </p:set>
                                    <p:anim calcmode="lin" valueType="num">
                                      <p:cBhvr additive="base">
                                        <p:cTn id="24" dur="500" fill="hold"/>
                                        <p:tgtEl>
                                          <p:spTgt spid="707594">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0759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07595"/>
                                        </p:tgtEl>
                                        <p:attrNameLst>
                                          <p:attrName>style.visibility</p:attrName>
                                        </p:attrNameLst>
                                      </p:cBhvr>
                                      <p:to>
                                        <p:strVal val="visible"/>
                                      </p:to>
                                    </p:set>
                                    <p:animEffect transition="in" filter="blinds(horizontal)">
                                      <p:cBhvr>
                                        <p:cTn id="30" dur="500"/>
                                        <p:tgtEl>
                                          <p:spTgt spid="707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9" grpId="0"/>
      <p:bldP spid="707594" grpId="0" build="p" autoUpdateAnimBg="0"/>
      <p:bldP spid="70759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3B2F53F6-3B7F-48DE-9DE4-3FE30AA66DFC}"/>
              </a:ext>
            </a:extLst>
          </p:cNvPr>
          <p:cNvSpPr>
            <a:spLocks noGrp="1"/>
          </p:cNvSpPr>
          <p:nvPr>
            <p:ph type="sldNum" sz="quarter" idx="12"/>
          </p:nvPr>
        </p:nvSpPr>
        <p:spPr/>
        <p:txBody>
          <a:bodyPr/>
          <a:lstStyle/>
          <a:p>
            <a:fld id="{C254C23A-FB09-4A09-B508-E795D8419019}" type="slidenum">
              <a:rPr lang="en-US" altLang="zh-CN"/>
              <a:pPr/>
              <a:t>63</a:t>
            </a:fld>
            <a:endParaRPr lang="en-US" altLang="zh-CN"/>
          </a:p>
        </p:txBody>
      </p:sp>
      <p:sp>
        <p:nvSpPr>
          <p:cNvPr id="709634" name="Rectangle 2">
            <a:extLst>
              <a:ext uri="{FF2B5EF4-FFF2-40B4-BE49-F238E27FC236}">
                <a16:creationId xmlns:a16="http://schemas.microsoft.com/office/drawing/2014/main" id="{D61FA705-ADE5-456F-B457-BFFB6076D1F3}"/>
              </a:ext>
            </a:extLst>
          </p:cNvPr>
          <p:cNvSpPr>
            <a:spLocks noChangeArrowheads="1"/>
          </p:cNvSpPr>
          <p:nvPr/>
        </p:nvSpPr>
        <p:spPr bwMode="auto">
          <a:xfrm>
            <a:off x="323850" y="1052513"/>
            <a:ext cx="8458200" cy="444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4400" b="1" i="1">
                <a:latin typeface="Times New Roman" panose="02020603050405020304" pitchFamily="18" charset="0"/>
                <a:ea typeface="楷体_GB2312" pitchFamily="49" charset="-122"/>
              </a:rPr>
              <a:t>q</a:t>
            </a:r>
            <a:r>
              <a:rPr kumimoji="1" lang="en-US" altLang="zh-CN" sz="4400" b="1" i="1" baseline="-25000">
                <a:latin typeface="Times New Roman" panose="02020603050405020304" pitchFamily="18" charset="0"/>
                <a:ea typeface="楷体_GB2312" pitchFamily="49" charset="-122"/>
              </a:rPr>
              <a:t>p</a:t>
            </a:r>
            <a:r>
              <a:rPr kumimoji="1" lang="en-US" altLang="zh-CN" sz="4400" b="1" baseline="-25000">
                <a:latin typeface="Times New Roman" panose="02020603050405020304" pitchFamily="18" charset="0"/>
                <a:ea typeface="楷体_GB2312" pitchFamily="49" charset="-122"/>
              </a:rPr>
              <a:t> </a:t>
            </a:r>
            <a:r>
              <a:rPr kumimoji="1" lang="en-US" altLang="zh-CN" sz="4400" b="1">
                <a:latin typeface="Times New Roman" panose="02020603050405020304" pitchFamily="18" charset="0"/>
                <a:ea typeface="楷体_GB2312" pitchFamily="49" charset="-122"/>
              </a:rPr>
              <a:t>= (</a:t>
            </a:r>
            <a:r>
              <a:rPr kumimoji="1" lang="en-US" altLang="zh-CN" sz="4400" b="1" i="1">
                <a:latin typeface="Times New Roman" panose="02020603050405020304" pitchFamily="18" charset="0"/>
                <a:ea typeface="楷体_GB2312" pitchFamily="49" charset="-122"/>
              </a:rPr>
              <a:t>U</a:t>
            </a:r>
            <a:r>
              <a:rPr kumimoji="1" lang="en-US" altLang="zh-CN" sz="4400" b="1" baseline="-25000">
                <a:latin typeface="Times New Roman" panose="02020603050405020304" pitchFamily="18" charset="0"/>
                <a:ea typeface="楷体_GB2312" pitchFamily="49" charset="-122"/>
              </a:rPr>
              <a:t>2</a:t>
            </a:r>
            <a:r>
              <a:rPr kumimoji="1" lang="en-US" altLang="zh-CN" sz="4400" b="1">
                <a:latin typeface="Times New Roman" panose="02020603050405020304" pitchFamily="18" charset="0"/>
                <a:ea typeface="楷体_GB2312" pitchFamily="49" charset="-122"/>
              </a:rPr>
              <a:t> + </a:t>
            </a:r>
            <a:r>
              <a:rPr kumimoji="1" lang="en-US" altLang="zh-CN" sz="4400" b="1" i="1">
                <a:latin typeface="Times New Roman" panose="02020603050405020304" pitchFamily="18" charset="0"/>
                <a:ea typeface="楷体_GB2312" pitchFamily="49" charset="-122"/>
              </a:rPr>
              <a:t>pV</a:t>
            </a:r>
            <a:r>
              <a:rPr kumimoji="1" lang="en-US" altLang="zh-CN" sz="4400" b="1" baseline="-25000">
                <a:latin typeface="Times New Roman" panose="02020603050405020304" pitchFamily="18" charset="0"/>
                <a:ea typeface="楷体_GB2312" pitchFamily="49" charset="-122"/>
              </a:rPr>
              <a:t>2</a:t>
            </a:r>
            <a:r>
              <a:rPr kumimoji="1" lang="en-US" altLang="zh-CN" sz="4400" b="1">
                <a:latin typeface="Times New Roman" panose="02020603050405020304" pitchFamily="18" charset="0"/>
                <a:ea typeface="楷体_GB2312" pitchFamily="49" charset="-122"/>
              </a:rPr>
              <a:t>) –</a:t>
            </a:r>
            <a:r>
              <a:rPr kumimoji="1" lang="en-US" altLang="zh-CN" sz="4400" b="1">
                <a:latin typeface="楷体_GB2312" pitchFamily="49" charset="-122"/>
                <a:ea typeface="楷体_GB2312" pitchFamily="49" charset="-122"/>
              </a:rPr>
              <a:t> </a:t>
            </a:r>
            <a:r>
              <a:rPr kumimoji="1" lang="en-US" altLang="zh-CN" sz="4400" b="1">
                <a:latin typeface="Times New Roman" panose="02020603050405020304" pitchFamily="18" charset="0"/>
                <a:ea typeface="楷体_GB2312" pitchFamily="49" charset="-122"/>
              </a:rPr>
              <a:t>(</a:t>
            </a:r>
            <a:r>
              <a:rPr kumimoji="1" lang="en-US" altLang="zh-CN" sz="4400" b="1" i="1">
                <a:latin typeface="Times New Roman" panose="02020603050405020304" pitchFamily="18" charset="0"/>
                <a:ea typeface="楷体_GB2312" pitchFamily="49" charset="-122"/>
              </a:rPr>
              <a:t>U</a:t>
            </a:r>
            <a:r>
              <a:rPr kumimoji="1" lang="en-US" altLang="zh-CN" sz="4400" b="1" baseline="-25000">
                <a:latin typeface="Times New Roman" panose="02020603050405020304" pitchFamily="18" charset="0"/>
                <a:ea typeface="楷体_GB2312" pitchFamily="49" charset="-122"/>
              </a:rPr>
              <a:t>1</a:t>
            </a:r>
            <a:r>
              <a:rPr kumimoji="1" lang="en-US" altLang="zh-CN" sz="4400" b="1">
                <a:latin typeface="Times New Roman" panose="02020603050405020304" pitchFamily="18" charset="0"/>
                <a:ea typeface="楷体_GB2312" pitchFamily="49" charset="-122"/>
              </a:rPr>
              <a:t> + </a:t>
            </a:r>
            <a:r>
              <a:rPr kumimoji="1" lang="en-US" altLang="zh-CN" sz="4400" b="1" i="1">
                <a:latin typeface="Times New Roman" panose="02020603050405020304" pitchFamily="18" charset="0"/>
                <a:ea typeface="楷体_GB2312" pitchFamily="49" charset="-122"/>
              </a:rPr>
              <a:t>pV</a:t>
            </a:r>
            <a:r>
              <a:rPr kumimoji="1" lang="en-US" altLang="zh-CN" sz="4400" b="1" baseline="-25000">
                <a:latin typeface="Times New Roman" panose="02020603050405020304" pitchFamily="18" charset="0"/>
                <a:ea typeface="楷体_GB2312" pitchFamily="49" charset="-122"/>
              </a:rPr>
              <a:t>1</a:t>
            </a:r>
            <a:r>
              <a:rPr kumimoji="1" lang="en-US" altLang="zh-CN" sz="4400" b="1">
                <a:latin typeface="Times New Roman" panose="02020603050405020304" pitchFamily="18" charset="0"/>
                <a:ea typeface="楷体_GB2312" pitchFamily="49" charset="-122"/>
              </a:rPr>
              <a:t>)</a:t>
            </a:r>
          </a:p>
          <a:p>
            <a:pPr>
              <a:lnSpc>
                <a:spcPct val="130000"/>
              </a:lnSpc>
            </a:pPr>
            <a:r>
              <a:rPr kumimoji="1" lang="zh-CN" altLang="en-US" sz="4400" b="1">
                <a:latin typeface="Times New Roman" panose="02020603050405020304" pitchFamily="18" charset="0"/>
                <a:ea typeface="楷体_GB2312" pitchFamily="49" charset="-122"/>
              </a:rPr>
              <a:t>令：</a:t>
            </a:r>
            <a:r>
              <a:rPr kumimoji="1" lang="zh-CN" altLang="en-US" sz="4400" b="1" baseline="-25000">
                <a:latin typeface="Times New Roman" panose="02020603050405020304" pitchFamily="18" charset="0"/>
                <a:ea typeface="楷体_GB2312" pitchFamily="49" charset="-122"/>
              </a:rPr>
              <a:t> </a:t>
            </a:r>
            <a:r>
              <a:rPr kumimoji="1" lang="en-US" altLang="zh-CN" sz="4400" b="1" i="1">
                <a:solidFill>
                  <a:srgbClr val="D60093"/>
                </a:solidFill>
                <a:latin typeface="Times New Roman" panose="02020603050405020304" pitchFamily="18" charset="0"/>
                <a:ea typeface="楷体_GB2312" pitchFamily="49" charset="-122"/>
              </a:rPr>
              <a:t>H</a:t>
            </a:r>
            <a:r>
              <a:rPr kumimoji="1" lang="en-US" altLang="zh-CN" sz="4400" b="1">
                <a:solidFill>
                  <a:srgbClr val="D60093"/>
                </a:solidFill>
                <a:latin typeface="Times New Roman" panose="02020603050405020304" pitchFamily="18" charset="0"/>
                <a:ea typeface="楷体_GB2312" pitchFamily="49" charset="-122"/>
              </a:rPr>
              <a:t> = </a:t>
            </a:r>
            <a:r>
              <a:rPr kumimoji="1" lang="en-US" altLang="zh-CN" sz="4400" b="1" i="1">
                <a:solidFill>
                  <a:srgbClr val="D60093"/>
                </a:solidFill>
                <a:latin typeface="Times New Roman" panose="02020603050405020304" pitchFamily="18" charset="0"/>
                <a:ea typeface="楷体_GB2312" pitchFamily="49" charset="-122"/>
              </a:rPr>
              <a:t>U </a:t>
            </a:r>
            <a:r>
              <a:rPr kumimoji="1" lang="en-US" altLang="zh-CN" sz="4400" b="1">
                <a:solidFill>
                  <a:srgbClr val="D60093"/>
                </a:solidFill>
                <a:latin typeface="Times New Roman" panose="02020603050405020304" pitchFamily="18" charset="0"/>
                <a:ea typeface="楷体_GB2312" pitchFamily="49" charset="-122"/>
              </a:rPr>
              <a:t>+ </a:t>
            </a:r>
            <a:r>
              <a:rPr kumimoji="1" lang="en-US" altLang="zh-CN" sz="4400" b="1" i="1">
                <a:solidFill>
                  <a:srgbClr val="D60093"/>
                </a:solidFill>
                <a:latin typeface="Times New Roman" panose="02020603050405020304" pitchFamily="18" charset="0"/>
                <a:ea typeface="楷体_GB2312" pitchFamily="49" charset="-122"/>
              </a:rPr>
              <a:t>pV</a:t>
            </a:r>
            <a:r>
              <a:rPr kumimoji="1" lang="en-US" altLang="zh-CN" sz="4400" b="1">
                <a:solidFill>
                  <a:srgbClr val="D60093"/>
                </a:solidFill>
                <a:latin typeface="Times New Roman" panose="02020603050405020304" pitchFamily="18" charset="0"/>
                <a:ea typeface="楷体_GB2312" pitchFamily="49" charset="-122"/>
              </a:rPr>
              <a:t>   </a:t>
            </a:r>
            <a:r>
              <a:rPr kumimoji="1" lang="zh-CN" altLang="en-US" sz="4400" b="1">
                <a:solidFill>
                  <a:srgbClr val="D60093"/>
                </a:solidFill>
                <a:latin typeface="Times New Roman" panose="02020603050405020304" pitchFamily="18" charset="0"/>
                <a:ea typeface="楷体_GB2312" pitchFamily="49" charset="-122"/>
              </a:rPr>
              <a:t>称：焓</a:t>
            </a:r>
          </a:p>
          <a:p>
            <a:pPr>
              <a:lnSpc>
                <a:spcPct val="130000"/>
              </a:lnSpc>
            </a:pPr>
            <a:r>
              <a:rPr kumimoji="1" lang="zh-CN" altLang="en-US" sz="4400" b="1">
                <a:latin typeface="Times New Roman" panose="02020603050405020304" pitchFamily="18" charset="0"/>
                <a:ea typeface="楷体_GB2312" pitchFamily="49" charset="-122"/>
              </a:rPr>
              <a:t>则：</a:t>
            </a:r>
            <a:r>
              <a:rPr kumimoji="1" lang="en-US" altLang="zh-CN" sz="4400" b="1" i="1">
                <a:solidFill>
                  <a:srgbClr val="0000FF"/>
                </a:solidFill>
                <a:latin typeface="Times New Roman" panose="02020603050405020304" pitchFamily="18" charset="0"/>
                <a:ea typeface="楷体_GB2312" pitchFamily="49" charset="-122"/>
              </a:rPr>
              <a:t>q</a:t>
            </a:r>
            <a:r>
              <a:rPr kumimoji="1" lang="en-US" altLang="zh-CN" sz="4400" b="1" i="1" baseline="-25000">
                <a:solidFill>
                  <a:srgbClr val="0000FF"/>
                </a:solidFill>
                <a:latin typeface="Times New Roman" panose="02020603050405020304" pitchFamily="18" charset="0"/>
                <a:ea typeface="楷体_GB2312" pitchFamily="49" charset="-122"/>
              </a:rPr>
              <a:t>p </a:t>
            </a:r>
            <a:r>
              <a:rPr kumimoji="1" lang="en-US" altLang="zh-CN" sz="4400" b="1">
                <a:solidFill>
                  <a:srgbClr val="0000FF"/>
                </a:solidFill>
                <a:latin typeface="Times New Roman" panose="02020603050405020304" pitchFamily="18" charset="0"/>
                <a:ea typeface="楷体_GB2312" pitchFamily="49" charset="-122"/>
              </a:rPr>
              <a:t>= </a:t>
            </a:r>
            <a:r>
              <a:rPr kumimoji="1" lang="en-US" altLang="zh-CN" sz="4400" b="1" i="1">
                <a:solidFill>
                  <a:srgbClr val="0000FF"/>
                </a:solidFill>
                <a:latin typeface="Times New Roman" panose="02020603050405020304" pitchFamily="18" charset="0"/>
                <a:ea typeface="楷体_GB2312" pitchFamily="49" charset="-122"/>
              </a:rPr>
              <a:t>H</a:t>
            </a:r>
            <a:r>
              <a:rPr kumimoji="1" lang="en-US" altLang="zh-CN" sz="4400" b="1" baseline="-25000">
                <a:solidFill>
                  <a:srgbClr val="0000FF"/>
                </a:solidFill>
                <a:latin typeface="Times New Roman" panose="02020603050405020304" pitchFamily="18" charset="0"/>
                <a:ea typeface="楷体_GB2312" pitchFamily="49" charset="-122"/>
              </a:rPr>
              <a:t>2</a:t>
            </a:r>
            <a:r>
              <a:rPr kumimoji="1" lang="en-US" altLang="zh-CN" sz="4400" b="1">
                <a:solidFill>
                  <a:srgbClr val="0000FF"/>
                </a:solidFill>
                <a:latin typeface="Times New Roman" panose="02020603050405020304" pitchFamily="18" charset="0"/>
                <a:ea typeface="楷体_GB2312" pitchFamily="49" charset="-122"/>
              </a:rPr>
              <a:t> </a:t>
            </a:r>
            <a:r>
              <a:rPr kumimoji="1" lang="en-US" altLang="zh-CN" sz="4400" b="1">
                <a:solidFill>
                  <a:srgbClr val="0000FF"/>
                </a:solidFill>
                <a:latin typeface="楷体_GB2312" pitchFamily="49" charset="-122"/>
                <a:ea typeface="楷体_GB2312" pitchFamily="49" charset="-122"/>
              </a:rPr>
              <a:t>- </a:t>
            </a:r>
            <a:r>
              <a:rPr kumimoji="1" lang="en-US" altLang="zh-CN" sz="4400" b="1" i="1">
                <a:solidFill>
                  <a:srgbClr val="0000FF"/>
                </a:solidFill>
                <a:latin typeface="Times New Roman" panose="02020603050405020304" pitchFamily="18" charset="0"/>
                <a:ea typeface="楷体_GB2312" pitchFamily="49" charset="-122"/>
              </a:rPr>
              <a:t>H</a:t>
            </a:r>
            <a:r>
              <a:rPr kumimoji="1" lang="en-US" altLang="zh-CN" sz="4400" b="1" baseline="-25000">
                <a:solidFill>
                  <a:srgbClr val="0000FF"/>
                </a:solidFill>
                <a:latin typeface="Times New Roman" panose="02020603050405020304" pitchFamily="18" charset="0"/>
                <a:ea typeface="楷体_GB2312" pitchFamily="49" charset="-122"/>
              </a:rPr>
              <a:t>1 </a:t>
            </a:r>
            <a:r>
              <a:rPr kumimoji="1" lang="en-US" altLang="zh-CN" sz="4400" b="1">
                <a:solidFill>
                  <a:srgbClr val="0000FF"/>
                </a:solidFill>
                <a:latin typeface="Times New Roman" panose="02020603050405020304" pitchFamily="18" charset="0"/>
                <a:ea typeface="楷体_GB2312" pitchFamily="49" charset="-122"/>
              </a:rPr>
              <a:t>= </a:t>
            </a:r>
            <a:r>
              <a:rPr kumimoji="1" lang="en-US" altLang="zh-CN" sz="4400" b="1">
                <a:solidFill>
                  <a:srgbClr val="0000FF"/>
                </a:solidFill>
                <a:latin typeface="Times New Roman" panose="02020603050405020304" pitchFamily="18" charset="0"/>
                <a:ea typeface="楷体_GB2312" pitchFamily="49" charset="-122"/>
                <a:sym typeface="Symbol" panose="05050102010706020507" pitchFamily="18" charset="2"/>
              </a:rPr>
              <a:t></a:t>
            </a:r>
            <a:r>
              <a:rPr kumimoji="1" lang="en-US" altLang="zh-CN" sz="4400" b="1" i="1">
                <a:solidFill>
                  <a:srgbClr val="0000FF"/>
                </a:solidFill>
                <a:latin typeface="Times New Roman" panose="02020603050405020304" pitchFamily="18" charset="0"/>
                <a:ea typeface="楷体_GB2312" pitchFamily="49" charset="-122"/>
              </a:rPr>
              <a:t>H</a:t>
            </a:r>
            <a:r>
              <a:rPr kumimoji="1" lang="en-US" altLang="zh-CN" sz="4400" b="1">
                <a:latin typeface="Times New Roman" panose="02020603050405020304" pitchFamily="18" charset="0"/>
                <a:ea typeface="楷体_GB2312" pitchFamily="49" charset="-122"/>
              </a:rPr>
              <a:t>  </a:t>
            </a:r>
          </a:p>
          <a:p>
            <a:pPr>
              <a:lnSpc>
                <a:spcPct val="130000"/>
              </a:lnSpc>
            </a:pPr>
            <a:r>
              <a:rPr kumimoji="1" lang="zh-CN" altLang="en-US" sz="4400" b="1">
                <a:latin typeface="Times New Roman" panose="02020603050405020304" pitchFamily="18" charset="0"/>
                <a:ea typeface="楷体_GB2312" pitchFamily="49" charset="-122"/>
              </a:rPr>
              <a:t>（</a:t>
            </a:r>
            <a:r>
              <a:rPr kumimoji="1" lang="zh-CN" altLang="en-US" sz="4000" b="1">
                <a:solidFill>
                  <a:srgbClr val="0000FF"/>
                </a:solidFill>
                <a:latin typeface="Times New Roman" panose="02020603050405020304" pitchFamily="18" charset="0"/>
                <a:ea typeface="楷体_GB2312" pitchFamily="49" charset="-122"/>
              </a:rPr>
              <a:t>等压且不做非体积功的反应热在数值上等于系统的焓变</a:t>
            </a:r>
            <a:r>
              <a:rPr kumimoji="1" lang="en-US" altLang="zh-CN" sz="4000" b="1">
                <a:solidFill>
                  <a:srgbClr val="0000FF"/>
                </a:solidFill>
                <a:latin typeface="Times New Roman" panose="02020603050405020304" pitchFamily="18" charset="0"/>
                <a:ea typeface="楷体_GB2312" pitchFamily="49" charset="-122"/>
              </a:rPr>
              <a:t>.</a:t>
            </a:r>
            <a:r>
              <a:rPr kumimoji="1" lang="zh-CN" altLang="en-US" sz="4400" b="1">
                <a:latin typeface="Times New Roman" panose="02020603050405020304" pitchFamily="18" charset="0"/>
                <a:ea typeface="楷体_GB2312" pitchFamily="49" charset="-122"/>
              </a:rPr>
              <a:t>）</a:t>
            </a:r>
            <a:r>
              <a:rPr kumimoji="1" lang="zh-CN" altLang="en-US" sz="4400" b="1" i="1">
                <a:latin typeface="Times New Roman" panose="02020603050405020304" pitchFamily="18" charset="0"/>
                <a:ea typeface="楷体_GB2312" pitchFamily="49" charset="-122"/>
              </a:rPr>
              <a:t>                  </a:t>
            </a:r>
            <a:r>
              <a:rPr kumimoji="1" lang="zh-CN" altLang="en-US" sz="4400" b="1">
                <a:latin typeface="Times New Roman" panose="02020603050405020304" pitchFamily="18" charset="0"/>
                <a:ea typeface="楷体_GB2312" pitchFamily="49" charset="-122"/>
              </a:rPr>
              <a:t>     </a:t>
            </a:r>
          </a:p>
        </p:txBody>
      </p:sp>
      <p:sp>
        <p:nvSpPr>
          <p:cNvPr id="709635" name="Rectangle 3">
            <a:extLst>
              <a:ext uri="{FF2B5EF4-FFF2-40B4-BE49-F238E27FC236}">
                <a16:creationId xmlns:a16="http://schemas.microsoft.com/office/drawing/2014/main" id="{5A613CDA-A067-4C1A-B4A2-37932105F11E}"/>
              </a:ext>
            </a:extLst>
          </p:cNvPr>
          <p:cNvSpPr>
            <a:spLocks noChangeArrowheads="1"/>
          </p:cNvSpPr>
          <p:nvPr/>
        </p:nvSpPr>
        <p:spPr bwMode="auto">
          <a:xfrm>
            <a:off x="827088" y="115888"/>
            <a:ext cx="74136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20000"/>
              </a:spcBef>
            </a:pPr>
            <a:r>
              <a:rPr kumimoji="1" lang="en-US" altLang="zh-CN" sz="4400" b="1" i="1">
                <a:latin typeface="Times New Roman" panose="02020603050405020304" pitchFamily="18" charset="0"/>
                <a:ea typeface="楷体_GB2312" pitchFamily="49" charset="-122"/>
              </a:rPr>
              <a:t>q</a:t>
            </a:r>
            <a:r>
              <a:rPr kumimoji="1" lang="en-US" altLang="zh-CN" sz="4400" b="1" i="1" baseline="-30000">
                <a:latin typeface="Times New Roman" panose="02020603050405020304" pitchFamily="18" charset="0"/>
                <a:ea typeface="楷体_GB2312" pitchFamily="49" charset="-122"/>
              </a:rPr>
              <a:t>p</a:t>
            </a:r>
            <a:r>
              <a:rPr kumimoji="1" lang="en-US" altLang="zh-CN" sz="4400" b="1">
                <a:latin typeface="Times New Roman" panose="02020603050405020304" pitchFamily="18" charset="0"/>
                <a:ea typeface="楷体_GB2312" pitchFamily="49" charset="-122"/>
              </a:rPr>
              <a:t> = (</a:t>
            </a:r>
            <a:r>
              <a:rPr kumimoji="1" lang="en-US" altLang="zh-CN" sz="4400" b="1" i="1">
                <a:latin typeface="Times New Roman" panose="02020603050405020304" pitchFamily="18" charset="0"/>
                <a:ea typeface="楷体_GB2312" pitchFamily="49" charset="-122"/>
              </a:rPr>
              <a:t>U</a:t>
            </a:r>
            <a:r>
              <a:rPr kumimoji="1" lang="en-US" altLang="zh-CN" sz="4400" b="1" baseline="-30000">
                <a:latin typeface="Times New Roman" panose="02020603050405020304" pitchFamily="18" charset="0"/>
                <a:ea typeface="楷体_GB2312" pitchFamily="49" charset="-122"/>
              </a:rPr>
              <a:t>2</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i="1">
                <a:latin typeface="Times New Roman" panose="02020603050405020304" pitchFamily="18" charset="0"/>
                <a:ea typeface="楷体_GB2312" pitchFamily="49" charset="-122"/>
              </a:rPr>
              <a:t>U</a:t>
            </a:r>
            <a:r>
              <a:rPr kumimoji="1" lang="en-US" altLang="zh-CN" sz="4400" b="1" baseline="-30000">
                <a:latin typeface="Times New Roman" panose="02020603050405020304" pitchFamily="18" charset="0"/>
                <a:ea typeface="楷体_GB2312" pitchFamily="49" charset="-122"/>
              </a:rPr>
              <a:t>1 </a:t>
            </a:r>
            <a:r>
              <a:rPr kumimoji="1" lang="en-US" altLang="zh-CN" sz="4400" b="1">
                <a:latin typeface="Times New Roman" panose="02020603050405020304" pitchFamily="18" charset="0"/>
                <a:ea typeface="楷体_GB2312" pitchFamily="49" charset="-122"/>
              </a:rPr>
              <a:t>)+ </a:t>
            </a:r>
            <a:r>
              <a:rPr kumimoji="1" lang="en-US" altLang="zh-CN" sz="4400" b="1" i="1">
                <a:latin typeface="Times New Roman" panose="02020603050405020304" pitchFamily="18" charset="0"/>
                <a:ea typeface="楷体_GB2312" pitchFamily="49" charset="-122"/>
              </a:rPr>
              <a:t>p</a:t>
            </a:r>
            <a:r>
              <a:rPr kumimoji="1" lang="en-US" altLang="zh-CN" sz="4400" b="1">
                <a:latin typeface="Times New Roman" panose="02020603050405020304" pitchFamily="18" charset="0"/>
                <a:ea typeface="楷体_GB2312" pitchFamily="49" charset="-122"/>
              </a:rPr>
              <a:t>(</a:t>
            </a:r>
            <a:r>
              <a:rPr kumimoji="1" lang="en-US" altLang="zh-CN" sz="4400" b="1" i="1">
                <a:latin typeface="Times New Roman" panose="02020603050405020304" pitchFamily="18" charset="0"/>
                <a:ea typeface="楷体_GB2312" pitchFamily="49" charset="-122"/>
              </a:rPr>
              <a:t>V</a:t>
            </a:r>
            <a:r>
              <a:rPr kumimoji="1" lang="en-US" altLang="zh-CN" sz="4400" b="1" baseline="-30000">
                <a:latin typeface="Times New Roman" panose="02020603050405020304" pitchFamily="18" charset="0"/>
                <a:ea typeface="楷体_GB2312" pitchFamily="49" charset="-122"/>
              </a:rPr>
              <a:t>2</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i="1">
                <a:latin typeface="Times New Roman" panose="02020603050405020304" pitchFamily="18" charset="0"/>
                <a:ea typeface="楷体_GB2312" pitchFamily="49" charset="-122"/>
              </a:rPr>
              <a:t>V</a:t>
            </a:r>
            <a:r>
              <a:rPr kumimoji="1" lang="en-US" altLang="zh-CN" sz="4400" b="1" baseline="-30000">
                <a:latin typeface="Times New Roman" panose="02020603050405020304" pitchFamily="18" charset="0"/>
                <a:ea typeface="楷体_GB2312" pitchFamily="49" charset="-122"/>
              </a:rPr>
              <a:t>1</a:t>
            </a:r>
            <a:r>
              <a:rPr kumimoji="1" lang="en-US" altLang="zh-CN" sz="4400" b="1">
                <a:latin typeface="Times New Roman" panose="02020603050405020304" pitchFamily="18" charset="0"/>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09634">
                                            <p:txEl>
                                              <p:pRg st="0" end="0"/>
                                            </p:txEl>
                                          </p:spTgt>
                                        </p:tgtEl>
                                        <p:attrNameLst>
                                          <p:attrName>style.visibility</p:attrName>
                                        </p:attrNameLst>
                                      </p:cBhvr>
                                      <p:to>
                                        <p:strVal val="visible"/>
                                      </p:to>
                                    </p:set>
                                    <p:animEffect transition="in" filter="wipe(left)">
                                      <p:cBhvr>
                                        <p:cTn id="7" dur="75"/>
                                        <p:tgtEl>
                                          <p:spTgt spid="7096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709634">
                                            <p:txEl>
                                              <p:pRg st="1" end="1"/>
                                            </p:txEl>
                                          </p:spTgt>
                                        </p:tgtEl>
                                        <p:attrNameLst>
                                          <p:attrName>style.visibility</p:attrName>
                                        </p:attrNameLst>
                                      </p:cBhvr>
                                      <p:to>
                                        <p:strVal val="visible"/>
                                      </p:to>
                                    </p:set>
                                    <p:animEffect transition="in" filter="wipe(left)">
                                      <p:cBhvr>
                                        <p:cTn id="12" dur="75"/>
                                        <p:tgtEl>
                                          <p:spTgt spid="7096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709634">
                                            <p:txEl>
                                              <p:pRg st="2" end="2"/>
                                            </p:txEl>
                                          </p:spTgt>
                                        </p:tgtEl>
                                        <p:attrNameLst>
                                          <p:attrName>style.visibility</p:attrName>
                                        </p:attrNameLst>
                                      </p:cBhvr>
                                      <p:to>
                                        <p:strVal val="visible"/>
                                      </p:to>
                                    </p:set>
                                    <p:animEffect transition="in" filter="wipe(left)">
                                      <p:cBhvr>
                                        <p:cTn id="17" dur="75"/>
                                        <p:tgtEl>
                                          <p:spTgt spid="7096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709634">
                                            <p:txEl>
                                              <p:pRg st="3" end="3"/>
                                            </p:txEl>
                                          </p:spTgt>
                                        </p:tgtEl>
                                        <p:attrNameLst>
                                          <p:attrName>style.visibility</p:attrName>
                                        </p:attrNameLst>
                                      </p:cBhvr>
                                      <p:to>
                                        <p:strVal val="visible"/>
                                      </p:to>
                                    </p:set>
                                    <p:animEffect transition="in" filter="wipe(left)">
                                      <p:cBhvr>
                                        <p:cTn id="22" dur="75"/>
                                        <p:tgtEl>
                                          <p:spTgt spid="7096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4"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740C59EE-B86C-4BF8-89FD-E98E2E36053B}"/>
              </a:ext>
            </a:extLst>
          </p:cNvPr>
          <p:cNvSpPr>
            <a:spLocks noGrp="1"/>
          </p:cNvSpPr>
          <p:nvPr>
            <p:ph type="sldNum" sz="quarter" idx="12"/>
          </p:nvPr>
        </p:nvSpPr>
        <p:spPr/>
        <p:txBody>
          <a:bodyPr/>
          <a:lstStyle/>
          <a:p>
            <a:fld id="{3337832C-E9C0-43A4-A858-FBFE3CA207EE}" type="slidenum">
              <a:rPr lang="en-US" altLang="zh-CN"/>
              <a:pPr/>
              <a:t>64</a:t>
            </a:fld>
            <a:endParaRPr lang="en-US" altLang="zh-CN"/>
          </a:p>
        </p:txBody>
      </p:sp>
      <p:sp>
        <p:nvSpPr>
          <p:cNvPr id="710658" name="Rectangle 2">
            <a:extLst>
              <a:ext uri="{FF2B5EF4-FFF2-40B4-BE49-F238E27FC236}">
                <a16:creationId xmlns:a16="http://schemas.microsoft.com/office/drawing/2014/main" id="{07EA91BA-2D7A-4FB5-9A34-814A27587567}"/>
              </a:ext>
            </a:extLst>
          </p:cNvPr>
          <p:cNvSpPr>
            <a:spLocks noChangeArrowheads="1"/>
          </p:cNvSpPr>
          <p:nvPr/>
        </p:nvSpPr>
        <p:spPr bwMode="auto">
          <a:xfrm>
            <a:off x="2195513" y="188913"/>
            <a:ext cx="4033837" cy="108585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80000">
            <a:spAutoFit/>
          </a:bodyPr>
          <a:lstStyle/>
          <a:p>
            <a:pPr algn="ctr"/>
            <a:r>
              <a:rPr kumimoji="1" lang="en-US" altLang="zh-CN" sz="5400" b="1" i="1">
                <a:solidFill>
                  <a:srgbClr val="0000CC"/>
                </a:solidFill>
                <a:latin typeface="Times New Roman" panose="02020603050405020304" pitchFamily="18" charset="0"/>
              </a:rPr>
              <a:t>q</a:t>
            </a:r>
            <a:r>
              <a:rPr kumimoji="1" lang="en-US" altLang="zh-CN" sz="5400" b="1" i="1" baseline="-25000">
                <a:solidFill>
                  <a:srgbClr val="0000CC"/>
                </a:solidFill>
                <a:latin typeface="Times New Roman" panose="02020603050405020304" pitchFamily="18" charset="0"/>
              </a:rPr>
              <a:t>p</a:t>
            </a:r>
            <a:r>
              <a:rPr kumimoji="1" lang="en-US" altLang="zh-CN" sz="5400" b="1" i="1">
                <a:solidFill>
                  <a:srgbClr val="0000CC"/>
                </a:solidFill>
                <a:latin typeface="Times New Roman" panose="02020603050405020304" pitchFamily="18" charset="0"/>
              </a:rPr>
              <a:t> </a:t>
            </a:r>
            <a:r>
              <a:rPr kumimoji="1" lang="en-US" altLang="zh-CN" sz="5400" b="1">
                <a:solidFill>
                  <a:srgbClr val="0000CC"/>
                </a:solidFill>
                <a:latin typeface="Times New Roman" panose="02020603050405020304" pitchFamily="18" charset="0"/>
              </a:rPr>
              <a:t>= </a:t>
            </a:r>
            <a:r>
              <a:rPr kumimoji="1" lang="en-US" altLang="zh-CN" sz="5400" b="1">
                <a:solidFill>
                  <a:srgbClr val="0000CC"/>
                </a:solidFill>
                <a:latin typeface="Times New Roman" panose="02020603050405020304" pitchFamily="18" charset="0"/>
                <a:sym typeface="Symbol" panose="05050102010706020507" pitchFamily="18" charset="2"/>
              </a:rPr>
              <a:t></a:t>
            </a:r>
            <a:r>
              <a:rPr kumimoji="1" lang="en-US" altLang="zh-CN" sz="5400" b="1" i="1">
                <a:solidFill>
                  <a:srgbClr val="0000CC"/>
                </a:solidFill>
                <a:latin typeface="Times New Roman" panose="02020603050405020304" pitchFamily="18" charset="0"/>
              </a:rPr>
              <a:t>H</a:t>
            </a:r>
          </a:p>
        </p:txBody>
      </p:sp>
      <p:sp>
        <p:nvSpPr>
          <p:cNvPr id="710659" name="Rectangle 3">
            <a:extLst>
              <a:ext uri="{FF2B5EF4-FFF2-40B4-BE49-F238E27FC236}">
                <a16:creationId xmlns:a16="http://schemas.microsoft.com/office/drawing/2014/main" id="{0A208944-2038-4BEB-B7C9-A8B4EA21BFF5}"/>
              </a:ext>
            </a:extLst>
          </p:cNvPr>
          <p:cNvSpPr>
            <a:spLocks noChangeArrowheads="1"/>
          </p:cNvSpPr>
          <p:nvPr/>
        </p:nvSpPr>
        <p:spPr bwMode="auto">
          <a:xfrm>
            <a:off x="250825" y="1341438"/>
            <a:ext cx="849788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20000"/>
              </a:spcBef>
            </a:pPr>
            <a:r>
              <a:rPr kumimoji="1" lang="zh-CN" altLang="en-US" sz="4000" b="1">
                <a:latin typeface="Times New Roman" panose="02020603050405020304" pitchFamily="18" charset="0"/>
                <a:ea typeface="楷体_GB2312" pitchFamily="49" charset="-122"/>
              </a:rPr>
              <a:t>此式表示，</a:t>
            </a:r>
            <a:r>
              <a:rPr kumimoji="1" lang="zh-CN" altLang="en-US" sz="4000" b="1">
                <a:solidFill>
                  <a:schemeClr val="tx2"/>
                </a:solidFill>
                <a:latin typeface="Times New Roman" panose="02020603050405020304" pitchFamily="18" charset="0"/>
                <a:ea typeface="楷体_GB2312" pitchFamily="49" charset="-122"/>
              </a:rPr>
              <a:t>在等压且</a:t>
            </a:r>
            <a:r>
              <a:rPr kumimoji="1" lang="en-US" altLang="zh-CN" sz="4000" b="1" i="1">
                <a:solidFill>
                  <a:schemeClr val="tx2"/>
                </a:solidFill>
                <a:latin typeface="Times New Roman" panose="02020603050405020304" pitchFamily="18" charset="0"/>
                <a:ea typeface="楷体_GB2312" pitchFamily="49" charset="-122"/>
              </a:rPr>
              <a:t>w</a:t>
            </a:r>
            <a:r>
              <a:rPr kumimoji="1" lang="en-US" altLang="zh-CN" sz="4000" b="1" i="1">
                <a:solidFill>
                  <a:schemeClr val="tx2"/>
                </a:solidFill>
                <a:latin typeface="Times New Roman" panose="02020603050405020304" pitchFamily="18" charset="0"/>
                <a:ea typeface="楷体_GB2312" pitchFamily="49" charset="-122"/>
                <a:cs typeface="Times New Roman" panose="02020603050405020304" pitchFamily="18" charset="0"/>
              </a:rPr>
              <a:t>'</a:t>
            </a:r>
            <a:r>
              <a:rPr kumimoji="1" lang="en-US" altLang="zh-CN" sz="4000" b="1">
                <a:solidFill>
                  <a:schemeClr val="tx2"/>
                </a:solidFill>
                <a:latin typeface="Times New Roman" panose="02020603050405020304" pitchFamily="18" charset="0"/>
                <a:ea typeface="楷体_GB2312" pitchFamily="49" charset="-122"/>
              </a:rPr>
              <a:t> = 0 </a:t>
            </a:r>
            <a:r>
              <a:rPr kumimoji="1" lang="zh-CN" altLang="en-US" sz="4000" b="1">
                <a:solidFill>
                  <a:schemeClr val="tx2"/>
                </a:solidFill>
                <a:latin typeface="Times New Roman" panose="02020603050405020304" pitchFamily="18" charset="0"/>
                <a:ea typeface="楷体_GB2312" pitchFamily="49" charset="-122"/>
              </a:rPr>
              <a:t>的反应过程中，系统吸收的热量</a:t>
            </a:r>
            <a:r>
              <a:rPr kumimoji="1" lang="zh-CN" altLang="en-US" sz="4000" b="1">
                <a:solidFill>
                  <a:srgbClr val="0000FF"/>
                </a:solidFill>
                <a:latin typeface="Times New Roman" panose="02020603050405020304" pitchFamily="18" charset="0"/>
                <a:ea typeface="楷体_GB2312" pitchFamily="49" charset="-122"/>
              </a:rPr>
              <a:t>全部用来改变系统的焓。</a:t>
            </a:r>
          </a:p>
        </p:txBody>
      </p:sp>
      <p:sp>
        <p:nvSpPr>
          <p:cNvPr id="710660" name="Rectangle 4">
            <a:extLst>
              <a:ext uri="{FF2B5EF4-FFF2-40B4-BE49-F238E27FC236}">
                <a16:creationId xmlns:a16="http://schemas.microsoft.com/office/drawing/2014/main" id="{0BF8B6E2-EF40-4EE9-8C87-3FB81C1A9BED}"/>
              </a:ext>
            </a:extLst>
          </p:cNvPr>
          <p:cNvSpPr>
            <a:spLocks noChangeArrowheads="1"/>
          </p:cNvSpPr>
          <p:nvPr/>
        </p:nvSpPr>
        <p:spPr bwMode="auto">
          <a:xfrm>
            <a:off x="250825" y="5300663"/>
            <a:ext cx="8351838"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4000" b="1" i="1">
                <a:solidFill>
                  <a:srgbClr val="FF0000"/>
                </a:solidFill>
                <a:latin typeface="Times New Roman" panose="02020603050405020304" pitchFamily="18" charset="0"/>
                <a:ea typeface="楷体_GB2312" pitchFamily="49" charset="-122"/>
              </a:rPr>
              <a:t>Q</a:t>
            </a:r>
            <a:r>
              <a:rPr lang="en-US" altLang="zh-CN" sz="4000" b="1" i="1" baseline="-25000">
                <a:solidFill>
                  <a:srgbClr val="FF0000"/>
                </a:solidFill>
                <a:latin typeface="Times New Roman" panose="02020603050405020304" pitchFamily="18" charset="0"/>
                <a:ea typeface="楷体_GB2312" pitchFamily="49" charset="-122"/>
              </a:rPr>
              <a:t>p</a:t>
            </a:r>
            <a:r>
              <a:rPr lang="en-US" altLang="zh-CN" sz="4000" b="1" baseline="-25000">
                <a:solidFill>
                  <a:srgbClr val="FF0000"/>
                </a:solidFill>
                <a:latin typeface="Times New Roman" panose="02020603050405020304" pitchFamily="18" charset="0"/>
                <a:ea typeface="楷体_GB2312" pitchFamily="49" charset="-122"/>
              </a:rPr>
              <a:t> </a:t>
            </a:r>
            <a:r>
              <a:rPr lang="en-US" altLang="zh-CN" sz="4000" b="1">
                <a:solidFill>
                  <a:srgbClr val="FF0000"/>
                </a:solidFill>
                <a:latin typeface="Times New Roman" panose="02020603050405020304" pitchFamily="18" charset="0"/>
                <a:ea typeface="楷体_GB2312" pitchFamily="49" charset="-122"/>
              </a:rPr>
              <a:t>(</a:t>
            </a:r>
            <a:r>
              <a:rPr lang="en-US" altLang="zh-CN" sz="4000" b="1">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4000" b="1" i="1">
                <a:solidFill>
                  <a:srgbClr val="FF0000"/>
                </a:solidFill>
                <a:latin typeface="Times New Roman" panose="02020603050405020304" pitchFamily="18" charset="0"/>
                <a:ea typeface="楷体_GB2312" pitchFamily="49" charset="-122"/>
                <a:sym typeface="Symbol" panose="05050102010706020507" pitchFamily="18" charset="2"/>
              </a:rPr>
              <a:t>H</a:t>
            </a:r>
            <a:r>
              <a:rPr lang="en-US" altLang="zh-CN" sz="4000" b="1">
                <a:solidFill>
                  <a:srgbClr val="FF0000"/>
                </a:solidFill>
                <a:latin typeface="Times New Roman" panose="02020603050405020304" pitchFamily="18" charset="0"/>
                <a:ea typeface="楷体_GB2312" pitchFamily="49" charset="-122"/>
              </a:rPr>
              <a:t>)</a:t>
            </a:r>
            <a:r>
              <a:rPr lang="en-US" altLang="zh-CN" sz="4000" b="1" baseline="-25000">
                <a:solidFill>
                  <a:srgbClr val="FF0000"/>
                </a:solidFill>
                <a:latin typeface="Times New Roman" panose="02020603050405020304" pitchFamily="18" charset="0"/>
                <a:ea typeface="楷体_GB2312" pitchFamily="49" charset="-122"/>
              </a:rPr>
              <a:t> </a:t>
            </a:r>
            <a:r>
              <a:rPr lang="en-US" altLang="zh-CN" sz="4000" b="1">
                <a:solidFill>
                  <a:srgbClr val="FF0000"/>
                </a:solidFill>
                <a:latin typeface="Times New Roman" panose="02020603050405020304" pitchFamily="18" charset="0"/>
                <a:ea typeface="楷体_GB2312" pitchFamily="49" charset="-122"/>
              </a:rPr>
              <a:t>&lt; 0</a:t>
            </a:r>
            <a:r>
              <a:rPr lang="en-US" altLang="zh-CN" sz="4000" b="1" i="1">
                <a:latin typeface="Times New Roman" panose="02020603050405020304" pitchFamily="18" charset="0"/>
                <a:ea typeface="楷体_GB2312" pitchFamily="49" charset="-122"/>
              </a:rPr>
              <a:t> </a:t>
            </a:r>
            <a:r>
              <a:rPr lang="zh-CN" altLang="en-US" sz="4000" b="1" i="1">
                <a:latin typeface="Times New Roman" panose="02020603050405020304" pitchFamily="18" charset="0"/>
                <a:ea typeface="楷体_GB2312" pitchFamily="49" charset="-122"/>
              </a:rPr>
              <a:t>， </a:t>
            </a:r>
            <a:r>
              <a:rPr lang="zh-CN" altLang="en-US" sz="4000" b="1">
                <a:latin typeface="Times New Roman" panose="02020603050405020304" pitchFamily="18" charset="0"/>
                <a:ea typeface="楷体_GB2312" pitchFamily="49" charset="-122"/>
              </a:rPr>
              <a:t>等压反应系统</a:t>
            </a:r>
            <a:r>
              <a:rPr lang="zh-CN" altLang="en-US" sz="4000" b="1">
                <a:solidFill>
                  <a:srgbClr val="FF0000"/>
                </a:solidFill>
                <a:latin typeface="Times New Roman" panose="02020603050405020304" pitchFamily="18" charset="0"/>
                <a:ea typeface="楷体_GB2312" pitchFamily="49" charset="-122"/>
              </a:rPr>
              <a:t>放热</a:t>
            </a:r>
            <a:r>
              <a:rPr lang="zh-CN" altLang="en-US" sz="4000" b="1">
                <a:latin typeface="Times New Roman" panose="02020603050405020304" pitchFamily="18" charset="0"/>
                <a:ea typeface="楷体_GB2312" pitchFamily="49" charset="-122"/>
              </a:rPr>
              <a:t>。</a:t>
            </a:r>
          </a:p>
        </p:txBody>
      </p:sp>
      <p:sp>
        <p:nvSpPr>
          <p:cNvPr id="710661" name="Rectangle 5">
            <a:extLst>
              <a:ext uri="{FF2B5EF4-FFF2-40B4-BE49-F238E27FC236}">
                <a16:creationId xmlns:a16="http://schemas.microsoft.com/office/drawing/2014/main" id="{B4B26255-E0BF-4720-9439-B985C9F54819}"/>
              </a:ext>
            </a:extLst>
          </p:cNvPr>
          <p:cNvSpPr>
            <a:spLocks noChangeArrowheads="1"/>
          </p:cNvSpPr>
          <p:nvPr/>
        </p:nvSpPr>
        <p:spPr bwMode="auto">
          <a:xfrm>
            <a:off x="250825" y="3068638"/>
            <a:ext cx="8208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000" b="1" i="1">
                <a:solidFill>
                  <a:srgbClr val="D60093"/>
                </a:solidFill>
                <a:latin typeface="Times New Roman" panose="02020603050405020304" pitchFamily="18" charset="0"/>
                <a:ea typeface="楷体_GB2312" pitchFamily="49" charset="-122"/>
              </a:rPr>
              <a:t>Q</a:t>
            </a:r>
            <a:r>
              <a:rPr kumimoji="1" lang="en-US" altLang="zh-CN" sz="4000" b="1" i="1" baseline="-25000">
                <a:solidFill>
                  <a:srgbClr val="D60093"/>
                </a:solidFill>
                <a:latin typeface="Times New Roman" panose="02020603050405020304" pitchFamily="18" charset="0"/>
                <a:ea typeface="楷体_GB2312" pitchFamily="49" charset="-122"/>
              </a:rPr>
              <a:t>p</a:t>
            </a:r>
            <a:r>
              <a:rPr kumimoji="1" lang="en-US" altLang="zh-CN" sz="4000" b="1">
                <a:solidFill>
                  <a:srgbClr val="D60093"/>
                </a:solidFill>
                <a:latin typeface="Times New Roman" panose="02020603050405020304" pitchFamily="18" charset="0"/>
                <a:ea typeface="楷体_GB2312" pitchFamily="49" charset="-122"/>
              </a:rPr>
              <a:t> (</a:t>
            </a:r>
            <a:r>
              <a:rPr kumimoji="1" lang="en-US" altLang="zh-CN" sz="4000" b="1">
                <a:solidFill>
                  <a:srgbClr val="D60093"/>
                </a:solidFill>
                <a:latin typeface="Times New Roman" panose="02020603050405020304" pitchFamily="18" charset="0"/>
                <a:ea typeface="楷体_GB2312" pitchFamily="49" charset="-122"/>
                <a:sym typeface="Symbol" panose="05050102010706020507" pitchFamily="18" charset="2"/>
              </a:rPr>
              <a:t></a:t>
            </a:r>
            <a:r>
              <a:rPr kumimoji="1" lang="en-US" altLang="zh-CN" sz="4000" b="1" i="1">
                <a:solidFill>
                  <a:srgbClr val="D60093"/>
                </a:solidFill>
                <a:latin typeface="Times New Roman" panose="02020603050405020304" pitchFamily="18" charset="0"/>
                <a:ea typeface="楷体_GB2312" pitchFamily="49" charset="-122"/>
              </a:rPr>
              <a:t>H</a:t>
            </a:r>
            <a:r>
              <a:rPr kumimoji="1" lang="en-US" altLang="zh-CN" sz="4000" b="1">
                <a:solidFill>
                  <a:srgbClr val="D60093"/>
                </a:solidFill>
                <a:latin typeface="Times New Roman" panose="02020603050405020304" pitchFamily="18" charset="0"/>
                <a:ea typeface="楷体_GB2312" pitchFamily="49" charset="-122"/>
              </a:rPr>
              <a:t>) &gt; 0</a:t>
            </a:r>
            <a:r>
              <a:rPr kumimoji="1" lang="zh-CN" altLang="en-US" sz="4000" b="1">
                <a:latin typeface="Times New Roman" panose="02020603050405020304" pitchFamily="18" charset="0"/>
                <a:ea typeface="楷体_GB2312" pitchFamily="49" charset="-122"/>
              </a:rPr>
              <a:t>，  等压反应系统</a:t>
            </a:r>
            <a:r>
              <a:rPr kumimoji="1" lang="zh-CN" altLang="en-US" sz="4000" b="1">
                <a:solidFill>
                  <a:srgbClr val="D60093"/>
                </a:solidFill>
                <a:latin typeface="Times New Roman" panose="02020603050405020304" pitchFamily="18" charset="0"/>
                <a:ea typeface="楷体_GB2312" pitchFamily="49" charset="-122"/>
              </a:rPr>
              <a:t>吸热</a:t>
            </a:r>
            <a:r>
              <a:rPr kumimoji="1" lang="zh-CN" altLang="en-US" sz="4000" b="1">
                <a:latin typeface="Times New Roman" panose="02020603050405020304" pitchFamily="18" charset="0"/>
                <a:ea typeface="楷体_GB2312" pitchFamily="49" charset="-122"/>
              </a:rPr>
              <a:t>。</a:t>
            </a:r>
            <a:endParaRPr kumimoji="1" lang="zh-CN" altLang="en-US" sz="4000" b="1" baseline="-25000">
              <a:latin typeface="Times New Roman" panose="02020603050405020304" pitchFamily="18" charset="0"/>
              <a:ea typeface="楷体_GB2312" pitchFamily="49" charset="-122"/>
            </a:endParaRPr>
          </a:p>
        </p:txBody>
      </p:sp>
      <p:sp>
        <p:nvSpPr>
          <p:cNvPr id="710662" name="Rectangle 6">
            <a:extLst>
              <a:ext uri="{FF2B5EF4-FFF2-40B4-BE49-F238E27FC236}">
                <a16:creationId xmlns:a16="http://schemas.microsoft.com/office/drawing/2014/main" id="{9708D214-45B7-4569-A3A9-AB0D4F8AC879}"/>
              </a:ext>
            </a:extLst>
          </p:cNvPr>
          <p:cNvSpPr>
            <a:spLocks noChangeArrowheads="1"/>
          </p:cNvSpPr>
          <p:nvPr/>
        </p:nvSpPr>
        <p:spPr bwMode="auto">
          <a:xfrm>
            <a:off x="179388" y="3789363"/>
            <a:ext cx="864235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4000" b="1">
                <a:latin typeface="Times New Roman" panose="02020603050405020304" pitchFamily="18" charset="0"/>
                <a:ea typeface="楷体_GB2312" pitchFamily="49" charset="-122"/>
              </a:rPr>
              <a:t>吸热反应例：</a:t>
            </a:r>
            <a:r>
              <a:rPr lang="en-US" altLang="zh-CN" sz="4000" b="1">
                <a:solidFill>
                  <a:schemeClr val="tx1"/>
                </a:solidFill>
                <a:latin typeface="Times New Roman" panose="02020603050405020304" pitchFamily="18" charset="0"/>
                <a:ea typeface="楷体_GB2312" pitchFamily="49" charset="-122"/>
              </a:rPr>
              <a:t>N</a:t>
            </a:r>
            <a:r>
              <a:rPr lang="en-US" altLang="zh-CN" sz="4000" b="1" baseline="-30000">
                <a:solidFill>
                  <a:schemeClr val="tx1"/>
                </a:solidFill>
                <a:latin typeface="Times New Roman" panose="02020603050405020304" pitchFamily="18" charset="0"/>
                <a:ea typeface="楷体_GB2312" pitchFamily="49" charset="-122"/>
              </a:rPr>
              <a:t>2</a:t>
            </a:r>
            <a:r>
              <a:rPr lang="en-US" altLang="zh-CN" sz="4000" b="1">
                <a:solidFill>
                  <a:schemeClr val="tx1"/>
                </a:solidFill>
                <a:latin typeface="Times New Roman" panose="02020603050405020304" pitchFamily="18" charset="0"/>
                <a:ea typeface="楷体_GB2312" pitchFamily="49" charset="-122"/>
              </a:rPr>
              <a:t>(g) + O</a:t>
            </a:r>
            <a:r>
              <a:rPr lang="en-US" altLang="zh-CN" sz="4000" b="1" baseline="-30000">
                <a:solidFill>
                  <a:schemeClr val="tx1"/>
                </a:solidFill>
                <a:latin typeface="Times New Roman" panose="02020603050405020304" pitchFamily="18" charset="0"/>
                <a:ea typeface="楷体_GB2312" pitchFamily="49" charset="-122"/>
              </a:rPr>
              <a:t>2</a:t>
            </a:r>
            <a:r>
              <a:rPr lang="en-US" altLang="zh-CN" sz="4000" b="1">
                <a:solidFill>
                  <a:schemeClr val="tx1"/>
                </a:solidFill>
                <a:latin typeface="Times New Roman" panose="02020603050405020304" pitchFamily="18" charset="0"/>
                <a:ea typeface="楷体_GB2312" pitchFamily="49" charset="-122"/>
              </a:rPr>
              <a:t>(g) </a:t>
            </a:r>
            <a:r>
              <a:rPr lang="en-US" altLang="zh-CN" sz="4000" b="1">
                <a:solidFill>
                  <a:schemeClr val="tx1"/>
                </a:solidFill>
                <a:latin typeface="Times New Roman" panose="02020603050405020304" pitchFamily="18" charset="0"/>
                <a:ea typeface="楷体_GB2312" pitchFamily="49" charset="-122"/>
                <a:sym typeface="Symbol" panose="05050102010706020507" pitchFamily="18" charset="2"/>
              </a:rPr>
              <a:t>= </a:t>
            </a:r>
            <a:r>
              <a:rPr lang="en-US" altLang="zh-CN" sz="4000" b="1">
                <a:solidFill>
                  <a:schemeClr val="tx1"/>
                </a:solidFill>
                <a:latin typeface="Times New Roman" panose="02020603050405020304" pitchFamily="18" charset="0"/>
                <a:ea typeface="楷体_GB2312" pitchFamily="49" charset="-122"/>
              </a:rPr>
              <a:t>2NO(g) </a:t>
            </a:r>
            <a:br>
              <a:rPr lang="en-US" altLang="zh-CN" sz="4000" b="1">
                <a:solidFill>
                  <a:schemeClr val="tx1"/>
                </a:solidFill>
                <a:latin typeface="Times New Roman" panose="02020603050405020304" pitchFamily="18" charset="0"/>
                <a:ea typeface="楷体_GB2312" pitchFamily="49" charset="-122"/>
              </a:rPr>
            </a:br>
            <a:r>
              <a:rPr lang="en-US" altLang="zh-CN" sz="4000" b="1">
                <a:solidFill>
                  <a:schemeClr val="tx1"/>
                </a:solidFill>
                <a:latin typeface="Times New Roman" panose="02020603050405020304" pitchFamily="18" charset="0"/>
                <a:ea typeface="楷体_GB2312" pitchFamily="49" charset="-122"/>
              </a:rPr>
              <a:t>                         </a:t>
            </a:r>
            <a:r>
              <a:rPr lang="en-US" altLang="zh-CN" sz="4000" b="1">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4000" b="1" baseline="-25000">
                <a:solidFill>
                  <a:schemeClr val="tx1"/>
                </a:solidFill>
                <a:latin typeface="Times New Roman" panose="02020603050405020304" pitchFamily="18" charset="0"/>
                <a:ea typeface="楷体_GB2312" pitchFamily="49" charset="-122"/>
              </a:rPr>
              <a:t>r</a:t>
            </a:r>
            <a:r>
              <a:rPr lang="en-US" altLang="zh-CN" sz="4000" b="1" i="1">
                <a:solidFill>
                  <a:schemeClr val="tx1"/>
                </a:solidFill>
                <a:latin typeface="Times New Roman" panose="02020603050405020304" pitchFamily="18" charset="0"/>
                <a:ea typeface="楷体_GB2312" pitchFamily="49" charset="-122"/>
              </a:rPr>
              <a:t>H</a:t>
            </a:r>
            <a:r>
              <a:rPr lang="en-US" altLang="zh-CN" sz="4000" b="1" baseline="-25000">
                <a:solidFill>
                  <a:schemeClr val="tx1"/>
                </a:solidFill>
                <a:latin typeface="Times New Roman" panose="02020603050405020304" pitchFamily="18" charset="0"/>
                <a:ea typeface="楷体_GB2312" pitchFamily="49" charset="-122"/>
              </a:rPr>
              <a:t>m</a:t>
            </a:r>
            <a:r>
              <a:rPr lang="en-US" altLang="zh-CN" sz="4000" b="1" baseline="30000">
                <a:solidFill>
                  <a:schemeClr val="tx1"/>
                </a:solidFill>
                <a:latin typeface="Arial Unicode MS" pitchFamily="34" charset="-122"/>
                <a:ea typeface="Arial Unicode MS" pitchFamily="34" charset="-122"/>
              </a:rPr>
              <a:t>Ɵ</a:t>
            </a:r>
            <a:r>
              <a:rPr lang="en-US" altLang="zh-CN" sz="4000" b="1" i="1">
                <a:solidFill>
                  <a:schemeClr val="tx1"/>
                </a:solidFill>
                <a:latin typeface="Times New Roman" panose="02020603050405020304" pitchFamily="18" charset="0"/>
                <a:ea typeface="楷体_GB2312" pitchFamily="49" charset="-122"/>
              </a:rPr>
              <a:t> </a:t>
            </a:r>
            <a:r>
              <a:rPr lang="en-US" altLang="zh-CN" sz="4000" b="1">
                <a:solidFill>
                  <a:schemeClr val="tx1"/>
                </a:solidFill>
                <a:latin typeface="Times New Roman" panose="02020603050405020304" pitchFamily="18" charset="0"/>
                <a:ea typeface="楷体_GB2312" pitchFamily="49" charset="-122"/>
              </a:rPr>
              <a:t>= 180.8 kJ</a:t>
            </a:r>
            <a:r>
              <a:rPr lang="en-US" altLang="zh-CN" sz="4000" b="1">
                <a:solidFill>
                  <a:schemeClr val="tx1"/>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4000" b="1">
                <a:solidFill>
                  <a:schemeClr val="tx1"/>
                </a:solidFill>
                <a:latin typeface="Times New Roman" panose="02020603050405020304" pitchFamily="18" charset="0"/>
                <a:ea typeface="楷体_GB2312" pitchFamily="49" charset="-122"/>
              </a:rPr>
              <a:t>mol</a:t>
            </a:r>
            <a:r>
              <a:rPr lang="en-US" altLang="zh-CN" sz="4000" b="1" baseline="30000">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4000" b="1" baseline="30000">
                <a:solidFill>
                  <a:schemeClr val="tx1"/>
                </a:solidFill>
                <a:latin typeface="Times New Roman" panose="02020603050405020304" pitchFamily="18" charset="0"/>
                <a:ea typeface="楷体_GB2312" pitchFamily="49" charset="-122"/>
              </a:rPr>
              <a:t>1</a:t>
            </a:r>
            <a:endParaRPr lang="en-US" altLang="zh-CN" sz="4000" b="1" baseline="30000">
              <a:latin typeface="Times New Roman" panose="02020603050405020304" pitchFamily="18" charset="0"/>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10659"/>
                                        </p:tgtEl>
                                        <p:attrNameLst>
                                          <p:attrName>style.visibility</p:attrName>
                                        </p:attrNameLst>
                                      </p:cBhvr>
                                      <p:to>
                                        <p:strVal val="visible"/>
                                      </p:to>
                                    </p:set>
                                    <p:animEffect transition="in" filter="diamond(in)">
                                      <p:cBhvr>
                                        <p:cTn id="7" dur="2000"/>
                                        <p:tgtEl>
                                          <p:spTgt spid="710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10661">
                                            <p:txEl>
                                              <p:pRg st="0" end="0"/>
                                            </p:txEl>
                                          </p:spTgt>
                                        </p:tgtEl>
                                        <p:attrNameLst>
                                          <p:attrName>style.visibility</p:attrName>
                                        </p:attrNameLst>
                                      </p:cBhvr>
                                      <p:to>
                                        <p:strVal val="visible"/>
                                      </p:to>
                                    </p:set>
                                    <p:animEffect transition="in" filter="slide(fromBottom)">
                                      <p:cBhvr>
                                        <p:cTn id="12" dur="500"/>
                                        <p:tgtEl>
                                          <p:spTgt spid="71066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0662"/>
                                        </p:tgtEl>
                                        <p:attrNameLst>
                                          <p:attrName>style.visibility</p:attrName>
                                        </p:attrNameLst>
                                      </p:cBhvr>
                                      <p:to>
                                        <p:strVal val="visible"/>
                                      </p:to>
                                    </p:set>
                                    <p:animEffect transition="in" filter="blinds(horizontal)">
                                      <p:cBhvr>
                                        <p:cTn id="17" dur="500"/>
                                        <p:tgtEl>
                                          <p:spTgt spid="7106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10660"/>
                                        </p:tgtEl>
                                        <p:attrNameLst>
                                          <p:attrName>style.visibility</p:attrName>
                                        </p:attrNameLst>
                                      </p:cBhvr>
                                      <p:to>
                                        <p:strVal val="visible"/>
                                      </p:to>
                                    </p:set>
                                    <p:anim calcmode="lin" valueType="num">
                                      <p:cBhvr additive="base">
                                        <p:cTn id="22" dur="500" fill="hold"/>
                                        <p:tgtEl>
                                          <p:spTgt spid="710660"/>
                                        </p:tgtEl>
                                        <p:attrNameLst>
                                          <p:attrName>ppt_x</p:attrName>
                                        </p:attrNameLst>
                                      </p:cBhvr>
                                      <p:tavLst>
                                        <p:tav tm="0">
                                          <p:val>
                                            <p:strVal val="#ppt_x"/>
                                          </p:val>
                                        </p:tav>
                                        <p:tav tm="100000">
                                          <p:val>
                                            <p:strVal val="#ppt_x"/>
                                          </p:val>
                                        </p:tav>
                                      </p:tavLst>
                                    </p:anim>
                                    <p:anim calcmode="lin" valueType="num">
                                      <p:cBhvr additive="base">
                                        <p:cTn id="23" dur="500" fill="hold"/>
                                        <p:tgtEl>
                                          <p:spTgt spid="7106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59" grpId="0"/>
      <p:bldP spid="710660" grpId="0"/>
      <p:bldP spid="710661" grpId="0" build="p"/>
      <p:bldP spid="71066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7BF42F1F-4185-4550-B7A5-85EE5C7201DA}"/>
              </a:ext>
            </a:extLst>
          </p:cNvPr>
          <p:cNvSpPr>
            <a:spLocks noGrp="1"/>
          </p:cNvSpPr>
          <p:nvPr>
            <p:ph type="sldNum" sz="quarter" idx="12"/>
          </p:nvPr>
        </p:nvSpPr>
        <p:spPr/>
        <p:txBody>
          <a:bodyPr/>
          <a:lstStyle/>
          <a:p>
            <a:fld id="{CF2F1CE7-1A31-41CA-9B63-2B9A33C7CD9D}" type="slidenum">
              <a:rPr lang="en-US" altLang="zh-CN"/>
              <a:pPr/>
              <a:t>65</a:t>
            </a:fld>
            <a:endParaRPr lang="en-US" altLang="zh-CN"/>
          </a:p>
        </p:txBody>
      </p:sp>
      <p:sp>
        <p:nvSpPr>
          <p:cNvPr id="711682" name="Rectangle 2">
            <a:extLst>
              <a:ext uri="{FF2B5EF4-FFF2-40B4-BE49-F238E27FC236}">
                <a16:creationId xmlns:a16="http://schemas.microsoft.com/office/drawing/2014/main" id="{A5DEF45D-C720-4DB3-9E13-E2425BD64A39}"/>
              </a:ext>
            </a:extLst>
          </p:cNvPr>
          <p:cNvSpPr>
            <a:spLocks noGrp="1" noChangeArrowheads="1"/>
          </p:cNvSpPr>
          <p:nvPr>
            <p:ph type="subTitle" idx="1"/>
          </p:nvPr>
        </p:nvSpPr>
        <p:spPr>
          <a:xfrm>
            <a:off x="323850" y="44450"/>
            <a:ext cx="8051800" cy="3959225"/>
          </a:xfrm>
        </p:spPr>
        <p:txBody>
          <a:bodyPr/>
          <a:lstStyle/>
          <a:p>
            <a:pPr algn="l">
              <a:lnSpc>
                <a:spcPct val="130000"/>
              </a:lnSpc>
            </a:pPr>
            <a:r>
              <a:rPr lang="zh-CN" altLang="en-US" sz="4000" b="1">
                <a:solidFill>
                  <a:srgbClr val="FF0000"/>
                </a:solidFill>
                <a:latin typeface="Times New Roman" panose="02020603050405020304" pitchFamily="18" charset="0"/>
                <a:ea typeface="楷体_GB2312" pitchFamily="49" charset="-122"/>
              </a:rPr>
              <a:t>放热反应举例：</a:t>
            </a:r>
            <a:br>
              <a:rPr lang="zh-CN" altLang="en-US" sz="4000" b="1">
                <a:solidFill>
                  <a:srgbClr val="0000FF"/>
                </a:solidFill>
                <a:latin typeface="Times New Roman" panose="02020603050405020304" pitchFamily="18" charset="0"/>
                <a:ea typeface="楷体_GB2312" pitchFamily="49" charset="-122"/>
              </a:rPr>
            </a:br>
            <a:r>
              <a:rPr lang="zh-CN" altLang="en-US" sz="4000" b="1">
                <a:latin typeface="Times New Roman" panose="02020603050405020304" pitchFamily="18" charset="0"/>
                <a:ea typeface="楷体_GB2312" pitchFamily="49" charset="-122"/>
              </a:rPr>
              <a:t> </a:t>
            </a:r>
            <a:r>
              <a:rPr lang="en-US" altLang="zh-CN" sz="4000" b="1">
                <a:latin typeface="Times New Roman" panose="02020603050405020304" pitchFamily="18" charset="0"/>
                <a:ea typeface="楷体_GB2312" pitchFamily="49" charset="-122"/>
              </a:rPr>
              <a:t>H</a:t>
            </a:r>
            <a:r>
              <a:rPr lang="en-US" altLang="zh-CN" sz="4000" b="1" baseline="-30000">
                <a:latin typeface="Times New Roman" panose="02020603050405020304" pitchFamily="18" charset="0"/>
                <a:ea typeface="楷体_GB2312" pitchFamily="49" charset="-122"/>
              </a:rPr>
              <a:t>2</a:t>
            </a:r>
            <a:r>
              <a:rPr lang="en-US" altLang="zh-CN" sz="4000" b="1">
                <a:latin typeface="Times New Roman" panose="02020603050405020304" pitchFamily="18" charset="0"/>
                <a:ea typeface="楷体_GB2312" pitchFamily="49" charset="-122"/>
              </a:rPr>
              <a:t>(g)+1/2O</a:t>
            </a:r>
            <a:r>
              <a:rPr lang="en-US" altLang="zh-CN" sz="4000" b="1" baseline="-30000">
                <a:latin typeface="Times New Roman" panose="02020603050405020304" pitchFamily="18" charset="0"/>
                <a:ea typeface="楷体_GB2312" pitchFamily="49" charset="-122"/>
              </a:rPr>
              <a:t>2</a:t>
            </a:r>
            <a:r>
              <a:rPr lang="en-US" altLang="zh-CN" sz="4000" b="1">
                <a:latin typeface="Times New Roman" panose="02020603050405020304" pitchFamily="18" charset="0"/>
                <a:ea typeface="楷体_GB2312" pitchFamily="49" charset="-122"/>
              </a:rPr>
              <a:t>(g) </a:t>
            </a:r>
            <a:r>
              <a:rPr lang="en-US" altLang="zh-CN" sz="4000" b="1">
                <a:latin typeface="Times New Roman" panose="02020603050405020304" pitchFamily="18" charset="0"/>
                <a:ea typeface="楷体_GB2312" pitchFamily="49" charset="-122"/>
                <a:sym typeface="Symbol" panose="05050102010706020507" pitchFamily="18" charset="2"/>
              </a:rPr>
              <a:t>=</a:t>
            </a:r>
            <a:r>
              <a:rPr lang="en-US" altLang="zh-CN" sz="4000" b="1">
                <a:latin typeface="Times New Roman" panose="02020603050405020304" pitchFamily="18" charset="0"/>
                <a:ea typeface="楷体_GB2312" pitchFamily="49" charset="-122"/>
              </a:rPr>
              <a:t> </a:t>
            </a:r>
            <a:r>
              <a:rPr lang="en-US" altLang="zh-CN" sz="4000" b="1">
                <a:solidFill>
                  <a:srgbClr val="0000FF"/>
                </a:solidFill>
                <a:latin typeface="Times New Roman" panose="02020603050405020304" pitchFamily="18" charset="0"/>
                <a:ea typeface="楷体_GB2312" pitchFamily="49" charset="-122"/>
              </a:rPr>
              <a:t>H</a:t>
            </a:r>
            <a:r>
              <a:rPr lang="en-US" altLang="zh-CN" sz="4000" b="1" baseline="-30000">
                <a:solidFill>
                  <a:srgbClr val="0000FF"/>
                </a:solidFill>
                <a:latin typeface="Times New Roman" panose="02020603050405020304" pitchFamily="18" charset="0"/>
                <a:ea typeface="楷体_GB2312" pitchFamily="49" charset="-122"/>
              </a:rPr>
              <a:t>2</a:t>
            </a:r>
            <a:r>
              <a:rPr lang="en-US" altLang="zh-CN" sz="4000" b="1">
                <a:solidFill>
                  <a:srgbClr val="0000FF"/>
                </a:solidFill>
                <a:latin typeface="Times New Roman" panose="02020603050405020304" pitchFamily="18" charset="0"/>
                <a:ea typeface="楷体_GB2312" pitchFamily="49" charset="-122"/>
              </a:rPr>
              <a:t>O(g)</a:t>
            </a:r>
            <a:r>
              <a:rPr lang="en-US" altLang="zh-CN" sz="4000" b="1">
                <a:latin typeface="Times New Roman" panose="02020603050405020304" pitchFamily="18" charset="0"/>
                <a:ea typeface="楷体_GB2312" pitchFamily="49" charset="-122"/>
              </a:rPr>
              <a:t> </a:t>
            </a:r>
            <a:br>
              <a:rPr lang="en-US" altLang="zh-CN" sz="4000" b="1">
                <a:latin typeface="Times New Roman" panose="02020603050405020304" pitchFamily="18" charset="0"/>
                <a:ea typeface="楷体_GB2312" pitchFamily="49" charset="-122"/>
              </a:rPr>
            </a:br>
            <a:r>
              <a:rPr lang="en-US" altLang="zh-CN" sz="4000" b="1">
                <a:latin typeface="Times New Roman" panose="02020603050405020304" pitchFamily="18" charset="0"/>
                <a:ea typeface="楷体_GB2312" pitchFamily="49" charset="-122"/>
                <a:sym typeface="Symbol" panose="05050102010706020507" pitchFamily="18" charset="2"/>
              </a:rPr>
              <a:t></a:t>
            </a:r>
            <a:r>
              <a:rPr lang="en-US" altLang="zh-CN" sz="4000" b="1" baseline="-25000">
                <a:latin typeface="Times New Roman" panose="02020603050405020304" pitchFamily="18" charset="0"/>
                <a:ea typeface="楷体_GB2312" pitchFamily="49" charset="-122"/>
              </a:rPr>
              <a:t>r</a:t>
            </a:r>
            <a:r>
              <a:rPr lang="en-US" altLang="zh-CN" sz="4000" b="1" i="1">
                <a:latin typeface="Times New Roman" panose="02020603050405020304" pitchFamily="18" charset="0"/>
                <a:ea typeface="楷体_GB2312" pitchFamily="49" charset="-122"/>
              </a:rPr>
              <a:t>H</a:t>
            </a:r>
            <a:r>
              <a:rPr lang="en-US" altLang="zh-CN" sz="4000" b="1" baseline="-25000">
                <a:latin typeface="Times New Roman" panose="02020603050405020304" pitchFamily="18" charset="0"/>
                <a:ea typeface="楷体_GB2312" pitchFamily="49" charset="-122"/>
              </a:rPr>
              <a:t>m</a:t>
            </a:r>
            <a:r>
              <a:rPr lang="en-US" altLang="zh-CN" sz="4000" b="1" baseline="30000">
                <a:latin typeface="Arial Unicode MS" pitchFamily="34" charset="-122"/>
                <a:ea typeface="Arial Unicode MS" pitchFamily="34" charset="-122"/>
              </a:rPr>
              <a:t>Ɵ</a:t>
            </a:r>
            <a:r>
              <a:rPr lang="en-US" altLang="zh-CN" sz="4000" b="1">
                <a:latin typeface="Arial Unicode MS" pitchFamily="34" charset="-122"/>
                <a:ea typeface="Arial Unicode MS" pitchFamily="34" charset="-122"/>
              </a:rPr>
              <a:t> </a:t>
            </a:r>
            <a:r>
              <a:rPr lang="en-US" altLang="zh-CN" sz="4000" b="1">
                <a:latin typeface="Times New Roman" panose="02020603050405020304" pitchFamily="18" charset="0"/>
                <a:ea typeface="楷体_GB2312" pitchFamily="49" charset="-122"/>
              </a:rPr>
              <a:t>= </a:t>
            </a:r>
            <a:r>
              <a:rPr lang="en-US" altLang="zh-CN" sz="4000" b="1">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4000" b="1">
                <a:solidFill>
                  <a:srgbClr val="0000FF"/>
                </a:solidFill>
                <a:latin typeface="Times New Roman" panose="02020603050405020304" pitchFamily="18" charset="0"/>
                <a:ea typeface="楷体_GB2312" pitchFamily="49" charset="-122"/>
              </a:rPr>
              <a:t> </a:t>
            </a:r>
            <a:r>
              <a:rPr lang="en-US" altLang="zh-CN" sz="4000" b="1">
                <a:latin typeface="Times New Roman" panose="02020603050405020304" pitchFamily="18" charset="0"/>
                <a:ea typeface="楷体_GB2312" pitchFamily="49" charset="-122"/>
              </a:rPr>
              <a:t>241.8 kJ</a:t>
            </a:r>
            <a:r>
              <a:rPr lang="en-US" altLang="zh-CN" sz="4000" b="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4000" b="1">
                <a:latin typeface="Times New Roman" panose="02020603050405020304" pitchFamily="18" charset="0"/>
                <a:ea typeface="楷体_GB2312" pitchFamily="49" charset="-122"/>
              </a:rPr>
              <a:t>mol</a:t>
            </a:r>
            <a:r>
              <a:rPr lang="en-US" altLang="zh-CN" sz="4000" b="1" baseline="30000">
                <a:latin typeface="Times New Roman" panose="02020603050405020304" pitchFamily="18" charset="0"/>
                <a:ea typeface="楷体_GB2312" pitchFamily="49" charset="-122"/>
              </a:rPr>
              <a:t>–1</a:t>
            </a:r>
            <a:br>
              <a:rPr lang="en-US" altLang="zh-CN" sz="4000" b="1">
                <a:latin typeface="Times New Roman" panose="02020603050405020304" pitchFamily="18" charset="0"/>
                <a:ea typeface="楷体_GB2312" pitchFamily="49" charset="-122"/>
              </a:rPr>
            </a:br>
            <a:r>
              <a:rPr lang="en-US" altLang="zh-CN" sz="4000" b="1">
                <a:latin typeface="Times New Roman" panose="02020603050405020304" pitchFamily="18" charset="0"/>
                <a:ea typeface="楷体_GB2312" pitchFamily="49" charset="-122"/>
              </a:rPr>
              <a:t>H</a:t>
            </a:r>
            <a:r>
              <a:rPr lang="en-US" altLang="zh-CN" sz="4000" b="1" baseline="-30000">
                <a:latin typeface="Times New Roman" panose="02020603050405020304" pitchFamily="18" charset="0"/>
                <a:ea typeface="楷体_GB2312" pitchFamily="49" charset="-122"/>
              </a:rPr>
              <a:t>2</a:t>
            </a:r>
            <a:r>
              <a:rPr lang="en-US" altLang="zh-CN" sz="4000" b="1">
                <a:latin typeface="Times New Roman" panose="02020603050405020304" pitchFamily="18" charset="0"/>
                <a:ea typeface="楷体_GB2312" pitchFamily="49" charset="-122"/>
              </a:rPr>
              <a:t>(g)+ 1/2O</a:t>
            </a:r>
            <a:r>
              <a:rPr lang="en-US" altLang="zh-CN" sz="4000" b="1" baseline="-30000">
                <a:latin typeface="Times New Roman" panose="02020603050405020304" pitchFamily="18" charset="0"/>
                <a:ea typeface="楷体_GB2312" pitchFamily="49" charset="-122"/>
              </a:rPr>
              <a:t>2</a:t>
            </a:r>
            <a:r>
              <a:rPr lang="en-US" altLang="zh-CN" sz="4000" b="1">
                <a:latin typeface="Times New Roman" panose="02020603050405020304" pitchFamily="18" charset="0"/>
                <a:ea typeface="楷体_GB2312" pitchFamily="49" charset="-122"/>
              </a:rPr>
              <a:t>(g) </a:t>
            </a:r>
            <a:r>
              <a:rPr lang="en-US" altLang="zh-CN" sz="4000" b="1">
                <a:latin typeface="Times New Roman" panose="02020603050405020304" pitchFamily="18" charset="0"/>
                <a:ea typeface="楷体_GB2312" pitchFamily="49" charset="-122"/>
                <a:sym typeface="Symbol" panose="05050102010706020507" pitchFamily="18" charset="2"/>
              </a:rPr>
              <a:t>=</a:t>
            </a:r>
            <a:r>
              <a:rPr lang="en-US" altLang="zh-CN" sz="4000" b="1">
                <a:latin typeface="Times New Roman" panose="02020603050405020304" pitchFamily="18" charset="0"/>
                <a:ea typeface="楷体_GB2312" pitchFamily="49" charset="-122"/>
              </a:rPr>
              <a:t> </a:t>
            </a:r>
            <a:r>
              <a:rPr lang="en-US" altLang="zh-CN" sz="4000" b="1">
                <a:solidFill>
                  <a:srgbClr val="0000FF"/>
                </a:solidFill>
                <a:latin typeface="Times New Roman" panose="02020603050405020304" pitchFamily="18" charset="0"/>
                <a:ea typeface="楷体_GB2312" pitchFamily="49" charset="-122"/>
              </a:rPr>
              <a:t>H</a:t>
            </a:r>
            <a:r>
              <a:rPr lang="en-US" altLang="zh-CN" sz="4000" b="1" baseline="-30000">
                <a:solidFill>
                  <a:srgbClr val="0000FF"/>
                </a:solidFill>
                <a:latin typeface="Times New Roman" panose="02020603050405020304" pitchFamily="18" charset="0"/>
                <a:ea typeface="楷体_GB2312" pitchFamily="49" charset="-122"/>
              </a:rPr>
              <a:t>2</a:t>
            </a:r>
            <a:r>
              <a:rPr lang="en-US" altLang="zh-CN" sz="4000" b="1">
                <a:solidFill>
                  <a:srgbClr val="0000FF"/>
                </a:solidFill>
                <a:latin typeface="Times New Roman" panose="02020603050405020304" pitchFamily="18" charset="0"/>
                <a:ea typeface="楷体_GB2312" pitchFamily="49" charset="-122"/>
              </a:rPr>
              <a:t>O(</a:t>
            </a:r>
            <a:r>
              <a:rPr lang="en-US" altLang="zh-CN" sz="4000" b="1" i="1">
                <a:solidFill>
                  <a:srgbClr val="0000FF"/>
                </a:solidFill>
                <a:latin typeface="Times New Roman" panose="02020603050405020304" pitchFamily="18" charset="0"/>
                <a:ea typeface="楷体_GB2312" pitchFamily="49" charset="-122"/>
              </a:rPr>
              <a:t>l</a:t>
            </a:r>
            <a:r>
              <a:rPr lang="en-US" altLang="zh-CN" sz="4000" b="1">
                <a:solidFill>
                  <a:srgbClr val="0000FF"/>
                </a:solidFill>
                <a:latin typeface="Times New Roman" panose="02020603050405020304" pitchFamily="18" charset="0"/>
                <a:ea typeface="楷体_GB2312" pitchFamily="49" charset="-122"/>
              </a:rPr>
              <a:t>)</a:t>
            </a:r>
            <a:r>
              <a:rPr lang="en-US" altLang="zh-CN" sz="4000" b="1">
                <a:latin typeface="Times New Roman" panose="02020603050405020304" pitchFamily="18" charset="0"/>
                <a:ea typeface="楷体_GB2312" pitchFamily="49" charset="-122"/>
              </a:rPr>
              <a:t> </a:t>
            </a:r>
            <a:br>
              <a:rPr lang="en-US" altLang="zh-CN" sz="4000" b="1">
                <a:latin typeface="Times New Roman" panose="02020603050405020304" pitchFamily="18" charset="0"/>
                <a:ea typeface="楷体_GB2312" pitchFamily="49" charset="-122"/>
              </a:rPr>
            </a:br>
            <a:r>
              <a:rPr lang="en-US" altLang="zh-CN" sz="4000" b="1">
                <a:latin typeface="Times New Roman" panose="02020603050405020304" pitchFamily="18" charset="0"/>
                <a:ea typeface="楷体_GB2312" pitchFamily="49" charset="-122"/>
              </a:rPr>
              <a:t> </a:t>
            </a:r>
            <a:r>
              <a:rPr lang="en-US" altLang="zh-CN" sz="4000" b="1">
                <a:latin typeface="Times New Roman" panose="02020603050405020304" pitchFamily="18" charset="0"/>
                <a:ea typeface="楷体_GB2312" pitchFamily="49" charset="-122"/>
                <a:sym typeface="Symbol" panose="05050102010706020507" pitchFamily="18" charset="2"/>
              </a:rPr>
              <a:t></a:t>
            </a:r>
            <a:r>
              <a:rPr lang="en-US" altLang="zh-CN" sz="4000" b="1" baseline="-25000">
                <a:latin typeface="Times New Roman" panose="02020603050405020304" pitchFamily="18" charset="0"/>
                <a:ea typeface="楷体_GB2312" pitchFamily="49" charset="-122"/>
              </a:rPr>
              <a:t>r</a:t>
            </a:r>
            <a:r>
              <a:rPr lang="en-US" altLang="zh-CN" sz="4000" b="1" i="1">
                <a:latin typeface="Times New Roman" panose="02020603050405020304" pitchFamily="18" charset="0"/>
                <a:ea typeface="楷体_GB2312" pitchFamily="49" charset="-122"/>
              </a:rPr>
              <a:t>H</a:t>
            </a:r>
            <a:r>
              <a:rPr lang="en-US" altLang="zh-CN" sz="4000" b="1" baseline="-25000">
                <a:latin typeface="Times New Roman" panose="02020603050405020304" pitchFamily="18" charset="0"/>
                <a:ea typeface="楷体_GB2312" pitchFamily="49" charset="-122"/>
              </a:rPr>
              <a:t>m</a:t>
            </a:r>
            <a:r>
              <a:rPr lang="en-US" altLang="zh-CN" sz="4000" b="1" baseline="30000">
                <a:latin typeface="Arial Unicode MS" pitchFamily="34" charset="-122"/>
                <a:ea typeface="Arial Unicode MS" pitchFamily="34" charset="-122"/>
              </a:rPr>
              <a:t>Ɵ</a:t>
            </a:r>
            <a:r>
              <a:rPr lang="en-US" altLang="zh-CN" sz="4000" b="1">
                <a:latin typeface="Arial Unicode MS" pitchFamily="34" charset="-122"/>
                <a:ea typeface="Arial Unicode MS" pitchFamily="34" charset="-122"/>
              </a:rPr>
              <a:t> </a:t>
            </a:r>
            <a:r>
              <a:rPr lang="en-US" altLang="zh-CN" sz="4000" b="1">
                <a:latin typeface="Times New Roman" panose="02020603050405020304" pitchFamily="18" charset="0"/>
                <a:ea typeface="楷体_GB2312" pitchFamily="49" charset="-122"/>
              </a:rPr>
              <a:t>= </a:t>
            </a:r>
            <a:r>
              <a:rPr lang="en-US" altLang="zh-CN" sz="4000" b="1">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4000" b="1">
                <a:solidFill>
                  <a:srgbClr val="0000FF"/>
                </a:solidFill>
                <a:latin typeface="Times New Roman" panose="02020603050405020304" pitchFamily="18" charset="0"/>
                <a:ea typeface="楷体_GB2312" pitchFamily="49" charset="-122"/>
              </a:rPr>
              <a:t> </a:t>
            </a:r>
            <a:r>
              <a:rPr lang="en-US" altLang="zh-CN" sz="4000" b="1">
                <a:latin typeface="Times New Roman" panose="02020603050405020304" pitchFamily="18" charset="0"/>
                <a:ea typeface="楷体_GB2312" pitchFamily="49" charset="-122"/>
              </a:rPr>
              <a:t>285.8 kJ</a:t>
            </a:r>
            <a:r>
              <a:rPr lang="en-US" altLang="zh-CN" sz="4000" b="1">
                <a:latin typeface="Times New Roman" panose="02020603050405020304" pitchFamily="18" charset="0"/>
                <a:ea typeface="楷体_GB2312" pitchFamily="49" charset="-122"/>
                <a:sym typeface="Symbol" panose="05050102010706020507" pitchFamily="18" charset="2"/>
              </a:rPr>
              <a:t>•</a:t>
            </a:r>
            <a:r>
              <a:rPr lang="en-US" altLang="zh-CN" sz="4000" b="1">
                <a:latin typeface="Times New Roman" panose="02020603050405020304" pitchFamily="18" charset="0"/>
                <a:ea typeface="楷体_GB2312" pitchFamily="49" charset="-122"/>
              </a:rPr>
              <a:t>mol</a:t>
            </a:r>
            <a:r>
              <a:rPr lang="en-US" altLang="zh-CN" sz="4000" b="1" baseline="30000">
                <a:latin typeface="Times New Roman" panose="02020603050405020304" pitchFamily="18" charset="0"/>
                <a:ea typeface="楷体_GB2312" pitchFamily="49" charset="-122"/>
              </a:rPr>
              <a:t>–1</a:t>
            </a:r>
          </a:p>
        </p:txBody>
      </p:sp>
      <p:sp>
        <p:nvSpPr>
          <p:cNvPr id="711683" name="Rectangle 3">
            <a:extLst>
              <a:ext uri="{FF2B5EF4-FFF2-40B4-BE49-F238E27FC236}">
                <a16:creationId xmlns:a16="http://schemas.microsoft.com/office/drawing/2014/main" id="{55505784-7FBE-44CC-A681-9E1DA6F24C19}"/>
              </a:ext>
            </a:extLst>
          </p:cNvPr>
          <p:cNvSpPr>
            <a:spLocks noChangeArrowheads="1"/>
          </p:cNvSpPr>
          <p:nvPr/>
        </p:nvSpPr>
        <p:spPr bwMode="auto">
          <a:xfrm>
            <a:off x="323850" y="4221163"/>
            <a:ext cx="8351838"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defRPr kumimoji="1" sz="2400">
                <a:solidFill>
                  <a:schemeClr val="tx1"/>
                </a:solidFill>
                <a:latin typeface="Times New Roman" panose="02020603050405020304" pitchFamily="18" charset="0"/>
                <a:ea typeface="宋体" panose="02010600030101010101" pitchFamily="2" charset="-122"/>
              </a:defRPr>
            </a:lvl1pPr>
            <a:lvl2pPr marL="541338">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buFontTx/>
              <a:buChar char="•"/>
            </a:pPr>
            <a:r>
              <a:rPr lang="zh-CN" altLang="en-US" sz="4000" b="1">
                <a:solidFill>
                  <a:srgbClr val="0000FF"/>
                </a:solidFill>
              </a:rPr>
              <a:t>焓</a:t>
            </a:r>
            <a:r>
              <a:rPr lang="en-US" altLang="zh-CN" sz="4000" b="1">
                <a:solidFill>
                  <a:srgbClr val="0000FF"/>
                </a:solidFill>
              </a:rPr>
              <a:t>(</a:t>
            </a:r>
            <a:r>
              <a:rPr lang="en-US" altLang="zh-CN" sz="4000" b="1" i="1">
                <a:solidFill>
                  <a:srgbClr val="0000FF"/>
                </a:solidFill>
              </a:rPr>
              <a:t>H</a:t>
            </a:r>
            <a:r>
              <a:rPr lang="en-US" altLang="zh-CN" sz="4000" b="1">
                <a:solidFill>
                  <a:srgbClr val="0000FF"/>
                </a:solidFill>
              </a:rPr>
              <a:t>, enthalpy)</a:t>
            </a:r>
            <a:r>
              <a:rPr lang="zh-CN" altLang="en-US" sz="4000" b="1">
                <a:solidFill>
                  <a:srgbClr val="0000FF"/>
                </a:solidFill>
              </a:rPr>
              <a:t>是状态函数，焓变值取决于反应物和生成物的状态。</a:t>
            </a:r>
          </a:p>
          <a:p>
            <a:pPr algn="just">
              <a:lnSpc>
                <a:spcPct val="110000"/>
              </a:lnSpc>
              <a:buFontTx/>
              <a:buChar char="•"/>
            </a:pPr>
            <a:r>
              <a:rPr lang="zh-CN" altLang="en-US" sz="4000" b="1">
                <a:solidFill>
                  <a:srgbClr val="0000FF"/>
                </a:solidFill>
              </a:rPr>
              <a:t> 焓无绝对数值，单位是</a:t>
            </a:r>
            <a:r>
              <a:rPr lang="en-US" altLang="zh-CN" sz="4000" b="1">
                <a:solidFill>
                  <a:srgbClr val="0000FF"/>
                </a:solidFill>
              </a:rPr>
              <a:t>J</a:t>
            </a:r>
            <a:r>
              <a:rPr lang="zh-CN" altLang="en-US" sz="4000" b="1">
                <a:solidFill>
                  <a:srgbClr val="0000FF"/>
                </a:solidFill>
              </a:rPr>
              <a:t>或</a:t>
            </a:r>
            <a:r>
              <a:rPr lang="en-US" altLang="zh-CN" sz="4000" b="1">
                <a:solidFill>
                  <a:srgbClr val="0000FF"/>
                </a:solidFill>
              </a:rPr>
              <a:t>kJ</a:t>
            </a:r>
            <a:r>
              <a:rPr lang="zh-CN" altLang="en-US" sz="4000" b="1">
                <a:solidFill>
                  <a:srgbClr val="0000FF"/>
                </a:solidFill>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1682">
                                            <p:txEl>
                                              <p:pRg st="0" end="0"/>
                                            </p:txEl>
                                          </p:spTgt>
                                        </p:tgtEl>
                                        <p:attrNameLst>
                                          <p:attrName>style.visibility</p:attrName>
                                        </p:attrNameLst>
                                      </p:cBhvr>
                                      <p:to>
                                        <p:strVal val="visible"/>
                                      </p:to>
                                    </p:set>
                                    <p:animEffect transition="in" filter="blinds(horizontal)">
                                      <p:cBhvr>
                                        <p:cTn id="7" dur="500"/>
                                        <p:tgtEl>
                                          <p:spTgt spid="7116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1683">
                                            <p:txEl>
                                              <p:pRg st="0" end="0"/>
                                            </p:txEl>
                                          </p:spTgt>
                                        </p:tgtEl>
                                        <p:attrNameLst>
                                          <p:attrName>style.visibility</p:attrName>
                                        </p:attrNameLst>
                                      </p:cBhvr>
                                      <p:to>
                                        <p:strVal val="visible"/>
                                      </p:to>
                                    </p:set>
                                    <p:animEffect transition="in" filter="blinds(horizontal)">
                                      <p:cBhvr>
                                        <p:cTn id="12" dur="500"/>
                                        <p:tgtEl>
                                          <p:spTgt spid="7116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1683">
                                            <p:txEl>
                                              <p:pRg st="1" end="1"/>
                                            </p:txEl>
                                          </p:spTgt>
                                        </p:tgtEl>
                                        <p:attrNameLst>
                                          <p:attrName>style.visibility</p:attrName>
                                        </p:attrNameLst>
                                      </p:cBhvr>
                                      <p:to>
                                        <p:strVal val="visible"/>
                                      </p:to>
                                    </p:set>
                                    <p:animEffect transition="in" filter="blinds(horizontal)">
                                      <p:cBhvr>
                                        <p:cTn id="17" dur="500"/>
                                        <p:tgtEl>
                                          <p:spTgt spid="7116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2"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DEFE5903-5EE9-4536-B5E4-934A751150B9}"/>
              </a:ext>
            </a:extLst>
          </p:cNvPr>
          <p:cNvSpPr>
            <a:spLocks noGrp="1"/>
          </p:cNvSpPr>
          <p:nvPr>
            <p:ph type="sldNum" sz="quarter" idx="12"/>
          </p:nvPr>
        </p:nvSpPr>
        <p:spPr/>
        <p:txBody>
          <a:bodyPr/>
          <a:lstStyle/>
          <a:p>
            <a:fld id="{29B7522B-4A83-474A-9DD0-7084960CB9F2}" type="slidenum">
              <a:rPr lang="en-US" altLang="zh-CN"/>
              <a:pPr/>
              <a:t>66</a:t>
            </a:fld>
            <a:endParaRPr lang="en-US" altLang="zh-CN"/>
          </a:p>
        </p:txBody>
      </p:sp>
      <p:sp>
        <p:nvSpPr>
          <p:cNvPr id="712706" name="Rectangle 2">
            <a:extLst>
              <a:ext uri="{FF2B5EF4-FFF2-40B4-BE49-F238E27FC236}">
                <a16:creationId xmlns:a16="http://schemas.microsoft.com/office/drawing/2014/main" id="{CC58C8BC-46DC-4F3D-B36F-E0679974F4D1}"/>
              </a:ext>
            </a:extLst>
          </p:cNvPr>
          <p:cNvSpPr>
            <a:spLocks noGrp="1" noChangeArrowheads="1"/>
          </p:cNvSpPr>
          <p:nvPr>
            <p:ph type="body" idx="1"/>
          </p:nvPr>
        </p:nvSpPr>
        <p:spPr>
          <a:xfrm>
            <a:off x="323850" y="188913"/>
            <a:ext cx="8515350" cy="2479675"/>
          </a:xfrm>
        </p:spPr>
        <p:txBody>
          <a:bodyPr/>
          <a:lstStyle/>
          <a:p>
            <a:pPr algn="just">
              <a:lnSpc>
                <a:spcPct val="130000"/>
              </a:lnSpc>
              <a:buFontTx/>
              <a:buNone/>
            </a:pPr>
            <a:r>
              <a:rPr lang="zh-CN" altLang="en-US" sz="3600" b="1">
                <a:latin typeface="Times New Roman" panose="02020603050405020304" pitchFamily="18" charset="0"/>
                <a:ea typeface="楷体_GB2312" pitchFamily="49" charset="-122"/>
              </a:rPr>
              <a:t>例：</a:t>
            </a:r>
          </a:p>
          <a:p>
            <a:pPr algn="just">
              <a:lnSpc>
                <a:spcPct val="130000"/>
              </a:lnSpc>
              <a:buFontTx/>
              <a:buNone/>
            </a:pPr>
            <a:r>
              <a:rPr lang="en-US" altLang="zh-CN" b="1">
                <a:latin typeface="Times New Roman" panose="02020603050405020304" pitchFamily="18" charset="0"/>
                <a:ea typeface="楷体_GB2312" pitchFamily="49" charset="-122"/>
              </a:rPr>
              <a:t>CH</a:t>
            </a:r>
            <a:r>
              <a:rPr lang="en-US" altLang="zh-CN" b="1" baseline="-30000">
                <a:latin typeface="Times New Roman" panose="02020603050405020304" pitchFamily="18" charset="0"/>
                <a:ea typeface="楷体_GB2312" pitchFamily="49" charset="-122"/>
              </a:rPr>
              <a:t>4</a:t>
            </a:r>
            <a:r>
              <a:rPr lang="en-US" altLang="zh-CN" b="1">
                <a:latin typeface="Times New Roman" panose="02020603050405020304" pitchFamily="18" charset="0"/>
                <a:ea typeface="楷体_GB2312" pitchFamily="49" charset="-122"/>
              </a:rPr>
              <a:t>(g)+2O</a:t>
            </a:r>
            <a:r>
              <a:rPr lang="en-US" altLang="zh-CN" b="1" baseline="-30000">
                <a:latin typeface="Times New Roman" panose="02020603050405020304" pitchFamily="18" charset="0"/>
                <a:ea typeface="楷体_GB2312" pitchFamily="49" charset="-122"/>
              </a:rPr>
              <a:t>2 </a:t>
            </a:r>
            <a:r>
              <a:rPr lang="en-US" altLang="zh-CN" b="1">
                <a:latin typeface="Times New Roman" panose="02020603050405020304" pitchFamily="18" charset="0"/>
                <a:ea typeface="楷体_GB2312" pitchFamily="49" charset="-122"/>
                <a:sym typeface="Symbol" panose="05050102010706020507" pitchFamily="18" charset="2"/>
              </a:rPr>
              <a:t>= </a:t>
            </a:r>
            <a:r>
              <a:rPr lang="en-US" altLang="zh-CN" b="1">
                <a:latin typeface="Times New Roman" panose="02020603050405020304" pitchFamily="18" charset="0"/>
                <a:ea typeface="楷体_GB2312" pitchFamily="49" charset="-122"/>
              </a:rPr>
              <a:t>CO</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(g)+2H</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O(g)  </a:t>
            </a:r>
            <a:r>
              <a:rPr lang="en-US" altLang="zh-CN" b="1">
                <a:latin typeface="Times New Roman" panose="02020603050405020304" pitchFamily="18" charset="0"/>
                <a:ea typeface="楷体_GB2312" pitchFamily="49" charset="-122"/>
                <a:sym typeface="Symbol" panose="05050102010706020507" pitchFamily="18" charset="2"/>
              </a:rPr>
              <a:t></a:t>
            </a:r>
            <a:r>
              <a:rPr lang="en-US" altLang="zh-CN" b="1" baseline="-25000">
                <a:latin typeface="Times New Roman" panose="02020603050405020304" pitchFamily="18" charset="0"/>
                <a:ea typeface="楷体_GB2312" pitchFamily="49" charset="-122"/>
                <a:sym typeface="Symbol" panose="05050102010706020507" pitchFamily="18" charset="2"/>
              </a:rPr>
              <a:t>r</a:t>
            </a:r>
            <a:r>
              <a:rPr lang="en-US" altLang="zh-CN" b="1" i="1">
                <a:latin typeface="Times New Roman" panose="02020603050405020304" pitchFamily="18" charset="0"/>
                <a:ea typeface="楷体_GB2312" pitchFamily="49" charset="-122"/>
              </a:rPr>
              <a:t>H</a:t>
            </a:r>
            <a:r>
              <a:rPr lang="en-US" altLang="zh-CN" b="1" baseline="-25000">
                <a:latin typeface="Times New Roman" panose="02020603050405020304" pitchFamily="18" charset="0"/>
                <a:ea typeface="楷体_GB2312" pitchFamily="49" charset="-122"/>
              </a:rPr>
              <a:t>1</a:t>
            </a:r>
            <a:r>
              <a:rPr lang="en-US" altLang="zh-CN" b="1">
                <a:latin typeface="Times New Roman" panose="02020603050405020304" pitchFamily="18" charset="0"/>
                <a:ea typeface="楷体_GB2312" pitchFamily="49" charset="-122"/>
              </a:rPr>
              <a:t> = </a:t>
            </a:r>
            <a:r>
              <a:rPr lang="en-US" altLang="zh-CN" b="1">
                <a:latin typeface="Times New Roman" panose="02020603050405020304" pitchFamily="18" charset="0"/>
                <a:ea typeface="楷体_GB2312" pitchFamily="49" charset="-122"/>
                <a:sym typeface="Symbol" panose="05050102010706020507" pitchFamily="18" charset="2"/>
              </a:rPr>
              <a:t></a:t>
            </a:r>
            <a:r>
              <a:rPr lang="en-US" altLang="zh-CN" b="1">
                <a:latin typeface="Times New Roman" panose="02020603050405020304" pitchFamily="18" charset="0"/>
                <a:ea typeface="楷体_GB2312" pitchFamily="49" charset="-122"/>
              </a:rPr>
              <a:t>802 kJ</a:t>
            </a:r>
          </a:p>
          <a:p>
            <a:pPr algn="just">
              <a:lnSpc>
                <a:spcPct val="130000"/>
              </a:lnSpc>
              <a:buFontTx/>
              <a:buNone/>
            </a:pPr>
            <a:r>
              <a:rPr lang="en-US" altLang="zh-CN" b="1">
                <a:latin typeface="Times New Roman" panose="02020603050405020304" pitchFamily="18" charset="0"/>
                <a:ea typeface="楷体_GB2312" pitchFamily="49" charset="-122"/>
              </a:rPr>
              <a:t>         2H</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O(g) </a:t>
            </a:r>
            <a:r>
              <a:rPr lang="en-US" altLang="zh-CN" b="1">
                <a:latin typeface="Times New Roman" panose="02020603050405020304" pitchFamily="18" charset="0"/>
                <a:ea typeface="楷体_GB2312" pitchFamily="49" charset="-122"/>
                <a:sym typeface="Symbol" panose="05050102010706020507" pitchFamily="18" charset="2"/>
              </a:rPr>
              <a:t>=</a:t>
            </a:r>
            <a:r>
              <a:rPr lang="en-US" altLang="zh-CN" b="1">
                <a:latin typeface="Times New Roman" panose="02020603050405020304" pitchFamily="18" charset="0"/>
                <a:ea typeface="楷体_GB2312" pitchFamily="49" charset="-122"/>
              </a:rPr>
              <a:t> 2H</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O(l)               </a:t>
            </a:r>
            <a:r>
              <a:rPr lang="en-US" altLang="zh-CN" b="1">
                <a:latin typeface="Times New Roman" panose="02020603050405020304" pitchFamily="18" charset="0"/>
                <a:ea typeface="楷体_GB2312" pitchFamily="49" charset="-122"/>
                <a:sym typeface="Symbol" panose="05050102010706020507" pitchFamily="18" charset="2"/>
              </a:rPr>
              <a:t></a:t>
            </a:r>
            <a:r>
              <a:rPr lang="en-US" altLang="zh-CN" b="1" baseline="-25000">
                <a:latin typeface="Times New Roman" panose="02020603050405020304" pitchFamily="18" charset="0"/>
                <a:ea typeface="楷体_GB2312" pitchFamily="49" charset="-122"/>
                <a:sym typeface="Symbol" panose="05050102010706020507" pitchFamily="18" charset="2"/>
              </a:rPr>
              <a:t>r</a:t>
            </a:r>
            <a:r>
              <a:rPr lang="en-US" altLang="zh-CN" b="1" i="1">
                <a:latin typeface="Times New Roman" panose="02020603050405020304" pitchFamily="18" charset="0"/>
                <a:ea typeface="楷体_GB2312" pitchFamily="49" charset="-122"/>
              </a:rPr>
              <a:t>H</a:t>
            </a:r>
            <a:r>
              <a:rPr lang="en-US" altLang="zh-CN" b="1" baseline="-25000">
                <a:latin typeface="Times New Roman" panose="02020603050405020304" pitchFamily="18" charset="0"/>
                <a:ea typeface="楷体_GB2312" pitchFamily="49" charset="-122"/>
              </a:rPr>
              <a:t>2 </a:t>
            </a:r>
            <a:r>
              <a:rPr lang="en-US" altLang="zh-CN"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sym typeface="Symbol" panose="05050102010706020507" pitchFamily="18" charset="2"/>
              </a:rPr>
              <a:t></a:t>
            </a:r>
            <a:r>
              <a:rPr lang="en-US" altLang="zh-CN" b="1">
                <a:latin typeface="Times New Roman" panose="02020603050405020304" pitchFamily="18" charset="0"/>
                <a:ea typeface="楷体_GB2312" pitchFamily="49" charset="-122"/>
              </a:rPr>
              <a:t>88 kJ</a:t>
            </a:r>
          </a:p>
        </p:txBody>
      </p:sp>
      <p:sp>
        <p:nvSpPr>
          <p:cNvPr id="712707" name="Line 3">
            <a:extLst>
              <a:ext uri="{FF2B5EF4-FFF2-40B4-BE49-F238E27FC236}">
                <a16:creationId xmlns:a16="http://schemas.microsoft.com/office/drawing/2014/main" id="{57D53061-8988-4A0E-B353-C7892EA1A695}"/>
              </a:ext>
            </a:extLst>
          </p:cNvPr>
          <p:cNvSpPr>
            <a:spLocks noChangeShapeType="1"/>
          </p:cNvSpPr>
          <p:nvPr/>
        </p:nvSpPr>
        <p:spPr bwMode="auto">
          <a:xfrm>
            <a:off x="1547813" y="1916113"/>
            <a:ext cx="838200" cy="3810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2708" name="Line 4">
            <a:extLst>
              <a:ext uri="{FF2B5EF4-FFF2-40B4-BE49-F238E27FC236}">
                <a16:creationId xmlns:a16="http://schemas.microsoft.com/office/drawing/2014/main" id="{81386631-431E-4B58-8D97-6638D9F56A75}"/>
              </a:ext>
            </a:extLst>
          </p:cNvPr>
          <p:cNvSpPr>
            <a:spLocks noChangeShapeType="1"/>
          </p:cNvSpPr>
          <p:nvPr/>
        </p:nvSpPr>
        <p:spPr bwMode="auto">
          <a:xfrm>
            <a:off x="4643438" y="1268413"/>
            <a:ext cx="838200" cy="3810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2709" name="Line 5">
            <a:extLst>
              <a:ext uri="{FF2B5EF4-FFF2-40B4-BE49-F238E27FC236}">
                <a16:creationId xmlns:a16="http://schemas.microsoft.com/office/drawing/2014/main" id="{7CC5AA73-00AC-433A-8F6D-D2FA40E1082E}"/>
              </a:ext>
            </a:extLst>
          </p:cNvPr>
          <p:cNvSpPr>
            <a:spLocks noChangeShapeType="1"/>
          </p:cNvSpPr>
          <p:nvPr/>
        </p:nvSpPr>
        <p:spPr bwMode="auto">
          <a:xfrm>
            <a:off x="179388" y="2636838"/>
            <a:ext cx="83534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2710" name="Rectangle 6">
            <a:extLst>
              <a:ext uri="{FF2B5EF4-FFF2-40B4-BE49-F238E27FC236}">
                <a16:creationId xmlns:a16="http://schemas.microsoft.com/office/drawing/2014/main" id="{E0FCBF64-8712-4ABA-A2D1-944A8E8B885A}"/>
              </a:ext>
            </a:extLst>
          </p:cNvPr>
          <p:cNvSpPr>
            <a:spLocks noChangeArrowheads="1"/>
          </p:cNvSpPr>
          <p:nvPr/>
        </p:nvSpPr>
        <p:spPr bwMode="auto">
          <a:xfrm>
            <a:off x="-28575" y="2781300"/>
            <a:ext cx="912653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20000"/>
              </a:spcBef>
            </a:pPr>
            <a:r>
              <a:rPr kumimoji="1" lang="en-US" altLang="zh-CN" sz="4000" b="1">
                <a:latin typeface="Times New Roman" panose="02020603050405020304" pitchFamily="18" charset="0"/>
              </a:rPr>
              <a:t>CH</a:t>
            </a:r>
            <a:r>
              <a:rPr kumimoji="1" lang="en-US" altLang="zh-CN" sz="4000" b="1" baseline="-25000">
                <a:latin typeface="Times New Roman" panose="02020603050405020304" pitchFamily="18" charset="0"/>
              </a:rPr>
              <a:t>4</a:t>
            </a:r>
            <a:r>
              <a:rPr kumimoji="1" lang="en-US" altLang="zh-CN" sz="4000" b="1">
                <a:latin typeface="Times New Roman" panose="02020603050405020304" pitchFamily="18" charset="0"/>
              </a:rPr>
              <a:t>(g)+2O</a:t>
            </a:r>
            <a:r>
              <a:rPr kumimoji="1" lang="en-US" altLang="zh-CN" sz="4000" b="1" baseline="-25000">
                <a:latin typeface="Times New Roman" panose="02020603050405020304" pitchFamily="18" charset="0"/>
              </a:rPr>
              <a:t>2</a:t>
            </a:r>
            <a:r>
              <a:rPr kumimoji="1" lang="en-US" altLang="zh-CN" sz="4000" b="1">
                <a:latin typeface="Times New Roman" panose="02020603050405020304" pitchFamily="18" charset="0"/>
              </a:rPr>
              <a:t> </a:t>
            </a:r>
            <a:r>
              <a:rPr kumimoji="1" lang="en-US" altLang="zh-CN" sz="4000" b="1">
                <a:latin typeface="Times New Roman" panose="02020603050405020304" pitchFamily="18" charset="0"/>
                <a:sym typeface="Symbol" panose="05050102010706020507" pitchFamily="18" charset="2"/>
              </a:rPr>
              <a:t> </a:t>
            </a:r>
            <a:r>
              <a:rPr kumimoji="1" lang="en-US" altLang="zh-CN" sz="4000" b="1">
                <a:latin typeface="Times New Roman" panose="02020603050405020304" pitchFamily="18" charset="0"/>
              </a:rPr>
              <a:t>CO</a:t>
            </a:r>
            <a:r>
              <a:rPr kumimoji="1" lang="en-US" altLang="zh-CN" sz="4000" b="1" baseline="-25000">
                <a:latin typeface="Times New Roman" panose="02020603050405020304" pitchFamily="18" charset="0"/>
              </a:rPr>
              <a:t>2</a:t>
            </a:r>
            <a:r>
              <a:rPr kumimoji="1" lang="en-US" altLang="zh-CN" sz="4000" b="1">
                <a:latin typeface="Times New Roman" panose="02020603050405020304" pitchFamily="18" charset="0"/>
              </a:rPr>
              <a:t>(g)+2H</a:t>
            </a:r>
            <a:r>
              <a:rPr kumimoji="1" lang="en-US" altLang="zh-CN" sz="4000" b="1" baseline="-25000">
                <a:latin typeface="Times New Roman" panose="02020603050405020304" pitchFamily="18" charset="0"/>
              </a:rPr>
              <a:t>2</a:t>
            </a:r>
            <a:r>
              <a:rPr kumimoji="1" lang="en-US" altLang="zh-CN" sz="4000" b="1">
                <a:latin typeface="Times New Roman" panose="02020603050405020304" pitchFamily="18" charset="0"/>
              </a:rPr>
              <a:t>O (</a:t>
            </a:r>
            <a:r>
              <a:rPr kumimoji="1" lang="en-US" altLang="zh-CN" sz="4000" b="1" i="1">
                <a:latin typeface="Times New Roman" panose="02020603050405020304" pitchFamily="18" charset="0"/>
              </a:rPr>
              <a:t>l </a:t>
            </a:r>
            <a:r>
              <a:rPr kumimoji="1" lang="en-US" altLang="zh-CN" sz="4000" b="1">
                <a:latin typeface="Times New Roman" panose="02020603050405020304" pitchFamily="18" charset="0"/>
              </a:rPr>
              <a:t>)</a:t>
            </a:r>
            <a:r>
              <a:rPr kumimoji="1" lang="en-US" altLang="zh-CN" sz="4000" b="1" i="1">
                <a:latin typeface="Times New Roman" panose="02020603050405020304" pitchFamily="18" charset="0"/>
              </a:rPr>
              <a:t> </a:t>
            </a:r>
            <a:r>
              <a:rPr kumimoji="1" lang="en-US" altLang="zh-CN" sz="4000" b="1">
                <a:solidFill>
                  <a:srgbClr val="FF0000"/>
                </a:solidFill>
                <a:latin typeface="Times New Roman" panose="02020603050405020304" pitchFamily="18" charset="0"/>
                <a:sym typeface="Symbol" panose="05050102010706020507" pitchFamily="18" charset="2"/>
              </a:rPr>
              <a:t></a:t>
            </a:r>
            <a:r>
              <a:rPr kumimoji="1" lang="en-US" altLang="zh-CN" sz="4000" b="1" baseline="-25000">
                <a:solidFill>
                  <a:srgbClr val="FF0000"/>
                </a:solidFill>
                <a:latin typeface="Times New Roman" panose="02020603050405020304" pitchFamily="18" charset="0"/>
                <a:sym typeface="Symbol" panose="05050102010706020507" pitchFamily="18" charset="2"/>
              </a:rPr>
              <a:t>r</a:t>
            </a:r>
            <a:r>
              <a:rPr kumimoji="1" lang="en-US" altLang="zh-CN" sz="4000" b="1" i="1">
                <a:solidFill>
                  <a:srgbClr val="FF0000"/>
                </a:solidFill>
                <a:latin typeface="Times New Roman" panose="02020603050405020304" pitchFamily="18" charset="0"/>
              </a:rPr>
              <a:t>H</a:t>
            </a:r>
            <a:r>
              <a:rPr kumimoji="1" lang="en-US" altLang="zh-CN" sz="4000" b="1">
                <a:solidFill>
                  <a:srgbClr val="FF0000"/>
                </a:solidFill>
                <a:latin typeface="Times New Roman" panose="02020603050405020304" pitchFamily="18" charset="0"/>
              </a:rPr>
              <a:t> </a:t>
            </a:r>
            <a:r>
              <a:rPr kumimoji="1" lang="en-US" altLang="zh-CN" sz="4000" b="1" i="1">
                <a:solidFill>
                  <a:srgbClr val="FF0000"/>
                </a:solidFill>
                <a:latin typeface="Times New Roman" panose="02020603050405020304" pitchFamily="18" charset="0"/>
              </a:rPr>
              <a:t>=</a:t>
            </a:r>
            <a:r>
              <a:rPr kumimoji="1" lang="en-US" altLang="zh-CN" sz="4000" b="1">
                <a:solidFill>
                  <a:srgbClr val="FF0000"/>
                </a:solidFill>
                <a:latin typeface="Times New Roman" panose="02020603050405020304" pitchFamily="18" charset="0"/>
              </a:rPr>
              <a:t>?</a:t>
            </a:r>
            <a:r>
              <a:rPr kumimoji="1" lang="en-US" altLang="zh-CN" sz="4000">
                <a:latin typeface="Times New Roman" panose="02020603050405020304" pitchFamily="18" charset="0"/>
              </a:rPr>
              <a:t> </a:t>
            </a:r>
          </a:p>
        </p:txBody>
      </p:sp>
      <p:sp>
        <p:nvSpPr>
          <p:cNvPr id="712711" name="Rectangle 7">
            <a:extLst>
              <a:ext uri="{FF2B5EF4-FFF2-40B4-BE49-F238E27FC236}">
                <a16:creationId xmlns:a16="http://schemas.microsoft.com/office/drawing/2014/main" id="{7632C510-D72B-4B7B-A90A-C3F4E312A3A9}"/>
              </a:ext>
            </a:extLst>
          </p:cNvPr>
          <p:cNvSpPr>
            <a:spLocks noChangeArrowheads="1"/>
          </p:cNvSpPr>
          <p:nvPr/>
        </p:nvSpPr>
        <p:spPr bwMode="auto">
          <a:xfrm>
            <a:off x="174625" y="3849688"/>
            <a:ext cx="8777288"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20000"/>
              </a:spcBef>
            </a:pPr>
            <a:r>
              <a:rPr kumimoji="1" lang="en-US" altLang="zh-CN" sz="4000" b="1">
                <a:latin typeface="Times New Roman" panose="02020603050405020304" pitchFamily="18" charset="0"/>
                <a:sym typeface="Symbol" panose="05050102010706020507" pitchFamily="18" charset="2"/>
              </a:rPr>
              <a:t></a:t>
            </a:r>
            <a:r>
              <a:rPr kumimoji="1" lang="en-US" altLang="zh-CN" sz="4000" b="1" baseline="-25000">
                <a:latin typeface="Times New Roman" panose="02020603050405020304" pitchFamily="18" charset="0"/>
                <a:sym typeface="Symbol" panose="05050102010706020507" pitchFamily="18" charset="2"/>
              </a:rPr>
              <a:t>r</a:t>
            </a:r>
            <a:r>
              <a:rPr kumimoji="1" lang="en-US" altLang="zh-CN" sz="4000" b="1" i="1">
                <a:latin typeface="Times New Roman" panose="02020603050405020304" pitchFamily="18" charset="0"/>
              </a:rPr>
              <a:t>H</a:t>
            </a:r>
            <a:r>
              <a:rPr kumimoji="1" lang="en-US" altLang="zh-CN" sz="4000" b="1">
                <a:latin typeface="Times New Roman" panose="02020603050405020304" pitchFamily="18" charset="0"/>
              </a:rPr>
              <a:t> = </a:t>
            </a:r>
            <a:r>
              <a:rPr kumimoji="1" lang="en-US" altLang="zh-CN" sz="4000" b="1">
                <a:latin typeface="Times New Roman" panose="02020603050405020304" pitchFamily="18" charset="0"/>
                <a:sym typeface="Symbol" panose="05050102010706020507" pitchFamily="18" charset="2"/>
              </a:rPr>
              <a:t></a:t>
            </a:r>
            <a:r>
              <a:rPr kumimoji="1" lang="en-US" altLang="zh-CN" sz="4000" b="1" baseline="-25000">
                <a:latin typeface="Times New Roman" panose="02020603050405020304" pitchFamily="18" charset="0"/>
                <a:sym typeface="Symbol" panose="05050102010706020507" pitchFamily="18" charset="2"/>
              </a:rPr>
              <a:t>r</a:t>
            </a:r>
            <a:r>
              <a:rPr kumimoji="1" lang="en-US" altLang="zh-CN" sz="4000" b="1" i="1">
                <a:latin typeface="Times New Roman" panose="02020603050405020304" pitchFamily="18" charset="0"/>
              </a:rPr>
              <a:t>H</a:t>
            </a:r>
            <a:r>
              <a:rPr kumimoji="1" lang="en-US" altLang="zh-CN" sz="4000" b="1" baseline="-25000">
                <a:latin typeface="Times New Roman" panose="02020603050405020304" pitchFamily="18" charset="0"/>
              </a:rPr>
              <a:t>1</a:t>
            </a:r>
            <a:r>
              <a:rPr kumimoji="1" lang="en-US" altLang="zh-CN" sz="4000" b="1">
                <a:latin typeface="Times New Roman" panose="02020603050405020304" pitchFamily="18" charset="0"/>
              </a:rPr>
              <a:t>+</a:t>
            </a:r>
            <a:r>
              <a:rPr kumimoji="1" lang="en-US" altLang="zh-CN" sz="4000" b="1">
                <a:latin typeface="Times New Roman" panose="02020603050405020304" pitchFamily="18" charset="0"/>
                <a:sym typeface="Symbol" panose="05050102010706020507" pitchFamily="18" charset="2"/>
              </a:rPr>
              <a:t></a:t>
            </a:r>
            <a:r>
              <a:rPr kumimoji="1" lang="en-US" altLang="zh-CN" sz="4000" b="1" baseline="-25000">
                <a:latin typeface="Times New Roman" panose="02020603050405020304" pitchFamily="18" charset="0"/>
                <a:sym typeface="Symbol" panose="05050102010706020507" pitchFamily="18" charset="2"/>
              </a:rPr>
              <a:t>r</a:t>
            </a:r>
            <a:r>
              <a:rPr kumimoji="1" lang="en-US" altLang="zh-CN" sz="4000" b="1" i="1">
                <a:latin typeface="Times New Roman" panose="02020603050405020304" pitchFamily="18" charset="0"/>
              </a:rPr>
              <a:t>H</a:t>
            </a:r>
            <a:r>
              <a:rPr kumimoji="1" lang="en-US" altLang="zh-CN" sz="4000" b="1" baseline="-25000">
                <a:latin typeface="Times New Roman" panose="02020603050405020304" pitchFamily="18" charset="0"/>
              </a:rPr>
              <a:t>2</a:t>
            </a:r>
            <a:r>
              <a:rPr kumimoji="1" lang="en-US" altLang="zh-CN" sz="4000" b="1">
                <a:latin typeface="Times New Roman" panose="02020603050405020304" pitchFamily="18" charset="0"/>
              </a:rPr>
              <a:t>= </a:t>
            </a:r>
            <a:r>
              <a:rPr kumimoji="1" lang="en-US" altLang="zh-CN" sz="4000" b="1">
                <a:latin typeface="Times New Roman" panose="02020603050405020304" pitchFamily="18" charset="0"/>
                <a:sym typeface="Symbol" panose="05050102010706020507" pitchFamily="18" charset="2"/>
              </a:rPr>
              <a:t></a:t>
            </a:r>
            <a:r>
              <a:rPr kumimoji="1" lang="en-US" altLang="zh-CN" sz="4000" b="1">
                <a:latin typeface="Times New Roman" panose="02020603050405020304" pitchFamily="18" charset="0"/>
              </a:rPr>
              <a:t>(802+88) = </a:t>
            </a:r>
            <a:r>
              <a:rPr kumimoji="1" lang="en-US" altLang="zh-CN" sz="4000" b="1">
                <a:latin typeface="Times New Roman" panose="02020603050405020304" pitchFamily="18" charset="0"/>
                <a:sym typeface="Symbol" panose="05050102010706020507" pitchFamily="18" charset="2"/>
              </a:rPr>
              <a:t></a:t>
            </a:r>
            <a:r>
              <a:rPr kumimoji="1" lang="en-US" altLang="zh-CN" sz="4000" b="1">
                <a:latin typeface="Times New Roman" panose="02020603050405020304" pitchFamily="18" charset="0"/>
              </a:rPr>
              <a:t>890 kJ</a:t>
            </a:r>
          </a:p>
        </p:txBody>
      </p:sp>
      <p:sp>
        <p:nvSpPr>
          <p:cNvPr id="712712" name="Rectangle 8">
            <a:extLst>
              <a:ext uri="{FF2B5EF4-FFF2-40B4-BE49-F238E27FC236}">
                <a16:creationId xmlns:a16="http://schemas.microsoft.com/office/drawing/2014/main" id="{08910F5C-0451-4440-8019-67841D302000}"/>
              </a:ext>
            </a:extLst>
          </p:cNvPr>
          <p:cNvSpPr>
            <a:spLocks noChangeArrowheads="1"/>
          </p:cNvSpPr>
          <p:nvPr/>
        </p:nvSpPr>
        <p:spPr bwMode="auto">
          <a:xfrm>
            <a:off x="323850" y="5013325"/>
            <a:ext cx="8566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400" b="1">
                <a:solidFill>
                  <a:srgbClr val="0000CC"/>
                </a:solidFill>
                <a:latin typeface="Times New Roman" panose="02020603050405020304" pitchFamily="18" charset="0"/>
                <a:ea typeface="楷体_GB2312" pitchFamily="49" charset="-122"/>
              </a:rPr>
              <a:t>焓是一种广度性质，具有加和性。</a:t>
            </a:r>
          </a:p>
        </p:txBody>
      </p:sp>
      <p:sp>
        <p:nvSpPr>
          <p:cNvPr id="712713" name="Text Box 9">
            <a:extLst>
              <a:ext uri="{FF2B5EF4-FFF2-40B4-BE49-F238E27FC236}">
                <a16:creationId xmlns:a16="http://schemas.microsoft.com/office/drawing/2014/main" id="{84204AE5-1360-4F41-A427-D0D2F74AC893}"/>
              </a:ext>
            </a:extLst>
          </p:cNvPr>
          <p:cNvSpPr txBox="1">
            <a:spLocks noChangeArrowheads="1"/>
          </p:cNvSpPr>
          <p:nvPr/>
        </p:nvSpPr>
        <p:spPr bwMode="auto">
          <a:xfrm>
            <a:off x="250825" y="1916113"/>
            <a:ext cx="720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000" b="1">
                <a:solidFill>
                  <a:srgbClr val="FF0000"/>
                </a:solidFill>
                <a:latin typeface="Times New Roman" panose="02020603050405020304" pitchFamily="18" charset="0"/>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3"/>
                                        </p:tgtEl>
                                        <p:attrNameLst>
                                          <p:attrName>style.visibility</p:attrName>
                                        </p:attrNameLst>
                                      </p:cBhvr>
                                      <p:to>
                                        <p:strVal val="visible"/>
                                      </p:to>
                                    </p:set>
                                    <p:animEffect transition="in" filter="blinds(horizontal)">
                                      <p:cBhvr>
                                        <p:cTn id="7" dur="500"/>
                                        <p:tgtEl>
                                          <p:spTgt spid="7127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12709"/>
                                        </p:tgtEl>
                                        <p:attrNameLst>
                                          <p:attrName>style.visibility</p:attrName>
                                        </p:attrNameLst>
                                      </p:cBhvr>
                                      <p:to>
                                        <p:strVal val="visible"/>
                                      </p:to>
                                    </p:set>
                                    <p:anim calcmode="lin" valueType="num">
                                      <p:cBhvr additive="base">
                                        <p:cTn id="12" dur="500" fill="hold"/>
                                        <p:tgtEl>
                                          <p:spTgt spid="712709"/>
                                        </p:tgtEl>
                                        <p:attrNameLst>
                                          <p:attrName>ppt_x</p:attrName>
                                        </p:attrNameLst>
                                      </p:cBhvr>
                                      <p:tavLst>
                                        <p:tav tm="0">
                                          <p:val>
                                            <p:strVal val="#ppt_x"/>
                                          </p:val>
                                        </p:tav>
                                        <p:tav tm="100000">
                                          <p:val>
                                            <p:strVal val="#ppt_x"/>
                                          </p:val>
                                        </p:tav>
                                      </p:tavLst>
                                    </p:anim>
                                    <p:anim calcmode="lin" valueType="num">
                                      <p:cBhvr additive="base">
                                        <p:cTn id="13" dur="500" fill="hold"/>
                                        <p:tgtEl>
                                          <p:spTgt spid="71270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712708"/>
                                        </p:tgtEl>
                                        <p:attrNameLst>
                                          <p:attrName>style.visibility</p:attrName>
                                        </p:attrNameLst>
                                      </p:cBhvr>
                                      <p:to>
                                        <p:strVal val="visible"/>
                                      </p:to>
                                    </p:set>
                                    <p:anim calcmode="lin" valueType="num">
                                      <p:cBhvr additive="base">
                                        <p:cTn id="18" dur="500" fill="hold"/>
                                        <p:tgtEl>
                                          <p:spTgt spid="712708"/>
                                        </p:tgtEl>
                                        <p:attrNameLst>
                                          <p:attrName>ppt_x</p:attrName>
                                        </p:attrNameLst>
                                      </p:cBhvr>
                                      <p:tavLst>
                                        <p:tav tm="0">
                                          <p:val>
                                            <p:strVal val="0-#ppt_w/2"/>
                                          </p:val>
                                        </p:tav>
                                        <p:tav tm="100000">
                                          <p:val>
                                            <p:strVal val="#ppt_x"/>
                                          </p:val>
                                        </p:tav>
                                      </p:tavLst>
                                    </p:anim>
                                    <p:anim calcmode="lin" valueType="num">
                                      <p:cBhvr additive="base">
                                        <p:cTn id="19" dur="500" fill="hold"/>
                                        <p:tgtEl>
                                          <p:spTgt spid="71270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712707"/>
                                        </p:tgtEl>
                                        <p:attrNameLst>
                                          <p:attrName>style.visibility</p:attrName>
                                        </p:attrNameLst>
                                      </p:cBhvr>
                                      <p:to>
                                        <p:strVal val="visible"/>
                                      </p:to>
                                    </p:set>
                                    <p:anim calcmode="lin" valueType="num">
                                      <p:cBhvr additive="base">
                                        <p:cTn id="24" dur="500" fill="hold"/>
                                        <p:tgtEl>
                                          <p:spTgt spid="712707"/>
                                        </p:tgtEl>
                                        <p:attrNameLst>
                                          <p:attrName>ppt_x</p:attrName>
                                        </p:attrNameLst>
                                      </p:cBhvr>
                                      <p:tavLst>
                                        <p:tav tm="0">
                                          <p:val>
                                            <p:strVal val="0-#ppt_w/2"/>
                                          </p:val>
                                        </p:tav>
                                        <p:tav tm="100000">
                                          <p:val>
                                            <p:strVal val="#ppt_x"/>
                                          </p:val>
                                        </p:tav>
                                      </p:tavLst>
                                    </p:anim>
                                    <p:anim calcmode="lin" valueType="num">
                                      <p:cBhvr additive="base">
                                        <p:cTn id="25" dur="500" fill="hold"/>
                                        <p:tgtEl>
                                          <p:spTgt spid="712707"/>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12711"/>
                                        </p:tgtEl>
                                        <p:attrNameLst>
                                          <p:attrName>style.visibility</p:attrName>
                                        </p:attrNameLst>
                                      </p:cBhvr>
                                      <p:to>
                                        <p:strVal val="visible"/>
                                      </p:to>
                                    </p:set>
                                    <p:anim calcmode="lin" valueType="num">
                                      <p:cBhvr additive="base">
                                        <p:cTn id="30" dur="500" fill="hold"/>
                                        <p:tgtEl>
                                          <p:spTgt spid="712711"/>
                                        </p:tgtEl>
                                        <p:attrNameLst>
                                          <p:attrName>ppt_x</p:attrName>
                                        </p:attrNameLst>
                                      </p:cBhvr>
                                      <p:tavLst>
                                        <p:tav tm="0">
                                          <p:val>
                                            <p:strVal val="#ppt_x"/>
                                          </p:val>
                                        </p:tav>
                                        <p:tav tm="100000">
                                          <p:val>
                                            <p:strVal val="#ppt_x"/>
                                          </p:val>
                                        </p:tav>
                                      </p:tavLst>
                                    </p:anim>
                                    <p:anim calcmode="lin" valueType="num">
                                      <p:cBhvr additive="base">
                                        <p:cTn id="31" dur="500" fill="hold"/>
                                        <p:tgtEl>
                                          <p:spTgt spid="712711"/>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12712"/>
                                        </p:tgtEl>
                                        <p:attrNameLst>
                                          <p:attrName>style.visibility</p:attrName>
                                        </p:attrNameLst>
                                      </p:cBhvr>
                                      <p:to>
                                        <p:strVal val="visible"/>
                                      </p:to>
                                    </p:set>
                                    <p:anim calcmode="lin" valueType="num">
                                      <p:cBhvr additive="base">
                                        <p:cTn id="36" dur="500" fill="hold"/>
                                        <p:tgtEl>
                                          <p:spTgt spid="712712"/>
                                        </p:tgtEl>
                                        <p:attrNameLst>
                                          <p:attrName>ppt_x</p:attrName>
                                        </p:attrNameLst>
                                      </p:cBhvr>
                                      <p:tavLst>
                                        <p:tav tm="0">
                                          <p:val>
                                            <p:strVal val="#ppt_x"/>
                                          </p:val>
                                        </p:tav>
                                        <p:tav tm="100000">
                                          <p:val>
                                            <p:strVal val="#ppt_x"/>
                                          </p:val>
                                        </p:tav>
                                      </p:tavLst>
                                    </p:anim>
                                    <p:anim calcmode="lin" valueType="num">
                                      <p:cBhvr additive="base">
                                        <p:cTn id="37" dur="500" fill="hold"/>
                                        <p:tgtEl>
                                          <p:spTgt spid="7127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1" grpId="0"/>
      <p:bldP spid="712712" grpId="0"/>
      <p:bldP spid="71271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701CA50-5242-43A6-AAE7-56633200FCB3}"/>
              </a:ext>
            </a:extLst>
          </p:cNvPr>
          <p:cNvSpPr>
            <a:spLocks noGrp="1"/>
          </p:cNvSpPr>
          <p:nvPr>
            <p:ph type="sldNum" sz="quarter" idx="12"/>
          </p:nvPr>
        </p:nvSpPr>
        <p:spPr/>
        <p:txBody>
          <a:bodyPr/>
          <a:lstStyle/>
          <a:p>
            <a:fld id="{8C84348B-C974-4269-93CF-83EE9138D0D1}" type="slidenum">
              <a:rPr lang="en-US" altLang="zh-CN"/>
              <a:pPr/>
              <a:t>67</a:t>
            </a:fld>
            <a:endParaRPr lang="en-US" altLang="zh-CN"/>
          </a:p>
        </p:txBody>
      </p:sp>
      <p:sp>
        <p:nvSpPr>
          <p:cNvPr id="713730" name="Text Box 2">
            <a:extLst>
              <a:ext uri="{FF2B5EF4-FFF2-40B4-BE49-F238E27FC236}">
                <a16:creationId xmlns:a16="http://schemas.microsoft.com/office/drawing/2014/main" id="{D8A26A1A-143E-4DBF-A776-F481877E8E0A}"/>
              </a:ext>
            </a:extLst>
          </p:cNvPr>
          <p:cNvSpPr txBox="1">
            <a:spLocks noChangeArrowheads="1"/>
          </p:cNvSpPr>
          <p:nvPr/>
        </p:nvSpPr>
        <p:spPr bwMode="auto">
          <a:xfrm>
            <a:off x="250825" y="260350"/>
            <a:ext cx="8642350" cy="528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4800" b="1">
                <a:solidFill>
                  <a:schemeClr val="tx2"/>
                </a:solidFill>
                <a:latin typeface="Times New Roman" panose="02020603050405020304" pitchFamily="18" charset="0"/>
                <a:ea typeface="楷体_GB2312" pitchFamily="49" charset="-122"/>
              </a:rPr>
              <a:t>例：</a:t>
            </a:r>
            <a:r>
              <a:rPr kumimoji="1" lang="zh-CN" altLang="en-US" sz="4800" b="1">
                <a:latin typeface="Times New Roman" panose="02020603050405020304" pitchFamily="18" charset="0"/>
                <a:ea typeface="楷体_GB2312" pitchFamily="49" charset="-122"/>
              </a:rPr>
              <a:t>当</a:t>
            </a:r>
            <a:r>
              <a:rPr kumimoji="1" lang="en-US" altLang="zh-CN" sz="4800" b="1" i="1">
                <a:latin typeface="Times New Roman" panose="02020603050405020304" pitchFamily="18" charset="0"/>
                <a:ea typeface="楷体_GB2312" pitchFamily="49" charset="-122"/>
              </a:rPr>
              <a:t>p</a:t>
            </a:r>
            <a:r>
              <a:rPr kumimoji="1" lang="en-US" altLang="zh-CN" sz="4800" b="1">
                <a:latin typeface="Times New Roman" panose="02020603050405020304" pitchFamily="18" charset="0"/>
                <a:ea typeface="楷体_GB2312" pitchFamily="49" charset="-122"/>
              </a:rPr>
              <a:t> = 10</a:t>
            </a:r>
            <a:r>
              <a:rPr kumimoji="1" lang="en-US" altLang="zh-CN" sz="4800" b="1" baseline="30000">
                <a:latin typeface="Times New Roman" panose="02020603050405020304" pitchFamily="18" charset="0"/>
                <a:ea typeface="楷体_GB2312" pitchFamily="49" charset="-122"/>
              </a:rPr>
              <a:t>5     </a:t>
            </a:r>
            <a:r>
              <a:rPr kumimoji="1" lang="en-US" altLang="zh-CN" sz="4800" b="1">
                <a:latin typeface="Times New Roman" panose="02020603050405020304" pitchFamily="18" charset="0"/>
                <a:ea typeface="楷体_GB2312" pitchFamily="49" charset="-122"/>
              </a:rPr>
              <a:t>Pa,</a:t>
            </a:r>
          </a:p>
          <a:p>
            <a:pPr>
              <a:lnSpc>
                <a:spcPct val="120000"/>
              </a:lnSpc>
            </a:pPr>
            <a:r>
              <a:rPr kumimoji="1" lang="en-US" altLang="zh-CN" sz="4800" b="1">
                <a:solidFill>
                  <a:schemeClr val="tx2"/>
                </a:solidFill>
                <a:latin typeface="Times New Roman" panose="02020603050405020304" pitchFamily="18" charset="0"/>
                <a:ea typeface="楷体_GB2312" pitchFamily="49" charset="-122"/>
              </a:rPr>
              <a:t>N</a:t>
            </a:r>
            <a:r>
              <a:rPr kumimoji="1" lang="en-US" altLang="zh-CN" sz="4800" b="1" baseline="-30000">
                <a:solidFill>
                  <a:schemeClr val="tx2"/>
                </a:solidFill>
                <a:latin typeface="Times New Roman" panose="02020603050405020304" pitchFamily="18" charset="0"/>
                <a:ea typeface="楷体_GB2312" pitchFamily="49" charset="-122"/>
              </a:rPr>
              <a:t>2</a:t>
            </a:r>
            <a:r>
              <a:rPr kumimoji="1" lang="en-US" altLang="zh-CN" sz="4800" b="1">
                <a:solidFill>
                  <a:schemeClr val="tx2"/>
                </a:solidFill>
                <a:latin typeface="Times New Roman" panose="02020603050405020304" pitchFamily="18" charset="0"/>
                <a:ea typeface="楷体_GB2312" pitchFamily="49" charset="-122"/>
              </a:rPr>
              <a:t>(g) + 3H</a:t>
            </a:r>
            <a:r>
              <a:rPr kumimoji="1" lang="en-US" altLang="zh-CN" sz="4800" b="1" baseline="-30000">
                <a:solidFill>
                  <a:schemeClr val="tx2"/>
                </a:solidFill>
                <a:latin typeface="Times New Roman" panose="02020603050405020304" pitchFamily="18" charset="0"/>
                <a:ea typeface="楷体_GB2312" pitchFamily="49" charset="-122"/>
              </a:rPr>
              <a:t>2</a:t>
            </a:r>
            <a:r>
              <a:rPr kumimoji="1" lang="en-US" altLang="zh-CN" sz="4800" b="1">
                <a:solidFill>
                  <a:schemeClr val="tx2"/>
                </a:solidFill>
                <a:latin typeface="Times New Roman" panose="02020603050405020304" pitchFamily="18" charset="0"/>
                <a:ea typeface="楷体_GB2312" pitchFamily="49" charset="-122"/>
              </a:rPr>
              <a:t>(g) </a:t>
            </a:r>
            <a:r>
              <a:rPr kumimoji="1" lang="en-US" altLang="zh-CN" sz="4800" b="1">
                <a:solidFill>
                  <a:schemeClr val="tx2"/>
                </a:solidFill>
                <a:latin typeface="Times New Roman" panose="02020603050405020304" pitchFamily="18" charset="0"/>
                <a:ea typeface="楷体_GB2312" pitchFamily="49" charset="-122"/>
                <a:sym typeface="Symbol" panose="05050102010706020507" pitchFamily="18" charset="2"/>
              </a:rPr>
              <a:t>=</a:t>
            </a:r>
            <a:r>
              <a:rPr kumimoji="1" lang="en-US" altLang="zh-CN" sz="4800" b="1">
                <a:solidFill>
                  <a:schemeClr val="tx2"/>
                </a:solidFill>
                <a:latin typeface="Times New Roman" panose="02020603050405020304" pitchFamily="18" charset="0"/>
                <a:ea typeface="楷体_GB2312" pitchFamily="49" charset="-122"/>
              </a:rPr>
              <a:t> 2NH</a:t>
            </a:r>
            <a:r>
              <a:rPr kumimoji="1" lang="en-US" altLang="zh-CN" sz="4800" b="1" baseline="-30000">
                <a:solidFill>
                  <a:schemeClr val="tx2"/>
                </a:solidFill>
                <a:latin typeface="Times New Roman" panose="02020603050405020304" pitchFamily="18" charset="0"/>
                <a:ea typeface="楷体_GB2312" pitchFamily="49" charset="-122"/>
              </a:rPr>
              <a:t>3</a:t>
            </a:r>
            <a:r>
              <a:rPr kumimoji="1" lang="en-US" altLang="zh-CN" sz="4800" b="1">
                <a:solidFill>
                  <a:schemeClr val="tx2"/>
                </a:solidFill>
                <a:latin typeface="Times New Roman" panose="02020603050405020304" pitchFamily="18" charset="0"/>
                <a:ea typeface="楷体_GB2312" pitchFamily="49" charset="-122"/>
              </a:rPr>
              <a:t>(g)    </a:t>
            </a:r>
          </a:p>
          <a:p>
            <a:pPr>
              <a:lnSpc>
                <a:spcPct val="120000"/>
              </a:lnSpc>
            </a:pPr>
            <a:r>
              <a:rPr kumimoji="1" lang="en-US" altLang="zh-CN" sz="4800" b="1">
                <a:latin typeface="Times New Roman" panose="02020603050405020304" pitchFamily="18" charset="0"/>
                <a:ea typeface="楷体_GB2312" pitchFamily="49" charset="-122"/>
                <a:sym typeface="Symbol" panose="05050102010706020507" pitchFamily="18" charset="2"/>
              </a:rPr>
              <a:t></a:t>
            </a:r>
            <a:r>
              <a:rPr kumimoji="1" lang="en-US" altLang="zh-CN" sz="4800" b="1" baseline="-30000">
                <a:latin typeface="Times New Roman" panose="02020603050405020304" pitchFamily="18" charset="0"/>
                <a:ea typeface="楷体_GB2312" pitchFamily="49" charset="-122"/>
              </a:rPr>
              <a:t>r</a:t>
            </a:r>
            <a:r>
              <a:rPr kumimoji="1" lang="en-US" altLang="zh-CN" sz="4800" b="1" i="1">
                <a:latin typeface="Times New Roman" panose="02020603050405020304" pitchFamily="18" charset="0"/>
                <a:ea typeface="楷体_GB2312" pitchFamily="49" charset="-122"/>
              </a:rPr>
              <a:t>H</a:t>
            </a:r>
            <a:r>
              <a:rPr kumimoji="1" lang="en-US" altLang="zh-CN" sz="4800" b="1" baseline="-25000">
                <a:latin typeface="Times New Roman" panose="02020603050405020304" pitchFamily="18" charset="0"/>
                <a:ea typeface="楷体_GB2312" pitchFamily="49" charset="-122"/>
              </a:rPr>
              <a:t>m</a:t>
            </a:r>
            <a:r>
              <a:rPr kumimoji="1" lang="en-US" altLang="zh-CN" sz="4800" b="1" baseline="30000">
                <a:latin typeface="Arial Unicode MS" pitchFamily="34" charset="-122"/>
                <a:ea typeface="Arial Unicode MS" pitchFamily="34" charset="-122"/>
              </a:rPr>
              <a:t>Ɵ</a:t>
            </a:r>
            <a:r>
              <a:rPr kumimoji="1" lang="en-US" altLang="zh-CN" sz="4800" b="1">
                <a:latin typeface="Times New Roman" panose="02020603050405020304" pitchFamily="18" charset="0"/>
                <a:ea typeface="楷体_GB2312" pitchFamily="49" charset="-122"/>
              </a:rPr>
              <a:t>(</a:t>
            </a:r>
            <a:r>
              <a:rPr kumimoji="1" lang="en-US" altLang="zh-CN" sz="4000" b="1">
                <a:latin typeface="Times New Roman" panose="02020603050405020304" pitchFamily="18" charset="0"/>
                <a:ea typeface="楷体_GB2312" pitchFamily="49" charset="-122"/>
              </a:rPr>
              <a:t>298K</a:t>
            </a:r>
            <a:r>
              <a:rPr kumimoji="1" lang="en-US" altLang="zh-CN" sz="4800" b="1">
                <a:latin typeface="Times New Roman" panose="02020603050405020304" pitchFamily="18" charset="0"/>
                <a:ea typeface="楷体_GB2312" pitchFamily="49" charset="-122"/>
              </a:rPr>
              <a:t>) = </a:t>
            </a:r>
            <a:r>
              <a:rPr kumimoji="1" lang="en-US" altLang="zh-CN" sz="4800" b="1">
                <a:solidFill>
                  <a:srgbClr val="0000FF"/>
                </a:solidFill>
                <a:latin typeface="Times New Roman" panose="02020603050405020304" pitchFamily="18" charset="0"/>
                <a:ea typeface="楷体_GB2312" pitchFamily="49" charset="-122"/>
                <a:sym typeface="Symbol" panose="05050102010706020507" pitchFamily="18" charset="2"/>
              </a:rPr>
              <a:t></a:t>
            </a:r>
            <a:r>
              <a:rPr kumimoji="1" lang="en-US" altLang="zh-CN" sz="4800" b="1">
                <a:solidFill>
                  <a:srgbClr val="0000FF"/>
                </a:solidFill>
                <a:latin typeface="Times New Roman" panose="02020603050405020304" pitchFamily="18" charset="0"/>
                <a:ea typeface="楷体_GB2312" pitchFamily="49" charset="-122"/>
              </a:rPr>
              <a:t>92.2</a:t>
            </a:r>
            <a:r>
              <a:rPr kumimoji="1" lang="en-US" altLang="zh-CN" sz="4800" b="1">
                <a:latin typeface="Times New Roman" panose="02020603050405020304" pitchFamily="18" charset="0"/>
                <a:ea typeface="楷体_GB2312" pitchFamily="49" charset="-122"/>
              </a:rPr>
              <a:t> kJ</a:t>
            </a:r>
            <a:r>
              <a:rPr kumimoji="1" lang="en-US" altLang="zh-CN" sz="4800" b="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1" lang="en-US" altLang="zh-CN" sz="4800" b="1">
                <a:latin typeface="Times New Roman" panose="02020603050405020304" pitchFamily="18" charset="0"/>
                <a:ea typeface="楷体_GB2312" pitchFamily="49" charset="-122"/>
              </a:rPr>
              <a:t>mol</a:t>
            </a:r>
            <a:r>
              <a:rPr kumimoji="1" lang="en-US" altLang="zh-CN" sz="4800" b="1" baseline="30000">
                <a:latin typeface="Times New Roman" panose="02020603050405020304" pitchFamily="18" charset="0"/>
                <a:ea typeface="楷体_GB2312" pitchFamily="49" charset="-122"/>
              </a:rPr>
              <a:t>–1</a:t>
            </a:r>
          </a:p>
          <a:p>
            <a:pPr>
              <a:lnSpc>
                <a:spcPct val="120000"/>
              </a:lnSpc>
            </a:pPr>
            <a:r>
              <a:rPr kumimoji="1" lang="en-US" altLang="zh-CN" sz="4800" b="1">
                <a:latin typeface="Times New Roman" panose="02020603050405020304" pitchFamily="18" charset="0"/>
                <a:ea typeface="楷体_GB2312" pitchFamily="49" charset="-122"/>
                <a:sym typeface="Symbol" panose="05050102010706020507" pitchFamily="18" charset="2"/>
              </a:rPr>
              <a:t></a:t>
            </a:r>
            <a:r>
              <a:rPr kumimoji="1" lang="en-US" altLang="zh-CN" sz="4800" b="1" baseline="-30000">
                <a:latin typeface="Times New Roman" panose="02020603050405020304" pitchFamily="18" charset="0"/>
                <a:ea typeface="楷体_GB2312" pitchFamily="49" charset="-122"/>
              </a:rPr>
              <a:t>r</a:t>
            </a:r>
            <a:r>
              <a:rPr kumimoji="1" lang="en-US" altLang="zh-CN" sz="4800" b="1" i="1">
                <a:latin typeface="Times New Roman" panose="02020603050405020304" pitchFamily="18" charset="0"/>
                <a:ea typeface="楷体_GB2312" pitchFamily="49" charset="-122"/>
              </a:rPr>
              <a:t>H</a:t>
            </a:r>
            <a:r>
              <a:rPr kumimoji="1" lang="en-US" altLang="zh-CN" sz="4800" b="1" baseline="-25000">
                <a:latin typeface="Times New Roman" panose="02020603050405020304" pitchFamily="18" charset="0"/>
                <a:ea typeface="楷体_GB2312" pitchFamily="49" charset="-122"/>
              </a:rPr>
              <a:t>m</a:t>
            </a:r>
            <a:r>
              <a:rPr kumimoji="1" lang="en-US" altLang="zh-CN" sz="4800" b="1" baseline="30000">
                <a:latin typeface="Arial Unicode MS" pitchFamily="34" charset="-122"/>
                <a:ea typeface="Arial Unicode MS" pitchFamily="34" charset="-122"/>
              </a:rPr>
              <a:t>Ɵ</a:t>
            </a:r>
            <a:r>
              <a:rPr kumimoji="1" lang="en-US" altLang="zh-CN" sz="4800" b="1">
                <a:latin typeface="Times New Roman" panose="02020603050405020304" pitchFamily="18" charset="0"/>
                <a:ea typeface="楷体_GB2312" pitchFamily="49" charset="-122"/>
              </a:rPr>
              <a:t>(</a:t>
            </a:r>
            <a:r>
              <a:rPr kumimoji="1" lang="en-US" altLang="zh-CN" sz="3600" b="1">
                <a:latin typeface="Times New Roman" panose="02020603050405020304" pitchFamily="18" charset="0"/>
                <a:ea typeface="楷体_GB2312" pitchFamily="49" charset="-122"/>
              </a:rPr>
              <a:t>1000K</a:t>
            </a:r>
            <a:r>
              <a:rPr kumimoji="1" lang="en-US" altLang="zh-CN" sz="4800" b="1">
                <a:latin typeface="Times New Roman" panose="02020603050405020304" pitchFamily="18" charset="0"/>
                <a:ea typeface="楷体_GB2312" pitchFamily="49" charset="-122"/>
              </a:rPr>
              <a:t>) = </a:t>
            </a:r>
            <a:r>
              <a:rPr kumimoji="1" lang="en-US" altLang="zh-CN" sz="4800" b="1">
                <a:solidFill>
                  <a:srgbClr val="0000FF"/>
                </a:solidFill>
                <a:latin typeface="Times New Roman" panose="02020603050405020304" pitchFamily="18" charset="0"/>
                <a:ea typeface="楷体_GB2312" pitchFamily="49" charset="-122"/>
                <a:sym typeface="Symbol" panose="05050102010706020507" pitchFamily="18" charset="2"/>
              </a:rPr>
              <a:t></a:t>
            </a:r>
            <a:r>
              <a:rPr kumimoji="1" lang="en-US" altLang="zh-CN" sz="4800" b="1">
                <a:solidFill>
                  <a:srgbClr val="0000FF"/>
                </a:solidFill>
                <a:latin typeface="Times New Roman" panose="02020603050405020304" pitchFamily="18" charset="0"/>
                <a:ea typeface="楷体_GB2312" pitchFamily="49" charset="-122"/>
              </a:rPr>
              <a:t>106.1</a:t>
            </a:r>
            <a:r>
              <a:rPr kumimoji="1" lang="en-US" altLang="zh-CN" sz="4800" b="1">
                <a:latin typeface="Times New Roman" panose="02020603050405020304" pitchFamily="18" charset="0"/>
                <a:ea typeface="楷体_GB2312" pitchFamily="49" charset="-122"/>
              </a:rPr>
              <a:t> kJ</a:t>
            </a:r>
            <a:r>
              <a:rPr kumimoji="1" lang="en-US" altLang="zh-CN" sz="4800" b="1">
                <a:latin typeface="Times New Roman" panose="02020603050405020304" pitchFamily="18" charset="0"/>
                <a:ea typeface="楷体_GB2312" pitchFamily="49" charset="-122"/>
                <a:sym typeface="Symbol" panose="05050102010706020507" pitchFamily="18" charset="2"/>
              </a:rPr>
              <a:t>•</a:t>
            </a:r>
            <a:r>
              <a:rPr kumimoji="1" lang="en-US" altLang="zh-CN" sz="4800" b="1">
                <a:latin typeface="Times New Roman" panose="02020603050405020304" pitchFamily="18" charset="0"/>
                <a:ea typeface="楷体_GB2312" pitchFamily="49" charset="-122"/>
              </a:rPr>
              <a:t>mol</a:t>
            </a:r>
            <a:r>
              <a:rPr kumimoji="1" lang="en-US" altLang="zh-CN" sz="4800" b="1" baseline="30000">
                <a:latin typeface="Times New Roman" panose="02020603050405020304" pitchFamily="18" charset="0"/>
                <a:ea typeface="楷体_GB2312" pitchFamily="49" charset="-122"/>
              </a:rPr>
              <a:t>–1</a:t>
            </a:r>
            <a:endParaRPr kumimoji="1" lang="en-US" altLang="zh-CN" sz="4800" b="1" baseline="30000">
              <a:solidFill>
                <a:schemeClr val="tx2"/>
              </a:solidFill>
              <a:latin typeface="Times New Roman" panose="02020603050405020304" pitchFamily="18" charset="0"/>
              <a:ea typeface="楷体_GB2312" pitchFamily="49" charset="-122"/>
            </a:endParaRPr>
          </a:p>
          <a:p>
            <a:pPr>
              <a:lnSpc>
                <a:spcPct val="120000"/>
              </a:lnSpc>
            </a:pPr>
            <a:endParaRPr kumimoji="1" lang="en-US" altLang="zh-CN" sz="4800" b="1">
              <a:solidFill>
                <a:schemeClr val="tx2"/>
              </a:solidFill>
              <a:latin typeface="Times New Roman" panose="02020603050405020304" pitchFamily="18" charset="0"/>
              <a:ea typeface="楷体_GB2312" pitchFamily="49" charset="-122"/>
            </a:endParaRPr>
          </a:p>
          <a:p>
            <a:pPr>
              <a:lnSpc>
                <a:spcPct val="120000"/>
              </a:lnSpc>
            </a:pPr>
            <a:r>
              <a:rPr kumimoji="1" lang="zh-CN" altLang="en-US" sz="4400" b="1">
                <a:solidFill>
                  <a:srgbClr val="0000CC"/>
                </a:solidFill>
                <a:latin typeface="Times New Roman" panose="02020603050405020304" pitchFamily="18" charset="0"/>
                <a:ea typeface="楷体_GB2312" pitchFamily="49" charset="-122"/>
              </a:rPr>
              <a:t>焓是状态函数</a:t>
            </a:r>
            <a:r>
              <a:rPr kumimoji="1" lang="en-US" altLang="zh-CN" sz="4400" b="1">
                <a:solidFill>
                  <a:srgbClr val="0000CC"/>
                </a:solidFill>
                <a:latin typeface="Times New Roman" panose="02020603050405020304" pitchFamily="18" charset="0"/>
                <a:ea typeface="楷体_GB2312" pitchFamily="49" charset="-122"/>
              </a:rPr>
              <a:t>, </a:t>
            </a:r>
            <a:r>
              <a:rPr kumimoji="1" lang="zh-CN" altLang="en-US" sz="4400" b="1">
                <a:solidFill>
                  <a:srgbClr val="0000CC"/>
                </a:solidFill>
                <a:latin typeface="Times New Roman" panose="02020603050405020304" pitchFamily="18" charset="0"/>
                <a:ea typeface="楷体_GB2312" pitchFamily="49" charset="-122"/>
              </a:rPr>
              <a:t>焓变随温度而变化。</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3730">
                                            <p:txEl>
                                              <p:pRg st="0" end="0"/>
                                            </p:txEl>
                                          </p:spTgt>
                                        </p:tgtEl>
                                        <p:attrNameLst>
                                          <p:attrName>style.visibility</p:attrName>
                                        </p:attrNameLst>
                                      </p:cBhvr>
                                      <p:to>
                                        <p:strVal val="visible"/>
                                      </p:to>
                                    </p:set>
                                    <p:animEffect transition="in" filter="blinds(horizontal)">
                                      <p:cBhvr>
                                        <p:cTn id="7" dur="500"/>
                                        <p:tgtEl>
                                          <p:spTgt spid="7137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3730">
                                            <p:txEl>
                                              <p:pRg st="1" end="1"/>
                                            </p:txEl>
                                          </p:spTgt>
                                        </p:tgtEl>
                                        <p:attrNameLst>
                                          <p:attrName>style.visibility</p:attrName>
                                        </p:attrNameLst>
                                      </p:cBhvr>
                                      <p:to>
                                        <p:strVal val="visible"/>
                                      </p:to>
                                    </p:set>
                                    <p:animEffect transition="in" filter="blinds(horizontal)">
                                      <p:cBhvr>
                                        <p:cTn id="12" dur="500"/>
                                        <p:tgtEl>
                                          <p:spTgt spid="7137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3730">
                                            <p:txEl>
                                              <p:pRg st="2" end="2"/>
                                            </p:txEl>
                                          </p:spTgt>
                                        </p:tgtEl>
                                        <p:attrNameLst>
                                          <p:attrName>style.visibility</p:attrName>
                                        </p:attrNameLst>
                                      </p:cBhvr>
                                      <p:to>
                                        <p:strVal val="visible"/>
                                      </p:to>
                                    </p:set>
                                    <p:animEffect transition="in" filter="blinds(horizontal)">
                                      <p:cBhvr>
                                        <p:cTn id="17" dur="500"/>
                                        <p:tgtEl>
                                          <p:spTgt spid="7137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3730">
                                            <p:txEl>
                                              <p:pRg st="3" end="3"/>
                                            </p:txEl>
                                          </p:spTgt>
                                        </p:tgtEl>
                                        <p:attrNameLst>
                                          <p:attrName>style.visibility</p:attrName>
                                        </p:attrNameLst>
                                      </p:cBhvr>
                                      <p:to>
                                        <p:strVal val="visible"/>
                                      </p:to>
                                    </p:set>
                                    <p:animEffect transition="in" filter="blinds(horizontal)">
                                      <p:cBhvr>
                                        <p:cTn id="22" dur="500"/>
                                        <p:tgtEl>
                                          <p:spTgt spid="7137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3730">
                                            <p:txEl>
                                              <p:pRg st="5" end="5"/>
                                            </p:txEl>
                                          </p:spTgt>
                                        </p:tgtEl>
                                        <p:attrNameLst>
                                          <p:attrName>style.visibility</p:attrName>
                                        </p:attrNameLst>
                                      </p:cBhvr>
                                      <p:to>
                                        <p:strVal val="visible"/>
                                      </p:to>
                                    </p:set>
                                    <p:animEffect transition="in" filter="blinds(horizontal)">
                                      <p:cBhvr>
                                        <p:cTn id="27" dur="500"/>
                                        <p:tgtEl>
                                          <p:spTgt spid="7137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0"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6B4AD3DC-D5E0-42F0-BC8E-C1BCA600745F}"/>
              </a:ext>
            </a:extLst>
          </p:cNvPr>
          <p:cNvSpPr>
            <a:spLocks noGrp="1"/>
          </p:cNvSpPr>
          <p:nvPr>
            <p:ph type="sldNum" sz="quarter" idx="12"/>
          </p:nvPr>
        </p:nvSpPr>
        <p:spPr/>
        <p:txBody>
          <a:bodyPr/>
          <a:lstStyle/>
          <a:p>
            <a:fld id="{C4195E69-004C-4316-A6BC-3ADBA3B1A9C4}" type="slidenum">
              <a:rPr lang="en-US" altLang="zh-CN"/>
              <a:pPr/>
              <a:t>68</a:t>
            </a:fld>
            <a:endParaRPr lang="en-US" altLang="zh-CN"/>
          </a:p>
        </p:txBody>
      </p:sp>
      <p:sp>
        <p:nvSpPr>
          <p:cNvPr id="714754" name="Rectangle 2">
            <a:extLst>
              <a:ext uri="{FF2B5EF4-FFF2-40B4-BE49-F238E27FC236}">
                <a16:creationId xmlns:a16="http://schemas.microsoft.com/office/drawing/2014/main" id="{1DACA4B5-7B77-4D35-8DA1-1D8427C9E39B}"/>
              </a:ext>
            </a:extLst>
          </p:cNvPr>
          <p:cNvSpPr>
            <a:spLocks noGrp="1" noChangeArrowheads="1"/>
          </p:cNvSpPr>
          <p:nvPr>
            <p:ph type="body" idx="1"/>
          </p:nvPr>
        </p:nvSpPr>
        <p:spPr>
          <a:xfrm>
            <a:off x="250825" y="260350"/>
            <a:ext cx="8208963" cy="5410200"/>
          </a:xfrm>
        </p:spPr>
        <p:txBody>
          <a:bodyPr/>
          <a:lstStyle/>
          <a:p>
            <a:pPr algn="just">
              <a:lnSpc>
                <a:spcPct val="90000"/>
              </a:lnSpc>
              <a:buFontTx/>
              <a:buNone/>
            </a:pPr>
            <a:r>
              <a:rPr lang="zh-CN" altLang="en-US" sz="5400" b="1">
                <a:solidFill>
                  <a:srgbClr val="0000FF"/>
                </a:solidFill>
                <a:latin typeface="Times New Roman" panose="02020603050405020304" pitchFamily="18" charset="0"/>
                <a:ea typeface="楷体_GB2312" pitchFamily="49" charset="-122"/>
              </a:rPr>
              <a:t>焓的三个主要特性：</a:t>
            </a:r>
          </a:p>
          <a:p>
            <a:pPr algn="just">
              <a:lnSpc>
                <a:spcPct val="90000"/>
              </a:lnSpc>
              <a:buFontTx/>
              <a:buNone/>
            </a:pPr>
            <a:r>
              <a:rPr lang="en-US" altLang="zh-CN" sz="4800" b="1">
                <a:latin typeface="Times New Roman" panose="02020603050405020304" pitchFamily="18" charset="0"/>
                <a:ea typeface="楷体_GB2312" pitchFamily="49" charset="-122"/>
              </a:rPr>
              <a:t>(1) </a:t>
            </a:r>
            <a:r>
              <a:rPr lang="zh-CN" altLang="en-US" sz="4800" b="1">
                <a:latin typeface="Times New Roman" panose="02020603050405020304" pitchFamily="18" charset="0"/>
                <a:ea typeface="楷体_GB2312" pitchFamily="49" charset="-122"/>
              </a:rPr>
              <a:t>焓是状态函数。焓变值取决于反应物和生成物的状态。焓变随温度而变化。</a:t>
            </a:r>
          </a:p>
          <a:p>
            <a:pPr algn="just">
              <a:lnSpc>
                <a:spcPct val="130000"/>
              </a:lnSpc>
              <a:buFontTx/>
              <a:buNone/>
            </a:pPr>
            <a:r>
              <a:rPr lang="en-US" altLang="zh-CN" sz="4800" b="1">
                <a:latin typeface="Times New Roman" panose="02020603050405020304" pitchFamily="18" charset="0"/>
                <a:ea typeface="楷体_GB2312" pitchFamily="49" charset="-122"/>
              </a:rPr>
              <a:t>(2) </a:t>
            </a:r>
            <a:r>
              <a:rPr lang="zh-CN" altLang="en-US" sz="4800" b="1">
                <a:latin typeface="Times New Roman" panose="02020603050405020304" pitchFamily="18" charset="0"/>
                <a:ea typeface="楷体_GB2312" pitchFamily="49" charset="-122"/>
              </a:rPr>
              <a:t>焓是系统的广度性质。</a:t>
            </a:r>
          </a:p>
          <a:p>
            <a:pPr algn="just">
              <a:lnSpc>
                <a:spcPct val="130000"/>
              </a:lnSpc>
              <a:buFontTx/>
              <a:buNone/>
            </a:pPr>
            <a:r>
              <a:rPr lang="en-US" altLang="zh-CN" sz="4800" b="1">
                <a:latin typeface="Times New Roman" panose="02020603050405020304" pitchFamily="18" charset="0"/>
                <a:ea typeface="楷体_GB2312" pitchFamily="49" charset="-122"/>
              </a:rPr>
              <a:t>(3) </a:t>
            </a:r>
            <a:r>
              <a:rPr lang="en-US" altLang="zh-CN" sz="4800" b="1">
                <a:latin typeface="Times New Roman" panose="02020603050405020304" pitchFamily="18" charset="0"/>
                <a:ea typeface="楷体_GB2312" pitchFamily="49" charset="-122"/>
                <a:sym typeface="Symbol" panose="05050102010706020507" pitchFamily="18" charset="2"/>
              </a:rPr>
              <a:t></a:t>
            </a:r>
            <a:r>
              <a:rPr lang="en-US" altLang="zh-CN" sz="4800" b="1" i="1">
                <a:latin typeface="Times New Roman" panose="02020603050405020304" pitchFamily="18" charset="0"/>
                <a:ea typeface="楷体_GB2312" pitchFamily="49" charset="-122"/>
              </a:rPr>
              <a:t>H</a:t>
            </a:r>
            <a:r>
              <a:rPr lang="zh-CN" altLang="en-US" sz="4800" b="1" baseline="-30000">
                <a:latin typeface="Times New Roman" panose="02020603050405020304" pitchFamily="18" charset="0"/>
                <a:ea typeface="楷体_GB2312" pitchFamily="49" charset="-122"/>
              </a:rPr>
              <a:t>正反应</a:t>
            </a:r>
            <a:r>
              <a:rPr lang="en-US" altLang="zh-CN" sz="4800" b="1">
                <a:latin typeface="Times New Roman" panose="02020603050405020304" pitchFamily="18" charset="0"/>
                <a:ea typeface="楷体_GB2312" pitchFamily="49" charset="-122"/>
              </a:rPr>
              <a:t>= </a:t>
            </a:r>
            <a:r>
              <a:rPr lang="en-US" altLang="zh-CN" sz="4800" b="1">
                <a:latin typeface="Times New Roman" panose="02020603050405020304" pitchFamily="18" charset="0"/>
                <a:ea typeface="楷体_GB2312" pitchFamily="49" charset="-122"/>
                <a:sym typeface="Symbol" panose="05050102010706020507" pitchFamily="18" charset="2"/>
              </a:rPr>
              <a:t></a:t>
            </a:r>
            <a:r>
              <a:rPr lang="en-US" altLang="zh-CN" sz="4800" b="1" i="1">
                <a:latin typeface="Times New Roman" panose="02020603050405020304" pitchFamily="18" charset="0"/>
                <a:ea typeface="楷体_GB2312" pitchFamily="49" charset="-122"/>
              </a:rPr>
              <a:t>H</a:t>
            </a:r>
            <a:r>
              <a:rPr lang="zh-CN" altLang="en-US" sz="4800" b="1" baseline="-30000">
                <a:latin typeface="Times New Roman" panose="02020603050405020304" pitchFamily="18" charset="0"/>
                <a:ea typeface="楷体_GB2312" pitchFamily="49" charset="-122"/>
              </a:rPr>
              <a:t>逆反应</a:t>
            </a:r>
          </a:p>
        </p:txBody>
      </p:sp>
      <p:sp>
        <p:nvSpPr>
          <p:cNvPr id="714755" name="Text Box 3">
            <a:extLst>
              <a:ext uri="{FF2B5EF4-FFF2-40B4-BE49-F238E27FC236}">
                <a16:creationId xmlns:a16="http://schemas.microsoft.com/office/drawing/2014/main" id="{5CA6C165-16C9-4AA8-9762-6385DBAB2F87}"/>
              </a:ext>
            </a:extLst>
          </p:cNvPr>
          <p:cNvSpPr txBox="1">
            <a:spLocks noChangeArrowheads="1"/>
          </p:cNvSpPr>
          <p:nvPr/>
        </p:nvSpPr>
        <p:spPr bwMode="auto">
          <a:xfrm>
            <a:off x="107950" y="5589588"/>
            <a:ext cx="87122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800" b="1">
                <a:solidFill>
                  <a:srgbClr val="FF0000"/>
                </a:solidFill>
                <a:latin typeface="Times New Roman" panose="02020603050405020304" pitchFamily="18" charset="0"/>
              </a:rPr>
              <a:t>注意：对于理想气体，焓也只和 </a:t>
            </a:r>
            <a:r>
              <a:rPr lang="en-US" altLang="zh-CN" sz="3800" b="1" i="1">
                <a:solidFill>
                  <a:srgbClr val="FF0000"/>
                </a:solidFill>
                <a:latin typeface="Times New Roman" panose="02020603050405020304" pitchFamily="18" charset="0"/>
              </a:rPr>
              <a:t>T </a:t>
            </a:r>
            <a:r>
              <a:rPr lang="zh-CN" altLang="en-US" sz="3800" b="1">
                <a:solidFill>
                  <a:srgbClr val="FF0000"/>
                </a:solidFill>
                <a:latin typeface="Times New Roman" panose="02020603050405020304" pitchFamily="18" charset="0"/>
              </a:rPr>
              <a:t>有关。</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4754">
                                            <p:txEl>
                                              <p:pRg st="1" end="1"/>
                                            </p:txEl>
                                          </p:spTgt>
                                        </p:tgtEl>
                                        <p:attrNameLst>
                                          <p:attrName>style.visibility</p:attrName>
                                        </p:attrNameLst>
                                      </p:cBhvr>
                                      <p:to>
                                        <p:strVal val="visible"/>
                                      </p:to>
                                    </p:set>
                                    <p:animEffect transition="in" filter="blinds(horizontal)">
                                      <p:cBhvr>
                                        <p:cTn id="7" dur="500"/>
                                        <p:tgtEl>
                                          <p:spTgt spid="7147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14754">
                                            <p:txEl>
                                              <p:pRg st="2" end="2"/>
                                            </p:txEl>
                                          </p:spTgt>
                                        </p:tgtEl>
                                        <p:attrNameLst>
                                          <p:attrName>style.visibility</p:attrName>
                                        </p:attrNameLst>
                                      </p:cBhvr>
                                      <p:to>
                                        <p:strVal val="visible"/>
                                      </p:to>
                                    </p:set>
                                    <p:anim calcmode="lin" valueType="num">
                                      <p:cBhvr additive="base">
                                        <p:cTn id="12" dur="500" fill="hold"/>
                                        <p:tgtEl>
                                          <p:spTgt spid="714754">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147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714754">
                                            <p:txEl>
                                              <p:pRg st="3" end="3"/>
                                            </p:txEl>
                                          </p:spTgt>
                                        </p:tgtEl>
                                        <p:attrNameLst>
                                          <p:attrName>style.visibility</p:attrName>
                                        </p:attrNameLst>
                                      </p:cBhvr>
                                      <p:to>
                                        <p:strVal val="visible"/>
                                      </p:to>
                                    </p:set>
                                    <p:anim calcmode="lin" valueType="num">
                                      <p:cBhvr additive="base">
                                        <p:cTn id="18" dur="500" fill="hold"/>
                                        <p:tgtEl>
                                          <p:spTgt spid="714754">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147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14755"/>
                                        </p:tgtEl>
                                        <p:attrNameLst>
                                          <p:attrName>style.visibility</p:attrName>
                                        </p:attrNameLst>
                                      </p:cBhvr>
                                      <p:to>
                                        <p:strVal val="visible"/>
                                      </p:to>
                                    </p:set>
                                    <p:animEffect transition="in" filter="blinds(horizontal)">
                                      <p:cBhvr>
                                        <p:cTn id="24" dur="500"/>
                                        <p:tgtEl>
                                          <p:spTgt spid="71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5" grpId="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AB662EC9-718F-45FC-A3E9-E2C43D589047}"/>
              </a:ext>
            </a:extLst>
          </p:cNvPr>
          <p:cNvSpPr>
            <a:spLocks noGrp="1"/>
          </p:cNvSpPr>
          <p:nvPr>
            <p:ph type="sldNum" sz="quarter" idx="12"/>
          </p:nvPr>
        </p:nvSpPr>
        <p:spPr/>
        <p:txBody>
          <a:bodyPr/>
          <a:lstStyle/>
          <a:p>
            <a:fld id="{AF944FF9-CE4D-4267-BD1B-9444C1D7012B}" type="slidenum">
              <a:rPr lang="en-US" altLang="zh-CN"/>
              <a:pPr/>
              <a:t>69</a:t>
            </a:fld>
            <a:endParaRPr lang="en-US" altLang="zh-CN"/>
          </a:p>
        </p:txBody>
      </p:sp>
      <p:sp>
        <p:nvSpPr>
          <p:cNvPr id="722946" name="Rectangle 2">
            <a:extLst>
              <a:ext uri="{FF2B5EF4-FFF2-40B4-BE49-F238E27FC236}">
                <a16:creationId xmlns:a16="http://schemas.microsoft.com/office/drawing/2014/main" id="{A09D4C10-EB5F-4645-B786-E75E18658A07}"/>
              </a:ext>
            </a:extLst>
          </p:cNvPr>
          <p:cNvSpPr>
            <a:spLocks noGrp="1" noChangeArrowheads="1"/>
          </p:cNvSpPr>
          <p:nvPr>
            <p:ph type="title"/>
          </p:nvPr>
        </p:nvSpPr>
        <p:spPr>
          <a:xfrm>
            <a:off x="158750" y="115888"/>
            <a:ext cx="3836988" cy="720725"/>
          </a:xfrm>
        </p:spPr>
        <p:txBody>
          <a:bodyPr/>
          <a:lstStyle/>
          <a:p>
            <a:pPr algn="l"/>
            <a:r>
              <a:rPr lang="en-US" altLang="zh-CN" sz="3200" b="1"/>
              <a:t>3.</a:t>
            </a:r>
            <a:r>
              <a:rPr lang="en-US" altLang="zh-CN" sz="4000" b="1"/>
              <a:t> </a:t>
            </a:r>
            <a:r>
              <a:rPr lang="zh-CN" altLang="en-US" sz="4000" b="1"/>
              <a:t>盖斯定律 </a:t>
            </a:r>
            <a:endParaRPr lang="zh-CN" altLang="en-US" sz="2400" b="1"/>
          </a:p>
        </p:txBody>
      </p:sp>
      <p:sp>
        <p:nvSpPr>
          <p:cNvPr id="722947" name="Text Box 3">
            <a:extLst>
              <a:ext uri="{FF2B5EF4-FFF2-40B4-BE49-F238E27FC236}">
                <a16:creationId xmlns:a16="http://schemas.microsoft.com/office/drawing/2014/main" id="{61B30506-774D-449F-B522-EDB51F88900E}"/>
              </a:ext>
            </a:extLst>
          </p:cNvPr>
          <p:cNvSpPr txBox="1">
            <a:spLocks noChangeArrowheads="1"/>
          </p:cNvSpPr>
          <p:nvPr/>
        </p:nvSpPr>
        <p:spPr bwMode="auto">
          <a:xfrm>
            <a:off x="250825" y="1773238"/>
            <a:ext cx="8497888" cy="251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20000"/>
              </a:spcBef>
            </a:pPr>
            <a:r>
              <a:rPr kumimoji="1" lang="zh-CN" altLang="en-US" sz="3600" b="1">
                <a:latin typeface="Times New Roman" panose="02020603050405020304" pitchFamily="18" charset="0"/>
                <a:ea typeface="楷体_GB2312" pitchFamily="49" charset="-122"/>
              </a:rPr>
              <a:t>盖斯定律</a:t>
            </a:r>
            <a:r>
              <a:rPr kumimoji="1" lang="en-US" altLang="zh-CN" sz="3600" b="1">
                <a:latin typeface="Times New Roman" panose="02020603050405020304" pitchFamily="18" charset="0"/>
                <a:ea typeface="楷体_GB2312" pitchFamily="49" charset="-122"/>
              </a:rPr>
              <a:t>(Hess’ Law)</a:t>
            </a:r>
            <a:r>
              <a:rPr kumimoji="1" lang="zh-CN" altLang="en-US" sz="3600" b="1">
                <a:latin typeface="Times New Roman" panose="02020603050405020304" pitchFamily="18" charset="0"/>
                <a:ea typeface="楷体_GB2312" pitchFamily="49" charset="-122"/>
              </a:rPr>
              <a:t>：化学反应的等压或等容反应热只与反应的始态和终态有关，而与变化的途径（</a:t>
            </a:r>
            <a:r>
              <a:rPr kumimoji="1" lang="zh-CN" altLang="en-US" sz="3600" b="1"/>
              <a:t>一步完成或</a:t>
            </a:r>
          </a:p>
          <a:p>
            <a:pPr algn="just">
              <a:lnSpc>
                <a:spcPct val="110000"/>
              </a:lnSpc>
            </a:pPr>
            <a:r>
              <a:rPr kumimoji="1" lang="zh-CN" altLang="en-US" sz="3600" b="1"/>
              <a:t>分几步完成</a:t>
            </a:r>
            <a:r>
              <a:rPr kumimoji="1" lang="zh-CN" altLang="en-US" sz="3600" b="1">
                <a:latin typeface="Times New Roman" panose="02020603050405020304" pitchFamily="18" charset="0"/>
                <a:ea typeface="楷体_GB2312" pitchFamily="49" charset="-122"/>
              </a:rPr>
              <a:t>）无关。</a:t>
            </a:r>
          </a:p>
        </p:txBody>
      </p:sp>
      <p:sp>
        <p:nvSpPr>
          <p:cNvPr id="722966" name="矩形 2">
            <a:extLst>
              <a:ext uri="{FF2B5EF4-FFF2-40B4-BE49-F238E27FC236}">
                <a16:creationId xmlns:a16="http://schemas.microsoft.com/office/drawing/2014/main" id="{C8781078-23C0-49CE-8CE5-5990EB98A917}"/>
              </a:ext>
            </a:extLst>
          </p:cNvPr>
          <p:cNvSpPr>
            <a:spLocks noChangeArrowheads="1"/>
          </p:cNvSpPr>
          <p:nvPr/>
        </p:nvSpPr>
        <p:spPr bwMode="auto">
          <a:xfrm>
            <a:off x="827088" y="908050"/>
            <a:ext cx="1954212" cy="771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4400" b="1" i="1"/>
              <a:t>q</a:t>
            </a:r>
            <a:r>
              <a:rPr kumimoji="0" lang="en-US" altLang="zh-CN" sz="4400" b="1" baseline="-25000"/>
              <a:t>v </a:t>
            </a:r>
            <a:r>
              <a:rPr kumimoji="0" lang="zh-CN" altLang="zh-CN" sz="4400" b="1"/>
              <a:t>=</a:t>
            </a:r>
            <a:r>
              <a:rPr kumimoji="0" lang="en-US" altLang="zh-CN" sz="4400" b="1"/>
              <a:t> </a:t>
            </a:r>
            <a:r>
              <a:rPr kumimoji="0" lang="zh-CN" altLang="zh-CN" sz="4400" b="1">
                <a:solidFill>
                  <a:srgbClr val="000000"/>
                </a:solidFill>
                <a:sym typeface="Symbol" panose="05050102010706020507" pitchFamily="18" charset="2"/>
              </a:rPr>
              <a:t></a:t>
            </a:r>
            <a:r>
              <a:rPr kumimoji="0" lang="zh-CN" altLang="zh-CN" sz="4400" b="1" i="1">
                <a:solidFill>
                  <a:srgbClr val="000000"/>
                </a:solidFill>
              </a:rPr>
              <a:t>U</a:t>
            </a:r>
            <a:endParaRPr kumimoji="0" lang="en-US" altLang="zh-CN" sz="4400">
              <a:latin typeface="Comic Sans MS" panose="030F0702030302020204" pitchFamily="66" charset="0"/>
              <a:ea typeface="楷体_GB2312" pitchFamily="49" charset="-122"/>
            </a:endParaRPr>
          </a:p>
        </p:txBody>
      </p:sp>
      <p:sp>
        <p:nvSpPr>
          <p:cNvPr id="722967" name="Rectangle 4">
            <a:extLst>
              <a:ext uri="{FF2B5EF4-FFF2-40B4-BE49-F238E27FC236}">
                <a16:creationId xmlns:a16="http://schemas.microsoft.com/office/drawing/2014/main" id="{C81A3981-1454-4426-9660-55557CBC0DEB}"/>
              </a:ext>
            </a:extLst>
          </p:cNvPr>
          <p:cNvSpPr>
            <a:spLocks noChangeArrowheads="1"/>
          </p:cNvSpPr>
          <p:nvPr/>
        </p:nvSpPr>
        <p:spPr bwMode="auto">
          <a:xfrm>
            <a:off x="3348038" y="908050"/>
            <a:ext cx="1928812" cy="73025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1406" tIns="45703" rIns="91406" bIns="45703">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4000" b="1" i="1">
                <a:solidFill>
                  <a:srgbClr val="0000FF"/>
                </a:solidFill>
                <a:ea typeface="楷体_GB2312" pitchFamily="49" charset="-122"/>
              </a:rPr>
              <a:t>q</a:t>
            </a:r>
            <a:r>
              <a:rPr kumimoji="0" lang="en-US" altLang="zh-CN" sz="4000" b="1" baseline="-25000">
                <a:solidFill>
                  <a:srgbClr val="0000FF"/>
                </a:solidFill>
                <a:ea typeface="楷体_GB2312" pitchFamily="49" charset="-122"/>
              </a:rPr>
              <a:t>p</a:t>
            </a:r>
            <a:r>
              <a:rPr kumimoji="0" lang="zh-CN" altLang="zh-CN" sz="4000" b="1" i="1" baseline="-25000">
                <a:solidFill>
                  <a:srgbClr val="0000FF"/>
                </a:solidFill>
                <a:ea typeface="楷体_GB2312" pitchFamily="49" charset="-122"/>
              </a:rPr>
              <a:t> </a:t>
            </a:r>
            <a:r>
              <a:rPr kumimoji="0" lang="zh-CN" altLang="zh-CN" sz="4000" b="1">
                <a:solidFill>
                  <a:srgbClr val="0000FF"/>
                </a:solidFill>
                <a:ea typeface="楷体_GB2312" pitchFamily="49" charset="-122"/>
              </a:rPr>
              <a:t>=</a:t>
            </a:r>
            <a:r>
              <a:rPr kumimoji="0" lang="en-US" altLang="zh-CN" sz="4000" b="1">
                <a:solidFill>
                  <a:srgbClr val="0000FF"/>
                </a:solidFill>
                <a:ea typeface="楷体_GB2312" pitchFamily="49" charset="-122"/>
              </a:rPr>
              <a:t> </a:t>
            </a:r>
            <a:r>
              <a:rPr kumimoji="0" lang="zh-CN" altLang="zh-CN" sz="4000" b="1">
                <a:solidFill>
                  <a:srgbClr val="0000FF"/>
                </a:solidFill>
                <a:ea typeface="楷体_GB2312" pitchFamily="49" charset="-122"/>
                <a:sym typeface="Symbol" panose="05050102010706020507" pitchFamily="18" charset="2"/>
              </a:rPr>
              <a:t></a:t>
            </a:r>
            <a:r>
              <a:rPr kumimoji="0" lang="zh-CN" altLang="zh-CN" sz="4000" b="1" i="1">
                <a:solidFill>
                  <a:srgbClr val="0000FF"/>
                </a:solidFill>
                <a:ea typeface="楷体_GB2312" pitchFamily="49" charset="-122"/>
              </a:rPr>
              <a:t>H</a:t>
            </a:r>
          </a:p>
        </p:txBody>
      </p:sp>
      <p:grpSp>
        <p:nvGrpSpPr>
          <p:cNvPr id="722984" name="Group 40">
            <a:extLst>
              <a:ext uri="{FF2B5EF4-FFF2-40B4-BE49-F238E27FC236}">
                <a16:creationId xmlns:a16="http://schemas.microsoft.com/office/drawing/2014/main" id="{0E63D220-F773-4850-8B1A-88505A48AFCA}"/>
              </a:ext>
            </a:extLst>
          </p:cNvPr>
          <p:cNvGrpSpPr>
            <a:grpSpLocks/>
          </p:cNvGrpSpPr>
          <p:nvPr/>
        </p:nvGrpSpPr>
        <p:grpSpPr bwMode="auto">
          <a:xfrm>
            <a:off x="6796088" y="3284538"/>
            <a:ext cx="1952625" cy="3357562"/>
            <a:chOff x="4286" y="2205"/>
            <a:chExt cx="1230" cy="2115"/>
          </a:xfrm>
        </p:grpSpPr>
        <p:pic>
          <p:nvPicPr>
            <p:cNvPr id="722982" name="Picture 38" descr="95盖斯">
              <a:extLst>
                <a:ext uri="{FF2B5EF4-FFF2-40B4-BE49-F238E27FC236}">
                  <a16:creationId xmlns:a16="http://schemas.microsoft.com/office/drawing/2014/main" id="{92B282F3-2AFB-48B6-9F26-C20F60D4F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 y="2205"/>
              <a:ext cx="1230" cy="1931"/>
            </a:xfrm>
            <a:prstGeom prst="rect">
              <a:avLst/>
            </a:prstGeom>
            <a:noFill/>
            <a:extLst>
              <a:ext uri="{909E8E84-426E-40DD-AFC4-6F175D3DCCD1}">
                <a14:hiddenFill xmlns:a14="http://schemas.microsoft.com/office/drawing/2010/main">
                  <a:solidFill>
                    <a:srgbClr val="FFFFFF"/>
                  </a:solidFill>
                </a14:hiddenFill>
              </a:ext>
            </a:extLst>
          </p:spPr>
        </p:pic>
        <p:sp>
          <p:nvSpPr>
            <p:cNvPr id="722983" name="Text Box 39">
              <a:extLst>
                <a:ext uri="{FF2B5EF4-FFF2-40B4-BE49-F238E27FC236}">
                  <a16:creationId xmlns:a16="http://schemas.microsoft.com/office/drawing/2014/main" id="{7B88E123-A578-4280-AA67-4EE5B431AB5C}"/>
                </a:ext>
              </a:extLst>
            </p:cNvPr>
            <p:cNvSpPr txBox="1">
              <a:spLocks noChangeArrowheads="1"/>
            </p:cNvSpPr>
            <p:nvPr/>
          </p:nvSpPr>
          <p:spPr bwMode="auto">
            <a:xfrm>
              <a:off x="4377" y="4089"/>
              <a:ext cx="10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t>(1802-1850)</a:t>
              </a:r>
            </a:p>
          </p:txBody>
        </p:sp>
      </p:grpSp>
      <p:sp>
        <p:nvSpPr>
          <p:cNvPr id="722985" name="Text Box 41">
            <a:extLst>
              <a:ext uri="{FF2B5EF4-FFF2-40B4-BE49-F238E27FC236}">
                <a16:creationId xmlns:a16="http://schemas.microsoft.com/office/drawing/2014/main" id="{3150F021-5C2D-4868-8C5C-120BD6DD592B}"/>
              </a:ext>
            </a:extLst>
          </p:cNvPr>
          <p:cNvSpPr txBox="1">
            <a:spLocks noChangeArrowheads="1"/>
          </p:cNvSpPr>
          <p:nvPr/>
        </p:nvSpPr>
        <p:spPr bwMode="auto">
          <a:xfrm>
            <a:off x="2124075" y="5013325"/>
            <a:ext cx="396081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600" b="1"/>
              <a:t>Hessite: </a:t>
            </a:r>
            <a:r>
              <a:rPr lang="zh-CN" altLang="en-US" sz="3600" b="1"/>
              <a:t>碲银矿</a:t>
            </a:r>
            <a:r>
              <a:rPr lang="en-US" altLang="zh-CN" sz="3600" b="1"/>
              <a:t>(Ag</a:t>
            </a:r>
            <a:r>
              <a:rPr lang="en-US" altLang="zh-CN" sz="3600" b="1" baseline="-25000"/>
              <a:t>2</a:t>
            </a:r>
            <a:r>
              <a:rPr lang="en-US" altLang="zh-CN" sz="3600" b="1"/>
              <a:t>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2946"/>
                                        </p:tgtEl>
                                        <p:attrNameLst>
                                          <p:attrName>style.visibility</p:attrName>
                                        </p:attrNameLst>
                                      </p:cBhvr>
                                      <p:to>
                                        <p:strVal val="visible"/>
                                      </p:to>
                                    </p:set>
                                    <p:anim calcmode="lin" valueType="num">
                                      <p:cBhvr additive="base">
                                        <p:cTn id="7" dur="500" fill="hold"/>
                                        <p:tgtEl>
                                          <p:spTgt spid="722946"/>
                                        </p:tgtEl>
                                        <p:attrNameLst>
                                          <p:attrName>ppt_x</p:attrName>
                                        </p:attrNameLst>
                                      </p:cBhvr>
                                      <p:tavLst>
                                        <p:tav tm="0">
                                          <p:val>
                                            <p:strVal val="0-#ppt_w/2"/>
                                          </p:val>
                                        </p:tav>
                                        <p:tav tm="100000">
                                          <p:val>
                                            <p:strVal val="#ppt_x"/>
                                          </p:val>
                                        </p:tav>
                                      </p:tavLst>
                                    </p:anim>
                                    <p:anim calcmode="lin" valueType="num">
                                      <p:cBhvr additive="base">
                                        <p:cTn id="8" dur="500" fill="hold"/>
                                        <p:tgtEl>
                                          <p:spTgt spid="7229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2947"/>
                                        </p:tgtEl>
                                        <p:attrNameLst>
                                          <p:attrName>style.visibility</p:attrName>
                                        </p:attrNameLst>
                                      </p:cBhvr>
                                      <p:to>
                                        <p:strVal val="visible"/>
                                      </p:to>
                                    </p:set>
                                    <p:anim calcmode="lin" valueType="num">
                                      <p:cBhvr additive="base">
                                        <p:cTn id="13" dur="500" fill="hold"/>
                                        <p:tgtEl>
                                          <p:spTgt spid="722947"/>
                                        </p:tgtEl>
                                        <p:attrNameLst>
                                          <p:attrName>ppt_x</p:attrName>
                                        </p:attrNameLst>
                                      </p:cBhvr>
                                      <p:tavLst>
                                        <p:tav tm="0">
                                          <p:val>
                                            <p:strVal val="0-#ppt_w/2"/>
                                          </p:val>
                                        </p:tav>
                                        <p:tav tm="100000">
                                          <p:val>
                                            <p:strVal val="#ppt_x"/>
                                          </p:val>
                                        </p:tav>
                                      </p:tavLst>
                                    </p:anim>
                                    <p:anim calcmode="lin" valueType="num">
                                      <p:cBhvr additive="base">
                                        <p:cTn id="14" dur="500" fill="hold"/>
                                        <p:tgtEl>
                                          <p:spTgt spid="7229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722984"/>
                                        </p:tgtEl>
                                        <p:attrNameLst>
                                          <p:attrName>style.visibility</p:attrName>
                                        </p:attrNameLst>
                                      </p:cBhvr>
                                      <p:to>
                                        <p:strVal val="visible"/>
                                      </p:to>
                                    </p:set>
                                    <p:animEffect transition="in" filter="blinds(horizontal)">
                                      <p:cBhvr>
                                        <p:cTn id="19" dur="500"/>
                                        <p:tgtEl>
                                          <p:spTgt spid="72298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22985"/>
                                        </p:tgtEl>
                                        <p:attrNameLst>
                                          <p:attrName>style.visibility</p:attrName>
                                        </p:attrNameLst>
                                      </p:cBhvr>
                                      <p:to>
                                        <p:strVal val="visible"/>
                                      </p:to>
                                    </p:set>
                                    <p:animEffect transition="in" filter="blinds(horizontal)">
                                      <p:cBhvr>
                                        <p:cTn id="24" dur="500"/>
                                        <p:tgtEl>
                                          <p:spTgt spid="722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6" grpId="0" autoUpdateAnimBg="0"/>
      <p:bldP spid="722947" grpId="0" autoUpdateAnimBg="0"/>
      <p:bldP spid="7229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9EEEFB08-439A-44B3-9CF0-95C2728EB10C}"/>
              </a:ext>
            </a:extLst>
          </p:cNvPr>
          <p:cNvSpPr>
            <a:spLocks noGrp="1"/>
          </p:cNvSpPr>
          <p:nvPr>
            <p:ph type="sldNum" sz="quarter" idx="12"/>
          </p:nvPr>
        </p:nvSpPr>
        <p:spPr/>
        <p:txBody>
          <a:bodyPr/>
          <a:lstStyle/>
          <a:p>
            <a:fld id="{89D2BA86-18C2-4A3B-84E8-5B97DDE93E05}" type="slidenum">
              <a:rPr lang="en-US" altLang="zh-CN"/>
              <a:pPr/>
              <a:t>7</a:t>
            </a:fld>
            <a:endParaRPr lang="en-US" altLang="zh-CN"/>
          </a:p>
        </p:txBody>
      </p:sp>
      <p:sp>
        <p:nvSpPr>
          <p:cNvPr id="4099" name="Rectangle 3">
            <a:extLst>
              <a:ext uri="{FF2B5EF4-FFF2-40B4-BE49-F238E27FC236}">
                <a16:creationId xmlns:a16="http://schemas.microsoft.com/office/drawing/2014/main" id="{B828F4D2-F4E7-4D6A-BA34-B00086F15228}"/>
              </a:ext>
            </a:extLst>
          </p:cNvPr>
          <p:cNvSpPr>
            <a:spLocks noGrp="1" noChangeArrowheads="1"/>
          </p:cNvSpPr>
          <p:nvPr>
            <p:ph type="body" idx="1"/>
          </p:nvPr>
        </p:nvSpPr>
        <p:spPr>
          <a:xfrm>
            <a:off x="250825" y="115888"/>
            <a:ext cx="8458200" cy="2736850"/>
          </a:xfrm>
        </p:spPr>
        <p:txBody>
          <a:bodyPr/>
          <a:lstStyle/>
          <a:p>
            <a:pPr marL="533400" indent="-533400">
              <a:lnSpc>
                <a:spcPct val="105000"/>
              </a:lnSpc>
              <a:spcBef>
                <a:spcPct val="0"/>
              </a:spcBef>
              <a:buFontTx/>
              <a:buAutoNum type="arabicPeriod"/>
            </a:pPr>
            <a:r>
              <a:rPr lang="zh-CN" altLang="en-US" sz="4000" b="1">
                <a:solidFill>
                  <a:schemeClr val="tx2"/>
                </a:solidFill>
                <a:latin typeface="Times New Roman" panose="02020603050405020304" pitchFamily="18" charset="0"/>
              </a:rPr>
              <a:t>系统与环境</a:t>
            </a:r>
          </a:p>
          <a:p>
            <a:pPr marL="533400" indent="-533400">
              <a:lnSpc>
                <a:spcPct val="105000"/>
              </a:lnSpc>
              <a:spcBef>
                <a:spcPct val="0"/>
              </a:spcBef>
              <a:buFontTx/>
              <a:buNone/>
            </a:pPr>
            <a:r>
              <a:rPr lang="zh-CN" altLang="en-US" sz="4000" b="1">
                <a:solidFill>
                  <a:schemeClr val="tx2"/>
                </a:solidFill>
                <a:latin typeface="Times New Roman" panose="02020603050405020304" pitchFamily="18" charset="0"/>
              </a:rPr>
              <a:t>   </a:t>
            </a:r>
            <a:r>
              <a:rPr lang="en-US" altLang="zh-CN" sz="4000" b="1">
                <a:solidFill>
                  <a:schemeClr val="tx2"/>
                </a:solidFill>
                <a:latin typeface="Times New Roman" panose="02020603050405020304" pitchFamily="18" charset="0"/>
              </a:rPr>
              <a:t>(system and surroundings)</a:t>
            </a:r>
          </a:p>
          <a:p>
            <a:pPr marL="533400" indent="-533400">
              <a:lnSpc>
                <a:spcPct val="105000"/>
              </a:lnSpc>
              <a:spcBef>
                <a:spcPct val="0"/>
              </a:spcBef>
              <a:buFontTx/>
              <a:buNone/>
            </a:pPr>
            <a:r>
              <a:rPr lang="zh-CN" altLang="en-US" sz="4000" b="1">
                <a:latin typeface="Times New Roman" panose="02020603050405020304" pitchFamily="18" charset="0"/>
                <a:ea typeface="楷体_GB2312" pitchFamily="49" charset="-122"/>
              </a:rPr>
              <a:t>研究的对象称为</a:t>
            </a:r>
            <a:r>
              <a:rPr lang="zh-CN" altLang="en-US" sz="4000" b="1">
                <a:solidFill>
                  <a:srgbClr val="0000FF"/>
                </a:solidFill>
                <a:latin typeface="Times New Roman" panose="02020603050405020304" pitchFamily="18" charset="0"/>
                <a:ea typeface="楷体_GB2312" pitchFamily="49" charset="-122"/>
              </a:rPr>
              <a:t>系统</a:t>
            </a:r>
            <a:r>
              <a:rPr lang="en-US" altLang="zh-CN" sz="4000" b="1">
                <a:solidFill>
                  <a:srgbClr val="0000FF"/>
                </a:solidFill>
                <a:latin typeface="Times New Roman" panose="02020603050405020304" pitchFamily="18" charset="0"/>
                <a:ea typeface="楷体_GB2312" pitchFamily="49" charset="-122"/>
              </a:rPr>
              <a:t>(</a:t>
            </a:r>
            <a:r>
              <a:rPr lang="zh-CN" altLang="en-US" sz="4000" b="1">
                <a:solidFill>
                  <a:srgbClr val="0000FF"/>
                </a:solidFill>
                <a:latin typeface="Times New Roman" panose="02020603050405020304" pitchFamily="18" charset="0"/>
                <a:ea typeface="楷体_GB2312" pitchFamily="49" charset="-122"/>
              </a:rPr>
              <a:t>或体系</a:t>
            </a:r>
            <a:r>
              <a:rPr lang="en-US" altLang="zh-CN" sz="4000" b="1">
                <a:solidFill>
                  <a:srgbClr val="0000FF"/>
                </a:solidFill>
                <a:latin typeface="Times New Roman" panose="02020603050405020304" pitchFamily="18" charset="0"/>
                <a:ea typeface="楷体_GB2312" pitchFamily="49" charset="-122"/>
              </a:rPr>
              <a:t>)</a:t>
            </a:r>
            <a:r>
              <a:rPr lang="zh-CN" altLang="en-US" sz="4000" b="1">
                <a:latin typeface="Times New Roman" panose="02020603050405020304" pitchFamily="18" charset="0"/>
                <a:ea typeface="楷体_GB2312" pitchFamily="49" charset="-122"/>
              </a:rPr>
              <a:t>；</a:t>
            </a:r>
          </a:p>
          <a:p>
            <a:pPr marL="533400" indent="-533400">
              <a:lnSpc>
                <a:spcPct val="105000"/>
              </a:lnSpc>
              <a:spcBef>
                <a:spcPct val="0"/>
              </a:spcBef>
              <a:buFontTx/>
              <a:buNone/>
            </a:pPr>
            <a:r>
              <a:rPr lang="zh-CN" altLang="en-US" sz="4000" b="1">
                <a:latin typeface="Times New Roman" panose="02020603050405020304" pitchFamily="18" charset="0"/>
                <a:ea typeface="楷体_GB2312" pitchFamily="49" charset="-122"/>
              </a:rPr>
              <a:t>系统以外的其他部分称为</a:t>
            </a:r>
            <a:r>
              <a:rPr lang="zh-CN" altLang="en-US" sz="4000" b="1">
                <a:solidFill>
                  <a:srgbClr val="0000FF"/>
                </a:solidFill>
                <a:latin typeface="Times New Roman" panose="02020603050405020304" pitchFamily="18" charset="0"/>
                <a:ea typeface="楷体_GB2312" pitchFamily="49" charset="-122"/>
              </a:rPr>
              <a:t>环境</a:t>
            </a:r>
            <a:r>
              <a:rPr lang="zh-CN" altLang="en-US" sz="3600" b="1">
                <a:latin typeface="Times New Roman" panose="02020603050405020304" pitchFamily="18" charset="0"/>
              </a:rPr>
              <a:t>。</a:t>
            </a:r>
            <a:endParaRPr lang="zh-CN" altLang="en-US" sz="4000" b="1">
              <a:latin typeface="Times New Roman" panose="02020603050405020304" pitchFamily="18" charset="0"/>
            </a:endParaRPr>
          </a:p>
        </p:txBody>
      </p:sp>
      <p:graphicFrame>
        <p:nvGraphicFramePr>
          <p:cNvPr id="4105" name="Object 9">
            <a:extLst>
              <a:ext uri="{FF2B5EF4-FFF2-40B4-BE49-F238E27FC236}">
                <a16:creationId xmlns:a16="http://schemas.microsoft.com/office/drawing/2014/main" id="{B6A8C52A-65FB-4A9F-8D8C-5A17BD0477E5}"/>
              </a:ext>
            </a:extLst>
          </p:cNvPr>
          <p:cNvGraphicFramePr>
            <a:graphicFrameLocks noChangeAspect="1"/>
          </p:cNvGraphicFramePr>
          <p:nvPr/>
        </p:nvGraphicFramePr>
        <p:xfrm>
          <a:off x="1763713" y="3068638"/>
          <a:ext cx="4630737" cy="3429000"/>
        </p:xfrm>
        <a:graphic>
          <a:graphicData uri="http://schemas.openxmlformats.org/presentationml/2006/ole">
            <mc:AlternateContent xmlns:mc="http://schemas.openxmlformats.org/markup-compatibility/2006">
              <mc:Choice xmlns:v="urn:schemas-microsoft-com:vml" Requires="v">
                <p:oleObj spid="_x0000_s16394" name="BMP 图像" r:id="rId4" imgW="1379128" imgH="1950816" progId="Paint.Picture">
                  <p:embed/>
                </p:oleObj>
              </mc:Choice>
              <mc:Fallback>
                <p:oleObj name="BMP 图像" r:id="rId4" imgW="1379128" imgH="1950816" progId="Paint.Picture">
                  <p:embed/>
                  <p:pic>
                    <p:nvPicPr>
                      <p:cNvPr id="0" name="Object 9"/>
                      <p:cNvPicPr>
                        <a:picLocks noChangeAspect="1" noChangeArrowheads="1"/>
                      </p:cNvPicPr>
                      <p:nvPr/>
                    </p:nvPicPr>
                    <p:blipFill>
                      <a:blip r:embed="rId5">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1763713" y="3068638"/>
                        <a:ext cx="4630737" cy="3429000"/>
                      </a:xfrm>
                      <a:prstGeom prst="rect">
                        <a:avLst/>
                      </a:prstGeom>
                      <a:solidFill>
                        <a:srgbClr val="0099FF"/>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105"/>
                                        </p:tgtEl>
                                        <p:attrNameLst>
                                          <p:attrName>style.visibility</p:attrName>
                                        </p:attrNameLst>
                                      </p:cBhvr>
                                      <p:to>
                                        <p:strVal val="visible"/>
                                      </p:to>
                                    </p:set>
                                    <p:animEffect transition="in" filter="checkerboard(across)">
                                      <p:cBhvr>
                                        <p:cTn id="7" dur="500"/>
                                        <p:tgtEl>
                                          <p:spTgt spid="4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a:extLst>
              <a:ext uri="{FF2B5EF4-FFF2-40B4-BE49-F238E27FC236}">
                <a16:creationId xmlns:a16="http://schemas.microsoft.com/office/drawing/2014/main" id="{4EFD5A25-A72C-471C-8E4A-B183CFC8315E}"/>
              </a:ext>
            </a:extLst>
          </p:cNvPr>
          <p:cNvSpPr>
            <a:spLocks noGrp="1"/>
          </p:cNvSpPr>
          <p:nvPr>
            <p:ph type="sldNum" sz="quarter" idx="12"/>
          </p:nvPr>
        </p:nvSpPr>
        <p:spPr/>
        <p:txBody>
          <a:bodyPr/>
          <a:lstStyle/>
          <a:p>
            <a:fld id="{345A6DBD-A98A-4AE4-8697-BE8CF9411805}" type="slidenum">
              <a:rPr lang="en-US" altLang="zh-CN"/>
              <a:pPr/>
              <a:t>70</a:t>
            </a:fld>
            <a:endParaRPr lang="en-US" altLang="zh-CN"/>
          </a:p>
        </p:txBody>
      </p:sp>
      <p:sp>
        <p:nvSpPr>
          <p:cNvPr id="717826" name="Rectangle 2">
            <a:extLst>
              <a:ext uri="{FF2B5EF4-FFF2-40B4-BE49-F238E27FC236}">
                <a16:creationId xmlns:a16="http://schemas.microsoft.com/office/drawing/2014/main" id="{4861F3F1-27CE-4EBA-8E4F-05FFF5FF895B}"/>
              </a:ext>
            </a:extLst>
          </p:cNvPr>
          <p:cNvSpPr>
            <a:spLocks noGrp="1" noChangeArrowheads="1"/>
          </p:cNvSpPr>
          <p:nvPr>
            <p:ph type="body" idx="1"/>
          </p:nvPr>
        </p:nvSpPr>
        <p:spPr>
          <a:xfrm>
            <a:off x="2843213" y="4365625"/>
            <a:ext cx="1295400" cy="712788"/>
          </a:xfrm>
        </p:spPr>
        <p:txBody>
          <a:bodyPr/>
          <a:lstStyle/>
          <a:p>
            <a:pPr>
              <a:buFontTx/>
              <a:buNone/>
            </a:pPr>
            <a:r>
              <a:rPr lang="en-US" altLang="zh-CN" sz="4000" b="1">
                <a:latin typeface="Times New Roman" panose="02020603050405020304" pitchFamily="18" charset="0"/>
                <a:sym typeface="Symbol" panose="05050102010706020507" pitchFamily="18" charset="2"/>
              </a:rPr>
              <a:t></a:t>
            </a:r>
            <a:r>
              <a:rPr lang="en-US" altLang="zh-CN" sz="4000" b="1" i="1">
                <a:latin typeface="Times New Roman" panose="02020603050405020304" pitchFamily="18" charset="0"/>
                <a:sym typeface="Symbol" panose="05050102010706020507" pitchFamily="18" charset="2"/>
              </a:rPr>
              <a:t>H</a:t>
            </a:r>
            <a:r>
              <a:rPr lang="en-US" altLang="zh-CN" sz="4000" b="1" baseline="-25000">
                <a:latin typeface="Times New Roman" panose="02020603050405020304" pitchFamily="18" charset="0"/>
                <a:sym typeface="Symbol" panose="05050102010706020507" pitchFamily="18" charset="2"/>
              </a:rPr>
              <a:t>1</a:t>
            </a:r>
          </a:p>
        </p:txBody>
      </p:sp>
      <p:sp>
        <p:nvSpPr>
          <p:cNvPr id="717827" name="AutoShape 3">
            <a:extLst>
              <a:ext uri="{FF2B5EF4-FFF2-40B4-BE49-F238E27FC236}">
                <a16:creationId xmlns:a16="http://schemas.microsoft.com/office/drawing/2014/main" id="{77ADB821-3342-4747-8EDE-FED34EB1C02D}"/>
              </a:ext>
            </a:extLst>
          </p:cNvPr>
          <p:cNvSpPr>
            <a:spLocks noChangeArrowheads="1"/>
          </p:cNvSpPr>
          <p:nvPr/>
        </p:nvSpPr>
        <p:spPr bwMode="auto">
          <a:xfrm rot="10800000">
            <a:off x="2339975" y="4222750"/>
            <a:ext cx="2808288" cy="142875"/>
          </a:xfrm>
          <a:prstGeom prst="leftArrow">
            <a:avLst>
              <a:gd name="adj1" fmla="val 50000"/>
              <a:gd name="adj2" fmla="val 491389"/>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28" name="AutoShape 4">
            <a:extLst>
              <a:ext uri="{FF2B5EF4-FFF2-40B4-BE49-F238E27FC236}">
                <a16:creationId xmlns:a16="http://schemas.microsoft.com/office/drawing/2014/main" id="{BF5D4E81-11AA-4B52-876F-B0E04E8CAF9A}"/>
              </a:ext>
            </a:extLst>
          </p:cNvPr>
          <p:cNvSpPr>
            <a:spLocks noChangeArrowheads="1"/>
          </p:cNvSpPr>
          <p:nvPr/>
        </p:nvSpPr>
        <p:spPr bwMode="auto">
          <a:xfrm>
            <a:off x="5148263" y="1990725"/>
            <a:ext cx="144462" cy="2305050"/>
          </a:xfrm>
          <a:prstGeom prst="upArrow">
            <a:avLst>
              <a:gd name="adj1" fmla="val 50000"/>
              <a:gd name="adj2" fmla="val 398902"/>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29" name="Rectangle 5">
            <a:extLst>
              <a:ext uri="{FF2B5EF4-FFF2-40B4-BE49-F238E27FC236}">
                <a16:creationId xmlns:a16="http://schemas.microsoft.com/office/drawing/2014/main" id="{E97B71C2-0947-4E87-804E-AD47C49C5481}"/>
              </a:ext>
            </a:extLst>
          </p:cNvPr>
          <p:cNvSpPr>
            <a:spLocks noChangeArrowheads="1"/>
          </p:cNvSpPr>
          <p:nvPr/>
        </p:nvSpPr>
        <p:spPr bwMode="auto">
          <a:xfrm>
            <a:off x="5580063" y="3070225"/>
            <a:ext cx="122396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sz="4000" b="1">
                <a:latin typeface="Times New Roman" panose="02020603050405020304" pitchFamily="18" charset="0"/>
                <a:sym typeface="Symbol" panose="05050102010706020507" pitchFamily="18" charset="2"/>
              </a:rPr>
              <a:t></a:t>
            </a:r>
            <a:r>
              <a:rPr lang="en-US" altLang="zh-CN" sz="4000" b="1" i="1">
                <a:latin typeface="Times New Roman" panose="02020603050405020304" pitchFamily="18" charset="0"/>
                <a:sym typeface="Symbol" panose="05050102010706020507" pitchFamily="18" charset="2"/>
              </a:rPr>
              <a:t>H</a:t>
            </a:r>
            <a:r>
              <a:rPr lang="en-US" altLang="zh-CN" sz="4000" b="1" baseline="-25000">
                <a:latin typeface="Times New Roman" panose="02020603050405020304" pitchFamily="18" charset="0"/>
                <a:sym typeface="Symbol" panose="05050102010706020507" pitchFamily="18" charset="2"/>
              </a:rPr>
              <a:t>2</a:t>
            </a:r>
          </a:p>
        </p:txBody>
      </p:sp>
      <p:sp>
        <p:nvSpPr>
          <p:cNvPr id="717830" name="Rectangle 6">
            <a:extLst>
              <a:ext uri="{FF2B5EF4-FFF2-40B4-BE49-F238E27FC236}">
                <a16:creationId xmlns:a16="http://schemas.microsoft.com/office/drawing/2014/main" id="{F01A69C0-C272-4592-8844-2275BFD52D9F}"/>
              </a:ext>
            </a:extLst>
          </p:cNvPr>
          <p:cNvSpPr>
            <a:spLocks noChangeArrowheads="1"/>
          </p:cNvSpPr>
          <p:nvPr/>
        </p:nvSpPr>
        <p:spPr bwMode="auto">
          <a:xfrm>
            <a:off x="971550" y="5300663"/>
            <a:ext cx="748823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sz="4400" b="1">
                <a:latin typeface="Times New Roman" panose="02020603050405020304" pitchFamily="18" charset="0"/>
                <a:sym typeface="Symbol" panose="05050102010706020507" pitchFamily="18" charset="2"/>
              </a:rPr>
              <a:t></a:t>
            </a:r>
            <a:r>
              <a:rPr lang="en-US" altLang="zh-CN" sz="4400" b="1" i="1">
                <a:latin typeface="Times New Roman" panose="02020603050405020304" pitchFamily="18" charset="0"/>
                <a:sym typeface="Symbol" panose="05050102010706020507" pitchFamily="18" charset="2"/>
              </a:rPr>
              <a:t>H</a:t>
            </a:r>
            <a:r>
              <a:rPr lang="en-US" altLang="zh-CN" sz="4400" b="1" baseline="-25000">
                <a:solidFill>
                  <a:schemeClr val="tx2"/>
                </a:solidFill>
                <a:latin typeface="Times New Roman" panose="02020603050405020304" pitchFamily="18" charset="0"/>
                <a:sym typeface="Symbol" panose="05050102010706020507" pitchFamily="18" charset="2"/>
              </a:rPr>
              <a:t>t</a:t>
            </a:r>
            <a:r>
              <a:rPr lang="en-US" altLang="zh-CN" sz="4400" b="1" baseline="-25000">
                <a:latin typeface="Times New Roman" panose="02020603050405020304" pitchFamily="18" charset="0"/>
                <a:sym typeface="Symbol" panose="05050102010706020507" pitchFamily="18" charset="2"/>
              </a:rPr>
              <a:t> </a:t>
            </a:r>
            <a:r>
              <a:rPr lang="en-US" altLang="zh-CN" sz="4400" b="1">
                <a:latin typeface="Times New Roman" panose="02020603050405020304" pitchFamily="18" charset="0"/>
                <a:sym typeface="Symbol" panose="05050102010706020507" pitchFamily="18" charset="2"/>
              </a:rPr>
              <a:t>= </a:t>
            </a:r>
            <a:r>
              <a:rPr lang="en-US" altLang="zh-CN" sz="4400" b="1" i="1">
                <a:latin typeface="Times New Roman" panose="02020603050405020304" pitchFamily="18" charset="0"/>
                <a:sym typeface="Symbol" panose="05050102010706020507" pitchFamily="18" charset="2"/>
              </a:rPr>
              <a:t>H</a:t>
            </a:r>
            <a:r>
              <a:rPr lang="en-US" altLang="zh-CN" sz="4400" b="1" baseline="-25000">
                <a:latin typeface="Times New Roman" panose="02020603050405020304" pitchFamily="18" charset="0"/>
                <a:sym typeface="Symbol" panose="05050102010706020507" pitchFamily="18" charset="2"/>
              </a:rPr>
              <a:t>1</a:t>
            </a:r>
            <a:r>
              <a:rPr lang="en-US" altLang="zh-CN" sz="4400" b="1">
                <a:latin typeface="Times New Roman" panose="02020603050405020304" pitchFamily="18" charset="0"/>
                <a:sym typeface="Symbol" panose="05050102010706020507" pitchFamily="18" charset="2"/>
              </a:rPr>
              <a:t>+ </a:t>
            </a:r>
            <a:r>
              <a:rPr lang="en-US" altLang="zh-CN" sz="4400" b="1" i="1">
                <a:latin typeface="Times New Roman" panose="02020603050405020304" pitchFamily="18" charset="0"/>
                <a:sym typeface="Symbol" panose="05050102010706020507" pitchFamily="18" charset="2"/>
              </a:rPr>
              <a:t>H</a:t>
            </a:r>
            <a:r>
              <a:rPr lang="en-US" altLang="zh-CN" sz="4400" b="1" baseline="-25000">
                <a:latin typeface="Times New Roman" panose="02020603050405020304" pitchFamily="18" charset="0"/>
                <a:sym typeface="Symbol" panose="05050102010706020507" pitchFamily="18" charset="2"/>
              </a:rPr>
              <a:t>2</a:t>
            </a:r>
          </a:p>
        </p:txBody>
      </p:sp>
      <p:sp>
        <p:nvSpPr>
          <p:cNvPr id="717831" name="Rectangle 7">
            <a:extLst>
              <a:ext uri="{FF2B5EF4-FFF2-40B4-BE49-F238E27FC236}">
                <a16:creationId xmlns:a16="http://schemas.microsoft.com/office/drawing/2014/main" id="{56CA7129-784B-4443-AB6F-0ED813E38F8C}"/>
              </a:ext>
            </a:extLst>
          </p:cNvPr>
          <p:cNvSpPr>
            <a:spLocks noChangeArrowheads="1"/>
          </p:cNvSpPr>
          <p:nvPr/>
        </p:nvSpPr>
        <p:spPr bwMode="auto">
          <a:xfrm>
            <a:off x="395288" y="909638"/>
            <a:ext cx="2952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i="1">
                <a:solidFill>
                  <a:srgbClr val="0000CC"/>
                </a:solidFill>
                <a:latin typeface="Times New Roman" panose="02020603050405020304" pitchFamily="18" charset="0"/>
              </a:rPr>
              <a:t>t </a:t>
            </a:r>
            <a:r>
              <a:rPr kumimoji="1" lang="en-US" altLang="zh-CN" sz="3600" b="1">
                <a:solidFill>
                  <a:srgbClr val="0000CC"/>
                </a:solidFill>
                <a:latin typeface="Times New Roman" panose="02020603050405020304" pitchFamily="18" charset="0"/>
              </a:rPr>
              <a:t>(total)</a:t>
            </a:r>
          </a:p>
          <a:p>
            <a:r>
              <a:rPr kumimoji="1" lang="zh-CN" altLang="en-US" sz="3600" b="1">
                <a:solidFill>
                  <a:srgbClr val="0000CC"/>
                </a:solidFill>
                <a:latin typeface="Times New Roman" panose="02020603050405020304" pitchFamily="18" charset="0"/>
              </a:rPr>
              <a:t>总数</a:t>
            </a:r>
            <a:r>
              <a:rPr kumimoji="1" lang="en-US" altLang="zh-CN" sz="3600" b="1">
                <a:solidFill>
                  <a:srgbClr val="0000CC"/>
                </a:solidFill>
                <a:latin typeface="Times New Roman" panose="02020603050405020304" pitchFamily="18" charset="0"/>
              </a:rPr>
              <a:t>, </a:t>
            </a:r>
            <a:r>
              <a:rPr kumimoji="1" lang="zh-CN" altLang="en-US" sz="3600" b="1">
                <a:solidFill>
                  <a:srgbClr val="0000CC"/>
                </a:solidFill>
                <a:latin typeface="Times New Roman" panose="02020603050405020304" pitchFamily="18" charset="0"/>
              </a:rPr>
              <a:t>合计</a:t>
            </a:r>
          </a:p>
        </p:txBody>
      </p:sp>
      <p:grpSp>
        <p:nvGrpSpPr>
          <p:cNvPr id="717832" name="Group 8">
            <a:extLst>
              <a:ext uri="{FF2B5EF4-FFF2-40B4-BE49-F238E27FC236}">
                <a16:creationId xmlns:a16="http://schemas.microsoft.com/office/drawing/2014/main" id="{B191968E-9B39-4D85-9F0D-05580B34D448}"/>
              </a:ext>
            </a:extLst>
          </p:cNvPr>
          <p:cNvGrpSpPr>
            <a:grpSpLocks/>
          </p:cNvGrpSpPr>
          <p:nvPr/>
        </p:nvGrpSpPr>
        <p:grpSpPr bwMode="auto">
          <a:xfrm>
            <a:off x="2268538" y="1990725"/>
            <a:ext cx="2879725" cy="2232025"/>
            <a:chOff x="1429" y="845"/>
            <a:chExt cx="1814" cy="1406"/>
          </a:xfrm>
        </p:grpSpPr>
        <p:sp>
          <p:nvSpPr>
            <p:cNvPr id="717833" name="Rectangle 9">
              <a:extLst>
                <a:ext uri="{FF2B5EF4-FFF2-40B4-BE49-F238E27FC236}">
                  <a16:creationId xmlns:a16="http://schemas.microsoft.com/office/drawing/2014/main" id="{4111D0B5-43A3-48E0-9BF1-427DB248A3EE}"/>
                </a:ext>
              </a:extLst>
            </p:cNvPr>
            <p:cNvSpPr>
              <a:spLocks noChangeArrowheads="1"/>
            </p:cNvSpPr>
            <p:nvPr/>
          </p:nvSpPr>
          <p:spPr bwMode="auto">
            <a:xfrm>
              <a:off x="1429" y="1162"/>
              <a:ext cx="63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4000" b="1">
                  <a:latin typeface="Times New Roman" panose="02020603050405020304" pitchFamily="18" charset="0"/>
                  <a:sym typeface="Symbol" panose="05050102010706020507" pitchFamily="18" charset="2"/>
                </a:rPr>
                <a:t></a:t>
              </a:r>
              <a:r>
                <a:rPr kumimoji="1" lang="en-US" altLang="zh-CN" sz="4000" b="1" i="1">
                  <a:latin typeface="Times New Roman" panose="02020603050405020304" pitchFamily="18" charset="0"/>
                  <a:sym typeface="Symbol" panose="05050102010706020507" pitchFamily="18" charset="2"/>
                </a:rPr>
                <a:t>H</a:t>
              </a:r>
              <a:r>
                <a:rPr kumimoji="1" lang="en-US" altLang="zh-CN" sz="4000" b="1" baseline="-25000">
                  <a:solidFill>
                    <a:schemeClr val="tx2"/>
                  </a:solidFill>
                  <a:latin typeface="Times New Roman" panose="02020603050405020304" pitchFamily="18" charset="0"/>
                  <a:sym typeface="Symbol" panose="05050102010706020507" pitchFamily="18" charset="2"/>
                </a:rPr>
                <a:t>t</a:t>
              </a:r>
            </a:p>
          </p:txBody>
        </p:sp>
        <p:sp>
          <p:nvSpPr>
            <p:cNvPr id="717834" name="Line 10">
              <a:extLst>
                <a:ext uri="{FF2B5EF4-FFF2-40B4-BE49-F238E27FC236}">
                  <a16:creationId xmlns:a16="http://schemas.microsoft.com/office/drawing/2014/main" id="{1D2C236E-AAB8-476B-A0ED-1914477B1294}"/>
                </a:ext>
              </a:extLst>
            </p:cNvPr>
            <p:cNvSpPr>
              <a:spLocks noChangeShapeType="1"/>
            </p:cNvSpPr>
            <p:nvPr/>
          </p:nvSpPr>
          <p:spPr bwMode="auto">
            <a:xfrm flipV="1">
              <a:off x="1429" y="845"/>
              <a:ext cx="1814" cy="1406"/>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7835" name="Text Box 11">
            <a:extLst>
              <a:ext uri="{FF2B5EF4-FFF2-40B4-BE49-F238E27FC236}">
                <a16:creationId xmlns:a16="http://schemas.microsoft.com/office/drawing/2014/main" id="{40C7C5BB-1A58-4A0A-9342-36B6AD7F5B9F}"/>
              </a:ext>
            </a:extLst>
          </p:cNvPr>
          <p:cNvSpPr txBox="1">
            <a:spLocks noChangeArrowheads="1"/>
          </p:cNvSpPr>
          <p:nvPr/>
        </p:nvSpPr>
        <p:spPr bwMode="auto">
          <a:xfrm>
            <a:off x="539750" y="4006850"/>
            <a:ext cx="16557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600" b="1">
                <a:latin typeface="Times New Roman" panose="02020603050405020304" pitchFamily="18" charset="0"/>
              </a:rPr>
              <a:t>反应物</a:t>
            </a:r>
          </a:p>
        </p:txBody>
      </p:sp>
      <p:sp>
        <p:nvSpPr>
          <p:cNvPr id="717836" name="Text Box 12">
            <a:extLst>
              <a:ext uri="{FF2B5EF4-FFF2-40B4-BE49-F238E27FC236}">
                <a16:creationId xmlns:a16="http://schemas.microsoft.com/office/drawing/2014/main" id="{90C4297D-A979-46E3-B67E-E09B6B2E76FF}"/>
              </a:ext>
            </a:extLst>
          </p:cNvPr>
          <p:cNvSpPr txBox="1">
            <a:spLocks noChangeArrowheads="1"/>
          </p:cNvSpPr>
          <p:nvPr/>
        </p:nvSpPr>
        <p:spPr bwMode="auto">
          <a:xfrm>
            <a:off x="5292725" y="1485900"/>
            <a:ext cx="16557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600" b="1">
                <a:latin typeface="Times New Roman" panose="02020603050405020304" pitchFamily="18" charset="0"/>
              </a:rPr>
              <a:t>生成物</a:t>
            </a:r>
          </a:p>
        </p:txBody>
      </p:sp>
      <p:sp>
        <p:nvSpPr>
          <p:cNvPr id="717837" name="Text Box 13">
            <a:extLst>
              <a:ext uri="{FF2B5EF4-FFF2-40B4-BE49-F238E27FC236}">
                <a16:creationId xmlns:a16="http://schemas.microsoft.com/office/drawing/2014/main" id="{41C75BEC-4584-406F-8A79-E5CF859135DC}"/>
              </a:ext>
            </a:extLst>
          </p:cNvPr>
          <p:cNvSpPr txBox="1">
            <a:spLocks noChangeArrowheads="1"/>
          </p:cNvSpPr>
          <p:nvPr/>
        </p:nvSpPr>
        <p:spPr bwMode="auto">
          <a:xfrm>
            <a:off x="5219700" y="4078288"/>
            <a:ext cx="2303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600" b="1">
                <a:latin typeface="Times New Roman" panose="02020603050405020304" pitchFamily="18" charset="0"/>
              </a:rPr>
              <a:t>中间产物</a:t>
            </a:r>
          </a:p>
        </p:txBody>
      </p:sp>
      <p:sp>
        <p:nvSpPr>
          <p:cNvPr id="717838" name="Rectangle 14">
            <a:extLst>
              <a:ext uri="{FF2B5EF4-FFF2-40B4-BE49-F238E27FC236}">
                <a16:creationId xmlns:a16="http://schemas.microsoft.com/office/drawing/2014/main" id="{B57C4A8C-CEEB-4392-BB5B-ED8A9620A9E6}"/>
              </a:ext>
            </a:extLst>
          </p:cNvPr>
          <p:cNvSpPr>
            <a:spLocks noChangeArrowheads="1"/>
          </p:cNvSpPr>
          <p:nvPr/>
        </p:nvSpPr>
        <p:spPr bwMode="auto">
          <a:xfrm>
            <a:off x="755650" y="158750"/>
            <a:ext cx="6985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4000" b="1">
                <a:sym typeface="Symbol" panose="05050102010706020507" pitchFamily="18" charset="2"/>
              </a:rPr>
              <a:t>等压、不做非体积功条件下</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831"/>
                                        </p:tgtEl>
                                        <p:attrNameLst>
                                          <p:attrName>style.visibility</p:attrName>
                                        </p:attrNameLst>
                                      </p:cBhvr>
                                      <p:to>
                                        <p:strVal val="visible"/>
                                      </p:to>
                                    </p:set>
                                    <p:animEffect transition="in" filter="blinds(horizontal)">
                                      <p:cBhvr>
                                        <p:cTn id="7" dur="500"/>
                                        <p:tgtEl>
                                          <p:spTgt spid="717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830"/>
                                        </p:tgtEl>
                                        <p:attrNameLst>
                                          <p:attrName>style.visibility</p:attrName>
                                        </p:attrNameLst>
                                      </p:cBhvr>
                                      <p:to>
                                        <p:strVal val="visible"/>
                                      </p:to>
                                    </p:set>
                                    <p:animEffect transition="in" filter="blinds(horizontal)">
                                      <p:cBhvr>
                                        <p:cTn id="12" dur="500"/>
                                        <p:tgtEl>
                                          <p:spTgt spid="71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30" grpId="0"/>
      <p:bldP spid="71783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a:extLst>
              <a:ext uri="{FF2B5EF4-FFF2-40B4-BE49-F238E27FC236}">
                <a16:creationId xmlns:a16="http://schemas.microsoft.com/office/drawing/2014/main" id="{270B19BB-59CA-4B03-A647-8BC6758B59B6}"/>
              </a:ext>
            </a:extLst>
          </p:cNvPr>
          <p:cNvSpPr>
            <a:spLocks noGrp="1"/>
          </p:cNvSpPr>
          <p:nvPr>
            <p:ph type="sldNum" sz="quarter" idx="12"/>
          </p:nvPr>
        </p:nvSpPr>
        <p:spPr/>
        <p:txBody>
          <a:bodyPr/>
          <a:lstStyle/>
          <a:p>
            <a:fld id="{341F5AB7-2226-4BFE-AD03-7E66B8591CD6}" type="slidenum">
              <a:rPr lang="en-US" altLang="zh-CN"/>
              <a:pPr/>
              <a:t>71</a:t>
            </a:fld>
            <a:endParaRPr lang="en-US" altLang="zh-CN"/>
          </a:p>
        </p:txBody>
      </p:sp>
      <p:sp>
        <p:nvSpPr>
          <p:cNvPr id="720898" name="Text Box 2">
            <a:extLst>
              <a:ext uri="{FF2B5EF4-FFF2-40B4-BE49-F238E27FC236}">
                <a16:creationId xmlns:a16="http://schemas.microsoft.com/office/drawing/2014/main" id="{690B8DC3-5507-4009-AA79-477B45A92CBE}"/>
              </a:ext>
            </a:extLst>
          </p:cNvPr>
          <p:cNvSpPr txBox="1">
            <a:spLocks noChangeArrowheads="1"/>
          </p:cNvSpPr>
          <p:nvPr/>
        </p:nvSpPr>
        <p:spPr bwMode="auto">
          <a:xfrm>
            <a:off x="3419475" y="836613"/>
            <a:ext cx="2447925" cy="7508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600" b="1">
                <a:solidFill>
                  <a:srgbClr val="0000FF"/>
                </a:solidFill>
                <a:latin typeface="Times New Roman" panose="02020603050405020304" pitchFamily="18" charset="0"/>
                <a:ea typeface="楷体_GB2312" pitchFamily="49" charset="-122"/>
                <a:sym typeface="Symbol" panose="05050102010706020507" pitchFamily="18" charset="2"/>
              </a:rPr>
              <a:t></a:t>
            </a:r>
            <a:r>
              <a:rPr kumimoji="1" lang="en-US" altLang="zh-CN" sz="3600" b="1" baseline="-30000">
                <a:solidFill>
                  <a:srgbClr val="0000FF"/>
                </a:solidFill>
                <a:latin typeface="Times New Roman" panose="02020603050405020304" pitchFamily="18" charset="0"/>
                <a:ea typeface="楷体_GB2312" pitchFamily="49" charset="-122"/>
              </a:rPr>
              <a:t>r</a:t>
            </a:r>
            <a:r>
              <a:rPr kumimoji="1" lang="en-US" altLang="zh-CN" sz="3600" b="1" i="1">
                <a:solidFill>
                  <a:srgbClr val="0000FF"/>
                </a:solidFill>
                <a:latin typeface="Times New Roman" panose="02020603050405020304" pitchFamily="18" charset="0"/>
                <a:ea typeface="楷体_GB2312" pitchFamily="49" charset="-122"/>
              </a:rPr>
              <a:t>H</a:t>
            </a:r>
            <a:r>
              <a:rPr kumimoji="1" lang="en-US" altLang="zh-CN" sz="3600" b="1" baseline="-25000">
                <a:solidFill>
                  <a:srgbClr val="0000FF"/>
                </a:solidFill>
                <a:latin typeface="Times New Roman" panose="02020603050405020304" pitchFamily="18" charset="0"/>
                <a:ea typeface="楷体_GB2312" pitchFamily="49" charset="-122"/>
              </a:rPr>
              <a:t>m</a:t>
            </a:r>
            <a:r>
              <a:rPr kumimoji="1" lang="en-US" altLang="zh-CN" sz="3600" b="1" baseline="-30000">
                <a:solidFill>
                  <a:srgbClr val="0000FF"/>
                </a:solidFill>
                <a:latin typeface="Times New Roman" panose="02020603050405020304" pitchFamily="18" charset="0"/>
                <a:ea typeface="楷体_GB2312" pitchFamily="49" charset="-122"/>
              </a:rPr>
              <a:t>1</a:t>
            </a:r>
            <a:r>
              <a:rPr kumimoji="1" lang="en-US" altLang="zh-CN" sz="3600" b="1" baseline="30000">
                <a:solidFill>
                  <a:srgbClr val="0000CC"/>
                </a:solidFill>
                <a:latin typeface="Arial Unicode MS" pitchFamily="34" charset="-122"/>
                <a:ea typeface="Arial Unicode MS" pitchFamily="34" charset="-122"/>
                <a:sym typeface="Symbol" panose="05050102010706020507" pitchFamily="18" charset="2"/>
              </a:rPr>
              <a:t>Ɵ</a:t>
            </a:r>
            <a:r>
              <a:rPr kumimoji="1" lang="en-US" altLang="zh-CN" sz="3600" b="1" baseline="30000">
                <a:solidFill>
                  <a:srgbClr val="0000FF"/>
                </a:solidFill>
                <a:latin typeface="Times New Roman" panose="02020603050405020304" pitchFamily="18" charset="0"/>
                <a:ea typeface="楷体_GB2312" pitchFamily="49" charset="-122"/>
              </a:rPr>
              <a:t> </a:t>
            </a:r>
            <a:r>
              <a:rPr kumimoji="1" lang="en-US" altLang="zh-CN" sz="3600" b="1">
                <a:solidFill>
                  <a:srgbClr val="0000FF"/>
                </a:solidFill>
                <a:latin typeface="Times New Roman" panose="02020603050405020304" pitchFamily="18" charset="0"/>
                <a:ea typeface="楷体_GB2312" pitchFamily="49" charset="-122"/>
              </a:rPr>
              <a:t>=</a:t>
            </a:r>
            <a:r>
              <a:rPr kumimoji="1" lang="zh-CN" altLang="en-US" sz="3600" b="1">
                <a:solidFill>
                  <a:srgbClr val="0000FF"/>
                </a:solidFill>
                <a:latin typeface="Times New Roman" panose="02020603050405020304" pitchFamily="18" charset="0"/>
                <a:ea typeface="楷体_GB2312" pitchFamily="49" charset="-122"/>
              </a:rPr>
              <a:t>？</a:t>
            </a:r>
          </a:p>
        </p:txBody>
      </p:sp>
      <p:sp>
        <p:nvSpPr>
          <p:cNvPr id="720899" name="Rectangle 3">
            <a:extLst>
              <a:ext uri="{FF2B5EF4-FFF2-40B4-BE49-F238E27FC236}">
                <a16:creationId xmlns:a16="http://schemas.microsoft.com/office/drawing/2014/main" id="{2A9937A6-095F-4877-9DF6-7576B71232FA}"/>
              </a:ext>
            </a:extLst>
          </p:cNvPr>
          <p:cNvSpPr>
            <a:spLocks noGrp="1" noChangeArrowheads="1"/>
          </p:cNvSpPr>
          <p:nvPr>
            <p:ph type="title"/>
          </p:nvPr>
        </p:nvSpPr>
        <p:spPr>
          <a:xfrm>
            <a:off x="250825" y="115888"/>
            <a:ext cx="7993063" cy="792162"/>
          </a:xfrm>
        </p:spPr>
        <p:txBody>
          <a:bodyPr/>
          <a:lstStyle/>
          <a:p>
            <a:pPr algn="l"/>
            <a:r>
              <a:rPr lang="zh-CN" altLang="en-US" sz="4000" b="1">
                <a:solidFill>
                  <a:schemeClr val="tx1"/>
                </a:solidFill>
                <a:ea typeface="楷体_GB2312" pitchFamily="49" charset="-122"/>
              </a:rPr>
              <a:t>例如：</a:t>
            </a:r>
          </a:p>
        </p:txBody>
      </p:sp>
      <p:sp>
        <p:nvSpPr>
          <p:cNvPr id="720900" name="Rectangle 4">
            <a:extLst>
              <a:ext uri="{FF2B5EF4-FFF2-40B4-BE49-F238E27FC236}">
                <a16:creationId xmlns:a16="http://schemas.microsoft.com/office/drawing/2014/main" id="{3F53AC80-FBC6-4B22-B0E8-84837363009E}"/>
              </a:ext>
            </a:extLst>
          </p:cNvPr>
          <p:cNvSpPr>
            <a:spLocks noChangeArrowheads="1"/>
          </p:cNvSpPr>
          <p:nvPr/>
        </p:nvSpPr>
        <p:spPr bwMode="auto">
          <a:xfrm>
            <a:off x="685800" y="3124200"/>
            <a:ext cx="31242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a:latin typeface="Times New Roman" panose="02020603050405020304" pitchFamily="18" charset="0"/>
                <a:ea typeface="楷体_GB2312" pitchFamily="49" charset="-122"/>
              </a:rPr>
              <a:t>CO</a:t>
            </a:r>
            <a:r>
              <a:rPr kumimoji="1" lang="en-US" altLang="zh-CN" sz="4000" b="1" baseline="-30000">
                <a:latin typeface="Times New Roman" panose="02020603050405020304" pitchFamily="18" charset="0"/>
                <a:ea typeface="楷体_GB2312" pitchFamily="49" charset="-122"/>
              </a:rPr>
              <a:t>2</a:t>
            </a:r>
            <a:r>
              <a:rPr kumimoji="1" lang="en-US" altLang="zh-CN" sz="4000" b="1">
                <a:latin typeface="Times New Roman" panose="02020603050405020304" pitchFamily="18" charset="0"/>
                <a:ea typeface="楷体_GB2312" pitchFamily="49" charset="-122"/>
              </a:rPr>
              <a:t>(g)</a:t>
            </a:r>
            <a:endParaRPr kumimoji="1" lang="en-US" altLang="zh-CN" sz="3200" b="1">
              <a:latin typeface="Times New Roman" panose="02020603050405020304" pitchFamily="18" charset="0"/>
              <a:ea typeface="楷体_GB2312" pitchFamily="49" charset="-122"/>
            </a:endParaRPr>
          </a:p>
        </p:txBody>
      </p:sp>
      <p:grpSp>
        <p:nvGrpSpPr>
          <p:cNvPr id="720901" name="Group 5">
            <a:extLst>
              <a:ext uri="{FF2B5EF4-FFF2-40B4-BE49-F238E27FC236}">
                <a16:creationId xmlns:a16="http://schemas.microsoft.com/office/drawing/2014/main" id="{8AD42FF8-B6FF-4D6A-A80C-57D2084F4E79}"/>
              </a:ext>
            </a:extLst>
          </p:cNvPr>
          <p:cNvGrpSpPr>
            <a:grpSpLocks/>
          </p:cNvGrpSpPr>
          <p:nvPr/>
        </p:nvGrpSpPr>
        <p:grpSpPr bwMode="auto">
          <a:xfrm>
            <a:off x="1692275" y="2235200"/>
            <a:ext cx="1943100" cy="762000"/>
            <a:chOff x="1104" y="912"/>
            <a:chExt cx="1056" cy="480"/>
          </a:xfrm>
        </p:grpSpPr>
        <p:sp>
          <p:nvSpPr>
            <p:cNvPr id="720902" name="AutoShape 6">
              <a:extLst>
                <a:ext uri="{FF2B5EF4-FFF2-40B4-BE49-F238E27FC236}">
                  <a16:creationId xmlns:a16="http://schemas.microsoft.com/office/drawing/2014/main" id="{3AE4DB20-1D27-4CD1-B98A-E534176A0212}"/>
                </a:ext>
              </a:extLst>
            </p:cNvPr>
            <p:cNvSpPr>
              <a:spLocks noChangeArrowheads="1"/>
            </p:cNvSpPr>
            <p:nvPr/>
          </p:nvSpPr>
          <p:spPr bwMode="auto">
            <a:xfrm>
              <a:off x="1104" y="912"/>
              <a:ext cx="96" cy="480"/>
            </a:xfrm>
            <a:prstGeom prst="downArrow">
              <a:avLst>
                <a:gd name="adj1" fmla="val 50000"/>
                <a:gd name="adj2" fmla="val 1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03" name="Text Box 7">
              <a:extLst>
                <a:ext uri="{FF2B5EF4-FFF2-40B4-BE49-F238E27FC236}">
                  <a16:creationId xmlns:a16="http://schemas.microsoft.com/office/drawing/2014/main" id="{C1C22120-E232-450B-8B35-4E5E05CF8465}"/>
                </a:ext>
              </a:extLst>
            </p:cNvPr>
            <p:cNvSpPr txBox="1">
              <a:spLocks noChangeArrowheads="1"/>
            </p:cNvSpPr>
            <p:nvPr/>
          </p:nvSpPr>
          <p:spPr bwMode="auto">
            <a:xfrm>
              <a:off x="1296" y="1008"/>
              <a:ext cx="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楷体_GB2312" pitchFamily="49" charset="-122"/>
                  <a:sym typeface="Symbol" panose="05050102010706020507" pitchFamily="18" charset="2"/>
                </a:rPr>
                <a:t></a:t>
              </a:r>
              <a:r>
                <a:rPr kumimoji="1" lang="en-US" altLang="zh-CN" sz="3200" b="1" baseline="-30000">
                  <a:latin typeface="Times New Roman" panose="02020603050405020304" pitchFamily="18" charset="0"/>
                  <a:ea typeface="楷体_GB2312" pitchFamily="49" charset="-122"/>
                </a:rPr>
                <a:t>r</a:t>
              </a:r>
              <a:r>
                <a:rPr kumimoji="1" lang="en-US" altLang="zh-CN" sz="3200" b="1" i="1">
                  <a:latin typeface="Times New Roman" panose="02020603050405020304" pitchFamily="18" charset="0"/>
                  <a:ea typeface="楷体_GB2312" pitchFamily="49" charset="-122"/>
                </a:rPr>
                <a:t>H</a:t>
              </a:r>
              <a:r>
                <a:rPr kumimoji="1" lang="en-US" altLang="zh-CN" sz="3200" b="1" baseline="-25000">
                  <a:latin typeface="Times New Roman" panose="02020603050405020304" pitchFamily="18" charset="0"/>
                  <a:ea typeface="楷体_GB2312" pitchFamily="49" charset="-122"/>
                </a:rPr>
                <a:t>m</a:t>
              </a:r>
              <a:r>
                <a:rPr kumimoji="1" lang="en-US" altLang="zh-CN" sz="3200" b="1" baseline="-30000">
                  <a:latin typeface="Times New Roman" panose="02020603050405020304" pitchFamily="18" charset="0"/>
                  <a:ea typeface="楷体_GB2312" pitchFamily="49" charset="-122"/>
                </a:rPr>
                <a:t>3</a:t>
              </a:r>
              <a:r>
                <a:rPr kumimoji="1" lang="en-US" altLang="zh-CN" sz="3200" b="1" baseline="30000">
                  <a:latin typeface="Arial Unicode MS" pitchFamily="34" charset="-122"/>
                  <a:ea typeface="Arial Unicode MS" pitchFamily="34" charset="-122"/>
                  <a:sym typeface="Symbol" panose="05050102010706020507" pitchFamily="18" charset="2"/>
                </a:rPr>
                <a:t>Ɵ</a:t>
              </a:r>
            </a:p>
          </p:txBody>
        </p:sp>
      </p:grpSp>
      <p:sp>
        <p:nvSpPr>
          <p:cNvPr id="720904" name="Rectangle 8">
            <a:extLst>
              <a:ext uri="{FF2B5EF4-FFF2-40B4-BE49-F238E27FC236}">
                <a16:creationId xmlns:a16="http://schemas.microsoft.com/office/drawing/2014/main" id="{AE6C1D3E-0FB4-4DBC-9BD8-E877577DC876}"/>
              </a:ext>
            </a:extLst>
          </p:cNvPr>
          <p:cNvSpPr>
            <a:spLocks noChangeArrowheads="1"/>
          </p:cNvSpPr>
          <p:nvPr/>
        </p:nvSpPr>
        <p:spPr bwMode="auto">
          <a:xfrm>
            <a:off x="395288" y="4005263"/>
            <a:ext cx="8362950" cy="20637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50000"/>
              </a:lnSpc>
            </a:pPr>
            <a:r>
              <a:rPr lang="en-US" altLang="zh-CN" sz="4000" b="1">
                <a:ea typeface="楷体_GB2312" pitchFamily="49" charset="-122"/>
                <a:sym typeface="Symbol" panose="05050102010706020507" pitchFamily="18" charset="2"/>
              </a:rPr>
              <a:t></a:t>
            </a:r>
            <a:r>
              <a:rPr lang="en-US" altLang="zh-CN" sz="4000" b="1" baseline="-30000">
                <a:ea typeface="楷体_GB2312" pitchFamily="49" charset="-122"/>
              </a:rPr>
              <a:t>r</a:t>
            </a:r>
            <a:r>
              <a:rPr lang="en-US" altLang="zh-CN" sz="4000" b="1" i="1">
                <a:ea typeface="楷体_GB2312" pitchFamily="49" charset="-122"/>
              </a:rPr>
              <a:t>H</a:t>
            </a:r>
            <a:r>
              <a:rPr lang="en-US" altLang="zh-CN" sz="4000" b="1" baseline="-25000">
                <a:ea typeface="楷体_GB2312" pitchFamily="49" charset="-122"/>
              </a:rPr>
              <a:t>m</a:t>
            </a:r>
            <a:r>
              <a:rPr lang="en-US" altLang="zh-CN" sz="4000" b="1" baseline="-30000">
                <a:ea typeface="楷体_GB2312" pitchFamily="49" charset="-122"/>
              </a:rPr>
              <a:t>3</a:t>
            </a:r>
            <a:r>
              <a:rPr lang="en-US" altLang="zh-CN" sz="4400" b="1" baseline="30000">
                <a:latin typeface="Arial Unicode MS" pitchFamily="34" charset="-122"/>
                <a:ea typeface="Arial Unicode MS" pitchFamily="34" charset="-122"/>
                <a:sym typeface="Symbol" panose="05050102010706020507" pitchFamily="18" charset="2"/>
              </a:rPr>
              <a:t>Ɵ</a:t>
            </a:r>
            <a:r>
              <a:rPr lang="en-US" altLang="zh-CN" sz="4000" b="1" baseline="30000">
                <a:ea typeface="楷体_GB2312" pitchFamily="49" charset="-122"/>
              </a:rPr>
              <a:t> </a:t>
            </a:r>
            <a:r>
              <a:rPr lang="en-US" altLang="zh-CN" sz="4000" b="1">
                <a:ea typeface="楷体_GB2312" pitchFamily="49" charset="-122"/>
              </a:rPr>
              <a:t>= </a:t>
            </a:r>
            <a:r>
              <a:rPr lang="en-US" altLang="zh-CN" sz="4000" b="1">
                <a:ea typeface="楷体_GB2312" pitchFamily="49" charset="-122"/>
                <a:cs typeface="Times New Roman" panose="02020603050405020304" pitchFamily="18" charset="0"/>
              </a:rPr>
              <a:t>–</a:t>
            </a:r>
            <a:r>
              <a:rPr lang="en-US" altLang="zh-CN" sz="4000" b="1">
                <a:ea typeface="楷体_GB2312" pitchFamily="49" charset="-122"/>
              </a:rPr>
              <a:t>393.5 kJ</a:t>
            </a:r>
            <a:r>
              <a:rPr lang="en-US" altLang="zh-CN" sz="4000" b="1">
                <a:ea typeface="楷体_GB2312" pitchFamily="49" charset="-122"/>
                <a:sym typeface="Symbol" panose="05050102010706020507" pitchFamily="18" charset="2"/>
              </a:rPr>
              <a:t>•</a:t>
            </a:r>
            <a:r>
              <a:rPr lang="en-US" altLang="zh-CN" sz="4000" b="1">
                <a:ea typeface="楷体_GB2312" pitchFamily="49" charset="-122"/>
              </a:rPr>
              <a:t>mol</a:t>
            </a:r>
            <a:r>
              <a:rPr lang="en-US" altLang="zh-CN" sz="4000" b="1" baseline="30000">
                <a:ea typeface="楷体_GB2312" pitchFamily="49" charset="-122"/>
              </a:rPr>
              <a:t>–1</a:t>
            </a:r>
          </a:p>
          <a:p>
            <a:pPr eaLnBrk="0" hangingPunct="0">
              <a:lnSpc>
                <a:spcPct val="150000"/>
              </a:lnSpc>
            </a:pPr>
            <a:r>
              <a:rPr lang="en-US" altLang="zh-CN" sz="4000" b="1">
                <a:ea typeface="楷体_GB2312" pitchFamily="49" charset="-122"/>
                <a:sym typeface="Symbol" panose="05050102010706020507" pitchFamily="18" charset="2"/>
              </a:rPr>
              <a:t></a:t>
            </a:r>
            <a:r>
              <a:rPr lang="en-US" altLang="zh-CN" sz="4000" b="1" baseline="-30000">
                <a:ea typeface="楷体_GB2312" pitchFamily="49" charset="-122"/>
              </a:rPr>
              <a:t>r</a:t>
            </a:r>
            <a:r>
              <a:rPr lang="en-US" altLang="zh-CN" sz="4000" b="1" i="1">
                <a:ea typeface="楷体_GB2312" pitchFamily="49" charset="-122"/>
              </a:rPr>
              <a:t>H</a:t>
            </a:r>
            <a:r>
              <a:rPr lang="en-US" altLang="zh-CN" sz="4000" b="1" baseline="-25000">
                <a:ea typeface="楷体_GB2312" pitchFamily="49" charset="-122"/>
              </a:rPr>
              <a:t>m</a:t>
            </a:r>
            <a:r>
              <a:rPr lang="en-US" altLang="zh-CN" sz="4000" b="1" baseline="-30000">
                <a:ea typeface="楷体_GB2312" pitchFamily="49" charset="-122"/>
              </a:rPr>
              <a:t>2</a:t>
            </a:r>
            <a:r>
              <a:rPr lang="en-US" altLang="zh-CN" sz="4400" b="1" baseline="30000">
                <a:latin typeface="Arial Unicode MS" pitchFamily="34" charset="-122"/>
                <a:ea typeface="Arial Unicode MS" pitchFamily="34" charset="-122"/>
                <a:sym typeface="Symbol" panose="05050102010706020507" pitchFamily="18" charset="2"/>
              </a:rPr>
              <a:t>Ɵ</a:t>
            </a:r>
            <a:r>
              <a:rPr lang="en-US" altLang="zh-CN" sz="4000" b="1" baseline="30000">
                <a:ea typeface="楷体_GB2312" pitchFamily="49" charset="-122"/>
              </a:rPr>
              <a:t> </a:t>
            </a:r>
            <a:r>
              <a:rPr lang="en-US" altLang="zh-CN" sz="4000" b="1">
                <a:ea typeface="楷体_GB2312" pitchFamily="49" charset="-122"/>
              </a:rPr>
              <a:t>= –283 kJ</a:t>
            </a:r>
            <a:r>
              <a:rPr lang="en-US" altLang="zh-CN" sz="4000" b="1">
                <a:ea typeface="楷体_GB2312" pitchFamily="49" charset="-122"/>
                <a:sym typeface="Symbol" panose="05050102010706020507" pitchFamily="18" charset="2"/>
              </a:rPr>
              <a:t>•</a:t>
            </a:r>
            <a:r>
              <a:rPr lang="en-US" altLang="zh-CN" sz="4000" b="1">
                <a:ea typeface="楷体_GB2312" pitchFamily="49" charset="-122"/>
              </a:rPr>
              <a:t>mol</a:t>
            </a:r>
            <a:r>
              <a:rPr lang="en-US" altLang="zh-CN" sz="4000" b="1" baseline="30000">
                <a:ea typeface="楷体_GB2312" pitchFamily="49" charset="-122"/>
              </a:rPr>
              <a:t>–1</a:t>
            </a:r>
          </a:p>
        </p:txBody>
      </p:sp>
      <p:sp>
        <p:nvSpPr>
          <p:cNvPr id="720905" name="Rectangle 9">
            <a:extLst>
              <a:ext uri="{FF2B5EF4-FFF2-40B4-BE49-F238E27FC236}">
                <a16:creationId xmlns:a16="http://schemas.microsoft.com/office/drawing/2014/main" id="{3E2FD44E-7233-4309-8B72-BBD7B2974EC6}"/>
              </a:ext>
            </a:extLst>
          </p:cNvPr>
          <p:cNvSpPr>
            <a:spLocks noChangeArrowheads="1"/>
          </p:cNvSpPr>
          <p:nvPr/>
        </p:nvSpPr>
        <p:spPr bwMode="auto">
          <a:xfrm>
            <a:off x="107950" y="1412875"/>
            <a:ext cx="3455988" cy="792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a:latin typeface="Times New Roman" panose="02020603050405020304" pitchFamily="18" charset="0"/>
              </a:rPr>
              <a:t>C(s) + O</a:t>
            </a:r>
            <a:r>
              <a:rPr kumimoji="1" lang="en-US" altLang="zh-CN" sz="4000" b="1" baseline="-25000">
                <a:latin typeface="Times New Roman" panose="02020603050405020304" pitchFamily="18" charset="0"/>
              </a:rPr>
              <a:t>2</a:t>
            </a:r>
            <a:r>
              <a:rPr kumimoji="1" lang="en-US" altLang="zh-CN" sz="4000" b="1">
                <a:latin typeface="Times New Roman" panose="02020603050405020304" pitchFamily="18" charset="0"/>
              </a:rPr>
              <a:t> (g)</a:t>
            </a:r>
            <a:endParaRPr kumimoji="1" lang="en-US" altLang="zh-CN" sz="4000" b="1">
              <a:latin typeface="Times New Roman" panose="02020603050405020304" pitchFamily="18" charset="0"/>
              <a:sym typeface="Symbol" panose="05050102010706020507" pitchFamily="18" charset="2"/>
            </a:endParaRPr>
          </a:p>
        </p:txBody>
      </p:sp>
      <p:sp>
        <p:nvSpPr>
          <p:cNvPr id="720906" name="Rectangle 10">
            <a:extLst>
              <a:ext uri="{FF2B5EF4-FFF2-40B4-BE49-F238E27FC236}">
                <a16:creationId xmlns:a16="http://schemas.microsoft.com/office/drawing/2014/main" id="{28B8BDD2-618E-4015-8448-41422820C006}"/>
              </a:ext>
            </a:extLst>
          </p:cNvPr>
          <p:cNvSpPr>
            <a:spLocks noChangeArrowheads="1"/>
          </p:cNvSpPr>
          <p:nvPr/>
        </p:nvSpPr>
        <p:spPr bwMode="auto">
          <a:xfrm>
            <a:off x="5387975" y="1371600"/>
            <a:ext cx="3648075"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kumimoji="1" lang="en-US" altLang="zh-CN" sz="4000" b="1">
                <a:latin typeface="Times New Roman" panose="02020603050405020304" pitchFamily="18" charset="0"/>
                <a:ea typeface="楷体_GB2312" pitchFamily="49" charset="-122"/>
              </a:rPr>
              <a:t>CO(g)+1/2O</a:t>
            </a:r>
            <a:r>
              <a:rPr kumimoji="1" lang="en-US" altLang="zh-CN" sz="4000" b="1" baseline="-30000">
                <a:latin typeface="Times New Roman" panose="02020603050405020304" pitchFamily="18" charset="0"/>
                <a:ea typeface="楷体_GB2312" pitchFamily="49" charset="-122"/>
              </a:rPr>
              <a:t>2</a:t>
            </a:r>
            <a:r>
              <a:rPr kumimoji="1" lang="en-US" altLang="zh-CN" sz="4000" b="1">
                <a:latin typeface="Times New Roman" panose="02020603050405020304" pitchFamily="18" charset="0"/>
                <a:ea typeface="楷体_GB2312" pitchFamily="49" charset="-122"/>
              </a:rPr>
              <a:t>(g)</a:t>
            </a:r>
            <a:endParaRPr kumimoji="1" lang="en-US" altLang="zh-CN" sz="3600" b="1">
              <a:latin typeface="Times New Roman" panose="02020603050405020304" pitchFamily="18" charset="0"/>
              <a:ea typeface="楷体_GB2312" pitchFamily="49" charset="-122"/>
            </a:endParaRPr>
          </a:p>
        </p:txBody>
      </p:sp>
      <p:sp>
        <p:nvSpPr>
          <p:cNvPr id="720907" name="AutoShape 11">
            <a:extLst>
              <a:ext uri="{FF2B5EF4-FFF2-40B4-BE49-F238E27FC236}">
                <a16:creationId xmlns:a16="http://schemas.microsoft.com/office/drawing/2014/main" id="{1674B0E4-12B3-478C-9CF5-6CD538DAC3A6}"/>
              </a:ext>
            </a:extLst>
          </p:cNvPr>
          <p:cNvSpPr>
            <a:spLocks noChangeArrowheads="1"/>
          </p:cNvSpPr>
          <p:nvPr/>
        </p:nvSpPr>
        <p:spPr bwMode="auto">
          <a:xfrm>
            <a:off x="3635375" y="1752600"/>
            <a:ext cx="1393825" cy="228600"/>
          </a:xfrm>
          <a:prstGeom prst="rightArrow">
            <a:avLst>
              <a:gd name="adj1" fmla="val 38889"/>
              <a:gd name="adj2" fmla="val 15243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08" name="Text Box 12">
            <a:extLst>
              <a:ext uri="{FF2B5EF4-FFF2-40B4-BE49-F238E27FC236}">
                <a16:creationId xmlns:a16="http://schemas.microsoft.com/office/drawing/2014/main" id="{240B776D-E450-4475-B5C2-FE6F2F603A1B}"/>
              </a:ext>
            </a:extLst>
          </p:cNvPr>
          <p:cNvSpPr txBox="1">
            <a:spLocks noChangeArrowheads="1"/>
          </p:cNvSpPr>
          <p:nvPr/>
        </p:nvSpPr>
        <p:spPr bwMode="auto">
          <a:xfrm>
            <a:off x="6629400" y="2667000"/>
            <a:ext cx="1830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楷体_GB2312" pitchFamily="49" charset="-122"/>
                <a:sym typeface="Symbol" panose="05050102010706020507" pitchFamily="18" charset="2"/>
              </a:rPr>
              <a:t></a:t>
            </a:r>
            <a:r>
              <a:rPr kumimoji="1" lang="en-US" altLang="zh-CN" sz="3200" b="1" baseline="-30000">
                <a:latin typeface="Times New Roman" panose="02020603050405020304" pitchFamily="18" charset="0"/>
                <a:ea typeface="楷体_GB2312" pitchFamily="49" charset="-122"/>
              </a:rPr>
              <a:t>r</a:t>
            </a:r>
            <a:r>
              <a:rPr kumimoji="1" lang="en-US" altLang="zh-CN" sz="3200" b="1" i="1">
                <a:latin typeface="Times New Roman" panose="02020603050405020304" pitchFamily="18" charset="0"/>
                <a:ea typeface="楷体_GB2312" pitchFamily="49" charset="-122"/>
              </a:rPr>
              <a:t>H</a:t>
            </a:r>
            <a:r>
              <a:rPr kumimoji="1" lang="en-US" altLang="zh-CN" sz="3200" b="1" baseline="-25000">
                <a:latin typeface="Times New Roman" panose="02020603050405020304" pitchFamily="18" charset="0"/>
                <a:ea typeface="楷体_GB2312" pitchFamily="49" charset="-122"/>
              </a:rPr>
              <a:t>m</a:t>
            </a:r>
            <a:r>
              <a:rPr kumimoji="1" lang="en-US" altLang="zh-CN" sz="3200" b="1" baseline="-30000">
                <a:latin typeface="Times New Roman" panose="02020603050405020304" pitchFamily="18" charset="0"/>
                <a:ea typeface="楷体_GB2312" pitchFamily="49" charset="-122"/>
              </a:rPr>
              <a:t>2</a:t>
            </a:r>
            <a:r>
              <a:rPr kumimoji="1" lang="en-US" altLang="zh-CN" sz="3200" b="1" baseline="30000">
                <a:latin typeface="Arial Unicode MS" pitchFamily="34" charset="-122"/>
                <a:ea typeface="Arial Unicode MS" pitchFamily="34" charset="-122"/>
                <a:sym typeface="Symbol" panose="05050102010706020507" pitchFamily="18" charset="2"/>
              </a:rPr>
              <a:t>Ɵ</a:t>
            </a:r>
          </a:p>
        </p:txBody>
      </p:sp>
      <p:grpSp>
        <p:nvGrpSpPr>
          <p:cNvPr id="720909" name="Group 13">
            <a:extLst>
              <a:ext uri="{FF2B5EF4-FFF2-40B4-BE49-F238E27FC236}">
                <a16:creationId xmlns:a16="http://schemas.microsoft.com/office/drawing/2014/main" id="{97722350-21D3-4C8B-800B-2A3A3D3457CD}"/>
              </a:ext>
            </a:extLst>
          </p:cNvPr>
          <p:cNvGrpSpPr>
            <a:grpSpLocks/>
          </p:cNvGrpSpPr>
          <p:nvPr/>
        </p:nvGrpSpPr>
        <p:grpSpPr bwMode="auto">
          <a:xfrm>
            <a:off x="4038600" y="2133600"/>
            <a:ext cx="2438400" cy="1524000"/>
            <a:chOff x="2544" y="1344"/>
            <a:chExt cx="1536" cy="960"/>
          </a:xfrm>
        </p:grpSpPr>
        <p:sp>
          <p:nvSpPr>
            <p:cNvPr id="720910" name="AutoShape 14">
              <a:extLst>
                <a:ext uri="{FF2B5EF4-FFF2-40B4-BE49-F238E27FC236}">
                  <a16:creationId xmlns:a16="http://schemas.microsoft.com/office/drawing/2014/main" id="{69121723-A138-4903-A18F-513C6299F2C9}"/>
                </a:ext>
              </a:extLst>
            </p:cNvPr>
            <p:cNvSpPr>
              <a:spLocks noChangeArrowheads="1"/>
            </p:cNvSpPr>
            <p:nvPr/>
          </p:nvSpPr>
          <p:spPr bwMode="auto">
            <a:xfrm>
              <a:off x="4032" y="1344"/>
              <a:ext cx="48" cy="912"/>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11" name="AutoShape 15">
              <a:extLst>
                <a:ext uri="{FF2B5EF4-FFF2-40B4-BE49-F238E27FC236}">
                  <a16:creationId xmlns:a16="http://schemas.microsoft.com/office/drawing/2014/main" id="{38F0B7D5-6F22-4FDE-957A-14B9E8374F07}"/>
                </a:ext>
              </a:extLst>
            </p:cNvPr>
            <p:cNvSpPr>
              <a:spLocks noChangeArrowheads="1"/>
            </p:cNvSpPr>
            <p:nvPr/>
          </p:nvSpPr>
          <p:spPr bwMode="auto">
            <a:xfrm>
              <a:off x="2544" y="2208"/>
              <a:ext cx="1536" cy="96"/>
            </a:xfrm>
            <a:prstGeom prst="leftArrow">
              <a:avLst>
                <a:gd name="adj1" fmla="val 50000"/>
                <a:gd name="adj2" fmla="val 40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spd="slow">
    <p:pull dir="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F8DCC67E-7B81-43EF-BB33-E5795A45E849}"/>
              </a:ext>
            </a:extLst>
          </p:cNvPr>
          <p:cNvSpPr>
            <a:spLocks noGrp="1"/>
          </p:cNvSpPr>
          <p:nvPr>
            <p:ph type="sldNum" sz="quarter" idx="12"/>
          </p:nvPr>
        </p:nvSpPr>
        <p:spPr/>
        <p:txBody>
          <a:bodyPr/>
          <a:lstStyle/>
          <a:p>
            <a:fld id="{7D512B41-CA51-44BC-B149-63B354270FCA}" type="slidenum">
              <a:rPr lang="en-US" altLang="zh-CN"/>
              <a:pPr/>
              <a:t>72</a:t>
            </a:fld>
            <a:endParaRPr lang="en-US" altLang="zh-CN"/>
          </a:p>
        </p:txBody>
      </p:sp>
      <p:sp>
        <p:nvSpPr>
          <p:cNvPr id="721922" name="Rectangle 2">
            <a:extLst>
              <a:ext uri="{FF2B5EF4-FFF2-40B4-BE49-F238E27FC236}">
                <a16:creationId xmlns:a16="http://schemas.microsoft.com/office/drawing/2014/main" id="{B58A2E28-D6AE-4093-9045-644B7FEA6FDB}"/>
              </a:ext>
            </a:extLst>
          </p:cNvPr>
          <p:cNvSpPr>
            <a:spLocks noChangeArrowheads="1"/>
          </p:cNvSpPr>
          <p:nvPr/>
        </p:nvSpPr>
        <p:spPr bwMode="auto">
          <a:xfrm>
            <a:off x="395288" y="692150"/>
            <a:ext cx="8424862"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30000"/>
              </a:lnSpc>
              <a:buFontTx/>
              <a:buNone/>
            </a:pPr>
            <a:r>
              <a:rPr lang="en-US" altLang="zh-CN" sz="4400" b="1">
                <a:latin typeface="Times New Roman" panose="02020603050405020304" pitchFamily="18" charset="0"/>
                <a:ea typeface="楷体_GB2312" pitchFamily="49" charset="-122"/>
                <a:sym typeface="Symbol" panose="05050102010706020507" pitchFamily="18" charset="2"/>
              </a:rPr>
              <a:t></a:t>
            </a:r>
            <a:r>
              <a:rPr lang="en-US" altLang="zh-CN" sz="4400" b="1" baseline="-30000">
                <a:latin typeface="Times New Roman" panose="02020603050405020304" pitchFamily="18" charset="0"/>
                <a:ea typeface="楷体_GB2312" pitchFamily="49" charset="-122"/>
              </a:rPr>
              <a:t>r</a:t>
            </a:r>
            <a:r>
              <a:rPr lang="en-US" altLang="zh-CN" sz="4400" b="1" i="1">
                <a:latin typeface="Times New Roman" panose="02020603050405020304" pitchFamily="18" charset="0"/>
                <a:ea typeface="楷体_GB2312" pitchFamily="49" charset="-122"/>
              </a:rPr>
              <a:t>H</a:t>
            </a:r>
            <a:r>
              <a:rPr lang="en-US" altLang="zh-CN" sz="4400" b="1" baseline="-25000">
                <a:latin typeface="Times New Roman" panose="02020603050405020304" pitchFamily="18" charset="0"/>
                <a:ea typeface="楷体_GB2312" pitchFamily="49" charset="-122"/>
              </a:rPr>
              <a:t>m</a:t>
            </a:r>
            <a:r>
              <a:rPr lang="en-US" altLang="zh-CN" sz="4400" b="1" baseline="-30000">
                <a:latin typeface="Times New Roman" panose="02020603050405020304" pitchFamily="18" charset="0"/>
                <a:ea typeface="楷体_GB2312" pitchFamily="49" charset="-122"/>
              </a:rPr>
              <a:t>3</a:t>
            </a:r>
            <a:r>
              <a:rPr kumimoji="1" lang="en-US" altLang="zh-CN" sz="4400" b="1" baseline="30000">
                <a:latin typeface="Arial Unicode MS" pitchFamily="34" charset="-122"/>
                <a:ea typeface="Arial Unicode MS" pitchFamily="34" charset="-122"/>
                <a:sym typeface="Symbol" panose="05050102010706020507" pitchFamily="18" charset="2"/>
              </a:rPr>
              <a:t>Ɵ</a:t>
            </a:r>
            <a:r>
              <a:rPr lang="en-US" altLang="zh-CN" sz="4400" b="1" baseline="30000">
                <a:latin typeface="Times New Roman" panose="02020603050405020304" pitchFamily="18" charset="0"/>
                <a:ea typeface="楷体_GB2312" pitchFamily="49" charset="-122"/>
              </a:rPr>
              <a:t> </a:t>
            </a:r>
            <a:r>
              <a:rPr lang="en-US" altLang="zh-CN" sz="4400" b="1">
                <a:latin typeface="Times New Roman" panose="02020603050405020304" pitchFamily="18" charset="0"/>
                <a:ea typeface="楷体_GB2312" pitchFamily="49" charset="-122"/>
              </a:rPr>
              <a:t>= </a:t>
            </a:r>
            <a:r>
              <a:rPr lang="en-US" altLang="zh-CN" sz="4400" b="1">
                <a:latin typeface="Times New Roman" panose="02020603050405020304" pitchFamily="18" charset="0"/>
                <a:ea typeface="楷体_GB2312" pitchFamily="49" charset="-122"/>
                <a:sym typeface="Symbol" panose="05050102010706020507" pitchFamily="18" charset="2"/>
              </a:rPr>
              <a:t></a:t>
            </a:r>
            <a:r>
              <a:rPr lang="en-US" altLang="zh-CN" sz="4400" b="1" baseline="-30000">
                <a:latin typeface="Times New Roman" panose="02020603050405020304" pitchFamily="18" charset="0"/>
                <a:ea typeface="楷体_GB2312" pitchFamily="49" charset="-122"/>
              </a:rPr>
              <a:t>r</a:t>
            </a:r>
            <a:r>
              <a:rPr lang="en-US" altLang="zh-CN" sz="4400" b="1" i="1">
                <a:latin typeface="Times New Roman" panose="02020603050405020304" pitchFamily="18" charset="0"/>
                <a:ea typeface="楷体_GB2312" pitchFamily="49" charset="-122"/>
              </a:rPr>
              <a:t>H</a:t>
            </a:r>
            <a:r>
              <a:rPr lang="en-US" altLang="zh-CN" sz="4400" b="1" baseline="-25000">
                <a:latin typeface="Times New Roman" panose="02020603050405020304" pitchFamily="18" charset="0"/>
                <a:ea typeface="楷体_GB2312" pitchFamily="49" charset="-122"/>
              </a:rPr>
              <a:t>m</a:t>
            </a:r>
            <a:r>
              <a:rPr lang="en-US" altLang="zh-CN" sz="4400" b="1" baseline="-30000">
                <a:latin typeface="Times New Roman" panose="02020603050405020304" pitchFamily="18" charset="0"/>
                <a:ea typeface="楷体_GB2312" pitchFamily="49" charset="-122"/>
              </a:rPr>
              <a:t>1</a:t>
            </a:r>
            <a:r>
              <a:rPr kumimoji="1" lang="en-US" altLang="zh-CN" sz="4400" b="1" baseline="30000">
                <a:latin typeface="Arial Unicode MS" pitchFamily="34" charset="-122"/>
                <a:ea typeface="Arial Unicode MS" pitchFamily="34" charset="-122"/>
                <a:sym typeface="Symbol" panose="05050102010706020507" pitchFamily="18" charset="2"/>
              </a:rPr>
              <a:t>Ɵ</a:t>
            </a:r>
            <a:r>
              <a:rPr lang="en-US" altLang="zh-CN" sz="4400" b="1" baseline="30000">
                <a:latin typeface="Times New Roman" panose="02020603050405020304" pitchFamily="18" charset="0"/>
                <a:ea typeface="楷体_GB2312" pitchFamily="49" charset="-122"/>
              </a:rPr>
              <a:t> </a:t>
            </a:r>
            <a:r>
              <a:rPr lang="en-US" altLang="zh-CN" sz="4400" b="1">
                <a:latin typeface="Times New Roman" panose="02020603050405020304" pitchFamily="18" charset="0"/>
                <a:ea typeface="楷体_GB2312" pitchFamily="49" charset="-122"/>
              </a:rPr>
              <a:t>+ </a:t>
            </a:r>
            <a:r>
              <a:rPr lang="en-US" altLang="zh-CN" sz="4400" b="1">
                <a:latin typeface="Times New Roman" panose="02020603050405020304" pitchFamily="18" charset="0"/>
                <a:ea typeface="楷体_GB2312" pitchFamily="49" charset="-122"/>
                <a:sym typeface="Symbol" panose="05050102010706020507" pitchFamily="18" charset="2"/>
              </a:rPr>
              <a:t></a:t>
            </a:r>
            <a:r>
              <a:rPr lang="en-US" altLang="zh-CN" sz="4400" b="1" baseline="-30000">
                <a:latin typeface="Times New Roman" panose="02020603050405020304" pitchFamily="18" charset="0"/>
                <a:ea typeface="楷体_GB2312" pitchFamily="49" charset="-122"/>
              </a:rPr>
              <a:t>r</a:t>
            </a:r>
            <a:r>
              <a:rPr lang="en-US" altLang="zh-CN" sz="4400" b="1" i="1">
                <a:latin typeface="Times New Roman" panose="02020603050405020304" pitchFamily="18" charset="0"/>
                <a:ea typeface="楷体_GB2312" pitchFamily="49" charset="-122"/>
              </a:rPr>
              <a:t>H</a:t>
            </a:r>
            <a:r>
              <a:rPr lang="en-US" altLang="zh-CN" sz="4400" b="1" baseline="-25000">
                <a:latin typeface="Times New Roman" panose="02020603050405020304" pitchFamily="18" charset="0"/>
                <a:ea typeface="楷体_GB2312" pitchFamily="49" charset="-122"/>
              </a:rPr>
              <a:t>m</a:t>
            </a:r>
            <a:r>
              <a:rPr lang="en-US" altLang="zh-CN" sz="4400" b="1" baseline="-30000">
                <a:latin typeface="Times New Roman" panose="02020603050405020304" pitchFamily="18" charset="0"/>
                <a:ea typeface="楷体_GB2312" pitchFamily="49" charset="-122"/>
              </a:rPr>
              <a:t>2</a:t>
            </a:r>
            <a:r>
              <a:rPr kumimoji="1" lang="en-US" altLang="zh-CN" sz="4400" b="1" baseline="30000">
                <a:latin typeface="Arial Unicode MS" pitchFamily="34" charset="-122"/>
                <a:ea typeface="Arial Unicode MS" pitchFamily="34" charset="-122"/>
                <a:sym typeface="Symbol" panose="05050102010706020507" pitchFamily="18" charset="2"/>
              </a:rPr>
              <a:t>Ɵ</a:t>
            </a:r>
            <a:endParaRPr lang="en-US" altLang="zh-CN" sz="4400" b="1" baseline="30000">
              <a:latin typeface="Times New Roman" panose="02020603050405020304" pitchFamily="18" charset="0"/>
              <a:ea typeface="楷体_GB2312" pitchFamily="49" charset="-122"/>
            </a:endParaRPr>
          </a:p>
          <a:p>
            <a:pPr algn="just">
              <a:lnSpc>
                <a:spcPct val="130000"/>
              </a:lnSpc>
              <a:buFontTx/>
              <a:buNone/>
            </a:pPr>
            <a:r>
              <a:rPr lang="en-US" altLang="zh-CN" sz="4400" b="1" baseline="30000">
                <a:latin typeface="Times New Roman" panose="02020603050405020304" pitchFamily="18" charset="0"/>
                <a:ea typeface="楷体_GB2312" pitchFamily="49" charset="-122"/>
              </a:rPr>
              <a:t> </a:t>
            </a:r>
            <a:r>
              <a:rPr lang="en-US" altLang="zh-CN" sz="4800" b="1">
                <a:latin typeface="Times New Roman" panose="02020603050405020304" pitchFamily="18" charset="0"/>
                <a:ea typeface="楷体_GB2312" pitchFamily="49" charset="-122"/>
              </a:rPr>
              <a:t>∴ </a:t>
            </a:r>
            <a:r>
              <a:rPr lang="en-US" altLang="zh-CN" sz="4800" b="1">
                <a:solidFill>
                  <a:srgbClr val="0000CC"/>
                </a:solidFill>
                <a:latin typeface="Times New Roman" panose="02020603050405020304" pitchFamily="18" charset="0"/>
                <a:ea typeface="楷体_GB2312" pitchFamily="49" charset="-122"/>
                <a:sym typeface="Symbol" panose="05050102010706020507" pitchFamily="18" charset="2"/>
              </a:rPr>
              <a:t></a:t>
            </a:r>
            <a:r>
              <a:rPr lang="en-US" altLang="zh-CN" sz="4800" b="1" baseline="-30000">
                <a:solidFill>
                  <a:srgbClr val="0000CC"/>
                </a:solidFill>
                <a:latin typeface="Times New Roman" panose="02020603050405020304" pitchFamily="18" charset="0"/>
                <a:ea typeface="楷体_GB2312" pitchFamily="49" charset="-122"/>
              </a:rPr>
              <a:t>r</a:t>
            </a:r>
            <a:r>
              <a:rPr lang="en-US" altLang="zh-CN" sz="4800" b="1" i="1">
                <a:solidFill>
                  <a:srgbClr val="0000CC"/>
                </a:solidFill>
                <a:latin typeface="Times New Roman" panose="02020603050405020304" pitchFamily="18" charset="0"/>
                <a:ea typeface="楷体_GB2312" pitchFamily="49" charset="-122"/>
              </a:rPr>
              <a:t>H</a:t>
            </a:r>
            <a:r>
              <a:rPr lang="en-US" altLang="zh-CN" sz="4800" b="1" baseline="-25000">
                <a:solidFill>
                  <a:srgbClr val="0000CC"/>
                </a:solidFill>
                <a:latin typeface="Times New Roman" panose="02020603050405020304" pitchFamily="18" charset="0"/>
                <a:ea typeface="楷体_GB2312" pitchFamily="49" charset="-122"/>
              </a:rPr>
              <a:t>m</a:t>
            </a:r>
            <a:r>
              <a:rPr lang="en-US" altLang="zh-CN" sz="4800" b="1" baseline="-30000">
                <a:solidFill>
                  <a:srgbClr val="0000CC"/>
                </a:solidFill>
                <a:latin typeface="Times New Roman" panose="02020603050405020304" pitchFamily="18" charset="0"/>
                <a:ea typeface="楷体_GB2312" pitchFamily="49" charset="-122"/>
              </a:rPr>
              <a:t>1</a:t>
            </a:r>
            <a:r>
              <a:rPr kumimoji="1" lang="en-US" altLang="zh-CN" sz="4800" b="1" baseline="30000">
                <a:solidFill>
                  <a:srgbClr val="0000CC"/>
                </a:solidFill>
                <a:latin typeface="Arial Unicode MS" pitchFamily="34" charset="-122"/>
                <a:ea typeface="Arial Unicode MS" pitchFamily="34" charset="-122"/>
                <a:sym typeface="Symbol" panose="05050102010706020507" pitchFamily="18" charset="2"/>
              </a:rPr>
              <a:t>Ɵ</a:t>
            </a:r>
            <a:r>
              <a:rPr lang="en-US" altLang="zh-CN" sz="4800" b="1" baseline="30000">
                <a:solidFill>
                  <a:srgbClr val="0000CC"/>
                </a:solidFill>
                <a:latin typeface="Times New Roman" panose="02020603050405020304" pitchFamily="18" charset="0"/>
                <a:ea typeface="楷体_GB2312" pitchFamily="49" charset="-122"/>
              </a:rPr>
              <a:t> </a:t>
            </a:r>
            <a:r>
              <a:rPr lang="en-US" altLang="zh-CN" sz="4800" b="1">
                <a:solidFill>
                  <a:srgbClr val="0000CC"/>
                </a:solidFill>
                <a:latin typeface="Times New Roman" panose="02020603050405020304" pitchFamily="18" charset="0"/>
                <a:ea typeface="楷体_GB2312" pitchFamily="49" charset="-122"/>
              </a:rPr>
              <a:t>= </a:t>
            </a:r>
            <a:r>
              <a:rPr lang="en-US" altLang="zh-CN" sz="4800" b="1">
                <a:solidFill>
                  <a:srgbClr val="0000CC"/>
                </a:solidFill>
                <a:latin typeface="Times New Roman" panose="02020603050405020304" pitchFamily="18" charset="0"/>
                <a:ea typeface="楷体_GB2312" pitchFamily="49" charset="-122"/>
                <a:sym typeface="Symbol" panose="05050102010706020507" pitchFamily="18" charset="2"/>
              </a:rPr>
              <a:t></a:t>
            </a:r>
            <a:r>
              <a:rPr lang="en-US" altLang="zh-CN" sz="4800" b="1" baseline="-30000">
                <a:solidFill>
                  <a:srgbClr val="0000CC"/>
                </a:solidFill>
                <a:latin typeface="Times New Roman" panose="02020603050405020304" pitchFamily="18" charset="0"/>
                <a:ea typeface="楷体_GB2312" pitchFamily="49" charset="-122"/>
              </a:rPr>
              <a:t>r</a:t>
            </a:r>
            <a:r>
              <a:rPr lang="en-US" altLang="zh-CN" sz="4800" b="1" i="1">
                <a:solidFill>
                  <a:srgbClr val="0000CC"/>
                </a:solidFill>
                <a:latin typeface="Times New Roman" panose="02020603050405020304" pitchFamily="18" charset="0"/>
                <a:ea typeface="楷体_GB2312" pitchFamily="49" charset="-122"/>
              </a:rPr>
              <a:t>H</a:t>
            </a:r>
            <a:r>
              <a:rPr lang="en-US" altLang="zh-CN" sz="4800" b="1" baseline="-25000">
                <a:solidFill>
                  <a:srgbClr val="0000CC"/>
                </a:solidFill>
                <a:latin typeface="Times New Roman" panose="02020603050405020304" pitchFamily="18" charset="0"/>
                <a:ea typeface="楷体_GB2312" pitchFamily="49" charset="-122"/>
              </a:rPr>
              <a:t>m</a:t>
            </a:r>
            <a:r>
              <a:rPr lang="en-US" altLang="zh-CN" sz="4800" b="1" baseline="-30000">
                <a:solidFill>
                  <a:srgbClr val="0000CC"/>
                </a:solidFill>
                <a:latin typeface="Times New Roman" panose="02020603050405020304" pitchFamily="18" charset="0"/>
                <a:ea typeface="楷体_GB2312" pitchFamily="49" charset="-122"/>
              </a:rPr>
              <a:t>3</a:t>
            </a:r>
            <a:r>
              <a:rPr kumimoji="1" lang="en-US" altLang="zh-CN" sz="4800" b="1" baseline="30000">
                <a:solidFill>
                  <a:srgbClr val="0000CC"/>
                </a:solidFill>
                <a:latin typeface="Arial Unicode MS" pitchFamily="34" charset="-122"/>
                <a:ea typeface="Arial Unicode MS" pitchFamily="34" charset="-122"/>
                <a:sym typeface="Symbol" panose="05050102010706020507" pitchFamily="18" charset="2"/>
              </a:rPr>
              <a:t>Ɵ</a:t>
            </a:r>
            <a:r>
              <a:rPr lang="en-US" altLang="zh-CN" sz="4800" b="1" baseline="30000">
                <a:solidFill>
                  <a:srgbClr val="0000CC"/>
                </a:solidFill>
                <a:latin typeface="Times New Roman" panose="02020603050405020304" pitchFamily="18" charset="0"/>
                <a:ea typeface="楷体_GB2312" pitchFamily="49" charset="-122"/>
              </a:rPr>
              <a:t> </a:t>
            </a:r>
            <a:r>
              <a:rPr lang="en-US" altLang="zh-CN" sz="4800" b="1">
                <a:solidFill>
                  <a:srgbClr val="0000CC"/>
                </a:solidFill>
                <a:latin typeface="Times New Roman" panose="02020603050405020304" pitchFamily="18" charset="0"/>
                <a:ea typeface="楷体_GB2312" pitchFamily="49" charset="-122"/>
                <a:sym typeface="Symbol" panose="05050102010706020507" pitchFamily="18" charset="2"/>
              </a:rPr>
              <a:t></a:t>
            </a:r>
            <a:r>
              <a:rPr lang="en-US" altLang="zh-CN" sz="4800" b="1">
                <a:solidFill>
                  <a:srgbClr val="0000CC"/>
                </a:solidFill>
                <a:latin typeface="Times New Roman" panose="02020603050405020304" pitchFamily="18" charset="0"/>
                <a:ea typeface="楷体_GB2312" pitchFamily="49" charset="-122"/>
              </a:rPr>
              <a:t> </a:t>
            </a:r>
            <a:r>
              <a:rPr lang="en-US" altLang="zh-CN" sz="4800" b="1">
                <a:solidFill>
                  <a:srgbClr val="0000CC"/>
                </a:solidFill>
                <a:latin typeface="Times New Roman" panose="02020603050405020304" pitchFamily="18" charset="0"/>
                <a:ea typeface="楷体_GB2312" pitchFamily="49" charset="-122"/>
                <a:sym typeface="Symbol" panose="05050102010706020507" pitchFamily="18" charset="2"/>
              </a:rPr>
              <a:t></a:t>
            </a:r>
            <a:r>
              <a:rPr lang="en-US" altLang="zh-CN" sz="4800" b="1" baseline="-30000">
                <a:solidFill>
                  <a:srgbClr val="0000CC"/>
                </a:solidFill>
                <a:latin typeface="Times New Roman" panose="02020603050405020304" pitchFamily="18" charset="0"/>
                <a:ea typeface="楷体_GB2312" pitchFamily="49" charset="-122"/>
              </a:rPr>
              <a:t>r</a:t>
            </a:r>
            <a:r>
              <a:rPr lang="en-US" altLang="zh-CN" sz="4800" b="1" i="1">
                <a:solidFill>
                  <a:srgbClr val="0000CC"/>
                </a:solidFill>
                <a:latin typeface="Times New Roman" panose="02020603050405020304" pitchFamily="18" charset="0"/>
                <a:ea typeface="楷体_GB2312" pitchFamily="49" charset="-122"/>
              </a:rPr>
              <a:t>H</a:t>
            </a:r>
            <a:r>
              <a:rPr lang="en-US" altLang="zh-CN" sz="4800" b="1" baseline="-25000">
                <a:solidFill>
                  <a:srgbClr val="0000CC"/>
                </a:solidFill>
                <a:latin typeface="Times New Roman" panose="02020603050405020304" pitchFamily="18" charset="0"/>
                <a:ea typeface="楷体_GB2312" pitchFamily="49" charset="-122"/>
              </a:rPr>
              <a:t>m</a:t>
            </a:r>
            <a:r>
              <a:rPr lang="en-US" altLang="zh-CN" sz="4800" b="1" baseline="-30000">
                <a:solidFill>
                  <a:srgbClr val="0000CC"/>
                </a:solidFill>
                <a:latin typeface="Times New Roman" panose="02020603050405020304" pitchFamily="18" charset="0"/>
                <a:ea typeface="楷体_GB2312" pitchFamily="49" charset="-122"/>
              </a:rPr>
              <a:t>2</a:t>
            </a:r>
            <a:r>
              <a:rPr kumimoji="1" lang="en-US" altLang="zh-CN" sz="4800" b="1" baseline="30000">
                <a:solidFill>
                  <a:srgbClr val="0000CC"/>
                </a:solidFill>
                <a:latin typeface="Arial Unicode MS" pitchFamily="34" charset="-122"/>
                <a:ea typeface="Arial Unicode MS" pitchFamily="34" charset="-122"/>
                <a:sym typeface="Symbol" panose="05050102010706020507" pitchFamily="18" charset="2"/>
              </a:rPr>
              <a:t>Ɵ</a:t>
            </a:r>
            <a:endParaRPr lang="en-US" altLang="zh-CN" sz="4800" b="1" baseline="30000">
              <a:solidFill>
                <a:srgbClr val="0000CC"/>
              </a:solidFill>
              <a:latin typeface="Cambria Math" panose="02040503050406030204" pitchFamily="18" charset="0"/>
              <a:ea typeface="楷体_GB2312" pitchFamily="49" charset="-122"/>
            </a:endParaRPr>
          </a:p>
          <a:p>
            <a:pPr algn="just">
              <a:lnSpc>
                <a:spcPct val="130000"/>
              </a:lnSpc>
              <a:buFontTx/>
              <a:buNone/>
            </a:pPr>
            <a:r>
              <a:rPr lang="en-US" altLang="zh-CN" sz="4400" b="1">
                <a:latin typeface="Times New Roman" panose="02020603050405020304" pitchFamily="18" charset="0"/>
                <a:ea typeface="楷体_GB2312" pitchFamily="49" charset="-122"/>
              </a:rPr>
              <a:t>                     = </a:t>
            </a:r>
            <a:r>
              <a:rPr lang="en-US" altLang="zh-CN" sz="4400" b="1">
                <a:latin typeface="Times New Roman" panose="02020603050405020304" pitchFamily="18" charset="0"/>
                <a:ea typeface="楷体_GB2312" pitchFamily="49" charset="-122"/>
                <a:sym typeface="Symbol" panose="05050102010706020507" pitchFamily="18" charset="2"/>
              </a:rPr>
              <a:t></a:t>
            </a:r>
            <a:r>
              <a:rPr lang="en-US" altLang="zh-CN" sz="4400" b="1">
                <a:latin typeface="Times New Roman" panose="02020603050405020304" pitchFamily="18" charset="0"/>
                <a:ea typeface="楷体_GB2312" pitchFamily="49" charset="-122"/>
              </a:rPr>
              <a:t>393.5 </a:t>
            </a:r>
            <a:r>
              <a:rPr lang="en-US" altLang="zh-CN" sz="4400" b="1">
                <a:latin typeface="Times New Roman" panose="02020603050405020304" pitchFamily="18" charset="0"/>
                <a:ea typeface="楷体_GB2312" pitchFamily="49" charset="-122"/>
                <a:sym typeface="Symbol" panose="05050102010706020507" pitchFamily="18" charset="2"/>
              </a:rPr>
              <a:t></a:t>
            </a:r>
            <a:r>
              <a:rPr lang="en-US" altLang="zh-CN" sz="4400" b="1">
                <a:latin typeface="Times New Roman" panose="02020603050405020304" pitchFamily="18" charset="0"/>
                <a:ea typeface="楷体_GB2312" pitchFamily="49" charset="-122"/>
              </a:rPr>
              <a:t> (</a:t>
            </a:r>
            <a:r>
              <a:rPr lang="en-US" altLang="zh-CN" sz="4400" b="1">
                <a:latin typeface="Times New Roman" panose="02020603050405020304" pitchFamily="18" charset="0"/>
                <a:ea typeface="楷体_GB2312" pitchFamily="49" charset="-122"/>
                <a:sym typeface="Symbol" panose="05050102010706020507" pitchFamily="18" charset="2"/>
              </a:rPr>
              <a:t></a:t>
            </a:r>
            <a:r>
              <a:rPr lang="en-US" altLang="zh-CN" sz="4400" b="1">
                <a:latin typeface="Times New Roman" panose="02020603050405020304" pitchFamily="18" charset="0"/>
                <a:ea typeface="楷体_GB2312" pitchFamily="49" charset="-122"/>
              </a:rPr>
              <a:t>283)</a:t>
            </a:r>
          </a:p>
          <a:p>
            <a:pPr algn="just">
              <a:lnSpc>
                <a:spcPct val="130000"/>
              </a:lnSpc>
              <a:buFontTx/>
              <a:buNone/>
            </a:pPr>
            <a:r>
              <a:rPr lang="en-US" altLang="zh-CN" sz="4400" b="1">
                <a:latin typeface="Times New Roman" panose="02020603050405020304" pitchFamily="18" charset="0"/>
                <a:ea typeface="楷体_GB2312" pitchFamily="49" charset="-122"/>
              </a:rPr>
              <a:t>                     = </a:t>
            </a:r>
            <a:r>
              <a:rPr lang="en-US" altLang="zh-CN" sz="4400" b="1">
                <a:latin typeface="Times New Roman" panose="02020603050405020304" pitchFamily="18" charset="0"/>
                <a:ea typeface="楷体_GB2312" pitchFamily="49" charset="-122"/>
                <a:sym typeface="Symbol" panose="05050102010706020507" pitchFamily="18" charset="2"/>
              </a:rPr>
              <a:t></a:t>
            </a:r>
            <a:r>
              <a:rPr lang="en-US" altLang="zh-CN" sz="4400" b="1">
                <a:latin typeface="Times New Roman" panose="02020603050405020304" pitchFamily="18" charset="0"/>
                <a:ea typeface="楷体_GB2312" pitchFamily="49" charset="-122"/>
              </a:rPr>
              <a:t>110  kJ</a:t>
            </a:r>
            <a:r>
              <a:rPr lang="en-US" altLang="zh-CN" sz="4400" b="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4400" b="1">
                <a:latin typeface="Times New Roman" panose="02020603050405020304" pitchFamily="18" charset="0"/>
                <a:ea typeface="楷体_GB2312" pitchFamily="49" charset="-122"/>
              </a:rPr>
              <a:t>mol</a:t>
            </a:r>
            <a:r>
              <a:rPr lang="en-US" altLang="zh-CN" sz="4400" b="1" baseline="30000">
                <a:latin typeface="Times New Roman" panose="02020603050405020304" pitchFamily="18" charset="0"/>
                <a:ea typeface="楷体_GB2312" pitchFamily="49" charset="-122"/>
              </a:rPr>
              <a:t>–1</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1922">
                                            <p:txEl>
                                              <p:pRg st="1" end="1"/>
                                            </p:txEl>
                                          </p:spTgt>
                                        </p:tgtEl>
                                        <p:attrNameLst>
                                          <p:attrName>style.visibility</p:attrName>
                                        </p:attrNameLst>
                                      </p:cBhvr>
                                      <p:to>
                                        <p:strVal val="visible"/>
                                      </p:to>
                                    </p:set>
                                    <p:animEffect transition="in" filter="blinds(horizontal)">
                                      <p:cBhvr>
                                        <p:cTn id="7" dur="500"/>
                                        <p:tgtEl>
                                          <p:spTgt spid="72192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21922">
                                            <p:txEl>
                                              <p:pRg st="2" end="2"/>
                                            </p:txEl>
                                          </p:spTgt>
                                        </p:tgtEl>
                                        <p:attrNameLst>
                                          <p:attrName>style.visibility</p:attrName>
                                        </p:attrNameLst>
                                      </p:cBhvr>
                                      <p:to>
                                        <p:strVal val="visible"/>
                                      </p:to>
                                    </p:set>
                                    <p:animEffect transition="in" filter="blinds(horizontal)">
                                      <p:cBhvr>
                                        <p:cTn id="12" dur="500"/>
                                        <p:tgtEl>
                                          <p:spTgt spid="721922">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21922">
                                            <p:txEl>
                                              <p:pRg st="3" end="3"/>
                                            </p:txEl>
                                          </p:spTgt>
                                        </p:tgtEl>
                                        <p:attrNameLst>
                                          <p:attrName>style.visibility</p:attrName>
                                        </p:attrNameLst>
                                      </p:cBhvr>
                                      <p:to>
                                        <p:strVal val="visible"/>
                                      </p:to>
                                    </p:set>
                                    <p:animEffect transition="in" filter="blinds(horizontal)">
                                      <p:cBhvr>
                                        <p:cTn id="15" dur="500"/>
                                        <p:tgtEl>
                                          <p:spTgt spid="7219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94CEA98-845B-497B-ADCD-B357DBA0E748}"/>
              </a:ext>
            </a:extLst>
          </p:cNvPr>
          <p:cNvSpPr>
            <a:spLocks noGrp="1"/>
          </p:cNvSpPr>
          <p:nvPr>
            <p:ph type="sldNum" sz="quarter" idx="12"/>
          </p:nvPr>
        </p:nvSpPr>
        <p:spPr/>
        <p:txBody>
          <a:bodyPr/>
          <a:lstStyle/>
          <a:p>
            <a:fld id="{AD9C0B36-70B6-40D1-A6FC-1BB2BDBBB17F}" type="slidenum">
              <a:rPr lang="en-US" altLang="zh-CN"/>
              <a:pPr/>
              <a:t>73</a:t>
            </a:fld>
            <a:endParaRPr lang="en-US" altLang="zh-CN"/>
          </a:p>
        </p:txBody>
      </p:sp>
      <p:sp>
        <p:nvSpPr>
          <p:cNvPr id="719874" name="Text Box 2">
            <a:extLst>
              <a:ext uri="{FF2B5EF4-FFF2-40B4-BE49-F238E27FC236}">
                <a16:creationId xmlns:a16="http://schemas.microsoft.com/office/drawing/2014/main" id="{137BFDD9-5FD7-4045-9982-4B7CFC1DB221}"/>
              </a:ext>
            </a:extLst>
          </p:cNvPr>
          <p:cNvSpPr txBox="1">
            <a:spLocks noChangeArrowheads="1"/>
          </p:cNvSpPr>
          <p:nvPr/>
        </p:nvSpPr>
        <p:spPr bwMode="auto">
          <a:xfrm>
            <a:off x="179388" y="260350"/>
            <a:ext cx="8569325" cy="612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10000"/>
              </a:spcBef>
              <a:buClr>
                <a:schemeClr val="tx2"/>
              </a:buClr>
            </a:pPr>
            <a:r>
              <a:rPr lang="zh-CN" altLang="en-US" sz="4000" b="1">
                <a:solidFill>
                  <a:srgbClr val="FF0000"/>
                </a:solidFill>
              </a:rPr>
              <a:t>盖斯定律应用条件：</a:t>
            </a:r>
            <a:endParaRPr lang="zh-CN" altLang="en-US" sz="4000" b="1"/>
          </a:p>
          <a:p>
            <a:pPr algn="just">
              <a:lnSpc>
                <a:spcPct val="120000"/>
              </a:lnSpc>
              <a:spcBef>
                <a:spcPct val="10000"/>
              </a:spcBef>
              <a:buClr>
                <a:schemeClr val="tx2"/>
              </a:buClr>
              <a:buFontTx/>
              <a:buAutoNum type="circleNumDbPlain"/>
            </a:pPr>
            <a:r>
              <a:rPr lang="zh-CN" altLang="en-US" sz="4000" b="1"/>
              <a:t>某化学反应是在</a:t>
            </a:r>
            <a:r>
              <a:rPr lang="zh-CN" altLang="en-US" sz="4000" b="1">
                <a:solidFill>
                  <a:schemeClr val="tx2"/>
                </a:solidFill>
              </a:rPr>
              <a:t>等压（或等容）</a:t>
            </a:r>
            <a:r>
              <a:rPr lang="zh-CN" altLang="en-US" sz="4000" b="1"/>
              <a:t>下一步完成的，在分步完成时，各分步也要在</a:t>
            </a:r>
            <a:r>
              <a:rPr lang="zh-CN" altLang="en-US" sz="4000" b="1">
                <a:solidFill>
                  <a:schemeClr val="tx2"/>
                </a:solidFill>
              </a:rPr>
              <a:t>等压（或等容）</a:t>
            </a:r>
            <a:r>
              <a:rPr lang="zh-CN" altLang="en-US" sz="4000" b="1"/>
              <a:t>下进行；</a:t>
            </a:r>
          </a:p>
          <a:p>
            <a:pPr algn="just">
              <a:lnSpc>
                <a:spcPct val="120000"/>
              </a:lnSpc>
              <a:spcBef>
                <a:spcPct val="10000"/>
              </a:spcBef>
              <a:buClr>
                <a:schemeClr val="tx2"/>
              </a:buClr>
            </a:pPr>
            <a:r>
              <a:rPr lang="zh-CN" altLang="en-US" sz="4000" b="1"/>
              <a:t>         </a:t>
            </a:r>
            <a:r>
              <a:rPr lang="en-US" altLang="zh-CN" sz="4000" b="1" i="1">
                <a:solidFill>
                  <a:srgbClr val="0000CC"/>
                </a:solidFill>
              </a:rPr>
              <a:t>q</a:t>
            </a:r>
            <a:r>
              <a:rPr lang="en-US" altLang="zh-CN" sz="4000" b="1" i="1" baseline="-25000">
                <a:solidFill>
                  <a:srgbClr val="0000CC"/>
                </a:solidFill>
              </a:rPr>
              <a:t>p</a:t>
            </a:r>
            <a:r>
              <a:rPr lang="en-US" altLang="zh-CN" sz="4000" b="1">
                <a:solidFill>
                  <a:srgbClr val="0000CC"/>
                </a:solidFill>
              </a:rPr>
              <a:t> = </a:t>
            </a:r>
            <a:r>
              <a:rPr lang="en-US" altLang="zh-CN" sz="4000" b="1">
                <a:solidFill>
                  <a:srgbClr val="0000CC"/>
                </a:solidFill>
                <a:sym typeface="Symbol" panose="05050102010706020507" pitchFamily="18" charset="2"/>
              </a:rPr>
              <a:t></a:t>
            </a:r>
            <a:r>
              <a:rPr lang="en-US" altLang="zh-CN" sz="4000" b="1" i="1">
                <a:solidFill>
                  <a:srgbClr val="0000CC"/>
                </a:solidFill>
                <a:sym typeface="Symbol" panose="05050102010706020507" pitchFamily="18" charset="2"/>
              </a:rPr>
              <a:t>H</a:t>
            </a:r>
            <a:r>
              <a:rPr lang="en-US" altLang="zh-CN" sz="4000" b="1">
                <a:solidFill>
                  <a:srgbClr val="0000CC"/>
                </a:solidFill>
                <a:sym typeface="Symbol" panose="05050102010706020507" pitchFamily="18" charset="2"/>
              </a:rPr>
              <a:t>,   </a:t>
            </a:r>
            <a:r>
              <a:rPr lang="en-US" altLang="zh-CN" sz="4000" b="1" i="1">
                <a:solidFill>
                  <a:srgbClr val="0000CC"/>
                </a:solidFill>
                <a:sym typeface="Symbol" panose="05050102010706020507" pitchFamily="18" charset="2"/>
              </a:rPr>
              <a:t>q</a:t>
            </a:r>
            <a:r>
              <a:rPr lang="en-US" altLang="zh-CN" sz="4000" b="1" i="1" baseline="-25000">
                <a:solidFill>
                  <a:srgbClr val="0000CC"/>
                </a:solidFill>
                <a:sym typeface="Symbol" panose="05050102010706020507" pitchFamily="18" charset="2"/>
              </a:rPr>
              <a:t>V</a:t>
            </a:r>
            <a:r>
              <a:rPr lang="en-US" altLang="zh-CN" sz="4000" b="1">
                <a:solidFill>
                  <a:srgbClr val="0000CC"/>
                </a:solidFill>
                <a:sym typeface="Symbol" panose="05050102010706020507" pitchFamily="18" charset="2"/>
              </a:rPr>
              <a:t> = </a:t>
            </a:r>
            <a:r>
              <a:rPr lang="en-US" altLang="zh-CN" sz="4000" b="1" i="1">
                <a:solidFill>
                  <a:srgbClr val="0000CC"/>
                </a:solidFill>
                <a:sym typeface="Symbol" panose="05050102010706020507" pitchFamily="18" charset="2"/>
              </a:rPr>
              <a:t>U</a:t>
            </a:r>
          </a:p>
          <a:p>
            <a:pPr algn="just">
              <a:lnSpc>
                <a:spcPct val="120000"/>
              </a:lnSpc>
              <a:spcBef>
                <a:spcPct val="10000"/>
              </a:spcBef>
              <a:buClr>
                <a:schemeClr val="tx2"/>
              </a:buClr>
              <a:buFontTx/>
              <a:buAutoNum type="circleNumDbPlain" startAt="2"/>
            </a:pPr>
            <a:r>
              <a:rPr lang="zh-CN" altLang="en-US" sz="4000" b="1"/>
              <a:t>要消去某同一物质时，不仅要求物质的种类相同，其物质的</a:t>
            </a:r>
            <a:r>
              <a:rPr lang="zh-CN" altLang="en-US" sz="4000" b="1">
                <a:solidFill>
                  <a:schemeClr val="tx2"/>
                </a:solidFill>
              </a:rPr>
              <a:t>聚集状态</a:t>
            </a:r>
            <a:r>
              <a:rPr lang="zh-CN" altLang="en-US" sz="4000" b="1"/>
              <a:t>也相同。</a:t>
            </a:r>
            <a:endParaRPr lang="zh-CN" altLang="en-US" sz="4000" b="1">
              <a:latin typeface="Arial" panose="020B0604020202020204" pitchFamily="34"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9874">
                                            <p:txEl>
                                              <p:pRg st="1" end="1"/>
                                            </p:txEl>
                                          </p:spTgt>
                                        </p:tgtEl>
                                        <p:attrNameLst>
                                          <p:attrName>style.visibility</p:attrName>
                                        </p:attrNameLst>
                                      </p:cBhvr>
                                      <p:to>
                                        <p:strVal val="visible"/>
                                      </p:to>
                                    </p:set>
                                    <p:animEffect transition="in" filter="blinds(horizontal)">
                                      <p:cBhvr>
                                        <p:cTn id="7" dur="500"/>
                                        <p:tgtEl>
                                          <p:spTgt spid="71987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9874">
                                            <p:txEl>
                                              <p:pRg st="2" end="2"/>
                                            </p:txEl>
                                          </p:spTgt>
                                        </p:tgtEl>
                                        <p:attrNameLst>
                                          <p:attrName>style.visibility</p:attrName>
                                        </p:attrNameLst>
                                      </p:cBhvr>
                                      <p:to>
                                        <p:strVal val="visible"/>
                                      </p:to>
                                    </p:set>
                                    <p:animEffect transition="in" filter="blinds(horizontal)">
                                      <p:cBhvr>
                                        <p:cTn id="12" dur="500"/>
                                        <p:tgtEl>
                                          <p:spTgt spid="71987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9874">
                                            <p:txEl>
                                              <p:pRg st="3" end="3"/>
                                            </p:txEl>
                                          </p:spTgt>
                                        </p:tgtEl>
                                        <p:attrNameLst>
                                          <p:attrName>style.visibility</p:attrName>
                                        </p:attrNameLst>
                                      </p:cBhvr>
                                      <p:to>
                                        <p:strVal val="visible"/>
                                      </p:to>
                                    </p:set>
                                    <p:animEffect transition="in" filter="blinds(horizontal)">
                                      <p:cBhvr>
                                        <p:cTn id="17" dur="500"/>
                                        <p:tgtEl>
                                          <p:spTgt spid="7198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EA564892-4871-49E4-9F89-E4A00205A5D3}"/>
              </a:ext>
            </a:extLst>
          </p:cNvPr>
          <p:cNvSpPr>
            <a:spLocks noGrp="1"/>
          </p:cNvSpPr>
          <p:nvPr>
            <p:ph type="sldNum" sz="quarter" idx="12"/>
          </p:nvPr>
        </p:nvSpPr>
        <p:spPr/>
        <p:txBody>
          <a:bodyPr/>
          <a:lstStyle/>
          <a:p>
            <a:fld id="{AC8D5671-E892-410D-9C55-C5704DB501AB}" type="slidenum">
              <a:rPr lang="en-US" altLang="zh-CN"/>
              <a:pPr/>
              <a:t>74</a:t>
            </a:fld>
            <a:endParaRPr lang="en-US" altLang="zh-CN"/>
          </a:p>
        </p:txBody>
      </p:sp>
      <p:sp>
        <p:nvSpPr>
          <p:cNvPr id="286722" name="Rectangle 2">
            <a:extLst>
              <a:ext uri="{FF2B5EF4-FFF2-40B4-BE49-F238E27FC236}">
                <a16:creationId xmlns:a16="http://schemas.microsoft.com/office/drawing/2014/main" id="{96586ADA-72DE-4F0B-B59F-BD5904EB0238}"/>
              </a:ext>
            </a:extLst>
          </p:cNvPr>
          <p:cNvSpPr>
            <a:spLocks noGrp="1" noChangeArrowheads="1"/>
          </p:cNvSpPr>
          <p:nvPr>
            <p:ph type="ctrTitle"/>
          </p:nvPr>
        </p:nvSpPr>
        <p:spPr>
          <a:xfrm>
            <a:off x="107950" y="44450"/>
            <a:ext cx="5113338" cy="954088"/>
          </a:xfrm>
        </p:spPr>
        <p:txBody>
          <a:bodyPr anchor="ctr"/>
          <a:lstStyle/>
          <a:p>
            <a:pPr algn="l"/>
            <a:r>
              <a:rPr lang="en-US" altLang="zh-CN" sz="4400" b="1">
                <a:latin typeface="Times New Roman" panose="02020603050405020304" pitchFamily="18" charset="0"/>
              </a:rPr>
              <a:t>4. </a:t>
            </a:r>
            <a:r>
              <a:rPr lang="en-US" altLang="zh-CN" sz="4400" b="1" i="1">
                <a:latin typeface="Times New Roman" panose="02020603050405020304" pitchFamily="18" charset="0"/>
              </a:rPr>
              <a:t>q</a:t>
            </a:r>
            <a:r>
              <a:rPr lang="en-US" altLang="zh-CN" sz="4400" b="1" i="1" baseline="-25000">
                <a:latin typeface="Times New Roman" panose="02020603050405020304" pitchFamily="18" charset="0"/>
              </a:rPr>
              <a:t>p</a:t>
            </a:r>
            <a:r>
              <a:rPr lang="en-US" altLang="zh-CN" sz="4400" b="1">
                <a:latin typeface="Times New Roman" panose="02020603050405020304" pitchFamily="18" charset="0"/>
              </a:rPr>
              <a:t> </a:t>
            </a:r>
            <a:r>
              <a:rPr lang="zh-CN" altLang="en-US" sz="4400" b="1">
                <a:latin typeface="Times New Roman" panose="02020603050405020304" pitchFamily="18" charset="0"/>
              </a:rPr>
              <a:t>和 </a:t>
            </a:r>
            <a:r>
              <a:rPr lang="en-US" altLang="zh-CN" sz="4400" b="1" i="1">
                <a:latin typeface="Times New Roman" panose="02020603050405020304" pitchFamily="18" charset="0"/>
              </a:rPr>
              <a:t>q</a:t>
            </a:r>
            <a:r>
              <a:rPr lang="en-US" altLang="zh-CN" sz="4400" b="1" i="1" baseline="-25000">
                <a:latin typeface="Times New Roman" panose="02020603050405020304" pitchFamily="18" charset="0"/>
              </a:rPr>
              <a:t>V</a:t>
            </a:r>
            <a:r>
              <a:rPr lang="en-US" altLang="zh-CN" sz="4400" b="1">
                <a:latin typeface="Times New Roman" panose="02020603050405020304" pitchFamily="18" charset="0"/>
              </a:rPr>
              <a:t> </a:t>
            </a:r>
            <a:r>
              <a:rPr lang="zh-CN" altLang="en-US" sz="4400" b="1">
                <a:latin typeface="Times New Roman" panose="02020603050405020304" pitchFamily="18" charset="0"/>
              </a:rPr>
              <a:t>的关系</a:t>
            </a:r>
          </a:p>
        </p:txBody>
      </p:sp>
      <p:sp>
        <p:nvSpPr>
          <p:cNvPr id="286723" name="Rectangle 3">
            <a:extLst>
              <a:ext uri="{FF2B5EF4-FFF2-40B4-BE49-F238E27FC236}">
                <a16:creationId xmlns:a16="http://schemas.microsoft.com/office/drawing/2014/main" id="{CCAADEED-C2B4-4156-88B2-E10BE6479AC7}"/>
              </a:ext>
            </a:extLst>
          </p:cNvPr>
          <p:cNvSpPr>
            <a:spLocks noGrp="1" noChangeArrowheads="1"/>
          </p:cNvSpPr>
          <p:nvPr>
            <p:ph type="subTitle" idx="1"/>
          </p:nvPr>
        </p:nvSpPr>
        <p:spPr>
          <a:xfrm>
            <a:off x="250825" y="981075"/>
            <a:ext cx="8281988" cy="1511300"/>
          </a:xfrm>
        </p:spPr>
        <p:txBody>
          <a:bodyPr/>
          <a:lstStyle/>
          <a:p>
            <a:pPr algn="just"/>
            <a:r>
              <a:rPr lang="zh-CN" altLang="en-US" sz="4000" b="1">
                <a:latin typeface="Times New Roman" panose="02020603050405020304" pitchFamily="18" charset="0"/>
              </a:rPr>
              <a:t>一般来说，同一反应的 </a:t>
            </a:r>
            <a:r>
              <a:rPr lang="en-US" altLang="zh-CN" sz="4000" b="1" i="1">
                <a:latin typeface="Times New Roman" panose="02020603050405020304" pitchFamily="18" charset="0"/>
              </a:rPr>
              <a:t>q</a:t>
            </a:r>
            <a:r>
              <a:rPr lang="en-US" altLang="zh-CN" sz="4000" b="1" i="1" baseline="-25000">
                <a:latin typeface="Times New Roman" panose="02020603050405020304" pitchFamily="18" charset="0"/>
              </a:rPr>
              <a:t>p</a:t>
            </a:r>
            <a:r>
              <a:rPr lang="en-US" altLang="zh-CN" sz="4000" b="1">
                <a:latin typeface="Times New Roman" panose="02020603050405020304" pitchFamily="18" charset="0"/>
              </a:rPr>
              <a:t> </a:t>
            </a:r>
            <a:r>
              <a:rPr lang="zh-CN" altLang="en-US" sz="4000" b="1">
                <a:latin typeface="Times New Roman" panose="02020603050405020304" pitchFamily="18" charset="0"/>
              </a:rPr>
              <a:t>和 </a:t>
            </a:r>
            <a:r>
              <a:rPr lang="en-US" altLang="zh-CN" sz="4000" b="1" i="1">
                <a:latin typeface="Times New Roman" panose="02020603050405020304" pitchFamily="18" charset="0"/>
              </a:rPr>
              <a:t>q</a:t>
            </a:r>
            <a:r>
              <a:rPr lang="en-US" altLang="zh-CN" sz="4000" b="1" i="1" baseline="-25000">
                <a:latin typeface="Times New Roman" panose="02020603050405020304" pitchFamily="18" charset="0"/>
              </a:rPr>
              <a:t>V</a:t>
            </a:r>
            <a:r>
              <a:rPr lang="en-US" altLang="zh-CN" sz="4000" b="1">
                <a:latin typeface="Times New Roman" panose="02020603050405020304" pitchFamily="18" charset="0"/>
              </a:rPr>
              <a:t> </a:t>
            </a:r>
            <a:r>
              <a:rPr lang="zh-CN" altLang="en-US" sz="4000" b="1">
                <a:latin typeface="Times New Roman" panose="02020603050405020304" pitchFamily="18" charset="0"/>
              </a:rPr>
              <a:t>并不相等。 　</a:t>
            </a:r>
          </a:p>
        </p:txBody>
      </p:sp>
      <p:sp>
        <p:nvSpPr>
          <p:cNvPr id="286724" name="Rectangle 4">
            <a:extLst>
              <a:ext uri="{FF2B5EF4-FFF2-40B4-BE49-F238E27FC236}">
                <a16:creationId xmlns:a16="http://schemas.microsoft.com/office/drawing/2014/main" id="{2A581DF6-E01F-4765-B258-DDD9AFDCB47C}"/>
              </a:ext>
            </a:extLst>
          </p:cNvPr>
          <p:cNvSpPr>
            <a:spLocks noChangeArrowheads="1"/>
          </p:cNvSpPr>
          <p:nvPr/>
        </p:nvSpPr>
        <p:spPr bwMode="auto">
          <a:xfrm>
            <a:off x="2627313" y="1844675"/>
            <a:ext cx="2736850" cy="800100"/>
          </a:xfrm>
          <a:prstGeom prst="rect">
            <a:avLst/>
          </a:prstGeom>
          <a:noFill/>
          <a:ln w="38100">
            <a:solidFill>
              <a:srgbClr val="D6009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400" b="1" i="1">
                <a:solidFill>
                  <a:srgbClr val="D60093"/>
                </a:solidFill>
                <a:latin typeface="Times New Roman" panose="02020603050405020304" pitchFamily="18" charset="0"/>
                <a:ea typeface="楷体_GB2312" pitchFamily="49" charset="-122"/>
              </a:rPr>
              <a:t>q</a:t>
            </a:r>
            <a:r>
              <a:rPr kumimoji="1" lang="en-US" altLang="zh-CN" sz="4400" b="1" i="1" baseline="-30000">
                <a:solidFill>
                  <a:srgbClr val="D60093"/>
                </a:solidFill>
                <a:latin typeface="Times New Roman" panose="02020603050405020304" pitchFamily="18" charset="0"/>
                <a:ea typeface="楷体_GB2312" pitchFamily="49" charset="-122"/>
              </a:rPr>
              <a:t>V</a:t>
            </a:r>
            <a:r>
              <a:rPr kumimoji="1" lang="en-US" altLang="zh-CN" sz="4400" b="1" baseline="-30000">
                <a:solidFill>
                  <a:srgbClr val="D60093"/>
                </a:solidFill>
                <a:latin typeface="Times New Roman" panose="02020603050405020304" pitchFamily="18" charset="0"/>
                <a:ea typeface="楷体_GB2312" pitchFamily="49" charset="-122"/>
              </a:rPr>
              <a:t>  </a:t>
            </a:r>
            <a:r>
              <a:rPr kumimoji="1" lang="en-US" altLang="zh-CN" sz="4400" b="1">
                <a:solidFill>
                  <a:srgbClr val="D60093"/>
                </a:solidFill>
                <a:latin typeface="Times New Roman" panose="02020603050405020304" pitchFamily="18" charset="0"/>
                <a:ea typeface="楷体_GB2312" pitchFamily="49" charset="-122"/>
              </a:rPr>
              <a:t>= </a:t>
            </a:r>
            <a:r>
              <a:rPr kumimoji="1" lang="en-US" altLang="zh-CN" sz="4400" b="1">
                <a:solidFill>
                  <a:srgbClr val="D60093"/>
                </a:solidFill>
                <a:latin typeface="Times New Roman" panose="02020603050405020304" pitchFamily="18" charset="0"/>
                <a:ea typeface="楷体_GB2312" pitchFamily="49" charset="-122"/>
                <a:sym typeface="Symbol" panose="05050102010706020507" pitchFamily="18" charset="2"/>
              </a:rPr>
              <a:t></a:t>
            </a:r>
            <a:r>
              <a:rPr kumimoji="1" lang="en-US" altLang="zh-CN" sz="4400" b="1" i="1">
                <a:solidFill>
                  <a:srgbClr val="D60093"/>
                </a:solidFill>
                <a:latin typeface="Times New Roman" panose="02020603050405020304" pitchFamily="18" charset="0"/>
                <a:ea typeface="楷体_GB2312" pitchFamily="49" charset="-122"/>
              </a:rPr>
              <a:t>U</a:t>
            </a:r>
          </a:p>
        </p:txBody>
      </p:sp>
      <p:sp>
        <p:nvSpPr>
          <p:cNvPr id="286725" name="Rectangle 5">
            <a:extLst>
              <a:ext uri="{FF2B5EF4-FFF2-40B4-BE49-F238E27FC236}">
                <a16:creationId xmlns:a16="http://schemas.microsoft.com/office/drawing/2014/main" id="{F729CDC1-F791-412E-B93A-7F7BAD2A0469}"/>
              </a:ext>
            </a:extLst>
          </p:cNvPr>
          <p:cNvSpPr>
            <a:spLocks noChangeArrowheads="1"/>
          </p:cNvSpPr>
          <p:nvPr/>
        </p:nvSpPr>
        <p:spPr bwMode="auto">
          <a:xfrm>
            <a:off x="611188" y="2924175"/>
            <a:ext cx="5688012" cy="1470025"/>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4400" b="1" i="1">
                <a:latin typeface="Times New Roman" panose="02020603050405020304" pitchFamily="18" charset="0"/>
                <a:ea typeface="楷体_GB2312" pitchFamily="49" charset="-122"/>
              </a:rPr>
              <a:t>q</a:t>
            </a:r>
            <a:r>
              <a:rPr kumimoji="1" lang="en-US" altLang="zh-CN" sz="4400" b="1" i="1" baseline="-30000">
                <a:latin typeface="Times New Roman" panose="02020603050405020304" pitchFamily="18" charset="0"/>
                <a:ea typeface="楷体_GB2312" pitchFamily="49" charset="-122"/>
              </a:rPr>
              <a:t>p</a:t>
            </a:r>
            <a:r>
              <a:rPr kumimoji="1" lang="en-US" altLang="zh-CN" sz="4400" b="1">
                <a:latin typeface="Times New Roman" panose="02020603050405020304" pitchFamily="18" charset="0"/>
                <a:ea typeface="楷体_GB2312" pitchFamily="49" charset="-122"/>
              </a:rPr>
              <a:t> = </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i="1">
                <a:latin typeface="Times New Roman" panose="02020603050405020304" pitchFamily="18" charset="0"/>
                <a:ea typeface="楷体_GB2312" pitchFamily="49" charset="-122"/>
              </a:rPr>
              <a:t>H </a:t>
            </a:r>
            <a:r>
              <a:rPr kumimoji="1" lang="en-US" altLang="zh-CN" sz="4400" b="1">
                <a:latin typeface="Times New Roman" panose="02020603050405020304" pitchFamily="18" charset="0"/>
                <a:ea typeface="楷体_GB2312" pitchFamily="49" charset="-122"/>
              </a:rPr>
              <a:t>= </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i="1">
                <a:latin typeface="Times New Roman" panose="02020603050405020304" pitchFamily="18" charset="0"/>
                <a:ea typeface="楷体_GB2312" pitchFamily="49" charset="-122"/>
              </a:rPr>
              <a:t>U </a:t>
            </a:r>
            <a:r>
              <a:rPr kumimoji="1" lang="en-US" altLang="zh-CN" sz="4400" b="1">
                <a:latin typeface="Times New Roman" panose="02020603050405020304" pitchFamily="18" charset="0"/>
                <a:ea typeface="楷体_GB2312" pitchFamily="49" charset="-122"/>
              </a:rPr>
              <a:t>+ </a:t>
            </a:r>
            <a:r>
              <a:rPr kumimoji="1" lang="en-US" altLang="zh-CN" sz="4400" b="1" i="1">
                <a:latin typeface="Times New Roman" panose="02020603050405020304" pitchFamily="18" charset="0"/>
                <a:ea typeface="楷体_GB2312" pitchFamily="49" charset="-122"/>
              </a:rPr>
              <a:t>p</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i="1">
                <a:latin typeface="Times New Roman" panose="02020603050405020304" pitchFamily="18" charset="0"/>
                <a:ea typeface="楷体_GB2312" pitchFamily="49" charset="-122"/>
              </a:rPr>
              <a:t>V </a:t>
            </a:r>
          </a:p>
          <a:p>
            <a:pPr>
              <a:lnSpc>
                <a:spcPct val="90000"/>
              </a:lnSpc>
              <a:spcBef>
                <a:spcPct val="20000"/>
              </a:spcBef>
            </a:pPr>
            <a:r>
              <a:rPr kumimoji="1" lang="en-US" altLang="zh-CN" sz="4400" b="1" i="1">
                <a:latin typeface="Times New Roman" panose="02020603050405020304" pitchFamily="18" charset="0"/>
                <a:ea typeface="楷体_GB2312" pitchFamily="49" charset="-122"/>
              </a:rPr>
              <a:t>               </a:t>
            </a:r>
            <a:r>
              <a:rPr kumimoji="1" lang="en-US" altLang="zh-CN" sz="4400" b="1">
                <a:solidFill>
                  <a:srgbClr val="0000FF"/>
                </a:solidFill>
                <a:latin typeface="Times New Roman" panose="02020603050405020304" pitchFamily="18" charset="0"/>
                <a:sym typeface="Symbol" panose="05050102010706020507" pitchFamily="18" charset="2"/>
              </a:rPr>
              <a:t>= </a:t>
            </a:r>
            <a:r>
              <a:rPr kumimoji="1" lang="en-US" altLang="zh-CN" sz="4400" b="1" i="1">
                <a:solidFill>
                  <a:srgbClr val="0000FF"/>
                </a:solidFill>
                <a:latin typeface="Times New Roman" panose="02020603050405020304" pitchFamily="18" charset="0"/>
              </a:rPr>
              <a:t>q</a:t>
            </a:r>
            <a:r>
              <a:rPr kumimoji="1" lang="en-US" altLang="zh-CN" sz="4400" b="1" baseline="-25000">
                <a:solidFill>
                  <a:srgbClr val="0000FF"/>
                </a:solidFill>
                <a:latin typeface="Times New Roman" panose="02020603050405020304" pitchFamily="18" charset="0"/>
              </a:rPr>
              <a:t>V</a:t>
            </a:r>
            <a:r>
              <a:rPr kumimoji="1" lang="en-US" altLang="zh-CN" sz="4400" b="1">
                <a:solidFill>
                  <a:srgbClr val="0000FF"/>
                </a:solidFill>
                <a:latin typeface="Times New Roman" panose="02020603050405020304" pitchFamily="18" charset="0"/>
                <a:sym typeface="Symbol" panose="05050102010706020507" pitchFamily="18" charset="2"/>
              </a:rPr>
              <a:t> + </a:t>
            </a:r>
            <a:r>
              <a:rPr kumimoji="1" lang="en-US" altLang="zh-CN" sz="4400" b="1" i="1">
                <a:solidFill>
                  <a:srgbClr val="0000FF"/>
                </a:solidFill>
                <a:latin typeface="Times New Roman" panose="02020603050405020304" pitchFamily="18" charset="0"/>
              </a:rPr>
              <a:t>nRT</a:t>
            </a:r>
          </a:p>
        </p:txBody>
      </p:sp>
      <p:sp>
        <p:nvSpPr>
          <p:cNvPr id="543746" name="Rectangle 2">
            <a:extLst>
              <a:ext uri="{FF2B5EF4-FFF2-40B4-BE49-F238E27FC236}">
                <a16:creationId xmlns:a16="http://schemas.microsoft.com/office/drawing/2014/main" id="{CE6B9E64-A96B-405B-89B5-6231CCB7080B}"/>
              </a:ext>
            </a:extLst>
          </p:cNvPr>
          <p:cNvSpPr>
            <a:spLocks noChangeArrowheads="1"/>
          </p:cNvSpPr>
          <p:nvPr/>
        </p:nvSpPr>
        <p:spPr bwMode="auto">
          <a:xfrm>
            <a:off x="468313" y="4508500"/>
            <a:ext cx="8245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chemeClr val="tx2"/>
                </a:solidFill>
                <a:latin typeface="Times New Roman" panose="02020603050405020304" pitchFamily="18" charset="0"/>
                <a:sym typeface="Symbol" panose="05050102010706020507" pitchFamily="18" charset="2"/>
              </a:rPr>
              <a:t>（</a:t>
            </a:r>
            <a:r>
              <a:rPr kumimoji="1" lang="en-US" altLang="zh-CN" sz="3600" b="1" i="1">
                <a:solidFill>
                  <a:schemeClr val="tx2"/>
                </a:solidFill>
                <a:latin typeface="Times New Roman" panose="02020603050405020304" pitchFamily="18" charset="0"/>
              </a:rPr>
              <a:t>n</a:t>
            </a:r>
            <a:r>
              <a:rPr kumimoji="1" lang="zh-CN" altLang="en-US" sz="3600" b="1">
                <a:solidFill>
                  <a:schemeClr val="tx2"/>
                </a:solidFill>
                <a:latin typeface="Times New Roman" panose="02020603050405020304" pitchFamily="18" charset="0"/>
              </a:rPr>
              <a:t>为反应前后气体物质的量之差）</a:t>
            </a:r>
          </a:p>
        </p:txBody>
      </p:sp>
      <p:sp>
        <p:nvSpPr>
          <p:cNvPr id="543747" name="AutoShape 3">
            <a:extLst>
              <a:ext uri="{FF2B5EF4-FFF2-40B4-BE49-F238E27FC236}">
                <a16:creationId xmlns:a16="http://schemas.microsoft.com/office/drawing/2014/main" id="{B6310CDF-A901-4605-9B03-89E6B0E9B899}"/>
              </a:ext>
            </a:extLst>
          </p:cNvPr>
          <p:cNvSpPr>
            <a:spLocks noChangeArrowheads="1"/>
          </p:cNvSpPr>
          <p:nvPr/>
        </p:nvSpPr>
        <p:spPr bwMode="auto">
          <a:xfrm>
            <a:off x="6588125" y="1844675"/>
            <a:ext cx="2232025" cy="2089150"/>
          </a:xfrm>
          <a:prstGeom prst="wedgeRoundRectCallout">
            <a:avLst>
              <a:gd name="adj1" fmla="val -74255"/>
              <a:gd name="adj2" fmla="val 49394"/>
              <a:gd name="adj3" fmla="val 1666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0000CC"/>
                </a:solidFill>
                <a:latin typeface="Times New Roman" panose="02020603050405020304" pitchFamily="18" charset="0"/>
              </a:rPr>
              <a:t>反应系统中的气体视为理想气体</a:t>
            </a:r>
          </a:p>
        </p:txBody>
      </p:sp>
      <p:sp>
        <p:nvSpPr>
          <p:cNvPr id="543748" name="Text Box 4">
            <a:extLst>
              <a:ext uri="{FF2B5EF4-FFF2-40B4-BE49-F238E27FC236}">
                <a16:creationId xmlns:a16="http://schemas.microsoft.com/office/drawing/2014/main" id="{F44F56A9-4035-44B4-A063-489E43691E13}"/>
              </a:ext>
            </a:extLst>
          </p:cNvPr>
          <p:cNvSpPr txBox="1">
            <a:spLocks noChangeArrowheads="1"/>
          </p:cNvSpPr>
          <p:nvPr/>
        </p:nvSpPr>
        <p:spPr bwMode="auto">
          <a:xfrm>
            <a:off x="250825" y="5229225"/>
            <a:ext cx="6842125" cy="13017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eaLnBrk="0" hangingPunct="0">
              <a:lnSpc>
                <a:spcPct val="110000"/>
              </a:lnSpc>
            </a:pPr>
            <a:r>
              <a:rPr kumimoji="1" lang="zh-CN" altLang="en-US" sz="3600" b="1">
                <a:solidFill>
                  <a:srgbClr val="FF0000"/>
                </a:solidFill>
                <a:latin typeface="Times New Roman" panose="02020603050405020304" pitchFamily="18" charset="0"/>
              </a:rPr>
              <a:t>注意适用条件：</a:t>
            </a:r>
          </a:p>
          <a:p>
            <a:pPr eaLnBrk="0" hangingPunct="0">
              <a:lnSpc>
                <a:spcPct val="110000"/>
              </a:lnSpc>
            </a:pPr>
            <a:r>
              <a:rPr kumimoji="1" lang="zh-CN" altLang="en-US" sz="3600" b="1">
                <a:solidFill>
                  <a:srgbClr val="000000"/>
                </a:solidFill>
                <a:latin typeface="Times New Roman" panose="02020603050405020304" pitchFamily="18" charset="0"/>
              </a:rPr>
              <a:t>封闭系统</a:t>
            </a:r>
            <a:r>
              <a:rPr kumimoji="1" lang="en-US" altLang="zh-CN" sz="3600" b="1">
                <a:solidFill>
                  <a:srgbClr val="000000"/>
                </a:solidFill>
                <a:latin typeface="Times New Roman" panose="02020603050405020304" pitchFamily="18" charset="0"/>
              </a:rPr>
              <a:t>, </a:t>
            </a:r>
            <a:r>
              <a:rPr kumimoji="1" lang="zh-CN" altLang="en-US" sz="3600" b="1">
                <a:solidFill>
                  <a:srgbClr val="000000"/>
                </a:solidFill>
                <a:latin typeface="Times New Roman" panose="02020603050405020304" pitchFamily="18" charset="0"/>
              </a:rPr>
              <a:t>等温</a:t>
            </a:r>
            <a:r>
              <a:rPr kumimoji="1" lang="en-US" altLang="zh-CN" sz="3600" b="1">
                <a:solidFill>
                  <a:srgbClr val="000000"/>
                </a:solidFill>
                <a:latin typeface="Times New Roman" panose="02020603050405020304" pitchFamily="18" charset="0"/>
              </a:rPr>
              <a:t>, </a:t>
            </a:r>
            <a:r>
              <a:rPr kumimoji="1" lang="zh-CN" altLang="en-US" sz="3600" b="1">
                <a:solidFill>
                  <a:srgbClr val="000000"/>
                </a:solidFill>
                <a:latin typeface="Times New Roman" panose="02020603050405020304" pitchFamily="18" charset="0"/>
              </a:rPr>
              <a:t>不做非体积功。</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Effect transition="in" filter="slide(fromBottom)">
                                      <p:cBhvr>
                                        <p:cTn id="7" dur="500"/>
                                        <p:tgtEl>
                                          <p:spTgt spid="286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24"/>
                                        </p:tgtEl>
                                        <p:attrNameLst>
                                          <p:attrName>style.visibility</p:attrName>
                                        </p:attrNameLst>
                                      </p:cBhvr>
                                      <p:to>
                                        <p:strVal val="visible"/>
                                      </p:to>
                                    </p:set>
                                    <p:animEffect transition="in" filter="blinds(horizontal)">
                                      <p:cBhvr>
                                        <p:cTn id="12" dur="500"/>
                                        <p:tgtEl>
                                          <p:spTgt spid="286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6725">
                                            <p:txEl>
                                              <p:pRg st="0" end="0"/>
                                            </p:txEl>
                                          </p:spTgt>
                                        </p:tgtEl>
                                        <p:attrNameLst>
                                          <p:attrName>style.visibility</p:attrName>
                                        </p:attrNameLst>
                                      </p:cBhvr>
                                      <p:to>
                                        <p:strVal val="visible"/>
                                      </p:to>
                                    </p:set>
                                    <p:animEffect transition="in" filter="blinds(horizontal)">
                                      <p:cBhvr>
                                        <p:cTn id="17" dur="500"/>
                                        <p:tgtEl>
                                          <p:spTgt spid="28672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86725">
                                            <p:txEl>
                                              <p:pRg st="1" end="1"/>
                                            </p:txEl>
                                          </p:spTgt>
                                        </p:tgtEl>
                                        <p:attrNameLst>
                                          <p:attrName>style.visibility</p:attrName>
                                        </p:attrNameLst>
                                      </p:cBhvr>
                                      <p:to>
                                        <p:strVal val="visible"/>
                                      </p:to>
                                    </p:set>
                                    <p:animEffect transition="in" filter="slide(fromBottom)">
                                      <p:cBhvr>
                                        <p:cTn id="22" dur="500"/>
                                        <p:tgtEl>
                                          <p:spTgt spid="28672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3747"/>
                                        </p:tgtEl>
                                        <p:attrNameLst>
                                          <p:attrName>style.visibility</p:attrName>
                                        </p:attrNameLst>
                                      </p:cBhvr>
                                      <p:to>
                                        <p:strVal val="visible"/>
                                      </p:to>
                                    </p:set>
                                    <p:animEffect transition="in" filter="blinds(horizontal)">
                                      <p:cBhvr>
                                        <p:cTn id="27" dur="500"/>
                                        <p:tgtEl>
                                          <p:spTgt spid="5437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43746"/>
                                        </p:tgtEl>
                                        <p:attrNameLst>
                                          <p:attrName>style.visibility</p:attrName>
                                        </p:attrNameLst>
                                      </p:cBhvr>
                                      <p:to>
                                        <p:strVal val="visible"/>
                                      </p:to>
                                    </p:set>
                                    <p:anim calcmode="lin" valueType="num">
                                      <p:cBhvr additive="base">
                                        <p:cTn id="32" dur="2000" fill="hold"/>
                                        <p:tgtEl>
                                          <p:spTgt spid="543746"/>
                                        </p:tgtEl>
                                        <p:attrNameLst>
                                          <p:attrName>ppt_x</p:attrName>
                                        </p:attrNameLst>
                                      </p:cBhvr>
                                      <p:tavLst>
                                        <p:tav tm="0">
                                          <p:val>
                                            <p:strVal val="#ppt_x"/>
                                          </p:val>
                                        </p:tav>
                                        <p:tav tm="100000">
                                          <p:val>
                                            <p:strVal val="#ppt_x"/>
                                          </p:val>
                                        </p:tav>
                                      </p:tavLst>
                                    </p:anim>
                                    <p:anim calcmode="lin" valueType="num">
                                      <p:cBhvr additive="base">
                                        <p:cTn id="33" dur="2000" fill="hold"/>
                                        <p:tgtEl>
                                          <p:spTgt spid="543746"/>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543748">
                                            <p:bg/>
                                          </p:spTgt>
                                        </p:tgtEl>
                                        <p:attrNameLst>
                                          <p:attrName>style.visibility</p:attrName>
                                        </p:attrNameLst>
                                      </p:cBhvr>
                                      <p:to>
                                        <p:strVal val="visible"/>
                                      </p:to>
                                    </p:set>
                                    <p:anim calcmode="lin" valueType="num">
                                      <p:cBhvr additive="base">
                                        <p:cTn id="38" dur="500" fill="hold"/>
                                        <p:tgtEl>
                                          <p:spTgt spid="543748">
                                            <p:bg/>
                                          </p:spTgt>
                                        </p:tgtEl>
                                        <p:attrNameLst>
                                          <p:attrName>ppt_x</p:attrName>
                                        </p:attrNameLst>
                                      </p:cBhvr>
                                      <p:tavLst>
                                        <p:tav tm="0">
                                          <p:val>
                                            <p:strVal val="0-#ppt_w/2"/>
                                          </p:val>
                                        </p:tav>
                                        <p:tav tm="100000">
                                          <p:val>
                                            <p:strVal val="#ppt_x"/>
                                          </p:val>
                                        </p:tav>
                                      </p:tavLst>
                                    </p:anim>
                                    <p:anim calcmode="lin" valueType="num">
                                      <p:cBhvr additive="base">
                                        <p:cTn id="39" dur="500" fill="hold"/>
                                        <p:tgtEl>
                                          <p:spTgt spid="543748">
                                            <p:bg/>
                                          </p:spTgt>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543748">
                                            <p:txEl>
                                              <p:pRg st="0" end="0"/>
                                            </p:txEl>
                                          </p:spTgt>
                                        </p:tgtEl>
                                        <p:attrNameLst>
                                          <p:attrName>style.visibility</p:attrName>
                                        </p:attrNameLst>
                                      </p:cBhvr>
                                      <p:to>
                                        <p:strVal val="visible"/>
                                      </p:to>
                                    </p:set>
                                    <p:anim calcmode="lin" valueType="num">
                                      <p:cBhvr additive="base">
                                        <p:cTn id="44" dur="500" fill="hold"/>
                                        <p:tgtEl>
                                          <p:spTgt spid="543748">
                                            <p:txEl>
                                              <p:pRg st="0" end="0"/>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5437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543748">
                                            <p:txEl>
                                              <p:pRg st="1" end="1"/>
                                            </p:txEl>
                                          </p:spTgt>
                                        </p:tgtEl>
                                        <p:attrNameLst>
                                          <p:attrName>style.visibility</p:attrName>
                                        </p:attrNameLst>
                                      </p:cBhvr>
                                      <p:to>
                                        <p:strVal val="visible"/>
                                      </p:to>
                                    </p:set>
                                    <p:anim calcmode="lin" valueType="num">
                                      <p:cBhvr additive="base">
                                        <p:cTn id="50" dur="500" fill="hold"/>
                                        <p:tgtEl>
                                          <p:spTgt spid="543748">
                                            <p:txEl>
                                              <p:pRg st="1" end="1"/>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54374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p:bldP spid="286724" grpId="0" animBg="1"/>
      <p:bldP spid="543746" grpId="0"/>
      <p:bldP spid="543747" grpId="0" animBg="1"/>
      <p:bldP spid="543748" grpId="0" uiExpand="1" build="p"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E206FF9E-7746-4522-B21D-070BA34DB03A}"/>
              </a:ext>
            </a:extLst>
          </p:cNvPr>
          <p:cNvSpPr>
            <a:spLocks noGrp="1"/>
          </p:cNvSpPr>
          <p:nvPr>
            <p:ph type="sldNum" sz="quarter" idx="12"/>
          </p:nvPr>
        </p:nvSpPr>
        <p:spPr/>
        <p:txBody>
          <a:bodyPr/>
          <a:lstStyle/>
          <a:p>
            <a:fld id="{F129AEA8-C0C7-42B3-AB51-8EA06B7C6F75}" type="slidenum">
              <a:rPr lang="en-US" altLang="zh-CN"/>
              <a:pPr/>
              <a:t>75</a:t>
            </a:fld>
            <a:endParaRPr lang="en-US" altLang="zh-CN"/>
          </a:p>
        </p:txBody>
      </p:sp>
      <p:sp>
        <p:nvSpPr>
          <p:cNvPr id="387078" name="Rectangle 6">
            <a:extLst>
              <a:ext uri="{FF2B5EF4-FFF2-40B4-BE49-F238E27FC236}">
                <a16:creationId xmlns:a16="http://schemas.microsoft.com/office/drawing/2014/main" id="{F2B320CC-EB9A-4ECA-806D-6039A5AD8707}"/>
              </a:ext>
            </a:extLst>
          </p:cNvPr>
          <p:cNvSpPr>
            <a:spLocks noChangeArrowheads="1"/>
          </p:cNvSpPr>
          <p:nvPr/>
        </p:nvSpPr>
        <p:spPr bwMode="auto">
          <a:xfrm>
            <a:off x="179388" y="3284538"/>
            <a:ext cx="87137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AutoNum type="circleNumDbPlain" startAt="2"/>
            </a:pPr>
            <a:r>
              <a:rPr lang="en-US" altLang="zh-CN" sz="4000" b="1"/>
              <a:t> </a:t>
            </a:r>
            <a:r>
              <a:rPr lang="zh-CN" altLang="en-US" sz="4000" b="1"/>
              <a:t>反应前后气体物质的量相等</a:t>
            </a:r>
            <a:r>
              <a:rPr lang="en-US" altLang="zh-CN" sz="4000" b="1"/>
              <a:t>(</a:t>
            </a:r>
            <a:r>
              <a:rPr lang="en-US" altLang="zh-CN" sz="4000" b="1">
                <a:sym typeface="Symbol" panose="05050102010706020507" pitchFamily="18" charset="2"/>
              </a:rPr>
              <a:t></a:t>
            </a:r>
            <a:r>
              <a:rPr lang="en-US" altLang="zh-CN" sz="4000" b="1" i="1">
                <a:sym typeface="Symbol" panose="05050102010706020507" pitchFamily="18" charset="2"/>
              </a:rPr>
              <a:t>n</a:t>
            </a:r>
            <a:r>
              <a:rPr lang="en-US" altLang="zh-CN" sz="4000" b="1">
                <a:sym typeface="Symbol" panose="05050102010706020507" pitchFamily="18" charset="2"/>
              </a:rPr>
              <a:t> = 0</a:t>
            </a:r>
            <a:r>
              <a:rPr lang="en-US" altLang="zh-CN" sz="4000" b="1"/>
              <a:t>) </a:t>
            </a:r>
            <a:r>
              <a:rPr lang="zh-CN" altLang="en-US" sz="4000" b="1"/>
              <a:t>时</a:t>
            </a:r>
            <a:r>
              <a:rPr lang="en-US" altLang="zh-CN" sz="4000" b="1"/>
              <a:t>,    </a:t>
            </a:r>
            <a:r>
              <a:rPr lang="en-US" altLang="zh-CN" sz="4000" b="1" i="1">
                <a:solidFill>
                  <a:srgbClr val="0000FF"/>
                </a:solidFill>
              </a:rPr>
              <a:t>q</a:t>
            </a:r>
            <a:r>
              <a:rPr lang="en-US" altLang="zh-CN" sz="4000" b="1" i="1" baseline="-25000">
                <a:solidFill>
                  <a:srgbClr val="0000FF"/>
                </a:solidFill>
              </a:rPr>
              <a:t>p</a:t>
            </a:r>
            <a:r>
              <a:rPr lang="en-US" altLang="zh-CN" sz="4000" b="1" baseline="-25000">
                <a:solidFill>
                  <a:srgbClr val="0000FF"/>
                </a:solidFill>
              </a:rPr>
              <a:t> </a:t>
            </a:r>
            <a:r>
              <a:rPr lang="en-US" altLang="zh-CN" sz="4000" b="1">
                <a:solidFill>
                  <a:srgbClr val="0000FF"/>
                </a:solidFill>
              </a:rPr>
              <a:t>= </a:t>
            </a:r>
            <a:r>
              <a:rPr lang="en-US" altLang="zh-CN" sz="4000" b="1">
                <a:solidFill>
                  <a:srgbClr val="0000FF"/>
                </a:solidFill>
                <a:ea typeface="楷体_GB2312" pitchFamily="49" charset="-122"/>
              </a:rPr>
              <a:t> </a:t>
            </a:r>
            <a:r>
              <a:rPr lang="en-US" altLang="zh-CN" sz="4000" b="1" i="1">
                <a:solidFill>
                  <a:srgbClr val="0000FF"/>
                </a:solidFill>
              </a:rPr>
              <a:t>q</a:t>
            </a:r>
            <a:r>
              <a:rPr lang="en-US" altLang="zh-CN" sz="4000" b="1" i="1" baseline="-25000">
                <a:solidFill>
                  <a:srgbClr val="0000FF"/>
                </a:solidFill>
              </a:rPr>
              <a:t>V</a:t>
            </a:r>
            <a:r>
              <a:rPr lang="zh-CN" altLang="en-US" sz="4000" b="1">
                <a:solidFill>
                  <a:srgbClr val="0000FF"/>
                </a:solidFill>
              </a:rPr>
              <a:t>。</a:t>
            </a:r>
            <a:endParaRPr lang="zh-CN" altLang="en-US" sz="4000" b="1" i="1">
              <a:solidFill>
                <a:srgbClr val="0000FF"/>
              </a:solidFill>
            </a:endParaRPr>
          </a:p>
        </p:txBody>
      </p:sp>
      <p:sp>
        <p:nvSpPr>
          <p:cNvPr id="387079" name="Rectangle 7">
            <a:extLst>
              <a:ext uri="{FF2B5EF4-FFF2-40B4-BE49-F238E27FC236}">
                <a16:creationId xmlns:a16="http://schemas.microsoft.com/office/drawing/2014/main" id="{D6A02B07-5353-4235-9CDB-ED6EE8612A24}"/>
              </a:ext>
            </a:extLst>
          </p:cNvPr>
          <p:cNvSpPr>
            <a:spLocks noChangeArrowheads="1"/>
          </p:cNvSpPr>
          <p:nvPr/>
        </p:nvSpPr>
        <p:spPr bwMode="auto">
          <a:xfrm>
            <a:off x="179388" y="1844675"/>
            <a:ext cx="84248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buFontTx/>
              <a:buAutoNum type="circleNumDbPlain"/>
            </a:pPr>
            <a:r>
              <a:rPr lang="en-US" altLang="zh-CN" sz="4000" b="1"/>
              <a:t> </a:t>
            </a:r>
            <a:r>
              <a:rPr lang="zh-CN" altLang="en-US" sz="4000" b="1"/>
              <a:t>对于无气体参与的液体、固体反应</a:t>
            </a:r>
            <a:r>
              <a:rPr lang="en-US" altLang="zh-CN" sz="4000" b="1"/>
              <a:t>, </a:t>
            </a:r>
            <a:r>
              <a:rPr lang="en-US" altLang="zh-CN" sz="4000" b="1">
                <a:solidFill>
                  <a:schemeClr val="tx2"/>
                </a:solidFill>
              </a:rPr>
              <a:t>  </a:t>
            </a:r>
            <a:r>
              <a:rPr lang="zh-CN" altLang="en-US" sz="4000" b="1">
                <a:solidFill>
                  <a:srgbClr val="0000FF"/>
                </a:solidFill>
              </a:rPr>
              <a:t>近似有</a:t>
            </a:r>
            <a:r>
              <a:rPr lang="en-US" altLang="zh-CN" sz="4000" b="1" i="1">
                <a:solidFill>
                  <a:schemeClr val="tx2"/>
                </a:solidFill>
              </a:rPr>
              <a:t>q</a:t>
            </a:r>
            <a:r>
              <a:rPr lang="en-US" altLang="zh-CN" sz="4000" b="1" i="1" baseline="-25000">
                <a:solidFill>
                  <a:schemeClr val="tx2"/>
                </a:solidFill>
              </a:rPr>
              <a:t>p</a:t>
            </a:r>
            <a:r>
              <a:rPr lang="en-US" altLang="zh-CN" sz="4000" b="1">
                <a:solidFill>
                  <a:schemeClr val="tx2"/>
                </a:solidFill>
              </a:rPr>
              <a:t> </a:t>
            </a:r>
            <a:r>
              <a:rPr lang="en-US" altLang="zh-CN" sz="4000" b="1">
                <a:solidFill>
                  <a:schemeClr val="tx2"/>
                </a:solidFill>
                <a:sym typeface="Symbol" panose="05050102010706020507" pitchFamily="18" charset="2"/>
              </a:rPr>
              <a:t>=</a:t>
            </a:r>
            <a:r>
              <a:rPr lang="en-US" altLang="zh-CN" sz="4000" b="1">
                <a:solidFill>
                  <a:schemeClr val="tx2"/>
                </a:solidFill>
              </a:rPr>
              <a:t> </a:t>
            </a:r>
            <a:r>
              <a:rPr lang="en-US" altLang="zh-CN" sz="4000" b="1" i="1">
                <a:solidFill>
                  <a:schemeClr val="tx2"/>
                </a:solidFill>
              </a:rPr>
              <a:t>q</a:t>
            </a:r>
            <a:r>
              <a:rPr lang="en-US" altLang="zh-CN" sz="4000" b="1" i="1" baseline="-25000">
                <a:solidFill>
                  <a:schemeClr val="tx2"/>
                </a:solidFill>
              </a:rPr>
              <a:t>V</a:t>
            </a:r>
            <a:r>
              <a:rPr lang="en-US" altLang="zh-CN" sz="4000" b="1"/>
              <a:t> </a:t>
            </a:r>
            <a:r>
              <a:rPr lang="zh-CN" altLang="en-US" sz="4000" b="1"/>
              <a:t>；</a:t>
            </a:r>
          </a:p>
        </p:txBody>
      </p:sp>
      <p:sp>
        <p:nvSpPr>
          <p:cNvPr id="387083" name="Rectangle 11">
            <a:extLst>
              <a:ext uri="{FF2B5EF4-FFF2-40B4-BE49-F238E27FC236}">
                <a16:creationId xmlns:a16="http://schemas.microsoft.com/office/drawing/2014/main" id="{AA399F95-64AB-4CC5-B91A-93B84DE371B7}"/>
              </a:ext>
            </a:extLst>
          </p:cNvPr>
          <p:cNvSpPr>
            <a:spLocks noChangeArrowheads="1"/>
          </p:cNvSpPr>
          <p:nvPr/>
        </p:nvSpPr>
        <p:spPr bwMode="auto">
          <a:xfrm>
            <a:off x="323850" y="188913"/>
            <a:ext cx="77057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4400" b="1" i="1">
                <a:latin typeface="Times New Roman" panose="02020603050405020304" pitchFamily="18" charset="0"/>
                <a:ea typeface="楷体_GB2312" pitchFamily="49" charset="-122"/>
              </a:rPr>
              <a:t>q</a:t>
            </a:r>
            <a:r>
              <a:rPr kumimoji="1" lang="en-US" altLang="zh-CN" sz="4400" b="1" i="1" baseline="-30000">
                <a:latin typeface="Times New Roman" panose="02020603050405020304" pitchFamily="18" charset="0"/>
                <a:ea typeface="楷体_GB2312" pitchFamily="49" charset="-122"/>
              </a:rPr>
              <a:t>p</a:t>
            </a:r>
            <a:r>
              <a:rPr kumimoji="1" lang="en-US" altLang="zh-CN" sz="4400" b="1">
                <a:latin typeface="Times New Roman" panose="02020603050405020304" pitchFamily="18" charset="0"/>
                <a:ea typeface="楷体_GB2312" pitchFamily="49" charset="-122"/>
              </a:rPr>
              <a:t> = </a:t>
            </a:r>
            <a:r>
              <a:rPr kumimoji="1" lang="en-US" altLang="zh-CN" sz="4400" b="1" i="1">
                <a:solidFill>
                  <a:srgbClr val="0000FF"/>
                </a:solidFill>
                <a:latin typeface="Times New Roman" panose="02020603050405020304" pitchFamily="18" charset="0"/>
              </a:rPr>
              <a:t>q</a:t>
            </a:r>
            <a:r>
              <a:rPr kumimoji="1" lang="en-US" altLang="zh-CN" sz="4400" b="1" i="1" baseline="-25000">
                <a:solidFill>
                  <a:srgbClr val="0000FF"/>
                </a:solidFill>
                <a:latin typeface="Times New Roman" panose="02020603050405020304" pitchFamily="18" charset="0"/>
              </a:rPr>
              <a:t>V</a:t>
            </a:r>
            <a:r>
              <a:rPr kumimoji="1" lang="en-US" altLang="zh-CN" sz="4400" b="1">
                <a:solidFill>
                  <a:srgbClr val="0000FF"/>
                </a:solidFill>
                <a:latin typeface="Times New Roman" panose="02020603050405020304" pitchFamily="18" charset="0"/>
              </a:rPr>
              <a:t> + </a:t>
            </a:r>
            <a:r>
              <a:rPr kumimoji="1" lang="en-US" altLang="zh-CN" sz="4400" b="1" i="1">
                <a:solidFill>
                  <a:srgbClr val="0000FF"/>
                </a:solidFill>
                <a:latin typeface="Times New Roman" panose="02020603050405020304" pitchFamily="18" charset="0"/>
              </a:rPr>
              <a:t>p</a:t>
            </a:r>
            <a:r>
              <a:rPr kumimoji="1" lang="en-US" altLang="zh-CN" sz="4400" b="1">
                <a:solidFill>
                  <a:srgbClr val="0000FF"/>
                </a:solidFill>
                <a:latin typeface="Times New Roman" panose="02020603050405020304" pitchFamily="18" charset="0"/>
                <a:sym typeface="Symbol" panose="05050102010706020507" pitchFamily="18" charset="2"/>
              </a:rPr>
              <a:t></a:t>
            </a:r>
            <a:r>
              <a:rPr kumimoji="1" lang="en-US" altLang="zh-CN" sz="4400" b="1" i="1">
                <a:solidFill>
                  <a:srgbClr val="0000FF"/>
                </a:solidFill>
                <a:latin typeface="Times New Roman" panose="02020603050405020304" pitchFamily="18" charset="0"/>
                <a:sym typeface="Symbol" panose="05050102010706020507" pitchFamily="18" charset="2"/>
              </a:rPr>
              <a:t>V</a:t>
            </a:r>
            <a:r>
              <a:rPr kumimoji="1" lang="en-US" altLang="zh-CN" sz="4400" b="1">
                <a:solidFill>
                  <a:srgbClr val="0000FF"/>
                </a:solidFill>
                <a:latin typeface="Times New Roman" panose="02020603050405020304" pitchFamily="18" charset="0"/>
                <a:sym typeface="Symbol" panose="05050102010706020507" pitchFamily="18" charset="2"/>
              </a:rPr>
              <a:t> = </a:t>
            </a:r>
            <a:r>
              <a:rPr kumimoji="1" lang="en-US" altLang="zh-CN" sz="4400" b="1" i="1">
                <a:solidFill>
                  <a:srgbClr val="0000FF"/>
                </a:solidFill>
                <a:latin typeface="Times New Roman" panose="02020603050405020304" pitchFamily="18" charset="0"/>
              </a:rPr>
              <a:t>q</a:t>
            </a:r>
            <a:r>
              <a:rPr kumimoji="1" lang="en-US" altLang="zh-CN" sz="4400" b="1" i="1" baseline="-25000">
                <a:solidFill>
                  <a:srgbClr val="0000FF"/>
                </a:solidFill>
                <a:latin typeface="Times New Roman" panose="02020603050405020304" pitchFamily="18" charset="0"/>
              </a:rPr>
              <a:t>V</a:t>
            </a:r>
            <a:r>
              <a:rPr kumimoji="1" lang="en-US" altLang="zh-CN" sz="4400" b="1">
                <a:solidFill>
                  <a:srgbClr val="0000FF"/>
                </a:solidFill>
                <a:latin typeface="Times New Roman" panose="02020603050405020304" pitchFamily="18" charset="0"/>
                <a:sym typeface="Symbol" panose="05050102010706020507" pitchFamily="18" charset="2"/>
              </a:rPr>
              <a:t> + </a:t>
            </a:r>
            <a:r>
              <a:rPr kumimoji="1" lang="en-US" altLang="zh-CN" sz="4400" b="1" i="1">
                <a:solidFill>
                  <a:srgbClr val="0000FF"/>
                </a:solidFill>
                <a:latin typeface="Times New Roman" panose="02020603050405020304" pitchFamily="18" charset="0"/>
              </a:rPr>
              <a:t>nRT</a:t>
            </a:r>
          </a:p>
        </p:txBody>
      </p:sp>
      <p:sp>
        <p:nvSpPr>
          <p:cNvPr id="387085" name="Text Box 13">
            <a:extLst>
              <a:ext uri="{FF2B5EF4-FFF2-40B4-BE49-F238E27FC236}">
                <a16:creationId xmlns:a16="http://schemas.microsoft.com/office/drawing/2014/main" id="{F5128D34-0869-49CD-BCF9-4199F85E12A4}"/>
              </a:ext>
            </a:extLst>
          </p:cNvPr>
          <p:cNvSpPr txBox="1">
            <a:spLocks noChangeArrowheads="1"/>
          </p:cNvSpPr>
          <p:nvPr/>
        </p:nvSpPr>
        <p:spPr bwMode="auto">
          <a:xfrm>
            <a:off x="179388" y="1052513"/>
            <a:ext cx="5759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000" b="1" i="1">
                <a:solidFill>
                  <a:schemeClr val="tx2"/>
                </a:solidFill>
                <a:latin typeface="Times New Roman" panose="02020603050405020304" pitchFamily="18" charset="0"/>
              </a:rPr>
              <a:t>q</a:t>
            </a:r>
            <a:r>
              <a:rPr kumimoji="1" lang="en-US" altLang="zh-CN" sz="4000" b="1" i="1" baseline="-25000">
                <a:solidFill>
                  <a:schemeClr val="tx2"/>
                </a:solidFill>
                <a:latin typeface="Times New Roman" panose="02020603050405020304" pitchFamily="18" charset="0"/>
              </a:rPr>
              <a:t>p</a:t>
            </a:r>
            <a:r>
              <a:rPr kumimoji="1" lang="en-US" altLang="zh-CN" sz="4000" b="1">
                <a:solidFill>
                  <a:schemeClr val="tx2"/>
                </a:solidFill>
                <a:latin typeface="Times New Roman" panose="02020603050405020304" pitchFamily="18" charset="0"/>
              </a:rPr>
              <a:t> </a:t>
            </a:r>
            <a:r>
              <a:rPr kumimoji="1" lang="en-US" altLang="zh-CN" sz="4000" b="1">
                <a:solidFill>
                  <a:schemeClr val="tx2"/>
                </a:solidFill>
                <a:latin typeface="Times New Roman" panose="02020603050405020304" pitchFamily="18" charset="0"/>
                <a:sym typeface="Symbol" panose="05050102010706020507" pitchFamily="18" charset="2"/>
              </a:rPr>
              <a:t>=</a:t>
            </a:r>
            <a:r>
              <a:rPr kumimoji="1" lang="en-US" altLang="zh-CN" sz="4000" b="1">
                <a:solidFill>
                  <a:schemeClr val="tx2"/>
                </a:solidFill>
                <a:latin typeface="Times New Roman" panose="02020603050405020304" pitchFamily="18" charset="0"/>
              </a:rPr>
              <a:t> </a:t>
            </a:r>
            <a:r>
              <a:rPr kumimoji="1" lang="en-US" altLang="zh-CN" sz="4000" b="1" i="1">
                <a:solidFill>
                  <a:schemeClr val="tx2"/>
                </a:solidFill>
                <a:latin typeface="Times New Roman" panose="02020603050405020304" pitchFamily="18" charset="0"/>
              </a:rPr>
              <a:t>q</a:t>
            </a:r>
            <a:r>
              <a:rPr kumimoji="1" lang="en-US" altLang="zh-CN" sz="4000" b="1" i="1" baseline="-25000">
                <a:solidFill>
                  <a:schemeClr val="tx2"/>
                </a:solidFill>
                <a:latin typeface="Times New Roman" panose="02020603050405020304" pitchFamily="18" charset="0"/>
              </a:rPr>
              <a:t>V</a:t>
            </a:r>
            <a:r>
              <a:rPr kumimoji="1" lang="en-US" altLang="zh-CN" sz="4000" b="1">
                <a:solidFill>
                  <a:schemeClr val="tx2"/>
                </a:solidFill>
                <a:latin typeface="Times New Roman" panose="02020603050405020304" pitchFamily="18" charset="0"/>
              </a:rPr>
              <a:t> </a:t>
            </a:r>
            <a:r>
              <a:rPr kumimoji="1" lang="zh-CN" altLang="en-US" sz="4000" b="1">
                <a:solidFill>
                  <a:schemeClr val="tx2"/>
                </a:solidFill>
                <a:latin typeface="Times New Roman" panose="02020603050405020304" pitchFamily="18" charset="0"/>
              </a:rPr>
              <a:t>的两种情况：</a:t>
            </a:r>
            <a:endParaRPr kumimoji="1" lang="zh-CN" altLang="en-US" sz="4000" b="1" baseline="-25000">
              <a:solidFill>
                <a:schemeClr val="tx2"/>
              </a:solidFill>
              <a:latin typeface="Times New Roman" panose="02020603050405020304" pitchFamily="18" charset="0"/>
            </a:endParaRPr>
          </a:p>
        </p:txBody>
      </p:sp>
      <p:sp>
        <p:nvSpPr>
          <p:cNvPr id="387086" name="Text Box 14">
            <a:extLst>
              <a:ext uri="{FF2B5EF4-FFF2-40B4-BE49-F238E27FC236}">
                <a16:creationId xmlns:a16="http://schemas.microsoft.com/office/drawing/2014/main" id="{3B54A7A8-E5DE-4F16-B5CF-E65C85666311}"/>
              </a:ext>
            </a:extLst>
          </p:cNvPr>
          <p:cNvSpPr txBox="1">
            <a:spLocks noChangeArrowheads="1"/>
          </p:cNvSpPr>
          <p:nvPr/>
        </p:nvSpPr>
        <p:spPr bwMode="auto">
          <a:xfrm>
            <a:off x="179388" y="4724400"/>
            <a:ext cx="864076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3600" b="1">
                <a:solidFill>
                  <a:srgbClr val="FF0000"/>
                </a:solidFill>
                <a:latin typeface="Times New Roman" panose="02020603050405020304" pitchFamily="18" charset="0"/>
              </a:rPr>
              <a:t>思考：</a:t>
            </a:r>
            <a:r>
              <a:rPr kumimoji="1" lang="zh-CN" altLang="en-US" sz="3600" b="1">
                <a:latin typeface="Times New Roman" panose="02020603050405020304" pitchFamily="18" charset="0"/>
                <a:ea typeface="楷体_GB2312" pitchFamily="49" charset="-122"/>
              </a:rPr>
              <a:t>若反应 </a:t>
            </a:r>
            <a:r>
              <a:rPr kumimoji="1" lang="en-US" altLang="zh-CN" sz="3600" b="1">
                <a:latin typeface="Times New Roman" panose="02020603050405020304" pitchFamily="18" charset="0"/>
                <a:ea typeface="楷体_GB2312" pitchFamily="49" charset="-122"/>
              </a:rPr>
              <a:t>C(</a:t>
            </a:r>
            <a:r>
              <a:rPr kumimoji="1" lang="zh-CN" altLang="en-US" sz="3600" b="1">
                <a:latin typeface="Times New Roman" panose="02020603050405020304" pitchFamily="18" charset="0"/>
                <a:ea typeface="楷体_GB2312" pitchFamily="49" charset="-122"/>
              </a:rPr>
              <a:t>石墨</a:t>
            </a:r>
            <a:r>
              <a:rPr kumimoji="1" lang="en-US" altLang="zh-CN" sz="3600" b="1">
                <a:latin typeface="Times New Roman" panose="02020603050405020304" pitchFamily="18" charset="0"/>
                <a:ea typeface="楷体_GB2312" pitchFamily="49" charset="-122"/>
              </a:rPr>
              <a:t>) + O</a:t>
            </a:r>
            <a:r>
              <a:rPr kumimoji="1" lang="en-US" altLang="zh-CN" sz="3600" b="1" baseline="-25000">
                <a:latin typeface="Times New Roman" panose="02020603050405020304" pitchFamily="18" charset="0"/>
                <a:ea typeface="楷体_GB2312" pitchFamily="49" charset="-122"/>
              </a:rPr>
              <a:t>2</a:t>
            </a:r>
            <a:r>
              <a:rPr kumimoji="1" lang="en-US" altLang="zh-CN" sz="3600" b="1">
                <a:latin typeface="Times New Roman" panose="02020603050405020304" pitchFamily="18" charset="0"/>
                <a:ea typeface="楷体_GB2312" pitchFamily="49" charset="-122"/>
              </a:rPr>
              <a:t>(g) →CO</a:t>
            </a:r>
            <a:r>
              <a:rPr kumimoji="1" lang="en-US" altLang="zh-CN" sz="3600" b="1" baseline="-25000">
                <a:latin typeface="Times New Roman" panose="02020603050405020304" pitchFamily="18" charset="0"/>
                <a:ea typeface="楷体_GB2312" pitchFamily="49" charset="-122"/>
              </a:rPr>
              <a:t>2</a:t>
            </a:r>
            <a:r>
              <a:rPr kumimoji="1" lang="en-US" altLang="zh-CN" sz="3600" b="1">
                <a:latin typeface="Times New Roman" panose="02020603050405020304" pitchFamily="18" charset="0"/>
                <a:ea typeface="楷体_GB2312" pitchFamily="49" charset="-122"/>
              </a:rPr>
              <a:t>(g)</a:t>
            </a:r>
            <a:br>
              <a:rPr kumimoji="1" lang="en-US" altLang="zh-CN" sz="3600" b="1">
                <a:latin typeface="Times New Roman" panose="02020603050405020304" pitchFamily="18" charset="0"/>
                <a:ea typeface="楷体_GB2312" pitchFamily="49" charset="-122"/>
              </a:rPr>
            </a:br>
            <a:r>
              <a:rPr kumimoji="1" lang="en-US" altLang="zh-CN" sz="3600" b="1">
                <a:latin typeface="Times New Roman" panose="02020603050405020304" pitchFamily="18" charset="0"/>
                <a:ea typeface="楷体_GB2312" pitchFamily="49" charset="-122"/>
              </a:rPr>
              <a:t> </a:t>
            </a:r>
            <a:r>
              <a:rPr kumimoji="1" lang="zh-CN" altLang="en-US" sz="3600" b="1">
                <a:latin typeface="Times New Roman" panose="02020603050405020304" pitchFamily="18" charset="0"/>
                <a:ea typeface="楷体_GB2312" pitchFamily="49" charset="-122"/>
              </a:rPr>
              <a:t>的</a:t>
            </a:r>
            <a:r>
              <a:rPr kumimoji="1" lang="en-US" altLang="zh-CN" sz="3600" b="1" i="1">
                <a:latin typeface="Times New Roman" panose="02020603050405020304" pitchFamily="18" charset="0"/>
                <a:ea typeface="楷体_GB2312" pitchFamily="49" charset="-122"/>
              </a:rPr>
              <a:t>q</a:t>
            </a:r>
            <a:r>
              <a:rPr kumimoji="1" lang="en-US" altLang="zh-CN" sz="3600" b="1" baseline="-25000">
                <a:latin typeface="Times New Roman" panose="02020603050405020304" pitchFamily="18" charset="0"/>
                <a:ea typeface="楷体_GB2312" pitchFamily="49" charset="-122"/>
              </a:rPr>
              <a:t>p,m</a:t>
            </a:r>
            <a:r>
              <a:rPr kumimoji="1" lang="zh-CN" altLang="en-US" sz="3600" b="1">
                <a:latin typeface="Times New Roman" panose="02020603050405020304" pitchFamily="18" charset="0"/>
                <a:ea typeface="楷体_GB2312" pitchFamily="49" charset="-122"/>
              </a:rPr>
              <a:t>为</a:t>
            </a:r>
            <a:r>
              <a:rPr kumimoji="1" lang="en-US" altLang="zh-CN" sz="3600" b="1">
                <a:latin typeface="Times New Roman" panose="02020603050405020304" pitchFamily="18" charset="0"/>
                <a:cs typeface="Times New Roman" panose="02020603050405020304" pitchFamily="18" charset="0"/>
              </a:rPr>
              <a:t>–393.5kJ·mol</a:t>
            </a:r>
            <a:r>
              <a:rPr kumimoji="1" lang="en-US" altLang="zh-CN" sz="3600" b="1" baseline="30000">
                <a:latin typeface="Times New Roman" panose="02020603050405020304" pitchFamily="18" charset="0"/>
                <a:cs typeface="Times New Roman" panose="02020603050405020304" pitchFamily="18" charset="0"/>
              </a:rPr>
              <a:t>–</a:t>
            </a:r>
            <a:r>
              <a:rPr kumimoji="1" lang="en-US" altLang="zh-CN" sz="3600" b="1" baseline="30000">
                <a:latin typeface="Times New Roman" panose="02020603050405020304" pitchFamily="18" charset="0"/>
                <a:ea typeface="楷体_GB2312" pitchFamily="49" charset="-122"/>
              </a:rPr>
              <a:t>1</a:t>
            </a:r>
            <a:r>
              <a:rPr kumimoji="1" lang="zh-CN" altLang="en-US" sz="3600" b="1">
                <a:latin typeface="Times New Roman" panose="02020603050405020304" pitchFamily="18" charset="0"/>
                <a:ea typeface="楷体_GB2312" pitchFamily="49" charset="-122"/>
              </a:rPr>
              <a:t>，则该反应的</a:t>
            </a:r>
            <a:r>
              <a:rPr kumimoji="1" lang="en-US" altLang="zh-CN" sz="3600" b="1" i="1">
                <a:latin typeface="Times New Roman" panose="02020603050405020304" pitchFamily="18" charset="0"/>
                <a:ea typeface="楷体_GB2312" pitchFamily="49" charset="-122"/>
              </a:rPr>
              <a:t>q</a:t>
            </a:r>
            <a:r>
              <a:rPr kumimoji="1" lang="en-US" altLang="zh-CN" sz="3600" b="1" baseline="-25000">
                <a:latin typeface="Times New Roman" panose="02020603050405020304" pitchFamily="18" charset="0"/>
                <a:ea typeface="楷体_GB2312" pitchFamily="49" charset="-122"/>
              </a:rPr>
              <a:t>V,m</a:t>
            </a:r>
            <a:r>
              <a:rPr kumimoji="1" lang="en-US" altLang="zh-CN" sz="3600" b="1">
                <a:latin typeface="Times New Roman" panose="02020603050405020304" pitchFamily="18" charset="0"/>
                <a:ea typeface="楷体_GB2312" pitchFamily="49" charset="-122"/>
              </a:rPr>
              <a:t> </a:t>
            </a:r>
            <a:r>
              <a:rPr kumimoji="1" lang="zh-CN" altLang="en-US" sz="3600" b="1">
                <a:latin typeface="Times New Roman" panose="02020603050405020304" pitchFamily="18" charset="0"/>
                <a:ea typeface="楷体_GB2312" pitchFamily="49" charset="-122"/>
              </a:rPr>
              <a:t>为多少？</a:t>
            </a:r>
          </a:p>
        </p:txBody>
      </p:sp>
      <p:sp>
        <p:nvSpPr>
          <p:cNvPr id="387087" name="Text Box 15">
            <a:extLst>
              <a:ext uri="{FF2B5EF4-FFF2-40B4-BE49-F238E27FC236}">
                <a16:creationId xmlns:a16="http://schemas.microsoft.com/office/drawing/2014/main" id="{C96785F8-D754-4941-B261-CC31D4241B9C}"/>
              </a:ext>
            </a:extLst>
          </p:cNvPr>
          <p:cNvSpPr txBox="1">
            <a:spLocks noChangeArrowheads="1"/>
          </p:cNvSpPr>
          <p:nvPr/>
        </p:nvSpPr>
        <p:spPr bwMode="auto">
          <a:xfrm>
            <a:off x="2124075" y="5876925"/>
            <a:ext cx="5616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FF"/>
                </a:solidFill>
                <a:latin typeface="Times New Roman" panose="02020603050405020304" pitchFamily="18" charset="0"/>
                <a:ea typeface="楷体_GB2312" pitchFamily="49" charset="-122"/>
              </a:rPr>
              <a:t>该反应的</a:t>
            </a:r>
            <a:r>
              <a:rPr kumimoji="1" lang="en-US" altLang="zh-CN" sz="3200" b="1">
                <a:solidFill>
                  <a:srgbClr val="0000FF"/>
                </a:solidFill>
                <a:latin typeface="Times New Roman" panose="02020603050405020304" pitchFamily="18" charset="0"/>
                <a:cs typeface="Times New Roman" panose="02020603050405020304" pitchFamily="18" charset="0"/>
              </a:rPr>
              <a:t>Δ</a:t>
            </a:r>
            <a:r>
              <a:rPr kumimoji="1" lang="en-US" altLang="zh-CN" sz="3200" b="1" i="1">
                <a:solidFill>
                  <a:srgbClr val="0000FF"/>
                </a:solidFill>
                <a:latin typeface="Times New Roman" panose="02020603050405020304" pitchFamily="18" charset="0"/>
                <a:cs typeface="Times New Roman" panose="02020603050405020304" pitchFamily="18" charset="0"/>
              </a:rPr>
              <a:t>n</a:t>
            </a:r>
            <a:r>
              <a:rPr kumimoji="1" lang="en-US" altLang="zh-CN" sz="3200" b="1">
                <a:solidFill>
                  <a:srgbClr val="0000FF"/>
                </a:solidFill>
                <a:latin typeface="Times New Roman" panose="02020603050405020304" pitchFamily="18" charset="0"/>
                <a:cs typeface="Times New Roman" panose="02020603050405020304" pitchFamily="18" charset="0"/>
              </a:rPr>
              <a:t>(g) = 0</a:t>
            </a:r>
            <a:r>
              <a:rPr kumimoji="1" lang="zh-CN" altLang="en-US" sz="3200" b="1">
                <a:solidFill>
                  <a:srgbClr val="0000FF"/>
                </a:solidFill>
                <a:latin typeface="Times New Roman" panose="02020603050405020304" pitchFamily="18" charset="0"/>
              </a:rPr>
              <a:t>， </a:t>
            </a:r>
            <a:r>
              <a:rPr kumimoji="1" lang="en-US" altLang="zh-CN" sz="3200" b="1" i="1">
                <a:solidFill>
                  <a:srgbClr val="0000FF"/>
                </a:solidFill>
                <a:latin typeface="Times New Roman" panose="02020603050405020304" pitchFamily="18" charset="0"/>
                <a:ea typeface="楷体_GB2312" pitchFamily="49" charset="-122"/>
              </a:rPr>
              <a:t>q</a:t>
            </a:r>
            <a:r>
              <a:rPr kumimoji="1" lang="en-US" altLang="zh-CN" sz="3200" b="1" baseline="-25000">
                <a:solidFill>
                  <a:srgbClr val="0000FF"/>
                </a:solidFill>
                <a:latin typeface="Times New Roman" panose="02020603050405020304" pitchFamily="18" charset="0"/>
                <a:ea typeface="楷体_GB2312" pitchFamily="49" charset="-122"/>
              </a:rPr>
              <a:t>V</a:t>
            </a:r>
            <a:r>
              <a:rPr kumimoji="1" lang="en-US" altLang="zh-CN" sz="3200" b="1">
                <a:solidFill>
                  <a:srgbClr val="0000FF"/>
                </a:solidFill>
                <a:latin typeface="Times New Roman" panose="02020603050405020304" pitchFamily="18" charset="0"/>
                <a:ea typeface="楷体_GB2312" pitchFamily="49" charset="-122"/>
              </a:rPr>
              <a:t> </a:t>
            </a:r>
            <a:r>
              <a:rPr kumimoji="1" lang="en-US" altLang="zh-CN" sz="3200" b="1">
                <a:solidFill>
                  <a:srgbClr val="0000FF"/>
                </a:solidFill>
                <a:latin typeface="Times New Roman" panose="02020603050405020304" pitchFamily="18" charset="0"/>
                <a:cs typeface="Times New Roman" panose="02020603050405020304" pitchFamily="18" charset="0"/>
              </a:rPr>
              <a:t>= </a:t>
            </a:r>
            <a:r>
              <a:rPr kumimoji="1" lang="en-US" altLang="zh-CN" sz="3200" b="1" i="1">
                <a:solidFill>
                  <a:srgbClr val="0000FF"/>
                </a:solidFill>
                <a:latin typeface="Times New Roman" panose="02020603050405020304" pitchFamily="18" charset="0"/>
                <a:ea typeface="楷体_GB2312" pitchFamily="49" charset="-122"/>
              </a:rPr>
              <a:t>q</a:t>
            </a:r>
            <a:r>
              <a:rPr kumimoji="1" lang="en-US" altLang="zh-CN" sz="3200" b="1" baseline="-25000">
                <a:solidFill>
                  <a:srgbClr val="0000FF"/>
                </a:solidFill>
                <a:latin typeface="Times New Roman" panose="02020603050405020304" pitchFamily="18" charset="0"/>
                <a:ea typeface="楷体_GB2312" pitchFamily="49" charset="-122"/>
              </a:rPr>
              <a:t>p </a:t>
            </a:r>
            <a:endParaRPr kumimoji="1" lang="en-US" altLang="zh-CN" sz="3200" b="1">
              <a:solidFill>
                <a:srgbClr val="0000FF"/>
              </a:solidFill>
              <a:latin typeface="Times New Roman" panose="02020603050405020304" pitchFamily="18" charset="0"/>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87079"/>
                                        </p:tgtEl>
                                        <p:attrNameLst>
                                          <p:attrName>style.visibility</p:attrName>
                                        </p:attrNameLst>
                                      </p:cBhvr>
                                      <p:to>
                                        <p:strVal val="visible"/>
                                      </p:to>
                                    </p:set>
                                    <p:animEffect transition="in" filter="slide(fromBottom)">
                                      <p:cBhvr>
                                        <p:cTn id="7" dur="500"/>
                                        <p:tgtEl>
                                          <p:spTgt spid="3870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87078"/>
                                        </p:tgtEl>
                                        <p:attrNameLst>
                                          <p:attrName>style.visibility</p:attrName>
                                        </p:attrNameLst>
                                      </p:cBhvr>
                                      <p:to>
                                        <p:strVal val="visible"/>
                                      </p:to>
                                    </p:set>
                                    <p:anim calcmode="lin" valueType="num">
                                      <p:cBhvr additive="base">
                                        <p:cTn id="12" dur="2000" fill="hold"/>
                                        <p:tgtEl>
                                          <p:spTgt spid="387078"/>
                                        </p:tgtEl>
                                        <p:attrNameLst>
                                          <p:attrName>ppt_x</p:attrName>
                                        </p:attrNameLst>
                                      </p:cBhvr>
                                      <p:tavLst>
                                        <p:tav tm="0">
                                          <p:val>
                                            <p:strVal val="#ppt_x"/>
                                          </p:val>
                                        </p:tav>
                                        <p:tav tm="100000">
                                          <p:val>
                                            <p:strVal val="#ppt_x"/>
                                          </p:val>
                                        </p:tav>
                                      </p:tavLst>
                                    </p:anim>
                                    <p:anim calcmode="lin" valueType="num">
                                      <p:cBhvr additive="base">
                                        <p:cTn id="13" dur="2000" fill="hold"/>
                                        <p:tgtEl>
                                          <p:spTgt spid="38707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8708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87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8" grpId="0"/>
      <p:bldP spid="387079" grpId="0"/>
      <p:bldP spid="387086" grpId="0" autoUpdateAnimBg="0"/>
      <p:bldP spid="387087"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BA2E9D50-5EDD-4206-8128-58001B1993B2}"/>
              </a:ext>
            </a:extLst>
          </p:cNvPr>
          <p:cNvSpPr>
            <a:spLocks noGrp="1"/>
          </p:cNvSpPr>
          <p:nvPr>
            <p:ph type="sldNum" sz="quarter" idx="12"/>
          </p:nvPr>
        </p:nvSpPr>
        <p:spPr/>
        <p:txBody>
          <a:bodyPr/>
          <a:lstStyle/>
          <a:p>
            <a:fld id="{0C2B16C7-845A-47FE-8042-1CF2252D5DBD}" type="slidenum">
              <a:rPr lang="en-US" altLang="zh-CN"/>
              <a:pPr/>
              <a:t>76</a:t>
            </a:fld>
            <a:endParaRPr lang="en-US" altLang="zh-CN"/>
          </a:p>
        </p:txBody>
      </p:sp>
      <p:sp>
        <p:nvSpPr>
          <p:cNvPr id="627714" name="Rectangle 2">
            <a:extLst>
              <a:ext uri="{FF2B5EF4-FFF2-40B4-BE49-F238E27FC236}">
                <a16:creationId xmlns:a16="http://schemas.microsoft.com/office/drawing/2014/main" id="{BBD1B8B1-01AC-491B-A6AD-5F5009016D7F}"/>
              </a:ext>
            </a:extLst>
          </p:cNvPr>
          <p:cNvSpPr>
            <a:spLocks noChangeArrowheads="1"/>
          </p:cNvSpPr>
          <p:nvPr/>
        </p:nvSpPr>
        <p:spPr bwMode="auto">
          <a:xfrm>
            <a:off x="1258888" y="115888"/>
            <a:ext cx="577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t>状态函数改变量的表示法</a:t>
            </a:r>
          </a:p>
        </p:txBody>
      </p:sp>
      <p:sp>
        <p:nvSpPr>
          <p:cNvPr id="627715" name="Rectangle 3">
            <a:extLst>
              <a:ext uri="{FF2B5EF4-FFF2-40B4-BE49-F238E27FC236}">
                <a16:creationId xmlns:a16="http://schemas.microsoft.com/office/drawing/2014/main" id="{BE26B0C2-5E94-46C7-8444-C28FFA234F2A}"/>
              </a:ext>
            </a:extLst>
          </p:cNvPr>
          <p:cNvSpPr>
            <a:spLocks noGrp="1" noChangeArrowheads="1"/>
          </p:cNvSpPr>
          <p:nvPr>
            <p:ph type="body" idx="1"/>
          </p:nvPr>
        </p:nvSpPr>
        <p:spPr>
          <a:xfrm>
            <a:off x="179388" y="908050"/>
            <a:ext cx="8642350" cy="5616575"/>
          </a:xfrm>
        </p:spPr>
        <p:txBody>
          <a:bodyPr/>
          <a:lstStyle/>
          <a:p>
            <a:pPr algn="just">
              <a:lnSpc>
                <a:spcPct val="110000"/>
              </a:lnSpc>
            </a:pPr>
            <a:r>
              <a:rPr lang="zh-CN" altLang="en-US" sz="3600" b="1">
                <a:latin typeface="Times New Roman" panose="02020603050405020304" pitchFamily="18" charset="0"/>
              </a:rPr>
              <a:t>当</a:t>
            </a:r>
            <a:r>
              <a:rPr lang="zh-CN" altLang="en-US" sz="3600" b="1">
                <a:solidFill>
                  <a:srgbClr val="0000FF"/>
                </a:solidFill>
                <a:latin typeface="Times New Roman" panose="02020603050405020304" pitchFamily="18" charset="0"/>
              </a:rPr>
              <a:t>泛指一个过程</a:t>
            </a:r>
            <a:r>
              <a:rPr lang="zh-CN" altLang="en-US" sz="3600" b="1">
                <a:latin typeface="Times New Roman" panose="02020603050405020304" pitchFamily="18" charset="0"/>
              </a:rPr>
              <a:t>时，状态函数改变量可写成</a:t>
            </a:r>
            <a:r>
              <a:rPr lang="zh-CN" altLang="en-US" sz="3600" b="1">
                <a:solidFill>
                  <a:srgbClr val="0000FF"/>
                </a:solidFill>
                <a:latin typeface="Times New Roman" panose="02020603050405020304" pitchFamily="18" charset="0"/>
                <a:sym typeface="Symbol" panose="05050102010706020507" pitchFamily="18" charset="2"/>
              </a:rPr>
              <a:t></a:t>
            </a:r>
            <a:r>
              <a:rPr lang="en-US" altLang="zh-CN" sz="3600" b="1" i="1">
                <a:solidFill>
                  <a:srgbClr val="0000FF"/>
                </a:solidFill>
                <a:latin typeface="Times New Roman" panose="02020603050405020304" pitchFamily="18" charset="0"/>
                <a:sym typeface="Symbol" panose="05050102010706020507" pitchFamily="18" charset="2"/>
              </a:rPr>
              <a:t>U</a:t>
            </a:r>
            <a:r>
              <a:rPr lang="zh-CN" altLang="en-US" sz="3600" b="1">
                <a:solidFill>
                  <a:srgbClr val="0000FF"/>
                </a:solidFill>
                <a:latin typeface="Times New Roman" panose="02020603050405020304" pitchFamily="18" charset="0"/>
                <a:sym typeface="Symbol" panose="05050102010706020507" pitchFamily="18" charset="2"/>
              </a:rPr>
              <a:t>、</a:t>
            </a:r>
            <a:r>
              <a:rPr lang="en-US" altLang="zh-CN" sz="3600" b="1" i="1">
                <a:solidFill>
                  <a:srgbClr val="0000FF"/>
                </a:solidFill>
                <a:latin typeface="Times New Roman" panose="02020603050405020304" pitchFamily="18" charset="0"/>
                <a:sym typeface="Symbol" panose="05050102010706020507" pitchFamily="18" charset="2"/>
              </a:rPr>
              <a:t>H</a:t>
            </a:r>
            <a:r>
              <a:rPr lang="zh-CN" altLang="en-US" sz="3600" b="1">
                <a:latin typeface="Times New Roman" panose="02020603050405020304" pitchFamily="18" charset="0"/>
                <a:sym typeface="Symbol" panose="05050102010706020507" pitchFamily="18" charset="2"/>
              </a:rPr>
              <a:t>等形式，单位是</a:t>
            </a:r>
            <a:r>
              <a:rPr lang="en-US" altLang="zh-CN" sz="3600" b="1">
                <a:latin typeface="Times New Roman" panose="02020603050405020304" pitchFamily="18" charset="0"/>
                <a:sym typeface="Symbol" panose="05050102010706020507" pitchFamily="18" charset="2"/>
              </a:rPr>
              <a:t>J</a:t>
            </a:r>
            <a:r>
              <a:rPr lang="zh-CN" altLang="en-US" sz="3600" b="1">
                <a:latin typeface="Times New Roman" panose="02020603050405020304" pitchFamily="18" charset="0"/>
                <a:sym typeface="Symbol" panose="05050102010706020507" pitchFamily="18" charset="2"/>
              </a:rPr>
              <a:t>或</a:t>
            </a:r>
            <a:r>
              <a:rPr lang="en-US" altLang="zh-CN" sz="3600" b="1">
                <a:latin typeface="Times New Roman" panose="02020603050405020304" pitchFamily="18" charset="0"/>
                <a:sym typeface="Symbol" panose="05050102010706020507" pitchFamily="18" charset="2"/>
              </a:rPr>
              <a:t>kJ</a:t>
            </a:r>
            <a:r>
              <a:rPr lang="zh-CN" altLang="en-US" sz="3600" b="1">
                <a:latin typeface="Times New Roman" panose="02020603050405020304" pitchFamily="18" charset="0"/>
                <a:sym typeface="Symbol" panose="05050102010706020507" pitchFamily="18" charset="2"/>
              </a:rPr>
              <a:t>；</a:t>
            </a:r>
          </a:p>
          <a:p>
            <a:pPr algn="just">
              <a:lnSpc>
                <a:spcPct val="110000"/>
              </a:lnSpc>
            </a:pPr>
            <a:r>
              <a:rPr lang="zh-CN" altLang="en-US" sz="3600" b="1">
                <a:latin typeface="Times New Roman" panose="02020603050405020304" pitchFamily="18" charset="0"/>
              </a:rPr>
              <a:t>若</a:t>
            </a:r>
            <a:r>
              <a:rPr lang="zh-CN" altLang="en-US" sz="3600" b="1">
                <a:solidFill>
                  <a:srgbClr val="006600"/>
                </a:solidFill>
                <a:latin typeface="Times New Roman" panose="02020603050405020304" pitchFamily="18" charset="0"/>
              </a:rPr>
              <a:t>指明某一反应而未指明反应进度</a:t>
            </a:r>
            <a:r>
              <a:rPr lang="zh-CN" altLang="en-US" sz="3600" b="1">
                <a:latin typeface="Times New Roman" panose="02020603050405020304" pitchFamily="18" charset="0"/>
              </a:rPr>
              <a:t>时，状态函数改变量可写成</a:t>
            </a:r>
            <a:r>
              <a:rPr lang="zh-CN" altLang="en-US" sz="3600" b="1">
                <a:solidFill>
                  <a:srgbClr val="006600"/>
                </a:solidFill>
                <a:latin typeface="Times New Roman" panose="02020603050405020304" pitchFamily="18" charset="0"/>
                <a:sym typeface="Symbol" panose="05050102010706020507" pitchFamily="18" charset="2"/>
              </a:rPr>
              <a:t></a:t>
            </a:r>
            <a:r>
              <a:rPr lang="en-US" altLang="zh-CN" sz="3600" b="1" baseline="-25000">
                <a:solidFill>
                  <a:srgbClr val="006600"/>
                </a:solidFill>
                <a:latin typeface="Times New Roman" panose="02020603050405020304" pitchFamily="18" charset="0"/>
                <a:sym typeface="Symbol" panose="05050102010706020507" pitchFamily="18" charset="2"/>
              </a:rPr>
              <a:t>r</a:t>
            </a:r>
            <a:r>
              <a:rPr lang="en-US" altLang="zh-CN" sz="3600" b="1" i="1">
                <a:solidFill>
                  <a:srgbClr val="006600"/>
                </a:solidFill>
                <a:latin typeface="Times New Roman" panose="02020603050405020304" pitchFamily="18" charset="0"/>
                <a:sym typeface="Symbol" panose="05050102010706020507" pitchFamily="18" charset="2"/>
              </a:rPr>
              <a:t>U</a:t>
            </a:r>
            <a:r>
              <a:rPr lang="zh-CN" altLang="en-US" sz="3600" b="1">
                <a:solidFill>
                  <a:srgbClr val="006600"/>
                </a:solidFill>
                <a:latin typeface="Times New Roman" panose="02020603050405020304" pitchFamily="18" charset="0"/>
                <a:sym typeface="Symbol" panose="05050102010706020507" pitchFamily="18" charset="2"/>
              </a:rPr>
              <a:t>、</a:t>
            </a:r>
            <a:r>
              <a:rPr lang="en-US" altLang="zh-CN" sz="3600" b="1" baseline="-25000">
                <a:solidFill>
                  <a:srgbClr val="006600"/>
                </a:solidFill>
                <a:latin typeface="Times New Roman" panose="02020603050405020304" pitchFamily="18" charset="0"/>
                <a:sym typeface="Symbol" panose="05050102010706020507" pitchFamily="18" charset="2"/>
              </a:rPr>
              <a:t>r</a:t>
            </a:r>
            <a:r>
              <a:rPr lang="en-US" altLang="zh-CN" sz="3600" b="1" i="1">
                <a:solidFill>
                  <a:srgbClr val="006600"/>
                </a:solidFill>
                <a:latin typeface="Times New Roman" panose="02020603050405020304" pitchFamily="18" charset="0"/>
                <a:sym typeface="Symbol" panose="05050102010706020507" pitchFamily="18" charset="2"/>
              </a:rPr>
              <a:t>H</a:t>
            </a:r>
            <a:r>
              <a:rPr lang="zh-CN" altLang="en-US" sz="3600" b="1">
                <a:latin typeface="Times New Roman" panose="02020603050405020304" pitchFamily="18" charset="0"/>
                <a:sym typeface="Symbol" panose="05050102010706020507" pitchFamily="18" charset="2"/>
              </a:rPr>
              <a:t>等形式</a:t>
            </a:r>
            <a:r>
              <a:rPr lang="en-US" altLang="zh-CN" sz="3600" b="1">
                <a:latin typeface="Times New Roman" panose="02020603050405020304" pitchFamily="18" charset="0"/>
                <a:sym typeface="Symbol" panose="05050102010706020507" pitchFamily="18" charset="2"/>
              </a:rPr>
              <a:t>(r</a:t>
            </a:r>
            <a:r>
              <a:rPr lang="zh-CN" altLang="en-US" sz="3600" b="1">
                <a:latin typeface="Times New Roman" panose="02020603050405020304" pitchFamily="18" charset="0"/>
                <a:sym typeface="Symbol" panose="05050102010706020507" pitchFamily="18" charset="2"/>
              </a:rPr>
              <a:t>：</a:t>
            </a:r>
            <a:r>
              <a:rPr lang="en-US" altLang="zh-CN" sz="3600" b="1">
                <a:latin typeface="Times New Roman" panose="02020603050405020304" pitchFamily="18" charset="0"/>
                <a:sym typeface="Symbol" panose="05050102010706020507" pitchFamily="18" charset="2"/>
              </a:rPr>
              <a:t>reaction)</a:t>
            </a:r>
            <a:r>
              <a:rPr lang="zh-CN" altLang="en-US" sz="3600" b="1">
                <a:latin typeface="Times New Roman" panose="02020603050405020304" pitchFamily="18" charset="0"/>
                <a:sym typeface="Symbol" panose="05050102010706020507" pitchFamily="18" charset="2"/>
              </a:rPr>
              <a:t>，单位仍是</a:t>
            </a:r>
            <a:r>
              <a:rPr lang="en-US" altLang="zh-CN" sz="3600" b="1">
                <a:latin typeface="Times New Roman" panose="02020603050405020304" pitchFamily="18" charset="0"/>
                <a:sym typeface="Symbol" panose="05050102010706020507" pitchFamily="18" charset="2"/>
              </a:rPr>
              <a:t>J</a:t>
            </a:r>
            <a:r>
              <a:rPr lang="zh-CN" altLang="en-US" sz="3600" b="1">
                <a:latin typeface="Times New Roman" panose="02020603050405020304" pitchFamily="18" charset="0"/>
                <a:sym typeface="Symbol" panose="05050102010706020507" pitchFamily="18" charset="2"/>
              </a:rPr>
              <a:t>或</a:t>
            </a:r>
            <a:r>
              <a:rPr lang="en-US" altLang="zh-CN" sz="3600" b="1">
                <a:latin typeface="Times New Roman" panose="02020603050405020304" pitchFamily="18" charset="0"/>
                <a:sym typeface="Symbol" panose="05050102010706020507" pitchFamily="18" charset="2"/>
              </a:rPr>
              <a:t>kJ</a:t>
            </a:r>
            <a:r>
              <a:rPr lang="zh-CN" altLang="en-US" sz="3600" b="1">
                <a:latin typeface="Times New Roman" panose="02020603050405020304" pitchFamily="18" charset="0"/>
                <a:sym typeface="Symbol" panose="05050102010706020507" pitchFamily="18" charset="2"/>
              </a:rPr>
              <a:t>；</a:t>
            </a:r>
          </a:p>
          <a:p>
            <a:pPr algn="just">
              <a:lnSpc>
                <a:spcPct val="110000"/>
              </a:lnSpc>
            </a:pPr>
            <a:r>
              <a:rPr lang="zh-CN" altLang="en-US" sz="3600" b="1">
                <a:latin typeface="Times New Roman" panose="02020603050405020304" pitchFamily="18" charset="0"/>
                <a:sym typeface="Symbol" panose="05050102010706020507" pitchFamily="18" charset="2"/>
              </a:rPr>
              <a:t>当</a:t>
            </a:r>
            <a:r>
              <a:rPr lang="zh-CN" altLang="en-US" sz="3600" b="1">
                <a:solidFill>
                  <a:srgbClr val="D60093"/>
                </a:solidFill>
                <a:latin typeface="Times New Roman" panose="02020603050405020304" pitchFamily="18" charset="0"/>
                <a:sym typeface="Symbol" panose="05050102010706020507" pitchFamily="18" charset="2"/>
              </a:rPr>
              <a:t>反应进度</a:t>
            </a:r>
            <a:r>
              <a:rPr lang="zh-CN" altLang="en-US" sz="3600" b="1" i="1">
                <a:solidFill>
                  <a:srgbClr val="D60093"/>
                </a:solidFill>
                <a:latin typeface="Times New Roman" panose="02020603050405020304" pitchFamily="18" charset="0"/>
                <a:sym typeface="Symbol" panose="05050102010706020507" pitchFamily="18" charset="2"/>
              </a:rPr>
              <a:t> </a:t>
            </a:r>
            <a:r>
              <a:rPr lang="en-US" altLang="zh-CN" sz="3600" b="1">
                <a:solidFill>
                  <a:srgbClr val="D60093"/>
                </a:solidFill>
                <a:latin typeface="Times New Roman" panose="02020603050405020304" pitchFamily="18" charset="0"/>
                <a:sym typeface="Symbol" panose="05050102010706020507" pitchFamily="18" charset="2"/>
              </a:rPr>
              <a:t>= 1 mol </a:t>
            </a:r>
            <a:r>
              <a:rPr lang="zh-CN" altLang="en-US" sz="3600" b="1">
                <a:latin typeface="Times New Roman" panose="02020603050405020304" pitchFamily="18" charset="0"/>
                <a:sym typeface="Symbol" panose="05050102010706020507" pitchFamily="18" charset="2"/>
              </a:rPr>
              <a:t>时，表示为摩尔反应焓变</a:t>
            </a:r>
            <a:r>
              <a:rPr lang="zh-CN" altLang="en-US" sz="3600" b="1">
                <a:solidFill>
                  <a:srgbClr val="D60093"/>
                </a:solidFill>
                <a:latin typeface="Times New Roman" panose="02020603050405020304" pitchFamily="18" charset="0"/>
                <a:sym typeface="Symbol" panose="05050102010706020507" pitchFamily="18" charset="2"/>
              </a:rPr>
              <a:t></a:t>
            </a:r>
            <a:r>
              <a:rPr lang="en-US" altLang="zh-CN" sz="3600" b="1" baseline="-25000">
                <a:solidFill>
                  <a:srgbClr val="D60093"/>
                </a:solidFill>
                <a:latin typeface="Times New Roman" panose="02020603050405020304" pitchFamily="18" charset="0"/>
                <a:sym typeface="Symbol" panose="05050102010706020507" pitchFamily="18" charset="2"/>
              </a:rPr>
              <a:t>r</a:t>
            </a:r>
            <a:r>
              <a:rPr lang="en-US" altLang="zh-CN" sz="3600" b="1" i="1">
                <a:solidFill>
                  <a:srgbClr val="D60093"/>
                </a:solidFill>
                <a:latin typeface="Times New Roman" panose="02020603050405020304" pitchFamily="18" charset="0"/>
                <a:sym typeface="Symbol" panose="05050102010706020507" pitchFamily="18" charset="2"/>
              </a:rPr>
              <a:t>H</a:t>
            </a:r>
            <a:r>
              <a:rPr lang="en-US" altLang="zh-CN" sz="3600" b="1" i="1" baseline="-25000">
                <a:solidFill>
                  <a:srgbClr val="D60093"/>
                </a:solidFill>
                <a:latin typeface="Times New Roman" panose="02020603050405020304" pitchFamily="18" charset="0"/>
                <a:sym typeface="Symbol" panose="05050102010706020507" pitchFamily="18" charset="2"/>
              </a:rPr>
              <a:t>m </a:t>
            </a:r>
            <a:r>
              <a:rPr lang="zh-CN" altLang="en-US" sz="3600" b="1">
                <a:solidFill>
                  <a:srgbClr val="D60093"/>
                </a:solidFill>
                <a:latin typeface="Times New Roman" panose="02020603050405020304" pitchFamily="18" charset="0"/>
                <a:sym typeface="Symbol" panose="05050102010706020507" pitchFamily="18" charset="2"/>
              </a:rPr>
              <a:t>或 </a:t>
            </a:r>
            <a:r>
              <a:rPr lang="en-US" altLang="zh-CN" sz="3600" b="1" baseline="-25000">
                <a:solidFill>
                  <a:srgbClr val="D60093"/>
                </a:solidFill>
                <a:latin typeface="Times New Roman" panose="02020603050405020304" pitchFamily="18" charset="0"/>
                <a:sym typeface="Symbol" panose="05050102010706020507" pitchFamily="18" charset="2"/>
              </a:rPr>
              <a:t>r</a:t>
            </a:r>
            <a:r>
              <a:rPr lang="en-US" altLang="zh-CN" sz="3600" b="1" i="1">
                <a:solidFill>
                  <a:srgbClr val="D60093"/>
                </a:solidFill>
                <a:latin typeface="Times New Roman" panose="02020603050405020304" pitchFamily="18" charset="0"/>
                <a:sym typeface="Symbol" panose="05050102010706020507" pitchFamily="18" charset="2"/>
              </a:rPr>
              <a:t>U</a:t>
            </a:r>
            <a:r>
              <a:rPr lang="en-US" altLang="zh-CN" sz="3600" b="1" baseline="-25000">
                <a:solidFill>
                  <a:srgbClr val="D60093"/>
                </a:solidFill>
                <a:latin typeface="Times New Roman" panose="02020603050405020304" pitchFamily="18" charset="0"/>
                <a:sym typeface="Symbol" panose="05050102010706020507" pitchFamily="18" charset="2"/>
              </a:rPr>
              <a:t>m</a:t>
            </a:r>
            <a:r>
              <a:rPr lang="zh-CN" altLang="en-US" sz="3600" b="1">
                <a:latin typeface="Times New Roman" panose="02020603050405020304" pitchFamily="18" charset="0"/>
                <a:sym typeface="Symbol" panose="05050102010706020507" pitchFamily="18" charset="2"/>
              </a:rPr>
              <a:t>等，单位是</a:t>
            </a:r>
            <a:r>
              <a:rPr lang="en-US" altLang="zh-CN" sz="3600" b="1">
                <a:latin typeface="Times New Roman" panose="02020603050405020304" pitchFamily="18" charset="0"/>
                <a:sym typeface="Symbol" panose="05050102010706020507" pitchFamily="18" charset="2"/>
              </a:rPr>
              <a:t>J</a:t>
            </a:r>
            <a:r>
              <a:rPr lang="en-US" altLang="zh-CN" sz="3600" b="1">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a:latin typeface="Times New Roman" panose="02020603050405020304" pitchFamily="18" charset="0"/>
                <a:sym typeface="Symbol" panose="05050102010706020507" pitchFamily="18" charset="2"/>
              </a:rPr>
              <a:t>mol</a:t>
            </a:r>
            <a:r>
              <a:rPr lang="en-US" altLang="zh-CN" sz="3600" b="1" baseline="3000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baseline="30000">
                <a:latin typeface="Times New Roman" panose="02020603050405020304" pitchFamily="18" charset="0"/>
                <a:sym typeface="Symbol" panose="05050102010706020507" pitchFamily="18" charset="2"/>
              </a:rPr>
              <a:t>1</a:t>
            </a:r>
            <a:r>
              <a:rPr lang="zh-CN" altLang="en-US" sz="3600" b="1">
                <a:latin typeface="Times New Roman" panose="02020603050405020304" pitchFamily="18" charset="0"/>
                <a:sym typeface="Symbol" panose="05050102010706020507" pitchFamily="18" charset="2"/>
              </a:rPr>
              <a:t>或</a:t>
            </a:r>
            <a:r>
              <a:rPr lang="en-US" altLang="zh-CN" sz="3600" b="1">
                <a:latin typeface="Times New Roman" panose="02020603050405020304" pitchFamily="18" charset="0"/>
                <a:sym typeface="Symbol" panose="05050102010706020507" pitchFamily="18" charset="2"/>
              </a:rPr>
              <a:t>kJ</a:t>
            </a:r>
            <a:r>
              <a:rPr lang="en-US" altLang="zh-CN" sz="3600" b="1">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a:latin typeface="Times New Roman" panose="02020603050405020304" pitchFamily="18" charset="0"/>
                <a:sym typeface="Symbol" panose="05050102010706020507" pitchFamily="18" charset="2"/>
              </a:rPr>
              <a:t>mol</a:t>
            </a:r>
            <a:r>
              <a:rPr lang="en-US" altLang="zh-CN" sz="3600" b="1" baseline="3000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baseline="30000">
                <a:latin typeface="Times New Roman" panose="02020603050405020304" pitchFamily="18" charset="0"/>
                <a:sym typeface="Symbol" panose="05050102010706020507" pitchFamily="18" charset="2"/>
              </a:rPr>
              <a:t>1</a:t>
            </a:r>
            <a:r>
              <a:rPr lang="zh-CN" altLang="en-US" sz="3600" b="1">
                <a:latin typeface="Times New Roman" panose="02020603050405020304" pitchFamily="18" charset="0"/>
                <a:sym typeface="Symbol" panose="05050102010706020507" pitchFamily="18" charset="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7715">
                                            <p:txEl>
                                              <p:pRg st="0" end="0"/>
                                            </p:txEl>
                                          </p:spTgt>
                                        </p:tgtEl>
                                        <p:attrNameLst>
                                          <p:attrName>style.visibility</p:attrName>
                                        </p:attrNameLst>
                                      </p:cBhvr>
                                      <p:to>
                                        <p:strVal val="visible"/>
                                      </p:to>
                                    </p:set>
                                    <p:animEffect transition="in" filter="blinds(horizontal)">
                                      <p:cBhvr>
                                        <p:cTn id="7" dur="500"/>
                                        <p:tgtEl>
                                          <p:spTgt spid="627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7715">
                                            <p:txEl>
                                              <p:pRg st="1" end="1"/>
                                            </p:txEl>
                                          </p:spTgt>
                                        </p:tgtEl>
                                        <p:attrNameLst>
                                          <p:attrName>style.visibility</p:attrName>
                                        </p:attrNameLst>
                                      </p:cBhvr>
                                      <p:to>
                                        <p:strVal val="visible"/>
                                      </p:to>
                                    </p:set>
                                    <p:animEffect transition="in" filter="blinds(horizontal)">
                                      <p:cBhvr>
                                        <p:cTn id="12" dur="500"/>
                                        <p:tgtEl>
                                          <p:spTgt spid="627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27715">
                                            <p:txEl>
                                              <p:pRg st="2" end="2"/>
                                            </p:txEl>
                                          </p:spTgt>
                                        </p:tgtEl>
                                        <p:attrNameLst>
                                          <p:attrName>style.visibility</p:attrName>
                                        </p:attrNameLst>
                                      </p:cBhvr>
                                      <p:to>
                                        <p:strVal val="visible"/>
                                      </p:to>
                                    </p:set>
                                    <p:anim calcmode="lin" valueType="num">
                                      <p:cBhvr additive="base">
                                        <p:cTn id="17" dur="500" fill="hold"/>
                                        <p:tgtEl>
                                          <p:spTgt spid="6277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277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6057ECB5-00FB-47A5-A5D9-7199A29D308C}"/>
              </a:ext>
            </a:extLst>
          </p:cNvPr>
          <p:cNvSpPr>
            <a:spLocks noGrp="1"/>
          </p:cNvSpPr>
          <p:nvPr>
            <p:ph type="sldNum" sz="quarter" idx="12"/>
          </p:nvPr>
        </p:nvSpPr>
        <p:spPr/>
        <p:txBody>
          <a:bodyPr/>
          <a:lstStyle/>
          <a:p>
            <a:fld id="{6285B226-B2C9-4731-A759-D616F37B2F69}" type="slidenum">
              <a:rPr lang="en-US" altLang="zh-CN"/>
              <a:pPr/>
              <a:t>77</a:t>
            </a:fld>
            <a:endParaRPr lang="en-US" altLang="zh-CN"/>
          </a:p>
        </p:txBody>
      </p:sp>
      <p:sp>
        <p:nvSpPr>
          <p:cNvPr id="613378" name="Rectangle 2">
            <a:extLst>
              <a:ext uri="{FF2B5EF4-FFF2-40B4-BE49-F238E27FC236}">
                <a16:creationId xmlns:a16="http://schemas.microsoft.com/office/drawing/2014/main" id="{99958273-68FA-490F-831A-65A16E4E4FAC}"/>
              </a:ext>
            </a:extLst>
          </p:cNvPr>
          <p:cNvSpPr>
            <a:spLocks noGrp="1" noChangeArrowheads="1"/>
          </p:cNvSpPr>
          <p:nvPr>
            <p:ph type="title" idx="4294967295"/>
          </p:nvPr>
        </p:nvSpPr>
        <p:spPr>
          <a:xfrm>
            <a:off x="323850" y="0"/>
            <a:ext cx="5329238" cy="1143000"/>
          </a:xfrm>
        </p:spPr>
        <p:txBody>
          <a:bodyPr/>
          <a:lstStyle/>
          <a:p>
            <a:pPr algn="l"/>
            <a:r>
              <a:rPr lang="zh-CN" altLang="en-US" sz="4000" b="1">
                <a:latin typeface="Times New Roman" panose="02020603050405020304" pitchFamily="18" charset="0"/>
              </a:rPr>
              <a:t>摩尔反应焓变</a:t>
            </a:r>
            <a:r>
              <a:rPr lang="zh-CN" altLang="en-US" sz="4000" b="1">
                <a:latin typeface="Times New Roman" panose="02020603050405020304" pitchFamily="18" charset="0"/>
                <a:sym typeface="Symbol" panose="05050102010706020507" pitchFamily="18" charset="2"/>
              </a:rPr>
              <a:t></a:t>
            </a:r>
            <a:r>
              <a:rPr lang="en-US" altLang="zh-CN" sz="4000" b="1" baseline="-25000">
                <a:latin typeface="Times New Roman" panose="02020603050405020304" pitchFamily="18" charset="0"/>
                <a:sym typeface="Symbol" panose="05050102010706020507" pitchFamily="18" charset="2"/>
              </a:rPr>
              <a:t>r</a:t>
            </a:r>
            <a:r>
              <a:rPr lang="en-US" altLang="zh-CN" sz="4000" b="1" i="1">
                <a:latin typeface="Times New Roman" panose="02020603050405020304" pitchFamily="18" charset="0"/>
                <a:sym typeface="Symbol" panose="05050102010706020507" pitchFamily="18" charset="2"/>
              </a:rPr>
              <a:t>H</a:t>
            </a:r>
            <a:r>
              <a:rPr lang="en-US" altLang="zh-CN" sz="4000" b="1" baseline="-25000">
                <a:latin typeface="Times New Roman" panose="02020603050405020304" pitchFamily="18" charset="0"/>
                <a:sym typeface="Symbol" panose="05050102010706020507" pitchFamily="18" charset="2"/>
              </a:rPr>
              <a:t>m</a:t>
            </a:r>
            <a:r>
              <a:rPr lang="en-US" altLang="zh-CN" sz="4000" b="1">
                <a:latin typeface="Times New Roman" panose="02020603050405020304" pitchFamily="18" charset="0"/>
                <a:sym typeface="Symbol" panose="05050102010706020507" pitchFamily="18" charset="2"/>
              </a:rPr>
              <a:t> :</a:t>
            </a:r>
            <a:endParaRPr lang="en-US" altLang="zh-CN" sz="4000" b="1" baseline="30000">
              <a:latin typeface="Times New Roman" panose="02020603050405020304" pitchFamily="18" charset="0"/>
              <a:sym typeface="Symbol" panose="05050102010706020507" pitchFamily="18" charset="2"/>
            </a:endParaRPr>
          </a:p>
        </p:txBody>
      </p:sp>
      <p:sp>
        <p:nvSpPr>
          <p:cNvPr id="613379" name="Rectangle 3">
            <a:extLst>
              <a:ext uri="{FF2B5EF4-FFF2-40B4-BE49-F238E27FC236}">
                <a16:creationId xmlns:a16="http://schemas.microsoft.com/office/drawing/2014/main" id="{D4C781B7-DD27-4BC7-B5A4-8EF7A8EB47B3}"/>
              </a:ext>
            </a:extLst>
          </p:cNvPr>
          <p:cNvSpPr>
            <a:spLocks noGrp="1" noChangeArrowheads="1"/>
          </p:cNvSpPr>
          <p:nvPr>
            <p:ph type="body" idx="4294967295"/>
          </p:nvPr>
        </p:nvSpPr>
        <p:spPr>
          <a:xfrm>
            <a:off x="395288" y="981075"/>
            <a:ext cx="7993062" cy="2447925"/>
          </a:xfrm>
        </p:spPr>
        <p:txBody>
          <a:bodyPr/>
          <a:lstStyle/>
          <a:p>
            <a:pPr marL="0" indent="0" algn="just">
              <a:lnSpc>
                <a:spcPct val="110000"/>
              </a:lnSpc>
              <a:buFontTx/>
              <a:buNone/>
            </a:pPr>
            <a:r>
              <a:rPr lang="zh-CN" altLang="en-US" sz="4000" b="1">
                <a:latin typeface="Times New Roman" panose="02020603050405020304" pitchFamily="18" charset="0"/>
              </a:rPr>
              <a:t>某反应</a:t>
            </a:r>
            <a:r>
              <a:rPr lang="zh-CN" altLang="en-US" sz="4000" b="1">
                <a:solidFill>
                  <a:srgbClr val="0000CC"/>
                </a:solidFill>
                <a:latin typeface="Times New Roman" panose="02020603050405020304" pitchFamily="18" charset="0"/>
              </a:rPr>
              <a:t>按所给定的反应方程式</a:t>
            </a:r>
            <a:r>
              <a:rPr lang="zh-CN" altLang="en-US" sz="4000" b="1">
                <a:latin typeface="Times New Roman" panose="02020603050405020304" pitchFamily="18" charset="0"/>
              </a:rPr>
              <a:t>进行</a:t>
            </a:r>
            <a:r>
              <a:rPr lang="en-US" altLang="zh-CN" sz="4000" b="1">
                <a:latin typeface="Times New Roman" panose="02020603050405020304" pitchFamily="18" charset="0"/>
              </a:rPr>
              <a:t>1 mol </a:t>
            </a:r>
            <a:r>
              <a:rPr lang="zh-CN" altLang="en-US" sz="4000" b="1">
                <a:latin typeface="Times New Roman" panose="02020603050405020304" pitchFamily="18" charset="0"/>
              </a:rPr>
              <a:t>反应，即 </a:t>
            </a:r>
            <a:r>
              <a:rPr lang="zh-CN" altLang="en-US" sz="4000" b="1" i="1">
                <a:latin typeface="Times New Roman" panose="02020603050405020304" pitchFamily="18" charset="0"/>
                <a:sym typeface="Symbol" panose="05050102010706020507" pitchFamily="18" charset="2"/>
              </a:rPr>
              <a:t></a:t>
            </a:r>
            <a:r>
              <a:rPr lang="zh-CN" altLang="en-US" sz="4000" b="1">
                <a:latin typeface="Times New Roman" panose="02020603050405020304" pitchFamily="18" charset="0"/>
                <a:sym typeface="Symbol" panose="05050102010706020507" pitchFamily="18" charset="2"/>
              </a:rPr>
              <a:t> </a:t>
            </a:r>
            <a:r>
              <a:rPr lang="en-US" altLang="zh-CN" sz="4000" b="1">
                <a:latin typeface="Times New Roman" panose="02020603050405020304" pitchFamily="18" charset="0"/>
                <a:sym typeface="Symbol" panose="05050102010706020507" pitchFamily="18" charset="2"/>
              </a:rPr>
              <a:t>= 1 mol </a:t>
            </a:r>
            <a:r>
              <a:rPr lang="zh-CN" altLang="en-US" sz="4000" b="1">
                <a:latin typeface="Times New Roman" panose="02020603050405020304" pitchFamily="18" charset="0"/>
                <a:sym typeface="Symbol" panose="05050102010706020507" pitchFamily="18" charset="2"/>
              </a:rPr>
              <a:t>时的焓变。</a:t>
            </a:r>
          </a:p>
          <a:p>
            <a:pPr marL="0" indent="0" algn="just">
              <a:lnSpc>
                <a:spcPct val="110000"/>
              </a:lnSpc>
              <a:buFontTx/>
              <a:buNone/>
            </a:pPr>
            <a:r>
              <a:rPr lang="zh-CN" altLang="en-US" sz="4000" b="1">
                <a:latin typeface="Times New Roman" panose="02020603050405020304" pitchFamily="18" charset="0"/>
                <a:sym typeface="Symbol" panose="05050102010706020507" pitchFamily="18" charset="2"/>
              </a:rPr>
              <a:t>单位：</a:t>
            </a:r>
            <a:r>
              <a:rPr lang="en-US" altLang="zh-CN" sz="4000" b="1">
                <a:latin typeface="Times New Roman" panose="02020603050405020304" pitchFamily="18" charset="0"/>
                <a:sym typeface="Symbol" panose="05050102010706020507" pitchFamily="18" charset="2"/>
              </a:rPr>
              <a:t>J</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a:t>
            </a:r>
            <a:r>
              <a:rPr lang="en-US" altLang="zh-CN" sz="4000" b="1">
                <a:latin typeface="Times New Roman" panose="02020603050405020304" pitchFamily="18" charset="0"/>
                <a:sym typeface="Symbol" panose="05050102010706020507" pitchFamily="18" charset="2"/>
              </a:rPr>
              <a:t>mol</a:t>
            </a:r>
            <a:r>
              <a:rPr lang="en-US" altLang="zh-CN" sz="4000" b="1" baseline="30000">
                <a:latin typeface="Times New Roman" panose="02020603050405020304" pitchFamily="18" charset="0"/>
                <a:cs typeface="Times New Roman" panose="02020603050405020304" pitchFamily="18" charset="0"/>
                <a:sym typeface="Symbol" panose="05050102010706020507" pitchFamily="18" charset="2"/>
              </a:rPr>
              <a:t>–</a:t>
            </a:r>
            <a:r>
              <a:rPr lang="en-US" altLang="zh-CN" sz="4000" b="1" baseline="30000">
                <a:latin typeface="Times New Roman" panose="02020603050405020304" pitchFamily="18" charset="0"/>
                <a:sym typeface="Symbol" panose="05050102010706020507" pitchFamily="18" charset="2"/>
              </a:rPr>
              <a:t>1</a:t>
            </a:r>
            <a:r>
              <a:rPr lang="en-US" altLang="zh-CN" sz="4000" b="1">
                <a:latin typeface="Times New Roman" panose="02020603050405020304" pitchFamily="18" charset="0"/>
                <a:sym typeface="Symbol" panose="05050102010706020507" pitchFamily="18" charset="2"/>
              </a:rPr>
              <a:t> </a:t>
            </a:r>
            <a:r>
              <a:rPr lang="zh-CN" altLang="en-US" sz="4000" b="1">
                <a:latin typeface="Times New Roman" panose="02020603050405020304" pitchFamily="18" charset="0"/>
                <a:sym typeface="Symbol" panose="05050102010706020507" pitchFamily="18" charset="2"/>
              </a:rPr>
              <a:t>或 </a:t>
            </a:r>
            <a:r>
              <a:rPr lang="en-US" altLang="zh-CN" sz="4000" b="1">
                <a:latin typeface="Times New Roman" panose="02020603050405020304" pitchFamily="18" charset="0"/>
                <a:sym typeface="Symbol" panose="05050102010706020507" pitchFamily="18" charset="2"/>
              </a:rPr>
              <a:t>kJ</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a:t>
            </a:r>
            <a:r>
              <a:rPr lang="en-US" altLang="zh-CN" sz="4000" b="1">
                <a:latin typeface="Times New Roman" panose="02020603050405020304" pitchFamily="18" charset="0"/>
                <a:sym typeface="Symbol" panose="05050102010706020507" pitchFamily="18" charset="2"/>
              </a:rPr>
              <a:t>mol</a:t>
            </a:r>
            <a:r>
              <a:rPr lang="en-US" altLang="zh-CN" sz="4000" b="1" baseline="30000">
                <a:latin typeface="Times New Roman" panose="02020603050405020304" pitchFamily="18" charset="0"/>
                <a:cs typeface="Times New Roman" panose="02020603050405020304" pitchFamily="18" charset="0"/>
                <a:sym typeface="Symbol" panose="05050102010706020507" pitchFamily="18" charset="2"/>
              </a:rPr>
              <a:t>–</a:t>
            </a:r>
            <a:r>
              <a:rPr lang="en-US" altLang="zh-CN" sz="4000" b="1" baseline="30000">
                <a:latin typeface="Times New Roman" panose="02020603050405020304" pitchFamily="18" charset="0"/>
                <a:sym typeface="Symbol" panose="05050102010706020507" pitchFamily="18" charset="2"/>
              </a:rPr>
              <a:t>1</a:t>
            </a:r>
            <a:r>
              <a:rPr lang="zh-CN" altLang="en-US" sz="4000" b="1">
                <a:latin typeface="Times New Roman" panose="02020603050405020304" pitchFamily="18" charset="0"/>
                <a:sym typeface="Symbol" panose="05050102010706020507" pitchFamily="18" charset="2"/>
              </a:rPr>
              <a:t>。</a:t>
            </a:r>
          </a:p>
        </p:txBody>
      </p:sp>
      <p:graphicFrame>
        <p:nvGraphicFramePr>
          <p:cNvPr id="613380" name="Object 4">
            <a:extLst>
              <a:ext uri="{FF2B5EF4-FFF2-40B4-BE49-F238E27FC236}">
                <a16:creationId xmlns:a16="http://schemas.microsoft.com/office/drawing/2014/main" id="{DE9EC306-D990-4032-8907-AA8A11477993}"/>
              </a:ext>
            </a:extLst>
          </p:cNvPr>
          <p:cNvGraphicFramePr>
            <a:graphicFrameLocks noChangeAspect="1"/>
          </p:cNvGraphicFramePr>
          <p:nvPr/>
        </p:nvGraphicFramePr>
        <p:xfrm>
          <a:off x="1763713" y="3429000"/>
          <a:ext cx="4465637" cy="2166938"/>
        </p:xfrm>
        <a:graphic>
          <a:graphicData uri="http://schemas.openxmlformats.org/presentationml/2006/ole">
            <mc:AlternateContent xmlns:mc="http://schemas.openxmlformats.org/markup-compatibility/2006">
              <mc:Choice xmlns:v="urn:schemas-microsoft-com:vml" Requires="v">
                <p:oleObj spid="_x0000_s613384" name="公式" r:id="rId3" imgW="863280" imgH="419040" progId="Equation.3">
                  <p:embed/>
                </p:oleObj>
              </mc:Choice>
              <mc:Fallback>
                <p:oleObj name="公式" r:id="rId3" imgW="86328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429000"/>
                        <a:ext cx="4465637" cy="21669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3380"/>
                                        </p:tgtEl>
                                        <p:attrNameLst>
                                          <p:attrName>style.visibility</p:attrName>
                                        </p:attrNameLst>
                                      </p:cBhvr>
                                      <p:to>
                                        <p:strVal val="visible"/>
                                      </p:to>
                                    </p:set>
                                    <p:animEffect transition="in" filter="blinds(horizontal)">
                                      <p:cBhvr>
                                        <p:cTn id="7" dur="500"/>
                                        <p:tgtEl>
                                          <p:spTgt spid="613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990413B0-52BB-4C7B-81E9-255E268DB6DD}"/>
              </a:ext>
            </a:extLst>
          </p:cNvPr>
          <p:cNvSpPr>
            <a:spLocks noGrp="1"/>
          </p:cNvSpPr>
          <p:nvPr>
            <p:ph type="sldNum" sz="quarter" idx="12"/>
          </p:nvPr>
        </p:nvSpPr>
        <p:spPr/>
        <p:txBody>
          <a:bodyPr/>
          <a:lstStyle/>
          <a:p>
            <a:fld id="{CC2DDC3B-E132-434C-BFF1-E94AC054B4AF}" type="slidenum">
              <a:rPr lang="en-US" altLang="zh-CN"/>
              <a:pPr/>
              <a:t>78</a:t>
            </a:fld>
            <a:endParaRPr lang="en-US" altLang="zh-CN"/>
          </a:p>
        </p:txBody>
      </p:sp>
      <p:graphicFrame>
        <p:nvGraphicFramePr>
          <p:cNvPr id="628741" name="Object 5">
            <a:extLst>
              <a:ext uri="{FF2B5EF4-FFF2-40B4-BE49-F238E27FC236}">
                <a16:creationId xmlns:a16="http://schemas.microsoft.com/office/drawing/2014/main" id="{60B5070F-D717-46D0-87D8-1DAC02EBF1DE}"/>
              </a:ext>
            </a:extLst>
          </p:cNvPr>
          <p:cNvGraphicFramePr>
            <a:graphicFrameLocks noChangeAspect="1"/>
          </p:cNvGraphicFramePr>
          <p:nvPr/>
        </p:nvGraphicFramePr>
        <p:xfrm>
          <a:off x="539750" y="2852738"/>
          <a:ext cx="7632700" cy="1712912"/>
        </p:xfrm>
        <a:graphic>
          <a:graphicData uri="http://schemas.openxmlformats.org/presentationml/2006/ole">
            <mc:AlternateContent xmlns:mc="http://schemas.openxmlformats.org/markup-compatibility/2006">
              <mc:Choice xmlns:v="urn:schemas-microsoft-com:vml" Requires="v">
                <p:oleObj spid="_x0000_s628747" name="公式" r:id="rId3" imgW="1866600" imgH="419040" progId="Equation.3">
                  <p:embed/>
                </p:oleObj>
              </mc:Choice>
              <mc:Fallback>
                <p:oleObj name="公式" r:id="rId3" imgW="186660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852738"/>
                        <a:ext cx="7632700" cy="1712912"/>
                      </a:xfrm>
                      <a:prstGeom prst="rect">
                        <a:avLst/>
                      </a:prstGeom>
                      <a:noFill/>
                      <a:ln w="38100">
                        <a:solidFill>
                          <a:srgbClr val="D60093"/>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8742" name="Text Box 6">
            <a:extLst>
              <a:ext uri="{FF2B5EF4-FFF2-40B4-BE49-F238E27FC236}">
                <a16:creationId xmlns:a16="http://schemas.microsoft.com/office/drawing/2014/main" id="{4F576AF1-FD3A-421C-BF0A-E13988A1520B}"/>
              </a:ext>
            </a:extLst>
          </p:cNvPr>
          <p:cNvSpPr txBox="1">
            <a:spLocks noChangeArrowheads="1"/>
          </p:cNvSpPr>
          <p:nvPr/>
        </p:nvSpPr>
        <p:spPr bwMode="auto">
          <a:xfrm>
            <a:off x="323850" y="4724400"/>
            <a:ext cx="85693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3600" b="1">
                <a:sym typeface="Symbol" panose="05050102010706020507" pitchFamily="18" charset="2"/>
              </a:rPr>
              <a:t></a:t>
            </a:r>
            <a:r>
              <a:rPr lang="en-US" altLang="zh-CN" sz="3600" b="1" i="1">
                <a:sym typeface="Symbol" panose="05050102010706020507" pitchFamily="18" charset="2"/>
              </a:rPr>
              <a:t></a:t>
            </a:r>
            <a:r>
              <a:rPr lang="zh-CN" altLang="en-US" sz="3600" b="1">
                <a:sym typeface="Symbol" panose="05050102010706020507" pitchFamily="18" charset="2"/>
              </a:rPr>
              <a:t>：反应前后气体物质的</a:t>
            </a:r>
            <a:r>
              <a:rPr lang="zh-CN" altLang="en-US" sz="3600" b="1">
                <a:solidFill>
                  <a:srgbClr val="0000CC"/>
                </a:solidFill>
                <a:sym typeface="Symbol" panose="05050102010706020507" pitchFamily="18" charset="2"/>
              </a:rPr>
              <a:t>化学计量数的改变量</a:t>
            </a:r>
            <a:r>
              <a:rPr lang="en-US" altLang="zh-CN" sz="3600" b="1">
                <a:solidFill>
                  <a:srgbClr val="0000CC"/>
                </a:solidFill>
                <a:sym typeface="Symbol" panose="05050102010706020507" pitchFamily="18" charset="2"/>
              </a:rPr>
              <a:t>, </a:t>
            </a:r>
            <a:r>
              <a:rPr lang="zh-CN" altLang="en-US" sz="3600" b="1">
                <a:solidFill>
                  <a:srgbClr val="0000CC"/>
                </a:solidFill>
                <a:sym typeface="Symbol" panose="05050102010706020507" pitchFamily="18" charset="2"/>
              </a:rPr>
              <a:t>对反应物</a:t>
            </a:r>
            <a:r>
              <a:rPr lang="zh-CN" altLang="en-US" sz="3600" b="1" i="1">
                <a:solidFill>
                  <a:srgbClr val="0000CC"/>
                </a:solidFill>
                <a:sym typeface="Symbol" panose="05050102010706020507" pitchFamily="18" charset="2"/>
              </a:rPr>
              <a:t></a:t>
            </a:r>
            <a:r>
              <a:rPr lang="zh-CN" altLang="en-US" sz="3600" b="1">
                <a:solidFill>
                  <a:srgbClr val="0000CC"/>
                </a:solidFill>
                <a:sym typeface="Symbol" panose="05050102010706020507" pitchFamily="18" charset="2"/>
              </a:rPr>
              <a:t>取负值</a:t>
            </a:r>
            <a:r>
              <a:rPr lang="en-US" altLang="zh-CN" sz="3600" b="1">
                <a:solidFill>
                  <a:srgbClr val="0000CC"/>
                </a:solidFill>
                <a:sym typeface="Symbol" panose="05050102010706020507" pitchFamily="18" charset="2"/>
              </a:rPr>
              <a:t>, </a:t>
            </a:r>
            <a:r>
              <a:rPr lang="zh-CN" altLang="en-US" sz="3600" b="1">
                <a:solidFill>
                  <a:srgbClr val="0000CC"/>
                </a:solidFill>
                <a:sym typeface="Symbol" panose="05050102010706020507" pitchFamily="18" charset="2"/>
              </a:rPr>
              <a:t>对产物</a:t>
            </a:r>
            <a:r>
              <a:rPr lang="zh-CN" altLang="en-US" sz="3600" b="1" i="1">
                <a:solidFill>
                  <a:srgbClr val="0000CC"/>
                </a:solidFill>
                <a:sym typeface="Symbol" panose="05050102010706020507" pitchFamily="18" charset="2"/>
              </a:rPr>
              <a:t></a:t>
            </a:r>
            <a:r>
              <a:rPr lang="zh-CN" altLang="en-US" sz="3600" b="1">
                <a:solidFill>
                  <a:srgbClr val="0000CC"/>
                </a:solidFill>
                <a:sym typeface="Symbol" panose="05050102010706020507" pitchFamily="18" charset="2"/>
              </a:rPr>
              <a:t>取正值</a:t>
            </a:r>
            <a:r>
              <a:rPr lang="zh-CN" altLang="en-US" sz="3600" b="1">
                <a:sym typeface="Symbol" panose="05050102010706020507" pitchFamily="18" charset="2"/>
              </a:rPr>
              <a:t>。</a:t>
            </a:r>
          </a:p>
        </p:txBody>
      </p:sp>
      <p:graphicFrame>
        <p:nvGraphicFramePr>
          <p:cNvPr id="628743" name="Object 7">
            <a:extLst>
              <a:ext uri="{FF2B5EF4-FFF2-40B4-BE49-F238E27FC236}">
                <a16:creationId xmlns:a16="http://schemas.microsoft.com/office/drawing/2014/main" id="{133C991B-525D-490E-9246-736BF92C4427}"/>
              </a:ext>
            </a:extLst>
          </p:cNvPr>
          <p:cNvGraphicFramePr>
            <a:graphicFrameLocks noChangeAspect="1"/>
          </p:cNvGraphicFramePr>
          <p:nvPr/>
        </p:nvGraphicFramePr>
        <p:xfrm>
          <a:off x="6659563" y="260350"/>
          <a:ext cx="2282825" cy="1603375"/>
        </p:xfrm>
        <a:graphic>
          <a:graphicData uri="http://schemas.openxmlformats.org/presentationml/2006/ole">
            <mc:AlternateContent xmlns:mc="http://schemas.openxmlformats.org/markup-compatibility/2006">
              <mc:Choice xmlns:v="urn:schemas-microsoft-com:vml" Requires="v">
                <p:oleObj spid="_x0000_s628748" name="公式" r:id="rId5" imgW="596880" imgH="419040" progId="Equation.3">
                  <p:embed/>
                </p:oleObj>
              </mc:Choice>
              <mc:Fallback>
                <p:oleObj name="公式" r:id="rId5" imgW="596880" imgH="419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260350"/>
                        <a:ext cx="2282825" cy="1603375"/>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8744" name="Rectangle 8">
            <a:extLst>
              <a:ext uri="{FF2B5EF4-FFF2-40B4-BE49-F238E27FC236}">
                <a16:creationId xmlns:a16="http://schemas.microsoft.com/office/drawing/2014/main" id="{BB3B9028-BB96-4601-BDF6-B8CDED0AB14D}"/>
              </a:ext>
            </a:extLst>
          </p:cNvPr>
          <p:cNvSpPr>
            <a:spLocks noChangeArrowheads="1"/>
          </p:cNvSpPr>
          <p:nvPr/>
        </p:nvSpPr>
        <p:spPr bwMode="auto">
          <a:xfrm>
            <a:off x="395288" y="1125538"/>
            <a:ext cx="63373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baseline="-25000">
                <a:latin typeface="Times New Roman" panose="02020603050405020304" pitchFamily="18" charset="0"/>
                <a:ea typeface="楷体_GB2312" pitchFamily="49" charset="-122"/>
                <a:sym typeface="Symbol" panose="05050102010706020507" pitchFamily="18" charset="2"/>
              </a:rPr>
              <a:t>r</a:t>
            </a:r>
            <a:r>
              <a:rPr kumimoji="1" lang="en-US" altLang="zh-CN" sz="4400" b="1" i="1">
                <a:latin typeface="Times New Roman" panose="02020603050405020304" pitchFamily="18" charset="0"/>
                <a:ea typeface="楷体_GB2312" pitchFamily="49" charset="-122"/>
              </a:rPr>
              <a:t>H </a:t>
            </a:r>
            <a:r>
              <a:rPr kumimoji="1" lang="en-US" altLang="zh-CN" sz="4400" b="1">
                <a:latin typeface="Times New Roman" panose="02020603050405020304" pitchFamily="18" charset="0"/>
                <a:ea typeface="楷体_GB2312" pitchFamily="49" charset="-122"/>
              </a:rPr>
              <a:t>= </a:t>
            </a:r>
            <a:r>
              <a:rPr kumimoji="1" lang="en-US" altLang="zh-CN" sz="4400" b="1" i="1">
                <a:latin typeface="Times New Roman" panose="02020603050405020304" pitchFamily="18" charset="0"/>
                <a:ea typeface="楷体_GB2312" pitchFamily="49" charset="-122"/>
              </a:rPr>
              <a:t>q</a:t>
            </a:r>
            <a:r>
              <a:rPr kumimoji="1" lang="en-US" altLang="zh-CN" sz="4400" b="1" i="1" baseline="-30000">
                <a:latin typeface="Times New Roman" panose="02020603050405020304" pitchFamily="18" charset="0"/>
                <a:ea typeface="楷体_GB2312" pitchFamily="49" charset="-122"/>
              </a:rPr>
              <a:t>p</a:t>
            </a:r>
            <a:r>
              <a:rPr kumimoji="1" lang="en-US" altLang="zh-CN" sz="4400" b="1">
                <a:latin typeface="Times New Roman" panose="02020603050405020304" pitchFamily="18" charset="0"/>
                <a:ea typeface="楷体_GB2312" pitchFamily="49" charset="-122"/>
              </a:rPr>
              <a:t> </a:t>
            </a:r>
            <a:r>
              <a:rPr kumimoji="1" lang="en-US" altLang="zh-CN" sz="4400" b="1">
                <a:latin typeface="Times New Roman" panose="02020603050405020304" pitchFamily="18" charset="0"/>
                <a:sym typeface="Symbol" panose="05050102010706020507" pitchFamily="18" charset="2"/>
              </a:rPr>
              <a:t>= </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baseline="-25000">
                <a:latin typeface="Times New Roman" panose="02020603050405020304" pitchFamily="18" charset="0"/>
                <a:ea typeface="楷体_GB2312" pitchFamily="49" charset="-122"/>
                <a:sym typeface="Symbol" panose="05050102010706020507" pitchFamily="18" charset="2"/>
              </a:rPr>
              <a:t>r</a:t>
            </a:r>
            <a:r>
              <a:rPr kumimoji="1" lang="en-US" altLang="zh-CN" sz="4400" b="1" i="1">
                <a:latin typeface="Times New Roman" panose="02020603050405020304" pitchFamily="18" charset="0"/>
                <a:ea typeface="楷体_GB2312" pitchFamily="49" charset="-122"/>
              </a:rPr>
              <a:t>U</a:t>
            </a:r>
            <a:r>
              <a:rPr kumimoji="1" lang="en-US" altLang="zh-CN" sz="4400" b="1">
                <a:latin typeface="Times New Roman" panose="02020603050405020304" pitchFamily="18" charset="0"/>
                <a:sym typeface="Symbol" panose="05050102010706020507" pitchFamily="18" charset="2"/>
              </a:rPr>
              <a:t> + </a:t>
            </a:r>
            <a:r>
              <a:rPr kumimoji="1" lang="en-US" altLang="zh-CN" sz="4400" b="1" i="1">
                <a:latin typeface="Times New Roman" panose="02020603050405020304" pitchFamily="18" charset="0"/>
              </a:rPr>
              <a:t>nRT</a:t>
            </a:r>
          </a:p>
        </p:txBody>
      </p:sp>
      <p:sp>
        <p:nvSpPr>
          <p:cNvPr id="628745" name="Text Box 9">
            <a:extLst>
              <a:ext uri="{FF2B5EF4-FFF2-40B4-BE49-F238E27FC236}">
                <a16:creationId xmlns:a16="http://schemas.microsoft.com/office/drawing/2014/main" id="{9074D88D-4A61-4EE2-AAA8-BE25740DC4D5}"/>
              </a:ext>
            </a:extLst>
          </p:cNvPr>
          <p:cNvSpPr txBox="1">
            <a:spLocks noChangeArrowheads="1"/>
          </p:cNvSpPr>
          <p:nvPr/>
        </p:nvSpPr>
        <p:spPr bwMode="auto">
          <a:xfrm>
            <a:off x="323850" y="2133600"/>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t>上式两侧分别除以反应进度</a:t>
            </a:r>
            <a:r>
              <a:rPr lang="zh-CN" altLang="en-US" sz="4000" b="1" i="1">
                <a:sym typeface="Symbol" panose="05050102010706020507" pitchFamily="18" charset="2"/>
              </a:rPr>
              <a:t></a:t>
            </a:r>
            <a:r>
              <a:rPr lang="zh-CN" altLang="en-US" sz="4000" b="1">
                <a:sym typeface="Symbol" panose="05050102010706020507" pitchFamily="18" charset="2"/>
              </a:rPr>
              <a:t>，则有</a:t>
            </a:r>
          </a:p>
        </p:txBody>
      </p:sp>
      <p:sp>
        <p:nvSpPr>
          <p:cNvPr id="628746" name="Rectangle 10">
            <a:extLst>
              <a:ext uri="{FF2B5EF4-FFF2-40B4-BE49-F238E27FC236}">
                <a16:creationId xmlns:a16="http://schemas.microsoft.com/office/drawing/2014/main" id="{3551142E-4712-437A-89CF-63881EAD53F8}"/>
              </a:ext>
            </a:extLst>
          </p:cNvPr>
          <p:cNvSpPr>
            <a:spLocks noChangeArrowheads="1"/>
          </p:cNvSpPr>
          <p:nvPr/>
        </p:nvSpPr>
        <p:spPr bwMode="auto">
          <a:xfrm>
            <a:off x="179388" y="188913"/>
            <a:ext cx="63373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baseline="-25000">
                <a:latin typeface="Times New Roman" panose="02020603050405020304" pitchFamily="18" charset="0"/>
                <a:ea typeface="楷体_GB2312" pitchFamily="49" charset="-122"/>
                <a:sym typeface="Symbol" panose="05050102010706020507" pitchFamily="18" charset="2"/>
              </a:rPr>
              <a:t>r</a:t>
            </a:r>
            <a:r>
              <a:rPr kumimoji="1" lang="en-US" altLang="zh-CN" sz="4400" b="1" i="1">
                <a:latin typeface="Times New Roman" panose="02020603050405020304" pitchFamily="18" charset="0"/>
                <a:ea typeface="楷体_GB2312" pitchFamily="49" charset="-122"/>
              </a:rPr>
              <a:t>H</a:t>
            </a:r>
            <a:r>
              <a:rPr kumimoji="1" lang="en-US" altLang="zh-CN" sz="4400" b="1" baseline="-25000">
                <a:latin typeface="Times New Roman" panose="02020603050405020304" pitchFamily="18" charset="0"/>
                <a:ea typeface="楷体_GB2312" pitchFamily="49" charset="-122"/>
              </a:rPr>
              <a:t>m</a:t>
            </a:r>
            <a:r>
              <a:rPr kumimoji="1" lang="en-US" altLang="zh-CN" sz="4400" b="1" i="1">
                <a:latin typeface="Times New Roman" panose="02020603050405020304" pitchFamily="18" charset="0"/>
                <a:ea typeface="楷体_GB2312" pitchFamily="49" charset="-122"/>
              </a:rPr>
              <a:t> </a:t>
            </a:r>
            <a:r>
              <a:rPr kumimoji="1" lang="zh-CN" altLang="en-US" sz="4400" b="1">
                <a:latin typeface="Times New Roman" panose="02020603050405020304" pitchFamily="18" charset="0"/>
                <a:ea typeface="楷体_GB2312" pitchFamily="49" charset="-122"/>
              </a:rPr>
              <a:t>与</a:t>
            </a:r>
            <a:r>
              <a:rPr kumimoji="1" lang="zh-CN" altLang="en-US" sz="4400" b="1">
                <a:latin typeface="Times New Roman" panose="02020603050405020304" pitchFamily="18" charset="0"/>
                <a:ea typeface="楷体_GB2312" pitchFamily="49" charset="-122"/>
                <a:sym typeface="Symbol" panose="05050102010706020507" pitchFamily="18" charset="2"/>
              </a:rPr>
              <a:t></a:t>
            </a:r>
            <a:r>
              <a:rPr kumimoji="1" lang="en-US" altLang="zh-CN" sz="4400" b="1" baseline="-25000">
                <a:latin typeface="Times New Roman" panose="02020603050405020304" pitchFamily="18" charset="0"/>
                <a:ea typeface="楷体_GB2312" pitchFamily="49" charset="-122"/>
                <a:sym typeface="Symbol" panose="05050102010706020507" pitchFamily="18" charset="2"/>
              </a:rPr>
              <a:t>r</a:t>
            </a:r>
            <a:r>
              <a:rPr kumimoji="1" lang="en-US" altLang="zh-CN" sz="4400" b="1" i="1">
                <a:latin typeface="Times New Roman" panose="02020603050405020304" pitchFamily="18" charset="0"/>
                <a:ea typeface="楷体_GB2312" pitchFamily="49" charset="-122"/>
              </a:rPr>
              <a:t>U</a:t>
            </a:r>
            <a:r>
              <a:rPr kumimoji="1" lang="en-US" altLang="zh-CN" sz="4400" b="1" baseline="-25000">
                <a:latin typeface="Times New Roman" panose="02020603050405020304" pitchFamily="18" charset="0"/>
                <a:ea typeface="楷体_GB2312" pitchFamily="49" charset="-122"/>
              </a:rPr>
              <a:t>m</a:t>
            </a:r>
            <a:r>
              <a:rPr kumimoji="1" lang="en-US" altLang="zh-CN" sz="4400" b="1" i="1">
                <a:latin typeface="Times New Roman" panose="02020603050405020304" pitchFamily="18" charset="0"/>
                <a:ea typeface="楷体_GB2312" pitchFamily="49" charset="-122"/>
              </a:rPr>
              <a:t> </a:t>
            </a:r>
            <a:r>
              <a:rPr kumimoji="1" lang="zh-CN" altLang="en-US" sz="4400" b="1">
                <a:latin typeface="Times New Roman" panose="02020603050405020304" pitchFamily="18" charset="0"/>
                <a:ea typeface="楷体_GB2312" pitchFamily="49" charset="-122"/>
              </a:rPr>
              <a:t>的关系：</a:t>
            </a:r>
            <a:endParaRPr kumimoji="1" lang="zh-CN" altLang="en-US" sz="4400" b="1" i="1">
              <a:latin typeface="Times New Roman" panose="02020603050405020304" pitchFamily="18"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8744"/>
                                        </p:tgtEl>
                                        <p:attrNameLst>
                                          <p:attrName>style.visibility</p:attrName>
                                        </p:attrNameLst>
                                      </p:cBhvr>
                                      <p:to>
                                        <p:strVal val="visible"/>
                                      </p:to>
                                    </p:set>
                                    <p:animEffect transition="in" filter="blinds(horizontal)">
                                      <p:cBhvr>
                                        <p:cTn id="7" dur="500"/>
                                        <p:tgtEl>
                                          <p:spTgt spid="6287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8745"/>
                                        </p:tgtEl>
                                        <p:attrNameLst>
                                          <p:attrName>style.visibility</p:attrName>
                                        </p:attrNameLst>
                                      </p:cBhvr>
                                      <p:to>
                                        <p:strVal val="visible"/>
                                      </p:to>
                                    </p:set>
                                    <p:anim calcmode="lin" valueType="num">
                                      <p:cBhvr additive="base">
                                        <p:cTn id="12" dur="500" fill="hold"/>
                                        <p:tgtEl>
                                          <p:spTgt spid="628745"/>
                                        </p:tgtEl>
                                        <p:attrNameLst>
                                          <p:attrName>ppt_x</p:attrName>
                                        </p:attrNameLst>
                                      </p:cBhvr>
                                      <p:tavLst>
                                        <p:tav tm="0">
                                          <p:val>
                                            <p:strVal val="#ppt_x"/>
                                          </p:val>
                                        </p:tav>
                                        <p:tav tm="100000">
                                          <p:val>
                                            <p:strVal val="#ppt_x"/>
                                          </p:val>
                                        </p:tav>
                                      </p:tavLst>
                                    </p:anim>
                                    <p:anim calcmode="lin" valueType="num">
                                      <p:cBhvr additive="base">
                                        <p:cTn id="13" dur="500" fill="hold"/>
                                        <p:tgtEl>
                                          <p:spTgt spid="62874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28741"/>
                                        </p:tgtEl>
                                        <p:attrNameLst>
                                          <p:attrName>style.visibility</p:attrName>
                                        </p:attrNameLst>
                                      </p:cBhvr>
                                      <p:to>
                                        <p:strVal val="visible"/>
                                      </p:to>
                                    </p:set>
                                    <p:animEffect transition="in" filter="blinds(horizontal)">
                                      <p:cBhvr>
                                        <p:cTn id="18" dur="500"/>
                                        <p:tgtEl>
                                          <p:spTgt spid="62874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628743"/>
                                        </p:tgtEl>
                                        <p:attrNameLst>
                                          <p:attrName>style.visibility</p:attrName>
                                        </p:attrNameLst>
                                      </p:cBhvr>
                                      <p:to>
                                        <p:strVal val="visible"/>
                                      </p:to>
                                    </p:set>
                                    <p:animEffect transition="in" filter="wipe(up)">
                                      <p:cBhvr>
                                        <p:cTn id="23" dur="500"/>
                                        <p:tgtEl>
                                          <p:spTgt spid="62874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28742"/>
                                        </p:tgtEl>
                                        <p:attrNameLst>
                                          <p:attrName>style.visibility</p:attrName>
                                        </p:attrNameLst>
                                      </p:cBhvr>
                                      <p:to>
                                        <p:strVal val="visible"/>
                                      </p:to>
                                    </p:set>
                                    <p:animEffect transition="in" filter="blinds(horizontal)">
                                      <p:cBhvr>
                                        <p:cTn id="28" dur="500"/>
                                        <p:tgtEl>
                                          <p:spTgt spid="628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2" grpId="0"/>
      <p:bldP spid="628744" grpId="0"/>
      <p:bldP spid="62874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D0A0983-08C6-444F-927F-43451DFCA836}"/>
              </a:ext>
            </a:extLst>
          </p:cNvPr>
          <p:cNvSpPr>
            <a:spLocks noGrp="1"/>
          </p:cNvSpPr>
          <p:nvPr>
            <p:ph type="sldNum" sz="quarter" idx="12"/>
          </p:nvPr>
        </p:nvSpPr>
        <p:spPr/>
        <p:txBody>
          <a:bodyPr/>
          <a:lstStyle/>
          <a:p>
            <a:fld id="{A1C25204-6BCD-472E-8836-1FDDCB884B42}" type="slidenum">
              <a:rPr lang="en-US" altLang="zh-CN"/>
              <a:pPr/>
              <a:t>79</a:t>
            </a:fld>
            <a:endParaRPr lang="en-US" altLang="zh-CN"/>
          </a:p>
        </p:txBody>
      </p:sp>
      <p:sp>
        <p:nvSpPr>
          <p:cNvPr id="579586" name="Text Box 2">
            <a:extLst>
              <a:ext uri="{FF2B5EF4-FFF2-40B4-BE49-F238E27FC236}">
                <a16:creationId xmlns:a16="http://schemas.microsoft.com/office/drawing/2014/main" id="{9EA98F90-A707-43BC-B35E-B45AB964BFAF}"/>
              </a:ext>
            </a:extLst>
          </p:cNvPr>
          <p:cNvSpPr txBox="1">
            <a:spLocks noChangeArrowheads="1"/>
          </p:cNvSpPr>
          <p:nvPr/>
        </p:nvSpPr>
        <p:spPr bwMode="auto">
          <a:xfrm>
            <a:off x="179388" y="188913"/>
            <a:ext cx="8713787" cy="624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lnSpc>
                <a:spcPct val="110000"/>
              </a:lnSpc>
              <a:spcBef>
                <a:spcPct val="20000"/>
              </a:spcBef>
            </a:pPr>
            <a:r>
              <a:rPr kumimoji="1" lang="zh-CN" altLang="en-US" sz="3600" b="1">
                <a:latin typeface="Times New Roman" panose="02020603050405020304" pitchFamily="18" charset="0"/>
              </a:rPr>
              <a:t>例</a:t>
            </a:r>
            <a:r>
              <a:rPr kumimoji="1" lang="en-US" altLang="zh-CN" sz="3600" b="1">
                <a:latin typeface="Times New Roman" panose="02020603050405020304" pitchFamily="18" charset="0"/>
              </a:rPr>
              <a:t>1.3</a:t>
            </a:r>
            <a:r>
              <a:rPr kumimoji="1" lang="en-US" altLang="zh-CN" sz="3600" b="1">
                <a:latin typeface="Times New Roman" panose="02020603050405020304" pitchFamily="18" charset="0"/>
                <a:cs typeface="Times New Roman" panose="02020603050405020304" pitchFamily="18" charset="0"/>
              </a:rPr>
              <a:t> </a:t>
            </a:r>
            <a:r>
              <a:rPr kumimoji="1" lang="zh-CN" altLang="en-US" sz="3600" b="1">
                <a:latin typeface="Times New Roman" panose="02020603050405020304" pitchFamily="18" charset="0"/>
              </a:rPr>
              <a:t>在</a:t>
            </a:r>
            <a:r>
              <a:rPr kumimoji="1" lang="en-US" altLang="zh-CN" sz="3600" b="1">
                <a:latin typeface="Times New Roman" panose="02020603050405020304" pitchFamily="18" charset="0"/>
                <a:cs typeface="Times New Roman" panose="02020603050405020304" pitchFamily="18" charset="0"/>
              </a:rPr>
              <a:t>101.3 kPa</a:t>
            </a:r>
            <a:r>
              <a:rPr kumimoji="1" lang="zh-CN" altLang="en-US" sz="3600" b="1">
                <a:latin typeface="Times New Roman" panose="02020603050405020304" pitchFamily="18" charset="0"/>
              </a:rPr>
              <a:t>条件下，</a:t>
            </a:r>
            <a:r>
              <a:rPr kumimoji="1" lang="en-US" altLang="zh-CN" sz="3600" b="1">
                <a:latin typeface="Times New Roman" panose="02020603050405020304" pitchFamily="18" charset="0"/>
                <a:cs typeface="Times New Roman" panose="02020603050405020304" pitchFamily="18" charset="0"/>
              </a:rPr>
              <a:t>373 K</a:t>
            </a:r>
            <a:r>
              <a:rPr kumimoji="1" lang="zh-CN" altLang="en-US" sz="3600" b="1">
                <a:latin typeface="Times New Roman" panose="02020603050405020304" pitchFamily="18" charset="0"/>
              </a:rPr>
              <a:t>时，反应        </a:t>
            </a:r>
            <a:r>
              <a:rPr kumimoji="1" lang="en-US" altLang="zh-CN" sz="3600" b="1">
                <a:latin typeface="Times New Roman" panose="02020603050405020304" pitchFamily="18" charset="0"/>
                <a:cs typeface="Times New Roman" panose="02020603050405020304" pitchFamily="18" charset="0"/>
              </a:rPr>
              <a:t>2H</a:t>
            </a:r>
            <a:r>
              <a:rPr kumimoji="1" lang="en-US" altLang="zh-CN" sz="3600" b="1" baseline="-30000">
                <a:latin typeface="Times New Roman" panose="02020603050405020304" pitchFamily="18" charset="0"/>
                <a:cs typeface="Times New Roman" panose="02020603050405020304" pitchFamily="18" charset="0"/>
              </a:rPr>
              <a:t>2</a:t>
            </a:r>
            <a:r>
              <a:rPr kumimoji="1" lang="en-US" altLang="zh-CN" sz="3600" b="1">
                <a:latin typeface="Times New Roman" panose="02020603050405020304" pitchFamily="18" charset="0"/>
                <a:cs typeface="Times New Roman" panose="02020603050405020304" pitchFamily="18" charset="0"/>
              </a:rPr>
              <a:t>(g)+ O</a:t>
            </a:r>
            <a:r>
              <a:rPr kumimoji="1" lang="en-US" altLang="zh-CN" sz="3600" b="1" baseline="-30000">
                <a:latin typeface="Times New Roman" panose="02020603050405020304" pitchFamily="18" charset="0"/>
                <a:cs typeface="Times New Roman" panose="02020603050405020304" pitchFamily="18" charset="0"/>
              </a:rPr>
              <a:t>2</a:t>
            </a:r>
            <a:r>
              <a:rPr kumimoji="1" lang="en-US" altLang="zh-CN" sz="3600" b="1">
                <a:latin typeface="Times New Roman" panose="02020603050405020304" pitchFamily="18" charset="0"/>
                <a:cs typeface="Times New Roman" panose="02020603050405020304" pitchFamily="18" charset="0"/>
              </a:rPr>
              <a:t>(g) = 2H</a:t>
            </a:r>
            <a:r>
              <a:rPr kumimoji="1" lang="en-US" altLang="zh-CN" sz="3600" b="1" baseline="-30000">
                <a:latin typeface="Times New Roman" panose="02020603050405020304" pitchFamily="18" charset="0"/>
                <a:cs typeface="Times New Roman" panose="02020603050405020304" pitchFamily="18" charset="0"/>
              </a:rPr>
              <a:t>2</a:t>
            </a:r>
            <a:r>
              <a:rPr kumimoji="1" lang="en-US" altLang="zh-CN" sz="3600" b="1">
                <a:latin typeface="Times New Roman" panose="02020603050405020304" pitchFamily="18" charset="0"/>
                <a:cs typeface="Times New Roman" panose="02020603050405020304" pitchFamily="18" charset="0"/>
              </a:rPr>
              <a:t>O(g) </a:t>
            </a:r>
            <a:r>
              <a:rPr kumimoji="1" lang="zh-CN" altLang="en-US" sz="3600" b="1">
                <a:latin typeface="Times New Roman" panose="02020603050405020304" pitchFamily="18" charset="0"/>
              </a:rPr>
              <a:t>的等压反应热是</a:t>
            </a:r>
            <a:r>
              <a:rPr kumimoji="1" lang="zh-CN" altLang="en-US" sz="3600" b="1">
                <a:latin typeface="Times New Roman" panose="02020603050405020304" pitchFamily="18" charset="0"/>
                <a:cs typeface="Times New Roman" panose="02020603050405020304" pitchFamily="18" charset="0"/>
              </a:rPr>
              <a:t> </a:t>
            </a:r>
            <a:r>
              <a:rPr kumimoji="1" lang="zh-CN" altLang="en-US" sz="36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600" b="1">
                <a:latin typeface="Times New Roman" panose="02020603050405020304" pitchFamily="18" charset="0"/>
                <a:cs typeface="Times New Roman" panose="02020603050405020304" pitchFamily="18" charset="0"/>
              </a:rPr>
              <a:t>483.70 kJ•mol</a:t>
            </a:r>
            <a:r>
              <a:rPr kumimoji="1" lang="en-US" altLang="zh-CN" sz="3600" b="1" baseline="30000">
                <a:latin typeface="Times New Roman" panose="02020603050405020304" pitchFamily="18" charset="0"/>
                <a:cs typeface="Times New Roman" panose="02020603050405020304" pitchFamily="18" charset="0"/>
              </a:rPr>
              <a:t>–1</a:t>
            </a:r>
            <a:r>
              <a:rPr kumimoji="1" lang="zh-CN" altLang="en-US" sz="3600" b="1">
                <a:latin typeface="Times New Roman" panose="02020603050405020304" pitchFamily="18" charset="0"/>
              </a:rPr>
              <a:t>，求生成</a:t>
            </a:r>
            <a:r>
              <a:rPr kumimoji="1" lang="en-US" altLang="zh-CN" sz="3600" b="1">
                <a:latin typeface="Times New Roman" panose="02020603050405020304" pitchFamily="18" charset="0"/>
                <a:cs typeface="Times New Roman" panose="02020603050405020304" pitchFamily="18" charset="0"/>
              </a:rPr>
              <a:t>1 mol H</a:t>
            </a:r>
            <a:r>
              <a:rPr kumimoji="1" lang="en-US" altLang="zh-CN" sz="3600" b="1" baseline="-30000">
                <a:latin typeface="Times New Roman" panose="02020603050405020304" pitchFamily="18" charset="0"/>
                <a:cs typeface="Times New Roman" panose="02020603050405020304" pitchFamily="18" charset="0"/>
              </a:rPr>
              <a:t>2</a:t>
            </a:r>
            <a:r>
              <a:rPr kumimoji="1" lang="en-US" altLang="zh-CN" sz="3600" b="1">
                <a:latin typeface="Times New Roman" panose="02020603050405020304" pitchFamily="18" charset="0"/>
                <a:cs typeface="Times New Roman" panose="02020603050405020304" pitchFamily="18" charset="0"/>
              </a:rPr>
              <a:t>O</a:t>
            </a:r>
            <a:r>
              <a:rPr kumimoji="1" lang="en-US" altLang="zh-CN" sz="3600" b="1">
                <a:latin typeface="Times New Roman" panose="02020603050405020304" pitchFamily="18" charset="0"/>
              </a:rPr>
              <a:t>(</a:t>
            </a:r>
            <a:r>
              <a:rPr kumimoji="1" lang="en-US" altLang="zh-CN" sz="3600" b="1">
                <a:latin typeface="Times New Roman" panose="02020603050405020304" pitchFamily="18" charset="0"/>
                <a:cs typeface="Times New Roman" panose="02020603050405020304" pitchFamily="18" charset="0"/>
              </a:rPr>
              <a:t>g) </a:t>
            </a:r>
            <a:r>
              <a:rPr kumimoji="1" lang="zh-CN" altLang="en-US" sz="3600" b="1">
                <a:latin typeface="Times New Roman" panose="02020603050405020304" pitchFamily="18" charset="0"/>
              </a:rPr>
              <a:t>反应时的等压反应热</a:t>
            </a:r>
            <a:r>
              <a:rPr kumimoji="1" lang="en-US" altLang="zh-CN" sz="3600" b="1" i="1">
                <a:latin typeface="Times New Roman" panose="02020603050405020304" pitchFamily="18" charset="0"/>
                <a:cs typeface="Times New Roman" panose="02020603050405020304" pitchFamily="18" charset="0"/>
              </a:rPr>
              <a:t>q</a:t>
            </a:r>
            <a:r>
              <a:rPr kumimoji="1" lang="en-US" altLang="zh-CN" sz="3600" b="1" baseline="-30000">
                <a:latin typeface="Times New Roman" panose="02020603050405020304" pitchFamily="18" charset="0"/>
                <a:cs typeface="Times New Roman" panose="02020603050405020304" pitchFamily="18" charset="0"/>
              </a:rPr>
              <a:t>p</a:t>
            </a:r>
            <a:r>
              <a:rPr kumimoji="1" lang="en-US" altLang="zh-CN" sz="3600" b="1">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3600" b="1">
                <a:latin typeface="Times New Roman" panose="02020603050405020304" pitchFamily="18" charset="0"/>
              </a:rPr>
              <a:t>及恒容反应热</a:t>
            </a:r>
            <a:r>
              <a:rPr kumimoji="1" lang="en-US" altLang="zh-CN" sz="3600" b="1" i="1">
                <a:latin typeface="Times New Roman" panose="02020603050405020304" pitchFamily="18" charset="0"/>
                <a:cs typeface="Times New Roman" panose="02020603050405020304" pitchFamily="18" charset="0"/>
              </a:rPr>
              <a:t>q</a:t>
            </a:r>
            <a:r>
              <a:rPr kumimoji="1" lang="en-US" altLang="zh-CN" sz="3600" b="1" baseline="-30000">
                <a:latin typeface="Times New Roman" panose="02020603050405020304" pitchFamily="18" charset="0"/>
                <a:cs typeface="Times New Roman" panose="02020603050405020304" pitchFamily="18" charset="0"/>
              </a:rPr>
              <a:t>V</a:t>
            </a:r>
            <a:r>
              <a:rPr kumimoji="1" lang="en-US" altLang="zh-CN" sz="36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600" b="1">
                <a:latin typeface="Times New Roman" panose="02020603050405020304" pitchFamily="18" charset="0"/>
                <a:cs typeface="Times New Roman" panose="02020603050405020304" pitchFamily="18" charset="0"/>
              </a:rPr>
              <a:t> </a:t>
            </a:r>
            <a:r>
              <a:rPr kumimoji="1" lang="zh-CN" altLang="en-US" sz="3600" b="1">
                <a:latin typeface="Times New Roman" panose="02020603050405020304" pitchFamily="18" charset="0"/>
              </a:rPr>
              <a:t>。</a:t>
            </a:r>
            <a:endParaRPr kumimoji="1" lang="zh-CN" altLang="en-US" sz="3600" b="1">
              <a:solidFill>
                <a:schemeClr val="tx2"/>
              </a:solidFill>
              <a:latin typeface="Times New Roman" panose="02020603050405020304" pitchFamily="18" charset="0"/>
            </a:endParaRPr>
          </a:p>
          <a:p>
            <a:pPr algn="just" eaLnBrk="0" hangingPunct="0">
              <a:lnSpc>
                <a:spcPct val="110000"/>
              </a:lnSpc>
              <a:spcBef>
                <a:spcPct val="50000"/>
              </a:spcBef>
            </a:pPr>
            <a:r>
              <a:rPr kumimoji="1" lang="zh-CN" altLang="en-US" sz="3600" b="1">
                <a:solidFill>
                  <a:schemeClr val="tx2"/>
                </a:solidFill>
                <a:latin typeface="Times New Roman" panose="02020603050405020304" pitchFamily="18" charset="0"/>
              </a:rPr>
              <a:t>解：</a:t>
            </a:r>
            <a:r>
              <a:rPr kumimoji="1" lang="zh-CN" altLang="en-US" sz="3600" b="1">
                <a:solidFill>
                  <a:schemeClr val="tx2"/>
                </a:solidFill>
                <a:latin typeface="Times New Roman" panose="02020603050405020304" pitchFamily="18" charset="0"/>
                <a:cs typeface="Times New Roman" panose="02020603050405020304" pitchFamily="18" charset="0"/>
              </a:rPr>
              <a:t> </a:t>
            </a:r>
            <a:r>
              <a:rPr kumimoji="1" lang="zh-CN" altLang="en-US" sz="3600" b="1">
                <a:solidFill>
                  <a:schemeClr val="tx2"/>
                </a:solidFill>
                <a:latin typeface="Times New Roman" panose="02020603050405020304" pitchFamily="18" charset="0"/>
              </a:rPr>
              <a:t>①</a:t>
            </a:r>
            <a:r>
              <a:rPr kumimoji="1" lang="zh-CN" altLang="en-US" sz="3600" b="1">
                <a:solidFill>
                  <a:schemeClr val="tx2"/>
                </a:solidFill>
                <a:latin typeface="Times New Roman" panose="02020603050405020304" pitchFamily="18" charset="0"/>
                <a:cs typeface="Times New Roman" panose="02020603050405020304" pitchFamily="18" charset="0"/>
              </a:rPr>
              <a:t> 由题设可知，上述反应的</a:t>
            </a:r>
          </a:p>
          <a:p>
            <a:pPr algn="just" eaLnBrk="0" hangingPunct="0">
              <a:lnSpc>
                <a:spcPct val="110000"/>
              </a:lnSpc>
              <a:spcBef>
                <a:spcPct val="20000"/>
              </a:spcBef>
            </a:pPr>
            <a:r>
              <a:rPr kumimoji="1" lang="zh-CN" altLang="en-US" sz="3600" b="1">
                <a:solidFill>
                  <a:schemeClr val="tx2"/>
                </a:solidFill>
                <a:latin typeface="Times New Roman" panose="02020603050405020304" pitchFamily="18" charset="0"/>
                <a:cs typeface="Times New Roman" panose="02020603050405020304" pitchFamily="18" charset="0"/>
              </a:rPr>
              <a:t>  </a:t>
            </a:r>
            <a:r>
              <a:rPr kumimoji="1" lang="en-US" altLang="zh-CN" sz="3600" b="1" i="1">
                <a:solidFill>
                  <a:schemeClr val="tx2"/>
                </a:solidFill>
                <a:latin typeface="Times New Roman" panose="02020603050405020304" pitchFamily="18" charset="0"/>
                <a:cs typeface="Times New Roman" panose="02020603050405020304" pitchFamily="18" charset="0"/>
              </a:rPr>
              <a:t>q</a:t>
            </a:r>
            <a:r>
              <a:rPr kumimoji="1" lang="en-US" altLang="zh-CN" sz="3600" b="1" i="1" baseline="-25000">
                <a:solidFill>
                  <a:schemeClr val="tx2"/>
                </a:solidFill>
                <a:latin typeface="Times New Roman" panose="02020603050405020304" pitchFamily="18" charset="0"/>
                <a:cs typeface="Times New Roman" panose="02020603050405020304" pitchFamily="18" charset="0"/>
              </a:rPr>
              <a:t>p</a:t>
            </a:r>
            <a:r>
              <a:rPr kumimoji="1" lang="en-US" altLang="zh-CN" sz="3600" b="1">
                <a:solidFill>
                  <a:schemeClr val="tx2"/>
                </a:solidFill>
                <a:latin typeface="Times New Roman" panose="02020603050405020304" pitchFamily="18" charset="0"/>
                <a:cs typeface="Times New Roman" panose="02020603050405020304" pitchFamily="18" charset="0"/>
              </a:rPr>
              <a:t> = </a:t>
            </a:r>
            <a:r>
              <a:rPr kumimoji="1" lang="en-US" altLang="zh-CN" sz="36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600" b="1" baseline="-25000">
                <a:solidFill>
                  <a:schemeClr val="tx2"/>
                </a:solidFill>
                <a:latin typeface="Times New Roman" panose="02020603050405020304" pitchFamily="18" charset="0"/>
                <a:cs typeface="Times New Roman" panose="02020603050405020304" pitchFamily="18" charset="0"/>
                <a:sym typeface="Symbol" panose="05050102010706020507" pitchFamily="18" charset="2"/>
              </a:rPr>
              <a:t>r</a:t>
            </a:r>
            <a:r>
              <a:rPr kumimoji="1" lang="en-US" altLang="zh-CN" sz="3600" b="1" i="1">
                <a:solidFill>
                  <a:schemeClr val="tx2"/>
                </a:solidFill>
                <a:latin typeface="Times New Roman" panose="02020603050405020304" pitchFamily="18" charset="0"/>
                <a:cs typeface="Times New Roman" panose="02020603050405020304" pitchFamily="18" charset="0"/>
                <a:sym typeface="Symbol" panose="05050102010706020507" pitchFamily="18" charset="2"/>
              </a:rPr>
              <a:t>H</a:t>
            </a:r>
            <a:r>
              <a:rPr kumimoji="1" lang="en-US" altLang="zh-CN" sz="3600" b="1" baseline="-25000">
                <a:solidFill>
                  <a:schemeClr val="tx2"/>
                </a:solidFill>
                <a:latin typeface="Times New Roman" panose="02020603050405020304" pitchFamily="18" charset="0"/>
                <a:cs typeface="Times New Roman" panose="02020603050405020304" pitchFamily="18" charset="0"/>
                <a:sym typeface="Symbol" panose="05050102010706020507" pitchFamily="18" charset="2"/>
              </a:rPr>
              <a:t>m</a:t>
            </a:r>
            <a:r>
              <a:rPr kumimoji="1" lang="en-US" altLang="zh-CN" sz="36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 = 483.70 </a:t>
            </a:r>
            <a:r>
              <a:rPr kumimoji="1" lang="en-US" altLang="zh-CN" sz="3600" b="1">
                <a:solidFill>
                  <a:schemeClr val="tx2"/>
                </a:solidFill>
                <a:latin typeface="Times New Roman" panose="02020603050405020304" pitchFamily="18" charset="0"/>
                <a:cs typeface="Times New Roman" panose="02020603050405020304" pitchFamily="18" charset="0"/>
              </a:rPr>
              <a:t>kJ </a:t>
            </a:r>
            <a:r>
              <a:rPr kumimoji="1" lang="en-US" altLang="zh-CN" sz="3600" b="1">
                <a:latin typeface="Times New Roman" panose="02020603050405020304" pitchFamily="18" charset="0"/>
                <a:cs typeface="Times New Roman" panose="02020603050405020304" pitchFamily="18" charset="0"/>
              </a:rPr>
              <a:t>•</a:t>
            </a:r>
            <a:r>
              <a:rPr kumimoji="1" lang="en-US" altLang="zh-CN" sz="3600" b="1">
                <a:solidFill>
                  <a:schemeClr val="tx2"/>
                </a:solidFill>
                <a:latin typeface="Times New Roman" panose="02020603050405020304" pitchFamily="18" charset="0"/>
                <a:cs typeface="Times New Roman" panose="02020603050405020304" pitchFamily="18" charset="0"/>
              </a:rPr>
              <a:t> mol </a:t>
            </a:r>
            <a:r>
              <a:rPr kumimoji="1" lang="en-US" altLang="zh-CN" sz="3600" b="1" baseline="30000">
                <a:solidFill>
                  <a:schemeClr val="tx2"/>
                </a:solidFill>
                <a:latin typeface="Times New Roman" panose="02020603050405020304" pitchFamily="18" charset="0"/>
                <a:cs typeface="Times New Roman" panose="02020603050405020304" pitchFamily="18" charset="0"/>
              </a:rPr>
              <a:t>–1</a:t>
            </a:r>
          </a:p>
          <a:p>
            <a:pPr algn="just" eaLnBrk="0" hangingPunct="0">
              <a:lnSpc>
                <a:spcPct val="110000"/>
              </a:lnSpc>
              <a:spcBef>
                <a:spcPct val="20000"/>
              </a:spcBef>
            </a:pPr>
            <a:r>
              <a:rPr kumimoji="1" lang="en-US" altLang="zh-CN" sz="3600" b="1">
                <a:solidFill>
                  <a:schemeClr val="tx2"/>
                </a:solidFill>
                <a:latin typeface="Times New Roman" panose="02020603050405020304" pitchFamily="18" charset="0"/>
                <a:cs typeface="Times New Roman" panose="02020603050405020304" pitchFamily="18" charset="0"/>
              </a:rPr>
              <a:t>  </a:t>
            </a:r>
            <a:r>
              <a:rPr kumimoji="1" lang="zh-CN" altLang="en-US" sz="3600" b="1">
                <a:solidFill>
                  <a:schemeClr val="tx2"/>
                </a:solidFill>
                <a:latin typeface="Times New Roman" panose="02020603050405020304" pitchFamily="18" charset="0"/>
                <a:cs typeface="Times New Roman" panose="02020603050405020304" pitchFamily="18" charset="0"/>
              </a:rPr>
              <a:t>生成 </a:t>
            </a:r>
            <a:r>
              <a:rPr kumimoji="1" lang="en-US" altLang="zh-CN" sz="3600" b="1">
                <a:solidFill>
                  <a:schemeClr val="tx2"/>
                </a:solidFill>
                <a:latin typeface="Times New Roman" panose="02020603050405020304" pitchFamily="18" charset="0"/>
                <a:cs typeface="Times New Roman" panose="02020603050405020304" pitchFamily="18" charset="0"/>
              </a:rPr>
              <a:t>1 mol H</a:t>
            </a:r>
            <a:r>
              <a:rPr kumimoji="1" lang="en-US" altLang="zh-CN" sz="3600" b="1" baseline="-25000">
                <a:solidFill>
                  <a:schemeClr val="tx2"/>
                </a:solidFill>
                <a:latin typeface="Times New Roman" panose="02020603050405020304" pitchFamily="18" charset="0"/>
                <a:cs typeface="Times New Roman" panose="02020603050405020304" pitchFamily="18" charset="0"/>
              </a:rPr>
              <a:t>2</a:t>
            </a:r>
            <a:r>
              <a:rPr kumimoji="1" lang="en-US" altLang="zh-CN" sz="3600" b="1">
                <a:solidFill>
                  <a:schemeClr val="tx2"/>
                </a:solidFill>
                <a:latin typeface="Times New Roman" panose="02020603050405020304" pitchFamily="18" charset="0"/>
                <a:cs typeface="Times New Roman" panose="02020603050405020304" pitchFamily="18" charset="0"/>
              </a:rPr>
              <a:t>O(g) </a:t>
            </a:r>
            <a:r>
              <a:rPr kumimoji="1" lang="zh-CN" altLang="en-US" sz="3600" b="1">
                <a:solidFill>
                  <a:schemeClr val="tx2"/>
                </a:solidFill>
                <a:latin typeface="Times New Roman" panose="02020603050405020304" pitchFamily="18" charset="0"/>
                <a:cs typeface="Times New Roman" panose="02020603050405020304" pitchFamily="18" charset="0"/>
              </a:rPr>
              <a:t>时，</a:t>
            </a:r>
            <a:r>
              <a:rPr kumimoji="1" lang="zh-CN" altLang="en-US" sz="3600" b="1" i="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3600" b="1">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3600" b="1">
                <a:solidFill>
                  <a:srgbClr val="0000FF"/>
                </a:solidFill>
                <a:latin typeface="Times New Roman" panose="02020603050405020304" pitchFamily="18" charset="0"/>
                <a:cs typeface="Times New Roman" panose="02020603050405020304" pitchFamily="18" charset="0"/>
                <a:sym typeface="Symbol" panose="05050102010706020507" pitchFamily="18" charset="2"/>
              </a:rPr>
              <a:t>= ½ mol</a:t>
            </a:r>
            <a:endParaRPr kumimoji="1" lang="en-US" altLang="zh-CN" sz="3600" b="1">
              <a:solidFill>
                <a:srgbClr val="0000FF"/>
              </a:solidFill>
              <a:latin typeface="Times New Roman" panose="02020603050405020304" pitchFamily="18" charset="0"/>
              <a:cs typeface="Times New Roman" panose="02020603050405020304" pitchFamily="18" charset="0"/>
            </a:endParaRPr>
          </a:p>
          <a:p>
            <a:pPr algn="just" eaLnBrk="0" hangingPunct="0">
              <a:lnSpc>
                <a:spcPct val="110000"/>
              </a:lnSpc>
              <a:spcBef>
                <a:spcPct val="20000"/>
              </a:spcBef>
            </a:pPr>
            <a:r>
              <a:rPr kumimoji="1" lang="en-US" altLang="zh-CN" sz="3600" b="1">
                <a:solidFill>
                  <a:schemeClr val="tx2"/>
                </a:solidFill>
                <a:latin typeface="Times New Roman" panose="02020603050405020304" pitchFamily="18" charset="0"/>
              </a:rPr>
              <a:t>∴</a:t>
            </a:r>
            <a:r>
              <a:rPr kumimoji="1" lang="en-US" altLang="zh-CN" sz="3600" b="1">
                <a:solidFill>
                  <a:schemeClr val="tx2"/>
                </a:solidFill>
                <a:latin typeface="Times New Roman" panose="02020603050405020304" pitchFamily="18" charset="0"/>
                <a:cs typeface="Times New Roman" panose="02020603050405020304" pitchFamily="18" charset="0"/>
              </a:rPr>
              <a:t> </a:t>
            </a:r>
            <a:r>
              <a:rPr kumimoji="1" lang="en-US" altLang="zh-CN" sz="3600" b="1" i="1">
                <a:solidFill>
                  <a:schemeClr val="tx2"/>
                </a:solidFill>
                <a:latin typeface="Times New Roman" panose="02020603050405020304" pitchFamily="18" charset="0"/>
                <a:cs typeface="Times New Roman" panose="02020603050405020304" pitchFamily="18" charset="0"/>
              </a:rPr>
              <a:t>q</a:t>
            </a:r>
            <a:r>
              <a:rPr kumimoji="1" lang="en-US" altLang="zh-CN" sz="3600" b="1" i="1" baseline="-30000">
                <a:solidFill>
                  <a:schemeClr val="tx2"/>
                </a:solidFill>
                <a:latin typeface="Times New Roman" panose="02020603050405020304" pitchFamily="18" charset="0"/>
                <a:cs typeface="Times New Roman" panose="02020603050405020304" pitchFamily="18" charset="0"/>
              </a:rPr>
              <a:t>p</a:t>
            </a:r>
            <a:r>
              <a:rPr kumimoji="1" lang="en-US" altLang="zh-CN" sz="36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600" b="1">
                <a:solidFill>
                  <a:schemeClr val="tx2"/>
                </a:solidFill>
                <a:latin typeface="Times New Roman" panose="02020603050405020304" pitchFamily="18" charset="0"/>
                <a:cs typeface="Times New Roman" panose="02020603050405020304" pitchFamily="18" charset="0"/>
              </a:rPr>
              <a:t> </a:t>
            </a:r>
            <a:r>
              <a:rPr kumimoji="1" lang="en-US" altLang="zh-CN" sz="3600" b="1" i="1">
                <a:solidFill>
                  <a:schemeClr val="tx2"/>
                </a:solidFill>
                <a:latin typeface="Times New Roman" panose="02020603050405020304" pitchFamily="18" charset="0"/>
                <a:cs typeface="Times New Roman" panose="02020603050405020304" pitchFamily="18" charset="0"/>
              </a:rPr>
              <a:t> </a:t>
            </a:r>
            <a:r>
              <a:rPr kumimoji="1" lang="en-US" altLang="zh-CN" sz="3600" b="1">
                <a:solidFill>
                  <a:schemeClr val="tx2"/>
                </a:solidFill>
                <a:latin typeface="Times New Roman" panose="02020603050405020304" pitchFamily="18" charset="0"/>
                <a:cs typeface="Times New Roman" panose="02020603050405020304" pitchFamily="18" charset="0"/>
              </a:rPr>
              <a:t>= </a:t>
            </a:r>
            <a:r>
              <a:rPr kumimoji="1" lang="en-US" altLang="zh-CN" sz="36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600" b="1" baseline="-25000">
                <a:solidFill>
                  <a:schemeClr val="tx2"/>
                </a:solidFill>
                <a:latin typeface="Times New Roman" panose="02020603050405020304" pitchFamily="18" charset="0"/>
                <a:cs typeface="Times New Roman" panose="02020603050405020304" pitchFamily="18" charset="0"/>
              </a:rPr>
              <a:t>r</a:t>
            </a:r>
            <a:r>
              <a:rPr kumimoji="1" lang="en-US" altLang="zh-CN" sz="3600" b="1" i="1">
                <a:solidFill>
                  <a:schemeClr val="tx2"/>
                </a:solidFill>
                <a:latin typeface="Times New Roman" panose="02020603050405020304" pitchFamily="18" charset="0"/>
                <a:cs typeface="Times New Roman" panose="02020603050405020304" pitchFamily="18" charset="0"/>
              </a:rPr>
              <a:t>H</a:t>
            </a:r>
            <a:r>
              <a:rPr kumimoji="1" lang="en-US" altLang="zh-CN" sz="3600" b="1">
                <a:solidFill>
                  <a:schemeClr val="tx2"/>
                </a:solidFill>
                <a:latin typeface="Times New Roman" panose="02020603050405020304" pitchFamily="18" charset="0"/>
                <a:cs typeface="Times New Roman" panose="02020603050405020304" pitchFamily="18" charset="0"/>
              </a:rPr>
              <a:t> = </a:t>
            </a:r>
            <a:r>
              <a:rPr kumimoji="1" lang="en-US" altLang="zh-CN" sz="36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600" b="1" baseline="-25000">
                <a:solidFill>
                  <a:schemeClr val="tx2"/>
                </a:solidFill>
                <a:latin typeface="Times New Roman" panose="02020603050405020304" pitchFamily="18" charset="0"/>
                <a:cs typeface="Times New Roman" panose="02020603050405020304" pitchFamily="18" charset="0"/>
                <a:sym typeface="Symbol" panose="05050102010706020507" pitchFamily="18" charset="2"/>
              </a:rPr>
              <a:t>r</a:t>
            </a:r>
            <a:r>
              <a:rPr kumimoji="1" lang="en-US" altLang="zh-CN" sz="3600" b="1" i="1">
                <a:solidFill>
                  <a:schemeClr val="tx2"/>
                </a:solidFill>
                <a:latin typeface="Times New Roman" panose="02020603050405020304" pitchFamily="18" charset="0"/>
                <a:cs typeface="Times New Roman" panose="02020603050405020304" pitchFamily="18" charset="0"/>
                <a:sym typeface="Symbol" panose="05050102010706020507" pitchFamily="18" charset="2"/>
              </a:rPr>
              <a:t>H</a:t>
            </a:r>
            <a:r>
              <a:rPr kumimoji="1" lang="en-US" altLang="zh-CN" sz="3600" b="1" baseline="-25000">
                <a:solidFill>
                  <a:schemeClr val="tx2"/>
                </a:solidFill>
                <a:latin typeface="Times New Roman" panose="02020603050405020304" pitchFamily="18" charset="0"/>
                <a:cs typeface="Times New Roman" panose="02020603050405020304" pitchFamily="18" charset="0"/>
                <a:sym typeface="Symbol" panose="05050102010706020507" pitchFamily="18" charset="2"/>
              </a:rPr>
              <a:t>m</a:t>
            </a:r>
            <a:r>
              <a:rPr kumimoji="1" lang="en-US" altLang="zh-CN" sz="3600" b="1">
                <a:solidFill>
                  <a:schemeClr val="tx2"/>
                </a:solidFill>
                <a:latin typeface="Times New Roman" panose="02020603050405020304" pitchFamily="18" charset="0"/>
                <a:cs typeface="Times New Roman" panose="02020603050405020304" pitchFamily="18" charset="0"/>
              </a:rPr>
              <a:t> </a:t>
            </a:r>
            <a:r>
              <a:rPr kumimoji="1" lang="en-US" altLang="zh-CN" sz="36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3600" b="1" i="1">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6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3600" b="1">
                <a:solidFill>
                  <a:schemeClr val="tx2"/>
                </a:solidFill>
                <a:latin typeface="Times New Roman" panose="02020603050405020304" pitchFamily="18" charset="0"/>
                <a:cs typeface="Times New Roman" panose="02020603050405020304" pitchFamily="18" charset="0"/>
              </a:rPr>
              <a:t> (</a:t>
            </a:r>
            <a:r>
              <a:rPr kumimoji="1" lang="en-US" altLang="zh-CN" sz="36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600" b="1">
                <a:solidFill>
                  <a:schemeClr val="tx2"/>
                </a:solidFill>
                <a:latin typeface="Times New Roman" panose="02020603050405020304" pitchFamily="18" charset="0"/>
                <a:cs typeface="Times New Roman" panose="02020603050405020304" pitchFamily="18" charset="0"/>
              </a:rPr>
              <a:t>483.70) </a:t>
            </a:r>
            <a:r>
              <a:rPr kumimoji="1" lang="en-US" altLang="zh-CN" sz="36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3600" b="1">
                <a:solidFill>
                  <a:schemeClr val="tx2"/>
                </a:solidFill>
                <a:latin typeface="Times New Roman" panose="02020603050405020304" pitchFamily="18" charset="0"/>
                <a:cs typeface="Times New Roman" panose="02020603050405020304" pitchFamily="18" charset="0"/>
              </a:rPr>
              <a:t>1/2</a:t>
            </a:r>
          </a:p>
          <a:p>
            <a:pPr algn="just" eaLnBrk="0" hangingPunct="0">
              <a:lnSpc>
                <a:spcPct val="110000"/>
              </a:lnSpc>
              <a:spcBef>
                <a:spcPct val="20000"/>
              </a:spcBef>
            </a:pPr>
            <a:r>
              <a:rPr kumimoji="1" lang="en-US" altLang="zh-CN" sz="3600" b="1">
                <a:solidFill>
                  <a:schemeClr val="tx2"/>
                </a:solidFill>
                <a:latin typeface="Times New Roman" panose="02020603050405020304" pitchFamily="18" charset="0"/>
                <a:cs typeface="Times New Roman" panose="02020603050405020304" pitchFamily="18" charset="0"/>
              </a:rPr>
              <a:t>            = </a:t>
            </a:r>
            <a:r>
              <a:rPr kumimoji="1" lang="en-US" altLang="zh-CN" sz="36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600" b="1">
                <a:solidFill>
                  <a:schemeClr val="tx2"/>
                </a:solidFill>
                <a:latin typeface="Times New Roman" panose="02020603050405020304" pitchFamily="18" charset="0"/>
                <a:cs typeface="Times New Roman" panose="02020603050405020304" pitchFamily="18" charset="0"/>
              </a:rPr>
              <a:t>241.85 kJ</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579586">
                                            <p:txEl>
                                              <p:pRg st="1" end="1"/>
                                            </p:txEl>
                                          </p:spTgt>
                                        </p:tgtEl>
                                        <p:attrNameLst>
                                          <p:attrName>style.visibility</p:attrName>
                                        </p:attrNameLst>
                                      </p:cBhvr>
                                      <p:to>
                                        <p:strVal val="visible"/>
                                      </p:to>
                                    </p:set>
                                    <p:anim calcmode="lin" valueType="num">
                                      <p:cBhvr additive="base">
                                        <p:cTn id="7" dur="500" fill="hold"/>
                                        <p:tgtEl>
                                          <p:spTgt spid="579586">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7958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79586">
                                            <p:txEl>
                                              <p:pRg st="2" end="2"/>
                                            </p:txEl>
                                          </p:spTgt>
                                        </p:tgtEl>
                                        <p:attrNameLst>
                                          <p:attrName>style.visibility</p:attrName>
                                        </p:attrNameLst>
                                      </p:cBhvr>
                                      <p:to>
                                        <p:strVal val="visible"/>
                                      </p:to>
                                    </p:set>
                                    <p:anim calcmode="lin" valueType="num">
                                      <p:cBhvr additive="base">
                                        <p:cTn id="13" dur="500" fill="hold"/>
                                        <p:tgtEl>
                                          <p:spTgt spid="579586">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7958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579586">
                                            <p:txEl>
                                              <p:pRg st="3" end="3"/>
                                            </p:txEl>
                                          </p:spTgt>
                                        </p:tgtEl>
                                        <p:attrNameLst>
                                          <p:attrName>style.visibility</p:attrName>
                                        </p:attrNameLst>
                                      </p:cBhvr>
                                      <p:to>
                                        <p:strVal val="visible"/>
                                      </p:to>
                                    </p:set>
                                    <p:anim calcmode="lin" valueType="num">
                                      <p:cBhvr additive="base">
                                        <p:cTn id="19" dur="500" fill="hold"/>
                                        <p:tgtEl>
                                          <p:spTgt spid="579586">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7958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579586">
                                            <p:txEl>
                                              <p:pRg st="4" end="4"/>
                                            </p:txEl>
                                          </p:spTgt>
                                        </p:tgtEl>
                                        <p:attrNameLst>
                                          <p:attrName>style.visibility</p:attrName>
                                        </p:attrNameLst>
                                      </p:cBhvr>
                                      <p:to>
                                        <p:strVal val="visible"/>
                                      </p:to>
                                    </p:set>
                                    <p:anim calcmode="lin" valueType="num">
                                      <p:cBhvr additive="base">
                                        <p:cTn id="25" dur="500" fill="hold"/>
                                        <p:tgtEl>
                                          <p:spTgt spid="579586">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79586">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579586">
                                            <p:txEl>
                                              <p:pRg st="5" end="5"/>
                                            </p:txEl>
                                          </p:spTgt>
                                        </p:tgtEl>
                                        <p:attrNameLst>
                                          <p:attrName>style.visibility</p:attrName>
                                        </p:attrNameLst>
                                      </p:cBhvr>
                                      <p:to>
                                        <p:strVal val="visible"/>
                                      </p:to>
                                    </p:set>
                                    <p:anim calcmode="lin" valueType="num">
                                      <p:cBhvr additive="base">
                                        <p:cTn id="31" dur="500" fill="hold"/>
                                        <p:tgtEl>
                                          <p:spTgt spid="579586">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79586">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6"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01BF9C6-CAF2-403E-A8C2-A0D789D92ECE}"/>
              </a:ext>
            </a:extLst>
          </p:cNvPr>
          <p:cNvSpPr>
            <a:spLocks noGrp="1"/>
          </p:cNvSpPr>
          <p:nvPr>
            <p:ph type="sldNum" sz="quarter" idx="12"/>
          </p:nvPr>
        </p:nvSpPr>
        <p:spPr/>
        <p:txBody>
          <a:bodyPr/>
          <a:lstStyle/>
          <a:p>
            <a:fld id="{1B6593CB-FC60-4B11-9AA9-D15302ACD722}" type="slidenum">
              <a:rPr lang="en-US" altLang="zh-CN"/>
              <a:pPr/>
              <a:t>8</a:t>
            </a:fld>
            <a:endParaRPr lang="en-US" altLang="zh-CN"/>
          </a:p>
        </p:txBody>
      </p:sp>
      <p:pic>
        <p:nvPicPr>
          <p:cNvPr id="16389" name="Picture 5" descr="p136 5">
            <a:extLst>
              <a:ext uri="{FF2B5EF4-FFF2-40B4-BE49-F238E27FC236}">
                <a16:creationId xmlns:a16="http://schemas.microsoft.com/office/drawing/2014/main" id="{5ADEFFC8-8F9F-47B2-B1AA-2C3A2BDB4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4507"/>
          <a:stretch>
            <a:fillRect/>
          </a:stretch>
        </p:blipFill>
        <p:spPr bwMode="auto">
          <a:xfrm>
            <a:off x="2627313" y="404813"/>
            <a:ext cx="4365625" cy="4537075"/>
          </a:xfrm>
          <a:prstGeom prst="rect">
            <a:avLst/>
          </a:prstGeom>
          <a:noFill/>
          <a:extLst>
            <a:ext uri="{909E8E84-426E-40DD-AFC4-6F175D3DCCD1}">
              <a14:hiddenFill xmlns:a14="http://schemas.microsoft.com/office/drawing/2010/main">
                <a:solidFill>
                  <a:srgbClr val="FFFFFF"/>
                </a:solidFill>
              </a14:hiddenFill>
            </a:ext>
          </a:extLst>
        </p:spPr>
      </p:pic>
      <p:sp>
        <p:nvSpPr>
          <p:cNvPr id="16391" name="Rectangle 7">
            <a:extLst>
              <a:ext uri="{FF2B5EF4-FFF2-40B4-BE49-F238E27FC236}">
                <a16:creationId xmlns:a16="http://schemas.microsoft.com/office/drawing/2014/main" id="{B2237EBA-76E1-4D71-91EC-27BABE50C751}"/>
              </a:ext>
            </a:extLst>
          </p:cNvPr>
          <p:cNvSpPr>
            <a:spLocks noChangeArrowheads="1"/>
          </p:cNvSpPr>
          <p:nvPr/>
        </p:nvSpPr>
        <p:spPr bwMode="auto">
          <a:xfrm>
            <a:off x="685800" y="4953000"/>
            <a:ext cx="81343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b="1">
                <a:latin typeface="Times New Roman" panose="02020603050405020304" pitchFamily="18" charset="0"/>
                <a:ea typeface="楷体_GB2312" pitchFamily="49" charset="-122"/>
              </a:rPr>
              <a:t>环境 </a:t>
            </a:r>
            <a:r>
              <a:rPr kumimoji="1" lang="en-US" altLang="zh-CN" sz="4400" b="1">
                <a:latin typeface="Times New Roman" panose="02020603050405020304" pitchFamily="18" charset="0"/>
                <a:ea typeface="楷体_GB2312" pitchFamily="49" charset="-122"/>
              </a:rPr>
              <a:t>— </a:t>
            </a:r>
            <a:r>
              <a:rPr kumimoji="1" lang="zh-CN" altLang="en-US" sz="4400" b="1">
                <a:latin typeface="Times New Roman" panose="02020603050405020304" pitchFamily="18" charset="0"/>
                <a:ea typeface="楷体_GB2312" pitchFamily="49" charset="-122"/>
              </a:rPr>
              <a:t>与</a:t>
            </a:r>
            <a:r>
              <a:rPr kumimoji="1" lang="zh-CN" altLang="en-US" sz="4400" b="1">
                <a:solidFill>
                  <a:srgbClr val="0000FF"/>
                </a:solidFill>
                <a:latin typeface="Times New Roman" panose="02020603050405020304" pitchFamily="18" charset="0"/>
                <a:ea typeface="楷体_GB2312" pitchFamily="49" charset="-122"/>
              </a:rPr>
              <a:t>系统</a:t>
            </a:r>
            <a:r>
              <a:rPr kumimoji="1" lang="zh-CN" altLang="en-US" sz="4400" b="1">
                <a:latin typeface="Times New Roman" panose="02020603050405020304" pitchFamily="18" charset="0"/>
                <a:ea typeface="楷体_GB2312" pitchFamily="49" charset="-122"/>
              </a:rPr>
              <a:t>密切相关的部分</a:t>
            </a:r>
          </a:p>
        </p:txBody>
      </p:sp>
      <p:sp>
        <p:nvSpPr>
          <p:cNvPr id="16392" name="Rectangle 8">
            <a:extLst>
              <a:ext uri="{FF2B5EF4-FFF2-40B4-BE49-F238E27FC236}">
                <a16:creationId xmlns:a16="http://schemas.microsoft.com/office/drawing/2014/main" id="{75010AF0-D907-44F4-B209-3B0194258C44}"/>
              </a:ext>
            </a:extLst>
          </p:cNvPr>
          <p:cNvSpPr>
            <a:spLocks noChangeArrowheads="1"/>
          </p:cNvSpPr>
          <p:nvPr/>
        </p:nvSpPr>
        <p:spPr bwMode="auto">
          <a:xfrm>
            <a:off x="755650" y="5734050"/>
            <a:ext cx="7248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400" b="1">
                <a:latin typeface="Times New Roman" panose="02020603050405020304" pitchFamily="18" charset="0"/>
                <a:ea typeface="楷体_GB2312" pitchFamily="49" charset="-122"/>
              </a:rPr>
              <a:t>系统</a:t>
            </a:r>
            <a:r>
              <a:rPr kumimoji="1" lang="en-US" altLang="zh-CN" sz="4400" b="1">
                <a:latin typeface="Times New Roman" panose="02020603050405020304" pitchFamily="18" charset="0"/>
                <a:ea typeface="楷体_GB2312" pitchFamily="49" charset="-122"/>
              </a:rPr>
              <a:t>+</a:t>
            </a:r>
            <a:r>
              <a:rPr kumimoji="1" lang="zh-CN" altLang="en-US" sz="4400" b="1">
                <a:latin typeface="Times New Roman" panose="02020603050405020304" pitchFamily="18" charset="0"/>
                <a:ea typeface="楷体_GB2312" pitchFamily="49" charset="-122"/>
              </a:rPr>
              <a:t>环境 </a:t>
            </a:r>
            <a:r>
              <a:rPr kumimoji="1" lang="en-US" altLang="zh-CN" sz="4400" b="1">
                <a:latin typeface="Times New Roman" panose="02020603050405020304" pitchFamily="18" charset="0"/>
                <a:ea typeface="楷体_GB2312" pitchFamily="49" charset="-122"/>
              </a:rPr>
              <a:t>=</a:t>
            </a:r>
            <a:r>
              <a:rPr kumimoji="1" lang="en-US" altLang="zh-CN" sz="4400" b="1">
                <a:solidFill>
                  <a:srgbClr val="FFFF00"/>
                </a:solidFill>
                <a:latin typeface="Times New Roman" panose="02020603050405020304" pitchFamily="18" charset="0"/>
                <a:ea typeface="楷体_GB2312" pitchFamily="49" charset="-122"/>
              </a:rPr>
              <a:t> </a:t>
            </a:r>
            <a:r>
              <a:rPr kumimoji="1" lang="zh-CN" altLang="en-US" sz="4400" b="1">
                <a:solidFill>
                  <a:srgbClr val="0000FF"/>
                </a:solidFill>
                <a:latin typeface="Times New Roman" panose="02020603050405020304" pitchFamily="18" charset="0"/>
                <a:ea typeface="楷体_GB2312" pitchFamily="49" charset="-122"/>
              </a:rPr>
              <a:t>宇宙（热力学）</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blinds(horizontal)">
                                      <p:cBhvr>
                                        <p:cTn id="7" dur="500"/>
                                        <p:tgtEl>
                                          <p:spTgt spid="16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92"/>
                                        </p:tgtEl>
                                        <p:attrNameLst>
                                          <p:attrName>style.visibility</p:attrName>
                                        </p:attrNameLst>
                                      </p:cBhvr>
                                      <p:to>
                                        <p:strVal val="visible"/>
                                      </p:to>
                                    </p:set>
                                    <p:animEffect transition="in" filter="blinds(horizontal)">
                                      <p:cBhvr>
                                        <p:cTn id="12"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P spid="1639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C39C8B26-4BFA-4707-ACA1-E2C20D54ADF3}"/>
              </a:ext>
            </a:extLst>
          </p:cNvPr>
          <p:cNvSpPr>
            <a:spLocks noGrp="1"/>
          </p:cNvSpPr>
          <p:nvPr>
            <p:ph type="sldNum" sz="quarter" idx="12"/>
          </p:nvPr>
        </p:nvSpPr>
        <p:spPr/>
        <p:txBody>
          <a:bodyPr/>
          <a:lstStyle/>
          <a:p>
            <a:fld id="{A9394FB2-89BB-47AE-AE6D-3A6EBA2A4AA0}" type="slidenum">
              <a:rPr lang="en-US" altLang="zh-CN"/>
              <a:pPr/>
              <a:t>80</a:t>
            </a:fld>
            <a:endParaRPr lang="en-US" altLang="zh-CN"/>
          </a:p>
        </p:txBody>
      </p:sp>
      <p:sp>
        <p:nvSpPr>
          <p:cNvPr id="629762" name="Text Box 2">
            <a:extLst>
              <a:ext uri="{FF2B5EF4-FFF2-40B4-BE49-F238E27FC236}">
                <a16:creationId xmlns:a16="http://schemas.microsoft.com/office/drawing/2014/main" id="{A021D9D7-F501-4B77-92C2-D37510CA89B8}"/>
              </a:ext>
            </a:extLst>
          </p:cNvPr>
          <p:cNvSpPr txBox="1">
            <a:spLocks noChangeArrowheads="1"/>
          </p:cNvSpPr>
          <p:nvPr/>
        </p:nvSpPr>
        <p:spPr bwMode="auto">
          <a:xfrm>
            <a:off x="250825" y="115888"/>
            <a:ext cx="8032750"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lnSpc>
                <a:spcPct val="110000"/>
              </a:lnSpc>
            </a:pPr>
            <a:r>
              <a:rPr kumimoji="1" lang="zh-CN" altLang="zh-CN" sz="3600" b="1">
                <a:latin typeface="Times New Roman" panose="02020603050405020304" pitchFamily="18" charset="0"/>
              </a:rPr>
              <a:t>②</a:t>
            </a:r>
            <a:r>
              <a:rPr kumimoji="1" lang="zh-CN" altLang="en-US" sz="3600" b="1">
                <a:latin typeface="Times New Roman" panose="02020603050405020304" pitchFamily="18" charset="0"/>
              </a:rPr>
              <a:t>求</a:t>
            </a:r>
            <a:r>
              <a:rPr kumimoji="1" lang="zh-CN" altLang="en-US" sz="3600" b="1" i="1">
                <a:latin typeface="Times New Roman" panose="02020603050405020304" pitchFamily="18" charset="0"/>
                <a:cs typeface="Times New Roman" panose="02020603050405020304" pitchFamily="18" charset="0"/>
              </a:rPr>
              <a:t> </a:t>
            </a:r>
            <a:r>
              <a:rPr kumimoji="1" lang="en-US" altLang="zh-CN" sz="3600" b="1" i="1">
                <a:latin typeface="Times New Roman" panose="02020603050405020304" pitchFamily="18" charset="0"/>
                <a:cs typeface="Times New Roman" panose="02020603050405020304" pitchFamily="18" charset="0"/>
              </a:rPr>
              <a:t>q</a:t>
            </a:r>
            <a:r>
              <a:rPr kumimoji="1" lang="en-US" altLang="zh-CN" sz="3600" b="1" i="1" baseline="-30000">
                <a:latin typeface="Times New Roman" panose="02020603050405020304" pitchFamily="18" charset="0"/>
                <a:cs typeface="Times New Roman" panose="02020603050405020304" pitchFamily="18" charset="0"/>
              </a:rPr>
              <a:t>V</a:t>
            </a:r>
            <a:r>
              <a:rPr kumimoji="1" lang="en-US" altLang="zh-CN" sz="3600" b="1" baseline="30000">
                <a:latin typeface="Times New Roman" panose="02020603050405020304" pitchFamily="18" charset="0"/>
                <a:cs typeface="Times New Roman" panose="02020603050405020304" pitchFamily="18" charset="0"/>
                <a:sym typeface="Symbol" panose="05050102010706020507" pitchFamily="18" charset="2"/>
              </a:rPr>
              <a:t></a:t>
            </a:r>
            <a:endParaRPr kumimoji="1" lang="en-US" altLang="zh-CN" sz="3600" b="1">
              <a:latin typeface="Times New Roman" panose="02020603050405020304" pitchFamily="18" charset="0"/>
              <a:cs typeface="Times New Roman" panose="02020603050405020304" pitchFamily="18" charset="0"/>
              <a:sym typeface="Symbol" panose="05050102010706020507" pitchFamily="18" charset="2"/>
            </a:endParaRPr>
          </a:p>
          <a:p>
            <a:pPr algn="ctr" eaLnBrk="0" hangingPunct="0">
              <a:lnSpc>
                <a:spcPct val="110000"/>
              </a:lnSpc>
            </a:pPr>
            <a:r>
              <a:rPr kumimoji="1" lang="en-US" altLang="zh-CN" sz="3600" b="1">
                <a:latin typeface="Times New Roman" panose="02020603050405020304" pitchFamily="18" charset="0"/>
                <a:cs typeface="Times New Roman" panose="02020603050405020304" pitchFamily="18" charset="0"/>
              </a:rPr>
              <a:t>2H</a:t>
            </a:r>
            <a:r>
              <a:rPr kumimoji="1" lang="en-US" altLang="zh-CN" sz="3600" b="1" baseline="-30000">
                <a:latin typeface="Times New Roman" panose="02020603050405020304" pitchFamily="18" charset="0"/>
                <a:cs typeface="Times New Roman" panose="02020603050405020304" pitchFamily="18" charset="0"/>
              </a:rPr>
              <a:t>2</a:t>
            </a:r>
            <a:r>
              <a:rPr kumimoji="1" lang="en-US" altLang="zh-CN" sz="3600" b="1">
                <a:latin typeface="Times New Roman" panose="02020603050405020304" pitchFamily="18" charset="0"/>
                <a:cs typeface="Times New Roman" panose="02020603050405020304" pitchFamily="18" charset="0"/>
              </a:rPr>
              <a:t>(g)+ O</a:t>
            </a:r>
            <a:r>
              <a:rPr kumimoji="1" lang="en-US" altLang="zh-CN" sz="3600" b="1" baseline="-30000">
                <a:latin typeface="Times New Roman" panose="02020603050405020304" pitchFamily="18" charset="0"/>
                <a:cs typeface="Times New Roman" panose="02020603050405020304" pitchFamily="18" charset="0"/>
              </a:rPr>
              <a:t>2</a:t>
            </a:r>
            <a:r>
              <a:rPr kumimoji="1" lang="en-US" altLang="zh-CN" sz="3600" b="1">
                <a:latin typeface="Times New Roman" panose="02020603050405020304" pitchFamily="18" charset="0"/>
                <a:cs typeface="Times New Roman" panose="02020603050405020304" pitchFamily="18" charset="0"/>
              </a:rPr>
              <a:t>(g) = 2H</a:t>
            </a:r>
            <a:r>
              <a:rPr kumimoji="1" lang="en-US" altLang="zh-CN" sz="3600" b="1" baseline="-30000">
                <a:latin typeface="Times New Roman" panose="02020603050405020304" pitchFamily="18" charset="0"/>
                <a:cs typeface="Times New Roman" panose="02020603050405020304" pitchFamily="18" charset="0"/>
              </a:rPr>
              <a:t>2</a:t>
            </a:r>
            <a:r>
              <a:rPr kumimoji="1" lang="en-US" altLang="zh-CN" sz="3600" b="1">
                <a:latin typeface="Times New Roman" panose="02020603050405020304" pitchFamily="18" charset="0"/>
                <a:cs typeface="Times New Roman" panose="02020603050405020304" pitchFamily="18" charset="0"/>
              </a:rPr>
              <a:t>O(g)</a:t>
            </a:r>
            <a:endParaRPr kumimoji="1" lang="en-US" altLang="zh-CN" sz="3600" b="1" i="1">
              <a:solidFill>
                <a:schemeClr val="tx2"/>
              </a:solidFill>
              <a:latin typeface="Times New Roman" panose="02020603050405020304" pitchFamily="18" charset="0"/>
              <a:cs typeface="Times New Roman" panose="02020603050405020304" pitchFamily="18" charset="0"/>
            </a:endParaRPr>
          </a:p>
        </p:txBody>
      </p:sp>
      <p:sp>
        <p:nvSpPr>
          <p:cNvPr id="629763" name="Text Box 3">
            <a:extLst>
              <a:ext uri="{FF2B5EF4-FFF2-40B4-BE49-F238E27FC236}">
                <a16:creationId xmlns:a16="http://schemas.microsoft.com/office/drawing/2014/main" id="{1F17189A-B8AA-4AC1-9B06-B2CBF716B079}"/>
              </a:ext>
            </a:extLst>
          </p:cNvPr>
          <p:cNvSpPr txBox="1">
            <a:spLocks noChangeArrowheads="1"/>
          </p:cNvSpPr>
          <p:nvPr/>
        </p:nvSpPr>
        <p:spPr bwMode="auto">
          <a:xfrm>
            <a:off x="142875" y="3429000"/>
            <a:ext cx="889317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lnSpc>
                <a:spcPct val="115000"/>
              </a:lnSpc>
            </a:pPr>
            <a:r>
              <a:rPr kumimoji="1" lang="en-US" altLang="zh-CN" sz="4000" b="1" i="1">
                <a:solidFill>
                  <a:schemeClr val="tx2"/>
                </a:solidFill>
                <a:latin typeface="Times New Roman" panose="02020603050405020304" pitchFamily="18" charset="0"/>
                <a:cs typeface="Times New Roman" panose="02020603050405020304" pitchFamily="18" charset="0"/>
              </a:rPr>
              <a:t>q</a:t>
            </a:r>
            <a:r>
              <a:rPr kumimoji="1" lang="en-US" altLang="zh-CN" sz="4000" b="1" i="1" baseline="-25000">
                <a:solidFill>
                  <a:schemeClr val="tx2"/>
                </a:solidFill>
                <a:latin typeface="Times New Roman" panose="02020603050405020304" pitchFamily="18" charset="0"/>
                <a:cs typeface="Times New Roman" panose="02020603050405020304" pitchFamily="18" charset="0"/>
              </a:rPr>
              <a:t>V</a:t>
            </a:r>
            <a:r>
              <a:rPr kumimoji="1" lang="en-US" altLang="zh-CN" sz="40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4000" b="1" i="1">
                <a:solidFill>
                  <a:schemeClr val="tx2"/>
                </a:solidFill>
                <a:latin typeface="Times New Roman" panose="02020603050405020304" pitchFamily="18" charset="0"/>
                <a:cs typeface="Times New Roman" panose="02020603050405020304" pitchFamily="18" charset="0"/>
              </a:rPr>
              <a:t>= </a:t>
            </a:r>
            <a:r>
              <a:rPr kumimoji="1" lang="en-US" altLang="zh-CN" sz="40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241.85(1)</a:t>
            </a:r>
            <a:r>
              <a:rPr kumimoji="1" lang="en-US" altLang="zh-CN" sz="4000" b="1">
                <a:solidFill>
                  <a:schemeClr val="tx2"/>
                </a:solidFill>
                <a:latin typeface="Times New Roman" panose="02020603050405020304" pitchFamily="18" charset="0"/>
                <a:cs typeface="Times New Roman" panose="02020603050405020304" pitchFamily="18" charset="0"/>
              </a:rPr>
              <a:t>1/2</a:t>
            </a:r>
            <a:r>
              <a:rPr kumimoji="1" lang="en-US" altLang="zh-CN" sz="40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4000" b="1">
                <a:solidFill>
                  <a:schemeClr val="tx2"/>
                </a:solidFill>
                <a:latin typeface="Times New Roman" panose="02020603050405020304" pitchFamily="18" charset="0"/>
                <a:cs typeface="Times New Roman" panose="02020603050405020304" pitchFamily="18" charset="0"/>
              </a:rPr>
              <a:t>8.314</a:t>
            </a:r>
            <a:r>
              <a:rPr kumimoji="1" lang="en-US" altLang="zh-CN" sz="40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4000" b="1">
                <a:solidFill>
                  <a:schemeClr val="tx2"/>
                </a:solidFill>
                <a:latin typeface="Times New Roman" panose="02020603050405020304" pitchFamily="18" charset="0"/>
                <a:cs typeface="Times New Roman" panose="02020603050405020304" pitchFamily="18" charset="0"/>
              </a:rPr>
              <a:t>373</a:t>
            </a:r>
            <a:r>
              <a:rPr kumimoji="1" lang="en-US" altLang="zh-CN" sz="40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10</a:t>
            </a:r>
            <a:r>
              <a:rPr kumimoji="1" lang="en-US" altLang="zh-CN" sz="4000" b="1" baseline="30000">
                <a:solidFill>
                  <a:schemeClr val="tx2"/>
                </a:solidFill>
                <a:latin typeface="Times New Roman" panose="02020603050405020304" pitchFamily="18" charset="0"/>
                <a:cs typeface="Times New Roman" panose="02020603050405020304" pitchFamily="18" charset="0"/>
                <a:sym typeface="Symbol" panose="05050102010706020507" pitchFamily="18" charset="2"/>
              </a:rPr>
              <a:t>–3</a:t>
            </a:r>
            <a:r>
              <a:rPr kumimoji="1" lang="en-US" altLang="zh-CN" sz="4000" b="1">
                <a:solidFill>
                  <a:schemeClr val="tx2"/>
                </a:solidFill>
                <a:latin typeface="Times New Roman" panose="02020603050405020304" pitchFamily="18" charset="0"/>
                <a:cs typeface="Times New Roman" panose="02020603050405020304" pitchFamily="18" charset="0"/>
              </a:rPr>
              <a:t> </a:t>
            </a:r>
          </a:p>
          <a:p>
            <a:pPr algn="just" eaLnBrk="0" hangingPunct="0">
              <a:lnSpc>
                <a:spcPct val="115000"/>
              </a:lnSpc>
            </a:pPr>
            <a:r>
              <a:rPr kumimoji="1" lang="en-US" altLang="zh-CN" sz="4000" b="1">
                <a:solidFill>
                  <a:schemeClr val="tx2"/>
                </a:solidFill>
                <a:latin typeface="Times New Roman" panose="02020603050405020304" pitchFamily="18" charset="0"/>
                <a:cs typeface="Times New Roman" panose="02020603050405020304" pitchFamily="18" charset="0"/>
              </a:rPr>
              <a:t>      </a:t>
            </a:r>
            <a:r>
              <a:rPr kumimoji="1" lang="en-US" altLang="zh-CN" sz="4000" b="1" i="1">
                <a:solidFill>
                  <a:schemeClr val="tx2"/>
                </a:solidFill>
                <a:latin typeface="Times New Roman" panose="02020603050405020304" pitchFamily="18" charset="0"/>
                <a:cs typeface="Times New Roman" panose="02020603050405020304" pitchFamily="18" charset="0"/>
              </a:rPr>
              <a:t>= </a:t>
            </a:r>
            <a:r>
              <a:rPr kumimoji="1" lang="en-US" altLang="zh-CN" sz="40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4000" b="1">
                <a:solidFill>
                  <a:schemeClr val="tx2"/>
                </a:solidFill>
                <a:latin typeface="Times New Roman" panose="02020603050405020304" pitchFamily="18" charset="0"/>
                <a:cs typeface="Times New Roman" panose="02020603050405020304" pitchFamily="18" charset="0"/>
              </a:rPr>
              <a:t>240.30 kJ</a:t>
            </a:r>
          </a:p>
        </p:txBody>
      </p:sp>
      <p:sp>
        <p:nvSpPr>
          <p:cNvPr id="629765" name="Rectangle 5">
            <a:extLst>
              <a:ext uri="{FF2B5EF4-FFF2-40B4-BE49-F238E27FC236}">
                <a16:creationId xmlns:a16="http://schemas.microsoft.com/office/drawing/2014/main" id="{67B2C8E6-3553-4240-ADC5-1AC8B6806E43}"/>
              </a:ext>
            </a:extLst>
          </p:cNvPr>
          <p:cNvSpPr>
            <a:spLocks noChangeArrowheads="1"/>
          </p:cNvSpPr>
          <p:nvPr/>
        </p:nvSpPr>
        <p:spPr bwMode="auto">
          <a:xfrm>
            <a:off x="179388" y="1628775"/>
            <a:ext cx="878522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4400" b="1" i="1">
                <a:latin typeface="Times New Roman" panose="02020603050405020304" pitchFamily="18" charset="0"/>
                <a:ea typeface="楷体_GB2312" pitchFamily="49" charset="-122"/>
              </a:rPr>
              <a:t>    q</a:t>
            </a:r>
            <a:r>
              <a:rPr kumimoji="1" lang="en-US" altLang="zh-CN" sz="4400" b="1" i="1" baseline="-30000">
                <a:latin typeface="Times New Roman" panose="02020603050405020304" pitchFamily="18" charset="0"/>
                <a:ea typeface="楷体_GB2312" pitchFamily="49" charset="-122"/>
              </a:rPr>
              <a:t>p</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a:latin typeface="Times New Roman" panose="02020603050405020304" pitchFamily="18" charset="0"/>
                <a:ea typeface="楷体_GB2312" pitchFamily="49" charset="-122"/>
              </a:rPr>
              <a:t> </a:t>
            </a:r>
            <a:r>
              <a:rPr kumimoji="1" lang="en-US" altLang="zh-CN" sz="4400" b="1">
                <a:latin typeface="Times New Roman" panose="02020603050405020304" pitchFamily="18" charset="0"/>
                <a:sym typeface="Symbol" panose="05050102010706020507" pitchFamily="18" charset="2"/>
              </a:rPr>
              <a:t>= </a:t>
            </a:r>
            <a:r>
              <a:rPr kumimoji="1" lang="en-US" altLang="zh-CN" sz="4400" b="1" i="1">
                <a:latin typeface="Times New Roman" panose="02020603050405020304" pitchFamily="18" charset="0"/>
                <a:ea typeface="楷体_GB2312" pitchFamily="49" charset="-122"/>
              </a:rPr>
              <a:t>q</a:t>
            </a:r>
            <a:r>
              <a:rPr kumimoji="1" lang="en-US" altLang="zh-CN" sz="4400" b="1" i="1" baseline="-30000">
                <a:latin typeface="Times New Roman" panose="02020603050405020304" pitchFamily="18" charset="0"/>
                <a:ea typeface="楷体_GB2312" pitchFamily="49" charset="-122"/>
              </a:rPr>
              <a:t>V</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a:latin typeface="Times New Roman" panose="02020603050405020304" pitchFamily="18" charset="0"/>
                <a:ea typeface="楷体_GB2312" pitchFamily="49" charset="-122"/>
              </a:rPr>
              <a:t> </a:t>
            </a:r>
            <a:r>
              <a:rPr kumimoji="1" lang="en-US" altLang="zh-CN" sz="4400" b="1">
                <a:latin typeface="Times New Roman" panose="02020603050405020304" pitchFamily="18" charset="0"/>
                <a:sym typeface="Symbol" panose="05050102010706020507" pitchFamily="18" charset="2"/>
              </a:rPr>
              <a:t>+ </a:t>
            </a:r>
            <a:r>
              <a:rPr kumimoji="1" lang="en-US" altLang="zh-CN" sz="4400" b="1" i="1">
                <a:latin typeface="Times New Roman" panose="02020603050405020304" pitchFamily="18" charset="0"/>
              </a:rPr>
              <a:t>nRT</a:t>
            </a:r>
          </a:p>
          <a:p>
            <a:pPr>
              <a:lnSpc>
                <a:spcPct val="90000"/>
              </a:lnSpc>
              <a:spcBef>
                <a:spcPct val="20000"/>
              </a:spcBef>
            </a:pPr>
            <a:r>
              <a:rPr kumimoji="1" lang="en-US" altLang="zh-CN" sz="4400" b="1">
                <a:latin typeface="Times New Roman" panose="02020603050405020304" pitchFamily="18" charset="0"/>
                <a:ea typeface="楷体_GB2312" pitchFamily="49" charset="-122"/>
                <a:sym typeface="Symbol" panose="05050102010706020507" pitchFamily="18" charset="2"/>
              </a:rPr>
              <a:t> </a:t>
            </a:r>
            <a:r>
              <a:rPr kumimoji="1" lang="en-US" altLang="zh-CN" sz="4400" b="1" i="1">
                <a:latin typeface="Times New Roman" panose="02020603050405020304" pitchFamily="18" charset="0"/>
                <a:ea typeface="楷体_GB2312" pitchFamily="49" charset="-122"/>
              </a:rPr>
              <a:t>q</a:t>
            </a:r>
            <a:r>
              <a:rPr kumimoji="1" lang="en-US" altLang="zh-CN" sz="4400" b="1" i="1" baseline="-30000">
                <a:latin typeface="Times New Roman" panose="02020603050405020304" pitchFamily="18" charset="0"/>
                <a:ea typeface="楷体_GB2312" pitchFamily="49" charset="-122"/>
              </a:rPr>
              <a:t>V</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a:latin typeface="Times New Roman" panose="02020603050405020304" pitchFamily="18" charset="0"/>
                <a:ea typeface="楷体_GB2312" pitchFamily="49" charset="-122"/>
              </a:rPr>
              <a:t> </a:t>
            </a:r>
            <a:r>
              <a:rPr kumimoji="1" lang="en-US" altLang="zh-CN" sz="4400" b="1">
                <a:latin typeface="Times New Roman" panose="02020603050405020304" pitchFamily="18" charset="0"/>
                <a:sym typeface="Symbol" panose="05050102010706020507" pitchFamily="18" charset="2"/>
              </a:rPr>
              <a:t>= </a:t>
            </a:r>
            <a:r>
              <a:rPr kumimoji="1" lang="en-US" altLang="zh-CN" sz="4400" b="1" i="1">
                <a:latin typeface="Times New Roman" panose="02020603050405020304" pitchFamily="18" charset="0"/>
                <a:ea typeface="楷体_GB2312" pitchFamily="49" charset="-122"/>
              </a:rPr>
              <a:t>q</a:t>
            </a:r>
            <a:r>
              <a:rPr kumimoji="1" lang="en-US" altLang="zh-CN" sz="4400" b="1" i="1" baseline="-30000">
                <a:latin typeface="Times New Roman" panose="02020603050405020304" pitchFamily="18" charset="0"/>
                <a:ea typeface="楷体_GB2312" pitchFamily="49" charset="-122"/>
              </a:rPr>
              <a:t>p</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a:latin typeface="Times New Roman" panose="02020603050405020304" pitchFamily="18" charset="0"/>
                <a:ea typeface="楷体_GB2312" pitchFamily="49" charset="-122"/>
              </a:rPr>
              <a:t> </a:t>
            </a:r>
            <a:r>
              <a:rPr kumimoji="1" lang="en-US" altLang="zh-CN" sz="4400" b="1">
                <a:latin typeface="Times New Roman" panose="02020603050405020304" pitchFamily="18" charset="0"/>
                <a:sym typeface="Symbol" panose="05050102010706020507" pitchFamily="18" charset="2"/>
              </a:rPr>
              <a:t> </a:t>
            </a:r>
            <a:r>
              <a:rPr kumimoji="1" lang="en-US" altLang="zh-CN" sz="4400" b="1">
                <a:solidFill>
                  <a:srgbClr val="0000CC"/>
                </a:solidFill>
                <a:latin typeface="Times New Roman" panose="02020603050405020304" pitchFamily="18" charset="0"/>
                <a:sym typeface="Symbol" panose="05050102010706020507" pitchFamily="18" charset="2"/>
              </a:rPr>
              <a:t></a:t>
            </a:r>
            <a:r>
              <a:rPr kumimoji="1" lang="en-US" altLang="zh-CN" sz="4400" b="1" i="1">
                <a:solidFill>
                  <a:srgbClr val="0000CC"/>
                </a:solidFill>
                <a:latin typeface="Times New Roman" panose="02020603050405020304" pitchFamily="18" charset="0"/>
              </a:rPr>
              <a:t>n</a:t>
            </a:r>
            <a:r>
              <a:rPr kumimoji="1" lang="en-US" altLang="zh-CN" sz="4400" b="1" i="1">
                <a:latin typeface="Times New Roman" panose="02020603050405020304" pitchFamily="18" charset="0"/>
              </a:rPr>
              <a:t>RT </a:t>
            </a:r>
            <a:r>
              <a:rPr kumimoji="1" lang="en-US" altLang="zh-CN" sz="4400" b="1">
                <a:latin typeface="Times New Roman" panose="02020603050405020304" pitchFamily="18" charset="0"/>
              </a:rPr>
              <a:t>= </a:t>
            </a:r>
            <a:r>
              <a:rPr kumimoji="1" lang="en-US" altLang="zh-CN" sz="4400" b="1" i="1">
                <a:latin typeface="Times New Roman" panose="02020603050405020304" pitchFamily="18" charset="0"/>
                <a:ea typeface="楷体_GB2312" pitchFamily="49" charset="-122"/>
              </a:rPr>
              <a:t>q</a:t>
            </a:r>
            <a:r>
              <a:rPr kumimoji="1" lang="en-US" altLang="zh-CN" sz="4400" b="1" i="1" baseline="-30000">
                <a:latin typeface="Times New Roman" panose="02020603050405020304" pitchFamily="18" charset="0"/>
                <a:ea typeface="楷体_GB2312" pitchFamily="49" charset="-122"/>
              </a:rPr>
              <a:t>p</a:t>
            </a:r>
            <a:r>
              <a:rPr kumimoji="1" lang="en-US" altLang="zh-CN" sz="4400" b="1">
                <a:latin typeface="Times New Roman" panose="02020603050405020304" pitchFamily="18" charset="0"/>
                <a:ea typeface="楷体_GB2312" pitchFamily="49" charset="-122"/>
                <a:sym typeface="Symbol" panose="05050102010706020507" pitchFamily="18" charset="2"/>
              </a:rPr>
              <a:t></a:t>
            </a:r>
            <a:r>
              <a:rPr kumimoji="1" lang="en-US" altLang="zh-CN" sz="4400" b="1">
                <a:latin typeface="Times New Roman" panose="02020603050405020304" pitchFamily="18" charset="0"/>
                <a:ea typeface="楷体_GB2312" pitchFamily="49" charset="-122"/>
              </a:rPr>
              <a:t> </a:t>
            </a:r>
            <a:r>
              <a:rPr kumimoji="1" lang="en-US" altLang="zh-CN" sz="4400" b="1">
                <a:latin typeface="Times New Roman" panose="02020603050405020304" pitchFamily="18" charset="0"/>
                <a:sym typeface="Symbol" panose="05050102010706020507" pitchFamily="18" charset="2"/>
              </a:rPr>
              <a:t> </a:t>
            </a:r>
            <a:r>
              <a:rPr kumimoji="1" lang="en-US" altLang="zh-CN" sz="4400" b="1">
                <a:solidFill>
                  <a:srgbClr val="0000CC"/>
                </a:solidFill>
                <a:latin typeface="Times New Roman" panose="02020603050405020304" pitchFamily="18" charset="0"/>
                <a:sym typeface="Symbol" panose="05050102010706020507" pitchFamily="18" charset="2"/>
              </a:rPr>
              <a:t></a:t>
            </a:r>
            <a:r>
              <a:rPr kumimoji="1" lang="en-US" altLang="zh-CN" sz="4400" b="1" i="1">
                <a:solidFill>
                  <a:srgbClr val="0000CC"/>
                </a:solidFill>
                <a:latin typeface="Times New Roman" panose="02020603050405020304" pitchFamily="18" charset="0"/>
                <a:sym typeface="Symbol" panose="05050102010706020507" pitchFamily="18" charset="2"/>
              </a:rPr>
              <a:t></a:t>
            </a:r>
            <a:r>
              <a:rPr kumimoji="1" lang="en-US" altLang="zh-CN" sz="4400" b="1" i="1">
                <a:latin typeface="Times New Roman" panose="02020603050405020304" pitchFamily="18" charset="0"/>
              </a:rPr>
              <a:t>RT </a:t>
            </a:r>
          </a:p>
        </p:txBody>
      </p:sp>
      <p:sp>
        <p:nvSpPr>
          <p:cNvPr id="629766" name="AutoShape 6">
            <a:extLst>
              <a:ext uri="{FF2B5EF4-FFF2-40B4-BE49-F238E27FC236}">
                <a16:creationId xmlns:a16="http://schemas.microsoft.com/office/drawing/2014/main" id="{56B57E2A-3C20-435D-AB2B-C379CF34A114}"/>
              </a:ext>
            </a:extLst>
          </p:cNvPr>
          <p:cNvSpPr>
            <a:spLocks noChangeArrowheads="1"/>
          </p:cNvSpPr>
          <p:nvPr/>
        </p:nvSpPr>
        <p:spPr bwMode="auto">
          <a:xfrm>
            <a:off x="3419475" y="5013325"/>
            <a:ext cx="5473700" cy="1323975"/>
          </a:xfrm>
          <a:prstGeom prst="wedgeRectCallout">
            <a:avLst>
              <a:gd name="adj1" fmla="val -9977"/>
              <a:gd name="adj2" fmla="val -115468"/>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600" b="1">
                <a:latin typeface="Times New Roman" panose="02020603050405020304" pitchFamily="18" charset="0"/>
              </a:rPr>
              <a:t>mol</a:t>
            </a:r>
            <a:r>
              <a:rPr lang="en-US" altLang="zh-CN" sz="3600" b="1">
                <a:latin typeface="Times New Roman" panose="02020603050405020304" pitchFamily="18" charset="0"/>
                <a:sym typeface="Symbol" panose="05050102010706020507" pitchFamily="18" charset="2"/>
              </a:rPr>
              <a:t>J</a:t>
            </a:r>
            <a:r>
              <a:rPr lang="en-US" altLang="zh-CN" sz="3600" b="1">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a:latin typeface="Times New Roman" panose="02020603050405020304" pitchFamily="18" charset="0"/>
                <a:sym typeface="Symbol" panose="05050102010706020507" pitchFamily="18" charset="2"/>
              </a:rPr>
              <a:t>mol</a:t>
            </a:r>
            <a:r>
              <a:rPr lang="en-US" altLang="zh-CN" sz="3600" b="1" baseline="3000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baseline="30000">
                <a:latin typeface="Times New Roman" panose="02020603050405020304" pitchFamily="18" charset="0"/>
                <a:sym typeface="Symbol" panose="05050102010706020507" pitchFamily="18" charset="2"/>
              </a:rPr>
              <a:t>1</a:t>
            </a:r>
            <a:r>
              <a:rPr lang="en-US" altLang="zh-CN" sz="3600" b="1">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a:latin typeface="Times New Roman" panose="02020603050405020304" pitchFamily="18" charset="0"/>
                <a:sym typeface="Symbol" panose="05050102010706020507" pitchFamily="18" charset="2"/>
              </a:rPr>
              <a:t>K</a:t>
            </a:r>
            <a:r>
              <a:rPr lang="en-US" altLang="zh-CN" sz="3600" b="1" baseline="3000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baseline="30000">
                <a:latin typeface="Times New Roman" panose="02020603050405020304" pitchFamily="18" charset="0"/>
                <a:sym typeface="Symbol" panose="05050102010706020507" pitchFamily="18" charset="2"/>
              </a:rPr>
              <a:t>1</a:t>
            </a:r>
            <a:r>
              <a:rPr lang="en-US" altLang="zh-CN" sz="3600" b="1">
                <a:latin typeface="Times New Roman" panose="02020603050405020304" pitchFamily="18" charset="0"/>
                <a:sym typeface="Symbol" panose="05050102010706020507" pitchFamily="18" charset="2"/>
              </a:rPr>
              <a:t>K10</a:t>
            </a:r>
            <a:r>
              <a:rPr lang="en-US" altLang="zh-CN" sz="3600" b="1" baseline="3000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baseline="30000">
                <a:latin typeface="Times New Roman" panose="02020603050405020304" pitchFamily="18" charset="0"/>
                <a:sym typeface="Symbol" panose="05050102010706020507" pitchFamily="18" charset="2"/>
              </a:rPr>
              <a:t>3</a:t>
            </a:r>
          </a:p>
          <a:p>
            <a:pPr algn="ctr"/>
            <a:r>
              <a:rPr lang="en-US" altLang="zh-CN" sz="3600" b="1">
                <a:latin typeface="Times New Roman" panose="02020603050405020304" pitchFamily="18" charset="0"/>
                <a:sym typeface="Symbol" panose="05050102010706020507" pitchFamily="18" charset="2"/>
              </a:rPr>
              <a:t>= kJ</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29762">
                                            <p:txEl>
                                              <p:pRg st="0" end="0"/>
                                            </p:txEl>
                                          </p:spTgt>
                                        </p:tgtEl>
                                        <p:attrNameLst>
                                          <p:attrName>style.visibility</p:attrName>
                                        </p:attrNameLst>
                                      </p:cBhvr>
                                      <p:to>
                                        <p:strVal val="visible"/>
                                      </p:to>
                                    </p:set>
                                    <p:anim calcmode="lin" valueType="num">
                                      <p:cBhvr additive="base">
                                        <p:cTn id="7" dur="500" fill="hold"/>
                                        <p:tgtEl>
                                          <p:spTgt spid="62976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976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29762">
                                            <p:txEl>
                                              <p:pRg st="1" end="1"/>
                                            </p:txEl>
                                          </p:spTgt>
                                        </p:tgtEl>
                                        <p:attrNameLst>
                                          <p:attrName>style.visibility</p:attrName>
                                        </p:attrNameLst>
                                      </p:cBhvr>
                                      <p:to>
                                        <p:strVal val="visible"/>
                                      </p:to>
                                    </p:set>
                                    <p:anim calcmode="lin" valueType="num">
                                      <p:cBhvr additive="base">
                                        <p:cTn id="13" dur="500" fill="hold"/>
                                        <p:tgtEl>
                                          <p:spTgt spid="62976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29762">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29765"/>
                                        </p:tgtEl>
                                        <p:attrNameLst>
                                          <p:attrName>style.visibility</p:attrName>
                                        </p:attrNameLst>
                                      </p:cBhvr>
                                      <p:to>
                                        <p:strVal val="visible"/>
                                      </p:to>
                                    </p:set>
                                    <p:animEffect transition="in" filter="blinds(horizontal)">
                                      <p:cBhvr>
                                        <p:cTn id="19" dur="500"/>
                                        <p:tgtEl>
                                          <p:spTgt spid="62976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629763">
                                            <p:txEl>
                                              <p:pRg st="0" end="0"/>
                                            </p:txEl>
                                          </p:spTgt>
                                        </p:tgtEl>
                                        <p:attrNameLst>
                                          <p:attrName>style.visibility</p:attrName>
                                        </p:attrNameLst>
                                      </p:cBhvr>
                                      <p:to>
                                        <p:strVal val="visible"/>
                                      </p:to>
                                    </p:set>
                                    <p:anim calcmode="lin" valueType="num">
                                      <p:cBhvr additive="base">
                                        <p:cTn id="24" dur="500" fill="hold"/>
                                        <p:tgtEl>
                                          <p:spTgt spid="62976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297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629763">
                                            <p:txEl>
                                              <p:pRg st="1" end="1"/>
                                            </p:txEl>
                                          </p:spTgt>
                                        </p:tgtEl>
                                        <p:attrNameLst>
                                          <p:attrName>style.visibility</p:attrName>
                                        </p:attrNameLst>
                                      </p:cBhvr>
                                      <p:to>
                                        <p:strVal val="visible"/>
                                      </p:to>
                                    </p:set>
                                    <p:anim calcmode="lin" valueType="num">
                                      <p:cBhvr additive="base">
                                        <p:cTn id="30" dur="500" fill="hold"/>
                                        <p:tgtEl>
                                          <p:spTgt spid="629763">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297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29766"/>
                                        </p:tgtEl>
                                        <p:attrNameLst>
                                          <p:attrName>style.visibility</p:attrName>
                                        </p:attrNameLst>
                                      </p:cBhvr>
                                      <p:to>
                                        <p:strVal val="visible"/>
                                      </p:to>
                                    </p:set>
                                    <p:animEffect transition="in" filter="blinds(horizontal)">
                                      <p:cBhvr>
                                        <p:cTn id="36" dur="500"/>
                                        <p:tgtEl>
                                          <p:spTgt spid="629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2" grpId="0" build="p" autoUpdateAnimBg="0"/>
      <p:bldP spid="629765" grpId="0"/>
      <p:bldP spid="62976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713948A4-4733-4BDB-9CAD-097437881060}"/>
              </a:ext>
            </a:extLst>
          </p:cNvPr>
          <p:cNvSpPr>
            <a:spLocks noGrp="1"/>
          </p:cNvSpPr>
          <p:nvPr>
            <p:ph type="sldNum" sz="quarter" idx="12"/>
          </p:nvPr>
        </p:nvSpPr>
        <p:spPr/>
        <p:txBody>
          <a:bodyPr/>
          <a:lstStyle/>
          <a:p>
            <a:fld id="{F38F1E8E-4B37-4D0D-BEAC-7992A5792002}" type="slidenum">
              <a:rPr lang="en-US" altLang="zh-CN"/>
              <a:pPr/>
              <a:t>81</a:t>
            </a:fld>
            <a:endParaRPr lang="en-US" altLang="zh-CN"/>
          </a:p>
        </p:txBody>
      </p:sp>
      <p:sp>
        <p:nvSpPr>
          <p:cNvPr id="723970" name="Rectangle 2">
            <a:extLst>
              <a:ext uri="{FF2B5EF4-FFF2-40B4-BE49-F238E27FC236}">
                <a16:creationId xmlns:a16="http://schemas.microsoft.com/office/drawing/2014/main" id="{321B901D-5A86-44DF-B442-BAADB782A596}"/>
              </a:ext>
            </a:extLst>
          </p:cNvPr>
          <p:cNvSpPr>
            <a:spLocks noGrp="1" noChangeArrowheads="1"/>
          </p:cNvSpPr>
          <p:nvPr>
            <p:ph type="title"/>
          </p:nvPr>
        </p:nvSpPr>
        <p:spPr>
          <a:xfrm>
            <a:off x="250825" y="188913"/>
            <a:ext cx="8229600" cy="854075"/>
          </a:xfrm>
        </p:spPr>
        <p:txBody>
          <a:bodyPr/>
          <a:lstStyle/>
          <a:p>
            <a:pPr algn="l"/>
            <a:r>
              <a:rPr lang="en-US" altLang="zh-CN" sz="4000" b="1"/>
              <a:t>1.2.3 </a:t>
            </a:r>
            <a:r>
              <a:rPr lang="zh-CN" altLang="en-US" sz="4000" b="1"/>
              <a:t>反应的标准摩尔焓变</a:t>
            </a:r>
          </a:p>
        </p:txBody>
      </p:sp>
      <p:sp>
        <p:nvSpPr>
          <p:cNvPr id="723971" name="Rectangle 3">
            <a:extLst>
              <a:ext uri="{FF2B5EF4-FFF2-40B4-BE49-F238E27FC236}">
                <a16:creationId xmlns:a16="http://schemas.microsoft.com/office/drawing/2014/main" id="{13B65373-DB2A-4BC7-865B-4E973488B871}"/>
              </a:ext>
            </a:extLst>
          </p:cNvPr>
          <p:cNvSpPr>
            <a:spLocks noGrp="1" noChangeArrowheads="1"/>
          </p:cNvSpPr>
          <p:nvPr>
            <p:ph type="body" idx="1"/>
          </p:nvPr>
        </p:nvSpPr>
        <p:spPr>
          <a:xfrm>
            <a:off x="250825" y="981075"/>
            <a:ext cx="8229600" cy="863600"/>
          </a:xfrm>
        </p:spPr>
        <p:txBody>
          <a:bodyPr/>
          <a:lstStyle/>
          <a:p>
            <a:pPr>
              <a:buFontTx/>
              <a:buNone/>
            </a:pPr>
            <a:r>
              <a:rPr lang="en-US" altLang="zh-CN" sz="4000" b="1"/>
              <a:t>1. </a:t>
            </a:r>
            <a:r>
              <a:rPr lang="zh-CN" altLang="en-US" sz="4000" b="1"/>
              <a:t>热力学标准状态</a:t>
            </a:r>
            <a:r>
              <a:rPr lang="en-US" altLang="zh-CN" sz="4000" b="1"/>
              <a:t>(</a:t>
            </a:r>
            <a:r>
              <a:rPr kumimoji="1" lang="en-US" altLang="zh-CN" sz="4000" b="1" baseline="30000">
                <a:sym typeface="Symbol" panose="05050102010706020507" pitchFamily="18" charset="2"/>
              </a:rPr>
              <a:t>Ɵ</a:t>
            </a:r>
            <a:r>
              <a:rPr lang="en-US" altLang="zh-CN" sz="4000" b="1"/>
              <a:t>)</a:t>
            </a:r>
          </a:p>
        </p:txBody>
      </p:sp>
      <p:sp>
        <p:nvSpPr>
          <p:cNvPr id="723972" name="Rectangle 4">
            <a:extLst>
              <a:ext uri="{FF2B5EF4-FFF2-40B4-BE49-F238E27FC236}">
                <a16:creationId xmlns:a16="http://schemas.microsoft.com/office/drawing/2014/main" id="{78824F32-F7AD-46E9-AC91-8890BCC7E89D}"/>
              </a:ext>
            </a:extLst>
          </p:cNvPr>
          <p:cNvSpPr>
            <a:spLocks noChangeArrowheads="1"/>
          </p:cNvSpPr>
          <p:nvPr/>
        </p:nvSpPr>
        <p:spPr bwMode="auto">
          <a:xfrm>
            <a:off x="250825" y="1700213"/>
            <a:ext cx="86106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defRPr kumimoji="1" sz="2400">
                <a:solidFill>
                  <a:schemeClr val="tx1"/>
                </a:solidFill>
                <a:latin typeface="Times New Roman" panose="02020603050405020304" pitchFamily="18" charset="0"/>
                <a:ea typeface="宋体" panose="02010600030101010101" pitchFamily="2" charset="-122"/>
              </a:defRPr>
            </a:lvl1pPr>
            <a:lvl2pPr marL="893763">
              <a:defRPr kumimoji="1" sz="2400">
                <a:solidFill>
                  <a:schemeClr val="tx1"/>
                </a:solidFill>
                <a:latin typeface="Times New Roman" panose="02020603050405020304" pitchFamily="18" charset="0"/>
                <a:ea typeface="宋体" panose="02010600030101010101" pitchFamily="2" charset="-122"/>
              </a:defRPr>
            </a:lvl2pPr>
            <a:lvl3pPr marL="107315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buFontTx/>
              <a:buChar char="•"/>
            </a:pPr>
            <a:r>
              <a:rPr lang="zh-CN" altLang="en-US" sz="3600" b="1">
                <a:ea typeface="楷体_GB2312" pitchFamily="49" charset="-122"/>
              </a:rPr>
              <a:t>气态物质的标准态是指气体分压为</a:t>
            </a:r>
            <a:r>
              <a:rPr lang="en-US" altLang="zh-CN" sz="3600" b="1">
                <a:ea typeface="楷体_GB2312" pitchFamily="49" charset="-122"/>
              </a:rPr>
              <a:t>100 kPa (1 bar, </a:t>
            </a:r>
            <a:r>
              <a:rPr lang="en-US" altLang="zh-CN" sz="3600" b="1" i="1">
                <a:ea typeface="楷体_GB2312" pitchFamily="49" charset="-122"/>
              </a:rPr>
              <a:t>p</a:t>
            </a:r>
            <a:r>
              <a:rPr lang="en-US" altLang="zh-CN" sz="3600" b="1" baseline="30000">
                <a:latin typeface="Arial Unicode MS" pitchFamily="34" charset="-122"/>
                <a:ea typeface="Arial Unicode MS" pitchFamily="34" charset="-122"/>
                <a:sym typeface="Symbol" panose="05050102010706020507" pitchFamily="18" charset="2"/>
              </a:rPr>
              <a:t>Ɵ</a:t>
            </a:r>
            <a:r>
              <a:rPr lang="en-US" altLang="zh-CN" sz="3600" b="1">
                <a:cs typeface="Times New Roman" panose="02020603050405020304" pitchFamily="18" charset="0"/>
                <a:sym typeface="Webdings" panose="05030102010509060703" pitchFamily="18" charset="2"/>
              </a:rPr>
              <a:t>, </a:t>
            </a:r>
            <a:r>
              <a:rPr lang="zh-CN" altLang="en-US" sz="3600" b="1">
                <a:cs typeface="Times New Roman" panose="02020603050405020304" pitchFamily="18" charset="0"/>
                <a:sym typeface="Webdings" panose="05030102010509060703" pitchFamily="18" charset="2"/>
              </a:rPr>
              <a:t>标准压力</a:t>
            </a:r>
            <a:r>
              <a:rPr lang="en-US" altLang="zh-CN" sz="3600" b="1">
                <a:ea typeface="楷体_GB2312" pitchFamily="49" charset="-122"/>
              </a:rPr>
              <a:t>);</a:t>
            </a:r>
          </a:p>
        </p:txBody>
      </p:sp>
      <p:sp>
        <p:nvSpPr>
          <p:cNvPr id="723973" name="Rectangle 5">
            <a:extLst>
              <a:ext uri="{FF2B5EF4-FFF2-40B4-BE49-F238E27FC236}">
                <a16:creationId xmlns:a16="http://schemas.microsoft.com/office/drawing/2014/main" id="{A6015816-1002-4DAE-9800-F83F368C508A}"/>
              </a:ext>
            </a:extLst>
          </p:cNvPr>
          <p:cNvSpPr>
            <a:spLocks noChangeArrowheads="1"/>
          </p:cNvSpPr>
          <p:nvPr/>
        </p:nvSpPr>
        <p:spPr bwMode="auto">
          <a:xfrm>
            <a:off x="179388" y="2997200"/>
            <a:ext cx="8569325"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defRPr kumimoji="1" sz="2400">
                <a:solidFill>
                  <a:schemeClr val="tx1"/>
                </a:solidFill>
                <a:latin typeface="Times New Roman" panose="02020603050405020304" pitchFamily="18" charset="0"/>
                <a:ea typeface="宋体" panose="02010600030101010101" pitchFamily="2" charset="-122"/>
              </a:defRPr>
            </a:lvl1pPr>
            <a:lvl2pPr marL="541338">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buFontTx/>
              <a:buChar char="•"/>
            </a:pPr>
            <a:r>
              <a:rPr lang="zh-CN" altLang="en-US" sz="3600" b="1">
                <a:ea typeface="楷体_GB2312" pitchFamily="49" charset="-122"/>
              </a:rPr>
              <a:t>对于固体或液体，以纯物质为标准态。</a:t>
            </a:r>
          </a:p>
        </p:txBody>
      </p:sp>
      <p:sp>
        <p:nvSpPr>
          <p:cNvPr id="723974" name="Rectangle 6">
            <a:extLst>
              <a:ext uri="{FF2B5EF4-FFF2-40B4-BE49-F238E27FC236}">
                <a16:creationId xmlns:a16="http://schemas.microsoft.com/office/drawing/2014/main" id="{0AACB13C-4DE5-4AAC-B875-D41ED25392E9}"/>
              </a:ext>
            </a:extLst>
          </p:cNvPr>
          <p:cNvSpPr>
            <a:spLocks noChangeArrowheads="1"/>
          </p:cNvSpPr>
          <p:nvPr/>
        </p:nvSpPr>
        <p:spPr bwMode="auto">
          <a:xfrm>
            <a:off x="250825" y="3644900"/>
            <a:ext cx="8424863" cy="190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defRPr kumimoji="1" sz="2400">
                <a:solidFill>
                  <a:schemeClr val="tx1"/>
                </a:solidFill>
                <a:latin typeface="Times New Roman" panose="02020603050405020304" pitchFamily="18" charset="0"/>
                <a:ea typeface="宋体" panose="02010600030101010101" pitchFamily="2" charset="-122"/>
              </a:defRPr>
            </a:lvl1pPr>
            <a:lvl2pPr marL="541338">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buFontTx/>
              <a:buChar char="•"/>
            </a:pPr>
            <a:r>
              <a:rPr lang="zh-CN" altLang="en-US" sz="3600" b="1">
                <a:ea typeface="楷体_GB2312" pitchFamily="49" charset="-122"/>
              </a:rPr>
              <a:t>对于溶液中的溶质，其标准态是质量摩尔浓度 </a:t>
            </a:r>
            <a:r>
              <a:rPr lang="en-US" altLang="zh-CN" sz="3600" b="1" i="1">
                <a:ea typeface="楷体_GB2312" pitchFamily="49" charset="-122"/>
              </a:rPr>
              <a:t>m</a:t>
            </a:r>
            <a:r>
              <a:rPr lang="en-US" altLang="zh-CN" sz="3600" b="1">
                <a:ea typeface="楷体_GB2312" pitchFamily="49" charset="-122"/>
              </a:rPr>
              <a:t> = 1 mol</a:t>
            </a:r>
            <a:r>
              <a:rPr lang="en-US" altLang="zh-CN" sz="3600" b="1">
                <a:ea typeface="楷体_GB2312" pitchFamily="49" charset="-122"/>
                <a:cs typeface="Times New Roman" panose="02020603050405020304" pitchFamily="18" charset="0"/>
                <a:sym typeface="Symbol" panose="05050102010706020507" pitchFamily="18" charset="2"/>
              </a:rPr>
              <a:t>•</a:t>
            </a:r>
            <a:r>
              <a:rPr lang="en-US" altLang="zh-CN" sz="3600" b="1">
                <a:ea typeface="楷体_GB2312" pitchFamily="49" charset="-122"/>
                <a:sym typeface="Symbol" panose="05050102010706020507" pitchFamily="18" charset="2"/>
              </a:rPr>
              <a:t>kg</a:t>
            </a:r>
            <a:r>
              <a:rPr lang="en-US" altLang="zh-CN" sz="3600" b="1" baseline="30000">
                <a:ea typeface="楷体_GB2312" pitchFamily="49" charset="-122"/>
                <a:sym typeface="Symbol" panose="05050102010706020507" pitchFamily="18" charset="2"/>
              </a:rPr>
              <a:t>–1</a:t>
            </a:r>
            <a:r>
              <a:rPr lang="en-US" altLang="zh-CN" sz="3600" b="1">
                <a:ea typeface="楷体_GB2312" pitchFamily="49" charset="-122"/>
                <a:sym typeface="Symbol" panose="05050102010706020507" pitchFamily="18" charset="2"/>
              </a:rPr>
              <a:t> </a:t>
            </a:r>
            <a:r>
              <a:rPr lang="zh-CN" altLang="en-US" sz="3600" b="1">
                <a:ea typeface="楷体_GB2312" pitchFamily="49" charset="-122"/>
                <a:sym typeface="Symbol" panose="05050102010706020507" pitchFamily="18" charset="2"/>
              </a:rPr>
              <a:t>或近似为 </a:t>
            </a:r>
            <a:r>
              <a:rPr lang="en-US" altLang="zh-CN" sz="3600" b="1" i="1">
                <a:ea typeface="楷体_GB2312" pitchFamily="49" charset="-122"/>
              </a:rPr>
              <a:t>c</a:t>
            </a:r>
            <a:r>
              <a:rPr lang="en-US" altLang="zh-CN" sz="3600" b="1" baseline="30000">
                <a:sym typeface="Webdings" panose="05030102010509060703" pitchFamily="18" charset="2"/>
              </a:rPr>
              <a:t> </a:t>
            </a:r>
            <a:r>
              <a:rPr lang="en-US" altLang="zh-CN" sz="3600" b="1">
                <a:ea typeface="楷体_GB2312" pitchFamily="49" charset="-122"/>
              </a:rPr>
              <a:t>= 1.0 mol</a:t>
            </a:r>
            <a:r>
              <a:rPr lang="en-US" altLang="zh-CN" sz="3600" b="1">
                <a:ea typeface="楷体_GB2312" pitchFamily="49" charset="-122"/>
                <a:sym typeface="Symbol" panose="05050102010706020507" pitchFamily="18" charset="2"/>
              </a:rPr>
              <a:t>•</a:t>
            </a:r>
            <a:r>
              <a:rPr lang="en-US" altLang="zh-CN" sz="3600" b="1">
                <a:ea typeface="楷体_GB2312" pitchFamily="49" charset="-122"/>
              </a:rPr>
              <a:t>dm</a:t>
            </a:r>
            <a:r>
              <a:rPr lang="en-US" altLang="zh-CN" sz="3600" b="1" baseline="30000">
                <a:ea typeface="楷体_GB2312" pitchFamily="49" charset="-122"/>
              </a:rPr>
              <a:t>–3 </a:t>
            </a:r>
            <a:r>
              <a:rPr lang="en-US" altLang="zh-CN" sz="3600" b="1">
                <a:ea typeface="楷体_GB2312" pitchFamily="49" charset="-122"/>
              </a:rPr>
              <a:t>(</a:t>
            </a:r>
            <a:r>
              <a:rPr lang="en-US" altLang="zh-CN" sz="3600" b="1" i="1">
                <a:ea typeface="楷体_GB2312" pitchFamily="49" charset="-122"/>
              </a:rPr>
              <a:t>c</a:t>
            </a:r>
            <a:r>
              <a:rPr lang="en-US" altLang="zh-CN" sz="3600" b="1" baseline="30000">
                <a:latin typeface="Arial Unicode MS" pitchFamily="34" charset="-122"/>
                <a:ea typeface="Arial Unicode MS" pitchFamily="34" charset="-122"/>
                <a:sym typeface="Symbol" panose="05050102010706020507" pitchFamily="18" charset="2"/>
              </a:rPr>
              <a:t>Ɵ</a:t>
            </a:r>
            <a:r>
              <a:rPr lang="en-US" altLang="zh-CN" sz="3600" b="1">
                <a:ea typeface="楷体_GB2312" pitchFamily="49" charset="-122"/>
              </a:rPr>
              <a:t>, </a:t>
            </a:r>
            <a:r>
              <a:rPr lang="zh-CN" altLang="en-US" sz="3600" b="1">
                <a:ea typeface="楷体_GB2312" pitchFamily="49" charset="-122"/>
              </a:rPr>
              <a:t>标准浓度</a:t>
            </a:r>
            <a:r>
              <a:rPr lang="en-US" altLang="zh-CN" sz="3600" b="1">
                <a:ea typeface="楷体_GB2312" pitchFamily="49" charset="-122"/>
              </a:rPr>
              <a:t>)</a:t>
            </a:r>
            <a:r>
              <a:rPr lang="zh-CN" altLang="en-US" sz="3600" b="1">
                <a:ea typeface="楷体_GB2312" pitchFamily="49" charset="-122"/>
              </a:rPr>
              <a:t>。</a:t>
            </a:r>
          </a:p>
        </p:txBody>
      </p:sp>
      <p:sp>
        <p:nvSpPr>
          <p:cNvPr id="723975" name="Rectangle 7">
            <a:extLst>
              <a:ext uri="{FF2B5EF4-FFF2-40B4-BE49-F238E27FC236}">
                <a16:creationId xmlns:a16="http://schemas.microsoft.com/office/drawing/2014/main" id="{E85907EA-6BCB-4923-B03F-C0DFF8CB8170}"/>
              </a:ext>
            </a:extLst>
          </p:cNvPr>
          <p:cNvSpPr>
            <a:spLocks noChangeArrowheads="1"/>
          </p:cNvSpPr>
          <p:nvPr/>
        </p:nvSpPr>
        <p:spPr bwMode="auto">
          <a:xfrm>
            <a:off x="971550" y="5608638"/>
            <a:ext cx="77041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3200" b="1">
                <a:solidFill>
                  <a:srgbClr val="FF0000"/>
                </a:solidFill>
                <a:latin typeface="Arial" panose="020B0604020202020204" pitchFamily="34" charset="0"/>
              </a:rPr>
              <a:t>注意：</a:t>
            </a:r>
            <a:r>
              <a:rPr kumimoji="0" lang="zh-CN" altLang="en-US" sz="3200" b="1">
                <a:solidFill>
                  <a:srgbClr val="0000FF"/>
                </a:solidFill>
                <a:latin typeface="Arial" panose="020B0604020202020204" pitchFamily="34" charset="0"/>
              </a:rPr>
              <a:t>热力学标态并未对温度有限定，</a:t>
            </a:r>
          </a:p>
          <a:p>
            <a:r>
              <a:rPr kumimoji="0" lang="zh-CN" altLang="en-US" sz="3200" b="1">
                <a:solidFill>
                  <a:srgbClr val="0000FF"/>
                </a:solidFill>
                <a:latin typeface="Arial" panose="020B0604020202020204" pitchFamily="34" charset="0"/>
              </a:rPr>
              <a:t>           任何温度下都有热力学标态。</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23972"/>
                                        </p:tgtEl>
                                        <p:attrNameLst>
                                          <p:attrName>style.visibility</p:attrName>
                                        </p:attrNameLst>
                                      </p:cBhvr>
                                      <p:to>
                                        <p:strVal val="visible"/>
                                      </p:to>
                                    </p:set>
                                    <p:animEffect transition="in" filter="wipe(left)">
                                      <p:cBhvr>
                                        <p:cTn id="7" dur="75"/>
                                        <p:tgtEl>
                                          <p:spTgt spid="723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723973"/>
                                        </p:tgtEl>
                                        <p:attrNameLst>
                                          <p:attrName>style.visibility</p:attrName>
                                        </p:attrNameLst>
                                      </p:cBhvr>
                                      <p:to>
                                        <p:strVal val="visible"/>
                                      </p:to>
                                    </p:set>
                                    <p:animEffect transition="in" filter="wipe(left)">
                                      <p:cBhvr>
                                        <p:cTn id="12" dur="75"/>
                                        <p:tgtEl>
                                          <p:spTgt spid="723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723974"/>
                                        </p:tgtEl>
                                        <p:attrNameLst>
                                          <p:attrName>style.visibility</p:attrName>
                                        </p:attrNameLst>
                                      </p:cBhvr>
                                      <p:to>
                                        <p:strVal val="visible"/>
                                      </p:to>
                                    </p:set>
                                    <p:animEffect transition="in" filter="wipe(left)">
                                      <p:cBhvr>
                                        <p:cTn id="17" dur="75"/>
                                        <p:tgtEl>
                                          <p:spTgt spid="7239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3975"/>
                                        </p:tgtEl>
                                        <p:attrNameLst>
                                          <p:attrName>style.visibility</p:attrName>
                                        </p:attrNameLst>
                                      </p:cBhvr>
                                      <p:to>
                                        <p:strVal val="visible"/>
                                      </p:to>
                                    </p:set>
                                    <p:animEffect transition="in" filter="blinds(horizontal)">
                                      <p:cBhvr>
                                        <p:cTn id="22" dur="500"/>
                                        <p:tgtEl>
                                          <p:spTgt spid="723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2" grpId="0" autoUpdateAnimBg="0"/>
      <p:bldP spid="723973" grpId="0" autoUpdateAnimBg="0"/>
      <p:bldP spid="723974" grpId="0" autoUpdateAnimBg="0"/>
      <p:bldP spid="72397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401841E7-CBEB-46DF-BCD7-8C0E8D548989}"/>
              </a:ext>
            </a:extLst>
          </p:cNvPr>
          <p:cNvSpPr>
            <a:spLocks noGrp="1"/>
          </p:cNvSpPr>
          <p:nvPr>
            <p:ph type="sldNum" sz="quarter" idx="12"/>
          </p:nvPr>
        </p:nvSpPr>
        <p:spPr/>
        <p:txBody>
          <a:bodyPr/>
          <a:lstStyle/>
          <a:p>
            <a:fld id="{BB79C1D7-DF60-40DF-A03A-97A7AFEEACD2}" type="slidenum">
              <a:rPr lang="en-US" altLang="zh-CN"/>
              <a:pPr/>
              <a:t>82</a:t>
            </a:fld>
            <a:endParaRPr lang="en-US" altLang="zh-CN"/>
          </a:p>
        </p:txBody>
      </p:sp>
      <p:sp>
        <p:nvSpPr>
          <p:cNvPr id="109571" name="Rectangle 3">
            <a:extLst>
              <a:ext uri="{FF2B5EF4-FFF2-40B4-BE49-F238E27FC236}">
                <a16:creationId xmlns:a16="http://schemas.microsoft.com/office/drawing/2014/main" id="{10F42C37-7A20-4CFF-A6D3-6C6F75F3C2AD}"/>
              </a:ext>
            </a:extLst>
          </p:cNvPr>
          <p:cNvSpPr>
            <a:spLocks noGrp="1" noChangeArrowheads="1"/>
          </p:cNvSpPr>
          <p:nvPr>
            <p:ph type="body" idx="1"/>
          </p:nvPr>
        </p:nvSpPr>
        <p:spPr>
          <a:xfrm>
            <a:off x="179388" y="115888"/>
            <a:ext cx="8439150" cy="5399087"/>
          </a:xfrm>
        </p:spPr>
        <p:txBody>
          <a:bodyPr/>
          <a:lstStyle/>
          <a:p>
            <a:pPr algn="just">
              <a:buFontTx/>
              <a:buNone/>
            </a:pPr>
            <a:r>
              <a:rPr lang="en-US" altLang="zh-CN" sz="4000" b="1">
                <a:solidFill>
                  <a:schemeClr val="tx2"/>
                </a:solidFill>
                <a:latin typeface="Times New Roman" panose="02020603050405020304" pitchFamily="18" charset="0"/>
                <a:ea typeface="楷体_GB2312" pitchFamily="49" charset="-122"/>
              </a:rPr>
              <a:t>2. </a:t>
            </a:r>
            <a:r>
              <a:rPr lang="zh-CN" altLang="en-US" sz="4000" b="1">
                <a:solidFill>
                  <a:schemeClr val="tx2"/>
                </a:solidFill>
                <a:latin typeface="Times New Roman" panose="02020603050405020304" pitchFamily="18" charset="0"/>
                <a:ea typeface="楷体_GB2312" pitchFamily="49" charset="-122"/>
              </a:rPr>
              <a:t>标准摩尔生成焓</a:t>
            </a:r>
          </a:p>
          <a:p>
            <a:pPr algn="just">
              <a:buFontTx/>
              <a:buNone/>
            </a:pPr>
            <a:r>
              <a:rPr lang="zh-CN" altLang="en-US" sz="4400" b="1">
                <a:latin typeface="Times New Roman" panose="02020603050405020304" pitchFamily="18" charset="0"/>
                <a:ea typeface="楷体_GB2312" pitchFamily="49" charset="-122"/>
              </a:rPr>
              <a:t>   </a:t>
            </a:r>
            <a:r>
              <a:rPr lang="zh-CN" altLang="en-US" sz="3600" b="1">
                <a:latin typeface="Times New Roman" panose="02020603050405020304" pitchFamily="18" charset="0"/>
                <a:ea typeface="楷体_GB2312" pitchFamily="49" charset="-122"/>
              </a:rPr>
              <a:t>一种物质的标准摩尔生成焓（标准摩尔生成热）：</a:t>
            </a:r>
          </a:p>
          <a:p>
            <a:pPr algn="just">
              <a:buFontTx/>
              <a:buNone/>
            </a:pPr>
            <a:r>
              <a:rPr lang="zh-CN" altLang="en-US" sz="4400" b="1">
                <a:solidFill>
                  <a:srgbClr val="0000FF"/>
                </a:solidFill>
                <a:latin typeface="Times New Roman" panose="02020603050405020304" pitchFamily="18" charset="0"/>
                <a:ea typeface="楷体_GB2312" pitchFamily="49" charset="-122"/>
              </a:rPr>
              <a:t>某温度下，在标准状态时，由 各种元素的指定单质  生成 </a:t>
            </a:r>
            <a:r>
              <a:rPr lang="en-US" altLang="zh-CN" sz="4400" b="1">
                <a:solidFill>
                  <a:srgbClr val="0000FF"/>
                </a:solidFill>
                <a:latin typeface="Times New Roman" panose="02020603050405020304" pitchFamily="18" charset="0"/>
                <a:ea typeface="楷体_GB2312" pitchFamily="49" charset="-122"/>
              </a:rPr>
              <a:t>1 mol </a:t>
            </a:r>
            <a:r>
              <a:rPr lang="zh-CN" altLang="en-US" sz="4400" b="1">
                <a:solidFill>
                  <a:srgbClr val="0000FF"/>
                </a:solidFill>
                <a:latin typeface="Times New Roman" panose="02020603050405020304" pitchFamily="18" charset="0"/>
                <a:ea typeface="楷体_GB2312" pitchFamily="49" charset="-122"/>
              </a:rPr>
              <a:t>某纯物质的焓变。</a:t>
            </a:r>
            <a:r>
              <a:rPr lang="zh-CN" altLang="en-US" sz="4400" b="1">
                <a:latin typeface="Times New Roman" panose="02020603050405020304" pitchFamily="18" charset="0"/>
                <a:ea typeface="楷体_GB2312" pitchFamily="49" charset="-122"/>
              </a:rPr>
              <a:t>用符号</a:t>
            </a:r>
            <a:r>
              <a:rPr lang="zh-CN" altLang="en-US" sz="4400" b="1">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sz="4400" b="1" baseline="-25000">
                <a:solidFill>
                  <a:srgbClr val="0000FF"/>
                </a:solidFill>
                <a:latin typeface="Times New Roman" panose="02020603050405020304" pitchFamily="18" charset="0"/>
                <a:ea typeface="楷体_GB2312" pitchFamily="49" charset="-122"/>
              </a:rPr>
              <a:t>f</a:t>
            </a:r>
            <a:r>
              <a:rPr lang="en-US" altLang="zh-CN" sz="4400" b="1" i="1">
                <a:solidFill>
                  <a:srgbClr val="0000FF"/>
                </a:solidFill>
                <a:latin typeface="Times New Roman" panose="02020603050405020304" pitchFamily="18" charset="0"/>
                <a:ea typeface="楷体_GB2312" pitchFamily="49" charset="-122"/>
              </a:rPr>
              <a:t>H</a:t>
            </a:r>
            <a:r>
              <a:rPr lang="en-US" altLang="zh-CN" sz="4400" b="1" baseline="-25000">
                <a:solidFill>
                  <a:srgbClr val="0000FF"/>
                </a:solidFill>
                <a:latin typeface="Times New Roman" panose="02020603050405020304" pitchFamily="18" charset="0"/>
                <a:ea typeface="楷体_GB2312" pitchFamily="49" charset="-122"/>
              </a:rPr>
              <a:t>m</a:t>
            </a:r>
            <a:r>
              <a:rPr kumimoji="1" lang="en-US" altLang="zh-CN" sz="4400" b="1" baseline="30000">
                <a:solidFill>
                  <a:srgbClr val="0000CC"/>
                </a:solidFill>
                <a:latin typeface="Arial Unicode MS" pitchFamily="34" charset="-122"/>
                <a:ea typeface="Arial Unicode MS" pitchFamily="34" charset="-122"/>
                <a:sym typeface="Symbol" panose="05050102010706020507" pitchFamily="18" charset="2"/>
              </a:rPr>
              <a:t>Ɵ</a:t>
            </a:r>
            <a:r>
              <a:rPr lang="zh-CN" altLang="en-US" sz="4400" b="1">
                <a:latin typeface="Times New Roman" panose="02020603050405020304" pitchFamily="18" charset="0"/>
                <a:ea typeface="楷体_GB2312" pitchFamily="49" charset="-122"/>
              </a:rPr>
              <a:t>表示。简称生成焓。</a:t>
            </a:r>
          </a:p>
        </p:txBody>
      </p:sp>
      <p:sp>
        <p:nvSpPr>
          <p:cNvPr id="327684" name="Rectangle 4">
            <a:extLst>
              <a:ext uri="{FF2B5EF4-FFF2-40B4-BE49-F238E27FC236}">
                <a16:creationId xmlns:a16="http://schemas.microsoft.com/office/drawing/2014/main" id="{DB4485DA-9321-4B7E-AEF3-27371DB39B01}"/>
              </a:ext>
            </a:extLst>
          </p:cNvPr>
          <p:cNvSpPr>
            <a:spLocks noChangeArrowheads="1"/>
          </p:cNvSpPr>
          <p:nvPr/>
        </p:nvSpPr>
        <p:spPr bwMode="auto">
          <a:xfrm>
            <a:off x="1476375" y="5157788"/>
            <a:ext cx="3311525" cy="60801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chemeClr val="tx2"/>
                </a:solidFill>
                <a:latin typeface="Times New Roman" panose="02020603050405020304" pitchFamily="18" charset="0"/>
              </a:rPr>
              <a:t>F</a:t>
            </a:r>
            <a:r>
              <a:rPr kumimoji="1" lang="en-US" altLang="zh-CN" sz="3200" b="1">
                <a:latin typeface="Times New Roman" panose="02020603050405020304" pitchFamily="18" charset="0"/>
              </a:rPr>
              <a:t>ormation </a:t>
            </a:r>
            <a:r>
              <a:rPr kumimoji="1" lang="zh-CN" altLang="en-US" sz="3200" b="1">
                <a:latin typeface="Times New Roman" panose="02020603050405020304" pitchFamily="18" charset="0"/>
              </a:rPr>
              <a:t>形成</a:t>
            </a:r>
          </a:p>
        </p:txBody>
      </p:sp>
      <p:sp>
        <p:nvSpPr>
          <p:cNvPr id="553986" name="AutoShape 2">
            <a:extLst>
              <a:ext uri="{FF2B5EF4-FFF2-40B4-BE49-F238E27FC236}">
                <a16:creationId xmlns:a16="http://schemas.microsoft.com/office/drawing/2014/main" id="{D6958FD7-EC02-444E-AC56-9BA4DAFD1CAA}"/>
              </a:ext>
            </a:extLst>
          </p:cNvPr>
          <p:cNvSpPr>
            <a:spLocks/>
          </p:cNvSpPr>
          <p:nvPr/>
        </p:nvSpPr>
        <p:spPr bwMode="auto">
          <a:xfrm>
            <a:off x="7740650" y="2205038"/>
            <a:ext cx="360363" cy="792162"/>
          </a:xfrm>
          <a:prstGeom prst="leftBrace">
            <a:avLst>
              <a:gd name="adj1" fmla="val 18319"/>
              <a:gd name="adj2" fmla="val 50000"/>
            </a:avLst>
          </a:pr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87" name="AutoShape 3">
            <a:extLst>
              <a:ext uri="{FF2B5EF4-FFF2-40B4-BE49-F238E27FC236}">
                <a16:creationId xmlns:a16="http://schemas.microsoft.com/office/drawing/2014/main" id="{F5D9C379-F12D-4C21-A4A3-988D4AC09A97}"/>
              </a:ext>
            </a:extLst>
          </p:cNvPr>
          <p:cNvSpPr>
            <a:spLocks/>
          </p:cNvSpPr>
          <p:nvPr/>
        </p:nvSpPr>
        <p:spPr bwMode="auto">
          <a:xfrm>
            <a:off x="5076825" y="2924175"/>
            <a:ext cx="360363" cy="719138"/>
          </a:xfrm>
          <a:prstGeom prst="rightBrace">
            <a:avLst>
              <a:gd name="adj1" fmla="val 16630"/>
              <a:gd name="adj2" fmla="val 50000"/>
            </a:avLst>
          </a:pr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88" name="AutoShape 4">
            <a:extLst>
              <a:ext uri="{FF2B5EF4-FFF2-40B4-BE49-F238E27FC236}">
                <a16:creationId xmlns:a16="http://schemas.microsoft.com/office/drawing/2014/main" id="{C90BF8A5-780E-42C4-A675-34A55E8C1C21}"/>
              </a:ext>
            </a:extLst>
          </p:cNvPr>
          <p:cNvSpPr>
            <a:spLocks noChangeArrowheads="1"/>
          </p:cNvSpPr>
          <p:nvPr/>
        </p:nvSpPr>
        <p:spPr bwMode="auto">
          <a:xfrm>
            <a:off x="5435600" y="4437063"/>
            <a:ext cx="3313113" cy="1341437"/>
          </a:xfrm>
          <a:prstGeom prst="wedgeRectCallout">
            <a:avLst>
              <a:gd name="adj1" fmla="val -89389"/>
              <a:gd name="adj2" fmla="val -128463"/>
            </a:avLst>
          </a:prstGeom>
          <a:noFill/>
          <a:ln w="9525">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600" b="1">
                <a:solidFill>
                  <a:srgbClr val="FF0000"/>
                </a:solidFill>
                <a:latin typeface="Times New Roman" panose="02020603050405020304" pitchFamily="18" charset="0"/>
                <a:ea typeface="楷体_GB2312" pitchFamily="49" charset="-122"/>
              </a:rPr>
              <a:t>最稳定单质的</a:t>
            </a:r>
            <a:r>
              <a:rPr lang="zh-CN" altLang="en-US" sz="4000" b="1">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4000" b="1" baseline="-25000">
                <a:solidFill>
                  <a:srgbClr val="FF0000"/>
                </a:solidFill>
                <a:latin typeface="Times New Roman" panose="02020603050405020304" pitchFamily="18" charset="0"/>
                <a:ea typeface="楷体_GB2312" pitchFamily="49" charset="-122"/>
              </a:rPr>
              <a:t>f</a:t>
            </a:r>
            <a:r>
              <a:rPr lang="en-US" altLang="zh-CN" sz="4000" b="1" i="1">
                <a:solidFill>
                  <a:srgbClr val="FF0000"/>
                </a:solidFill>
                <a:latin typeface="Times New Roman" panose="02020603050405020304" pitchFamily="18" charset="0"/>
                <a:ea typeface="楷体_GB2312" pitchFamily="49" charset="-122"/>
              </a:rPr>
              <a:t>H</a:t>
            </a:r>
            <a:r>
              <a:rPr lang="en-US" altLang="zh-CN" sz="4000" b="1" baseline="-25000">
                <a:solidFill>
                  <a:srgbClr val="FF0000"/>
                </a:solidFill>
                <a:latin typeface="Times New Roman" panose="02020603050405020304" pitchFamily="18" charset="0"/>
                <a:ea typeface="楷体_GB2312" pitchFamily="49" charset="-122"/>
              </a:rPr>
              <a:t>m</a:t>
            </a:r>
            <a:r>
              <a:rPr lang="en-US" altLang="zh-CN" sz="4000" b="1" baseline="30000">
                <a:solidFill>
                  <a:srgbClr val="FF0000"/>
                </a:solidFill>
                <a:latin typeface="Arial Unicode MS" pitchFamily="34" charset="-122"/>
                <a:ea typeface="Arial Unicode MS" pitchFamily="34" charset="-122"/>
                <a:sym typeface="Symbol" panose="05050102010706020507" pitchFamily="18" charset="2"/>
              </a:rPr>
              <a:t>Ɵ</a:t>
            </a:r>
            <a:r>
              <a:rPr lang="en-US" altLang="zh-CN" sz="4000" b="1" baseline="30000">
                <a:solidFill>
                  <a:srgbClr val="FF0000"/>
                </a:solidFill>
                <a:latin typeface="Times New Roman" panose="02020603050405020304" pitchFamily="18" charset="0"/>
                <a:ea typeface="楷体_GB2312" pitchFamily="49" charset="-122"/>
                <a:sym typeface="Symbol" panose="05050102010706020507" pitchFamily="18" charset="2"/>
              </a:rPr>
              <a:t> </a:t>
            </a:r>
            <a:r>
              <a:rPr lang="en-US" altLang="zh-CN" sz="4000" b="1">
                <a:solidFill>
                  <a:srgbClr val="FF0000"/>
                </a:solidFill>
                <a:latin typeface="Times New Roman" panose="02020603050405020304" pitchFamily="18" charset="0"/>
                <a:ea typeface="楷体_GB2312" pitchFamily="49" charset="-122"/>
                <a:sym typeface="Symbol" panose="05050102010706020507" pitchFamily="18" charset="2"/>
              </a:rPr>
              <a:t>= 0</a:t>
            </a:r>
          </a:p>
        </p:txBody>
      </p:sp>
      <p:sp>
        <p:nvSpPr>
          <p:cNvPr id="553989" name="Text Box 5">
            <a:extLst>
              <a:ext uri="{FF2B5EF4-FFF2-40B4-BE49-F238E27FC236}">
                <a16:creationId xmlns:a16="http://schemas.microsoft.com/office/drawing/2014/main" id="{1B952627-90B0-4CAB-B048-36587C794F45}"/>
              </a:ext>
            </a:extLst>
          </p:cNvPr>
          <p:cNvSpPr txBox="1">
            <a:spLocks noChangeArrowheads="1"/>
          </p:cNvSpPr>
          <p:nvPr/>
        </p:nvSpPr>
        <p:spPr bwMode="auto">
          <a:xfrm>
            <a:off x="395288" y="5949950"/>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anose="02020603050405020304" pitchFamily="18" charset="0"/>
                <a:ea typeface="楷体_GB2312" pitchFamily="49" charset="-122"/>
              </a:rPr>
              <a:t>298.15 K</a:t>
            </a:r>
            <a:r>
              <a:rPr kumimoji="1" lang="zh-CN" altLang="en-US" sz="2800" b="1">
                <a:latin typeface="Times New Roman" panose="02020603050405020304" pitchFamily="18" charset="0"/>
                <a:ea typeface="楷体_GB2312" pitchFamily="49" charset="-122"/>
              </a:rPr>
              <a:t>时的数据可以从手册上查到</a:t>
            </a:r>
            <a:r>
              <a:rPr kumimoji="1" lang="zh-CN" altLang="en-US" sz="2400" b="1">
                <a:latin typeface="Times New Roman" panose="02020603050405020304" pitchFamily="18" charset="0"/>
                <a:ea typeface="楷体_GB2312" pitchFamily="49" charset="-122"/>
              </a:rPr>
              <a:t>。（附录</a:t>
            </a:r>
            <a:r>
              <a:rPr kumimoji="1" lang="en-US" altLang="zh-CN" sz="2400" b="1">
                <a:latin typeface="Times New Roman" panose="02020603050405020304" pitchFamily="18" charset="0"/>
                <a:ea typeface="楷体_GB2312" pitchFamily="49" charset="-122"/>
              </a:rPr>
              <a:t>3 p357</a:t>
            </a:r>
            <a:r>
              <a:rPr kumimoji="1" lang="zh-CN" altLang="en-US" sz="2400" b="1">
                <a:latin typeface="Times New Roman" panose="02020603050405020304" pitchFamily="18" charset="0"/>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9571">
                                            <p:txEl>
                                              <p:pRg st="2" end="2"/>
                                            </p:txEl>
                                          </p:spTgt>
                                        </p:tgtEl>
                                        <p:attrNameLst>
                                          <p:attrName>style.visibility</p:attrName>
                                        </p:attrNameLst>
                                      </p:cBhvr>
                                      <p:to>
                                        <p:strVal val="visible"/>
                                      </p:to>
                                    </p:set>
                                    <p:animEffect transition="in" filter="blinds(horizontal)">
                                      <p:cBhvr>
                                        <p:cTn id="7" dur="500"/>
                                        <p:tgtEl>
                                          <p:spTgt spid="1095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684"/>
                                        </p:tgtEl>
                                        <p:attrNameLst>
                                          <p:attrName>style.visibility</p:attrName>
                                        </p:attrNameLst>
                                      </p:cBhvr>
                                      <p:to>
                                        <p:strVal val="visible"/>
                                      </p:to>
                                    </p:set>
                                    <p:animEffect transition="in" filter="blinds(horizontal)">
                                      <p:cBhvr>
                                        <p:cTn id="12" dur="500"/>
                                        <p:tgtEl>
                                          <p:spTgt spid="3276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3986"/>
                                        </p:tgtEl>
                                        <p:attrNameLst>
                                          <p:attrName>style.visibility</p:attrName>
                                        </p:attrNameLst>
                                      </p:cBhvr>
                                      <p:to>
                                        <p:strVal val="visible"/>
                                      </p:to>
                                    </p:set>
                                    <p:animEffect transition="in" filter="blinds(horizontal)">
                                      <p:cBhvr>
                                        <p:cTn id="17" dur="500"/>
                                        <p:tgtEl>
                                          <p:spTgt spid="553986"/>
                                        </p:tgtEl>
                                      </p:cBhvr>
                                    </p:animEffect>
                                  </p:childTnLst>
                                </p:cTn>
                              </p:par>
                              <p:par>
                                <p:cTn id="18" presetID="3" presetClass="entr" presetSubtype="10" fill="hold" nodeType="withEffect">
                                  <p:stCondLst>
                                    <p:cond delay="0"/>
                                  </p:stCondLst>
                                  <p:childTnLst>
                                    <p:set>
                                      <p:cBhvr>
                                        <p:cTn id="19" dur="1" fill="hold">
                                          <p:stCondLst>
                                            <p:cond delay="0"/>
                                          </p:stCondLst>
                                        </p:cTn>
                                        <p:tgtEl>
                                          <p:spTgt spid="553987"/>
                                        </p:tgtEl>
                                        <p:attrNameLst>
                                          <p:attrName>style.visibility</p:attrName>
                                        </p:attrNameLst>
                                      </p:cBhvr>
                                      <p:to>
                                        <p:strVal val="visible"/>
                                      </p:to>
                                    </p:set>
                                    <p:animEffect transition="in" filter="blinds(horizontal)">
                                      <p:cBhvr>
                                        <p:cTn id="20" dur="500"/>
                                        <p:tgtEl>
                                          <p:spTgt spid="55398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53988"/>
                                        </p:tgtEl>
                                        <p:attrNameLst>
                                          <p:attrName>style.visibility</p:attrName>
                                        </p:attrNameLst>
                                      </p:cBhvr>
                                      <p:to>
                                        <p:strVal val="visible"/>
                                      </p:to>
                                    </p:set>
                                    <p:animEffect transition="in" filter="slide(fromBottom)">
                                      <p:cBhvr>
                                        <p:cTn id="25" dur="500"/>
                                        <p:tgtEl>
                                          <p:spTgt spid="55398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53989"/>
                                        </p:tgtEl>
                                        <p:attrNameLst>
                                          <p:attrName>style.visibility</p:attrName>
                                        </p:attrNameLst>
                                      </p:cBhvr>
                                      <p:to>
                                        <p:strVal val="visible"/>
                                      </p:to>
                                    </p:set>
                                    <p:anim calcmode="lin" valueType="num">
                                      <p:cBhvr additive="base">
                                        <p:cTn id="30" dur="500" fill="hold"/>
                                        <p:tgtEl>
                                          <p:spTgt spid="553989"/>
                                        </p:tgtEl>
                                        <p:attrNameLst>
                                          <p:attrName>ppt_x</p:attrName>
                                        </p:attrNameLst>
                                      </p:cBhvr>
                                      <p:tavLst>
                                        <p:tav tm="0">
                                          <p:val>
                                            <p:strVal val="0-#ppt_w/2"/>
                                          </p:val>
                                        </p:tav>
                                        <p:tav tm="100000">
                                          <p:val>
                                            <p:strVal val="#ppt_x"/>
                                          </p:val>
                                        </p:tav>
                                      </p:tavLst>
                                    </p:anim>
                                    <p:anim calcmode="lin" valueType="num">
                                      <p:cBhvr additive="base">
                                        <p:cTn id="31" dur="500" fill="hold"/>
                                        <p:tgtEl>
                                          <p:spTgt spid="5539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4" grpId="0" animBg="1"/>
      <p:bldP spid="553988" grpId="0" animBg="1"/>
      <p:bldP spid="553989"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445B35D7-8A53-436E-9D9E-62CF962C6EA7}"/>
              </a:ext>
            </a:extLst>
          </p:cNvPr>
          <p:cNvSpPr>
            <a:spLocks noGrp="1"/>
          </p:cNvSpPr>
          <p:nvPr>
            <p:ph type="sldNum" sz="quarter" idx="12"/>
          </p:nvPr>
        </p:nvSpPr>
        <p:spPr/>
        <p:txBody>
          <a:bodyPr/>
          <a:lstStyle/>
          <a:p>
            <a:fld id="{1385EAAB-2787-4162-BF4C-E920905435D7}" type="slidenum">
              <a:rPr lang="en-US" altLang="zh-CN"/>
              <a:pPr/>
              <a:t>83</a:t>
            </a:fld>
            <a:endParaRPr lang="en-US" altLang="zh-CN"/>
          </a:p>
        </p:txBody>
      </p:sp>
      <p:sp>
        <p:nvSpPr>
          <p:cNvPr id="245762" name="AutoShape 2">
            <a:extLst>
              <a:ext uri="{FF2B5EF4-FFF2-40B4-BE49-F238E27FC236}">
                <a16:creationId xmlns:a16="http://schemas.microsoft.com/office/drawing/2014/main" id="{33F65734-FB1D-4647-8757-2B40B6C89E87}"/>
              </a:ext>
            </a:extLst>
          </p:cNvPr>
          <p:cNvSpPr>
            <a:spLocks noChangeArrowheads="1"/>
          </p:cNvSpPr>
          <p:nvPr/>
        </p:nvSpPr>
        <p:spPr bwMode="auto">
          <a:xfrm>
            <a:off x="611188" y="1341438"/>
            <a:ext cx="8077200" cy="2663825"/>
          </a:xfrm>
          <a:prstGeom prst="foldedCorner">
            <a:avLst>
              <a:gd name="adj" fmla="val 12500"/>
            </a:avLst>
          </a:prstGeom>
          <a:noFill/>
          <a:ln>
            <a:noFill/>
          </a:ln>
          <a:effectLst/>
          <a:extLst>
            <a:ext uri="{909E8E84-426E-40DD-AFC4-6F175D3DCCD1}">
              <a14:hiddenFill xmlns:a14="http://schemas.microsoft.com/office/drawing/2010/main">
                <a:solidFill>
                  <a:srgbClr val="CCFF66"/>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spcBef>
                <a:spcPct val="20000"/>
              </a:spcBef>
            </a:pPr>
            <a:r>
              <a:rPr kumimoji="1" lang="en-US" altLang="zh-CN" sz="4000" b="1">
                <a:latin typeface="Times New Roman" panose="02020603050405020304" pitchFamily="18" charset="0"/>
                <a:ea typeface="楷体_GB2312" pitchFamily="49" charset="-122"/>
              </a:rPr>
              <a:t>H</a:t>
            </a:r>
            <a:r>
              <a:rPr kumimoji="1" lang="en-US" altLang="zh-CN" sz="4000" b="1" baseline="-30000">
                <a:latin typeface="Times New Roman" panose="02020603050405020304" pitchFamily="18" charset="0"/>
                <a:ea typeface="楷体_GB2312" pitchFamily="49" charset="-122"/>
              </a:rPr>
              <a:t>2</a:t>
            </a:r>
            <a:r>
              <a:rPr kumimoji="1" lang="en-US" altLang="zh-CN" sz="4000" b="1">
                <a:latin typeface="Times New Roman" panose="02020603050405020304" pitchFamily="18" charset="0"/>
                <a:ea typeface="楷体_GB2312" pitchFamily="49" charset="-122"/>
              </a:rPr>
              <a:t>(g)  +  1/2O</a:t>
            </a:r>
            <a:r>
              <a:rPr kumimoji="1" lang="en-US" altLang="zh-CN" sz="4000" b="1" baseline="-30000">
                <a:latin typeface="Times New Roman" panose="02020603050405020304" pitchFamily="18" charset="0"/>
                <a:ea typeface="楷体_GB2312" pitchFamily="49" charset="-122"/>
              </a:rPr>
              <a:t>2</a:t>
            </a:r>
            <a:r>
              <a:rPr kumimoji="1" lang="en-US" altLang="zh-CN" sz="4000" b="1">
                <a:latin typeface="Times New Roman" panose="02020603050405020304" pitchFamily="18" charset="0"/>
                <a:ea typeface="楷体_GB2312" pitchFamily="49" charset="-122"/>
              </a:rPr>
              <a:t>(g) = H</a:t>
            </a:r>
            <a:r>
              <a:rPr kumimoji="1" lang="en-US" altLang="zh-CN" sz="4000" b="1" baseline="-30000">
                <a:latin typeface="Times New Roman" panose="02020603050405020304" pitchFamily="18" charset="0"/>
                <a:ea typeface="楷体_GB2312" pitchFamily="49" charset="-122"/>
              </a:rPr>
              <a:t>2</a:t>
            </a:r>
            <a:r>
              <a:rPr kumimoji="1" lang="en-US" altLang="zh-CN" sz="4000" b="1">
                <a:latin typeface="Times New Roman" panose="02020603050405020304" pitchFamily="18" charset="0"/>
                <a:ea typeface="楷体_GB2312" pitchFamily="49" charset="-122"/>
              </a:rPr>
              <a:t>O(</a:t>
            </a:r>
            <a:r>
              <a:rPr kumimoji="1" lang="en-US" altLang="zh-CN" sz="4000" b="1" i="1">
                <a:latin typeface="Times New Roman" panose="02020603050405020304" pitchFamily="18" charset="0"/>
                <a:ea typeface="楷体_GB2312" pitchFamily="49" charset="-122"/>
              </a:rPr>
              <a:t>l</a:t>
            </a:r>
            <a:r>
              <a:rPr kumimoji="1" lang="en-US" altLang="zh-CN" sz="4000" b="1">
                <a:latin typeface="Times New Roman" panose="02020603050405020304" pitchFamily="18" charset="0"/>
                <a:ea typeface="楷体_GB2312" pitchFamily="49" charset="-122"/>
              </a:rPr>
              <a:t>)</a:t>
            </a:r>
          </a:p>
          <a:p>
            <a:pPr algn="ctr">
              <a:lnSpc>
                <a:spcPct val="120000"/>
              </a:lnSpc>
              <a:spcBef>
                <a:spcPct val="20000"/>
              </a:spcBef>
            </a:pPr>
            <a:r>
              <a:rPr kumimoji="1" lang="en-US" altLang="zh-CN" sz="4800" b="1">
                <a:latin typeface="Times New Roman" panose="02020603050405020304" pitchFamily="18" charset="0"/>
                <a:ea typeface="隶书" panose="02010509060101010101" pitchFamily="49" charset="-122"/>
                <a:sym typeface="Symbol" panose="05050102010706020507" pitchFamily="18" charset="2"/>
              </a:rPr>
              <a:t></a:t>
            </a:r>
            <a:r>
              <a:rPr kumimoji="1" lang="en-US" altLang="zh-CN" sz="4800" b="1" baseline="-30000">
                <a:latin typeface="Times New Roman" panose="02020603050405020304" pitchFamily="18" charset="0"/>
                <a:ea typeface="隶书" panose="02010509060101010101" pitchFamily="49" charset="-122"/>
              </a:rPr>
              <a:t>r</a:t>
            </a:r>
            <a:r>
              <a:rPr kumimoji="1" lang="en-US" altLang="zh-CN" sz="4800" b="1" i="1">
                <a:latin typeface="Times New Roman" panose="02020603050405020304" pitchFamily="18" charset="0"/>
                <a:ea typeface="隶书" panose="02010509060101010101" pitchFamily="49" charset="-122"/>
              </a:rPr>
              <a:t>H</a:t>
            </a:r>
            <a:r>
              <a:rPr kumimoji="1" lang="en-US" altLang="zh-CN" sz="4800" b="1" baseline="-30000">
                <a:latin typeface="Times New Roman" panose="02020603050405020304" pitchFamily="18" charset="0"/>
                <a:ea typeface="隶书" panose="02010509060101010101" pitchFamily="49" charset="-122"/>
              </a:rPr>
              <a:t>m</a:t>
            </a:r>
            <a:r>
              <a:rPr kumimoji="1" lang="en-US" altLang="zh-CN" sz="4800" b="1" baseline="30000">
                <a:latin typeface="Arial Unicode MS" pitchFamily="34" charset="-122"/>
                <a:ea typeface="Arial Unicode MS" pitchFamily="34" charset="-122"/>
                <a:sym typeface="Symbol" panose="05050102010706020507" pitchFamily="18" charset="2"/>
              </a:rPr>
              <a:t>Ɵ</a:t>
            </a:r>
            <a:r>
              <a:rPr kumimoji="1" lang="en-US" altLang="zh-CN" sz="4000" b="1">
                <a:latin typeface="Times New Roman" panose="02020603050405020304" pitchFamily="18" charset="0"/>
                <a:ea typeface="楷体_GB2312" pitchFamily="49" charset="-122"/>
              </a:rPr>
              <a:t> </a:t>
            </a:r>
            <a:r>
              <a:rPr kumimoji="1" lang="en-US" altLang="zh-CN" sz="4800" b="1">
                <a:latin typeface="Times New Roman" panose="02020603050405020304" pitchFamily="18" charset="0"/>
                <a:ea typeface="隶书" panose="02010509060101010101" pitchFamily="49" charset="-122"/>
                <a:sym typeface="Symbol" panose="05050102010706020507" pitchFamily="18" charset="2"/>
              </a:rPr>
              <a:t>= </a:t>
            </a:r>
            <a:r>
              <a:rPr kumimoji="1" lang="en-US" altLang="zh-CN" sz="4800" b="1" baseline="-30000">
                <a:latin typeface="Times New Roman" panose="02020603050405020304" pitchFamily="18" charset="0"/>
                <a:ea typeface="隶书" panose="02010509060101010101" pitchFamily="49" charset="-122"/>
              </a:rPr>
              <a:t>f</a:t>
            </a:r>
            <a:r>
              <a:rPr kumimoji="1" lang="en-US" altLang="zh-CN" sz="4800" b="1" i="1">
                <a:latin typeface="Times New Roman" panose="02020603050405020304" pitchFamily="18" charset="0"/>
                <a:ea typeface="隶书" panose="02010509060101010101" pitchFamily="49" charset="-122"/>
              </a:rPr>
              <a:t>H</a:t>
            </a:r>
            <a:r>
              <a:rPr kumimoji="1" lang="en-US" altLang="zh-CN" sz="4800" b="1" baseline="-30000">
                <a:latin typeface="Times New Roman" panose="02020603050405020304" pitchFamily="18" charset="0"/>
                <a:ea typeface="隶书" panose="02010509060101010101" pitchFamily="49" charset="-122"/>
              </a:rPr>
              <a:t>m</a:t>
            </a:r>
            <a:r>
              <a:rPr kumimoji="1" lang="en-US" altLang="zh-CN" sz="4800" b="1" baseline="30000">
                <a:latin typeface="Arial Unicode MS" pitchFamily="34" charset="-122"/>
                <a:ea typeface="Arial Unicode MS" pitchFamily="34" charset="-122"/>
                <a:sym typeface="Symbol" panose="05050102010706020507" pitchFamily="18" charset="2"/>
              </a:rPr>
              <a:t>Ɵ</a:t>
            </a:r>
            <a:r>
              <a:rPr kumimoji="1" lang="en-US" altLang="zh-CN" sz="4800" b="1">
                <a:latin typeface="Times New Roman" panose="02020603050405020304" pitchFamily="18" charset="0"/>
                <a:ea typeface="隶书" panose="02010509060101010101" pitchFamily="49" charset="-122"/>
                <a:sym typeface="Symbol" panose="05050102010706020507" pitchFamily="18" charset="2"/>
              </a:rPr>
              <a:t>(H</a:t>
            </a:r>
            <a:r>
              <a:rPr kumimoji="1" lang="en-US" altLang="zh-CN" sz="4800" b="1" baseline="-25000">
                <a:latin typeface="Times New Roman" panose="02020603050405020304" pitchFamily="18" charset="0"/>
                <a:ea typeface="隶书" panose="02010509060101010101" pitchFamily="49" charset="-122"/>
                <a:sym typeface="Symbol" panose="05050102010706020507" pitchFamily="18" charset="2"/>
              </a:rPr>
              <a:t>2</a:t>
            </a:r>
            <a:r>
              <a:rPr kumimoji="1" lang="en-US" altLang="zh-CN" sz="4800" b="1">
                <a:latin typeface="Times New Roman" panose="02020603050405020304" pitchFamily="18" charset="0"/>
                <a:ea typeface="隶书" panose="02010509060101010101" pitchFamily="49" charset="-122"/>
                <a:sym typeface="Symbol" panose="05050102010706020507" pitchFamily="18" charset="2"/>
              </a:rPr>
              <a:t>O, </a:t>
            </a:r>
            <a:r>
              <a:rPr kumimoji="1" lang="en-US" altLang="zh-CN" sz="4800" b="1" i="1">
                <a:latin typeface="Times New Roman" panose="02020603050405020304" pitchFamily="18" charset="0"/>
                <a:ea typeface="隶书" panose="02010509060101010101" pitchFamily="49" charset="-122"/>
                <a:sym typeface="Symbol" panose="05050102010706020507" pitchFamily="18" charset="2"/>
              </a:rPr>
              <a:t>l</a:t>
            </a:r>
            <a:r>
              <a:rPr kumimoji="1" lang="en-US" altLang="zh-CN" sz="4800" b="1">
                <a:latin typeface="Times New Roman" panose="02020603050405020304" pitchFamily="18" charset="0"/>
                <a:ea typeface="隶书" panose="02010509060101010101" pitchFamily="49" charset="-122"/>
                <a:sym typeface="Symbol" panose="05050102010706020507" pitchFamily="18" charset="2"/>
              </a:rPr>
              <a:t>)</a:t>
            </a:r>
            <a:r>
              <a:rPr kumimoji="1" lang="en-US" altLang="zh-CN" sz="4000" b="1">
                <a:latin typeface="Times New Roman" panose="02020603050405020304" pitchFamily="18" charset="0"/>
                <a:ea typeface="楷体_GB2312" pitchFamily="49" charset="-122"/>
              </a:rPr>
              <a:t> </a:t>
            </a:r>
          </a:p>
          <a:p>
            <a:pPr algn="ctr">
              <a:lnSpc>
                <a:spcPct val="120000"/>
              </a:lnSpc>
              <a:spcBef>
                <a:spcPct val="20000"/>
              </a:spcBef>
            </a:pPr>
            <a:r>
              <a:rPr kumimoji="1" lang="en-US" altLang="zh-CN" sz="4000" b="1">
                <a:latin typeface="Times New Roman" panose="02020603050405020304" pitchFamily="18" charset="0"/>
                <a:ea typeface="楷体_GB2312" pitchFamily="49" charset="-122"/>
              </a:rPr>
              <a:t>          = </a:t>
            </a:r>
            <a:r>
              <a:rPr kumimoji="1" lang="en-US" altLang="zh-CN" sz="4000" b="1">
                <a:latin typeface="Times New Roman" panose="02020603050405020304" pitchFamily="18" charset="0"/>
                <a:ea typeface="楷体_GB2312" pitchFamily="49" charset="-122"/>
                <a:sym typeface="Symbol" panose="05050102010706020507" pitchFamily="18" charset="2"/>
              </a:rPr>
              <a:t></a:t>
            </a:r>
            <a:r>
              <a:rPr kumimoji="1" lang="en-US" altLang="zh-CN" sz="4000" b="1">
                <a:latin typeface="Times New Roman" panose="02020603050405020304" pitchFamily="18" charset="0"/>
                <a:ea typeface="楷体_GB2312" pitchFamily="49" charset="-122"/>
              </a:rPr>
              <a:t>285.8 kJ</a:t>
            </a:r>
            <a:r>
              <a:rPr kumimoji="1" lang="en-US" altLang="zh-CN" sz="4000" b="1">
                <a:latin typeface="Times New Roman" panose="02020603050405020304" pitchFamily="18" charset="0"/>
                <a:ea typeface="楷体_GB2312" pitchFamily="49" charset="-122"/>
                <a:cs typeface="Times New Roman" panose="02020603050405020304" pitchFamily="18" charset="0"/>
              </a:rPr>
              <a:t>•</a:t>
            </a:r>
            <a:r>
              <a:rPr kumimoji="1" lang="en-US" altLang="zh-CN" sz="4000" b="1">
                <a:latin typeface="Times New Roman" panose="02020603050405020304" pitchFamily="18" charset="0"/>
                <a:ea typeface="楷体_GB2312" pitchFamily="49" charset="-122"/>
              </a:rPr>
              <a:t>mol</a:t>
            </a:r>
            <a:r>
              <a:rPr kumimoji="1" lang="en-US" altLang="zh-CN" sz="4000" b="1" baseline="30000">
                <a:latin typeface="Times New Roman" panose="02020603050405020304" pitchFamily="18" charset="0"/>
                <a:ea typeface="楷体_GB2312" pitchFamily="49" charset="-122"/>
              </a:rPr>
              <a:t>–1</a:t>
            </a:r>
          </a:p>
        </p:txBody>
      </p:sp>
      <p:sp>
        <p:nvSpPr>
          <p:cNvPr id="245766" name="AutoShape 6">
            <a:extLst>
              <a:ext uri="{FF2B5EF4-FFF2-40B4-BE49-F238E27FC236}">
                <a16:creationId xmlns:a16="http://schemas.microsoft.com/office/drawing/2014/main" id="{A0BF7CC0-A061-42CE-A484-2FA47E6685A6}"/>
              </a:ext>
            </a:extLst>
          </p:cNvPr>
          <p:cNvSpPr>
            <a:spLocks noChangeArrowheads="1"/>
          </p:cNvSpPr>
          <p:nvPr/>
        </p:nvSpPr>
        <p:spPr bwMode="auto">
          <a:xfrm>
            <a:off x="179388" y="3430588"/>
            <a:ext cx="2879725" cy="1366837"/>
          </a:xfrm>
          <a:prstGeom prst="wedgeRectCallout">
            <a:avLst>
              <a:gd name="adj1" fmla="val 56338"/>
              <a:gd name="adj2" fmla="val -156042"/>
            </a:avLst>
          </a:prstGeom>
          <a:noFill/>
          <a:ln w="9525">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4000" b="1">
                <a:latin typeface="Times New Roman" panose="02020603050405020304" pitchFamily="18" charset="0"/>
              </a:rPr>
              <a:t>最稳定单质</a:t>
            </a:r>
            <a:r>
              <a:rPr kumimoji="1" lang="en-US" altLang="zh-CN" sz="4000" b="1">
                <a:latin typeface="Times New Roman" panose="02020603050405020304" pitchFamily="18" charset="0"/>
              </a:rPr>
              <a:t>: H</a:t>
            </a:r>
            <a:r>
              <a:rPr kumimoji="1" lang="en-US" altLang="zh-CN" sz="4000" b="1" baseline="-25000">
                <a:latin typeface="Times New Roman" panose="02020603050405020304" pitchFamily="18" charset="0"/>
              </a:rPr>
              <a:t>2</a:t>
            </a:r>
            <a:r>
              <a:rPr kumimoji="1" lang="en-US" altLang="zh-CN" sz="4000" b="1">
                <a:latin typeface="Times New Roman" panose="02020603050405020304" pitchFamily="18" charset="0"/>
              </a:rPr>
              <a:t> , O</a:t>
            </a:r>
            <a:r>
              <a:rPr kumimoji="1" lang="en-US" altLang="zh-CN" sz="4000" b="1" baseline="-25000">
                <a:latin typeface="Times New Roman" panose="02020603050405020304" pitchFamily="18" charset="0"/>
              </a:rPr>
              <a:t>2</a:t>
            </a:r>
            <a:endParaRPr kumimoji="1" lang="en-US" altLang="zh-CN" sz="4000">
              <a:latin typeface="Times New Roman" panose="02020603050405020304" pitchFamily="18" charset="0"/>
            </a:endParaRPr>
          </a:p>
        </p:txBody>
      </p:sp>
      <p:sp>
        <p:nvSpPr>
          <p:cNvPr id="245767" name="Oval 7">
            <a:extLst>
              <a:ext uri="{FF2B5EF4-FFF2-40B4-BE49-F238E27FC236}">
                <a16:creationId xmlns:a16="http://schemas.microsoft.com/office/drawing/2014/main" id="{0E8C97B9-0247-45DA-BD92-7C84DE2A8540}"/>
              </a:ext>
            </a:extLst>
          </p:cNvPr>
          <p:cNvSpPr>
            <a:spLocks noChangeArrowheads="1"/>
          </p:cNvSpPr>
          <p:nvPr/>
        </p:nvSpPr>
        <p:spPr bwMode="auto">
          <a:xfrm>
            <a:off x="1619250" y="1125538"/>
            <a:ext cx="1368425" cy="1295400"/>
          </a:xfrm>
          <a:prstGeom prst="ellipse">
            <a:avLst/>
          </a:prstGeom>
          <a:noFill/>
          <a:ln w="571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9" name="AutoShape 9">
            <a:extLst>
              <a:ext uri="{FF2B5EF4-FFF2-40B4-BE49-F238E27FC236}">
                <a16:creationId xmlns:a16="http://schemas.microsoft.com/office/drawing/2014/main" id="{E219EEA3-067C-458F-83DB-B043CF4B417B}"/>
              </a:ext>
            </a:extLst>
          </p:cNvPr>
          <p:cNvSpPr>
            <a:spLocks noChangeArrowheads="1"/>
          </p:cNvSpPr>
          <p:nvPr/>
        </p:nvSpPr>
        <p:spPr bwMode="auto">
          <a:xfrm>
            <a:off x="6300788" y="404813"/>
            <a:ext cx="1944687" cy="792162"/>
          </a:xfrm>
          <a:prstGeom prst="wedgeRectCallout">
            <a:avLst>
              <a:gd name="adj1" fmla="val -36694"/>
              <a:gd name="adj2" fmla="val 91884"/>
            </a:avLst>
          </a:prstGeom>
          <a:noFill/>
          <a:ln w="38100">
            <a:solidFill>
              <a:schemeClr val="hlink"/>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4000" b="1">
                <a:latin typeface="Times New Roman" panose="02020603050405020304" pitchFamily="18" charset="0"/>
              </a:rPr>
              <a:t>1 mol</a:t>
            </a:r>
            <a:endParaRPr kumimoji="1" lang="en-US" altLang="zh-CN" sz="8000" b="1" baseline="-25000">
              <a:latin typeface="Times New Roman" panose="02020603050405020304" pitchFamily="18" charset="0"/>
            </a:endParaRPr>
          </a:p>
        </p:txBody>
      </p:sp>
      <p:sp>
        <p:nvSpPr>
          <p:cNvPr id="245770" name="Oval 10">
            <a:extLst>
              <a:ext uri="{FF2B5EF4-FFF2-40B4-BE49-F238E27FC236}">
                <a16:creationId xmlns:a16="http://schemas.microsoft.com/office/drawing/2014/main" id="{5A710AD0-2F50-466D-A5B1-028994961794}"/>
              </a:ext>
            </a:extLst>
          </p:cNvPr>
          <p:cNvSpPr>
            <a:spLocks noChangeArrowheads="1"/>
          </p:cNvSpPr>
          <p:nvPr/>
        </p:nvSpPr>
        <p:spPr bwMode="auto">
          <a:xfrm>
            <a:off x="4211638" y="981075"/>
            <a:ext cx="1368425" cy="1295400"/>
          </a:xfrm>
          <a:prstGeom prst="ellipse">
            <a:avLst/>
          </a:prstGeom>
          <a:noFill/>
          <a:ln w="571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1" name="Text Box 11">
            <a:extLst>
              <a:ext uri="{FF2B5EF4-FFF2-40B4-BE49-F238E27FC236}">
                <a16:creationId xmlns:a16="http://schemas.microsoft.com/office/drawing/2014/main" id="{9AA1E98A-7C3D-4136-83BE-CD0C2147FF08}"/>
              </a:ext>
            </a:extLst>
          </p:cNvPr>
          <p:cNvSpPr txBox="1">
            <a:spLocks noChangeArrowheads="1"/>
          </p:cNvSpPr>
          <p:nvPr/>
        </p:nvSpPr>
        <p:spPr bwMode="auto">
          <a:xfrm>
            <a:off x="323850" y="423863"/>
            <a:ext cx="5905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zh-CN" sz="4000" b="1" i="1">
                <a:solidFill>
                  <a:srgbClr val="0000CC"/>
                </a:solidFill>
                <a:latin typeface="Times New Roman" panose="02020603050405020304" pitchFamily="18" charset="0"/>
                <a:ea typeface="楷体_GB2312" pitchFamily="49" charset="-122"/>
              </a:rPr>
              <a:t>T</a:t>
            </a:r>
            <a:r>
              <a:rPr lang="en-US" altLang="zh-CN" sz="4000" b="1">
                <a:solidFill>
                  <a:srgbClr val="0000CC"/>
                </a:solidFill>
                <a:latin typeface="Times New Roman" panose="02020603050405020304" pitchFamily="18" charset="0"/>
                <a:ea typeface="楷体_GB2312" pitchFamily="49" charset="-122"/>
              </a:rPr>
              <a:t> = 298 K</a:t>
            </a:r>
            <a:r>
              <a:rPr lang="zh-CN" altLang="en-US" sz="4000" b="1">
                <a:solidFill>
                  <a:srgbClr val="0000CC"/>
                </a:solidFill>
                <a:latin typeface="Times New Roman" panose="02020603050405020304" pitchFamily="18" charset="0"/>
                <a:ea typeface="楷体_GB2312" pitchFamily="49" charset="-122"/>
              </a:rPr>
              <a:t>，</a:t>
            </a:r>
            <a:r>
              <a:rPr lang="en-US" altLang="zh-CN" sz="4000" b="1" i="1">
                <a:solidFill>
                  <a:srgbClr val="0000CC"/>
                </a:solidFill>
                <a:latin typeface="Times New Roman" panose="02020603050405020304" pitchFamily="18" charset="0"/>
                <a:ea typeface="楷体_GB2312" pitchFamily="49" charset="-122"/>
              </a:rPr>
              <a:t>p</a:t>
            </a:r>
            <a:r>
              <a:rPr lang="en-US" altLang="zh-CN" sz="4000" b="1">
                <a:solidFill>
                  <a:srgbClr val="0000CC"/>
                </a:solidFill>
                <a:latin typeface="Times New Roman" panose="02020603050405020304" pitchFamily="18" charset="0"/>
                <a:ea typeface="楷体_GB2312" pitchFamily="49" charset="-122"/>
              </a:rPr>
              <a:t> = 10</a:t>
            </a:r>
            <a:r>
              <a:rPr lang="en-US" altLang="zh-CN" sz="4000" b="1" baseline="30000">
                <a:solidFill>
                  <a:srgbClr val="0000CC"/>
                </a:solidFill>
                <a:latin typeface="Times New Roman" panose="02020603050405020304" pitchFamily="18" charset="0"/>
                <a:ea typeface="楷体_GB2312" pitchFamily="49" charset="-122"/>
              </a:rPr>
              <a:t>5</a:t>
            </a:r>
            <a:r>
              <a:rPr lang="en-US" altLang="zh-CN" sz="4000" b="1">
                <a:solidFill>
                  <a:srgbClr val="0000CC"/>
                </a:solidFill>
                <a:latin typeface="Times New Roman" panose="02020603050405020304" pitchFamily="18" charset="0"/>
                <a:ea typeface="楷体_GB2312" pitchFamily="49" charset="-122"/>
              </a:rPr>
              <a:t> Pa</a:t>
            </a:r>
          </a:p>
        </p:txBody>
      </p:sp>
      <p:sp>
        <p:nvSpPr>
          <p:cNvPr id="245772" name="AutoShape 12">
            <a:extLst>
              <a:ext uri="{FF2B5EF4-FFF2-40B4-BE49-F238E27FC236}">
                <a16:creationId xmlns:a16="http://schemas.microsoft.com/office/drawing/2014/main" id="{FD4244CF-5B4C-4DBF-979C-F8753553F629}"/>
              </a:ext>
            </a:extLst>
          </p:cNvPr>
          <p:cNvSpPr>
            <a:spLocks noChangeArrowheads="1"/>
          </p:cNvSpPr>
          <p:nvPr/>
        </p:nvSpPr>
        <p:spPr bwMode="auto">
          <a:xfrm>
            <a:off x="5435600" y="4005263"/>
            <a:ext cx="3455988" cy="1223962"/>
          </a:xfrm>
          <a:prstGeom prst="wedgeRectCallout">
            <a:avLst>
              <a:gd name="adj1" fmla="val -13894"/>
              <a:gd name="adj2" fmla="val -141569"/>
            </a:avLst>
          </a:prstGeom>
          <a:gradFill rotWithShape="1">
            <a:gsLst>
              <a:gs pos="0">
                <a:srgbClr val="FFFFCC">
                  <a:alpha val="50999"/>
                </a:srgbClr>
              </a:gs>
              <a:gs pos="100000">
                <a:srgbClr val="FFFFCC">
                  <a:gamma/>
                  <a:shade val="82353"/>
                  <a:invGamma/>
                  <a:alpha val="49001"/>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3200" b="1">
                <a:solidFill>
                  <a:srgbClr val="0000CC"/>
                </a:solidFill>
                <a:latin typeface="Times New Roman" panose="02020603050405020304" pitchFamily="18" charset="0"/>
                <a:ea typeface="楷体_GB2312" pitchFamily="49" charset="-122"/>
              </a:rPr>
              <a:t>(</a:t>
            </a:r>
            <a:r>
              <a:rPr kumimoji="1" lang="zh-CN" altLang="en-US" sz="3600" b="1">
                <a:solidFill>
                  <a:srgbClr val="0000CC"/>
                </a:solidFill>
                <a:latin typeface="Times New Roman" panose="02020603050405020304" pitchFamily="18" charset="0"/>
                <a:ea typeface="楷体_GB2312" pitchFamily="49" charset="-122"/>
              </a:rPr>
              <a:t>物质的化学式及物态</a:t>
            </a:r>
            <a:r>
              <a:rPr kumimoji="1" lang="en-US" altLang="zh-CN" sz="3600" b="1">
                <a:solidFill>
                  <a:srgbClr val="0000CC"/>
                </a:solidFill>
                <a:latin typeface="Times New Roman" panose="02020603050405020304" pitchFamily="18" charset="0"/>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772"/>
                                        </p:tgtEl>
                                        <p:attrNameLst>
                                          <p:attrName>style.visibility</p:attrName>
                                        </p:attrNameLst>
                                      </p:cBhvr>
                                      <p:to>
                                        <p:strVal val="visible"/>
                                      </p:to>
                                    </p:set>
                                    <p:animEffect transition="in" filter="wipe(down)">
                                      <p:cBhvr>
                                        <p:cTn id="7" dur="500"/>
                                        <p:tgtEl>
                                          <p:spTgt spid="245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71"/>
                                        </p:tgtEl>
                                        <p:attrNameLst>
                                          <p:attrName>style.visibility</p:attrName>
                                        </p:attrNameLst>
                                      </p:cBhvr>
                                      <p:to>
                                        <p:strVal val="visible"/>
                                      </p:to>
                                    </p:set>
                                    <p:animEffect transition="in" filter="blinds(horizontal)">
                                      <p:cBhvr>
                                        <p:cTn id="12" dur="500"/>
                                        <p:tgtEl>
                                          <p:spTgt spid="2457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45767"/>
                                        </p:tgtEl>
                                        <p:attrNameLst>
                                          <p:attrName>style.visibility</p:attrName>
                                        </p:attrNameLst>
                                      </p:cBhvr>
                                      <p:to>
                                        <p:strVal val="visible"/>
                                      </p:to>
                                    </p:set>
                                    <p:animEffect transition="in" filter="slide(fromBottom)">
                                      <p:cBhvr>
                                        <p:cTn id="17" dur="500"/>
                                        <p:tgtEl>
                                          <p:spTgt spid="2457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45770"/>
                                        </p:tgtEl>
                                        <p:attrNameLst>
                                          <p:attrName>style.visibility</p:attrName>
                                        </p:attrNameLst>
                                      </p:cBhvr>
                                      <p:to>
                                        <p:strVal val="visible"/>
                                      </p:to>
                                    </p:set>
                                    <p:animEffect transition="in" filter="slide(fromBottom)">
                                      <p:cBhvr>
                                        <p:cTn id="22" dur="500"/>
                                        <p:tgtEl>
                                          <p:spTgt spid="2457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766"/>
                                        </p:tgtEl>
                                        <p:attrNameLst>
                                          <p:attrName>style.visibility</p:attrName>
                                        </p:attrNameLst>
                                      </p:cBhvr>
                                      <p:to>
                                        <p:strVal val="visible"/>
                                      </p:to>
                                    </p:set>
                                    <p:animEffect transition="in" filter="blinds(horizontal)">
                                      <p:cBhvr>
                                        <p:cTn id="27" dur="500"/>
                                        <p:tgtEl>
                                          <p:spTgt spid="2457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45769"/>
                                        </p:tgtEl>
                                        <p:attrNameLst>
                                          <p:attrName>style.visibility</p:attrName>
                                        </p:attrNameLst>
                                      </p:cBhvr>
                                      <p:to>
                                        <p:strVal val="visible"/>
                                      </p:to>
                                    </p:set>
                                    <p:anim calcmode="lin" valueType="num">
                                      <p:cBhvr additive="base">
                                        <p:cTn id="32" dur="500" fill="hold"/>
                                        <p:tgtEl>
                                          <p:spTgt spid="245769"/>
                                        </p:tgtEl>
                                        <p:attrNameLst>
                                          <p:attrName>ppt_x</p:attrName>
                                        </p:attrNameLst>
                                      </p:cBhvr>
                                      <p:tavLst>
                                        <p:tav tm="0">
                                          <p:val>
                                            <p:strVal val="1+#ppt_w/2"/>
                                          </p:val>
                                        </p:tav>
                                        <p:tav tm="100000">
                                          <p:val>
                                            <p:strVal val="#ppt_x"/>
                                          </p:val>
                                        </p:tav>
                                      </p:tavLst>
                                    </p:anim>
                                    <p:anim calcmode="lin" valueType="num">
                                      <p:cBhvr additive="base">
                                        <p:cTn id="33" dur="500" fill="hold"/>
                                        <p:tgtEl>
                                          <p:spTgt spid="2457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6" grpId="0" animBg="1"/>
      <p:bldP spid="245769" grpId="0" animBg="1"/>
      <p:bldP spid="245771" grpId="0"/>
      <p:bldP spid="245772"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C331BBCA-9851-4C5E-B00D-83CB0BF1A595}"/>
              </a:ext>
            </a:extLst>
          </p:cNvPr>
          <p:cNvSpPr>
            <a:spLocks noGrp="1"/>
          </p:cNvSpPr>
          <p:nvPr>
            <p:ph type="sldNum" sz="quarter" idx="12"/>
          </p:nvPr>
        </p:nvSpPr>
        <p:spPr/>
        <p:txBody>
          <a:bodyPr/>
          <a:lstStyle/>
          <a:p>
            <a:fld id="{D8C50D50-F3BF-4756-9F1D-CF42A1302D0A}" type="slidenum">
              <a:rPr lang="en-US" altLang="zh-CN"/>
              <a:pPr/>
              <a:t>84</a:t>
            </a:fld>
            <a:endParaRPr lang="en-US" altLang="zh-CN"/>
          </a:p>
        </p:txBody>
      </p:sp>
      <p:sp>
        <p:nvSpPr>
          <p:cNvPr id="726021" name="Text Box 5">
            <a:extLst>
              <a:ext uri="{FF2B5EF4-FFF2-40B4-BE49-F238E27FC236}">
                <a16:creationId xmlns:a16="http://schemas.microsoft.com/office/drawing/2014/main" id="{0ACC5799-B15E-413C-BACA-B38A5FA74ED8}"/>
              </a:ext>
            </a:extLst>
          </p:cNvPr>
          <p:cNvSpPr txBox="1">
            <a:spLocks noChangeArrowheads="1"/>
          </p:cNvSpPr>
          <p:nvPr/>
        </p:nvSpPr>
        <p:spPr bwMode="auto">
          <a:xfrm>
            <a:off x="179388" y="260350"/>
            <a:ext cx="8229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3600" b="1">
                <a:solidFill>
                  <a:srgbClr val="FF0000"/>
                </a:solidFill>
                <a:latin typeface="Times New Roman" panose="02020603050405020304" pitchFamily="18" charset="0"/>
              </a:rPr>
              <a:t>思考：</a:t>
            </a:r>
            <a:r>
              <a:rPr kumimoji="1" lang="zh-CN" altLang="en-US" sz="3600" b="1">
                <a:latin typeface="楷体_GB2312" pitchFamily="49" charset="-122"/>
                <a:ea typeface="楷体_GB2312" pitchFamily="49" charset="-122"/>
              </a:rPr>
              <a:t>以下哪些反应的等压反应热</a:t>
            </a:r>
            <a:r>
              <a:rPr kumimoji="1" lang="zh-CN" altLang="en-US" sz="3600" b="1">
                <a:solidFill>
                  <a:srgbClr val="FF0000"/>
                </a:solidFill>
                <a:latin typeface="楷体_GB2312" pitchFamily="49" charset="-122"/>
                <a:ea typeface="楷体_GB2312" pitchFamily="49" charset="-122"/>
              </a:rPr>
              <a:t>不是生成焓</a:t>
            </a:r>
            <a:r>
              <a:rPr kumimoji="1" lang="en-US" altLang="zh-CN" sz="3600" b="1">
                <a:latin typeface="楷体_GB2312" pitchFamily="49" charset="-122"/>
                <a:ea typeface="楷体_GB2312" pitchFamily="49" charset="-122"/>
              </a:rPr>
              <a:t>(</a:t>
            </a:r>
            <a:r>
              <a:rPr kumimoji="1" lang="zh-CN" altLang="en-US" sz="3600" b="1">
                <a:latin typeface="楷体_GB2312" pitchFamily="49" charset="-122"/>
                <a:ea typeface="楷体_GB2312" pitchFamily="49" charset="-122"/>
              </a:rPr>
              <a:t>反应物和生成物都是标准态</a:t>
            </a:r>
            <a:r>
              <a:rPr kumimoji="1" lang="en-US" altLang="zh-CN" sz="3600" b="1">
                <a:latin typeface="楷体_GB2312" pitchFamily="49" charset="-122"/>
                <a:ea typeface="楷体_GB2312" pitchFamily="49" charset="-122"/>
              </a:rPr>
              <a:t>)?</a:t>
            </a:r>
          </a:p>
        </p:txBody>
      </p:sp>
      <p:graphicFrame>
        <p:nvGraphicFramePr>
          <p:cNvPr id="726022" name="Object 6">
            <a:extLst>
              <a:ext uri="{FF2B5EF4-FFF2-40B4-BE49-F238E27FC236}">
                <a16:creationId xmlns:a16="http://schemas.microsoft.com/office/drawing/2014/main" id="{1E4B2F75-D376-4227-BFE0-FF41B94C388E}"/>
              </a:ext>
            </a:extLst>
          </p:cNvPr>
          <p:cNvGraphicFramePr>
            <a:graphicFrameLocks noChangeAspect="1"/>
          </p:cNvGraphicFramePr>
          <p:nvPr/>
        </p:nvGraphicFramePr>
        <p:xfrm>
          <a:off x="539750" y="3646488"/>
          <a:ext cx="6192838" cy="1165225"/>
        </p:xfrm>
        <a:graphic>
          <a:graphicData uri="http://schemas.openxmlformats.org/presentationml/2006/ole">
            <mc:AlternateContent xmlns:mc="http://schemas.openxmlformats.org/markup-compatibility/2006">
              <mc:Choice xmlns:v="urn:schemas-microsoft-com:vml" Requires="v">
                <p:oleObj spid="_x0000_s726036" name="公式" r:id="rId3" imgW="2082600" imgH="393480" progId="Equation.3">
                  <p:embed/>
                </p:oleObj>
              </mc:Choice>
              <mc:Fallback>
                <p:oleObj name="公式" r:id="rId3" imgW="2082600" imgH="393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646488"/>
                        <a:ext cx="6192838"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graphicFrame>
        <p:nvGraphicFramePr>
          <p:cNvPr id="726023" name="Object 7">
            <a:extLst>
              <a:ext uri="{FF2B5EF4-FFF2-40B4-BE49-F238E27FC236}">
                <a16:creationId xmlns:a16="http://schemas.microsoft.com/office/drawing/2014/main" id="{BFE46298-C6B8-4DAC-B0D0-2FBEC5EF342E}"/>
              </a:ext>
            </a:extLst>
          </p:cNvPr>
          <p:cNvGraphicFramePr>
            <a:graphicFrameLocks noChangeAspect="1"/>
          </p:cNvGraphicFramePr>
          <p:nvPr/>
        </p:nvGraphicFramePr>
        <p:xfrm>
          <a:off x="468313" y="1846263"/>
          <a:ext cx="6567487" cy="663575"/>
        </p:xfrm>
        <a:graphic>
          <a:graphicData uri="http://schemas.openxmlformats.org/presentationml/2006/ole">
            <mc:AlternateContent xmlns:mc="http://schemas.openxmlformats.org/markup-compatibility/2006">
              <mc:Choice xmlns:v="urn:schemas-microsoft-com:vml" Requires="v">
                <p:oleObj spid="_x0000_s726037" name="公式" r:id="rId5" imgW="2019240" imgH="215640" progId="Equation.3">
                  <p:embed/>
                </p:oleObj>
              </mc:Choice>
              <mc:Fallback>
                <p:oleObj name="公式" r:id="rId5" imgW="201924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846263"/>
                        <a:ext cx="6567487"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graphicFrame>
        <p:nvGraphicFramePr>
          <p:cNvPr id="726024" name="Object 8">
            <a:extLst>
              <a:ext uri="{FF2B5EF4-FFF2-40B4-BE49-F238E27FC236}">
                <a16:creationId xmlns:a16="http://schemas.microsoft.com/office/drawing/2014/main" id="{767DCA0C-C6B2-42FA-B4B6-9BA2176C780B}"/>
              </a:ext>
            </a:extLst>
          </p:cNvPr>
          <p:cNvGraphicFramePr>
            <a:graphicFrameLocks noChangeAspect="1"/>
          </p:cNvGraphicFramePr>
          <p:nvPr/>
        </p:nvGraphicFramePr>
        <p:xfrm>
          <a:off x="468313" y="2565400"/>
          <a:ext cx="6534150" cy="1300163"/>
        </p:xfrm>
        <a:graphic>
          <a:graphicData uri="http://schemas.openxmlformats.org/presentationml/2006/ole">
            <mc:AlternateContent xmlns:mc="http://schemas.openxmlformats.org/markup-compatibility/2006">
              <mc:Choice xmlns:v="urn:schemas-microsoft-com:vml" Requires="v">
                <p:oleObj spid="_x0000_s726038" name="公式" r:id="rId7" imgW="2082600" imgH="393480" progId="Equation.3">
                  <p:embed/>
                </p:oleObj>
              </mc:Choice>
              <mc:Fallback>
                <p:oleObj name="公式" r:id="rId7" imgW="208260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2565400"/>
                        <a:ext cx="6534150"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graphicFrame>
        <p:nvGraphicFramePr>
          <p:cNvPr id="726027" name="Object 11">
            <a:extLst>
              <a:ext uri="{FF2B5EF4-FFF2-40B4-BE49-F238E27FC236}">
                <a16:creationId xmlns:a16="http://schemas.microsoft.com/office/drawing/2014/main" id="{5A38650A-C20F-4C24-A382-A36B9AA79D7B}"/>
              </a:ext>
            </a:extLst>
          </p:cNvPr>
          <p:cNvGraphicFramePr>
            <a:graphicFrameLocks noChangeAspect="1"/>
          </p:cNvGraphicFramePr>
          <p:nvPr/>
        </p:nvGraphicFramePr>
        <p:xfrm>
          <a:off x="395288" y="4797425"/>
          <a:ext cx="6624637" cy="704850"/>
        </p:xfrm>
        <a:graphic>
          <a:graphicData uri="http://schemas.openxmlformats.org/presentationml/2006/ole">
            <mc:AlternateContent xmlns:mc="http://schemas.openxmlformats.org/markup-compatibility/2006">
              <mc:Choice xmlns:v="urn:schemas-microsoft-com:vml" Requires="v">
                <p:oleObj spid="_x0000_s726039" name="Equation" r:id="rId9" imgW="2133360" imgH="215640" progId="Equation.3">
                  <p:embed/>
                </p:oleObj>
              </mc:Choice>
              <mc:Fallback>
                <p:oleObj name="Equation" r:id="rId9" imgW="2133360" imgH="2156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4797425"/>
                        <a:ext cx="66246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sp>
        <p:nvSpPr>
          <p:cNvPr id="726035" name="Text Box 19">
            <a:extLst>
              <a:ext uri="{FF2B5EF4-FFF2-40B4-BE49-F238E27FC236}">
                <a16:creationId xmlns:a16="http://schemas.microsoft.com/office/drawing/2014/main" id="{B1CA35D6-0E13-4B4F-BFD5-00406A8C4843}"/>
              </a:ext>
            </a:extLst>
          </p:cNvPr>
          <p:cNvSpPr txBox="1">
            <a:spLocks noChangeArrowheads="1"/>
          </p:cNvSpPr>
          <p:nvPr/>
        </p:nvSpPr>
        <p:spPr bwMode="auto">
          <a:xfrm>
            <a:off x="250825" y="5518150"/>
            <a:ext cx="77041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latin typeface="Times New Roman" panose="02020603050405020304" pitchFamily="18" charset="0"/>
                <a:cs typeface="Times New Roman" panose="02020603050405020304" pitchFamily="18" charset="0"/>
              </a:rPr>
              <a:t>答</a:t>
            </a:r>
            <a:r>
              <a:rPr lang="en-US" altLang="zh-CN" sz="4000" b="1">
                <a:latin typeface="Times New Roman" panose="02020603050405020304" pitchFamily="18" charset="0"/>
                <a:cs typeface="Times New Roman" panose="02020603050405020304" pitchFamily="18" charset="0"/>
                <a:sym typeface="Wingdings" panose="05000000000000000000" pitchFamily="2" charset="2"/>
              </a:rPr>
              <a:t>:  (1) </a:t>
            </a:r>
            <a:r>
              <a:rPr lang="en-US" altLang="zh-CN" sz="40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 ;   (2)  ;   (3) </a:t>
            </a:r>
            <a:r>
              <a:rPr lang="en-US" altLang="zh-CN" sz="40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 ;   (4) </a:t>
            </a:r>
            <a:r>
              <a:rPr lang="zh-CN" altLang="en-US" sz="4000" b="1">
                <a:latin typeface="Times New Roman" panose="02020603050405020304" pitchFamily="18" charset="0"/>
                <a:cs typeface="Times New Roman" panose="02020603050405020304" pitchFamily="18" charset="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26023"/>
                                        </p:tgtEl>
                                        <p:attrNameLst>
                                          <p:attrName>style.visibility</p:attrName>
                                        </p:attrNameLst>
                                      </p:cBhvr>
                                      <p:to>
                                        <p:strVal val="visible"/>
                                      </p:to>
                                    </p:set>
                                    <p:anim calcmode="lin" valueType="num">
                                      <p:cBhvr additive="base">
                                        <p:cTn id="7" dur="500" fill="hold"/>
                                        <p:tgtEl>
                                          <p:spTgt spid="726023"/>
                                        </p:tgtEl>
                                        <p:attrNameLst>
                                          <p:attrName>ppt_x</p:attrName>
                                        </p:attrNameLst>
                                      </p:cBhvr>
                                      <p:tavLst>
                                        <p:tav tm="0">
                                          <p:val>
                                            <p:strVal val="0-#ppt_w/2"/>
                                          </p:val>
                                        </p:tav>
                                        <p:tav tm="100000">
                                          <p:val>
                                            <p:strVal val="#ppt_x"/>
                                          </p:val>
                                        </p:tav>
                                      </p:tavLst>
                                    </p:anim>
                                    <p:anim calcmode="lin" valueType="num">
                                      <p:cBhvr additive="base">
                                        <p:cTn id="8" dur="500" fill="hold"/>
                                        <p:tgtEl>
                                          <p:spTgt spid="7260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26022"/>
                                        </p:tgtEl>
                                        <p:attrNameLst>
                                          <p:attrName>style.visibility</p:attrName>
                                        </p:attrNameLst>
                                      </p:cBhvr>
                                      <p:to>
                                        <p:strVal val="visible"/>
                                      </p:to>
                                    </p:set>
                                    <p:anim calcmode="lin" valueType="num">
                                      <p:cBhvr additive="base">
                                        <p:cTn id="13" dur="500" fill="hold"/>
                                        <p:tgtEl>
                                          <p:spTgt spid="726022"/>
                                        </p:tgtEl>
                                        <p:attrNameLst>
                                          <p:attrName>ppt_x</p:attrName>
                                        </p:attrNameLst>
                                      </p:cBhvr>
                                      <p:tavLst>
                                        <p:tav tm="0">
                                          <p:val>
                                            <p:strVal val="0-#ppt_w/2"/>
                                          </p:val>
                                        </p:tav>
                                        <p:tav tm="100000">
                                          <p:val>
                                            <p:strVal val="#ppt_x"/>
                                          </p:val>
                                        </p:tav>
                                      </p:tavLst>
                                    </p:anim>
                                    <p:anim calcmode="lin" valueType="num">
                                      <p:cBhvr additive="base">
                                        <p:cTn id="14" dur="500" fill="hold"/>
                                        <p:tgtEl>
                                          <p:spTgt spid="72602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26024"/>
                                        </p:tgtEl>
                                        <p:attrNameLst>
                                          <p:attrName>style.visibility</p:attrName>
                                        </p:attrNameLst>
                                      </p:cBhvr>
                                      <p:to>
                                        <p:strVal val="visible"/>
                                      </p:to>
                                    </p:set>
                                    <p:anim calcmode="lin" valueType="num">
                                      <p:cBhvr additive="base">
                                        <p:cTn id="19" dur="500" fill="hold"/>
                                        <p:tgtEl>
                                          <p:spTgt spid="726024"/>
                                        </p:tgtEl>
                                        <p:attrNameLst>
                                          <p:attrName>ppt_x</p:attrName>
                                        </p:attrNameLst>
                                      </p:cBhvr>
                                      <p:tavLst>
                                        <p:tav tm="0">
                                          <p:val>
                                            <p:strVal val="0-#ppt_w/2"/>
                                          </p:val>
                                        </p:tav>
                                        <p:tav tm="100000">
                                          <p:val>
                                            <p:strVal val="#ppt_x"/>
                                          </p:val>
                                        </p:tav>
                                      </p:tavLst>
                                    </p:anim>
                                    <p:anim calcmode="lin" valueType="num">
                                      <p:cBhvr additive="base">
                                        <p:cTn id="20" dur="500" fill="hold"/>
                                        <p:tgtEl>
                                          <p:spTgt spid="72602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26027"/>
                                        </p:tgtEl>
                                        <p:attrNameLst>
                                          <p:attrName>style.visibility</p:attrName>
                                        </p:attrNameLst>
                                      </p:cBhvr>
                                      <p:to>
                                        <p:strVal val="visible"/>
                                      </p:to>
                                    </p:set>
                                    <p:anim calcmode="lin" valueType="num">
                                      <p:cBhvr additive="base">
                                        <p:cTn id="25" dur="500" fill="hold"/>
                                        <p:tgtEl>
                                          <p:spTgt spid="726027"/>
                                        </p:tgtEl>
                                        <p:attrNameLst>
                                          <p:attrName>ppt_x</p:attrName>
                                        </p:attrNameLst>
                                      </p:cBhvr>
                                      <p:tavLst>
                                        <p:tav tm="0">
                                          <p:val>
                                            <p:strVal val="0-#ppt_w/2"/>
                                          </p:val>
                                        </p:tav>
                                        <p:tav tm="100000">
                                          <p:val>
                                            <p:strVal val="#ppt_x"/>
                                          </p:val>
                                        </p:tav>
                                      </p:tavLst>
                                    </p:anim>
                                    <p:anim calcmode="lin" valueType="num">
                                      <p:cBhvr additive="base">
                                        <p:cTn id="26" dur="500" fill="hold"/>
                                        <p:tgtEl>
                                          <p:spTgt spid="72602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26035"/>
                                        </p:tgtEl>
                                        <p:attrNameLst>
                                          <p:attrName>style.visibility</p:attrName>
                                        </p:attrNameLst>
                                      </p:cBhvr>
                                      <p:to>
                                        <p:strVal val="visible"/>
                                      </p:to>
                                    </p:set>
                                    <p:animEffect transition="in" filter="blinds(horizontal)">
                                      <p:cBhvr>
                                        <p:cTn id="31" dur="500"/>
                                        <p:tgtEl>
                                          <p:spTgt spid="726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3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a:extLst>
              <a:ext uri="{FF2B5EF4-FFF2-40B4-BE49-F238E27FC236}">
                <a16:creationId xmlns:a16="http://schemas.microsoft.com/office/drawing/2014/main" id="{7D559F6F-64FA-4CBC-AABD-FB09B284A765}"/>
              </a:ext>
            </a:extLst>
          </p:cNvPr>
          <p:cNvSpPr>
            <a:spLocks noGrp="1"/>
          </p:cNvSpPr>
          <p:nvPr>
            <p:ph type="sldNum" sz="quarter" idx="12"/>
          </p:nvPr>
        </p:nvSpPr>
        <p:spPr/>
        <p:txBody>
          <a:bodyPr/>
          <a:lstStyle/>
          <a:p>
            <a:fld id="{B368C2A4-F1FB-43C5-8D0F-BF3675A26FA6}" type="slidenum">
              <a:rPr lang="en-US" altLang="zh-CN"/>
              <a:pPr/>
              <a:t>85</a:t>
            </a:fld>
            <a:endParaRPr lang="en-US" altLang="zh-CN"/>
          </a:p>
        </p:txBody>
      </p:sp>
      <p:sp>
        <p:nvSpPr>
          <p:cNvPr id="110595" name="Rectangle 3">
            <a:extLst>
              <a:ext uri="{FF2B5EF4-FFF2-40B4-BE49-F238E27FC236}">
                <a16:creationId xmlns:a16="http://schemas.microsoft.com/office/drawing/2014/main" id="{2BFCB700-7894-4D00-A73D-635658F3DC76}"/>
              </a:ext>
            </a:extLst>
          </p:cNvPr>
          <p:cNvSpPr>
            <a:spLocks noGrp="1" noChangeArrowheads="1"/>
          </p:cNvSpPr>
          <p:nvPr>
            <p:ph type="body" idx="1"/>
          </p:nvPr>
        </p:nvSpPr>
        <p:spPr>
          <a:xfrm>
            <a:off x="611188" y="115888"/>
            <a:ext cx="6265862" cy="609600"/>
          </a:xfrm>
        </p:spPr>
        <p:txBody>
          <a:bodyPr/>
          <a:lstStyle/>
          <a:p>
            <a:pPr algn="just">
              <a:buFontTx/>
              <a:buNone/>
            </a:pPr>
            <a:r>
              <a:rPr lang="en-US" altLang="zh-CN" sz="4000" b="1">
                <a:latin typeface="Times New Roman" panose="02020603050405020304" pitchFamily="18" charset="0"/>
                <a:ea typeface="楷体_GB2312" pitchFamily="49" charset="-122"/>
              </a:rPr>
              <a:t>C(</a:t>
            </a:r>
            <a:r>
              <a:rPr lang="zh-CN" altLang="en-US" sz="4000" b="1">
                <a:latin typeface="Times New Roman" panose="02020603050405020304" pitchFamily="18" charset="0"/>
                <a:ea typeface="楷体_GB2312" pitchFamily="49" charset="-122"/>
              </a:rPr>
              <a:t>石墨</a:t>
            </a:r>
            <a:r>
              <a:rPr lang="en-US" altLang="zh-CN" sz="4000" b="1">
                <a:latin typeface="Times New Roman" panose="02020603050405020304" pitchFamily="18" charset="0"/>
                <a:ea typeface="楷体_GB2312" pitchFamily="49" charset="-122"/>
              </a:rPr>
              <a:t>) + O</a:t>
            </a:r>
            <a:r>
              <a:rPr lang="en-US" altLang="zh-CN" sz="4000" b="1" baseline="-30000">
                <a:latin typeface="Times New Roman" panose="02020603050405020304" pitchFamily="18" charset="0"/>
                <a:ea typeface="楷体_GB2312" pitchFamily="49" charset="-122"/>
              </a:rPr>
              <a:t>2 </a:t>
            </a:r>
            <a:r>
              <a:rPr lang="en-US" altLang="zh-CN" sz="4000" b="1">
                <a:latin typeface="Times New Roman" panose="02020603050405020304" pitchFamily="18" charset="0"/>
                <a:ea typeface="楷体_GB2312" pitchFamily="49" charset="-122"/>
              </a:rPr>
              <a:t>(g) = CO</a:t>
            </a:r>
            <a:r>
              <a:rPr lang="en-US" altLang="zh-CN" sz="4000" b="1" baseline="-30000">
                <a:latin typeface="Times New Roman" panose="02020603050405020304" pitchFamily="18" charset="0"/>
                <a:ea typeface="楷体_GB2312" pitchFamily="49" charset="-122"/>
              </a:rPr>
              <a:t>2 </a:t>
            </a:r>
            <a:r>
              <a:rPr lang="en-US" altLang="zh-CN" sz="4000" b="1">
                <a:latin typeface="Times New Roman" panose="02020603050405020304" pitchFamily="18" charset="0"/>
                <a:ea typeface="楷体_GB2312" pitchFamily="49" charset="-122"/>
              </a:rPr>
              <a:t>(g) </a:t>
            </a:r>
          </a:p>
        </p:txBody>
      </p:sp>
      <p:sp>
        <p:nvSpPr>
          <p:cNvPr id="110603" name="Text Box 11">
            <a:extLst>
              <a:ext uri="{FF2B5EF4-FFF2-40B4-BE49-F238E27FC236}">
                <a16:creationId xmlns:a16="http://schemas.microsoft.com/office/drawing/2014/main" id="{524C5BF4-E760-4BE8-8F09-6B3690BA870B}"/>
              </a:ext>
            </a:extLst>
          </p:cNvPr>
          <p:cNvSpPr txBox="1">
            <a:spLocks noChangeArrowheads="1"/>
          </p:cNvSpPr>
          <p:nvPr/>
        </p:nvSpPr>
        <p:spPr bwMode="auto">
          <a:xfrm>
            <a:off x="250825" y="1773238"/>
            <a:ext cx="8640763"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kumimoji="1" lang="en-US" altLang="zh-CN" sz="4000" b="1">
                <a:latin typeface="Times New Roman" panose="02020603050405020304" pitchFamily="18" charset="0"/>
                <a:ea typeface="楷体_GB2312" pitchFamily="49" charset="-122"/>
              </a:rPr>
              <a:t>CO</a:t>
            </a:r>
            <a:r>
              <a:rPr kumimoji="1" lang="en-US" altLang="zh-CN" sz="4000" b="1" baseline="-25000">
                <a:latin typeface="Times New Roman" panose="02020603050405020304" pitchFamily="18" charset="0"/>
                <a:ea typeface="楷体_GB2312" pitchFamily="49" charset="-122"/>
              </a:rPr>
              <a:t>2</a:t>
            </a:r>
            <a:r>
              <a:rPr kumimoji="1" lang="zh-CN" altLang="en-US" sz="4000" b="1">
                <a:latin typeface="Times New Roman" panose="02020603050405020304" pitchFamily="18" charset="0"/>
                <a:ea typeface="楷体_GB2312" pitchFamily="49" charset="-122"/>
              </a:rPr>
              <a:t>的标准摩尔生成热不是金刚石与氧的反应热</a:t>
            </a:r>
            <a:r>
              <a:rPr kumimoji="1" lang="en-US" altLang="zh-CN" sz="4000" b="1">
                <a:latin typeface="Times New Roman" panose="02020603050405020304" pitchFamily="18" charset="0"/>
                <a:ea typeface="楷体_GB2312" pitchFamily="49" charset="-122"/>
              </a:rPr>
              <a:t>, </a:t>
            </a:r>
            <a:r>
              <a:rPr kumimoji="1" lang="zh-CN" altLang="en-US" sz="4000" b="1">
                <a:latin typeface="Times New Roman" panose="02020603050405020304" pitchFamily="18" charset="0"/>
                <a:ea typeface="楷体_GB2312" pitchFamily="49" charset="-122"/>
              </a:rPr>
              <a:t>因金刚石不是最稳定单质。最稳定单质的标准摩尔生成热都等于零。</a:t>
            </a:r>
          </a:p>
        </p:txBody>
      </p:sp>
      <p:grpSp>
        <p:nvGrpSpPr>
          <p:cNvPr id="110600" name="Group 8">
            <a:extLst>
              <a:ext uri="{FF2B5EF4-FFF2-40B4-BE49-F238E27FC236}">
                <a16:creationId xmlns:a16="http://schemas.microsoft.com/office/drawing/2014/main" id="{694E8B10-F7F4-42EB-86AD-8F31CB3E0A56}"/>
              </a:ext>
            </a:extLst>
          </p:cNvPr>
          <p:cNvGrpSpPr>
            <a:grpSpLocks/>
          </p:cNvGrpSpPr>
          <p:nvPr/>
        </p:nvGrpSpPr>
        <p:grpSpPr bwMode="auto">
          <a:xfrm>
            <a:off x="7164388" y="1916113"/>
            <a:ext cx="838200" cy="381000"/>
            <a:chOff x="1776" y="3360"/>
            <a:chExt cx="528" cy="192"/>
          </a:xfrm>
        </p:grpSpPr>
        <p:cxnSp>
          <p:nvCxnSpPr>
            <p:cNvPr id="110598" name="AutoShape 6">
              <a:extLst>
                <a:ext uri="{FF2B5EF4-FFF2-40B4-BE49-F238E27FC236}">
                  <a16:creationId xmlns:a16="http://schemas.microsoft.com/office/drawing/2014/main" id="{E672121B-6969-4DF4-8F90-9D73A7BDFE5B}"/>
                </a:ext>
              </a:extLst>
            </p:cNvPr>
            <p:cNvCxnSpPr>
              <a:cxnSpLocks noChangeShapeType="1"/>
            </p:cNvCxnSpPr>
            <p:nvPr/>
          </p:nvCxnSpPr>
          <p:spPr bwMode="auto">
            <a:xfrm>
              <a:off x="1776" y="3360"/>
              <a:ext cx="528" cy="192"/>
            </a:xfrm>
            <a:prstGeom prst="straightConnector1">
              <a:avLst/>
            </a:prstGeom>
            <a:noFill/>
            <a:ln w="412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599" name="AutoShape 7">
              <a:extLst>
                <a:ext uri="{FF2B5EF4-FFF2-40B4-BE49-F238E27FC236}">
                  <a16:creationId xmlns:a16="http://schemas.microsoft.com/office/drawing/2014/main" id="{76CB7F74-D697-4F2E-9BF4-14070A58114F}"/>
                </a:ext>
              </a:extLst>
            </p:cNvPr>
            <p:cNvCxnSpPr>
              <a:cxnSpLocks noChangeShapeType="1"/>
            </p:cNvCxnSpPr>
            <p:nvPr/>
          </p:nvCxnSpPr>
          <p:spPr bwMode="auto">
            <a:xfrm flipV="1">
              <a:off x="1776" y="3360"/>
              <a:ext cx="528" cy="192"/>
            </a:xfrm>
            <a:prstGeom prst="straightConnector1">
              <a:avLst/>
            </a:prstGeom>
            <a:noFill/>
            <a:ln w="412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0604" name="Rectangle 12">
            <a:extLst>
              <a:ext uri="{FF2B5EF4-FFF2-40B4-BE49-F238E27FC236}">
                <a16:creationId xmlns:a16="http://schemas.microsoft.com/office/drawing/2014/main" id="{3BD55D9E-0E6E-4D11-8D2D-B66982F53A13}"/>
              </a:ext>
            </a:extLst>
          </p:cNvPr>
          <p:cNvSpPr>
            <a:spLocks noChangeArrowheads="1"/>
          </p:cNvSpPr>
          <p:nvPr/>
        </p:nvSpPr>
        <p:spPr bwMode="auto">
          <a:xfrm>
            <a:off x="468313" y="908050"/>
            <a:ext cx="8424862"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3600" b="1">
                <a:latin typeface="Times New Roman" panose="02020603050405020304" pitchFamily="18" charset="0"/>
                <a:ea typeface="楷体_GB2312" pitchFamily="49" charset="-122"/>
                <a:sym typeface="Symbol" panose="05050102010706020507" pitchFamily="18" charset="2"/>
              </a:rPr>
              <a:t></a:t>
            </a:r>
            <a:r>
              <a:rPr kumimoji="1" lang="en-US" altLang="zh-CN" sz="3600" b="1" baseline="-30000">
                <a:latin typeface="Times New Roman" panose="02020603050405020304" pitchFamily="18" charset="0"/>
                <a:ea typeface="楷体_GB2312" pitchFamily="49" charset="-122"/>
              </a:rPr>
              <a:t>r</a:t>
            </a:r>
            <a:r>
              <a:rPr kumimoji="1" lang="en-US" altLang="zh-CN" sz="3600" b="1" i="1">
                <a:latin typeface="Times New Roman" panose="02020603050405020304" pitchFamily="18" charset="0"/>
                <a:ea typeface="楷体_GB2312" pitchFamily="49" charset="-122"/>
              </a:rPr>
              <a:t>H</a:t>
            </a:r>
            <a:r>
              <a:rPr kumimoji="1" lang="en-US" altLang="zh-CN" sz="3600" b="1" baseline="-30000">
                <a:latin typeface="Times New Roman" panose="02020603050405020304" pitchFamily="18" charset="0"/>
                <a:ea typeface="楷体_GB2312" pitchFamily="49" charset="-122"/>
              </a:rPr>
              <a:t>m</a:t>
            </a:r>
            <a:r>
              <a:rPr kumimoji="1" lang="en-US" altLang="zh-CN" sz="3600" b="1" baseline="30000">
                <a:latin typeface="Arial Unicode MS" pitchFamily="34" charset="-122"/>
                <a:ea typeface="Arial Unicode MS" pitchFamily="34" charset="-122"/>
                <a:sym typeface="Symbol" panose="05050102010706020507" pitchFamily="18" charset="2"/>
              </a:rPr>
              <a:t>Ɵ</a:t>
            </a:r>
            <a:r>
              <a:rPr kumimoji="1" lang="en-US" altLang="zh-CN" sz="3600" b="1">
                <a:latin typeface="Times New Roman" panose="02020603050405020304" pitchFamily="18" charset="0"/>
                <a:ea typeface="楷体_GB2312" pitchFamily="49" charset="-122"/>
              </a:rPr>
              <a:t> =</a:t>
            </a:r>
            <a:r>
              <a:rPr kumimoji="1" lang="en-US" altLang="zh-CN" sz="3600" b="1" baseline="-30000">
                <a:latin typeface="Times New Roman" panose="02020603050405020304" pitchFamily="18" charset="0"/>
                <a:ea typeface="楷体_GB2312" pitchFamily="49" charset="-122"/>
              </a:rPr>
              <a:t> </a:t>
            </a:r>
            <a:r>
              <a:rPr kumimoji="1" lang="en-US" altLang="zh-CN" sz="3600" b="1">
                <a:latin typeface="Times New Roman" panose="02020603050405020304" pitchFamily="18" charset="0"/>
                <a:ea typeface="楷体_GB2312" pitchFamily="49" charset="-122"/>
                <a:sym typeface="Symbol" panose="05050102010706020507" pitchFamily="18" charset="2"/>
              </a:rPr>
              <a:t></a:t>
            </a:r>
            <a:r>
              <a:rPr kumimoji="1" lang="en-US" altLang="zh-CN" sz="3600" b="1" baseline="-30000">
                <a:latin typeface="Times New Roman" panose="02020603050405020304" pitchFamily="18" charset="0"/>
                <a:ea typeface="楷体_GB2312" pitchFamily="49" charset="-122"/>
              </a:rPr>
              <a:t>f</a:t>
            </a:r>
            <a:r>
              <a:rPr kumimoji="1" lang="en-US" altLang="zh-CN" sz="3600" b="1" i="1">
                <a:latin typeface="Times New Roman" panose="02020603050405020304" pitchFamily="18" charset="0"/>
                <a:ea typeface="楷体_GB2312" pitchFamily="49" charset="-122"/>
              </a:rPr>
              <a:t>H</a:t>
            </a:r>
            <a:r>
              <a:rPr kumimoji="1" lang="en-US" altLang="zh-CN" sz="3600" b="1" baseline="-30000">
                <a:latin typeface="Times New Roman" panose="02020603050405020304" pitchFamily="18" charset="0"/>
                <a:ea typeface="楷体_GB2312" pitchFamily="49" charset="-122"/>
              </a:rPr>
              <a:t>m</a:t>
            </a:r>
            <a:r>
              <a:rPr kumimoji="1" lang="en-US" altLang="zh-CN" sz="3600" b="1" baseline="30000">
                <a:latin typeface="Arial Unicode MS" pitchFamily="34" charset="-122"/>
                <a:ea typeface="Arial Unicode MS" pitchFamily="34" charset="-122"/>
                <a:sym typeface="Symbol" panose="05050102010706020507" pitchFamily="18" charset="2"/>
              </a:rPr>
              <a:t>Ɵ</a:t>
            </a:r>
            <a:r>
              <a:rPr kumimoji="1" lang="en-US" altLang="zh-CN" sz="3600" b="1" baseline="-30000">
                <a:latin typeface="Times New Roman" panose="02020603050405020304" pitchFamily="18" charset="0"/>
                <a:ea typeface="楷体_GB2312" pitchFamily="49" charset="-122"/>
              </a:rPr>
              <a:t> </a:t>
            </a:r>
            <a:r>
              <a:rPr kumimoji="1" lang="en-US" altLang="zh-CN" sz="3600" b="1">
                <a:latin typeface="Times New Roman" panose="02020603050405020304" pitchFamily="18" charset="0"/>
                <a:ea typeface="楷体_GB2312" pitchFamily="49" charset="-122"/>
              </a:rPr>
              <a:t>(CO</a:t>
            </a:r>
            <a:r>
              <a:rPr kumimoji="1" lang="en-US" altLang="zh-CN" sz="3600" b="1" baseline="-25000">
                <a:latin typeface="Times New Roman" panose="02020603050405020304" pitchFamily="18" charset="0"/>
                <a:ea typeface="楷体_GB2312" pitchFamily="49" charset="-122"/>
              </a:rPr>
              <a:t>2</a:t>
            </a:r>
            <a:r>
              <a:rPr kumimoji="1" lang="en-US" altLang="zh-CN" sz="3600" b="1">
                <a:latin typeface="Times New Roman" panose="02020603050405020304" pitchFamily="18" charset="0"/>
                <a:ea typeface="楷体_GB2312" pitchFamily="49" charset="-122"/>
              </a:rPr>
              <a:t>,g</a:t>
            </a:r>
            <a:r>
              <a:rPr kumimoji="1" lang="en-US" altLang="zh-CN" sz="3600" b="1" baseline="30000">
                <a:latin typeface="Times New Roman" panose="02020603050405020304" pitchFamily="18" charset="0"/>
                <a:ea typeface="楷体_GB2312" pitchFamily="49" charset="-122"/>
              </a:rPr>
              <a:t> </a:t>
            </a:r>
            <a:r>
              <a:rPr kumimoji="1" lang="en-US" altLang="zh-CN" sz="3600" b="1">
                <a:latin typeface="Times New Roman" panose="02020603050405020304" pitchFamily="18" charset="0"/>
                <a:ea typeface="楷体_GB2312" pitchFamily="49" charset="-122"/>
              </a:rPr>
              <a:t>) = </a:t>
            </a:r>
            <a:r>
              <a:rPr kumimoji="1" lang="en-US" altLang="zh-CN" sz="3600" b="1">
                <a:latin typeface="Times New Roman" panose="02020603050405020304" pitchFamily="18" charset="0"/>
                <a:ea typeface="楷体_GB2312" pitchFamily="49" charset="-122"/>
                <a:sym typeface="Symbol" panose="05050102010706020507" pitchFamily="18" charset="2"/>
              </a:rPr>
              <a:t></a:t>
            </a:r>
            <a:r>
              <a:rPr kumimoji="1" lang="en-US" altLang="zh-CN" sz="3600" b="1">
                <a:latin typeface="Times New Roman" panose="02020603050405020304" pitchFamily="18" charset="0"/>
                <a:ea typeface="楷体_GB2312" pitchFamily="49" charset="-122"/>
              </a:rPr>
              <a:t>393.5 kJ</a:t>
            </a:r>
            <a:r>
              <a:rPr kumimoji="1" lang="en-US" altLang="zh-CN" sz="3600" b="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1" lang="en-US" altLang="zh-CN" sz="3600" b="1">
                <a:latin typeface="Times New Roman" panose="02020603050405020304" pitchFamily="18" charset="0"/>
                <a:ea typeface="楷体_GB2312" pitchFamily="49" charset="-122"/>
              </a:rPr>
              <a:t>mol</a:t>
            </a:r>
            <a:r>
              <a:rPr kumimoji="1" lang="en-US" altLang="zh-CN" sz="3600" b="1" baseline="30000">
                <a:latin typeface="Times New Roman" panose="02020603050405020304" pitchFamily="18" charset="0"/>
                <a:ea typeface="楷体_GB2312" pitchFamily="49" charset="-122"/>
              </a:rPr>
              <a:t>–1</a:t>
            </a:r>
          </a:p>
        </p:txBody>
      </p:sp>
      <p:sp>
        <p:nvSpPr>
          <p:cNvPr id="110605" name="Text Box 13">
            <a:extLst>
              <a:ext uri="{FF2B5EF4-FFF2-40B4-BE49-F238E27FC236}">
                <a16:creationId xmlns:a16="http://schemas.microsoft.com/office/drawing/2014/main" id="{FD60D428-0448-4FA7-BDE9-6D8584142DB2}"/>
              </a:ext>
            </a:extLst>
          </p:cNvPr>
          <p:cNvSpPr txBox="1">
            <a:spLocks noChangeArrowheads="1"/>
          </p:cNvSpPr>
          <p:nvPr/>
        </p:nvSpPr>
        <p:spPr bwMode="auto">
          <a:xfrm>
            <a:off x="1692275" y="3789363"/>
            <a:ext cx="5183188" cy="695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20000"/>
              </a:spcBef>
            </a:pPr>
            <a:r>
              <a:rPr kumimoji="1" lang="en-US" altLang="zh-CN" sz="4400" b="1">
                <a:solidFill>
                  <a:srgbClr val="0000FF"/>
                </a:solidFill>
                <a:latin typeface="Times New Roman" panose="02020603050405020304" pitchFamily="18" charset="0"/>
                <a:ea typeface="楷体_GB2312" pitchFamily="49" charset="-122"/>
                <a:sym typeface="Symbol" panose="05050102010706020507" pitchFamily="18" charset="2"/>
              </a:rPr>
              <a:t></a:t>
            </a:r>
            <a:r>
              <a:rPr kumimoji="1" lang="en-US" altLang="zh-CN" sz="4400" b="1" baseline="-25000">
                <a:solidFill>
                  <a:srgbClr val="0000FF"/>
                </a:solidFill>
                <a:latin typeface="Times New Roman" panose="02020603050405020304" pitchFamily="18" charset="0"/>
                <a:ea typeface="楷体_GB2312" pitchFamily="49" charset="-122"/>
              </a:rPr>
              <a:t>f</a:t>
            </a:r>
            <a:r>
              <a:rPr kumimoji="1" lang="en-US" altLang="zh-CN" sz="4400" b="1" i="1">
                <a:solidFill>
                  <a:srgbClr val="0000FF"/>
                </a:solidFill>
                <a:latin typeface="Times New Roman" panose="02020603050405020304" pitchFamily="18" charset="0"/>
                <a:ea typeface="楷体_GB2312" pitchFamily="49" charset="-122"/>
              </a:rPr>
              <a:t>H</a:t>
            </a:r>
            <a:r>
              <a:rPr kumimoji="1" lang="en-US" altLang="zh-CN" sz="4400" b="1" baseline="-25000">
                <a:solidFill>
                  <a:srgbClr val="0000FF"/>
                </a:solidFill>
                <a:latin typeface="Times New Roman" panose="02020603050405020304" pitchFamily="18" charset="0"/>
                <a:ea typeface="楷体_GB2312" pitchFamily="49" charset="-122"/>
              </a:rPr>
              <a:t>m</a:t>
            </a:r>
            <a:r>
              <a:rPr kumimoji="1" lang="en-US" altLang="zh-CN" sz="4400" b="1" baseline="30000">
                <a:solidFill>
                  <a:srgbClr val="0000FF"/>
                </a:solidFill>
                <a:latin typeface="Arial Unicode MS" pitchFamily="34" charset="-122"/>
                <a:ea typeface="Arial Unicode MS" pitchFamily="34" charset="-122"/>
                <a:sym typeface="Symbol" panose="05050102010706020507" pitchFamily="18" charset="2"/>
              </a:rPr>
              <a:t>Ɵ</a:t>
            </a:r>
            <a:r>
              <a:rPr kumimoji="1" lang="en-US" altLang="zh-CN" sz="4400" b="1">
                <a:solidFill>
                  <a:srgbClr val="0000FF"/>
                </a:solidFill>
                <a:latin typeface="Times New Roman" panose="02020603050405020304" pitchFamily="18" charset="0"/>
                <a:ea typeface="楷体_GB2312" pitchFamily="49" charset="-122"/>
              </a:rPr>
              <a:t>(C,</a:t>
            </a:r>
            <a:r>
              <a:rPr kumimoji="1" lang="zh-CN" altLang="en-US" sz="4400" b="1">
                <a:solidFill>
                  <a:srgbClr val="0000FF"/>
                </a:solidFill>
                <a:latin typeface="Times New Roman" panose="02020603050405020304" pitchFamily="18" charset="0"/>
                <a:ea typeface="楷体_GB2312" pitchFamily="49" charset="-122"/>
              </a:rPr>
              <a:t>石墨</a:t>
            </a:r>
            <a:r>
              <a:rPr kumimoji="1" lang="en-US" altLang="zh-CN" sz="4400" b="1">
                <a:solidFill>
                  <a:srgbClr val="0000FF"/>
                </a:solidFill>
                <a:latin typeface="Times New Roman" panose="02020603050405020304" pitchFamily="18" charset="0"/>
                <a:ea typeface="楷体_GB2312" pitchFamily="49" charset="-122"/>
              </a:rPr>
              <a:t>) = 0</a:t>
            </a:r>
          </a:p>
        </p:txBody>
      </p:sp>
      <p:sp>
        <p:nvSpPr>
          <p:cNvPr id="325635" name="Text Box 3">
            <a:extLst>
              <a:ext uri="{FF2B5EF4-FFF2-40B4-BE49-F238E27FC236}">
                <a16:creationId xmlns:a16="http://schemas.microsoft.com/office/drawing/2014/main" id="{1085FFBF-70CF-44F1-A25A-24C09D3CB728}"/>
              </a:ext>
            </a:extLst>
          </p:cNvPr>
          <p:cNvSpPr txBox="1">
            <a:spLocks noChangeArrowheads="1"/>
          </p:cNvSpPr>
          <p:nvPr/>
        </p:nvSpPr>
        <p:spPr bwMode="auto">
          <a:xfrm>
            <a:off x="1763713" y="4581525"/>
            <a:ext cx="5183187" cy="695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20000"/>
              </a:spcBef>
            </a:pPr>
            <a:r>
              <a:rPr kumimoji="1" lang="en-US" altLang="zh-CN" sz="4400" b="1">
                <a:solidFill>
                  <a:srgbClr val="0000FF"/>
                </a:solidFill>
                <a:latin typeface="Times New Roman" panose="02020603050405020304" pitchFamily="18" charset="0"/>
                <a:ea typeface="楷体_GB2312" pitchFamily="49" charset="-122"/>
                <a:sym typeface="Symbol" panose="05050102010706020507" pitchFamily="18" charset="2"/>
              </a:rPr>
              <a:t></a:t>
            </a:r>
            <a:r>
              <a:rPr kumimoji="1" lang="en-US" altLang="zh-CN" sz="4400" b="1" baseline="-25000">
                <a:solidFill>
                  <a:srgbClr val="0000FF"/>
                </a:solidFill>
                <a:latin typeface="Times New Roman" panose="02020603050405020304" pitchFamily="18" charset="0"/>
                <a:ea typeface="楷体_GB2312" pitchFamily="49" charset="-122"/>
              </a:rPr>
              <a:t>f</a:t>
            </a:r>
            <a:r>
              <a:rPr kumimoji="1" lang="en-US" altLang="zh-CN" sz="4400" b="1" i="1">
                <a:solidFill>
                  <a:srgbClr val="0000FF"/>
                </a:solidFill>
                <a:latin typeface="Times New Roman" panose="02020603050405020304" pitchFamily="18" charset="0"/>
                <a:ea typeface="楷体_GB2312" pitchFamily="49" charset="-122"/>
              </a:rPr>
              <a:t>H</a:t>
            </a:r>
            <a:r>
              <a:rPr kumimoji="1" lang="en-US" altLang="zh-CN" sz="4400" b="1" baseline="-25000">
                <a:solidFill>
                  <a:srgbClr val="0000FF"/>
                </a:solidFill>
                <a:latin typeface="Times New Roman" panose="02020603050405020304" pitchFamily="18" charset="0"/>
                <a:ea typeface="楷体_GB2312" pitchFamily="49" charset="-122"/>
              </a:rPr>
              <a:t>m</a:t>
            </a:r>
            <a:r>
              <a:rPr kumimoji="1" lang="en-US" altLang="zh-CN" sz="4400" b="1" baseline="30000">
                <a:solidFill>
                  <a:srgbClr val="0000FF"/>
                </a:solidFill>
                <a:latin typeface="Arial Unicode MS" pitchFamily="34" charset="-122"/>
                <a:ea typeface="Arial Unicode MS" pitchFamily="34" charset="-122"/>
                <a:sym typeface="Symbol" panose="05050102010706020507" pitchFamily="18" charset="2"/>
              </a:rPr>
              <a:t>Ɵ</a:t>
            </a:r>
            <a:r>
              <a:rPr kumimoji="1" lang="en-US" altLang="zh-CN" sz="4400" b="1">
                <a:solidFill>
                  <a:srgbClr val="0000FF"/>
                </a:solidFill>
                <a:latin typeface="Times New Roman" panose="02020603050405020304" pitchFamily="18" charset="0"/>
                <a:ea typeface="楷体_GB2312" pitchFamily="49" charset="-122"/>
              </a:rPr>
              <a:t>(P,</a:t>
            </a:r>
            <a:r>
              <a:rPr kumimoji="1" lang="zh-CN" altLang="en-US" sz="4400" b="1">
                <a:solidFill>
                  <a:srgbClr val="0000FF"/>
                </a:solidFill>
                <a:latin typeface="Times New Roman" panose="02020603050405020304" pitchFamily="18" charset="0"/>
                <a:ea typeface="楷体_GB2312" pitchFamily="49" charset="-122"/>
              </a:rPr>
              <a:t>白磷</a:t>
            </a:r>
            <a:r>
              <a:rPr kumimoji="1" lang="en-US" altLang="zh-CN" sz="4400" b="1">
                <a:solidFill>
                  <a:srgbClr val="0000FF"/>
                </a:solidFill>
                <a:latin typeface="Times New Roman" panose="02020603050405020304" pitchFamily="18" charset="0"/>
                <a:ea typeface="楷体_GB2312" pitchFamily="49" charset="-122"/>
              </a:rPr>
              <a:t>) = 0</a:t>
            </a:r>
          </a:p>
        </p:txBody>
      </p:sp>
      <p:sp>
        <p:nvSpPr>
          <p:cNvPr id="325636" name="Text Box 4">
            <a:extLst>
              <a:ext uri="{FF2B5EF4-FFF2-40B4-BE49-F238E27FC236}">
                <a16:creationId xmlns:a16="http://schemas.microsoft.com/office/drawing/2014/main" id="{BE6AB169-D820-4310-A302-87B9823908E4}"/>
              </a:ext>
            </a:extLst>
          </p:cNvPr>
          <p:cNvSpPr txBox="1">
            <a:spLocks noChangeArrowheads="1"/>
          </p:cNvSpPr>
          <p:nvPr/>
        </p:nvSpPr>
        <p:spPr bwMode="auto">
          <a:xfrm>
            <a:off x="1979613" y="5373688"/>
            <a:ext cx="5183187" cy="695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20000"/>
              </a:spcBef>
            </a:pPr>
            <a:r>
              <a:rPr kumimoji="1" lang="en-US" altLang="zh-CN" sz="4400" b="1">
                <a:solidFill>
                  <a:srgbClr val="0000FF"/>
                </a:solidFill>
                <a:latin typeface="Times New Roman" panose="02020603050405020304" pitchFamily="18" charset="0"/>
                <a:ea typeface="楷体_GB2312" pitchFamily="49" charset="-122"/>
                <a:sym typeface="Symbol" panose="05050102010706020507" pitchFamily="18" charset="2"/>
              </a:rPr>
              <a:t></a:t>
            </a:r>
            <a:r>
              <a:rPr kumimoji="1" lang="en-US" altLang="zh-CN" sz="4400" b="1" baseline="-25000">
                <a:solidFill>
                  <a:srgbClr val="0000FF"/>
                </a:solidFill>
                <a:latin typeface="Times New Roman" panose="02020603050405020304" pitchFamily="18" charset="0"/>
                <a:ea typeface="楷体_GB2312" pitchFamily="49" charset="-122"/>
              </a:rPr>
              <a:t>f</a:t>
            </a:r>
            <a:r>
              <a:rPr kumimoji="1" lang="en-US" altLang="zh-CN" sz="4400" b="1" i="1">
                <a:solidFill>
                  <a:srgbClr val="0000FF"/>
                </a:solidFill>
                <a:latin typeface="Times New Roman" panose="02020603050405020304" pitchFamily="18" charset="0"/>
                <a:ea typeface="楷体_GB2312" pitchFamily="49" charset="-122"/>
              </a:rPr>
              <a:t>H</a:t>
            </a:r>
            <a:r>
              <a:rPr kumimoji="1" lang="en-US" altLang="zh-CN" sz="4400" b="1" baseline="-25000">
                <a:solidFill>
                  <a:srgbClr val="0000FF"/>
                </a:solidFill>
                <a:latin typeface="Times New Roman" panose="02020603050405020304" pitchFamily="18" charset="0"/>
                <a:ea typeface="楷体_GB2312" pitchFamily="49" charset="-122"/>
              </a:rPr>
              <a:t>m</a:t>
            </a:r>
            <a:r>
              <a:rPr kumimoji="1" lang="en-US" altLang="zh-CN" sz="4400" b="1" baseline="30000">
                <a:solidFill>
                  <a:srgbClr val="0000FF"/>
                </a:solidFill>
                <a:latin typeface="Arial Unicode MS" pitchFamily="34" charset="-122"/>
                <a:ea typeface="Arial Unicode MS" pitchFamily="34" charset="-122"/>
                <a:sym typeface="Symbol" panose="05050102010706020507" pitchFamily="18" charset="2"/>
              </a:rPr>
              <a:t>Ɵ</a:t>
            </a:r>
            <a:r>
              <a:rPr kumimoji="1" lang="en-US" altLang="zh-CN" sz="4400" b="1">
                <a:solidFill>
                  <a:srgbClr val="0000FF"/>
                </a:solidFill>
                <a:latin typeface="Times New Roman" panose="02020603050405020304" pitchFamily="18" charset="0"/>
                <a:ea typeface="楷体_GB2312" pitchFamily="49" charset="-122"/>
              </a:rPr>
              <a:t>(Br</a:t>
            </a:r>
            <a:r>
              <a:rPr kumimoji="1" lang="en-US" altLang="zh-CN" sz="4400" b="1" baseline="-25000">
                <a:solidFill>
                  <a:srgbClr val="0000FF"/>
                </a:solidFill>
                <a:latin typeface="Times New Roman" panose="02020603050405020304" pitchFamily="18" charset="0"/>
                <a:ea typeface="楷体_GB2312" pitchFamily="49" charset="-122"/>
              </a:rPr>
              <a:t>2</a:t>
            </a:r>
            <a:r>
              <a:rPr kumimoji="1" lang="en-US" altLang="zh-CN" sz="4400" b="1">
                <a:solidFill>
                  <a:srgbClr val="0000FF"/>
                </a:solidFill>
                <a:latin typeface="Times New Roman" panose="02020603050405020304" pitchFamily="18" charset="0"/>
                <a:ea typeface="楷体_GB2312" pitchFamily="49" charset="-122"/>
              </a:rPr>
              <a:t>, </a:t>
            </a:r>
            <a:r>
              <a:rPr kumimoji="1" lang="en-US" altLang="zh-CN" sz="4400" b="1" i="1">
                <a:solidFill>
                  <a:srgbClr val="0000FF"/>
                </a:solidFill>
                <a:latin typeface="Times New Roman" panose="02020603050405020304" pitchFamily="18" charset="0"/>
                <a:ea typeface="楷体_GB2312" pitchFamily="49" charset="-122"/>
              </a:rPr>
              <a:t>l</a:t>
            </a:r>
            <a:r>
              <a:rPr kumimoji="1" lang="en-US" altLang="zh-CN" sz="4400" b="1">
                <a:solidFill>
                  <a:srgbClr val="0000FF"/>
                </a:solidFill>
                <a:latin typeface="Times New Roman" panose="02020603050405020304" pitchFamily="18" charset="0"/>
                <a:ea typeface="楷体_GB2312" pitchFamily="49" charset="-122"/>
              </a:rPr>
              <a:t>) = 0</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604"/>
                                        </p:tgtEl>
                                        <p:attrNameLst>
                                          <p:attrName>style.visibility</p:attrName>
                                        </p:attrNameLst>
                                      </p:cBhvr>
                                      <p:to>
                                        <p:strVal val="visible"/>
                                      </p:to>
                                    </p:set>
                                    <p:anim calcmode="lin" valueType="num">
                                      <p:cBhvr additive="base">
                                        <p:cTn id="7" dur="500" fill="hold"/>
                                        <p:tgtEl>
                                          <p:spTgt spid="110604"/>
                                        </p:tgtEl>
                                        <p:attrNameLst>
                                          <p:attrName>ppt_x</p:attrName>
                                        </p:attrNameLst>
                                      </p:cBhvr>
                                      <p:tavLst>
                                        <p:tav tm="0">
                                          <p:val>
                                            <p:strVal val="0-#ppt_w/2"/>
                                          </p:val>
                                        </p:tav>
                                        <p:tav tm="100000">
                                          <p:val>
                                            <p:strVal val="#ppt_x"/>
                                          </p:val>
                                        </p:tav>
                                      </p:tavLst>
                                    </p:anim>
                                    <p:anim calcmode="lin" valueType="num">
                                      <p:cBhvr additive="base">
                                        <p:cTn id="8" dur="500" fill="hold"/>
                                        <p:tgtEl>
                                          <p:spTgt spid="1106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603"/>
                                        </p:tgtEl>
                                        <p:attrNameLst>
                                          <p:attrName>style.visibility</p:attrName>
                                        </p:attrNameLst>
                                      </p:cBhvr>
                                      <p:to>
                                        <p:strVal val="visible"/>
                                      </p:to>
                                    </p:set>
                                    <p:anim calcmode="lin" valueType="num">
                                      <p:cBhvr additive="base">
                                        <p:cTn id="13" dur="500" fill="hold"/>
                                        <p:tgtEl>
                                          <p:spTgt spid="110603"/>
                                        </p:tgtEl>
                                        <p:attrNameLst>
                                          <p:attrName>ppt_x</p:attrName>
                                        </p:attrNameLst>
                                      </p:cBhvr>
                                      <p:tavLst>
                                        <p:tav tm="0">
                                          <p:val>
                                            <p:strVal val="0-#ppt_w/2"/>
                                          </p:val>
                                        </p:tav>
                                        <p:tav tm="100000">
                                          <p:val>
                                            <p:strVal val="#ppt_x"/>
                                          </p:val>
                                        </p:tav>
                                      </p:tavLst>
                                    </p:anim>
                                    <p:anim calcmode="lin" valueType="num">
                                      <p:cBhvr additive="base">
                                        <p:cTn id="14" dur="500" fill="hold"/>
                                        <p:tgtEl>
                                          <p:spTgt spid="1106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10600"/>
                                        </p:tgtEl>
                                        <p:attrNameLst>
                                          <p:attrName>style.visibility</p:attrName>
                                        </p:attrNameLst>
                                      </p:cBhvr>
                                      <p:to>
                                        <p:strVal val="visible"/>
                                      </p:to>
                                    </p:set>
                                    <p:animEffect transition="in" filter="blinds(horizontal)">
                                      <p:cBhvr>
                                        <p:cTn id="19" dur="500"/>
                                        <p:tgtEl>
                                          <p:spTgt spid="11060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0605"/>
                                        </p:tgtEl>
                                        <p:attrNameLst>
                                          <p:attrName>style.visibility</p:attrName>
                                        </p:attrNameLst>
                                      </p:cBhvr>
                                      <p:to>
                                        <p:strVal val="visible"/>
                                      </p:to>
                                    </p:set>
                                    <p:anim calcmode="lin" valueType="num">
                                      <p:cBhvr additive="base">
                                        <p:cTn id="24" dur="500" fill="hold"/>
                                        <p:tgtEl>
                                          <p:spTgt spid="110605"/>
                                        </p:tgtEl>
                                        <p:attrNameLst>
                                          <p:attrName>ppt_x</p:attrName>
                                        </p:attrNameLst>
                                      </p:cBhvr>
                                      <p:tavLst>
                                        <p:tav tm="0">
                                          <p:val>
                                            <p:strVal val="0-#ppt_w/2"/>
                                          </p:val>
                                        </p:tav>
                                        <p:tav tm="100000">
                                          <p:val>
                                            <p:strVal val="#ppt_x"/>
                                          </p:val>
                                        </p:tav>
                                      </p:tavLst>
                                    </p:anim>
                                    <p:anim calcmode="lin" valueType="num">
                                      <p:cBhvr additive="base">
                                        <p:cTn id="25" dur="500" fill="hold"/>
                                        <p:tgtEl>
                                          <p:spTgt spid="11060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25635"/>
                                        </p:tgtEl>
                                        <p:attrNameLst>
                                          <p:attrName>style.visibility</p:attrName>
                                        </p:attrNameLst>
                                      </p:cBhvr>
                                      <p:to>
                                        <p:strVal val="visible"/>
                                      </p:to>
                                    </p:set>
                                    <p:anim calcmode="lin" valueType="num">
                                      <p:cBhvr additive="base">
                                        <p:cTn id="30" dur="500" fill="hold"/>
                                        <p:tgtEl>
                                          <p:spTgt spid="325635"/>
                                        </p:tgtEl>
                                        <p:attrNameLst>
                                          <p:attrName>ppt_x</p:attrName>
                                        </p:attrNameLst>
                                      </p:cBhvr>
                                      <p:tavLst>
                                        <p:tav tm="0">
                                          <p:val>
                                            <p:strVal val="0-#ppt_w/2"/>
                                          </p:val>
                                        </p:tav>
                                        <p:tav tm="100000">
                                          <p:val>
                                            <p:strVal val="#ppt_x"/>
                                          </p:val>
                                        </p:tav>
                                      </p:tavLst>
                                    </p:anim>
                                    <p:anim calcmode="lin" valueType="num">
                                      <p:cBhvr additive="base">
                                        <p:cTn id="31" dur="500" fill="hold"/>
                                        <p:tgtEl>
                                          <p:spTgt spid="325635"/>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25636"/>
                                        </p:tgtEl>
                                        <p:attrNameLst>
                                          <p:attrName>style.visibility</p:attrName>
                                        </p:attrNameLst>
                                      </p:cBhvr>
                                      <p:to>
                                        <p:strVal val="visible"/>
                                      </p:to>
                                    </p:set>
                                    <p:anim calcmode="lin" valueType="num">
                                      <p:cBhvr additive="base">
                                        <p:cTn id="36" dur="500" fill="hold"/>
                                        <p:tgtEl>
                                          <p:spTgt spid="325636"/>
                                        </p:tgtEl>
                                        <p:attrNameLst>
                                          <p:attrName>ppt_x</p:attrName>
                                        </p:attrNameLst>
                                      </p:cBhvr>
                                      <p:tavLst>
                                        <p:tav tm="0">
                                          <p:val>
                                            <p:strVal val="0-#ppt_w/2"/>
                                          </p:val>
                                        </p:tav>
                                        <p:tav tm="100000">
                                          <p:val>
                                            <p:strVal val="#ppt_x"/>
                                          </p:val>
                                        </p:tav>
                                      </p:tavLst>
                                    </p:anim>
                                    <p:anim calcmode="lin" valueType="num">
                                      <p:cBhvr additive="base">
                                        <p:cTn id="37" dur="500" fill="hold"/>
                                        <p:tgtEl>
                                          <p:spTgt spid="325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3" grpId="0" autoUpdateAnimBg="0"/>
      <p:bldP spid="110604" grpId="0" autoUpdateAnimBg="0"/>
      <p:bldP spid="110605" grpId="0"/>
      <p:bldP spid="325635" grpId="0"/>
      <p:bldP spid="32563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6815F859-454D-4593-AC08-2BAC578C8075}"/>
              </a:ext>
            </a:extLst>
          </p:cNvPr>
          <p:cNvSpPr>
            <a:spLocks noGrp="1"/>
          </p:cNvSpPr>
          <p:nvPr>
            <p:ph type="sldNum" sz="quarter" idx="12"/>
          </p:nvPr>
        </p:nvSpPr>
        <p:spPr/>
        <p:txBody>
          <a:bodyPr/>
          <a:lstStyle/>
          <a:p>
            <a:fld id="{C1F393BF-CFAE-4DC1-9CDC-A0749131B06E}" type="slidenum">
              <a:rPr lang="en-US" altLang="zh-CN"/>
              <a:pPr/>
              <a:t>86</a:t>
            </a:fld>
            <a:endParaRPr lang="en-US" altLang="zh-CN"/>
          </a:p>
        </p:txBody>
      </p:sp>
      <p:sp>
        <p:nvSpPr>
          <p:cNvPr id="724996" name="Text Box 4">
            <a:extLst>
              <a:ext uri="{FF2B5EF4-FFF2-40B4-BE49-F238E27FC236}">
                <a16:creationId xmlns:a16="http://schemas.microsoft.com/office/drawing/2014/main" id="{5CBB2C27-9257-432E-9209-69C66FB5AEDB}"/>
              </a:ext>
            </a:extLst>
          </p:cNvPr>
          <p:cNvSpPr txBox="1">
            <a:spLocks noChangeArrowheads="1"/>
          </p:cNvSpPr>
          <p:nvPr/>
        </p:nvSpPr>
        <p:spPr bwMode="auto">
          <a:xfrm>
            <a:off x="179388" y="1196975"/>
            <a:ext cx="8610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AutoNum type="circleNumDbPlain"/>
            </a:pPr>
            <a:r>
              <a:rPr lang="en-US" altLang="zh-CN" sz="3600" b="1">
                <a:latin typeface="楷体_GB2312" pitchFamily="49" charset="-122"/>
                <a:ea typeface="楷体_GB2312" pitchFamily="49" charset="-122"/>
              </a:rPr>
              <a:t> </a:t>
            </a:r>
            <a:r>
              <a:rPr lang="zh-CN" altLang="en-US" sz="3600" b="1">
                <a:latin typeface="楷体_GB2312" pitchFamily="49" charset="-122"/>
                <a:ea typeface="楷体_GB2312" pitchFamily="49" charset="-122"/>
              </a:rPr>
              <a:t>生成焓的负值的绝对值越大，表明该物质键能越大，对热越稳定。</a:t>
            </a:r>
          </a:p>
        </p:txBody>
      </p:sp>
      <p:sp>
        <p:nvSpPr>
          <p:cNvPr id="724997" name="Rectangle 5">
            <a:extLst>
              <a:ext uri="{FF2B5EF4-FFF2-40B4-BE49-F238E27FC236}">
                <a16:creationId xmlns:a16="http://schemas.microsoft.com/office/drawing/2014/main" id="{945C3415-A831-4DC0-A46B-E4A6EF5D3042}"/>
              </a:ext>
            </a:extLst>
          </p:cNvPr>
          <p:cNvSpPr>
            <a:spLocks noChangeArrowheads="1"/>
          </p:cNvSpPr>
          <p:nvPr/>
        </p:nvSpPr>
        <p:spPr bwMode="auto">
          <a:xfrm>
            <a:off x="179388" y="333375"/>
            <a:ext cx="65532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15000"/>
              </a:lnSpc>
            </a:pPr>
            <a:r>
              <a:rPr kumimoji="1" lang="zh-CN" altLang="en-US" sz="4000" b="1"/>
              <a:t>关于标准生成焓，</a:t>
            </a:r>
            <a:r>
              <a:rPr kumimoji="1" lang="zh-CN" altLang="en-US" sz="4000" b="1">
                <a:solidFill>
                  <a:srgbClr val="FF0000"/>
                </a:solidFill>
              </a:rPr>
              <a:t>需</a:t>
            </a:r>
            <a:r>
              <a:rPr lang="zh-CN" altLang="en-US" sz="4000" b="1">
                <a:solidFill>
                  <a:srgbClr val="FF0000"/>
                </a:solidFill>
              </a:rPr>
              <a:t>注意</a:t>
            </a:r>
            <a:r>
              <a:rPr lang="zh-CN" altLang="en-US" sz="4000" b="1">
                <a:solidFill>
                  <a:schemeClr val="tx2"/>
                </a:solidFill>
              </a:rPr>
              <a:t>：</a:t>
            </a:r>
            <a:r>
              <a:rPr kumimoji="1" lang="zh-CN" altLang="en-US" sz="4000"/>
              <a:t> </a:t>
            </a:r>
            <a:endParaRPr kumimoji="1" lang="zh-CN" altLang="en-US" sz="4000" b="1"/>
          </a:p>
        </p:txBody>
      </p:sp>
      <p:sp>
        <p:nvSpPr>
          <p:cNvPr id="724998" name="Text Box 6">
            <a:extLst>
              <a:ext uri="{FF2B5EF4-FFF2-40B4-BE49-F238E27FC236}">
                <a16:creationId xmlns:a16="http://schemas.microsoft.com/office/drawing/2014/main" id="{A43FFD78-56E1-423D-A56B-46EEDE6D6AD6}"/>
              </a:ext>
            </a:extLst>
          </p:cNvPr>
          <p:cNvSpPr txBox="1">
            <a:spLocks noChangeArrowheads="1"/>
          </p:cNvSpPr>
          <p:nvPr/>
        </p:nvSpPr>
        <p:spPr bwMode="auto">
          <a:xfrm>
            <a:off x="179388" y="2852738"/>
            <a:ext cx="858202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sq">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lnSpc>
                <a:spcPct val="115000"/>
              </a:lnSpc>
              <a:buFontTx/>
              <a:buAutoNum type="circleNumDbPlain" startAt="2"/>
            </a:pPr>
            <a:r>
              <a:rPr lang="en-US" altLang="zh-CN" sz="3600" b="1">
                <a:cs typeface="Times New Roman" panose="02020603050405020304" pitchFamily="18" charset="0"/>
              </a:rPr>
              <a:t> </a:t>
            </a:r>
            <a:r>
              <a:rPr lang="zh-CN" altLang="en-US" sz="3600" b="1"/>
              <a:t>同一物质</a:t>
            </a:r>
            <a:r>
              <a:rPr lang="zh-CN" altLang="en-US" sz="3600" b="1">
                <a:solidFill>
                  <a:srgbClr val="0000FF"/>
                </a:solidFill>
              </a:rPr>
              <a:t>不同聚集态</a:t>
            </a:r>
            <a:r>
              <a:rPr lang="zh-CN" altLang="en-US" sz="3600" b="1"/>
              <a:t>下，标准生成焓数值不同。</a:t>
            </a:r>
          </a:p>
          <a:p>
            <a:pPr algn="just" eaLnBrk="0" hangingPunct="0">
              <a:lnSpc>
                <a:spcPct val="115000"/>
              </a:lnSpc>
            </a:pPr>
            <a:r>
              <a:rPr lang="zh-CN" altLang="en-US" sz="3600" b="1" i="1">
                <a:sym typeface="Symbol" panose="05050102010706020507" pitchFamily="18" charset="2"/>
              </a:rPr>
              <a:t>   </a:t>
            </a:r>
            <a:r>
              <a:rPr lang="zh-CN" altLang="en-US" sz="3600" b="1">
                <a:sym typeface="Symbol" panose="05050102010706020507" pitchFamily="18" charset="2"/>
              </a:rPr>
              <a:t></a:t>
            </a:r>
            <a:r>
              <a:rPr lang="en-US" altLang="zh-CN" sz="3600" b="1" baseline="-30000"/>
              <a:t>f</a:t>
            </a:r>
            <a:r>
              <a:rPr lang="en-US" altLang="zh-CN" sz="3600" b="1" i="1"/>
              <a:t>H</a:t>
            </a:r>
            <a:r>
              <a:rPr lang="en-US" altLang="zh-CN" sz="3600" b="1" baseline="-30000"/>
              <a:t>m</a:t>
            </a:r>
            <a:r>
              <a:rPr lang="en-US" altLang="zh-CN" sz="3600" b="1" baseline="30000">
                <a:latin typeface="Arial Unicode MS" pitchFamily="34" charset="-122"/>
                <a:ea typeface="Arial Unicode MS" pitchFamily="34" charset="-122"/>
                <a:sym typeface="Symbol" panose="05050102010706020507" pitchFamily="18" charset="2"/>
              </a:rPr>
              <a:t>Ɵ</a:t>
            </a:r>
            <a:r>
              <a:rPr lang="en-US" altLang="zh-CN" sz="3600" b="1"/>
              <a:t>(H</a:t>
            </a:r>
            <a:r>
              <a:rPr lang="en-US" altLang="zh-CN" sz="3600" b="1" baseline="-30000"/>
              <a:t>2</a:t>
            </a:r>
            <a:r>
              <a:rPr lang="en-US" altLang="zh-CN" sz="3600" b="1"/>
              <a:t>O, </a:t>
            </a:r>
            <a:r>
              <a:rPr lang="en-US" altLang="zh-CN" sz="3600" b="1" i="1"/>
              <a:t>g</a:t>
            </a:r>
            <a:r>
              <a:rPr lang="en-US" altLang="zh-CN" sz="3600" b="1"/>
              <a:t>)</a:t>
            </a:r>
            <a:r>
              <a:rPr lang="en-US" altLang="zh-CN" sz="3600" b="1" i="1"/>
              <a:t> </a:t>
            </a:r>
            <a:r>
              <a:rPr lang="en-US" altLang="zh-CN" sz="3600" b="1"/>
              <a:t>= </a:t>
            </a:r>
            <a:r>
              <a:rPr lang="en-US" altLang="zh-CN" sz="3600" b="1">
                <a:sym typeface="Symbol" panose="05050102010706020507" pitchFamily="18" charset="2"/>
              </a:rPr>
              <a:t></a:t>
            </a:r>
            <a:r>
              <a:rPr lang="en-US" altLang="zh-CN" sz="3600" b="1"/>
              <a:t>241.8 kJ</a:t>
            </a:r>
            <a:r>
              <a:rPr lang="en-US" altLang="zh-CN" sz="3600" b="1">
                <a:cs typeface="Times New Roman" panose="02020603050405020304" pitchFamily="18" charset="0"/>
                <a:sym typeface="Symbol" panose="05050102010706020507" pitchFamily="18" charset="2"/>
              </a:rPr>
              <a:t>•</a:t>
            </a:r>
            <a:r>
              <a:rPr lang="en-US" altLang="zh-CN" sz="3600" b="1"/>
              <a:t>mol</a:t>
            </a:r>
            <a:r>
              <a:rPr lang="en-US" altLang="zh-CN" sz="3600" b="1" baseline="30000">
                <a:cs typeface="Times New Roman" panose="02020603050405020304" pitchFamily="18" charset="0"/>
              </a:rPr>
              <a:t>–</a:t>
            </a:r>
            <a:r>
              <a:rPr lang="en-US" altLang="zh-CN" sz="3600" b="1" baseline="30000"/>
              <a:t>1</a:t>
            </a:r>
            <a:endParaRPr lang="en-US" altLang="zh-CN" sz="3600" b="1"/>
          </a:p>
          <a:p>
            <a:pPr algn="just" eaLnBrk="0" hangingPunct="0">
              <a:lnSpc>
                <a:spcPct val="115000"/>
              </a:lnSpc>
            </a:pPr>
            <a:r>
              <a:rPr lang="en-US" altLang="zh-CN" sz="3600" b="1" i="1">
                <a:sym typeface="Symbol" panose="05050102010706020507" pitchFamily="18" charset="2"/>
              </a:rPr>
              <a:t>   </a:t>
            </a:r>
            <a:r>
              <a:rPr lang="en-US" altLang="zh-CN" sz="3600" b="1">
                <a:sym typeface="Symbol" panose="05050102010706020507" pitchFamily="18" charset="2"/>
              </a:rPr>
              <a:t></a:t>
            </a:r>
            <a:r>
              <a:rPr lang="en-US" altLang="zh-CN" sz="3600" b="1" baseline="-30000"/>
              <a:t>f</a:t>
            </a:r>
            <a:r>
              <a:rPr lang="en-US" altLang="zh-CN" sz="3600" b="1" i="1"/>
              <a:t>H</a:t>
            </a:r>
            <a:r>
              <a:rPr lang="en-US" altLang="zh-CN" sz="3600" b="1" baseline="-30000"/>
              <a:t>m</a:t>
            </a:r>
            <a:r>
              <a:rPr lang="en-US" altLang="zh-CN" sz="3600" b="1" baseline="30000">
                <a:latin typeface="Arial Unicode MS" pitchFamily="34" charset="-122"/>
                <a:ea typeface="Arial Unicode MS" pitchFamily="34" charset="-122"/>
                <a:sym typeface="Symbol" panose="05050102010706020507" pitchFamily="18" charset="2"/>
              </a:rPr>
              <a:t>Ɵ</a:t>
            </a:r>
            <a:r>
              <a:rPr lang="en-US" altLang="zh-CN" sz="3600" b="1"/>
              <a:t>(H</a:t>
            </a:r>
            <a:r>
              <a:rPr lang="en-US" altLang="zh-CN" sz="3600" b="1" baseline="-30000"/>
              <a:t>2</a:t>
            </a:r>
            <a:r>
              <a:rPr lang="en-US" altLang="zh-CN" sz="3600" b="1"/>
              <a:t>O, </a:t>
            </a:r>
            <a:r>
              <a:rPr lang="en-US" altLang="zh-CN" sz="3600" b="1" i="1"/>
              <a:t>l</a:t>
            </a:r>
            <a:r>
              <a:rPr lang="en-US" altLang="zh-CN" sz="3600" b="1"/>
              <a:t>) = </a:t>
            </a:r>
            <a:r>
              <a:rPr lang="en-US" altLang="zh-CN" sz="3600" b="1">
                <a:sym typeface="Symbol" panose="05050102010706020507" pitchFamily="18" charset="2"/>
              </a:rPr>
              <a:t></a:t>
            </a:r>
            <a:r>
              <a:rPr lang="en-US" altLang="zh-CN" sz="3600" b="1"/>
              <a:t>285.8 kJ</a:t>
            </a:r>
            <a:r>
              <a:rPr lang="en-US" altLang="zh-CN" sz="3600" b="1">
                <a:cs typeface="Times New Roman" panose="02020603050405020304" pitchFamily="18" charset="0"/>
                <a:sym typeface="Symbol" panose="05050102010706020507" pitchFamily="18" charset="2"/>
              </a:rPr>
              <a:t>•</a:t>
            </a:r>
            <a:r>
              <a:rPr lang="en-US" altLang="zh-CN" sz="3600" b="1"/>
              <a:t>mol</a:t>
            </a:r>
            <a:r>
              <a:rPr lang="en-US" altLang="zh-CN" sz="3600" b="1" baseline="30000">
                <a:cs typeface="Times New Roman" panose="02020603050405020304" pitchFamily="18" charset="0"/>
              </a:rPr>
              <a:t>–</a:t>
            </a:r>
            <a:r>
              <a:rPr lang="en-US" altLang="zh-CN" sz="3600" b="1" baseline="30000"/>
              <a:t>1</a:t>
            </a:r>
            <a:endParaRPr lang="en-US" altLang="zh-CN" sz="3600" b="1"/>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4996"/>
                                        </p:tgtEl>
                                        <p:attrNameLst>
                                          <p:attrName>style.visibility</p:attrName>
                                        </p:attrNameLst>
                                      </p:cBhvr>
                                      <p:to>
                                        <p:strVal val="visible"/>
                                      </p:to>
                                    </p:set>
                                    <p:anim calcmode="lin" valueType="num">
                                      <p:cBhvr additive="base">
                                        <p:cTn id="7" dur="500" fill="hold"/>
                                        <p:tgtEl>
                                          <p:spTgt spid="724996"/>
                                        </p:tgtEl>
                                        <p:attrNameLst>
                                          <p:attrName>ppt_x</p:attrName>
                                        </p:attrNameLst>
                                      </p:cBhvr>
                                      <p:tavLst>
                                        <p:tav tm="0">
                                          <p:val>
                                            <p:strVal val="0-#ppt_w/2"/>
                                          </p:val>
                                        </p:tav>
                                        <p:tav tm="100000">
                                          <p:val>
                                            <p:strVal val="#ppt_x"/>
                                          </p:val>
                                        </p:tav>
                                      </p:tavLst>
                                    </p:anim>
                                    <p:anim calcmode="lin" valueType="num">
                                      <p:cBhvr additive="base">
                                        <p:cTn id="8" dur="500" fill="hold"/>
                                        <p:tgtEl>
                                          <p:spTgt spid="7249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724998">
                                            <p:txEl>
                                              <p:pRg st="0" end="0"/>
                                            </p:txEl>
                                          </p:spTgt>
                                        </p:tgtEl>
                                        <p:attrNameLst>
                                          <p:attrName>style.visibility</p:attrName>
                                        </p:attrNameLst>
                                      </p:cBhvr>
                                      <p:to>
                                        <p:strVal val="visible"/>
                                      </p:to>
                                    </p:set>
                                    <p:animEffect transition="in" filter="blinds(horizontal)">
                                      <p:cBhvr>
                                        <p:cTn id="13" dur="500"/>
                                        <p:tgtEl>
                                          <p:spTgt spid="72499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724998">
                                            <p:txEl>
                                              <p:pRg st="1" end="1"/>
                                            </p:txEl>
                                          </p:spTgt>
                                        </p:tgtEl>
                                        <p:attrNameLst>
                                          <p:attrName>style.visibility</p:attrName>
                                        </p:attrNameLst>
                                      </p:cBhvr>
                                      <p:to>
                                        <p:strVal val="visible"/>
                                      </p:to>
                                    </p:set>
                                    <p:animEffect transition="in" filter="blinds(horizontal)">
                                      <p:cBhvr>
                                        <p:cTn id="18" dur="500"/>
                                        <p:tgtEl>
                                          <p:spTgt spid="724998">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24998">
                                            <p:txEl>
                                              <p:pRg st="2" end="2"/>
                                            </p:txEl>
                                          </p:spTgt>
                                        </p:tgtEl>
                                        <p:attrNameLst>
                                          <p:attrName>style.visibility</p:attrName>
                                        </p:attrNameLst>
                                      </p:cBhvr>
                                      <p:to>
                                        <p:strVal val="visible"/>
                                      </p:to>
                                    </p:set>
                                    <p:animEffect transition="in" filter="blinds(horizontal)">
                                      <p:cBhvr>
                                        <p:cTn id="21" dur="500"/>
                                        <p:tgtEl>
                                          <p:spTgt spid="7249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6"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BBFC9B0C-FF78-4646-9C6E-33BB0BD1CA1A}"/>
              </a:ext>
            </a:extLst>
          </p:cNvPr>
          <p:cNvSpPr>
            <a:spLocks noGrp="1"/>
          </p:cNvSpPr>
          <p:nvPr>
            <p:ph type="sldNum" sz="quarter" idx="12"/>
          </p:nvPr>
        </p:nvSpPr>
        <p:spPr/>
        <p:txBody>
          <a:bodyPr/>
          <a:lstStyle/>
          <a:p>
            <a:fld id="{4D2D51E5-F605-4098-B1B3-0A7B933B3010}" type="slidenum">
              <a:rPr lang="en-US" altLang="zh-CN"/>
              <a:pPr/>
              <a:t>87</a:t>
            </a:fld>
            <a:endParaRPr lang="en-US" altLang="zh-CN"/>
          </a:p>
        </p:txBody>
      </p:sp>
      <p:sp>
        <p:nvSpPr>
          <p:cNvPr id="582659" name="Text Box 3">
            <a:extLst>
              <a:ext uri="{FF2B5EF4-FFF2-40B4-BE49-F238E27FC236}">
                <a16:creationId xmlns:a16="http://schemas.microsoft.com/office/drawing/2014/main" id="{C6986A4C-8825-4BBC-A92F-9AA98BCA3392}"/>
              </a:ext>
            </a:extLst>
          </p:cNvPr>
          <p:cNvSpPr txBox="1">
            <a:spLocks noChangeArrowheads="1"/>
          </p:cNvSpPr>
          <p:nvPr/>
        </p:nvSpPr>
        <p:spPr bwMode="auto">
          <a:xfrm>
            <a:off x="179388" y="476250"/>
            <a:ext cx="858202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sq">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lnSpc>
                <a:spcPct val="115000"/>
              </a:lnSpc>
              <a:buFontTx/>
              <a:buAutoNum type="circleNumDbPlain" startAt="3"/>
            </a:pPr>
            <a:r>
              <a:rPr lang="en-US" altLang="zh-CN" sz="3600" b="1">
                <a:cs typeface="Times New Roman" panose="02020603050405020304" pitchFamily="18" charset="0"/>
              </a:rPr>
              <a:t> </a:t>
            </a:r>
            <a:r>
              <a:rPr lang="zh-CN" altLang="en-US" sz="3600" b="1"/>
              <a:t>只有</a:t>
            </a:r>
            <a:r>
              <a:rPr lang="zh-CN" altLang="en-US" sz="3600" b="1">
                <a:solidFill>
                  <a:srgbClr val="0000FF"/>
                </a:solidFill>
              </a:rPr>
              <a:t>最稳定单质的标准生成热才是零</a:t>
            </a:r>
            <a:r>
              <a:rPr lang="zh-CN" altLang="en-US" sz="3600" b="1"/>
              <a:t>，即 </a:t>
            </a:r>
            <a:r>
              <a:rPr lang="zh-CN" altLang="en-US" sz="3600" b="1">
                <a:sym typeface="Symbol" panose="05050102010706020507" pitchFamily="18" charset="2"/>
              </a:rPr>
              <a:t></a:t>
            </a:r>
            <a:r>
              <a:rPr lang="en-US" altLang="zh-CN" sz="3600" b="1" baseline="-30000"/>
              <a:t>f</a:t>
            </a:r>
            <a:r>
              <a:rPr lang="en-US" altLang="zh-CN" sz="3600" b="1" i="1"/>
              <a:t>H</a:t>
            </a:r>
            <a:r>
              <a:rPr lang="en-US" altLang="zh-CN" sz="3600" b="1" baseline="-30000"/>
              <a:t>m</a:t>
            </a:r>
            <a:r>
              <a:rPr lang="en-US" altLang="zh-CN" sz="3600" b="1" baseline="30000">
                <a:latin typeface="Arial Unicode MS" pitchFamily="34" charset="-122"/>
                <a:ea typeface="Arial Unicode MS" pitchFamily="34" charset="-122"/>
                <a:sym typeface="Symbol" panose="05050102010706020507" pitchFamily="18" charset="2"/>
              </a:rPr>
              <a:t>Ɵ</a:t>
            </a:r>
            <a:r>
              <a:rPr lang="en-US" altLang="zh-CN" sz="3600" b="1"/>
              <a:t>(</a:t>
            </a:r>
            <a:r>
              <a:rPr lang="zh-CN" altLang="en-US" sz="3600" b="1"/>
              <a:t>最稳定单质</a:t>
            </a:r>
            <a:r>
              <a:rPr lang="en-US" altLang="zh-CN" sz="3600" b="1"/>
              <a:t>,</a:t>
            </a:r>
            <a:r>
              <a:rPr lang="en-US" altLang="zh-CN" sz="3600" b="1" i="1"/>
              <a:t>T</a:t>
            </a:r>
            <a:r>
              <a:rPr lang="en-US" altLang="zh-CN" sz="3600" b="1"/>
              <a:t>) = 0 </a:t>
            </a:r>
            <a:r>
              <a:rPr lang="zh-CN" altLang="en-US" sz="3600" b="1"/>
              <a:t>。</a:t>
            </a:r>
          </a:p>
          <a:p>
            <a:pPr algn="just" eaLnBrk="0" hangingPunct="0">
              <a:lnSpc>
                <a:spcPct val="115000"/>
              </a:lnSpc>
            </a:pPr>
            <a:r>
              <a:rPr lang="zh-CN" altLang="en-US" sz="3600" b="1"/>
              <a:t>    规定：水溶液中</a:t>
            </a:r>
            <a:r>
              <a:rPr lang="en-US" altLang="zh-CN" sz="3600" b="1">
                <a:solidFill>
                  <a:srgbClr val="0000FF"/>
                </a:solidFill>
              </a:rPr>
              <a:t>H</a:t>
            </a:r>
            <a:r>
              <a:rPr lang="en-US" altLang="zh-CN" sz="3600" b="1" baseline="30000">
                <a:solidFill>
                  <a:srgbClr val="0000FF"/>
                </a:solidFill>
              </a:rPr>
              <a:t>+</a:t>
            </a:r>
            <a:r>
              <a:rPr lang="zh-CN" altLang="en-US" sz="3600" b="1">
                <a:solidFill>
                  <a:srgbClr val="0000FF"/>
                </a:solidFill>
              </a:rPr>
              <a:t>的标准生成热为零</a:t>
            </a:r>
            <a:r>
              <a:rPr lang="zh-CN" altLang="en-US" sz="3600" b="1"/>
              <a:t>，即</a:t>
            </a:r>
            <a:r>
              <a:rPr lang="zh-CN" altLang="en-US" sz="3600" b="1">
                <a:sym typeface="Symbol" panose="05050102010706020507" pitchFamily="18" charset="2"/>
              </a:rPr>
              <a:t></a:t>
            </a:r>
            <a:r>
              <a:rPr lang="en-US" altLang="zh-CN" sz="3600" b="1" baseline="-30000"/>
              <a:t>f</a:t>
            </a:r>
            <a:r>
              <a:rPr lang="en-US" altLang="zh-CN" sz="3600" b="1" i="1"/>
              <a:t>H</a:t>
            </a:r>
            <a:r>
              <a:rPr lang="en-US" altLang="zh-CN" sz="3600" b="1" baseline="-30000"/>
              <a:t>m</a:t>
            </a:r>
            <a:r>
              <a:rPr lang="en-US" altLang="zh-CN" sz="3600" b="1" baseline="30000">
                <a:latin typeface="Arial Unicode MS" pitchFamily="34" charset="-122"/>
                <a:ea typeface="Arial Unicode MS" pitchFamily="34" charset="-122"/>
                <a:sym typeface="Symbol" panose="05050102010706020507" pitchFamily="18" charset="2"/>
              </a:rPr>
              <a:t>Ɵ</a:t>
            </a:r>
            <a:r>
              <a:rPr lang="en-US" altLang="zh-CN" sz="3600" b="1"/>
              <a:t>(H</a:t>
            </a:r>
            <a:r>
              <a:rPr lang="en-US" altLang="zh-CN" sz="3600" b="1" baseline="30000"/>
              <a:t>+</a:t>
            </a:r>
            <a:r>
              <a:rPr lang="en-US" altLang="zh-CN" sz="3600" b="1"/>
              <a:t>, aq) = 0 </a:t>
            </a:r>
            <a:r>
              <a:rPr lang="zh-CN" altLang="en-US" sz="3600" b="1"/>
              <a:t>。</a:t>
            </a:r>
          </a:p>
        </p:txBody>
      </p:sp>
      <p:sp>
        <p:nvSpPr>
          <p:cNvPr id="582660" name="Rectangle 4">
            <a:extLst>
              <a:ext uri="{FF2B5EF4-FFF2-40B4-BE49-F238E27FC236}">
                <a16:creationId xmlns:a16="http://schemas.microsoft.com/office/drawing/2014/main" id="{96D6AF64-CF03-41DF-A6BA-3ED5760C1C01}"/>
              </a:ext>
            </a:extLst>
          </p:cNvPr>
          <p:cNvSpPr>
            <a:spLocks noChangeArrowheads="1"/>
          </p:cNvSpPr>
          <p:nvPr/>
        </p:nvSpPr>
        <p:spPr bwMode="auto">
          <a:xfrm>
            <a:off x="323850" y="3141663"/>
            <a:ext cx="8496300" cy="324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30000"/>
              </a:lnSpc>
              <a:buFontTx/>
              <a:buNone/>
            </a:pPr>
            <a:r>
              <a:rPr lang="en-US" altLang="zh-CN" sz="3600" b="1">
                <a:solidFill>
                  <a:schemeClr val="tx2"/>
                </a:solidFill>
                <a:latin typeface="Times New Roman" panose="02020603050405020304" pitchFamily="18" charset="0"/>
              </a:rPr>
              <a:t>④ </a:t>
            </a:r>
            <a:r>
              <a:rPr lang="zh-CN" altLang="en-US" sz="3600" b="1">
                <a:solidFill>
                  <a:schemeClr val="tx2"/>
                </a:solidFill>
                <a:latin typeface="Times New Roman" panose="02020603050405020304" pitchFamily="18" charset="0"/>
              </a:rPr>
              <a:t>同一物质在</a:t>
            </a:r>
            <a:r>
              <a:rPr lang="zh-CN" altLang="en-US" sz="3600" b="1">
                <a:solidFill>
                  <a:srgbClr val="0000FF"/>
                </a:solidFill>
                <a:latin typeface="Times New Roman" panose="02020603050405020304" pitchFamily="18" charset="0"/>
              </a:rPr>
              <a:t>不同温度</a:t>
            </a:r>
            <a:r>
              <a:rPr lang="zh-CN" altLang="en-US" sz="3600" b="1">
                <a:solidFill>
                  <a:schemeClr val="tx2"/>
                </a:solidFill>
                <a:latin typeface="Times New Roman" panose="02020603050405020304" pitchFamily="18" charset="0"/>
              </a:rPr>
              <a:t>下有不同的标准摩尔生成焓；</a:t>
            </a:r>
            <a:r>
              <a:rPr lang="zh-CN" altLang="zh-CN" sz="3600" b="1">
                <a:solidFill>
                  <a:schemeClr val="tx2"/>
                </a:solidFill>
                <a:latin typeface="Times New Roman" panose="02020603050405020304" pitchFamily="18" charset="0"/>
                <a:sym typeface="Symbol" panose="05050102010706020507" pitchFamily="18" charset="2"/>
              </a:rPr>
              <a:t>但</a:t>
            </a:r>
            <a:r>
              <a:rPr lang="zh-CN" altLang="en-US" sz="3600" b="1">
                <a:solidFill>
                  <a:schemeClr val="tx2"/>
                </a:solidFill>
                <a:latin typeface="Times New Roman" panose="02020603050405020304" pitchFamily="18" charset="0"/>
                <a:sym typeface="Symbol" panose="05050102010706020507" pitchFamily="18" charset="2"/>
              </a:rPr>
              <a:t>由于生成焓</a:t>
            </a:r>
            <a:r>
              <a:rPr lang="zh-CN" altLang="zh-CN" sz="3600" b="1">
                <a:solidFill>
                  <a:schemeClr val="tx2"/>
                </a:solidFill>
                <a:latin typeface="Times New Roman" panose="02020603050405020304" pitchFamily="18" charset="0"/>
                <a:sym typeface="Symbol" panose="05050102010706020507" pitchFamily="18" charset="2"/>
              </a:rPr>
              <a:t>在不同温度下数据相差不大，</a:t>
            </a:r>
            <a:r>
              <a:rPr lang="zh-CN" altLang="zh-CN" sz="3600" b="1">
                <a:solidFill>
                  <a:srgbClr val="0000FF"/>
                </a:solidFill>
                <a:latin typeface="Times New Roman" panose="02020603050405020304" pitchFamily="18" charset="0"/>
                <a:sym typeface="Symbol" panose="05050102010706020507" pitchFamily="18" charset="2"/>
              </a:rPr>
              <a:t>可用298 K的数据近似计算</a:t>
            </a:r>
            <a:r>
              <a:rPr lang="en-US" altLang="zh-CN" sz="3600" b="1">
                <a:solidFill>
                  <a:srgbClr val="0000FF"/>
                </a:solidFill>
                <a:latin typeface="Times New Roman" panose="02020603050405020304" pitchFamily="18" charset="0"/>
                <a:sym typeface="Symbol" panose="05050102010706020507" pitchFamily="18" charset="2"/>
              </a:rPr>
              <a:t>, </a:t>
            </a:r>
            <a:r>
              <a:rPr lang="zh-CN" altLang="en-US" sz="3600" b="1">
                <a:latin typeface="Times New Roman" panose="02020603050405020304" pitchFamily="18" charset="0"/>
                <a:sym typeface="Symbol" panose="05050102010706020507" pitchFamily="18" charset="2"/>
              </a:rPr>
              <a:t>即</a:t>
            </a:r>
            <a:r>
              <a:rPr kumimoji="1" lang="zh-CN" altLang="en-US" sz="3600" b="1">
                <a:solidFill>
                  <a:srgbClr val="0000FF"/>
                </a:solidFill>
                <a:latin typeface="Times New Roman" panose="02020603050405020304" pitchFamily="18" charset="0"/>
                <a:sym typeface="Symbol" panose="05050102010706020507" pitchFamily="18" charset="2"/>
              </a:rPr>
              <a:t></a:t>
            </a:r>
            <a:r>
              <a:rPr kumimoji="1" lang="en-US" altLang="zh-CN" sz="3600" b="1" baseline="-30000">
                <a:solidFill>
                  <a:srgbClr val="0000FF"/>
                </a:solidFill>
                <a:latin typeface="Times New Roman" panose="02020603050405020304" pitchFamily="18" charset="0"/>
              </a:rPr>
              <a:t>f</a:t>
            </a:r>
            <a:r>
              <a:rPr kumimoji="1" lang="en-US" altLang="zh-CN" sz="3600" b="1" i="1">
                <a:solidFill>
                  <a:srgbClr val="0000FF"/>
                </a:solidFill>
                <a:latin typeface="Times New Roman" panose="02020603050405020304" pitchFamily="18" charset="0"/>
              </a:rPr>
              <a:t>H</a:t>
            </a:r>
            <a:r>
              <a:rPr kumimoji="1" lang="en-US" altLang="zh-CN" sz="3600" b="1" baseline="-30000">
                <a:solidFill>
                  <a:srgbClr val="0000FF"/>
                </a:solidFill>
                <a:latin typeface="Times New Roman" panose="02020603050405020304" pitchFamily="18" charset="0"/>
              </a:rPr>
              <a:t>m</a:t>
            </a:r>
            <a:r>
              <a:rPr kumimoji="1" lang="en-US" altLang="zh-CN" sz="3600" b="1" baseline="30000">
                <a:solidFill>
                  <a:srgbClr val="0000FF"/>
                </a:solidFill>
                <a:latin typeface="Arial Unicode MS" pitchFamily="34" charset="-122"/>
                <a:ea typeface="Arial Unicode MS" pitchFamily="34" charset="-122"/>
                <a:sym typeface="Symbol" panose="05050102010706020507" pitchFamily="18" charset="2"/>
              </a:rPr>
              <a:t>Ɵ</a:t>
            </a:r>
            <a:r>
              <a:rPr kumimoji="1" lang="en-US" altLang="zh-CN" sz="3600" b="1">
                <a:solidFill>
                  <a:srgbClr val="0000FF"/>
                </a:solidFill>
                <a:latin typeface="Times New Roman" panose="02020603050405020304" pitchFamily="18" charset="0"/>
              </a:rPr>
              <a:t>(</a:t>
            </a:r>
            <a:r>
              <a:rPr kumimoji="1" lang="en-US" altLang="zh-CN" sz="3600" b="1" i="1">
                <a:solidFill>
                  <a:srgbClr val="0000FF"/>
                </a:solidFill>
                <a:latin typeface="Times New Roman" panose="02020603050405020304" pitchFamily="18" charset="0"/>
              </a:rPr>
              <a:t>T</a:t>
            </a:r>
            <a:r>
              <a:rPr kumimoji="1" lang="en-US" altLang="zh-CN" sz="3600" b="1">
                <a:solidFill>
                  <a:srgbClr val="0000FF"/>
                </a:solidFill>
                <a:latin typeface="Times New Roman" panose="02020603050405020304" pitchFamily="18" charset="0"/>
              </a:rPr>
              <a:t>) </a:t>
            </a:r>
            <a:r>
              <a:rPr kumimoji="1" lang="en-US" altLang="zh-CN" sz="3600" b="1">
                <a:solidFill>
                  <a:srgbClr val="0000FF"/>
                </a:solidFill>
                <a:latin typeface="Times New Roman" panose="02020603050405020304" pitchFamily="18" charset="0"/>
                <a:sym typeface="Symbol" panose="05050102010706020507" pitchFamily="18" charset="2"/>
              </a:rPr>
              <a:t> </a:t>
            </a:r>
            <a:r>
              <a:rPr kumimoji="1" lang="en-US" altLang="zh-CN" sz="3600" b="1" baseline="-30000">
                <a:solidFill>
                  <a:srgbClr val="0000FF"/>
                </a:solidFill>
                <a:latin typeface="Times New Roman" panose="02020603050405020304" pitchFamily="18" charset="0"/>
              </a:rPr>
              <a:t>f</a:t>
            </a:r>
            <a:r>
              <a:rPr kumimoji="1" lang="en-US" altLang="zh-CN" sz="3600" b="1" i="1">
                <a:solidFill>
                  <a:srgbClr val="0000FF"/>
                </a:solidFill>
                <a:latin typeface="Times New Roman" panose="02020603050405020304" pitchFamily="18" charset="0"/>
              </a:rPr>
              <a:t>H</a:t>
            </a:r>
            <a:r>
              <a:rPr kumimoji="1" lang="en-US" altLang="zh-CN" sz="3600" b="1" baseline="-30000">
                <a:solidFill>
                  <a:srgbClr val="0000FF"/>
                </a:solidFill>
                <a:latin typeface="Times New Roman" panose="02020603050405020304" pitchFamily="18" charset="0"/>
              </a:rPr>
              <a:t>m</a:t>
            </a:r>
            <a:r>
              <a:rPr kumimoji="1" lang="en-US" altLang="zh-CN" sz="3600" b="1" baseline="30000">
                <a:solidFill>
                  <a:srgbClr val="0000FF"/>
                </a:solidFill>
                <a:latin typeface="Arial Unicode MS" pitchFamily="34" charset="-122"/>
                <a:ea typeface="Arial Unicode MS" pitchFamily="34" charset="-122"/>
                <a:sym typeface="Symbol" panose="05050102010706020507" pitchFamily="18" charset="2"/>
              </a:rPr>
              <a:t>Ɵ</a:t>
            </a:r>
            <a:r>
              <a:rPr kumimoji="1" lang="en-US" altLang="zh-CN" sz="3600" b="1">
                <a:solidFill>
                  <a:srgbClr val="0000FF"/>
                </a:solidFill>
                <a:latin typeface="Times New Roman" panose="02020603050405020304" pitchFamily="18" charset="0"/>
              </a:rPr>
              <a:t>(298 K)</a:t>
            </a:r>
            <a:r>
              <a:rPr kumimoji="1" lang="en-US" altLang="zh-CN" sz="3600" b="1">
                <a:latin typeface="Times New Roman" panose="02020603050405020304" pitchFamily="18" charset="0"/>
              </a:rPr>
              <a:t> </a:t>
            </a:r>
            <a:r>
              <a:rPr lang="zh-CN" altLang="en-US" sz="3600" b="1">
                <a:solidFill>
                  <a:schemeClr val="tx2"/>
                </a:solidFill>
                <a:latin typeface="Times New Roman" panose="02020603050405020304" pitchFamily="18" charset="0"/>
                <a:sym typeface="Symbol" panose="05050102010706020507" pitchFamily="18" charset="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582659">
                                            <p:txEl>
                                              <p:pRg st="1" end="1"/>
                                            </p:txEl>
                                          </p:spTgt>
                                        </p:tgtEl>
                                        <p:attrNameLst>
                                          <p:attrName>style.visibility</p:attrName>
                                        </p:attrNameLst>
                                      </p:cBhvr>
                                      <p:to>
                                        <p:strVal val="visible"/>
                                      </p:to>
                                    </p:set>
                                    <p:animEffect transition="in" filter="wipe(up)">
                                      <p:cBhvr>
                                        <p:cTn id="7" dur="500"/>
                                        <p:tgtEl>
                                          <p:spTgt spid="5826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2660">
                                            <p:txEl>
                                              <p:pRg st="0" end="0"/>
                                            </p:txEl>
                                          </p:spTgt>
                                        </p:tgtEl>
                                        <p:attrNameLst>
                                          <p:attrName>style.visibility</p:attrName>
                                        </p:attrNameLst>
                                      </p:cBhvr>
                                      <p:to>
                                        <p:strVal val="visible"/>
                                      </p:to>
                                    </p:set>
                                    <p:animEffect transition="in" filter="blinds(horizontal)">
                                      <p:cBhvr>
                                        <p:cTn id="12" dur="500"/>
                                        <p:tgtEl>
                                          <p:spTgt spid="5826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2BF2B090-225E-480B-8323-144D1583B764}"/>
              </a:ext>
            </a:extLst>
          </p:cNvPr>
          <p:cNvSpPr>
            <a:spLocks noGrp="1"/>
          </p:cNvSpPr>
          <p:nvPr>
            <p:ph type="sldNum" sz="quarter" idx="12"/>
          </p:nvPr>
        </p:nvSpPr>
        <p:spPr/>
        <p:txBody>
          <a:bodyPr/>
          <a:lstStyle/>
          <a:p>
            <a:fld id="{50EF3ABC-1C7B-4735-A129-8BF76980C389}" type="slidenum">
              <a:rPr lang="en-US" altLang="zh-CN"/>
              <a:pPr/>
              <a:t>88</a:t>
            </a:fld>
            <a:endParaRPr lang="en-US" altLang="zh-CN"/>
          </a:p>
        </p:txBody>
      </p:sp>
      <p:sp>
        <p:nvSpPr>
          <p:cNvPr id="732162" name="Rectangle 2">
            <a:extLst>
              <a:ext uri="{FF2B5EF4-FFF2-40B4-BE49-F238E27FC236}">
                <a16:creationId xmlns:a16="http://schemas.microsoft.com/office/drawing/2014/main" id="{4E37FA92-04B8-4082-B580-BBC44BF71996}"/>
              </a:ext>
            </a:extLst>
          </p:cNvPr>
          <p:cNvSpPr>
            <a:spLocks noGrp="1" noChangeArrowheads="1"/>
          </p:cNvSpPr>
          <p:nvPr>
            <p:ph type="title" idx="4294967295"/>
          </p:nvPr>
        </p:nvSpPr>
        <p:spPr>
          <a:xfrm>
            <a:off x="107950" y="188913"/>
            <a:ext cx="8135938" cy="954087"/>
          </a:xfrm>
        </p:spPr>
        <p:txBody>
          <a:bodyPr/>
          <a:lstStyle/>
          <a:p>
            <a:pPr algn="l"/>
            <a:r>
              <a:rPr lang="en-US" altLang="zh-CN" sz="4000" b="1">
                <a:latin typeface="Times New Roman" panose="02020603050405020304" pitchFamily="18" charset="0"/>
                <a:cs typeface="Times New Roman" panose="02020603050405020304" pitchFamily="18" charset="0"/>
              </a:rPr>
              <a:t>3. </a:t>
            </a:r>
            <a:r>
              <a:rPr lang="zh-CN" altLang="en-US" sz="4000" b="1">
                <a:latin typeface="Times New Roman" panose="02020603050405020304" pitchFamily="18" charset="0"/>
                <a:cs typeface="Times New Roman" panose="02020603050405020304" pitchFamily="18" charset="0"/>
              </a:rPr>
              <a:t>反应的标准摩尔焓变</a:t>
            </a:r>
            <a:r>
              <a:rPr lang="en-US" altLang="zh-CN" sz="4000" b="1">
                <a:latin typeface="Times New Roman" panose="02020603050405020304" pitchFamily="18" charset="0"/>
                <a:cs typeface="Times New Roman" panose="02020603050405020304" pitchFamily="18" charset="0"/>
              </a:rPr>
              <a:t>(</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a:t>
            </a:r>
            <a:r>
              <a:rPr lang="en-US" altLang="zh-CN" sz="4000" b="1" baseline="-25000">
                <a:latin typeface="Times New Roman" panose="02020603050405020304" pitchFamily="18" charset="0"/>
                <a:cs typeface="Times New Roman" panose="02020603050405020304" pitchFamily="18" charset="0"/>
                <a:sym typeface="Symbol" panose="05050102010706020507" pitchFamily="18" charset="2"/>
              </a:rPr>
              <a:t>r</a:t>
            </a:r>
            <a:r>
              <a:rPr lang="en-US" altLang="zh-CN" sz="4000" b="1" i="1">
                <a:latin typeface="Times New Roman" panose="02020603050405020304" pitchFamily="18" charset="0"/>
                <a:ea typeface="楷体_GB2312" pitchFamily="49" charset="-122"/>
                <a:cs typeface="Times New Roman" panose="02020603050405020304" pitchFamily="18" charset="0"/>
              </a:rPr>
              <a:t>H</a:t>
            </a:r>
            <a:r>
              <a:rPr lang="en-US" altLang="zh-CN" sz="4000" b="1" baseline="-25000">
                <a:latin typeface="Times New Roman" panose="02020603050405020304" pitchFamily="18" charset="0"/>
                <a:ea typeface="楷体_GB2312" pitchFamily="49" charset="-122"/>
                <a:cs typeface="Times New Roman" panose="02020603050405020304" pitchFamily="18" charset="0"/>
              </a:rPr>
              <a:t>m</a:t>
            </a:r>
            <a:r>
              <a:rPr lang="en-US" altLang="zh-CN" sz="4000" b="1" baseline="30000">
                <a:latin typeface="Times New Roman" panose="02020603050405020304" pitchFamily="18" charset="0"/>
                <a:ea typeface="Arial Unicode MS" pitchFamily="34" charset="-122"/>
                <a:cs typeface="Times New Roman" panose="02020603050405020304" pitchFamily="18" charset="0"/>
                <a:sym typeface="Symbol" panose="05050102010706020507" pitchFamily="18" charset="2"/>
              </a:rPr>
              <a:t>Ɵ</a:t>
            </a:r>
            <a:r>
              <a:rPr lang="en-US" altLang="zh-CN" sz="4000" b="1">
                <a:latin typeface="Times New Roman" panose="02020603050405020304" pitchFamily="18" charset="0"/>
                <a:ea typeface="Arial Unicode MS" pitchFamily="34" charset="-122"/>
                <a:cs typeface="Times New Roman" panose="02020603050405020304" pitchFamily="18" charset="0"/>
                <a:sym typeface="Symbol" panose="05050102010706020507" pitchFamily="18" charset="2"/>
              </a:rPr>
              <a:t>)</a:t>
            </a:r>
            <a:endParaRPr lang="en-US" altLang="zh-CN" sz="4000" b="1" baseline="30000">
              <a:latin typeface="Times New Roman" panose="02020603050405020304" pitchFamily="18" charset="0"/>
              <a:ea typeface="Arial Unicode MS" pitchFamily="34" charset="-122"/>
              <a:cs typeface="Times New Roman" panose="02020603050405020304" pitchFamily="18" charset="0"/>
              <a:sym typeface="Symbol" panose="05050102010706020507" pitchFamily="18" charset="2"/>
            </a:endParaRPr>
          </a:p>
        </p:txBody>
      </p:sp>
      <p:sp>
        <p:nvSpPr>
          <p:cNvPr id="732163" name="Rectangle 3">
            <a:extLst>
              <a:ext uri="{FF2B5EF4-FFF2-40B4-BE49-F238E27FC236}">
                <a16:creationId xmlns:a16="http://schemas.microsoft.com/office/drawing/2014/main" id="{E0128C3E-4424-4502-A052-60ACD06FB2E6}"/>
              </a:ext>
            </a:extLst>
          </p:cNvPr>
          <p:cNvSpPr>
            <a:spLocks noChangeArrowheads="1"/>
          </p:cNvSpPr>
          <p:nvPr/>
        </p:nvSpPr>
        <p:spPr bwMode="auto">
          <a:xfrm>
            <a:off x="539750" y="1125538"/>
            <a:ext cx="6767513"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4000" b="1">
                <a:sym typeface="Symbol" panose="05050102010706020507" pitchFamily="18" charset="2"/>
              </a:rPr>
              <a:t>对于一般化学反应：</a:t>
            </a:r>
            <a:endParaRPr lang="zh-CN" altLang="en-US" sz="4000"/>
          </a:p>
        </p:txBody>
      </p:sp>
      <p:graphicFrame>
        <p:nvGraphicFramePr>
          <p:cNvPr id="732165" name="Object 5">
            <a:extLst>
              <a:ext uri="{FF2B5EF4-FFF2-40B4-BE49-F238E27FC236}">
                <a16:creationId xmlns:a16="http://schemas.microsoft.com/office/drawing/2014/main" id="{012667D8-BD1A-40C5-A52B-2429E7AF2829}"/>
              </a:ext>
            </a:extLst>
          </p:cNvPr>
          <p:cNvGraphicFramePr>
            <a:graphicFrameLocks noChangeAspect="1"/>
          </p:cNvGraphicFramePr>
          <p:nvPr/>
        </p:nvGraphicFramePr>
        <p:xfrm>
          <a:off x="179388" y="2852738"/>
          <a:ext cx="8728075" cy="1520825"/>
        </p:xfrm>
        <a:graphic>
          <a:graphicData uri="http://schemas.openxmlformats.org/presentationml/2006/ole">
            <mc:AlternateContent xmlns:mc="http://schemas.openxmlformats.org/markup-compatibility/2006">
              <mc:Choice xmlns:v="urn:schemas-microsoft-com:vml" Requires="v">
                <p:oleObj spid="_x0000_s732168" name="公式" r:id="rId3" imgW="2679480" imgH="342720" progId="Equation.3">
                  <p:embed/>
                </p:oleObj>
              </mc:Choice>
              <mc:Fallback>
                <p:oleObj name="公式" r:id="rId3" imgW="2679480" imgH="3427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t="-16885" b="-19138"/>
                      <a:stretch>
                        <a:fillRect/>
                      </a:stretch>
                    </p:blipFill>
                    <p:spPr bwMode="auto">
                      <a:xfrm>
                        <a:off x="179388" y="2852738"/>
                        <a:ext cx="8728075" cy="1520825"/>
                      </a:xfrm>
                      <a:prstGeom prst="rect">
                        <a:avLst/>
                      </a:prstGeom>
                      <a:noFill/>
                      <a:ln w="38100">
                        <a:solidFill>
                          <a:srgbClr val="80008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2166" name="Object 6">
            <a:extLst>
              <a:ext uri="{FF2B5EF4-FFF2-40B4-BE49-F238E27FC236}">
                <a16:creationId xmlns:a16="http://schemas.microsoft.com/office/drawing/2014/main" id="{0B6A05EF-0A3D-4FAB-B5DB-D8C65983D6E3}"/>
              </a:ext>
            </a:extLst>
          </p:cNvPr>
          <p:cNvGraphicFramePr>
            <a:graphicFrameLocks noChangeAspect="1"/>
          </p:cNvGraphicFramePr>
          <p:nvPr/>
        </p:nvGraphicFramePr>
        <p:xfrm>
          <a:off x="5148263" y="1196975"/>
          <a:ext cx="2779712" cy="1858963"/>
        </p:xfrm>
        <a:graphic>
          <a:graphicData uri="http://schemas.openxmlformats.org/presentationml/2006/ole">
            <mc:AlternateContent xmlns:mc="http://schemas.openxmlformats.org/markup-compatibility/2006">
              <mc:Choice xmlns:v="urn:schemas-microsoft-com:vml" Requires="v">
                <p:oleObj spid="_x0000_s732169" name="公式" r:id="rId5" imgW="698400" imgH="342720" progId="Equation.3">
                  <p:embed/>
                </p:oleObj>
              </mc:Choice>
              <mc:Fallback>
                <p:oleObj name="公式" r:id="rId5" imgW="698400" imgH="3427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t="-16885" b="-19138"/>
                      <a:stretch>
                        <a:fillRect/>
                      </a:stretch>
                    </p:blipFill>
                    <p:spPr bwMode="auto">
                      <a:xfrm>
                        <a:off x="5148263" y="1196975"/>
                        <a:ext cx="2779712" cy="18589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2167" name="Text Box 7">
            <a:extLst>
              <a:ext uri="{FF2B5EF4-FFF2-40B4-BE49-F238E27FC236}">
                <a16:creationId xmlns:a16="http://schemas.microsoft.com/office/drawing/2014/main" id="{081A11AB-E1BA-4FCE-9925-758D882F72CD}"/>
              </a:ext>
            </a:extLst>
          </p:cNvPr>
          <p:cNvSpPr txBox="1">
            <a:spLocks noChangeArrowheads="1"/>
          </p:cNvSpPr>
          <p:nvPr/>
        </p:nvSpPr>
        <p:spPr bwMode="auto">
          <a:xfrm>
            <a:off x="395288" y="4652963"/>
            <a:ext cx="820896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3600" b="1"/>
              <a:t>一定温度下，反应的标准摩尔焓变等于同温度下各参加反应物质的标准摩尔生成焓与其化学计量数乘积的总和。</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2163"/>
                                        </p:tgtEl>
                                        <p:attrNameLst>
                                          <p:attrName>style.visibility</p:attrName>
                                        </p:attrNameLst>
                                      </p:cBhvr>
                                      <p:to>
                                        <p:strVal val="visible"/>
                                      </p:to>
                                    </p:set>
                                    <p:animEffect transition="in" filter="blinds(horizontal)">
                                      <p:cBhvr>
                                        <p:cTn id="7" dur="500"/>
                                        <p:tgtEl>
                                          <p:spTgt spid="732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nodeType="clickEffect">
                                  <p:stCondLst>
                                    <p:cond delay="0"/>
                                  </p:stCondLst>
                                  <p:childTnLst>
                                    <p:set>
                                      <p:cBhvr>
                                        <p:cTn id="11" dur="1" fill="hold">
                                          <p:stCondLst>
                                            <p:cond delay="0"/>
                                          </p:stCondLst>
                                        </p:cTn>
                                        <p:tgtEl>
                                          <p:spTgt spid="732166"/>
                                        </p:tgtEl>
                                        <p:attrNameLst>
                                          <p:attrName>style.visibility</p:attrName>
                                        </p:attrNameLst>
                                      </p:cBhvr>
                                      <p:to>
                                        <p:strVal val="visible"/>
                                      </p:to>
                                    </p:set>
                                    <p:animEffect transition="in" filter="diamond(out)">
                                      <p:cBhvr>
                                        <p:cTn id="12" dur="1000"/>
                                        <p:tgtEl>
                                          <p:spTgt spid="7321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32" fill="hold" nodeType="clickEffect">
                                  <p:stCondLst>
                                    <p:cond delay="0"/>
                                  </p:stCondLst>
                                  <p:childTnLst>
                                    <p:set>
                                      <p:cBhvr>
                                        <p:cTn id="16" dur="1" fill="hold">
                                          <p:stCondLst>
                                            <p:cond delay="0"/>
                                          </p:stCondLst>
                                        </p:cTn>
                                        <p:tgtEl>
                                          <p:spTgt spid="732165"/>
                                        </p:tgtEl>
                                        <p:attrNameLst>
                                          <p:attrName>style.visibility</p:attrName>
                                        </p:attrNameLst>
                                      </p:cBhvr>
                                      <p:to>
                                        <p:strVal val="visible"/>
                                      </p:to>
                                    </p:set>
                                    <p:animEffect transition="in" filter="diamond(out)">
                                      <p:cBhvr>
                                        <p:cTn id="17" dur="1000"/>
                                        <p:tgtEl>
                                          <p:spTgt spid="7321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2167"/>
                                        </p:tgtEl>
                                        <p:attrNameLst>
                                          <p:attrName>style.visibility</p:attrName>
                                        </p:attrNameLst>
                                      </p:cBhvr>
                                      <p:to>
                                        <p:strVal val="visible"/>
                                      </p:to>
                                    </p:set>
                                    <p:animEffect transition="in" filter="blinds(horizontal)">
                                      <p:cBhvr>
                                        <p:cTn id="22" dur="500"/>
                                        <p:tgtEl>
                                          <p:spTgt spid="73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p:bldP spid="73216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a:extLst>
              <a:ext uri="{FF2B5EF4-FFF2-40B4-BE49-F238E27FC236}">
                <a16:creationId xmlns:a16="http://schemas.microsoft.com/office/drawing/2014/main" id="{EAD9CC77-CB75-4CB8-9BC2-7E0BFAB59AE9}"/>
              </a:ext>
            </a:extLst>
          </p:cNvPr>
          <p:cNvSpPr>
            <a:spLocks noGrp="1"/>
          </p:cNvSpPr>
          <p:nvPr>
            <p:ph type="sldNum" sz="quarter" idx="12"/>
          </p:nvPr>
        </p:nvSpPr>
        <p:spPr/>
        <p:txBody>
          <a:bodyPr/>
          <a:lstStyle/>
          <a:p>
            <a:fld id="{E9F93CA4-92C5-4F16-9EE4-E07B6F20BEA2}" type="slidenum">
              <a:rPr lang="en-US" altLang="zh-CN"/>
              <a:pPr/>
              <a:t>89</a:t>
            </a:fld>
            <a:endParaRPr lang="en-US" altLang="zh-CN"/>
          </a:p>
        </p:txBody>
      </p:sp>
      <p:sp>
        <p:nvSpPr>
          <p:cNvPr id="111620" name="Rectangle 4">
            <a:extLst>
              <a:ext uri="{FF2B5EF4-FFF2-40B4-BE49-F238E27FC236}">
                <a16:creationId xmlns:a16="http://schemas.microsoft.com/office/drawing/2014/main" id="{BD785317-F407-4EA6-84E2-9740EAE38703}"/>
              </a:ext>
            </a:extLst>
          </p:cNvPr>
          <p:cNvSpPr>
            <a:spLocks noChangeArrowheads="1"/>
          </p:cNvSpPr>
          <p:nvPr/>
        </p:nvSpPr>
        <p:spPr bwMode="auto">
          <a:xfrm>
            <a:off x="827088" y="1773238"/>
            <a:ext cx="2144712" cy="1066800"/>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4400" b="1">
                <a:latin typeface="Times New Roman" panose="02020603050405020304" pitchFamily="18" charset="0"/>
                <a:ea typeface="楷体_GB2312" pitchFamily="49" charset="-122"/>
              </a:rPr>
              <a:t>反应物</a:t>
            </a:r>
          </a:p>
        </p:txBody>
      </p:sp>
      <p:sp>
        <p:nvSpPr>
          <p:cNvPr id="111621" name="Oval 5">
            <a:extLst>
              <a:ext uri="{FF2B5EF4-FFF2-40B4-BE49-F238E27FC236}">
                <a16:creationId xmlns:a16="http://schemas.microsoft.com/office/drawing/2014/main" id="{29445A6F-1519-4D59-93FD-07D2F97A2846}"/>
              </a:ext>
            </a:extLst>
          </p:cNvPr>
          <p:cNvSpPr>
            <a:spLocks noChangeArrowheads="1"/>
          </p:cNvSpPr>
          <p:nvPr/>
        </p:nvSpPr>
        <p:spPr bwMode="auto">
          <a:xfrm>
            <a:off x="3563938" y="3051175"/>
            <a:ext cx="2376487" cy="9906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600" b="1">
                <a:solidFill>
                  <a:srgbClr val="0000FF"/>
                </a:solidFill>
                <a:latin typeface="Times New Roman" panose="02020603050405020304" pitchFamily="18" charset="0"/>
                <a:ea typeface="楷体_GB2312" pitchFamily="49" charset="-122"/>
              </a:rPr>
              <a:t>最稳定单质</a:t>
            </a:r>
          </a:p>
        </p:txBody>
      </p:sp>
      <p:sp>
        <p:nvSpPr>
          <p:cNvPr id="111623" name="Rectangle 7">
            <a:extLst>
              <a:ext uri="{FF2B5EF4-FFF2-40B4-BE49-F238E27FC236}">
                <a16:creationId xmlns:a16="http://schemas.microsoft.com/office/drawing/2014/main" id="{817D5247-78A5-40FA-8209-B8F41B78B148}"/>
              </a:ext>
            </a:extLst>
          </p:cNvPr>
          <p:cNvSpPr>
            <a:spLocks noChangeArrowheads="1"/>
          </p:cNvSpPr>
          <p:nvPr/>
        </p:nvSpPr>
        <p:spPr bwMode="auto">
          <a:xfrm>
            <a:off x="6172200" y="1844675"/>
            <a:ext cx="2312988" cy="1066800"/>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4400" b="1">
                <a:latin typeface="Times New Roman" panose="02020603050405020304" pitchFamily="18" charset="0"/>
                <a:ea typeface="楷体_GB2312" pitchFamily="49" charset="-122"/>
              </a:rPr>
              <a:t>产物</a:t>
            </a:r>
          </a:p>
        </p:txBody>
      </p:sp>
      <p:sp>
        <p:nvSpPr>
          <p:cNvPr id="111626" name="AutoShape 10">
            <a:extLst>
              <a:ext uri="{FF2B5EF4-FFF2-40B4-BE49-F238E27FC236}">
                <a16:creationId xmlns:a16="http://schemas.microsoft.com/office/drawing/2014/main" id="{AA456F6E-DE76-4DE8-8C8F-DEED2F3EAE8E}"/>
              </a:ext>
            </a:extLst>
          </p:cNvPr>
          <p:cNvSpPr>
            <a:spLocks noChangeArrowheads="1"/>
          </p:cNvSpPr>
          <p:nvPr/>
        </p:nvSpPr>
        <p:spPr bwMode="auto">
          <a:xfrm flipV="1">
            <a:off x="2339975" y="692150"/>
            <a:ext cx="5483225" cy="1117600"/>
          </a:xfrm>
          <a:prstGeom prst="curvedUpArrow">
            <a:avLst>
              <a:gd name="adj1" fmla="val 58284"/>
              <a:gd name="adj2" fmla="val 156409"/>
              <a:gd name="adj3" fmla="val 33333"/>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7" name="Text Box 11">
            <a:extLst>
              <a:ext uri="{FF2B5EF4-FFF2-40B4-BE49-F238E27FC236}">
                <a16:creationId xmlns:a16="http://schemas.microsoft.com/office/drawing/2014/main" id="{23BCCC26-99B8-42B4-9D11-85DD5187BBAA}"/>
              </a:ext>
            </a:extLst>
          </p:cNvPr>
          <p:cNvSpPr txBox="1">
            <a:spLocks noChangeArrowheads="1"/>
          </p:cNvSpPr>
          <p:nvPr/>
        </p:nvSpPr>
        <p:spPr bwMode="auto">
          <a:xfrm>
            <a:off x="3708400" y="981075"/>
            <a:ext cx="2209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400" b="1">
                <a:solidFill>
                  <a:srgbClr val="FF0000"/>
                </a:solidFill>
                <a:latin typeface="Times New Roman" panose="02020603050405020304" pitchFamily="18" charset="0"/>
                <a:ea typeface="楷体_GB2312" pitchFamily="49" charset="-122"/>
                <a:sym typeface="Symbol" panose="05050102010706020507" pitchFamily="18" charset="2"/>
              </a:rPr>
              <a:t></a:t>
            </a:r>
            <a:r>
              <a:rPr kumimoji="1" lang="en-US" altLang="zh-CN" sz="4400" b="1" baseline="-30000">
                <a:solidFill>
                  <a:srgbClr val="FF0000"/>
                </a:solidFill>
                <a:latin typeface="Times New Roman" panose="02020603050405020304" pitchFamily="18" charset="0"/>
                <a:ea typeface="楷体_GB2312" pitchFamily="49" charset="-122"/>
              </a:rPr>
              <a:t>r</a:t>
            </a:r>
            <a:r>
              <a:rPr kumimoji="1" lang="en-US" altLang="zh-CN" sz="4400" b="1" i="1">
                <a:solidFill>
                  <a:srgbClr val="FF0000"/>
                </a:solidFill>
                <a:latin typeface="Times New Roman" panose="02020603050405020304" pitchFamily="18" charset="0"/>
                <a:ea typeface="楷体_GB2312" pitchFamily="49" charset="-122"/>
              </a:rPr>
              <a:t>H</a:t>
            </a:r>
            <a:r>
              <a:rPr kumimoji="1" lang="en-US" altLang="zh-CN" sz="4400" b="1" baseline="-30000">
                <a:solidFill>
                  <a:srgbClr val="FF0000"/>
                </a:solidFill>
                <a:latin typeface="Times New Roman" panose="02020603050405020304" pitchFamily="18" charset="0"/>
                <a:ea typeface="楷体_GB2312" pitchFamily="49" charset="-122"/>
              </a:rPr>
              <a:t>m</a:t>
            </a:r>
            <a:r>
              <a:rPr kumimoji="1" lang="en-US" altLang="zh-CN" sz="4400" b="1" baseline="30000">
                <a:solidFill>
                  <a:srgbClr val="FF0000"/>
                </a:solidFill>
                <a:latin typeface="Arial Unicode MS" pitchFamily="34" charset="-122"/>
                <a:ea typeface="Arial Unicode MS" pitchFamily="34" charset="-122"/>
                <a:sym typeface="Webdings" panose="05030102010509060703" pitchFamily="18" charset="2"/>
              </a:rPr>
              <a:t>Ɵ</a:t>
            </a:r>
          </a:p>
        </p:txBody>
      </p:sp>
      <p:cxnSp>
        <p:nvCxnSpPr>
          <p:cNvPr id="111631" name="AutoShape 15">
            <a:extLst>
              <a:ext uri="{FF2B5EF4-FFF2-40B4-BE49-F238E27FC236}">
                <a16:creationId xmlns:a16="http://schemas.microsoft.com/office/drawing/2014/main" id="{43441CC8-C6A1-4E1B-A3E1-C25B6C604C55}"/>
              </a:ext>
            </a:extLst>
          </p:cNvPr>
          <p:cNvCxnSpPr>
            <a:cxnSpLocks noChangeShapeType="1"/>
          </p:cNvCxnSpPr>
          <p:nvPr/>
        </p:nvCxnSpPr>
        <p:spPr bwMode="auto">
          <a:xfrm flipH="1" flipV="1">
            <a:off x="2411413" y="2781300"/>
            <a:ext cx="1152525" cy="712788"/>
          </a:xfrm>
          <a:prstGeom prst="straightConnector1">
            <a:avLst/>
          </a:prstGeom>
          <a:noFill/>
          <a:ln w="635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632" name="AutoShape 16">
            <a:extLst>
              <a:ext uri="{FF2B5EF4-FFF2-40B4-BE49-F238E27FC236}">
                <a16:creationId xmlns:a16="http://schemas.microsoft.com/office/drawing/2014/main" id="{62DD3D2D-1153-4083-87F7-91D2F7C4C916}"/>
              </a:ext>
            </a:extLst>
          </p:cNvPr>
          <p:cNvCxnSpPr>
            <a:cxnSpLocks noChangeShapeType="1"/>
            <a:endCxn id="111623" idx="2"/>
          </p:cNvCxnSpPr>
          <p:nvPr/>
        </p:nvCxnSpPr>
        <p:spPr bwMode="auto">
          <a:xfrm flipV="1">
            <a:off x="5795963" y="2911475"/>
            <a:ext cx="1533525" cy="765175"/>
          </a:xfrm>
          <a:prstGeom prst="straightConnector1">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24620" name="Object 1036">
            <a:extLst>
              <a:ext uri="{FF2B5EF4-FFF2-40B4-BE49-F238E27FC236}">
                <a16:creationId xmlns:a16="http://schemas.microsoft.com/office/drawing/2014/main" id="{F912443C-70E7-442E-BB67-8317FA45D239}"/>
              </a:ext>
            </a:extLst>
          </p:cNvPr>
          <p:cNvGraphicFramePr>
            <a:graphicFrameLocks noChangeAspect="1"/>
          </p:cNvGraphicFramePr>
          <p:nvPr/>
        </p:nvGraphicFramePr>
        <p:xfrm>
          <a:off x="6084888" y="3267075"/>
          <a:ext cx="2906712" cy="990600"/>
        </p:xfrm>
        <a:graphic>
          <a:graphicData uri="http://schemas.openxmlformats.org/presentationml/2006/ole">
            <mc:AlternateContent xmlns:mc="http://schemas.openxmlformats.org/markup-compatibility/2006">
              <mc:Choice xmlns:v="urn:schemas-microsoft-com:vml" Requires="v">
                <p:oleObj spid="_x0000_s324624" name="公式" r:id="rId3" imgW="1015920" imgH="253800" progId="Equation.3">
                  <p:embed/>
                </p:oleObj>
              </mc:Choice>
              <mc:Fallback>
                <p:oleObj name="公式" r:id="rId3" imgW="1015920" imgH="253800" progId="Equation.3">
                  <p:embed/>
                  <p:pic>
                    <p:nvPicPr>
                      <p:cNvPr id="0" name="Object 1036"/>
                      <p:cNvPicPr>
                        <a:picLocks noChangeAspect="1" noChangeArrowheads="1"/>
                      </p:cNvPicPr>
                      <p:nvPr/>
                    </p:nvPicPr>
                    <p:blipFill>
                      <a:blip r:embed="rId4">
                        <a:extLst>
                          <a:ext uri="{28A0092B-C50C-407E-A947-70E740481C1C}">
                            <a14:useLocalDpi xmlns:a14="http://schemas.microsoft.com/office/drawing/2010/main" val="0"/>
                          </a:ext>
                        </a:extLst>
                      </a:blip>
                      <a:srcRect t="-16885" b="-19138"/>
                      <a:stretch>
                        <a:fillRect/>
                      </a:stretch>
                    </p:blipFill>
                    <p:spPr bwMode="auto">
                      <a:xfrm>
                        <a:off x="6084888" y="3267075"/>
                        <a:ext cx="2906712" cy="990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4621" name="Object 1037">
            <a:extLst>
              <a:ext uri="{FF2B5EF4-FFF2-40B4-BE49-F238E27FC236}">
                <a16:creationId xmlns:a16="http://schemas.microsoft.com/office/drawing/2014/main" id="{F03BD961-D4B3-4958-B98B-331B285E9721}"/>
              </a:ext>
            </a:extLst>
          </p:cNvPr>
          <p:cNvGraphicFramePr>
            <a:graphicFrameLocks noChangeAspect="1"/>
          </p:cNvGraphicFramePr>
          <p:nvPr/>
        </p:nvGraphicFramePr>
        <p:xfrm>
          <a:off x="323850" y="3051175"/>
          <a:ext cx="2943225" cy="990600"/>
        </p:xfrm>
        <a:graphic>
          <a:graphicData uri="http://schemas.openxmlformats.org/presentationml/2006/ole">
            <mc:AlternateContent xmlns:mc="http://schemas.openxmlformats.org/markup-compatibility/2006">
              <mc:Choice xmlns:v="urn:schemas-microsoft-com:vml" Requires="v">
                <p:oleObj spid="_x0000_s324625" name="公式" r:id="rId5" imgW="1028520" imgH="253800" progId="Equation.3">
                  <p:embed/>
                </p:oleObj>
              </mc:Choice>
              <mc:Fallback>
                <p:oleObj name="公式" r:id="rId5" imgW="1028520" imgH="253800" progId="Equation.3">
                  <p:embed/>
                  <p:pic>
                    <p:nvPicPr>
                      <p:cNvPr id="0" name="Object 1037"/>
                      <p:cNvPicPr>
                        <a:picLocks noChangeAspect="1" noChangeArrowheads="1"/>
                      </p:cNvPicPr>
                      <p:nvPr/>
                    </p:nvPicPr>
                    <p:blipFill>
                      <a:blip r:embed="rId6">
                        <a:extLst>
                          <a:ext uri="{28A0092B-C50C-407E-A947-70E740481C1C}">
                            <a14:useLocalDpi xmlns:a14="http://schemas.microsoft.com/office/drawing/2010/main" val="0"/>
                          </a:ext>
                        </a:extLst>
                      </a:blip>
                      <a:srcRect t="-16885" b="-19138"/>
                      <a:stretch>
                        <a:fillRect/>
                      </a:stretch>
                    </p:blipFill>
                    <p:spPr bwMode="auto">
                      <a:xfrm>
                        <a:off x="323850" y="3051175"/>
                        <a:ext cx="2943225" cy="990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4623" name="Object 1039">
            <a:extLst>
              <a:ext uri="{FF2B5EF4-FFF2-40B4-BE49-F238E27FC236}">
                <a16:creationId xmlns:a16="http://schemas.microsoft.com/office/drawing/2014/main" id="{FA17AD15-4E13-47E5-B267-5A58BEA11D72}"/>
              </a:ext>
            </a:extLst>
          </p:cNvPr>
          <p:cNvGraphicFramePr>
            <a:graphicFrameLocks noChangeAspect="1"/>
          </p:cNvGraphicFramePr>
          <p:nvPr/>
        </p:nvGraphicFramePr>
        <p:xfrm>
          <a:off x="250825" y="4581525"/>
          <a:ext cx="8353425" cy="1095375"/>
        </p:xfrm>
        <a:graphic>
          <a:graphicData uri="http://schemas.openxmlformats.org/presentationml/2006/ole">
            <mc:AlternateContent xmlns:mc="http://schemas.openxmlformats.org/markup-compatibility/2006">
              <mc:Choice xmlns:v="urn:schemas-microsoft-com:vml" Requires="v">
                <p:oleObj spid="_x0000_s324626" name="公式" r:id="rId7" imgW="2641320" imgH="253800" progId="Equation.3">
                  <p:embed/>
                </p:oleObj>
              </mc:Choice>
              <mc:Fallback>
                <p:oleObj name="公式" r:id="rId7" imgW="2641320" imgH="253800" progId="Equation.3">
                  <p:embed/>
                  <p:pic>
                    <p:nvPicPr>
                      <p:cNvPr id="0" name="Object 1039"/>
                      <p:cNvPicPr>
                        <a:picLocks noChangeAspect="1" noChangeArrowheads="1"/>
                      </p:cNvPicPr>
                      <p:nvPr/>
                    </p:nvPicPr>
                    <p:blipFill>
                      <a:blip r:embed="rId8">
                        <a:extLst>
                          <a:ext uri="{28A0092B-C50C-407E-A947-70E740481C1C}">
                            <a14:useLocalDpi xmlns:a14="http://schemas.microsoft.com/office/drawing/2010/main" val="0"/>
                          </a:ext>
                        </a:extLst>
                      </a:blip>
                      <a:srcRect t="-16885" b="-19138"/>
                      <a:stretch>
                        <a:fillRect/>
                      </a:stretch>
                    </p:blipFill>
                    <p:spPr bwMode="auto">
                      <a:xfrm>
                        <a:off x="250825" y="4581525"/>
                        <a:ext cx="8353425" cy="109537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1621">
                                            <p:txEl>
                                              <p:charRg st="4294967295" end="4294967295"/>
                                            </p:txEl>
                                          </p:spTgt>
                                        </p:tgtEl>
                                        <p:attrNameLst>
                                          <p:attrName>style.visibility</p:attrName>
                                        </p:attrNameLst>
                                      </p:cBhvr>
                                      <p:to>
                                        <p:strVal val="visible"/>
                                      </p:to>
                                    </p:set>
                                    <p:animEffect transition="in" filter="slide(fromLeft)">
                                      <p:cBhvr>
                                        <p:cTn id="7" dur="500"/>
                                        <p:tgtEl>
                                          <p:spTgt spid="111621">
                                            <p:txEl>
                                              <p:charRg st="4294967295" end="429496729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11631"/>
                                        </p:tgtEl>
                                        <p:attrNameLst>
                                          <p:attrName>style.visibility</p:attrName>
                                        </p:attrNameLst>
                                      </p:cBhvr>
                                      <p:to>
                                        <p:strVal val="visible"/>
                                      </p:to>
                                    </p:set>
                                    <p:animEffect transition="in" filter="wipe(right)">
                                      <p:cBhvr>
                                        <p:cTn id="12" dur="500"/>
                                        <p:tgtEl>
                                          <p:spTgt spid="1116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32" fill="hold" nodeType="clickEffect">
                                  <p:stCondLst>
                                    <p:cond delay="0"/>
                                  </p:stCondLst>
                                  <p:childTnLst>
                                    <p:set>
                                      <p:cBhvr>
                                        <p:cTn id="16" dur="1" fill="hold">
                                          <p:stCondLst>
                                            <p:cond delay="0"/>
                                          </p:stCondLst>
                                        </p:cTn>
                                        <p:tgtEl>
                                          <p:spTgt spid="324621"/>
                                        </p:tgtEl>
                                        <p:attrNameLst>
                                          <p:attrName>style.visibility</p:attrName>
                                        </p:attrNameLst>
                                      </p:cBhvr>
                                      <p:to>
                                        <p:strVal val="visible"/>
                                      </p:to>
                                    </p:set>
                                    <p:animEffect transition="in" filter="diamond(out)">
                                      <p:cBhvr>
                                        <p:cTn id="17" dur="1000"/>
                                        <p:tgtEl>
                                          <p:spTgt spid="3246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1632"/>
                                        </p:tgtEl>
                                        <p:attrNameLst>
                                          <p:attrName>style.visibility</p:attrName>
                                        </p:attrNameLst>
                                      </p:cBhvr>
                                      <p:to>
                                        <p:strVal val="visible"/>
                                      </p:to>
                                    </p:set>
                                    <p:animEffect transition="in" filter="wipe(left)">
                                      <p:cBhvr>
                                        <p:cTn id="22" dur="500"/>
                                        <p:tgtEl>
                                          <p:spTgt spid="1116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32" fill="hold" nodeType="clickEffect">
                                  <p:stCondLst>
                                    <p:cond delay="0"/>
                                  </p:stCondLst>
                                  <p:childTnLst>
                                    <p:set>
                                      <p:cBhvr>
                                        <p:cTn id="26" dur="1" fill="hold">
                                          <p:stCondLst>
                                            <p:cond delay="0"/>
                                          </p:stCondLst>
                                        </p:cTn>
                                        <p:tgtEl>
                                          <p:spTgt spid="324620"/>
                                        </p:tgtEl>
                                        <p:attrNameLst>
                                          <p:attrName>style.visibility</p:attrName>
                                        </p:attrNameLst>
                                      </p:cBhvr>
                                      <p:to>
                                        <p:strVal val="visible"/>
                                      </p:to>
                                    </p:set>
                                    <p:animEffect transition="in" filter="diamond(out)">
                                      <p:cBhvr>
                                        <p:cTn id="27" dur="1000"/>
                                        <p:tgtEl>
                                          <p:spTgt spid="3246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32" fill="hold" nodeType="clickEffect">
                                  <p:stCondLst>
                                    <p:cond delay="0"/>
                                  </p:stCondLst>
                                  <p:childTnLst>
                                    <p:set>
                                      <p:cBhvr>
                                        <p:cTn id="31" dur="1" fill="hold">
                                          <p:stCondLst>
                                            <p:cond delay="0"/>
                                          </p:stCondLst>
                                        </p:cTn>
                                        <p:tgtEl>
                                          <p:spTgt spid="324623"/>
                                        </p:tgtEl>
                                        <p:attrNameLst>
                                          <p:attrName>style.visibility</p:attrName>
                                        </p:attrNameLst>
                                      </p:cBhvr>
                                      <p:to>
                                        <p:strVal val="visible"/>
                                      </p:to>
                                    </p:set>
                                    <p:animEffect transition="in" filter="diamond(out)">
                                      <p:cBhvr>
                                        <p:cTn id="32" dur="1000"/>
                                        <p:tgtEl>
                                          <p:spTgt spid="324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a:extLst>
              <a:ext uri="{FF2B5EF4-FFF2-40B4-BE49-F238E27FC236}">
                <a16:creationId xmlns:a16="http://schemas.microsoft.com/office/drawing/2014/main" id="{16BDE7E6-D75A-46B8-9382-48562C3D24D6}"/>
              </a:ext>
            </a:extLst>
          </p:cNvPr>
          <p:cNvSpPr>
            <a:spLocks noGrp="1"/>
          </p:cNvSpPr>
          <p:nvPr>
            <p:ph type="sldNum" sz="quarter" idx="12"/>
          </p:nvPr>
        </p:nvSpPr>
        <p:spPr/>
        <p:txBody>
          <a:bodyPr/>
          <a:lstStyle/>
          <a:p>
            <a:fld id="{09A445C0-66B8-4DEE-BF2D-39795D0B5B45}" type="slidenum">
              <a:rPr lang="en-US" altLang="zh-CN"/>
              <a:pPr/>
              <a:t>9</a:t>
            </a:fld>
            <a:endParaRPr lang="en-US" altLang="zh-CN"/>
          </a:p>
        </p:txBody>
      </p:sp>
      <p:sp>
        <p:nvSpPr>
          <p:cNvPr id="21506" name="Rectangle 2">
            <a:extLst>
              <a:ext uri="{FF2B5EF4-FFF2-40B4-BE49-F238E27FC236}">
                <a16:creationId xmlns:a16="http://schemas.microsoft.com/office/drawing/2014/main" id="{A48BCB7D-E15D-4F00-8F96-762CA939B9FD}"/>
              </a:ext>
            </a:extLst>
          </p:cNvPr>
          <p:cNvSpPr>
            <a:spLocks noChangeArrowheads="1"/>
          </p:cNvSpPr>
          <p:nvPr/>
        </p:nvSpPr>
        <p:spPr bwMode="auto">
          <a:xfrm>
            <a:off x="3733800" y="901700"/>
            <a:ext cx="2351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solidFill>
                  <a:srgbClr val="D60093"/>
                </a:solidFill>
                <a:latin typeface="楷体_GB2312" pitchFamily="49" charset="-122"/>
                <a:ea typeface="楷体_GB2312" pitchFamily="49" charset="-122"/>
              </a:rPr>
              <a:t>封闭系统</a:t>
            </a:r>
          </a:p>
        </p:txBody>
      </p:sp>
      <p:sp>
        <p:nvSpPr>
          <p:cNvPr id="21507" name="Rectangle 3">
            <a:extLst>
              <a:ext uri="{FF2B5EF4-FFF2-40B4-BE49-F238E27FC236}">
                <a16:creationId xmlns:a16="http://schemas.microsoft.com/office/drawing/2014/main" id="{831E4FC9-F600-455A-8948-C3B6F8926315}"/>
              </a:ext>
            </a:extLst>
          </p:cNvPr>
          <p:cNvSpPr>
            <a:spLocks noChangeArrowheads="1"/>
          </p:cNvSpPr>
          <p:nvPr/>
        </p:nvSpPr>
        <p:spPr bwMode="auto">
          <a:xfrm>
            <a:off x="2843213" y="5661025"/>
            <a:ext cx="4176712"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zh-CN" altLang="en-US" sz="4000" b="1">
                <a:solidFill>
                  <a:srgbClr val="0000CC"/>
                </a:solidFill>
                <a:latin typeface="楷体_GB2312" pitchFamily="49" charset="-122"/>
                <a:ea typeface="楷体_GB2312" pitchFamily="49" charset="-122"/>
              </a:rPr>
              <a:t>三种热力学系统</a:t>
            </a:r>
          </a:p>
        </p:txBody>
      </p:sp>
      <p:sp>
        <p:nvSpPr>
          <p:cNvPr id="21508" name="Rectangle 4">
            <a:extLst>
              <a:ext uri="{FF2B5EF4-FFF2-40B4-BE49-F238E27FC236}">
                <a16:creationId xmlns:a16="http://schemas.microsoft.com/office/drawing/2014/main" id="{60D35103-36D4-47AB-AF7A-F5015972E1EB}"/>
              </a:ext>
            </a:extLst>
          </p:cNvPr>
          <p:cNvSpPr>
            <a:spLocks noChangeArrowheads="1"/>
          </p:cNvSpPr>
          <p:nvPr/>
        </p:nvSpPr>
        <p:spPr bwMode="auto">
          <a:xfrm>
            <a:off x="6516688" y="836613"/>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solidFill>
                  <a:srgbClr val="0000FF"/>
                </a:solidFill>
                <a:latin typeface="楷体_GB2312" pitchFamily="49" charset="-122"/>
                <a:ea typeface="楷体_GB2312" pitchFamily="49" charset="-122"/>
              </a:rPr>
              <a:t>孤立系统</a:t>
            </a:r>
          </a:p>
        </p:txBody>
      </p:sp>
      <p:graphicFrame>
        <p:nvGraphicFramePr>
          <p:cNvPr id="21509" name="Object 5">
            <a:extLst>
              <a:ext uri="{FF2B5EF4-FFF2-40B4-BE49-F238E27FC236}">
                <a16:creationId xmlns:a16="http://schemas.microsoft.com/office/drawing/2014/main" id="{5DE2B4E7-C1A7-496F-8FA3-7D92AA181B72}"/>
              </a:ext>
            </a:extLst>
          </p:cNvPr>
          <p:cNvGraphicFramePr>
            <a:graphicFrameLocks noChangeAspect="1"/>
          </p:cNvGraphicFramePr>
          <p:nvPr/>
        </p:nvGraphicFramePr>
        <p:xfrm>
          <a:off x="1187450" y="3475038"/>
          <a:ext cx="1627188" cy="1905000"/>
        </p:xfrm>
        <a:graphic>
          <a:graphicData uri="http://schemas.openxmlformats.org/presentationml/2006/ole">
            <mc:AlternateContent xmlns:mc="http://schemas.openxmlformats.org/markup-compatibility/2006">
              <mc:Choice xmlns:v="urn:schemas-microsoft-com:vml" Requires="v">
                <p:oleObj spid="_x0000_s21523" name="BMP 图像" r:id="rId3" imgW="1448002" imgH="1704762" progId="Paint.Picture">
                  <p:embed/>
                </p:oleObj>
              </mc:Choice>
              <mc:Fallback>
                <p:oleObj name="BMP 图像" r:id="rId3" imgW="1448002" imgH="1704762" progId="Paint.Picture">
                  <p:embed/>
                  <p:pic>
                    <p:nvPicPr>
                      <p:cNvPr id="0" name="Object 5"/>
                      <p:cNvPicPr>
                        <a:picLocks noChangeAspect="1"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187450" y="3475038"/>
                        <a:ext cx="162718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3" name="Rectangle 9">
            <a:extLst>
              <a:ext uri="{FF2B5EF4-FFF2-40B4-BE49-F238E27FC236}">
                <a16:creationId xmlns:a16="http://schemas.microsoft.com/office/drawing/2014/main" id="{3DF49C6C-E1F2-4404-87AD-9626E6AD8488}"/>
              </a:ext>
            </a:extLst>
          </p:cNvPr>
          <p:cNvSpPr>
            <a:spLocks noChangeArrowheads="1"/>
          </p:cNvSpPr>
          <p:nvPr/>
        </p:nvSpPr>
        <p:spPr bwMode="auto">
          <a:xfrm>
            <a:off x="838200" y="901700"/>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solidFill>
                  <a:srgbClr val="0000FF"/>
                </a:solidFill>
                <a:latin typeface="楷体_GB2312" pitchFamily="49" charset="-122"/>
                <a:ea typeface="楷体_GB2312" pitchFamily="49" charset="-122"/>
              </a:rPr>
              <a:t>敞开系统</a:t>
            </a:r>
          </a:p>
        </p:txBody>
      </p:sp>
      <p:sp>
        <p:nvSpPr>
          <p:cNvPr id="21514" name="Rectangle 10">
            <a:extLst>
              <a:ext uri="{FF2B5EF4-FFF2-40B4-BE49-F238E27FC236}">
                <a16:creationId xmlns:a16="http://schemas.microsoft.com/office/drawing/2014/main" id="{8CB8C67E-27C4-433E-884E-F5DEDB114646}"/>
              </a:ext>
            </a:extLst>
          </p:cNvPr>
          <p:cNvSpPr>
            <a:spLocks noChangeArrowheads="1"/>
          </p:cNvSpPr>
          <p:nvPr/>
        </p:nvSpPr>
        <p:spPr bwMode="auto">
          <a:xfrm>
            <a:off x="250825" y="115888"/>
            <a:ext cx="856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anose="02020603050405020304" pitchFamily="18" charset="0"/>
                <a:ea typeface="楷体_GB2312" pitchFamily="49" charset="-122"/>
              </a:rPr>
              <a:t>依系统与环境的</a:t>
            </a:r>
            <a:r>
              <a:rPr kumimoji="1" lang="zh-CN" altLang="en-US" sz="3600" b="1">
                <a:latin typeface="Times New Roman" panose="02020603050405020304" pitchFamily="18" charset="0"/>
              </a:rPr>
              <a:t>物质和能量</a:t>
            </a:r>
            <a:r>
              <a:rPr kumimoji="1" lang="zh-CN" altLang="en-US" sz="3200" b="1">
                <a:latin typeface="Times New Roman" panose="02020603050405020304" pitchFamily="18" charset="0"/>
                <a:ea typeface="楷体_GB2312" pitchFamily="49" charset="-122"/>
              </a:rPr>
              <a:t>的交换关系分类：</a:t>
            </a:r>
          </a:p>
        </p:txBody>
      </p:sp>
      <p:sp>
        <p:nvSpPr>
          <p:cNvPr id="21515" name="Rectangle 11">
            <a:extLst>
              <a:ext uri="{FF2B5EF4-FFF2-40B4-BE49-F238E27FC236}">
                <a16:creationId xmlns:a16="http://schemas.microsoft.com/office/drawing/2014/main" id="{64227137-C40A-491B-99E6-650DDB92CDCD}"/>
              </a:ext>
            </a:extLst>
          </p:cNvPr>
          <p:cNvSpPr>
            <a:spLocks noChangeArrowheads="1"/>
          </p:cNvSpPr>
          <p:nvPr/>
        </p:nvSpPr>
        <p:spPr bwMode="auto">
          <a:xfrm>
            <a:off x="3708400" y="908050"/>
            <a:ext cx="2305050" cy="792163"/>
          </a:xfrm>
          <a:prstGeom prst="rect">
            <a:avLst/>
          </a:prstGeom>
          <a:noFill/>
          <a:ln w="50800">
            <a:solidFill>
              <a:srgbClr val="D6009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6" name="Text Box 12">
            <a:extLst>
              <a:ext uri="{FF2B5EF4-FFF2-40B4-BE49-F238E27FC236}">
                <a16:creationId xmlns:a16="http://schemas.microsoft.com/office/drawing/2014/main" id="{C96057A2-0144-4BE9-99AD-39A165C24E0B}"/>
              </a:ext>
            </a:extLst>
          </p:cNvPr>
          <p:cNvSpPr txBox="1">
            <a:spLocks noChangeArrowheads="1"/>
          </p:cNvSpPr>
          <p:nvPr/>
        </p:nvSpPr>
        <p:spPr bwMode="auto">
          <a:xfrm>
            <a:off x="468313" y="1844675"/>
            <a:ext cx="2665412" cy="130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zh-CN" altLang="en-US" sz="3600" b="1">
                <a:solidFill>
                  <a:srgbClr val="0000CC"/>
                </a:solidFill>
              </a:rPr>
              <a:t>物质交换</a:t>
            </a:r>
            <a:r>
              <a:rPr lang="zh-CN" altLang="en-US" sz="3600" b="1">
                <a:solidFill>
                  <a:srgbClr val="0000CC"/>
                </a:solidFill>
                <a:latin typeface="Times New Roman" panose="02020603050405020304" pitchFamily="18" charset="0"/>
                <a:cs typeface="Times New Roman" panose="02020603050405020304" pitchFamily="18" charset="0"/>
              </a:rPr>
              <a:t>√</a:t>
            </a:r>
          </a:p>
          <a:p>
            <a:pPr algn="just">
              <a:spcBef>
                <a:spcPct val="20000"/>
              </a:spcBef>
            </a:pPr>
            <a:r>
              <a:rPr lang="zh-CN" altLang="en-US" sz="3600" b="1">
                <a:solidFill>
                  <a:srgbClr val="0000CC"/>
                </a:solidFill>
              </a:rPr>
              <a:t>能量交换</a:t>
            </a:r>
            <a:r>
              <a:rPr lang="zh-CN" altLang="en-US" sz="3600" b="1">
                <a:solidFill>
                  <a:srgbClr val="0000CC"/>
                </a:solidFill>
                <a:latin typeface="Times New Roman" panose="02020603050405020304" pitchFamily="18" charset="0"/>
                <a:cs typeface="Times New Roman" panose="02020603050405020304" pitchFamily="18" charset="0"/>
              </a:rPr>
              <a:t>√</a:t>
            </a:r>
          </a:p>
        </p:txBody>
      </p:sp>
      <p:pic>
        <p:nvPicPr>
          <p:cNvPr id="21518" name="Picture 14">
            <a:extLst>
              <a:ext uri="{FF2B5EF4-FFF2-40B4-BE49-F238E27FC236}">
                <a16:creationId xmlns:a16="http://schemas.microsoft.com/office/drawing/2014/main" id="{2AF6437B-4873-482D-8BB9-8850144131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2995" r="5518"/>
          <a:stretch>
            <a:fillRect/>
          </a:stretch>
        </p:blipFill>
        <p:spPr bwMode="auto">
          <a:xfrm>
            <a:off x="827088" y="3368675"/>
            <a:ext cx="2663825" cy="2365375"/>
          </a:xfrm>
          <a:prstGeom prst="rect">
            <a:avLst/>
          </a:prstGeom>
          <a:noFill/>
          <a:extLst>
            <a:ext uri="{909E8E84-426E-40DD-AFC4-6F175D3DCCD1}">
              <a14:hiddenFill xmlns:a14="http://schemas.microsoft.com/office/drawing/2010/main">
                <a:solidFill>
                  <a:srgbClr val="FFFFFF"/>
                </a:solidFill>
              </a14:hiddenFill>
            </a:ext>
          </a:extLst>
        </p:spPr>
      </p:pic>
      <p:pic>
        <p:nvPicPr>
          <p:cNvPr id="21519" name="Picture 15">
            <a:extLst>
              <a:ext uri="{FF2B5EF4-FFF2-40B4-BE49-F238E27FC236}">
                <a16:creationId xmlns:a16="http://schemas.microsoft.com/office/drawing/2014/main" id="{6484669B-2AA1-47EF-B9C7-89D5793A2E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2912" r="9669"/>
          <a:stretch>
            <a:fillRect/>
          </a:stretch>
        </p:blipFill>
        <p:spPr bwMode="auto">
          <a:xfrm>
            <a:off x="3924300" y="3357563"/>
            <a:ext cx="2160588"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1520" name="Picture 16">
            <a:extLst>
              <a:ext uri="{FF2B5EF4-FFF2-40B4-BE49-F238E27FC236}">
                <a16:creationId xmlns:a16="http://schemas.microsoft.com/office/drawing/2014/main" id="{E4546F3F-6B95-478B-9B99-E873CE5104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4025" y="3140075"/>
            <a:ext cx="2017713" cy="309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21" name="Text Box 17">
            <a:extLst>
              <a:ext uri="{FF2B5EF4-FFF2-40B4-BE49-F238E27FC236}">
                <a16:creationId xmlns:a16="http://schemas.microsoft.com/office/drawing/2014/main" id="{75BABE3E-5232-4D66-A9C1-021ADEF49CC3}"/>
              </a:ext>
            </a:extLst>
          </p:cNvPr>
          <p:cNvSpPr txBox="1">
            <a:spLocks noChangeArrowheads="1"/>
          </p:cNvSpPr>
          <p:nvPr/>
        </p:nvSpPr>
        <p:spPr bwMode="auto">
          <a:xfrm>
            <a:off x="3563938" y="1844675"/>
            <a:ext cx="2736850" cy="130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zh-CN" altLang="en-US" sz="3600" b="1">
                <a:solidFill>
                  <a:srgbClr val="FF0000"/>
                </a:solidFill>
              </a:rPr>
              <a:t>物质交换 </a:t>
            </a:r>
            <a:r>
              <a:rPr lang="zh-CN" altLang="en-US" sz="36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p>
          <a:p>
            <a:pPr algn="just">
              <a:spcBef>
                <a:spcPct val="20000"/>
              </a:spcBef>
            </a:pPr>
            <a:r>
              <a:rPr lang="zh-CN" altLang="en-US" sz="3600" b="1">
                <a:solidFill>
                  <a:srgbClr val="0000CC"/>
                </a:solidFill>
              </a:rPr>
              <a:t>能量交换</a:t>
            </a:r>
            <a:r>
              <a:rPr lang="zh-CN" altLang="en-US" sz="3600" b="1">
                <a:solidFill>
                  <a:srgbClr val="0000CC"/>
                </a:solidFill>
                <a:latin typeface="Times New Roman" panose="02020603050405020304" pitchFamily="18" charset="0"/>
                <a:cs typeface="Times New Roman" panose="02020603050405020304" pitchFamily="18" charset="0"/>
              </a:rPr>
              <a:t>√</a:t>
            </a:r>
          </a:p>
        </p:txBody>
      </p:sp>
      <p:sp>
        <p:nvSpPr>
          <p:cNvPr id="21522" name="Text Box 18">
            <a:extLst>
              <a:ext uri="{FF2B5EF4-FFF2-40B4-BE49-F238E27FC236}">
                <a16:creationId xmlns:a16="http://schemas.microsoft.com/office/drawing/2014/main" id="{84DC9576-8FB8-4BF4-ADBE-D8CF4297C1CF}"/>
              </a:ext>
            </a:extLst>
          </p:cNvPr>
          <p:cNvSpPr txBox="1">
            <a:spLocks noChangeArrowheads="1"/>
          </p:cNvSpPr>
          <p:nvPr/>
        </p:nvSpPr>
        <p:spPr bwMode="auto">
          <a:xfrm>
            <a:off x="6443663" y="1700213"/>
            <a:ext cx="2555875" cy="130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zh-CN" altLang="en-US" sz="3600" b="1">
                <a:solidFill>
                  <a:srgbClr val="FF0000"/>
                </a:solidFill>
              </a:rPr>
              <a:t>物质交换 </a:t>
            </a:r>
            <a:r>
              <a:rPr lang="zh-CN" altLang="en-US" sz="36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p>
          <a:p>
            <a:pPr algn="just">
              <a:spcBef>
                <a:spcPct val="20000"/>
              </a:spcBef>
            </a:pPr>
            <a:r>
              <a:rPr lang="zh-CN" altLang="en-US" sz="3600" b="1">
                <a:solidFill>
                  <a:srgbClr val="FF0000"/>
                </a:solidFill>
              </a:rPr>
              <a:t>能量交换 </a:t>
            </a:r>
            <a:r>
              <a:rPr lang="zh-CN" altLang="en-US" sz="36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200"/>
                                  </p:stCondLst>
                                  <p:iterate type="lt">
                                    <p:tmPct val="100000"/>
                                  </p:iterate>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left)">
                                      <p:cBhvr>
                                        <p:cTn id="7" dur="75"/>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1513"/>
                                        </p:tgtEl>
                                        <p:attrNameLst>
                                          <p:attrName>style.visibility</p:attrName>
                                        </p:attrNameLst>
                                      </p:cBhvr>
                                      <p:to>
                                        <p:strVal val="visible"/>
                                      </p:to>
                                    </p:set>
                                    <p:animEffect transition="in" filter="wipe(left)">
                                      <p:cBhvr>
                                        <p:cTn id="12" dur="75"/>
                                        <p:tgtEl>
                                          <p:spTgt spid="21513"/>
                                        </p:tgtEl>
                                      </p:cBhvr>
                                    </p:animEffect>
                                  </p:childTnLst>
                                </p:cTn>
                              </p:par>
                            </p:childTnLst>
                          </p:cTn>
                        </p:par>
                        <p:par>
                          <p:cTn id="13" fill="hold" nodeType="afterGroup">
                            <p:stCondLst>
                              <p:cond delay="300"/>
                            </p:stCondLst>
                            <p:childTnLst>
                              <p:par>
                                <p:cTn id="14" presetID="22" presetClass="entr" presetSubtype="4" fill="hold" nodeType="afterEffect">
                                  <p:stCondLst>
                                    <p:cond delay="500"/>
                                  </p:stCondLst>
                                  <p:childTnLst>
                                    <p:set>
                                      <p:cBhvr>
                                        <p:cTn id="15" dur="1" fill="hold">
                                          <p:stCondLst>
                                            <p:cond delay="0"/>
                                          </p:stCondLst>
                                        </p:cTn>
                                        <p:tgtEl>
                                          <p:spTgt spid="21509"/>
                                        </p:tgtEl>
                                        <p:attrNameLst>
                                          <p:attrName>style.visibility</p:attrName>
                                        </p:attrNameLst>
                                      </p:cBhvr>
                                      <p:to>
                                        <p:strVal val="visible"/>
                                      </p:to>
                                    </p:set>
                                    <p:animEffect transition="in" filter="wipe(down)">
                                      <p:cBhvr>
                                        <p:cTn id="16" dur="500"/>
                                        <p:tgtEl>
                                          <p:spTgt spid="2150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516"/>
                                        </p:tgtEl>
                                        <p:attrNameLst>
                                          <p:attrName>style.visibility</p:attrName>
                                        </p:attrNameLst>
                                      </p:cBhvr>
                                      <p:to>
                                        <p:strVal val="visible"/>
                                      </p:to>
                                    </p:set>
                                    <p:animEffect transition="in" filter="wipe(left)">
                                      <p:cBhvr>
                                        <p:cTn id="21" dur="500"/>
                                        <p:tgtEl>
                                          <p:spTgt spid="215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21506">
                                            <p:txEl>
                                              <p:pRg st="0" end="0"/>
                                            </p:txEl>
                                          </p:spTgt>
                                        </p:tgtEl>
                                        <p:attrNameLst>
                                          <p:attrName>style.visibility</p:attrName>
                                        </p:attrNameLst>
                                      </p:cBhvr>
                                      <p:to>
                                        <p:strVal val="visible"/>
                                      </p:to>
                                    </p:set>
                                    <p:animEffect transition="in" filter="wipe(left)">
                                      <p:cBhvr>
                                        <p:cTn id="26" dur="75"/>
                                        <p:tgtEl>
                                          <p:spTgt spid="21506">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521"/>
                                        </p:tgtEl>
                                        <p:attrNameLst>
                                          <p:attrName>style.visibility</p:attrName>
                                        </p:attrNameLst>
                                      </p:cBhvr>
                                      <p:to>
                                        <p:strVal val="visible"/>
                                      </p:to>
                                    </p:set>
                                    <p:animEffect transition="in" filter="wipe(left)">
                                      <p:cBhvr>
                                        <p:cTn id="31" dur="500"/>
                                        <p:tgtEl>
                                          <p:spTgt spid="2152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iterate type="lt">
                                    <p:tmPct val="100000"/>
                                  </p:iterate>
                                  <p:childTnLst>
                                    <p:set>
                                      <p:cBhvr>
                                        <p:cTn id="35" dur="1" fill="hold">
                                          <p:stCondLst>
                                            <p:cond delay="0"/>
                                          </p:stCondLst>
                                        </p:cTn>
                                        <p:tgtEl>
                                          <p:spTgt spid="21508">
                                            <p:txEl>
                                              <p:pRg st="0" end="0"/>
                                            </p:txEl>
                                          </p:spTgt>
                                        </p:tgtEl>
                                        <p:attrNameLst>
                                          <p:attrName>style.visibility</p:attrName>
                                        </p:attrNameLst>
                                      </p:cBhvr>
                                      <p:to>
                                        <p:strVal val="visible"/>
                                      </p:to>
                                    </p:set>
                                    <p:animEffect transition="in" filter="wipe(left)">
                                      <p:cBhvr>
                                        <p:cTn id="36" dur="75"/>
                                        <p:tgtEl>
                                          <p:spTgt spid="21508">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1522"/>
                                        </p:tgtEl>
                                        <p:attrNameLst>
                                          <p:attrName>style.visibility</p:attrName>
                                        </p:attrNameLst>
                                      </p:cBhvr>
                                      <p:to>
                                        <p:strVal val="visible"/>
                                      </p:to>
                                    </p:set>
                                    <p:animEffect transition="in" filter="wipe(left)">
                                      <p:cBhvr>
                                        <p:cTn id="41" dur="500"/>
                                        <p:tgtEl>
                                          <p:spTgt spid="2152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1" fill="hold" nodeType="clickEffect">
                                  <p:stCondLst>
                                    <p:cond delay="0"/>
                                  </p:stCondLst>
                                  <p:childTnLst>
                                    <p:set>
                                      <p:cBhvr>
                                        <p:cTn id="45" dur="1" fill="hold">
                                          <p:stCondLst>
                                            <p:cond delay="0"/>
                                          </p:stCondLst>
                                        </p:cTn>
                                        <p:tgtEl>
                                          <p:spTgt spid="21515"/>
                                        </p:tgtEl>
                                        <p:attrNameLst>
                                          <p:attrName>style.visibility</p:attrName>
                                        </p:attrNameLst>
                                      </p:cBhvr>
                                      <p:to>
                                        <p:strVal val="visible"/>
                                      </p:to>
                                    </p:set>
                                    <p:anim calcmode="lin" valueType="num">
                                      <p:cBhvr additive="base">
                                        <p:cTn id="46" dur="500" fill="hold"/>
                                        <p:tgtEl>
                                          <p:spTgt spid="21515"/>
                                        </p:tgtEl>
                                        <p:attrNameLst>
                                          <p:attrName>ppt_x</p:attrName>
                                        </p:attrNameLst>
                                      </p:cBhvr>
                                      <p:tavLst>
                                        <p:tav tm="0">
                                          <p:val>
                                            <p:strVal val="#ppt_x"/>
                                          </p:val>
                                        </p:tav>
                                        <p:tav tm="100000">
                                          <p:val>
                                            <p:strVal val="#ppt_x"/>
                                          </p:val>
                                        </p:tav>
                                      </p:tavLst>
                                    </p:anim>
                                    <p:anim calcmode="lin" valueType="num">
                                      <p:cBhvr additive="base">
                                        <p:cTn id="47" dur="500" fill="hold"/>
                                        <p:tgtEl>
                                          <p:spTgt spid="215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autoUpdateAnimBg="0"/>
      <p:bldP spid="21507" grpId="0" build="p" autoUpdateAnimBg="0" advAuto="200"/>
      <p:bldP spid="21508" grpId="0" build="p" autoUpdateAnimBg="0"/>
      <p:bldP spid="21513" grpId="0" autoUpdateAnimBg="0"/>
      <p:bldP spid="21516" grpId="0"/>
      <p:bldP spid="21521" grpId="0"/>
      <p:bldP spid="2152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E5C90CEF-5C21-47B9-80B1-1DCCB18CFA5A}"/>
              </a:ext>
            </a:extLst>
          </p:cNvPr>
          <p:cNvSpPr>
            <a:spLocks noGrp="1"/>
          </p:cNvSpPr>
          <p:nvPr>
            <p:ph type="sldNum" sz="quarter" idx="12"/>
          </p:nvPr>
        </p:nvSpPr>
        <p:spPr/>
        <p:txBody>
          <a:bodyPr/>
          <a:lstStyle/>
          <a:p>
            <a:fld id="{78DE0A10-02C5-48E7-8673-11DA2BAE57B6}" type="slidenum">
              <a:rPr lang="en-US" altLang="zh-CN"/>
              <a:pPr/>
              <a:t>90</a:t>
            </a:fld>
            <a:endParaRPr lang="en-US" altLang="zh-CN"/>
          </a:p>
        </p:txBody>
      </p:sp>
      <p:graphicFrame>
        <p:nvGraphicFramePr>
          <p:cNvPr id="537606" name="Object 6">
            <a:extLst>
              <a:ext uri="{FF2B5EF4-FFF2-40B4-BE49-F238E27FC236}">
                <a16:creationId xmlns:a16="http://schemas.microsoft.com/office/drawing/2014/main" id="{D1CB481D-9E52-41E0-B4AF-E8239A398076}"/>
              </a:ext>
            </a:extLst>
          </p:cNvPr>
          <p:cNvGraphicFramePr>
            <a:graphicFrameLocks noChangeAspect="1"/>
          </p:cNvGraphicFramePr>
          <p:nvPr/>
        </p:nvGraphicFramePr>
        <p:xfrm>
          <a:off x="250825" y="333375"/>
          <a:ext cx="8642350" cy="1133475"/>
        </p:xfrm>
        <a:graphic>
          <a:graphicData uri="http://schemas.openxmlformats.org/presentationml/2006/ole">
            <mc:AlternateContent xmlns:mc="http://schemas.openxmlformats.org/markup-compatibility/2006">
              <mc:Choice xmlns:v="urn:schemas-microsoft-com:vml" Requires="v">
                <p:oleObj spid="_x0000_s537608" name="公式" r:id="rId3" imgW="2641320" imgH="253800" progId="Equation.3">
                  <p:embed/>
                </p:oleObj>
              </mc:Choice>
              <mc:Fallback>
                <p:oleObj name="公式" r:id="rId3" imgW="2641320" imgH="253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t="-16885" b="-19138"/>
                      <a:stretch>
                        <a:fillRect/>
                      </a:stretch>
                    </p:blipFill>
                    <p:spPr bwMode="auto">
                      <a:xfrm>
                        <a:off x="250825" y="333375"/>
                        <a:ext cx="8642350" cy="113347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7607" name="Rectangle 7">
            <a:extLst>
              <a:ext uri="{FF2B5EF4-FFF2-40B4-BE49-F238E27FC236}">
                <a16:creationId xmlns:a16="http://schemas.microsoft.com/office/drawing/2014/main" id="{3EEC6165-FE69-450C-81DA-3B1724BEDF80}"/>
              </a:ext>
            </a:extLst>
          </p:cNvPr>
          <p:cNvSpPr>
            <a:spLocks noChangeArrowheads="1"/>
          </p:cNvSpPr>
          <p:nvPr/>
        </p:nvSpPr>
        <p:spPr bwMode="auto">
          <a:xfrm>
            <a:off x="287338" y="1582738"/>
            <a:ext cx="7885112" cy="31416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0000"/>
              </a:lnSpc>
              <a:spcBef>
                <a:spcPct val="0"/>
              </a:spcBef>
              <a:buFontTx/>
              <a:buNone/>
            </a:pPr>
            <a:r>
              <a:rPr lang="zh-CN" altLang="en-US" sz="4000" b="1">
                <a:solidFill>
                  <a:srgbClr val="0000CC"/>
                </a:solidFill>
                <a:latin typeface="Times New Roman" panose="02020603050405020304" pitchFamily="18" charset="0"/>
                <a:ea typeface="楷体_GB2312" pitchFamily="49" charset="-122"/>
              </a:rPr>
              <a:t>对于任一化学反应：</a:t>
            </a:r>
          </a:p>
          <a:p>
            <a:pPr algn="just">
              <a:lnSpc>
                <a:spcPct val="110000"/>
              </a:lnSpc>
              <a:spcBef>
                <a:spcPct val="10000"/>
              </a:spcBef>
              <a:buFontTx/>
              <a:buNone/>
            </a:pPr>
            <a:r>
              <a:rPr lang="zh-CN" altLang="en-US" sz="4000" b="1">
                <a:latin typeface="Times New Roman" panose="02020603050405020304" pitchFamily="18" charset="0"/>
                <a:ea typeface="楷体_GB2312" pitchFamily="49" charset="-122"/>
              </a:rPr>
              <a:t>         </a:t>
            </a:r>
            <a:r>
              <a:rPr lang="en-US" altLang="zh-CN" sz="4000" b="1" i="1">
                <a:latin typeface="Times New Roman" panose="02020603050405020304" pitchFamily="18" charset="0"/>
                <a:cs typeface="Times New Roman" panose="02020603050405020304" pitchFamily="18" charset="0"/>
                <a:sym typeface="Symbol" panose="05050102010706020507" pitchFamily="18" charset="2"/>
              </a:rPr>
              <a:t>a</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A</a:t>
            </a:r>
            <a:r>
              <a:rPr lang="en-US" altLang="zh-CN" sz="4000">
                <a:latin typeface="Times New Roman" panose="02020603050405020304" pitchFamily="18" charset="0"/>
                <a:cs typeface="Times New Roman" panose="02020603050405020304" pitchFamily="18" charset="0"/>
              </a:rPr>
              <a:t> </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a:t>
            </a:r>
            <a:r>
              <a:rPr lang="en-US" altLang="zh-CN" sz="4000">
                <a:latin typeface="Times New Roman" panose="02020603050405020304" pitchFamily="18" charset="0"/>
                <a:cs typeface="Times New Roman" panose="02020603050405020304" pitchFamily="18" charset="0"/>
              </a:rPr>
              <a:t> </a:t>
            </a:r>
            <a:r>
              <a:rPr lang="en-US" altLang="zh-CN" sz="4000" b="1" i="1">
                <a:latin typeface="Times New Roman" panose="02020603050405020304" pitchFamily="18" charset="0"/>
                <a:cs typeface="Times New Roman" panose="02020603050405020304" pitchFamily="18" charset="0"/>
                <a:sym typeface="Symbol" panose="05050102010706020507" pitchFamily="18" charset="2"/>
              </a:rPr>
              <a:t>b</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B =</a:t>
            </a:r>
            <a:r>
              <a:rPr lang="en-US" altLang="zh-CN" sz="4000" b="1" baseline="-25000">
                <a:latin typeface="Times New Roman" panose="02020603050405020304" pitchFamily="18" charset="0"/>
                <a:cs typeface="Times New Roman" panose="02020603050405020304" pitchFamily="18" charset="0"/>
                <a:sym typeface="Symbol" panose="05050102010706020507" pitchFamily="18" charset="2"/>
              </a:rPr>
              <a:t> </a:t>
            </a:r>
            <a:r>
              <a:rPr lang="en-US" altLang="zh-CN" sz="4000" b="1" i="1">
                <a:latin typeface="Times New Roman" panose="02020603050405020304" pitchFamily="18" charset="0"/>
                <a:cs typeface="Times New Roman" panose="02020603050405020304" pitchFamily="18" charset="0"/>
                <a:sym typeface="Symbol" panose="05050102010706020507" pitchFamily="18" charset="2"/>
              </a:rPr>
              <a:t>d</a:t>
            </a:r>
            <a:r>
              <a:rPr lang="en-US" altLang="zh-CN" sz="4000" b="1">
                <a:latin typeface="Times New Roman" panose="02020603050405020304" pitchFamily="18" charset="0"/>
                <a:ea typeface="楷体_GB2312" pitchFamily="49" charset="-122"/>
                <a:cs typeface="Times New Roman" panose="02020603050405020304" pitchFamily="18" charset="0"/>
              </a:rPr>
              <a:t>D</a:t>
            </a:r>
            <a:r>
              <a:rPr lang="en-US" altLang="zh-CN" sz="4000" b="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sz="4000">
                <a:latin typeface="Times New Roman" panose="02020603050405020304" pitchFamily="18" charset="0"/>
                <a:ea typeface="楷体_GB2312" pitchFamily="49" charset="-122"/>
                <a:cs typeface="Times New Roman" panose="02020603050405020304" pitchFamily="18" charset="0"/>
              </a:rPr>
              <a:t> </a:t>
            </a:r>
            <a:r>
              <a:rPr lang="en-US" altLang="zh-CN" sz="4000" i="1">
                <a:latin typeface="Times New Roman" panose="02020603050405020304" pitchFamily="18" charset="0"/>
                <a:ea typeface="楷体_GB2312" pitchFamily="49" charset="-122"/>
                <a:cs typeface="Times New Roman" panose="02020603050405020304" pitchFamily="18" charset="0"/>
              </a:rPr>
              <a:t>e</a:t>
            </a:r>
            <a:r>
              <a:rPr lang="en-US" altLang="zh-CN" sz="4000" b="1">
                <a:latin typeface="Times New Roman" panose="02020603050405020304" pitchFamily="18" charset="0"/>
                <a:ea typeface="楷体_GB2312" pitchFamily="49" charset="-122"/>
                <a:cs typeface="Times New Roman" panose="02020603050405020304" pitchFamily="18" charset="0"/>
              </a:rPr>
              <a:t>E</a:t>
            </a:r>
            <a:endParaRPr lang="en-US" altLang="zh-CN" sz="4000" b="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endParaRPr>
          </a:p>
          <a:p>
            <a:pPr algn="just">
              <a:lnSpc>
                <a:spcPct val="110000"/>
              </a:lnSpc>
              <a:spcBef>
                <a:spcPct val="10000"/>
              </a:spcBef>
              <a:buFontTx/>
              <a:buNone/>
            </a:pPr>
            <a:r>
              <a:rPr lang="en-US" altLang="zh-CN" sz="4000" b="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4000" b="1" baseline="-30000">
                <a:latin typeface="Times New Roman" panose="02020603050405020304" pitchFamily="18" charset="0"/>
                <a:ea typeface="楷体_GB2312" pitchFamily="49" charset="-122"/>
                <a:cs typeface="Times New Roman" panose="02020603050405020304" pitchFamily="18" charset="0"/>
              </a:rPr>
              <a:t>r</a:t>
            </a:r>
            <a:r>
              <a:rPr lang="en-US" altLang="zh-CN" sz="4000" b="1" i="1">
                <a:latin typeface="Times New Roman" panose="02020603050405020304" pitchFamily="18" charset="0"/>
                <a:ea typeface="楷体_GB2312" pitchFamily="49" charset="-122"/>
                <a:cs typeface="Times New Roman" panose="02020603050405020304" pitchFamily="18" charset="0"/>
              </a:rPr>
              <a:t>H</a:t>
            </a:r>
            <a:r>
              <a:rPr lang="en-US" altLang="zh-CN" sz="4000" b="1" baseline="-25000">
                <a:latin typeface="Times New Roman" panose="02020603050405020304" pitchFamily="18" charset="0"/>
                <a:ea typeface="楷体_GB2312" pitchFamily="49" charset="-122"/>
                <a:cs typeface="Times New Roman" panose="02020603050405020304" pitchFamily="18" charset="0"/>
              </a:rPr>
              <a:t>m</a:t>
            </a:r>
            <a:r>
              <a:rPr lang="en-US" altLang="zh-CN" sz="4000" b="1" baseline="30000">
                <a:latin typeface="Times New Roman" panose="02020603050405020304" pitchFamily="18" charset="0"/>
                <a:ea typeface="Arial Unicode MS" pitchFamily="34" charset="-122"/>
                <a:cs typeface="Times New Roman" panose="02020603050405020304" pitchFamily="18" charset="0"/>
              </a:rPr>
              <a:t>Ɵ</a:t>
            </a:r>
            <a:r>
              <a:rPr lang="en-US" altLang="zh-CN" sz="4000" b="1" baseline="30000">
                <a:latin typeface="Times New Roman" panose="02020603050405020304" pitchFamily="18" charset="0"/>
                <a:ea typeface="楷体_GB2312" pitchFamily="49" charset="-122"/>
                <a:cs typeface="Times New Roman" panose="02020603050405020304" pitchFamily="18" charset="0"/>
              </a:rPr>
              <a:t> </a:t>
            </a:r>
            <a:r>
              <a:rPr lang="en-US" altLang="zh-CN" sz="4000" b="1">
                <a:latin typeface="Times New Roman" panose="02020603050405020304" pitchFamily="18" charset="0"/>
                <a:ea typeface="楷体_GB2312" pitchFamily="49" charset="-122"/>
                <a:cs typeface="Times New Roman" panose="02020603050405020304" pitchFamily="18" charset="0"/>
              </a:rPr>
              <a:t>= </a:t>
            </a:r>
            <a:r>
              <a:rPr lang="en-US" altLang="zh-CN" sz="4000" b="1" i="1">
                <a:latin typeface="Times New Roman" panose="02020603050405020304" pitchFamily="18" charset="0"/>
                <a:ea typeface="楷体_GB2312" pitchFamily="49" charset="-122"/>
                <a:cs typeface="Times New Roman" panose="02020603050405020304" pitchFamily="18" charset="0"/>
              </a:rPr>
              <a:t>d</a:t>
            </a:r>
            <a:r>
              <a:rPr lang="en-US" altLang="zh-CN" sz="4000" b="1">
                <a:latin typeface="Times New Roman" panose="02020603050405020304" pitchFamily="18" charset="0"/>
                <a:ea typeface="楷体_GB2312" pitchFamily="49" charset="-122"/>
                <a:sym typeface="Symbol" panose="05050102010706020507" pitchFamily="18" charset="2"/>
              </a:rPr>
              <a:t></a:t>
            </a:r>
            <a:r>
              <a:rPr lang="en-US" altLang="zh-CN" sz="4000" b="1" baseline="-30000">
                <a:latin typeface="Times New Roman" panose="02020603050405020304" pitchFamily="18" charset="0"/>
                <a:ea typeface="楷体_GB2312" pitchFamily="49" charset="-122"/>
              </a:rPr>
              <a:t>f</a:t>
            </a:r>
            <a:r>
              <a:rPr lang="en-US" altLang="zh-CN" sz="4000" b="1" i="1">
                <a:latin typeface="Times New Roman" panose="02020603050405020304" pitchFamily="18" charset="0"/>
                <a:ea typeface="楷体_GB2312" pitchFamily="49" charset="-122"/>
              </a:rPr>
              <a:t>H</a:t>
            </a:r>
            <a:r>
              <a:rPr lang="en-US" altLang="zh-CN" sz="4000" b="1" baseline="-25000">
                <a:latin typeface="Times New Roman" panose="02020603050405020304" pitchFamily="18" charset="0"/>
                <a:ea typeface="楷体_GB2312" pitchFamily="49" charset="-122"/>
              </a:rPr>
              <a:t>m</a:t>
            </a:r>
            <a:r>
              <a:rPr lang="en-US" altLang="zh-CN" sz="4000" b="1" baseline="30000">
                <a:latin typeface="Times New Roman" panose="02020603050405020304" pitchFamily="18" charset="0"/>
                <a:ea typeface="Arial Unicode MS" pitchFamily="34" charset="-122"/>
              </a:rPr>
              <a:t>Ɵ</a:t>
            </a:r>
            <a:r>
              <a:rPr lang="en-US" altLang="zh-CN" sz="4000" b="1">
                <a:latin typeface="Times New Roman" panose="02020603050405020304" pitchFamily="18" charset="0"/>
                <a:ea typeface="楷体_GB2312" pitchFamily="49" charset="-122"/>
              </a:rPr>
              <a:t>(D) + </a:t>
            </a:r>
            <a:r>
              <a:rPr lang="en-US" altLang="zh-CN" sz="4000" b="1" i="1">
                <a:latin typeface="Times New Roman" panose="02020603050405020304" pitchFamily="18" charset="0"/>
                <a:cs typeface="Times New Roman" panose="02020603050405020304" pitchFamily="18" charset="0"/>
                <a:sym typeface="Symbol" panose="05050102010706020507" pitchFamily="18" charset="2"/>
              </a:rPr>
              <a:t>e</a:t>
            </a:r>
            <a:r>
              <a:rPr lang="en-US" altLang="zh-CN" sz="4000" b="1">
                <a:latin typeface="Times New Roman" panose="02020603050405020304" pitchFamily="18" charset="0"/>
                <a:ea typeface="楷体_GB2312" pitchFamily="49" charset="-122"/>
                <a:sym typeface="Symbol" panose="05050102010706020507" pitchFamily="18" charset="2"/>
              </a:rPr>
              <a:t></a:t>
            </a:r>
            <a:r>
              <a:rPr lang="en-US" altLang="zh-CN" sz="4000" b="1" baseline="-30000">
                <a:latin typeface="Times New Roman" panose="02020603050405020304" pitchFamily="18" charset="0"/>
                <a:ea typeface="楷体_GB2312" pitchFamily="49" charset="-122"/>
              </a:rPr>
              <a:t>f</a:t>
            </a:r>
            <a:r>
              <a:rPr lang="en-US" altLang="zh-CN" sz="4000" b="1" i="1">
                <a:latin typeface="Times New Roman" panose="02020603050405020304" pitchFamily="18" charset="0"/>
                <a:ea typeface="楷体_GB2312" pitchFamily="49" charset="-122"/>
              </a:rPr>
              <a:t>H</a:t>
            </a:r>
            <a:r>
              <a:rPr lang="en-US" altLang="zh-CN" sz="4000" b="1" baseline="-25000">
                <a:latin typeface="Times New Roman" panose="02020603050405020304" pitchFamily="18" charset="0"/>
                <a:ea typeface="楷体_GB2312" pitchFamily="49" charset="-122"/>
              </a:rPr>
              <a:t>m</a:t>
            </a:r>
            <a:r>
              <a:rPr lang="en-US" altLang="zh-CN" sz="4000" b="1" baseline="30000">
                <a:latin typeface="Times New Roman" panose="02020603050405020304" pitchFamily="18" charset="0"/>
                <a:ea typeface="Arial Unicode MS" pitchFamily="34" charset="-122"/>
              </a:rPr>
              <a:t>Ɵ</a:t>
            </a:r>
            <a:r>
              <a:rPr lang="en-US" altLang="zh-CN" sz="4000" b="1">
                <a:latin typeface="Times New Roman" panose="02020603050405020304" pitchFamily="18" charset="0"/>
                <a:ea typeface="楷体_GB2312" pitchFamily="49" charset="-122"/>
              </a:rPr>
              <a:t>(E)</a:t>
            </a:r>
            <a:endParaRPr lang="en-US" altLang="zh-CN" sz="4000" b="1" baseline="-30000">
              <a:latin typeface="Times New Roman" panose="02020603050405020304" pitchFamily="18" charset="0"/>
              <a:ea typeface="楷体_GB2312" pitchFamily="49" charset="-122"/>
            </a:endParaRPr>
          </a:p>
          <a:p>
            <a:pPr algn="just">
              <a:lnSpc>
                <a:spcPct val="110000"/>
              </a:lnSpc>
              <a:spcBef>
                <a:spcPct val="10000"/>
              </a:spcBef>
              <a:buFontTx/>
              <a:buNone/>
            </a:pPr>
            <a:r>
              <a:rPr lang="en-US" altLang="zh-CN" sz="4000" b="1">
                <a:latin typeface="Times New Roman" panose="02020603050405020304" pitchFamily="18" charset="0"/>
                <a:ea typeface="楷体_GB2312" pitchFamily="49" charset="-122"/>
              </a:rPr>
              <a:t>                </a:t>
            </a:r>
            <a:r>
              <a:rPr lang="en-US" altLang="zh-CN" sz="4000" b="1">
                <a:latin typeface="Times New Roman" panose="02020603050405020304" pitchFamily="18" charset="0"/>
                <a:ea typeface="楷体_GB2312" pitchFamily="49" charset="-122"/>
                <a:sym typeface="Symbol" panose="05050102010706020507" pitchFamily="18" charset="2"/>
              </a:rPr>
              <a:t> </a:t>
            </a:r>
            <a:r>
              <a:rPr lang="en-US" altLang="zh-CN" sz="4000" b="1" i="1">
                <a:latin typeface="Times New Roman" panose="02020603050405020304" pitchFamily="18" charset="0"/>
                <a:cs typeface="Times New Roman" panose="02020603050405020304" pitchFamily="18" charset="0"/>
                <a:sym typeface="Symbol" panose="05050102010706020507" pitchFamily="18" charset="2"/>
              </a:rPr>
              <a:t>a</a:t>
            </a:r>
            <a:r>
              <a:rPr lang="en-US" altLang="zh-CN" sz="4000" b="1">
                <a:latin typeface="Times New Roman" panose="02020603050405020304" pitchFamily="18" charset="0"/>
                <a:ea typeface="楷体_GB2312" pitchFamily="49" charset="-122"/>
                <a:sym typeface="Symbol" panose="05050102010706020507" pitchFamily="18" charset="2"/>
              </a:rPr>
              <a:t></a:t>
            </a:r>
            <a:r>
              <a:rPr lang="en-US" altLang="zh-CN" sz="4000" b="1" baseline="-30000">
                <a:latin typeface="Times New Roman" panose="02020603050405020304" pitchFamily="18" charset="0"/>
                <a:ea typeface="楷体_GB2312" pitchFamily="49" charset="-122"/>
              </a:rPr>
              <a:t>f</a:t>
            </a:r>
            <a:r>
              <a:rPr lang="en-US" altLang="zh-CN" sz="4000" b="1" i="1">
                <a:latin typeface="Times New Roman" panose="02020603050405020304" pitchFamily="18" charset="0"/>
                <a:ea typeface="楷体_GB2312" pitchFamily="49" charset="-122"/>
              </a:rPr>
              <a:t>H</a:t>
            </a:r>
            <a:r>
              <a:rPr lang="en-US" altLang="zh-CN" sz="4000" b="1" baseline="-25000">
                <a:latin typeface="Times New Roman" panose="02020603050405020304" pitchFamily="18" charset="0"/>
                <a:ea typeface="楷体_GB2312" pitchFamily="49" charset="-122"/>
              </a:rPr>
              <a:t>m</a:t>
            </a:r>
            <a:r>
              <a:rPr lang="en-US" altLang="zh-CN" sz="4000" b="1" baseline="30000">
                <a:latin typeface="Times New Roman" panose="02020603050405020304" pitchFamily="18" charset="0"/>
                <a:ea typeface="Arial Unicode MS" pitchFamily="34" charset="-122"/>
              </a:rPr>
              <a:t>Ɵ</a:t>
            </a:r>
            <a:r>
              <a:rPr lang="en-US" altLang="zh-CN" sz="4000" b="1">
                <a:latin typeface="Times New Roman" panose="02020603050405020304" pitchFamily="18" charset="0"/>
                <a:ea typeface="楷体_GB2312" pitchFamily="49" charset="-122"/>
              </a:rPr>
              <a:t>(A) </a:t>
            </a:r>
            <a:r>
              <a:rPr lang="en-US" altLang="zh-CN" sz="4000" b="1">
                <a:latin typeface="Times New Roman" panose="02020603050405020304" pitchFamily="18" charset="0"/>
                <a:ea typeface="楷体_GB2312" pitchFamily="49" charset="-122"/>
                <a:sym typeface="Symbol" panose="05050102010706020507" pitchFamily="18" charset="2"/>
              </a:rPr>
              <a:t> </a:t>
            </a:r>
            <a:r>
              <a:rPr lang="en-US" altLang="zh-CN" sz="4000" b="1" i="1">
                <a:latin typeface="Times New Roman" panose="02020603050405020304" pitchFamily="18" charset="0"/>
                <a:cs typeface="Times New Roman" panose="02020603050405020304" pitchFamily="18" charset="0"/>
                <a:sym typeface="Symbol" panose="05050102010706020507" pitchFamily="18" charset="2"/>
              </a:rPr>
              <a:t>b</a:t>
            </a:r>
            <a:r>
              <a:rPr lang="en-US" altLang="zh-CN" sz="4000" b="1">
                <a:latin typeface="Times New Roman" panose="02020603050405020304" pitchFamily="18" charset="0"/>
                <a:ea typeface="楷体_GB2312" pitchFamily="49" charset="-122"/>
                <a:sym typeface="Symbol" panose="05050102010706020507" pitchFamily="18" charset="2"/>
              </a:rPr>
              <a:t></a:t>
            </a:r>
            <a:r>
              <a:rPr lang="en-US" altLang="zh-CN" sz="4000" b="1" baseline="-30000">
                <a:latin typeface="Times New Roman" panose="02020603050405020304" pitchFamily="18" charset="0"/>
                <a:ea typeface="楷体_GB2312" pitchFamily="49" charset="-122"/>
              </a:rPr>
              <a:t>f</a:t>
            </a:r>
            <a:r>
              <a:rPr lang="en-US" altLang="zh-CN" sz="4000" b="1" i="1">
                <a:latin typeface="Times New Roman" panose="02020603050405020304" pitchFamily="18" charset="0"/>
                <a:ea typeface="楷体_GB2312" pitchFamily="49" charset="-122"/>
              </a:rPr>
              <a:t>H</a:t>
            </a:r>
            <a:r>
              <a:rPr lang="en-US" altLang="zh-CN" sz="4000" b="1" baseline="-25000">
                <a:latin typeface="Times New Roman" panose="02020603050405020304" pitchFamily="18" charset="0"/>
                <a:ea typeface="楷体_GB2312" pitchFamily="49" charset="-122"/>
              </a:rPr>
              <a:t>m</a:t>
            </a:r>
            <a:r>
              <a:rPr lang="en-US" altLang="zh-CN" sz="4000" b="1" baseline="30000">
                <a:latin typeface="Times New Roman" panose="02020603050405020304" pitchFamily="18" charset="0"/>
                <a:ea typeface="Arial Unicode MS" pitchFamily="34" charset="-122"/>
              </a:rPr>
              <a:t>Ɵ</a:t>
            </a:r>
            <a:r>
              <a:rPr lang="en-US" altLang="zh-CN" sz="4000" b="1">
                <a:latin typeface="Times New Roman" panose="02020603050405020304" pitchFamily="18" charset="0"/>
                <a:ea typeface="楷体_GB2312" pitchFamily="49" charset="-122"/>
              </a:rPr>
              <a:t>(B)</a:t>
            </a:r>
            <a:endParaRPr lang="en-US" altLang="zh-CN" sz="4000" b="1" baseline="-30000">
              <a:latin typeface="Times New Roman" panose="02020603050405020304" pitchFamily="18" charset="0"/>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537606"/>
                                        </p:tgtEl>
                                        <p:attrNameLst>
                                          <p:attrName>style.visibility</p:attrName>
                                        </p:attrNameLst>
                                      </p:cBhvr>
                                      <p:to>
                                        <p:strVal val="visible"/>
                                      </p:to>
                                    </p:set>
                                    <p:animEffect transition="in" filter="diamond(out)">
                                      <p:cBhvr>
                                        <p:cTn id="7" dur="1000"/>
                                        <p:tgtEl>
                                          <p:spTgt spid="537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7607">
                                            <p:txEl>
                                              <p:pRg st="0" end="0"/>
                                            </p:txEl>
                                          </p:spTgt>
                                        </p:tgtEl>
                                        <p:attrNameLst>
                                          <p:attrName>style.visibility</p:attrName>
                                        </p:attrNameLst>
                                      </p:cBhvr>
                                      <p:to>
                                        <p:strVal val="visible"/>
                                      </p:to>
                                    </p:set>
                                    <p:animEffect transition="in" filter="blinds(horizontal)">
                                      <p:cBhvr>
                                        <p:cTn id="12" dur="500"/>
                                        <p:tgtEl>
                                          <p:spTgt spid="5376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7607">
                                            <p:txEl>
                                              <p:pRg st="1" end="1"/>
                                            </p:txEl>
                                          </p:spTgt>
                                        </p:tgtEl>
                                        <p:attrNameLst>
                                          <p:attrName>style.visibility</p:attrName>
                                        </p:attrNameLst>
                                      </p:cBhvr>
                                      <p:to>
                                        <p:strVal val="visible"/>
                                      </p:to>
                                    </p:set>
                                    <p:animEffect transition="in" filter="blinds(horizontal)">
                                      <p:cBhvr>
                                        <p:cTn id="17" dur="500"/>
                                        <p:tgtEl>
                                          <p:spTgt spid="5376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37607">
                                            <p:txEl>
                                              <p:pRg st="2" end="2"/>
                                            </p:txEl>
                                          </p:spTgt>
                                        </p:tgtEl>
                                        <p:attrNameLst>
                                          <p:attrName>style.visibility</p:attrName>
                                        </p:attrNameLst>
                                      </p:cBhvr>
                                      <p:to>
                                        <p:strVal val="visible"/>
                                      </p:to>
                                    </p:set>
                                    <p:animEffect transition="in" filter="blinds(horizontal)">
                                      <p:cBhvr>
                                        <p:cTn id="22" dur="500"/>
                                        <p:tgtEl>
                                          <p:spTgt spid="537607">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37607">
                                            <p:txEl>
                                              <p:pRg st="3" end="3"/>
                                            </p:txEl>
                                          </p:spTgt>
                                        </p:tgtEl>
                                        <p:attrNameLst>
                                          <p:attrName>style.visibility</p:attrName>
                                        </p:attrNameLst>
                                      </p:cBhvr>
                                      <p:to>
                                        <p:strVal val="visible"/>
                                      </p:to>
                                    </p:set>
                                    <p:animEffect transition="in" filter="blinds(horizontal)">
                                      <p:cBhvr>
                                        <p:cTn id="25" dur="500"/>
                                        <p:tgtEl>
                                          <p:spTgt spid="5376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6A5934D-3EA0-4E46-A103-48C299434F89}"/>
              </a:ext>
            </a:extLst>
          </p:cNvPr>
          <p:cNvSpPr>
            <a:spLocks noGrp="1"/>
          </p:cNvSpPr>
          <p:nvPr>
            <p:ph type="sldNum" sz="quarter" idx="12"/>
          </p:nvPr>
        </p:nvSpPr>
        <p:spPr/>
        <p:txBody>
          <a:bodyPr/>
          <a:lstStyle/>
          <a:p>
            <a:fld id="{1E854216-4D99-4FEA-8197-1A21FA5C0DB4}" type="slidenum">
              <a:rPr lang="en-US" altLang="zh-CN"/>
              <a:pPr/>
              <a:t>91</a:t>
            </a:fld>
            <a:endParaRPr lang="en-US" altLang="zh-CN"/>
          </a:p>
        </p:txBody>
      </p:sp>
      <p:sp>
        <p:nvSpPr>
          <p:cNvPr id="728067" name="Text Box 3">
            <a:extLst>
              <a:ext uri="{FF2B5EF4-FFF2-40B4-BE49-F238E27FC236}">
                <a16:creationId xmlns:a16="http://schemas.microsoft.com/office/drawing/2014/main" id="{13103E84-7F60-428B-A9B2-048D2D4D327E}"/>
              </a:ext>
            </a:extLst>
          </p:cNvPr>
          <p:cNvSpPr txBox="1">
            <a:spLocks noChangeArrowheads="1"/>
          </p:cNvSpPr>
          <p:nvPr/>
        </p:nvSpPr>
        <p:spPr bwMode="auto">
          <a:xfrm>
            <a:off x="323850" y="1412875"/>
            <a:ext cx="8280400" cy="218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100000"/>
              </a:spcBef>
            </a:pPr>
            <a:r>
              <a:rPr kumimoji="1" lang="zh-CN" altLang="en-US" sz="3200" b="1">
                <a:solidFill>
                  <a:schemeClr val="tx2"/>
                </a:solidFill>
                <a:latin typeface="Times New Roman" panose="02020603050405020304" pitchFamily="18" charset="0"/>
                <a:ea typeface="楷体_GB2312" pitchFamily="49" charset="-122"/>
              </a:rPr>
              <a:t>解</a:t>
            </a:r>
            <a:r>
              <a:rPr kumimoji="1" lang="zh-CN" altLang="en-US" sz="3200" b="1">
                <a:latin typeface="Times New Roman" panose="02020603050405020304" pitchFamily="18" charset="0"/>
                <a:ea typeface="楷体_GB2312" pitchFamily="49" charset="-122"/>
              </a:rPr>
              <a:t>：</a:t>
            </a:r>
            <a:r>
              <a:rPr kumimoji="1" lang="zh-CN" altLang="en-US" sz="3200" b="1"/>
              <a:t>反应方程式为：</a:t>
            </a:r>
          </a:p>
          <a:p>
            <a:pPr algn="just">
              <a:lnSpc>
                <a:spcPct val="110000"/>
              </a:lnSpc>
              <a:spcBef>
                <a:spcPct val="100000"/>
              </a:spcBef>
            </a:pPr>
            <a:r>
              <a:rPr kumimoji="1" lang="zh-CN" altLang="en-US" sz="3200" b="1">
                <a:latin typeface="Times New Roman" panose="02020603050405020304" pitchFamily="18" charset="0"/>
                <a:ea typeface="楷体_GB2312" pitchFamily="49" charset="-122"/>
              </a:rPr>
              <a:t>从手册查得</a:t>
            </a:r>
            <a:r>
              <a:rPr kumimoji="1" lang="en-US" altLang="zh-CN" sz="3200" b="1">
                <a:latin typeface="Times New Roman" panose="02020603050405020304" pitchFamily="18" charset="0"/>
                <a:ea typeface="楷体_GB2312" pitchFamily="49" charset="-122"/>
              </a:rPr>
              <a:t>298.15 K</a:t>
            </a:r>
            <a:r>
              <a:rPr kumimoji="1" lang="zh-CN" altLang="en-US" sz="3200" b="1">
                <a:latin typeface="Times New Roman" panose="02020603050405020304" pitchFamily="18" charset="0"/>
                <a:ea typeface="楷体_GB2312" pitchFamily="49" charset="-122"/>
              </a:rPr>
              <a:t>时</a:t>
            </a:r>
            <a:r>
              <a:rPr kumimoji="1" lang="en-US" altLang="zh-CN" sz="3200" b="1">
                <a:latin typeface="Times New Roman" panose="02020603050405020304" pitchFamily="18" charset="0"/>
                <a:ea typeface="楷体_GB2312" pitchFamily="49" charset="-122"/>
              </a:rPr>
              <a:t>Fe</a:t>
            </a:r>
            <a:r>
              <a:rPr kumimoji="1" lang="en-US" altLang="zh-CN" sz="3200" b="1" baseline="-25000">
                <a:latin typeface="Times New Roman" panose="02020603050405020304" pitchFamily="18" charset="0"/>
                <a:ea typeface="楷体_GB2312" pitchFamily="49" charset="-122"/>
              </a:rPr>
              <a:t>2</a:t>
            </a:r>
            <a:r>
              <a:rPr kumimoji="1" lang="en-US" altLang="zh-CN" sz="3200" b="1">
                <a:latin typeface="Times New Roman" panose="02020603050405020304" pitchFamily="18" charset="0"/>
                <a:ea typeface="楷体_GB2312" pitchFamily="49" charset="-122"/>
              </a:rPr>
              <a:t>O</a:t>
            </a:r>
            <a:r>
              <a:rPr kumimoji="1" lang="en-US" altLang="zh-CN" sz="3200" b="1" baseline="-25000">
                <a:latin typeface="Times New Roman" panose="02020603050405020304" pitchFamily="18" charset="0"/>
                <a:ea typeface="楷体_GB2312" pitchFamily="49" charset="-122"/>
              </a:rPr>
              <a:t>3</a:t>
            </a:r>
            <a:r>
              <a:rPr kumimoji="1" lang="zh-CN" altLang="en-US" sz="3200" b="1">
                <a:latin typeface="Times New Roman" panose="02020603050405020304" pitchFamily="18" charset="0"/>
                <a:ea typeface="楷体_GB2312" pitchFamily="49" charset="-122"/>
              </a:rPr>
              <a:t>和</a:t>
            </a:r>
            <a:r>
              <a:rPr kumimoji="1" lang="en-US" altLang="zh-CN" sz="3200" b="1">
                <a:latin typeface="Times New Roman" panose="02020603050405020304" pitchFamily="18" charset="0"/>
                <a:ea typeface="楷体_GB2312" pitchFamily="49" charset="-122"/>
              </a:rPr>
              <a:t>Al</a:t>
            </a:r>
            <a:r>
              <a:rPr kumimoji="1" lang="en-US" altLang="zh-CN" sz="3200" b="1" baseline="-25000">
                <a:latin typeface="Times New Roman" panose="02020603050405020304" pitchFamily="18" charset="0"/>
                <a:ea typeface="楷体_GB2312" pitchFamily="49" charset="-122"/>
              </a:rPr>
              <a:t>2</a:t>
            </a:r>
            <a:r>
              <a:rPr kumimoji="1" lang="en-US" altLang="zh-CN" sz="3200" b="1">
                <a:latin typeface="Times New Roman" panose="02020603050405020304" pitchFamily="18" charset="0"/>
                <a:ea typeface="楷体_GB2312" pitchFamily="49" charset="-122"/>
              </a:rPr>
              <a:t>O</a:t>
            </a:r>
            <a:r>
              <a:rPr kumimoji="1" lang="en-US" altLang="zh-CN" sz="3200" b="1" baseline="-25000">
                <a:latin typeface="Times New Roman" panose="02020603050405020304" pitchFamily="18" charset="0"/>
                <a:ea typeface="楷体_GB2312" pitchFamily="49" charset="-122"/>
              </a:rPr>
              <a:t>3</a:t>
            </a:r>
            <a:r>
              <a:rPr kumimoji="1" lang="zh-CN" altLang="en-US" sz="3200" b="1">
                <a:latin typeface="Times New Roman" panose="02020603050405020304" pitchFamily="18" charset="0"/>
                <a:ea typeface="楷体_GB2312" pitchFamily="49" charset="-122"/>
              </a:rPr>
              <a:t>的标准摩尔生成焓分别为</a:t>
            </a:r>
            <a:r>
              <a:rPr kumimoji="1" lang="en-US" altLang="zh-CN" sz="3200" b="1">
                <a:latin typeface="Times New Roman" panose="02020603050405020304" pitchFamily="18" charset="0"/>
                <a:cs typeface="Times New Roman" panose="02020603050405020304" pitchFamily="18" charset="0"/>
              </a:rPr>
              <a:t>–</a:t>
            </a:r>
            <a:r>
              <a:rPr kumimoji="1" lang="en-US" altLang="zh-CN" sz="3200" b="1">
                <a:latin typeface="Times New Roman" panose="02020603050405020304" pitchFamily="18" charset="0"/>
                <a:ea typeface="楷体_GB2312" pitchFamily="49" charset="-122"/>
              </a:rPr>
              <a:t>824.2</a:t>
            </a:r>
            <a:r>
              <a:rPr kumimoji="1" lang="zh-CN" altLang="en-US" sz="3200" b="1">
                <a:latin typeface="Times New Roman" panose="02020603050405020304" pitchFamily="18" charset="0"/>
                <a:ea typeface="楷体_GB2312" pitchFamily="49" charset="-122"/>
              </a:rPr>
              <a:t>和</a:t>
            </a:r>
            <a:r>
              <a:rPr kumimoji="1" lang="en-US" altLang="zh-CN" sz="3200" b="1">
                <a:latin typeface="Times New Roman" panose="02020603050405020304" pitchFamily="18" charset="0"/>
                <a:cs typeface="Times New Roman" panose="02020603050405020304" pitchFamily="18" charset="0"/>
              </a:rPr>
              <a:t>–</a:t>
            </a:r>
            <a:r>
              <a:rPr kumimoji="1" lang="en-US" altLang="zh-CN" sz="3200" b="1">
                <a:latin typeface="Times New Roman" panose="02020603050405020304" pitchFamily="18" charset="0"/>
                <a:ea typeface="楷体_GB2312" pitchFamily="49" charset="-122"/>
              </a:rPr>
              <a:t>1675.7 kJ·mol</a:t>
            </a:r>
            <a:r>
              <a:rPr kumimoji="1" lang="en-US" altLang="zh-CN" sz="3200" b="1" baseline="30000">
                <a:latin typeface="Times New Roman" panose="02020603050405020304" pitchFamily="18" charset="0"/>
                <a:ea typeface="楷体_GB2312" pitchFamily="49" charset="-122"/>
              </a:rPr>
              <a:t>-1</a:t>
            </a:r>
            <a:r>
              <a:rPr kumimoji="1" lang="zh-CN" altLang="en-US" sz="3200" b="1">
                <a:latin typeface="Times New Roman" panose="02020603050405020304" pitchFamily="18" charset="0"/>
                <a:ea typeface="楷体_GB2312" pitchFamily="49" charset="-122"/>
              </a:rPr>
              <a:t>。</a:t>
            </a:r>
          </a:p>
        </p:txBody>
      </p:sp>
      <p:sp>
        <p:nvSpPr>
          <p:cNvPr id="728069" name="Rectangle 5">
            <a:extLst>
              <a:ext uri="{FF2B5EF4-FFF2-40B4-BE49-F238E27FC236}">
                <a16:creationId xmlns:a16="http://schemas.microsoft.com/office/drawing/2014/main" id="{BBBCF649-A0C9-4355-AB86-EB98E9534FA1}"/>
              </a:ext>
            </a:extLst>
          </p:cNvPr>
          <p:cNvSpPr>
            <a:spLocks noChangeArrowheads="1"/>
          </p:cNvSpPr>
          <p:nvPr/>
        </p:nvSpPr>
        <p:spPr bwMode="auto">
          <a:xfrm>
            <a:off x="179388" y="260350"/>
            <a:ext cx="84978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3200" b="1"/>
              <a:t>教材</a:t>
            </a:r>
            <a:r>
              <a:rPr lang="en-US" altLang="zh-CN" sz="3200" b="1"/>
              <a:t>P18 </a:t>
            </a:r>
            <a:r>
              <a:rPr lang="zh-CN" altLang="en-US" sz="3200" b="1"/>
              <a:t>例</a:t>
            </a:r>
            <a:r>
              <a:rPr lang="en-US" altLang="zh-CN" sz="3200" b="1"/>
              <a:t>1.4 </a:t>
            </a:r>
            <a:r>
              <a:rPr kumimoji="1" lang="zh-CN" altLang="en-US" sz="3200" b="1">
                <a:latin typeface="Times New Roman" panose="02020603050405020304" pitchFamily="18" charset="0"/>
                <a:ea typeface="楷体_GB2312" pitchFamily="49" charset="-122"/>
              </a:rPr>
              <a:t>试计算铝热剂点火反应的</a:t>
            </a:r>
            <a:r>
              <a:rPr kumimoji="1" lang="zh-CN" altLang="en-US" sz="3200" b="1">
                <a:latin typeface="Times New Roman" panose="02020603050405020304" pitchFamily="18" charset="0"/>
                <a:sym typeface="Symbol" panose="05050102010706020507" pitchFamily="18" charset="2"/>
              </a:rPr>
              <a:t></a:t>
            </a:r>
            <a:r>
              <a:rPr kumimoji="1" lang="en-US" altLang="zh-CN" sz="3200" b="1" baseline="-30000">
                <a:latin typeface="Times New Roman" panose="02020603050405020304" pitchFamily="18" charset="0"/>
              </a:rPr>
              <a:t>r</a:t>
            </a:r>
            <a:r>
              <a:rPr kumimoji="1" lang="en-US" altLang="zh-CN" sz="3200" b="1" i="1">
                <a:latin typeface="Times New Roman" panose="02020603050405020304" pitchFamily="18" charset="0"/>
              </a:rPr>
              <a:t>H</a:t>
            </a:r>
            <a:r>
              <a:rPr kumimoji="1" lang="en-US" altLang="zh-CN" sz="3200" b="1" baseline="-30000">
                <a:latin typeface="Times New Roman" panose="02020603050405020304" pitchFamily="18" charset="0"/>
              </a:rPr>
              <a:t>m</a:t>
            </a:r>
            <a:r>
              <a:rPr kumimoji="1" lang="en-US" altLang="zh-CN" sz="3200" b="1" baseline="30000">
                <a:latin typeface="Arial Unicode MS" pitchFamily="34" charset="-122"/>
                <a:ea typeface="Arial Unicode MS" pitchFamily="34" charset="-122"/>
                <a:sym typeface="Symbol" panose="05050102010706020507" pitchFamily="18" charset="2"/>
              </a:rPr>
              <a:t>Ɵ</a:t>
            </a:r>
            <a:r>
              <a:rPr kumimoji="1" lang="zh-CN" altLang="en-US" sz="3200" b="1">
                <a:latin typeface="Arial Unicode MS" pitchFamily="34" charset="-122"/>
                <a:ea typeface="Arial Unicode MS" pitchFamily="34" charset="-122"/>
                <a:sym typeface="Symbol" panose="05050102010706020507" pitchFamily="18" charset="2"/>
              </a:rPr>
              <a:t>。</a:t>
            </a:r>
            <a:endParaRPr kumimoji="1" lang="zh-CN" altLang="en-US" sz="3200" b="1">
              <a:latin typeface="Times New Roman" panose="02020603050405020304" pitchFamily="18" charset="0"/>
              <a:ea typeface="楷体_GB2312" pitchFamily="49" charset="-122"/>
            </a:endParaRPr>
          </a:p>
        </p:txBody>
      </p:sp>
      <p:graphicFrame>
        <p:nvGraphicFramePr>
          <p:cNvPr id="728071" name="Object 7">
            <a:extLst>
              <a:ext uri="{FF2B5EF4-FFF2-40B4-BE49-F238E27FC236}">
                <a16:creationId xmlns:a16="http://schemas.microsoft.com/office/drawing/2014/main" id="{B9B5E9F3-D059-4404-A010-89A164D653E8}"/>
              </a:ext>
            </a:extLst>
          </p:cNvPr>
          <p:cNvGraphicFramePr>
            <a:graphicFrameLocks noChangeAspect="1"/>
          </p:cNvGraphicFramePr>
          <p:nvPr/>
        </p:nvGraphicFramePr>
        <p:xfrm>
          <a:off x="1619250" y="1916113"/>
          <a:ext cx="6337300" cy="638175"/>
        </p:xfrm>
        <a:graphic>
          <a:graphicData uri="http://schemas.openxmlformats.org/presentationml/2006/ole">
            <mc:AlternateContent xmlns:mc="http://schemas.openxmlformats.org/markup-compatibility/2006">
              <mc:Choice xmlns:v="urn:schemas-microsoft-com:vml" Requires="v">
                <p:oleObj spid="_x0000_s728088" name="Equation" r:id="rId3" imgW="2387520" imgH="228600" progId="Equation.3">
                  <p:embed/>
                </p:oleObj>
              </mc:Choice>
              <mc:Fallback>
                <p:oleObj name="Equation" r:id="rId3" imgW="238752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916113"/>
                        <a:ext cx="633730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8076" name="Object 12">
            <a:extLst>
              <a:ext uri="{FF2B5EF4-FFF2-40B4-BE49-F238E27FC236}">
                <a16:creationId xmlns:a16="http://schemas.microsoft.com/office/drawing/2014/main" id="{ECA583FE-6ED7-4CE2-9CE9-43EBCE63ECA0}"/>
              </a:ext>
            </a:extLst>
          </p:cNvPr>
          <p:cNvGraphicFramePr>
            <a:graphicFrameLocks noChangeAspect="1"/>
          </p:cNvGraphicFramePr>
          <p:nvPr/>
        </p:nvGraphicFramePr>
        <p:xfrm>
          <a:off x="323850" y="3573463"/>
          <a:ext cx="8137525" cy="3041650"/>
        </p:xfrm>
        <a:graphic>
          <a:graphicData uri="http://schemas.openxmlformats.org/presentationml/2006/ole">
            <mc:AlternateContent xmlns:mc="http://schemas.openxmlformats.org/markup-compatibility/2006">
              <mc:Choice xmlns:v="urn:schemas-microsoft-com:vml" Requires="v">
                <p:oleObj spid="_x0000_s728089" name="公式" r:id="rId5" imgW="2654280" imgH="965160" progId="Equation.3">
                  <p:embed/>
                </p:oleObj>
              </mc:Choice>
              <mc:Fallback>
                <p:oleObj name="公式" r:id="rId5" imgW="2654280" imgH="96516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3573463"/>
                        <a:ext cx="8137525"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8067">
                                            <p:txEl>
                                              <p:pRg st="0" end="0"/>
                                            </p:txEl>
                                          </p:spTgt>
                                        </p:tgtEl>
                                        <p:attrNameLst>
                                          <p:attrName>style.visibility</p:attrName>
                                        </p:attrNameLst>
                                      </p:cBhvr>
                                      <p:to>
                                        <p:strVal val="visible"/>
                                      </p:to>
                                    </p:set>
                                    <p:animEffect transition="in" filter="blinds(horizontal)">
                                      <p:cBhvr>
                                        <p:cTn id="7" dur="500"/>
                                        <p:tgtEl>
                                          <p:spTgt spid="728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28071"/>
                                        </p:tgtEl>
                                        <p:attrNameLst>
                                          <p:attrName>style.visibility</p:attrName>
                                        </p:attrNameLst>
                                      </p:cBhvr>
                                      <p:to>
                                        <p:strVal val="visible"/>
                                      </p:to>
                                    </p:set>
                                    <p:animEffect transition="in" filter="blinds(horizontal)">
                                      <p:cBhvr>
                                        <p:cTn id="12" dur="500"/>
                                        <p:tgtEl>
                                          <p:spTgt spid="7280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28067">
                                            <p:txEl>
                                              <p:pRg st="1" end="1"/>
                                            </p:txEl>
                                          </p:spTgt>
                                        </p:tgtEl>
                                        <p:attrNameLst>
                                          <p:attrName>style.visibility</p:attrName>
                                        </p:attrNameLst>
                                      </p:cBhvr>
                                      <p:to>
                                        <p:strVal val="visible"/>
                                      </p:to>
                                    </p:set>
                                    <p:animEffect transition="in" filter="blinds(horizontal)">
                                      <p:cBhvr>
                                        <p:cTn id="17" dur="500"/>
                                        <p:tgtEl>
                                          <p:spTgt spid="7280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28076"/>
                                        </p:tgtEl>
                                        <p:attrNameLst>
                                          <p:attrName>style.visibility</p:attrName>
                                        </p:attrNameLst>
                                      </p:cBhvr>
                                      <p:to>
                                        <p:strVal val="visible"/>
                                      </p:to>
                                    </p:set>
                                    <p:animEffect transition="in" filter="blinds(horizontal)">
                                      <p:cBhvr>
                                        <p:cTn id="22" dur="500"/>
                                        <p:tgtEl>
                                          <p:spTgt spid="728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F8C5595C-618F-4139-9D71-0A48C9B5B22C}"/>
              </a:ext>
            </a:extLst>
          </p:cNvPr>
          <p:cNvSpPr>
            <a:spLocks noGrp="1"/>
          </p:cNvSpPr>
          <p:nvPr>
            <p:ph type="sldNum" sz="quarter" idx="12"/>
          </p:nvPr>
        </p:nvSpPr>
        <p:spPr/>
        <p:txBody>
          <a:bodyPr/>
          <a:lstStyle/>
          <a:p>
            <a:fld id="{86EEAFC8-4144-4472-ADBA-D0C7467E4D80}" type="slidenum">
              <a:rPr lang="en-US" altLang="zh-CN"/>
              <a:pPr/>
              <a:t>92</a:t>
            </a:fld>
            <a:endParaRPr lang="en-US" altLang="zh-CN"/>
          </a:p>
        </p:txBody>
      </p:sp>
      <p:sp>
        <p:nvSpPr>
          <p:cNvPr id="729091" name="Rectangle 3">
            <a:extLst>
              <a:ext uri="{FF2B5EF4-FFF2-40B4-BE49-F238E27FC236}">
                <a16:creationId xmlns:a16="http://schemas.microsoft.com/office/drawing/2014/main" id="{C6184F8C-20DC-4768-90A0-D27C16E1E8D7}"/>
              </a:ext>
            </a:extLst>
          </p:cNvPr>
          <p:cNvSpPr>
            <a:spLocks noChangeArrowheads="1"/>
          </p:cNvSpPr>
          <p:nvPr/>
        </p:nvSpPr>
        <p:spPr bwMode="auto">
          <a:xfrm>
            <a:off x="106363" y="1557338"/>
            <a:ext cx="8137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Ø"/>
            </a:pPr>
            <a:r>
              <a:rPr kumimoji="1" lang="en-US" altLang="zh-CN" sz="3600" b="1">
                <a:solidFill>
                  <a:schemeClr val="tx2"/>
                </a:solidFill>
                <a:latin typeface="楷体_GB2312" pitchFamily="49" charset="-122"/>
                <a:ea typeface="楷体_GB2312" pitchFamily="49" charset="-122"/>
              </a:rPr>
              <a:t> </a:t>
            </a:r>
            <a:r>
              <a:rPr kumimoji="1" lang="zh-CN" altLang="en-US" sz="3600" b="1">
                <a:solidFill>
                  <a:schemeClr val="tx2"/>
                </a:solidFill>
                <a:latin typeface="楷体_GB2312" pitchFamily="49" charset="-122"/>
                <a:ea typeface="楷体_GB2312" pitchFamily="49" charset="-122"/>
              </a:rPr>
              <a:t>物质的聚集状态，查表时仔细；</a:t>
            </a:r>
          </a:p>
        </p:txBody>
      </p:sp>
      <p:sp>
        <p:nvSpPr>
          <p:cNvPr id="729092" name="Text Box 4">
            <a:extLst>
              <a:ext uri="{FF2B5EF4-FFF2-40B4-BE49-F238E27FC236}">
                <a16:creationId xmlns:a16="http://schemas.microsoft.com/office/drawing/2014/main" id="{DFA394F9-AC3B-48A0-8B1D-613A1728B9EC}"/>
              </a:ext>
            </a:extLst>
          </p:cNvPr>
          <p:cNvSpPr txBox="1">
            <a:spLocks noChangeArrowheads="1"/>
          </p:cNvSpPr>
          <p:nvPr/>
        </p:nvSpPr>
        <p:spPr bwMode="auto">
          <a:xfrm>
            <a:off x="179388" y="260350"/>
            <a:ext cx="84963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3600" b="1">
                <a:latin typeface="Times New Roman" panose="02020603050405020304" pitchFamily="18" charset="0"/>
                <a:ea typeface="楷体_GB2312" pitchFamily="49" charset="-122"/>
              </a:rPr>
              <a:t>应用物质的标准摩尔生成焓计算标准摩尔反应焓时</a:t>
            </a:r>
            <a:r>
              <a:rPr kumimoji="1" lang="zh-CN" altLang="en-US" sz="3600" b="1">
                <a:solidFill>
                  <a:srgbClr val="FF0000"/>
                </a:solidFill>
                <a:latin typeface="Times New Roman" panose="02020603050405020304" pitchFamily="18" charset="0"/>
                <a:ea typeface="楷体_GB2312" pitchFamily="49" charset="-122"/>
              </a:rPr>
              <a:t>需要注意：</a:t>
            </a:r>
          </a:p>
        </p:txBody>
      </p:sp>
      <p:sp>
        <p:nvSpPr>
          <p:cNvPr id="729093" name="Rectangle 5">
            <a:extLst>
              <a:ext uri="{FF2B5EF4-FFF2-40B4-BE49-F238E27FC236}">
                <a16:creationId xmlns:a16="http://schemas.microsoft.com/office/drawing/2014/main" id="{B87FDAA9-483C-4C52-9541-76B5ECE776A3}"/>
              </a:ext>
            </a:extLst>
          </p:cNvPr>
          <p:cNvSpPr>
            <a:spLocks noChangeArrowheads="1"/>
          </p:cNvSpPr>
          <p:nvPr/>
        </p:nvSpPr>
        <p:spPr bwMode="auto">
          <a:xfrm>
            <a:off x="106363" y="2349500"/>
            <a:ext cx="8785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Ø"/>
            </a:pPr>
            <a:r>
              <a:rPr kumimoji="1" lang="en-US" altLang="zh-CN" sz="3600" b="1">
                <a:solidFill>
                  <a:schemeClr val="tx2"/>
                </a:solidFill>
                <a:latin typeface="楷体_GB2312" pitchFamily="49" charset="-122"/>
                <a:ea typeface="楷体_GB2312" pitchFamily="49" charset="-122"/>
              </a:rPr>
              <a:t> </a:t>
            </a:r>
            <a:r>
              <a:rPr kumimoji="1" lang="zh-CN" altLang="en-US" sz="3600" b="1">
                <a:solidFill>
                  <a:schemeClr val="tx2"/>
                </a:solidFill>
                <a:latin typeface="楷体_GB2312" pitchFamily="49" charset="-122"/>
                <a:ea typeface="楷体_GB2312" pitchFamily="49" charset="-122"/>
              </a:rPr>
              <a:t>公式中化学计量数与反应方程式相符；</a:t>
            </a:r>
          </a:p>
        </p:txBody>
      </p:sp>
      <p:sp>
        <p:nvSpPr>
          <p:cNvPr id="729094" name="Rectangle 6">
            <a:extLst>
              <a:ext uri="{FF2B5EF4-FFF2-40B4-BE49-F238E27FC236}">
                <a16:creationId xmlns:a16="http://schemas.microsoft.com/office/drawing/2014/main" id="{6EDD843A-874F-4F8B-804B-DAFA2A3E1FCF}"/>
              </a:ext>
            </a:extLst>
          </p:cNvPr>
          <p:cNvSpPr>
            <a:spLocks noChangeArrowheads="1"/>
          </p:cNvSpPr>
          <p:nvPr/>
        </p:nvSpPr>
        <p:spPr bwMode="auto">
          <a:xfrm>
            <a:off x="179388" y="3141663"/>
            <a:ext cx="8137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Ø"/>
            </a:pPr>
            <a:r>
              <a:rPr kumimoji="1" lang="en-US" altLang="zh-CN" sz="3600" b="1">
                <a:solidFill>
                  <a:schemeClr val="tx2"/>
                </a:solidFill>
                <a:latin typeface="楷体_GB2312" pitchFamily="49" charset="-122"/>
                <a:ea typeface="楷体_GB2312" pitchFamily="49" charset="-122"/>
              </a:rPr>
              <a:t> </a:t>
            </a:r>
            <a:r>
              <a:rPr kumimoji="1" lang="zh-CN" altLang="en-US" sz="3600" b="1">
                <a:solidFill>
                  <a:schemeClr val="tx2"/>
                </a:solidFill>
                <a:latin typeface="楷体_GB2312" pitchFamily="49" charset="-122"/>
                <a:ea typeface="楷体_GB2312" pitchFamily="49" charset="-122"/>
              </a:rPr>
              <a:t>数值与化学计量数的选配有关；</a:t>
            </a:r>
          </a:p>
        </p:txBody>
      </p:sp>
      <p:sp>
        <p:nvSpPr>
          <p:cNvPr id="729096" name="Rectangle 8">
            <a:extLst>
              <a:ext uri="{FF2B5EF4-FFF2-40B4-BE49-F238E27FC236}">
                <a16:creationId xmlns:a16="http://schemas.microsoft.com/office/drawing/2014/main" id="{F0243AFC-34F6-4B13-AADF-C0F015F4590F}"/>
              </a:ext>
            </a:extLst>
          </p:cNvPr>
          <p:cNvSpPr>
            <a:spLocks noChangeArrowheads="1"/>
          </p:cNvSpPr>
          <p:nvPr/>
        </p:nvSpPr>
        <p:spPr bwMode="auto">
          <a:xfrm>
            <a:off x="106363" y="4076700"/>
            <a:ext cx="685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Ø"/>
            </a:pPr>
            <a:r>
              <a:rPr kumimoji="1" lang="en-US" altLang="zh-CN" sz="3600" b="1">
                <a:solidFill>
                  <a:schemeClr val="tx2"/>
                </a:solidFill>
                <a:latin typeface="楷体_GB2312" pitchFamily="49" charset="-122"/>
                <a:ea typeface="楷体_GB2312" pitchFamily="49" charset="-122"/>
              </a:rPr>
              <a:t> </a:t>
            </a:r>
            <a:r>
              <a:rPr kumimoji="1" lang="zh-CN" altLang="en-US" sz="3600" b="1">
                <a:solidFill>
                  <a:schemeClr val="tx2"/>
                </a:solidFill>
                <a:latin typeface="楷体_GB2312" pitchFamily="49" charset="-122"/>
                <a:ea typeface="楷体_GB2312" pitchFamily="49" charset="-122"/>
              </a:rPr>
              <a:t>温度的影响：</a:t>
            </a:r>
          </a:p>
        </p:txBody>
      </p:sp>
      <p:graphicFrame>
        <p:nvGraphicFramePr>
          <p:cNvPr id="729126" name="Object 38">
            <a:extLst>
              <a:ext uri="{FF2B5EF4-FFF2-40B4-BE49-F238E27FC236}">
                <a16:creationId xmlns:a16="http://schemas.microsoft.com/office/drawing/2014/main" id="{8F58486A-A265-454E-915B-E4719C14DCB3}"/>
              </a:ext>
            </a:extLst>
          </p:cNvPr>
          <p:cNvGraphicFramePr>
            <a:graphicFrameLocks noChangeAspect="1"/>
          </p:cNvGraphicFramePr>
          <p:nvPr/>
        </p:nvGraphicFramePr>
        <p:xfrm>
          <a:off x="3367088" y="4076700"/>
          <a:ext cx="5489575" cy="720725"/>
        </p:xfrm>
        <a:graphic>
          <a:graphicData uri="http://schemas.openxmlformats.org/presentationml/2006/ole">
            <mc:AlternateContent xmlns:mc="http://schemas.openxmlformats.org/markup-compatibility/2006">
              <mc:Choice xmlns:v="urn:schemas-microsoft-com:vml" Requires="v">
                <p:oleObj spid="_x0000_s729127" name="公式" r:id="rId3" imgW="1790640" imgH="228600" progId="Equation.3">
                  <p:embed/>
                </p:oleObj>
              </mc:Choice>
              <mc:Fallback>
                <p:oleObj name="公式" r:id="rId3" imgW="1790640" imgH="228600" progId="Equation.3">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7088" y="4076700"/>
                        <a:ext cx="54895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9091"/>
                                        </p:tgtEl>
                                        <p:attrNameLst>
                                          <p:attrName>style.visibility</p:attrName>
                                        </p:attrNameLst>
                                      </p:cBhvr>
                                      <p:to>
                                        <p:strVal val="visible"/>
                                      </p:to>
                                    </p:set>
                                    <p:anim calcmode="lin" valueType="num">
                                      <p:cBhvr additive="base">
                                        <p:cTn id="7" dur="500" fill="hold"/>
                                        <p:tgtEl>
                                          <p:spTgt spid="729091"/>
                                        </p:tgtEl>
                                        <p:attrNameLst>
                                          <p:attrName>ppt_x</p:attrName>
                                        </p:attrNameLst>
                                      </p:cBhvr>
                                      <p:tavLst>
                                        <p:tav tm="0">
                                          <p:val>
                                            <p:strVal val="#ppt_x"/>
                                          </p:val>
                                        </p:tav>
                                        <p:tav tm="100000">
                                          <p:val>
                                            <p:strVal val="#ppt_x"/>
                                          </p:val>
                                        </p:tav>
                                      </p:tavLst>
                                    </p:anim>
                                    <p:anim calcmode="lin" valueType="num">
                                      <p:cBhvr additive="base">
                                        <p:cTn id="8" dur="500" fill="hold"/>
                                        <p:tgtEl>
                                          <p:spTgt spid="72909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9093"/>
                                        </p:tgtEl>
                                        <p:attrNameLst>
                                          <p:attrName>style.visibility</p:attrName>
                                        </p:attrNameLst>
                                      </p:cBhvr>
                                      <p:to>
                                        <p:strVal val="visible"/>
                                      </p:to>
                                    </p:set>
                                    <p:anim calcmode="lin" valueType="num">
                                      <p:cBhvr additive="base">
                                        <p:cTn id="13" dur="500" fill="hold"/>
                                        <p:tgtEl>
                                          <p:spTgt spid="729093"/>
                                        </p:tgtEl>
                                        <p:attrNameLst>
                                          <p:attrName>ppt_x</p:attrName>
                                        </p:attrNameLst>
                                      </p:cBhvr>
                                      <p:tavLst>
                                        <p:tav tm="0">
                                          <p:val>
                                            <p:strVal val="#ppt_x"/>
                                          </p:val>
                                        </p:tav>
                                        <p:tav tm="100000">
                                          <p:val>
                                            <p:strVal val="#ppt_x"/>
                                          </p:val>
                                        </p:tav>
                                      </p:tavLst>
                                    </p:anim>
                                    <p:anim calcmode="lin" valueType="num">
                                      <p:cBhvr additive="base">
                                        <p:cTn id="14" dur="500" fill="hold"/>
                                        <p:tgtEl>
                                          <p:spTgt spid="72909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9094"/>
                                        </p:tgtEl>
                                        <p:attrNameLst>
                                          <p:attrName>style.visibility</p:attrName>
                                        </p:attrNameLst>
                                      </p:cBhvr>
                                      <p:to>
                                        <p:strVal val="visible"/>
                                      </p:to>
                                    </p:set>
                                    <p:anim calcmode="lin" valueType="num">
                                      <p:cBhvr additive="base">
                                        <p:cTn id="19" dur="500" fill="hold"/>
                                        <p:tgtEl>
                                          <p:spTgt spid="729094"/>
                                        </p:tgtEl>
                                        <p:attrNameLst>
                                          <p:attrName>ppt_x</p:attrName>
                                        </p:attrNameLst>
                                      </p:cBhvr>
                                      <p:tavLst>
                                        <p:tav tm="0">
                                          <p:val>
                                            <p:strVal val="#ppt_x"/>
                                          </p:val>
                                        </p:tav>
                                        <p:tav tm="100000">
                                          <p:val>
                                            <p:strVal val="#ppt_x"/>
                                          </p:val>
                                        </p:tav>
                                      </p:tavLst>
                                    </p:anim>
                                    <p:anim calcmode="lin" valueType="num">
                                      <p:cBhvr additive="base">
                                        <p:cTn id="20" dur="500" fill="hold"/>
                                        <p:tgtEl>
                                          <p:spTgt spid="7290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1" grpId="0" autoUpdateAnimBg="0"/>
      <p:bldP spid="729093" grpId="0" autoUpdateAnimBg="0"/>
      <p:bldP spid="729094"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6DE4620-5CB8-4335-899F-AC9E773D07F4}"/>
              </a:ext>
            </a:extLst>
          </p:cNvPr>
          <p:cNvSpPr>
            <a:spLocks noGrp="1"/>
          </p:cNvSpPr>
          <p:nvPr>
            <p:ph type="sldNum" sz="quarter" idx="12"/>
          </p:nvPr>
        </p:nvSpPr>
        <p:spPr/>
        <p:txBody>
          <a:bodyPr/>
          <a:lstStyle/>
          <a:p>
            <a:fld id="{AF574C1E-AC90-47E5-B789-96C565B18902}" type="slidenum">
              <a:rPr lang="en-US" altLang="zh-CN"/>
              <a:pPr/>
              <a:t>93</a:t>
            </a:fld>
            <a:endParaRPr lang="en-US" altLang="zh-CN"/>
          </a:p>
        </p:txBody>
      </p:sp>
      <p:sp>
        <p:nvSpPr>
          <p:cNvPr id="731138" name="矩形 1">
            <a:extLst>
              <a:ext uri="{FF2B5EF4-FFF2-40B4-BE49-F238E27FC236}">
                <a16:creationId xmlns:a16="http://schemas.microsoft.com/office/drawing/2014/main" id="{FAEFBE95-AAB2-411D-A486-A387098DA1FC}"/>
              </a:ext>
            </a:extLst>
          </p:cNvPr>
          <p:cNvSpPr>
            <a:spLocks noChangeArrowheads="1"/>
          </p:cNvSpPr>
          <p:nvPr/>
        </p:nvSpPr>
        <p:spPr bwMode="auto">
          <a:xfrm>
            <a:off x="395288" y="188913"/>
            <a:ext cx="7272337"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pPr>
            <a:r>
              <a:rPr kumimoji="0" lang="en-US" altLang="zh-CN" sz="4000" b="1">
                <a:solidFill>
                  <a:srgbClr val="0000FF"/>
                </a:solidFill>
                <a:ea typeface="楷体_GB2312" pitchFamily="49" charset="-122"/>
              </a:rPr>
              <a:t>1.3    </a:t>
            </a:r>
            <a:r>
              <a:rPr kumimoji="0" lang="zh-CN" altLang="en-US" sz="4000" b="1">
                <a:solidFill>
                  <a:srgbClr val="0000FF"/>
                </a:solidFill>
                <a:ea typeface="楷体_GB2312" pitchFamily="49" charset="-122"/>
              </a:rPr>
              <a:t>能源的合理利用</a:t>
            </a:r>
            <a:r>
              <a:rPr kumimoji="0" lang="en-US" altLang="zh-CN" sz="4000" b="1">
                <a:solidFill>
                  <a:srgbClr val="0000FF"/>
                </a:solidFill>
                <a:ea typeface="楷体_GB2312" pitchFamily="49" charset="-122"/>
              </a:rPr>
              <a:t>(</a:t>
            </a:r>
            <a:r>
              <a:rPr kumimoji="0" lang="zh-CN" altLang="en-US" sz="4000" b="1">
                <a:solidFill>
                  <a:srgbClr val="0000FF"/>
                </a:solidFill>
                <a:ea typeface="楷体_GB2312" pitchFamily="49" charset="-122"/>
              </a:rPr>
              <a:t>自学</a:t>
            </a:r>
            <a:r>
              <a:rPr kumimoji="0" lang="en-US" altLang="zh-CN" sz="4000" b="1">
                <a:solidFill>
                  <a:srgbClr val="0000FF"/>
                </a:solidFill>
                <a:ea typeface="楷体_GB2312" pitchFamily="49" charset="-122"/>
              </a:rPr>
              <a:t>)</a:t>
            </a:r>
          </a:p>
          <a:p>
            <a:pPr>
              <a:lnSpc>
                <a:spcPct val="150000"/>
              </a:lnSpc>
            </a:pPr>
            <a:r>
              <a:rPr kumimoji="0" lang="zh-CN" altLang="en-US" sz="3600" b="1">
                <a:ea typeface="楷体_GB2312" pitchFamily="49" charset="-122"/>
              </a:rPr>
              <a:t>自学后回答以下问题：</a:t>
            </a:r>
          </a:p>
          <a:p>
            <a:pPr>
              <a:lnSpc>
                <a:spcPct val="150000"/>
              </a:lnSpc>
            </a:pPr>
            <a:r>
              <a:rPr kumimoji="0" lang="en-US" altLang="zh-CN" sz="3600" b="1">
                <a:ea typeface="楷体_GB2312" pitchFamily="49" charset="-122"/>
              </a:rPr>
              <a:t>1. </a:t>
            </a:r>
            <a:r>
              <a:rPr kumimoji="0" lang="zh-CN" altLang="en-US" sz="3600" b="1">
                <a:ea typeface="楷体_GB2312" pitchFamily="49" charset="-122"/>
              </a:rPr>
              <a:t>什么是热值？</a:t>
            </a:r>
          </a:p>
          <a:p>
            <a:pPr>
              <a:lnSpc>
                <a:spcPct val="150000"/>
              </a:lnSpc>
            </a:pPr>
            <a:r>
              <a:rPr kumimoji="0" lang="en-US" altLang="zh-CN" sz="3600" b="1">
                <a:ea typeface="楷体_GB2312" pitchFamily="49" charset="-122"/>
              </a:rPr>
              <a:t>2. </a:t>
            </a:r>
            <a:r>
              <a:rPr kumimoji="0" lang="zh-CN" altLang="en-US" sz="3600" b="1">
                <a:ea typeface="楷体_GB2312" pitchFamily="49" charset="-122"/>
              </a:rPr>
              <a:t>什么是辛烷值？</a:t>
            </a:r>
          </a:p>
          <a:p>
            <a:pPr>
              <a:lnSpc>
                <a:spcPct val="150000"/>
              </a:lnSpc>
            </a:pPr>
            <a:r>
              <a:rPr kumimoji="0" lang="en-US" altLang="zh-CN" sz="3600" b="1">
                <a:ea typeface="楷体_GB2312" pitchFamily="49" charset="-122"/>
              </a:rPr>
              <a:t>3. </a:t>
            </a:r>
            <a:r>
              <a:rPr kumimoji="0" lang="zh-CN" altLang="en-US" sz="3600" b="1">
                <a:ea typeface="楷体_GB2312" pitchFamily="49" charset="-122"/>
              </a:rPr>
              <a:t>能源的形式有哪些？</a:t>
            </a:r>
          </a:p>
          <a:p>
            <a:pPr>
              <a:lnSpc>
                <a:spcPct val="150000"/>
              </a:lnSpc>
            </a:pPr>
            <a:r>
              <a:rPr kumimoji="0" lang="en-US" altLang="zh-CN" sz="3600" b="1">
                <a:ea typeface="楷体_GB2312" pitchFamily="49" charset="-122"/>
              </a:rPr>
              <a:t>4. </a:t>
            </a:r>
            <a:r>
              <a:rPr kumimoji="0" lang="zh-CN" altLang="en-US" sz="3600" b="1">
                <a:ea typeface="楷体_GB2312" pitchFamily="49" charset="-122"/>
              </a:rPr>
              <a:t>它们的特点是什么？</a:t>
            </a:r>
          </a:p>
          <a:p>
            <a:pPr>
              <a:lnSpc>
                <a:spcPct val="150000"/>
              </a:lnSpc>
            </a:pPr>
            <a:r>
              <a:rPr kumimoji="0" lang="en-US" altLang="zh-CN" sz="3600" b="1">
                <a:ea typeface="楷体_GB2312" pitchFamily="49" charset="-122"/>
              </a:rPr>
              <a:t>5. </a:t>
            </a:r>
            <a:r>
              <a:rPr kumimoji="0" lang="zh-CN" altLang="en-US" sz="3600" b="1">
                <a:ea typeface="楷体_GB2312" pitchFamily="49" charset="-122"/>
              </a:rPr>
              <a:t>你的家乡使用那种能源？</a:t>
            </a:r>
            <a:endParaRPr kumimoji="0" lang="zh-CN" altLang="en-US" sz="3600">
              <a:latin typeface="Comic Sans MS" panose="030F0702030302020204" pitchFamily="66" charset="0"/>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1138">
                                            <p:txEl>
                                              <p:pRg st="1" end="1"/>
                                            </p:txEl>
                                          </p:spTgt>
                                        </p:tgtEl>
                                        <p:attrNameLst>
                                          <p:attrName>style.visibility</p:attrName>
                                        </p:attrNameLst>
                                      </p:cBhvr>
                                      <p:to>
                                        <p:strVal val="visible"/>
                                      </p:to>
                                    </p:set>
                                    <p:animEffect transition="in" filter="blinds(horizontal)">
                                      <p:cBhvr>
                                        <p:cTn id="7" dur="500"/>
                                        <p:tgtEl>
                                          <p:spTgt spid="73113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31138">
                                            <p:txEl>
                                              <p:pRg st="2" end="2"/>
                                            </p:txEl>
                                          </p:spTgt>
                                        </p:tgtEl>
                                        <p:attrNameLst>
                                          <p:attrName>style.visibility</p:attrName>
                                        </p:attrNameLst>
                                      </p:cBhvr>
                                      <p:to>
                                        <p:strVal val="visible"/>
                                      </p:to>
                                    </p:set>
                                    <p:animEffect transition="in" filter="blinds(horizontal)">
                                      <p:cBhvr>
                                        <p:cTn id="10" dur="500"/>
                                        <p:tgtEl>
                                          <p:spTgt spid="731138">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31138">
                                            <p:txEl>
                                              <p:pRg st="3" end="3"/>
                                            </p:txEl>
                                          </p:spTgt>
                                        </p:tgtEl>
                                        <p:attrNameLst>
                                          <p:attrName>style.visibility</p:attrName>
                                        </p:attrNameLst>
                                      </p:cBhvr>
                                      <p:to>
                                        <p:strVal val="visible"/>
                                      </p:to>
                                    </p:set>
                                    <p:animEffect transition="in" filter="blinds(horizontal)">
                                      <p:cBhvr>
                                        <p:cTn id="13" dur="500"/>
                                        <p:tgtEl>
                                          <p:spTgt spid="731138">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31138">
                                            <p:txEl>
                                              <p:pRg st="4" end="4"/>
                                            </p:txEl>
                                          </p:spTgt>
                                        </p:tgtEl>
                                        <p:attrNameLst>
                                          <p:attrName>style.visibility</p:attrName>
                                        </p:attrNameLst>
                                      </p:cBhvr>
                                      <p:to>
                                        <p:strVal val="visible"/>
                                      </p:to>
                                    </p:set>
                                    <p:animEffect transition="in" filter="blinds(horizontal)">
                                      <p:cBhvr>
                                        <p:cTn id="16" dur="500"/>
                                        <p:tgtEl>
                                          <p:spTgt spid="731138">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31138">
                                            <p:txEl>
                                              <p:pRg st="5" end="5"/>
                                            </p:txEl>
                                          </p:spTgt>
                                        </p:tgtEl>
                                        <p:attrNameLst>
                                          <p:attrName>style.visibility</p:attrName>
                                        </p:attrNameLst>
                                      </p:cBhvr>
                                      <p:to>
                                        <p:strVal val="visible"/>
                                      </p:to>
                                    </p:set>
                                    <p:animEffect transition="in" filter="blinds(horizontal)">
                                      <p:cBhvr>
                                        <p:cTn id="19" dur="500"/>
                                        <p:tgtEl>
                                          <p:spTgt spid="731138">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31138">
                                            <p:txEl>
                                              <p:pRg st="6" end="6"/>
                                            </p:txEl>
                                          </p:spTgt>
                                        </p:tgtEl>
                                        <p:attrNameLst>
                                          <p:attrName>style.visibility</p:attrName>
                                        </p:attrNameLst>
                                      </p:cBhvr>
                                      <p:to>
                                        <p:strVal val="visible"/>
                                      </p:to>
                                    </p:set>
                                    <p:animEffect transition="in" filter="blinds(horizontal)">
                                      <p:cBhvr>
                                        <p:cTn id="22" dur="500"/>
                                        <p:tgtEl>
                                          <p:spTgt spid="7311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9768D593-3EB9-41D2-8D8E-02AB64D08815}"/>
              </a:ext>
            </a:extLst>
          </p:cNvPr>
          <p:cNvSpPr>
            <a:spLocks noGrp="1"/>
          </p:cNvSpPr>
          <p:nvPr>
            <p:ph type="sldNum" sz="quarter" idx="12"/>
          </p:nvPr>
        </p:nvSpPr>
        <p:spPr/>
        <p:txBody>
          <a:bodyPr/>
          <a:lstStyle/>
          <a:p>
            <a:fld id="{75976024-DAA5-4794-B87B-041A2AF9B5A8}" type="slidenum">
              <a:rPr lang="en-US" altLang="zh-CN"/>
              <a:pPr/>
              <a:t>94</a:t>
            </a:fld>
            <a:endParaRPr lang="en-US" altLang="zh-CN"/>
          </a:p>
        </p:txBody>
      </p:sp>
      <p:sp>
        <p:nvSpPr>
          <p:cNvPr id="645122" name="Rectangle 2">
            <a:extLst>
              <a:ext uri="{FF2B5EF4-FFF2-40B4-BE49-F238E27FC236}">
                <a16:creationId xmlns:a16="http://schemas.microsoft.com/office/drawing/2014/main" id="{F6E12088-6FBF-42EF-AB21-6DDD6250FE04}"/>
              </a:ext>
            </a:extLst>
          </p:cNvPr>
          <p:cNvSpPr>
            <a:spLocks noGrp="1" noChangeArrowheads="1"/>
          </p:cNvSpPr>
          <p:nvPr>
            <p:ph type="title"/>
          </p:nvPr>
        </p:nvSpPr>
        <p:spPr>
          <a:xfrm>
            <a:off x="107950" y="115888"/>
            <a:ext cx="2376488" cy="709612"/>
          </a:xfrm>
        </p:spPr>
        <p:txBody>
          <a:bodyPr/>
          <a:lstStyle/>
          <a:p>
            <a:pPr algn="l"/>
            <a:r>
              <a:rPr lang="zh-CN" altLang="en-US" sz="4000" b="1"/>
              <a:t>课堂练习</a:t>
            </a:r>
          </a:p>
        </p:txBody>
      </p:sp>
      <p:sp>
        <p:nvSpPr>
          <p:cNvPr id="645123" name="Rectangle 3">
            <a:extLst>
              <a:ext uri="{FF2B5EF4-FFF2-40B4-BE49-F238E27FC236}">
                <a16:creationId xmlns:a16="http://schemas.microsoft.com/office/drawing/2014/main" id="{3F163875-A454-480F-A537-410307BFE575}"/>
              </a:ext>
            </a:extLst>
          </p:cNvPr>
          <p:cNvSpPr>
            <a:spLocks noGrp="1" noChangeArrowheads="1"/>
          </p:cNvSpPr>
          <p:nvPr>
            <p:ph type="body" idx="1"/>
          </p:nvPr>
        </p:nvSpPr>
        <p:spPr>
          <a:xfrm>
            <a:off x="179388" y="765175"/>
            <a:ext cx="8785225" cy="5832475"/>
          </a:xfrm>
        </p:spPr>
        <p:txBody>
          <a:bodyPr/>
          <a:lstStyle/>
          <a:p>
            <a:pPr marL="609600" indent="-609600" algn="just">
              <a:spcBef>
                <a:spcPct val="10000"/>
              </a:spcBef>
              <a:buFontTx/>
              <a:buAutoNum type="arabicPeriod"/>
            </a:pPr>
            <a:r>
              <a:rPr lang="en-US" altLang="zh-CN" sz="4000" b="1"/>
              <a:t>298 K, 100 kPa</a:t>
            </a:r>
            <a:r>
              <a:rPr lang="zh-CN" altLang="en-US" sz="4000" b="1"/>
              <a:t>下，</a:t>
            </a:r>
            <a:r>
              <a:rPr lang="en-US" altLang="zh-CN" sz="4000" b="1"/>
              <a:t>16.3 g Zn</a:t>
            </a:r>
            <a:r>
              <a:rPr lang="zh-CN" altLang="en-US" sz="4000" b="1"/>
              <a:t>按下式与足量盐酸作用：</a:t>
            </a:r>
          </a:p>
          <a:p>
            <a:pPr marL="609600" indent="-609600" algn="just">
              <a:spcBef>
                <a:spcPct val="10000"/>
              </a:spcBef>
              <a:buFontTx/>
              <a:buNone/>
            </a:pPr>
            <a:r>
              <a:rPr lang="zh-CN" altLang="en-US" sz="4000" b="1"/>
              <a:t>           </a:t>
            </a:r>
            <a:r>
              <a:rPr lang="en-US" altLang="zh-CN" sz="4000" b="1"/>
              <a:t>Zn + 2HCl = ZnCl</a:t>
            </a:r>
            <a:r>
              <a:rPr lang="en-US" altLang="zh-CN" sz="4000" b="1" baseline="-25000"/>
              <a:t>2</a:t>
            </a:r>
            <a:r>
              <a:rPr lang="en-US" altLang="zh-CN" sz="4000" b="1"/>
              <a:t> + H</a:t>
            </a:r>
            <a:r>
              <a:rPr lang="en-US" altLang="zh-CN" sz="4000" b="1" baseline="-25000"/>
              <a:t>2</a:t>
            </a:r>
          </a:p>
          <a:p>
            <a:pPr marL="609600" indent="-609600" algn="just">
              <a:spcBef>
                <a:spcPct val="10000"/>
              </a:spcBef>
              <a:buFontTx/>
              <a:buNone/>
            </a:pPr>
            <a:r>
              <a:rPr lang="zh-CN" altLang="en-US" sz="4000" b="1"/>
              <a:t>试计算：</a:t>
            </a:r>
          </a:p>
          <a:p>
            <a:pPr marL="609600" indent="-609600" algn="just">
              <a:spcBef>
                <a:spcPct val="10000"/>
              </a:spcBef>
              <a:buFontTx/>
              <a:buNone/>
            </a:pPr>
            <a:r>
              <a:rPr lang="en-US" altLang="zh-CN" sz="4000" b="1"/>
              <a:t>(1) </a:t>
            </a:r>
            <a:r>
              <a:rPr lang="zh-CN" altLang="en-US" sz="4000" b="1"/>
              <a:t>反应完全时</a:t>
            </a:r>
            <a:r>
              <a:rPr lang="en-US" altLang="zh-CN" sz="4000" b="1"/>
              <a:t>, </a:t>
            </a:r>
            <a:r>
              <a:rPr lang="zh-CN" altLang="en-US" sz="4000" b="1"/>
              <a:t>反应进度</a:t>
            </a:r>
            <a:r>
              <a:rPr lang="zh-CN" altLang="en-US" sz="4000" b="1" i="1">
                <a:sym typeface="Symbol" panose="05050102010706020507" pitchFamily="18" charset="2"/>
              </a:rPr>
              <a:t> </a:t>
            </a:r>
            <a:r>
              <a:rPr lang="zh-CN" altLang="en-US" sz="4000" b="1">
                <a:sym typeface="Symbol" panose="05050102010706020507" pitchFamily="18" charset="2"/>
              </a:rPr>
              <a:t>是多少？</a:t>
            </a:r>
          </a:p>
          <a:p>
            <a:pPr marL="609600" indent="-609600" algn="just">
              <a:spcBef>
                <a:spcPct val="10000"/>
              </a:spcBef>
              <a:buFontTx/>
              <a:buNone/>
            </a:pPr>
            <a:r>
              <a:rPr lang="en-US" altLang="zh-CN" sz="4000" b="1">
                <a:sym typeface="Symbol" panose="05050102010706020507" pitchFamily="18" charset="2"/>
              </a:rPr>
              <a:t>(2) </a:t>
            </a:r>
            <a:r>
              <a:rPr lang="zh-CN" altLang="en-US" sz="4000" b="1">
                <a:sym typeface="Symbol" panose="05050102010706020507" pitchFamily="18" charset="2"/>
              </a:rPr>
              <a:t>若反应生成的</a:t>
            </a:r>
            <a:r>
              <a:rPr lang="en-US" altLang="zh-CN" sz="4000" b="1">
                <a:sym typeface="Symbol" panose="05050102010706020507" pitchFamily="18" charset="2"/>
              </a:rPr>
              <a:t>H</a:t>
            </a:r>
            <a:r>
              <a:rPr lang="en-US" altLang="zh-CN" sz="4000" b="1" baseline="-25000">
                <a:sym typeface="Symbol" panose="05050102010706020507" pitchFamily="18" charset="2"/>
              </a:rPr>
              <a:t>2</a:t>
            </a:r>
            <a:r>
              <a:rPr lang="zh-CN" altLang="en-US" sz="4000" b="1">
                <a:sym typeface="Symbol" panose="05050102010706020507" pitchFamily="18" charset="2"/>
              </a:rPr>
              <a:t>逸入大气中，所做体积功是多少？若生成的</a:t>
            </a:r>
            <a:r>
              <a:rPr lang="en-US" altLang="zh-CN" sz="4000" b="1">
                <a:sym typeface="Symbol" panose="05050102010706020507" pitchFamily="18" charset="2"/>
              </a:rPr>
              <a:t>H</a:t>
            </a:r>
            <a:r>
              <a:rPr lang="en-US" altLang="zh-CN" sz="4000" b="1" baseline="-25000">
                <a:sym typeface="Symbol" panose="05050102010706020507" pitchFamily="18" charset="2"/>
              </a:rPr>
              <a:t>2</a:t>
            </a:r>
            <a:r>
              <a:rPr lang="zh-CN" altLang="en-US" sz="4000" b="1">
                <a:sym typeface="Symbol" panose="05050102010706020507" pitchFamily="18" charset="2"/>
              </a:rPr>
              <a:t>逸入真空中，所做的体积功又是多少？</a:t>
            </a:r>
          </a:p>
        </p:txBody>
      </p:sp>
    </p:spTree>
  </p:cSld>
  <p:clrMapOvr>
    <a:masterClrMapping/>
  </p:clrMapOvr>
  <p:transition spd="slow">
    <p:pull dir="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794DCE5A-7A23-4AC6-BCC9-23F756B4FEEB}"/>
              </a:ext>
            </a:extLst>
          </p:cNvPr>
          <p:cNvSpPr>
            <a:spLocks noGrp="1"/>
          </p:cNvSpPr>
          <p:nvPr>
            <p:ph type="sldNum" sz="quarter" idx="12"/>
          </p:nvPr>
        </p:nvSpPr>
        <p:spPr/>
        <p:txBody>
          <a:bodyPr/>
          <a:lstStyle/>
          <a:p>
            <a:fld id="{65871549-F62E-4728-A284-B0DE1BBC8553}" type="slidenum">
              <a:rPr lang="en-US" altLang="zh-CN"/>
              <a:pPr/>
              <a:t>95</a:t>
            </a:fld>
            <a:endParaRPr lang="en-US" altLang="zh-CN"/>
          </a:p>
        </p:txBody>
      </p:sp>
      <p:sp>
        <p:nvSpPr>
          <p:cNvPr id="646146" name="Rectangle 2">
            <a:extLst>
              <a:ext uri="{FF2B5EF4-FFF2-40B4-BE49-F238E27FC236}">
                <a16:creationId xmlns:a16="http://schemas.microsoft.com/office/drawing/2014/main" id="{FA22BF87-94DC-4424-803A-0164F753C2E4}"/>
              </a:ext>
            </a:extLst>
          </p:cNvPr>
          <p:cNvSpPr>
            <a:spLocks noGrp="1" noChangeArrowheads="1"/>
          </p:cNvSpPr>
          <p:nvPr>
            <p:ph type="title" idx="4294967295"/>
          </p:nvPr>
        </p:nvSpPr>
        <p:spPr>
          <a:xfrm>
            <a:off x="179388" y="115888"/>
            <a:ext cx="1727200" cy="844550"/>
          </a:xfrm>
        </p:spPr>
        <p:txBody>
          <a:bodyPr/>
          <a:lstStyle/>
          <a:p>
            <a:pPr algn="l"/>
            <a:r>
              <a:rPr lang="en-US" altLang="zh-CN" sz="4000" b="1">
                <a:latin typeface="Times New Roman" panose="02020603050405020304" pitchFamily="18" charset="0"/>
                <a:cs typeface="Times New Roman" panose="02020603050405020304" pitchFamily="18" charset="0"/>
              </a:rPr>
              <a:t>1. </a:t>
            </a:r>
            <a:r>
              <a:rPr lang="zh-CN" altLang="en-US" sz="4000" b="1">
                <a:latin typeface="Times New Roman" panose="02020603050405020304" pitchFamily="18" charset="0"/>
                <a:cs typeface="Times New Roman" panose="02020603050405020304" pitchFamily="18" charset="0"/>
              </a:rPr>
              <a:t>解：</a:t>
            </a:r>
          </a:p>
        </p:txBody>
      </p:sp>
      <p:sp>
        <p:nvSpPr>
          <p:cNvPr id="646147" name="Rectangle 3">
            <a:extLst>
              <a:ext uri="{FF2B5EF4-FFF2-40B4-BE49-F238E27FC236}">
                <a16:creationId xmlns:a16="http://schemas.microsoft.com/office/drawing/2014/main" id="{2939801D-339F-4FB6-9D08-C2111A459742}"/>
              </a:ext>
            </a:extLst>
          </p:cNvPr>
          <p:cNvSpPr>
            <a:spLocks noGrp="1" noChangeArrowheads="1"/>
          </p:cNvSpPr>
          <p:nvPr>
            <p:ph type="body" idx="4294967295"/>
          </p:nvPr>
        </p:nvSpPr>
        <p:spPr>
          <a:xfrm>
            <a:off x="1619250" y="188913"/>
            <a:ext cx="7056438" cy="649287"/>
          </a:xfrm>
        </p:spPr>
        <p:txBody>
          <a:bodyPr/>
          <a:lstStyle/>
          <a:p>
            <a:pPr>
              <a:buFontTx/>
              <a:buNone/>
            </a:pPr>
            <a:r>
              <a:rPr lang="en-US" altLang="zh-CN" sz="4000" b="1">
                <a:latin typeface="Times New Roman" panose="02020603050405020304" pitchFamily="18" charset="0"/>
                <a:cs typeface="Times New Roman" panose="02020603050405020304" pitchFamily="18" charset="0"/>
              </a:rPr>
              <a:t>(1) </a:t>
            </a:r>
            <a:r>
              <a:rPr lang="zh-CN" altLang="en-US" sz="4000" b="1">
                <a:latin typeface="Times New Roman" panose="02020603050405020304" pitchFamily="18" charset="0"/>
                <a:cs typeface="Times New Roman" panose="02020603050405020304" pitchFamily="18" charset="0"/>
              </a:rPr>
              <a:t>反应开始时有</a:t>
            </a:r>
            <a:r>
              <a:rPr lang="en-US" altLang="zh-CN" sz="4000" b="1">
                <a:latin typeface="Times New Roman" panose="02020603050405020304" pitchFamily="18" charset="0"/>
                <a:cs typeface="Times New Roman" panose="02020603050405020304" pitchFamily="18" charset="0"/>
              </a:rPr>
              <a:t>Zn 16.3 g</a:t>
            </a:r>
            <a:r>
              <a:rPr lang="zh-CN" altLang="en-US" sz="4000" b="1">
                <a:latin typeface="Times New Roman" panose="02020603050405020304" pitchFamily="18" charset="0"/>
                <a:cs typeface="Times New Roman" panose="02020603050405020304" pitchFamily="18" charset="0"/>
              </a:rPr>
              <a:t>，则</a:t>
            </a:r>
          </a:p>
        </p:txBody>
      </p:sp>
      <p:graphicFrame>
        <p:nvGraphicFramePr>
          <p:cNvPr id="646148" name="Object 4">
            <a:extLst>
              <a:ext uri="{FF2B5EF4-FFF2-40B4-BE49-F238E27FC236}">
                <a16:creationId xmlns:a16="http://schemas.microsoft.com/office/drawing/2014/main" id="{CDC16C1C-30A2-44F8-AA32-082D86533B1C}"/>
              </a:ext>
            </a:extLst>
          </p:cNvPr>
          <p:cNvGraphicFramePr>
            <a:graphicFrameLocks noChangeAspect="1"/>
          </p:cNvGraphicFramePr>
          <p:nvPr/>
        </p:nvGraphicFramePr>
        <p:xfrm>
          <a:off x="468313" y="836613"/>
          <a:ext cx="8064500" cy="1582737"/>
        </p:xfrm>
        <a:graphic>
          <a:graphicData uri="http://schemas.openxmlformats.org/presentationml/2006/ole">
            <mc:AlternateContent xmlns:mc="http://schemas.openxmlformats.org/markup-compatibility/2006">
              <mc:Choice xmlns:v="urn:schemas-microsoft-com:vml" Requires="v">
                <p:oleObj spid="_x0000_s646151" name="公式" r:id="rId3" imgW="2197080" imgH="431640" progId="Equation.3">
                  <p:embed/>
                </p:oleObj>
              </mc:Choice>
              <mc:Fallback>
                <p:oleObj name="公式" r:id="rId3" imgW="21970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836613"/>
                        <a:ext cx="8064500" cy="158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6149" name="Rectangle 5">
            <a:extLst>
              <a:ext uri="{FF2B5EF4-FFF2-40B4-BE49-F238E27FC236}">
                <a16:creationId xmlns:a16="http://schemas.microsoft.com/office/drawing/2014/main" id="{B57CFE0E-5C6F-481C-8D1C-0B7773297E0D}"/>
              </a:ext>
            </a:extLst>
          </p:cNvPr>
          <p:cNvSpPr>
            <a:spLocks noChangeArrowheads="1"/>
          </p:cNvSpPr>
          <p:nvPr/>
        </p:nvSpPr>
        <p:spPr bwMode="auto">
          <a:xfrm>
            <a:off x="323850" y="2492375"/>
            <a:ext cx="7772400"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zh-CN" altLang="en-US" sz="4000" b="1">
                <a:latin typeface="Times New Roman" panose="02020603050405020304" pitchFamily="18" charset="0"/>
                <a:cs typeface="Times New Roman" panose="02020603050405020304" pitchFamily="18" charset="0"/>
              </a:rPr>
              <a:t>根据反应方程式：</a:t>
            </a:r>
          </a:p>
          <a:p>
            <a:pPr>
              <a:buFontTx/>
              <a:buNone/>
            </a:pPr>
            <a:r>
              <a:rPr lang="zh-CN" altLang="en-US" sz="4000" b="1">
                <a:latin typeface="Times New Roman" panose="02020603050405020304" pitchFamily="18" charset="0"/>
                <a:cs typeface="Times New Roman" panose="02020603050405020304" pitchFamily="18" charset="0"/>
              </a:rPr>
              <a:t>       </a:t>
            </a:r>
            <a:r>
              <a:rPr lang="en-US" altLang="zh-CN" sz="4000" b="1">
                <a:latin typeface="Times New Roman" panose="02020603050405020304" pitchFamily="18" charset="0"/>
                <a:cs typeface="Times New Roman" panose="02020603050405020304" pitchFamily="18" charset="0"/>
              </a:rPr>
              <a:t>Zn + 2HCl = ZnCl</a:t>
            </a:r>
            <a:r>
              <a:rPr lang="en-US" altLang="zh-CN" sz="4000" b="1" baseline="-25000">
                <a:latin typeface="Times New Roman" panose="02020603050405020304" pitchFamily="18" charset="0"/>
                <a:cs typeface="Times New Roman" panose="02020603050405020304" pitchFamily="18" charset="0"/>
              </a:rPr>
              <a:t>2</a:t>
            </a:r>
            <a:r>
              <a:rPr lang="en-US" altLang="zh-CN" sz="4000" b="1">
                <a:latin typeface="Times New Roman" panose="02020603050405020304" pitchFamily="18" charset="0"/>
                <a:cs typeface="Times New Roman" panose="02020603050405020304" pitchFamily="18" charset="0"/>
              </a:rPr>
              <a:t> + H</a:t>
            </a:r>
            <a:r>
              <a:rPr lang="en-US" altLang="zh-CN" sz="4000" b="1" baseline="-25000">
                <a:latin typeface="Times New Roman" panose="02020603050405020304" pitchFamily="18" charset="0"/>
                <a:cs typeface="Times New Roman" panose="02020603050405020304" pitchFamily="18" charset="0"/>
              </a:rPr>
              <a:t>2</a:t>
            </a:r>
            <a:endParaRPr lang="en-US" altLang="zh-CN" sz="4000" b="1">
              <a:latin typeface="Times New Roman" panose="02020603050405020304" pitchFamily="18" charset="0"/>
              <a:cs typeface="Times New Roman" panose="02020603050405020304" pitchFamily="18" charset="0"/>
            </a:endParaRPr>
          </a:p>
          <a:p>
            <a:pPr>
              <a:buFontTx/>
              <a:buNone/>
            </a:pPr>
            <a:r>
              <a:rPr lang="en-US" altLang="zh-CN" sz="40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4000" b="1" baseline="-25000">
                <a:latin typeface="Times New Roman" panose="02020603050405020304" pitchFamily="18" charset="0"/>
                <a:cs typeface="Times New Roman" panose="02020603050405020304" pitchFamily="18" charset="0"/>
                <a:sym typeface="Symbol" panose="05050102010706020507" pitchFamily="18" charset="2"/>
              </a:rPr>
              <a:t>Zn</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 = 1, </a:t>
            </a:r>
            <a:r>
              <a:rPr lang="en-US" altLang="zh-CN" sz="4000" b="1" i="1">
                <a:latin typeface="Times New Roman" panose="02020603050405020304" pitchFamily="18" charset="0"/>
                <a:cs typeface="Times New Roman" panose="02020603050405020304" pitchFamily="18" charset="0"/>
                <a:sym typeface="Symbol" panose="05050102010706020507" pitchFamily="18" charset="2"/>
              </a:rPr>
              <a:t>n</a:t>
            </a:r>
            <a:r>
              <a:rPr lang="en-US" altLang="zh-CN" sz="4000" b="1" baseline="-25000">
                <a:latin typeface="Times New Roman" panose="02020603050405020304" pitchFamily="18" charset="0"/>
                <a:cs typeface="Times New Roman" panose="02020603050405020304" pitchFamily="18" charset="0"/>
                <a:sym typeface="Symbol" panose="05050102010706020507" pitchFamily="18" charset="2"/>
              </a:rPr>
              <a:t>0</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 = 0.25 mol, </a:t>
            </a:r>
            <a:r>
              <a:rPr lang="en-US" altLang="zh-CN" sz="4000" b="1" i="1">
                <a:latin typeface="Times New Roman" panose="02020603050405020304" pitchFamily="18" charset="0"/>
                <a:cs typeface="Times New Roman" panose="02020603050405020304" pitchFamily="18" charset="0"/>
                <a:sym typeface="Symbol" panose="05050102010706020507" pitchFamily="18" charset="2"/>
              </a:rPr>
              <a:t>n</a:t>
            </a:r>
            <a:r>
              <a:rPr lang="en-US" altLang="zh-CN" sz="4000" b="1" baseline="-25000">
                <a:latin typeface="Times New Roman" panose="02020603050405020304" pitchFamily="18" charset="0"/>
                <a:cs typeface="Times New Roman" panose="02020603050405020304" pitchFamily="18" charset="0"/>
                <a:sym typeface="Symbol" panose="05050102010706020507" pitchFamily="18" charset="2"/>
              </a:rPr>
              <a:t>t</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 = 0 mol</a:t>
            </a:r>
            <a:endParaRPr lang="en-US" altLang="zh-CN" sz="4000" b="1" baseline="-25000">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646150" name="Object 6">
            <a:extLst>
              <a:ext uri="{FF2B5EF4-FFF2-40B4-BE49-F238E27FC236}">
                <a16:creationId xmlns:a16="http://schemas.microsoft.com/office/drawing/2014/main" id="{B2360D18-3655-497A-8E7A-4AC0EDCADB27}"/>
              </a:ext>
            </a:extLst>
          </p:cNvPr>
          <p:cNvGraphicFramePr>
            <a:graphicFrameLocks noChangeAspect="1"/>
          </p:cNvGraphicFramePr>
          <p:nvPr/>
        </p:nvGraphicFramePr>
        <p:xfrm>
          <a:off x="179388" y="4868863"/>
          <a:ext cx="8748712" cy="1343025"/>
        </p:xfrm>
        <a:graphic>
          <a:graphicData uri="http://schemas.openxmlformats.org/presentationml/2006/ole">
            <mc:AlternateContent xmlns:mc="http://schemas.openxmlformats.org/markup-compatibility/2006">
              <mc:Choice xmlns:v="urn:schemas-microsoft-com:vml" Requires="v">
                <p:oleObj spid="_x0000_s646152" name="公式" r:id="rId5" imgW="2565360" imgH="393480" progId="Equation.3">
                  <p:embed/>
                </p:oleObj>
              </mc:Choice>
              <mc:Fallback>
                <p:oleObj name="公式" r:id="rId5" imgW="256536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4868863"/>
                        <a:ext cx="8748712" cy="1343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6148"/>
                                        </p:tgtEl>
                                        <p:attrNameLst>
                                          <p:attrName>style.visibility</p:attrName>
                                        </p:attrNameLst>
                                      </p:cBhvr>
                                      <p:to>
                                        <p:strVal val="visible"/>
                                      </p:to>
                                    </p:set>
                                    <p:animEffect transition="in" filter="blinds(horizontal)">
                                      <p:cBhvr>
                                        <p:cTn id="7" dur="500"/>
                                        <p:tgtEl>
                                          <p:spTgt spid="64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6149">
                                            <p:txEl>
                                              <p:pRg st="0" end="0"/>
                                            </p:txEl>
                                          </p:spTgt>
                                        </p:tgtEl>
                                        <p:attrNameLst>
                                          <p:attrName>style.visibility</p:attrName>
                                        </p:attrNameLst>
                                      </p:cBhvr>
                                      <p:to>
                                        <p:strVal val="visible"/>
                                      </p:to>
                                    </p:set>
                                    <p:animEffect transition="in" filter="blinds(horizontal)">
                                      <p:cBhvr>
                                        <p:cTn id="12" dur="500"/>
                                        <p:tgtEl>
                                          <p:spTgt spid="64614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46149">
                                            <p:txEl>
                                              <p:pRg st="1" end="1"/>
                                            </p:txEl>
                                          </p:spTgt>
                                        </p:tgtEl>
                                        <p:attrNameLst>
                                          <p:attrName>style.visibility</p:attrName>
                                        </p:attrNameLst>
                                      </p:cBhvr>
                                      <p:to>
                                        <p:strVal val="visible"/>
                                      </p:to>
                                    </p:set>
                                    <p:animEffect transition="in" filter="blinds(horizontal)">
                                      <p:cBhvr>
                                        <p:cTn id="15" dur="500"/>
                                        <p:tgtEl>
                                          <p:spTgt spid="64614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46149">
                                            <p:txEl>
                                              <p:pRg st="2" end="2"/>
                                            </p:txEl>
                                          </p:spTgt>
                                        </p:tgtEl>
                                        <p:attrNameLst>
                                          <p:attrName>style.visibility</p:attrName>
                                        </p:attrNameLst>
                                      </p:cBhvr>
                                      <p:to>
                                        <p:strVal val="visible"/>
                                      </p:to>
                                    </p:set>
                                    <p:animEffect transition="in" filter="blinds(horizontal)">
                                      <p:cBhvr>
                                        <p:cTn id="20" dur="500"/>
                                        <p:tgtEl>
                                          <p:spTgt spid="646149">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46150"/>
                                        </p:tgtEl>
                                        <p:attrNameLst>
                                          <p:attrName>style.visibility</p:attrName>
                                        </p:attrNameLst>
                                      </p:cBhvr>
                                      <p:to>
                                        <p:strVal val="visible"/>
                                      </p:to>
                                    </p:set>
                                    <p:anim calcmode="lin" valueType="num">
                                      <p:cBhvr additive="base">
                                        <p:cTn id="25" dur="500" fill="hold"/>
                                        <p:tgtEl>
                                          <p:spTgt spid="646150"/>
                                        </p:tgtEl>
                                        <p:attrNameLst>
                                          <p:attrName>ppt_x</p:attrName>
                                        </p:attrNameLst>
                                      </p:cBhvr>
                                      <p:tavLst>
                                        <p:tav tm="0">
                                          <p:val>
                                            <p:strVal val="#ppt_x"/>
                                          </p:val>
                                        </p:tav>
                                        <p:tav tm="100000">
                                          <p:val>
                                            <p:strVal val="#ppt_x"/>
                                          </p:val>
                                        </p:tav>
                                      </p:tavLst>
                                    </p:anim>
                                    <p:anim calcmode="lin" valueType="num">
                                      <p:cBhvr additive="base">
                                        <p:cTn id="26" dur="500" fill="hold"/>
                                        <p:tgtEl>
                                          <p:spTgt spid="64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146C1DEF-A6C6-4DCC-8CEC-3BE8FF7071FD}"/>
              </a:ext>
            </a:extLst>
          </p:cNvPr>
          <p:cNvSpPr>
            <a:spLocks noGrp="1"/>
          </p:cNvSpPr>
          <p:nvPr>
            <p:ph type="sldNum" sz="quarter" idx="12"/>
          </p:nvPr>
        </p:nvSpPr>
        <p:spPr/>
        <p:txBody>
          <a:bodyPr/>
          <a:lstStyle/>
          <a:p>
            <a:fld id="{30AD7973-D8FC-4D99-B2C6-40F0F8EF5805}" type="slidenum">
              <a:rPr lang="en-US" altLang="zh-CN"/>
              <a:pPr/>
              <a:t>96</a:t>
            </a:fld>
            <a:endParaRPr lang="en-US" altLang="zh-CN"/>
          </a:p>
        </p:txBody>
      </p:sp>
      <p:sp>
        <p:nvSpPr>
          <p:cNvPr id="647170" name="Rectangle 2">
            <a:extLst>
              <a:ext uri="{FF2B5EF4-FFF2-40B4-BE49-F238E27FC236}">
                <a16:creationId xmlns:a16="http://schemas.microsoft.com/office/drawing/2014/main" id="{CFB76159-666A-4D49-B252-8A5F0CC0533B}"/>
              </a:ext>
            </a:extLst>
          </p:cNvPr>
          <p:cNvSpPr>
            <a:spLocks noChangeArrowheads="1"/>
          </p:cNvSpPr>
          <p:nvPr/>
        </p:nvSpPr>
        <p:spPr bwMode="auto">
          <a:xfrm>
            <a:off x="179388" y="188913"/>
            <a:ext cx="172720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4000" b="1">
                <a:solidFill>
                  <a:schemeClr val="tx1"/>
                </a:solidFill>
                <a:latin typeface="Times New Roman" panose="02020603050405020304" pitchFamily="18" charset="0"/>
                <a:cs typeface="Times New Roman" panose="02020603050405020304" pitchFamily="18" charset="0"/>
              </a:rPr>
              <a:t>1. </a:t>
            </a:r>
            <a:r>
              <a:rPr lang="zh-CN" altLang="en-US" sz="4000" b="1">
                <a:solidFill>
                  <a:schemeClr val="tx1"/>
                </a:solidFill>
                <a:latin typeface="Times New Roman" panose="02020603050405020304" pitchFamily="18" charset="0"/>
                <a:cs typeface="Times New Roman" panose="02020603050405020304" pitchFamily="18" charset="0"/>
              </a:rPr>
              <a:t>解：</a:t>
            </a:r>
          </a:p>
        </p:txBody>
      </p:sp>
      <p:sp>
        <p:nvSpPr>
          <p:cNvPr id="647171" name="Rectangle 3">
            <a:extLst>
              <a:ext uri="{FF2B5EF4-FFF2-40B4-BE49-F238E27FC236}">
                <a16:creationId xmlns:a16="http://schemas.microsoft.com/office/drawing/2014/main" id="{CCB17856-BD15-44B6-A5F5-CD6B86191668}"/>
              </a:ext>
            </a:extLst>
          </p:cNvPr>
          <p:cNvSpPr>
            <a:spLocks noChangeArrowheads="1"/>
          </p:cNvSpPr>
          <p:nvPr/>
        </p:nvSpPr>
        <p:spPr bwMode="auto">
          <a:xfrm>
            <a:off x="250825" y="836613"/>
            <a:ext cx="8713788"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10000"/>
              </a:spcBef>
              <a:buFontTx/>
              <a:buNone/>
            </a:pPr>
            <a:r>
              <a:rPr lang="en-US" altLang="zh-CN" sz="4000" b="1">
                <a:latin typeface="Times New Roman" panose="02020603050405020304" pitchFamily="18" charset="0"/>
                <a:cs typeface="Times New Roman" panose="02020603050405020304" pitchFamily="18" charset="0"/>
              </a:rPr>
              <a:t>(2)  </a:t>
            </a:r>
            <a:r>
              <a:rPr lang="en-US" altLang="zh-CN" sz="4000" b="1" i="1">
                <a:latin typeface="Times New Roman" panose="02020603050405020304" pitchFamily="18" charset="0"/>
                <a:cs typeface="Times New Roman" panose="02020603050405020304" pitchFamily="18" charset="0"/>
              </a:rPr>
              <a:t>w</a:t>
            </a:r>
            <a:r>
              <a:rPr lang="zh-CN" altLang="en-US" sz="4000" b="1" baseline="-25000">
                <a:latin typeface="Times New Roman" panose="02020603050405020304" pitchFamily="18" charset="0"/>
                <a:cs typeface="Times New Roman" panose="02020603050405020304" pitchFamily="18" charset="0"/>
              </a:rPr>
              <a:t>体</a:t>
            </a:r>
            <a:r>
              <a:rPr lang="zh-CN" altLang="en-US" sz="4000" b="1">
                <a:latin typeface="Times New Roman" panose="02020603050405020304" pitchFamily="18" charset="0"/>
                <a:cs typeface="Times New Roman" panose="02020603050405020304" pitchFamily="18" charset="0"/>
              </a:rPr>
              <a:t> </a:t>
            </a:r>
            <a:r>
              <a:rPr lang="en-US" altLang="zh-CN" sz="4000" b="1">
                <a:latin typeface="Times New Roman" panose="02020603050405020304" pitchFamily="18" charset="0"/>
                <a:cs typeface="Times New Roman" panose="02020603050405020304" pitchFamily="18" charset="0"/>
              </a:rPr>
              <a:t>= </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a:t>
            </a:r>
            <a:r>
              <a:rPr lang="en-US" altLang="zh-CN" sz="4000" b="1" i="1">
                <a:latin typeface="Times New Roman" panose="02020603050405020304" pitchFamily="18" charset="0"/>
                <a:cs typeface="Times New Roman" panose="02020603050405020304" pitchFamily="18" charset="0"/>
                <a:sym typeface="Symbol" panose="05050102010706020507" pitchFamily="18" charset="2"/>
              </a:rPr>
              <a:t>p</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a:t>
            </a:r>
            <a:r>
              <a:rPr lang="en-US" altLang="zh-CN" sz="4000" b="1" i="1">
                <a:latin typeface="Times New Roman" panose="02020603050405020304" pitchFamily="18" charset="0"/>
                <a:cs typeface="Times New Roman" panose="02020603050405020304" pitchFamily="18" charset="0"/>
                <a:sym typeface="Symbol" panose="05050102010706020507" pitchFamily="18" charset="2"/>
              </a:rPr>
              <a:t>V</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 = </a:t>
            </a:r>
            <a:r>
              <a:rPr lang="en-US" altLang="zh-CN" sz="4000" b="1" i="1">
                <a:latin typeface="Times New Roman" panose="02020603050405020304" pitchFamily="18" charset="0"/>
                <a:cs typeface="Times New Roman" panose="02020603050405020304" pitchFamily="18" charset="0"/>
                <a:sym typeface="Symbol" panose="05050102010706020507" pitchFamily="18" charset="2"/>
              </a:rPr>
              <a:t>pV</a:t>
            </a:r>
            <a:r>
              <a:rPr lang="zh-CN" altLang="en-US" sz="4000" b="1" baseline="-25000">
                <a:latin typeface="Times New Roman" panose="02020603050405020304" pitchFamily="18" charset="0"/>
                <a:cs typeface="Times New Roman" panose="02020603050405020304" pitchFamily="18" charset="0"/>
                <a:sym typeface="Symbol" panose="05050102010706020507" pitchFamily="18" charset="2"/>
              </a:rPr>
              <a:t>氢气</a:t>
            </a:r>
            <a:r>
              <a:rPr lang="zh-CN" altLang="en-US" sz="40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4000" b="1" i="1">
                <a:latin typeface="Times New Roman" panose="02020603050405020304" pitchFamily="18" charset="0"/>
                <a:cs typeface="Times New Roman" panose="02020603050405020304" pitchFamily="18" charset="0"/>
                <a:sym typeface="Symbol" panose="05050102010706020507" pitchFamily="18" charset="2"/>
              </a:rPr>
              <a:t>n</a:t>
            </a:r>
            <a:r>
              <a:rPr lang="zh-CN" altLang="en-US" sz="4000" b="1" baseline="-25000">
                <a:latin typeface="Times New Roman" panose="02020603050405020304" pitchFamily="18" charset="0"/>
                <a:cs typeface="Times New Roman" panose="02020603050405020304" pitchFamily="18" charset="0"/>
                <a:sym typeface="Symbol" panose="05050102010706020507" pitchFamily="18" charset="2"/>
              </a:rPr>
              <a:t>氢气</a:t>
            </a:r>
            <a:r>
              <a:rPr lang="en-US" altLang="zh-CN" sz="4000" b="1" i="1">
                <a:latin typeface="Times New Roman" panose="02020603050405020304" pitchFamily="18" charset="0"/>
                <a:cs typeface="Times New Roman" panose="02020603050405020304" pitchFamily="18" charset="0"/>
                <a:sym typeface="Symbol" panose="05050102010706020507" pitchFamily="18" charset="2"/>
              </a:rPr>
              <a:t>RT </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 </a:t>
            </a:r>
          </a:p>
          <a:p>
            <a:pPr>
              <a:lnSpc>
                <a:spcPct val="120000"/>
              </a:lnSpc>
              <a:spcBef>
                <a:spcPct val="10000"/>
              </a:spcBef>
              <a:buFontTx/>
              <a:buNone/>
            </a:pPr>
            <a:r>
              <a:rPr lang="zh-CN" altLang="en-US" sz="4000" b="1">
                <a:latin typeface="Times New Roman" panose="02020603050405020304" pitchFamily="18" charset="0"/>
                <a:cs typeface="Times New Roman" panose="02020603050405020304" pitchFamily="18" charset="0"/>
                <a:sym typeface="Symbol" panose="05050102010706020507" pitchFamily="18" charset="2"/>
              </a:rPr>
              <a:t>根据反应方程式，</a:t>
            </a:r>
            <a:r>
              <a:rPr lang="en-US" altLang="zh-CN" sz="4000" b="1" i="1">
                <a:latin typeface="Times New Roman" panose="02020603050405020304" pitchFamily="18" charset="0"/>
                <a:cs typeface="Times New Roman" panose="02020603050405020304" pitchFamily="18" charset="0"/>
                <a:sym typeface="Symbol" panose="05050102010706020507" pitchFamily="18" charset="2"/>
              </a:rPr>
              <a:t>n</a:t>
            </a:r>
            <a:r>
              <a:rPr lang="zh-CN" altLang="en-US" sz="4000" b="1" baseline="-25000">
                <a:latin typeface="Times New Roman" panose="02020603050405020304" pitchFamily="18" charset="0"/>
                <a:cs typeface="Times New Roman" panose="02020603050405020304" pitchFamily="18" charset="0"/>
                <a:sym typeface="Symbol" panose="05050102010706020507" pitchFamily="18" charset="2"/>
              </a:rPr>
              <a:t>氢气</a:t>
            </a:r>
            <a:r>
              <a:rPr lang="zh-CN" altLang="en-US" sz="40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 0.25 mol, </a:t>
            </a:r>
            <a:r>
              <a:rPr lang="zh-CN" altLang="en-US" sz="4000" b="1">
                <a:latin typeface="Times New Roman" panose="02020603050405020304" pitchFamily="18" charset="0"/>
                <a:cs typeface="Times New Roman" panose="02020603050405020304" pitchFamily="18" charset="0"/>
                <a:sym typeface="Symbol" panose="05050102010706020507" pitchFamily="18" charset="2"/>
              </a:rPr>
              <a:t>故</a:t>
            </a:r>
          </a:p>
          <a:p>
            <a:pPr>
              <a:lnSpc>
                <a:spcPct val="120000"/>
              </a:lnSpc>
              <a:spcBef>
                <a:spcPct val="10000"/>
              </a:spcBef>
              <a:buFontTx/>
              <a:buNone/>
            </a:pPr>
            <a:r>
              <a:rPr lang="en-US" altLang="zh-CN" sz="4000" b="1" i="1">
                <a:latin typeface="Times New Roman" panose="02020603050405020304" pitchFamily="18" charset="0"/>
                <a:cs typeface="Times New Roman" panose="02020603050405020304" pitchFamily="18" charset="0"/>
              </a:rPr>
              <a:t>w</a:t>
            </a:r>
            <a:r>
              <a:rPr lang="zh-CN" altLang="en-US" sz="4000" b="1" baseline="-25000">
                <a:latin typeface="Times New Roman" panose="02020603050405020304" pitchFamily="18" charset="0"/>
                <a:cs typeface="Times New Roman" panose="02020603050405020304" pitchFamily="18" charset="0"/>
              </a:rPr>
              <a:t>体</a:t>
            </a:r>
            <a:r>
              <a:rPr lang="zh-CN" altLang="en-US" sz="4000" b="1">
                <a:latin typeface="Times New Roman" panose="02020603050405020304" pitchFamily="18" charset="0"/>
                <a:cs typeface="Times New Roman" panose="02020603050405020304" pitchFamily="18" charset="0"/>
              </a:rPr>
              <a:t> </a:t>
            </a:r>
            <a:r>
              <a:rPr lang="en-US" altLang="zh-CN" sz="4000" b="1">
                <a:latin typeface="Times New Roman" panose="02020603050405020304" pitchFamily="18" charset="0"/>
                <a:cs typeface="Times New Roman" panose="02020603050405020304" pitchFamily="18" charset="0"/>
              </a:rPr>
              <a:t>= </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0.25 mol  8.314 J•mol</a:t>
            </a:r>
            <a:r>
              <a:rPr lang="en-US" altLang="zh-CN" sz="4000" b="1" baseline="30000">
                <a:latin typeface="Times New Roman" panose="02020603050405020304" pitchFamily="18" charset="0"/>
                <a:cs typeface="Times New Roman" panose="02020603050405020304" pitchFamily="18" charset="0"/>
                <a:sym typeface="Symbol" panose="05050102010706020507" pitchFamily="18" charset="2"/>
              </a:rPr>
              <a:t>–1</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a:t>
            </a:r>
            <a:r>
              <a:rPr lang="en-US" altLang="zh-CN" sz="4000" b="1" baseline="30000">
                <a:latin typeface="Times New Roman" panose="02020603050405020304" pitchFamily="18" charset="0"/>
                <a:cs typeface="Times New Roman" panose="02020603050405020304" pitchFamily="18" charset="0"/>
                <a:sym typeface="Symbol" panose="05050102010706020507" pitchFamily="18" charset="2"/>
              </a:rPr>
              <a:t> </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K</a:t>
            </a:r>
            <a:r>
              <a:rPr lang="en-US" altLang="zh-CN" sz="4000" b="1" baseline="30000">
                <a:latin typeface="Times New Roman" panose="02020603050405020304" pitchFamily="18" charset="0"/>
                <a:cs typeface="Times New Roman" panose="02020603050405020304" pitchFamily="18" charset="0"/>
                <a:sym typeface="Symbol" panose="05050102010706020507" pitchFamily="18" charset="2"/>
              </a:rPr>
              <a:t>–1</a:t>
            </a:r>
            <a:r>
              <a:rPr lang="en-US" altLang="zh-CN" sz="4000" b="1">
                <a:latin typeface="Times New Roman" panose="02020603050405020304" pitchFamily="18" charset="0"/>
                <a:cs typeface="Times New Roman" panose="02020603050405020304" pitchFamily="18" charset="0"/>
                <a:sym typeface="Symbol" panose="05050102010706020507" pitchFamily="18" charset="2"/>
              </a:rPr>
              <a:t>  </a:t>
            </a:r>
          </a:p>
          <a:p>
            <a:pPr>
              <a:lnSpc>
                <a:spcPct val="120000"/>
              </a:lnSpc>
              <a:spcBef>
                <a:spcPct val="10000"/>
              </a:spcBef>
              <a:buFontTx/>
              <a:buNone/>
            </a:pPr>
            <a:r>
              <a:rPr lang="en-US" altLang="zh-CN" sz="4000" b="1">
                <a:latin typeface="Times New Roman" panose="02020603050405020304" pitchFamily="18" charset="0"/>
                <a:cs typeface="Times New Roman" panose="02020603050405020304" pitchFamily="18" charset="0"/>
                <a:sym typeface="Symbol" panose="05050102010706020507" pitchFamily="18" charset="2"/>
              </a:rPr>
              <a:t>          298 K</a:t>
            </a:r>
          </a:p>
          <a:p>
            <a:pPr>
              <a:lnSpc>
                <a:spcPct val="120000"/>
              </a:lnSpc>
              <a:spcBef>
                <a:spcPct val="10000"/>
              </a:spcBef>
              <a:buFontTx/>
              <a:buNone/>
            </a:pPr>
            <a:r>
              <a:rPr lang="en-US" altLang="zh-CN" sz="4000" b="1">
                <a:latin typeface="Times New Roman" panose="02020603050405020304" pitchFamily="18" charset="0"/>
                <a:cs typeface="Times New Roman" panose="02020603050405020304" pitchFamily="18" charset="0"/>
                <a:sym typeface="Symbol" panose="05050102010706020507" pitchFamily="18" charset="2"/>
              </a:rPr>
              <a:t>     = 619 J</a:t>
            </a:r>
            <a:endParaRPr lang="en-US" altLang="en-US" sz="4000" b="1">
              <a:latin typeface="Times New Roman" panose="02020603050405020304" pitchFamily="18" charset="0"/>
              <a:cs typeface="Times New Roman" panose="02020603050405020304" pitchFamily="18" charset="0"/>
              <a:sym typeface="Symbol" panose="05050102010706020507" pitchFamily="18" charset="2"/>
            </a:endParaRPr>
          </a:p>
        </p:txBody>
      </p:sp>
      <p:sp>
        <p:nvSpPr>
          <p:cNvPr id="647172" name="Text Box 4">
            <a:extLst>
              <a:ext uri="{FF2B5EF4-FFF2-40B4-BE49-F238E27FC236}">
                <a16:creationId xmlns:a16="http://schemas.microsoft.com/office/drawing/2014/main" id="{F363E779-C396-45C8-91E6-F5534713A1D0}"/>
              </a:ext>
            </a:extLst>
          </p:cNvPr>
          <p:cNvSpPr txBox="1">
            <a:spLocks noChangeArrowheads="1"/>
          </p:cNvSpPr>
          <p:nvPr/>
        </p:nvSpPr>
        <p:spPr bwMode="auto">
          <a:xfrm>
            <a:off x="323850" y="4941888"/>
            <a:ext cx="8064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4000" b="1">
                <a:latin typeface="Times New Roman" panose="02020603050405020304" pitchFamily="18" charset="0"/>
                <a:cs typeface="Times New Roman" panose="02020603050405020304" pitchFamily="18" charset="0"/>
                <a:sym typeface="Symbol" panose="05050102010706020507" pitchFamily="18" charset="2"/>
              </a:rPr>
              <a:t>若生成的</a:t>
            </a:r>
            <a:r>
              <a:rPr kumimoji="1" lang="en-US" altLang="zh-CN" sz="4000" b="1">
                <a:latin typeface="Times New Roman" panose="02020603050405020304" pitchFamily="18" charset="0"/>
                <a:cs typeface="Times New Roman" panose="02020603050405020304" pitchFamily="18" charset="0"/>
                <a:sym typeface="Symbol" panose="05050102010706020507" pitchFamily="18" charset="2"/>
              </a:rPr>
              <a:t>H</a:t>
            </a:r>
            <a:r>
              <a:rPr kumimoji="1" lang="en-US" altLang="zh-CN" sz="4000" b="1" baseline="-25000">
                <a:latin typeface="Times New Roman" panose="02020603050405020304" pitchFamily="18" charset="0"/>
                <a:cs typeface="Times New Roman" panose="02020603050405020304" pitchFamily="18" charset="0"/>
                <a:sym typeface="Symbol" panose="05050102010706020507" pitchFamily="18" charset="2"/>
              </a:rPr>
              <a:t>2</a:t>
            </a:r>
            <a:r>
              <a:rPr kumimoji="1" lang="zh-CN" altLang="en-US" sz="4000" b="1">
                <a:latin typeface="Times New Roman" panose="02020603050405020304" pitchFamily="18" charset="0"/>
                <a:cs typeface="Times New Roman" panose="02020603050405020304" pitchFamily="18" charset="0"/>
                <a:sym typeface="Symbol" panose="05050102010706020507" pitchFamily="18" charset="2"/>
              </a:rPr>
              <a:t>逸入真空中，</a:t>
            </a:r>
            <a:r>
              <a:rPr kumimoji="1" lang="en-US" altLang="zh-CN" sz="4000" b="1" i="1">
                <a:latin typeface="Times New Roman" panose="02020603050405020304" pitchFamily="18" charset="0"/>
                <a:cs typeface="Times New Roman" panose="02020603050405020304" pitchFamily="18" charset="0"/>
                <a:sym typeface="Symbol" panose="05050102010706020507" pitchFamily="18" charset="2"/>
              </a:rPr>
              <a:t>p</a:t>
            </a:r>
            <a:r>
              <a:rPr kumimoji="1" lang="zh-CN" altLang="en-US" sz="4000" b="1" baseline="-25000">
                <a:latin typeface="Times New Roman" panose="02020603050405020304" pitchFamily="18" charset="0"/>
                <a:cs typeface="Times New Roman" panose="02020603050405020304" pitchFamily="18" charset="0"/>
                <a:sym typeface="Symbol" panose="05050102010706020507" pitchFamily="18" charset="2"/>
              </a:rPr>
              <a:t>外</a:t>
            </a:r>
            <a:r>
              <a:rPr kumimoji="1" lang="zh-CN" altLang="en-US" sz="4000" b="1">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4000" b="1">
                <a:latin typeface="Times New Roman" panose="02020603050405020304" pitchFamily="18" charset="0"/>
                <a:cs typeface="Times New Roman" panose="02020603050405020304" pitchFamily="18" charset="0"/>
                <a:sym typeface="Symbol" panose="05050102010706020507" pitchFamily="18" charset="2"/>
              </a:rPr>
              <a:t>= 0</a:t>
            </a:r>
            <a:r>
              <a:rPr kumimoji="1" lang="zh-CN" altLang="en-US" sz="4000" b="1">
                <a:latin typeface="Times New Roman" panose="02020603050405020304" pitchFamily="18" charset="0"/>
                <a:cs typeface="Times New Roman" panose="02020603050405020304" pitchFamily="18" charset="0"/>
                <a:sym typeface="Symbol" panose="05050102010706020507" pitchFamily="18" charset="2"/>
              </a:rPr>
              <a:t>，则 </a:t>
            </a:r>
            <a:r>
              <a:rPr lang="en-US" altLang="zh-CN" sz="4000" b="1" i="1">
                <a:latin typeface="Times New Roman" panose="02020603050405020304" pitchFamily="18" charset="0"/>
                <a:cs typeface="Times New Roman" panose="02020603050405020304" pitchFamily="18" charset="0"/>
              </a:rPr>
              <a:t>w</a:t>
            </a:r>
            <a:r>
              <a:rPr lang="zh-CN" altLang="en-US" sz="4000" b="1" baseline="-25000">
                <a:latin typeface="Times New Roman" panose="02020603050405020304" pitchFamily="18" charset="0"/>
                <a:cs typeface="Times New Roman" panose="02020603050405020304" pitchFamily="18" charset="0"/>
              </a:rPr>
              <a:t>体</a:t>
            </a:r>
            <a:r>
              <a:rPr kumimoji="1" lang="zh-CN" altLang="en-US" sz="4000" b="1">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4000" b="1">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4000" b="1" i="1">
                <a:latin typeface="Times New Roman" panose="02020603050405020304" pitchFamily="18" charset="0"/>
                <a:cs typeface="Times New Roman" panose="02020603050405020304" pitchFamily="18" charset="0"/>
                <a:sym typeface="Symbol" panose="05050102010706020507" pitchFamily="18" charset="2"/>
              </a:rPr>
              <a:t>p</a:t>
            </a:r>
            <a:r>
              <a:rPr kumimoji="1" lang="en-US" altLang="zh-CN" sz="40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4000" b="1" i="1">
                <a:latin typeface="Times New Roman" panose="02020603050405020304" pitchFamily="18" charset="0"/>
                <a:cs typeface="Times New Roman" panose="02020603050405020304" pitchFamily="18" charset="0"/>
                <a:sym typeface="Symbol" panose="05050102010706020507" pitchFamily="18" charset="2"/>
              </a:rPr>
              <a:t>V</a:t>
            </a:r>
            <a:r>
              <a:rPr kumimoji="1" lang="en-US" altLang="zh-CN" sz="4000" b="1">
                <a:latin typeface="Times New Roman" panose="02020603050405020304" pitchFamily="18" charset="0"/>
                <a:cs typeface="Times New Roman" panose="02020603050405020304" pitchFamily="18" charset="0"/>
                <a:sym typeface="Symbol" panose="05050102010706020507" pitchFamily="18" charset="2"/>
              </a:rPr>
              <a:t> = 0</a:t>
            </a:r>
            <a:r>
              <a:rPr kumimoji="1" lang="zh-CN" altLang="en-US" sz="4000" b="1">
                <a:latin typeface="Times New Roman" panose="02020603050405020304" pitchFamily="18" charset="0"/>
                <a:cs typeface="Times New Roman" panose="02020603050405020304" pitchFamily="18" charset="0"/>
                <a:sym typeface="Symbol" panose="05050102010706020507" pitchFamily="18" charset="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7171">
                                            <p:txEl>
                                              <p:pRg st="0" end="0"/>
                                            </p:txEl>
                                          </p:spTgt>
                                        </p:tgtEl>
                                        <p:attrNameLst>
                                          <p:attrName>style.visibility</p:attrName>
                                        </p:attrNameLst>
                                      </p:cBhvr>
                                      <p:to>
                                        <p:strVal val="visible"/>
                                      </p:to>
                                    </p:set>
                                    <p:animEffect transition="in" filter="blinds(horizontal)">
                                      <p:cBhvr>
                                        <p:cTn id="7" dur="500"/>
                                        <p:tgtEl>
                                          <p:spTgt spid="64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7171">
                                            <p:txEl>
                                              <p:pRg st="1" end="1"/>
                                            </p:txEl>
                                          </p:spTgt>
                                        </p:tgtEl>
                                        <p:attrNameLst>
                                          <p:attrName>style.visibility</p:attrName>
                                        </p:attrNameLst>
                                      </p:cBhvr>
                                      <p:to>
                                        <p:strVal val="visible"/>
                                      </p:to>
                                    </p:set>
                                    <p:animEffect transition="in" filter="blinds(horizontal)">
                                      <p:cBhvr>
                                        <p:cTn id="12" dur="500"/>
                                        <p:tgtEl>
                                          <p:spTgt spid="64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7171">
                                            <p:txEl>
                                              <p:pRg st="2" end="2"/>
                                            </p:txEl>
                                          </p:spTgt>
                                        </p:tgtEl>
                                        <p:attrNameLst>
                                          <p:attrName>style.visibility</p:attrName>
                                        </p:attrNameLst>
                                      </p:cBhvr>
                                      <p:to>
                                        <p:strVal val="visible"/>
                                      </p:to>
                                    </p:set>
                                    <p:animEffect transition="in" filter="blinds(horizontal)">
                                      <p:cBhvr>
                                        <p:cTn id="17" dur="500"/>
                                        <p:tgtEl>
                                          <p:spTgt spid="64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7171">
                                            <p:txEl>
                                              <p:pRg st="3" end="3"/>
                                            </p:txEl>
                                          </p:spTgt>
                                        </p:tgtEl>
                                        <p:attrNameLst>
                                          <p:attrName>style.visibility</p:attrName>
                                        </p:attrNameLst>
                                      </p:cBhvr>
                                      <p:to>
                                        <p:strVal val="visible"/>
                                      </p:to>
                                    </p:set>
                                    <p:animEffect transition="in" filter="blinds(horizontal)">
                                      <p:cBhvr>
                                        <p:cTn id="22" dur="500"/>
                                        <p:tgtEl>
                                          <p:spTgt spid="647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47171">
                                            <p:txEl>
                                              <p:pRg st="4" end="4"/>
                                            </p:txEl>
                                          </p:spTgt>
                                        </p:tgtEl>
                                        <p:attrNameLst>
                                          <p:attrName>style.visibility</p:attrName>
                                        </p:attrNameLst>
                                      </p:cBhvr>
                                      <p:to>
                                        <p:strVal val="visible"/>
                                      </p:to>
                                    </p:set>
                                    <p:animEffect transition="in" filter="blinds(horizontal)">
                                      <p:cBhvr>
                                        <p:cTn id="27" dur="500"/>
                                        <p:tgtEl>
                                          <p:spTgt spid="6471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47172"/>
                                        </p:tgtEl>
                                        <p:attrNameLst>
                                          <p:attrName>style.visibility</p:attrName>
                                        </p:attrNameLst>
                                      </p:cBhvr>
                                      <p:to>
                                        <p:strVal val="visible"/>
                                      </p:to>
                                    </p:set>
                                    <p:animEffect transition="in" filter="blinds(horizontal)">
                                      <p:cBhvr>
                                        <p:cTn id="32" dur="500"/>
                                        <p:tgtEl>
                                          <p:spTgt spid="64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1" grpId="0" build="p"/>
      <p:bldP spid="64717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FE17EE19-3F31-46A3-8E6B-1D4E932A491D}"/>
              </a:ext>
            </a:extLst>
          </p:cNvPr>
          <p:cNvSpPr>
            <a:spLocks noGrp="1"/>
          </p:cNvSpPr>
          <p:nvPr>
            <p:ph type="sldNum" sz="quarter" idx="12"/>
          </p:nvPr>
        </p:nvSpPr>
        <p:spPr/>
        <p:txBody>
          <a:bodyPr/>
          <a:lstStyle/>
          <a:p>
            <a:fld id="{E6DA98C8-2A4D-4AC6-BDDC-6D769520AA32}" type="slidenum">
              <a:rPr lang="en-US" altLang="zh-CN"/>
              <a:pPr/>
              <a:t>97</a:t>
            </a:fld>
            <a:endParaRPr lang="en-US" altLang="zh-CN"/>
          </a:p>
        </p:txBody>
      </p:sp>
      <p:sp>
        <p:nvSpPr>
          <p:cNvPr id="736258" name="Rectangle 2">
            <a:extLst>
              <a:ext uri="{FF2B5EF4-FFF2-40B4-BE49-F238E27FC236}">
                <a16:creationId xmlns:a16="http://schemas.microsoft.com/office/drawing/2014/main" id="{4D6139A5-367E-4424-BDFE-8E65FFA8AD4C}"/>
              </a:ext>
            </a:extLst>
          </p:cNvPr>
          <p:cNvSpPr>
            <a:spLocks noGrp="1" noChangeArrowheads="1"/>
          </p:cNvSpPr>
          <p:nvPr>
            <p:ph type="title"/>
          </p:nvPr>
        </p:nvSpPr>
        <p:spPr>
          <a:xfrm>
            <a:off x="468313" y="188913"/>
            <a:ext cx="8229600" cy="1143000"/>
          </a:xfrm>
        </p:spPr>
        <p:txBody>
          <a:bodyPr/>
          <a:lstStyle/>
          <a:p>
            <a:r>
              <a:rPr lang="zh-CN" altLang="en-US" sz="5400" b="1"/>
              <a:t>第一章作业</a:t>
            </a:r>
          </a:p>
        </p:txBody>
      </p:sp>
      <p:sp>
        <p:nvSpPr>
          <p:cNvPr id="736259" name="Rectangle 3">
            <a:extLst>
              <a:ext uri="{FF2B5EF4-FFF2-40B4-BE49-F238E27FC236}">
                <a16:creationId xmlns:a16="http://schemas.microsoft.com/office/drawing/2014/main" id="{33E049FA-82A6-4332-8D62-6055F02B05A5}"/>
              </a:ext>
            </a:extLst>
          </p:cNvPr>
          <p:cNvSpPr>
            <a:spLocks noGrp="1" noChangeArrowheads="1"/>
          </p:cNvSpPr>
          <p:nvPr>
            <p:ph type="body" idx="1"/>
          </p:nvPr>
        </p:nvSpPr>
        <p:spPr/>
        <p:txBody>
          <a:bodyPr/>
          <a:lstStyle/>
          <a:p>
            <a:pPr>
              <a:buFontTx/>
              <a:buNone/>
            </a:pPr>
            <a:r>
              <a:rPr lang="zh-CN" altLang="en-US" sz="5400" b="1"/>
              <a:t>教材</a:t>
            </a:r>
            <a:r>
              <a:rPr lang="en-US" altLang="zh-CN" sz="5400" b="1"/>
              <a:t>P29-30 </a:t>
            </a:r>
          </a:p>
          <a:p>
            <a:pPr>
              <a:buFontTx/>
              <a:buNone/>
            </a:pPr>
            <a:r>
              <a:rPr lang="en-US" altLang="zh-CN" sz="5400" b="1"/>
              <a:t>     4,   6,   7,   11.</a:t>
            </a:r>
          </a:p>
        </p:txBody>
      </p:sp>
    </p:spTree>
  </p:cSld>
  <p:clrMapOvr>
    <a:masterClrMapping/>
  </p:clrMapOvr>
  <p:transition spd="slow">
    <p:pull dir="rd"/>
  </p:transition>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11074</TotalTime>
  <Words>5612</Words>
  <Application>Microsoft Office PowerPoint</Application>
  <PresentationFormat>全屏显示(4:3)</PresentationFormat>
  <Paragraphs>617</Paragraphs>
  <Slides>97</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97</vt:i4>
      </vt:variant>
    </vt:vector>
  </HeadingPairs>
  <TitlesOfParts>
    <vt:vector size="115" baseType="lpstr">
      <vt:lpstr>Times New Roman</vt:lpstr>
      <vt:lpstr>宋体</vt:lpstr>
      <vt:lpstr>Arial</vt:lpstr>
      <vt:lpstr>楷体_GB2312</vt:lpstr>
      <vt:lpstr>Symbol</vt:lpstr>
      <vt:lpstr>Wingdings</vt:lpstr>
      <vt:lpstr>Tahoma</vt:lpstr>
      <vt:lpstr>Comic Sans MS</vt:lpstr>
      <vt:lpstr>仿宋_GB2312</vt:lpstr>
      <vt:lpstr>幼圆</vt:lpstr>
      <vt:lpstr>Arial Unicode MS</vt:lpstr>
      <vt:lpstr>Cambria Math</vt:lpstr>
      <vt:lpstr>Webdings</vt:lpstr>
      <vt:lpstr>隶书</vt:lpstr>
      <vt:lpstr>1_默认设计模板</vt:lpstr>
      <vt:lpstr>画笔图片</vt:lpstr>
      <vt:lpstr>CS ChemDraw Drawing</vt:lpstr>
      <vt:lpstr>Microsoft 公式 3.0</vt:lpstr>
      <vt:lpstr>PowerPoint 演示文稿</vt:lpstr>
      <vt:lpstr>PowerPoint 演示文稿</vt:lpstr>
      <vt:lpstr>PowerPoint 演示文稿</vt:lpstr>
      <vt:lpstr>第1章   热化学与能源</vt:lpstr>
      <vt:lpstr>1.1 热化学  1.1.1 几个基本概念  1.1.2 热效应及其测量 </vt:lpstr>
      <vt:lpstr>1.1.1 几个基本概念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强度性质：</vt:lpstr>
      <vt:lpstr>系统的状态发生变化，从始态变到终态，就说系统经历了一个热力学过程，简称过程(process)。</vt:lpstr>
      <vt:lpstr>PowerPoint 演示文稿</vt:lpstr>
      <vt:lpstr>PowerPoint 演示文稿</vt:lpstr>
      <vt:lpstr>PowerPoint 演示文稿</vt:lpstr>
      <vt:lpstr>5. 化学计量数(Stoichiometric number)</vt:lpstr>
      <vt:lpstr>PowerPoint 演示文稿</vt:lpstr>
      <vt:lpstr>6. 反应进度(Extent of reaction)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热化学方程式 </vt:lpstr>
      <vt:lpstr>PowerPoint 演示文稿</vt:lpstr>
      <vt:lpstr>PowerPoint 演示文稿</vt:lpstr>
      <vt:lpstr>PowerPoint 演示文稿</vt:lpstr>
      <vt:lpstr>PowerPoint 演示文稿</vt:lpstr>
      <vt:lpstr>PowerPoint 演示文稿</vt:lpstr>
      <vt:lpstr>PowerPoint 演示文稿</vt:lpstr>
      <vt:lpstr>理想气体的热力学能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化学反应中，系统的热力学能变化值为U，应等于生成物的 U生 减去反应物 U反：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盖斯定律 </vt:lpstr>
      <vt:lpstr>PowerPoint 演示文稿</vt:lpstr>
      <vt:lpstr>例如：</vt:lpstr>
      <vt:lpstr>PowerPoint 演示文稿</vt:lpstr>
      <vt:lpstr>PowerPoint 演示文稿</vt:lpstr>
      <vt:lpstr>4. qp 和 qV 的关系</vt:lpstr>
      <vt:lpstr>PowerPoint 演示文稿</vt:lpstr>
      <vt:lpstr>PowerPoint 演示文稿</vt:lpstr>
      <vt:lpstr>摩尔反应焓变rHm :</vt:lpstr>
      <vt:lpstr>PowerPoint 演示文稿</vt:lpstr>
      <vt:lpstr>PowerPoint 演示文稿</vt:lpstr>
      <vt:lpstr>PowerPoint 演示文稿</vt:lpstr>
      <vt:lpstr>1.2.3 反应的标准摩尔焓变</vt:lpstr>
      <vt:lpstr>PowerPoint 演示文稿</vt:lpstr>
      <vt:lpstr>PowerPoint 演示文稿</vt:lpstr>
      <vt:lpstr>PowerPoint 演示文稿</vt:lpstr>
      <vt:lpstr>PowerPoint 演示文稿</vt:lpstr>
      <vt:lpstr>PowerPoint 演示文稿</vt:lpstr>
      <vt:lpstr>PowerPoint 演示文稿</vt:lpstr>
      <vt:lpstr>3. 反应的标准摩尔焓变(rHmƟ)</vt:lpstr>
      <vt:lpstr>PowerPoint 演示文稿</vt:lpstr>
      <vt:lpstr>PowerPoint 演示文稿</vt:lpstr>
      <vt:lpstr>PowerPoint 演示文稿</vt:lpstr>
      <vt:lpstr>PowerPoint 演示文稿</vt:lpstr>
      <vt:lpstr>PowerPoint 演示文稿</vt:lpstr>
      <vt:lpstr>课堂练习</vt:lpstr>
      <vt:lpstr>1. 解：</vt:lpstr>
      <vt:lpstr>PowerPoint 演示文稿</vt:lpstr>
      <vt:lpstr>第一章作业</vt:lpstr>
    </vt:vector>
  </TitlesOfParts>
  <Company>chemistry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化学热力学初步</dc:title>
  <dc:creator>pengjun</dc:creator>
  <cp:lastModifiedBy>张伯望</cp:lastModifiedBy>
  <cp:revision>2330</cp:revision>
  <dcterms:created xsi:type="dcterms:W3CDTF">2001-09-03T07:39:06Z</dcterms:created>
  <dcterms:modified xsi:type="dcterms:W3CDTF">2017-09-07T11:21:12Z</dcterms:modified>
</cp:coreProperties>
</file>