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694" r:id="rId2"/>
    <p:sldId id="695" r:id="rId3"/>
    <p:sldId id="555" r:id="rId4"/>
    <p:sldId id="678" r:id="rId5"/>
    <p:sldId id="742" r:id="rId6"/>
    <p:sldId id="743" r:id="rId7"/>
    <p:sldId id="744" r:id="rId8"/>
    <p:sldId id="649" r:id="rId9"/>
    <p:sldId id="651" r:id="rId10"/>
    <p:sldId id="708" r:id="rId11"/>
    <p:sldId id="709" r:id="rId12"/>
    <p:sldId id="448" r:id="rId13"/>
    <p:sldId id="560" r:id="rId14"/>
    <p:sldId id="710" r:id="rId15"/>
    <p:sldId id="711" r:id="rId16"/>
    <p:sldId id="712" r:id="rId17"/>
    <p:sldId id="713" r:id="rId18"/>
    <p:sldId id="714" r:id="rId19"/>
    <p:sldId id="715" r:id="rId20"/>
    <p:sldId id="716" r:id="rId21"/>
    <p:sldId id="720" r:id="rId22"/>
    <p:sldId id="657" r:id="rId23"/>
    <p:sldId id="623" r:id="rId24"/>
    <p:sldId id="721" r:id="rId25"/>
    <p:sldId id="528" r:id="rId26"/>
    <p:sldId id="455" r:id="rId27"/>
    <p:sldId id="745" r:id="rId28"/>
    <p:sldId id="722" r:id="rId29"/>
    <p:sldId id="724" r:id="rId30"/>
    <p:sldId id="723" r:id="rId31"/>
    <p:sldId id="424" r:id="rId32"/>
    <p:sldId id="635" r:id="rId33"/>
    <p:sldId id="536" r:id="rId34"/>
    <p:sldId id="741" r:id="rId35"/>
    <p:sldId id="535" r:id="rId36"/>
    <p:sldId id="670" r:id="rId37"/>
    <p:sldId id="428" r:id="rId38"/>
    <p:sldId id="640" r:id="rId39"/>
    <p:sldId id="429" r:id="rId40"/>
    <p:sldId id="726" r:id="rId41"/>
    <p:sldId id="385" r:id="rId42"/>
    <p:sldId id="728" r:id="rId43"/>
    <p:sldId id="630" r:id="rId44"/>
    <p:sldId id="740" r:id="rId45"/>
    <p:sldId id="641" r:id="rId46"/>
    <p:sldId id="727" r:id="rId47"/>
    <p:sldId id="733" r:id="rId48"/>
    <p:sldId id="748" r:id="rId49"/>
    <p:sldId id="729" r:id="rId50"/>
    <p:sldId id="735" r:id="rId51"/>
    <p:sldId id="736" r:id="rId52"/>
    <p:sldId id="737" r:id="rId53"/>
    <p:sldId id="436" r:id="rId54"/>
    <p:sldId id="739" r:id="rId55"/>
    <p:sldId id="747" r:id="rId56"/>
    <p:sldId id="634" r:id="rId57"/>
    <p:sldId id="674" r:id="rId58"/>
    <p:sldId id="675" r:id="rId59"/>
    <p:sldId id="676" r:id="rId60"/>
    <p:sldId id="677" r:id="rId61"/>
  </p:sldIdLst>
  <p:sldSz cx="9144000" cy="6858000" type="screen4x3"/>
  <p:notesSz cx="8482013" cy="578167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1600" b="1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600" b="1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600" b="1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600" b="1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600" b="1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1600" b="1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1600" b="1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1600" b="1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1600" b="1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21">
          <p15:clr>
            <a:srgbClr val="A4A3A4"/>
          </p15:clr>
        </p15:guide>
        <p15:guide id="2" pos="267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800000"/>
    <a:srgbClr val="008000"/>
    <a:srgbClr val="CC0066"/>
    <a:srgbClr val="FF33CC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4" autoAdjust="0"/>
    <p:restoredTop sz="94660" autoAdjust="0"/>
  </p:normalViewPr>
  <p:slideViewPr>
    <p:cSldViewPr>
      <p:cViewPr varScale="1">
        <p:scale>
          <a:sx n="83" d="100"/>
          <a:sy n="83" d="100"/>
        </p:scale>
        <p:origin x="131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98"/>
    </p:cViewPr>
  </p:sorterViewPr>
  <p:notesViewPr>
    <p:cSldViewPr>
      <p:cViewPr varScale="1">
        <p:scale>
          <a:sx n="128" d="100"/>
          <a:sy n="128" d="100"/>
        </p:scale>
        <p:origin x="-1536" y="-90"/>
      </p:cViewPr>
      <p:guideLst>
        <p:guide orient="horz" pos="1821"/>
        <p:guide pos="26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4.xml"/><Relationship Id="rId2" Type="http://schemas.openxmlformats.org/officeDocument/2006/relationships/slide" Target="slides/slide13.xml"/><Relationship Id="rId1" Type="http://schemas.openxmlformats.org/officeDocument/2006/relationships/slide" Target="slides/slide12.xml"/><Relationship Id="rId5" Type="http://schemas.openxmlformats.org/officeDocument/2006/relationships/slide" Target="slides/slide40.xml"/><Relationship Id="rId4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420D8B27-76E4-4F4E-8200-A2FAB43415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6750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431" tIns="39716" rIns="79431" bIns="39716" numCol="1" anchor="t" anchorCtr="0" compatLnSpc="1">
            <a:prstTxWarp prst="textNoShape">
              <a:avLst/>
            </a:prstTxWarp>
          </a:bodyPr>
          <a:lstStyle>
            <a:lvl1pPr algn="l" defTabSz="793750">
              <a:defRPr sz="1000" b="0" baseline="0"/>
            </a:lvl1pPr>
          </a:lstStyle>
          <a:p>
            <a:endParaRPr lang="en-US" altLang="zh-CN"/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FC69F2C8-CBBB-4BB7-A7AA-02B6E171EEE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805363" y="0"/>
            <a:ext cx="36750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431" tIns="39716" rIns="79431" bIns="39716" numCol="1" anchor="t" anchorCtr="0" compatLnSpc="1">
            <a:prstTxWarp prst="textNoShape">
              <a:avLst/>
            </a:prstTxWarp>
          </a:bodyPr>
          <a:lstStyle>
            <a:lvl1pPr algn="r" defTabSz="793750">
              <a:defRPr sz="1000" b="0" baseline="0"/>
            </a:lvl1pPr>
          </a:lstStyle>
          <a:p>
            <a:endParaRPr lang="en-US" altLang="zh-CN"/>
          </a:p>
        </p:txBody>
      </p:sp>
      <p:sp>
        <p:nvSpPr>
          <p:cNvPr id="260100" name="Rectangle 4">
            <a:extLst>
              <a:ext uri="{FF2B5EF4-FFF2-40B4-BE49-F238E27FC236}">
                <a16:creationId xmlns:a16="http://schemas.microsoft.com/office/drawing/2014/main" id="{AF495954-7C88-444D-8DC2-6A1E2A54398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5491163"/>
            <a:ext cx="36750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431" tIns="39716" rIns="79431" bIns="39716" numCol="1" anchor="b" anchorCtr="0" compatLnSpc="1">
            <a:prstTxWarp prst="textNoShape">
              <a:avLst/>
            </a:prstTxWarp>
          </a:bodyPr>
          <a:lstStyle>
            <a:lvl1pPr algn="l" defTabSz="793750">
              <a:defRPr sz="1000" b="0" baseline="0"/>
            </a:lvl1pPr>
          </a:lstStyle>
          <a:p>
            <a:endParaRPr lang="en-US" altLang="zh-CN"/>
          </a:p>
        </p:txBody>
      </p:sp>
      <p:sp>
        <p:nvSpPr>
          <p:cNvPr id="260101" name="Rectangle 5">
            <a:extLst>
              <a:ext uri="{FF2B5EF4-FFF2-40B4-BE49-F238E27FC236}">
                <a16:creationId xmlns:a16="http://schemas.microsoft.com/office/drawing/2014/main" id="{AF518CC2-3238-4E0E-B5B2-D7C118BEDF5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805363" y="5491163"/>
            <a:ext cx="36750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431" tIns="39716" rIns="79431" bIns="39716" numCol="1" anchor="b" anchorCtr="0" compatLnSpc="1">
            <a:prstTxWarp prst="textNoShape">
              <a:avLst/>
            </a:prstTxWarp>
          </a:bodyPr>
          <a:lstStyle>
            <a:lvl1pPr algn="r" defTabSz="793750">
              <a:defRPr sz="1000" b="0" baseline="0"/>
            </a:lvl1pPr>
          </a:lstStyle>
          <a:p>
            <a:fld id="{1EC7450E-D93C-49D7-86F0-34AA0E363C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7E5BFEC-C782-4290-84EF-86DE28D1C7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6750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431" tIns="39716" rIns="79431" bIns="39716" numCol="1" anchor="t" anchorCtr="0" compatLnSpc="1">
            <a:prstTxWarp prst="textNoShape">
              <a:avLst/>
            </a:prstTxWarp>
          </a:bodyPr>
          <a:lstStyle>
            <a:lvl1pPr algn="l" defTabSz="793750">
              <a:defRPr sz="1000" b="0" baseline="0"/>
            </a:lvl1pPr>
          </a:lstStyle>
          <a:p>
            <a:endParaRPr lang="en-US" altLang="zh-CN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49A01C6-27AD-4F06-9679-7B53941BCA5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806950" y="0"/>
            <a:ext cx="36750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431" tIns="39716" rIns="79431" bIns="39716" numCol="1" anchor="t" anchorCtr="0" compatLnSpc="1">
            <a:prstTxWarp prst="textNoShape">
              <a:avLst/>
            </a:prstTxWarp>
          </a:bodyPr>
          <a:lstStyle>
            <a:lvl1pPr algn="r" defTabSz="793750">
              <a:defRPr sz="1000" b="0" baseline="0"/>
            </a:lvl1pPr>
          </a:lstStyle>
          <a:p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B764C58-3C46-45DD-81D3-C05108AF26F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2795588" y="433388"/>
            <a:ext cx="2890837" cy="2168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613AD7F6-092C-46D4-810A-0E7B112457C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30300" y="2744788"/>
            <a:ext cx="6221413" cy="260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431" tIns="39716" rIns="79431" bIns="39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11D44AB4-144C-46D2-8BF9-D5E076EB0D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5492750"/>
            <a:ext cx="36750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431" tIns="39716" rIns="79431" bIns="39716" numCol="1" anchor="b" anchorCtr="0" compatLnSpc="1">
            <a:prstTxWarp prst="textNoShape">
              <a:avLst/>
            </a:prstTxWarp>
          </a:bodyPr>
          <a:lstStyle>
            <a:lvl1pPr algn="l" defTabSz="793750">
              <a:defRPr sz="1000" b="0" baseline="0"/>
            </a:lvl1pPr>
          </a:lstStyle>
          <a:p>
            <a:endParaRPr lang="en-US" altLang="zh-CN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3CF34074-C823-437C-8BFE-3A9A0AC372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806950" y="5492750"/>
            <a:ext cx="36750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431" tIns="39716" rIns="79431" bIns="39716" numCol="1" anchor="b" anchorCtr="0" compatLnSpc="1">
            <a:prstTxWarp prst="textNoShape">
              <a:avLst/>
            </a:prstTxWarp>
          </a:bodyPr>
          <a:lstStyle>
            <a:lvl1pPr algn="r" defTabSz="793750">
              <a:defRPr sz="1000" b="0" baseline="0"/>
            </a:lvl1pPr>
          </a:lstStyle>
          <a:p>
            <a:fld id="{5D33451C-892F-4FB3-A98C-605168FB61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314AE-45D4-4EE5-8854-54AFA3D7C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ACA701-5E66-4AEA-B0B7-C82D6BA31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A5A4CA-A299-479B-90A5-3B5593BF9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B3613A-007F-44B4-A485-41777212AB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077037"/>
      </p:ext>
    </p:extLst>
  </p:cSld>
  <p:clrMapOvr>
    <a:masterClrMapping/>
  </p:clrMapOvr>
  <p:transition spd="slow"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057EE-095D-4B6D-83C0-9112F737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923C4-8EA1-4D63-9943-EE63D51FD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3E0383-CFE0-4815-8FA3-19ADDD5962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8E4F68-95EF-4662-A978-CE288C5342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4930644"/>
      </p:ext>
    </p:extLst>
  </p:cSld>
  <p:clrMapOvr>
    <a:masterClrMapping/>
  </p:clrMapOvr>
  <p:transition spd="slow"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32AE6F-7633-448C-ABCF-A5A3F7418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943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8D1D63-BAEE-4BAE-8EFA-7B9F015DA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4213" y="609600"/>
            <a:ext cx="5678487" cy="54943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62CF25-2ADB-45DE-8238-717037110C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DEB263-330A-487A-AB67-C83063C638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975995"/>
      </p:ext>
    </p:extLst>
  </p:cSld>
  <p:clrMapOvr>
    <a:masterClrMapping/>
  </p:clrMapOvr>
  <p:transition spd="slow"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53638-9C76-4480-B2D3-88DDCB37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017CA-CEE4-4E64-AC48-FDDBF168E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56507A-3AD8-44A2-855B-A92E244EEB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01CF59-CC68-426F-A18B-1421E9C7B6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66411"/>
      </p:ext>
    </p:extLst>
  </p:cSld>
  <p:clrMapOvr>
    <a:masterClrMapping/>
  </p:clrMapOvr>
  <p:transition spd="slow"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69DD1-B4B8-49DB-9E38-F1BBC243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F3A981-1193-4077-8D1C-6610ACC5F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8A9822-B8FD-488E-BA87-63A5884A1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6384F5-4516-4251-A67F-F098FAF906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470549"/>
      </p:ext>
    </p:extLst>
  </p:cSld>
  <p:clrMapOvr>
    <a:masterClrMapping/>
  </p:clrMapOvr>
  <p:transition spd="slow"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F9A00-6A87-4A32-85BE-0CDE16AE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73D1B-3C99-46B2-BBE0-DF952B52D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3" y="198913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FFE064-9426-4E8D-B250-E74A33C9E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913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69427E-9071-4850-ADBB-36821973D5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27B482-9341-492B-B0E1-7E9DECA6FE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350095"/>
      </p:ext>
    </p:extLst>
  </p:cSld>
  <p:clrMapOvr>
    <a:masterClrMapping/>
  </p:clrMapOvr>
  <p:transition spd="slow"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E7F6-89E7-4035-9537-BD2C8258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1594E7-72E9-41BA-A282-AD6FE37FE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7A71E5-165A-4486-8A01-F4AF23333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36C016-1FEB-4E35-A23A-4F2FB6D57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225E35-594F-49F0-8A3D-25A2F4DD4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54EE96-AC81-4A45-8117-3777DE0AC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5E3596-5B13-4B0F-832E-A973B2619F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121908"/>
      </p:ext>
    </p:extLst>
  </p:cSld>
  <p:clrMapOvr>
    <a:masterClrMapping/>
  </p:clrMapOvr>
  <p:transition spd="slow"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49C01-D18C-4E4B-9877-4470A1B5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F2503B-C60D-44DC-AF73-D9E8590AC4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920E42-EA0E-4C65-8FEC-A8DD538826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444828"/>
      </p:ext>
    </p:extLst>
  </p:cSld>
  <p:clrMapOvr>
    <a:masterClrMapping/>
  </p:clrMapOvr>
  <p:transition spd="slow"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D41787-324A-463E-9453-B0A63FB796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FCE5DE-03D7-40BE-8B09-D8416E6597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839805"/>
      </p:ext>
    </p:extLst>
  </p:cSld>
  <p:clrMapOvr>
    <a:masterClrMapping/>
  </p:clrMapOvr>
  <p:transition spd="slow"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B1D99-6EEF-4A70-BA0F-DB14432D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FF66F-916D-41B4-98D4-4943D21DA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DA53B-2B86-411F-8715-405C34907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5942BC-335F-4BE8-A9DC-008F6912B6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E6E0E7-C6DA-4917-A256-97572A4FC4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846000"/>
      </p:ext>
    </p:extLst>
  </p:cSld>
  <p:clrMapOvr>
    <a:masterClrMapping/>
  </p:clrMapOvr>
  <p:transition spd="slow"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AAF7B-5113-4D17-9C0F-DA5FFA3F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5BFAF0-3601-4EE9-A4E9-12A2176E1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0317FD-9AEA-4B4A-9D82-A48F276E6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6F58A1-7B97-4AA6-BAAE-6E2A969D2A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9BA689-825A-40AC-B0B9-98AD940ACB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1525826"/>
      </p:ext>
    </p:extLst>
  </p:cSld>
  <p:clrMapOvr>
    <a:masterClrMapping/>
  </p:clrMapOvr>
  <p:transition spd="slow"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E1D8B12-B159-473A-BCEC-FFB5593F7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DBD9148-20EC-4C9F-92A7-88C720FAC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98913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D653689F-D105-4D15-A984-199B1EA943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baseline="0">
                <a:solidFill>
                  <a:schemeClr val="bg2"/>
                </a:solidFill>
              </a:defRPr>
            </a:lvl1pPr>
          </a:lstStyle>
          <a:p>
            <a:fld id="{65EA5692-AC7D-44AB-958D-9F15B3DB9D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4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6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9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1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2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3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4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8759035C-00D4-424C-A5AD-9CBDE192E4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EA3CE-62E4-41E4-ACDF-632F7EAB832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78916" name="Rectangle 3">
            <a:extLst>
              <a:ext uri="{FF2B5EF4-FFF2-40B4-BE49-F238E27FC236}">
                <a16:creationId xmlns:a16="http://schemas.microsoft.com/office/drawing/2014/main" id="{566B35A6-21D1-45C1-AE7A-0122DB9513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2636838"/>
            <a:ext cx="8351838" cy="3313112"/>
          </a:xfrm>
        </p:spPr>
        <p:txBody>
          <a:bodyPr anchor="t"/>
          <a:lstStyle/>
          <a:p>
            <a:pPr algn="l">
              <a:lnSpc>
                <a:spcPct val="130000"/>
              </a:lnSpc>
            </a:pPr>
            <a:r>
              <a:rPr lang="en-US" altLang="zh-CN" sz="4000" b="1"/>
              <a:t>2.1 </a:t>
            </a:r>
            <a:r>
              <a:rPr lang="zh-CN" altLang="en-US" sz="4000" b="1"/>
              <a:t>化学反应的方向和吉布斯函数</a:t>
            </a:r>
            <a:br>
              <a:rPr lang="zh-CN" altLang="en-US" sz="4000" b="1"/>
            </a:br>
            <a:r>
              <a:rPr lang="en-US" altLang="zh-CN" sz="4000" b="1"/>
              <a:t>2.2 </a:t>
            </a:r>
            <a:r>
              <a:rPr lang="zh-CN" altLang="en-US" sz="4000" b="1"/>
              <a:t>化学反应进行的限度和化学平衡</a:t>
            </a:r>
            <a:br>
              <a:rPr lang="zh-CN" altLang="en-US" sz="4000" b="1"/>
            </a:br>
            <a:r>
              <a:rPr lang="en-US" altLang="zh-CN" sz="4000" b="1"/>
              <a:t>2.3 </a:t>
            </a:r>
            <a:r>
              <a:rPr lang="zh-CN" altLang="en-US" sz="4000" b="1"/>
              <a:t>化学反应速率</a:t>
            </a:r>
            <a:br>
              <a:rPr lang="zh-CN" altLang="en-US" sz="4000" b="1"/>
            </a:br>
            <a:r>
              <a:rPr lang="en-US" altLang="zh-CN" sz="4000" b="1">
                <a:solidFill>
                  <a:srgbClr val="008000"/>
                </a:solidFill>
              </a:rPr>
              <a:t>2.4 </a:t>
            </a:r>
            <a:r>
              <a:rPr lang="zh-CN" altLang="en-US" sz="4000" b="1">
                <a:solidFill>
                  <a:srgbClr val="008000"/>
                </a:solidFill>
              </a:rPr>
              <a:t>环境化学和绿色化学</a:t>
            </a:r>
            <a:r>
              <a:rPr lang="en-US" altLang="zh-CN" sz="4000" b="1">
                <a:solidFill>
                  <a:srgbClr val="008000"/>
                </a:solidFill>
              </a:rPr>
              <a:t>(</a:t>
            </a:r>
            <a:r>
              <a:rPr lang="zh-CN" altLang="en-US" sz="4000" b="1">
                <a:solidFill>
                  <a:srgbClr val="008000"/>
                </a:solidFill>
              </a:rPr>
              <a:t>自学</a:t>
            </a:r>
            <a:r>
              <a:rPr lang="en-US" altLang="zh-CN" sz="4000" b="1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678919" name="Rectangle 5">
            <a:extLst>
              <a:ext uri="{FF2B5EF4-FFF2-40B4-BE49-F238E27FC236}">
                <a16:creationId xmlns:a16="http://schemas.microsoft.com/office/drawing/2014/main" id="{538F2E01-ADA0-4142-B99B-C75EB70DA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1249363"/>
            <a:ext cx="84978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4000" baseline="0">
                <a:solidFill>
                  <a:schemeClr val="bg2"/>
                </a:solidFill>
                <a:ea typeface="华文新魏" panose="02010800040101010101" pitchFamily="2" charset="-122"/>
              </a:rPr>
              <a:t>化学反应的基本原理与大气污染控制</a:t>
            </a:r>
            <a:endParaRPr kumimoji="0" lang="zh-CN" altLang="en-US" sz="2800" baseline="0">
              <a:solidFill>
                <a:schemeClr val="bg2"/>
              </a:solidFill>
            </a:endParaRPr>
          </a:p>
        </p:txBody>
      </p:sp>
      <p:sp>
        <p:nvSpPr>
          <p:cNvPr id="678920" name="Rectangle 7">
            <a:extLst>
              <a:ext uri="{FF2B5EF4-FFF2-40B4-BE49-F238E27FC236}">
                <a16:creationId xmlns:a16="http://schemas.microsoft.com/office/drawing/2014/main" id="{4B9891EB-2F64-4C88-B756-713CF5822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96838"/>
            <a:ext cx="2819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 baseline="0">
                <a:solidFill>
                  <a:schemeClr val="bg2"/>
                </a:solidFill>
                <a:ea typeface="华文新魏" panose="02010800040101010101" pitchFamily="2" charset="-122"/>
              </a:rPr>
              <a:t>第</a:t>
            </a:r>
            <a:r>
              <a:rPr lang="en-US" altLang="zh-CN" sz="4800" baseline="0">
                <a:solidFill>
                  <a:schemeClr val="bg2"/>
                </a:solidFill>
                <a:latin typeface="CommercialScript BT" pitchFamily="66" charset="0"/>
                <a:ea typeface="方正书宋繁体" pitchFamily="2" charset="-122"/>
              </a:rPr>
              <a:t>2</a:t>
            </a:r>
            <a:r>
              <a:rPr lang="zh-CN" altLang="en-US" sz="4800" baseline="0">
                <a:solidFill>
                  <a:schemeClr val="bg2"/>
                </a:solidFill>
                <a:ea typeface="华文新魏" panose="02010800040101010101" pitchFamily="2" charset="-122"/>
              </a:rPr>
              <a:t>章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A1C6A4F2-BC05-4953-B054-54B57D12F6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E9E32-F0EC-4322-A171-D5E33775E0D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93250" name="Rectangle 2">
            <a:extLst>
              <a:ext uri="{FF2B5EF4-FFF2-40B4-BE49-F238E27FC236}">
                <a16:creationId xmlns:a16="http://schemas.microsoft.com/office/drawing/2014/main" id="{024C6860-75BA-4DCB-A7BC-F123CD46C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557338"/>
            <a:ext cx="8280400" cy="1511300"/>
          </a:xfrm>
        </p:spPr>
        <p:txBody>
          <a:bodyPr anchor="t"/>
          <a:lstStyle/>
          <a:p>
            <a:pPr algn="just"/>
            <a:r>
              <a:rPr lang="zh-CN" altLang="en-US" sz="3600" b="1">
                <a:latin typeface="宋体" panose="02010600030101010101" pitchFamily="2" charset="-122"/>
              </a:rPr>
              <a:t>定量地描述系统的混乱度</a:t>
            </a:r>
            <a:r>
              <a:rPr lang="en-US" altLang="zh-CN" sz="3600" b="1">
                <a:latin typeface="宋体" panose="02010600030101010101" pitchFamily="2" charset="-122"/>
              </a:rPr>
              <a:t>, </a:t>
            </a:r>
            <a:r>
              <a:rPr lang="zh-CN" altLang="en-US" sz="3600" b="1">
                <a:latin typeface="宋体" panose="02010600030101010101" pitchFamily="2" charset="-122"/>
              </a:rPr>
              <a:t>则要引进微观状态数</a:t>
            </a:r>
            <a:r>
              <a:rPr lang="zh-CN" altLang="en-US" sz="3600" b="1" i="1">
                <a:latin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zh-CN" altLang="en-US" sz="3600" b="1">
                <a:latin typeface="宋体" panose="02010600030101010101" pitchFamily="2" charset="-122"/>
              </a:rPr>
              <a:t>的概念。 </a:t>
            </a:r>
          </a:p>
        </p:txBody>
      </p:sp>
      <p:sp>
        <p:nvSpPr>
          <p:cNvPr id="693251" name="Rectangle 3">
            <a:extLst>
              <a:ext uri="{FF2B5EF4-FFF2-40B4-BE49-F238E27FC236}">
                <a16:creationId xmlns:a16="http://schemas.microsoft.com/office/drawing/2014/main" id="{F4BD0A33-EA49-4940-A2F0-03BDCC1FEB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2924175"/>
            <a:ext cx="8642350" cy="3267075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zh-CN" sz="4000" b="1"/>
              <a:t>3</a:t>
            </a:r>
            <a:r>
              <a:rPr lang="zh-CN" altLang="en-US" sz="4000" b="1"/>
              <a:t>粒子系统</a:t>
            </a:r>
            <a:r>
              <a:rPr lang="en-US" altLang="zh-CN" sz="4000" b="1"/>
              <a:t>:</a:t>
            </a:r>
          </a:p>
          <a:p>
            <a:pPr marL="609600" indent="-609600">
              <a:buFontTx/>
              <a:buAutoNum type="circleNumDbPlain"/>
            </a:pPr>
            <a:r>
              <a:rPr lang="en-US" altLang="zh-CN" sz="4000" b="1"/>
              <a:t> </a:t>
            </a:r>
            <a:r>
              <a:rPr lang="zh-CN" altLang="en-US" sz="4000" b="1"/>
              <a:t>在一个体积中运动。 凡在一个体积</a:t>
            </a:r>
            <a:r>
              <a:rPr lang="en-US" altLang="zh-CN" sz="4000" b="1"/>
              <a:t>, </a:t>
            </a:r>
            <a:r>
              <a:rPr lang="zh-CN" altLang="en-US" sz="4000" b="1"/>
              <a:t>不再考虑相对位置变化。于是</a:t>
            </a:r>
            <a:r>
              <a:rPr lang="en-US" altLang="zh-CN" sz="4000" b="1"/>
              <a:t>, </a:t>
            </a:r>
            <a:r>
              <a:rPr lang="zh-CN" altLang="en-US" sz="4000" b="1"/>
              <a:t>此时只有一种微观状态</a:t>
            </a:r>
            <a:r>
              <a:rPr lang="en-US" altLang="zh-CN" sz="4000" b="1"/>
              <a:t>:                  	        </a:t>
            </a:r>
            <a:r>
              <a:rPr lang="en-US" altLang="zh-CN" sz="4000" b="1" i="1">
                <a:sym typeface="Symbol" panose="05050102010706020507" pitchFamily="18" charset="2"/>
              </a:rPr>
              <a:t></a:t>
            </a:r>
            <a:r>
              <a:rPr lang="en-US" altLang="zh-CN" sz="4000" b="1"/>
              <a:t> = 1</a:t>
            </a:r>
          </a:p>
        </p:txBody>
      </p:sp>
      <p:sp>
        <p:nvSpPr>
          <p:cNvPr id="693253" name="Rectangle 5">
            <a:extLst>
              <a:ext uri="{FF2B5EF4-FFF2-40B4-BE49-F238E27FC236}">
                <a16:creationId xmlns:a16="http://schemas.microsoft.com/office/drawing/2014/main" id="{9C8B6879-404B-46E7-A68D-A26283AFF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36613"/>
            <a:ext cx="57610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4000" baseline="0">
                <a:solidFill>
                  <a:schemeClr val="bg2"/>
                </a:solidFill>
              </a:rPr>
              <a:t>(1) </a:t>
            </a:r>
            <a:r>
              <a:rPr lang="zh-CN" altLang="en-US" sz="4000" baseline="0">
                <a:solidFill>
                  <a:schemeClr val="bg2"/>
                </a:solidFill>
              </a:rPr>
              <a:t>混乱度和微观状态数</a:t>
            </a:r>
          </a:p>
        </p:txBody>
      </p:sp>
      <p:sp>
        <p:nvSpPr>
          <p:cNvPr id="693254" name="Rectangle 6">
            <a:extLst>
              <a:ext uri="{FF2B5EF4-FFF2-40B4-BE49-F238E27FC236}">
                <a16:creationId xmlns:a16="http://schemas.microsoft.com/office/drawing/2014/main" id="{9131FFEC-3D2B-4247-BB68-2C3517F44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5589588"/>
            <a:ext cx="1584325" cy="8636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000" baseline="0">
                <a:solidFill>
                  <a:schemeClr val="bg1"/>
                </a:solidFill>
              </a:rPr>
              <a:t>ABC</a:t>
            </a:r>
          </a:p>
        </p:txBody>
      </p:sp>
      <p:sp>
        <p:nvSpPr>
          <p:cNvPr id="693255" name="Rectangle 2">
            <a:extLst>
              <a:ext uri="{FF2B5EF4-FFF2-40B4-BE49-F238E27FC236}">
                <a16:creationId xmlns:a16="http://schemas.microsoft.com/office/drawing/2014/main" id="{80C3EF06-AC29-4DA1-9647-99E87C6BC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78263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4000" baseline="0"/>
              <a:t>2.  </a:t>
            </a:r>
            <a:r>
              <a:rPr lang="zh-CN" altLang="en-US" sz="4000" baseline="0"/>
              <a:t>反应的熵变</a:t>
            </a:r>
            <a:r>
              <a:rPr lang="en-US" altLang="zh-CN" sz="4000" baseline="0"/>
              <a:t>(Entropy  Change)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1">
            <a:extLst>
              <a:ext uri="{FF2B5EF4-FFF2-40B4-BE49-F238E27FC236}">
                <a16:creationId xmlns:a16="http://schemas.microsoft.com/office/drawing/2014/main" id="{57CEEA47-6461-48D8-B4EB-9A6AAB3CF7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BC0E3-91BF-4A59-8E38-746E32FA060E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94274" name="Rectangle 2">
            <a:extLst>
              <a:ext uri="{FF2B5EF4-FFF2-40B4-BE49-F238E27FC236}">
                <a16:creationId xmlns:a16="http://schemas.microsoft.com/office/drawing/2014/main" id="{8103F5F6-DB3F-40D6-B00F-9EA7984BD747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50825" y="188913"/>
            <a:ext cx="7772400" cy="1666875"/>
          </a:xfrm>
          <a:noFill/>
          <a:ln/>
        </p:spPr>
        <p:txBody>
          <a:bodyPr/>
          <a:lstStyle/>
          <a:p>
            <a:pPr marL="838200" indent="-838200" algn="l">
              <a:lnSpc>
                <a:spcPct val="110000"/>
              </a:lnSpc>
              <a:buFontTx/>
              <a:buAutoNum type="circleNumDbPlain" startAt="2"/>
            </a:pPr>
            <a:r>
              <a:rPr lang="zh-CN" altLang="en-US" b="1"/>
              <a:t>在两个体积中运动</a:t>
            </a:r>
            <a:r>
              <a:rPr lang="en-US" altLang="zh-CN" b="1"/>
              <a:t>: </a:t>
            </a:r>
            <a:br>
              <a:rPr lang="en-US" altLang="zh-CN" b="1"/>
            </a:br>
            <a:r>
              <a:rPr lang="en-US" altLang="zh-CN" b="1"/>
              <a:t> </a:t>
            </a:r>
            <a:r>
              <a:rPr lang="zh-CN" altLang="en-US" b="1">
                <a:latin typeface="宋体" panose="02010600030101010101" pitchFamily="2" charset="-122"/>
              </a:rPr>
              <a:t>微观状态数 </a:t>
            </a:r>
            <a:r>
              <a:rPr lang="zh-CN" altLang="en-US" b="1" i="1">
                <a:sym typeface="Symbol" panose="05050102010706020507" pitchFamily="18" charset="2"/>
              </a:rPr>
              <a:t></a:t>
            </a:r>
            <a:r>
              <a:rPr lang="zh-CN" altLang="en-US" b="1"/>
              <a:t>  </a:t>
            </a:r>
            <a:r>
              <a:rPr lang="en-US" altLang="zh-CN" b="1"/>
              <a:t>= 8</a:t>
            </a:r>
          </a:p>
        </p:txBody>
      </p:sp>
      <p:grpSp>
        <p:nvGrpSpPr>
          <p:cNvPr id="694275" name="Group 3">
            <a:extLst>
              <a:ext uri="{FF2B5EF4-FFF2-40B4-BE49-F238E27FC236}">
                <a16:creationId xmlns:a16="http://schemas.microsoft.com/office/drawing/2014/main" id="{B9D43273-1DBE-430A-82BD-8056B2EA2608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2133600"/>
            <a:ext cx="2017712" cy="1871663"/>
            <a:chOff x="1565" y="2931"/>
            <a:chExt cx="1271" cy="1179"/>
          </a:xfrm>
        </p:grpSpPr>
        <p:grpSp>
          <p:nvGrpSpPr>
            <p:cNvPr id="694276" name="Group 4">
              <a:extLst>
                <a:ext uri="{FF2B5EF4-FFF2-40B4-BE49-F238E27FC236}">
                  <a16:creationId xmlns:a16="http://schemas.microsoft.com/office/drawing/2014/main" id="{09A6D4AB-4860-4DAD-B843-29C8CB57BD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2931"/>
              <a:ext cx="1271" cy="544"/>
              <a:chOff x="1927" y="3022"/>
              <a:chExt cx="1271" cy="544"/>
            </a:xfrm>
          </p:grpSpPr>
          <p:sp>
            <p:nvSpPr>
              <p:cNvPr id="694277" name="Rectangle 5">
                <a:extLst>
                  <a:ext uri="{FF2B5EF4-FFF2-40B4-BE49-F238E27FC236}">
                    <a16:creationId xmlns:a16="http://schemas.microsoft.com/office/drawing/2014/main" id="{9CD77B8F-25DB-49BE-B8C7-7B5458FEF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022"/>
                <a:ext cx="635" cy="54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3200" baseline="0">
                    <a:solidFill>
                      <a:schemeClr val="bg2"/>
                    </a:solidFill>
                  </a:rPr>
                  <a:t>A</a:t>
                </a:r>
              </a:p>
            </p:txBody>
          </p:sp>
          <p:sp>
            <p:nvSpPr>
              <p:cNvPr id="694278" name="Rectangle 6">
                <a:extLst>
                  <a:ext uri="{FF2B5EF4-FFF2-40B4-BE49-F238E27FC236}">
                    <a16:creationId xmlns:a16="http://schemas.microsoft.com/office/drawing/2014/main" id="{77E2800A-A842-40FB-A63A-29F1CCECA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" y="3022"/>
                <a:ext cx="635" cy="54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3200" baseline="0">
                    <a:solidFill>
                      <a:schemeClr val="bg2"/>
                    </a:solidFill>
                  </a:rPr>
                  <a:t>BC</a:t>
                </a:r>
              </a:p>
            </p:txBody>
          </p:sp>
        </p:grpSp>
        <p:grpSp>
          <p:nvGrpSpPr>
            <p:cNvPr id="694279" name="Group 7">
              <a:extLst>
                <a:ext uri="{FF2B5EF4-FFF2-40B4-BE49-F238E27FC236}">
                  <a16:creationId xmlns:a16="http://schemas.microsoft.com/office/drawing/2014/main" id="{452247C7-133B-45B1-A6B6-F7B3010E96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3566"/>
              <a:ext cx="1271" cy="544"/>
              <a:chOff x="1927" y="3022"/>
              <a:chExt cx="1271" cy="544"/>
            </a:xfrm>
          </p:grpSpPr>
          <p:sp>
            <p:nvSpPr>
              <p:cNvPr id="694280" name="Rectangle 8">
                <a:extLst>
                  <a:ext uri="{FF2B5EF4-FFF2-40B4-BE49-F238E27FC236}">
                    <a16:creationId xmlns:a16="http://schemas.microsoft.com/office/drawing/2014/main" id="{371A54EE-220B-4665-8BFD-8379DAF31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022"/>
                <a:ext cx="635" cy="54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3200" baseline="0">
                    <a:solidFill>
                      <a:schemeClr val="bg2"/>
                    </a:solidFill>
                  </a:rPr>
                  <a:t>BC</a:t>
                </a:r>
              </a:p>
            </p:txBody>
          </p:sp>
          <p:sp>
            <p:nvSpPr>
              <p:cNvPr id="694281" name="Rectangle 9">
                <a:extLst>
                  <a:ext uri="{FF2B5EF4-FFF2-40B4-BE49-F238E27FC236}">
                    <a16:creationId xmlns:a16="http://schemas.microsoft.com/office/drawing/2014/main" id="{FEAFCEFE-4056-473C-AE46-2526F3123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" y="3022"/>
                <a:ext cx="635" cy="54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3200" baseline="0">
                    <a:solidFill>
                      <a:schemeClr val="bg2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694282" name="Group 10">
            <a:extLst>
              <a:ext uri="{FF2B5EF4-FFF2-40B4-BE49-F238E27FC236}">
                <a16:creationId xmlns:a16="http://schemas.microsoft.com/office/drawing/2014/main" id="{915B8EDA-0DAF-44AC-95DF-05C7E9B61B3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133600"/>
            <a:ext cx="2017713" cy="1871663"/>
            <a:chOff x="2925" y="2931"/>
            <a:chExt cx="1271" cy="1179"/>
          </a:xfrm>
        </p:grpSpPr>
        <p:grpSp>
          <p:nvGrpSpPr>
            <p:cNvPr id="694283" name="Group 11">
              <a:extLst>
                <a:ext uri="{FF2B5EF4-FFF2-40B4-BE49-F238E27FC236}">
                  <a16:creationId xmlns:a16="http://schemas.microsoft.com/office/drawing/2014/main" id="{75C9EF69-B7E3-4488-89D8-932B9EDEE4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2931"/>
              <a:ext cx="1271" cy="544"/>
              <a:chOff x="1927" y="3022"/>
              <a:chExt cx="1271" cy="544"/>
            </a:xfrm>
          </p:grpSpPr>
          <p:sp>
            <p:nvSpPr>
              <p:cNvPr id="694284" name="Rectangle 12">
                <a:extLst>
                  <a:ext uri="{FF2B5EF4-FFF2-40B4-BE49-F238E27FC236}">
                    <a16:creationId xmlns:a16="http://schemas.microsoft.com/office/drawing/2014/main" id="{E9DA30E5-FF3D-445D-8DDC-69B11FF76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022"/>
                <a:ext cx="635" cy="54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3200" baseline="0">
                    <a:solidFill>
                      <a:schemeClr val="bg2"/>
                    </a:solidFill>
                  </a:rPr>
                  <a:t>B</a:t>
                </a:r>
              </a:p>
            </p:txBody>
          </p:sp>
          <p:sp>
            <p:nvSpPr>
              <p:cNvPr id="694285" name="Rectangle 13">
                <a:extLst>
                  <a:ext uri="{FF2B5EF4-FFF2-40B4-BE49-F238E27FC236}">
                    <a16:creationId xmlns:a16="http://schemas.microsoft.com/office/drawing/2014/main" id="{DA5AAEED-9169-4EFB-A991-44BC06D0C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" y="3022"/>
                <a:ext cx="635" cy="54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3200" baseline="0">
                    <a:solidFill>
                      <a:schemeClr val="bg2"/>
                    </a:solidFill>
                  </a:rPr>
                  <a:t>AC</a:t>
                </a:r>
              </a:p>
            </p:txBody>
          </p:sp>
        </p:grpSp>
        <p:grpSp>
          <p:nvGrpSpPr>
            <p:cNvPr id="694286" name="Group 14">
              <a:extLst>
                <a:ext uri="{FF2B5EF4-FFF2-40B4-BE49-F238E27FC236}">
                  <a16:creationId xmlns:a16="http://schemas.microsoft.com/office/drawing/2014/main" id="{B3568819-5DA5-41BB-9F27-87910F6D30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3566"/>
              <a:ext cx="1271" cy="544"/>
              <a:chOff x="1927" y="3022"/>
              <a:chExt cx="1271" cy="544"/>
            </a:xfrm>
          </p:grpSpPr>
          <p:sp>
            <p:nvSpPr>
              <p:cNvPr id="694287" name="Rectangle 15">
                <a:extLst>
                  <a:ext uri="{FF2B5EF4-FFF2-40B4-BE49-F238E27FC236}">
                    <a16:creationId xmlns:a16="http://schemas.microsoft.com/office/drawing/2014/main" id="{E70630FF-A0BD-40DC-8E8E-02902C65F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022"/>
                <a:ext cx="635" cy="54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3200" baseline="0">
                    <a:solidFill>
                      <a:schemeClr val="bg2"/>
                    </a:solidFill>
                  </a:rPr>
                  <a:t>AC</a:t>
                </a:r>
              </a:p>
            </p:txBody>
          </p:sp>
          <p:sp>
            <p:nvSpPr>
              <p:cNvPr id="694288" name="Rectangle 16">
                <a:extLst>
                  <a:ext uri="{FF2B5EF4-FFF2-40B4-BE49-F238E27FC236}">
                    <a16:creationId xmlns:a16="http://schemas.microsoft.com/office/drawing/2014/main" id="{9B5CE324-0368-4B98-9962-19F2194AB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" y="3022"/>
                <a:ext cx="635" cy="54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3200" baseline="0">
                    <a:solidFill>
                      <a:schemeClr val="bg2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694289" name="Group 17">
            <a:extLst>
              <a:ext uri="{FF2B5EF4-FFF2-40B4-BE49-F238E27FC236}">
                <a16:creationId xmlns:a16="http://schemas.microsoft.com/office/drawing/2014/main" id="{B3538F4C-073D-4C74-BE0E-E76271845380}"/>
              </a:ext>
            </a:extLst>
          </p:cNvPr>
          <p:cNvGrpSpPr>
            <a:grpSpLocks/>
          </p:cNvGrpSpPr>
          <p:nvPr/>
        </p:nvGrpSpPr>
        <p:grpSpPr bwMode="auto">
          <a:xfrm>
            <a:off x="6804025" y="2133600"/>
            <a:ext cx="2017713" cy="1871663"/>
            <a:chOff x="4286" y="2931"/>
            <a:chExt cx="1271" cy="1179"/>
          </a:xfrm>
        </p:grpSpPr>
        <p:grpSp>
          <p:nvGrpSpPr>
            <p:cNvPr id="694290" name="Group 18">
              <a:extLst>
                <a:ext uri="{FF2B5EF4-FFF2-40B4-BE49-F238E27FC236}">
                  <a16:creationId xmlns:a16="http://schemas.microsoft.com/office/drawing/2014/main" id="{8F83BC62-C6CE-4D68-A377-6C1E00709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6" y="2931"/>
              <a:ext cx="1271" cy="544"/>
              <a:chOff x="1927" y="3022"/>
              <a:chExt cx="1271" cy="544"/>
            </a:xfrm>
          </p:grpSpPr>
          <p:sp>
            <p:nvSpPr>
              <p:cNvPr id="694291" name="Rectangle 19">
                <a:extLst>
                  <a:ext uri="{FF2B5EF4-FFF2-40B4-BE49-F238E27FC236}">
                    <a16:creationId xmlns:a16="http://schemas.microsoft.com/office/drawing/2014/main" id="{66AA350C-D38C-4DA6-B20D-77DFF63DB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022"/>
                <a:ext cx="635" cy="54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3200" baseline="0">
                    <a:solidFill>
                      <a:schemeClr val="bg2"/>
                    </a:solidFill>
                  </a:rPr>
                  <a:t>C</a:t>
                </a:r>
              </a:p>
            </p:txBody>
          </p:sp>
          <p:sp>
            <p:nvSpPr>
              <p:cNvPr id="694292" name="Rectangle 20">
                <a:extLst>
                  <a:ext uri="{FF2B5EF4-FFF2-40B4-BE49-F238E27FC236}">
                    <a16:creationId xmlns:a16="http://schemas.microsoft.com/office/drawing/2014/main" id="{82FA332C-B2E9-4A21-9FF3-F74AC8677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" y="3022"/>
                <a:ext cx="635" cy="54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3200" baseline="0">
                    <a:solidFill>
                      <a:schemeClr val="bg2"/>
                    </a:solidFill>
                  </a:rPr>
                  <a:t>AB</a:t>
                </a:r>
              </a:p>
            </p:txBody>
          </p:sp>
        </p:grpSp>
        <p:grpSp>
          <p:nvGrpSpPr>
            <p:cNvPr id="694293" name="Group 21">
              <a:extLst>
                <a:ext uri="{FF2B5EF4-FFF2-40B4-BE49-F238E27FC236}">
                  <a16:creationId xmlns:a16="http://schemas.microsoft.com/office/drawing/2014/main" id="{60E1D65E-0C63-4532-A985-AB891CE6F8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6" y="3566"/>
              <a:ext cx="1271" cy="544"/>
              <a:chOff x="1927" y="3022"/>
              <a:chExt cx="1271" cy="544"/>
            </a:xfrm>
          </p:grpSpPr>
          <p:sp>
            <p:nvSpPr>
              <p:cNvPr id="694294" name="Rectangle 22">
                <a:extLst>
                  <a:ext uri="{FF2B5EF4-FFF2-40B4-BE49-F238E27FC236}">
                    <a16:creationId xmlns:a16="http://schemas.microsoft.com/office/drawing/2014/main" id="{17C9DA84-724B-4AD8-9C77-CFB8C0568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022"/>
                <a:ext cx="635" cy="54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3200" baseline="0">
                    <a:solidFill>
                      <a:schemeClr val="bg2"/>
                    </a:solidFill>
                  </a:rPr>
                  <a:t>AB</a:t>
                </a:r>
              </a:p>
            </p:txBody>
          </p:sp>
          <p:sp>
            <p:nvSpPr>
              <p:cNvPr id="694295" name="Rectangle 23">
                <a:extLst>
                  <a:ext uri="{FF2B5EF4-FFF2-40B4-BE49-F238E27FC236}">
                    <a16:creationId xmlns:a16="http://schemas.microsoft.com/office/drawing/2014/main" id="{5D72DC21-13A8-42A2-A7AC-362DA767C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" y="3022"/>
                <a:ext cx="635" cy="54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3200" baseline="0">
                    <a:solidFill>
                      <a:schemeClr val="bg2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694296" name="Group 24">
            <a:extLst>
              <a:ext uri="{FF2B5EF4-FFF2-40B4-BE49-F238E27FC236}">
                <a16:creationId xmlns:a16="http://schemas.microsoft.com/office/drawing/2014/main" id="{6B410545-AE33-4CEB-91C9-266D105C6AC3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133600"/>
            <a:ext cx="2017713" cy="1871663"/>
            <a:chOff x="204" y="2931"/>
            <a:chExt cx="1271" cy="1179"/>
          </a:xfrm>
        </p:grpSpPr>
        <p:grpSp>
          <p:nvGrpSpPr>
            <p:cNvPr id="694297" name="Group 25">
              <a:extLst>
                <a:ext uri="{FF2B5EF4-FFF2-40B4-BE49-F238E27FC236}">
                  <a16:creationId xmlns:a16="http://schemas.microsoft.com/office/drawing/2014/main" id="{E70D1342-07BA-4366-ACA3-D67A91AF8B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2931"/>
              <a:ext cx="1271" cy="544"/>
              <a:chOff x="1927" y="3022"/>
              <a:chExt cx="1271" cy="544"/>
            </a:xfrm>
          </p:grpSpPr>
          <p:sp>
            <p:nvSpPr>
              <p:cNvPr id="694298" name="Rectangle 26">
                <a:extLst>
                  <a:ext uri="{FF2B5EF4-FFF2-40B4-BE49-F238E27FC236}">
                    <a16:creationId xmlns:a16="http://schemas.microsoft.com/office/drawing/2014/main" id="{191CBE28-664F-4C14-9839-42FA4A3A2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022"/>
                <a:ext cx="635" cy="54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3200" baseline="0">
                    <a:solidFill>
                      <a:schemeClr val="bg2"/>
                    </a:solidFill>
                  </a:rPr>
                  <a:t>ABC</a:t>
                </a:r>
              </a:p>
            </p:txBody>
          </p:sp>
          <p:sp>
            <p:nvSpPr>
              <p:cNvPr id="694299" name="Rectangle 27">
                <a:extLst>
                  <a:ext uri="{FF2B5EF4-FFF2-40B4-BE49-F238E27FC236}">
                    <a16:creationId xmlns:a16="http://schemas.microsoft.com/office/drawing/2014/main" id="{257CABA0-F961-4C65-8943-A697A2545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" y="3022"/>
                <a:ext cx="635" cy="54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3200" baseline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694300" name="Group 28">
              <a:extLst>
                <a:ext uri="{FF2B5EF4-FFF2-40B4-BE49-F238E27FC236}">
                  <a16:creationId xmlns:a16="http://schemas.microsoft.com/office/drawing/2014/main" id="{2ED25809-BF1F-4435-8DD6-44B19767E4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3566"/>
              <a:ext cx="1271" cy="544"/>
              <a:chOff x="1927" y="3022"/>
              <a:chExt cx="1271" cy="544"/>
            </a:xfrm>
          </p:grpSpPr>
          <p:sp>
            <p:nvSpPr>
              <p:cNvPr id="694301" name="Rectangle 29">
                <a:extLst>
                  <a:ext uri="{FF2B5EF4-FFF2-40B4-BE49-F238E27FC236}">
                    <a16:creationId xmlns:a16="http://schemas.microsoft.com/office/drawing/2014/main" id="{9277BDC3-AECD-4846-89D2-838C845DE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022"/>
                <a:ext cx="635" cy="54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3200" baseline="0">
                  <a:solidFill>
                    <a:schemeClr val="bg2"/>
                  </a:solidFill>
                </a:endParaRPr>
              </a:p>
            </p:txBody>
          </p:sp>
          <p:sp>
            <p:nvSpPr>
              <p:cNvPr id="694302" name="Rectangle 30">
                <a:extLst>
                  <a:ext uri="{FF2B5EF4-FFF2-40B4-BE49-F238E27FC236}">
                    <a16:creationId xmlns:a16="http://schemas.microsoft.com/office/drawing/2014/main" id="{A3DE2446-6527-419B-B083-EEDB1AFD9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" y="3022"/>
                <a:ext cx="635" cy="54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3200" baseline="0">
                    <a:solidFill>
                      <a:schemeClr val="bg2"/>
                    </a:solidFill>
                  </a:rPr>
                  <a:t>ABC</a:t>
                </a:r>
              </a:p>
            </p:txBody>
          </p:sp>
        </p:grpSp>
      </p:grpSp>
      <p:sp>
        <p:nvSpPr>
          <p:cNvPr id="694303" name="Rectangle 31">
            <a:extLst>
              <a:ext uri="{FF2B5EF4-FFF2-40B4-BE49-F238E27FC236}">
                <a16:creationId xmlns:a16="http://schemas.microsoft.com/office/drawing/2014/main" id="{B47D0E89-7223-41D2-922A-605602C42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579938"/>
            <a:ext cx="6840538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4800" baseline="0">
                <a:latin typeface="宋体" panose="02010600030101010101" pitchFamily="2" charset="-122"/>
              </a:rPr>
              <a:t>微观状态数</a:t>
            </a:r>
            <a:r>
              <a:rPr lang="zh-CN" altLang="en-US" sz="4800" i="1" baseline="0">
                <a:latin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zh-CN" altLang="en-US" sz="4800" baseline="0">
                <a:latin typeface="宋体" panose="02010600030101010101" pitchFamily="2" charset="-122"/>
                <a:sym typeface="Symbol" panose="05050102010706020507" pitchFamily="18" charset="2"/>
              </a:rPr>
              <a:t>越</a:t>
            </a:r>
            <a:r>
              <a:rPr lang="zh-CN" altLang="en-US" sz="4800" baseline="0">
                <a:latin typeface="宋体" panose="02010600030101010101" pitchFamily="2" charset="-122"/>
              </a:rPr>
              <a:t>大</a:t>
            </a:r>
            <a:r>
              <a:rPr lang="zh-CN" altLang="en-US" sz="4800" baseline="0">
                <a:latin typeface="宋体" panose="02010600030101010101" pitchFamily="2" charset="-122"/>
                <a:sym typeface="Symbol" panose="05050102010706020507" pitchFamily="18" charset="2"/>
              </a:rPr>
              <a:t>，表明</a:t>
            </a:r>
            <a:r>
              <a:rPr lang="zh-CN" altLang="en-US" sz="4800" baseline="0">
                <a:latin typeface="宋体" panose="02010600030101010101" pitchFamily="2" charset="-122"/>
              </a:rPr>
              <a:t>系统的混乱度越大。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3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B9614EF5-DC68-4D02-A514-892F4E3F8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8CF59-55C1-4E0E-B8D8-22CE3E378357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19490" name="Rectangle 1026">
            <a:extLst>
              <a:ext uri="{FF2B5EF4-FFF2-40B4-BE49-F238E27FC236}">
                <a16:creationId xmlns:a16="http://schemas.microsoft.com/office/drawing/2014/main" id="{47FE60BE-EC32-473B-9ED5-6B4F9411E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8913"/>
            <a:ext cx="46148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400" baseline="0">
                <a:solidFill>
                  <a:schemeClr val="bg2"/>
                </a:solidFill>
              </a:rPr>
              <a:t>(2)   </a:t>
            </a:r>
            <a:r>
              <a:rPr lang="zh-CN" altLang="en-US" sz="4400" baseline="0">
                <a:solidFill>
                  <a:schemeClr val="bg2"/>
                </a:solidFill>
              </a:rPr>
              <a:t>状态函数    熵</a:t>
            </a:r>
          </a:p>
        </p:txBody>
      </p:sp>
      <p:sp>
        <p:nvSpPr>
          <p:cNvPr id="319491" name="Rectangle 1027">
            <a:extLst>
              <a:ext uri="{FF2B5EF4-FFF2-40B4-BE49-F238E27FC236}">
                <a16:creationId xmlns:a16="http://schemas.microsoft.com/office/drawing/2014/main" id="{7628F205-8A21-44D6-A665-6963CD4B0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908050"/>
            <a:ext cx="8497887" cy="377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4400" baseline="0">
                <a:solidFill>
                  <a:schemeClr val="bg2"/>
                </a:solidFill>
                <a:ea typeface="楷体_GB2312" pitchFamily="49" charset="-122"/>
              </a:rPr>
              <a:t>系统的状态一定</a:t>
            </a:r>
            <a:r>
              <a:rPr lang="en-US" altLang="zh-CN" sz="4400" baseline="0">
                <a:solidFill>
                  <a:schemeClr val="bg2"/>
                </a:solidFill>
                <a:ea typeface="楷体_GB2312" pitchFamily="49" charset="-122"/>
              </a:rPr>
              <a:t>, </a:t>
            </a:r>
            <a:r>
              <a:rPr lang="zh-CN" altLang="en-US" sz="4400" baseline="0">
                <a:solidFill>
                  <a:schemeClr val="bg2"/>
                </a:solidFill>
                <a:ea typeface="楷体_GB2312" pitchFamily="49" charset="-122"/>
              </a:rPr>
              <a:t>则系统的微观状态数一定</a:t>
            </a:r>
            <a:r>
              <a:rPr lang="en-US" altLang="zh-CN" sz="4400" baseline="0">
                <a:solidFill>
                  <a:schemeClr val="bg2"/>
                </a:solidFill>
                <a:ea typeface="楷体_GB2312" pitchFamily="49" charset="-122"/>
              </a:rPr>
              <a:t>, </a:t>
            </a:r>
            <a:r>
              <a:rPr lang="zh-CN" altLang="en-US" sz="4400" baseline="0">
                <a:solidFill>
                  <a:schemeClr val="bg2"/>
                </a:solidFill>
                <a:ea typeface="楷体_GB2312" pitchFamily="49" charset="-122"/>
              </a:rPr>
              <a:t>故和微观状态数</a:t>
            </a:r>
            <a:r>
              <a:rPr lang="zh-CN" altLang="en-US" sz="44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</a:t>
            </a:r>
            <a:r>
              <a:rPr lang="zh-CN" altLang="en-US" sz="4400" baseline="0">
                <a:solidFill>
                  <a:schemeClr val="bg2"/>
                </a:solidFill>
                <a:ea typeface="楷体_GB2312" pitchFamily="49" charset="-122"/>
              </a:rPr>
              <a:t> 相关联的应有一种宏观的状态函数</a:t>
            </a:r>
            <a:r>
              <a:rPr lang="en-US" altLang="zh-CN" sz="4400" baseline="0">
                <a:solidFill>
                  <a:schemeClr val="bg2"/>
                </a:solidFill>
                <a:ea typeface="楷体_GB2312" pitchFamily="49" charset="-122"/>
              </a:rPr>
              <a:t>, </a:t>
            </a:r>
            <a:r>
              <a:rPr lang="zh-CN" altLang="en-US" sz="4400" baseline="0">
                <a:solidFill>
                  <a:schemeClr val="bg2"/>
                </a:solidFill>
                <a:ea typeface="楷体_GB2312" pitchFamily="49" charset="-122"/>
              </a:rPr>
              <a:t>可以</a:t>
            </a:r>
            <a:r>
              <a:rPr lang="zh-CN" altLang="en-US" sz="4400" baseline="0">
                <a:solidFill>
                  <a:srgbClr val="0000FF"/>
                </a:solidFill>
                <a:ea typeface="楷体_GB2312" pitchFamily="49" charset="-122"/>
              </a:rPr>
              <a:t>表征系统的混乱度</a:t>
            </a:r>
            <a:r>
              <a:rPr lang="en-US" altLang="zh-CN" sz="4400" baseline="0">
                <a:solidFill>
                  <a:srgbClr val="0000FF"/>
                </a:solidFill>
                <a:ea typeface="楷体_GB2312" pitchFamily="49" charset="-122"/>
              </a:rPr>
              <a:t>, </a:t>
            </a:r>
            <a:r>
              <a:rPr lang="zh-CN" altLang="en-US" sz="4400" baseline="0">
                <a:solidFill>
                  <a:srgbClr val="0000FF"/>
                </a:solidFill>
                <a:ea typeface="楷体_GB2312" pitchFamily="49" charset="-122"/>
              </a:rPr>
              <a:t>这个状态函数是熵 </a:t>
            </a:r>
            <a:r>
              <a:rPr lang="en-US" altLang="zh-CN" sz="4400" baseline="0">
                <a:solidFill>
                  <a:srgbClr val="0000FF"/>
                </a:solidFill>
                <a:ea typeface="楷体_GB2312" pitchFamily="49" charset="-122"/>
              </a:rPr>
              <a:t>(S)</a:t>
            </a:r>
            <a:r>
              <a:rPr lang="zh-CN" altLang="en-US" sz="4400" baseline="0">
                <a:solidFill>
                  <a:srgbClr val="0000FF"/>
                </a:solidFill>
                <a:ea typeface="楷体_GB2312" pitchFamily="49" charset="-122"/>
              </a:rPr>
              <a:t>。</a:t>
            </a:r>
            <a:r>
              <a:rPr lang="zh-CN" altLang="en-US" sz="4400" baseline="0">
                <a:solidFill>
                  <a:schemeClr val="bg2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19498" name="Rectangle 1034">
            <a:extLst>
              <a:ext uri="{FF2B5EF4-FFF2-40B4-BE49-F238E27FC236}">
                <a16:creationId xmlns:a16="http://schemas.microsoft.com/office/drawing/2014/main" id="{910560B9-2529-4411-A16D-A744EF89E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724400"/>
            <a:ext cx="8912225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 baseline="0">
                <a:solidFill>
                  <a:schemeClr val="bg2"/>
                </a:solidFill>
              </a:rPr>
              <a:t>熵  </a:t>
            </a:r>
            <a:r>
              <a:rPr lang="en-US" altLang="zh-CN" sz="4800" baseline="0">
                <a:solidFill>
                  <a:schemeClr val="bg2"/>
                </a:solidFill>
              </a:rPr>
              <a:t>(</a:t>
            </a:r>
            <a:r>
              <a:rPr lang="en-US" altLang="zh-CN" sz="4000" baseline="0">
                <a:solidFill>
                  <a:schemeClr val="bg2"/>
                </a:solidFill>
              </a:rPr>
              <a:t>entropy)</a:t>
            </a:r>
          </a:p>
          <a:p>
            <a:r>
              <a:rPr lang="en-US" altLang="zh-CN" sz="4000">
                <a:solidFill>
                  <a:schemeClr val="bg2"/>
                </a:solidFill>
              </a:rPr>
              <a:t>1923</a:t>
            </a:r>
            <a:r>
              <a:rPr lang="zh-CN" altLang="en-US" sz="4000">
                <a:solidFill>
                  <a:schemeClr val="bg2"/>
                </a:solidFill>
              </a:rPr>
              <a:t>年胡刚复为普朗克在南京讲学时做翻译所建议使用的。</a:t>
            </a:r>
            <a:endParaRPr lang="zh-CN" altLang="en-US" sz="6000" baseline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/>
      <p:bldP spid="3194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id="{7BD1376B-3203-42BF-AFE3-92F861D833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AB0CE-0834-47B2-9103-8243718B617E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04485" name="Rectangle 5">
            <a:extLst>
              <a:ext uri="{FF2B5EF4-FFF2-40B4-BE49-F238E27FC236}">
                <a16:creationId xmlns:a16="http://schemas.microsoft.com/office/drawing/2014/main" id="{5BB76070-C34B-49B0-9E98-25284D0C2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300663"/>
            <a:ext cx="554513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3600" baseline="0">
                <a:solidFill>
                  <a:schemeClr val="bg1"/>
                </a:solidFill>
                <a:cs typeface="Times New Roman" panose="02020603050405020304" pitchFamily="18" charset="0"/>
              </a:rPr>
              <a:t>微观状态数</a:t>
            </a:r>
            <a:r>
              <a:rPr lang="zh-CN" altLang="en-US" sz="3600" baseline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3600" baseline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 algn="just"/>
            <a:r>
              <a:rPr lang="zh-CN" altLang="en-US" sz="3600" baseline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系统混乱度</a:t>
            </a:r>
            <a:r>
              <a:rPr lang="en-US" altLang="zh-CN" sz="3600" baseline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zh-CN" altLang="en-US" sz="3600" baseline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熵。</a:t>
            </a:r>
            <a:endParaRPr lang="zh-CN" altLang="en-US" sz="3600" baseline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404487" name="Rectangle 7">
            <a:extLst>
              <a:ext uri="{FF2B5EF4-FFF2-40B4-BE49-F238E27FC236}">
                <a16:creationId xmlns:a16="http://schemas.microsoft.com/office/drawing/2014/main" id="{DC56C5D4-83E1-4F69-94A8-1C9B1B963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8913"/>
            <a:ext cx="7129462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4000" baseline="0">
                <a:solidFill>
                  <a:schemeClr val="bg2"/>
                </a:solidFill>
              </a:rPr>
              <a:t>玻尔兹曼定理：</a:t>
            </a:r>
          </a:p>
          <a:p>
            <a:pPr algn="l"/>
            <a:r>
              <a:rPr lang="en-US" altLang="zh-CN" sz="4800" i="1" baseline="0">
                <a:solidFill>
                  <a:schemeClr val="bg2"/>
                </a:solidFill>
              </a:rPr>
              <a:t>S</a:t>
            </a:r>
            <a:r>
              <a:rPr lang="en-US" altLang="zh-CN" sz="4800" baseline="0">
                <a:solidFill>
                  <a:schemeClr val="bg2"/>
                </a:solidFill>
              </a:rPr>
              <a:t> = </a:t>
            </a:r>
            <a:r>
              <a:rPr lang="en-US" altLang="zh-CN" sz="4800" i="1" baseline="0">
                <a:solidFill>
                  <a:schemeClr val="bg2"/>
                </a:solidFill>
              </a:rPr>
              <a:t>k</a:t>
            </a:r>
            <a:r>
              <a:rPr lang="en-US" altLang="zh-CN" sz="4800" baseline="0">
                <a:solidFill>
                  <a:schemeClr val="bg2"/>
                </a:solidFill>
              </a:rPr>
              <a:t> ln</a:t>
            </a:r>
            <a:r>
              <a:rPr lang="en-US" altLang="zh-CN" sz="4800" i="1" baseline="0">
                <a:solidFill>
                  <a:schemeClr val="bg2"/>
                </a:solidFill>
                <a:sym typeface="Symbol" panose="05050102010706020507" pitchFamily="18" charset="2"/>
              </a:rPr>
              <a:t></a:t>
            </a:r>
            <a:r>
              <a:rPr lang="en-US" altLang="zh-CN" sz="4400" baseline="0">
                <a:solidFill>
                  <a:schemeClr val="bg2"/>
                </a:solidFill>
              </a:rPr>
              <a:t>     </a:t>
            </a:r>
          </a:p>
          <a:p>
            <a:pPr algn="l"/>
            <a:r>
              <a:rPr lang="en-US" altLang="zh-CN" sz="4400" baseline="0">
                <a:solidFill>
                  <a:schemeClr val="bg2"/>
                </a:solidFill>
              </a:rPr>
              <a:t> (lnX = log</a:t>
            </a:r>
            <a:r>
              <a:rPr lang="en-US" altLang="zh-CN" sz="4400" baseline="-25000">
                <a:solidFill>
                  <a:schemeClr val="bg2"/>
                </a:solidFill>
              </a:rPr>
              <a:t>e</a:t>
            </a:r>
            <a:r>
              <a:rPr lang="en-US" altLang="zh-CN" sz="4400" baseline="0">
                <a:solidFill>
                  <a:schemeClr val="bg2"/>
                </a:solidFill>
              </a:rPr>
              <a:t>X, e = 2.7183) </a:t>
            </a:r>
          </a:p>
        </p:txBody>
      </p:sp>
      <p:graphicFrame>
        <p:nvGraphicFramePr>
          <p:cNvPr id="404493" name="Object 13">
            <a:extLst>
              <a:ext uri="{FF2B5EF4-FFF2-40B4-BE49-F238E27FC236}">
                <a16:creationId xmlns:a16="http://schemas.microsoft.com/office/drawing/2014/main" id="{2FE48599-96B1-450B-A3FF-797CF52FA8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492375"/>
          <a:ext cx="5832475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98" name="公式" r:id="rId3" imgW="1993680" imgH="939600" progId="Equation.3">
                  <p:embed/>
                </p:oleObj>
              </mc:Choice>
              <mc:Fallback>
                <p:oleObj name="公式" r:id="rId3" imgW="1993680" imgH="939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492375"/>
                        <a:ext cx="5832475" cy="27527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4496" name="Group 16">
            <a:extLst>
              <a:ext uri="{FF2B5EF4-FFF2-40B4-BE49-F238E27FC236}">
                <a16:creationId xmlns:a16="http://schemas.microsoft.com/office/drawing/2014/main" id="{82B6C941-888D-43EF-80F7-B9F2F075EEAF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2852738"/>
            <a:ext cx="2927350" cy="3857625"/>
            <a:chOff x="3696" y="1797"/>
            <a:chExt cx="1844" cy="2430"/>
          </a:xfrm>
        </p:grpSpPr>
        <p:pic>
          <p:nvPicPr>
            <p:cNvPr id="404494" name="Picture 14">
              <a:extLst>
                <a:ext uri="{FF2B5EF4-FFF2-40B4-BE49-F238E27FC236}">
                  <a16:creationId xmlns:a16="http://schemas.microsoft.com/office/drawing/2014/main" id="{DDD43C14-0B5F-42F4-8FA3-8D66C2DD0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1797"/>
              <a:ext cx="1844" cy="1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4495" name="Picture 15">
              <a:extLst>
                <a:ext uri="{FF2B5EF4-FFF2-40B4-BE49-F238E27FC236}">
                  <a16:creationId xmlns:a16="http://schemas.microsoft.com/office/drawing/2014/main" id="{E87E6E16-5561-440B-AAEA-7FF8038725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" y="3339"/>
              <a:ext cx="1633" cy="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A3FF16-9886-458F-B102-307ECBD7BD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1AFB7-0B31-4F3F-B502-B94A64BF7E5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695298" name="Rectangle 2">
            <a:extLst>
              <a:ext uri="{FF2B5EF4-FFF2-40B4-BE49-F238E27FC236}">
                <a16:creationId xmlns:a16="http://schemas.microsoft.com/office/drawing/2014/main" id="{563217DA-849E-4054-B0C6-7E74C19B0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1143000"/>
          </a:xfrm>
        </p:spPr>
        <p:txBody>
          <a:bodyPr/>
          <a:lstStyle/>
          <a:p>
            <a:r>
              <a:rPr lang="zh-CN" altLang="en-US" b="1"/>
              <a:t>熵的性质</a:t>
            </a:r>
          </a:p>
        </p:txBody>
      </p:sp>
      <p:sp>
        <p:nvSpPr>
          <p:cNvPr id="695299" name="Rectangle 3">
            <a:extLst>
              <a:ext uri="{FF2B5EF4-FFF2-40B4-BE49-F238E27FC236}">
                <a16:creationId xmlns:a16="http://schemas.microsoft.com/office/drawing/2014/main" id="{27FF1966-83A3-40F5-86C1-9B6EF0091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135937" cy="411480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4000" b="1"/>
              <a:t>熵是状态函数，熵的变化只与始态、终态有关，而与途径无关；</a:t>
            </a:r>
          </a:p>
          <a:p>
            <a:pPr algn="just">
              <a:lnSpc>
                <a:spcPct val="120000"/>
              </a:lnSpc>
            </a:pPr>
            <a:r>
              <a:rPr lang="zh-CN" altLang="en-US" sz="4000" b="1"/>
              <a:t>熵具有加和性，是广度性质；</a:t>
            </a:r>
          </a:p>
          <a:p>
            <a:pPr algn="just">
              <a:lnSpc>
                <a:spcPct val="120000"/>
              </a:lnSpc>
            </a:pPr>
            <a:r>
              <a:rPr lang="zh-CN" altLang="en-US" sz="4000" b="1"/>
              <a:t>熵的绝对数值可以测定（</a:t>
            </a:r>
            <a:r>
              <a:rPr lang="zh-CN" altLang="en-US" sz="4000" b="1">
                <a:solidFill>
                  <a:schemeClr val="hlink"/>
                </a:solidFill>
              </a:rPr>
              <a:t>与 </a:t>
            </a:r>
            <a:r>
              <a:rPr lang="en-US" altLang="zh-CN" sz="4000" b="1" i="1">
                <a:solidFill>
                  <a:schemeClr val="hlink"/>
                </a:solidFill>
              </a:rPr>
              <a:t>U</a:t>
            </a:r>
            <a:r>
              <a:rPr lang="zh-CN" altLang="en-US" sz="4000" b="1">
                <a:solidFill>
                  <a:schemeClr val="hlink"/>
                </a:solidFill>
              </a:rPr>
              <a:t>、</a:t>
            </a:r>
            <a:r>
              <a:rPr lang="en-US" altLang="zh-CN" sz="4000" b="1" i="1">
                <a:solidFill>
                  <a:schemeClr val="hlink"/>
                </a:solidFill>
              </a:rPr>
              <a:t>H</a:t>
            </a:r>
            <a:r>
              <a:rPr lang="en-US" altLang="zh-CN" sz="4000" b="1">
                <a:solidFill>
                  <a:schemeClr val="hlink"/>
                </a:solidFill>
              </a:rPr>
              <a:t> </a:t>
            </a:r>
            <a:r>
              <a:rPr lang="zh-CN" altLang="en-US" sz="4000" b="1">
                <a:solidFill>
                  <a:schemeClr val="hlink"/>
                </a:solidFill>
              </a:rPr>
              <a:t>不同</a:t>
            </a:r>
            <a:r>
              <a:rPr lang="zh-CN" altLang="en-US" sz="4000" b="1"/>
              <a:t>）。</a:t>
            </a:r>
            <a:endParaRPr lang="zh-CN" altLang="en-US" sz="400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6E3D795F-7750-4473-BAFE-2E298B1420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5D556-856A-406B-8E18-00BD7576A57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96322" name="Rectangle 2">
            <a:extLst>
              <a:ext uri="{FF2B5EF4-FFF2-40B4-BE49-F238E27FC236}">
                <a16:creationId xmlns:a16="http://schemas.microsoft.com/office/drawing/2014/main" id="{1D2B9B5B-5F99-4588-8A4B-D5B6464EB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5888"/>
            <a:ext cx="7772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4000" baseline="0"/>
              <a:t>(3)  </a:t>
            </a:r>
            <a:r>
              <a:rPr lang="zh-CN" altLang="en-US" sz="4000" baseline="0"/>
              <a:t>热力学第三定律和标准熵</a:t>
            </a:r>
          </a:p>
        </p:txBody>
      </p:sp>
      <p:sp>
        <p:nvSpPr>
          <p:cNvPr id="696323" name="Rectangle 3">
            <a:extLst>
              <a:ext uri="{FF2B5EF4-FFF2-40B4-BE49-F238E27FC236}">
                <a16:creationId xmlns:a16="http://schemas.microsoft.com/office/drawing/2014/main" id="{EA6798AA-2BFA-4A9D-98B0-739D9141E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765175"/>
            <a:ext cx="8424863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</a:rPr>
              <a:t>假设实现了 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0 K, </a:t>
            </a: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</a:rPr>
              <a:t>晶体粒子的热运动停止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, </a:t>
            </a: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</a:rPr>
              <a:t>粒子完全固定在一定位置上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, </a:t>
            </a: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</a:rPr>
              <a:t>微观状态数</a:t>
            </a:r>
            <a:r>
              <a:rPr lang="zh-CN" altLang="en-US" sz="4000" i="1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</a:t>
            </a: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</a:rPr>
              <a:t>为 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1, </a:t>
            </a: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</a:rPr>
              <a:t>则</a:t>
            </a:r>
          </a:p>
          <a:p>
            <a:pPr algn="just">
              <a:lnSpc>
                <a:spcPct val="110000"/>
              </a:lnSpc>
            </a:pPr>
            <a:r>
              <a:rPr lang="zh-CN" altLang="en-US" sz="4000" baseline="0">
                <a:solidFill>
                  <a:schemeClr val="bg2"/>
                </a:solidFill>
              </a:rPr>
              <a:t>        </a:t>
            </a:r>
            <a:r>
              <a:rPr lang="en-US" altLang="zh-CN" sz="4000" i="1" baseline="0">
                <a:solidFill>
                  <a:schemeClr val="bg1"/>
                </a:solidFill>
              </a:rPr>
              <a:t>S</a:t>
            </a:r>
            <a:r>
              <a:rPr lang="en-US" altLang="zh-CN" sz="4000" baseline="0">
                <a:solidFill>
                  <a:schemeClr val="bg1"/>
                </a:solidFill>
              </a:rPr>
              <a:t> = </a:t>
            </a:r>
            <a:r>
              <a:rPr lang="en-US" altLang="zh-CN" sz="4000" i="1" baseline="0">
                <a:solidFill>
                  <a:schemeClr val="bg1"/>
                </a:solidFill>
              </a:rPr>
              <a:t>k</a:t>
            </a:r>
            <a:r>
              <a:rPr lang="en-US" altLang="zh-CN" sz="4000" baseline="0">
                <a:solidFill>
                  <a:schemeClr val="bg1"/>
                </a:solidFill>
              </a:rPr>
              <a:t>ln</a:t>
            </a:r>
            <a:r>
              <a:rPr lang="en-US" altLang="zh-CN" sz="4000" i="1" baseline="0">
                <a:solidFill>
                  <a:schemeClr val="bg1"/>
                </a:solidFill>
                <a:sym typeface="Symbol" panose="05050102010706020507" pitchFamily="18" charset="2"/>
              </a:rPr>
              <a:t></a:t>
            </a:r>
            <a:r>
              <a:rPr lang="en-US" altLang="zh-CN" sz="4000" baseline="0">
                <a:solidFill>
                  <a:schemeClr val="bg1"/>
                </a:solidFill>
              </a:rPr>
              <a:t> = </a:t>
            </a:r>
            <a:r>
              <a:rPr lang="en-US" altLang="zh-CN" sz="4000" i="1" baseline="0">
                <a:solidFill>
                  <a:schemeClr val="bg1"/>
                </a:solidFill>
              </a:rPr>
              <a:t>k</a:t>
            </a:r>
            <a:r>
              <a:rPr lang="en-US" altLang="zh-CN" sz="4000" baseline="0">
                <a:solidFill>
                  <a:schemeClr val="bg1"/>
                </a:solidFill>
              </a:rPr>
              <a:t>ln</a:t>
            </a:r>
            <a:r>
              <a:rPr lang="en-US" altLang="zh-CN" sz="4000" baseline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altLang="zh-CN" sz="4000" baseline="0">
                <a:solidFill>
                  <a:schemeClr val="bg1"/>
                </a:solidFill>
              </a:rPr>
              <a:t> = 0   (</a:t>
            </a:r>
            <a:r>
              <a:rPr lang="en-US" altLang="zh-CN" sz="4000" i="1" baseline="0">
                <a:solidFill>
                  <a:schemeClr val="bg1"/>
                </a:solidFill>
              </a:rPr>
              <a:t>T</a:t>
            </a:r>
            <a:r>
              <a:rPr lang="en-US" altLang="zh-CN" sz="4000" baseline="0">
                <a:solidFill>
                  <a:schemeClr val="bg1"/>
                </a:solidFill>
              </a:rPr>
              <a:t> = 0 K)</a:t>
            </a:r>
          </a:p>
        </p:txBody>
      </p:sp>
      <p:sp>
        <p:nvSpPr>
          <p:cNvPr id="696324" name="Rectangle 4">
            <a:extLst>
              <a:ext uri="{FF2B5EF4-FFF2-40B4-BE49-F238E27FC236}">
                <a16:creationId xmlns:a16="http://schemas.microsoft.com/office/drawing/2014/main" id="{2A19E256-DA86-4776-9CCF-E29D33085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500438"/>
            <a:ext cx="8785225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7088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5075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43063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4000" baseline="0">
                <a:ea typeface="楷体_GB2312" pitchFamily="49" charset="-122"/>
              </a:rPr>
              <a:t>热力学第三定律：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4000" baseline="0">
                <a:ea typeface="隶书" panose="02010509060101010101" pitchFamily="49" charset="-122"/>
              </a:rPr>
              <a:t>    </a:t>
            </a:r>
            <a:r>
              <a:rPr lang="zh-CN" altLang="en-US" sz="4000" baseline="0">
                <a:solidFill>
                  <a:schemeClr val="bg1"/>
                </a:solidFill>
                <a:ea typeface="楷体_GB2312" pitchFamily="49" charset="-122"/>
              </a:rPr>
              <a:t>在</a:t>
            </a:r>
            <a:r>
              <a:rPr lang="en-US" altLang="zh-CN" sz="4000" baseline="0">
                <a:solidFill>
                  <a:schemeClr val="bg1"/>
                </a:solidFill>
                <a:ea typeface="楷体_GB2312" pitchFamily="49" charset="-122"/>
              </a:rPr>
              <a:t>0 K</a:t>
            </a:r>
            <a:r>
              <a:rPr lang="zh-CN" altLang="en-US" sz="4000" baseline="0">
                <a:solidFill>
                  <a:schemeClr val="bg1"/>
                </a:solidFill>
                <a:ea typeface="楷体_GB2312" pitchFamily="49" charset="-122"/>
              </a:rPr>
              <a:t>时，任何纯物质完美晶体的熵值为零。</a:t>
            </a:r>
          </a:p>
        </p:txBody>
      </p:sp>
      <p:sp>
        <p:nvSpPr>
          <p:cNvPr id="696326" name="Text Box 6">
            <a:extLst>
              <a:ext uri="{FF2B5EF4-FFF2-40B4-BE49-F238E27FC236}">
                <a16:creationId xmlns:a16="http://schemas.microsoft.com/office/drawing/2014/main" id="{7A2FA810-9161-44DD-8C64-8703A9ECF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941888"/>
            <a:ext cx="6337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i="1" baseline="0">
                <a:solidFill>
                  <a:schemeClr val="bg1"/>
                </a:solidFill>
              </a:rPr>
              <a:t>S</a:t>
            </a:r>
            <a:r>
              <a:rPr lang="en-US" altLang="zh-CN" sz="4000" baseline="0">
                <a:solidFill>
                  <a:schemeClr val="bg1"/>
                </a:solidFill>
              </a:rPr>
              <a:t>(</a:t>
            </a:r>
            <a:r>
              <a:rPr lang="zh-CN" altLang="en-US" sz="4000" baseline="0">
                <a:solidFill>
                  <a:schemeClr val="bg1"/>
                </a:solidFill>
              </a:rPr>
              <a:t>完美晶体</a:t>
            </a:r>
            <a:r>
              <a:rPr lang="en-US" altLang="zh-CN" sz="4000" baseline="0">
                <a:solidFill>
                  <a:schemeClr val="bg1"/>
                </a:solidFill>
              </a:rPr>
              <a:t>, 0 K) = 0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9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3" grpId="0"/>
      <p:bldP spid="696324" grpId="0"/>
      <p:bldP spid="6963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F9AC4F34-5BD2-4084-A154-3E11E29CFB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9D2C8-5021-4EB7-9850-A708A3ED7400}" type="slidenum">
              <a:rPr lang="en-US" altLang="zh-CN"/>
              <a:pPr/>
              <a:t>16</a:t>
            </a:fld>
            <a:endParaRPr lang="en-US" altLang="zh-CN"/>
          </a:p>
        </p:txBody>
      </p:sp>
      <p:pic>
        <p:nvPicPr>
          <p:cNvPr id="697346" name="Picture 2">
            <a:extLst>
              <a:ext uri="{FF2B5EF4-FFF2-40B4-BE49-F238E27FC236}">
                <a16:creationId xmlns:a16="http://schemas.microsoft.com/office/drawing/2014/main" id="{D6611629-F964-480F-AD9C-001EA4A34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7488238" cy="366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7347" name="Picture 3">
            <a:extLst>
              <a:ext uri="{FF2B5EF4-FFF2-40B4-BE49-F238E27FC236}">
                <a16:creationId xmlns:a16="http://schemas.microsoft.com/office/drawing/2014/main" id="{FD020AB9-1C3A-49DB-B467-969136E64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735513"/>
            <a:ext cx="4032250" cy="212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7348" name="Picture 4">
            <a:extLst>
              <a:ext uri="{FF2B5EF4-FFF2-40B4-BE49-F238E27FC236}">
                <a16:creationId xmlns:a16="http://schemas.microsoft.com/office/drawing/2014/main" id="{0385C312-E15D-4C32-B8FC-F451999BF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88913"/>
            <a:ext cx="6192837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7349" name="Rectangle 3">
            <a:extLst>
              <a:ext uri="{FF2B5EF4-FFF2-40B4-BE49-F238E27FC236}">
                <a16:creationId xmlns:a16="http://schemas.microsoft.com/office/drawing/2014/main" id="{E2D40D9F-823A-4364-AF43-86C957DEB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652963"/>
            <a:ext cx="446405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2800" baseline="0">
                <a:solidFill>
                  <a:srgbClr val="000099"/>
                </a:solidFill>
                <a:ea typeface="楷体_GB2312" pitchFamily="49" charset="-122"/>
              </a:rPr>
              <a:t>热力学第三定律也可以表述为</a:t>
            </a:r>
            <a:r>
              <a:rPr kumimoji="0" lang="zh-CN" altLang="en-US" sz="2800" baseline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kumimoji="0" lang="zh-CN" altLang="en-US" sz="2800" baseline="0">
                <a:solidFill>
                  <a:srgbClr val="FF3300"/>
                </a:solidFill>
                <a:ea typeface="楷体_GB2312" pitchFamily="49" charset="-122"/>
              </a:rPr>
              <a:t>不能用有限的手段使一个物体冷却到绝对零度</a:t>
            </a:r>
            <a:r>
              <a:rPr kumimoji="0" lang="zh-CN" altLang="en-US" sz="2800" baseline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kumimoji="0" lang="zh-CN" altLang="en-US" sz="2800" b="0" baseline="0">
                <a:solidFill>
                  <a:srgbClr val="000099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697350" name="Rectangle 6">
            <a:extLst>
              <a:ext uri="{FF2B5EF4-FFF2-40B4-BE49-F238E27FC236}">
                <a16:creationId xmlns:a16="http://schemas.microsoft.com/office/drawing/2014/main" id="{BFE5B520-12CE-482A-9D78-20F05F523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6021388"/>
            <a:ext cx="6265862" cy="57467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r>
              <a:rPr lang="zh-CN" altLang="en-US" baseline="0">
                <a:ea typeface="楷体_GB2312" pitchFamily="49" charset="-122"/>
              </a:rPr>
              <a:t>或称：</a:t>
            </a:r>
            <a:r>
              <a:rPr lang="zh-CN" altLang="en-US" baseline="0">
                <a:latin typeface="楷体_GB2312" pitchFamily="49" charset="-122"/>
                <a:ea typeface="楷体_GB2312" pitchFamily="49" charset="-122"/>
              </a:rPr>
              <a:t>绝对零度不可能达到原理。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9" grpId="0" autoUpdateAnimBg="0"/>
      <p:bldP spid="6973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B09D9A5E-C949-4866-873C-A8962C09DA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11755-3426-4C97-82C5-7CB293B879C2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698370" name="Rectangle 2">
            <a:extLst>
              <a:ext uri="{FF2B5EF4-FFF2-40B4-BE49-F238E27FC236}">
                <a16:creationId xmlns:a16="http://schemas.microsoft.com/office/drawing/2014/main" id="{4DD7C107-E567-4785-BCEC-8A9570D63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6069013"/>
            <a:ext cx="23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0" baseline="0">
                <a:solidFill>
                  <a:schemeClr val="bg2"/>
                </a:solidFill>
              </a:rPr>
              <a:t> </a:t>
            </a:r>
            <a:endParaRPr lang="en-US" altLang="zh-CN" baseline="0">
              <a:solidFill>
                <a:schemeClr val="bg2"/>
              </a:solidFill>
              <a:sym typeface="Webdings" panose="05030102010509060703" pitchFamily="18" charset="2"/>
            </a:endParaRPr>
          </a:p>
        </p:txBody>
      </p:sp>
      <p:sp>
        <p:nvSpPr>
          <p:cNvPr id="698371" name="Text Box 3">
            <a:extLst>
              <a:ext uri="{FF2B5EF4-FFF2-40B4-BE49-F238E27FC236}">
                <a16:creationId xmlns:a16="http://schemas.microsoft.com/office/drawing/2014/main" id="{756EFF43-C2E4-4855-998F-B40FB343B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133600"/>
            <a:ext cx="8640763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133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Char char="l"/>
            </a:pPr>
            <a:r>
              <a:rPr lang="zh-CN" altLang="zh-CN" sz="4000" baseline="0">
                <a:solidFill>
                  <a:schemeClr val="bg2"/>
                </a:solidFill>
              </a:rPr>
              <a:t>某物质从</a:t>
            </a:r>
            <a:r>
              <a:rPr lang="en-US" altLang="zh-CN" sz="4000" baseline="0">
                <a:solidFill>
                  <a:schemeClr val="bg2"/>
                </a:solidFill>
              </a:rPr>
              <a:t>0 </a:t>
            </a:r>
            <a:r>
              <a:rPr lang="zh-CN" altLang="zh-CN" sz="4000" baseline="0">
                <a:solidFill>
                  <a:schemeClr val="bg2"/>
                </a:solidFill>
              </a:rPr>
              <a:t>K到温度</a:t>
            </a:r>
            <a:r>
              <a:rPr lang="zh-CN" altLang="zh-CN" sz="4000" i="1" baseline="0">
                <a:solidFill>
                  <a:schemeClr val="bg2"/>
                </a:solidFill>
              </a:rPr>
              <a:t>T</a:t>
            </a:r>
            <a:r>
              <a:rPr lang="zh-CN" altLang="zh-CN" sz="4000" baseline="0">
                <a:solidFill>
                  <a:schemeClr val="bg2"/>
                </a:solidFill>
              </a:rPr>
              <a:t>时的熵变化称为该物质的</a:t>
            </a:r>
            <a:r>
              <a:rPr lang="zh-CN" altLang="zh-CN" sz="4000" baseline="0">
                <a:solidFill>
                  <a:srgbClr val="0033CC"/>
                </a:solidFill>
              </a:rPr>
              <a:t>规定熵(也叫绝对熵)。</a:t>
            </a:r>
            <a:br>
              <a:rPr lang="zh-CN" altLang="en-US" sz="4000" baseline="0">
                <a:solidFill>
                  <a:schemeClr val="bg2"/>
                </a:solidFill>
              </a:rPr>
            </a:br>
            <a:r>
              <a:rPr lang="zh-CN" altLang="en-US" sz="4000" baseline="0">
                <a:solidFill>
                  <a:schemeClr val="bg2"/>
                </a:solidFill>
              </a:rPr>
              <a:t>即 </a:t>
            </a:r>
            <a:r>
              <a:rPr lang="zh-CN" altLang="en-US" sz="4000" baseline="0">
                <a:solidFill>
                  <a:schemeClr val="bg2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4000" i="1" baseline="0">
                <a:solidFill>
                  <a:schemeClr val="bg2"/>
                </a:solidFill>
                <a:sym typeface="Symbol" panose="05050102010706020507" pitchFamily="18" charset="2"/>
              </a:rPr>
              <a:t>S</a:t>
            </a:r>
            <a:r>
              <a:rPr lang="en-US" altLang="zh-CN" sz="4000" baseline="0">
                <a:solidFill>
                  <a:schemeClr val="bg2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4000" i="1" baseline="0">
                <a:solidFill>
                  <a:schemeClr val="bg2"/>
                </a:solidFill>
                <a:sym typeface="Symbol" panose="05050102010706020507" pitchFamily="18" charset="2"/>
              </a:rPr>
              <a:t>S</a:t>
            </a:r>
            <a:r>
              <a:rPr lang="en-US" altLang="zh-CN" sz="4000" i="1" baseline="-25000">
                <a:solidFill>
                  <a:schemeClr val="bg2"/>
                </a:solidFill>
                <a:sym typeface="Symbol" panose="05050102010706020507" pitchFamily="18" charset="2"/>
              </a:rPr>
              <a:t>T</a:t>
            </a:r>
            <a:r>
              <a:rPr lang="en-US" altLang="zh-CN" sz="4000" baseline="0">
                <a:solidFill>
                  <a:schemeClr val="bg2"/>
                </a:solidFill>
                <a:sym typeface="Symbol" panose="05050102010706020507" pitchFamily="18" charset="2"/>
              </a:rPr>
              <a:t> – </a:t>
            </a:r>
            <a:r>
              <a:rPr lang="en-US" altLang="zh-CN" sz="4000" i="1" baseline="0">
                <a:solidFill>
                  <a:srgbClr val="CC0066"/>
                </a:solidFill>
                <a:sym typeface="Symbol" panose="05050102010706020507" pitchFamily="18" charset="2"/>
              </a:rPr>
              <a:t>S</a:t>
            </a:r>
            <a:r>
              <a:rPr lang="en-US" altLang="zh-CN" sz="4000" baseline="-25000">
                <a:solidFill>
                  <a:srgbClr val="CC0066"/>
                </a:solidFill>
                <a:sym typeface="Symbol" panose="05050102010706020507" pitchFamily="18" charset="2"/>
              </a:rPr>
              <a:t>0</a:t>
            </a:r>
            <a:r>
              <a:rPr lang="en-US" altLang="zh-CN" sz="4000" baseline="0">
                <a:solidFill>
                  <a:schemeClr val="bg2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4000" i="1" baseline="0">
                <a:solidFill>
                  <a:schemeClr val="bg2"/>
                </a:solidFill>
                <a:sym typeface="Symbol" panose="05050102010706020507" pitchFamily="18" charset="2"/>
              </a:rPr>
              <a:t>S</a:t>
            </a:r>
            <a:r>
              <a:rPr lang="en-US" altLang="zh-CN" sz="4000" i="1" baseline="-25000">
                <a:solidFill>
                  <a:schemeClr val="bg2"/>
                </a:solidFill>
                <a:sym typeface="Symbol" panose="05050102010706020507" pitchFamily="18" charset="2"/>
              </a:rPr>
              <a:t>T</a:t>
            </a:r>
            <a:r>
              <a:rPr lang="en-US" altLang="zh-CN" sz="4000" baseline="0">
                <a:solidFill>
                  <a:schemeClr val="bg2"/>
                </a:solidFill>
                <a:sym typeface="Symbol" panose="05050102010706020507" pitchFamily="18" charset="2"/>
              </a:rPr>
              <a:t> – </a:t>
            </a:r>
            <a:r>
              <a:rPr lang="en-US" altLang="zh-CN" sz="4000" baseline="0">
                <a:solidFill>
                  <a:srgbClr val="CC0066"/>
                </a:solidFill>
                <a:sym typeface="Symbol" panose="05050102010706020507" pitchFamily="18" charset="2"/>
              </a:rPr>
              <a:t>0</a:t>
            </a:r>
            <a:r>
              <a:rPr lang="en-US" altLang="zh-CN" sz="4000" baseline="0">
                <a:solidFill>
                  <a:schemeClr val="bg2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4000" i="1" baseline="0">
                <a:solidFill>
                  <a:schemeClr val="bg2"/>
                </a:solidFill>
                <a:sym typeface="Symbol" panose="05050102010706020507" pitchFamily="18" charset="2"/>
              </a:rPr>
              <a:t>S</a:t>
            </a:r>
            <a:r>
              <a:rPr lang="en-US" altLang="zh-CN" sz="4000" i="1" baseline="-25000">
                <a:solidFill>
                  <a:schemeClr val="bg2"/>
                </a:solidFill>
                <a:sym typeface="Symbol" panose="05050102010706020507" pitchFamily="18" charset="2"/>
              </a:rPr>
              <a:t>T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Char char="l"/>
            </a:pPr>
            <a:r>
              <a:rPr lang="zh-CN" altLang="zh-CN" sz="4000" baseline="0">
                <a:solidFill>
                  <a:schemeClr val="bg2"/>
                </a:solidFill>
                <a:sym typeface="Symbol" panose="05050102010706020507" pitchFamily="18" charset="2"/>
              </a:rPr>
              <a:t>单位物质的量的某物质在</a:t>
            </a:r>
            <a:r>
              <a:rPr lang="zh-CN" altLang="en-US" sz="4000" baseline="0">
                <a:solidFill>
                  <a:srgbClr val="0033CC"/>
                </a:solidFill>
                <a:sym typeface="Symbol" panose="05050102010706020507" pitchFamily="18" charset="2"/>
              </a:rPr>
              <a:t>标准状态</a:t>
            </a:r>
            <a:r>
              <a:rPr lang="zh-CN" altLang="zh-CN" sz="4000" baseline="0">
                <a:solidFill>
                  <a:schemeClr val="bg2"/>
                </a:solidFill>
                <a:sym typeface="Symbol" panose="05050102010706020507" pitchFamily="18" charset="2"/>
              </a:rPr>
              <a:t>下</a:t>
            </a:r>
            <a:r>
              <a:rPr lang="zh-CN" altLang="en-US" sz="4000" baseline="0">
                <a:solidFill>
                  <a:schemeClr val="bg2"/>
                </a:solidFill>
                <a:sym typeface="Symbol" panose="05050102010706020507" pitchFamily="18" charset="2"/>
              </a:rPr>
              <a:t>的</a:t>
            </a:r>
            <a:r>
              <a:rPr lang="zh-CN" altLang="zh-CN" sz="4000" baseline="0">
                <a:solidFill>
                  <a:schemeClr val="bg2"/>
                </a:solidFill>
                <a:sym typeface="Symbol" panose="05050102010706020507" pitchFamily="18" charset="2"/>
              </a:rPr>
              <a:t>规定熵称为该物质的</a:t>
            </a:r>
            <a:r>
              <a:rPr lang="zh-CN" altLang="zh-CN" sz="4000" baseline="0">
                <a:solidFill>
                  <a:srgbClr val="0033CC"/>
                </a:solidFill>
                <a:sym typeface="Symbol" panose="05050102010706020507" pitchFamily="18" charset="2"/>
              </a:rPr>
              <a:t>标准熵</a:t>
            </a:r>
            <a:r>
              <a:rPr lang="zh-CN" altLang="en-US" sz="4000" baseline="0">
                <a:solidFill>
                  <a:schemeClr val="bg2"/>
                </a:solidFill>
                <a:sym typeface="Symbol" panose="05050102010706020507" pitchFamily="18" charset="2"/>
              </a:rPr>
              <a:t>，</a:t>
            </a:r>
            <a:r>
              <a:rPr lang="zh-CN" altLang="zh-CN" sz="4000" baseline="0">
                <a:solidFill>
                  <a:schemeClr val="bg2"/>
                </a:solidFill>
              </a:rPr>
              <a:t>用</a:t>
            </a:r>
            <a:r>
              <a:rPr lang="zh-CN" altLang="zh-CN" sz="4000" i="1" baseline="0">
                <a:solidFill>
                  <a:srgbClr val="0033CC"/>
                </a:solidFill>
              </a:rPr>
              <a:t>S</a:t>
            </a:r>
            <a:r>
              <a:rPr lang="zh-CN" altLang="zh-CN" sz="4000" baseline="-25000">
                <a:solidFill>
                  <a:srgbClr val="0033CC"/>
                </a:solidFill>
              </a:rPr>
              <a:t>m</a:t>
            </a:r>
            <a:r>
              <a:rPr lang="en-US" altLang="zh-CN" sz="4000">
                <a:solidFill>
                  <a:srgbClr val="0033CC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00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zh-CN" altLang="zh-CN" sz="4000" baseline="0">
                <a:solidFill>
                  <a:schemeClr val="bg2"/>
                </a:solidFill>
              </a:rPr>
              <a:t>表示</a:t>
            </a:r>
            <a:r>
              <a:rPr lang="zh-CN" altLang="en-US" sz="4000" baseline="0">
                <a:solidFill>
                  <a:schemeClr val="bg2"/>
                </a:solidFill>
              </a:rPr>
              <a:t>，单位：</a:t>
            </a:r>
            <a:r>
              <a:rPr lang="en-US" altLang="zh-CN" sz="4000" baseline="0">
                <a:solidFill>
                  <a:schemeClr val="bg2"/>
                </a:solidFill>
              </a:rPr>
              <a:t>J·mol</a:t>
            </a:r>
            <a:r>
              <a:rPr lang="en-US" altLang="zh-CN" sz="4000">
                <a:solidFill>
                  <a:schemeClr val="bg2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sz="4000">
                <a:solidFill>
                  <a:schemeClr val="bg2"/>
                </a:solidFill>
              </a:rPr>
              <a:t>1</a:t>
            </a:r>
            <a:r>
              <a:rPr lang="en-US" altLang="zh-CN" sz="4000" baseline="0">
                <a:solidFill>
                  <a:schemeClr val="bg2"/>
                </a:solidFill>
              </a:rPr>
              <a:t>·K</a:t>
            </a:r>
            <a:r>
              <a:rPr lang="en-US" altLang="zh-CN" sz="4000">
                <a:solidFill>
                  <a:schemeClr val="bg2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sz="4000">
                <a:solidFill>
                  <a:schemeClr val="bg2"/>
                </a:solidFill>
              </a:rPr>
              <a:t>1</a:t>
            </a:r>
            <a:r>
              <a:rPr lang="zh-CN" altLang="en-US" sz="4000" baseline="0">
                <a:solidFill>
                  <a:schemeClr val="bg2"/>
                </a:solidFill>
              </a:rPr>
              <a:t>。</a:t>
            </a:r>
          </a:p>
        </p:txBody>
      </p:sp>
      <p:sp>
        <p:nvSpPr>
          <p:cNvPr id="698372" name="Rectangle 4">
            <a:extLst>
              <a:ext uri="{FF2B5EF4-FFF2-40B4-BE49-F238E27FC236}">
                <a16:creationId xmlns:a16="http://schemas.microsoft.com/office/drawing/2014/main" id="{6C7EEAE3-F59B-45A9-9AAD-7F697A6E3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5888"/>
            <a:ext cx="1511300" cy="1944687"/>
          </a:xfrm>
          <a:prstGeom prst="rect">
            <a:avLst/>
          </a:prstGeom>
          <a:solidFill>
            <a:srgbClr val="CCFFFF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3200" i="1" baseline="0">
                <a:solidFill>
                  <a:schemeClr val="bg2"/>
                </a:solidFill>
              </a:rPr>
              <a:t>S</a:t>
            </a:r>
            <a:r>
              <a:rPr lang="en-US" altLang="zh-CN" sz="3200" baseline="0">
                <a:solidFill>
                  <a:schemeClr val="bg2"/>
                </a:solidFill>
              </a:rPr>
              <a:t> = 0</a:t>
            </a:r>
          </a:p>
          <a:p>
            <a:r>
              <a:rPr lang="en-US" altLang="zh-CN" sz="3200" i="1" baseline="0">
                <a:solidFill>
                  <a:schemeClr val="bg2"/>
                </a:solidFill>
              </a:rPr>
              <a:t>T</a:t>
            </a:r>
            <a:r>
              <a:rPr lang="en-US" altLang="zh-CN" sz="3200" baseline="0">
                <a:solidFill>
                  <a:schemeClr val="bg2"/>
                </a:solidFill>
              </a:rPr>
              <a:t> = 0 K</a:t>
            </a:r>
          </a:p>
          <a:p>
            <a:r>
              <a:rPr lang="en-US" altLang="zh-CN" sz="3200" baseline="0">
                <a:solidFill>
                  <a:schemeClr val="bg2"/>
                </a:solidFill>
              </a:rPr>
              <a:t>(</a:t>
            </a:r>
            <a:r>
              <a:rPr lang="zh-CN" altLang="en-US" sz="3200" baseline="0">
                <a:solidFill>
                  <a:schemeClr val="bg2"/>
                </a:solidFill>
              </a:rPr>
              <a:t>始态</a:t>
            </a:r>
            <a:r>
              <a:rPr lang="en-US" altLang="zh-CN" sz="3200" baseline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698373" name="Line 5">
            <a:extLst>
              <a:ext uri="{FF2B5EF4-FFF2-40B4-BE49-F238E27FC236}">
                <a16:creationId xmlns:a16="http://schemas.microsoft.com/office/drawing/2014/main" id="{AF1C163E-4680-46CA-8A75-8926B09F9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981075"/>
            <a:ext cx="2232025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8374" name="Rectangle 6">
            <a:extLst>
              <a:ext uri="{FF2B5EF4-FFF2-40B4-BE49-F238E27FC236}">
                <a16:creationId xmlns:a16="http://schemas.microsoft.com/office/drawing/2014/main" id="{88859C09-C77B-495E-A331-7F2E0357F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88913"/>
            <a:ext cx="2305050" cy="1944687"/>
          </a:xfrm>
          <a:prstGeom prst="rect">
            <a:avLst/>
          </a:prstGeom>
          <a:solidFill>
            <a:srgbClr val="CCFFFF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10000"/>
              </a:lnSpc>
            </a:pPr>
            <a:r>
              <a:rPr lang="en-US" altLang="zh-CN" sz="3200" i="1" baseline="0">
                <a:solidFill>
                  <a:schemeClr val="bg2"/>
                </a:solidFill>
              </a:rPr>
              <a:t>S</a:t>
            </a:r>
            <a:r>
              <a:rPr lang="en-US" altLang="zh-CN" sz="3200" i="1" baseline="-25000">
                <a:solidFill>
                  <a:schemeClr val="bg2"/>
                </a:solidFill>
              </a:rPr>
              <a:t>T</a:t>
            </a:r>
          </a:p>
          <a:p>
            <a:pPr>
              <a:lnSpc>
                <a:spcPct val="110000"/>
              </a:lnSpc>
            </a:pPr>
            <a:r>
              <a:rPr lang="en-US" altLang="zh-CN" sz="3200" i="1" baseline="0">
                <a:solidFill>
                  <a:schemeClr val="bg2"/>
                </a:solidFill>
              </a:rPr>
              <a:t>T</a:t>
            </a:r>
            <a:endParaRPr lang="en-US" altLang="zh-CN" sz="3200" baseline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3200" baseline="0">
                <a:solidFill>
                  <a:schemeClr val="bg2"/>
                </a:solidFill>
              </a:rPr>
              <a:t>(</a:t>
            </a:r>
            <a:r>
              <a:rPr lang="zh-CN" altLang="en-US" sz="3200" baseline="0">
                <a:solidFill>
                  <a:schemeClr val="bg2"/>
                </a:solidFill>
              </a:rPr>
              <a:t>终态</a:t>
            </a:r>
            <a:r>
              <a:rPr lang="en-US" altLang="zh-CN" sz="3200" baseline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698375" name="Text Box 7">
            <a:extLst>
              <a:ext uri="{FF2B5EF4-FFF2-40B4-BE49-F238E27FC236}">
                <a16:creationId xmlns:a16="http://schemas.microsoft.com/office/drawing/2014/main" id="{DD8067D5-FA90-4034-852E-4F6BD3598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33375"/>
            <a:ext cx="935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aseline="0">
                <a:solidFill>
                  <a:schemeClr val="bg2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3200" i="1" baseline="0">
                <a:solidFill>
                  <a:schemeClr val="bg2"/>
                </a:solidFill>
                <a:sym typeface="Symbol" panose="05050102010706020507" pitchFamily="18" charset="2"/>
              </a:rPr>
              <a:t>S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9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2" grpId="0" animBg="1"/>
      <p:bldP spid="698374" grpId="0" animBg="1"/>
      <p:bldP spid="6983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EAEBF8-177B-42A2-A78F-799DDC102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A8EEC-11A4-4D43-8F9F-5F203D536CF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99394" name="Rectangle 2">
            <a:extLst>
              <a:ext uri="{FF2B5EF4-FFF2-40B4-BE49-F238E27FC236}">
                <a16:creationId xmlns:a16="http://schemas.microsoft.com/office/drawing/2014/main" id="{73CD9BE9-1A97-4047-9525-3E2EA593C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260350"/>
            <a:ext cx="8820150" cy="6265863"/>
          </a:xfrm>
        </p:spPr>
        <p:txBody>
          <a:bodyPr/>
          <a:lstStyle/>
          <a:p>
            <a:pPr marL="609600" indent="-609600" algn="just">
              <a:lnSpc>
                <a:spcPct val="110000"/>
              </a:lnSpc>
              <a:buFontTx/>
              <a:buNone/>
            </a:pPr>
            <a:r>
              <a:rPr lang="zh-CN" altLang="en-US" sz="3600" b="1">
                <a:ea typeface="楷体_GB2312" pitchFamily="49" charset="-122"/>
              </a:rPr>
              <a:t>说明： </a:t>
            </a:r>
          </a:p>
          <a:p>
            <a:pPr marL="609600" indent="-609600" algn="just">
              <a:lnSpc>
                <a:spcPct val="110000"/>
              </a:lnSpc>
              <a:buFontTx/>
              <a:buNone/>
            </a:pPr>
            <a:r>
              <a:rPr lang="zh-CN" altLang="en-US" sz="3600" b="1">
                <a:ea typeface="楷体_GB2312" pitchFamily="49" charset="-122"/>
              </a:rPr>
              <a:t>① 不注明温度，指 </a:t>
            </a:r>
            <a:r>
              <a:rPr lang="en-US" altLang="zh-CN" sz="3600" b="1">
                <a:ea typeface="楷体_GB2312" pitchFamily="49" charset="-122"/>
              </a:rPr>
              <a:t>298 K </a:t>
            </a:r>
            <a:r>
              <a:rPr lang="zh-CN" altLang="en-US" sz="3600" b="1">
                <a:ea typeface="楷体_GB2312" pitchFamily="49" charset="-122"/>
              </a:rPr>
              <a:t>，非此温度需注明。</a:t>
            </a:r>
          </a:p>
          <a:p>
            <a:pPr marL="609600" indent="-609600" algn="just">
              <a:lnSpc>
                <a:spcPct val="110000"/>
              </a:lnSpc>
              <a:buFontTx/>
              <a:buAutoNum type="circleNumDbPlain" startAt="2"/>
            </a:pPr>
            <a:r>
              <a:rPr lang="zh-CN" altLang="en-US" sz="3600" b="1">
                <a:ea typeface="楷体_GB2312" pitchFamily="49" charset="-122"/>
              </a:rPr>
              <a:t>最稳定单质的</a:t>
            </a:r>
            <a:r>
              <a:rPr lang="zh-CN" altLang="en-US" sz="3600" b="1"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>
                <a:ea typeface="楷体_GB2312" pitchFamily="49" charset="-122"/>
                <a:sym typeface="Symbol" panose="05050102010706020507" pitchFamily="18" charset="2"/>
              </a:rPr>
              <a:t>f</a:t>
            </a:r>
            <a:r>
              <a:rPr lang="en-US" altLang="zh-CN" sz="3600" b="1" i="1">
                <a:ea typeface="楷体_GB2312" pitchFamily="49" charset="-122"/>
                <a:sym typeface="Symbol" panose="05050102010706020507" pitchFamily="18" charset="2"/>
              </a:rPr>
              <a:t>H</a:t>
            </a:r>
            <a:r>
              <a:rPr lang="en-US" altLang="zh-CN" sz="3600" b="1" baseline="-25000">
                <a:ea typeface="楷体_GB2312" pitchFamily="49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 </a:t>
            </a:r>
            <a:r>
              <a:rPr lang="en-US" altLang="zh-CN" sz="3600" b="1">
                <a:ea typeface="楷体_GB2312" pitchFamily="49" charset="-122"/>
              </a:rPr>
              <a:t>= 0, </a:t>
            </a:r>
            <a:r>
              <a:rPr lang="zh-CN" altLang="en-US" sz="3600" b="1">
                <a:ea typeface="楷体_GB2312" pitchFamily="49" charset="-122"/>
              </a:rPr>
              <a:t>但 </a:t>
            </a:r>
            <a:r>
              <a:rPr lang="en-US" altLang="zh-CN" sz="3600" b="1" i="1">
                <a:solidFill>
                  <a:schemeClr val="hlink"/>
                </a:solidFill>
                <a:ea typeface="楷体_GB2312" pitchFamily="49" charset="-122"/>
              </a:rPr>
              <a:t>S</a:t>
            </a:r>
            <a:r>
              <a:rPr lang="en-US" altLang="zh-CN" sz="3600" b="1" baseline="-25000">
                <a:solidFill>
                  <a:schemeClr val="hlink"/>
                </a:solidFill>
                <a:ea typeface="楷体_GB2312" pitchFamily="49" charset="-122"/>
              </a:rPr>
              <a:t>m</a:t>
            </a:r>
            <a:r>
              <a:rPr lang="en-US" altLang="zh-CN" sz="3600" b="1" baseline="30000">
                <a:solidFill>
                  <a:schemeClr val="hlink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 </a:t>
            </a:r>
            <a:r>
              <a:rPr lang="en-US" altLang="zh-CN" sz="3600" b="1">
                <a:solidFill>
                  <a:schemeClr val="hlink"/>
                </a:solidFill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3600" b="1">
                <a:solidFill>
                  <a:schemeClr val="hlink"/>
                </a:solidFill>
                <a:ea typeface="楷体_GB2312" pitchFamily="49" charset="-122"/>
              </a:rPr>
              <a:t> 0 (</a:t>
            </a:r>
            <a:r>
              <a:rPr lang="en-US" altLang="zh-CN" sz="3600" b="1" i="1">
                <a:solidFill>
                  <a:schemeClr val="hlink"/>
                </a:solidFill>
                <a:ea typeface="楷体_GB2312" pitchFamily="49" charset="-122"/>
              </a:rPr>
              <a:t>T</a:t>
            </a:r>
            <a:r>
              <a:rPr lang="en-US" altLang="zh-CN" sz="3600" b="1">
                <a:solidFill>
                  <a:schemeClr val="hlink"/>
                </a:solidFill>
                <a:ea typeface="楷体_GB2312" pitchFamily="49" charset="-122"/>
              </a:rPr>
              <a:t> &gt; 0 K)</a:t>
            </a:r>
            <a:r>
              <a:rPr lang="zh-CN" altLang="en-US" sz="3600" b="1">
                <a:ea typeface="楷体_GB2312" pitchFamily="49" charset="-122"/>
              </a:rPr>
              <a:t>。</a:t>
            </a:r>
          </a:p>
          <a:p>
            <a:pPr marL="609600" indent="-609600" algn="just">
              <a:lnSpc>
                <a:spcPct val="110000"/>
              </a:lnSpc>
              <a:buFontTx/>
              <a:buAutoNum type="circleNumDbPlain" startAt="2"/>
            </a:pPr>
            <a:r>
              <a:rPr lang="zh-CN" altLang="en-US" sz="3600" b="1">
                <a:ea typeface="楷体_GB2312" pitchFamily="49" charset="-122"/>
              </a:rPr>
              <a:t>规定</a:t>
            </a:r>
            <a:r>
              <a:rPr lang="en-US" altLang="zh-CN" sz="3600" b="1">
                <a:ea typeface="楷体_GB2312" pitchFamily="49" charset="-122"/>
              </a:rPr>
              <a:t>, </a:t>
            </a:r>
            <a:r>
              <a:rPr lang="zh-CN" altLang="en-US" sz="3600" b="1">
                <a:ea typeface="楷体_GB2312" pitchFamily="49" charset="-122"/>
              </a:rPr>
              <a:t>水溶液中水合</a:t>
            </a:r>
            <a:r>
              <a:rPr lang="en-US" altLang="zh-CN" sz="3600" b="1">
                <a:ea typeface="楷体_GB2312" pitchFamily="49" charset="-122"/>
              </a:rPr>
              <a:t>H</a:t>
            </a:r>
            <a:r>
              <a:rPr lang="en-US" altLang="zh-CN" sz="3600" b="1" baseline="30000">
                <a:ea typeface="楷体_GB2312" pitchFamily="49" charset="-122"/>
              </a:rPr>
              <a:t>+</a:t>
            </a:r>
            <a:r>
              <a:rPr lang="en-US" altLang="zh-CN" sz="3600" b="1">
                <a:ea typeface="楷体_GB2312" pitchFamily="49" charset="-122"/>
              </a:rPr>
              <a:t>(aq)</a:t>
            </a:r>
            <a:r>
              <a:rPr lang="zh-CN" altLang="en-US" sz="3600" b="1">
                <a:ea typeface="楷体_GB2312" pitchFamily="49" charset="-122"/>
                <a:sym typeface="Symbol" panose="05050102010706020507" pitchFamily="18" charset="2"/>
              </a:rPr>
              <a:t>的</a:t>
            </a:r>
            <a:r>
              <a:rPr lang="en-US" altLang="zh-CN" sz="3600" b="1" i="1">
                <a:solidFill>
                  <a:schemeClr val="bg1"/>
                </a:solidFill>
                <a:ea typeface="楷体_GB2312" pitchFamily="49" charset="-122"/>
              </a:rPr>
              <a:t>S</a:t>
            </a:r>
            <a:r>
              <a:rPr lang="en-US" altLang="zh-CN" sz="3600" b="1" baseline="-25000">
                <a:solidFill>
                  <a:schemeClr val="bg1"/>
                </a:solidFill>
                <a:ea typeface="楷体_GB2312" pitchFamily="49" charset="-122"/>
              </a:rPr>
              <a:t>m</a:t>
            </a:r>
            <a:r>
              <a:rPr lang="en-US" altLang="zh-CN" sz="3600" b="1" baseline="300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="1">
                <a:solidFill>
                  <a:schemeClr val="bg1"/>
                </a:solidFill>
                <a:ea typeface="楷体_GB2312" pitchFamily="49" charset="-122"/>
              </a:rPr>
              <a:t> = 0</a:t>
            </a:r>
            <a:r>
              <a:rPr lang="zh-CN" altLang="en-US" sz="3600" b="1">
                <a:ea typeface="楷体_GB2312" pitchFamily="49" charset="-122"/>
              </a:rPr>
              <a:t>。一些离子的</a:t>
            </a:r>
            <a:r>
              <a:rPr lang="zh-CN" altLang="zh-CN" sz="3600" b="1" i="1">
                <a:ea typeface="楷体_GB2312" pitchFamily="49" charset="-122"/>
              </a:rPr>
              <a:t>S</a:t>
            </a:r>
            <a:r>
              <a:rPr lang="zh-CN" altLang="zh-CN" sz="3600" b="1" baseline="-25000">
                <a:ea typeface="楷体_GB2312" pitchFamily="49" charset="-122"/>
              </a:rPr>
              <a:t>m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zh-CN" altLang="en-US" sz="3600" b="1">
                <a:ea typeface="楷体_GB2312" pitchFamily="49" charset="-122"/>
              </a:rPr>
              <a:t>为负值是以</a:t>
            </a:r>
            <a:r>
              <a:rPr lang="zh-CN" altLang="zh-CN" sz="3600" b="1" i="1">
                <a:ea typeface="楷体_GB2312" pitchFamily="49" charset="-122"/>
              </a:rPr>
              <a:t>S</a:t>
            </a:r>
            <a:r>
              <a:rPr lang="zh-CN" altLang="zh-CN" sz="3600" b="1" baseline="-25000">
                <a:ea typeface="楷体_GB2312" pitchFamily="49" charset="-122"/>
              </a:rPr>
              <a:t>m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zh-CN" altLang="zh-CN" sz="3600" b="1">
                <a:ea typeface="楷体_GB2312" pitchFamily="49" charset="-122"/>
              </a:rPr>
              <a:t>(H</a:t>
            </a:r>
            <a:r>
              <a:rPr lang="zh-CN" altLang="zh-CN" sz="3600" b="1" baseline="30000">
                <a:ea typeface="楷体_GB2312" pitchFamily="49" charset="-122"/>
              </a:rPr>
              <a:t>+</a:t>
            </a:r>
            <a:r>
              <a:rPr lang="zh-CN" altLang="zh-CN" sz="3600" b="1">
                <a:ea typeface="楷体_GB2312" pitchFamily="49" charset="-122"/>
              </a:rPr>
              <a:t>, aq)</a:t>
            </a:r>
            <a:r>
              <a:rPr lang="en-US" altLang="zh-CN" sz="3600" b="1">
                <a:ea typeface="楷体_GB2312" pitchFamily="49" charset="-122"/>
              </a:rPr>
              <a:t> </a:t>
            </a:r>
            <a:r>
              <a:rPr lang="zh-CN" altLang="zh-CN" sz="3600" b="1">
                <a:ea typeface="楷体_GB2312" pitchFamily="49" charset="-122"/>
              </a:rPr>
              <a:t>=</a:t>
            </a:r>
            <a:r>
              <a:rPr lang="en-US" altLang="zh-CN" sz="3600" b="1">
                <a:ea typeface="楷体_GB2312" pitchFamily="49" charset="-122"/>
              </a:rPr>
              <a:t> </a:t>
            </a:r>
            <a:r>
              <a:rPr lang="zh-CN" altLang="zh-CN" sz="3600" b="1">
                <a:ea typeface="楷体_GB2312" pitchFamily="49" charset="-122"/>
              </a:rPr>
              <a:t>0</a:t>
            </a:r>
            <a:r>
              <a:rPr lang="en-US" altLang="zh-CN" sz="3600" b="1">
                <a:ea typeface="楷体_GB2312" pitchFamily="49" charset="-122"/>
              </a:rPr>
              <a:t> </a:t>
            </a:r>
            <a:r>
              <a:rPr lang="zh-CN" altLang="en-US" sz="3600" b="1">
                <a:ea typeface="楷体_GB2312" pitchFamily="49" charset="-122"/>
              </a:rPr>
              <a:t>为基准计算的结果。</a:t>
            </a:r>
          </a:p>
        </p:txBody>
      </p:sp>
      <p:sp>
        <p:nvSpPr>
          <p:cNvPr id="699395" name="Rectangle 3">
            <a:extLst>
              <a:ext uri="{FF2B5EF4-FFF2-40B4-BE49-F238E27FC236}">
                <a16:creationId xmlns:a16="http://schemas.microsoft.com/office/drawing/2014/main" id="{4D97E018-8B3E-4E5C-92C1-53976100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1628775"/>
            <a:ext cx="3983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200" baseline="0">
                <a:solidFill>
                  <a:schemeClr val="bg1"/>
                </a:solidFill>
              </a:rPr>
              <a:t>附录</a:t>
            </a:r>
            <a:r>
              <a:rPr kumimoji="0" lang="en-US" altLang="zh-CN" sz="3200" baseline="0">
                <a:solidFill>
                  <a:schemeClr val="bg1"/>
                </a:solidFill>
              </a:rPr>
              <a:t>3 </a:t>
            </a:r>
            <a:r>
              <a:rPr kumimoji="0" lang="zh-CN" altLang="zh-CN" sz="3200" baseline="0">
                <a:solidFill>
                  <a:schemeClr val="bg1"/>
                </a:solidFill>
              </a:rPr>
              <a:t>p3</a:t>
            </a:r>
            <a:r>
              <a:rPr kumimoji="0" lang="en-US" altLang="zh-CN" sz="3200" baseline="0">
                <a:solidFill>
                  <a:schemeClr val="bg1"/>
                </a:solidFill>
              </a:rPr>
              <a:t>57</a:t>
            </a:r>
            <a:r>
              <a:rPr kumimoji="0" lang="zh-CN" altLang="en-US" sz="3200" baseline="0">
                <a:solidFill>
                  <a:schemeClr val="bg1"/>
                </a:solidFill>
              </a:rPr>
              <a:t>（</a:t>
            </a:r>
            <a:r>
              <a:rPr kumimoji="0" lang="en-US" altLang="zh-CN" sz="3200" baseline="0">
                <a:solidFill>
                  <a:schemeClr val="bg1"/>
                </a:solidFill>
              </a:rPr>
              <a:t>298 K</a:t>
            </a:r>
            <a:r>
              <a:rPr kumimoji="0" lang="zh-CN" altLang="en-US" sz="3200" baseline="0">
                <a:solidFill>
                  <a:schemeClr val="bg1"/>
                </a:solidFill>
              </a:rPr>
              <a:t>）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3E8544-2FF3-4C8D-B193-F4BA865A99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C1843-4564-4539-97F3-13B5902991B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700418" name="Rectangle 2">
            <a:extLst>
              <a:ext uri="{FF2B5EF4-FFF2-40B4-BE49-F238E27FC236}">
                <a16:creationId xmlns:a16="http://schemas.microsoft.com/office/drawing/2014/main" id="{204F6E3A-6091-4874-83AE-89C4EA6AA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13787" cy="5689600"/>
          </a:xfrm>
        </p:spPr>
        <p:txBody>
          <a:bodyPr/>
          <a:lstStyle/>
          <a:p>
            <a:pPr marL="609600" indent="-609600" algn="just">
              <a:lnSpc>
                <a:spcPct val="110000"/>
              </a:lnSpc>
              <a:spcBef>
                <a:spcPct val="10000"/>
              </a:spcBef>
              <a:buFontTx/>
              <a:buAutoNum type="circleNumDbPlain"/>
            </a:pPr>
            <a:r>
              <a:rPr lang="zh-CN" altLang="en-US" sz="3600" b="1">
                <a:ea typeface="楷体_GB2312" pitchFamily="49" charset="-122"/>
              </a:rPr>
              <a:t>物质的熵值随温度的升高而增大。但没有聚集状态改变时，由于熵值变化不大，</a:t>
            </a:r>
            <a:r>
              <a:rPr lang="en-US" altLang="zh-CN" sz="3600" b="1" i="1">
                <a:solidFill>
                  <a:schemeClr val="bg1"/>
                </a:solidFill>
              </a:rPr>
              <a:t>S</a:t>
            </a:r>
            <a:r>
              <a:rPr lang="en-US" altLang="zh-CN" sz="3600" b="1" baseline="-25000">
                <a:solidFill>
                  <a:schemeClr val="bg1"/>
                </a:solidFill>
              </a:rPr>
              <a:t>m</a:t>
            </a:r>
            <a:r>
              <a:rPr lang="en-US" altLang="zh-CN" sz="3600" b="1" baseline="300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="1" baseline="38000">
                <a:solidFill>
                  <a:schemeClr val="bg1"/>
                </a:solidFill>
                <a:ea typeface="Arial Unicode MS" pitchFamily="34" charset="-122"/>
              </a:rPr>
              <a:t> </a:t>
            </a:r>
            <a:r>
              <a:rPr lang="en-US" altLang="zh-CN" sz="3600" b="1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altLang="zh-CN" sz="3600" b="1" i="1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altLang="zh-CN" sz="3600" b="1">
                <a:solidFill>
                  <a:schemeClr val="bg1"/>
                </a:solidFill>
                <a:sym typeface="Symbol" panose="05050102010706020507" pitchFamily="18" charset="2"/>
              </a:rPr>
              <a:t>)  </a:t>
            </a:r>
            <a:r>
              <a:rPr lang="en-US" altLang="zh-CN" sz="3600" b="1" i="1">
                <a:solidFill>
                  <a:schemeClr val="bg1"/>
                </a:solidFill>
              </a:rPr>
              <a:t>S</a:t>
            </a:r>
            <a:r>
              <a:rPr lang="en-US" altLang="zh-CN" sz="3600" b="1" baseline="-25000">
                <a:solidFill>
                  <a:schemeClr val="bg1"/>
                </a:solidFill>
              </a:rPr>
              <a:t>m</a:t>
            </a:r>
            <a:r>
              <a:rPr lang="en-US" altLang="zh-CN" sz="3600" b="1" baseline="300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="1" baseline="38000">
                <a:solidFill>
                  <a:schemeClr val="bg1"/>
                </a:solidFill>
                <a:ea typeface="Arial Unicode MS" pitchFamily="34" charset="-122"/>
              </a:rPr>
              <a:t> </a:t>
            </a:r>
            <a:r>
              <a:rPr lang="en-US" altLang="zh-CN" sz="3600" b="1">
                <a:solidFill>
                  <a:schemeClr val="bg1"/>
                </a:solidFill>
                <a:sym typeface="Symbol" panose="05050102010706020507" pitchFamily="18" charset="2"/>
              </a:rPr>
              <a:t>(298.15 K)</a:t>
            </a:r>
            <a:r>
              <a:rPr lang="zh-CN" altLang="en-US" sz="3600" b="1">
                <a:ea typeface="楷体_GB2312" pitchFamily="49" charset="-122"/>
              </a:rPr>
              <a:t>。</a:t>
            </a:r>
          </a:p>
          <a:p>
            <a:pPr marL="609600" indent="-609600" algn="just">
              <a:lnSpc>
                <a:spcPct val="110000"/>
              </a:lnSpc>
              <a:spcBef>
                <a:spcPct val="10000"/>
              </a:spcBef>
              <a:buFontTx/>
              <a:buAutoNum type="circleNumDbPlain"/>
            </a:pPr>
            <a:r>
              <a:rPr lang="zh-CN" altLang="en-US" sz="3600" b="1">
                <a:ea typeface="楷体_GB2312" pitchFamily="49" charset="-122"/>
              </a:rPr>
              <a:t>物质的聚集状态不同其熵值不同，同种物质：</a:t>
            </a:r>
            <a:r>
              <a:rPr lang="en-US" altLang="zh-CN" sz="3600" b="1" i="1">
                <a:solidFill>
                  <a:schemeClr val="bg1"/>
                </a:solidFill>
                <a:ea typeface="楷体_GB2312" pitchFamily="49" charset="-122"/>
              </a:rPr>
              <a:t>S</a:t>
            </a:r>
            <a:r>
              <a:rPr lang="en-US" altLang="zh-CN" sz="3600" b="1" baseline="-25000">
                <a:solidFill>
                  <a:schemeClr val="bg1"/>
                </a:solidFill>
                <a:ea typeface="楷体_GB2312" pitchFamily="49" charset="-122"/>
              </a:rPr>
              <a:t>m</a:t>
            </a:r>
            <a:r>
              <a:rPr lang="en-US" altLang="zh-CN" sz="3600" b="1" baseline="300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3600" b="1">
                <a:solidFill>
                  <a:schemeClr val="bg1"/>
                </a:solidFill>
                <a:ea typeface="楷体_GB2312" pitchFamily="49" charset="-122"/>
              </a:rPr>
              <a:t>g) &gt; </a:t>
            </a:r>
            <a:r>
              <a:rPr lang="en-US" altLang="zh-CN" sz="3600" b="1" i="1">
                <a:solidFill>
                  <a:schemeClr val="bg1"/>
                </a:solidFill>
                <a:ea typeface="楷体_GB2312" pitchFamily="49" charset="-122"/>
              </a:rPr>
              <a:t>S</a:t>
            </a:r>
            <a:r>
              <a:rPr lang="en-US" altLang="zh-CN" sz="3600" b="1" baseline="-25000">
                <a:solidFill>
                  <a:schemeClr val="bg1"/>
                </a:solidFill>
                <a:ea typeface="楷体_GB2312" pitchFamily="49" charset="-122"/>
              </a:rPr>
              <a:t>m</a:t>
            </a:r>
            <a:r>
              <a:rPr lang="en-US" altLang="zh-CN" sz="3600" b="1" baseline="300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="1">
                <a:solidFill>
                  <a:schemeClr val="bg1"/>
                </a:solidFill>
                <a:ea typeface="楷体_GB2312" pitchFamily="49" charset="-122"/>
              </a:rPr>
              <a:t>(l) &gt; </a:t>
            </a:r>
            <a:r>
              <a:rPr lang="en-US" altLang="zh-CN" sz="3600" b="1" i="1">
                <a:solidFill>
                  <a:schemeClr val="bg1"/>
                </a:solidFill>
                <a:ea typeface="楷体_GB2312" pitchFamily="49" charset="-122"/>
              </a:rPr>
              <a:t>S</a:t>
            </a:r>
            <a:r>
              <a:rPr lang="en-US" altLang="zh-CN" sz="3600" b="1" baseline="-25000">
                <a:solidFill>
                  <a:schemeClr val="bg1"/>
                </a:solidFill>
                <a:ea typeface="楷体_GB2312" pitchFamily="49" charset="-122"/>
              </a:rPr>
              <a:t>m</a:t>
            </a:r>
            <a:r>
              <a:rPr lang="en-US" altLang="zh-CN" sz="3600" b="1" baseline="300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="1">
                <a:solidFill>
                  <a:schemeClr val="bg1"/>
                </a:solidFill>
                <a:ea typeface="楷体_GB2312" pitchFamily="49" charset="-122"/>
              </a:rPr>
              <a:t>(s)</a:t>
            </a:r>
            <a:r>
              <a:rPr lang="zh-CN" altLang="en-US" sz="3600" b="1">
                <a:ea typeface="楷体_GB2312" pitchFamily="49" charset="-122"/>
              </a:rPr>
              <a:t>。</a:t>
            </a:r>
          </a:p>
          <a:p>
            <a:pPr marL="609600" indent="-609600" algn="just">
              <a:lnSpc>
                <a:spcPct val="110000"/>
              </a:lnSpc>
              <a:spcBef>
                <a:spcPct val="10000"/>
              </a:spcBef>
              <a:buFontTx/>
              <a:buAutoNum type="circleNumDbPlain"/>
            </a:pPr>
            <a:r>
              <a:rPr lang="zh-CN" altLang="en-US" sz="3600" b="1">
                <a:ea typeface="楷体_GB2312" pitchFamily="49" charset="-122"/>
              </a:rPr>
              <a:t>结构相同时，物质摩尔质量 </a:t>
            </a:r>
            <a:r>
              <a:rPr lang="en-US" altLang="zh-CN" sz="3600" b="1" i="1">
                <a:ea typeface="楷体_GB2312" pitchFamily="49" charset="-122"/>
              </a:rPr>
              <a:t>M</a:t>
            </a:r>
            <a:r>
              <a:rPr lang="en-US" altLang="zh-CN" sz="3600" b="1">
                <a:ea typeface="楷体_GB2312" pitchFamily="49" charset="-122"/>
              </a:rPr>
              <a:t> </a:t>
            </a:r>
            <a:r>
              <a:rPr lang="zh-CN" altLang="en-US" sz="3600" b="1">
                <a:ea typeface="楷体_GB2312" pitchFamily="49" charset="-122"/>
              </a:rPr>
              <a:t>越大，</a:t>
            </a:r>
            <a:r>
              <a:rPr lang="en-US" altLang="zh-CN" sz="3600" b="1" i="1">
                <a:ea typeface="楷体_GB2312" pitchFamily="49" charset="-122"/>
              </a:rPr>
              <a:t>S</a:t>
            </a:r>
            <a:r>
              <a:rPr lang="en-US" altLang="zh-CN" sz="3600" b="1" baseline="-25000">
                <a:ea typeface="楷体_GB2312" pitchFamily="49" charset="-122"/>
              </a:rPr>
              <a:t>m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="1" baseline="3000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3600" b="1">
                <a:ea typeface="楷体_GB2312" pitchFamily="49" charset="-122"/>
              </a:rPr>
              <a:t>越大。</a:t>
            </a:r>
          </a:p>
          <a:p>
            <a:pPr marL="609600" indent="-609600" algn="just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3600" b="1">
                <a:ea typeface="楷体_GB2312" pitchFamily="49" charset="-122"/>
              </a:rPr>
              <a:t>     如：</a:t>
            </a:r>
            <a:r>
              <a:rPr lang="en-US" altLang="zh-CN" sz="3600" b="1">
                <a:ea typeface="楷体_GB2312" pitchFamily="49" charset="-122"/>
              </a:rPr>
              <a:t>F</a:t>
            </a:r>
            <a:r>
              <a:rPr lang="en-US" altLang="zh-CN" sz="3600" b="1" baseline="-25000">
                <a:ea typeface="楷体_GB2312" pitchFamily="49" charset="-122"/>
              </a:rPr>
              <a:t>2</a:t>
            </a:r>
            <a:r>
              <a:rPr lang="en-US" altLang="zh-CN" sz="3600" b="1">
                <a:ea typeface="楷体_GB2312" pitchFamily="49" charset="-122"/>
              </a:rPr>
              <a:t>(g) &lt; Cl</a:t>
            </a:r>
            <a:r>
              <a:rPr lang="en-US" altLang="zh-CN" sz="3600" b="1" baseline="-25000">
                <a:ea typeface="楷体_GB2312" pitchFamily="49" charset="-122"/>
              </a:rPr>
              <a:t>2</a:t>
            </a:r>
            <a:r>
              <a:rPr lang="en-US" altLang="zh-CN" sz="3600" b="1">
                <a:ea typeface="楷体_GB2312" pitchFamily="49" charset="-122"/>
              </a:rPr>
              <a:t>(g) &lt; Br</a:t>
            </a:r>
            <a:r>
              <a:rPr lang="en-US" altLang="zh-CN" sz="3600" b="1" baseline="-25000">
                <a:ea typeface="楷体_GB2312" pitchFamily="49" charset="-122"/>
              </a:rPr>
              <a:t>2</a:t>
            </a:r>
            <a:r>
              <a:rPr lang="en-US" altLang="zh-CN" sz="3600" b="1">
                <a:ea typeface="楷体_GB2312" pitchFamily="49" charset="-122"/>
              </a:rPr>
              <a:t>(g) &lt; I</a:t>
            </a:r>
            <a:r>
              <a:rPr lang="en-US" altLang="zh-CN" sz="3600" b="1" baseline="-25000">
                <a:ea typeface="楷体_GB2312" pitchFamily="49" charset="-122"/>
              </a:rPr>
              <a:t>2</a:t>
            </a:r>
            <a:r>
              <a:rPr lang="en-US" altLang="zh-CN" sz="3600" b="1">
                <a:ea typeface="楷体_GB2312" pitchFamily="49" charset="-122"/>
              </a:rPr>
              <a:t>(g) </a:t>
            </a:r>
          </a:p>
        </p:txBody>
      </p:sp>
      <p:sp>
        <p:nvSpPr>
          <p:cNvPr id="700419" name="Rectangle 5">
            <a:extLst>
              <a:ext uri="{FF2B5EF4-FFF2-40B4-BE49-F238E27FC236}">
                <a16:creationId xmlns:a16="http://schemas.microsoft.com/office/drawing/2014/main" id="{7D276FE3-28A7-4164-B2F2-4F59438F3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8913"/>
            <a:ext cx="5472112" cy="641350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600" baseline="0">
                <a:solidFill>
                  <a:schemeClr val="bg2"/>
                </a:solidFill>
                <a:latin typeface="Arial" panose="020B0604020202020204" pitchFamily="34" charset="0"/>
              </a:rPr>
              <a:t>标准熵值的大小规律：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65CB8733-0B11-4407-BA9F-083CEE7E7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64A0-E2A4-45E3-8B5C-BAAE0669FE7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79938" name="Rectangle 2">
            <a:extLst>
              <a:ext uri="{FF2B5EF4-FFF2-40B4-BE49-F238E27FC236}">
                <a16:creationId xmlns:a16="http://schemas.microsoft.com/office/drawing/2014/main" id="{94EDBCE4-5528-405B-9A3C-5666E6F7DD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5"/>
            <a:ext cx="7772400" cy="1143000"/>
          </a:xfrm>
        </p:spPr>
        <p:txBody>
          <a:bodyPr/>
          <a:lstStyle/>
          <a:p>
            <a:r>
              <a:rPr lang="en-US" altLang="zh-CN" sz="4000" b="1"/>
              <a:t>2.1 </a:t>
            </a:r>
            <a:r>
              <a:rPr lang="zh-CN" altLang="en-US" sz="4000" b="1"/>
              <a:t>化学反应的方向和吉布斯函数</a:t>
            </a:r>
          </a:p>
        </p:txBody>
      </p:sp>
      <p:sp>
        <p:nvSpPr>
          <p:cNvPr id="679940" name="Rectangle 6">
            <a:extLst>
              <a:ext uri="{FF2B5EF4-FFF2-40B4-BE49-F238E27FC236}">
                <a16:creationId xmlns:a16="http://schemas.microsoft.com/office/drawing/2014/main" id="{060B6481-BD6A-4F10-8838-F05F1BA70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73238"/>
            <a:ext cx="6553200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zh-CN" sz="4000" baseline="0">
                <a:solidFill>
                  <a:schemeClr val="bg1"/>
                </a:solidFill>
              </a:rPr>
              <a:t>2.1.1 </a:t>
            </a:r>
            <a:r>
              <a:rPr kumimoji="0" lang="zh-CN" altLang="en-US" sz="4000" baseline="0">
                <a:solidFill>
                  <a:schemeClr val="bg1"/>
                </a:solidFill>
              </a:rPr>
              <a:t>自发过程</a:t>
            </a:r>
          </a:p>
          <a:p>
            <a:pPr>
              <a:lnSpc>
                <a:spcPct val="120000"/>
              </a:lnSpc>
            </a:pPr>
            <a:r>
              <a:rPr kumimoji="0" lang="en-US" altLang="zh-CN" sz="4000" baseline="0">
                <a:solidFill>
                  <a:schemeClr val="bg1"/>
                </a:solidFill>
              </a:rPr>
              <a:t>2.1.2 </a:t>
            </a:r>
            <a:r>
              <a:rPr kumimoji="0" lang="zh-CN" altLang="en-US" sz="4000" baseline="0">
                <a:solidFill>
                  <a:schemeClr val="bg1"/>
                </a:solidFill>
              </a:rPr>
              <a:t>影响反应方向的因素</a:t>
            </a:r>
          </a:p>
          <a:p>
            <a:pPr>
              <a:lnSpc>
                <a:spcPct val="120000"/>
              </a:lnSpc>
            </a:pPr>
            <a:r>
              <a:rPr kumimoji="0" lang="en-US" altLang="zh-CN" sz="4000" baseline="0">
                <a:solidFill>
                  <a:schemeClr val="bg2"/>
                </a:solidFill>
              </a:rPr>
              <a:t>2.1.2 </a:t>
            </a:r>
            <a:r>
              <a:rPr kumimoji="0" lang="zh-CN" altLang="en-US" sz="4000" baseline="0">
                <a:solidFill>
                  <a:schemeClr val="bg2"/>
                </a:solidFill>
              </a:rPr>
              <a:t>反应自发性的判断</a:t>
            </a:r>
          </a:p>
        </p:txBody>
      </p:sp>
    </p:spTree>
  </p:cSld>
  <p:clrMapOvr>
    <a:masterClrMapping/>
  </p:clrMapOvr>
  <p:transition spd="slow">
    <p:pull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C7D2E3CC-CABA-4377-BB30-EB4D96105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CF2F9-FC50-49B2-A560-BD763E0ADB2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702467" name="Rectangle 3">
            <a:extLst>
              <a:ext uri="{FF2B5EF4-FFF2-40B4-BE49-F238E27FC236}">
                <a16:creationId xmlns:a16="http://schemas.microsoft.com/office/drawing/2014/main" id="{19165313-03BE-44BD-AC28-50A7556273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052513"/>
            <a:ext cx="8713787" cy="3960812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FontTx/>
              <a:buAutoNum type="circleNumDbPlain" startAt="4"/>
            </a:pPr>
            <a:r>
              <a:rPr kumimoji="0" lang="zh-CN" altLang="en-US" sz="4000" b="1">
                <a:ea typeface="楷体_GB2312" pitchFamily="49" charset="-122"/>
                <a:cs typeface="Times New Roman" panose="02020603050405020304" pitchFamily="18" charset="0"/>
              </a:rPr>
              <a:t>温度和聚集态相同时，</a:t>
            </a:r>
            <a:r>
              <a:rPr lang="zh-CN" altLang="en-US" sz="4000" b="1" i="1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i="1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4000" b="1" baseline="-2500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4000" b="1" baseline="30000">
                <a:solidFill>
                  <a:schemeClr val="bg1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Ɵ</a:t>
            </a:r>
            <a:r>
              <a:rPr lang="en-US" altLang="zh-CN" sz="4000" b="1">
                <a:solidFill>
                  <a:schemeClr val="bg1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4000" b="1">
                <a:solidFill>
                  <a:schemeClr val="bg1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复杂分子</a:t>
            </a:r>
            <a:r>
              <a:rPr lang="en-US" altLang="zh-CN" sz="4000" b="1">
                <a:solidFill>
                  <a:schemeClr val="bg1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&gt; </a:t>
            </a:r>
            <a:r>
              <a:rPr lang="en-US" altLang="zh-CN" sz="4000" b="1" i="1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4000" b="1" baseline="-2500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4000" b="1" baseline="30000">
                <a:solidFill>
                  <a:schemeClr val="bg1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Ɵ</a:t>
            </a:r>
            <a:r>
              <a:rPr lang="en-US" altLang="zh-CN" sz="4000" b="1">
                <a:solidFill>
                  <a:schemeClr val="bg1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4000" b="1">
                <a:solidFill>
                  <a:schemeClr val="bg1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简单分子</a:t>
            </a:r>
            <a:r>
              <a:rPr lang="en-US" altLang="zh-CN" sz="4000" b="1">
                <a:solidFill>
                  <a:schemeClr val="bg1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en-US" altLang="zh-CN" sz="4000" b="1">
                <a:solidFill>
                  <a:schemeClr val="bg1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sz="4000" b="1"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例如： </a:t>
            </a:r>
            <a:r>
              <a:rPr lang="en-US" altLang="zh-CN" sz="4000" b="1" i="1"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4000" b="1" baseline="-25000"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4000" b="1" baseline="30000"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Ɵ</a:t>
            </a:r>
            <a:r>
              <a:rPr lang="en-US" altLang="zh-CN" sz="4000" b="1"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(C</a:t>
            </a:r>
            <a:r>
              <a:rPr lang="en-US" altLang="zh-CN" sz="4000" b="1" baseline="-25000"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4000" b="1"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4000" b="1" baseline="-25000"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4000" b="1"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)&gt; </a:t>
            </a:r>
            <a:r>
              <a:rPr lang="en-US" altLang="zh-CN" sz="4000" b="1" i="1"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4000" b="1" baseline="-25000"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4000" b="1" baseline="30000"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Ɵ</a:t>
            </a:r>
            <a:r>
              <a:rPr lang="en-US" altLang="zh-CN" sz="4000" b="1"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(CH</a:t>
            </a:r>
            <a:r>
              <a:rPr lang="en-US" altLang="zh-CN" sz="4000" b="1" baseline="-25000"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4000" b="1"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4000" b="1">
                <a:solidFill>
                  <a:schemeClr val="bg1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609600" indent="-609600">
              <a:lnSpc>
                <a:spcPct val="120000"/>
              </a:lnSpc>
              <a:buFontTx/>
              <a:buAutoNum type="circleNumDbPlain" startAt="5"/>
            </a:pPr>
            <a:r>
              <a:rPr lang="en-US" altLang="zh-CN" sz="4000" b="1" i="1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 S</a:t>
            </a:r>
            <a:r>
              <a:rPr lang="en-US" altLang="zh-CN" sz="4000" b="1" baseline="-2500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4000" b="1" baseline="30000">
                <a:solidFill>
                  <a:schemeClr val="bg1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Ɵ</a:t>
            </a:r>
            <a:r>
              <a:rPr lang="en-US" altLang="zh-CN" sz="4000" b="1">
                <a:solidFill>
                  <a:schemeClr val="bg1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4000" b="1">
                <a:solidFill>
                  <a:schemeClr val="bg1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混合物</a:t>
            </a:r>
            <a:r>
              <a:rPr lang="en-US" altLang="zh-CN" sz="4000" b="1">
                <a:solidFill>
                  <a:schemeClr val="bg1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&gt; </a:t>
            </a:r>
            <a:r>
              <a:rPr lang="en-US" altLang="zh-CN" sz="4000" b="1" i="1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4000" b="1" baseline="-2500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4000" b="1" baseline="30000">
                <a:solidFill>
                  <a:schemeClr val="bg1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Ɵ</a:t>
            </a:r>
            <a:r>
              <a:rPr lang="en-US" altLang="zh-CN" sz="4000" b="1">
                <a:solidFill>
                  <a:schemeClr val="bg1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4000" b="1">
                <a:solidFill>
                  <a:schemeClr val="bg1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纯物质</a:t>
            </a:r>
            <a:r>
              <a:rPr lang="en-US" altLang="zh-CN" sz="4000" b="1">
                <a:solidFill>
                  <a:schemeClr val="bg1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702468" name="Rectangle 5">
            <a:extLst>
              <a:ext uri="{FF2B5EF4-FFF2-40B4-BE49-F238E27FC236}">
                <a16:creationId xmlns:a16="http://schemas.microsoft.com/office/drawing/2014/main" id="{D7E5F640-6972-4510-8426-DEE96727B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8913"/>
            <a:ext cx="5472112" cy="641350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600" baseline="0">
                <a:solidFill>
                  <a:schemeClr val="bg2"/>
                </a:solidFill>
                <a:latin typeface="Arial" panose="020B0604020202020204" pitchFamily="34" charset="0"/>
              </a:rPr>
              <a:t>标准熵值的大小规律：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43CFF722-01C3-427D-BA23-AE3D169FBE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90F8A-3D5F-4C56-B566-868BE9888A9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706562" name="Rectangle 2">
            <a:extLst>
              <a:ext uri="{FF2B5EF4-FFF2-40B4-BE49-F238E27FC236}">
                <a16:creationId xmlns:a16="http://schemas.microsoft.com/office/drawing/2014/main" id="{895AACFC-E5A5-4DE4-805C-ABB3C2C97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1023938"/>
            <a:ext cx="8747125" cy="355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133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</a:pPr>
            <a:r>
              <a:rPr kumimoji="0" lang="zh-CN" altLang="en-US" sz="3200" baseline="0">
                <a:solidFill>
                  <a:schemeClr val="bg2"/>
                </a:solidFill>
                <a:cs typeface="Times New Roman" panose="02020603050405020304" pitchFamily="18" charset="0"/>
              </a:rPr>
              <a:t>可逆过程：体系经过某一过程，由状态</a:t>
            </a:r>
            <a:r>
              <a:rPr kumimoji="0" lang="en-US" altLang="zh-CN" sz="3200" baseline="0">
                <a:solidFill>
                  <a:schemeClr val="bg2"/>
                </a:solidFill>
                <a:cs typeface="Times New Roman" panose="02020603050405020304" pitchFamily="18" charset="0"/>
              </a:rPr>
              <a:t>I</a:t>
            </a:r>
            <a:r>
              <a:rPr kumimoji="0" lang="zh-CN" altLang="en-US" sz="3200" baseline="0">
                <a:solidFill>
                  <a:schemeClr val="bg2"/>
                </a:solidFill>
                <a:cs typeface="Times New Roman" panose="02020603050405020304" pitchFamily="18" charset="0"/>
              </a:rPr>
              <a:t>变到状态</a:t>
            </a:r>
            <a:r>
              <a:rPr kumimoji="0" lang="en-US" altLang="zh-CN" sz="3200" baseline="0">
                <a:solidFill>
                  <a:schemeClr val="bg2"/>
                </a:solidFill>
                <a:cs typeface="Times New Roman" panose="02020603050405020304" pitchFamily="18" charset="0"/>
              </a:rPr>
              <a:t>II</a:t>
            </a:r>
            <a:r>
              <a:rPr kumimoji="0" lang="zh-CN" altLang="en-US" sz="3200" baseline="0">
                <a:solidFill>
                  <a:schemeClr val="bg2"/>
                </a:solidFill>
                <a:cs typeface="Times New Roman" panose="02020603050405020304" pitchFamily="18" charset="0"/>
              </a:rPr>
              <a:t>之后，如果通过逆过程能使体系和环境都完全复原，这样的过程称为可逆过程。它是在一系列无限接近平衡条件下进行的过程。</a:t>
            </a:r>
            <a:endParaRPr lang="zh-CN" altLang="en-US" sz="3200" b="0" baseline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600" baseline="0">
                <a:solidFill>
                  <a:schemeClr val="bg2"/>
                </a:solidFill>
                <a:cs typeface="Times New Roman" panose="02020603050405020304" pitchFamily="18" charset="0"/>
              </a:rPr>
              <a:t>等温可逆过程中</a:t>
            </a:r>
            <a:r>
              <a:rPr lang="en-US" altLang="zh-CN" sz="3600" baseline="0">
                <a:solidFill>
                  <a:schemeClr val="bg2"/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sz="3600" baseline="0">
                <a:solidFill>
                  <a:schemeClr val="bg2"/>
                </a:solidFill>
                <a:cs typeface="Times New Roman" panose="02020603050405020304" pitchFamily="18" charset="0"/>
              </a:rPr>
              <a:t>系统吸收或放出的热量为</a:t>
            </a:r>
            <a:r>
              <a:rPr lang="en-US" altLang="zh-CN" sz="3600" i="1" baseline="0">
                <a:solidFill>
                  <a:schemeClr val="bg2"/>
                </a:solidFill>
                <a:cs typeface="Times New Roman" panose="02020603050405020304" pitchFamily="18" charset="0"/>
              </a:rPr>
              <a:t>q</a:t>
            </a:r>
            <a:r>
              <a:rPr lang="en-US" altLang="zh-CN" sz="3600" baseline="-25000">
                <a:solidFill>
                  <a:schemeClr val="bg2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3600" baseline="0">
                <a:solidFill>
                  <a:schemeClr val="bg2"/>
                </a:solidFill>
                <a:cs typeface="Times New Roman" panose="02020603050405020304" pitchFamily="18" charset="0"/>
              </a:rPr>
              <a:t> (r = reversible)</a:t>
            </a:r>
            <a:r>
              <a:rPr lang="zh-CN" altLang="en-US" sz="3600" baseline="0">
                <a:solidFill>
                  <a:schemeClr val="bg2"/>
                </a:solidFill>
                <a:cs typeface="Times New Roman" panose="02020603050405020304" pitchFamily="18" charset="0"/>
              </a:rPr>
              <a:t>，则</a:t>
            </a:r>
          </a:p>
        </p:txBody>
      </p:sp>
      <p:sp>
        <p:nvSpPr>
          <p:cNvPr id="706563" name="Text Box 3">
            <a:extLst>
              <a:ext uri="{FF2B5EF4-FFF2-40B4-BE49-F238E27FC236}">
                <a16:creationId xmlns:a16="http://schemas.microsoft.com/office/drawing/2014/main" id="{E429BD90-1D4F-47FE-953F-C3949EB30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8913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 baseline="0">
                <a:solidFill>
                  <a:schemeClr val="bg2"/>
                </a:solidFill>
              </a:rPr>
              <a:t>(4) </a:t>
            </a:r>
            <a:r>
              <a:rPr lang="zh-CN" altLang="en-US" sz="4000" baseline="0">
                <a:solidFill>
                  <a:schemeClr val="bg2"/>
                </a:solidFill>
              </a:rPr>
              <a:t>等温可逆过程的熵变</a:t>
            </a:r>
          </a:p>
        </p:txBody>
      </p:sp>
      <p:graphicFrame>
        <p:nvGraphicFramePr>
          <p:cNvPr id="706564" name="Object 4">
            <a:extLst>
              <a:ext uri="{FF2B5EF4-FFF2-40B4-BE49-F238E27FC236}">
                <a16:creationId xmlns:a16="http://schemas.microsoft.com/office/drawing/2014/main" id="{537E3606-F1A9-4C81-939C-8EFC48AE78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4508500"/>
          <a:ext cx="2132013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66" name="公式" r:id="rId3" imgW="533160" imgH="393480" progId="Equation.3">
                  <p:embed/>
                </p:oleObj>
              </mc:Choice>
              <mc:Fallback>
                <p:oleObj name="公式" r:id="rId3" imgW="5331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508500"/>
                        <a:ext cx="2132013" cy="15732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65" name="Text Box 5">
            <a:extLst>
              <a:ext uri="{FF2B5EF4-FFF2-40B4-BE49-F238E27FC236}">
                <a16:creationId xmlns:a16="http://schemas.microsoft.com/office/drawing/2014/main" id="{B71D8E77-C589-4913-B682-BDD1024C0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876925"/>
            <a:ext cx="828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aseline="0">
                <a:solidFill>
                  <a:schemeClr val="bg2"/>
                </a:solidFill>
              </a:rPr>
              <a:t>熵的名称来源：可逆过程的热温商。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C7A9DAD2-D1D9-40D6-ADF5-AC0E1A59CB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33452-777A-453A-B3E3-8A7018D64A77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624642" name="Rectangle 2">
            <a:extLst>
              <a:ext uri="{FF2B5EF4-FFF2-40B4-BE49-F238E27FC236}">
                <a16:creationId xmlns:a16="http://schemas.microsoft.com/office/drawing/2014/main" id="{3BF29DCB-AC8D-44D2-BB8C-E4BA36B778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88913"/>
            <a:ext cx="8569325" cy="4464050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sz="4000" b="1"/>
              <a:t>例</a:t>
            </a:r>
            <a:r>
              <a:rPr lang="en-US" altLang="zh-CN" sz="4000" b="1"/>
              <a:t>2.1 </a:t>
            </a:r>
            <a:r>
              <a:rPr lang="zh-CN" altLang="en-US" sz="4000" b="1"/>
              <a:t>已知 </a:t>
            </a:r>
            <a:r>
              <a:rPr lang="en-US" altLang="zh-CN" sz="4000" b="1"/>
              <a:t>373 K, 1.01325</a:t>
            </a:r>
            <a:r>
              <a:rPr lang="en-US" altLang="zh-CN" sz="4000" b="1">
                <a:sym typeface="Symbol" panose="05050102010706020507" pitchFamily="18" charset="2"/>
              </a:rPr>
              <a:t>10</a:t>
            </a:r>
            <a:r>
              <a:rPr lang="en-US" altLang="zh-CN" sz="4000" b="1" baseline="30000">
                <a:sym typeface="Symbol" panose="05050102010706020507" pitchFamily="18" charset="2"/>
              </a:rPr>
              <a:t>5</a:t>
            </a:r>
            <a:r>
              <a:rPr lang="en-US" altLang="zh-CN" sz="4000" b="1">
                <a:sym typeface="Symbol" panose="05050102010706020507" pitchFamily="18" charset="2"/>
              </a:rPr>
              <a:t> Pa</a:t>
            </a:r>
            <a:r>
              <a:rPr lang="zh-CN" altLang="en-US" sz="4000" b="1">
                <a:sym typeface="Symbol" panose="05050102010706020507" pitchFamily="18" charset="2"/>
              </a:rPr>
              <a:t>时，</a:t>
            </a:r>
            <a:r>
              <a:rPr lang="en-US" altLang="zh-CN" sz="4000" b="1">
                <a:sym typeface="Symbol" panose="05050102010706020507" pitchFamily="18" charset="2"/>
              </a:rPr>
              <a:t>18 g H</a:t>
            </a:r>
            <a:r>
              <a:rPr lang="en-US" altLang="zh-CN" sz="4000" b="1" baseline="-25000">
                <a:sym typeface="Symbol" panose="05050102010706020507" pitchFamily="18" charset="2"/>
              </a:rPr>
              <a:t>2</a:t>
            </a:r>
            <a:r>
              <a:rPr lang="en-US" altLang="zh-CN" sz="4000" b="1">
                <a:sym typeface="Symbol" panose="05050102010706020507" pitchFamily="18" charset="2"/>
              </a:rPr>
              <a:t>O(l) </a:t>
            </a:r>
            <a:r>
              <a:rPr lang="zh-CN" altLang="en-US" sz="4000" b="1">
                <a:sym typeface="Symbol" panose="05050102010706020507" pitchFamily="18" charset="2"/>
              </a:rPr>
              <a:t>变成</a:t>
            </a:r>
            <a:r>
              <a:rPr lang="en-US" altLang="zh-CN" sz="4000" b="1">
                <a:sym typeface="Symbol" panose="05050102010706020507" pitchFamily="18" charset="2"/>
              </a:rPr>
              <a:t>H</a:t>
            </a:r>
            <a:r>
              <a:rPr lang="en-US" altLang="zh-CN" sz="4000" b="1" baseline="-25000">
                <a:sym typeface="Symbol" panose="05050102010706020507" pitchFamily="18" charset="2"/>
              </a:rPr>
              <a:t>2</a:t>
            </a:r>
            <a:r>
              <a:rPr lang="en-US" altLang="zh-CN" sz="4000" b="1">
                <a:sym typeface="Symbol" panose="05050102010706020507" pitchFamily="18" charset="2"/>
              </a:rPr>
              <a:t>O(g), </a:t>
            </a:r>
            <a:r>
              <a:rPr lang="zh-CN" altLang="en-US" sz="4000" b="1">
                <a:sym typeface="Symbol" panose="05050102010706020507" pitchFamily="18" charset="2"/>
              </a:rPr>
              <a:t>吸热</a:t>
            </a:r>
            <a:r>
              <a:rPr lang="en-US" altLang="zh-CN" sz="4000" b="1">
                <a:sym typeface="Symbol" panose="05050102010706020507" pitchFamily="18" charset="2"/>
              </a:rPr>
              <a:t>44.0 kJ</a:t>
            </a:r>
            <a:r>
              <a:rPr lang="zh-CN" altLang="en-US" sz="4000" b="1">
                <a:sym typeface="Symbol" panose="05050102010706020507" pitchFamily="18" charset="2"/>
              </a:rPr>
              <a:t>，求该过程的熵变。</a:t>
            </a:r>
            <a:endParaRPr lang="en-US" altLang="en-US" sz="4000" b="1">
              <a:sym typeface="Symbol" panose="05050102010706020507" pitchFamily="18" charset="2"/>
            </a:endParaRPr>
          </a:p>
          <a:p>
            <a:pPr algn="just">
              <a:buFontTx/>
              <a:buNone/>
            </a:pPr>
            <a:r>
              <a:rPr lang="zh-CN" altLang="en-US" sz="4000" b="1"/>
              <a:t>解：由于在相变点的温度和外压下，</a:t>
            </a:r>
            <a:r>
              <a:rPr lang="zh-CN" altLang="en-US" sz="4000" b="1">
                <a:solidFill>
                  <a:schemeClr val="bg1"/>
                </a:solidFill>
              </a:rPr>
              <a:t>物质的相变可视为可逆过程</a:t>
            </a:r>
            <a:r>
              <a:rPr lang="zh-CN" altLang="en-US" sz="4000" b="1"/>
              <a:t>，所以水在</a:t>
            </a:r>
            <a:r>
              <a:rPr lang="en-US" altLang="zh-CN" sz="4000" b="1"/>
              <a:t>373 K, 1.01325 </a:t>
            </a:r>
            <a:r>
              <a:rPr lang="en-US" altLang="zh-CN" sz="4000" b="1">
                <a:sym typeface="Symbol" panose="05050102010706020507" pitchFamily="18" charset="2"/>
              </a:rPr>
              <a:t>10</a:t>
            </a:r>
            <a:r>
              <a:rPr lang="en-US" altLang="zh-CN" sz="4000" b="1" baseline="30000">
                <a:sym typeface="Symbol" panose="05050102010706020507" pitchFamily="18" charset="2"/>
              </a:rPr>
              <a:t>5</a:t>
            </a:r>
            <a:r>
              <a:rPr lang="en-US" altLang="zh-CN" sz="4000" b="1"/>
              <a:t> Pa</a:t>
            </a:r>
            <a:r>
              <a:rPr lang="zh-CN" altLang="en-US" sz="4000" b="1"/>
              <a:t>时的汽化过程的熵变为</a:t>
            </a:r>
          </a:p>
        </p:txBody>
      </p:sp>
      <p:graphicFrame>
        <p:nvGraphicFramePr>
          <p:cNvPr id="624643" name="Object 3">
            <a:extLst>
              <a:ext uri="{FF2B5EF4-FFF2-40B4-BE49-F238E27FC236}">
                <a16:creationId xmlns:a16="http://schemas.microsoft.com/office/drawing/2014/main" id="{D31EEEC7-E54A-4311-8EED-E74B651D3A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913" y="4868863"/>
          <a:ext cx="8316912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44" name="公式" r:id="rId3" imgW="2222280" imgH="393480" progId="Equation.3">
                  <p:embed/>
                </p:oleObj>
              </mc:Choice>
              <mc:Fallback>
                <p:oleObj name="公式" r:id="rId3" imgW="222228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4868863"/>
                        <a:ext cx="8316912" cy="14732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DDB29847-566D-419C-87A0-387983E256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B8977-CCE0-4E60-AD8C-E327A91D926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9D58BD5B-7121-4A37-B6D8-BDEB7D45B1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88913"/>
            <a:ext cx="8135938" cy="954087"/>
          </a:xfrm>
        </p:spPr>
        <p:txBody>
          <a:bodyPr/>
          <a:lstStyle/>
          <a:p>
            <a:pPr algn="l"/>
            <a:r>
              <a:rPr lang="en-US" altLang="zh-CN" sz="4000" b="1"/>
              <a:t>(5) </a:t>
            </a:r>
            <a:r>
              <a:rPr lang="zh-CN" altLang="en-US" sz="4000" b="1"/>
              <a:t>化学反应的标准摩尔熵变</a:t>
            </a:r>
            <a:r>
              <a:rPr lang="en-US" altLang="zh-CN" sz="4000" b="1"/>
              <a:t>(</a:t>
            </a:r>
            <a:r>
              <a:rPr lang="en-US" altLang="zh-CN" sz="4000" b="1">
                <a:sym typeface="Symbol" panose="05050102010706020507" pitchFamily="18" charset="2"/>
              </a:rPr>
              <a:t></a:t>
            </a:r>
            <a:r>
              <a:rPr lang="en-US" altLang="zh-CN" sz="4000" b="1" baseline="-25000">
                <a:sym typeface="Symbol" panose="05050102010706020507" pitchFamily="18" charset="2"/>
              </a:rPr>
              <a:t>r</a:t>
            </a:r>
            <a:r>
              <a:rPr lang="en-US" altLang="zh-CN" sz="4000" b="1" i="1"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4000" b="1" baseline="-25000"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4000" b="1" baseline="30000"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Ɵ</a:t>
            </a:r>
            <a:r>
              <a:rPr lang="en-US" altLang="zh-CN" sz="4000" b="1"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4000" b="1" baseline="30000">
              <a:ea typeface="Arial Unicode MS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5252" name="Rectangle 4">
            <a:extLst>
              <a:ext uri="{FF2B5EF4-FFF2-40B4-BE49-F238E27FC236}">
                <a16:creationId xmlns:a16="http://schemas.microsoft.com/office/drawing/2014/main" id="{7B307014-2F65-4BA8-9757-3C50219C5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25538"/>
            <a:ext cx="6767513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000" baseline="0">
                <a:sym typeface="Symbol" panose="05050102010706020507" pitchFamily="18" charset="2"/>
              </a:rPr>
              <a:t>对于一般化学反应：</a:t>
            </a:r>
            <a:endParaRPr lang="zh-CN" altLang="en-US" sz="4000" b="0" baseline="0"/>
          </a:p>
        </p:txBody>
      </p:sp>
      <p:sp>
        <p:nvSpPr>
          <p:cNvPr id="565255" name="Rectangle 7">
            <a:extLst>
              <a:ext uri="{FF2B5EF4-FFF2-40B4-BE49-F238E27FC236}">
                <a16:creationId xmlns:a16="http://schemas.microsoft.com/office/drawing/2014/main" id="{77409888-D719-4046-91A3-AE7EECD97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013325"/>
            <a:ext cx="8607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4000" baseline="0">
                <a:solidFill>
                  <a:schemeClr val="hlink"/>
                </a:solidFill>
                <a:ea typeface="楷体_GB2312" pitchFamily="49" charset="-122"/>
              </a:rPr>
              <a:t> </a:t>
            </a:r>
            <a:r>
              <a:rPr lang="zh-CN" altLang="en-US" sz="4000" baseline="0">
                <a:solidFill>
                  <a:schemeClr val="hlink"/>
                </a:solidFill>
                <a:ea typeface="楷体_GB2312" pitchFamily="49" charset="-122"/>
              </a:rPr>
              <a:t>注意</a:t>
            </a:r>
            <a:r>
              <a:rPr lang="en-US" altLang="zh-CN" sz="4000" baseline="0">
                <a:solidFill>
                  <a:schemeClr val="hlink"/>
                </a:solidFill>
                <a:ea typeface="楷体_GB2312" pitchFamily="49" charset="-122"/>
              </a:rPr>
              <a:t>: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  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000" baseline="-25000">
                <a:solidFill>
                  <a:schemeClr val="bg2"/>
                </a:solidFill>
                <a:ea typeface="楷体_GB2312" pitchFamily="49" charset="-122"/>
              </a:rPr>
              <a:t>r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</a:rPr>
              <a:t>S</a:t>
            </a:r>
            <a:r>
              <a:rPr lang="en-US" altLang="zh-CN" sz="40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4000">
                <a:solidFill>
                  <a:schemeClr val="bg2"/>
                </a:solidFill>
                <a:latin typeface="Arial Unicode MS" pitchFamily="34" charset="-122"/>
                <a:ea typeface="Arial Unicode MS" pitchFamily="34" charset="-122"/>
              </a:rPr>
              <a:t>Ɵ</a:t>
            </a:r>
            <a:r>
              <a:rPr lang="en-US" altLang="zh-CN" sz="3200">
                <a:solidFill>
                  <a:schemeClr val="bg2"/>
                </a:solidFill>
                <a:sym typeface="Webdings" panose="05030102010509060703" pitchFamily="18" charset="2"/>
              </a:rPr>
              <a:t> 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(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</a:rPr>
              <a:t>T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)≈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000" baseline="-25000">
                <a:solidFill>
                  <a:schemeClr val="bg2"/>
                </a:solidFill>
                <a:ea typeface="楷体_GB2312" pitchFamily="49" charset="-122"/>
              </a:rPr>
              <a:t>r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</a:rPr>
              <a:t>S</a:t>
            </a:r>
            <a:r>
              <a:rPr lang="en-US" altLang="zh-CN" sz="40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4000">
                <a:solidFill>
                  <a:schemeClr val="bg2"/>
                </a:solidFill>
                <a:latin typeface="Arial Unicode MS" pitchFamily="34" charset="-122"/>
                <a:ea typeface="Arial Unicode MS" pitchFamily="34" charset="-122"/>
              </a:rPr>
              <a:t>Ɵ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(298K)</a:t>
            </a: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565258" name="Object 10">
            <a:extLst>
              <a:ext uri="{FF2B5EF4-FFF2-40B4-BE49-F238E27FC236}">
                <a16:creationId xmlns:a16="http://schemas.microsoft.com/office/drawing/2014/main" id="{AAFE02AF-5570-4B37-B609-137E8FCAC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852738"/>
          <a:ext cx="4346575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60" name="公式" r:id="rId3" imgW="1091880" imgH="342720" progId="Equation.3">
                  <p:embed/>
                </p:oleObj>
              </mc:Choice>
              <mc:Fallback>
                <p:oleObj name="公式" r:id="rId3" imgW="1091880" imgH="3427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6885" b="-19138"/>
                      <a:stretch>
                        <a:fillRect/>
                      </a:stretch>
                    </p:blipFill>
                    <p:spPr bwMode="auto">
                      <a:xfrm>
                        <a:off x="1476375" y="2852738"/>
                        <a:ext cx="4346575" cy="185896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5259" name="Object 11">
            <a:extLst>
              <a:ext uri="{FF2B5EF4-FFF2-40B4-BE49-F238E27FC236}">
                <a16:creationId xmlns:a16="http://schemas.microsoft.com/office/drawing/2014/main" id="{21C84C0D-2C0E-43DE-B1C1-AF4C9C7567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1196975"/>
          <a:ext cx="2779712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61" name="公式" r:id="rId5" imgW="698400" imgH="342720" progId="Equation.3">
                  <p:embed/>
                </p:oleObj>
              </mc:Choice>
              <mc:Fallback>
                <p:oleObj name="公式" r:id="rId5" imgW="698400" imgH="3427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6885" b="-19138"/>
                      <a:stretch>
                        <a:fillRect/>
                      </a:stretch>
                    </p:blipFill>
                    <p:spPr bwMode="auto">
                      <a:xfrm>
                        <a:off x="5148263" y="1196975"/>
                        <a:ext cx="2779712" cy="185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8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1000"/>
                                        <p:tgtEl>
                                          <p:spTgt spid="56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56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2" grpId="0"/>
      <p:bldP spid="5652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79F77FA8-1C5F-41AB-B8D5-D4B4A770A3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446F9-E901-44D8-94D5-1DA7A5363278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707587" name="Rectangle 3">
            <a:extLst>
              <a:ext uri="{FF2B5EF4-FFF2-40B4-BE49-F238E27FC236}">
                <a16:creationId xmlns:a16="http://schemas.microsoft.com/office/drawing/2014/main" id="{56D776CB-4839-4C75-A192-6FB09DF14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52513"/>
            <a:ext cx="7885112" cy="314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4000" baseline="0">
                <a:solidFill>
                  <a:srgbClr val="0000CC"/>
                </a:solidFill>
                <a:ea typeface="楷体_GB2312" pitchFamily="49" charset="-122"/>
              </a:rPr>
              <a:t>对于任一化学反应：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4000" baseline="0">
                <a:ea typeface="楷体_GB2312" pitchFamily="49" charset="-122"/>
              </a:rPr>
              <a:t>         </a:t>
            </a:r>
            <a:r>
              <a:rPr lang="en-US" altLang="zh-CN" sz="4000" i="1" baseline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4000" baseline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4000" b="0" baseline="0">
                <a:cs typeface="Times New Roman" panose="02020603050405020304" pitchFamily="18" charset="0"/>
              </a:rPr>
              <a:t> </a:t>
            </a:r>
            <a:r>
              <a:rPr lang="en-US" altLang="zh-CN" sz="4000" baseline="0"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4000" b="0" baseline="0">
                <a:cs typeface="Times New Roman" panose="02020603050405020304" pitchFamily="18" charset="0"/>
              </a:rPr>
              <a:t> </a:t>
            </a:r>
            <a:r>
              <a:rPr lang="en-US" altLang="zh-CN" sz="4000" i="1" baseline="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4000" baseline="0">
                <a:cs typeface="Times New Roman" panose="02020603050405020304" pitchFamily="18" charset="0"/>
                <a:sym typeface="Symbol" panose="05050102010706020507" pitchFamily="18" charset="2"/>
              </a:rPr>
              <a:t>B =</a:t>
            </a:r>
            <a:r>
              <a:rPr lang="en-US" altLang="zh-CN" sz="4000" baseline="-250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4000" i="1" baseline="0"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4000" baseline="0"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4000" baseline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+</a:t>
            </a:r>
            <a:r>
              <a:rPr lang="en-US" altLang="zh-CN" sz="4000" b="0" baseline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0" i="1" baseline="0"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4000" baseline="0">
                <a:ea typeface="楷体_GB2312" pitchFamily="49" charset="-122"/>
                <a:cs typeface="Times New Roman" panose="02020603050405020304" pitchFamily="18" charset="0"/>
              </a:rPr>
              <a:t>E</a:t>
            </a:r>
            <a:endParaRPr lang="en-US" altLang="zh-CN" sz="4000" baseline="0"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4000" baseline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4000" baseline="-30000"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4000" i="1" baseline="0"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4000" baseline="-25000"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4000">
                <a:ea typeface="Arial Unicode MS" pitchFamily="34" charset="-122"/>
                <a:cs typeface="Times New Roman" panose="02020603050405020304" pitchFamily="18" charset="0"/>
              </a:rPr>
              <a:t>Ɵ</a:t>
            </a:r>
            <a:r>
              <a:rPr lang="en-US" altLang="zh-CN" sz="400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aseline="0"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4000" i="1" baseline="0"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4000" i="1" baseline="0">
                <a:ea typeface="楷体_GB2312" pitchFamily="49" charset="-122"/>
              </a:rPr>
              <a:t>S</a:t>
            </a:r>
            <a:r>
              <a:rPr lang="en-US" altLang="zh-CN" sz="4000" baseline="-25000">
                <a:ea typeface="楷体_GB2312" pitchFamily="49" charset="-122"/>
              </a:rPr>
              <a:t>m</a:t>
            </a:r>
            <a:r>
              <a:rPr lang="en-US" altLang="zh-CN" sz="4000">
                <a:ea typeface="Arial Unicode MS" pitchFamily="34" charset="-122"/>
              </a:rPr>
              <a:t>Ɵ</a:t>
            </a:r>
            <a:r>
              <a:rPr lang="en-US" altLang="zh-CN" sz="4000" baseline="0">
                <a:ea typeface="楷体_GB2312" pitchFamily="49" charset="-122"/>
              </a:rPr>
              <a:t>(D) + </a:t>
            </a:r>
            <a:r>
              <a:rPr lang="en-US" altLang="zh-CN" sz="4000" i="1" baseline="0">
                <a:cs typeface="Times New Roman" panose="02020603050405020304" pitchFamily="18" charset="0"/>
                <a:sym typeface="Symbol" panose="05050102010706020507" pitchFamily="18" charset="2"/>
              </a:rPr>
              <a:t>eS</a:t>
            </a:r>
            <a:r>
              <a:rPr lang="en-US" altLang="zh-CN" sz="4000" baseline="-25000">
                <a:ea typeface="楷体_GB2312" pitchFamily="49" charset="-122"/>
              </a:rPr>
              <a:t>m</a:t>
            </a:r>
            <a:r>
              <a:rPr lang="en-US" altLang="zh-CN" sz="4000">
                <a:ea typeface="Arial Unicode MS" pitchFamily="34" charset="-122"/>
              </a:rPr>
              <a:t>Ɵ</a:t>
            </a:r>
            <a:r>
              <a:rPr lang="en-US" altLang="zh-CN" sz="4000" baseline="0">
                <a:ea typeface="楷体_GB2312" pitchFamily="49" charset="-122"/>
              </a:rPr>
              <a:t>(E)</a:t>
            </a:r>
            <a:endParaRPr lang="en-US" altLang="zh-CN" sz="4000" baseline="-30000"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4000" baseline="0">
                <a:ea typeface="楷体_GB2312" pitchFamily="49" charset="-122"/>
              </a:rPr>
              <a:t>                </a:t>
            </a:r>
            <a:r>
              <a:rPr lang="en-US" altLang="zh-CN" sz="4000" baseline="0">
                <a:ea typeface="楷体_GB2312" pitchFamily="49" charset="-122"/>
                <a:sym typeface="Symbol" panose="05050102010706020507" pitchFamily="18" charset="2"/>
              </a:rPr>
              <a:t> </a:t>
            </a:r>
            <a:r>
              <a:rPr lang="en-US" altLang="zh-CN" sz="4000" i="1" baseline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4000" i="1" baseline="0">
                <a:ea typeface="楷体_GB2312" pitchFamily="49" charset="-122"/>
                <a:sym typeface="Symbol" panose="05050102010706020507" pitchFamily="18" charset="2"/>
              </a:rPr>
              <a:t>S</a:t>
            </a:r>
            <a:r>
              <a:rPr lang="en-US" altLang="zh-CN" sz="4000" baseline="-25000">
                <a:ea typeface="楷体_GB2312" pitchFamily="49" charset="-122"/>
              </a:rPr>
              <a:t>m</a:t>
            </a:r>
            <a:r>
              <a:rPr lang="en-US" altLang="zh-CN" sz="4000">
                <a:ea typeface="Arial Unicode MS" pitchFamily="34" charset="-122"/>
              </a:rPr>
              <a:t>Ɵ</a:t>
            </a:r>
            <a:r>
              <a:rPr lang="en-US" altLang="zh-CN" sz="4000" baseline="0">
                <a:ea typeface="楷体_GB2312" pitchFamily="49" charset="-122"/>
              </a:rPr>
              <a:t>(A) </a:t>
            </a:r>
            <a:r>
              <a:rPr lang="en-US" altLang="zh-CN" sz="4000" baseline="0">
                <a:ea typeface="楷体_GB2312" pitchFamily="49" charset="-122"/>
                <a:sym typeface="Symbol" panose="05050102010706020507" pitchFamily="18" charset="2"/>
              </a:rPr>
              <a:t> </a:t>
            </a:r>
            <a:r>
              <a:rPr lang="en-US" altLang="zh-CN" sz="4000" i="1" baseline="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4000" i="1" baseline="0">
                <a:ea typeface="楷体_GB2312" pitchFamily="49" charset="-122"/>
              </a:rPr>
              <a:t>S</a:t>
            </a:r>
            <a:r>
              <a:rPr lang="en-US" altLang="zh-CN" sz="4000" baseline="-25000">
                <a:ea typeface="楷体_GB2312" pitchFamily="49" charset="-122"/>
              </a:rPr>
              <a:t>m</a:t>
            </a:r>
            <a:r>
              <a:rPr lang="en-US" altLang="zh-CN" sz="4000">
                <a:ea typeface="Arial Unicode MS" pitchFamily="34" charset="-122"/>
              </a:rPr>
              <a:t>Ɵ</a:t>
            </a:r>
            <a:r>
              <a:rPr lang="en-US" altLang="zh-CN" sz="4000" baseline="0">
                <a:ea typeface="楷体_GB2312" pitchFamily="49" charset="-122"/>
              </a:rPr>
              <a:t>(B)</a:t>
            </a:r>
            <a:endParaRPr lang="en-US" altLang="zh-CN" sz="4000" baseline="-3000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4855D0-6F7A-4A23-AA79-2E00C1DC14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71AFD-AD73-4C48-B621-7BC1E442D1F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56363" name="Rectangle 11">
            <a:extLst>
              <a:ext uri="{FF2B5EF4-FFF2-40B4-BE49-F238E27FC236}">
                <a16:creationId xmlns:a16="http://schemas.microsoft.com/office/drawing/2014/main" id="{05D091D3-BFC6-4B6F-8EEB-13B611AB3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79450"/>
            <a:ext cx="8820150" cy="56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66700" indent="-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133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3400" baseline="0">
                <a:solidFill>
                  <a:schemeClr val="bg2"/>
                </a:solidFill>
                <a:ea typeface="楷体_GB2312" pitchFamily="49" charset="-122"/>
              </a:rPr>
              <a:t>熵变由两部分组成：数字表示变化的程度；</a:t>
            </a:r>
            <a:r>
              <a:rPr lang="zh-CN" altLang="en-US" sz="3400" baseline="0">
                <a:solidFill>
                  <a:schemeClr val="hlink"/>
                </a:solidFill>
                <a:ea typeface="楷体_GB2312" pitchFamily="49" charset="-122"/>
              </a:rPr>
              <a:t>“</a:t>
            </a:r>
            <a:r>
              <a:rPr lang="en-US" altLang="zh-CN" sz="3400" baseline="0">
                <a:solidFill>
                  <a:schemeClr val="hlink"/>
                </a:solidFill>
                <a:ea typeface="楷体_GB2312" pitchFamily="49" charset="-122"/>
              </a:rPr>
              <a:t>+”</a:t>
            </a:r>
            <a:r>
              <a:rPr lang="zh-CN" altLang="en-US" sz="3400" baseline="0">
                <a:solidFill>
                  <a:schemeClr val="hlink"/>
                </a:solidFill>
                <a:ea typeface="楷体_GB2312" pitchFamily="49" charset="-122"/>
              </a:rPr>
              <a:t>号表示熵增</a:t>
            </a:r>
            <a:r>
              <a:rPr lang="en-US" altLang="zh-CN" sz="3400" baseline="0">
                <a:solidFill>
                  <a:schemeClr val="hlink"/>
                </a:solidFill>
                <a:ea typeface="楷体_GB2312" pitchFamily="49" charset="-122"/>
              </a:rPr>
              <a:t>(</a:t>
            </a:r>
            <a:r>
              <a:rPr lang="zh-CN" altLang="en-US" sz="3400" baseline="0">
                <a:solidFill>
                  <a:schemeClr val="hlink"/>
                </a:solidFill>
                <a:ea typeface="楷体_GB2312" pitchFamily="49" charset="-122"/>
              </a:rPr>
              <a:t>混乱度增大</a:t>
            </a:r>
            <a:r>
              <a:rPr lang="en-US" altLang="zh-CN" sz="3400" baseline="0">
                <a:solidFill>
                  <a:schemeClr val="hlink"/>
                </a:solidFill>
                <a:ea typeface="楷体_GB2312" pitchFamily="49" charset="-122"/>
              </a:rPr>
              <a:t>)</a:t>
            </a:r>
            <a:r>
              <a:rPr lang="zh-CN" altLang="en-US" sz="3400" baseline="0">
                <a:solidFill>
                  <a:schemeClr val="bg2"/>
                </a:solidFill>
                <a:ea typeface="楷体_GB2312" pitchFamily="49" charset="-122"/>
              </a:rPr>
              <a:t>， </a:t>
            </a:r>
            <a:r>
              <a:rPr lang="zh-CN" altLang="en-US" sz="3400" baseline="0">
                <a:solidFill>
                  <a:schemeClr val="bg1"/>
                </a:solidFill>
                <a:ea typeface="楷体_GB2312" pitchFamily="49" charset="-122"/>
              </a:rPr>
              <a:t>“</a:t>
            </a:r>
            <a:r>
              <a:rPr lang="zh-CN" altLang="en-US" sz="3400" baseline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”表示</a:t>
            </a:r>
            <a:r>
              <a:rPr lang="zh-CN" altLang="en-US" sz="3400" baseline="0">
                <a:solidFill>
                  <a:schemeClr val="bg1"/>
                </a:solidFill>
                <a:ea typeface="楷体_GB2312" pitchFamily="49" charset="-122"/>
              </a:rPr>
              <a:t>熵减</a:t>
            </a:r>
            <a:r>
              <a:rPr lang="en-US" altLang="zh-CN" sz="3400" baseline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zh-CN" altLang="en-US" sz="3400" baseline="0">
                <a:solidFill>
                  <a:schemeClr val="bg1"/>
                </a:solidFill>
                <a:ea typeface="楷体_GB2312" pitchFamily="49" charset="-122"/>
              </a:rPr>
              <a:t>混乱度减小</a:t>
            </a:r>
            <a:r>
              <a:rPr lang="en-US" altLang="zh-CN" sz="3400" baseline="0">
                <a:solidFill>
                  <a:schemeClr val="bg1"/>
                </a:solidFill>
                <a:ea typeface="楷体_GB2312" pitchFamily="49" charset="-122"/>
              </a:rPr>
              <a:t>)</a:t>
            </a:r>
            <a:r>
              <a:rPr lang="zh-CN" altLang="en-US" sz="3400" baseline="0">
                <a:solidFill>
                  <a:schemeClr val="bg2"/>
                </a:solidFill>
                <a:ea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34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400" baseline="-25000">
                <a:solidFill>
                  <a:schemeClr val="bg2"/>
                </a:solidFill>
                <a:ea typeface="楷体_GB2312" pitchFamily="49" charset="-122"/>
              </a:rPr>
              <a:t>r</a:t>
            </a:r>
            <a:r>
              <a:rPr lang="en-US" altLang="zh-CN" sz="3400" i="1" baseline="0">
                <a:solidFill>
                  <a:schemeClr val="bg2"/>
                </a:solidFill>
                <a:ea typeface="楷体_GB2312" pitchFamily="49" charset="-122"/>
              </a:rPr>
              <a:t>S</a:t>
            </a:r>
            <a:r>
              <a:rPr lang="zh-CN" altLang="en-US" sz="3400" baseline="0">
                <a:solidFill>
                  <a:schemeClr val="bg2"/>
                </a:solidFill>
                <a:ea typeface="楷体_GB2312" pitchFamily="49" charset="-122"/>
              </a:rPr>
              <a:t>（正反应）</a:t>
            </a:r>
            <a:r>
              <a:rPr lang="en-US" altLang="zh-CN" sz="3400" baseline="0">
                <a:solidFill>
                  <a:schemeClr val="bg2"/>
                </a:solidFill>
                <a:ea typeface="楷体_GB2312" pitchFamily="49" charset="-122"/>
              </a:rPr>
              <a:t>= </a:t>
            </a:r>
            <a:r>
              <a:rPr lang="en-US" altLang="zh-CN" sz="34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</a:t>
            </a:r>
            <a:r>
              <a:rPr lang="en-US" altLang="zh-CN" sz="3400" baseline="-25000">
                <a:solidFill>
                  <a:schemeClr val="bg2"/>
                </a:solidFill>
                <a:ea typeface="楷体_GB2312" pitchFamily="49" charset="-122"/>
              </a:rPr>
              <a:t>r</a:t>
            </a:r>
            <a:r>
              <a:rPr lang="en-US" altLang="zh-CN" sz="3400" i="1" baseline="0">
                <a:solidFill>
                  <a:schemeClr val="bg2"/>
                </a:solidFill>
                <a:ea typeface="楷体_GB2312" pitchFamily="49" charset="-122"/>
              </a:rPr>
              <a:t>S</a:t>
            </a:r>
            <a:r>
              <a:rPr lang="zh-CN" altLang="en-US" sz="3400" baseline="0">
                <a:solidFill>
                  <a:schemeClr val="bg2"/>
                </a:solidFill>
                <a:ea typeface="楷体_GB2312" pitchFamily="49" charset="-122"/>
              </a:rPr>
              <a:t>（逆反应）。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3400" baseline="0">
                <a:solidFill>
                  <a:schemeClr val="bg2"/>
                </a:solidFill>
                <a:ea typeface="楷体_GB2312" pitchFamily="49" charset="-122"/>
              </a:rPr>
              <a:t>有气体反应物或 </a:t>
            </a:r>
            <a:r>
              <a:rPr lang="en-US" altLang="zh-CN" sz="3400" baseline="0">
                <a:solidFill>
                  <a:schemeClr val="bg2"/>
                </a:solidFill>
                <a:ea typeface="楷体_GB2312" pitchFamily="49" charset="-122"/>
              </a:rPr>
              <a:t>/ </a:t>
            </a:r>
            <a:r>
              <a:rPr lang="zh-CN" altLang="en-US" sz="3400" baseline="0">
                <a:solidFill>
                  <a:schemeClr val="bg2"/>
                </a:solidFill>
                <a:ea typeface="楷体_GB2312" pitchFamily="49" charset="-122"/>
              </a:rPr>
              <a:t>和气体生成物时： </a:t>
            </a:r>
            <a:br>
              <a:rPr lang="zh-CN" altLang="en-US" sz="3400" baseline="0">
                <a:solidFill>
                  <a:schemeClr val="bg2"/>
                </a:solidFill>
                <a:ea typeface="楷体_GB2312" pitchFamily="49" charset="-122"/>
              </a:rPr>
            </a:br>
            <a:r>
              <a:rPr lang="zh-CN" altLang="en-US" sz="3400" baseline="0">
                <a:solidFill>
                  <a:schemeClr val="bg2"/>
                </a:solidFill>
                <a:ea typeface="楷体_GB2312" pitchFamily="49" charset="-122"/>
              </a:rPr>
              <a:t>    </a:t>
            </a:r>
            <a:r>
              <a:rPr lang="zh-CN" altLang="en-US" sz="34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zh-CN" altLang="en-US" sz="3400" i="1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 </a:t>
            </a:r>
            <a:r>
              <a:rPr lang="en-US" altLang="zh-CN" sz="3400" baseline="0">
                <a:solidFill>
                  <a:schemeClr val="bg2"/>
                </a:solidFill>
                <a:ea typeface="楷体_GB2312" pitchFamily="49" charset="-122"/>
              </a:rPr>
              <a:t>(g)</a:t>
            </a:r>
            <a:r>
              <a:rPr lang="en-US" altLang="zh-CN" sz="3400" i="1" baseline="0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en-US" altLang="zh-CN" sz="3400" baseline="0">
                <a:solidFill>
                  <a:schemeClr val="bg2"/>
                </a:solidFill>
                <a:ea typeface="楷体_GB2312" pitchFamily="49" charset="-122"/>
              </a:rPr>
              <a:t>&gt; 0 , </a:t>
            </a:r>
            <a:r>
              <a:rPr lang="en-US" altLang="zh-CN" sz="34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400" baseline="-250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3400" i="1" baseline="0">
                <a:solidFill>
                  <a:schemeClr val="bg2"/>
                </a:solidFill>
                <a:ea typeface="楷体_GB2312" pitchFamily="49" charset="-122"/>
              </a:rPr>
              <a:t>S </a:t>
            </a:r>
            <a:r>
              <a:rPr lang="en-US" altLang="zh-CN" sz="3400" baseline="0">
                <a:solidFill>
                  <a:schemeClr val="bg2"/>
                </a:solidFill>
                <a:ea typeface="楷体_GB2312" pitchFamily="49" charset="-122"/>
              </a:rPr>
              <a:t>&gt; 0,</a:t>
            </a:r>
            <a:br>
              <a:rPr lang="en-US" altLang="zh-CN" sz="3400" baseline="0">
                <a:solidFill>
                  <a:schemeClr val="bg2"/>
                </a:solidFill>
                <a:ea typeface="楷体_GB2312" pitchFamily="49" charset="-122"/>
              </a:rPr>
            </a:br>
            <a:r>
              <a:rPr lang="en-US" altLang="zh-CN" sz="3400" baseline="0">
                <a:solidFill>
                  <a:schemeClr val="bg2"/>
                </a:solidFill>
                <a:ea typeface="楷体_GB2312" pitchFamily="49" charset="-122"/>
              </a:rPr>
              <a:t>    </a:t>
            </a:r>
            <a:r>
              <a:rPr lang="en-US" altLang="zh-CN" sz="34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400" i="1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 </a:t>
            </a:r>
            <a:r>
              <a:rPr lang="en-US" altLang="zh-CN" sz="3400" baseline="0">
                <a:solidFill>
                  <a:schemeClr val="bg2"/>
                </a:solidFill>
                <a:ea typeface="楷体_GB2312" pitchFamily="49" charset="-122"/>
              </a:rPr>
              <a:t>(g)</a:t>
            </a:r>
            <a:r>
              <a:rPr lang="en-US" altLang="zh-CN" sz="3400" i="1" baseline="0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en-US" altLang="zh-CN" sz="3400" baseline="0">
                <a:solidFill>
                  <a:schemeClr val="bg2"/>
                </a:solidFill>
                <a:ea typeface="楷体_GB2312" pitchFamily="49" charset="-122"/>
              </a:rPr>
              <a:t>&lt; 0,  </a:t>
            </a:r>
            <a:r>
              <a:rPr lang="en-US" altLang="zh-CN" sz="34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400" baseline="-250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3400" i="1" baseline="0">
                <a:solidFill>
                  <a:schemeClr val="bg2"/>
                </a:solidFill>
                <a:ea typeface="楷体_GB2312" pitchFamily="49" charset="-122"/>
              </a:rPr>
              <a:t>S </a:t>
            </a:r>
            <a:r>
              <a:rPr lang="en-US" altLang="zh-CN" sz="3400" baseline="0">
                <a:solidFill>
                  <a:schemeClr val="bg2"/>
                </a:solidFill>
                <a:ea typeface="楷体_GB2312" pitchFamily="49" charset="-122"/>
              </a:rPr>
              <a:t>&lt; 0 </a:t>
            </a:r>
            <a:r>
              <a:rPr lang="zh-CN" altLang="en-US" sz="3400" baseline="0">
                <a:solidFill>
                  <a:schemeClr val="bg2"/>
                </a:solidFill>
                <a:ea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3400" baseline="0">
                <a:solidFill>
                  <a:schemeClr val="bg2"/>
                </a:solidFill>
                <a:ea typeface="楷体_GB2312" pitchFamily="49" charset="-122"/>
              </a:rPr>
              <a:t>不涉及气体物质： </a:t>
            </a:r>
            <a:r>
              <a:rPr lang="zh-CN" altLang="en-US" sz="34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400" baseline="-250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3400" i="1" baseline="0">
                <a:solidFill>
                  <a:schemeClr val="bg2"/>
                </a:solidFill>
                <a:ea typeface="楷体_GB2312" pitchFamily="49" charset="-122"/>
              </a:rPr>
              <a:t>S </a:t>
            </a:r>
            <a:r>
              <a:rPr lang="zh-CN" altLang="en-US" sz="3400" baseline="0">
                <a:solidFill>
                  <a:schemeClr val="bg2"/>
                </a:solidFill>
                <a:ea typeface="楷体_GB2312" pitchFamily="49" charset="-122"/>
              </a:rPr>
              <a:t>小 。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sz="3400" baseline="0">
                <a:solidFill>
                  <a:schemeClr val="bg2"/>
                </a:solidFill>
              </a:rPr>
              <a:t>凡化学计量数增多的反应一般是熵增大反应。</a:t>
            </a:r>
            <a:endParaRPr lang="zh-CN" altLang="en-US" sz="3400" baseline="0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356365" name="Rectangle 13">
            <a:extLst>
              <a:ext uri="{FF2B5EF4-FFF2-40B4-BE49-F238E27FC236}">
                <a16:creationId xmlns:a16="http://schemas.microsoft.com/office/drawing/2014/main" id="{39BFCD9B-6A28-4653-B5ED-DAA9836D0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15888"/>
            <a:ext cx="5267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aseline="0">
                <a:solidFill>
                  <a:schemeClr val="bg2"/>
                </a:solidFill>
              </a:rPr>
              <a:t>化学反应的熵变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6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6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6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6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0B4F7663-CC9B-43DF-8CC7-7A93B91EB3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91163-32F3-4AA2-BB82-F84ECCFAADFF}" type="slidenum">
              <a:rPr lang="en-US" altLang="zh-CN"/>
              <a:pPr/>
              <a:t>26</a:t>
            </a:fld>
            <a:endParaRPr lang="en-US" altLang="zh-CN"/>
          </a:p>
        </p:txBody>
      </p:sp>
      <p:pic>
        <p:nvPicPr>
          <p:cNvPr id="221186" name="Picture 2" descr="p148 4-4">
            <a:extLst>
              <a:ext uri="{FF2B5EF4-FFF2-40B4-BE49-F238E27FC236}">
                <a16:creationId xmlns:a16="http://schemas.microsoft.com/office/drawing/2014/main" id="{496EB787-8954-44B5-9776-462D864D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" r="4556" b="7948"/>
          <a:stretch>
            <a:fillRect/>
          </a:stretch>
        </p:blipFill>
        <p:spPr bwMode="auto">
          <a:xfrm>
            <a:off x="179388" y="188913"/>
            <a:ext cx="8785225" cy="572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7392" name="Text Box 16">
            <a:extLst>
              <a:ext uri="{FF2B5EF4-FFF2-40B4-BE49-F238E27FC236}">
                <a16:creationId xmlns:a16="http://schemas.microsoft.com/office/drawing/2014/main" id="{2E0CBB90-9560-493C-AC61-41E82AA0F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1268413"/>
            <a:ext cx="865188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aseline="0">
                <a:solidFill>
                  <a:schemeClr val="bg2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800" i="1" baseline="0">
                <a:solidFill>
                  <a:schemeClr val="bg2"/>
                </a:solidFill>
                <a:sym typeface="Symbol" panose="05050102010706020507" pitchFamily="18" charset="2"/>
              </a:rPr>
              <a:t></a:t>
            </a:r>
            <a:r>
              <a:rPr lang="zh-CN" altLang="en-US" sz="2800" baseline="-25000">
                <a:solidFill>
                  <a:schemeClr val="bg2"/>
                </a:solidFill>
                <a:sym typeface="Symbol" panose="05050102010706020507" pitchFamily="18" charset="2"/>
              </a:rPr>
              <a:t>气</a:t>
            </a:r>
          </a:p>
        </p:txBody>
      </p:sp>
    </p:spTree>
  </p:cSld>
  <p:clrMapOvr>
    <a:masterClrMapping/>
  </p:clrMapOvr>
  <p:transition spd="slow">
    <p:pull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>
            <a:extLst>
              <a:ext uri="{FF2B5EF4-FFF2-40B4-BE49-F238E27FC236}">
                <a16:creationId xmlns:a16="http://schemas.microsoft.com/office/drawing/2014/main" id="{92F1FB8C-931B-4AD7-B5B8-C38A6028B8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9CE2B-0D31-4FFA-95B8-ECB50F728D8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F1BEDCB-9497-41DA-AB7A-67369E538CDC}"/>
              </a:ext>
            </a:extLst>
          </p:cNvPr>
          <p:cNvSpPr txBox="1">
            <a:spLocks noGrp="1"/>
          </p:cNvSpPr>
          <p:nvPr/>
        </p:nvSpPr>
        <p:spPr bwMode="auto">
          <a:xfrm>
            <a:off x="7667625" y="6165850"/>
            <a:ext cx="909638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BB047A9B-6654-4647-9FEC-376654684D21}" type="slidenum">
              <a:rPr kumimoji="0" lang="en-US" altLang="zh-CN" sz="3600" baseline="0">
                <a:latin typeface="Arial" panose="020B0604020202020204" pitchFamily="34" charset="0"/>
              </a:rPr>
              <a:pPr algn="r"/>
              <a:t>27</a:t>
            </a:fld>
            <a:endParaRPr kumimoji="0" lang="en-US" altLang="zh-CN" sz="3600" baseline="0">
              <a:latin typeface="Arial" panose="020B0604020202020204" pitchFamily="34" charset="0"/>
            </a:endParaRPr>
          </a:p>
        </p:txBody>
      </p:sp>
      <p:sp>
        <p:nvSpPr>
          <p:cNvPr id="738307" name="Rectangle 2">
            <a:extLst>
              <a:ext uri="{FF2B5EF4-FFF2-40B4-BE49-F238E27FC236}">
                <a16:creationId xmlns:a16="http://schemas.microsoft.com/office/drawing/2014/main" id="{0EED6095-0EE1-4B01-8C2D-90066F0C4A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52513"/>
            <a:ext cx="8640763" cy="2808287"/>
          </a:xfrm>
        </p:spPr>
        <p:txBody>
          <a:bodyPr/>
          <a:lstStyle/>
          <a:p>
            <a:pPr algn="just">
              <a:buClr>
                <a:schemeClr val="bg2"/>
              </a:buClr>
            </a:pPr>
            <a:r>
              <a:rPr lang="zh-CN" altLang="en-US" sz="3600" b="1"/>
              <a:t>在</a:t>
            </a:r>
            <a:r>
              <a:rPr lang="zh-CN" altLang="en-US" sz="3600" b="1" i="1">
                <a:solidFill>
                  <a:srgbClr val="FF3300"/>
                </a:solidFill>
              </a:rPr>
              <a:t>隔离系统</a:t>
            </a:r>
            <a:r>
              <a:rPr lang="zh-CN" altLang="en-US" sz="3600" b="1"/>
              <a:t>中发生的自发过程必伴随着熵的增加（或者说，隔离系统的熵总是趋向于极大值） 。</a:t>
            </a:r>
          </a:p>
          <a:p>
            <a:pPr algn="just">
              <a:buClr>
                <a:schemeClr val="bg2"/>
              </a:buClr>
              <a:buFontTx/>
              <a:buNone/>
            </a:pPr>
            <a:r>
              <a:rPr lang="zh-CN" altLang="en-US" sz="3600" b="1">
                <a:latin typeface="Arial" panose="020B0604020202020204" pitchFamily="34" charset="0"/>
              </a:rPr>
              <a:t>      </a:t>
            </a:r>
            <a:r>
              <a:rPr lang="en-US" altLang="zh-CN" sz="3600" b="1">
                <a:latin typeface="Arial" panose="020B0604020202020204" pitchFamily="34" charset="0"/>
              </a:rPr>
              <a:t>——</a:t>
            </a:r>
            <a:r>
              <a:rPr lang="zh-CN" altLang="en-US" sz="3600" b="1"/>
              <a:t>自发过程的热力学准则，称为</a:t>
            </a:r>
            <a:r>
              <a:rPr lang="zh-CN" altLang="en-US" sz="3600" b="1">
                <a:solidFill>
                  <a:srgbClr val="FF3300"/>
                </a:solidFill>
              </a:rPr>
              <a:t>熵增加原理。</a:t>
            </a:r>
            <a:r>
              <a:rPr lang="zh-CN" altLang="en-US" sz="3600" b="1"/>
              <a:t>          </a:t>
            </a:r>
            <a:endParaRPr lang="zh-CN" altLang="en-US" sz="3600" b="1">
              <a:cs typeface="Times New Roman" panose="02020603050405020304" pitchFamily="18" charset="0"/>
            </a:endParaRPr>
          </a:p>
        </p:txBody>
      </p:sp>
      <p:sp>
        <p:nvSpPr>
          <p:cNvPr id="738308" name="AutoShape 3">
            <a:extLst>
              <a:ext uri="{FF2B5EF4-FFF2-40B4-BE49-F238E27FC236}">
                <a16:creationId xmlns:a16="http://schemas.microsoft.com/office/drawing/2014/main" id="{32303C66-4F4A-4F1B-9FDF-5D222E5DB27C}"/>
              </a:ext>
            </a:extLst>
          </p:cNvPr>
          <p:cNvSpPr>
            <a:spLocks/>
          </p:cNvSpPr>
          <p:nvPr/>
        </p:nvSpPr>
        <p:spPr bwMode="auto">
          <a:xfrm>
            <a:off x="1476375" y="4941888"/>
            <a:ext cx="144463" cy="720725"/>
          </a:xfrm>
          <a:prstGeom prst="leftBrace">
            <a:avLst>
              <a:gd name="adj1" fmla="val 41575"/>
              <a:gd name="adj2" fmla="val 50000"/>
            </a:avLst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kumimoji="0" lang="zh-CN" altLang="zh-CN" sz="3600" baseline="0">
              <a:solidFill>
                <a:srgbClr val="000099"/>
              </a:solidFill>
              <a:ea typeface="华文新魏" panose="02010800040101010101" pitchFamily="2" charset="-122"/>
            </a:endParaRPr>
          </a:p>
        </p:txBody>
      </p:sp>
      <p:sp>
        <p:nvSpPr>
          <p:cNvPr id="738309" name="Rectangle 4">
            <a:extLst>
              <a:ext uri="{FF2B5EF4-FFF2-40B4-BE49-F238E27FC236}">
                <a16:creationId xmlns:a16="http://schemas.microsoft.com/office/drawing/2014/main" id="{D8EBB503-E92E-46E3-A6E8-A2A119EB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4319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600" baseline="0">
                <a:solidFill>
                  <a:schemeClr val="bg2"/>
                </a:solidFill>
                <a:latin typeface="Arial" panose="020B0604020202020204" pitchFamily="34" charset="0"/>
              </a:rPr>
              <a:t>(6) </a:t>
            </a:r>
            <a:r>
              <a:rPr kumimoji="0" lang="zh-CN" altLang="en-US" sz="3600" baseline="0">
                <a:solidFill>
                  <a:schemeClr val="bg2"/>
                </a:solidFill>
                <a:latin typeface="Arial" panose="020B0604020202020204" pitchFamily="34" charset="0"/>
              </a:rPr>
              <a:t>热力学第二定律：</a:t>
            </a:r>
          </a:p>
        </p:txBody>
      </p:sp>
      <p:sp>
        <p:nvSpPr>
          <p:cNvPr id="738310" name="Rectangle 5">
            <a:extLst>
              <a:ext uri="{FF2B5EF4-FFF2-40B4-BE49-F238E27FC236}">
                <a16:creationId xmlns:a16="http://schemas.microsoft.com/office/drawing/2014/main" id="{F0F2A792-B9F3-4A18-BD50-4FA71477E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724400"/>
            <a:ext cx="6985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600" baseline="0">
                <a:solidFill>
                  <a:schemeClr val="bg1"/>
                </a:solidFill>
              </a:rPr>
              <a:t>△</a:t>
            </a:r>
            <a:r>
              <a:rPr kumimoji="0" lang="en-US" altLang="zh-CN" sz="3600" i="1" baseline="0">
                <a:solidFill>
                  <a:schemeClr val="bg1"/>
                </a:solidFill>
              </a:rPr>
              <a:t>S</a:t>
            </a:r>
            <a:r>
              <a:rPr kumimoji="0" lang="zh-CN" altLang="en-US" sz="3600" baseline="-25000">
                <a:solidFill>
                  <a:schemeClr val="bg1"/>
                </a:solidFill>
              </a:rPr>
              <a:t>隔离</a:t>
            </a:r>
            <a:r>
              <a:rPr kumimoji="0" lang="en-US" altLang="zh-CN" sz="3600" baseline="0">
                <a:solidFill>
                  <a:schemeClr val="bg1"/>
                </a:solidFill>
              </a:rPr>
              <a:t>&gt; 0     </a:t>
            </a:r>
            <a:r>
              <a:rPr kumimoji="0" lang="zh-CN" altLang="en-US" sz="3600" baseline="0">
                <a:solidFill>
                  <a:schemeClr val="bg1"/>
                </a:solidFill>
              </a:rPr>
              <a:t>自发过程</a:t>
            </a:r>
          </a:p>
          <a:p>
            <a:r>
              <a:rPr kumimoji="0" lang="zh-CN" altLang="en-US" sz="3600" baseline="0">
                <a:solidFill>
                  <a:schemeClr val="bg1"/>
                </a:solidFill>
              </a:rPr>
              <a:t>△</a:t>
            </a:r>
            <a:r>
              <a:rPr kumimoji="0" lang="en-US" altLang="zh-CN" sz="3600" i="1" baseline="0">
                <a:solidFill>
                  <a:schemeClr val="bg1"/>
                </a:solidFill>
              </a:rPr>
              <a:t>S</a:t>
            </a:r>
            <a:r>
              <a:rPr kumimoji="0" lang="zh-CN" altLang="en-US" sz="3600" baseline="-25000">
                <a:solidFill>
                  <a:schemeClr val="bg1"/>
                </a:solidFill>
              </a:rPr>
              <a:t>隔离</a:t>
            </a:r>
            <a:r>
              <a:rPr kumimoji="0" lang="en-US" altLang="zh-CN" sz="3600" baseline="0">
                <a:solidFill>
                  <a:schemeClr val="bg1"/>
                </a:solidFill>
              </a:rPr>
              <a:t>= 0     </a:t>
            </a:r>
            <a:r>
              <a:rPr kumimoji="0" lang="zh-CN" altLang="en-US" sz="3600" baseline="0">
                <a:solidFill>
                  <a:schemeClr val="bg1"/>
                </a:solidFill>
              </a:rPr>
              <a:t>平衡状态</a:t>
            </a:r>
            <a:r>
              <a:rPr kumimoji="0" lang="en-US" altLang="zh-CN" sz="3600" baseline="0">
                <a:solidFill>
                  <a:schemeClr val="bg1"/>
                </a:solidFill>
              </a:rPr>
              <a:t>(</a:t>
            </a:r>
            <a:r>
              <a:rPr kumimoji="0" lang="zh-CN" altLang="en-US" sz="3600" baseline="0">
                <a:solidFill>
                  <a:schemeClr val="bg1"/>
                </a:solidFill>
              </a:rPr>
              <a:t>可逆过程</a:t>
            </a:r>
            <a:r>
              <a:rPr kumimoji="0" lang="en-US" altLang="zh-CN" sz="3600" baseline="0">
                <a:solidFill>
                  <a:schemeClr val="bg1"/>
                </a:solidFill>
              </a:rPr>
              <a:t>)</a:t>
            </a:r>
          </a:p>
          <a:p>
            <a:r>
              <a:rPr kumimoji="0" lang="en-US" altLang="zh-CN" sz="3600" baseline="0">
                <a:solidFill>
                  <a:srgbClr val="0000FF"/>
                </a:solidFill>
              </a:rPr>
              <a:t>              </a:t>
            </a:r>
            <a:r>
              <a:rPr kumimoji="0" lang="zh-CN" altLang="en-US" sz="3600" baseline="0">
                <a:solidFill>
                  <a:srgbClr val="000099"/>
                </a:solidFill>
              </a:rPr>
              <a:t>（隔离系统的熵判据）</a:t>
            </a:r>
          </a:p>
        </p:txBody>
      </p:sp>
      <p:sp>
        <p:nvSpPr>
          <p:cNvPr id="738311" name="Rectangle 5">
            <a:extLst>
              <a:ext uri="{FF2B5EF4-FFF2-40B4-BE49-F238E27FC236}">
                <a16:creationId xmlns:a16="http://schemas.microsoft.com/office/drawing/2014/main" id="{89F35661-374C-41F2-B047-974761F76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933825"/>
            <a:ext cx="54721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4000" baseline="0">
                <a:solidFill>
                  <a:schemeClr val="bg2"/>
                </a:solidFill>
                <a:sym typeface="Symbol" panose="05050102010706020507" pitchFamily="18" charset="2"/>
              </a:rPr>
              <a:t></a:t>
            </a:r>
            <a:r>
              <a:rPr kumimoji="0" lang="en-US" altLang="zh-CN" sz="4000" i="1" baseline="0">
                <a:solidFill>
                  <a:schemeClr val="bg2"/>
                </a:solidFill>
              </a:rPr>
              <a:t>S</a:t>
            </a:r>
            <a:r>
              <a:rPr kumimoji="0" lang="zh-CN" altLang="en-US" sz="4000" baseline="-25000">
                <a:solidFill>
                  <a:schemeClr val="bg2"/>
                </a:solidFill>
              </a:rPr>
              <a:t>隔离</a:t>
            </a:r>
            <a:r>
              <a:rPr kumimoji="0" lang="zh-CN" altLang="en-US" sz="4000" baseline="0">
                <a:solidFill>
                  <a:schemeClr val="bg2"/>
                </a:solidFill>
              </a:rPr>
              <a:t> </a:t>
            </a:r>
            <a:r>
              <a:rPr kumimoji="0" lang="en-US" altLang="zh-CN" sz="4000" baseline="0">
                <a:solidFill>
                  <a:schemeClr val="bg2"/>
                </a:solidFill>
              </a:rPr>
              <a:t>=  </a:t>
            </a:r>
            <a:r>
              <a:rPr kumimoji="0" lang="en-US" altLang="zh-CN" sz="4000" baseline="0">
                <a:solidFill>
                  <a:schemeClr val="bg2"/>
                </a:solidFill>
                <a:sym typeface="Symbol" panose="05050102010706020507" pitchFamily="18" charset="2"/>
              </a:rPr>
              <a:t></a:t>
            </a:r>
            <a:r>
              <a:rPr kumimoji="0" lang="en-US" altLang="zh-CN" sz="4000" i="1" baseline="0">
                <a:solidFill>
                  <a:schemeClr val="bg2"/>
                </a:solidFill>
                <a:sym typeface="Symbol" panose="05050102010706020507" pitchFamily="18" charset="2"/>
              </a:rPr>
              <a:t>S</a:t>
            </a:r>
            <a:r>
              <a:rPr kumimoji="0" lang="zh-CN" altLang="en-US" sz="4000" baseline="-25000">
                <a:solidFill>
                  <a:schemeClr val="bg2"/>
                </a:solidFill>
                <a:sym typeface="Symbol" panose="05050102010706020507" pitchFamily="18" charset="2"/>
              </a:rPr>
              <a:t>体系</a:t>
            </a:r>
            <a:r>
              <a:rPr kumimoji="0" lang="zh-CN" altLang="en-US" sz="4000" baseline="0">
                <a:solidFill>
                  <a:schemeClr val="bg2"/>
                </a:solidFill>
                <a:sym typeface="Symbol" panose="05050102010706020507" pitchFamily="18" charset="2"/>
              </a:rPr>
              <a:t>  </a:t>
            </a:r>
            <a:r>
              <a:rPr kumimoji="0" lang="en-US" altLang="zh-CN" sz="4000" baseline="0">
                <a:solidFill>
                  <a:schemeClr val="bg2"/>
                </a:solidFill>
                <a:sym typeface="Symbol" panose="05050102010706020507" pitchFamily="18" charset="2"/>
              </a:rPr>
              <a:t>+ </a:t>
            </a:r>
            <a:r>
              <a:rPr kumimoji="0" lang="en-US" altLang="zh-CN" sz="4000" i="1" baseline="0">
                <a:solidFill>
                  <a:schemeClr val="bg2"/>
                </a:solidFill>
                <a:sym typeface="Symbol" panose="05050102010706020507" pitchFamily="18" charset="2"/>
              </a:rPr>
              <a:t>S</a:t>
            </a:r>
            <a:r>
              <a:rPr kumimoji="0" lang="zh-CN" altLang="en-US" sz="4000" baseline="-25000">
                <a:solidFill>
                  <a:schemeClr val="bg2"/>
                </a:solidFill>
                <a:sym typeface="Symbol" panose="05050102010706020507" pitchFamily="18" charset="2"/>
              </a:rPr>
              <a:t>环境</a:t>
            </a:r>
            <a:endParaRPr kumimoji="0" lang="zh-CN" altLang="en-US" sz="4000" baseline="0">
              <a:solidFill>
                <a:schemeClr val="bg2"/>
              </a:solidFill>
            </a:endParaRPr>
          </a:p>
        </p:txBody>
      </p:sp>
      <p:sp>
        <p:nvSpPr>
          <p:cNvPr id="738312" name="AutoShape 8">
            <a:extLst>
              <a:ext uri="{FF2B5EF4-FFF2-40B4-BE49-F238E27FC236}">
                <a16:creationId xmlns:a16="http://schemas.microsoft.com/office/drawing/2014/main" id="{9321C597-F2BF-4D69-8A01-3D414C408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3573463"/>
            <a:ext cx="2016125" cy="1584325"/>
          </a:xfrm>
          <a:prstGeom prst="wedgeRectCallout">
            <a:avLst>
              <a:gd name="adj1" fmla="val -98662"/>
              <a:gd name="adj2" fmla="val 4310"/>
            </a:avLst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zh-CN" altLang="en-US" sz="3200" baseline="0">
                <a:solidFill>
                  <a:schemeClr val="bg2"/>
                </a:solidFill>
              </a:rPr>
              <a:t>与体系密切相关的部分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3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3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3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3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8" grpId="0" animBg="1"/>
      <p:bldP spid="738310" grpId="0"/>
      <p:bldP spid="738311" grpId="0"/>
      <p:bldP spid="7383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CCA73C23-1D48-4821-88EA-186C0E1147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005B6-A89C-43F7-8399-F18DB334AC5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C847BF-4DC5-4782-A726-3539A3455C75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381750"/>
            <a:ext cx="90963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133702C5-9EF6-4AC2-8E09-A79683FD25A5}" type="slidenum">
              <a:rPr kumimoji="0" lang="en-US" altLang="zh-CN" sz="3200" baseline="0">
                <a:latin typeface="Arial" panose="020B0604020202020204" pitchFamily="34" charset="0"/>
              </a:rPr>
              <a:pPr algn="r"/>
              <a:t>28</a:t>
            </a:fld>
            <a:endParaRPr kumimoji="0" lang="en-US" altLang="zh-CN" sz="3200" baseline="0">
              <a:latin typeface="Arial" panose="020B0604020202020204" pitchFamily="34" charset="0"/>
            </a:endParaRPr>
          </a:p>
        </p:txBody>
      </p:sp>
      <p:sp>
        <p:nvSpPr>
          <p:cNvPr id="708611" name="Rectangle 2">
            <a:extLst>
              <a:ext uri="{FF2B5EF4-FFF2-40B4-BE49-F238E27FC236}">
                <a16:creationId xmlns:a16="http://schemas.microsoft.com/office/drawing/2014/main" id="{5FA159BE-5D4D-4413-A8D7-FC1ADCC6E3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16113"/>
            <a:ext cx="8569325" cy="16573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</a:rPr>
              <a:t>解：</a:t>
            </a:r>
            <a:r>
              <a:rPr lang="zh-CN" altLang="en-US" sz="2800" b="1"/>
              <a:t>                           </a:t>
            </a:r>
            <a:r>
              <a:rPr lang="en-US" altLang="zh-CN" sz="2800" b="1"/>
              <a:t>CaCO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(s) </a:t>
            </a:r>
            <a:r>
              <a:rPr lang="zh-CN" altLang="en-US" sz="2800" b="1"/>
              <a:t>＝  </a:t>
            </a:r>
            <a:r>
              <a:rPr lang="en-US" altLang="zh-CN" sz="2800" b="1"/>
              <a:t>CaO(s)  </a:t>
            </a:r>
            <a:r>
              <a:rPr lang="zh-CN" altLang="en-US" sz="2800" b="1"/>
              <a:t>＋  </a:t>
            </a:r>
            <a:r>
              <a:rPr lang="en-US" altLang="zh-CN" sz="2800" b="1"/>
              <a:t>CO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(g) </a:t>
            </a:r>
          </a:p>
          <a:p>
            <a:pPr>
              <a:buFontTx/>
              <a:buNone/>
            </a:pPr>
            <a:r>
              <a:rPr lang="en-US" altLang="zh-CN" sz="2800" b="1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b="1" baseline="-25000"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i="1">
                <a:ea typeface="楷体_GB2312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30000">
                <a:ea typeface="Arial Unicode MS" pitchFamily="34" charset="-122"/>
                <a:cs typeface="Times New Roman" panose="02020603050405020304" pitchFamily="18" charset="0"/>
                <a:sym typeface="Webdings" panose="05030102010509060703" pitchFamily="18" charset="2"/>
              </a:rPr>
              <a:t>Ɵ</a:t>
            </a:r>
            <a:r>
              <a:rPr lang="en-US" altLang="zh-CN" sz="2800" b="1">
                <a:sym typeface="Symbol" panose="05050102010706020507" pitchFamily="18" charset="2"/>
              </a:rPr>
              <a:t>/(kJ·mol</a:t>
            </a:r>
            <a:r>
              <a:rPr lang="en-US" altLang="zh-CN" sz="2800" b="1" baseline="30000">
                <a:sym typeface="Symbol" panose="05050102010706020507" pitchFamily="18" charset="2"/>
              </a:rPr>
              <a:t>-1</a:t>
            </a:r>
            <a:r>
              <a:rPr lang="en-US" altLang="zh-CN" sz="2800" b="1">
                <a:sym typeface="Symbol" panose="05050102010706020507" pitchFamily="18" charset="2"/>
              </a:rPr>
              <a:t>)   1206.92          635.09        393.509</a:t>
            </a:r>
          </a:p>
          <a:p>
            <a:pPr>
              <a:buFontTx/>
              <a:buNone/>
            </a:pPr>
            <a:r>
              <a:rPr lang="en-US" altLang="zh-CN" sz="2800" b="1"/>
              <a:t>  </a:t>
            </a:r>
            <a:r>
              <a:rPr lang="en-US" altLang="zh-CN" sz="2800" b="1" i="1">
                <a:ea typeface="楷体_GB2312" pitchFamily="49" charset="-122"/>
              </a:rPr>
              <a:t>S</a:t>
            </a:r>
            <a:r>
              <a:rPr lang="en-US" altLang="zh-CN" sz="2800" b="1" baseline="-25000">
                <a:ea typeface="楷体_GB2312" pitchFamily="49" charset="-122"/>
              </a:rPr>
              <a:t>m</a:t>
            </a:r>
            <a:r>
              <a:rPr lang="en-US" altLang="zh-CN" sz="2800" b="1" baseline="30000">
                <a:ea typeface="Arial Unicode MS" pitchFamily="34" charset="-122"/>
                <a:sym typeface="Webdings" panose="05030102010509060703" pitchFamily="18" charset="2"/>
              </a:rPr>
              <a:t>Ɵ</a:t>
            </a:r>
            <a:r>
              <a:rPr lang="en-US" altLang="zh-CN" sz="2800" b="1" baseline="38000">
                <a:ea typeface="Arial Unicode MS" pitchFamily="34" charset="-122"/>
              </a:rPr>
              <a:t> </a:t>
            </a:r>
            <a:r>
              <a:rPr lang="en-US" altLang="zh-CN" sz="2800" b="1">
                <a:sym typeface="Symbol" panose="05050102010706020507" pitchFamily="18" charset="2"/>
              </a:rPr>
              <a:t>/(J·mol</a:t>
            </a:r>
            <a:r>
              <a:rPr lang="en-US" altLang="zh-CN" sz="2800" b="1" baseline="30000">
                <a:sym typeface="Symbol" panose="05050102010706020507" pitchFamily="18" charset="2"/>
              </a:rPr>
              <a:t>-1</a:t>
            </a:r>
            <a:r>
              <a:rPr lang="en-US" altLang="zh-CN" sz="2800" b="1">
                <a:sym typeface="Symbol" panose="05050102010706020507" pitchFamily="18" charset="2"/>
              </a:rPr>
              <a:t>·K</a:t>
            </a:r>
            <a:r>
              <a:rPr lang="en-US" altLang="zh-CN" sz="2800" b="1" baseline="30000">
                <a:sym typeface="Symbol" panose="05050102010706020507" pitchFamily="18" charset="2"/>
              </a:rPr>
              <a:t>-1</a:t>
            </a:r>
            <a:r>
              <a:rPr lang="en-US" altLang="zh-CN" sz="2800" b="1">
                <a:sym typeface="Symbol" panose="05050102010706020507" pitchFamily="18" charset="2"/>
              </a:rPr>
              <a:t>)          92.9             39.75           213.74  </a:t>
            </a:r>
          </a:p>
        </p:txBody>
      </p:sp>
      <p:sp>
        <p:nvSpPr>
          <p:cNvPr id="708612" name="Rectangle 3">
            <a:extLst>
              <a:ext uri="{FF2B5EF4-FFF2-40B4-BE49-F238E27FC236}">
                <a16:creationId xmlns:a16="http://schemas.microsoft.com/office/drawing/2014/main" id="{90AAC827-7B11-4761-8875-60FD6B7DA0B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23850" y="115888"/>
            <a:ext cx="86407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7088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5075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43063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kumimoji="0" lang="en-US" altLang="zh-CN" sz="3400" baseline="0">
                <a:solidFill>
                  <a:schemeClr val="bg2"/>
                </a:solidFill>
                <a:cs typeface="Times New Roman" panose="02020603050405020304" pitchFamily="18" charset="0"/>
              </a:rPr>
              <a:t>P36 </a:t>
            </a:r>
            <a:r>
              <a:rPr kumimoji="0" lang="zh-CN" altLang="en-US" sz="3400" baseline="0">
                <a:solidFill>
                  <a:schemeClr val="bg2"/>
                </a:solidFill>
                <a:cs typeface="Times New Roman" panose="02020603050405020304" pitchFamily="18" charset="0"/>
              </a:rPr>
              <a:t>例</a:t>
            </a:r>
            <a:r>
              <a:rPr kumimoji="0" lang="en-US" altLang="zh-CN" sz="3400" baseline="0">
                <a:solidFill>
                  <a:schemeClr val="bg2"/>
                </a:solidFill>
                <a:cs typeface="Times New Roman" panose="02020603050405020304" pitchFamily="18" charset="0"/>
              </a:rPr>
              <a:t>2.2   </a:t>
            </a:r>
            <a:r>
              <a:rPr kumimoji="0" lang="zh-CN" altLang="en-US" sz="3400" baseline="0">
                <a:solidFill>
                  <a:schemeClr val="bg2"/>
                </a:solidFill>
                <a:cs typeface="Times New Roman" panose="02020603050405020304" pitchFamily="18" charset="0"/>
              </a:rPr>
              <a:t>试计算石灰石</a:t>
            </a:r>
            <a:r>
              <a:rPr kumimoji="0" lang="en-US" altLang="zh-CN" sz="3400" baseline="0">
                <a:solidFill>
                  <a:schemeClr val="bg2"/>
                </a:solidFill>
                <a:cs typeface="Times New Roman" panose="02020603050405020304" pitchFamily="18" charset="0"/>
              </a:rPr>
              <a:t>(CaCO</a:t>
            </a:r>
            <a:r>
              <a:rPr kumimoji="0" lang="en-US" altLang="zh-CN" sz="3400" baseline="-25000">
                <a:solidFill>
                  <a:schemeClr val="bg2"/>
                </a:solidFill>
                <a:cs typeface="Times New Roman" panose="02020603050405020304" pitchFamily="18" charset="0"/>
              </a:rPr>
              <a:t>3</a:t>
            </a:r>
            <a:r>
              <a:rPr kumimoji="0" lang="en-US" altLang="zh-CN" sz="3400" baseline="0">
                <a:solidFill>
                  <a:schemeClr val="bg2"/>
                </a:solidFill>
                <a:cs typeface="Times New Roman" panose="02020603050405020304" pitchFamily="18" charset="0"/>
              </a:rPr>
              <a:t>)</a:t>
            </a:r>
            <a:r>
              <a:rPr kumimoji="0" lang="zh-CN" altLang="en-US" sz="3400" baseline="0">
                <a:solidFill>
                  <a:schemeClr val="bg2"/>
                </a:solidFill>
                <a:cs typeface="Times New Roman" panose="02020603050405020304" pitchFamily="18" charset="0"/>
              </a:rPr>
              <a:t>热分解反应的</a:t>
            </a:r>
            <a:r>
              <a:rPr lang="zh-CN" altLang="en-US" sz="34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400" baseline="-25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3400" i="1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3400" baseline="-25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340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  <a:sym typeface="Webdings" panose="05030102010509060703" pitchFamily="18" charset="2"/>
              </a:rPr>
              <a:t>Ɵ</a:t>
            </a:r>
            <a:r>
              <a:rPr kumimoji="0" lang="en-US" altLang="zh-CN" sz="3400" baseline="0">
                <a:solidFill>
                  <a:schemeClr val="bg2"/>
                </a:solidFill>
                <a:cs typeface="Times New Roman" panose="02020603050405020304" pitchFamily="18" charset="0"/>
              </a:rPr>
              <a:t>(298.15 K) </a:t>
            </a:r>
            <a:r>
              <a:rPr lang="zh-CN" altLang="en-US" sz="3400" baseline="0">
                <a:solidFill>
                  <a:schemeClr val="bg2"/>
                </a:solidFill>
                <a:cs typeface="Times New Roman" panose="02020603050405020304" pitchFamily="18" charset="0"/>
                <a:sym typeface="Webdings" panose="05030102010509060703" pitchFamily="18" charset="2"/>
              </a:rPr>
              <a:t>和 </a:t>
            </a:r>
            <a:r>
              <a:rPr lang="zh-CN" altLang="en-US" sz="34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400" baseline="-25000">
                <a:solidFill>
                  <a:schemeClr val="bg2"/>
                </a:solidFill>
                <a:ea typeface="楷体_GB2312" pitchFamily="49" charset="-122"/>
              </a:rPr>
              <a:t>r</a:t>
            </a:r>
            <a:r>
              <a:rPr lang="en-US" altLang="zh-CN" sz="3400" i="1" baseline="0">
                <a:solidFill>
                  <a:schemeClr val="bg2"/>
                </a:solidFill>
                <a:ea typeface="楷体_GB2312" pitchFamily="49" charset="-122"/>
              </a:rPr>
              <a:t>S</a:t>
            </a:r>
            <a:r>
              <a:rPr lang="en-US" altLang="zh-CN" sz="34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3400">
                <a:solidFill>
                  <a:schemeClr val="bg2"/>
                </a:solidFill>
                <a:ea typeface="Arial Unicode MS" pitchFamily="34" charset="-122"/>
                <a:sym typeface="Webdings" panose="05030102010509060703" pitchFamily="18" charset="2"/>
              </a:rPr>
              <a:t>Ɵ </a:t>
            </a:r>
            <a:r>
              <a:rPr kumimoji="0" lang="en-US" altLang="zh-CN" sz="3400" baseline="0">
                <a:solidFill>
                  <a:schemeClr val="bg2"/>
                </a:solidFill>
                <a:cs typeface="Times New Roman" panose="02020603050405020304" pitchFamily="18" charset="0"/>
              </a:rPr>
              <a:t>(298.15 K), </a:t>
            </a:r>
            <a:r>
              <a:rPr kumimoji="0" lang="zh-CN" altLang="en-US" sz="3400" baseline="0">
                <a:solidFill>
                  <a:schemeClr val="bg2"/>
                </a:solidFill>
                <a:cs typeface="Times New Roman" panose="02020603050405020304" pitchFamily="18" charset="0"/>
              </a:rPr>
              <a:t>并初步分析该反应的自发性。</a:t>
            </a:r>
          </a:p>
        </p:txBody>
      </p:sp>
      <p:sp>
        <p:nvSpPr>
          <p:cNvPr id="708613" name="Text Box 5">
            <a:extLst>
              <a:ext uri="{FF2B5EF4-FFF2-40B4-BE49-F238E27FC236}">
                <a16:creationId xmlns:a16="http://schemas.microsoft.com/office/drawing/2014/main" id="{6D5AA09C-578F-48AD-BC54-B133DD85D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644900"/>
            <a:ext cx="8642350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32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baseline="-25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3200" i="1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3200" baseline="-25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320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  <a:sym typeface="Webdings" panose="05030102010509060703" pitchFamily="18" charset="2"/>
              </a:rPr>
              <a:t>Ɵ</a:t>
            </a:r>
            <a:r>
              <a:rPr lang="en-US" altLang="zh-CN" sz="3200" baseline="0">
                <a:solidFill>
                  <a:schemeClr val="bg2"/>
                </a:solidFill>
                <a:sym typeface="Symbol" panose="05050102010706020507" pitchFamily="18" charset="2"/>
              </a:rPr>
              <a:t>  = </a:t>
            </a:r>
            <a:r>
              <a:rPr lang="en-US" altLang="zh-CN" sz="32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200" baseline="-25000">
                <a:solidFill>
                  <a:schemeClr val="bg2"/>
                </a:solidFill>
                <a:ea typeface="楷体_GB2312" pitchFamily="49" charset="-122"/>
              </a:rPr>
              <a:t>f</a:t>
            </a:r>
            <a:r>
              <a:rPr lang="en-US" altLang="zh-CN" sz="3200" i="1" baseline="0">
                <a:solidFill>
                  <a:schemeClr val="bg2"/>
                </a:solidFill>
                <a:ea typeface="楷体_GB2312" pitchFamily="49" charset="-122"/>
              </a:rPr>
              <a:t>H</a:t>
            </a:r>
            <a:r>
              <a:rPr lang="en-US" altLang="zh-CN" sz="32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3200">
                <a:solidFill>
                  <a:schemeClr val="bg2"/>
                </a:solidFill>
                <a:ea typeface="Arial Unicode MS" pitchFamily="34" charset="-122"/>
                <a:sym typeface="Webdings" panose="05030102010509060703" pitchFamily="18" charset="2"/>
              </a:rPr>
              <a:t>Ɵ</a:t>
            </a:r>
            <a:r>
              <a:rPr lang="en-US" altLang="zh-CN" sz="3200" baseline="0">
                <a:solidFill>
                  <a:schemeClr val="bg2"/>
                </a:solidFill>
                <a:sym typeface="Symbol" panose="05050102010706020507" pitchFamily="18" charset="2"/>
              </a:rPr>
              <a:t>(CaO, s) + </a:t>
            </a:r>
            <a:r>
              <a:rPr lang="en-US" altLang="zh-CN" sz="32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200" baseline="-25000">
                <a:solidFill>
                  <a:schemeClr val="bg2"/>
                </a:solidFill>
                <a:ea typeface="楷体_GB2312" pitchFamily="49" charset="-122"/>
              </a:rPr>
              <a:t>f</a:t>
            </a:r>
            <a:r>
              <a:rPr lang="en-US" altLang="zh-CN" sz="3200" i="1" baseline="0">
                <a:solidFill>
                  <a:schemeClr val="bg2"/>
                </a:solidFill>
                <a:ea typeface="楷体_GB2312" pitchFamily="49" charset="-122"/>
              </a:rPr>
              <a:t>H</a:t>
            </a:r>
            <a:r>
              <a:rPr lang="en-US" altLang="zh-CN" sz="32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3200">
                <a:solidFill>
                  <a:schemeClr val="bg2"/>
                </a:solidFill>
                <a:ea typeface="Arial Unicode MS" pitchFamily="34" charset="-122"/>
                <a:sym typeface="Webdings" panose="05030102010509060703" pitchFamily="18" charset="2"/>
              </a:rPr>
              <a:t>Ɵ</a:t>
            </a:r>
            <a:r>
              <a:rPr lang="en-US" altLang="zh-CN" sz="3200" baseline="0">
                <a:solidFill>
                  <a:schemeClr val="bg2"/>
                </a:solidFill>
                <a:sym typeface="Symbol" panose="05050102010706020507" pitchFamily="18" charset="2"/>
              </a:rPr>
              <a:t>(CO</a:t>
            </a:r>
            <a:r>
              <a:rPr lang="en-US" altLang="zh-CN" sz="3200" baseline="-25000">
                <a:solidFill>
                  <a:schemeClr val="bg2"/>
                </a:solidFill>
                <a:sym typeface="Symbol" panose="05050102010706020507" pitchFamily="18" charset="2"/>
              </a:rPr>
              <a:t>2</a:t>
            </a:r>
            <a:r>
              <a:rPr lang="en-US" altLang="zh-CN" sz="3200" baseline="0">
                <a:solidFill>
                  <a:schemeClr val="bg2"/>
                </a:solidFill>
                <a:sym typeface="Symbol" panose="05050102010706020507" pitchFamily="18" charset="2"/>
              </a:rPr>
              <a:t>, g)</a:t>
            </a:r>
          </a:p>
          <a:p>
            <a:pPr algn="l">
              <a:spcBef>
                <a:spcPct val="20000"/>
              </a:spcBef>
            </a:pPr>
            <a:r>
              <a:rPr lang="en-US" altLang="zh-CN" sz="3200" baseline="0">
                <a:solidFill>
                  <a:schemeClr val="bg2"/>
                </a:solidFill>
                <a:sym typeface="Symbol" panose="05050102010706020507" pitchFamily="18" charset="2"/>
              </a:rPr>
              <a:t>                                    </a:t>
            </a:r>
            <a:r>
              <a:rPr lang="en-US" altLang="zh-CN" sz="32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200" baseline="-25000">
                <a:solidFill>
                  <a:schemeClr val="bg2"/>
                </a:solidFill>
                <a:ea typeface="楷体_GB2312" pitchFamily="49" charset="-122"/>
              </a:rPr>
              <a:t>f</a:t>
            </a:r>
            <a:r>
              <a:rPr lang="en-US" altLang="zh-CN" sz="3200" i="1" baseline="0">
                <a:solidFill>
                  <a:schemeClr val="bg2"/>
                </a:solidFill>
                <a:ea typeface="楷体_GB2312" pitchFamily="49" charset="-122"/>
              </a:rPr>
              <a:t>H</a:t>
            </a:r>
            <a:r>
              <a:rPr lang="en-US" altLang="zh-CN" sz="32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3200">
                <a:solidFill>
                  <a:schemeClr val="bg2"/>
                </a:solidFill>
                <a:ea typeface="Arial Unicode MS" pitchFamily="34" charset="-122"/>
                <a:sym typeface="Webdings" panose="05030102010509060703" pitchFamily="18" charset="2"/>
              </a:rPr>
              <a:t>Ɵ </a:t>
            </a:r>
            <a:r>
              <a:rPr lang="en-US" altLang="zh-CN" sz="3200" baseline="0">
                <a:solidFill>
                  <a:schemeClr val="bg2"/>
                </a:solidFill>
                <a:sym typeface="Symbol" panose="05050102010706020507" pitchFamily="18" charset="2"/>
              </a:rPr>
              <a:t>(CaCO</a:t>
            </a:r>
            <a:r>
              <a:rPr lang="en-US" altLang="zh-CN" sz="3200" baseline="-25000">
                <a:solidFill>
                  <a:schemeClr val="bg2"/>
                </a:solidFill>
                <a:sym typeface="Symbol" panose="05050102010706020507" pitchFamily="18" charset="2"/>
              </a:rPr>
              <a:t>3</a:t>
            </a:r>
            <a:r>
              <a:rPr lang="en-US" altLang="zh-CN" sz="3200" baseline="0">
                <a:solidFill>
                  <a:schemeClr val="bg2"/>
                </a:solidFill>
                <a:sym typeface="Symbol" panose="05050102010706020507" pitchFamily="18" charset="2"/>
              </a:rPr>
              <a:t>,s)</a:t>
            </a:r>
          </a:p>
          <a:p>
            <a:pPr algn="l">
              <a:spcBef>
                <a:spcPct val="20000"/>
              </a:spcBef>
            </a:pPr>
            <a:r>
              <a:rPr lang="en-US" altLang="zh-CN" sz="3200" baseline="0">
                <a:solidFill>
                  <a:schemeClr val="bg2"/>
                </a:solidFill>
                <a:sym typeface="Symbol" panose="05050102010706020507" pitchFamily="18" charset="2"/>
              </a:rPr>
              <a:t>= [(635.09) + (393.509)  (1206.92)] kJ·mol</a:t>
            </a:r>
            <a:r>
              <a:rPr lang="en-US" altLang="zh-CN" sz="3200">
                <a:solidFill>
                  <a:schemeClr val="bg2"/>
                </a:solidFill>
                <a:sym typeface="Symbol" panose="05050102010706020507" pitchFamily="18" charset="2"/>
              </a:rPr>
              <a:t>-1</a:t>
            </a:r>
          </a:p>
          <a:p>
            <a:pPr algn="l">
              <a:spcBef>
                <a:spcPct val="20000"/>
              </a:spcBef>
            </a:pPr>
            <a:r>
              <a:rPr lang="en-US" altLang="zh-CN" sz="3200" baseline="0">
                <a:solidFill>
                  <a:schemeClr val="bg2"/>
                </a:solidFill>
                <a:sym typeface="Symbol" panose="05050102010706020507" pitchFamily="18" charset="2"/>
              </a:rPr>
              <a:t>= 178.32 kJ·mol</a:t>
            </a:r>
            <a:r>
              <a:rPr lang="en-US" altLang="zh-CN" sz="3200">
                <a:solidFill>
                  <a:schemeClr val="bg2"/>
                </a:solidFill>
                <a:sym typeface="Symbol" panose="05050102010706020507" pitchFamily="18" charset="2"/>
              </a:rPr>
              <a:t>-1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11798B4F-581D-4663-AF5C-46286155A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43685-0900-4CA9-9A6B-18ED30C96BE6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710659" name="Rectangle 3">
            <a:extLst>
              <a:ext uri="{FF2B5EF4-FFF2-40B4-BE49-F238E27FC236}">
                <a16:creationId xmlns:a16="http://schemas.microsoft.com/office/drawing/2014/main" id="{2CE8847E-B550-402B-A15C-ECB18DF8E3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620713"/>
            <a:ext cx="8713788" cy="280828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400" b="1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400" b="1" baseline="-25000"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3400" b="1" i="1"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400" b="1" baseline="-25000"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3400" b="1" baseline="30000">
                <a:ea typeface="Arial Unicode MS" pitchFamily="34" charset="-122"/>
                <a:cs typeface="Times New Roman" panose="02020603050405020304" pitchFamily="18" charset="0"/>
                <a:sym typeface="Webdings" panose="05030102010509060703" pitchFamily="18" charset="2"/>
              </a:rPr>
              <a:t>Ɵ</a:t>
            </a:r>
            <a:r>
              <a:rPr lang="en-US" altLang="zh-CN" sz="3400" b="1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400" b="1">
                <a:sym typeface="Symbol" panose="05050102010706020507" pitchFamily="18" charset="2"/>
              </a:rPr>
              <a:t>= </a:t>
            </a:r>
            <a:r>
              <a:rPr lang="en-US" altLang="zh-CN" sz="3400" b="1" i="1">
                <a:ea typeface="楷体_GB2312" pitchFamily="49" charset="-122"/>
              </a:rPr>
              <a:t>S</a:t>
            </a:r>
            <a:r>
              <a:rPr lang="en-US" altLang="zh-CN" sz="3400" b="1" baseline="-25000">
                <a:ea typeface="楷体_GB2312" pitchFamily="49" charset="-122"/>
              </a:rPr>
              <a:t>m</a:t>
            </a:r>
            <a:r>
              <a:rPr lang="en-US" altLang="zh-CN" sz="3400" b="1" baseline="30000">
                <a:ea typeface="Arial Unicode MS" pitchFamily="34" charset="-122"/>
                <a:sym typeface="Webdings" panose="05030102010509060703" pitchFamily="18" charset="2"/>
              </a:rPr>
              <a:t>Ɵ</a:t>
            </a:r>
            <a:r>
              <a:rPr lang="en-US" altLang="zh-CN" sz="3400" b="1">
                <a:sym typeface="Symbol" panose="05050102010706020507" pitchFamily="18" charset="2"/>
              </a:rPr>
              <a:t>(CaO, s) + </a:t>
            </a:r>
            <a:r>
              <a:rPr lang="en-US" altLang="zh-CN" sz="3400" b="1" i="1">
                <a:ea typeface="楷体_GB2312" pitchFamily="49" charset="-122"/>
              </a:rPr>
              <a:t>S</a:t>
            </a:r>
            <a:r>
              <a:rPr lang="en-US" altLang="zh-CN" sz="3400" b="1" baseline="-25000">
                <a:ea typeface="楷体_GB2312" pitchFamily="49" charset="-122"/>
              </a:rPr>
              <a:t>m</a:t>
            </a:r>
            <a:r>
              <a:rPr lang="en-US" altLang="zh-CN" sz="3400" b="1" baseline="30000">
                <a:ea typeface="Arial Unicode MS" pitchFamily="34" charset="-122"/>
                <a:sym typeface="Webdings" panose="05030102010509060703" pitchFamily="18" charset="2"/>
              </a:rPr>
              <a:t>Ɵ</a:t>
            </a:r>
            <a:r>
              <a:rPr lang="en-US" altLang="zh-CN" sz="3400" b="1">
                <a:sym typeface="Symbol" panose="05050102010706020507" pitchFamily="18" charset="2"/>
              </a:rPr>
              <a:t>(CO</a:t>
            </a:r>
            <a:r>
              <a:rPr lang="en-US" altLang="zh-CN" sz="3400" b="1" baseline="-25000">
                <a:sym typeface="Symbol" panose="05050102010706020507" pitchFamily="18" charset="2"/>
              </a:rPr>
              <a:t>2</a:t>
            </a:r>
            <a:r>
              <a:rPr lang="en-US" altLang="zh-CN" sz="3400" b="1">
                <a:sym typeface="Symbol" panose="05050102010706020507" pitchFamily="18" charset="2"/>
              </a:rPr>
              <a:t>, g)  </a:t>
            </a:r>
            <a:r>
              <a:rPr lang="en-US" altLang="zh-CN" sz="3400" b="1" i="1">
                <a:ea typeface="楷体_GB2312" pitchFamily="49" charset="-122"/>
              </a:rPr>
              <a:t>S</a:t>
            </a:r>
            <a:r>
              <a:rPr lang="en-US" altLang="zh-CN" sz="3400" b="1" baseline="-25000">
                <a:ea typeface="楷体_GB2312" pitchFamily="49" charset="-122"/>
              </a:rPr>
              <a:t>m</a:t>
            </a:r>
            <a:r>
              <a:rPr lang="en-US" altLang="zh-CN" sz="3400" b="1" baseline="30000">
                <a:ea typeface="Arial Unicode MS" pitchFamily="34" charset="-122"/>
                <a:sym typeface="Webdings" panose="05030102010509060703" pitchFamily="18" charset="2"/>
              </a:rPr>
              <a:t>Ɵ</a:t>
            </a:r>
            <a:r>
              <a:rPr lang="en-US" altLang="zh-CN" sz="3400" b="1">
                <a:sym typeface="Symbol" panose="05050102010706020507" pitchFamily="18" charset="2"/>
              </a:rPr>
              <a:t>(CaCO</a:t>
            </a:r>
            <a:r>
              <a:rPr lang="en-US" altLang="zh-CN" sz="3400" b="1" baseline="-25000">
                <a:sym typeface="Symbol" panose="05050102010706020507" pitchFamily="18" charset="2"/>
              </a:rPr>
              <a:t>3</a:t>
            </a:r>
            <a:r>
              <a:rPr lang="en-US" altLang="zh-CN" sz="3400" b="1">
                <a:sym typeface="Symbol" panose="05050102010706020507" pitchFamily="18" charset="2"/>
              </a:rPr>
              <a:t>, s)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400" b="1">
                <a:sym typeface="Symbol" panose="05050102010706020507" pitchFamily="18" charset="2"/>
              </a:rPr>
              <a:t>= (39.75 + 213.64  92.9) J·mol</a:t>
            </a:r>
            <a:r>
              <a:rPr lang="en-US" altLang="zh-CN" sz="3400" b="1" baseline="30000">
                <a:sym typeface="Symbol" panose="05050102010706020507" pitchFamily="18" charset="2"/>
              </a:rPr>
              <a:t>-1</a:t>
            </a:r>
            <a:r>
              <a:rPr lang="en-US" altLang="zh-CN" sz="3400" b="1">
                <a:sym typeface="Symbol" panose="05050102010706020507" pitchFamily="18" charset="2"/>
              </a:rPr>
              <a:t>·K</a:t>
            </a:r>
            <a:r>
              <a:rPr lang="en-US" altLang="zh-CN" sz="3400" b="1" baseline="30000">
                <a:sym typeface="Symbol" panose="05050102010706020507" pitchFamily="18" charset="2"/>
              </a:rPr>
              <a:t>-1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400" b="1">
                <a:sym typeface="Symbol" panose="05050102010706020507" pitchFamily="18" charset="2"/>
              </a:rPr>
              <a:t>= 160.5 J·mol</a:t>
            </a:r>
            <a:r>
              <a:rPr lang="en-US" altLang="zh-CN" sz="3400" b="1" baseline="30000">
                <a:sym typeface="Symbol" panose="05050102010706020507" pitchFamily="18" charset="2"/>
              </a:rPr>
              <a:t>-1</a:t>
            </a:r>
            <a:r>
              <a:rPr lang="en-US" altLang="zh-CN" sz="3400" b="1">
                <a:sym typeface="Symbol" panose="05050102010706020507" pitchFamily="18" charset="2"/>
              </a:rPr>
              <a:t>·K</a:t>
            </a:r>
            <a:r>
              <a:rPr lang="en-US" altLang="zh-CN" sz="3400" b="1" baseline="30000">
                <a:sym typeface="Symbol" panose="05050102010706020507" pitchFamily="18" charset="2"/>
              </a:rPr>
              <a:t>-1</a:t>
            </a:r>
            <a:endParaRPr lang="en-US" altLang="zh-CN" sz="3400" b="1"/>
          </a:p>
        </p:txBody>
      </p:sp>
      <p:sp>
        <p:nvSpPr>
          <p:cNvPr id="710660" name="Rectangle 4">
            <a:extLst>
              <a:ext uri="{FF2B5EF4-FFF2-40B4-BE49-F238E27FC236}">
                <a16:creationId xmlns:a16="http://schemas.microsoft.com/office/drawing/2014/main" id="{7A2E7961-1F8C-44A2-B841-629601526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5888"/>
            <a:ext cx="2159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3200" baseline="0">
                <a:solidFill>
                  <a:schemeClr val="bg2"/>
                </a:solidFill>
              </a:rPr>
              <a:t>例</a:t>
            </a:r>
            <a:r>
              <a:rPr kumimoji="0" lang="en-US" altLang="zh-CN" sz="3200" baseline="0">
                <a:solidFill>
                  <a:schemeClr val="bg2"/>
                </a:solidFill>
              </a:rPr>
              <a:t>2.2 </a:t>
            </a:r>
            <a:r>
              <a:rPr kumimoji="0" lang="zh-CN" altLang="en-US" sz="3200" baseline="0">
                <a:solidFill>
                  <a:schemeClr val="bg2"/>
                </a:solidFill>
              </a:rPr>
              <a:t>解：</a:t>
            </a:r>
          </a:p>
        </p:txBody>
      </p:sp>
      <p:sp>
        <p:nvSpPr>
          <p:cNvPr id="710661" name="Rectangle 2">
            <a:extLst>
              <a:ext uri="{FF2B5EF4-FFF2-40B4-BE49-F238E27FC236}">
                <a16:creationId xmlns:a16="http://schemas.microsoft.com/office/drawing/2014/main" id="{B6DD024D-8B4E-4D3E-9938-80C74F8E2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041650"/>
            <a:ext cx="8496300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r>
              <a:rPr lang="zh-CN" altLang="en-US" baseline="0">
                <a:solidFill>
                  <a:srgbClr val="FF3300"/>
                </a:solidFill>
                <a:cs typeface="Times New Roman" panose="02020603050405020304" pitchFamily="18" charset="0"/>
              </a:rPr>
              <a:t>结果分析：</a:t>
            </a:r>
          </a:p>
          <a:p>
            <a:pPr algn="just"/>
            <a:r>
              <a:rPr lang="zh-CN" altLang="en-US" sz="3400" baseline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400" baseline="-25000"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3400" i="1" baseline="0">
                <a:ea typeface="楷体_GB2312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3400" baseline="-25000"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3400">
                <a:ea typeface="Arial Unicode MS" pitchFamily="34" charset="-122"/>
                <a:cs typeface="Times New Roman" panose="02020603050405020304" pitchFamily="18" charset="0"/>
                <a:sym typeface="Webdings" panose="05030102010509060703" pitchFamily="18" charset="2"/>
              </a:rPr>
              <a:t>Ɵ</a:t>
            </a:r>
            <a:r>
              <a:rPr lang="en-US" altLang="zh-CN" baseline="0">
                <a:cs typeface="Times New Roman" panose="02020603050405020304" pitchFamily="18" charset="0"/>
              </a:rPr>
              <a:t>(298.15K) </a:t>
            </a:r>
            <a:r>
              <a:rPr lang="zh-CN" altLang="en-US" baseline="0">
                <a:cs typeface="Times New Roman" panose="02020603050405020304" pitchFamily="18" charset="0"/>
              </a:rPr>
              <a:t>＝ </a:t>
            </a:r>
            <a:r>
              <a:rPr lang="en-US" altLang="zh-CN" baseline="0">
                <a:cs typeface="Times New Roman" panose="02020603050405020304" pitchFamily="18" charset="0"/>
                <a:sym typeface="Symbol" panose="05050102010706020507" pitchFamily="18" charset="2"/>
              </a:rPr>
              <a:t>178.32 kJ·mol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baseline="0">
                <a:cs typeface="Times New Roman" panose="02020603050405020304" pitchFamily="18" charset="0"/>
              </a:rPr>
              <a:t> &gt; 0</a:t>
            </a:r>
            <a:r>
              <a:rPr lang="zh-CN" altLang="en-US" baseline="0">
                <a:cs typeface="Times New Roman" panose="02020603050405020304" pitchFamily="18" charset="0"/>
              </a:rPr>
              <a:t>，</a:t>
            </a:r>
          </a:p>
          <a:p>
            <a:pPr algn="just">
              <a:buFontTx/>
              <a:buNone/>
            </a:pPr>
            <a:r>
              <a:rPr lang="zh-CN" altLang="en-US" baseline="0">
                <a:cs typeface="Times New Roman" panose="02020603050405020304" pitchFamily="18" charset="0"/>
              </a:rPr>
              <a:t>    </a:t>
            </a:r>
            <a:r>
              <a:rPr lang="zh-CN" altLang="en-US" baseline="0">
                <a:solidFill>
                  <a:schemeClr val="hlink"/>
                </a:solidFill>
                <a:cs typeface="Times New Roman" panose="02020603050405020304" pitchFamily="18" charset="0"/>
              </a:rPr>
              <a:t>吸热反应</a:t>
            </a:r>
            <a:r>
              <a:rPr lang="zh-CN" altLang="en-US" baseline="0">
                <a:cs typeface="Times New Roman" panose="02020603050405020304" pitchFamily="18" charset="0"/>
              </a:rPr>
              <a:t>，从系统自发过程是能量降低的倾向来分析，</a:t>
            </a:r>
            <a:r>
              <a:rPr lang="zh-CN" altLang="en-US" baseline="0">
                <a:solidFill>
                  <a:schemeClr val="hlink"/>
                </a:solidFill>
                <a:cs typeface="Times New Roman" panose="02020603050405020304" pitchFamily="18" charset="0"/>
              </a:rPr>
              <a:t>此反应不利于自发进行</a:t>
            </a:r>
            <a:r>
              <a:rPr lang="zh-CN" altLang="en-US" baseline="0">
                <a:cs typeface="Times New Roman" panose="02020603050405020304" pitchFamily="18" charset="0"/>
              </a:rPr>
              <a:t>。</a:t>
            </a:r>
          </a:p>
          <a:p>
            <a:pPr algn="just"/>
            <a:r>
              <a:rPr lang="zh-CN" altLang="en-US" baseline="0">
                <a:cs typeface="Times New Roman" panose="02020603050405020304" pitchFamily="18" charset="0"/>
              </a:rPr>
              <a:t> </a:t>
            </a:r>
            <a:r>
              <a:rPr lang="zh-CN" altLang="en-US" sz="3400" baseline="0"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400" baseline="-25000">
                <a:ea typeface="楷体_GB2312" pitchFamily="49" charset="-122"/>
              </a:rPr>
              <a:t>r</a:t>
            </a:r>
            <a:r>
              <a:rPr lang="en-US" altLang="zh-CN" sz="3400" i="1" baseline="0">
                <a:ea typeface="楷体_GB2312" pitchFamily="49" charset="-122"/>
              </a:rPr>
              <a:t>S</a:t>
            </a:r>
            <a:r>
              <a:rPr lang="en-US" altLang="zh-CN" sz="3400" baseline="-25000">
                <a:ea typeface="楷体_GB2312" pitchFamily="49" charset="-122"/>
              </a:rPr>
              <a:t>m</a:t>
            </a:r>
            <a:r>
              <a:rPr lang="en-US" altLang="zh-CN" sz="3400">
                <a:ea typeface="Arial Unicode MS" pitchFamily="34" charset="-122"/>
                <a:sym typeface="Webdings" panose="05030102010509060703" pitchFamily="18" charset="2"/>
              </a:rPr>
              <a:t>Ɵ</a:t>
            </a:r>
            <a:r>
              <a:rPr lang="en-US" altLang="zh-CN" baseline="0">
                <a:cs typeface="Times New Roman" panose="02020603050405020304" pitchFamily="18" charset="0"/>
              </a:rPr>
              <a:t>(298.15K) </a:t>
            </a:r>
            <a:r>
              <a:rPr lang="zh-CN" altLang="en-US" baseline="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baseline="0">
                <a:cs typeface="Times New Roman" panose="02020603050405020304" pitchFamily="18" charset="0"/>
                <a:sym typeface="Symbol" panose="05050102010706020507" pitchFamily="18" charset="2"/>
              </a:rPr>
              <a:t>160.5 J·mol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baseline="0">
                <a:cs typeface="Times New Roman" panose="02020603050405020304" pitchFamily="18" charset="0"/>
                <a:sym typeface="Symbol" panose="05050102010706020507" pitchFamily="18" charset="2"/>
              </a:rPr>
              <a:t>·K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baseline="0">
                <a:cs typeface="Times New Roman" panose="02020603050405020304" pitchFamily="18" charset="0"/>
              </a:rPr>
              <a:t> &gt;0, </a:t>
            </a:r>
          </a:p>
          <a:p>
            <a:pPr algn="just">
              <a:buFontTx/>
              <a:buNone/>
            </a:pPr>
            <a:r>
              <a:rPr lang="en-US" altLang="zh-CN" baseline="0">
                <a:cs typeface="Times New Roman" panose="02020603050405020304" pitchFamily="18" charset="0"/>
              </a:rPr>
              <a:t>    </a:t>
            </a:r>
            <a:r>
              <a:rPr lang="zh-CN" altLang="en-US" baseline="0">
                <a:solidFill>
                  <a:schemeClr val="bg1"/>
                </a:solidFill>
                <a:cs typeface="Times New Roman" panose="02020603050405020304" pitchFamily="18" charset="0"/>
              </a:rPr>
              <a:t>熵增加，该反应有利于自发进行</a:t>
            </a:r>
            <a:r>
              <a:rPr lang="zh-CN" altLang="en-US" baseline="0"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1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10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710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710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42375B9-C4EF-425F-A264-3A28F95BEE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72A2-A90E-4C57-B6CB-65A7836715B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99365" name="Rectangle 5">
            <a:extLst>
              <a:ext uri="{FF2B5EF4-FFF2-40B4-BE49-F238E27FC236}">
                <a16:creationId xmlns:a16="http://schemas.microsoft.com/office/drawing/2014/main" id="{7AF6D0B7-73F4-456A-A7D6-A7BBFB5AD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81075"/>
            <a:ext cx="8667750" cy="311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水往低处流；         </a:t>
            </a:r>
          </a:p>
          <a:p>
            <a:pPr algn="l">
              <a:lnSpc>
                <a:spcPct val="110000"/>
              </a:lnSpc>
            </a:pPr>
            <a:r>
              <a:rPr lang="zh-CN" altLang="en-US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热向低温物体传递；          </a:t>
            </a:r>
          </a:p>
          <a:p>
            <a:pPr algn="l">
              <a:lnSpc>
                <a:spcPct val="110000"/>
              </a:lnSpc>
            </a:pPr>
            <a:r>
              <a:rPr lang="zh-CN" altLang="en-US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(3)</a:t>
            </a:r>
            <a:r>
              <a:rPr lang="zh-CN" altLang="en-US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电流向低电位点流动 ；</a:t>
            </a:r>
          </a:p>
          <a:p>
            <a:pPr algn="l">
              <a:lnSpc>
                <a:spcPct val="110000"/>
              </a:lnSpc>
            </a:pPr>
            <a:r>
              <a:rPr lang="zh-CN" altLang="en-US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(4)</a:t>
            </a:r>
            <a:r>
              <a:rPr lang="zh-CN" altLang="en-US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气体向低压处扩散。 </a:t>
            </a:r>
          </a:p>
          <a:p>
            <a:pPr algn="l">
              <a:lnSpc>
                <a:spcPct val="110000"/>
              </a:lnSpc>
            </a:pPr>
            <a:r>
              <a:rPr lang="zh-CN" altLang="en-US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(5)</a:t>
            </a:r>
            <a:r>
              <a:rPr lang="zh-CN" altLang="en-US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锌置换硫酸铜溶液反应自动进行。 </a:t>
            </a:r>
          </a:p>
        </p:txBody>
      </p:sp>
      <p:pic>
        <p:nvPicPr>
          <p:cNvPr id="437251" name="Picture 3" descr="20">
            <a:extLst>
              <a:ext uri="{FF2B5EF4-FFF2-40B4-BE49-F238E27FC236}">
                <a16:creationId xmlns:a16="http://schemas.microsoft.com/office/drawing/2014/main" id="{3FC76745-4F51-495E-8DD7-32515B804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" t="8047" r="29424" b="17810"/>
          <a:stretch>
            <a:fillRect/>
          </a:stretch>
        </p:blipFill>
        <p:spPr bwMode="auto">
          <a:xfrm>
            <a:off x="3779838" y="4149725"/>
            <a:ext cx="5041900" cy="246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7253" name="Rectangle 5">
            <a:extLst>
              <a:ext uri="{FF2B5EF4-FFF2-40B4-BE49-F238E27FC236}">
                <a16:creationId xmlns:a16="http://schemas.microsoft.com/office/drawing/2014/main" id="{02B0C93F-24B4-4D37-9EF8-4BBE887A0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8913"/>
            <a:ext cx="777240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baseline="0"/>
              <a:t>2.1.1 </a:t>
            </a:r>
            <a:r>
              <a:rPr lang="zh-CN" altLang="en-US" baseline="0"/>
              <a:t>自发过程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0FA58E31-F23D-447A-990C-1BC76FCC64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E50FA-4F68-46DE-BD4B-7894491B64E4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EEE4116A-F3FE-454B-AD05-B4A238177245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381750"/>
            <a:ext cx="90963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A4AE3E30-F26F-40DA-A2CA-8F5122C3D738}" type="slidenum">
              <a:rPr kumimoji="0" lang="en-US" altLang="zh-CN" sz="1400" b="0" baseline="0">
                <a:latin typeface="Arial" panose="020B0604020202020204" pitchFamily="34" charset="0"/>
              </a:rPr>
              <a:pPr algn="r"/>
              <a:t>30</a:t>
            </a:fld>
            <a:endParaRPr kumimoji="0" lang="en-US" altLang="zh-CN" sz="1400" b="0" baseline="0">
              <a:latin typeface="Arial" panose="020B0604020202020204" pitchFamily="34" charset="0"/>
            </a:endParaRPr>
          </a:p>
        </p:txBody>
      </p:sp>
      <p:sp>
        <p:nvSpPr>
          <p:cNvPr id="709635" name="Rectangle 2">
            <a:extLst>
              <a:ext uri="{FF2B5EF4-FFF2-40B4-BE49-F238E27FC236}">
                <a16:creationId xmlns:a16="http://schemas.microsoft.com/office/drawing/2014/main" id="{BE5BAE2A-A367-4A1C-B943-5403B1078BB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88913"/>
            <a:ext cx="8713788" cy="3457575"/>
          </a:xfrm>
        </p:spPr>
        <p:txBody>
          <a:bodyPr/>
          <a:lstStyle/>
          <a:p>
            <a:pPr algn="just">
              <a:lnSpc>
                <a:spcPct val="110000"/>
              </a:lnSpc>
              <a:buFontTx/>
              <a:buNone/>
            </a:pPr>
            <a:r>
              <a:rPr lang="zh-CN" altLang="en-US" sz="3600" b="1">
                <a:solidFill>
                  <a:srgbClr val="FF3300"/>
                </a:solidFill>
                <a:cs typeface="Times New Roman" panose="02020603050405020304" pitchFamily="18" charset="0"/>
              </a:rPr>
              <a:t>结果分析：</a:t>
            </a:r>
          </a:p>
          <a:p>
            <a:pPr algn="just">
              <a:lnSpc>
                <a:spcPct val="110000"/>
              </a:lnSpc>
            </a:pPr>
            <a:r>
              <a:rPr lang="zh-CN" altLang="en-US" sz="3600" b="1">
                <a:cs typeface="Times New Roman" panose="02020603050405020304" pitchFamily="18" charset="0"/>
              </a:rPr>
              <a:t>如果只用</a:t>
            </a:r>
            <a:r>
              <a:rPr lang="zh-CN" altLang="en-US" sz="3600" b="1"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600" b="1" i="1">
                <a:cs typeface="Times New Roman" panose="02020603050405020304" pitchFamily="18" charset="0"/>
              </a:rPr>
              <a:t>H</a:t>
            </a:r>
            <a:r>
              <a:rPr lang="zh-CN" altLang="en-US" sz="3600" b="1">
                <a:cs typeface="Times New Roman" panose="02020603050405020304" pitchFamily="18" charset="0"/>
              </a:rPr>
              <a:t>或</a:t>
            </a:r>
            <a:r>
              <a:rPr lang="zh-CN" altLang="en-US" sz="3600" b="1"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600" b="1" i="1">
                <a:cs typeface="Times New Roman" panose="02020603050405020304" pitchFamily="18" charset="0"/>
              </a:rPr>
              <a:t>S</a:t>
            </a:r>
            <a:r>
              <a:rPr lang="zh-CN" altLang="en-US" sz="3600" b="1">
                <a:cs typeface="Times New Roman" panose="02020603050405020304" pitchFamily="18" charset="0"/>
              </a:rPr>
              <a:t>的值判断反应的自发性，可能得出不一致的结论。</a:t>
            </a:r>
          </a:p>
          <a:p>
            <a:pPr algn="just">
              <a:lnSpc>
                <a:spcPct val="110000"/>
              </a:lnSpc>
            </a:pPr>
            <a:r>
              <a:rPr lang="zh-CN" altLang="en-US" sz="3600" b="1">
                <a:cs typeface="Times New Roman" panose="02020603050405020304" pitchFamily="18" charset="0"/>
              </a:rPr>
              <a:t> 化学反应自发性的判断不仅与焓变</a:t>
            </a:r>
            <a:r>
              <a:rPr lang="zh-CN" altLang="en-US" sz="3600" b="1"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600" b="1" i="1">
                <a:cs typeface="Times New Roman" panose="02020603050405020304" pitchFamily="18" charset="0"/>
              </a:rPr>
              <a:t>H</a:t>
            </a:r>
            <a:r>
              <a:rPr lang="zh-CN" altLang="en-US" sz="3600" b="1">
                <a:cs typeface="Times New Roman" panose="02020603050405020304" pitchFamily="18" charset="0"/>
              </a:rPr>
              <a:t>有关，而且与熵变</a:t>
            </a:r>
            <a:r>
              <a:rPr lang="zh-CN" altLang="en-US" sz="3600" b="1"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600" b="1" i="1">
                <a:cs typeface="Times New Roman" panose="02020603050405020304" pitchFamily="18" charset="0"/>
              </a:rPr>
              <a:t>S</a:t>
            </a:r>
            <a:r>
              <a:rPr lang="zh-CN" altLang="en-US" sz="3600" b="1">
                <a:cs typeface="Times New Roman" panose="02020603050405020304" pitchFamily="18" charset="0"/>
              </a:rPr>
              <a:t>也有关。</a:t>
            </a:r>
          </a:p>
        </p:txBody>
      </p:sp>
      <p:sp>
        <p:nvSpPr>
          <p:cNvPr id="709636" name="Rectangle 4">
            <a:extLst>
              <a:ext uri="{FF2B5EF4-FFF2-40B4-BE49-F238E27FC236}">
                <a16:creationId xmlns:a16="http://schemas.microsoft.com/office/drawing/2014/main" id="{FB9888A8-DCE8-43D2-95DB-9B831A97F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933825"/>
            <a:ext cx="8713787" cy="182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7088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5075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43063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r>
              <a:rPr lang="en-US" altLang="zh-CN" sz="4000" baseline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4000" baseline="0">
                <a:latin typeface="楷体_GB2312" pitchFamily="49" charset="-122"/>
                <a:ea typeface="楷体_GB2312" pitchFamily="49" charset="-122"/>
              </a:rPr>
              <a:t>要正确判断化学反应进行的方向，就必须</a:t>
            </a:r>
            <a:r>
              <a:rPr lang="zh-CN" altLang="en-US" sz="4000" baseline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综合考虑焓变和熵变以及温度的影响</a:t>
            </a:r>
            <a:r>
              <a:rPr lang="zh-CN" altLang="en-US" sz="4000" baseline="0">
                <a:latin typeface="楷体_GB2312" pitchFamily="49" charset="-122"/>
                <a:ea typeface="楷体_GB2312" pitchFamily="49" charset="-122"/>
              </a:rPr>
              <a:t>，即寻找出更好的判据。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ACB97B8A-BFFB-447F-8384-A6FF5CC817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8EA77-C24D-4A72-A712-8E1B94E5BF4B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A42AD813-DA4F-47C4-9A26-DD1E8A9DB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420938"/>
            <a:ext cx="5616575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133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       G = H 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 TS   </a:t>
            </a:r>
          </a:p>
          <a:p>
            <a:pPr algn="ctr"/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4000" baseline="0">
                <a:solidFill>
                  <a:srgbClr val="0033CC"/>
                </a:solidFill>
                <a:ea typeface="楷体_GB2312" pitchFamily="49" charset="-122"/>
                <a:cs typeface="Times New Roman" panose="02020603050405020304" pitchFamily="18" charset="0"/>
              </a:rPr>
              <a:t>吉布斯函数</a:t>
            </a:r>
          </a:p>
          <a:p>
            <a:pPr algn="ctr"/>
            <a:r>
              <a:rPr lang="en-US" altLang="zh-CN" sz="4000" baseline="0">
                <a:solidFill>
                  <a:srgbClr val="0033CC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000" baseline="0">
                <a:solidFill>
                  <a:srgbClr val="0033CC"/>
                </a:solidFill>
                <a:ea typeface="楷体_GB2312" pitchFamily="49" charset="-122"/>
                <a:cs typeface="Times New Roman" panose="02020603050405020304" pitchFamily="18" charset="0"/>
              </a:rPr>
              <a:t>吉布斯自由能</a:t>
            </a:r>
            <a:r>
              <a:rPr lang="en-US" altLang="zh-CN" sz="4000" baseline="0">
                <a:solidFill>
                  <a:srgbClr val="0033CC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buFontTx/>
              <a:buChar char="•"/>
            </a:pP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是状态函数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无绝对数值，单位是 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J </a:t>
            </a:r>
            <a:r>
              <a:rPr lang="zh-CN" altLang="en-US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kJ</a:t>
            </a:r>
            <a:r>
              <a:rPr lang="zh-CN" altLang="en-US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buFontTx/>
              <a:buChar char="•"/>
            </a:pPr>
            <a:r>
              <a:rPr lang="zh-CN" altLang="en-US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其值与</a:t>
            </a: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成正比，是广度性质。</a:t>
            </a:r>
          </a:p>
        </p:txBody>
      </p:sp>
      <p:sp>
        <p:nvSpPr>
          <p:cNvPr id="187396" name="Rectangle 4">
            <a:extLst>
              <a:ext uri="{FF2B5EF4-FFF2-40B4-BE49-F238E27FC236}">
                <a16:creationId xmlns:a16="http://schemas.microsoft.com/office/drawing/2014/main" id="{307889B9-CA9D-46F1-8501-1030B6DF4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412875"/>
            <a:ext cx="85693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aseline="0">
                <a:solidFill>
                  <a:schemeClr val="bg2"/>
                </a:solidFill>
                <a:ea typeface="楷体_GB2312" pitchFamily="49" charset="-122"/>
              </a:rPr>
              <a:t>1876</a:t>
            </a:r>
            <a:r>
              <a:rPr lang="zh-CN" altLang="en-US" sz="3200" baseline="0">
                <a:solidFill>
                  <a:schemeClr val="bg2"/>
                </a:solidFill>
                <a:ea typeface="楷体_GB2312" pitchFamily="49" charset="-122"/>
              </a:rPr>
              <a:t>年吉布斯提出了一个把</a:t>
            </a:r>
            <a:r>
              <a:rPr lang="en-US" altLang="zh-CN" sz="3200" i="1" baseline="0">
                <a:solidFill>
                  <a:schemeClr val="bg2"/>
                </a:solidFill>
                <a:ea typeface="楷体_GB2312" pitchFamily="49" charset="-122"/>
              </a:rPr>
              <a:t>H</a:t>
            </a:r>
            <a:r>
              <a:rPr lang="zh-CN" altLang="en-US" sz="3200" baseline="0">
                <a:solidFill>
                  <a:schemeClr val="bg2"/>
                </a:solidFill>
                <a:ea typeface="楷体_GB2312" pitchFamily="49" charset="-122"/>
              </a:rPr>
              <a:t>和</a:t>
            </a:r>
            <a:r>
              <a:rPr lang="en-US" altLang="zh-CN" sz="3200" i="1" baseline="0">
                <a:solidFill>
                  <a:schemeClr val="bg2"/>
                </a:solidFill>
                <a:ea typeface="楷体_GB2312" pitchFamily="49" charset="-122"/>
              </a:rPr>
              <a:t>S</a:t>
            </a:r>
            <a:r>
              <a:rPr lang="zh-CN" altLang="en-US" sz="3200" baseline="0">
                <a:solidFill>
                  <a:schemeClr val="bg2"/>
                </a:solidFill>
                <a:ea typeface="楷体_GB2312" pitchFamily="49" charset="-122"/>
              </a:rPr>
              <a:t>组合在一起的新热力学函数</a:t>
            </a:r>
            <a:r>
              <a:rPr lang="en-US" altLang="zh-CN" sz="3200" i="1" baseline="0">
                <a:solidFill>
                  <a:schemeClr val="bg2"/>
                </a:solidFill>
                <a:ea typeface="楷体_GB2312" pitchFamily="49" charset="-122"/>
              </a:rPr>
              <a:t>G</a:t>
            </a:r>
            <a:r>
              <a:rPr lang="zh-CN" altLang="en-US" sz="3200" baseline="0">
                <a:solidFill>
                  <a:schemeClr val="bg2"/>
                </a:solidFill>
                <a:ea typeface="楷体_GB2312" pitchFamily="49" charset="-122"/>
              </a:rPr>
              <a:t>：</a:t>
            </a:r>
          </a:p>
        </p:txBody>
      </p:sp>
      <p:pic>
        <p:nvPicPr>
          <p:cNvPr id="529410" name="Picture 2">
            <a:extLst>
              <a:ext uri="{FF2B5EF4-FFF2-40B4-BE49-F238E27FC236}">
                <a16:creationId xmlns:a16="http://schemas.microsoft.com/office/drawing/2014/main" id="{BD2A6095-27D1-4D5E-A96E-6BCE84F01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060575"/>
            <a:ext cx="2928937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9411" name="Rectangle 3">
            <a:extLst>
              <a:ext uri="{FF2B5EF4-FFF2-40B4-BE49-F238E27FC236}">
                <a16:creationId xmlns:a16="http://schemas.microsoft.com/office/drawing/2014/main" id="{6CF37032-E75C-4026-A880-A9A5FC927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3" y="53975"/>
            <a:ext cx="7772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4000" baseline="0"/>
              <a:t>2.1.2  </a:t>
            </a:r>
            <a:r>
              <a:rPr lang="zh-CN" altLang="en-US" sz="4000" baseline="0"/>
              <a:t>反应自发性的判断</a:t>
            </a:r>
          </a:p>
        </p:txBody>
      </p:sp>
      <p:sp>
        <p:nvSpPr>
          <p:cNvPr id="529412" name="Text Box 4">
            <a:extLst>
              <a:ext uri="{FF2B5EF4-FFF2-40B4-BE49-F238E27FC236}">
                <a16:creationId xmlns:a16="http://schemas.microsoft.com/office/drawing/2014/main" id="{09C0E27E-560D-44DC-80F8-A33F575CD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65175"/>
            <a:ext cx="52562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 baseline="0">
                <a:solidFill>
                  <a:schemeClr val="bg2"/>
                </a:solidFill>
              </a:rPr>
              <a:t>1. </a:t>
            </a:r>
            <a:r>
              <a:rPr lang="zh-CN" altLang="en-US" sz="4000" baseline="0">
                <a:solidFill>
                  <a:schemeClr val="bg2"/>
                </a:solidFill>
              </a:rPr>
              <a:t>吉布斯函数判据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8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8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87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87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build="p" autoUpdateAnimBg="0"/>
      <p:bldP spid="18739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28522-4B65-4DBD-A3E0-674E55350B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B9BA1-9428-4368-9A05-395F6F27955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78562" name="Rectangle 2">
            <a:extLst>
              <a:ext uri="{FF2B5EF4-FFF2-40B4-BE49-F238E27FC236}">
                <a16:creationId xmlns:a16="http://schemas.microsoft.com/office/drawing/2014/main" id="{07228A3C-BF4F-4C0E-BCB1-B526F1228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351838" cy="575945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sz="4000" b="1"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000" b="1" baseline="-30000">
                <a:ea typeface="楷体_GB2312" pitchFamily="49" charset="-122"/>
              </a:rPr>
              <a:t>r</a:t>
            </a:r>
            <a:r>
              <a:rPr lang="en-US" altLang="zh-CN" sz="4000" b="1" i="1">
                <a:ea typeface="楷体_GB2312" pitchFamily="49" charset="-122"/>
              </a:rPr>
              <a:t>G </a:t>
            </a:r>
            <a:r>
              <a:rPr lang="zh-CN" altLang="en-US" sz="4000" b="1">
                <a:ea typeface="楷体_GB2312" pitchFamily="49" charset="-122"/>
              </a:rPr>
              <a:t>只决定于始态和终态。如一反应可看作两个或更多反应的总和，则总反应的</a:t>
            </a:r>
            <a:r>
              <a:rPr lang="zh-CN" altLang="en-US" sz="4000" b="1"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000" b="1" baseline="-30000">
                <a:ea typeface="楷体_GB2312" pitchFamily="49" charset="-122"/>
              </a:rPr>
              <a:t>r</a:t>
            </a:r>
            <a:r>
              <a:rPr lang="en-US" altLang="zh-CN" sz="4000" b="1" i="1">
                <a:ea typeface="楷体_GB2312" pitchFamily="49" charset="-122"/>
              </a:rPr>
              <a:t>G</a:t>
            </a:r>
            <a:r>
              <a:rPr lang="zh-CN" altLang="en-US" sz="4000" b="1">
                <a:ea typeface="楷体_GB2312" pitchFamily="49" charset="-122"/>
              </a:rPr>
              <a:t>等于各分反应的</a:t>
            </a:r>
            <a:r>
              <a:rPr lang="zh-CN" altLang="en-US" sz="4000" b="1"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000" b="1" baseline="-30000">
                <a:ea typeface="楷体_GB2312" pitchFamily="49" charset="-122"/>
              </a:rPr>
              <a:t>r</a:t>
            </a:r>
            <a:r>
              <a:rPr lang="en-US" altLang="zh-CN" sz="4000" b="1" i="1">
                <a:ea typeface="楷体_GB2312" pitchFamily="49" charset="-122"/>
              </a:rPr>
              <a:t>G</a:t>
            </a:r>
            <a:r>
              <a:rPr lang="zh-CN" altLang="en-US" sz="4000" b="1">
                <a:ea typeface="楷体_GB2312" pitchFamily="49" charset="-122"/>
              </a:rPr>
              <a:t>之总和。</a:t>
            </a:r>
          </a:p>
          <a:p>
            <a:pPr algn="just">
              <a:lnSpc>
                <a:spcPct val="120000"/>
              </a:lnSpc>
            </a:pPr>
            <a:r>
              <a:rPr lang="zh-CN" altLang="en-US" sz="4000" b="1"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000" b="1" baseline="-30000">
                <a:ea typeface="楷体_GB2312" pitchFamily="49" charset="-122"/>
              </a:rPr>
              <a:t>r</a:t>
            </a:r>
            <a:r>
              <a:rPr lang="en-US" altLang="zh-CN" sz="4000" b="1" i="1">
                <a:ea typeface="楷体_GB2312" pitchFamily="49" charset="-122"/>
              </a:rPr>
              <a:t>G</a:t>
            </a:r>
            <a:r>
              <a:rPr lang="en-US" altLang="zh-CN" sz="4000" b="1">
                <a:ea typeface="楷体_GB2312" pitchFamily="49" charset="-122"/>
              </a:rPr>
              <a:t>(</a:t>
            </a:r>
            <a:r>
              <a:rPr lang="zh-CN" altLang="en-US" sz="4000" b="1">
                <a:ea typeface="楷体_GB2312" pitchFamily="49" charset="-122"/>
              </a:rPr>
              <a:t>正</a:t>
            </a:r>
            <a:r>
              <a:rPr lang="en-US" altLang="zh-CN" sz="4000" b="1">
                <a:ea typeface="楷体_GB2312" pitchFamily="49" charset="-122"/>
              </a:rPr>
              <a:t>) = </a:t>
            </a:r>
            <a:r>
              <a:rPr lang="en-US" altLang="zh-CN" sz="4000" b="1">
                <a:ea typeface="楷体_GB2312" pitchFamily="49" charset="-122"/>
                <a:sym typeface="Symbol" panose="05050102010706020507" pitchFamily="18" charset="2"/>
              </a:rPr>
              <a:t></a:t>
            </a:r>
            <a:r>
              <a:rPr lang="en-US" altLang="zh-CN" sz="4000" b="1" baseline="-30000">
                <a:ea typeface="楷体_GB2312" pitchFamily="49" charset="-122"/>
              </a:rPr>
              <a:t>r</a:t>
            </a:r>
            <a:r>
              <a:rPr lang="en-US" altLang="zh-CN" sz="4000" b="1" i="1">
                <a:ea typeface="楷体_GB2312" pitchFamily="49" charset="-122"/>
              </a:rPr>
              <a:t>G</a:t>
            </a:r>
            <a:r>
              <a:rPr lang="en-US" altLang="zh-CN" sz="4000" b="1">
                <a:ea typeface="楷体_GB2312" pitchFamily="49" charset="-122"/>
              </a:rPr>
              <a:t>(</a:t>
            </a:r>
            <a:r>
              <a:rPr lang="zh-CN" altLang="en-US" sz="4000" b="1">
                <a:ea typeface="楷体_GB2312" pitchFamily="49" charset="-122"/>
              </a:rPr>
              <a:t>逆）</a:t>
            </a:r>
          </a:p>
          <a:p>
            <a:pPr algn="just">
              <a:lnSpc>
                <a:spcPct val="120000"/>
              </a:lnSpc>
            </a:pPr>
            <a:r>
              <a:rPr lang="zh-CN" altLang="en-US" sz="4000" b="1">
                <a:ea typeface="楷体_GB2312" pitchFamily="49" charset="-122"/>
              </a:rPr>
              <a:t>如反应不处于标准状态，</a:t>
            </a:r>
            <a:r>
              <a:rPr lang="zh-CN" altLang="en-US" sz="4000" b="1">
                <a:solidFill>
                  <a:schemeClr val="hlink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000" b="1" baseline="-30000">
                <a:solidFill>
                  <a:schemeClr val="hlink"/>
                </a:solidFill>
                <a:ea typeface="楷体_GB2312" pitchFamily="49" charset="-122"/>
              </a:rPr>
              <a:t>r</a:t>
            </a:r>
            <a:r>
              <a:rPr lang="en-US" altLang="zh-CN" sz="4000" b="1" i="1">
                <a:solidFill>
                  <a:schemeClr val="hlink"/>
                </a:solidFill>
                <a:ea typeface="楷体_GB2312" pitchFamily="49" charset="-122"/>
              </a:rPr>
              <a:t>G</a:t>
            </a:r>
            <a:r>
              <a:rPr lang="en-US" altLang="zh-CN" sz="4000" b="1">
                <a:solidFill>
                  <a:schemeClr val="hlink"/>
                </a:solidFill>
                <a:ea typeface="楷体_GB2312" pitchFamily="49" charset="-122"/>
              </a:rPr>
              <a:t> </a:t>
            </a:r>
            <a:r>
              <a:rPr lang="en-US" altLang="zh-CN" sz="4000" b="1">
                <a:solidFill>
                  <a:schemeClr val="hlink"/>
                </a:solidFill>
                <a:ea typeface="楷体_GB2312" pitchFamily="49" charset="-122"/>
                <a:sym typeface="Symbol" panose="05050102010706020507" pitchFamily="18" charset="2"/>
              </a:rPr>
              <a:t> </a:t>
            </a:r>
            <a:r>
              <a:rPr lang="en-US" altLang="zh-CN" sz="4000" b="1" baseline="-30000">
                <a:solidFill>
                  <a:schemeClr val="hlink"/>
                </a:solidFill>
                <a:ea typeface="楷体_GB2312" pitchFamily="49" charset="-122"/>
              </a:rPr>
              <a:t>r</a:t>
            </a:r>
            <a:r>
              <a:rPr lang="en-US" altLang="zh-CN" sz="4000" b="1" i="1">
                <a:solidFill>
                  <a:schemeClr val="hlink"/>
                </a:solidFill>
                <a:ea typeface="楷体_GB2312" pitchFamily="49" charset="-122"/>
              </a:rPr>
              <a:t>G</a:t>
            </a:r>
            <a:r>
              <a:rPr lang="en-US" altLang="zh-CN" sz="4000" b="1" baseline="30000">
                <a:solidFill>
                  <a:schemeClr val="hlink"/>
                </a:solidFill>
                <a:latin typeface="Arial Unicode MS" pitchFamily="34" charset="-122"/>
                <a:ea typeface="Arial Unicode MS" pitchFamily="34" charset="-122"/>
              </a:rPr>
              <a:t>Ɵ</a:t>
            </a:r>
            <a:r>
              <a:rPr lang="zh-CN" altLang="en-US" sz="4000" b="1">
                <a:latin typeface="Arial Unicode MS" pitchFamily="34" charset="-122"/>
                <a:ea typeface="Arial Unicode MS" pitchFamily="34" charset="-122"/>
              </a:rPr>
              <a:t>。</a:t>
            </a:r>
          </a:p>
        </p:txBody>
      </p:sp>
      <p:sp>
        <p:nvSpPr>
          <p:cNvPr id="578564" name="Text Box 4">
            <a:extLst>
              <a:ext uri="{FF2B5EF4-FFF2-40B4-BE49-F238E27FC236}">
                <a16:creationId xmlns:a16="http://schemas.microsoft.com/office/drawing/2014/main" id="{FD52DF61-720C-480B-A5A9-367759012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5888"/>
            <a:ext cx="20875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400" baseline="0">
                <a:solidFill>
                  <a:schemeClr val="hlink"/>
                </a:solidFill>
              </a:rPr>
              <a:t>注意：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8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8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EF56D92-4C98-4402-A744-6F86273DF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487BC-7DF7-4BBE-96B1-01BB5AE863D2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65570" name="Rectangle 2">
            <a:extLst>
              <a:ext uri="{FF2B5EF4-FFF2-40B4-BE49-F238E27FC236}">
                <a16:creationId xmlns:a16="http://schemas.microsoft.com/office/drawing/2014/main" id="{7FCD575F-4464-47BE-80EF-C320C0F57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933825"/>
            <a:ext cx="8353425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048000" indent="-30480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22738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40677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3586163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7655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2227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6799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51371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5943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400" i="1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44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400" i="1" baseline="0">
                <a:solidFill>
                  <a:schemeClr val="bg2"/>
                </a:solidFill>
                <a:ea typeface="楷体_GB2312" pitchFamily="49" charset="-122"/>
              </a:rPr>
              <a:t>G </a:t>
            </a:r>
            <a:r>
              <a:rPr lang="en-US" altLang="zh-CN" sz="4400" baseline="0">
                <a:solidFill>
                  <a:schemeClr val="bg1"/>
                </a:solidFill>
                <a:ea typeface="楷体_GB2312" pitchFamily="49" charset="-122"/>
              </a:rPr>
              <a:t>&gt;</a:t>
            </a:r>
            <a:r>
              <a:rPr lang="en-US" altLang="zh-CN" sz="4400" i="1" baseline="0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en-US" altLang="zh-CN" sz="4400" i="1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4400" i="1" baseline="0">
                <a:solidFill>
                  <a:schemeClr val="bg2"/>
                </a:solidFill>
              </a:rPr>
              <a:t>w</a:t>
            </a:r>
            <a:r>
              <a:rPr lang="en-US" altLang="zh-CN" sz="4400" i="1" baseline="0">
                <a:solidFill>
                  <a:schemeClr val="bg2"/>
                </a:solidFill>
                <a:cs typeface="Times New Roman" panose="02020603050405020304" pitchFamily="18" charset="0"/>
              </a:rPr>
              <a:t>'</a:t>
            </a:r>
            <a:r>
              <a:rPr lang="en-US" altLang="zh-CN" sz="4400" baseline="0">
                <a:solidFill>
                  <a:schemeClr val="bg2"/>
                </a:solidFill>
                <a:cs typeface="Times New Roman" panose="02020603050405020304" pitchFamily="18" charset="0"/>
              </a:rPr>
              <a:t>    </a:t>
            </a:r>
            <a:r>
              <a:rPr lang="zh-CN" altLang="en-US" sz="4400" baseline="0">
                <a:solidFill>
                  <a:schemeClr val="bg1"/>
                </a:solidFill>
                <a:cs typeface="Times New Roman" panose="02020603050405020304" pitchFamily="18" charset="0"/>
              </a:rPr>
              <a:t>正反应</a:t>
            </a:r>
            <a:r>
              <a:rPr lang="zh-CN" altLang="en-US" sz="4400" baseline="0">
                <a:solidFill>
                  <a:schemeClr val="bg1"/>
                </a:solidFill>
                <a:ea typeface="楷体_GB2312" pitchFamily="49" charset="-122"/>
              </a:rPr>
              <a:t>自发过程</a:t>
            </a:r>
          </a:p>
          <a:p>
            <a:pPr>
              <a:lnSpc>
                <a:spcPct val="120000"/>
              </a:lnSpc>
            </a:pPr>
            <a:r>
              <a:rPr lang="zh-CN" altLang="en-US" sz="4400" i="1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zh-CN" altLang="en-US" sz="44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400" i="1" baseline="0">
                <a:solidFill>
                  <a:schemeClr val="bg2"/>
                </a:solidFill>
                <a:ea typeface="楷体_GB2312" pitchFamily="49" charset="-122"/>
              </a:rPr>
              <a:t>G </a:t>
            </a:r>
            <a:r>
              <a:rPr lang="en-US" altLang="zh-CN" sz="4400" baseline="0">
                <a:solidFill>
                  <a:srgbClr val="008000"/>
                </a:solidFill>
                <a:ea typeface="楷体_GB2312" pitchFamily="49" charset="-122"/>
              </a:rPr>
              <a:t>=</a:t>
            </a:r>
            <a:r>
              <a:rPr lang="en-US" altLang="zh-CN" sz="4400" i="1" baseline="0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en-US" altLang="zh-CN" sz="4400" i="1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4400" i="1" baseline="0">
                <a:solidFill>
                  <a:schemeClr val="bg2"/>
                </a:solidFill>
              </a:rPr>
              <a:t>w</a:t>
            </a:r>
            <a:r>
              <a:rPr lang="en-US" altLang="zh-CN" sz="4400" i="1" baseline="0">
                <a:solidFill>
                  <a:schemeClr val="bg2"/>
                </a:solidFill>
                <a:cs typeface="Times New Roman" panose="02020603050405020304" pitchFamily="18" charset="0"/>
              </a:rPr>
              <a:t>'</a:t>
            </a:r>
            <a:r>
              <a:rPr lang="en-US" altLang="zh-CN" sz="4400" baseline="-25000">
                <a:solidFill>
                  <a:schemeClr val="bg2"/>
                </a:solidFill>
              </a:rPr>
              <a:t>    </a:t>
            </a:r>
            <a:r>
              <a:rPr lang="zh-CN" altLang="en-US" sz="4400" baseline="0">
                <a:solidFill>
                  <a:schemeClr val="bg2"/>
                </a:solidFill>
              </a:rPr>
              <a:t>平衡状态，可逆过程</a:t>
            </a:r>
          </a:p>
          <a:p>
            <a:pPr>
              <a:lnSpc>
                <a:spcPct val="120000"/>
              </a:lnSpc>
            </a:pPr>
            <a:r>
              <a:rPr lang="zh-CN" altLang="en-US" sz="4400" i="1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zh-CN" altLang="en-US" sz="44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400" i="1" baseline="0">
                <a:solidFill>
                  <a:schemeClr val="bg2"/>
                </a:solidFill>
                <a:ea typeface="楷体_GB2312" pitchFamily="49" charset="-122"/>
              </a:rPr>
              <a:t>G </a:t>
            </a:r>
            <a:r>
              <a:rPr lang="en-US" altLang="zh-CN" sz="4400" baseline="0">
                <a:solidFill>
                  <a:schemeClr val="hlink"/>
                </a:solidFill>
                <a:ea typeface="楷体_GB2312" pitchFamily="49" charset="-122"/>
              </a:rPr>
              <a:t>&lt;</a:t>
            </a:r>
            <a:r>
              <a:rPr lang="en-US" altLang="zh-CN" sz="4400" baseline="0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en-US" altLang="zh-CN" sz="4400" i="1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w</a:t>
            </a:r>
            <a:r>
              <a:rPr lang="en-US" altLang="zh-CN" sz="4400" i="1" baseline="0">
                <a:solidFill>
                  <a:schemeClr val="bg2"/>
                </a:solidFill>
                <a:cs typeface="Times New Roman" panose="02020603050405020304" pitchFamily="18" charset="0"/>
              </a:rPr>
              <a:t>'</a:t>
            </a:r>
            <a:r>
              <a:rPr lang="en-US" altLang="zh-CN" sz="4400" baseline="-25000">
                <a:solidFill>
                  <a:schemeClr val="bg2"/>
                </a:solidFill>
              </a:rPr>
              <a:t>       </a:t>
            </a:r>
            <a:r>
              <a:rPr lang="zh-CN" altLang="en-US" sz="4400" baseline="0">
                <a:solidFill>
                  <a:schemeClr val="hlink"/>
                </a:solidFill>
              </a:rPr>
              <a:t>正反应非自发过程</a:t>
            </a:r>
          </a:p>
        </p:txBody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FFE58895-2F89-432B-AEB3-E2DE45843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492375"/>
            <a:ext cx="8496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</a:rPr>
              <a:t>在等温等压下</a:t>
            </a:r>
            <a:r>
              <a:rPr lang="zh-CN" altLang="en-US" sz="4000" baseline="0">
                <a:solidFill>
                  <a:srgbClr val="CC0066"/>
                </a:solidFill>
                <a:ea typeface="楷体_GB2312" pitchFamily="49" charset="-122"/>
              </a:rPr>
              <a:t>有非体积功</a:t>
            </a: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</a:rPr>
              <a:t>的化学反应进行方向的判据：</a:t>
            </a:r>
          </a:p>
        </p:txBody>
      </p:sp>
      <p:sp>
        <p:nvSpPr>
          <p:cNvPr id="365573" name="Rectangle 5">
            <a:extLst>
              <a:ext uri="{FF2B5EF4-FFF2-40B4-BE49-F238E27FC236}">
                <a16:creationId xmlns:a16="http://schemas.microsoft.com/office/drawing/2014/main" id="{8C515016-7DB0-4076-907D-BDF26C1A3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5888"/>
            <a:ext cx="8856662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4000" baseline="0">
                <a:solidFill>
                  <a:schemeClr val="bg1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4000" i="1" baseline="0">
                <a:solidFill>
                  <a:schemeClr val="bg1"/>
                </a:solidFill>
              </a:rPr>
              <a:t>G = </a:t>
            </a:r>
            <a:r>
              <a:rPr lang="en-US" altLang="zh-CN" sz="4000" i="1" baseline="0">
                <a:solidFill>
                  <a:schemeClr val="bg1"/>
                </a:solidFill>
                <a:sym typeface="Symbol" panose="05050102010706020507" pitchFamily="18" charset="2"/>
              </a:rPr>
              <a:t>G</a:t>
            </a:r>
            <a:r>
              <a:rPr lang="en-US" altLang="zh-CN" sz="4000" baseline="-25000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r>
              <a:rPr lang="en-US" altLang="zh-CN" sz="4000" i="1" baseline="0">
                <a:solidFill>
                  <a:schemeClr val="bg1"/>
                </a:solidFill>
              </a:rPr>
              <a:t> </a:t>
            </a:r>
            <a:r>
              <a:rPr lang="en-US" altLang="zh-CN" sz="4000" i="1" baseline="0">
                <a:solidFill>
                  <a:schemeClr val="bg1"/>
                </a:solidFill>
                <a:sym typeface="Symbol" panose="05050102010706020507" pitchFamily="18" charset="2"/>
              </a:rPr>
              <a:t> </a:t>
            </a:r>
            <a:r>
              <a:rPr lang="en-US" altLang="zh-CN" sz="4000" i="1" baseline="0">
                <a:solidFill>
                  <a:schemeClr val="bg1"/>
                </a:solidFill>
              </a:rPr>
              <a:t>G</a:t>
            </a:r>
            <a:r>
              <a:rPr lang="en-US" altLang="zh-CN" sz="4000" baseline="-25000">
                <a:solidFill>
                  <a:schemeClr val="bg1"/>
                </a:solidFill>
              </a:rPr>
              <a:t>1</a:t>
            </a:r>
            <a:r>
              <a:rPr lang="en-US" altLang="zh-CN" sz="4000" baseline="0">
                <a:solidFill>
                  <a:schemeClr val="bg1"/>
                </a:solidFill>
              </a:rPr>
              <a:t>,</a:t>
            </a:r>
            <a:r>
              <a:rPr lang="en-US" altLang="zh-CN" sz="4000" baseline="0">
                <a:solidFill>
                  <a:srgbClr val="CC0066"/>
                </a:solidFill>
              </a:rPr>
              <a:t> </a:t>
            </a:r>
            <a:r>
              <a:rPr lang="zh-CN" altLang="en-US" sz="3600" baseline="0"/>
              <a:t>系统吉布斯自由能的增加值</a:t>
            </a:r>
            <a:r>
              <a:rPr lang="en-US" altLang="zh-CN" sz="3600" baseline="0"/>
              <a:t>.</a:t>
            </a:r>
          </a:p>
        </p:txBody>
      </p:sp>
      <p:sp>
        <p:nvSpPr>
          <p:cNvPr id="365576" name="Rectangle 8">
            <a:extLst>
              <a:ext uri="{FF2B5EF4-FFF2-40B4-BE49-F238E27FC236}">
                <a16:creationId xmlns:a16="http://schemas.microsoft.com/office/drawing/2014/main" id="{79E276E5-7B99-4C3D-880F-75C12D40E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52513"/>
            <a:ext cx="856932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4000" baseline="0">
                <a:solidFill>
                  <a:srgbClr val="CC0066"/>
                </a:solidFill>
                <a:sym typeface="Symbol" panose="05050102010706020507" pitchFamily="18" charset="2"/>
              </a:rPr>
              <a:t></a:t>
            </a:r>
            <a:r>
              <a:rPr lang="en-US" altLang="zh-CN" sz="4000" i="1" baseline="0">
                <a:solidFill>
                  <a:srgbClr val="CC0066"/>
                </a:solidFill>
              </a:rPr>
              <a:t>G = </a:t>
            </a:r>
            <a:r>
              <a:rPr lang="en-US" altLang="zh-CN" sz="4000" i="1" baseline="0">
                <a:solidFill>
                  <a:srgbClr val="CC0066"/>
                </a:solidFill>
                <a:sym typeface="Symbol" panose="05050102010706020507" pitchFamily="18" charset="2"/>
              </a:rPr>
              <a:t>G</a:t>
            </a:r>
            <a:r>
              <a:rPr lang="en-US" altLang="zh-CN" sz="4000" baseline="-25000">
                <a:solidFill>
                  <a:srgbClr val="CC0066"/>
                </a:solidFill>
                <a:sym typeface="Symbol" panose="05050102010706020507" pitchFamily="18" charset="2"/>
              </a:rPr>
              <a:t>1</a:t>
            </a:r>
            <a:r>
              <a:rPr lang="en-US" altLang="zh-CN" sz="4000" i="1" baseline="0">
                <a:solidFill>
                  <a:srgbClr val="CC0066"/>
                </a:solidFill>
              </a:rPr>
              <a:t> </a:t>
            </a:r>
            <a:r>
              <a:rPr lang="en-US" altLang="zh-CN" sz="4000" i="1" baseline="0">
                <a:solidFill>
                  <a:srgbClr val="CC0066"/>
                </a:solidFill>
                <a:sym typeface="Symbol" panose="05050102010706020507" pitchFamily="18" charset="2"/>
              </a:rPr>
              <a:t> </a:t>
            </a:r>
            <a:r>
              <a:rPr lang="en-US" altLang="zh-CN" sz="4000" i="1" baseline="0">
                <a:solidFill>
                  <a:srgbClr val="CC0066"/>
                </a:solidFill>
              </a:rPr>
              <a:t>G</a:t>
            </a:r>
            <a:r>
              <a:rPr lang="en-US" altLang="zh-CN" sz="4000" baseline="-25000">
                <a:solidFill>
                  <a:srgbClr val="CC0066"/>
                </a:solidFill>
              </a:rPr>
              <a:t>2</a:t>
            </a:r>
            <a:r>
              <a:rPr lang="en-US" altLang="zh-CN" sz="4000" baseline="0">
                <a:solidFill>
                  <a:srgbClr val="CC0066"/>
                </a:solidFill>
              </a:rPr>
              <a:t>, </a:t>
            </a:r>
            <a:r>
              <a:rPr lang="zh-CN" altLang="en-US" sz="4000" baseline="0">
                <a:solidFill>
                  <a:srgbClr val="CC0066"/>
                </a:solidFill>
              </a:rPr>
              <a:t>系统吉布斯自由能的减少值</a:t>
            </a:r>
            <a:r>
              <a:rPr lang="en-US" altLang="zh-CN" sz="4000" baseline="0">
                <a:solidFill>
                  <a:srgbClr val="CC0066"/>
                </a:solidFill>
              </a:rPr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65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365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65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0" grpId="0" build="p" autoUpdateAnimBg="0"/>
      <p:bldP spid="365571" grpId="0"/>
      <p:bldP spid="36557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986C4755-4022-4915-8A9B-38E07DFCF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4849-94A6-4C94-9BE7-BEB0F20C9821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734210" name="Rectangle 2">
            <a:extLst>
              <a:ext uri="{FF2B5EF4-FFF2-40B4-BE49-F238E27FC236}">
                <a16:creationId xmlns:a16="http://schemas.microsoft.com/office/drawing/2014/main" id="{9DBA0BE3-ED99-4CDC-A7FA-243CA1EA9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04813"/>
            <a:ext cx="88201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048000" indent="-30480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22738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40677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3586163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7655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2227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6799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51371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5943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400" i="1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44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400" i="1" baseline="0">
                <a:solidFill>
                  <a:schemeClr val="bg2"/>
                </a:solidFill>
                <a:ea typeface="楷体_GB2312" pitchFamily="49" charset="-122"/>
              </a:rPr>
              <a:t>G </a:t>
            </a:r>
            <a:r>
              <a:rPr lang="en-US" altLang="zh-CN" sz="4400" baseline="0">
                <a:solidFill>
                  <a:srgbClr val="008000"/>
                </a:solidFill>
                <a:ea typeface="楷体_GB2312" pitchFamily="49" charset="-122"/>
              </a:rPr>
              <a:t>=</a:t>
            </a:r>
            <a:r>
              <a:rPr lang="en-US" altLang="zh-CN" sz="4400" i="1" baseline="0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en-US" altLang="zh-CN" sz="4400" i="1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4400" i="1" baseline="0">
                <a:solidFill>
                  <a:schemeClr val="bg2"/>
                </a:solidFill>
              </a:rPr>
              <a:t>w</a:t>
            </a:r>
            <a:r>
              <a:rPr lang="en-US" altLang="zh-CN" sz="4400" i="1" baseline="0">
                <a:solidFill>
                  <a:schemeClr val="bg2"/>
                </a:solidFill>
                <a:cs typeface="Times New Roman" panose="02020603050405020304" pitchFamily="18" charset="0"/>
              </a:rPr>
              <a:t>'</a:t>
            </a:r>
            <a:r>
              <a:rPr lang="en-US" altLang="zh-CN" sz="4400" baseline="-25000">
                <a:solidFill>
                  <a:schemeClr val="bg2"/>
                </a:solidFill>
              </a:rPr>
              <a:t>    </a:t>
            </a:r>
            <a:r>
              <a:rPr lang="zh-CN" altLang="en-US" sz="4400" baseline="0">
                <a:solidFill>
                  <a:schemeClr val="bg2"/>
                </a:solidFill>
              </a:rPr>
              <a:t>平衡状态，可逆过程</a:t>
            </a:r>
            <a:endParaRPr lang="zh-CN" altLang="en-US" sz="4400" baseline="0">
              <a:solidFill>
                <a:schemeClr val="hlink"/>
              </a:solidFill>
            </a:endParaRPr>
          </a:p>
        </p:txBody>
      </p:sp>
      <p:sp>
        <p:nvSpPr>
          <p:cNvPr id="734212" name="Rectangle 4">
            <a:extLst>
              <a:ext uri="{FF2B5EF4-FFF2-40B4-BE49-F238E27FC236}">
                <a16:creationId xmlns:a16="http://schemas.microsoft.com/office/drawing/2014/main" id="{C35E3E13-79C6-4A52-89D0-C7C2BA213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00213"/>
            <a:ext cx="424815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800" baseline="0">
                <a:solidFill>
                  <a:srgbClr val="CC0066"/>
                </a:solidFill>
                <a:sym typeface="Symbol" panose="05050102010706020507" pitchFamily="18" charset="2"/>
              </a:rPr>
              <a:t></a:t>
            </a:r>
            <a:r>
              <a:rPr lang="en-US" altLang="zh-CN" sz="4800" i="1" baseline="0">
                <a:solidFill>
                  <a:srgbClr val="CC0066"/>
                </a:solidFill>
              </a:rPr>
              <a:t>G = </a:t>
            </a:r>
            <a:r>
              <a:rPr lang="en-US" altLang="zh-CN" sz="4800" i="1" baseline="0">
                <a:solidFill>
                  <a:srgbClr val="CC0066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baseline="0">
                <a:solidFill>
                  <a:srgbClr val="CC0066"/>
                </a:solidFill>
              </a:rPr>
              <a:t>w</a:t>
            </a:r>
            <a:r>
              <a:rPr lang="en-US" altLang="zh-CN" i="1" baseline="0">
                <a:solidFill>
                  <a:srgbClr val="CC0066"/>
                </a:solidFill>
                <a:cs typeface="Times New Roman" panose="02020603050405020304" pitchFamily="18" charset="0"/>
              </a:rPr>
              <a:t>'</a:t>
            </a:r>
            <a:r>
              <a:rPr lang="en-US" altLang="zh-CN" sz="4800" baseline="-25000">
                <a:solidFill>
                  <a:srgbClr val="CC0066"/>
                </a:solidFill>
              </a:rPr>
              <a:t>max</a:t>
            </a:r>
            <a:endParaRPr lang="en-US" altLang="zh-CN" sz="4800" baseline="0">
              <a:solidFill>
                <a:srgbClr val="CC0066"/>
              </a:solidFill>
            </a:endParaRPr>
          </a:p>
        </p:txBody>
      </p:sp>
      <p:sp>
        <p:nvSpPr>
          <p:cNvPr id="734213" name="Rectangle 5">
            <a:extLst>
              <a:ext uri="{FF2B5EF4-FFF2-40B4-BE49-F238E27FC236}">
                <a16:creationId xmlns:a16="http://schemas.microsoft.com/office/drawing/2014/main" id="{0A34FA2D-FF2A-409F-BD49-967C2236B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773238"/>
            <a:ext cx="424815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800" baseline="0">
                <a:sym typeface="Symbol" panose="05050102010706020507" pitchFamily="18" charset="2"/>
              </a:rPr>
              <a:t></a:t>
            </a:r>
            <a:r>
              <a:rPr lang="en-US" altLang="zh-CN" sz="4800" i="1" baseline="0"/>
              <a:t>G = </a:t>
            </a:r>
            <a:r>
              <a:rPr lang="en-US" altLang="zh-CN" i="1" baseline="0"/>
              <a:t>w</a:t>
            </a:r>
            <a:r>
              <a:rPr lang="en-US" altLang="zh-CN" i="1" baseline="0">
                <a:cs typeface="Times New Roman" panose="02020603050405020304" pitchFamily="18" charset="0"/>
              </a:rPr>
              <a:t>'</a:t>
            </a:r>
            <a:r>
              <a:rPr lang="en-US" altLang="zh-CN" sz="4800" baseline="-25000"/>
              <a:t>max</a:t>
            </a:r>
            <a:endParaRPr lang="en-US" altLang="zh-CN" sz="4800" baseline="0"/>
          </a:p>
        </p:txBody>
      </p:sp>
      <p:sp>
        <p:nvSpPr>
          <p:cNvPr id="734214" name="Rectangle 6">
            <a:extLst>
              <a:ext uri="{FF2B5EF4-FFF2-40B4-BE49-F238E27FC236}">
                <a16:creationId xmlns:a16="http://schemas.microsoft.com/office/drawing/2014/main" id="{21192D3F-CFA3-445C-916D-75FF23655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997200"/>
            <a:ext cx="8497887" cy="230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FontTx/>
              <a:buNone/>
            </a:pPr>
            <a:r>
              <a:rPr lang="zh-CN" altLang="en-US" sz="4000" baseline="0"/>
              <a:t>物理意义：封闭系统在</a:t>
            </a:r>
            <a:r>
              <a:rPr lang="zh-CN" altLang="en-US" sz="4000" baseline="0">
                <a:solidFill>
                  <a:srgbClr val="CC0066"/>
                </a:solidFill>
              </a:rPr>
              <a:t>等温等压可逆</a:t>
            </a:r>
            <a:r>
              <a:rPr lang="zh-CN" altLang="en-US" sz="4000" baseline="0"/>
              <a:t>过程中所做的非体积功</a:t>
            </a:r>
            <a:r>
              <a:rPr lang="zh-CN" altLang="en-US" sz="4000" baseline="0">
                <a:solidFill>
                  <a:schemeClr val="hlink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4000" i="1" baseline="0">
                <a:solidFill>
                  <a:schemeClr val="hlink"/>
                </a:solidFill>
                <a:sym typeface="Symbol" panose="05050102010706020507" pitchFamily="18" charset="2"/>
              </a:rPr>
              <a:t>w</a:t>
            </a:r>
            <a:r>
              <a:rPr lang="en-US" altLang="zh-CN" sz="4000" i="1" baseline="0">
                <a:solidFill>
                  <a:schemeClr val="hlink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'</a:t>
            </a:r>
            <a:r>
              <a:rPr lang="zh-CN" altLang="en-US" sz="4000" baseline="0">
                <a:solidFill>
                  <a:schemeClr val="hlink"/>
                </a:solidFill>
              </a:rPr>
              <a:t>最大</a:t>
            </a:r>
            <a:r>
              <a:rPr lang="zh-CN" altLang="en-US" sz="4000" baseline="0"/>
              <a:t>（</a:t>
            </a:r>
            <a:r>
              <a:rPr lang="en-US" altLang="zh-CN" sz="4000" baseline="0"/>
              <a:t>= </a:t>
            </a:r>
            <a:r>
              <a:rPr lang="zh-CN" altLang="en-US" sz="4000" baseline="0"/>
              <a:t>系统吉布斯自由能</a:t>
            </a:r>
            <a:r>
              <a:rPr lang="en-US" altLang="zh-CN" sz="4000" i="1" baseline="0"/>
              <a:t>G</a:t>
            </a:r>
            <a:r>
              <a:rPr lang="zh-CN" altLang="en-US" sz="4000" baseline="0"/>
              <a:t>的减少值）。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"/>
                                        <p:tgtEl>
                                          <p:spTgt spid="73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/>
      <p:bldP spid="734213" grpId="0"/>
      <p:bldP spid="73421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1059AB60-ACFD-47F0-BB8F-F05EB85A3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B2EB4-A79C-4123-842C-2E10004F12B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64549" name="Rectangle 2053">
            <a:extLst>
              <a:ext uri="{FF2B5EF4-FFF2-40B4-BE49-F238E27FC236}">
                <a16:creationId xmlns:a16="http://schemas.microsoft.com/office/drawing/2014/main" id="{542FD7CF-3BA6-4768-9EF9-381625E8F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8913"/>
            <a:ext cx="8496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</a:rPr>
              <a:t>在等温等压下</a:t>
            </a:r>
            <a:r>
              <a:rPr lang="zh-CN" altLang="en-US" sz="4000" baseline="0">
                <a:solidFill>
                  <a:schemeClr val="hlink"/>
                </a:solidFill>
                <a:ea typeface="楷体_GB2312" pitchFamily="49" charset="-122"/>
              </a:rPr>
              <a:t>不做非体积功</a:t>
            </a:r>
            <a:r>
              <a:rPr lang="en-US" altLang="zh-CN" sz="4000" baseline="0">
                <a:solidFill>
                  <a:schemeClr val="hlink"/>
                </a:solidFill>
                <a:ea typeface="楷体_GB2312" pitchFamily="49" charset="-122"/>
              </a:rPr>
              <a:t>(</a:t>
            </a:r>
            <a:r>
              <a:rPr lang="en-US" altLang="zh-CN" sz="4000" i="1" baseline="0">
                <a:solidFill>
                  <a:schemeClr val="hlink"/>
                </a:solidFill>
                <a:ea typeface="楷体_GB2312" pitchFamily="49" charset="-122"/>
              </a:rPr>
              <a:t>w</a:t>
            </a:r>
            <a:r>
              <a:rPr lang="en-US" altLang="zh-CN" sz="4000" i="1" baseline="0">
                <a:solidFill>
                  <a:schemeClr val="hlink"/>
                </a:solidFill>
                <a:ea typeface="楷体_GB2312" pitchFamily="49" charset="-122"/>
                <a:cs typeface="Times New Roman" panose="02020603050405020304" pitchFamily="18" charset="0"/>
              </a:rPr>
              <a:t>' </a:t>
            </a:r>
            <a:r>
              <a:rPr lang="en-US" altLang="zh-CN" sz="4000" baseline="0">
                <a:solidFill>
                  <a:schemeClr val="hlink"/>
                </a:solidFill>
                <a:ea typeface="楷体_GB2312" pitchFamily="49" charset="-122"/>
              </a:rPr>
              <a:t>= 0)</a:t>
            </a: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</a:rPr>
              <a:t>的条件下：</a:t>
            </a:r>
          </a:p>
        </p:txBody>
      </p:sp>
      <p:sp>
        <p:nvSpPr>
          <p:cNvPr id="364550" name="Rectangle 2054">
            <a:extLst>
              <a:ext uri="{FF2B5EF4-FFF2-40B4-BE49-F238E27FC236}">
                <a16:creationId xmlns:a16="http://schemas.microsoft.com/office/drawing/2014/main" id="{FCDD51E2-47B2-4315-A02D-984E3E0DF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5976938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</a:rPr>
              <a:t>G 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&lt;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en-US" altLang="zh-CN" sz="4000" baseline="0">
                <a:solidFill>
                  <a:schemeClr val="bg2"/>
                </a:solidFill>
              </a:rPr>
              <a:t>0  </a:t>
            </a:r>
            <a:r>
              <a:rPr lang="zh-CN" altLang="en-US" sz="4000" baseline="0">
                <a:solidFill>
                  <a:schemeClr val="bg2"/>
                </a:solidFill>
              </a:rPr>
              <a:t>正反应</a:t>
            </a:r>
            <a:r>
              <a:rPr lang="zh-CN" altLang="en-US" sz="40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自发</a:t>
            </a:r>
          </a:p>
          <a:p>
            <a:pPr algn="l">
              <a:lnSpc>
                <a:spcPct val="150000"/>
              </a:lnSpc>
            </a:pP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</a:rPr>
              <a:t>G 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=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en-US" altLang="zh-CN" sz="4000" baseline="0">
                <a:solidFill>
                  <a:schemeClr val="bg2"/>
                </a:solidFill>
              </a:rPr>
              <a:t>0</a:t>
            </a:r>
            <a:r>
              <a:rPr lang="en-US" altLang="zh-CN" sz="4000" baseline="-25000">
                <a:solidFill>
                  <a:schemeClr val="bg2"/>
                </a:solidFill>
              </a:rPr>
              <a:t>    </a:t>
            </a:r>
            <a:r>
              <a:rPr lang="zh-CN" altLang="en-US" sz="40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可逆</a:t>
            </a:r>
          </a:p>
          <a:p>
            <a:pPr algn="l"/>
            <a:r>
              <a:rPr lang="zh-CN" altLang="en-US" sz="40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40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40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热力学平衡态</a:t>
            </a:r>
            <a:r>
              <a:rPr lang="en-US" altLang="zh-CN" sz="40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</a:rPr>
              <a:t>G 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&gt; </a:t>
            </a:r>
            <a:r>
              <a:rPr lang="en-US" altLang="zh-CN" sz="4000" baseline="0">
                <a:solidFill>
                  <a:schemeClr val="bg2"/>
                </a:solidFill>
              </a:rPr>
              <a:t>0</a:t>
            </a:r>
            <a:r>
              <a:rPr lang="en-US" altLang="zh-CN" sz="4000" baseline="-25000">
                <a:solidFill>
                  <a:schemeClr val="bg2"/>
                </a:solidFill>
              </a:rPr>
              <a:t>    </a:t>
            </a:r>
            <a:r>
              <a:rPr lang="zh-CN" altLang="en-US" sz="4000" baseline="0">
                <a:solidFill>
                  <a:schemeClr val="bg2"/>
                </a:solidFill>
              </a:rPr>
              <a:t>正反应非</a:t>
            </a:r>
            <a:r>
              <a:rPr lang="zh-CN" altLang="en-US" sz="40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自发</a:t>
            </a:r>
          </a:p>
        </p:txBody>
      </p:sp>
      <p:pic>
        <p:nvPicPr>
          <p:cNvPr id="364551" name="Picture 2055">
            <a:extLst>
              <a:ext uri="{FF2B5EF4-FFF2-40B4-BE49-F238E27FC236}">
                <a16:creationId xmlns:a16="http://schemas.microsoft.com/office/drawing/2014/main" id="{BB70AD6E-8810-4369-97E7-D9BCA71C1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1917700"/>
            <a:ext cx="20161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552" name="Picture 2056">
            <a:extLst>
              <a:ext uri="{FF2B5EF4-FFF2-40B4-BE49-F238E27FC236}">
                <a16:creationId xmlns:a16="http://schemas.microsoft.com/office/drawing/2014/main" id="{FC5567DD-96F7-48E7-9BC1-3DE35AAD5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3429000"/>
            <a:ext cx="20161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4554" name="Rectangle 2058">
            <a:extLst>
              <a:ext uri="{FF2B5EF4-FFF2-40B4-BE49-F238E27FC236}">
                <a16:creationId xmlns:a16="http://schemas.microsoft.com/office/drawing/2014/main" id="{D29829DC-1D28-480F-A298-B823457E2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1196975"/>
            <a:ext cx="1698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4000" baseline="0">
                <a:solidFill>
                  <a:schemeClr val="bg2"/>
                </a:solidFill>
              </a:rPr>
              <a:t>G</a:t>
            </a:r>
            <a:r>
              <a:rPr lang="en-US" altLang="zh-CN" sz="4000" baseline="-25000">
                <a:solidFill>
                  <a:schemeClr val="bg2"/>
                </a:solidFill>
              </a:rPr>
              <a:t>1</a:t>
            </a:r>
            <a:r>
              <a:rPr lang="en-US" altLang="zh-CN" sz="4000" baseline="0">
                <a:solidFill>
                  <a:schemeClr val="bg2"/>
                </a:solidFill>
              </a:rPr>
              <a:t>   G</a:t>
            </a:r>
            <a:r>
              <a:rPr lang="en-US" altLang="zh-CN" sz="4000" baseline="-25000">
                <a:solidFill>
                  <a:schemeClr val="bg2"/>
                </a:solidFill>
              </a:rPr>
              <a:t>2</a:t>
            </a:r>
          </a:p>
        </p:txBody>
      </p:sp>
      <p:pic>
        <p:nvPicPr>
          <p:cNvPr id="364557" name="Picture 2061">
            <a:extLst>
              <a:ext uri="{FF2B5EF4-FFF2-40B4-BE49-F238E27FC236}">
                <a16:creationId xmlns:a16="http://schemas.microsoft.com/office/drawing/2014/main" id="{A105EBB3-AB5A-4F20-A451-18453921F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4797425"/>
            <a:ext cx="2016125" cy="1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4558" name="Text Box 2062">
            <a:extLst>
              <a:ext uri="{FF2B5EF4-FFF2-40B4-BE49-F238E27FC236}">
                <a16:creationId xmlns:a16="http://schemas.microsoft.com/office/drawing/2014/main" id="{4AA0DA6B-6966-49B3-8771-1D037FCEB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975" y="4292600"/>
            <a:ext cx="1081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aseline="0">
                <a:solidFill>
                  <a:schemeClr val="bg2"/>
                </a:solidFill>
              </a:rPr>
              <a:t>G</a:t>
            </a:r>
            <a:r>
              <a:rPr lang="en-US" altLang="zh-CN" baseline="-25000">
                <a:solidFill>
                  <a:schemeClr val="bg2"/>
                </a:solidFill>
              </a:rPr>
              <a:t>2  </a:t>
            </a:r>
            <a:r>
              <a:rPr lang="en-US" altLang="zh-CN" baseline="0">
                <a:solidFill>
                  <a:schemeClr val="bg2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baseline="0">
                <a:solidFill>
                  <a:schemeClr val="bg2"/>
                </a:solidFill>
              </a:rPr>
              <a:t>G</a:t>
            </a:r>
            <a:r>
              <a:rPr lang="en-US" altLang="zh-CN" baseline="-25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64559" name="Text Box 2063">
            <a:extLst>
              <a:ext uri="{FF2B5EF4-FFF2-40B4-BE49-F238E27FC236}">
                <a16:creationId xmlns:a16="http://schemas.microsoft.com/office/drawing/2014/main" id="{23A9555F-25CD-4085-B3E2-2D60ADD2A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805488"/>
            <a:ext cx="1081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aseline="0">
                <a:solidFill>
                  <a:schemeClr val="bg2"/>
                </a:solidFill>
              </a:rPr>
              <a:t>G</a:t>
            </a:r>
            <a:r>
              <a:rPr lang="en-US" altLang="zh-CN" baseline="-25000">
                <a:solidFill>
                  <a:schemeClr val="bg2"/>
                </a:solidFill>
              </a:rPr>
              <a:t>2  </a:t>
            </a:r>
            <a:r>
              <a:rPr lang="en-US" altLang="zh-CN" baseline="0">
                <a:solidFill>
                  <a:schemeClr val="bg2"/>
                </a:solidFill>
                <a:cs typeface="Times New Roman" panose="02020603050405020304" pitchFamily="18" charset="0"/>
              </a:rPr>
              <a:t>&gt; </a:t>
            </a:r>
            <a:r>
              <a:rPr lang="en-US" altLang="zh-CN" baseline="0">
                <a:solidFill>
                  <a:schemeClr val="bg2"/>
                </a:solidFill>
              </a:rPr>
              <a:t>G</a:t>
            </a:r>
            <a:r>
              <a:rPr lang="en-US" altLang="zh-CN" baseline="-25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64560" name="Text Box 2064">
            <a:extLst>
              <a:ext uri="{FF2B5EF4-FFF2-40B4-BE49-F238E27FC236}">
                <a16:creationId xmlns:a16="http://schemas.microsoft.com/office/drawing/2014/main" id="{586B6672-5BE3-478C-A4CA-1F3A2626E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997200"/>
            <a:ext cx="1081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aseline="0">
                <a:solidFill>
                  <a:schemeClr val="bg2"/>
                </a:solidFill>
              </a:rPr>
              <a:t>G</a:t>
            </a:r>
            <a:r>
              <a:rPr lang="en-US" altLang="zh-CN" baseline="-25000">
                <a:solidFill>
                  <a:schemeClr val="bg2"/>
                </a:solidFill>
              </a:rPr>
              <a:t>2  </a:t>
            </a:r>
            <a:r>
              <a:rPr lang="en-US" altLang="zh-CN" baseline="0">
                <a:solidFill>
                  <a:schemeClr val="bg2"/>
                </a:solidFill>
                <a:cs typeface="Times New Roman" panose="02020603050405020304" pitchFamily="18" charset="0"/>
              </a:rPr>
              <a:t>&lt; </a:t>
            </a:r>
            <a:r>
              <a:rPr lang="en-US" altLang="zh-CN" baseline="0">
                <a:solidFill>
                  <a:schemeClr val="bg2"/>
                </a:solidFill>
              </a:rPr>
              <a:t>G</a:t>
            </a:r>
            <a:r>
              <a:rPr lang="en-US" altLang="zh-CN" baseline="-25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64563" name="AutoShape 2067">
            <a:extLst>
              <a:ext uri="{FF2B5EF4-FFF2-40B4-BE49-F238E27FC236}">
                <a16:creationId xmlns:a16="http://schemas.microsoft.com/office/drawing/2014/main" id="{742932B2-2404-47D0-B819-D6B1BCA4F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229225"/>
            <a:ext cx="4249737" cy="1223963"/>
          </a:xfrm>
          <a:prstGeom prst="wedgeRoundRectCallout">
            <a:avLst>
              <a:gd name="adj1" fmla="val -15444"/>
              <a:gd name="adj2" fmla="val -102657"/>
              <a:gd name="adj3" fmla="val 16667"/>
            </a:avLst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 baseline="0">
                <a:solidFill>
                  <a:schemeClr val="bg2"/>
                </a:solidFill>
              </a:rPr>
              <a:t>吉布斯函数判据</a:t>
            </a:r>
            <a:r>
              <a:rPr lang="en-US" altLang="zh-CN" sz="3600" baseline="0">
                <a:solidFill>
                  <a:schemeClr val="bg2"/>
                </a:solidFill>
              </a:rPr>
              <a:t>(</a:t>
            </a:r>
            <a:r>
              <a:rPr lang="zh-CN" altLang="en-US" sz="3600" baseline="0">
                <a:solidFill>
                  <a:schemeClr val="bg2"/>
                </a:solidFill>
              </a:rPr>
              <a:t>最小自由能原理</a:t>
            </a:r>
            <a:r>
              <a:rPr lang="en-US" altLang="zh-CN" sz="3600" baseline="0">
                <a:solidFill>
                  <a:schemeClr val="bg2"/>
                </a:solidFill>
              </a:rPr>
              <a:t>)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64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64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64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64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3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64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64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0"/>
                                        <p:tgtEl>
                                          <p:spTgt spid="36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0" grpId="0" uiExpand="1" build="p" autoUpdateAnimBg="0"/>
      <p:bldP spid="36456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82597208-FCE2-4EF9-8030-B731CC3C3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F3FA-4B38-4ECA-8842-7955359BE713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646146" name="Rectangle 2">
            <a:extLst>
              <a:ext uri="{FF2B5EF4-FFF2-40B4-BE49-F238E27FC236}">
                <a16:creationId xmlns:a16="http://schemas.microsoft.com/office/drawing/2014/main" id="{D54ABFD1-8B20-48C2-B3A9-6181918D9F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88913"/>
            <a:ext cx="8353425" cy="1143000"/>
          </a:xfrm>
        </p:spPr>
        <p:txBody>
          <a:bodyPr/>
          <a:lstStyle/>
          <a:p>
            <a:pPr algn="l"/>
            <a:r>
              <a:rPr lang="zh-CN" altLang="en-US" b="1"/>
              <a:t>热力学第二定律的一种表述形式：</a:t>
            </a:r>
          </a:p>
        </p:txBody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C6075FD9-1DF9-4238-AB7B-02661EAB18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196975"/>
            <a:ext cx="8280400" cy="3240088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FontTx/>
              <a:buNone/>
            </a:pPr>
            <a:r>
              <a:rPr lang="zh-CN" altLang="en-US" sz="4000" b="1"/>
              <a:t>对于等温等压下不做非体积功的封闭系统，其自发过程总是朝着吉布斯自由能</a:t>
            </a:r>
            <a:r>
              <a:rPr lang="en-US" altLang="zh-CN" sz="4000" b="1"/>
              <a:t>(G)</a:t>
            </a:r>
            <a:r>
              <a:rPr lang="zh-CN" altLang="en-US" sz="4000" b="1"/>
              <a:t>减小的方向进行。</a:t>
            </a:r>
          </a:p>
          <a:p>
            <a:pPr marL="0" indent="0" algn="just">
              <a:lnSpc>
                <a:spcPct val="120000"/>
              </a:lnSpc>
              <a:buFontTx/>
              <a:buNone/>
            </a:pPr>
            <a:r>
              <a:rPr lang="zh-CN" altLang="en-US" sz="4000" b="1"/>
              <a:t>即：</a:t>
            </a:r>
            <a:endParaRPr lang="zh-CN" altLang="en-US" sz="4000" b="1">
              <a:sym typeface="Symbol" panose="05050102010706020507" pitchFamily="18" charset="2"/>
            </a:endParaRPr>
          </a:p>
        </p:txBody>
      </p:sp>
      <p:graphicFrame>
        <p:nvGraphicFramePr>
          <p:cNvPr id="646148" name="Object 4">
            <a:extLst>
              <a:ext uri="{FF2B5EF4-FFF2-40B4-BE49-F238E27FC236}">
                <a16:creationId xmlns:a16="http://schemas.microsoft.com/office/drawing/2014/main" id="{FEAB3163-B0C6-4BFA-816A-F09ADA2232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573463"/>
          <a:ext cx="7038975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49" name="公式" r:id="rId3" imgW="1498320" imgH="241200" progId="Equation.3">
                  <p:embed/>
                </p:oleObj>
              </mc:Choice>
              <mc:Fallback>
                <p:oleObj name="公式" r:id="rId3" imgW="149832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573463"/>
                        <a:ext cx="7038975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0AC2A16F-4F33-4BF0-8BAB-6CC81E29C2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7A482-F679-4865-8149-4822835293FE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B4035434-E662-469C-AE68-197100631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2238"/>
            <a:ext cx="6264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4000" baseline="0">
                <a:solidFill>
                  <a:schemeClr val="bg2"/>
                </a:solidFill>
              </a:rPr>
              <a:t>2. </a:t>
            </a:r>
            <a:r>
              <a:rPr lang="zh-CN" altLang="en-US" sz="4000" baseline="0">
                <a:solidFill>
                  <a:schemeClr val="bg2"/>
                </a:solidFill>
              </a:rPr>
              <a:t>标准生成吉布斯函数</a:t>
            </a:r>
          </a:p>
        </p:txBody>
      </p:sp>
      <p:sp>
        <p:nvSpPr>
          <p:cNvPr id="191493" name="Rectangle 5">
            <a:extLst>
              <a:ext uri="{FF2B5EF4-FFF2-40B4-BE49-F238E27FC236}">
                <a16:creationId xmlns:a16="http://schemas.microsoft.com/office/drawing/2014/main" id="{9E6D2E3D-1C6B-43B9-833C-E31DD1049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96975"/>
            <a:ext cx="8208962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10000"/>
              </a:lnSpc>
            </a:pP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</a:rPr>
              <a:t>某温度下，在标准状态时，由各种元素的指定单质生成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1 mol </a:t>
            </a: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</a:rPr>
              <a:t>某纯物质的吉布斯函数改变量，叫做这种温度下该物质的</a:t>
            </a:r>
            <a:r>
              <a:rPr lang="zh-CN" altLang="en-US" sz="4000" baseline="0">
                <a:solidFill>
                  <a:schemeClr val="bg1"/>
                </a:solidFill>
                <a:ea typeface="楷体_GB2312" pitchFamily="49" charset="-122"/>
              </a:rPr>
              <a:t>标准摩尔生成吉布斯函数</a:t>
            </a: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</a:rPr>
              <a:t>（或标准摩尔生成自由能）。</a:t>
            </a:r>
          </a:p>
        </p:txBody>
      </p:sp>
      <p:sp>
        <p:nvSpPr>
          <p:cNvPr id="191495" name="Rectangle 7">
            <a:extLst>
              <a:ext uri="{FF2B5EF4-FFF2-40B4-BE49-F238E27FC236}">
                <a16:creationId xmlns:a16="http://schemas.microsoft.com/office/drawing/2014/main" id="{7ECF8545-CB91-48E7-B5FD-C629E3C25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752975"/>
            <a:ext cx="4470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40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符号</a:t>
            </a:r>
            <a:r>
              <a:rPr lang="en-US" altLang="zh-CN" sz="40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000" baseline="-25000">
                <a:solidFill>
                  <a:schemeClr val="bg2"/>
                </a:solidFill>
                <a:ea typeface="楷体_GB2312" pitchFamily="49" charset="-122"/>
              </a:rPr>
              <a:t>f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</a:rPr>
              <a:t>G</a:t>
            </a:r>
            <a:r>
              <a:rPr lang="en-US" altLang="zh-CN" sz="40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4000">
                <a:solidFill>
                  <a:schemeClr val="bg2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(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</a:rPr>
              <a:t>T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)</a:t>
            </a:r>
            <a:r>
              <a:rPr lang="en-US" altLang="zh-CN" sz="40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</a:p>
        </p:txBody>
      </p:sp>
      <p:sp>
        <p:nvSpPr>
          <p:cNvPr id="191497" name="Rectangle 9">
            <a:extLst>
              <a:ext uri="{FF2B5EF4-FFF2-40B4-BE49-F238E27FC236}">
                <a16:creationId xmlns:a16="http://schemas.microsoft.com/office/drawing/2014/main" id="{A0C226A3-B37E-4B5F-BCEE-2E4C1D25D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797425"/>
            <a:ext cx="37449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40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单位：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kJ</a:t>
            </a:r>
            <a:r>
              <a:rPr lang="en-US" altLang="zh-CN" sz="4000">
                <a:solidFill>
                  <a:schemeClr val="bg2"/>
                </a:solidFill>
                <a:ea typeface="楷体_GB2312" pitchFamily="49" charset="-122"/>
              </a:rPr>
              <a:t>.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mol</a:t>
            </a:r>
            <a:r>
              <a:rPr lang="en-US" altLang="zh-CN" sz="4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–</a:t>
            </a:r>
            <a:r>
              <a:rPr lang="en-US" altLang="zh-CN" sz="4000">
                <a:solidFill>
                  <a:schemeClr val="bg2"/>
                </a:solidFill>
                <a:ea typeface="楷体_GB2312" pitchFamily="49" charset="-122"/>
              </a:rPr>
              <a:t>1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9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3" grpId="0" autoUpdateAnimBg="0"/>
      <p:bldP spid="191495" grpId="0" build="p" autoUpdateAnimBg="0"/>
      <p:bldP spid="19149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5CBE32C8-E5D6-47A7-91C4-FF7EB9607D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986EA-442B-42A5-B5AD-E2E66B975D23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603140" name="Text Box 4">
            <a:extLst>
              <a:ext uri="{FF2B5EF4-FFF2-40B4-BE49-F238E27FC236}">
                <a16:creationId xmlns:a16="http://schemas.microsoft.com/office/drawing/2014/main" id="{1280DCC2-2E1A-416A-8647-AB2126145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0"/>
            <a:ext cx="84963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en-US" sz="4000" baseline="0">
                <a:solidFill>
                  <a:schemeClr val="hlink"/>
                </a:solidFill>
              </a:rPr>
              <a:t>注意：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4000" baseline="0">
                <a:solidFill>
                  <a:schemeClr val="bg2"/>
                </a:solidFill>
              </a:rPr>
              <a:t> 在任何温度下，各元素指定单质的标准摩尔生成</a:t>
            </a:r>
            <a:r>
              <a:rPr lang="en-US" altLang="zh-CN" sz="4000" baseline="0">
                <a:solidFill>
                  <a:schemeClr val="bg2"/>
                </a:solidFill>
              </a:rPr>
              <a:t>Gibbs</a:t>
            </a:r>
            <a:r>
              <a:rPr lang="zh-CN" altLang="en-US" sz="4000" baseline="0">
                <a:solidFill>
                  <a:schemeClr val="bg2"/>
                </a:solidFill>
              </a:rPr>
              <a:t>函数为零。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4000" baseline="0">
                <a:solidFill>
                  <a:schemeClr val="bg2"/>
                </a:solidFill>
              </a:rPr>
              <a:t> 规定，水溶液中氢离子的标准摩尔生成</a:t>
            </a:r>
            <a:r>
              <a:rPr lang="en-US" altLang="zh-CN" sz="4000" baseline="0">
                <a:solidFill>
                  <a:schemeClr val="bg2"/>
                </a:solidFill>
              </a:rPr>
              <a:t>Gibbs</a:t>
            </a:r>
            <a:r>
              <a:rPr lang="zh-CN" altLang="en-US" sz="4000" baseline="0">
                <a:solidFill>
                  <a:schemeClr val="bg2"/>
                </a:solidFill>
              </a:rPr>
              <a:t>函数为零：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4000" baseline="0">
                <a:solidFill>
                  <a:schemeClr val="bg2"/>
                </a:solidFill>
                <a:sym typeface="Symbol" panose="05050102010706020507" pitchFamily="18" charset="2"/>
              </a:rPr>
              <a:t>    </a:t>
            </a:r>
            <a:r>
              <a:rPr lang="zh-CN" altLang="en-US" sz="4000" baseline="0">
                <a:solidFill>
                  <a:schemeClr val="bg1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4000" baseline="-25000">
                <a:solidFill>
                  <a:schemeClr val="bg1"/>
                </a:solidFill>
              </a:rPr>
              <a:t>f</a:t>
            </a:r>
            <a:r>
              <a:rPr lang="en-US" altLang="zh-CN" sz="4000" i="1" baseline="0">
                <a:solidFill>
                  <a:schemeClr val="bg1"/>
                </a:solidFill>
              </a:rPr>
              <a:t>G</a:t>
            </a:r>
            <a:r>
              <a:rPr lang="en-US" altLang="zh-CN" sz="4000" baseline="-25000">
                <a:solidFill>
                  <a:schemeClr val="bg1"/>
                </a:solidFill>
                <a:sym typeface="Symbol" panose="05050102010706020507" pitchFamily="18" charset="2"/>
              </a:rPr>
              <a:t>m</a:t>
            </a:r>
            <a:r>
              <a:rPr lang="en-US" altLang="zh-CN" sz="40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000" baseline="0">
                <a:solidFill>
                  <a:schemeClr val="bg1"/>
                </a:solidFill>
              </a:rPr>
              <a:t>(H</a:t>
            </a:r>
            <a:r>
              <a:rPr lang="en-US" altLang="zh-CN" sz="4000">
                <a:solidFill>
                  <a:schemeClr val="bg1"/>
                </a:solidFill>
              </a:rPr>
              <a:t>+</a:t>
            </a:r>
            <a:r>
              <a:rPr lang="en-US" altLang="zh-CN" sz="4000" baseline="0">
                <a:solidFill>
                  <a:schemeClr val="bg1"/>
                </a:solidFill>
              </a:rPr>
              <a:t>, aq) = 0</a:t>
            </a:r>
            <a:r>
              <a:rPr lang="zh-CN" altLang="en-US" sz="4000" baseline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603141" name="Text Box 5">
            <a:extLst>
              <a:ext uri="{FF2B5EF4-FFF2-40B4-BE49-F238E27FC236}">
                <a16:creationId xmlns:a16="http://schemas.microsoft.com/office/drawing/2014/main" id="{CD06DBFD-2960-44B9-9C2F-3B2B67557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24400"/>
            <a:ext cx="431958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4000" baseline="0">
                <a:solidFill>
                  <a:schemeClr val="bg1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4000" baseline="-25000">
                <a:solidFill>
                  <a:schemeClr val="bg1"/>
                </a:solidFill>
              </a:rPr>
              <a:t>f</a:t>
            </a:r>
            <a:r>
              <a:rPr lang="en-US" altLang="zh-CN" sz="4000" i="1" baseline="0">
                <a:solidFill>
                  <a:schemeClr val="bg1"/>
                </a:solidFill>
              </a:rPr>
              <a:t>H</a:t>
            </a:r>
            <a:r>
              <a:rPr lang="en-US" altLang="zh-CN" sz="4000" baseline="-25000">
                <a:solidFill>
                  <a:schemeClr val="bg1"/>
                </a:solidFill>
                <a:sym typeface="Symbol" panose="05050102010706020507" pitchFamily="18" charset="2"/>
              </a:rPr>
              <a:t>m</a:t>
            </a:r>
            <a:r>
              <a:rPr lang="en-US" altLang="zh-CN" sz="40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000" baseline="0">
                <a:solidFill>
                  <a:schemeClr val="bg1"/>
                </a:solidFill>
              </a:rPr>
              <a:t>(H</a:t>
            </a:r>
            <a:r>
              <a:rPr lang="en-US" altLang="zh-CN" sz="4000">
                <a:solidFill>
                  <a:schemeClr val="bg1"/>
                </a:solidFill>
              </a:rPr>
              <a:t>+</a:t>
            </a:r>
            <a:r>
              <a:rPr lang="en-US" altLang="zh-CN" sz="4000" baseline="0">
                <a:solidFill>
                  <a:schemeClr val="bg1"/>
                </a:solidFill>
              </a:rPr>
              <a:t>, aq) = 0</a:t>
            </a:r>
          </a:p>
          <a:p>
            <a:pPr algn="just">
              <a:spcBef>
                <a:spcPct val="50000"/>
              </a:spcBef>
            </a:pPr>
            <a:r>
              <a:rPr lang="en-US" altLang="zh-CN" sz="4000" baseline="0">
                <a:solidFill>
                  <a:schemeClr val="bg1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4000" i="1" baseline="0">
                <a:solidFill>
                  <a:schemeClr val="bg1"/>
                </a:solidFill>
              </a:rPr>
              <a:t>S</a:t>
            </a:r>
            <a:r>
              <a:rPr lang="en-US" altLang="zh-CN" sz="4000" baseline="-25000">
                <a:solidFill>
                  <a:schemeClr val="bg1"/>
                </a:solidFill>
                <a:sym typeface="Symbol" panose="05050102010706020507" pitchFamily="18" charset="2"/>
              </a:rPr>
              <a:t>m</a:t>
            </a:r>
            <a:r>
              <a:rPr lang="en-US" altLang="zh-CN" sz="40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000" baseline="0">
                <a:solidFill>
                  <a:schemeClr val="bg1"/>
                </a:solidFill>
              </a:rPr>
              <a:t>(H</a:t>
            </a:r>
            <a:r>
              <a:rPr lang="en-US" altLang="zh-CN" sz="4000">
                <a:solidFill>
                  <a:schemeClr val="bg1"/>
                </a:solidFill>
              </a:rPr>
              <a:t>+</a:t>
            </a:r>
            <a:r>
              <a:rPr lang="en-US" altLang="zh-CN" sz="4000" baseline="0">
                <a:solidFill>
                  <a:schemeClr val="bg1"/>
                </a:solidFill>
              </a:rPr>
              <a:t>, aq) = 0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3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3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3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>
            <a:extLst>
              <a:ext uri="{FF2B5EF4-FFF2-40B4-BE49-F238E27FC236}">
                <a16:creationId xmlns:a16="http://schemas.microsoft.com/office/drawing/2014/main" id="{1244A9D8-1EB4-49B6-9574-F77D1E60C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4069E-DA33-41E2-A3CE-126A5BD5D38A}" type="slidenum">
              <a:rPr lang="en-US" altLang="zh-CN"/>
              <a:pPr/>
              <a:t>39</a:t>
            </a:fld>
            <a:endParaRPr lang="en-US" altLang="zh-CN"/>
          </a:p>
        </p:txBody>
      </p:sp>
      <p:graphicFrame>
        <p:nvGraphicFramePr>
          <p:cNvPr id="444421" name="Object 5">
            <a:extLst>
              <a:ext uri="{FF2B5EF4-FFF2-40B4-BE49-F238E27FC236}">
                <a16:creationId xmlns:a16="http://schemas.microsoft.com/office/drawing/2014/main" id="{D50D95AD-73CE-456B-A604-1664B0F8A7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3068638"/>
          <a:ext cx="2779712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23" name="公式" r:id="rId3" imgW="698400" imgH="342720" progId="Equation.3">
                  <p:embed/>
                </p:oleObj>
              </mc:Choice>
              <mc:Fallback>
                <p:oleObj name="公式" r:id="rId3" imgW="698400" imgH="342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6885" b="-19138"/>
                      <a:stretch>
                        <a:fillRect/>
                      </a:stretch>
                    </p:blipFill>
                    <p:spPr bwMode="auto">
                      <a:xfrm>
                        <a:off x="5364163" y="3068638"/>
                        <a:ext cx="2779712" cy="185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8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4" name="Rectangle 2">
            <a:extLst>
              <a:ext uri="{FF2B5EF4-FFF2-40B4-BE49-F238E27FC236}">
                <a16:creationId xmlns:a16="http://schemas.microsoft.com/office/drawing/2014/main" id="{1991C82E-F79D-4C19-AC88-EE76A54DA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08050"/>
            <a:ext cx="8640763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40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40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某一温度下，各物质处于标准态时化学反应的摩尔吉布斯函数的变化。</a:t>
            </a:r>
          </a:p>
          <a:p>
            <a:pPr algn="l">
              <a:lnSpc>
                <a:spcPct val="110000"/>
              </a:lnSpc>
            </a:pPr>
            <a:endParaRPr lang="en-US" altLang="zh-CN" sz="240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2519" name="Rectangle 7">
            <a:extLst>
              <a:ext uri="{FF2B5EF4-FFF2-40B4-BE49-F238E27FC236}">
                <a16:creationId xmlns:a16="http://schemas.microsoft.com/office/drawing/2014/main" id="{5018DF75-5B19-4E6B-B042-38885B792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205038"/>
            <a:ext cx="40322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40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单位：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kJ</a:t>
            </a:r>
            <a:r>
              <a:rPr lang="en-US" altLang="zh-CN" sz="4000">
                <a:solidFill>
                  <a:schemeClr val="bg2"/>
                </a:solidFill>
                <a:ea typeface="楷体_GB2312" pitchFamily="49" charset="-122"/>
              </a:rPr>
              <a:t>.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mol</a:t>
            </a:r>
            <a:r>
              <a:rPr lang="en-US" altLang="zh-CN" sz="4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–</a:t>
            </a:r>
            <a:r>
              <a:rPr lang="en-US" altLang="zh-CN" sz="4000">
                <a:solidFill>
                  <a:schemeClr val="bg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92521" name="Rectangle 9">
            <a:extLst>
              <a:ext uri="{FF2B5EF4-FFF2-40B4-BE49-F238E27FC236}">
                <a16:creationId xmlns:a16="http://schemas.microsoft.com/office/drawing/2014/main" id="{6692C9D6-EFB5-4712-9870-FED727334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205038"/>
            <a:ext cx="41767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40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40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符号：</a:t>
            </a: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000" baseline="-25000">
                <a:solidFill>
                  <a:schemeClr val="bg2"/>
                </a:solidFill>
                <a:ea typeface="楷体_GB2312" pitchFamily="49" charset="-122"/>
              </a:rPr>
              <a:t>r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</a:rPr>
              <a:t>G</a:t>
            </a:r>
            <a:r>
              <a:rPr lang="en-US" altLang="zh-CN" sz="40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4000">
                <a:solidFill>
                  <a:schemeClr val="bg2"/>
                </a:solidFill>
                <a:latin typeface="Arial Unicode MS" pitchFamily="34" charset="-122"/>
                <a:ea typeface="Arial Unicode MS" pitchFamily="34" charset="-122"/>
              </a:rPr>
              <a:t>Ɵ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(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</a:rPr>
              <a:t>T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)</a:t>
            </a:r>
            <a:r>
              <a:rPr lang="en-US" altLang="zh-CN" sz="40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endParaRPr lang="en-US" altLang="zh-CN" sz="4000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444419" name="Rectangle 3">
            <a:extLst>
              <a:ext uri="{FF2B5EF4-FFF2-40B4-BE49-F238E27FC236}">
                <a16:creationId xmlns:a16="http://schemas.microsoft.com/office/drawing/2014/main" id="{31C1581D-6AD7-4AC3-AD27-1B6B54BAA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60350"/>
            <a:ext cx="8642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3. </a:t>
            </a: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</a:rPr>
              <a:t>化学反应的标准摩尔吉布斯函数变</a:t>
            </a:r>
          </a:p>
        </p:txBody>
      </p:sp>
      <p:sp>
        <p:nvSpPr>
          <p:cNvPr id="444420" name="Rectangle 4">
            <a:extLst>
              <a:ext uri="{FF2B5EF4-FFF2-40B4-BE49-F238E27FC236}">
                <a16:creationId xmlns:a16="http://schemas.microsoft.com/office/drawing/2014/main" id="{03A4B56B-B0EA-44B4-86D2-BA3233D82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284538"/>
            <a:ext cx="460851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000" baseline="0">
                <a:sym typeface="Symbol" panose="05050102010706020507" pitchFamily="18" charset="2"/>
              </a:rPr>
              <a:t>对于一般化学反应：</a:t>
            </a:r>
            <a:endParaRPr lang="zh-CN" altLang="en-US" sz="4000" b="0" baseline="0"/>
          </a:p>
        </p:txBody>
      </p:sp>
      <p:graphicFrame>
        <p:nvGraphicFramePr>
          <p:cNvPr id="444422" name="Object 6">
            <a:extLst>
              <a:ext uri="{FF2B5EF4-FFF2-40B4-BE49-F238E27FC236}">
                <a16:creationId xmlns:a16="http://schemas.microsoft.com/office/drawing/2014/main" id="{4EC40648-1BF8-4742-9E2A-0D893DABB9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700" y="4437063"/>
          <a:ext cx="5103813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24" name="公式" r:id="rId5" imgW="1282680" imgH="342720" progId="Equation.3">
                  <p:embed/>
                </p:oleObj>
              </mc:Choice>
              <mc:Fallback>
                <p:oleObj name="公式" r:id="rId5" imgW="1282680" imgH="342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6885" b="-19138"/>
                      <a:stretch>
                        <a:fillRect/>
                      </a:stretch>
                    </p:blipFill>
                    <p:spPr bwMode="auto">
                      <a:xfrm>
                        <a:off x="1028700" y="4437063"/>
                        <a:ext cx="5103813" cy="185896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1000"/>
                                        <p:tgtEl>
                                          <p:spTgt spid="4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2" dur="1000"/>
                                        <p:tgtEl>
                                          <p:spTgt spid="4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autoUpdateAnimBg="0"/>
      <p:bldP spid="192519" grpId="0" build="p" autoUpdateAnimBg="0"/>
      <p:bldP spid="192521" grpId="0"/>
      <p:bldP spid="4444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24D3795C-9DBC-4A0B-9A3C-7E6EAEF19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509D-C995-4F2B-8CD9-1CD30210AA8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54338" name="Rectangle 2">
            <a:extLst>
              <a:ext uri="{FF2B5EF4-FFF2-40B4-BE49-F238E27FC236}">
                <a16:creationId xmlns:a16="http://schemas.microsoft.com/office/drawing/2014/main" id="{D9959685-3C12-47B8-8609-7E0185B84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8913"/>
            <a:ext cx="8424862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4000" baseline="0">
                <a:solidFill>
                  <a:schemeClr val="bg2"/>
                </a:solidFill>
              </a:rPr>
              <a:t>1. </a:t>
            </a:r>
            <a:r>
              <a:rPr lang="zh-CN" altLang="en-US" sz="4000" baseline="0">
                <a:solidFill>
                  <a:schemeClr val="bg2"/>
                </a:solidFill>
              </a:rPr>
              <a:t>自发过程：</a:t>
            </a:r>
          </a:p>
          <a:p>
            <a:pPr>
              <a:lnSpc>
                <a:spcPct val="120000"/>
              </a:lnSpc>
            </a:pPr>
            <a:r>
              <a:rPr lang="zh-CN" altLang="en-US" sz="40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在一定条件下不需任何外力</a:t>
            </a:r>
          </a:p>
          <a:p>
            <a:pPr>
              <a:lnSpc>
                <a:spcPct val="120000"/>
              </a:lnSpc>
            </a:pPr>
            <a:r>
              <a:rPr lang="zh-CN" altLang="en-US" sz="40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4000" baseline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即不需环境对系统做功）</a:t>
            </a:r>
          </a:p>
          <a:p>
            <a:pPr>
              <a:lnSpc>
                <a:spcPct val="120000"/>
              </a:lnSpc>
            </a:pPr>
            <a:r>
              <a:rPr lang="zh-CN" altLang="en-US" sz="40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   便可自动进行的过程。</a:t>
            </a:r>
          </a:p>
        </p:txBody>
      </p:sp>
      <p:sp>
        <p:nvSpPr>
          <p:cNvPr id="654339" name="Text Box 3">
            <a:extLst>
              <a:ext uri="{FF2B5EF4-FFF2-40B4-BE49-F238E27FC236}">
                <a16:creationId xmlns:a16="http://schemas.microsoft.com/office/drawing/2014/main" id="{829C5375-41BC-4EBB-AAC0-7304A4675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213100"/>
            <a:ext cx="8135937" cy="190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3600" baseline="0">
                <a:solidFill>
                  <a:schemeClr val="bg2"/>
                </a:solidFill>
                <a:latin typeface="Arial" panose="020B0604020202020204" pitchFamily="34" charset="0"/>
              </a:rPr>
              <a:t>A </a:t>
            </a:r>
            <a:r>
              <a:rPr lang="en-US" altLang="zh-CN" sz="3600" baseline="0">
                <a:solidFill>
                  <a:schemeClr val="bg1"/>
                </a:solidFill>
                <a:latin typeface="Arial" panose="020B0604020202020204" pitchFamily="34" charset="0"/>
              </a:rPr>
              <a:t>spontaneous process</a:t>
            </a:r>
            <a:r>
              <a:rPr lang="en-US" altLang="zh-CN" sz="3600" baseline="0">
                <a:solidFill>
                  <a:schemeClr val="bg2"/>
                </a:solidFill>
                <a:latin typeface="Arial" panose="020B0604020202020204" pitchFamily="34" charset="0"/>
              </a:rPr>
              <a:t> is one that proceeds on its own without any outside assistance.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5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E8DCC7EA-C386-4E35-8DEF-B57C669E13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BC49-0E23-47DA-8C86-C12EA2B9E1DC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712706" name="Rectangle 2">
            <a:extLst>
              <a:ext uri="{FF2B5EF4-FFF2-40B4-BE49-F238E27FC236}">
                <a16:creationId xmlns:a16="http://schemas.microsoft.com/office/drawing/2014/main" id="{7DDBD3D2-2A40-4FAA-AF8C-3F3E76817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49275"/>
            <a:ext cx="8496300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FontTx/>
              <a:buNone/>
            </a:pPr>
            <a:r>
              <a:rPr lang="zh-CN" altLang="en-US" sz="4400" baseline="0">
                <a:solidFill>
                  <a:srgbClr val="0000CC"/>
                </a:solidFill>
                <a:ea typeface="楷体_GB2312" pitchFamily="49" charset="-122"/>
              </a:rPr>
              <a:t>对于任一化学反应：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zh-CN" altLang="en-US" sz="4400" baseline="0">
                <a:ea typeface="楷体_GB2312" pitchFamily="49" charset="-122"/>
              </a:rPr>
              <a:t>         </a:t>
            </a:r>
            <a:r>
              <a:rPr lang="en-US" altLang="zh-CN" sz="4400" i="1" baseline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4400" baseline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4400" b="0" baseline="0">
                <a:cs typeface="Times New Roman" panose="02020603050405020304" pitchFamily="18" charset="0"/>
              </a:rPr>
              <a:t> </a:t>
            </a:r>
            <a:r>
              <a:rPr lang="en-US" altLang="zh-CN" sz="4400" baseline="0"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4400" b="0" baseline="0">
                <a:cs typeface="Times New Roman" panose="02020603050405020304" pitchFamily="18" charset="0"/>
              </a:rPr>
              <a:t> </a:t>
            </a:r>
            <a:r>
              <a:rPr lang="en-US" altLang="zh-CN" sz="4400" i="1" baseline="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4400" baseline="0">
                <a:cs typeface="Times New Roman" panose="02020603050405020304" pitchFamily="18" charset="0"/>
                <a:sym typeface="Symbol" panose="05050102010706020507" pitchFamily="18" charset="2"/>
              </a:rPr>
              <a:t>B =</a:t>
            </a:r>
            <a:r>
              <a:rPr lang="en-US" altLang="zh-CN" sz="4400" baseline="-250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4400" i="1" baseline="0"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4400" baseline="0"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4400" baseline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+</a:t>
            </a:r>
            <a:r>
              <a:rPr lang="en-US" altLang="zh-CN" sz="4400" b="0" baseline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400" b="0" i="1" baseline="0"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4400" baseline="0">
                <a:ea typeface="楷体_GB2312" pitchFamily="49" charset="-122"/>
                <a:cs typeface="Times New Roman" panose="02020603050405020304" pitchFamily="18" charset="0"/>
              </a:rPr>
              <a:t>E</a:t>
            </a:r>
            <a:endParaRPr lang="en-US" altLang="zh-CN" sz="4400" baseline="0"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altLang="zh-CN" sz="4400" baseline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4400" baseline="-30000"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4400" i="1" baseline="0"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4400" baseline="-25000"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4400">
                <a:ea typeface="Arial Unicode MS" pitchFamily="34" charset="-122"/>
                <a:cs typeface="Times New Roman" panose="02020603050405020304" pitchFamily="18" charset="0"/>
              </a:rPr>
              <a:t>Ɵ</a:t>
            </a:r>
            <a:r>
              <a:rPr lang="en-US" altLang="zh-CN" sz="440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400" baseline="0"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4400" i="1" baseline="0"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4400" baseline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4400" baseline="-2500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4400" i="1" baseline="0">
                <a:ea typeface="楷体_GB2312" pitchFamily="49" charset="-122"/>
              </a:rPr>
              <a:t>G</a:t>
            </a:r>
            <a:r>
              <a:rPr lang="en-US" altLang="zh-CN" sz="4400" baseline="-25000">
                <a:ea typeface="楷体_GB2312" pitchFamily="49" charset="-122"/>
              </a:rPr>
              <a:t>m</a:t>
            </a:r>
            <a:r>
              <a:rPr lang="en-US" altLang="zh-CN" sz="4400">
                <a:ea typeface="Arial Unicode MS" pitchFamily="34" charset="-122"/>
              </a:rPr>
              <a:t>Ɵ</a:t>
            </a:r>
            <a:r>
              <a:rPr lang="en-US" altLang="zh-CN" sz="4400" baseline="0">
                <a:ea typeface="楷体_GB2312" pitchFamily="49" charset="-122"/>
              </a:rPr>
              <a:t>(D) + </a:t>
            </a:r>
            <a:r>
              <a:rPr lang="en-US" altLang="zh-CN" sz="4400" i="1" baseline="0"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4400" baseline="0"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400" baseline="-25000">
                <a:ea typeface="楷体_GB2312" pitchFamily="49" charset="-122"/>
                <a:sym typeface="Symbol" panose="05050102010706020507" pitchFamily="18" charset="2"/>
              </a:rPr>
              <a:t>f</a:t>
            </a:r>
            <a:r>
              <a:rPr lang="en-US" altLang="zh-CN" sz="4400" i="1" baseline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4400" baseline="-25000">
                <a:ea typeface="楷体_GB2312" pitchFamily="49" charset="-122"/>
              </a:rPr>
              <a:t>m</a:t>
            </a:r>
            <a:r>
              <a:rPr lang="en-US" altLang="zh-CN" sz="4400">
                <a:ea typeface="Arial Unicode MS" pitchFamily="34" charset="-122"/>
              </a:rPr>
              <a:t>Ɵ</a:t>
            </a:r>
            <a:r>
              <a:rPr lang="en-US" altLang="zh-CN" sz="4400" baseline="0">
                <a:ea typeface="楷体_GB2312" pitchFamily="49" charset="-122"/>
              </a:rPr>
              <a:t>(E)</a:t>
            </a:r>
            <a:endParaRPr lang="en-US" altLang="zh-CN" sz="4400" baseline="-30000"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altLang="zh-CN" sz="4400" baseline="0">
                <a:ea typeface="楷体_GB2312" pitchFamily="49" charset="-122"/>
              </a:rPr>
              <a:t>                </a:t>
            </a:r>
            <a:r>
              <a:rPr lang="en-US" altLang="zh-CN" sz="4400" baseline="0">
                <a:ea typeface="楷体_GB2312" pitchFamily="49" charset="-122"/>
                <a:sym typeface="Symbol" panose="05050102010706020507" pitchFamily="18" charset="2"/>
              </a:rPr>
              <a:t> </a:t>
            </a:r>
            <a:r>
              <a:rPr lang="en-US" altLang="zh-CN" sz="4400" i="1" baseline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4400" baseline="0"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400" baseline="-25000">
                <a:ea typeface="楷体_GB2312" pitchFamily="49" charset="-122"/>
                <a:sym typeface="Symbol" panose="05050102010706020507" pitchFamily="18" charset="2"/>
              </a:rPr>
              <a:t>f</a:t>
            </a:r>
            <a:r>
              <a:rPr lang="en-US" altLang="zh-CN" sz="4400" i="1" baseline="0">
                <a:ea typeface="楷体_GB2312" pitchFamily="49" charset="-122"/>
                <a:sym typeface="Symbol" panose="05050102010706020507" pitchFamily="18" charset="2"/>
              </a:rPr>
              <a:t>G</a:t>
            </a:r>
            <a:r>
              <a:rPr lang="en-US" altLang="zh-CN" sz="4400" baseline="-25000">
                <a:ea typeface="楷体_GB2312" pitchFamily="49" charset="-122"/>
              </a:rPr>
              <a:t>m</a:t>
            </a:r>
            <a:r>
              <a:rPr lang="en-US" altLang="zh-CN" sz="4400">
                <a:ea typeface="Arial Unicode MS" pitchFamily="34" charset="-122"/>
              </a:rPr>
              <a:t>Ɵ</a:t>
            </a:r>
            <a:r>
              <a:rPr lang="en-US" altLang="zh-CN" sz="4400" baseline="0">
                <a:ea typeface="楷体_GB2312" pitchFamily="49" charset="-122"/>
              </a:rPr>
              <a:t>(A) </a:t>
            </a:r>
            <a:r>
              <a:rPr lang="en-US" altLang="zh-CN" sz="4400" baseline="0">
                <a:ea typeface="楷体_GB2312" pitchFamily="49" charset="-122"/>
                <a:sym typeface="Symbol" panose="05050102010706020507" pitchFamily="18" charset="2"/>
              </a:rPr>
              <a:t> </a:t>
            </a:r>
            <a:r>
              <a:rPr lang="en-US" altLang="zh-CN" sz="4400" i="1" baseline="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4400" baseline="0"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400" baseline="-25000">
                <a:ea typeface="楷体_GB2312" pitchFamily="49" charset="-122"/>
                <a:sym typeface="Symbol" panose="05050102010706020507" pitchFamily="18" charset="2"/>
              </a:rPr>
              <a:t>f</a:t>
            </a:r>
            <a:r>
              <a:rPr lang="en-US" altLang="zh-CN" sz="4400" i="1" baseline="0">
                <a:ea typeface="楷体_GB2312" pitchFamily="49" charset="-122"/>
              </a:rPr>
              <a:t>G</a:t>
            </a:r>
            <a:r>
              <a:rPr lang="en-US" altLang="zh-CN" sz="4400" baseline="-25000">
                <a:ea typeface="楷体_GB2312" pitchFamily="49" charset="-122"/>
              </a:rPr>
              <a:t>m</a:t>
            </a:r>
            <a:r>
              <a:rPr lang="en-US" altLang="zh-CN" sz="4400">
                <a:ea typeface="Arial Unicode MS" pitchFamily="34" charset="-122"/>
              </a:rPr>
              <a:t>Ɵ</a:t>
            </a:r>
            <a:r>
              <a:rPr lang="en-US" altLang="zh-CN" sz="4400" baseline="0">
                <a:ea typeface="楷体_GB2312" pitchFamily="49" charset="-122"/>
              </a:rPr>
              <a:t>(B)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7C86D357-2D89-4468-BF44-BE9EE0ACFA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B3605-6375-4717-9432-834A583B3C1B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41315" name="Rectangle 2051">
            <a:extLst>
              <a:ext uri="{FF2B5EF4-FFF2-40B4-BE49-F238E27FC236}">
                <a16:creationId xmlns:a16="http://schemas.microsoft.com/office/drawing/2014/main" id="{051F97E9-084D-49F6-86E3-C4BCEA0B4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96300" cy="2305050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FontTx/>
              <a:buNone/>
            </a:pPr>
            <a:r>
              <a:rPr lang="en-US" altLang="zh-CN" sz="4000" b="1">
                <a:ea typeface="楷体_GB2312" pitchFamily="49" charset="-122"/>
              </a:rPr>
              <a:t>        </a:t>
            </a:r>
            <a:r>
              <a:rPr lang="zh-CN" altLang="en-US" sz="4000" b="1">
                <a:ea typeface="楷体_GB2312" pitchFamily="49" charset="-122"/>
              </a:rPr>
              <a:t>当封闭系统在等温等压下发生状态变化时，系统的吉布斯自由能由</a:t>
            </a:r>
            <a:r>
              <a:rPr lang="en-US" altLang="zh-CN" sz="4000" b="1" i="1">
                <a:ea typeface="楷体_GB2312" pitchFamily="49" charset="-122"/>
              </a:rPr>
              <a:t>G</a:t>
            </a:r>
            <a:r>
              <a:rPr lang="en-US" altLang="zh-CN" sz="4000" b="1" baseline="-30000">
                <a:ea typeface="楷体_GB2312" pitchFamily="49" charset="-122"/>
              </a:rPr>
              <a:t>1</a:t>
            </a:r>
            <a:r>
              <a:rPr lang="en-US" altLang="zh-CN" sz="4000" b="1">
                <a:ea typeface="楷体_GB2312" pitchFamily="49" charset="-122"/>
              </a:rPr>
              <a:t> </a:t>
            </a:r>
            <a:r>
              <a:rPr lang="zh-CN" altLang="en-US" sz="4000" b="1">
                <a:ea typeface="楷体_GB2312" pitchFamily="49" charset="-122"/>
              </a:rPr>
              <a:t>变成</a:t>
            </a:r>
            <a:r>
              <a:rPr lang="en-US" altLang="zh-CN" sz="4000" b="1" i="1">
                <a:ea typeface="楷体_GB2312" pitchFamily="49" charset="-122"/>
              </a:rPr>
              <a:t>G</a:t>
            </a:r>
            <a:r>
              <a:rPr lang="en-US" altLang="zh-CN" sz="4000" b="1" baseline="-30000">
                <a:ea typeface="楷体_GB2312" pitchFamily="49" charset="-122"/>
              </a:rPr>
              <a:t>2</a:t>
            </a:r>
            <a:r>
              <a:rPr lang="en-US" altLang="zh-CN" sz="4000" b="1">
                <a:ea typeface="楷体_GB2312" pitchFamily="49" charset="-122"/>
              </a:rPr>
              <a:t> </a:t>
            </a:r>
            <a:r>
              <a:rPr lang="zh-CN" altLang="en-US" sz="4000" b="1">
                <a:ea typeface="楷体_GB2312" pitchFamily="49" charset="-122"/>
              </a:rPr>
              <a:t>。根据</a:t>
            </a:r>
            <a:r>
              <a:rPr lang="en-US" altLang="zh-CN" sz="4000" b="1" i="1">
                <a:ea typeface="楷体_GB2312" pitchFamily="49" charset="-122"/>
              </a:rPr>
              <a:t>G</a:t>
            </a:r>
            <a:r>
              <a:rPr lang="en-US" altLang="zh-CN" sz="4000" b="1">
                <a:ea typeface="楷体_GB2312" pitchFamily="49" charset="-122"/>
              </a:rPr>
              <a:t> = </a:t>
            </a:r>
            <a:r>
              <a:rPr lang="en-US" altLang="zh-CN" sz="4000" b="1" i="1">
                <a:ea typeface="楷体_GB2312" pitchFamily="49" charset="-122"/>
              </a:rPr>
              <a:t>H</a:t>
            </a:r>
            <a:r>
              <a:rPr lang="en-US" altLang="zh-CN" sz="4000" b="1">
                <a:ea typeface="楷体_GB2312" pitchFamily="49" charset="-122"/>
              </a:rPr>
              <a:t> </a:t>
            </a:r>
            <a:r>
              <a:rPr lang="en-US" altLang="zh-CN" sz="4000" b="1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4000" b="1">
                <a:ea typeface="楷体_GB2312" pitchFamily="49" charset="-122"/>
              </a:rPr>
              <a:t> </a:t>
            </a:r>
            <a:r>
              <a:rPr lang="en-US" altLang="zh-CN" sz="4000" b="1" i="1">
                <a:ea typeface="楷体_GB2312" pitchFamily="49" charset="-122"/>
              </a:rPr>
              <a:t>TS,  </a:t>
            </a:r>
            <a:r>
              <a:rPr lang="zh-CN" altLang="en-US" sz="4000" b="1">
                <a:ea typeface="楷体_GB2312" pitchFamily="49" charset="-122"/>
              </a:rPr>
              <a:t>有：</a:t>
            </a:r>
          </a:p>
        </p:txBody>
      </p:sp>
      <p:sp>
        <p:nvSpPr>
          <p:cNvPr id="141316" name="Rectangle 2052">
            <a:extLst>
              <a:ext uri="{FF2B5EF4-FFF2-40B4-BE49-F238E27FC236}">
                <a16:creationId xmlns:a16="http://schemas.microsoft.com/office/drawing/2014/main" id="{A482132E-4599-48EA-A4F1-01AE8C922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4450"/>
            <a:ext cx="7924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4. </a:t>
            </a: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</a:rPr>
              <a:t>吉布斯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-</a:t>
            </a: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</a:rPr>
              <a:t>亥姆霍兹公式           	        （自由能和温度）</a:t>
            </a:r>
          </a:p>
        </p:txBody>
      </p:sp>
      <p:sp>
        <p:nvSpPr>
          <p:cNvPr id="316419" name="Text Box 2051">
            <a:extLst>
              <a:ext uri="{FF2B5EF4-FFF2-40B4-BE49-F238E27FC236}">
                <a16:creationId xmlns:a16="http://schemas.microsoft.com/office/drawing/2014/main" id="{B860820A-E4CC-4566-9CDC-34EAB9CCE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573463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200" baseline="0">
                <a:solidFill>
                  <a:schemeClr val="bg2"/>
                </a:solidFill>
              </a:rPr>
              <a:t>(</a:t>
            </a:r>
            <a:r>
              <a:rPr lang="zh-CN" altLang="en-US" sz="3200" baseline="0">
                <a:solidFill>
                  <a:schemeClr val="bg2"/>
                </a:solidFill>
              </a:rPr>
              <a:t>吉布斯</a:t>
            </a:r>
            <a:r>
              <a:rPr lang="en-US" altLang="zh-CN" sz="3200" baseline="0">
                <a:solidFill>
                  <a:schemeClr val="bg2"/>
                </a:solidFill>
              </a:rPr>
              <a:t>-</a:t>
            </a:r>
            <a:r>
              <a:rPr lang="zh-CN" altLang="en-US" sz="3200" baseline="0">
                <a:solidFill>
                  <a:schemeClr val="bg2"/>
                </a:solidFill>
              </a:rPr>
              <a:t>亥姆霍兹公式</a:t>
            </a:r>
            <a:r>
              <a:rPr lang="en-US" altLang="zh-CN" sz="3200" baseline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316420" name="Text Box 2052">
            <a:extLst>
              <a:ext uri="{FF2B5EF4-FFF2-40B4-BE49-F238E27FC236}">
                <a16:creationId xmlns:a16="http://schemas.microsoft.com/office/drawing/2014/main" id="{29F99592-E8A7-40C0-B98D-3539913AC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429000"/>
            <a:ext cx="43926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aseline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400" i="1" baseline="0">
                <a:solidFill>
                  <a:schemeClr val="bg1"/>
                </a:solidFill>
                <a:ea typeface="楷体_GB2312" pitchFamily="49" charset="-122"/>
              </a:rPr>
              <a:t>G</a:t>
            </a:r>
            <a:r>
              <a:rPr lang="en-US" altLang="zh-CN" sz="4400" baseline="0">
                <a:solidFill>
                  <a:schemeClr val="bg1"/>
                </a:solidFill>
                <a:ea typeface="楷体_GB2312" pitchFamily="49" charset="-122"/>
              </a:rPr>
              <a:t> = </a:t>
            </a:r>
            <a:r>
              <a:rPr lang="en-US" altLang="zh-CN" sz="4400" baseline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400" i="1" baseline="0">
                <a:solidFill>
                  <a:schemeClr val="bg1"/>
                </a:solidFill>
                <a:ea typeface="楷体_GB2312" pitchFamily="49" charset="-122"/>
              </a:rPr>
              <a:t>H</a:t>
            </a:r>
            <a:r>
              <a:rPr lang="en-US" altLang="zh-CN" sz="4400" baseline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sz="4400" baseline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4400" baseline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sz="4400" i="1" baseline="0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en-US" altLang="zh-CN" sz="4400" baseline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400" i="1" baseline="0">
                <a:solidFill>
                  <a:schemeClr val="bg1"/>
                </a:solidFill>
                <a:ea typeface="楷体_GB2312" pitchFamily="49" charset="-122"/>
              </a:rPr>
              <a:t>S</a:t>
            </a:r>
          </a:p>
        </p:txBody>
      </p:sp>
      <p:sp>
        <p:nvSpPr>
          <p:cNvPr id="316421" name="Rectangle 2053">
            <a:extLst>
              <a:ext uri="{FF2B5EF4-FFF2-40B4-BE49-F238E27FC236}">
                <a16:creationId xmlns:a16="http://schemas.microsoft.com/office/drawing/2014/main" id="{FDC5C5A0-D796-4B5E-9455-D0BB0A30B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292600"/>
            <a:ext cx="860425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4400" baseline="0"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400" baseline="-30000">
                <a:ea typeface="楷体_GB2312" pitchFamily="49" charset="-122"/>
              </a:rPr>
              <a:t>r</a:t>
            </a:r>
            <a:r>
              <a:rPr lang="en-US" altLang="zh-CN" sz="4400" i="1" baseline="0">
                <a:ea typeface="楷体_GB2312" pitchFamily="49" charset="-122"/>
              </a:rPr>
              <a:t>G</a:t>
            </a:r>
            <a:r>
              <a:rPr lang="en-US" altLang="zh-CN" sz="4400" baseline="0">
                <a:ea typeface="楷体_GB2312" pitchFamily="49" charset="-122"/>
              </a:rPr>
              <a:t>(</a:t>
            </a:r>
            <a:r>
              <a:rPr lang="en-US" altLang="zh-CN" sz="4400" i="1" baseline="0">
                <a:ea typeface="楷体_GB2312" pitchFamily="49" charset="-122"/>
              </a:rPr>
              <a:t>T</a:t>
            </a:r>
            <a:r>
              <a:rPr lang="en-US" altLang="zh-CN" sz="4400" baseline="0">
                <a:ea typeface="楷体_GB2312" pitchFamily="49" charset="-122"/>
              </a:rPr>
              <a:t>) </a:t>
            </a:r>
            <a:r>
              <a:rPr lang="en-US" altLang="zh-CN" sz="4400" baseline="0">
                <a:ea typeface="楷体_GB2312" pitchFamily="49" charset="-122"/>
                <a:sym typeface="Symbol" panose="05050102010706020507" pitchFamily="18" charset="2"/>
              </a:rPr>
              <a:t> </a:t>
            </a:r>
            <a:r>
              <a:rPr lang="en-US" altLang="zh-CN" sz="4400" baseline="-30000">
                <a:ea typeface="楷体_GB2312" pitchFamily="49" charset="-122"/>
              </a:rPr>
              <a:t>r</a:t>
            </a:r>
            <a:r>
              <a:rPr lang="en-US" altLang="zh-CN" sz="4400" i="1" baseline="0">
                <a:ea typeface="楷体_GB2312" pitchFamily="49" charset="-122"/>
              </a:rPr>
              <a:t>H</a:t>
            </a:r>
            <a:r>
              <a:rPr lang="en-US" altLang="zh-CN" sz="4400" baseline="0">
                <a:ea typeface="楷体_GB2312" pitchFamily="49" charset="-122"/>
              </a:rPr>
              <a:t>(298K) </a:t>
            </a:r>
            <a:r>
              <a:rPr lang="en-US" altLang="zh-CN" sz="4400" baseline="0">
                <a:ea typeface="楷体_GB2312" pitchFamily="49" charset="-122"/>
                <a:sym typeface="Symbol" panose="05050102010706020507" pitchFamily="18" charset="2"/>
              </a:rPr>
              <a:t> </a:t>
            </a:r>
            <a:r>
              <a:rPr lang="en-US" altLang="zh-CN" sz="4400" i="1" baseline="0">
                <a:ea typeface="楷体_GB2312" pitchFamily="49" charset="-122"/>
              </a:rPr>
              <a:t>T</a:t>
            </a:r>
            <a:r>
              <a:rPr lang="en-US" altLang="zh-CN" sz="4400" baseline="0"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400" baseline="-30000">
                <a:ea typeface="楷体_GB2312" pitchFamily="49" charset="-122"/>
              </a:rPr>
              <a:t>r</a:t>
            </a:r>
            <a:r>
              <a:rPr lang="en-US" altLang="zh-CN" sz="4400" i="1" baseline="0">
                <a:ea typeface="楷体_GB2312" pitchFamily="49" charset="-122"/>
              </a:rPr>
              <a:t>S</a:t>
            </a:r>
            <a:r>
              <a:rPr lang="en-US" altLang="zh-CN" sz="4400" baseline="0">
                <a:ea typeface="楷体_GB2312" pitchFamily="49" charset="-122"/>
              </a:rPr>
              <a:t>(298K)</a:t>
            </a:r>
          </a:p>
        </p:txBody>
      </p:sp>
      <p:sp>
        <p:nvSpPr>
          <p:cNvPr id="316422" name="Rectangle 2054">
            <a:extLst>
              <a:ext uri="{FF2B5EF4-FFF2-40B4-BE49-F238E27FC236}">
                <a16:creationId xmlns:a16="http://schemas.microsoft.com/office/drawing/2014/main" id="{6DFCD7BB-C444-4605-8CF7-2C6FA3C97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300663"/>
            <a:ext cx="8280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4000" baseline="0">
                <a:solidFill>
                  <a:schemeClr val="bg2"/>
                </a:solidFill>
              </a:rPr>
              <a:t>当温度发生改变时，</a:t>
            </a:r>
            <a:r>
              <a:rPr lang="zh-CN" altLang="en-US" sz="4000" baseline="0">
                <a:solidFill>
                  <a:schemeClr val="bg2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4000" baseline="-25000">
                <a:solidFill>
                  <a:schemeClr val="bg2"/>
                </a:solidFill>
              </a:rPr>
              <a:t>r</a:t>
            </a:r>
            <a:r>
              <a:rPr lang="en-US" altLang="zh-CN" sz="4000" i="1" baseline="0">
                <a:solidFill>
                  <a:schemeClr val="bg2"/>
                </a:solidFill>
              </a:rPr>
              <a:t>G</a:t>
            </a:r>
            <a:r>
              <a:rPr lang="zh-CN" altLang="en-US" sz="4000" baseline="0">
                <a:solidFill>
                  <a:schemeClr val="bg2"/>
                </a:solidFill>
              </a:rPr>
              <a:t>的变化较</a:t>
            </a:r>
            <a:r>
              <a:rPr lang="zh-CN" altLang="en-US" sz="4000" baseline="0">
                <a:solidFill>
                  <a:schemeClr val="bg2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4000" baseline="-25000">
                <a:solidFill>
                  <a:schemeClr val="bg2"/>
                </a:solidFill>
              </a:rPr>
              <a:t>r</a:t>
            </a:r>
            <a:r>
              <a:rPr lang="en-US" altLang="zh-CN" sz="4000" i="1" baseline="0">
                <a:solidFill>
                  <a:schemeClr val="bg2"/>
                </a:solidFill>
              </a:rPr>
              <a:t>H </a:t>
            </a:r>
            <a:r>
              <a:rPr lang="zh-CN" altLang="en-US" sz="4000" baseline="0">
                <a:solidFill>
                  <a:schemeClr val="bg2"/>
                </a:solidFill>
              </a:rPr>
              <a:t>和 </a:t>
            </a:r>
            <a:r>
              <a:rPr lang="zh-CN" altLang="en-US" sz="4000" baseline="0">
                <a:solidFill>
                  <a:schemeClr val="bg2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4000" baseline="-25000">
                <a:solidFill>
                  <a:schemeClr val="bg2"/>
                </a:solidFill>
              </a:rPr>
              <a:t>r</a:t>
            </a:r>
            <a:r>
              <a:rPr lang="en-US" altLang="zh-CN" sz="4000" i="1" baseline="0">
                <a:solidFill>
                  <a:schemeClr val="bg2"/>
                </a:solidFill>
              </a:rPr>
              <a:t>S </a:t>
            </a:r>
            <a:r>
              <a:rPr lang="zh-CN" altLang="en-US" sz="4000" baseline="0">
                <a:solidFill>
                  <a:schemeClr val="bg2"/>
                </a:solidFill>
              </a:rPr>
              <a:t>明显。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/>
      <p:bldP spid="316420" grpId="0"/>
      <p:bldP spid="316421" grpId="0"/>
      <p:bldP spid="3164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D9ED009B-A9EF-416C-BE40-86BE705415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CC52-79FC-43EA-A39B-09A0D4E5541C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714758" name="Rectangle 6">
            <a:extLst>
              <a:ext uri="{FF2B5EF4-FFF2-40B4-BE49-F238E27FC236}">
                <a16:creationId xmlns:a16="http://schemas.microsoft.com/office/drawing/2014/main" id="{58AE9868-8544-4B81-B7F1-918528EA1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81075"/>
            <a:ext cx="6119813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4400" baseline="0">
                <a:ea typeface="楷体_GB2312" pitchFamily="49" charset="-122"/>
                <a:sym typeface="Symbol" panose="05050102010706020507" pitchFamily="18" charset="2"/>
              </a:rPr>
              <a:t>当 </a:t>
            </a:r>
            <a:r>
              <a:rPr lang="en-US" altLang="zh-CN" sz="4400" i="1" baseline="0">
                <a:ea typeface="楷体_GB2312" pitchFamily="49" charset="-122"/>
              </a:rPr>
              <a:t>G </a:t>
            </a:r>
            <a:r>
              <a:rPr lang="en-US" altLang="zh-CN" sz="4400" baseline="0">
                <a:ea typeface="楷体_GB2312" pitchFamily="49" charset="-122"/>
              </a:rPr>
              <a:t>= 0 </a:t>
            </a:r>
            <a:r>
              <a:rPr lang="zh-CN" altLang="en-US" sz="4400" baseline="0">
                <a:ea typeface="楷体_GB2312" pitchFamily="49" charset="-122"/>
              </a:rPr>
              <a:t>时</a:t>
            </a:r>
            <a:r>
              <a:rPr lang="en-US" altLang="zh-CN" sz="4400" baseline="0">
                <a:ea typeface="楷体_GB2312" pitchFamily="49" charset="-122"/>
              </a:rPr>
              <a:t>,</a:t>
            </a:r>
            <a:r>
              <a:rPr lang="en-US" altLang="zh-CN" sz="4400" i="1" baseline="0">
                <a:ea typeface="楷体_GB2312" pitchFamily="49" charset="-122"/>
              </a:rPr>
              <a:t> </a:t>
            </a:r>
            <a:r>
              <a:rPr lang="en-US" altLang="zh-CN" sz="4400" baseline="0"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400" i="1" baseline="0">
                <a:ea typeface="楷体_GB2312" pitchFamily="49" charset="-122"/>
              </a:rPr>
              <a:t>H = T</a:t>
            </a:r>
            <a:r>
              <a:rPr lang="en-US" altLang="zh-CN" sz="4400" baseline="0"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400" i="1" baseline="0">
                <a:ea typeface="楷体_GB2312" pitchFamily="49" charset="-122"/>
              </a:rPr>
              <a:t>S</a:t>
            </a:r>
            <a:endParaRPr lang="en-US" altLang="zh-CN" sz="4400" baseline="0">
              <a:ea typeface="楷体_GB2312" pitchFamily="49" charset="-122"/>
            </a:endParaRPr>
          </a:p>
        </p:txBody>
      </p:sp>
      <p:graphicFrame>
        <p:nvGraphicFramePr>
          <p:cNvPr id="714759" name="Object 7">
            <a:extLst>
              <a:ext uri="{FF2B5EF4-FFF2-40B4-BE49-F238E27FC236}">
                <a16:creationId xmlns:a16="http://schemas.microsoft.com/office/drawing/2014/main" id="{BDEF8F5F-673B-467D-8339-DF08D5F406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844675"/>
          <a:ext cx="525621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64" name="公式" r:id="rId3" imgW="1193760" imgH="393480" progId="Equation.3">
                  <p:embed/>
                </p:oleObj>
              </mc:Choice>
              <mc:Fallback>
                <p:oleObj name="公式" r:id="rId3" imgW="11937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44675"/>
                        <a:ext cx="5256212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61" name="Text Box 9">
            <a:extLst>
              <a:ext uri="{FF2B5EF4-FFF2-40B4-BE49-F238E27FC236}">
                <a16:creationId xmlns:a16="http://schemas.microsoft.com/office/drawing/2014/main" id="{CE516EE3-9022-47CA-B3EE-C1C51D534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5888"/>
            <a:ext cx="5473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aseline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400" i="1" baseline="0">
                <a:solidFill>
                  <a:schemeClr val="bg1"/>
                </a:solidFill>
                <a:ea typeface="楷体_GB2312" pitchFamily="49" charset="-122"/>
              </a:rPr>
              <a:t>G</a:t>
            </a:r>
            <a:r>
              <a:rPr lang="en-US" altLang="zh-CN" sz="4400" baseline="0">
                <a:solidFill>
                  <a:schemeClr val="bg1"/>
                </a:solidFill>
                <a:ea typeface="楷体_GB2312" pitchFamily="49" charset="-122"/>
              </a:rPr>
              <a:t> = </a:t>
            </a:r>
            <a:r>
              <a:rPr lang="en-US" altLang="zh-CN" sz="4400" baseline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400" i="1" baseline="0">
                <a:solidFill>
                  <a:schemeClr val="bg1"/>
                </a:solidFill>
                <a:ea typeface="楷体_GB2312" pitchFamily="49" charset="-122"/>
              </a:rPr>
              <a:t>H</a:t>
            </a:r>
            <a:r>
              <a:rPr lang="en-US" altLang="zh-CN" sz="4400" baseline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sz="4400" baseline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4400" baseline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sz="4400" i="1" baseline="0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en-US" altLang="zh-CN" sz="4400" baseline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400" i="1" baseline="0">
                <a:solidFill>
                  <a:schemeClr val="bg1"/>
                </a:solidFill>
                <a:ea typeface="楷体_GB2312" pitchFamily="49" charset="-122"/>
              </a:rPr>
              <a:t>S</a:t>
            </a:r>
          </a:p>
        </p:txBody>
      </p:sp>
      <p:sp>
        <p:nvSpPr>
          <p:cNvPr id="714762" name="Text Box 10">
            <a:extLst>
              <a:ext uri="{FF2B5EF4-FFF2-40B4-BE49-F238E27FC236}">
                <a16:creationId xmlns:a16="http://schemas.microsoft.com/office/drawing/2014/main" id="{AA072AE8-565E-4996-9882-C073D4FAD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716338"/>
            <a:ext cx="8785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i="1" baseline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sz="4000" baseline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 &gt; </a:t>
            </a:r>
            <a:r>
              <a:rPr lang="en-US" altLang="zh-CN" sz="4000" i="1" baseline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sz="4000" baseline="-2500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, 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</a:rPr>
              <a:t>H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&lt;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</a:rPr>
              <a:t>T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</a:rPr>
              <a:t>S,</a:t>
            </a:r>
            <a:r>
              <a:rPr lang="en-US" altLang="zh-CN" sz="4000" i="1" baseline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sz="4000" baseline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000" i="1" baseline="0">
                <a:solidFill>
                  <a:schemeClr val="bg1"/>
                </a:solidFill>
                <a:ea typeface="楷体_GB2312" pitchFamily="49" charset="-122"/>
              </a:rPr>
              <a:t>G</a:t>
            </a:r>
            <a:r>
              <a:rPr lang="en-US" altLang="zh-CN" sz="4000" baseline="0">
                <a:solidFill>
                  <a:schemeClr val="bg1"/>
                </a:solidFill>
                <a:ea typeface="楷体_GB2312" pitchFamily="49" charset="-122"/>
              </a:rPr>
              <a:t> &lt; 0, </a:t>
            </a:r>
            <a:r>
              <a:rPr lang="zh-CN" altLang="en-US" sz="4000" baseline="0">
                <a:solidFill>
                  <a:schemeClr val="bg1"/>
                </a:solidFill>
                <a:ea typeface="楷体_GB2312" pitchFamily="49" charset="-122"/>
              </a:rPr>
              <a:t>正反应自发</a:t>
            </a:r>
            <a:r>
              <a:rPr lang="en-US" altLang="zh-CN" sz="4000" baseline="0">
                <a:solidFill>
                  <a:schemeClr val="bg1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14763" name="Text Box 11">
            <a:extLst>
              <a:ext uri="{FF2B5EF4-FFF2-40B4-BE49-F238E27FC236}">
                <a16:creationId xmlns:a16="http://schemas.microsoft.com/office/drawing/2014/main" id="{80D777CA-DD28-48AB-A0BF-BBE04CBF9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652963"/>
            <a:ext cx="9036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i="1" baseline="0">
                <a:solidFill>
                  <a:schemeClr val="hlink"/>
                </a:solidFill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sz="4000" baseline="0">
                <a:solidFill>
                  <a:schemeClr val="hlink"/>
                </a:solidFill>
                <a:ea typeface="楷体_GB2312" pitchFamily="49" charset="-122"/>
                <a:sym typeface="Symbol" panose="05050102010706020507" pitchFamily="18" charset="2"/>
              </a:rPr>
              <a:t> &lt; </a:t>
            </a:r>
            <a:r>
              <a:rPr lang="en-US" altLang="zh-CN" sz="4000" i="1" baseline="0">
                <a:solidFill>
                  <a:schemeClr val="hlink"/>
                </a:solidFill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sz="4000" baseline="-25000">
                <a:solidFill>
                  <a:schemeClr val="hlink"/>
                </a:solidFill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, 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</a:rPr>
              <a:t>H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&gt;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</a:rPr>
              <a:t>T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</a:rPr>
              <a:t>S, </a:t>
            </a:r>
            <a:r>
              <a:rPr lang="en-US" altLang="zh-CN" sz="4000" baseline="0">
                <a:solidFill>
                  <a:schemeClr val="hlink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000" i="1" baseline="0">
                <a:solidFill>
                  <a:schemeClr val="hlink"/>
                </a:solidFill>
                <a:ea typeface="楷体_GB2312" pitchFamily="49" charset="-122"/>
              </a:rPr>
              <a:t>G</a:t>
            </a:r>
            <a:r>
              <a:rPr lang="en-US" altLang="zh-CN" sz="4000" baseline="0">
                <a:solidFill>
                  <a:schemeClr val="hlink"/>
                </a:solidFill>
                <a:ea typeface="楷体_GB2312" pitchFamily="49" charset="-122"/>
              </a:rPr>
              <a:t> &gt; 0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, </a:t>
            </a:r>
            <a:r>
              <a:rPr lang="zh-CN" altLang="en-US" sz="4000" baseline="0">
                <a:solidFill>
                  <a:schemeClr val="hlink"/>
                </a:solidFill>
                <a:ea typeface="楷体_GB2312" pitchFamily="49" charset="-122"/>
              </a:rPr>
              <a:t>正反应非自发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8" grpId="0"/>
      <p:bldP spid="714762" grpId="0"/>
      <p:bldP spid="71476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A877A435-1EF0-4904-B9B2-0DF67160C3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04FEF-0028-40CB-BA6C-A8BFA4987F5F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573444" name="Rectangle 4">
            <a:extLst>
              <a:ext uri="{FF2B5EF4-FFF2-40B4-BE49-F238E27FC236}">
                <a16:creationId xmlns:a16="http://schemas.microsoft.com/office/drawing/2014/main" id="{411BA423-C5F3-4CA0-9EE2-7E405045E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8913"/>
            <a:ext cx="84248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40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对于等温等压标准态下的</a:t>
            </a:r>
            <a:r>
              <a:rPr lang="zh-CN" altLang="en-US" sz="4000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化学反应</a:t>
            </a:r>
            <a:r>
              <a:rPr lang="zh-CN" altLang="en-US" sz="40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，有：</a:t>
            </a:r>
          </a:p>
        </p:txBody>
      </p:sp>
      <p:sp>
        <p:nvSpPr>
          <p:cNvPr id="573445" name="Rectangle 5">
            <a:extLst>
              <a:ext uri="{FF2B5EF4-FFF2-40B4-BE49-F238E27FC236}">
                <a16:creationId xmlns:a16="http://schemas.microsoft.com/office/drawing/2014/main" id="{A80BF276-5011-49E8-A9D3-71B5467DD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981075"/>
            <a:ext cx="6985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44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400" baseline="-25000">
                <a:solidFill>
                  <a:schemeClr val="bg2"/>
                </a:solidFill>
                <a:ea typeface="楷体_GB2312" pitchFamily="49" charset="-122"/>
              </a:rPr>
              <a:t>r</a:t>
            </a:r>
            <a:r>
              <a:rPr lang="en-US" altLang="zh-CN" sz="4400" i="1" baseline="0">
                <a:solidFill>
                  <a:schemeClr val="bg2"/>
                </a:solidFill>
                <a:ea typeface="楷体_GB2312" pitchFamily="49" charset="-122"/>
              </a:rPr>
              <a:t>G</a:t>
            </a:r>
            <a:r>
              <a:rPr lang="en-US" altLang="zh-CN" sz="44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4400">
                <a:solidFill>
                  <a:schemeClr val="bg2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400" i="1" baseline="0">
                <a:solidFill>
                  <a:schemeClr val="bg2"/>
                </a:solidFill>
                <a:ea typeface="楷体_GB2312" pitchFamily="49" charset="-122"/>
              </a:rPr>
              <a:t> = </a:t>
            </a:r>
            <a:r>
              <a:rPr lang="en-US" altLang="zh-CN" sz="44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400" baseline="-25000">
                <a:solidFill>
                  <a:schemeClr val="bg2"/>
                </a:solidFill>
                <a:ea typeface="楷体_GB2312" pitchFamily="49" charset="-122"/>
              </a:rPr>
              <a:t>r</a:t>
            </a:r>
            <a:r>
              <a:rPr lang="en-US" altLang="zh-CN" sz="4400" i="1" baseline="0">
                <a:solidFill>
                  <a:schemeClr val="bg2"/>
                </a:solidFill>
                <a:ea typeface="楷体_GB2312" pitchFamily="49" charset="-122"/>
              </a:rPr>
              <a:t>H</a:t>
            </a:r>
            <a:r>
              <a:rPr lang="en-US" altLang="zh-CN" sz="44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4400">
                <a:solidFill>
                  <a:schemeClr val="bg2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400" i="1" baseline="-25000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en-US" altLang="zh-CN" sz="4400" b="0" baseline="0">
                <a:solidFill>
                  <a:schemeClr val="bg2"/>
                </a:solidFill>
              </a:rPr>
              <a:t> </a:t>
            </a:r>
            <a:r>
              <a:rPr lang="en-US" altLang="zh-CN" sz="4400" i="1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- </a:t>
            </a:r>
            <a:r>
              <a:rPr lang="en-US" altLang="zh-CN" sz="4400" i="1" baseline="0">
                <a:solidFill>
                  <a:schemeClr val="bg2"/>
                </a:solidFill>
                <a:ea typeface="楷体_GB2312" pitchFamily="49" charset="-122"/>
              </a:rPr>
              <a:t>T</a:t>
            </a:r>
            <a:r>
              <a:rPr lang="en-US" altLang="zh-CN" sz="44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400" baseline="-25000">
                <a:solidFill>
                  <a:schemeClr val="bg2"/>
                </a:solidFill>
                <a:ea typeface="楷体_GB2312" pitchFamily="49" charset="-122"/>
              </a:rPr>
              <a:t>r</a:t>
            </a:r>
            <a:r>
              <a:rPr lang="en-US" altLang="zh-CN" sz="4400" i="1" baseline="0">
                <a:solidFill>
                  <a:schemeClr val="bg2"/>
                </a:solidFill>
                <a:ea typeface="楷体_GB2312" pitchFamily="49" charset="-122"/>
              </a:rPr>
              <a:t>S</a:t>
            </a:r>
            <a:r>
              <a:rPr lang="en-US" altLang="zh-CN" sz="44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4400">
                <a:solidFill>
                  <a:schemeClr val="bg2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000" i="1" baseline="-25000">
                <a:solidFill>
                  <a:schemeClr val="bg2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573446" name="Rectangle 6">
            <a:extLst>
              <a:ext uri="{FF2B5EF4-FFF2-40B4-BE49-F238E27FC236}">
                <a16:creationId xmlns:a16="http://schemas.microsoft.com/office/drawing/2014/main" id="{00C1D910-FD13-4F6E-85D8-145F0417B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989138"/>
            <a:ext cx="878522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3800" baseline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800" baseline="-30000"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3800" i="1" baseline="0"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3800" baseline="-25000"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3800"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Ɵ</a:t>
            </a:r>
            <a:r>
              <a:rPr lang="en-US" altLang="zh-CN" sz="3800" baseline="0"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800" i="1" baseline="0"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3800" baseline="0">
                <a:ea typeface="楷体_GB2312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3800" baseline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 </a:t>
            </a:r>
            <a:r>
              <a:rPr lang="en-US" altLang="zh-CN" sz="3800" baseline="-30000"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3800" i="1" baseline="0">
                <a:ea typeface="楷体_GB2312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3800" baseline="-25000"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3800"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Ɵ</a:t>
            </a:r>
            <a:r>
              <a:rPr lang="en-US" altLang="zh-CN" sz="3800" baseline="0">
                <a:ea typeface="楷体_GB2312" pitchFamily="49" charset="-122"/>
                <a:cs typeface="Times New Roman" panose="02020603050405020304" pitchFamily="18" charset="0"/>
              </a:rPr>
              <a:t>(298K) </a:t>
            </a:r>
            <a:r>
              <a:rPr lang="en-US" altLang="zh-CN" sz="3800" baseline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800" i="1" baseline="0"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3800" baseline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800" baseline="-30000"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3800" i="1" baseline="0"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800" baseline="-25000"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3800"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Ɵ</a:t>
            </a:r>
            <a:r>
              <a:rPr lang="en-US" altLang="zh-CN" sz="3800" baseline="0">
                <a:ea typeface="楷体_GB2312" pitchFamily="49" charset="-122"/>
                <a:cs typeface="Times New Roman" panose="02020603050405020304" pitchFamily="18" charset="0"/>
              </a:rPr>
              <a:t>(298K)</a:t>
            </a:r>
          </a:p>
        </p:txBody>
      </p:sp>
      <p:sp>
        <p:nvSpPr>
          <p:cNvPr id="573449" name="Rectangle 9">
            <a:extLst>
              <a:ext uri="{FF2B5EF4-FFF2-40B4-BE49-F238E27FC236}">
                <a16:creationId xmlns:a16="http://schemas.microsoft.com/office/drawing/2014/main" id="{2C40B79E-F766-4E3D-8BBF-D3EA9B641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997200"/>
            <a:ext cx="8569325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0" tIns="45709" rIns="91420" bIns="45709">
            <a:spAutoFit/>
          </a:bodyPr>
          <a:lstStyle>
            <a:lvl1pPr algn="l" defTabSz="854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27038" algn="l" defTabSz="854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854075" algn="l" defTabSz="854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279525" algn="l" defTabSz="854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706563" algn="l" defTabSz="854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163763" defTabSz="8540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620963" defTabSz="8540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078163" defTabSz="8540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35363" defTabSz="8540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 sz="4000" baseline="0">
                <a:solidFill>
                  <a:schemeClr val="hlink"/>
                </a:solidFill>
                <a:ea typeface="楷体_GB2312" pitchFamily="49" charset="-122"/>
              </a:rPr>
              <a:t>注意：</a:t>
            </a: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</a:rPr>
              <a:t>对于某一物质，其 </a:t>
            </a: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000" baseline="-25000">
                <a:solidFill>
                  <a:schemeClr val="bg2"/>
                </a:solidFill>
                <a:ea typeface="楷体_GB2312" pitchFamily="49" charset="-122"/>
              </a:rPr>
              <a:t>f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</a:rPr>
              <a:t>G</a:t>
            </a:r>
            <a:r>
              <a:rPr lang="en-US" altLang="zh-CN" sz="40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4000">
                <a:solidFill>
                  <a:schemeClr val="bg2"/>
                </a:solidFill>
                <a:sym typeface="Webdings" panose="05030102010509060703" pitchFamily="18" charset="2"/>
              </a:rPr>
              <a:t>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, 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000" baseline="-25000">
                <a:solidFill>
                  <a:schemeClr val="bg2"/>
                </a:solidFill>
                <a:ea typeface="楷体_GB2312" pitchFamily="49" charset="-122"/>
              </a:rPr>
              <a:t>f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</a:rPr>
              <a:t>H</a:t>
            </a:r>
            <a:r>
              <a:rPr lang="en-US" altLang="zh-CN" sz="40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4000">
                <a:solidFill>
                  <a:schemeClr val="bg2"/>
                </a:solidFill>
                <a:sym typeface="Webdings" panose="05030102010509060703" pitchFamily="18" charset="2"/>
              </a:rPr>
              <a:t>  </a:t>
            </a: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</a:rPr>
              <a:t>和 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</a:rPr>
              <a:t>S</a:t>
            </a:r>
            <a:r>
              <a:rPr lang="en-US" altLang="zh-CN" sz="40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4000">
                <a:solidFill>
                  <a:schemeClr val="bg2"/>
                </a:solidFill>
                <a:sym typeface="Webdings" panose="05030102010509060703" pitchFamily="18" charset="2"/>
              </a:rPr>
              <a:t></a:t>
            </a:r>
            <a:r>
              <a:rPr lang="en-US" altLang="zh-CN" sz="4000" baseline="0">
                <a:solidFill>
                  <a:schemeClr val="bg2"/>
                </a:solidFill>
                <a:sym typeface="Webdings" panose="05030102010509060703" pitchFamily="18" charset="2"/>
              </a:rPr>
              <a:t> </a:t>
            </a: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  <a:sym typeface="Webdings" panose="05030102010509060703" pitchFamily="18" charset="2"/>
              </a:rPr>
              <a:t>之间</a:t>
            </a:r>
            <a:r>
              <a:rPr lang="zh-CN" altLang="en-US" sz="4000" baseline="0">
                <a:solidFill>
                  <a:schemeClr val="hlink"/>
                </a:solidFill>
                <a:ea typeface="楷体_GB2312" pitchFamily="49" charset="-122"/>
              </a:rPr>
              <a:t>不存在</a:t>
            </a: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</a:rPr>
              <a:t>类似上式所示的关系。</a:t>
            </a:r>
          </a:p>
        </p:txBody>
      </p:sp>
      <p:sp>
        <p:nvSpPr>
          <p:cNvPr id="573450" name="Rectangle 10">
            <a:extLst>
              <a:ext uri="{FF2B5EF4-FFF2-40B4-BE49-F238E27FC236}">
                <a16:creationId xmlns:a16="http://schemas.microsoft.com/office/drawing/2014/main" id="{BB319B65-C3F8-4DF9-B039-F8D345BEC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5229225"/>
            <a:ext cx="88201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1" tIns="42670" rIns="85341" bIns="42670">
            <a:spAutoFit/>
          </a:bodyPr>
          <a:lstStyle>
            <a:lvl1pPr algn="l" defTabSz="854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27038" algn="l" defTabSz="854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854075" algn="l" defTabSz="854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279525" algn="l" defTabSz="854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706563" algn="l" defTabSz="854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163763" defTabSz="8540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620963" defTabSz="8540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078163" defTabSz="8540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35363" defTabSz="8540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8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800" baseline="-25000">
                <a:solidFill>
                  <a:schemeClr val="bg2"/>
                </a:solidFill>
                <a:ea typeface="楷体_GB2312" pitchFamily="49" charset="-122"/>
              </a:rPr>
              <a:t>f</a:t>
            </a:r>
            <a:r>
              <a:rPr lang="en-US" altLang="zh-CN" sz="3800" i="1" baseline="0">
                <a:solidFill>
                  <a:schemeClr val="bg2"/>
                </a:solidFill>
                <a:ea typeface="楷体_GB2312" pitchFamily="49" charset="-122"/>
              </a:rPr>
              <a:t>G</a:t>
            </a:r>
            <a:r>
              <a:rPr lang="en-US" altLang="zh-CN" sz="38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3800">
                <a:solidFill>
                  <a:schemeClr val="bg2"/>
                </a:solidFill>
                <a:sym typeface="Webdings" panose="05030102010509060703" pitchFamily="18" charset="2"/>
              </a:rPr>
              <a:t></a:t>
            </a:r>
            <a:r>
              <a:rPr lang="en-US" altLang="zh-CN" sz="3800" baseline="0">
                <a:solidFill>
                  <a:schemeClr val="bg2"/>
                </a:solidFill>
                <a:sym typeface="Webdings" panose="05030102010509060703" pitchFamily="18" charset="2"/>
              </a:rPr>
              <a:t>(H</a:t>
            </a:r>
            <a:r>
              <a:rPr lang="en-US" altLang="zh-CN" sz="3800" baseline="-25000">
                <a:solidFill>
                  <a:schemeClr val="bg2"/>
                </a:solidFill>
                <a:sym typeface="Webdings" panose="05030102010509060703" pitchFamily="18" charset="2"/>
              </a:rPr>
              <a:t>2</a:t>
            </a:r>
            <a:r>
              <a:rPr lang="en-US" altLang="zh-CN" sz="3800" baseline="0">
                <a:solidFill>
                  <a:schemeClr val="bg2"/>
                </a:solidFill>
                <a:sym typeface="Webdings" panose="05030102010509060703" pitchFamily="18" charset="2"/>
              </a:rPr>
              <a:t>,g) </a:t>
            </a:r>
            <a:r>
              <a:rPr lang="en-US" altLang="zh-CN" sz="3800" baseline="0">
                <a:solidFill>
                  <a:schemeClr val="hlink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800" baseline="0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en-US" altLang="zh-CN" sz="38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800" baseline="-25000">
                <a:solidFill>
                  <a:schemeClr val="bg2"/>
                </a:solidFill>
                <a:ea typeface="楷体_GB2312" pitchFamily="49" charset="-122"/>
              </a:rPr>
              <a:t>f</a:t>
            </a:r>
            <a:r>
              <a:rPr lang="en-US" altLang="zh-CN" sz="3800" i="1" baseline="0">
                <a:solidFill>
                  <a:schemeClr val="bg2"/>
                </a:solidFill>
                <a:ea typeface="楷体_GB2312" pitchFamily="49" charset="-122"/>
              </a:rPr>
              <a:t>H</a:t>
            </a:r>
            <a:r>
              <a:rPr lang="en-US" altLang="zh-CN" sz="38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3800">
                <a:solidFill>
                  <a:schemeClr val="bg2"/>
                </a:solidFill>
                <a:sym typeface="Webdings" panose="05030102010509060703" pitchFamily="18" charset="2"/>
              </a:rPr>
              <a:t></a:t>
            </a:r>
            <a:r>
              <a:rPr lang="en-US" altLang="zh-CN" sz="3800" baseline="0">
                <a:solidFill>
                  <a:schemeClr val="bg2"/>
                </a:solidFill>
                <a:sym typeface="Webdings" panose="05030102010509060703" pitchFamily="18" charset="2"/>
              </a:rPr>
              <a:t>(H</a:t>
            </a:r>
            <a:r>
              <a:rPr lang="en-US" altLang="zh-CN" sz="3800" baseline="-25000">
                <a:solidFill>
                  <a:schemeClr val="bg2"/>
                </a:solidFill>
                <a:sym typeface="Webdings" panose="05030102010509060703" pitchFamily="18" charset="2"/>
              </a:rPr>
              <a:t>2</a:t>
            </a:r>
            <a:r>
              <a:rPr lang="en-US" altLang="zh-CN" sz="3800" baseline="0">
                <a:solidFill>
                  <a:schemeClr val="bg2"/>
                </a:solidFill>
                <a:sym typeface="Webdings" panose="05030102010509060703" pitchFamily="18" charset="2"/>
              </a:rPr>
              <a:t>,g)</a:t>
            </a:r>
            <a:r>
              <a:rPr lang="en-US" altLang="zh-CN" sz="3800">
                <a:solidFill>
                  <a:schemeClr val="bg2"/>
                </a:solidFill>
                <a:sym typeface="Webdings" panose="05030102010509060703" pitchFamily="18" charset="2"/>
              </a:rPr>
              <a:t> </a:t>
            </a:r>
            <a:r>
              <a:rPr lang="en-US" altLang="zh-CN" sz="3800" baseline="0">
                <a:solidFill>
                  <a:schemeClr val="bg2"/>
                </a:solidFill>
                <a:sym typeface="Symbol" panose="05050102010706020507" pitchFamily="18" charset="2"/>
              </a:rPr>
              <a:t> </a:t>
            </a:r>
            <a:r>
              <a:rPr lang="en-US" altLang="zh-CN" sz="3800" i="1" baseline="0">
                <a:solidFill>
                  <a:schemeClr val="bg2"/>
                </a:solidFill>
                <a:ea typeface="楷体_GB2312" pitchFamily="49" charset="-122"/>
              </a:rPr>
              <a:t>T S</a:t>
            </a:r>
            <a:r>
              <a:rPr lang="en-US" altLang="zh-CN" sz="38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3800">
                <a:solidFill>
                  <a:schemeClr val="bg2"/>
                </a:solidFill>
                <a:sym typeface="Webdings" panose="05030102010509060703" pitchFamily="18" charset="2"/>
              </a:rPr>
              <a:t></a:t>
            </a:r>
            <a:r>
              <a:rPr lang="en-US" altLang="zh-CN" sz="3800" baseline="0">
                <a:solidFill>
                  <a:schemeClr val="bg2"/>
                </a:solidFill>
                <a:sym typeface="Webdings" panose="05030102010509060703" pitchFamily="18" charset="2"/>
              </a:rPr>
              <a:t>(H</a:t>
            </a:r>
            <a:r>
              <a:rPr lang="en-US" altLang="zh-CN" sz="3800" baseline="-25000">
                <a:solidFill>
                  <a:schemeClr val="bg2"/>
                </a:solidFill>
                <a:sym typeface="Webdings" panose="05030102010509060703" pitchFamily="18" charset="2"/>
              </a:rPr>
              <a:t>2</a:t>
            </a:r>
            <a:r>
              <a:rPr lang="en-US" altLang="zh-CN" sz="3800" baseline="0">
                <a:solidFill>
                  <a:schemeClr val="bg2"/>
                </a:solidFill>
                <a:sym typeface="Webdings" panose="05030102010509060703" pitchFamily="18" charset="2"/>
              </a:rPr>
              <a:t>,g)</a:t>
            </a:r>
            <a:r>
              <a:rPr lang="en-US" altLang="zh-CN" sz="3800" b="0">
                <a:solidFill>
                  <a:schemeClr val="bg2"/>
                </a:solidFill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utoUpdateAnimBg="0"/>
      <p:bldP spid="573446" grpId="0"/>
      <p:bldP spid="573449" grpId="0"/>
      <p:bldP spid="57345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E6487D93-7B37-44CA-B67C-D80F3122DC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FB678-3C52-4711-A657-64567767DC67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733190" name="Rectangle 6">
            <a:extLst>
              <a:ext uri="{FF2B5EF4-FFF2-40B4-BE49-F238E27FC236}">
                <a16:creationId xmlns:a16="http://schemas.microsoft.com/office/drawing/2014/main" id="{F62FE5B3-DAB1-44AC-899A-B7ACBA8A1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8502650" cy="133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1" tIns="42670" rIns="85341" bIns="42670">
            <a:spAutoFit/>
          </a:bodyPr>
          <a:lstStyle>
            <a:lvl1pPr algn="l" defTabSz="854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27038" algn="l" defTabSz="854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854075" algn="l" defTabSz="854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279525" algn="l" defTabSz="854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706563" algn="l" defTabSz="854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163763" defTabSz="8540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620963" defTabSz="8540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078163" defTabSz="8540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35363" defTabSz="8540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1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100" baseline="-25000">
                <a:solidFill>
                  <a:schemeClr val="bg2"/>
                </a:solidFill>
                <a:ea typeface="楷体_GB2312" pitchFamily="49" charset="-122"/>
              </a:rPr>
              <a:t>r</a:t>
            </a:r>
            <a:r>
              <a:rPr lang="en-US" altLang="zh-CN" sz="4100" i="1" baseline="0">
                <a:solidFill>
                  <a:schemeClr val="bg2"/>
                </a:solidFill>
                <a:ea typeface="楷体_GB2312" pitchFamily="49" charset="-122"/>
              </a:rPr>
              <a:t>G</a:t>
            </a:r>
            <a:r>
              <a:rPr lang="en-US" altLang="zh-CN" sz="41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4100">
                <a:solidFill>
                  <a:schemeClr val="bg2"/>
                </a:solidFill>
                <a:sym typeface="Webdings" panose="05030102010509060703" pitchFamily="18" charset="2"/>
              </a:rPr>
              <a:t></a:t>
            </a:r>
            <a:r>
              <a:rPr lang="en-US" altLang="zh-CN" sz="4100" baseline="0">
                <a:solidFill>
                  <a:schemeClr val="bg2"/>
                </a:solidFill>
                <a:sym typeface="Webdings" panose="05030102010509060703" pitchFamily="18" charset="2"/>
              </a:rPr>
              <a:t>(</a:t>
            </a:r>
            <a:r>
              <a:rPr lang="en-US" altLang="zh-CN" sz="4100" i="1" baseline="0">
                <a:solidFill>
                  <a:schemeClr val="bg2"/>
                </a:solidFill>
                <a:sym typeface="Webdings" panose="05030102010509060703" pitchFamily="18" charset="2"/>
              </a:rPr>
              <a:t>T</a:t>
            </a:r>
            <a:r>
              <a:rPr lang="en-US" altLang="zh-CN" sz="4100" baseline="0">
                <a:solidFill>
                  <a:schemeClr val="bg2"/>
                </a:solidFill>
                <a:sym typeface="Webdings" panose="05030102010509060703" pitchFamily="18" charset="2"/>
              </a:rPr>
              <a:t>)</a:t>
            </a:r>
            <a:r>
              <a:rPr lang="en-US" altLang="zh-CN" sz="4100" b="0">
                <a:solidFill>
                  <a:schemeClr val="bg2"/>
                </a:solidFill>
                <a:ea typeface="楷体_GB2312" pitchFamily="49" charset="-122"/>
              </a:rPr>
              <a:t> </a:t>
            </a:r>
          </a:p>
          <a:p>
            <a:r>
              <a:rPr lang="en-US" altLang="zh-CN" sz="41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</a:t>
            </a:r>
            <a:r>
              <a:rPr lang="en-US" altLang="zh-CN" sz="4100" baseline="0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en-US" altLang="zh-CN" sz="41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100" baseline="-25000">
                <a:solidFill>
                  <a:schemeClr val="bg2"/>
                </a:solidFill>
                <a:ea typeface="楷体_GB2312" pitchFamily="49" charset="-122"/>
              </a:rPr>
              <a:t>r</a:t>
            </a:r>
            <a:r>
              <a:rPr lang="en-US" altLang="zh-CN" sz="4100" i="1" baseline="0">
                <a:solidFill>
                  <a:schemeClr val="bg2"/>
                </a:solidFill>
                <a:ea typeface="楷体_GB2312" pitchFamily="49" charset="-122"/>
              </a:rPr>
              <a:t>H</a:t>
            </a:r>
            <a:r>
              <a:rPr lang="en-US" altLang="zh-CN" sz="41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4100">
                <a:solidFill>
                  <a:schemeClr val="bg2"/>
                </a:solidFill>
                <a:sym typeface="Webdings" panose="05030102010509060703" pitchFamily="18" charset="2"/>
              </a:rPr>
              <a:t></a:t>
            </a:r>
            <a:r>
              <a:rPr lang="en-US" altLang="zh-CN" sz="4100" baseline="0">
                <a:solidFill>
                  <a:schemeClr val="bg2"/>
                </a:solidFill>
                <a:sym typeface="Webdings" panose="05030102010509060703" pitchFamily="18" charset="2"/>
              </a:rPr>
              <a:t>(298 K)</a:t>
            </a:r>
            <a:r>
              <a:rPr lang="en-US" altLang="zh-CN" sz="4100">
                <a:solidFill>
                  <a:schemeClr val="bg2"/>
                </a:solidFill>
                <a:sym typeface="Webdings" panose="05030102010509060703" pitchFamily="18" charset="2"/>
              </a:rPr>
              <a:t> </a:t>
            </a:r>
            <a:r>
              <a:rPr lang="en-US" altLang="zh-CN" sz="4100" baseline="0">
                <a:solidFill>
                  <a:schemeClr val="bg2"/>
                </a:solidFill>
                <a:sym typeface="Symbol" panose="05050102010706020507" pitchFamily="18" charset="2"/>
              </a:rPr>
              <a:t> </a:t>
            </a:r>
            <a:r>
              <a:rPr lang="en-US" altLang="zh-CN" sz="4100" i="1" baseline="0">
                <a:solidFill>
                  <a:schemeClr val="bg2"/>
                </a:solidFill>
                <a:ea typeface="楷体_GB2312" pitchFamily="49" charset="-122"/>
              </a:rPr>
              <a:t>T </a:t>
            </a:r>
            <a:r>
              <a:rPr lang="en-US" altLang="zh-CN" sz="41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100" baseline="-25000">
                <a:solidFill>
                  <a:schemeClr val="bg2"/>
                </a:solidFill>
                <a:ea typeface="楷体_GB2312" pitchFamily="49" charset="-122"/>
              </a:rPr>
              <a:t>r</a:t>
            </a:r>
            <a:r>
              <a:rPr lang="en-US" altLang="zh-CN" sz="4100" i="1" baseline="0">
                <a:solidFill>
                  <a:schemeClr val="bg2"/>
                </a:solidFill>
                <a:ea typeface="楷体_GB2312" pitchFamily="49" charset="-122"/>
              </a:rPr>
              <a:t>S</a:t>
            </a:r>
            <a:r>
              <a:rPr lang="en-US" altLang="zh-CN" sz="41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4100">
                <a:solidFill>
                  <a:schemeClr val="bg2"/>
                </a:solidFill>
                <a:sym typeface="Webdings" panose="05030102010509060703" pitchFamily="18" charset="2"/>
              </a:rPr>
              <a:t></a:t>
            </a:r>
            <a:r>
              <a:rPr lang="en-US" altLang="zh-CN" sz="4100" baseline="0">
                <a:solidFill>
                  <a:schemeClr val="bg2"/>
                </a:solidFill>
                <a:sym typeface="Webdings" panose="05030102010509060703" pitchFamily="18" charset="2"/>
              </a:rPr>
              <a:t>(298 K)</a:t>
            </a:r>
            <a:endParaRPr lang="en-US" altLang="zh-CN" sz="4100">
              <a:solidFill>
                <a:schemeClr val="bg2"/>
              </a:solidFill>
              <a:sym typeface="Webdings" panose="05030102010509060703" pitchFamily="18" charset="2"/>
            </a:endParaRPr>
          </a:p>
        </p:txBody>
      </p:sp>
      <p:graphicFrame>
        <p:nvGraphicFramePr>
          <p:cNvPr id="733192" name="Object 8">
            <a:extLst>
              <a:ext uri="{FF2B5EF4-FFF2-40B4-BE49-F238E27FC236}">
                <a16:creationId xmlns:a16="http://schemas.microsoft.com/office/drawing/2014/main" id="{AEB7A97B-E11A-4574-934F-50E0EF934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3068638"/>
          <a:ext cx="8094663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194" name="公式" r:id="rId3" imgW="2463480" imgH="457200" progId="Equation.3">
                  <p:embed/>
                </p:oleObj>
              </mc:Choice>
              <mc:Fallback>
                <p:oleObj name="公式" r:id="rId3" imgW="24634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068638"/>
                        <a:ext cx="8094663" cy="15017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3193" name="Rectangle 9">
            <a:extLst>
              <a:ext uri="{FF2B5EF4-FFF2-40B4-BE49-F238E27FC236}">
                <a16:creationId xmlns:a16="http://schemas.microsoft.com/office/drawing/2014/main" id="{A78D03ED-B8C3-47B9-BCE6-4ED37830A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8913"/>
            <a:ext cx="84248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40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对于等温等压标准态下的化学反应，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9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1">
            <a:extLst>
              <a:ext uri="{FF2B5EF4-FFF2-40B4-BE49-F238E27FC236}">
                <a16:creationId xmlns:a16="http://schemas.microsoft.com/office/drawing/2014/main" id="{7BCA6B41-46C7-4822-91AA-7F5AAB79E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EB56C-5CA0-4B4F-B924-BB9CB0B6B74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604162" name="Rectangle 2">
            <a:extLst>
              <a:ext uri="{FF2B5EF4-FFF2-40B4-BE49-F238E27FC236}">
                <a16:creationId xmlns:a16="http://schemas.microsoft.com/office/drawing/2014/main" id="{3C39EF84-9F5A-4288-BB0E-87C1DF98B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8913"/>
            <a:ext cx="88201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4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400" i="1" baseline="0">
                <a:solidFill>
                  <a:schemeClr val="bg2"/>
                </a:solidFill>
                <a:ea typeface="楷体_GB2312" pitchFamily="49" charset="-122"/>
              </a:rPr>
              <a:t>H</a:t>
            </a:r>
            <a:r>
              <a:rPr lang="zh-CN" altLang="en-US" sz="3400" i="1" baseline="0">
                <a:solidFill>
                  <a:schemeClr val="bg2"/>
                </a:solidFill>
                <a:ea typeface="楷体_GB2312" pitchFamily="49" charset="-122"/>
              </a:rPr>
              <a:t>、</a:t>
            </a:r>
            <a:r>
              <a:rPr lang="zh-CN" altLang="en-US" sz="34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400" i="1" baseline="0">
                <a:solidFill>
                  <a:schemeClr val="bg2"/>
                </a:solidFill>
                <a:ea typeface="楷体_GB2312" pitchFamily="49" charset="-122"/>
              </a:rPr>
              <a:t>S </a:t>
            </a:r>
            <a:r>
              <a:rPr lang="zh-CN" altLang="en-US" sz="3400" baseline="0">
                <a:solidFill>
                  <a:schemeClr val="bg2"/>
                </a:solidFill>
                <a:ea typeface="楷体_GB2312" pitchFamily="49" charset="-122"/>
              </a:rPr>
              <a:t>和</a:t>
            </a:r>
            <a:r>
              <a:rPr lang="en-US" altLang="zh-CN" sz="3400" i="1" baseline="0">
                <a:solidFill>
                  <a:schemeClr val="bg2"/>
                </a:solidFill>
                <a:ea typeface="楷体_GB2312" pitchFamily="49" charset="-122"/>
              </a:rPr>
              <a:t>T </a:t>
            </a:r>
            <a:r>
              <a:rPr lang="zh-CN" altLang="en-US" sz="3400" baseline="0">
                <a:solidFill>
                  <a:schemeClr val="bg2"/>
                </a:solidFill>
                <a:ea typeface="楷体_GB2312" pitchFamily="49" charset="-122"/>
              </a:rPr>
              <a:t>对反应自发性的影响</a:t>
            </a:r>
          </a:p>
        </p:txBody>
      </p:sp>
      <p:grpSp>
        <p:nvGrpSpPr>
          <p:cNvPr id="604163" name="Group 3">
            <a:extLst>
              <a:ext uri="{FF2B5EF4-FFF2-40B4-BE49-F238E27FC236}">
                <a16:creationId xmlns:a16="http://schemas.microsoft.com/office/drawing/2014/main" id="{249F25C1-1C45-4B00-BAAE-33D01739714C}"/>
              </a:ext>
            </a:extLst>
          </p:cNvPr>
          <p:cNvGrpSpPr>
            <a:grpSpLocks/>
          </p:cNvGrpSpPr>
          <p:nvPr/>
        </p:nvGrpSpPr>
        <p:grpSpPr bwMode="auto">
          <a:xfrm>
            <a:off x="0" y="908050"/>
            <a:ext cx="9144000" cy="5715000"/>
            <a:chOff x="96" y="576"/>
            <a:chExt cx="5760" cy="3600"/>
          </a:xfrm>
        </p:grpSpPr>
        <p:sp>
          <p:nvSpPr>
            <p:cNvPr id="604164" name="Line 4">
              <a:extLst>
                <a:ext uri="{FF2B5EF4-FFF2-40B4-BE49-F238E27FC236}">
                  <a16:creationId xmlns:a16="http://schemas.microsoft.com/office/drawing/2014/main" id="{ABF43708-EF13-4452-A824-C79B6E507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576"/>
              <a:ext cx="5760" cy="0"/>
            </a:xfrm>
            <a:prstGeom prst="line">
              <a:avLst/>
            </a:prstGeom>
            <a:noFill/>
            <a:ln w="25400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604165" name="Line 5">
              <a:extLst>
                <a:ext uri="{FF2B5EF4-FFF2-40B4-BE49-F238E27FC236}">
                  <a16:creationId xmlns:a16="http://schemas.microsoft.com/office/drawing/2014/main" id="{87E1F669-2A28-45D0-8E2D-CEF88E7FC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488"/>
              <a:ext cx="5760" cy="0"/>
            </a:xfrm>
            <a:prstGeom prst="line">
              <a:avLst/>
            </a:prstGeom>
            <a:noFill/>
            <a:ln w="25400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604166" name="Line 6">
              <a:extLst>
                <a:ext uri="{FF2B5EF4-FFF2-40B4-BE49-F238E27FC236}">
                  <a16:creationId xmlns:a16="http://schemas.microsoft.com/office/drawing/2014/main" id="{F6225340-70E3-4E52-8153-26460160E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576"/>
              <a:ext cx="0" cy="3552"/>
            </a:xfrm>
            <a:prstGeom prst="line">
              <a:avLst/>
            </a:prstGeom>
            <a:noFill/>
            <a:ln w="25400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604167" name="Line 7">
              <a:extLst>
                <a:ext uri="{FF2B5EF4-FFF2-40B4-BE49-F238E27FC236}">
                  <a16:creationId xmlns:a16="http://schemas.microsoft.com/office/drawing/2014/main" id="{B834A926-AFB8-4F93-A557-2198C71D3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576"/>
              <a:ext cx="0" cy="3552"/>
            </a:xfrm>
            <a:prstGeom prst="line">
              <a:avLst/>
            </a:prstGeom>
            <a:noFill/>
            <a:ln w="25400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604168" name="Line 8">
              <a:extLst>
                <a:ext uri="{FF2B5EF4-FFF2-40B4-BE49-F238E27FC236}">
                  <a16:creationId xmlns:a16="http://schemas.microsoft.com/office/drawing/2014/main" id="{8643DDA9-EBA1-4EC6-8CB4-C4134962B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576"/>
              <a:ext cx="0" cy="3552"/>
            </a:xfrm>
            <a:prstGeom prst="line">
              <a:avLst/>
            </a:prstGeom>
            <a:noFill/>
            <a:ln w="25400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604169" name="Line 9">
              <a:extLst>
                <a:ext uri="{FF2B5EF4-FFF2-40B4-BE49-F238E27FC236}">
                  <a16:creationId xmlns:a16="http://schemas.microsoft.com/office/drawing/2014/main" id="{A5A06CF5-E3A6-4863-9B76-BC6FB0036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576"/>
              <a:ext cx="0" cy="3552"/>
            </a:xfrm>
            <a:prstGeom prst="line">
              <a:avLst/>
            </a:prstGeom>
            <a:noFill/>
            <a:ln w="25400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604170" name="Line 10">
              <a:extLst>
                <a:ext uri="{FF2B5EF4-FFF2-40B4-BE49-F238E27FC236}">
                  <a16:creationId xmlns:a16="http://schemas.microsoft.com/office/drawing/2014/main" id="{FB16CC09-0167-4BC9-8880-105354A0B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576"/>
              <a:ext cx="0" cy="3552"/>
            </a:xfrm>
            <a:prstGeom prst="line">
              <a:avLst/>
            </a:prstGeom>
            <a:noFill/>
            <a:ln w="25400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604171" name="Line 11">
              <a:extLst>
                <a:ext uri="{FF2B5EF4-FFF2-40B4-BE49-F238E27FC236}">
                  <a16:creationId xmlns:a16="http://schemas.microsoft.com/office/drawing/2014/main" id="{45AA370E-4326-45D3-A86D-1FA118D6B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160"/>
              <a:ext cx="5760" cy="0"/>
            </a:xfrm>
            <a:prstGeom prst="line">
              <a:avLst/>
            </a:prstGeom>
            <a:noFill/>
            <a:ln w="25400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604172" name="Line 12">
              <a:extLst>
                <a:ext uri="{FF2B5EF4-FFF2-40B4-BE49-F238E27FC236}">
                  <a16:creationId xmlns:a16="http://schemas.microsoft.com/office/drawing/2014/main" id="{401988C3-352A-4AFA-BE89-2593090FE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832"/>
              <a:ext cx="5760" cy="0"/>
            </a:xfrm>
            <a:prstGeom prst="line">
              <a:avLst/>
            </a:prstGeom>
            <a:noFill/>
            <a:ln w="25400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604173" name="Line 13">
              <a:extLst>
                <a:ext uri="{FF2B5EF4-FFF2-40B4-BE49-F238E27FC236}">
                  <a16:creationId xmlns:a16="http://schemas.microsoft.com/office/drawing/2014/main" id="{308BDC52-77E6-4FC1-A013-FE2938EFE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3504"/>
              <a:ext cx="5760" cy="0"/>
            </a:xfrm>
            <a:prstGeom prst="line">
              <a:avLst/>
            </a:prstGeom>
            <a:noFill/>
            <a:ln w="25400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604174" name="Line 14">
              <a:extLst>
                <a:ext uri="{FF2B5EF4-FFF2-40B4-BE49-F238E27FC236}">
                  <a16:creationId xmlns:a16="http://schemas.microsoft.com/office/drawing/2014/main" id="{79D71AF4-7D7A-49E8-AD61-7688D0945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4176"/>
              <a:ext cx="5760" cy="0"/>
            </a:xfrm>
            <a:prstGeom prst="line">
              <a:avLst/>
            </a:prstGeom>
            <a:noFill/>
            <a:ln w="25400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</p:grpSp>
      <p:sp>
        <p:nvSpPr>
          <p:cNvPr id="604175" name="Rectangle 15">
            <a:extLst>
              <a:ext uri="{FF2B5EF4-FFF2-40B4-BE49-F238E27FC236}">
                <a16:creationId xmlns:a16="http://schemas.microsoft.com/office/drawing/2014/main" id="{0765720F-F1F3-48BB-A76A-76E740D7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43000"/>
            <a:ext cx="6953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zh-CN" altLang="en-US" sz="3200" baseline="0">
                <a:solidFill>
                  <a:schemeClr val="bg2"/>
                </a:solidFill>
              </a:rPr>
              <a:t>类</a:t>
            </a:r>
            <a:r>
              <a:rPr lang="zh-CN" altLang="en-US" sz="3200" b="0" baseline="0">
                <a:solidFill>
                  <a:schemeClr val="bg2"/>
                </a:solidFill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zh-CN" altLang="en-US" sz="3200" baseline="0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baseline="-25000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  <a:endParaRPr lang="zh-CN" altLang="en-US" sz="3200" baseline="-2500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60000"/>
              </a:lnSpc>
            </a:pPr>
            <a:r>
              <a:rPr lang="zh-CN" altLang="en-US" sz="3200" baseline="0">
                <a:solidFill>
                  <a:schemeClr val="bg2"/>
                </a:solidFill>
              </a:rPr>
              <a:t>型</a:t>
            </a:r>
          </a:p>
        </p:txBody>
      </p:sp>
      <p:sp>
        <p:nvSpPr>
          <p:cNvPr id="604176" name="Rectangle 16">
            <a:extLst>
              <a:ext uri="{FF2B5EF4-FFF2-40B4-BE49-F238E27FC236}">
                <a16:creationId xmlns:a16="http://schemas.microsoft.com/office/drawing/2014/main" id="{7FAA4439-C9BB-4DD5-A37D-1A6A09799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41438"/>
            <a:ext cx="81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</a:rPr>
              <a:t>H</a:t>
            </a:r>
            <a:endParaRPr lang="en-US" altLang="zh-CN" sz="2000" baseline="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4177" name="Rectangle 17">
            <a:extLst>
              <a:ext uri="{FF2B5EF4-FFF2-40B4-BE49-F238E27FC236}">
                <a16:creationId xmlns:a16="http://schemas.microsoft.com/office/drawing/2014/main" id="{0ECEA0B0-31AA-4547-B02F-B3CB80437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1316038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6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</a:rPr>
              <a:t>S</a:t>
            </a:r>
            <a:endParaRPr lang="en-US" altLang="zh-CN" sz="2000" baseline="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4178" name="Rectangle 18">
            <a:extLst>
              <a:ext uri="{FF2B5EF4-FFF2-40B4-BE49-F238E27FC236}">
                <a16:creationId xmlns:a16="http://schemas.microsoft.com/office/drawing/2014/main" id="{3BB0FE83-318E-4E4B-BD9F-575ED635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014413"/>
            <a:ext cx="18827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36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</a:rPr>
              <a:t>G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</a:rPr>
              <a:t>H</a:t>
            </a: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</a:rPr>
              <a:t>T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</a:rPr>
              <a:t>S</a:t>
            </a:r>
            <a:endParaRPr lang="en-US" altLang="zh-CN" sz="3600" baseline="0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604179" name="Rectangle 19">
            <a:extLst>
              <a:ext uri="{FF2B5EF4-FFF2-40B4-BE49-F238E27FC236}">
                <a16:creationId xmlns:a16="http://schemas.microsoft.com/office/drawing/2014/main" id="{D65F2034-EA92-49F8-8C30-FD44A6939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981075"/>
            <a:ext cx="156051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600" baseline="0">
                <a:solidFill>
                  <a:schemeClr val="bg2"/>
                </a:solidFill>
                <a:latin typeface="宋体" panose="02010600030101010101" pitchFamily="2" charset="-122"/>
              </a:rPr>
              <a:t>反应</a:t>
            </a:r>
          </a:p>
          <a:p>
            <a:pPr algn="l"/>
            <a:r>
              <a:rPr lang="zh-CN" altLang="en-US" sz="3600" baseline="0">
                <a:solidFill>
                  <a:schemeClr val="bg2"/>
                </a:solidFill>
                <a:latin typeface="宋体" panose="02010600030101010101" pitchFamily="2" charset="-122"/>
              </a:rPr>
              <a:t>自发性</a:t>
            </a:r>
            <a:endParaRPr lang="zh-CN" altLang="en-US" sz="2000" baseline="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604180" name="Rectangle 20">
            <a:extLst>
              <a:ext uri="{FF2B5EF4-FFF2-40B4-BE49-F238E27FC236}">
                <a16:creationId xmlns:a16="http://schemas.microsoft.com/office/drawing/2014/main" id="{008981C1-A555-4724-A990-B017B0FCB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1295400"/>
            <a:ext cx="163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600" baseline="0">
                <a:solidFill>
                  <a:schemeClr val="bg2"/>
                </a:solidFill>
                <a:latin typeface="宋体" panose="02010600030101010101" pitchFamily="2" charset="-122"/>
              </a:rPr>
              <a:t>举 例</a:t>
            </a:r>
            <a:endParaRPr lang="zh-CN" altLang="en-US" sz="2000" baseline="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604181" name="Rectangle 21">
            <a:extLst>
              <a:ext uri="{FF2B5EF4-FFF2-40B4-BE49-F238E27FC236}">
                <a16:creationId xmlns:a16="http://schemas.microsoft.com/office/drawing/2014/main" id="{2E07EE86-20DD-44B5-A085-91CC93688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543175"/>
            <a:ext cx="369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1     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     +      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endParaRPr lang="en-US" altLang="zh-CN" sz="4000" baseline="0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604182" name="Rectangle 22">
            <a:extLst>
              <a:ext uri="{FF2B5EF4-FFF2-40B4-BE49-F238E27FC236}">
                <a16:creationId xmlns:a16="http://schemas.microsoft.com/office/drawing/2014/main" id="{51827964-B502-4E49-B0C9-67B171329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2819400"/>
            <a:ext cx="22367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4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下皆自发</a:t>
            </a:r>
          </a:p>
        </p:txBody>
      </p:sp>
      <p:sp>
        <p:nvSpPr>
          <p:cNvPr id="604183" name="Rectangle 23">
            <a:extLst>
              <a:ext uri="{FF2B5EF4-FFF2-40B4-BE49-F238E27FC236}">
                <a16:creationId xmlns:a16="http://schemas.microsoft.com/office/drawing/2014/main" id="{5A17604C-560C-4C2F-AEFB-548C10C7F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2286000"/>
            <a:ext cx="21605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4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任何温度</a:t>
            </a:r>
          </a:p>
        </p:txBody>
      </p:sp>
      <p:sp>
        <p:nvSpPr>
          <p:cNvPr id="604184" name="Rectangle 24">
            <a:extLst>
              <a:ext uri="{FF2B5EF4-FFF2-40B4-BE49-F238E27FC236}">
                <a16:creationId xmlns:a16="http://schemas.microsoft.com/office/drawing/2014/main" id="{7C6A4D50-9D58-4898-A292-68922DB2B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601913"/>
            <a:ext cx="25177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3200" baseline="0">
                <a:solidFill>
                  <a:schemeClr val="bg2"/>
                </a:solidFill>
                <a:ea typeface="楷体_GB2312" pitchFamily="49" charset="-122"/>
              </a:rPr>
              <a:t>2O</a:t>
            </a:r>
            <a:r>
              <a:rPr lang="en-US" altLang="zh-CN" sz="3200" baseline="-25000">
                <a:solidFill>
                  <a:schemeClr val="bg2"/>
                </a:solidFill>
                <a:ea typeface="楷体_GB2312" pitchFamily="49" charset="-122"/>
              </a:rPr>
              <a:t>3(g)</a:t>
            </a:r>
            <a:r>
              <a:rPr lang="en-US" altLang="zh-CN" sz="3200" baseline="0">
                <a:solidFill>
                  <a:schemeClr val="bg2"/>
                </a:solidFill>
                <a:ea typeface="幼圆" panose="02010509060101010101" pitchFamily="49" charset="-122"/>
              </a:rPr>
              <a:t>→3O</a:t>
            </a:r>
            <a:r>
              <a:rPr lang="en-US" altLang="zh-CN" sz="3200" baseline="-25000">
                <a:solidFill>
                  <a:schemeClr val="bg2"/>
                </a:solidFill>
                <a:ea typeface="幼圆" panose="02010509060101010101" pitchFamily="49" charset="-122"/>
              </a:rPr>
              <a:t>2(g)</a:t>
            </a:r>
          </a:p>
        </p:txBody>
      </p:sp>
      <p:sp>
        <p:nvSpPr>
          <p:cNvPr id="604185" name="Rectangle 25">
            <a:extLst>
              <a:ext uri="{FF2B5EF4-FFF2-40B4-BE49-F238E27FC236}">
                <a16:creationId xmlns:a16="http://schemas.microsoft.com/office/drawing/2014/main" id="{FA008130-7E3E-4CB2-AB7A-8D9645B91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529013"/>
            <a:ext cx="398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2    +     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       +</a:t>
            </a:r>
          </a:p>
        </p:txBody>
      </p:sp>
      <p:sp>
        <p:nvSpPr>
          <p:cNvPr id="604186" name="Rectangle 26">
            <a:extLst>
              <a:ext uri="{FF2B5EF4-FFF2-40B4-BE49-F238E27FC236}">
                <a16:creationId xmlns:a16="http://schemas.microsoft.com/office/drawing/2014/main" id="{B587E76E-CFFF-421F-A57A-964DE3ADB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3352800"/>
            <a:ext cx="22336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4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任何温度</a:t>
            </a:r>
          </a:p>
        </p:txBody>
      </p:sp>
      <p:sp>
        <p:nvSpPr>
          <p:cNvPr id="604187" name="Rectangle 27">
            <a:extLst>
              <a:ext uri="{FF2B5EF4-FFF2-40B4-BE49-F238E27FC236}">
                <a16:creationId xmlns:a16="http://schemas.microsoft.com/office/drawing/2014/main" id="{A2DCACF5-39D1-4FFA-BE56-2187A81D7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854450"/>
            <a:ext cx="21923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4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下非自发</a:t>
            </a:r>
          </a:p>
        </p:txBody>
      </p:sp>
      <p:sp>
        <p:nvSpPr>
          <p:cNvPr id="604188" name="Rectangle 28">
            <a:extLst>
              <a:ext uri="{FF2B5EF4-FFF2-40B4-BE49-F238E27FC236}">
                <a16:creationId xmlns:a16="http://schemas.microsoft.com/office/drawing/2014/main" id="{68EEE6C0-EA45-4F17-BF20-963A850E3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308350"/>
            <a:ext cx="2403475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aseline="0">
                <a:solidFill>
                  <a:schemeClr val="bg2"/>
                </a:solidFill>
                <a:ea typeface="楷体_GB2312" pitchFamily="49" charset="-122"/>
              </a:rPr>
              <a:t>CO</a:t>
            </a:r>
            <a:r>
              <a:rPr lang="en-US" altLang="zh-CN" sz="3200" baseline="-25000">
                <a:solidFill>
                  <a:schemeClr val="bg2"/>
                </a:solidFill>
                <a:ea typeface="楷体_GB2312" pitchFamily="49" charset="-122"/>
              </a:rPr>
              <a:t>(g)</a:t>
            </a:r>
            <a:r>
              <a:rPr lang="en-US" altLang="zh-CN" sz="3600" baseline="0">
                <a:solidFill>
                  <a:schemeClr val="bg2"/>
                </a:solidFill>
                <a:ea typeface="幼圆" panose="02010509060101010101" pitchFamily="49" charset="-122"/>
              </a:rPr>
              <a:t>→</a:t>
            </a:r>
          </a:p>
          <a:p>
            <a:pPr algn="l"/>
            <a:r>
              <a:rPr lang="en-US" altLang="zh-CN" sz="3200" baseline="0">
                <a:solidFill>
                  <a:schemeClr val="bg2"/>
                </a:solidFill>
                <a:ea typeface="幼圆" panose="02010509060101010101" pitchFamily="49" charset="-122"/>
              </a:rPr>
              <a:t>C</a:t>
            </a:r>
            <a:r>
              <a:rPr lang="en-US" altLang="zh-CN" sz="3200" baseline="-25000">
                <a:solidFill>
                  <a:schemeClr val="bg2"/>
                </a:solidFill>
                <a:ea typeface="幼圆" panose="02010509060101010101" pitchFamily="49" charset="-122"/>
              </a:rPr>
              <a:t>(s) </a:t>
            </a:r>
            <a:r>
              <a:rPr lang="en-US" altLang="zh-CN" sz="3200" baseline="0">
                <a:solidFill>
                  <a:schemeClr val="bg2"/>
                </a:solidFill>
                <a:ea typeface="幼圆" panose="02010509060101010101" pitchFamily="49" charset="-122"/>
              </a:rPr>
              <a:t>+</a:t>
            </a:r>
            <a:r>
              <a:rPr lang="en-US" altLang="zh-CN" sz="3200" baseline="-25000">
                <a:solidFill>
                  <a:schemeClr val="bg2"/>
                </a:solidFill>
                <a:ea typeface="幼圆" panose="02010509060101010101" pitchFamily="49" charset="-122"/>
              </a:rPr>
              <a:t> </a:t>
            </a:r>
            <a:r>
              <a:rPr lang="en-US" altLang="zh-CN" sz="3200" baseline="0">
                <a:solidFill>
                  <a:schemeClr val="bg2"/>
                </a:solidFill>
                <a:ea typeface="幼圆" panose="02010509060101010101" pitchFamily="49" charset="-122"/>
              </a:rPr>
              <a:t>1/2O</a:t>
            </a:r>
            <a:r>
              <a:rPr lang="en-US" altLang="zh-CN" sz="3200" baseline="-25000">
                <a:solidFill>
                  <a:schemeClr val="bg2"/>
                </a:solidFill>
                <a:ea typeface="幼圆" panose="02010509060101010101" pitchFamily="49" charset="-122"/>
              </a:rPr>
              <a:t>2(g)</a:t>
            </a:r>
            <a:endParaRPr lang="en-US" altLang="zh-CN" sz="3600" baseline="-25000">
              <a:solidFill>
                <a:schemeClr val="bg2"/>
              </a:solidFill>
              <a:ea typeface="幼圆" panose="02010509060101010101" pitchFamily="49" charset="-122"/>
            </a:endParaRPr>
          </a:p>
        </p:txBody>
      </p:sp>
      <p:sp>
        <p:nvSpPr>
          <p:cNvPr id="604191" name="Rectangle 31">
            <a:extLst>
              <a:ext uri="{FF2B5EF4-FFF2-40B4-BE49-F238E27FC236}">
                <a16:creationId xmlns:a16="http://schemas.microsoft.com/office/drawing/2014/main" id="{333E1E0C-9A36-4CE6-87EB-BF02E0259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48200"/>
            <a:ext cx="2474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3    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     </a:t>
            </a:r>
            <a:endParaRPr lang="en-US" altLang="zh-CN" sz="4000" baseline="0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604192" name="Rectangle 32">
            <a:extLst>
              <a:ext uri="{FF2B5EF4-FFF2-40B4-BE49-F238E27FC236}">
                <a16:creationId xmlns:a16="http://schemas.microsoft.com/office/drawing/2014/main" id="{431BA900-BA60-4E1C-B1AF-020B1907F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4419600"/>
            <a:ext cx="20494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4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高温为</a:t>
            </a:r>
            <a:r>
              <a:rPr lang="en-US" altLang="zh-CN" sz="34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</a:p>
        </p:txBody>
      </p:sp>
      <p:sp>
        <p:nvSpPr>
          <p:cNvPr id="604193" name="Rectangle 33">
            <a:extLst>
              <a:ext uri="{FF2B5EF4-FFF2-40B4-BE49-F238E27FC236}">
                <a16:creationId xmlns:a16="http://schemas.microsoft.com/office/drawing/2014/main" id="{7D3A499D-98BB-4001-A155-16609FC29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4921250"/>
            <a:ext cx="20494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4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低温为</a:t>
            </a:r>
            <a:r>
              <a:rPr lang="en-US" altLang="zh-CN" sz="34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-</a:t>
            </a:r>
          </a:p>
        </p:txBody>
      </p:sp>
      <p:sp>
        <p:nvSpPr>
          <p:cNvPr id="604194" name="Rectangle 34">
            <a:extLst>
              <a:ext uri="{FF2B5EF4-FFF2-40B4-BE49-F238E27FC236}">
                <a16:creationId xmlns:a16="http://schemas.microsoft.com/office/drawing/2014/main" id="{64901C55-FB92-4F74-9FE6-54E6FFB68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419600"/>
            <a:ext cx="2678112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4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高温非自发</a:t>
            </a:r>
          </a:p>
          <a:p>
            <a:pPr algn="l"/>
            <a:r>
              <a:rPr lang="zh-CN" altLang="en-US" sz="34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低温自发</a:t>
            </a:r>
          </a:p>
        </p:txBody>
      </p:sp>
      <p:sp>
        <p:nvSpPr>
          <p:cNvPr id="604195" name="Rectangle 35">
            <a:extLst>
              <a:ext uri="{FF2B5EF4-FFF2-40B4-BE49-F238E27FC236}">
                <a16:creationId xmlns:a16="http://schemas.microsoft.com/office/drawing/2014/main" id="{440B4CCE-B7E2-4EB3-B591-0812B4167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445000"/>
            <a:ext cx="25558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200" baseline="0">
                <a:solidFill>
                  <a:schemeClr val="bg2"/>
                </a:solidFill>
                <a:ea typeface="楷体_GB2312" pitchFamily="49" charset="-122"/>
              </a:rPr>
              <a:t>HCl</a:t>
            </a:r>
            <a:r>
              <a:rPr lang="en-US" altLang="zh-CN" sz="3200" baseline="-25000">
                <a:solidFill>
                  <a:schemeClr val="bg2"/>
                </a:solidFill>
                <a:ea typeface="楷体_GB2312" pitchFamily="49" charset="-122"/>
              </a:rPr>
              <a:t>(g)</a:t>
            </a:r>
            <a:r>
              <a:rPr lang="en-US" altLang="zh-CN" sz="3200" baseline="0">
                <a:solidFill>
                  <a:schemeClr val="bg2"/>
                </a:solidFill>
                <a:ea typeface="楷体_GB2312" pitchFamily="49" charset="-122"/>
              </a:rPr>
              <a:t>+NH</a:t>
            </a:r>
            <a:r>
              <a:rPr lang="en-US" altLang="zh-CN" sz="3200" baseline="-25000">
                <a:solidFill>
                  <a:schemeClr val="bg2"/>
                </a:solidFill>
                <a:ea typeface="楷体_GB2312" pitchFamily="49" charset="-122"/>
              </a:rPr>
              <a:t>3(g) </a:t>
            </a:r>
          </a:p>
          <a:p>
            <a:pPr algn="l"/>
            <a:r>
              <a:rPr lang="en-US" altLang="zh-CN" sz="3200" baseline="0">
                <a:solidFill>
                  <a:schemeClr val="bg2"/>
                </a:solidFill>
                <a:ea typeface="幼圆" panose="02010509060101010101" pitchFamily="49" charset="-122"/>
              </a:rPr>
              <a:t>→NH</a:t>
            </a:r>
            <a:r>
              <a:rPr lang="en-US" altLang="zh-CN" sz="3200" baseline="-25000">
                <a:solidFill>
                  <a:schemeClr val="bg2"/>
                </a:solidFill>
                <a:ea typeface="幼圆" panose="02010509060101010101" pitchFamily="49" charset="-122"/>
              </a:rPr>
              <a:t>4</a:t>
            </a:r>
            <a:r>
              <a:rPr lang="en-US" altLang="zh-CN" sz="3200" baseline="0">
                <a:solidFill>
                  <a:schemeClr val="bg2"/>
                </a:solidFill>
                <a:ea typeface="幼圆" panose="02010509060101010101" pitchFamily="49" charset="-122"/>
              </a:rPr>
              <a:t>Cl</a:t>
            </a:r>
            <a:r>
              <a:rPr lang="en-US" altLang="zh-CN" sz="3200" baseline="-25000">
                <a:solidFill>
                  <a:schemeClr val="bg2"/>
                </a:solidFill>
                <a:ea typeface="幼圆" panose="02010509060101010101" pitchFamily="49" charset="-122"/>
              </a:rPr>
              <a:t>(s)</a:t>
            </a:r>
          </a:p>
        </p:txBody>
      </p:sp>
      <p:sp>
        <p:nvSpPr>
          <p:cNvPr id="604196" name="Rectangle 36">
            <a:extLst>
              <a:ext uri="{FF2B5EF4-FFF2-40B4-BE49-F238E27FC236}">
                <a16:creationId xmlns:a16="http://schemas.microsoft.com/office/drawing/2014/main" id="{4DF89A28-67F3-4609-A8D9-38262F837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638800"/>
            <a:ext cx="2474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4000" baseline="0">
                <a:solidFill>
                  <a:schemeClr val="bg2"/>
                </a:solidFill>
                <a:ea typeface="幼圆" panose="02010509060101010101" pitchFamily="49" charset="-122"/>
              </a:rPr>
              <a:t>4    +     +</a:t>
            </a:r>
          </a:p>
        </p:txBody>
      </p:sp>
      <p:sp>
        <p:nvSpPr>
          <p:cNvPr id="604197" name="Rectangle 37">
            <a:extLst>
              <a:ext uri="{FF2B5EF4-FFF2-40B4-BE49-F238E27FC236}">
                <a16:creationId xmlns:a16="http://schemas.microsoft.com/office/drawing/2014/main" id="{1BB80DF3-9317-454A-8975-A52AB9CA9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445125"/>
            <a:ext cx="2049462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4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高温为</a:t>
            </a:r>
            <a:r>
              <a:rPr lang="en-US" altLang="zh-CN" sz="34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-</a:t>
            </a:r>
          </a:p>
          <a:p>
            <a:pPr algn="l"/>
            <a:r>
              <a:rPr lang="zh-CN" altLang="en-US" sz="34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低温为</a:t>
            </a:r>
            <a:r>
              <a:rPr lang="en-US" altLang="zh-CN" sz="34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</a:p>
        </p:txBody>
      </p:sp>
      <p:sp>
        <p:nvSpPr>
          <p:cNvPr id="604198" name="Rectangle 38">
            <a:extLst>
              <a:ext uri="{FF2B5EF4-FFF2-40B4-BE49-F238E27FC236}">
                <a16:creationId xmlns:a16="http://schemas.microsoft.com/office/drawing/2014/main" id="{DAD428C7-40E5-41FC-997B-E641B1708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5486400"/>
            <a:ext cx="2678112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4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4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高温自发</a:t>
            </a:r>
          </a:p>
          <a:p>
            <a:pPr algn="l"/>
            <a:r>
              <a:rPr lang="zh-CN" altLang="en-US" sz="34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低温非自发</a:t>
            </a:r>
          </a:p>
        </p:txBody>
      </p:sp>
      <p:sp>
        <p:nvSpPr>
          <p:cNvPr id="604199" name="Rectangle 39">
            <a:extLst>
              <a:ext uri="{FF2B5EF4-FFF2-40B4-BE49-F238E27FC236}">
                <a16:creationId xmlns:a16="http://schemas.microsoft.com/office/drawing/2014/main" id="{91D80AB8-8541-4919-A307-18C63E44E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5629275"/>
            <a:ext cx="267811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3200" baseline="0">
                <a:solidFill>
                  <a:schemeClr val="bg2"/>
                </a:solidFill>
                <a:ea typeface="楷体_GB2312" pitchFamily="49" charset="-122"/>
              </a:rPr>
              <a:t>CaCO</a:t>
            </a:r>
            <a:r>
              <a:rPr lang="en-US" altLang="zh-CN" sz="3200" baseline="-25000">
                <a:solidFill>
                  <a:schemeClr val="bg2"/>
                </a:solidFill>
                <a:ea typeface="楷体_GB2312" pitchFamily="49" charset="-122"/>
              </a:rPr>
              <a:t>3(g)</a:t>
            </a:r>
            <a:r>
              <a:rPr lang="en-US" altLang="zh-CN" sz="3200" baseline="0">
                <a:solidFill>
                  <a:schemeClr val="bg2"/>
                </a:solidFill>
                <a:ea typeface="幼圆" panose="02010509060101010101" pitchFamily="49" charset="-122"/>
              </a:rPr>
              <a:t>→</a:t>
            </a:r>
          </a:p>
          <a:p>
            <a:pPr algn="l">
              <a:lnSpc>
                <a:spcPct val="90000"/>
              </a:lnSpc>
            </a:pPr>
            <a:r>
              <a:rPr lang="en-US" altLang="zh-CN" sz="3200" baseline="0">
                <a:solidFill>
                  <a:schemeClr val="bg2"/>
                </a:solidFill>
                <a:ea typeface="楷体_GB2312" pitchFamily="49" charset="-122"/>
              </a:rPr>
              <a:t>CaO</a:t>
            </a:r>
            <a:r>
              <a:rPr lang="en-US" altLang="zh-CN" sz="3200" baseline="-25000">
                <a:solidFill>
                  <a:schemeClr val="bg2"/>
                </a:solidFill>
                <a:ea typeface="楷体_GB2312" pitchFamily="49" charset="-122"/>
              </a:rPr>
              <a:t>(s)</a:t>
            </a:r>
            <a:r>
              <a:rPr lang="en-US" altLang="zh-CN" sz="3200" baseline="0">
                <a:solidFill>
                  <a:schemeClr val="bg2"/>
                </a:solidFill>
                <a:ea typeface="楷体_GB2312" pitchFamily="49" charset="-122"/>
              </a:rPr>
              <a:t>+CO</a:t>
            </a:r>
            <a:r>
              <a:rPr lang="en-US" altLang="zh-CN" sz="3200" baseline="-25000">
                <a:solidFill>
                  <a:schemeClr val="bg2"/>
                </a:solidFill>
                <a:ea typeface="楷体_GB2312" pitchFamily="49" charset="-122"/>
              </a:rPr>
              <a:t>2(g)</a:t>
            </a:r>
          </a:p>
        </p:txBody>
      </p:sp>
      <p:sp>
        <p:nvSpPr>
          <p:cNvPr id="604201" name="Text Box 41">
            <a:extLst>
              <a:ext uri="{FF2B5EF4-FFF2-40B4-BE49-F238E27FC236}">
                <a16:creationId xmlns:a16="http://schemas.microsoft.com/office/drawing/2014/main" id="{D489FFE3-93A9-4BBC-A251-24C442C8D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981075"/>
            <a:ext cx="2447925" cy="10668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aseline="0">
                <a:solidFill>
                  <a:schemeClr val="hlink"/>
                </a:solidFill>
              </a:rPr>
              <a:t>高温是指 </a:t>
            </a:r>
            <a:r>
              <a:rPr lang="en-US" altLang="zh-CN" sz="3200" i="1" baseline="0">
                <a:solidFill>
                  <a:schemeClr val="hlink"/>
                </a:solidFill>
              </a:rPr>
              <a:t>T</a:t>
            </a:r>
            <a:r>
              <a:rPr lang="en-US" altLang="zh-CN" sz="3200" baseline="0">
                <a:solidFill>
                  <a:schemeClr val="hlink"/>
                </a:solidFill>
              </a:rPr>
              <a:t> &gt; </a:t>
            </a:r>
            <a:r>
              <a:rPr lang="en-US" altLang="zh-CN" sz="3200" i="1" baseline="0">
                <a:solidFill>
                  <a:schemeClr val="hlink"/>
                </a:solidFill>
              </a:rPr>
              <a:t>T</a:t>
            </a:r>
            <a:r>
              <a:rPr lang="en-US" altLang="zh-CN" sz="3200" baseline="-25000">
                <a:solidFill>
                  <a:schemeClr val="hlink"/>
                </a:solidFill>
              </a:rPr>
              <a:t>c</a:t>
            </a:r>
            <a:r>
              <a:rPr lang="en-US" altLang="zh-CN" sz="3200" baseline="0">
                <a:solidFill>
                  <a:schemeClr val="hlink"/>
                </a:solidFill>
              </a:rPr>
              <a:t>(=</a:t>
            </a:r>
            <a:r>
              <a:rPr lang="en-US" altLang="zh-CN" sz="3200" baseline="0">
                <a:solidFill>
                  <a:schemeClr val="hlink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3200" i="1" baseline="0">
                <a:solidFill>
                  <a:schemeClr val="hlink"/>
                </a:solidFill>
                <a:sym typeface="Symbol" panose="05050102010706020507" pitchFamily="18" charset="2"/>
              </a:rPr>
              <a:t>H</a:t>
            </a:r>
            <a:r>
              <a:rPr lang="en-US" altLang="zh-CN" sz="3200" baseline="0">
                <a:solidFill>
                  <a:schemeClr val="hlink"/>
                </a:solidFill>
                <a:sym typeface="Symbol" panose="05050102010706020507" pitchFamily="18" charset="2"/>
              </a:rPr>
              <a:t>/</a:t>
            </a:r>
            <a:r>
              <a:rPr lang="en-US" altLang="zh-CN" sz="3200" i="1" baseline="0">
                <a:solidFill>
                  <a:schemeClr val="hlink"/>
                </a:solidFill>
                <a:sym typeface="Symbol" panose="05050102010706020507" pitchFamily="18" charset="2"/>
              </a:rPr>
              <a:t>S</a:t>
            </a:r>
            <a:r>
              <a:rPr lang="en-US" altLang="zh-CN" sz="3200" baseline="0">
                <a:solidFill>
                  <a:schemeClr val="hlink"/>
                </a:solidFill>
              </a:rPr>
              <a:t>)</a:t>
            </a:r>
            <a:endParaRPr lang="en-US" altLang="zh-CN" sz="3200" baseline="-2500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0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"/>
                                        <p:tgtEl>
                                          <p:spTgt spid="604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"/>
                                        <p:tgtEl>
                                          <p:spTgt spid="604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60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60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12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60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3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60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"/>
                                        <p:tgtEl>
                                          <p:spTgt spid="60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"/>
                                        <p:tgtEl>
                                          <p:spTgt spid="60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60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60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"/>
                                        <p:tgtEl>
                                          <p:spTgt spid="60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"/>
                                        <p:tgtEl>
                                          <p:spTgt spid="60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"/>
                                        <p:tgtEl>
                                          <p:spTgt spid="60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"/>
                                        <p:tgtEl>
                                          <p:spTgt spid="60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"/>
                                        <p:tgtEl>
                                          <p:spTgt spid="60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"/>
                                        <p:tgtEl>
                                          <p:spTgt spid="60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"/>
                                        <p:tgtEl>
                                          <p:spTgt spid="60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75"/>
                                        <p:tgtEl>
                                          <p:spTgt spid="60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75"/>
                                        <p:tgtEl>
                                          <p:spTgt spid="60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04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04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75"/>
                                        <p:tgtEl>
                                          <p:spTgt spid="60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75"/>
                                        <p:tgtEl>
                                          <p:spTgt spid="60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75"/>
                                        <p:tgtEl>
                                          <p:spTgt spid="60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75"/>
                                        <p:tgtEl>
                                          <p:spTgt spid="60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75" grpId="0" autoUpdateAnimBg="0"/>
      <p:bldP spid="604176" grpId="0" build="p" autoUpdateAnimBg="0"/>
      <p:bldP spid="604177" grpId="0" build="p" autoUpdateAnimBg="0"/>
      <p:bldP spid="604178" grpId="0" autoUpdateAnimBg="0"/>
      <p:bldP spid="604179" grpId="0" build="p" autoUpdateAnimBg="0"/>
      <p:bldP spid="604180" grpId="0" autoUpdateAnimBg="0"/>
      <p:bldP spid="604181" grpId="0" autoUpdateAnimBg="0"/>
      <p:bldP spid="604182" grpId="0" autoUpdateAnimBg="0"/>
      <p:bldP spid="604183" grpId="0" autoUpdateAnimBg="0"/>
      <p:bldP spid="604184" grpId="0" autoUpdateAnimBg="0"/>
      <p:bldP spid="604185" grpId="0" autoUpdateAnimBg="0"/>
      <p:bldP spid="604186" grpId="0" autoUpdateAnimBg="0"/>
      <p:bldP spid="604187" grpId="0" autoUpdateAnimBg="0"/>
      <p:bldP spid="604188" grpId="0" autoUpdateAnimBg="0"/>
      <p:bldP spid="604191" grpId="0" autoUpdateAnimBg="0"/>
      <p:bldP spid="604192" grpId="0" autoUpdateAnimBg="0"/>
      <p:bldP spid="604193" grpId="0" autoUpdateAnimBg="0"/>
      <p:bldP spid="604194" grpId="0" autoUpdateAnimBg="0"/>
      <p:bldP spid="604195" grpId="0" autoUpdateAnimBg="0"/>
      <p:bldP spid="604196" grpId="0" autoUpdateAnimBg="0"/>
      <p:bldP spid="604197" grpId="0" autoUpdateAnimBg="0"/>
      <p:bldP spid="604198" grpId="0" autoUpdateAnimBg="0"/>
      <p:bldP spid="604199" grpId="0" autoUpdateAnimBg="0"/>
      <p:bldP spid="60420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7B0191FE-79A7-4851-9AB6-EAB4A54CCA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B51B2-8A4E-452D-B612-09FFEA1ABF00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713730" name="Rectangle 2">
            <a:extLst>
              <a:ext uri="{FF2B5EF4-FFF2-40B4-BE49-F238E27FC236}">
                <a16:creationId xmlns:a16="http://schemas.microsoft.com/office/drawing/2014/main" id="{A2D3CED6-EACC-41A3-AEDB-B636A04565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0"/>
            <a:ext cx="7772400" cy="855663"/>
          </a:xfrm>
        </p:spPr>
        <p:txBody>
          <a:bodyPr/>
          <a:lstStyle/>
          <a:p>
            <a:pPr algn="l"/>
            <a:r>
              <a:rPr lang="en-US" altLang="zh-CN" sz="4000" b="1"/>
              <a:t>5. </a:t>
            </a:r>
            <a:r>
              <a:rPr lang="en-US" altLang="zh-CN" sz="4000" b="1"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000" b="1" baseline="-25000">
                <a:ea typeface="楷体_GB2312" pitchFamily="49" charset="-122"/>
              </a:rPr>
              <a:t>r</a:t>
            </a:r>
            <a:r>
              <a:rPr lang="en-US" altLang="zh-CN" sz="4000" b="1" i="1">
                <a:ea typeface="楷体_GB2312" pitchFamily="49" charset="-122"/>
              </a:rPr>
              <a:t>G</a:t>
            </a:r>
            <a:r>
              <a:rPr lang="en-US" altLang="zh-CN" sz="4000" b="1" baseline="-25000">
                <a:ea typeface="楷体_GB2312" pitchFamily="49" charset="-122"/>
              </a:rPr>
              <a:t>m</a:t>
            </a:r>
            <a:r>
              <a:rPr lang="en-US" altLang="zh-CN" sz="40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 </a:t>
            </a:r>
            <a:r>
              <a:rPr lang="zh-CN" altLang="en-US" sz="4000" b="1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与 </a:t>
            </a:r>
            <a:r>
              <a:rPr lang="zh-CN" altLang="en-US" sz="4000" b="1"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000" b="1" baseline="-25000">
                <a:ea typeface="楷体_GB2312" pitchFamily="49" charset="-122"/>
              </a:rPr>
              <a:t>r</a:t>
            </a:r>
            <a:r>
              <a:rPr lang="en-US" altLang="zh-CN" sz="4000" b="1" i="1">
                <a:ea typeface="楷体_GB2312" pitchFamily="49" charset="-122"/>
              </a:rPr>
              <a:t>G</a:t>
            </a:r>
            <a:r>
              <a:rPr lang="en-US" altLang="zh-CN" sz="4000" b="1" baseline="-25000">
                <a:ea typeface="楷体_GB2312" pitchFamily="49" charset="-122"/>
              </a:rPr>
              <a:t>m</a:t>
            </a:r>
            <a:r>
              <a:rPr lang="en-US" altLang="zh-CN" sz="40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000" b="1"/>
              <a:t> </a:t>
            </a:r>
            <a:r>
              <a:rPr lang="zh-CN" altLang="en-US" sz="4000" b="1"/>
              <a:t>的关系</a:t>
            </a:r>
          </a:p>
        </p:txBody>
      </p:sp>
      <p:sp>
        <p:nvSpPr>
          <p:cNvPr id="713732" name="Rectangle 5">
            <a:extLst>
              <a:ext uri="{FF2B5EF4-FFF2-40B4-BE49-F238E27FC236}">
                <a16:creationId xmlns:a16="http://schemas.microsoft.com/office/drawing/2014/main" id="{2C2BF983-A9F2-414C-B518-9AE595FA6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836613"/>
            <a:ext cx="8640762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kumimoji="0" lang="en-US" altLang="zh-CN" sz="3600" baseline="0">
                <a:solidFill>
                  <a:schemeClr val="bg2"/>
                </a:solidFill>
              </a:rPr>
              <a:t>        </a:t>
            </a:r>
            <a:r>
              <a:rPr kumimoji="0" lang="zh-CN" altLang="en-US" sz="3600" baseline="0">
                <a:solidFill>
                  <a:schemeClr val="bg2"/>
                </a:solidFill>
              </a:rPr>
              <a:t>非标态下，自发过程的判断标准是</a:t>
            </a:r>
            <a:r>
              <a:rPr lang="zh-CN" altLang="en-US" sz="3600" baseline="0">
                <a:solidFill>
                  <a:schemeClr val="bg2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3600" i="1" baseline="0">
                <a:solidFill>
                  <a:schemeClr val="bg2"/>
                </a:solidFill>
              </a:rPr>
              <a:t>G </a:t>
            </a:r>
            <a:r>
              <a:rPr lang="en-US" altLang="zh-CN" sz="3600" baseline="0">
                <a:solidFill>
                  <a:schemeClr val="bg2"/>
                </a:solidFill>
              </a:rPr>
              <a:t>(</a:t>
            </a:r>
            <a:r>
              <a:rPr lang="zh-CN" altLang="en-US" sz="3600" baseline="0">
                <a:solidFill>
                  <a:schemeClr val="bg2"/>
                </a:solidFill>
              </a:rPr>
              <a:t>不是</a:t>
            </a:r>
            <a:r>
              <a:rPr lang="zh-CN" altLang="en-US" sz="3600" baseline="0">
                <a:solidFill>
                  <a:schemeClr val="bg2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3600" i="1" baseline="0">
                <a:solidFill>
                  <a:schemeClr val="bg2"/>
                </a:solidFill>
              </a:rPr>
              <a:t>G</a:t>
            </a:r>
            <a:r>
              <a:rPr kumimoji="0" lang="en-US" altLang="zh-CN" sz="3600">
                <a:solidFill>
                  <a:schemeClr val="bg2"/>
                </a:solidFill>
                <a:sym typeface="Webdings" panose="05030102010509060703" pitchFamily="18" charset="2"/>
              </a:rPr>
              <a:t></a:t>
            </a:r>
            <a:r>
              <a:rPr lang="en-US" altLang="zh-CN" sz="3600" i="1" baseline="0">
                <a:solidFill>
                  <a:schemeClr val="bg2"/>
                </a:solidFill>
              </a:rPr>
              <a:t> </a:t>
            </a:r>
            <a:r>
              <a:rPr lang="en-US" altLang="zh-CN" sz="3600" baseline="0">
                <a:solidFill>
                  <a:schemeClr val="bg2"/>
                </a:solidFill>
                <a:sym typeface="Webdings" panose="05030102010509060703" pitchFamily="18" charset="2"/>
              </a:rPr>
              <a:t>)</a:t>
            </a:r>
            <a:r>
              <a:rPr lang="en-US" altLang="zh-CN" sz="3600" b="0" baseline="0">
                <a:solidFill>
                  <a:schemeClr val="bg2"/>
                </a:solidFill>
                <a:sym typeface="Webdings" panose="05030102010509060703" pitchFamily="18" charset="2"/>
              </a:rPr>
              <a:t> </a:t>
            </a:r>
            <a:r>
              <a:rPr lang="en-US" altLang="zh-CN" sz="3600" b="0" baseline="0">
                <a:solidFill>
                  <a:schemeClr val="bg2"/>
                </a:solidFill>
                <a:latin typeface="宋体" panose="02010600030101010101" pitchFamily="2" charset="-122"/>
                <a:sym typeface="Webdings" panose="05030102010509060703" pitchFamily="18" charset="2"/>
              </a:rPr>
              <a:t>,</a:t>
            </a:r>
            <a:r>
              <a:rPr lang="en-US" altLang="zh-CN" sz="3600" b="0" baseline="0">
                <a:solidFill>
                  <a:schemeClr val="bg2"/>
                </a:solidFill>
                <a:sym typeface="Webdings" panose="05030102010509060703" pitchFamily="18" charset="2"/>
              </a:rPr>
              <a:t> </a:t>
            </a:r>
            <a:r>
              <a:rPr lang="en-US" altLang="zh-CN" sz="3600" baseline="0">
                <a:solidFill>
                  <a:schemeClr val="bg2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3600" i="1" baseline="0">
                <a:solidFill>
                  <a:schemeClr val="bg2"/>
                </a:solidFill>
              </a:rPr>
              <a:t>G </a:t>
            </a:r>
            <a:r>
              <a:rPr lang="zh-CN" altLang="en-US" sz="3600" baseline="0">
                <a:solidFill>
                  <a:schemeClr val="bg2"/>
                </a:solidFill>
              </a:rPr>
              <a:t>与 </a:t>
            </a:r>
            <a:r>
              <a:rPr lang="zh-CN" altLang="en-US" sz="3600" baseline="0">
                <a:solidFill>
                  <a:schemeClr val="bg2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3600" i="1" baseline="0">
                <a:solidFill>
                  <a:schemeClr val="bg2"/>
                </a:solidFill>
              </a:rPr>
              <a:t>G</a:t>
            </a:r>
            <a:r>
              <a:rPr kumimoji="0" lang="en-US" altLang="zh-CN" sz="3600">
                <a:solidFill>
                  <a:schemeClr val="bg2"/>
                </a:solidFill>
                <a:sym typeface="Webdings" panose="05030102010509060703" pitchFamily="18" charset="2"/>
              </a:rPr>
              <a:t></a:t>
            </a:r>
            <a:r>
              <a:rPr lang="zh-CN" altLang="en-US" sz="3600" baseline="0">
                <a:solidFill>
                  <a:schemeClr val="bg2"/>
                </a:solidFill>
                <a:latin typeface="Arial" panose="020B0604020202020204" pitchFamily="34" charset="0"/>
              </a:rPr>
              <a:t>之间的关系可由化学热力学推导得出，称为</a:t>
            </a:r>
            <a:r>
              <a:rPr kumimoji="0" lang="zh-CN" altLang="en-US" sz="3600" baseline="0">
                <a:solidFill>
                  <a:srgbClr val="FF3300"/>
                </a:solidFill>
                <a:latin typeface="Arial" panose="020B0604020202020204" pitchFamily="34" charset="0"/>
              </a:rPr>
              <a:t>化学反应的等温方程</a:t>
            </a:r>
            <a:r>
              <a:rPr kumimoji="0" lang="zh-CN" altLang="en-US" sz="3600" baseline="0">
                <a:solidFill>
                  <a:schemeClr val="bg2"/>
                </a:solidFill>
                <a:latin typeface="Arial" panose="020B0604020202020204" pitchFamily="34" charset="0"/>
              </a:rPr>
              <a:t>（或</a:t>
            </a:r>
            <a:r>
              <a:rPr kumimoji="0" lang="zh-CN" altLang="en-US" sz="3600" baseline="0">
                <a:solidFill>
                  <a:schemeClr val="bg1"/>
                </a:solidFill>
                <a:latin typeface="Arial" panose="020B0604020202020204" pitchFamily="34" charset="0"/>
              </a:rPr>
              <a:t>化学反应等温式</a:t>
            </a:r>
            <a:r>
              <a:rPr kumimoji="0" lang="zh-CN" altLang="en-US" sz="3600" baseline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r>
              <a:rPr kumimoji="0" lang="zh-CN" altLang="en-US" sz="3600" baseline="0">
                <a:solidFill>
                  <a:srgbClr val="000099"/>
                </a:solidFill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713734" name="Rectangle 6">
            <a:extLst>
              <a:ext uri="{FF2B5EF4-FFF2-40B4-BE49-F238E27FC236}">
                <a16:creationId xmlns:a16="http://schemas.microsoft.com/office/drawing/2014/main" id="{A0FE0D4B-B12F-4575-83AB-333452271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429000"/>
            <a:ext cx="8640763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4000" baseline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4000" baseline="-30000">
                <a:solidFill>
                  <a:schemeClr val="bg1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4000" i="1" baseline="0">
                <a:solidFill>
                  <a:schemeClr val="bg1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4000" baseline="-30000">
                <a:solidFill>
                  <a:schemeClr val="bg1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sz="4000" baseline="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4000" i="1" baseline="0">
                <a:solidFill>
                  <a:schemeClr val="bg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4000" baseline="0">
                <a:solidFill>
                  <a:schemeClr val="bg1"/>
                </a:solidFill>
                <a:cs typeface="Times New Roman" panose="02020603050405020304" pitchFamily="18" charset="0"/>
              </a:rPr>
              <a:t>) = </a:t>
            </a:r>
            <a:r>
              <a:rPr lang="en-US" altLang="zh-CN" sz="4000" baseline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4000" baseline="-25000">
                <a:solidFill>
                  <a:schemeClr val="bg1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4000" i="1" baseline="0">
                <a:solidFill>
                  <a:schemeClr val="bg1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4000" baseline="-25000">
                <a:solidFill>
                  <a:schemeClr val="bg1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sz="4000">
                <a:solidFill>
                  <a:schemeClr val="bg1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Ɵ</a:t>
            </a:r>
            <a:r>
              <a:rPr lang="en-US" altLang="zh-CN" sz="4000" baseline="0">
                <a:solidFill>
                  <a:schemeClr val="bg1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4000" i="1" baseline="0">
                <a:solidFill>
                  <a:schemeClr val="bg1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4000" baseline="0">
                <a:solidFill>
                  <a:schemeClr val="bg1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400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4000" baseline="0">
                <a:solidFill>
                  <a:schemeClr val="bg1"/>
                </a:solidFill>
                <a:cs typeface="Times New Roman" panose="02020603050405020304" pitchFamily="18" charset="0"/>
              </a:rPr>
              <a:t>+ </a:t>
            </a:r>
            <a:r>
              <a:rPr lang="en-US" altLang="zh-CN" sz="4000" i="1" baseline="0">
                <a:solidFill>
                  <a:schemeClr val="bg1"/>
                </a:solidFill>
                <a:cs typeface="Times New Roman" panose="02020603050405020304" pitchFamily="18" charset="0"/>
              </a:rPr>
              <a:t>RT </a:t>
            </a:r>
            <a:r>
              <a:rPr lang="en-US" altLang="zh-CN" sz="4000" baseline="0">
                <a:solidFill>
                  <a:schemeClr val="bg1"/>
                </a:solidFill>
                <a:cs typeface="Times New Roman" panose="02020603050405020304" pitchFamily="18" charset="0"/>
              </a:rPr>
              <a:t>ln</a:t>
            </a:r>
            <a:r>
              <a:rPr lang="en-US" altLang="zh-CN" sz="4000" i="1" baseline="0">
                <a:solidFill>
                  <a:schemeClr val="bg1"/>
                </a:solidFill>
                <a:cs typeface="Times New Roman" panose="02020603050405020304" pitchFamily="18" charset="0"/>
              </a:rPr>
              <a:t>Q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4000" i="1" baseline="0">
                <a:cs typeface="Times New Roman" panose="02020603050405020304" pitchFamily="18" charset="0"/>
              </a:rPr>
              <a:t>R</a:t>
            </a:r>
            <a:r>
              <a:rPr lang="en-US" altLang="zh-CN" sz="4000" baseline="0">
                <a:cs typeface="Times New Roman" panose="02020603050405020304" pitchFamily="18" charset="0"/>
              </a:rPr>
              <a:t>,  </a:t>
            </a:r>
            <a:r>
              <a:rPr lang="zh-CN" altLang="en-US" sz="4000" baseline="0">
                <a:cs typeface="Times New Roman" panose="02020603050405020304" pitchFamily="18" charset="0"/>
              </a:rPr>
              <a:t>摩尔气体常数</a:t>
            </a:r>
            <a:r>
              <a:rPr lang="en-US" altLang="zh-CN" sz="4000" baseline="0">
                <a:cs typeface="Times New Roman" panose="02020603050405020304" pitchFamily="18" charset="0"/>
              </a:rPr>
              <a:t>(8.314 J·mol</a:t>
            </a:r>
            <a:r>
              <a:rPr lang="en-US" altLang="zh-CN" sz="4000">
                <a:cs typeface="Times New Roman" panose="02020603050405020304" pitchFamily="18" charset="0"/>
              </a:rPr>
              <a:t>–1 </a:t>
            </a:r>
            <a:r>
              <a:rPr lang="en-US" altLang="zh-CN" sz="4000" baseline="0">
                <a:cs typeface="Times New Roman" panose="02020603050405020304" pitchFamily="18" charset="0"/>
              </a:rPr>
              <a:t>·K</a:t>
            </a:r>
            <a:r>
              <a:rPr lang="en-US" altLang="zh-CN" sz="4000">
                <a:cs typeface="Times New Roman" panose="02020603050405020304" pitchFamily="18" charset="0"/>
              </a:rPr>
              <a:t>–1</a:t>
            </a:r>
            <a:r>
              <a:rPr lang="en-US" altLang="zh-CN" sz="4000" baseline="0"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4000" i="1" baseline="0">
                <a:cs typeface="Times New Roman" panose="02020603050405020304" pitchFamily="18" charset="0"/>
              </a:rPr>
              <a:t>T</a:t>
            </a:r>
            <a:r>
              <a:rPr lang="en-US" altLang="zh-CN" sz="4000" baseline="0">
                <a:cs typeface="Times New Roman" panose="02020603050405020304" pitchFamily="18" charset="0"/>
              </a:rPr>
              <a:t>, </a:t>
            </a:r>
            <a:r>
              <a:rPr lang="zh-CN" altLang="en-US" sz="4000" baseline="0">
                <a:cs typeface="Times New Roman" panose="02020603050405020304" pitchFamily="18" charset="0"/>
              </a:rPr>
              <a:t>热力学温度</a:t>
            </a:r>
            <a:r>
              <a:rPr lang="en-US" altLang="zh-CN" sz="4000" baseline="0">
                <a:cs typeface="Times New Roman" panose="02020603050405020304" pitchFamily="18" charset="0"/>
              </a:rPr>
              <a:t>, K;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4000" i="1" baseline="0">
                <a:cs typeface="Times New Roman" panose="02020603050405020304" pitchFamily="18" charset="0"/>
              </a:rPr>
              <a:t>Q</a:t>
            </a:r>
            <a:r>
              <a:rPr lang="en-US" altLang="zh-CN" sz="4000" baseline="0">
                <a:cs typeface="Times New Roman" panose="02020603050405020304" pitchFamily="18" charset="0"/>
              </a:rPr>
              <a:t>, </a:t>
            </a:r>
            <a:r>
              <a:rPr lang="zh-CN" altLang="en-US" sz="4000" baseline="0">
                <a:cs typeface="Times New Roman" panose="02020603050405020304" pitchFamily="18" charset="0"/>
              </a:rPr>
              <a:t>反应商</a:t>
            </a:r>
            <a:r>
              <a:rPr lang="en-US" altLang="zh-CN" sz="4000" baseline="0"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3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3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3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2" grpId="0"/>
      <p:bldP spid="713734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4A6054FF-2065-46E0-859E-68E37F546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C1459-4635-495D-9CE8-B33EEECE9AA9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7" name="灯片编号占位符 2">
            <a:extLst>
              <a:ext uri="{FF2B5EF4-FFF2-40B4-BE49-F238E27FC236}">
                <a16:creationId xmlns:a16="http://schemas.microsoft.com/office/drawing/2014/main" id="{6010F94F-DE25-45BB-A937-94ECAA9BFDB9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381750"/>
            <a:ext cx="90963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81217246-0E25-463D-9537-5C9BBC62C4E3}" type="slidenum">
              <a:rPr kumimoji="0" lang="en-US" altLang="zh-CN" sz="1400" b="0" baseline="0">
                <a:latin typeface="Arial" panose="020B0604020202020204" pitchFamily="34" charset="0"/>
              </a:rPr>
              <a:pPr algn="r"/>
              <a:t>47</a:t>
            </a:fld>
            <a:endParaRPr kumimoji="0" lang="en-US" altLang="zh-CN" sz="1400" b="0" baseline="0">
              <a:latin typeface="Arial" panose="020B0604020202020204" pitchFamily="34" charset="0"/>
            </a:endParaRP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01549A09-4FC7-4C3E-AAFD-625F73E5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2997200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baseline="0">
                <a:solidFill>
                  <a:srgbClr val="000099"/>
                </a:solidFill>
                <a:ea typeface="楷体_GB2312" pitchFamily="49" charset="-122"/>
                <a:sym typeface="Wingdings" panose="05000000000000000000" pitchFamily="2" charset="2"/>
              </a:rPr>
              <a:t>(</a:t>
            </a:r>
            <a:r>
              <a:rPr kumimoji="0" lang="en-US" altLang="zh-CN" baseline="0">
                <a:solidFill>
                  <a:srgbClr val="000099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2.13a</a:t>
            </a:r>
            <a:r>
              <a:rPr kumimoji="0" lang="en-US" altLang="zh-CN" baseline="0">
                <a:solidFill>
                  <a:srgbClr val="000099"/>
                </a:solidFill>
                <a:ea typeface="楷体_GB2312" pitchFamily="49" charset="-122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AA2DAE51-CCBD-43E9-93D7-AC8C1984C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3375"/>
            <a:ext cx="82407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r>
              <a:rPr kumimoji="0" lang="zh-CN" altLang="en-US" sz="3600" baseline="0">
                <a:solidFill>
                  <a:srgbClr val="000099"/>
                </a:solidFill>
              </a:rPr>
              <a:t>对于理想气体化学反应，</a:t>
            </a:r>
            <a:endParaRPr kumimoji="0" lang="zh-CN" altLang="en-US" sz="3600" baseline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725000" name="Rectangle 9">
            <a:extLst>
              <a:ext uri="{FF2B5EF4-FFF2-40B4-BE49-F238E27FC236}">
                <a16:creationId xmlns:a16="http://schemas.microsoft.com/office/drawing/2014/main" id="{A4A79B5E-FE10-44B4-997D-1989AE2EA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284538"/>
            <a:ext cx="8418513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kumimoji="0" lang="en-US" altLang="zh-CN" sz="3600" i="1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3600" baseline="-25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为参与反应的物质</a:t>
            </a:r>
            <a:r>
              <a:rPr kumimoji="0" lang="en-US" altLang="zh-CN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的分压， </a:t>
            </a: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60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Ɵ</a:t>
            </a:r>
            <a:r>
              <a:rPr lang="zh-CN" altLang="en-US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为标准压力 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( </a:t>
            </a: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60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Ɵ</a:t>
            </a:r>
            <a:r>
              <a:rPr lang="en-US" altLang="zh-CN" sz="3600" baseline="50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= 100 kPa )</a:t>
            </a:r>
            <a:r>
              <a:rPr lang="zh-CN" altLang="en-US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，</a:t>
            </a:r>
            <a:r>
              <a:rPr lang="zh-CN" altLang="en-US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zh-CN" altLang="en-US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为连乘算符。</a:t>
            </a:r>
          </a:p>
        </p:txBody>
      </p:sp>
      <p:sp>
        <p:nvSpPr>
          <p:cNvPr id="725002" name="Rectangle 11">
            <a:extLst>
              <a:ext uri="{FF2B5EF4-FFF2-40B4-BE49-F238E27FC236}">
                <a16:creationId xmlns:a16="http://schemas.microsoft.com/office/drawing/2014/main" id="{B9E1BED2-BACA-43D5-B121-3A028E8F9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81525"/>
            <a:ext cx="47513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600" i="1" baseline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3600" baseline="-2500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3600" baseline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/ </a:t>
            </a:r>
            <a:r>
              <a:rPr lang="en-US" altLang="zh-CN" sz="3600" i="1" baseline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600">
                <a:solidFill>
                  <a:schemeClr val="bg1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Ɵ</a:t>
            </a:r>
            <a:r>
              <a:rPr lang="en-US" altLang="zh-CN" sz="3600" i="1" baseline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600" baseline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称为相对分压。</a:t>
            </a:r>
          </a:p>
        </p:txBody>
      </p:sp>
      <p:graphicFrame>
        <p:nvGraphicFramePr>
          <p:cNvPr id="725008" name="Object 16">
            <a:extLst>
              <a:ext uri="{FF2B5EF4-FFF2-40B4-BE49-F238E27FC236}">
                <a16:creationId xmlns:a16="http://schemas.microsoft.com/office/drawing/2014/main" id="{E723A6C1-65AA-4D68-A7F5-F43A747140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052513"/>
          <a:ext cx="597535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12" name="公式" r:id="rId3" imgW="1650960" imgH="342720" progId="Equation.3">
                  <p:embed/>
                </p:oleObj>
              </mc:Choice>
              <mc:Fallback>
                <p:oleObj name="公式" r:id="rId3" imgW="1650960" imgH="3427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052513"/>
                        <a:ext cx="5975350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>
            <a:extLst>
              <a:ext uri="{FF2B5EF4-FFF2-40B4-BE49-F238E27FC236}">
                <a16:creationId xmlns:a16="http://schemas.microsoft.com/office/drawing/2014/main" id="{ED8017CE-BB1F-44E3-B147-DD81C52384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133600"/>
          <a:ext cx="88931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13" name="Equation" r:id="rId5" imgW="2590800" imgH="381000" progId="Equation.DSMT4">
                  <p:embed/>
                </p:oleObj>
              </mc:Choice>
              <mc:Fallback>
                <p:oleObj name="Equation" r:id="rId5" imgW="25908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133600"/>
                        <a:ext cx="88931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11" name="Text Box 19">
            <a:extLst>
              <a:ext uri="{FF2B5EF4-FFF2-40B4-BE49-F238E27FC236}">
                <a16:creationId xmlns:a16="http://schemas.microsoft.com/office/drawing/2014/main" id="{4A2BDF44-47D7-4696-BF54-DAE12D3FF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229225"/>
            <a:ext cx="82819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aseline="0">
                <a:solidFill>
                  <a:schemeClr val="bg2"/>
                </a:solidFill>
              </a:rPr>
              <a:t>混合气体所占有的体积称为总体积；当某组分气体单独存在，且</a:t>
            </a:r>
            <a:r>
              <a:rPr lang="zh-CN" altLang="en-US" sz="2800" baseline="0">
                <a:solidFill>
                  <a:schemeClr val="bg1"/>
                </a:solidFill>
              </a:rPr>
              <a:t>占有总体积时，其所具有的压强</a:t>
            </a:r>
            <a:r>
              <a:rPr lang="zh-CN" altLang="en-US" sz="2800" baseline="0">
                <a:solidFill>
                  <a:schemeClr val="bg2"/>
                </a:solidFill>
              </a:rPr>
              <a:t>，称为该组分气体的</a:t>
            </a:r>
            <a:r>
              <a:rPr lang="zh-CN" altLang="en-US" sz="2800" baseline="0">
                <a:solidFill>
                  <a:schemeClr val="bg1"/>
                </a:solidFill>
              </a:rPr>
              <a:t>分压</a:t>
            </a:r>
            <a:r>
              <a:rPr lang="zh-CN" altLang="en-US" sz="2800" baseline="0">
                <a:solidFill>
                  <a:schemeClr val="bg2"/>
                </a:solidFill>
              </a:rPr>
              <a:t>。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725000" grpId="0"/>
      <p:bldP spid="725002" grpId="0"/>
      <p:bldP spid="7250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id="{4ABABB42-C2BB-4E23-9B83-DFB27C2EFD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6036-3AD8-41D9-9E78-574DADD178FB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B71679C0-9C04-4FA2-BB64-6F56D955FD5D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381750"/>
            <a:ext cx="90963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812520AF-F9C1-45C1-9546-0C5E163E798C}" type="slidenum">
              <a:rPr kumimoji="0" lang="en-US" altLang="zh-CN" sz="3600" b="0" baseline="0">
                <a:latin typeface="Arial" panose="020B0604020202020204" pitchFamily="34" charset="0"/>
              </a:rPr>
              <a:pPr algn="r"/>
              <a:t>48</a:t>
            </a:fld>
            <a:endParaRPr kumimoji="0" lang="en-US" altLang="zh-CN" sz="3600" b="0" baseline="0">
              <a:latin typeface="Arial" panose="020B0604020202020204" pitchFamily="34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A02045C7-E19D-49E7-94EA-BDBFB00D2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5888"/>
            <a:ext cx="2736850" cy="64135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aseline="0">
                <a:solidFill>
                  <a:srgbClr val="FFFF00"/>
                </a:solidFill>
                <a:ea typeface="楷体_GB2312" pitchFamily="49" charset="-122"/>
              </a:rPr>
              <a:t>分压定律：</a:t>
            </a:r>
          </a:p>
        </p:txBody>
      </p:sp>
      <p:sp>
        <p:nvSpPr>
          <p:cNvPr id="741380" name="Text Box 3">
            <a:extLst>
              <a:ext uri="{FF2B5EF4-FFF2-40B4-BE49-F238E27FC236}">
                <a16:creationId xmlns:a16="http://schemas.microsoft.com/office/drawing/2014/main" id="{60B314CB-A972-4179-8C7C-3D5750389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6613"/>
            <a:ext cx="8713788" cy="227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32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可</a:t>
            </a:r>
            <a:r>
              <a:rPr lang="zh-CN" altLang="en-US" sz="3200" baseline="0">
                <a:solidFill>
                  <a:schemeClr val="bg2"/>
                </a:solidFill>
                <a:ea typeface="楷体_GB2312" pitchFamily="49" charset="-122"/>
              </a:rPr>
              <a:t>用</a:t>
            </a:r>
            <a:r>
              <a:rPr lang="zh-CN" altLang="en-US" sz="3200" baseline="0">
                <a:solidFill>
                  <a:schemeClr val="bg1"/>
                </a:solidFill>
                <a:ea typeface="楷体_GB2312" pitchFamily="49" charset="-122"/>
              </a:rPr>
              <a:t>道尔顿分压定律</a:t>
            </a:r>
            <a:r>
              <a:rPr lang="zh-CN" altLang="en-US" sz="3200" baseline="0">
                <a:solidFill>
                  <a:schemeClr val="bg2"/>
                </a:solidFill>
                <a:ea typeface="楷体_GB2312" pitchFamily="49" charset="-122"/>
              </a:rPr>
              <a:t>确定理想混合气体中某组分</a:t>
            </a:r>
            <a:r>
              <a:rPr lang="en-US" altLang="zh-CN" sz="3200" i="1" baseline="0">
                <a:solidFill>
                  <a:schemeClr val="bg2"/>
                </a:solidFill>
                <a:ea typeface="楷体_GB2312" pitchFamily="49" charset="-122"/>
              </a:rPr>
              <a:t>i  </a:t>
            </a:r>
            <a:r>
              <a:rPr lang="zh-CN" altLang="en-US" sz="3200" baseline="0">
                <a:solidFill>
                  <a:schemeClr val="bg2"/>
                </a:solidFill>
                <a:ea typeface="楷体_GB2312" pitchFamily="49" charset="-122"/>
              </a:rPr>
              <a:t>的分压</a:t>
            </a:r>
            <a:r>
              <a:rPr lang="en-US" altLang="zh-CN" sz="3200" baseline="0">
                <a:solidFill>
                  <a:schemeClr val="bg2"/>
                </a:solidFill>
                <a:ea typeface="楷体_GB2312" pitchFamily="49" charset="-122"/>
              </a:rPr>
              <a:t>(</a:t>
            </a:r>
            <a:r>
              <a:rPr lang="en-US" altLang="zh-CN" sz="3200" i="1" baseline="0">
                <a:solidFill>
                  <a:schemeClr val="bg2"/>
                </a:solidFill>
                <a:ea typeface="楷体_GB2312" pitchFamily="49" charset="-122"/>
              </a:rPr>
              <a:t>p</a:t>
            </a:r>
            <a:r>
              <a:rPr lang="en-US" altLang="zh-CN" sz="3200" i="1" baseline="-25000">
                <a:solidFill>
                  <a:schemeClr val="bg2"/>
                </a:solidFill>
                <a:ea typeface="楷体_GB2312" pitchFamily="49" charset="-122"/>
              </a:rPr>
              <a:t>i</a:t>
            </a:r>
            <a:r>
              <a:rPr lang="en-US" altLang="zh-CN" sz="3200" baseline="0">
                <a:solidFill>
                  <a:schemeClr val="bg2"/>
                </a:solidFill>
                <a:ea typeface="楷体_GB2312" pitchFamily="49" charset="-122"/>
              </a:rPr>
              <a:t>)</a:t>
            </a:r>
            <a:r>
              <a:rPr lang="zh-CN" altLang="en-US" sz="3200" baseline="0">
                <a:solidFill>
                  <a:schemeClr val="bg2"/>
                </a:solidFill>
                <a:ea typeface="楷体_GB2312" pitchFamily="49" charset="-122"/>
              </a:rPr>
              <a:t>。 </a:t>
            </a:r>
          </a:p>
          <a:p>
            <a:pPr algn="just">
              <a:spcBef>
                <a:spcPct val="20000"/>
              </a:spcBef>
            </a:pPr>
            <a:r>
              <a:rPr lang="en-US" altLang="zh-CN" sz="3600" baseline="0">
                <a:solidFill>
                  <a:schemeClr val="bg1"/>
                </a:solidFill>
                <a:ea typeface="楷体_GB2312" pitchFamily="49" charset="-122"/>
              </a:rPr>
              <a:t>(1) </a:t>
            </a:r>
            <a:r>
              <a:rPr lang="zh-CN" altLang="en-US" sz="3600" baseline="0">
                <a:solidFill>
                  <a:schemeClr val="bg1"/>
                </a:solidFill>
                <a:ea typeface="楷体_GB2312" pitchFamily="49" charset="-122"/>
              </a:rPr>
              <a:t>混合气体的总压力 </a:t>
            </a:r>
            <a:r>
              <a:rPr lang="en-US" altLang="zh-CN" sz="3600" i="1" baseline="0">
                <a:solidFill>
                  <a:schemeClr val="bg1"/>
                </a:solidFill>
                <a:ea typeface="楷体_GB2312" pitchFamily="49" charset="-122"/>
              </a:rPr>
              <a:t>p </a:t>
            </a:r>
            <a:r>
              <a:rPr lang="zh-CN" altLang="en-US" sz="3600" baseline="0">
                <a:solidFill>
                  <a:schemeClr val="bg1"/>
                </a:solidFill>
                <a:ea typeface="楷体_GB2312" pitchFamily="49" charset="-122"/>
              </a:rPr>
              <a:t>等于各组分气体分压力 </a:t>
            </a:r>
            <a:r>
              <a:rPr lang="en-US" altLang="zh-CN" sz="3600" i="1" baseline="0">
                <a:solidFill>
                  <a:schemeClr val="bg1"/>
                </a:solidFill>
                <a:ea typeface="楷体_GB2312" pitchFamily="49" charset="-122"/>
              </a:rPr>
              <a:t>p</a:t>
            </a:r>
            <a:r>
              <a:rPr lang="en-US" altLang="zh-CN" sz="3600" i="1" baseline="-25000">
                <a:solidFill>
                  <a:schemeClr val="bg1"/>
                </a:solidFill>
                <a:ea typeface="楷体_GB2312" pitchFamily="49" charset="-122"/>
              </a:rPr>
              <a:t>i </a:t>
            </a:r>
            <a:r>
              <a:rPr lang="zh-CN" altLang="en-US" sz="3600" baseline="0">
                <a:solidFill>
                  <a:schemeClr val="bg1"/>
                </a:solidFill>
                <a:ea typeface="楷体_GB2312" pitchFamily="49" charset="-122"/>
              </a:rPr>
              <a:t>之和。</a:t>
            </a:r>
          </a:p>
        </p:txBody>
      </p:sp>
      <p:sp>
        <p:nvSpPr>
          <p:cNvPr id="741381" name="Text Box 4">
            <a:extLst>
              <a:ext uri="{FF2B5EF4-FFF2-40B4-BE49-F238E27FC236}">
                <a16:creationId xmlns:a16="http://schemas.microsoft.com/office/drawing/2014/main" id="{D1F1AA39-0C7F-4CFE-98A7-B548D57D3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789363"/>
            <a:ext cx="86407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600" baseline="0">
                <a:solidFill>
                  <a:schemeClr val="bg1"/>
                </a:solidFill>
                <a:ea typeface="楷体_GB2312" pitchFamily="49" charset="-122"/>
              </a:rPr>
              <a:t>(2) </a:t>
            </a:r>
            <a:r>
              <a:rPr lang="zh-CN" altLang="en-US" sz="3600" baseline="0">
                <a:solidFill>
                  <a:schemeClr val="bg1"/>
                </a:solidFill>
                <a:ea typeface="楷体_GB2312" pitchFamily="49" charset="-122"/>
              </a:rPr>
              <a:t>某组分</a:t>
            </a:r>
            <a:r>
              <a:rPr lang="en-US" altLang="zh-CN" sz="3600" i="1" baseline="0">
                <a:solidFill>
                  <a:schemeClr val="bg1"/>
                </a:solidFill>
                <a:ea typeface="楷体_GB2312" pitchFamily="49" charset="-122"/>
              </a:rPr>
              <a:t>i </a:t>
            </a:r>
            <a:r>
              <a:rPr lang="zh-CN" altLang="en-US" sz="3600" baseline="0">
                <a:solidFill>
                  <a:schemeClr val="bg1"/>
                </a:solidFill>
                <a:ea typeface="楷体_GB2312" pitchFamily="49" charset="-122"/>
              </a:rPr>
              <a:t>的分压等于混合气体的总压 </a:t>
            </a:r>
            <a:r>
              <a:rPr lang="en-US" altLang="zh-CN" sz="3600" i="1" baseline="0">
                <a:solidFill>
                  <a:schemeClr val="bg1"/>
                </a:solidFill>
                <a:ea typeface="楷体_GB2312" pitchFamily="49" charset="-122"/>
              </a:rPr>
              <a:t>p </a:t>
            </a:r>
            <a:r>
              <a:rPr lang="zh-CN" altLang="en-US" sz="3600" baseline="0">
                <a:solidFill>
                  <a:schemeClr val="bg1"/>
                </a:solidFill>
                <a:ea typeface="楷体_GB2312" pitchFamily="49" charset="-122"/>
              </a:rPr>
              <a:t>与该组分的摩尔分数 </a:t>
            </a:r>
            <a:r>
              <a:rPr lang="en-US" altLang="zh-CN" sz="3600" i="1" baseline="0">
                <a:solidFill>
                  <a:schemeClr val="bg1"/>
                </a:solidFill>
                <a:ea typeface="楷体_GB2312" pitchFamily="49" charset="-122"/>
              </a:rPr>
              <a:t>x</a:t>
            </a:r>
            <a:r>
              <a:rPr lang="en-US" altLang="zh-CN" sz="3600" i="1" baseline="-25000">
                <a:solidFill>
                  <a:schemeClr val="bg1"/>
                </a:solidFill>
                <a:ea typeface="楷体_GB2312" pitchFamily="49" charset="-122"/>
              </a:rPr>
              <a:t>i</a:t>
            </a:r>
            <a:r>
              <a:rPr lang="en-US" altLang="zh-CN" sz="3600" baseline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3600" baseline="0">
                <a:solidFill>
                  <a:schemeClr val="bg1"/>
                </a:solidFill>
                <a:ea typeface="楷体_GB2312" pitchFamily="49" charset="-122"/>
              </a:rPr>
              <a:t>的乘积。</a:t>
            </a:r>
          </a:p>
        </p:txBody>
      </p:sp>
      <p:graphicFrame>
        <p:nvGraphicFramePr>
          <p:cNvPr id="741382" name="Object 5">
            <a:extLst>
              <a:ext uri="{FF2B5EF4-FFF2-40B4-BE49-F238E27FC236}">
                <a16:creationId xmlns:a16="http://schemas.microsoft.com/office/drawing/2014/main" id="{5387615F-CCC8-4643-86DF-83B36C5303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2708275"/>
          <a:ext cx="237648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384" name="Equation" r:id="rId3" imgW="622030" imgH="253890" progId="Equation.3">
                  <p:embed/>
                </p:oleObj>
              </mc:Choice>
              <mc:Fallback>
                <p:oleObj name="Equation" r:id="rId3" imgW="622030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708275"/>
                        <a:ext cx="2376487" cy="9699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3" name="Object 6">
            <a:extLst>
              <a:ext uri="{FF2B5EF4-FFF2-40B4-BE49-F238E27FC236}">
                <a16:creationId xmlns:a16="http://schemas.microsoft.com/office/drawing/2014/main" id="{278CF180-54C5-476A-9767-29A400B009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941888"/>
          <a:ext cx="3887787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385" name="公式" r:id="rId5" imgW="1054080" imgH="444240" progId="Equation.3">
                  <p:embed/>
                </p:oleObj>
              </mc:Choice>
              <mc:Fallback>
                <p:oleObj name="公式" r:id="rId5" imgW="10540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941888"/>
                        <a:ext cx="3887787" cy="16367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4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4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4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74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80" grpId="0" autoUpdateAnimBg="0"/>
      <p:bldP spid="74138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F29143BC-8256-4FA4-9BDB-FC0F2D3594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36C71-78E3-49BF-97EF-D69BF6F6BBCC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719877" name="Rectangle 5">
            <a:extLst>
              <a:ext uri="{FF2B5EF4-FFF2-40B4-BE49-F238E27FC236}">
                <a16:creationId xmlns:a16="http://schemas.microsoft.com/office/drawing/2014/main" id="{73FF8DE8-7101-4975-9BE7-2B1F73DBC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692150"/>
            <a:ext cx="8820150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0" tIns="45709" rIns="91420" bIns="45709"/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813" indent="-227013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3013" indent="-227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0213" indent="-227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413" indent="-227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613" indent="-227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</a:rPr>
              <a:t>a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A(g) + 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</a:rPr>
              <a:t>b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B(g) =  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</a:rPr>
              <a:t>g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G(g)  + </a:t>
            </a:r>
            <a:r>
              <a:rPr lang="en-US" altLang="zh-CN" sz="4000" i="1" baseline="0">
                <a:solidFill>
                  <a:schemeClr val="bg2"/>
                </a:solidFill>
                <a:ea typeface="楷体_GB2312" pitchFamily="49" charset="-122"/>
              </a:rPr>
              <a:t>h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H(g) </a:t>
            </a:r>
          </a:p>
        </p:txBody>
      </p:sp>
      <p:graphicFrame>
        <p:nvGraphicFramePr>
          <p:cNvPr id="719883" name="Object 11">
            <a:extLst>
              <a:ext uri="{FF2B5EF4-FFF2-40B4-BE49-F238E27FC236}">
                <a16:creationId xmlns:a16="http://schemas.microsoft.com/office/drawing/2014/main" id="{5300D272-4A29-4DE4-B51B-3DC8DC0CE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700213"/>
          <a:ext cx="7920037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86" name="公式" r:id="rId3" imgW="2006280" imgH="1066680" progId="Equation.3">
                  <p:embed/>
                </p:oleObj>
              </mc:Choice>
              <mc:Fallback>
                <p:oleObj name="公式" r:id="rId3" imgW="2006280" imgH="1066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00213"/>
                        <a:ext cx="7920037" cy="39433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5">
            <a:extLst>
              <a:ext uri="{FF2B5EF4-FFF2-40B4-BE49-F238E27FC236}">
                <a16:creationId xmlns:a16="http://schemas.microsoft.com/office/drawing/2014/main" id="{92EB74CC-3B3B-4092-97EC-7DD6B16DE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5888"/>
            <a:ext cx="8240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r>
              <a:rPr kumimoji="0" lang="zh-CN" altLang="en-US" sz="3600" baseline="0">
                <a:solidFill>
                  <a:srgbClr val="000099"/>
                </a:solidFill>
              </a:rPr>
              <a:t>对于理想气体化学反应，</a:t>
            </a:r>
            <a:endParaRPr kumimoji="0" lang="zh-CN" altLang="en-US" sz="3600" baseline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7985E3EA-E330-4FBC-9555-41FB9752CA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FAF80-28F2-4548-BF0B-F5D1433698B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DB65D53B-24A2-474B-8603-7AEDA15F63CB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381750"/>
            <a:ext cx="90963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D2AC1A6D-6C2E-4443-A229-E32568A3E829}" type="slidenum">
              <a:rPr kumimoji="0" lang="en-US" altLang="zh-CN" sz="1400" b="0" baseline="0">
                <a:latin typeface="Arial" panose="020B0604020202020204" pitchFamily="34" charset="0"/>
              </a:rPr>
              <a:pPr algn="r"/>
              <a:t>5</a:t>
            </a:fld>
            <a:endParaRPr kumimoji="0" lang="en-US" altLang="zh-CN" sz="1400" b="0" baseline="0">
              <a:latin typeface="Arial" panose="020B0604020202020204" pitchFamily="34" charset="0"/>
            </a:endParaRPr>
          </a:p>
        </p:txBody>
      </p:sp>
      <p:sp>
        <p:nvSpPr>
          <p:cNvPr id="735236" name="Rectangle 4">
            <a:extLst>
              <a:ext uri="{FF2B5EF4-FFF2-40B4-BE49-F238E27FC236}">
                <a16:creationId xmlns:a16="http://schemas.microsoft.com/office/drawing/2014/main" id="{A61AB18F-9A5E-485E-BB65-073F8300E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8913"/>
            <a:ext cx="8640763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自发反应：</a:t>
            </a:r>
          </a:p>
          <a:p>
            <a:pPr algn="just">
              <a:lnSpc>
                <a:spcPct val="110000"/>
              </a:lnSpc>
            </a:pP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    如果在给定的一组条件下，一个化学反应可以正向进行到显著程度，就称为自发反应。</a:t>
            </a:r>
          </a:p>
        </p:txBody>
      </p:sp>
      <p:sp>
        <p:nvSpPr>
          <p:cNvPr id="735237" name="Rectangle 4">
            <a:extLst>
              <a:ext uri="{FF2B5EF4-FFF2-40B4-BE49-F238E27FC236}">
                <a16:creationId xmlns:a16="http://schemas.microsoft.com/office/drawing/2014/main" id="{69C471F0-F87A-4F0A-99FA-FD5F97B20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57563"/>
            <a:ext cx="84963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3600" baseline="0">
                <a:solidFill>
                  <a:schemeClr val="bg1"/>
                </a:solidFill>
              </a:rPr>
              <a:t>有些反应，只有在特定的条件下才能自发进行，否则不能。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A1236A01-8043-40CF-8B54-A7D9C5BDD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47C13-8BC2-4696-B839-95C19AC1B68E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7" name="灯片编号占位符 2">
            <a:extLst>
              <a:ext uri="{FF2B5EF4-FFF2-40B4-BE49-F238E27FC236}">
                <a16:creationId xmlns:a16="http://schemas.microsoft.com/office/drawing/2014/main" id="{E22A8BC1-AF92-4157-9924-DA89CC146E58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381750"/>
            <a:ext cx="90963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C4D04F10-C2C2-45AC-88A5-182E514B5481}" type="slidenum">
              <a:rPr kumimoji="0" lang="en-US" altLang="zh-CN" sz="1400" b="0" baseline="0">
                <a:latin typeface="Arial" panose="020B0604020202020204" pitchFamily="34" charset="0"/>
              </a:rPr>
              <a:pPr algn="r"/>
              <a:t>50</a:t>
            </a:fld>
            <a:endParaRPr kumimoji="0" lang="en-US" altLang="zh-CN" sz="1400" b="0" baseline="0">
              <a:latin typeface="Arial" panose="020B0604020202020204" pitchFamily="34" charset="0"/>
            </a:endParaRP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7F80AF5A-47E4-44E4-8BF8-09C91F400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3375"/>
            <a:ext cx="82407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r>
              <a:rPr kumimoji="0" lang="zh-CN" altLang="en-US" sz="3600" baseline="0">
                <a:solidFill>
                  <a:srgbClr val="000099"/>
                </a:solidFill>
              </a:rPr>
              <a:t>对于水溶液中的化学反应，</a:t>
            </a:r>
            <a:endParaRPr kumimoji="0" lang="zh-CN" altLang="en-US" sz="3600" baseline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727046" name="Rectangle 9">
            <a:extLst>
              <a:ext uri="{FF2B5EF4-FFF2-40B4-BE49-F238E27FC236}">
                <a16:creationId xmlns:a16="http://schemas.microsoft.com/office/drawing/2014/main" id="{779D731A-C60F-4721-B514-9999C7CB1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573463"/>
            <a:ext cx="864235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60000"/>
              </a:lnSpc>
            </a:pPr>
            <a:r>
              <a:rPr kumimoji="0" lang="en-US" altLang="zh-CN" sz="3600" i="1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3600" baseline="-25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kumimoji="0" lang="zh-CN" altLang="en-US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为参与反应的物质</a:t>
            </a:r>
            <a:r>
              <a:rPr kumimoji="0" lang="en-US" altLang="zh-CN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的物质的量浓度， </a:t>
            </a:r>
          </a:p>
          <a:p>
            <a:pPr algn="just">
              <a:lnSpc>
                <a:spcPct val="160000"/>
              </a:lnSpc>
            </a:pP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6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Ɵ</a:t>
            </a:r>
            <a:r>
              <a:rPr lang="en-US" altLang="zh-CN" sz="3600" baseline="50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为标准浓度 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(</a:t>
            </a: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600">
                <a:solidFill>
                  <a:schemeClr val="bg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Ɵ</a:t>
            </a:r>
            <a:r>
              <a:rPr lang="en-US" altLang="zh-CN" sz="3600" baseline="50000">
                <a:solidFill>
                  <a:schemeClr val="bg2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sym typeface="Webdings" panose="05030102010509060703" pitchFamily="18" charset="2"/>
              </a:rPr>
              <a:t>= 1 mol•dm</a:t>
            </a:r>
            <a:r>
              <a:rPr lang="en-US" altLang="zh-CN" sz="36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3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sym typeface="Webdings" panose="05030102010509060703" pitchFamily="18" charset="2"/>
              </a:rPr>
              <a:t>, </a:t>
            </a:r>
          </a:p>
          <a:p>
            <a:pPr algn="just">
              <a:lnSpc>
                <a:spcPct val="160000"/>
              </a:lnSpc>
            </a:pPr>
            <a:r>
              <a:rPr kumimoji="0" lang="en-US" altLang="zh-CN" sz="3600" i="1" baseline="0">
                <a:solidFill>
                  <a:schemeClr val="bg2"/>
                </a:solidFill>
                <a:cs typeface="Times New Roman" panose="02020603050405020304" pitchFamily="18" charset="0"/>
              </a:rPr>
              <a:t>c</a:t>
            </a:r>
            <a:r>
              <a:rPr kumimoji="0" lang="en-US" altLang="zh-CN" sz="3600" baseline="-25000">
                <a:solidFill>
                  <a:schemeClr val="bg2"/>
                </a:solidFill>
                <a:cs typeface="Times New Roman" panose="02020603050405020304" pitchFamily="18" charset="0"/>
              </a:rPr>
              <a:t>B</a:t>
            </a:r>
            <a:r>
              <a:rPr kumimoji="0" lang="en-US" altLang="zh-CN" sz="3600" baseline="0">
                <a:solidFill>
                  <a:schemeClr val="bg2"/>
                </a:solidFill>
                <a:cs typeface="Times New Roman" panose="02020603050405020304" pitchFamily="18" charset="0"/>
              </a:rPr>
              <a:t>/</a:t>
            </a:r>
            <a:r>
              <a:rPr lang="en-US" altLang="zh-CN" sz="3600" i="1" baseline="0">
                <a:solidFill>
                  <a:schemeClr val="bg2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3600">
                <a:solidFill>
                  <a:schemeClr val="bg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Ɵ </a:t>
            </a:r>
            <a:r>
              <a:rPr lang="zh-CN" altLang="en-US" sz="3600" baseline="0">
                <a:solidFill>
                  <a:schemeClr val="bg2"/>
                </a:solidFill>
                <a:cs typeface="Times New Roman" panose="02020603050405020304" pitchFamily="18" charset="0"/>
                <a:sym typeface="Webdings" panose="05030102010509060703" pitchFamily="18" charset="2"/>
              </a:rPr>
              <a:t>称为相对浓度</a:t>
            </a:r>
            <a:r>
              <a:rPr lang="zh-CN" altLang="en-US" sz="3600">
                <a:solidFill>
                  <a:schemeClr val="bg2"/>
                </a:solidFill>
                <a:cs typeface="Times New Roman" panose="02020603050405020304" pitchFamily="18" charset="0"/>
                <a:sym typeface="Webdings" panose="05030102010509060703" pitchFamily="18" charset="2"/>
              </a:rPr>
              <a:t> </a:t>
            </a:r>
            <a:r>
              <a:rPr lang="zh-CN" altLang="en-US" sz="3600" baseline="0">
                <a:solidFill>
                  <a:schemeClr val="bg2"/>
                </a:solidFill>
                <a:ea typeface="楷体_GB2312" pitchFamily="49" charset="-122"/>
                <a:sym typeface="Webdings" panose="05030102010509060703" pitchFamily="18" charset="2"/>
              </a:rPr>
              <a:t>。</a:t>
            </a:r>
          </a:p>
        </p:txBody>
      </p:sp>
      <p:graphicFrame>
        <p:nvGraphicFramePr>
          <p:cNvPr id="727048" name="Object 8">
            <a:extLst>
              <a:ext uri="{FF2B5EF4-FFF2-40B4-BE49-F238E27FC236}">
                <a16:creationId xmlns:a16="http://schemas.microsoft.com/office/drawing/2014/main" id="{E1E03B3E-D711-4165-8C82-402D5D4CE6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288" y="1052513"/>
          <a:ext cx="57912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50" name="公式" r:id="rId3" imgW="1600200" imgH="342720" progId="Equation.3">
                  <p:embed/>
                </p:oleObj>
              </mc:Choice>
              <mc:Fallback>
                <p:oleObj name="公式" r:id="rId3" imgW="1600200" imgH="342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1052513"/>
                        <a:ext cx="5791200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9" name="Object 9">
            <a:extLst>
              <a:ext uri="{FF2B5EF4-FFF2-40B4-BE49-F238E27FC236}">
                <a16:creationId xmlns:a16="http://schemas.microsoft.com/office/drawing/2014/main" id="{8024916D-F7EA-49E0-AE43-61FE0333A6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276475"/>
          <a:ext cx="8713787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51" name="公式" r:id="rId5" imgW="2501640" imgH="380880" progId="Equation.3">
                  <p:embed/>
                </p:oleObj>
              </mc:Choice>
              <mc:Fallback>
                <p:oleObj name="公式" r:id="rId5" imgW="2501640" imgH="380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276475"/>
                        <a:ext cx="8713787" cy="12414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1BC3F6DF-D737-4E05-BD66-A3DCB387AF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AB325-C43A-44E8-8DBB-BBB72BD1F43B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728066" name="Rectangle 2">
            <a:extLst>
              <a:ext uri="{FF2B5EF4-FFF2-40B4-BE49-F238E27FC236}">
                <a16:creationId xmlns:a16="http://schemas.microsoft.com/office/drawing/2014/main" id="{648E682F-29D1-49F6-954C-02AC573C5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692150"/>
            <a:ext cx="8820150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0" tIns="45709" rIns="91420" bIns="45709"/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813" indent="-227013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3013" indent="-227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0213" indent="-227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413" indent="-227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613" indent="-227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</a:rPr>
              <a:t>a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A(aq) + </a:t>
            </a: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</a:rPr>
              <a:t>b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B(aq) = </a:t>
            </a: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</a:rPr>
              <a:t>g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G(aq)  + </a:t>
            </a: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</a:rPr>
              <a:t>h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H(aq) </a:t>
            </a:r>
          </a:p>
        </p:txBody>
      </p:sp>
      <p:graphicFrame>
        <p:nvGraphicFramePr>
          <p:cNvPr id="728068" name="Object 4">
            <a:extLst>
              <a:ext uri="{FF2B5EF4-FFF2-40B4-BE49-F238E27FC236}">
                <a16:creationId xmlns:a16="http://schemas.microsoft.com/office/drawing/2014/main" id="{29253CB1-27E6-4650-9B2A-BE88B98156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350" y="1628775"/>
          <a:ext cx="8045450" cy="394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70" name="公式" r:id="rId3" imgW="1942920" imgH="1015920" progId="Equation.3">
                  <p:embed/>
                </p:oleObj>
              </mc:Choice>
              <mc:Fallback>
                <p:oleObj name="公式" r:id="rId3" imgW="1942920" imgH="1015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1628775"/>
                        <a:ext cx="8045450" cy="39401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5">
            <a:extLst>
              <a:ext uri="{FF2B5EF4-FFF2-40B4-BE49-F238E27FC236}">
                <a16:creationId xmlns:a16="http://schemas.microsoft.com/office/drawing/2014/main" id="{C728A350-909F-4B9E-8B44-CB4780778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5888"/>
            <a:ext cx="8240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r>
              <a:rPr kumimoji="0" lang="zh-CN" altLang="en-US" sz="3600" baseline="0">
                <a:solidFill>
                  <a:srgbClr val="000099"/>
                </a:solidFill>
              </a:rPr>
              <a:t>对于水溶液中的化学反应，</a:t>
            </a:r>
            <a:endParaRPr kumimoji="0" lang="zh-CN" altLang="en-US" sz="3600" baseline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>
            <a:extLst>
              <a:ext uri="{FF2B5EF4-FFF2-40B4-BE49-F238E27FC236}">
                <a16:creationId xmlns:a16="http://schemas.microsoft.com/office/drawing/2014/main" id="{91A3BB9D-E075-4D29-BC61-088CA1F0BC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2064E-30BA-4AF9-8F8C-44AE1FF036B2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729090" name="Rectangle 2">
            <a:extLst>
              <a:ext uri="{FF2B5EF4-FFF2-40B4-BE49-F238E27FC236}">
                <a16:creationId xmlns:a16="http://schemas.microsoft.com/office/drawing/2014/main" id="{54AC11E6-326D-4159-8DEC-987A4BF8F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92150"/>
            <a:ext cx="8820150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0" tIns="45709" rIns="91420" bIns="45709"/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813" indent="-227013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3013" indent="-227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0213" indent="-227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413" indent="-227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613" indent="-227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</a:rPr>
              <a:t>a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A(</a:t>
            </a: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</a:rPr>
              <a:t>l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) + </a:t>
            </a: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</a:rPr>
              <a:t>b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B(aq)  =  </a:t>
            </a: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</a:rPr>
              <a:t>g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G(s)  + </a:t>
            </a: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</a:rPr>
              <a:t>h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H(g) </a:t>
            </a:r>
          </a:p>
        </p:txBody>
      </p:sp>
      <p:graphicFrame>
        <p:nvGraphicFramePr>
          <p:cNvPr id="729092" name="Object 4">
            <a:extLst>
              <a:ext uri="{FF2B5EF4-FFF2-40B4-BE49-F238E27FC236}">
                <a16:creationId xmlns:a16="http://schemas.microsoft.com/office/drawing/2014/main" id="{1839D0B8-6E30-4A5C-A0A0-99E965D61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420938"/>
          <a:ext cx="7704138" cy="397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04" name="公式" r:id="rId3" imgW="1892160" imgH="1041120" progId="Equation.3">
                  <p:embed/>
                </p:oleObj>
              </mc:Choice>
              <mc:Fallback>
                <p:oleObj name="公式" r:id="rId3" imgW="1892160" imgH="1041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420938"/>
                        <a:ext cx="7704138" cy="39719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5">
            <a:extLst>
              <a:ext uri="{FF2B5EF4-FFF2-40B4-BE49-F238E27FC236}">
                <a16:creationId xmlns:a16="http://schemas.microsoft.com/office/drawing/2014/main" id="{4CE8876D-A8B3-44E8-98FF-3D4694E8E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5888"/>
            <a:ext cx="8240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r>
              <a:rPr kumimoji="0" lang="zh-CN" altLang="en-US" sz="3600" baseline="0">
                <a:solidFill>
                  <a:srgbClr val="000099"/>
                </a:solidFill>
              </a:rPr>
              <a:t>对于多相化学反应，</a:t>
            </a:r>
            <a:endParaRPr kumimoji="0" lang="zh-CN" altLang="en-US" sz="3600" baseline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grpSp>
        <p:nvGrpSpPr>
          <p:cNvPr id="729103" name="Group 15">
            <a:extLst>
              <a:ext uri="{FF2B5EF4-FFF2-40B4-BE49-F238E27FC236}">
                <a16:creationId xmlns:a16="http://schemas.microsoft.com/office/drawing/2014/main" id="{8B96BAD1-380C-4C6D-B54A-9C6FBFDABFFE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1268413"/>
            <a:ext cx="5976938" cy="935037"/>
            <a:chOff x="1020" y="754"/>
            <a:chExt cx="3765" cy="589"/>
          </a:xfrm>
        </p:grpSpPr>
        <p:sp>
          <p:nvSpPr>
            <p:cNvPr id="729100" name="AutoShape 12">
              <a:extLst>
                <a:ext uri="{FF2B5EF4-FFF2-40B4-BE49-F238E27FC236}">
                  <a16:creationId xmlns:a16="http://schemas.microsoft.com/office/drawing/2014/main" id="{E46CBAAD-2BC9-4605-A40E-62D23CAA4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935"/>
              <a:ext cx="3765" cy="408"/>
            </a:xfrm>
            <a:prstGeom prst="wedgeRectCallout">
              <a:avLst>
                <a:gd name="adj1" fmla="val -22375"/>
                <a:gd name="adj2" fmla="val -41421"/>
              </a:avLst>
            </a:prstGeom>
            <a:noFill/>
            <a:ln w="508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3200" baseline="0">
                  <a:solidFill>
                    <a:schemeClr val="bg1"/>
                  </a:solidFill>
                </a:rPr>
                <a:t>纯液体和纯固体不写进反应商中</a:t>
              </a:r>
            </a:p>
          </p:txBody>
        </p:sp>
        <p:sp>
          <p:nvSpPr>
            <p:cNvPr id="729101" name="Line 13">
              <a:extLst>
                <a:ext uri="{FF2B5EF4-FFF2-40B4-BE49-F238E27FC236}">
                  <a16:creationId xmlns:a16="http://schemas.microsoft.com/office/drawing/2014/main" id="{B8C30E91-0951-4ED3-B2FB-2E3518BFDA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29" y="754"/>
              <a:ext cx="589" cy="181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102" name="Line 14">
              <a:extLst>
                <a:ext uri="{FF2B5EF4-FFF2-40B4-BE49-F238E27FC236}">
                  <a16:creationId xmlns:a16="http://schemas.microsoft.com/office/drawing/2014/main" id="{75B10393-895E-444F-98FF-641F84DE1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754"/>
              <a:ext cx="318" cy="181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EEF77C5D-41A0-4EAE-8063-B51254A6E1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3F71A-0F76-4775-A804-140D1D0067B1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99682" name="Rectangle 2">
            <a:extLst>
              <a:ext uri="{FF2B5EF4-FFF2-40B4-BE49-F238E27FC236}">
                <a16:creationId xmlns:a16="http://schemas.microsoft.com/office/drawing/2014/main" id="{F17A79ED-F719-4336-967F-1376C7A35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8913"/>
            <a:ext cx="859631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3600" baseline="0">
                <a:solidFill>
                  <a:schemeClr val="bg2"/>
                </a:solidFill>
                <a:ea typeface="楷体_GB2312" pitchFamily="49" charset="-122"/>
              </a:rPr>
              <a:t>例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2.3 </a:t>
            </a:r>
            <a:r>
              <a:rPr lang="zh-CN" altLang="en-US" sz="3600" baseline="0">
                <a:solidFill>
                  <a:schemeClr val="bg2"/>
                </a:solidFill>
                <a:ea typeface="楷体_GB2312" pitchFamily="49" charset="-122"/>
              </a:rPr>
              <a:t>由甲醇制备甲烷的反应，在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25℃</a:t>
            </a:r>
            <a:r>
              <a:rPr lang="zh-CN" altLang="en-US" sz="3600" baseline="0">
                <a:solidFill>
                  <a:schemeClr val="bg2"/>
                </a:solidFill>
                <a:ea typeface="楷体_GB2312" pitchFamily="49" charset="-122"/>
              </a:rPr>
              <a:t>标准状态下能否自发进行？若不能，计算标准状态下可以自发进行的最低温度。</a:t>
            </a:r>
          </a:p>
        </p:txBody>
      </p:sp>
      <p:sp>
        <p:nvSpPr>
          <p:cNvPr id="199688" name="Rectangle 8">
            <a:extLst>
              <a:ext uri="{FF2B5EF4-FFF2-40B4-BE49-F238E27FC236}">
                <a16:creationId xmlns:a16="http://schemas.microsoft.com/office/drawing/2014/main" id="{0E5A24A4-FE76-4DCE-A15B-1F8142EB3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221163"/>
            <a:ext cx="885666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600" baseline="-25000">
                <a:solidFill>
                  <a:schemeClr val="bg2"/>
                </a:solidFill>
                <a:ea typeface="楷体_GB2312" pitchFamily="49" charset="-122"/>
              </a:rPr>
              <a:t>f</a:t>
            </a: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</a:rPr>
              <a:t>G</a:t>
            </a:r>
            <a:r>
              <a:rPr lang="en-US" altLang="zh-CN" sz="36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3600">
                <a:solidFill>
                  <a:schemeClr val="bg2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aseline="0">
                <a:solidFill>
                  <a:schemeClr val="bg2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/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kJ</a:t>
            </a:r>
            <a:r>
              <a:rPr lang="en-US" altLang="zh-CN" sz="3600">
                <a:solidFill>
                  <a:schemeClr val="bg2"/>
                </a:solidFill>
                <a:ea typeface="楷体_GB2312" pitchFamily="49" charset="-122"/>
              </a:rPr>
              <a:t>.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mol</a:t>
            </a:r>
            <a:r>
              <a:rPr lang="en-US" altLang="zh-CN" sz="3600">
                <a:solidFill>
                  <a:schemeClr val="bg2"/>
                </a:solidFill>
                <a:ea typeface="Arial Unicode MS" pitchFamily="34" charset="-122"/>
                <a:sym typeface="Symbol" panose="05050102010706020507" pitchFamily="18" charset="2"/>
              </a:rPr>
              <a:t>–</a:t>
            </a:r>
            <a:r>
              <a:rPr lang="en-US" altLang="zh-CN" sz="3600">
                <a:solidFill>
                  <a:schemeClr val="bg2"/>
                </a:solidFill>
                <a:ea typeface="楷体_GB2312" pitchFamily="49" charset="-122"/>
              </a:rPr>
              <a:t>1   </a:t>
            </a:r>
            <a:r>
              <a:rPr lang="en-US" altLang="zh-CN" sz="3600" baseline="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166.27     –50.72     0</a:t>
            </a:r>
            <a:r>
              <a:rPr lang="en-US" altLang="zh-CN" sz="3600">
                <a:solidFill>
                  <a:schemeClr val="bg2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429057" name="Text Box 1">
            <a:extLst>
              <a:ext uri="{FF2B5EF4-FFF2-40B4-BE49-F238E27FC236}">
                <a16:creationId xmlns:a16="http://schemas.microsoft.com/office/drawing/2014/main" id="{82DAC499-C39A-49EC-9486-D1E051875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1916113"/>
            <a:ext cx="7956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aseline="0">
                <a:solidFill>
                  <a:schemeClr val="bg2"/>
                </a:solidFill>
              </a:rPr>
              <a:t>CH</a:t>
            </a:r>
            <a:r>
              <a:rPr lang="en-US" altLang="zh-CN" sz="4000" baseline="-25000">
                <a:solidFill>
                  <a:schemeClr val="bg2"/>
                </a:solidFill>
              </a:rPr>
              <a:t>3</a:t>
            </a:r>
            <a:r>
              <a:rPr lang="en-US" altLang="zh-CN" sz="4000" baseline="0">
                <a:solidFill>
                  <a:schemeClr val="bg2"/>
                </a:solidFill>
              </a:rPr>
              <a:t>OH(l) </a:t>
            </a:r>
            <a:r>
              <a:rPr lang="en-US" altLang="zh-CN" sz="4000" baseline="0">
                <a:solidFill>
                  <a:schemeClr val="bg2"/>
                </a:solidFill>
                <a:sym typeface="Symbol" panose="05050102010706020507" pitchFamily="18" charset="2"/>
              </a:rPr>
              <a:t>= CH</a:t>
            </a:r>
            <a:r>
              <a:rPr lang="en-US" altLang="zh-CN" sz="4000" baseline="-25000">
                <a:solidFill>
                  <a:schemeClr val="bg2"/>
                </a:solidFill>
                <a:sym typeface="Symbol" panose="05050102010706020507" pitchFamily="18" charset="2"/>
              </a:rPr>
              <a:t>4</a:t>
            </a:r>
            <a:r>
              <a:rPr lang="en-US" altLang="zh-CN" sz="4000" baseline="0">
                <a:solidFill>
                  <a:schemeClr val="bg2"/>
                </a:solidFill>
                <a:sym typeface="Symbol" panose="05050102010706020507" pitchFamily="18" charset="2"/>
              </a:rPr>
              <a:t>(g) + 1/2O</a:t>
            </a:r>
            <a:r>
              <a:rPr lang="en-US" altLang="zh-CN" sz="4000" baseline="-25000">
                <a:solidFill>
                  <a:schemeClr val="bg2"/>
                </a:solidFill>
                <a:sym typeface="Symbol" panose="05050102010706020507" pitchFamily="18" charset="2"/>
              </a:rPr>
              <a:t>2</a:t>
            </a:r>
            <a:r>
              <a:rPr lang="en-US" altLang="zh-CN" sz="4000" baseline="0">
                <a:solidFill>
                  <a:schemeClr val="bg2"/>
                </a:solidFill>
                <a:sym typeface="Symbol" panose="05050102010706020507" pitchFamily="18" charset="2"/>
              </a:rPr>
              <a:t>(g)</a:t>
            </a:r>
          </a:p>
        </p:txBody>
      </p:sp>
      <p:sp>
        <p:nvSpPr>
          <p:cNvPr id="429058" name="Rectangle 2">
            <a:extLst>
              <a:ext uri="{FF2B5EF4-FFF2-40B4-BE49-F238E27FC236}">
                <a16:creationId xmlns:a16="http://schemas.microsoft.com/office/drawing/2014/main" id="{DAD388DE-2DD5-4DC0-946B-B027CC61C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708275"/>
            <a:ext cx="8496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600" baseline="-25000">
                <a:solidFill>
                  <a:schemeClr val="bg2"/>
                </a:solidFill>
                <a:ea typeface="楷体_GB2312" pitchFamily="49" charset="-122"/>
              </a:rPr>
              <a:t>f</a:t>
            </a: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</a:rPr>
              <a:t>H</a:t>
            </a:r>
            <a:r>
              <a:rPr lang="en-US" altLang="zh-CN" sz="36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3600">
                <a:solidFill>
                  <a:schemeClr val="bg2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/kJ</a:t>
            </a:r>
            <a:r>
              <a:rPr lang="en-US" altLang="zh-CN" sz="3600">
                <a:solidFill>
                  <a:schemeClr val="bg2"/>
                </a:solidFill>
                <a:ea typeface="楷体_GB2312" pitchFamily="49" charset="-122"/>
              </a:rPr>
              <a:t>.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mol</a:t>
            </a:r>
            <a:r>
              <a:rPr lang="en-US" altLang="zh-CN" sz="360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sz="3600">
                <a:solidFill>
                  <a:schemeClr val="bg2"/>
                </a:solidFill>
                <a:ea typeface="楷体_GB2312" pitchFamily="49" charset="-122"/>
              </a:rPr>
              <a:t>1   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–238.66     –74.81     0</a:t>
            </a:r>
          </a:p>
        </p:txBody>
      </p:sp>
      <p:sp>
        <p:nvSpPr>
          <p:cNvPr id="429059" name="Rectangle 3">
            <a:extLst>
              <a:ext uri="{FF2B5EF4-FFF2-40B4-BE49-F238E27FC236}">
                <a16:creationId xmlns:a16="http://schemas.microsoft.com/office/drawing/2014/main" id="{292ECB04-7F4F-421B-A2AE-36C6EDC76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429000"/>
            <a:ext cx="8510587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</a:rPr>
              <a:t>S</a:t>
            </a:r>
            <a:r>
              <a:rPr lang="en-US" altLang="zh-CN" sz="36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3600">
                <a:solidFill>
                  <a:schemeClr val="bg2"/>
                </a:solidFill>
                <a:sym typeface="Symbol" panose="05050102010706020507" pitchFamily="18" charset="2"/>
              </a:rPr>
              <a:t>Ɵ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/J</a:t>
            </a:r>
            <a:r>
              <a:rPr lang="en-US" altLang="zh-CN" sz="3600">
                <a:solidFill>
                  <a:schemeClr val="bg2"/>
                </a:solidFill>
                <a:ea typeface="楷体_GB2312" pitchFamily="49" charset="-122"/>
              </a:rPr>
              <a:t>.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mol</a:t>
            </a:r>
            <a:r>
              <a:rPr lang="en-US" altLang="zh-CN" sz="36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–</a:t>
            </a:r>
            <a:r>
              <a:rPr lang="en-US" altLang="zh-CN" sz="3600">
                <a:solidFill>
                  <a:schemeClr val="bg2"/>
                </a:solidFill>
                <a:ea typeface="楷体_GB2312" pitchFamily="49" charset="-122"/>
              </a:rPr>
              <a:t>1.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K</a:t>
            </a:r>
            <a:r>
              <a:rPr lang="en-US" altLang="zh-CN" sz="3600">
                <a:solidFill>
                  <a:schemeClr val="bg2"/>
                </a:solidFill>
                <a:ea typeface="楷体_GB2312" pitchFamily="49" charset="-122"/>
              </a:rPr>
              <a:t>–1      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126.8      186.26      205.14</a:t>
            </a:r>
          </a:p>
        </p:txBody>
      </p:sp>
    </p:spTree>
  </p:cSld>
  <p:clrMapOvr>
    <a:masterClrMapping/>
  </p:clrMapOvr>
  <p:transition spd="slow">
    <p:pull dir="r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11245E31-A382-4401-B3D7-6897FC228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20150-7A93-4FA6-9757-55D46ED8D6A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732164" name="Rectangle 4">
            <a:extLst>
              <a:ext uri="{FF2B5EF4-FFF2-40B4-BE49-F238E27FC236}">
                <a16:creationId xmlns:a16="http://schemas.microsoft.com/office/drawing/2014/main" id="{7E4FC386-FCA4-4414-9B35-0DD2F2418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5888"/>
            <a:ext cx="8712200" cy="495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8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8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2.3 </a:t>
            </a:r>
            <a:r>
              <a:rPr lang="zh-CN" altLang="en-US" sz="38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解：</a:t>
            </a:r>
          </a:p>
          <a:p>
            <a:pPr algn="l">
              <a:lnSpc>
                <a:spcPct val="120000"/>
              </a:lnSpc>
            </a:pPr>
            <a:r>
              <a:rPr lang="zh-CN" altLang="en-US" sz="38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800" baseline="-25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3800" i="1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3800" baseline="-25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380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Ɵ</a:t>
            </a:r>
            <a:r>
              <a:rPr lang="en-US" altLang="zh-CN" sz="3800" baseline="-25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8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8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800" baseline="-25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800" i="1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3800" baseline="-25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380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Ɵ </a:t>
            </a:r>
            <a:r>
              <a:rPr lang="en-US" altLang="zh-CN" sz="3800" baseline="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(CH</a:t>
            </a:r>
            <a:r>
              <a:rPr lang="en-US" altLang="zh-CN" sz="3800" baseline="-2500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3800" baseline="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, g)</a:t>
            </a:r>
            <a:r>
              <a:rPr lang="en-US" altLang="zh-CN" sz="38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 + ½ </a:t>
            </a:r>
            <a:r>
              <a:rPr lang="en-US" altLang="zh-CN" sz="38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800" baseline="-25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800" i="1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3800" baseline="-25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380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Ɵ</a:t>
            </a:r>
            <a:r>
              <a:rPr lang="en-US" altLang="zh-CN" sz="3800" baseline="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(O</a:t>
            </a:r>
            <a:r>
              <a:rPr lang="en-US" altLang="zh-CN" sz="3800" baseline="-2500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3800" baseline="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, g)</a:t>
            </a:r>
          </a:p>
          <a:p>
            <a:pPr algn="l">
              <a:lnSpc>
                <a:spcPct val="120000"/>
              </a:lnSpc>
            </a:pPr>
            <a:r>
              <a:rPr lang="en-US" altLang="zh-CN" sz="3800" baseline="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3800" baseline="-25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8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</a:t>
            </a:r>
            <a:r>
              <a:rPr lang="en-US" altLang="zh-CN" sz="3800" baseline="-25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800" i="1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3800" baseline="-25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380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Ɵ</a:t>
            </a:r>
            <a:r>
              <a:rPr lang="en-US" altLang="zh-CN" sz="3800" baseline="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(CH</a:t>
            </a:r>
            <a:r>
              <a:rPr lang="en-US" altLang="zh-CN" sz="3800" baseline="-2500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3800" baseline="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OH, l)</a:t>
            </a:r>
            <a:r>
              <a:rPr lang="en-US" altLang="zh-CN" sz="38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en-US" altLang="zh-CN" sz="38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= [–50.72 + 0 </a:t>
            </a:r>
            <a:r>
              <a:rPr lang="en-US" altLang="zh-CN" sz="38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8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(–166.27)] kJ</a:t>
            </a:r>
            <a:r>
              <a:rPr lang="en-US" altLang="zh-CN" sz="38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8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mol</a:t>
            </a:r>
            <a:r>
              <a:rPr lang="en-US" altLang="zh-CN" sz="38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–1</a:t>
            </a:r>
          </a:p>
          <a:p>
            <a:pPr algn="l">
              <a:lnSpc>
                <a:spcPct val="120000"/>
              </a:lnSpc>
            </a:pPr>
            <a:r>
              <a:rPr lang="en-US" altLang="zh-CN" sz="38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= 115.55 kJ</a:t>
            </a:r>
            <a:r>
              <a:rPr lang="en-US" altLang="zh-CN" sz="38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8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mol</a:t>
            </a:r>
            <a:r>
              <a:rPr lang="en-US" altLang="zh-CN" sz="38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sz="38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 &gt; 0, </a:t>
            </a:r>
          </a:p>
          <a:p>
            <a:pPr algn="l">
              <a:lnSpc>
                <a:spcPct val="120000"/>
              </a:lnSpc>
            </a:pPr>
            <a:r>
              <a:rPr lang="zh-CN" altLang="en-US" sz="38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sz="38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25 ℃</a:t>
            </a:r>
            <a:r>
              <a:rPr lang="zh-CN" altLang="en-US" sz="38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标准状态下该反应不能自发进行。</a:t>
            </a:r>
          </a:p>
        </p:txBody>
      </p:sp>
      <p:sp>
        <p:nvSpPr>
          <p:cNvPr id="732167" name="Text Box 7">
            <a:extLst>
              <a:ext uri="{FF2B5EF4-FFF2-40B4-BE49-F238E27FC236}">
                <a16:creationId xmlns:a16="http://schemas.microsoft.com/office/drawing/2014/main" id="{89552B40-B5B8-4008-BC06-0F55EC846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445125"/>
            <a:ext cx="3960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aseline="0">
                <a:solidFill>
                  <a:schemeClr val="hlink"/>
                </a:solidFill>
              </a:rPr>
              <a:t>※ </a:t>
            </a:r>
            <a:r>
              <a:rPr lang="zh-CN" altLang="en-US" sz="4000" baseline="0">
                <a:solidFill>
                  <a:schemeClr val="hlink"/>
                </a:solidFill>
              </a:rPr>
              <a:t>注意解题步骤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3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3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3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636A37DB-7B34-40EF-8919-988584FF2C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F87E6-39F4-4727-9E50-DDC19890EFF4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740356" name="Rectangle 4">
            <a:extLst>
              <a:ext uri="{FF2B5EF4-FFF2-40B4-BE49-F238E27FC236}">
                <a16:creationId xmlns:a16="http://schemas.microsoft.com/office/drawing/2014/main" id="{C0A14678-CB19-46DF-B568-E4D1F1CCE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20713"/>
            <a:ext cx="8964613" cy="576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600" baseline="-25000">
                <a:solidFill>
                  <a:schemeClr val="bg2"/>
                </a:solidFill>
                <a:ea typeface="楷体_GB2312" pitchFamily="49" charset="-122"/>
              </a:rPr>
              <a:t>r</a:t>
            </a: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</a:rPr>
              <a:t>H</a:t>
            </a:r>
            <a:r>
              <a:rPr lang="en-US" altLang="zh-CN" sz="36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3600">
                <a:solidFill>
                  <a:schemeClr val="bg2"/>
                </a:solidFill>
                <a:latin typeface="Arial Unicode MS" pitchFamily="34" charset="-122"/>
                <a:ea typeface="Arial Unicode MS" pitchFamily="34" charset="-122"/>
              </a:rPr>
              <a:t>Ɵ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(298 K) </a:t>
            </a:r>
          </a:p>
          <a:p>
            <a:pPr algn="l">
              <a:lnSpc>
                <a:spcPct val="110000"/>
              </a:lnSpc>
            </a:pP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= </a:t>
            </a:r>
            <a:r>
              <a:rPr lang="en-US" altLang="zh-CN" sz="38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800" baseline="-25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800" i="1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3800" baseline="-25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380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Ɵ </a:t>
            </a:r>
            <a:r>
              <a:rPr lang="en-US" altLang="zh-CN" sz="3800" baseline="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(CH</a:t>
            </a:r>
            <a:r>
              <a:rPr lang="en-US" altLang="zh-CN" sz="3800" baseline="-2500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3800" baseline="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, g)</a:t>
            </a:r>
            <a:r>
              <a:rPr lang="en-US" altLang="zh-CN" sz="38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 + ½ </a:t>
            </a:r>
            <a:r>
              <a:rPr lang="en-US" altLang="zh-CN" sz="38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800" baseline="-25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800" i="1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3800" baseline="-25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380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Ɵ</a:t>
            </a:r>
            <a:r>
              <a:rPr lang="en-US" altLang="zh-CN" sz="3800" baseline="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(O</a:t>
            </a:r>
            <a:r>
              <a:rPr lang="en-US" altLang="zh-CN" sz="3800" baseline="-2500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3800" baseline="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, g)</a:t>
            </a:r>
          </a:p>
          <a:p>
            <a:pPr algn="l">
              <a:lnSpc>
                <a:spcPct val="120000"/>
              </a:lnSpc>
            </a:pPr>
            <a:r>
              <a:rPr lang="en-US" altLang="zh-CN" sz="3800" baseline="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38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</a:t>
            </a:r>
            <a:r>
              <a:rPr lang="en-US" altLang="zh-CN" sz="3800" baseline="-25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800" i="1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3800" baseline="-250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380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Ɵ</a:t>
            </a:r>
            <a:r>
              <a:rPr lang="en-US" altLang="zh-CN" sz="3800" baseline="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(CH</a:t>
            </a:r>
            <a:r>
              <a:rPr lang="en-US" altLang="zh-CN" sz="3800" baseline="-2500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3800" baseline="0">
                <a:solidFill>
                  <a:schemeClr val="bg2"/>
                </a:solidFill>
                <a:ea typeface="Arial Unicode MS" pitchFamily="34" charset="-122"/>
                <a:cs typeface="Times New Roman" panose="02020603050405020304" pitchFamily="18" charset="0"/>
              </a:rPr>
              <a:t>OH, l)</a:t>
            </a:r>
            <a:r>
              <a:rPr lang="en-US" altLang="zh-CN" sz="38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3600" baseline="0">
              <a:solidFill>
                <a:schemeClr val="bg2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= [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74.81 + 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0 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(238.66)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] kJ</a:t>
            </a:r>
            <a:r>
              <a:rPr lang="en-US" altLang="zh-CN" sz="360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mol</a:t>
            </a:r>
            <a:r>
              <a:rPr lang="en-US" altLang="zh-CN" sz="3600">
                <a:solidFill>
                  <a:schemeClr val="bg2"/>
                </a:solidFill>
                <a:ea typeface="楷体_GB2312" pitchFamily="49" charset="-122"/>
              </a:rPr>
              <a:t>–1</a:t>
            </a:r>
            <a:endParaRPr lang="en-US" altLang="zh-CN" sz="3600" baseline="0">
              <a:solidFill>
                <a:schemeClr val="bg2"/>
              </a:solidFill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= 163.85 kJ</a:t>
            </a:r>
            <a:r>
              <a:rPr lang="en-US" altLang="zh-CN" sz="3600">
                <a:solidFill>
                  <a:schemeClr val="bg2"/>
                </a:solidFill>
                <a:ea typeface="楷体_GB2312" pitchFamily="49" charset="-122"/>
              </a:rPr>
              <a:t>.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mol</a:t>
            </a:r>
            <a:r>
              <a:rPr lang="en-US" altLang="zh-CN" sz="3600">
                <a:solidFill>
                  <a:schemeClr val="bg2"/>
                </a:solidFill>
                <a:ea typeface="楷体_GB2312" pitchFamily="49" charset="-122"/>
              </a:rPr>
              <a:t>–1</a:t>
            </a:r>
            <a:endParaRPr lang="en-US" altLang="zh-CN" sz="3600" baseline="0">
              <a:solidFill>
                <a:schemeClr val="bg2"/>
              </a:solidFill>
              <a:ea typeface="楷体_GB2312" pitchFamily="49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600" baseline="-25000">
                <a:solidFill>
                  <a:schemeClr val="bg2"/>
                </a:solidFill>
                <a:ea typeface="楷体_GB2312" pitchFamily="49" charset="-122"/>
              </a:rPr>
              <a:t>r</a:t>
            </a: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</a:rPr>
              <a:t>S</a:t>
            </a:r>
            <a:r>
              <a:rPr lang="en-US" altLang="zh-CN" sz="36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3600">
                <a:solidFill>
                  <a:schemeClr val="bg2"/>
                </a:solidFill>
                <a:latin typeface="Arial Unicode MS" pitchFamily="34" charset="-122"/>
                <a:ea typeface="Arial Unicode MS" pitchFamily="34" charset="-122"/>
              </a:rPr>
              <a:t>Ɵ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(298 K)</a:t>
            </a:r>
          </a:p>
          <a:p>
            <a:pPr algn="l">
              <a:lnSpc>
                <a:spcPct val="110000"/>
              </a:lnSpc>
            </a:pP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= </a:t>
            </a: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</a:rPr>
              <a:t>S</a:t>
            </a:r>
            <a:r>
              <a:rPr lang="en-US" altLang="zh-CN" sz="36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3600">
                <a:solidFill>
                  <a:schemeClr val="bg2"/>
                </a:solidFill>
                <a:ea typeface="Arial Unicode MS" pitchFamily="34" charset="-122"/>
              </a:rPr>
              <a:t>Ɵ</a:t>
            </a:r>
            <a:r>
              <a:rPr lang="en-US" altLang="zh-CN" sz="3600" baseline="0">
                <a:solidFill>
                  <a:schemeClr val="bg2"/>
                </a:solidFill>
                <a:ea typeface="Arial Unicode MS" pitchFamily="34" charset="-122"/>
              </a:rPr>
              <a:t>(CH</a:t>
            </a:r>
            <a:r>
              <a:rPr lang="en-US" altLang="zh-CN" sz="3600" baseline="-25000">
                <a:solidFill>
                  <a:schemeClr val="bg2"/>
                </a:solidFill>
                <a:ea typeface="Arial Unicode MS" pitchFamily="34" charset="-122"/>
              </a:rPr>
              <a:t>4</a:t>
            </a:r>
            <a:r>
              <a:rPr lang="en-US" altLang="zh-CN" sz="3600" baseline="0">
                <a:solidFill>
                  <a:schemeClr val="bg2"/>
                </a:solidFill>
                <a:ea typeface="Arial Unicode MS" pitchFamily="34" charset="-122"/>
              </a:rPr>
              <a:t>,g)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 + ½</a:t>
            </a: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</a:rPr>
              <a:t>S</a:t>
            </a:r>
            <a:r>
              <a:rPr lang="en-US" altLang="zh-CN" sz="36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3600">
                <a:solidFill>
                  <a:schemeClr val="bg2"/>
                </a:solidFill>
                <a:ea typeface="Arial Unicode MS" pitchFamily="34" charset="-122"/>
              </a:rPr>
              <a:t>Ɵ</a:t>
            </a:r>
            <a:r>
              <a:rPr lang="en-US" altLang="zh-CN" sz="3600" baseline="0">
                <a:solidFill>
                  <a:schemeClr val="bg2"/>
                </a:solidFill>
                <a:ea typeface="Arial Unicode MS" pitchFamily="34" charset="-122"/>
              </a:rPr>
              <a:t>(O</a:t>
            </a:r>
            <a:r>
              <a:rPr lang="en-US" altLang="zh-CN" sz="3600" baseline="-25000">
                <a:solidFill>
                  <a:schemeClr val="bg2"/>
                </a:solidFill>
                <a:ea typeface="Arial Unicode MS" pitchFamily="34" charset="-122"/>
              </a:rPr>
              <a:t>2</a:t>
            </a:r>
            <a:r>
              <a:rPr lang="en-US" altLang="zh-CN" sz="3600" baseline="0">
                <a:solidFill>
                  <a:schemeClr val="bg2"/>
                </a:solidFill>
                <a:ea typeface="Arial Unicode MS" pitchFamily="34" charset="-122"/>
              </a:rPr>
              <a:t>,g) 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 </a:t>
            </a:r>
            <a:r>
              <a:rPr lang="en-US" altLang="zh-CN" sz="3600" i="1" baseline="0">
                <a:solidFill>
                  <a:schemeClr val="bg2"/>
                </a:solidFill>
                <a:ea typeface="楷体_GB2312" pitchFamily="49" charset="-122"/>
              </a:rPr>
              <a:t>S</a:t>
            </a:r>
            <a:r>
              <a:rPr lang="en-US" altLang="zh-CN" sz="3600" baseline="-25000">
                <a:solidFill>
                  <a:schemeClr val="bg2"/>
                </a:solidFill>
                <a:ea typeface="楷体_GB2312" pitchFamily="49" charset="-122"/>
              </a:rPr>
              <a:t>m</a:t>
            </a:r>
            <a:r>
              <a:rPr lang="en-US" altLang="zh-CN" sz="3600">
                <a:solidFill>
                  <a:schemeClr val="bg2"/>
                </a:solidFill>
                <a:ea typeface="Arial Unicode MS" pitchFamily="34" charset="-122"/>
              </a:rPr>
              <a:t>Ɵ</a:t>
            </a:r>
            <a:r>
              <a:rPr lang="en-US" altLang="zh-CN" sz="3600" baseline="0">
                <a:solidFill>
                  <a:schemeClr val="bg2"/>
                </a:solidFill>
                <a:ea typeface="Arial Unicode MS" pitchFamily="34" charset="-122"/>
              </a:rPr>
              <a:t>(CH</a:t>
            </a:r>
            <a:r>
              <a:rPr lang="en-US" altLang="zh-CN" sz="3600" baseline="-25000">
                <a:solidFill>
                  <a:schemeClr val="bg2"/>
                </a:solidFill>
                <a:ea typeface="Arial Unicode MS" pitchFamily="34" charset="-122"/>
              </a:rPr>
              <a:t>3</a:t>
            </a:r>
            <a:r>
              <a:rPr lang="en-US" altLang="zh-CN" sz="3600" baseline="0">
                <a:solidFill>
                  <a:schemeClr val="bg2"/>
                </a:solidFill>
                <a:ea typeface="Arial Unicode MS" pitchFamily="34" charset="-122"/>
              </a:rPr>
              <a:t>OH,l)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 </a:t>
            </a:r>
          </a:p>
          <a:p>
            <a:pPr algn="l">
              <a:lnSpc>
                <a:spcPct val="110000"/>
              </a:lnSpc>
            </a:pP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=[186.26 + ½ 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 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205.14 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126.8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] J</a:t>
            </a:r>
            <a:r>
              <a:rPr lang="en-US" altLang="zh-CN" sz="3600">
                <a:solidFill>
                  <a:schemeClr val="bg2"/>
                </a:solidFill>
                <a:ea typeface="楷体_GB2312" pitchFamily="49" charset="-122"/>
              </a:rPr>
              <a:t>.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mol</a:t>
            </a:r>
            <a:r>
              <a:rPr lang="en-US" altLang="zh-CN" sz="3600">
                <a:solidFill>
                  <a:schemeClr val="bg2"/>
                </a:solidFill>
                <a:ea typeface="楷体_GB2312" pitchFamily="49" charset="-122"/>
              </a:rPr>
              <a:t>–1.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K</a:t>
            </a:r>
            <a:r>
              <a:rPr lang="en-US" altLang="zh-CN" sz="3600">
                <a:solidFill>
                  <a:schemeClr val="bg2"/>
                </a:solidFill>
                <a:ea typeface="楷体_GB2312" pitchFamily="49" charset="-122"/>
              </a:rPr>
              <a:t>–1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 </a:t>
            </a:r>
          </a:p>
          <a:p>
            <a:pPr algn="l">
              <a:lnSpc>
                <a:spcPct val="110000"/>
              </a:lnSpc>
            </a:pP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= 162.03 J</a:t>
            </a:r>
            <a:r>
              <a:rPr lang="en-US" altLang="zh-CN" sz="3600">
                <a:solidFill>
                  <a:schemeClr val="bg2"/>
                </a:solidFill>
                <a:ea typeface="楷体_GB2312" pitchFamily="49" charset="-122"/>
              </a:rPr>
              <a:t>.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mol</a:t>
            </a:r>
            <a:r>
              <a:rPr lang="en-US" altLang="zh-CN" sz="3600">
                <a:solidFill>
                  <a:schemeClr val="bg2"/>
                </a:solidFill>
                <a:ea typeface="楷体_GB2312" pitchFamily="49" charset="-122"/>
              </a:rPr>
              <a:t>–1.</a:t>
            </a:r>
            <a:r>
              <a:rPr lang="en-US" altLang="zh-CN" sz="3600" baseline="0">
                <a:solidFill>
                  <a:schemeClr val="bg2"/>
                </a:solidFill>
                <a:ea typeface="楷体_GB2312" pitchFamily="49" charset="-122"/>
              </a:rPr>
              <a:t>K</a:t>
            </a:r>
            <a:r>
              <a:rPr lang="en-US" altLang="zh-CN" sz="3600">
                <a:solidFill>
                  <a:schemeClr val="bg2"/>
                </a:solidFill>
                <a:ea typeface="楷体_GB2312" pitchFamily="49" charset="-122"/>
              </a:rPr>
              <a:t>–1</a:t>
            </a:r>
          </a:p>
        </p:txBody>
      </p:sp>
      <p:sp>
        <p:nvSpPr>
          <p:cNvPr id="740357" name="Text Box 5">
            <a:extLst>
              <a:ext uri="{FF2B5EF4-FFF2-40B4-BE49-F238E27FC236}">
                <a16:creationId xmlns:a16="http://schemas.microsoft.com/office/drawing/2014/main" id="{5C414DC9-6707-4A0E-90CD-57ED2BB55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3284538"/>
            <a:ext cx="4633913" cy="10763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aseline="0">
                <a:solidFill>
                  <a:schemeClr val="bg1"/>
                </a:solidFill>
              </a:rPr>
              <a:t>吸热、熵增</a:t>
            </a:r>
            <a:r>
              <a:rPr lang="en-US" altLang="zh-CN" sz="3200" baseline="0">
                <a:solidFill>
                  <a:schemeClr val="bg1"/>
                </a:solidFill>
              </a:rPr>
              <a:t>(+, +)</a:t>
            </a:r>
            <a:r>
              <a:rPr lang="zh-CN" altLang="en-US" sz="3200" baseline="0">
                <a:solidFill>
                  <a:schemeClr val="bg1"/>
                </a:solidFill>
              </a:rPr>
              <a:t>反应</a:t>
            </a:r>
          </a:p>
          <a:p>
            <a:r>
              <a:rPr lang="zh-CN" altLang="en-US" sz="3200" baseline="0">
                <a:solidFill>
                  <a:schemeClr val="bg1"/>
                </a:solidFill>
              </a:rPr>
              <a:t>低温非自发、高温自发</a:t>
            </a:r>
          </a:p>
        </p:txBody>
      </p:sp>
      <p:sp>
        <p:nvSpPr>
          <p:cNvPr id="740358" name="Rectangle 6">
            <a:extLst>
              <a:ext uri="{FF2B5EF4-FFF2-40B4-BE49-F238E27FC236}">
                <a16:creationId xmlns:a16="http://schemas.microsoft.com/office/drawing/2014/main" id="{D8855462-7E64-4091-9830-7BCCBBCD8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5888"/>
            <a:ext cx="1789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aseline="0">
                <a:solidFill>
                  <a:schemeClr val="bg2"/>
                </a:solidFill>
              </a:rPr>
              <a:t>例</a:t>
            </a:r>
            <a:r>
              <a:rPr lang="en-US" altLang="zh-CN" sz="2800" baseline="0">
                <a:solidFill>
                  <a:schemeClr val="bg2"/>
                </a:solidFill>
              </a:rPr>
              <a:t>2.3 </a:t>
            </a:r>
            <a:r>
              <a:rPr lang="zh-CN" altLang="en-US" sz="2800" baseline="0">
                <a:solidFill>
                  <a:schemeClr val="bg2"/>
                </a:solidFill>
              </a:rPr>
              <a:t>解：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0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0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40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40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4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id="{BC5EB241-A73B-4166-A1B9-B86A02861B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8B2C2-1F53-4716-890F-9DADBF9E8E7C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577538" name="Rectangle 2">
            <a:extLst>
              <a:ext uri="{FF2B5EF4-FFF2-40B4-BE49-F238E27FC236}">
                <a16:creationId xmlns:a16="http://schemas.microsoft.com/office/drawing/2014/main" id="{8A5E0901-25D1-465E-829A-CC3D81F82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88913"/>
            <a:ext cx="25479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2.3 </a:t>
            </a:r>
            <a:r>
              <a:rPr lang="zh-CN" altLang="en-US" sz="4000" baseline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577546" name="Rectangle 10">
            <a:extLst>
              <a:ext uri="{FF2B5EF4-FFF2-40B4-BE49-F238E27FC236}">
                <a16:creationId xmlns:a16="http://schemas.microsoft.com/office/drawing/2014/main" id="{9F61D1F0-40F9-4B42-917C-CAFCB5882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781300"/>
            <a:ext cx="541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= 1011 </a:t>
            </a:r>
            <a:r>
              <a:rPr lang="en-US" altLang="zh-CN" sz="4000" b="0" baseline="0">
                <a:solidFill>
                  <a:schemeClr val="bg2"/>
                </a:solidFill>
                <a:ea typeface="楷体_GB2312" pitchFamily="49" charset="-122"/>
              </a:rPr>
              <a:t>K 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(738 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C</a:t>
            </a:r>
            <a:r>
              <a:rPr lang="en-US" altLang="zh-CN" sz="4000" baseline="0">
                <a:solidFill>
                  <a:schemeClr val="bg2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577547" name="Rectangle 11">
            <a:extLst>
              <a:ext uri="{FF2B5EF4-FFF2-40B4-BE49-F238E27FC236}">
                <a16:creationId xmlns:a16="http://schemas.microsoft.com/office/drawing/2014/main" id="{89B56D95-676D-4F65-8167-569B8B29C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5829300"/>
            <a:ext cx="1841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endParaRPr lang="zh-CN" altLang="zh-CN" sz="3200">
              <a:solidFill>
                <a:schemeClr val="bg2"/>
              </a:solidFill>
              <a:sym typeface="Webdings" panose="05030102010509060703" pitchFamily="18" charset="2"/>
            </a:endParaRPr>
          </a:p>
        </p:txBody>
      </p:sp>
      <p:graphicFrame>
        <p:nvGraphicFramePr>
          <p:cNvPr id="577557" name="Object 21">
            <a:extLst>
              <a:ext uri="{FF2B5EF4-FFF2-40B4-BE49-F238E27FC236}">
                <a16:creationId xmlns:a16="http://schemas.microsoft.com/office/drawing/2014/main" id="{985694AD-EB25-4F7E-BA70-6B6C12E5AF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125538"/>
          <a:ext cx="8343900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60" name="公式" r:id="rId3" imgW="2641320" imgH="457200" progId="Equation.3">
                  <p:embed/>
                </p:oleObj>
              </mc:Choice>
              <mc:Fallback>
                <p:oleObj name="公式" r:id="rId3" imgW="264132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25538"/>
                        <a:ext cx="8343900" cy="14430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58" name="Rectangle 22">
            <a:extLst>
              <a:ext uri="{FF2B5EF4-FFF2-40B4-BE49-F238E27FC236}">
                <a16:creationId xmlns:a16="http://schemas.microsoft.com/office/drawing/2014/main" id="{8530C09E-DC31-4B1B-9C43-012546CC7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933825"/>
            <a:ext cx="8569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 baseline="0">
                <a:solidFill>
                  <a:schemeClr val="bg1"/>
                </a:solidFill>
                <a:ea typeface="楷体_GB2312" pitchFamily="49" charset="-122"/>
              </a:rPr>
              <a:t>当</a:t>
            </a:r>
            <a:r>
              <a:rPr lang="en-US" altLang="zh-CN" sz="4000" i="1" baseline="0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en-US" altLang="zh-CN" sz="4000" baseline="0">
                <a:solidFill>
                  <a:schemeClr val="bg1"/>
                </a:solidFill>
                <a:ea typeface="楷体_GB2312" pitchFamily="49" charset="-122"/>
              </a:rPr>
              <a:t> &gt; 1011 K </a:t>
            </a:r>
            <a:r>
              <a:rPr lang="zh-CN" altLang="en-US" sz="4000" baseline="0">
                <a:solidFill>
                  <a:schemeClr val="bg1"/>
                </a:solidFill>
                <a:ea typeface="楷体_GB2312" pitchFamily="49" charset="-122"/>
              </a:rPr>
              <a:t>时，反应可以自发进行。</a:t>
            </a:r>
          </a:p>
        </p:txBody>
      </p:sp>
      <p:sp>
        <p:nvSpPr>
          <p:cNvPr id="577559" name="Rectangle 23">
            <a:extLst>
              <a:ext uri="{FF2B5EF4-FFF2-40B4-BE49-F238E27FC236}">
                <a16:creationId xmlns:a16="http://schemas.microsoft.com/office/drawing/2014/main" id="{3D1F8138-50D1-4DDC-8D30-AD9640EB6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5" y="908050"/>
            <a:ext cx="2765425" cy="865188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7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7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6" grpId="0" build="p" autoUpdateAnimBg="0"/>
      <p:bldP spid="577558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38CBF93A-8916-4E04-9024-73972CCB9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7AF5-A2F0-4597-B469-39510A8866D7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650244" name="Rectangle 4">
            <a:extLst>
              <a:ext uri="{FF2B5EF4-FFF2-40B4-BE49-F238E27FC236}">
                <a16:creationId xmlns:a16="http://schemas.microsoft.com/office/drawing/2014/main" id="{A65B7DA2-FA07-4FC7-A8C5-E18B8A29A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765175"/>
            <a:ext cx="864235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1950" indent="-361950" algn="l">
              <a:spcBef>
                <a:spcPct val="20000"/>
              </a:spcBef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341438" indent="-53340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78025" indent="-4572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38413" indent="-3810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098800" indent="-3810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5560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0132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4704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276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4000" baseline="0"/>
              <a:t>1. 100 kPa</a:t>
            </a:r>
            <a:r>
              <a:rPr lang="zh-CN" altLang="en-US" sz="4000" baseline="0"/>
              <a:t>，</a:t>
            </a:r>
            <a:r>
              <a:rPr lang="en-US" altLang="zh-CN" sz="4000" baseline="0"/>
              <a:t>1.00 mol </a:t>
            </a:r>
            <a:r>
              <a:rPr lang="zh-CN" altLang="en-US" sz="4000" baseline="0"/>
              <a:t>苯在其沸点</a:t>
            </a:r>
            <a:r>
              <a:rPr lang="en-US" altLang="zh-CN" sz="4000" baseline="0"/>
              <a:t>353 K</a:t>
            </a:r>
            <a:r>
              <a:rPr lang="zh-CN" altLang="en-US" sz="4000" baseline="0"/>
              <a:t>下完全汽化，汽化热为</a:t>
            </a:r>
            <a:r>
              <a:rPr lang="en-US" altLang="zh-CN" sz="4000" baseline="0"/>
              <a:t>30.81 kJ</a:t>
            </a:r>
            <a:r>
              <a:rPr lang="en-US" altLang="zh-CN" sz="4000" baseline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aseline="0">
                <a:sym typeface="Symbol" panose="05050102010706020507" pitchFamily="18" charset="2"/>
              </a:rPr>
              <a:t>mol</a:t>
            </a:r>
            <a:r>
              <a:rPr lang="en-US" altLang="zh-CN" sz="4000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sz="4000">
                <a:sym typeface="Symbol" panose="05050102010706020507" pitchFamily="18" charset="2"/>
              </a:rPr>
              <a:t>1</a:t>
            </a:r>
            <a:r>
              <a:rPr lang="zh-CN" altLang="en-US" sz="4000" baseline="0">
                <a:sym typeface="Symbol" panose="05050102010706020507" pitchFamily="18" charset="2"/>
              </a:rPr>
              <a:t>。试计算</a:t>
            </a:r>
            <a:r>
              <a:rPr lang="en-US" altLang="zh-CN" sz="4000" i="1" baseline="0">
                <a:sym typeface="Symbol" panose="05050102010706020507" pitchFamily="18" charset="2"/>
              </a:rPr>
              <a:t>w</a:t>
            </a:r>
            <a:r>
              <a:rPr lang="zh-CN" altLang="en-US" sz="4000" baseline="-25000">
                <a:sym typeface="Symbol" panose="05050102010706020507" pitchFamily="18" charset="2"/>
              </a:rPr>
              <a:t>体</a:t>
            </a:r>
            <a:r>
              <a:rPr lang="en-US" altLang="zh-CN" sz="4000" baseline="0">
                <a:sym typeface="Symbol" panose="05050102010706020507" pitchFamily="18" charset="2"/>
              </a:rPr>
              <a:t>, </a:t>
            </a:r>
            <a:r>
              <a:rPr lang="en-US" altLang="zh-CN" sz="4000" i="1" baseline="0">
                <a:sym typeface="Symbol" panose="05050102010706020507" pitchFamily="18" charset="2"/>
              </a:rPr>
              <a:t>q</a:t>
            </a:r>
            <a:r>
              <a:rPr lang="en-US" altLang="zh-CN" sz="4000" baseline="0">
                <a:sym typeface="Symbol" panose="05050102010706020507" pitchFamily="18" charset="2"/>
              </a:rPr>
              <a:t> </a:t>
            </a:r>
            <a:r>
              <a:rPr lang="zh-CN" altLang="en-US" sz="4000" baseline="0">
                <a:sym typeface="Symbol" panose="05050102010706020507" pitchFamily="18" charset="2"/>
              </a:rPr>
              <a:t>以及过程的</a:t>
            </a:r>
            <a:r>
              <a:rPr lang="en-US" altLang="zh-CN" sz="4000" i="1" baseline="0">
                <a:sym typeface="Symbol" panose="05050102010706020507" pitchFamily="18" charset="2"/>
              </a:rPr>
              <a:t>U</a:t>
            </a:r>
            <a:r>
              <a:rPr lang="en-US" altLang="zh-CN" sz="4000" baseline="0">
                <a:sym typeface="Symbol" panose="05050102010706020507" pitchFamily="18" charset="2"/>
              </a:rPr>
              <a:t>, </a:t>
            </a:r>
            <a:r>
              <a:rPr lang="en-US" altLang="zh-CN" sz="4000" i="1" baseline="0">
                <a:sym typeface="Symbol" panose="05050102010706020507" pitchFamily="18" charset="2"/>
              </a:rPr>
              <a:t>H</a:t>
            </a:r>
            <a:r>
              <a:rPr lang="en-US" altLang="zh-CN" sz="4000" baseline="0">
                <a:sym typeface="Symbol" panose="05050102010706020507" pitchFamily="18" charset="2"/>
              </a:rPr>
              <a:t>, </a:t>
            </a:r>
            <a:r>
              <a:rPr lang="en-US" altLang="zh-CN" sz="4000" i="1" baseline="0">
                <a:sym typeface="Symbol" panose="05050102010706020507" pitchFamily="18" charset="2"/>
              </a:rPr>
              <a:t>S</a:t>
            </a:r>
            <a:r>
              <a:rPr lang="en-US" altLang="zh-CN" sz="4000" baseline="0">
                <a:sym typeface="Symbol" panose="05050102010706020507" pitchFamily="18" charset="2"/>
              </a:rPr>
              <a:t>, </a:t>
            </a:r>
            <a:r>
              <a:rPr lang="en-US" altLang="zh-CN" sz="4000" i="1" baseline="0">
                <a:sym typeface="Symbol" panose="05050102010706020507" pitchFamily="18" charset="2"/>
              </a:rPr>
              <a:t>G</a:t>
            </a:r>
            <a:r>
              <a:rPr lang="zh-CN" altLang="en-US" sz="4000" baseline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650245" name="Rectangle 5">
            <a:extLst>
              <a:ext uri="{FF2B5EF4-FFF2-40B4-BE49-F238E27FC236}">
                <a16:creationId xmlns:a16="http://schemas.microsoft.com/office/drawing/2014/main" id="{95D405D0-6208-4F70-BEE5-891ADA186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429000"/>
            <a:ext cx="8569325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4000" baseline="0"/>
              <a:t>解：这是等温、等压下的可逆过程。</a:t>
            </a:r>
          </a:p>
        </p:txBody>
      </p:sp>
      <p:sp>
        <p:nvSpPr>
          <p:cNvPr id="650246" name="Rectangle 6">
            <a:extLst>
              <a:ext uri="{FF2B5EF4-FFF2-40B4-BE49-F238E27FC236}">
                <a16:creationId xmlns:a16="http://schemas.microsoft.com/office/drawing/2014/main" id="{FE88C21A-36C1-45CC-892A-6CFDE20BA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4365625"/>
            <a:ext cx="8964612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800" i="1" baseline="0"/>
              <a:t>w</a:t>
            </a:r>
            <a:r>
              <a:rPr lang="zh-CN" altLang="en-US" sz="4000" baseline="-25000">
                <a:sym typeface="Symbol" panose="05050102010706020507" pitchFamily="18" charset="2"/>
              </a:rPr>
              <a:t>体</a:t>
            </a:r>
            <a:r>
              <a:rPr lang="en-US" altLang="zh-CN" sz="3800" baseline="0"/>
              <a:t>= </a:t>
            </a:r>
            <a:r>
              <a:rPr lang="en-US" altLang="zh-CN" sz="3800" baseline="0">
                <a:sym typeface="Symbol" panose="05050102010706020507" pitchFamily="18" charset="2"/>
              </a:rPr>
              <a:t></a:t>
            </a:r>
            <a:r>
              <a:rPr lang="en-US" altLang="zh-CN" sz="3800" i="1" baseline="0">
                <a:sym typeface="Symbol" panose="05050102010706020507" pitchFamily="18" charset="2"/>
              </a:rPr>
              <a:t>p</a:t>
            </a:r>
            <a:r>
              <a:rPr lang="en-US" altLang="zh-CN" sz="3800" baseline="0">
                <a:sym typeface="Symbol" panose="05050102010706020507" pitchFamily="18" charset="2"/>
              </a:rPr>
              <a:t></a:t>
            </a:r>
            <a:r>
              <a:rPr lang="en-US" altLang="zh-CN" sz="3800" i="1" baseline="0">
                <a:sym typeface="Symbol" panose="05050102010706020507" pitchFamily="18" charset="2"/>
              </a:rPr>
              <a:t>V</a:t>
            </a:r>
            <a:r>
              <a:rPr lang="en-US" altLang="zh-CN" sz="3800" baseline="0">
                <a:sym typeface="Symbol" panose="05050102010706020507" pitchFamily="18" charset="2"/>
              </a:rPr>
              <a:t> = </a:t>
            </a:r>
            <a:r>
              <a:rPr lang="en-US" altLang="zh-CN" sz="3800" i="1" baseline="0">
                <a:sym typeface="Symbol" panose="05050102010706020507" pitchFamily="18" charset="2"/>
              </a:rPr>
              <a:t>p</a:t>
            </a:r>
            <a:r>
              <a:rPr lang="en-US" altLang="zh-CN" sz="3800" baseline="0">
                <a:sym typeface="Symbol" panose="05050102010706020507" pitchFamily="18" charset="2"/>
              </a:rPr>
              <a:t>(</a:t>
            </a:r>
            <a:r>
              <a:rPr lang="en-US" altLang="zh-CN" sz="3800" i="1" baseline="0">
                <a:sym typeface="Symbol" panose="05050102010706020507" pitchFamily="18" charset="2"/>
              </a:rPr>
              <a:t>V</a:t>
            </a:r>
            <a:r>
              <a:rPr lang="zh-CN" altLang="en-US" sz="3800" baseline="-25000">
                <a:sym typeface="Symbol" panose="05050102010706020507" pitchFamily="18" charset="2"/>
              </a:rPr>
              <a:t>气 </a:t>
            </a:r>
            <a:r>
              <a:rPr lang="zh-CN" altLang="en-US" sz="3800" baseline="0">
                <a:sym typeface="Symbol" panose="05050102010706020507" pitchFamily="18" charset="2"/>
              </a:rPr>
              <a:t> </a:t>
            </a:r>
            <a:r>
              <a:rPr lang="en-US" altLang="zh-CN" sz="3800" i="1" baseline="0">
                <a:sym typeface="Symbol" panose="05050102010706020507" pitchFamily="18" charset="2"/>
              </a:rPr>
              <a:t>V</a:t>
            </a:r>
            <a:r>
              <a:rPr lang="zh-CN" altLang="en-US" sz="3800" baseline="-25000">
                <a:sym typeface="Symbol" panose="05050102010706020507" pitchFamily="18" charset="2"/>
              </a:rPr>
              <a:t>液</a:t>
            </a:r>
            <a:r>
              <a:rPr lang="en-US" altLang="zh-CN" sz="3800" baseline="0">
                <a:sym typeface="Symbol" panose="05050102010706020507" pitchFamily="18" charset="2"/>
              </a:rPr>
              <a:t>) = </a:t>
            </a:r>
            <a:r>
              <a:rPr lang="en-US" altLang="zh-CN" sz="3800" i="1" baseline="0">
                <a:sym typeface="Symbol" panose="05050102010706020507" pitchFamily="18" charset="2"/>
              </a:rPr>
              <a:t>pV</a:t>
            </a:r>
            <a:r>
              <a:rPr lang="zh-CN" altLang="en-US" sz="3800" baseline="-25000">
                <a:sym typeface="Symbol" panose="05050102010706020507" pitchFamily="18" charset="2"/>
              </a:rPr>
              <a:t>气 </a:t>
            </a:r>
            <a:r>
              <a:rPr lang="en-US" altLang="zh-CN" sz="3800" baseline="0">
                <a:sym typeface="Symbol" panose="05050102010706020507" pitchFamily="18" charset="2"/>
              </a:rPr>
              <a:t>= </a:t>
            </a:r>
            <a:r>
              <a:rPr lang="en-US" altLang="zh-CN" sz="3800" i="1" baseline="0">
                <a:sym typeface="Symbol" panose="05050102010706020507" pitchFamily="18" charset="2"/>
              </a:rPr>
              <a:t>nRT </a:t>
            </a:r>
            <a:r>
              <a:rPr lang="en-US" altLang="zh-CN" sz="3800" baseline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800" i="1" baseline="0"/>
              <a:t>    </a:t>
            </a:r>
            <a:r>
              <a:rPr lang="en-US" altLang="zh-CN" sz="3800" baseline="0"/>
              <a:t>= </a:t>
            </a:r>
            <a:r>
              <a:rPr lang="en-US" altLang="zh-CN" sz="3800" baseline="0">
                <a:sym typeface="Symbol" panose="05050102010706020507" pitchFamily="18" charset="2"/>
              </a:rPr>
              <a:t>1.00 mol  8.314 J</a:t>
            </a:r>
            <a:r>
              <a:rPr lang="en-US" altLang="zh-CN" sz="3800" baseline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800" baseline="0">
                <a:sym typeface="Symbol" panose="05050102010706020507" pitchFamily="18" charset="2"/>
              </a:rPr>
              <a:t>mol</a:t>
            </a:r>
            <a:r>
              <a:rPr lang="en-US" altLang="zh-CN" sz="3800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sz="3800">
                <a:sym typeface="Symbol" panose="05050102010706020507" pitchFamily="18" charset="2"/>
              </a:rPr>
              <a:t>1</a:t>
            </a:r>
            <a:r>
              <a:rPr lang="en-US" altLang="zh-CN" sz="3800" baseline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800">
                <a:sym typeface="Symbol" panose="05050102010706020507" pitchFamily="18" charset="2"/>
              </a:rPr>
              <a:t> </a:t>
            </a:r>
            <a:r>
              <a:rPr lang="en-US" altLang="zh-CN" sz="3800" baseline="0">
                <a:sym typeface="Symbol" panose="05050102010706020507" pitchFamily="18" charset="2"/>
              </a:rPr>
              <a:t>K</a:t>
            </a:r>
            <a:r>
              <a:rPr lang="en-US" altLang="zh-CN" sz="3800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sz="3800">
                <a:sym typeface="Symbol" panose="05050102010706020507" pitchFamily="18" charset="2"/>
              </a:rPr>
              <a:t>1</a:t>
            </a:r>
            <a:r>
              <a:rPr lang="en-US" altLang="zh-CN" sz="3800" baseline="0">
                <a:sym typeface="Symbol" panose="05050102010706020507" pitchFamily="18" charset="2"/>
              </a:rPr>
              <a:t>  353 K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800" baseline="0">
                <a:sym typeface="Symbol" panose="05050102010706020507" pitchFamily="18" charset="2"/>
              </a:rPr>
              <a:t>    = 2935 J = 2.935 kJ</a:t>
            </a:r>
            <a:endParaRPr lang="en-US" altLang="en-US" sz="3800" baseline="0">
              <a:sym typeface="Symbol" panose="05050102010706020507" pitchFamily="18" charset="2"/>
            </a:endParaRPr>
          </a:p>
        </p:txBody>
      </p:sp>
      <p:sp>
        <p:nvSpPr>
          <p:cNvPr id="650249" name="Rectangle 9">
            <a:extLst>
              <a:ext uri="{FF2B5EF4-FFF2-40B4-BE49-F238E27FC236}">
                <a16:creationId xmlns:a16="http://schemas.microsoft.com/office/drawing/2014/main" id="{673CC7A6-207F-4548-8B05-872CFB19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15888"/>
            <a:ext cx="2376488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000" baseline="0"/>
              <a:t>课堂练习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5" grpId="0"/>
      <p:bldP spid="650246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5EB15D22-F879-4C93-B3D9-825811635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FA53B-6582-4CDB-A8E7-99D55B80D6CA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651266" name="Rectangle 2">
            <a:extLst>
              <a:ext uri="{FF2B5EF4-FFF2-40B4-BE49-F238E27FC236}">
                <a16:creationId xmlns:a16="http://schemas.microsoft.com/office/drawing/2014/main" id="{52C968A6-A7E2-4AD2-B3BC-B6F6F8E516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798638" cy="844550"/>
          </a:xfrm>
        </p:spPr>
        <p:txBody>
          <a:bodyPr/>
          <a:lstStyle/>
          <a:p>
            <a:pPr algn="l"/>
            <a:r>
              <a:rPr lang="en-US" altLang="zh-CN" sz="4000" b="1"/>
              <a:t>1. </a:t>
            </a:r>
            <a:r>
              <a:rPr lang="zh-CN" altLang="en-US" sz="4000" b="1"/>
              <a:t>解：</a:t>
            </a:r>
          </a:p>
        </p:txBody>
      </p:sp>
      <p:sp>
        <p:nvSpPr>
          <p:cNvPr id="651267" name="Rectangle 3">
            <a:extLst>
              <a:ext uri="{FF2B5EF4-FFF2-40B4-BE49-F238E27FC236}">
                <a16:creationId xmlns:a16="http://schemas.microsoft.com/office/drawing/2014/main" id="{1E5F1623-8249-4184-AB12-E9092E6AC3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916113"/>
            <a:ext cx="8569325" cy="2087562"/>
          </a:xfrm>
        </p:spPr>
        <p:txBody>
          <a:bodyPr/>
          <a:lstStyle/>
          <a:p>
            <a:pPr marL="609600" indent="-609600" algn="just">
              <a:buFontTx/>
              <a:buNone/>
            </a:pPr>
            <a:r>
              <a:rPr lang="en-US" altLang="zh-CN" sz="4000" b="1">
                <a:sym typeface="Symbol" panose="05050102010706020507" pitchFamily="18" charset="2"/>
              </a:rPr>
              <a:t></a:t>
            </a:r>
            <a:r>
              <a:rPr lang="en-US" altLang="zh-CN" sz="4000" b="1" i="1">
                <a:sym typeface="Symbol" panose="05050102010706020507" pitchFamily="18" charset="2"/>
              </a:rPr>
              <a:t>U</a:t>
            </a:r>
            <a:r>
              <a:rPr lang="en-US" altLang="zh-CN" sz="4000" b="1">
                <a:sym typeface="Symbol" panose="05050102010706020507" pitchFamily="18" charset="2"/>
              </a:rPr>
              <a:t> = </a:t>
            </a:r>
            <a:r>
              <a:rPr lang="en-US" altLang="zh-CN" sz="4000" b="1" i="1">
                <a:sym typeface="Symbol" panose="05050102010706020507" pitchFamily="18" charset="2"/>
              </a:rPr>
              <a:t>q</a:t>
            </a:r>
            <a:r>
              <a:rPr lang="en-US" altLang="zh-CN" sz="4000" b="1">
                <a:sym typeface="Symbol" panose="05050102010706020507" pitchFamily="18" charset="2"/>
              </a:rPr>
              <a:t> + </a:t>
            </a:r>
            <a:r>
              <a:rPr lang="en-US" altLang="zh-CN" sz="4000" b="1" i="1">
                <a:sym typeface="Symbol" panose="05050102010706020507" pitchFamily="18" charset="2"/>
              </a:rPr>
              <a:t>w</a:t>
            </a:r>
            <a:r>
              <a:rPr lang="en-US" altLang="zh-CN" sz="4000" b="1">
                <a:sym typeface="Symbol" panose="05050102010706020507" pitchFamily="18" charset="2"/>
              </a:rPr>
              <a:t> = 30.81 kJ + (2.935 kJ)</a:t>
            </a:r>
          </a:p>
          <a:p>
            <a:pPr marL="609600" indent="-609600" algn="just">
              <a:buFontTx/>
              <a:buNone/>
            </a:pPr>
            <a:r>
              <a:rPr lang="en-US" altLang="zh-CN" sz="4000" b="1">
                <a:sym typeface="Symbol" panose="05050102010706020507" pitchFamily="18" charset="2"/>
              </a:rPr>
              <a:t>      = 27.88 kJ</a:t>
            </a:r>
          </a:p>
          <a:p>
            <a:pPr marL="609600" indent="-609600" algn="just">
              <a:buFontTx/>
              <a:buNone/>
            </a:pPr>
            <a:r>
              <a:rPr lang="en-US" altLang="zh-CN" sz="4000" b="1">
                <a:sym typeface="Symbol" panose="05050102010706020507" pitchFamily="18" charset="2"/>
              </a:rPr>
              <a:t></a:t>
            </a:r>
            <a:r>
              <a:rPr lang="en-US" altLang="zh-CN" sz="4000" b="1" i="1">
                <a:sym typeface="Symbol" panose="05050102010706020507" pitchFamily="18" charset="2"/>
              </a:rPr>
              <a:t>H = q</a:t>
            </a:r>
            <a:r>
              <a:rPr lang="en-US" altLang="zh-CN" sz="4000" b="1" i="1" baseline="-25000">
                <a:sym typeface="Symbol" panose="05050102010706020507" pitchFamily="18" charset="2"/>
              </a:rPr>
              <a:t>p</a:t>
            </a:r>
            <a:r>
              <a:rPr lang="en-US" altLang="zh-CN" sz="4000" b="1" i="1">
                <a:sym typeface="Symbol" panose="05050102010706020507" pitchFamily="18" charset="2"/>
              </a:rPr>
              <a:t> </a:t>
            </a:r>
            <a:r>
              <a:rPr lang="en-US" altLang="zh-CN" sz="4000" b="1">
                <a:sym typeface="Symbol" panose="05050102010706020507" pitchFamily="18" charset="2"/>
              </a:rPr>
              <a:t>=</a:t>
            </a:r>
            <a:r>
              <a:rPr lang="en-US" altLang="zh-CN" sz="4000" b="1" i="1">
                <a:sym typeface="Symbol" panose="05050102010706020507" pitchFamily="18" charset="2"/>
              </a:rPr>
              <a:t> </a:t>
            </a:r>
            <a:r>
              <a:rPr lang="en-US" altLang="zh-CN" sz="4000" b="1">
                <a:sym typeface="Symbol" panose="05050102010706020507" pitchFamily="18" charset="2"/>
              </a:rPr>
              <a:t>30.81 kJ</a:t>
            </a:r>
          </a:p>
          <a:p>
            <a:pPr marL="609600" indent="-609600">
              <a:buFontTx/>
              <a:buNone/>
            </a:pPr>
            <a:endParaRPr lang="en-US" altLang="zh-CN" sz="4000"/>
          </a:p>
        </p:txBody>
      </p:sp>
      <p:graphicFrame>
        <p:nvGraphicFramePr>
          <p:cNvPr id="651268" name="Object 4">
            <a:extLst>
              <a:ext uri="{FF2B5EF4-FFF2-40B4-BE49-F238E27FC236}">
                <a16:creationId xmlns:a16="http://schemas.microsoft.com/office/drawing/2014/main" id="{E1F81960-A460-45C2-A3F9-D06C2315FA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4221163"/>
          <a:ext cx="889317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72" name="公式" r:id="rId3" imgW="2920680" imgH="419040" progId="Equation.3">
                  <p:embed/>
                </p:oleObj>
              </mc:Choice>
              <mc:Fallback>
                <p:oleObj name="公式" r:id="rId3" imgW="29206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8893175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1269" name="Text Box 5">
            <a:extLst>
              <a:ext uri="{FF2B5EF4-FFF2-40B4-BE49-F238E27FC236}">
                <a16:creationId xmlns:a16="http://schemas.microsoft.com/office/drawing/2014/main" id="{9CB8CE66-2D98-4414-B5F2-A8F22C75D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661025"/>
            <a:ext cx="77041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4000" baseline="0">
                <a:solidFill>
                  <a:schemeClr val="bg2"/>
                </a:solidFill>
                <a:sym typeface="Symbol" panose="05050102010706020507" pitchFamily="18" charset="2"/>
              </a:rPr>
              <a:t>等温等压下的可逆过程，</a:t>
            </a:r>
            <a:r>
              <a:rPr lang="en-US" altLang="zh-CN" sz="4000" i="1" baseline="0">
                <a:solidFill>
                  <a:schemeClr val="bg2"/>
                </a:solidFill>
                <a:sym typeface="Symbol" panose="05050102010706020507" pitchFamily="18" charset="2"/>
              </a:rPr>
              <a:t>G </a:t>
            </a:r>
            <a:r>
              <a:rPr lang="en-US" altLang="zh-CN" sz="4000" baseline="0">
                <a:solidFill>
                  <a:schemeClr val="bg2"/>
                </a:solidFill>
                <a:sym typeface="Symbol" panose="05050102010706020507" pitchFamily="18" charset="2"/>
              </a:rPr>
              <a:t>= 0</a:t>
            </a:r>
            <a:r>
              <a:rPr lang="zh-CN" altLang="en-US" sz="4000" baseline="0">
                <a:solidFill>
                  <a:schemeClr val="bg2"/>
                </a:solidFill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651271" name="Text Box 7">
            <a:extLst>
              <a:ext uri="{FF2B5EF4-FFF2-40B4-BE49-F238E27FC236}">
                <a16:creationId xmlns:a16="http://schemas.microsoft.com/office/drawing/2014/main" id="{32561FBE-3A6F-4FAC-B75A-25C6C586A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0713"/>
            <a:ext cx="85693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4000" baseline="0">
                <a:solidFill>
                  <a:schemeClr val="bg2"/>
                </a:solidFill>
              </a:rPr>
              <a:t>汽化过程吸热，故</a:t>
            </a:r>
          </a:p>
          <a:p>
            <a:pPr algn="just"/>
            <a:r>
              <a:rPr lang="en-US" altLang="zh-CN" sz="4000" i="1" baseline="0">
                <a:solidFill>
                  <a:schemeClr val="bg2"/>
                </a:solidFill>
              </a:rPr>
              <a:t>q</a:t>
            </a:r>
            <a:r>
              <a:rPr lang="en-US" altLang="zh-CN" sz="4000" baseline="0">
                <a:solidFill>
                  <a:schemeClr val="bg2"/>
                </a:solidFill>
              </a:rPr>
              <a:t> = 30.81 kJ</a:t>
            </a:r>
            <a:r>
              <a:rPr lang="en-US" altLang="zh-CN" sz="4000" baseline="0">
                <a:solidFill>
                  <a:schemeClr val="bg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aseline="0">
                <a:solidFill>
                  <a:schemeClr val="bg2"/>
                </a:solidFill>
                <a:sym typeface="Symbol" panose="05050102010706020507" pitchFamily="18" charset="2"/>
              </a:rPr>
              <a:t>mol</a:t>
            </a:r>
            <a:r>
              <a:rPr lang="en-US" altLang="zh-CN" sz="4000">
                <a:solidFill>
                  <a:schemeClr val="bg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sz="4000">
                <a:solidFill>
                  <a:schemeClr val="bg2"/>
                </a:solidFill>
                <a:sym typeface="Symbol" panose="05050102010706020507" pitchFamily="18" charset="2"/>
              </a:rPr>
              <a:t>1 </a:t>
            </a:r>
            <a:r>
              <a:rPr lang="en-US" altLang="zh-CN" sz="4000" baseline="0">
                <a:solidFill>
                  <a:schemeClr val="bg2"/>
                </a:solidFill>
                <a:sym typeface="Symbol" panose="05050102010706020507" pitchFamily="18" charset="2"/>
              </a:rPr>
              <a:t> 1 mol = 30.81 kJ</a:t>
            </a:r>
            <a:r>
              <a:rPr lang="zh-CN" altLang="en-US" sz="4000" baseline="0">
                <a:solidFill>
                  <a:schemeClr val="bg2"/>
                </a:solidFill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5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9" grpId="0"/>
      <p:bldP spid="65127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EF3C3D-A44E-49E6-8DD2-0720299519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DD395-9DAC-432D-901E-FE1BEF4CC087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652291" name="Rectangle 3">
            <a:extLst>
              <a:ext uri="{FF2B5EF4-FFF2-40B4-BE49-F238E27FC236}">
                <a16:creationId xmlns:a16="http://schemas.microsoft.com/office/drawing/2014/main" id="{6DE01208-F8A0-4548-BF2F-013886BEF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15888"/>
            <a:ext cx="8785225" cy="3529012"/>
          </a:xfrm>
        </p:spPr>
        <p:txBody>
          <a:bodyPr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CN" sz="3400" b="1"/>
              <a:t>2. </a:t>
            </a:r>
            <a:r>
              <a:rPr lang="zh-CN" altLang="en-US" sz="3400" b="1"/>
              <a:t>已知：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3400" b="1"/>
              <a:t>4NH</a:t>
            </a:r>
            <a:r>
              <a:rPr lang="en-US" altLang="zh-CN" sz="3400" b="1" baseline="-25000"/>
              <a:t>3</a:t>
            </a:r>
            <a:r>
              <a:rPr lang="en-US" altLang="zh-CN" sz="3400" b="1"/>
              <a:t>(g) + 5O</a:t>
            </a:r>
            <a:r>
              <a:rPr lang="en-US" altLang="zh-CN" sz="3400" b="1" baseline="-25000"/>
              <a:t>2</a:t>
            </a:r>
            <a:r>
              <a:rPr lang="en-US" altLang="zh-CN" sz="3400" b="1"/>
              <a:t>(g) = 4NO(g) + 6H</a:t>
            </a:r>
            <a:r>
              <a:rPr lang="en-US" altLang="zh-CN" sz="3400" b="1" baseline="-25000"/>
              <a:t>2</a:t>
            </a:r>
            <a:r>
              <a:rPr lang="en-US" altLang="zh-CN" sz="3400" b="1"/>
              <a:t>O(l)       (1)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3400" b="1">
                <a:sym typeface="Symbol" panose="05050102010706020507" pitchFamily="18" charset="2"/>
              </a:rPr>
              <a:t>                            </a:t>
            </a:r>
            <a:r>
              <a:rPr lang="en-US" altLang="zh-CN" sz="3400" b="1" baseline="-25000"/>
              <a:t>r</a:t>
            </a:r>
            <a:r>
              <a:rPr lang="en-US" altLang="zh-CN" sz="3400" b="1" i="1"/>
              <a:t>H</a:t>
            </a:r>
            <a:r>
              <a:rPr lang="en-US" altLang="zh-CN" sz="3400" b="1" baseline="-25000"/>
              <a:t>m</a:t>
            </a:r>
            <a:r>
              <a:rPr lang="en-US" altLang="zh-CN" sz="34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400" b="1">
                <a:sym typeface="Symbol" panose="05050102010706020507" pitchFamily="18" charset="2"/>
              </a:rPr>
              <a:t>(1) = 1166 kJ</a:t>
            </a:r>
            <a:r>
              <a:rPr lang="en-US" altLang="zh-CN" sz="3400" b="1">
                <a:cs typeface="Times New Roman" panose="02020603050405020304" pitchFamily="18" charset="0"/>
                <a:sym typeface="Symbol" panose="05050102010706020507" pitchFamily="18" charset="2"/>
              </a:rPr>
              <a:t>•mol</a:t>
            </a:r>
            <a:r>
              <a:rPr lang="en-US" altLang="zh-CN" sz="3400" b="1" baseline="30000"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sz="3400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CN" sz="34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3400" b="1"/>
              <a:t>4NH</a:t>
            </a:r>
            <a:r>
              <a:rPr lang="en-US" altLang="zh-CN" sz="3400" b="1" baseline="-25000"/>
              <a:t>3</a:t>
            </a:r>
            <a:r>
              <a:rPr lang="en-US" altLang="zh-CN" sz="3400" b="1"/>
              <a:t>(g) + 3O</a:t>
            </a:r>
            <a:r>
              <a:rPr lang="en-US" altLang="zh-CN" sz="3400" b="1" baseline="-25000"/>
              <a:t>2</a:t>
            </a:r>
            <a:r>
              <a:rPr lang="en-US" altLang="zh-CN" sz="3400" b="1"/>
              <a:t>(g) = 2N</a:t>
            </a:r>
            <a:r>
              <a:rPr lang="en-US" altLang="zh-CN" sz="3400" b="1" baseline="-25000"/>
              <a:t>2</a:t>
            </a:r>
            <a:r>
              <a:rPr lang="en-US" altLang="zh-CN" sz="3400" b="1"/>
              <a:t>(g) + 6H</a:t>
            </a:r>
            <a:r>
              <a:rPr lang="en-US" altLang="zh-CN" sz="3400" b="1" baseline="-25000"/>
              <a:t>2</a:t>
            </a:r>
            <a:r>
              <a:rPr lang="en-US" altLang="zh-CN" sz="3400" b="1"/>
              <a:t>O(l)        (2)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3400" b="1">
                <a:sym typeface="Symbol" panose="05050102010706020507" pitchFamily="18" charset="2"/>
              </a:rPr>
              <a:t>                          </a:t>
            </a:r>
            <a:r>
              <a:rPr lang="en-US" altLang="zh-CN" sz="3400" b="1" baseline="-25000"/>
              <a:t>r</a:t>
            </a:r>
            <a:r>
              <a:rPr lang="en-US" altLang="zh-CN" sz="3400" b="1" i="1"/>
              <a:t>H</a:t>
            </a:r>
            <a:r>
              <a:rPr lang="en-US" altLang="zh-CN" sz="3400" b="1" baseline="-25000"/>
              <a:t>m</a:t>
            </a:r>
            <a:r>
              <a:rPr lang="en-US" altLang="zh-CN" sz="34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400" b="1" baseline="30000">
                <a:ea typeface="Arial Unicode MS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400" b="1">
                <a:sym typeface="Symbol" panose="05050102010706020507" pitchFamily="18" charset="2"/>
              </a:rPr>
              <a:t>(2) = 1531.2 kJ</a:t>
            </a:r>
            <a:r>
              <a:rPr lang="en-US" altLang="zh-CN" sz="3400" b="1">
                <a:cs typeface="Times New Roman" panose="02020603050405020304" pitchFamily="18" charset="0"/>
                <a:sym typeface="Symbol" panose="05050102010706020507" pitchFamily="18" charset="2"/>
              </a:rPr>
              <a:t>•mol</a:t>
            </a:r>
            <a:r>
              <a:rPr lang="en-US" altLang="zh-CN" sz="3400" b="1" baseline="30000">
                <a:ea typeface="Arial Unicode MS" pitchFamily="34" charset="-122"/>
                <a:sym typeface="Symbol" panose="05050102010706020507" pitchFamily="18" charset="2"/>
              </a:rPr>
              <a:t>–</a:t>
            </a:r>
            <a:r>
              <a:rPr lang="en-US" altLang="zh-CN" sz="3400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CN" sz="34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zh-CN" altLang="en-US" sz="3400" b="1">
                <a:cs typeface="Times New Roman" panose="02020603050405020304" pitchFamily="18" charset="0"/>
                <a:sym typeface="Symbol" panose="05050102010706020507" pitchFamily="18" charset="2"/>
              </a:rPr>
              <a:t>试计算</a:t>
            </a:r>
            <a:r>
              <a:rPr lang="en-US" altLang="zh-CN" sz="3400" b="1">
                <a:cs typeface="Times New Roman" panose="02020603050405020304" pitchFamily="18" charset="0"/>
                <a:sym typeface="Symbol" panose="05050102010706020507" pitchFamily="18" charset="2"/>
              </a:rPr>
              <a:t>NO(g)</a:t>
            </a:r>
            <a:r>
              <a:rPr lang="zh-CN" altLang="en-US" sz="3400" b="1">
                <a:cs typeface="Times New Roman" panose="02020603050405020304" pitchFamily="18" charset="0"/>
                <a:sym typeface="Symbol" panose="05050102010706020507" pitchFamily="18" charset="2"/>
              </a:rPr>
              <a:t>的标准摩尔生成热</a:t>
            </a:r>
            <a:r>
              <a:rPr lang="zh-CN" altLang="en-US" sz="3400" b="1"/>
              <a:t>。</a:t>
            </a:r>
          </a:p>
        </p:txBody>
      </p:sp>
      <p:sp>
        <p:nvSpPr>
          <p:cNvPr id="652292" name="Text Box 4">
            <a:extLst>
              <a:ext uri="{FF2B5EF4-FFF2-40B4-BE49-F238E27FC236}">
                <a16:creationId xmlns:a16="http://schemas.microsoft.com/office/drawing/2014/main" id="{298C6CD7-5399-4AF4-8688-FCCF8D2DF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76700"/>
            <a:ext cx="8569325" cy="234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3600" baseline="0">
                <a:solidFill>
                  <a:schemeClr val="bg2"/>
                </a:solidFill>
              </a:rPr>
              <a:t>解： </a:t>
            </a:r>
            <a:r>
              <a:rPr lang="en-US" altLang="zh-CN" sz="3600" baseline="0">
                <a:solidFill>
                  <a:schemeClr val="bg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NO(g)</a:t>
            </a:r>
            <a:r>
              <a:rPr lang="zh-CN" altLang="en-US" sz="3600" baseline="0">
                <a:solidFill>
                  <a:schemeClr val="bg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的生成反应为</a:t>
            </a:r>
          </a:p>
          <a:p>
            <a:pPr algn="just"/>
            <a:r>
              <a:rPr lang="zh-CN" altLang="en-US" sz="3600" baseline="0">
                <a:solidFill>
                  <a:schemeClr val="bg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3600" baseline="0">
                <a:solidFill>
                  <a:schemeClr val="bg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1/2N</a:t>
            </a:r>
            <a:r>
              <a:rPr lang="en-US" altLang="zh-CN" sz="3600" baseline="-25000">
                <a:solidFill>
                  <a:schemeClr val="bg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600" baseline="0">
                <a:solidFill>
                  <a:schemeClr val="bg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(g) + 1/2O</a:t>
            </a:r>
            <a:r>
              <a:rPr lang="en-US" altLang="zh-CN" sz="3600" baseline="-25000">
                <a:solidFill>
                  <a:schemeClr val="bg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600" baseline="0">
                <a:solidFill>
                  <a:schemeClr val="bg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(g) = NO(g)                  (3)  </a:t>
            </a:r>
          </a:p>
          <a:p>
            <a:pPr algn="just"/>
            <a:r>
              <a:rPr lang="en-US" altLang="zh-CN" sz="3600" baseline="0">
                <a:solidFill>
                  <a:schemeClr val="bg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            </a:t>
            </a:r>
            <a:r>
              <a:rPr lang="en-US" altLang="zh-CN" sz="3600" baseline="0">
                <a:solidFill>
                  <a:srgbClr val="CC0066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3600" baseline="-25000">
                <a:solidFill>
                  <a:srgbClr val="CC0066"/>
                </a:solidFill>
              </a:rPr>
              <a:t>f</a:t>
            </a:r>
            <a:r>
              <a:rPr lang="en-US" altLang="zh-CN" sz="3600" i="1" baseline="0">
                <a:solidFill>
                  <a:srgbClr val="CC0066"/>
                </a:solidFill>
              </a:rPr>
              <a:t>H</a:t>
            </a:r>
            <a:r>
              <a:rPr lang="en-US" altLang="zh-CN" sz="3600" baseline="-25000">
                <a:solidFill>
                  <a:srgbClr val="CC0066"/>
                </a:solidFill>
              </a:rPr>
              <a:t>m</a:t>
            </a:r>
            <a:r>
              <a:rPr lang="en-US" altLang="zh-CN" sz="3600">
                <a:solidFill>
                  <a:srgbClr val="CC0066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 </a:t>
            </a:r>
            <a:r>
              <a:rPr lang="en-US" altLang="zh-CN" sz="3600" baseline="0">
                <a:solidFill>
                  <a:srgbClr val="CC0066"/>
                </a:solidFill>
                <a:sym typeface="Symbol" panose="05050102010706020507" pitchFamily="18" charset="2"/>
              </a:rPr>
              <a:t>(NO, g) = </a:t>
            </a:r>
            <a:r>
              <a:rPr lang="en-US" altLang="zh-CN" sz="3600" baseline="-25000">
                <a:solidFill>
                  <a:srgbClr val="CC0066"/>
                </a:solidFill>
              </a:rPr>
              <a:t>r</a:t>
            </a:r>
            <a:r>
              <a:rPr lang="en-US" altLang="zh-CN" sz="3600" i="1" baseline="0">
                <a:solidFill>
                  <a:srgbClr val="CC0066"/>
                </a:solidFill>
              </a:rPr>
              <a:t>H</a:t>
            </a:r>
            <a:r>
              <a:rPr lang="en-US" altLang="zh-CN" sz="3600" baseline="-25000">
                <a:solidFill>
                  <a:srgbClr val="CC0066"/>
                </a:solidFill>
              </a:rPr>
              <a:t>m</a:t>
            </a:r>
            <a:r>
              <a:rPr lang="en-US" altLang="zh-CN" sz="3600">
                <a:solidFill>
                  <a:srgbClr val="CC0066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aseline="0">
                <a:solidFill>
                  <a:srgbClr val="CC0066"/>
                </a:solidFill>
                <a:sym typeface="Symbol" panose="05050102010706020507" pitchFamily="18" charset="2"/>
              </a:rPr>
              <a:t>(3) = ?</a:t>
            </a:r>
            <a:endParaRPr lang="en-US" altLang="zh-CN" sz="3600" baseline="0">
              <a:solidFill>
                <a:srgbClr val="CC0066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spcBef>
                <a:spcPct val="10000"/>
              </a:spcBef>
            </a:pPr>
            <a:r>
              <a:rPr lang="en-US" altLang="zh-CN" sz="3600" baseline="0">
                <a:solidFill>
                  <a:schemeClr val="bg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3600" baseline="0">
                <a:solidFill>
                  <a:schemeClr val="bg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反应</a:t>
            </a:r>
            <a:r>
              <a:rPr lang="en-US" altLang="zh-CN" sz="3600" baseline="0">
                <a:solidFill>
                  <a:schemeClr val="bg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(3) = [</a:t>
            </a:r>
            <a:r>
              <a:rPr lang="zh-CN" altLang="en-US" sz="3600" baseline="0">
                <a:solidFill>
                  <a:schemeClr val="bg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反应</a:t>
            </a:r>
            <a:r>
              <a:rPr lang="en-US" altLang="zh-CN" sz="3600" baseline="0">
                <a:solidFill>
                  <a:schemeClr val="bg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(1) – </a:t>
            </a:r>
            <a:r>
              <a:rPr lang="zh-CN" altLang="en-US" sz="3600" baseline="0">
                <a:solidFill>
                  <a:schemeClr val="bg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反应</a:t>
            </a:r>
            <a:r>
              <a:rPr lang="en-US" altLang="zh-CN" sz="3600" baseline="0">
                <a:solidFill>
                  <a:schemeClr val="bg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(2)]/4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5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0AF6D742-51D0-4243-820A-161971DC57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855AD-220B-4E46-B73A-59405263C42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36258" name="Rectangle 2">
            <a:extLst>
              <a:ext uri="{FF2B5EF4-FFF2-40B4-BE49-F238E27FC236}">
                <a16:creationId xmlns:a16="http://schemas.microsoft.com/office/drawing/2014/main" id="{78DBC3AA-B802-41AA-94F3-86E5FD6C9F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333375"/>
            <a:ext cx="8642350" cy="2592388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FontTx/>
              <a:buNone/>
            </a:pPr>
            <a:r>
              <a:rPr lang="zh-CN" altLang="en-US" sz="3600" b="1"/>
              <a:t>例如，</a:t>
            </a:r>
            <a:r>
              <a:rPr lang="en-US" altLang="zh-CN" sz="3600" b="1"/>
              <a:t>N</a:t>
            </a:r>
            <a:r>
              <a:rPr lang="en-US" altLang="zh-CN" sz="3600" b="1" baseline="-25000"/>
              <a:t>2</a:t>
            </a:r>
            <a:r>
              <a:rPr lang="zh-CN" altLang="en-US" sz="3600" b="1"/>
              <a:t>和</a:t>
            </a:r>
            <a:r>
              <a:rPr lang="en-US" altLang="zh-CN" sz="3600" b="1"/>
              <a:t>O</a:t>
            </a:r>
            <a:r>
              <a:rPr lang="en-US" altLang="zh-CN" sz="3600" b="1" baseline="-25000"/>
              <a:t>2</a:t>
            </a:r>
            <a:r>
              <a:rPr lang="zh-CN" altLang="en-US" sz="3600" b="1"/>
              <a:t>在常规条件下不能自发地进行反应，但在行驶汽车的高温内燃机室内，吸入的</a:t>
            </a:r>
            <a:r>
              <a:rPr lang="en-US" altLang="zh-CN" sz="3600" b="1"/>
              <a:t>O</a:t>
            </a:r>
            <a:r>
              <a:rPr lang="en-US" altLang="zh-CN" sz="3600" b="1" baseline="-25000"/>
              <a:t>2</a:t>
            </a:r>
            <a:r>
              <a:rPr lang="zh-CN" altLang="en-US" sz="3600" b="1"/>
              <a:t>和</a:t>
            </a:r>
            <a:r>
              <a:rPr lang="en-US" altLang="zh-CN" sz="3600" b="1"/>
              <a:t>N</a:t>
            </a:r>
            <a:r>
              <a:rPr lang="en-US" altLang="zh-CN" sz="3600" b="1" baseline="-25000"/>
              <a:t>2</a:t>
            </a:r>
            <a:r>
              <a:rPr lang="zh-CN" altLang="en-US" sz="3600" b="1"/>
              <a:t>自动地发生化合反应生成微量</a:t>
            </a:r>
            <a:r>
              <a:rPr lang="en-US" altLang="zh-CN" sz="3600" b="1"/>
              <a:t>NO</a:t>
            </a:r>
            <a:r>
              <a:rPr lang="zh-CN" altLang="en-US" sz="3600" b="1"/>
              <a:t>：</a:t>
            </a:r>
          </a:p>
          <a:p>
            <a:pPr marL="0" indent="0" algn="just">
              <a:lnSpc>
                <a:spcPct val="110000"/>
              </a:lnSpc>
              <a:buFontTx/>
              <a:buNone/>
            </a:pPr>
            <a:r>
              <a:rPr lang="zh-CN" altLang="en-US" sz="3600" b="1"/>
              <a:t>           </a:t>
            </a:r>
            <a:r>
              <a:rPr lang="en-US" altLang="zh-CN" sz="3600" b="1">
                <a:solidFill>
                  <a:schemeClr val="bg1"/>
                </a:solidFill>
              </a:rPr>
              <a:t>N</a:t>
            </a:r>
            <a:r>
              <a:rPr lang="en-US" altLang="zh-CN" sz="3600" b="1" baseline="-25000">
                <a:solidFill>
                  <a:schemeClr val="bg1"/>
                </a:solidFill>
              </a:rPr>
              <a:t>2</a:t>
            </a:r>
            <a:r>
              <a:rPr lang="en-US" altLang="zh-CN" sz="3600" b="1">
                <a:solidFill>
                  <a:schemeClr val="bg1"/>
                </a:solidFill>
              </a:rPr>
              <a:t>(g)  + O</a:t>
            </a:r>
            <a:r>
              <a:rPr lang="en-US" altLang="zh-CN" sz="3600" b="1" baseline="-25000">
                <a:solidFill>
                  <a:schemeClr val="bg1"/>
                </a:solidFill>
              </a:rPr>
              <a:t>2</a:t>
            </a:r>
            <a:r>
              <a:rPr lang="en-US" altLang="zh-CN" sz="3600" b="1">
                <a:solidFill>
                  <a:schemeClr val="bg1"/>
                </a:solidFill>
              </a:rPr>
              <a:t>(g)  = 2NO(g)</a:t>
            </a:r>
          </a:p>
        </p:txBody>
      </p:sp>
      <p:sp>
        <p:nvSpPr>
          <p:cNvPr id="736259" name="右大括号 4">
            <a:extLst>
              <a:ext uri="{FF2B5EF4-FFF2-40B4-BE49-F238E27FC236}">
                <a16:creationId xmlns:a16="http://schemas.microsoft.com/office/drawing/2014/main" id="{24D9508A-737C-47BA-BCBE-8E04C89C9032}"/>
              </a:ext>
            </a:extLst>
          </p:cNvPr>
          <p:cNvSpPr>
            <a:spLocks/>
          </p:cNvSpPr>
          <p:nvPr/>
        </p:nvSpPr>
        <p:spPr bwMode="auto">
          <a:xfrm>
            <a:off x="4911725" y="1920875"/>
            <a:ext cx="184150" cy="646113"/>
          </a:xfrm>
          <a:prstGeom prst="rightBrace">
            <a:avLst>
              <a:gd name="adj1" fmla="val 4971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kumimoji="0" lang="zh-CN" altLang="zh-CN" sz="3600" baseline="0">
              <a:solidFill>
                <a:schemeClr val="bg2"/>
              </a:solidFill>
              <a:ea typeface="华文新魏" panose="02010800040101010101" pitchFamily="2" charset="-122"/>
            </a:endParaRPr>
          </a:p>
        </p:txBody>
      </p:sp>
      <p:sp>
        <p:nvSpPr>
          <p:cNvPr id="736261" name="Text Box 5">
            <a:extLst>
              <a:ext uri="{FF2B5EF4-FFF2-40B4-BE49-F238E27FC236}">
                <a16:creationId xmlns:a16="http://schemas.microsoft.com/office/drawing/2014/main" id="{7B42AA45-8E88-46FC-9E8C-42750C7DF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860800"/>
            <a:ext cx="8569325" cy="184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altLang="zh-CN" sz="3600" baseline="0">
                <a:solidFill>
                  <a:schemeClr val="bg2"/>
                </a:solidFill>
              </a:rPr>
              <a:t>NO</a:t>
            </a:r>
            <a:r>
              <a:rPr lang="zh-CN" altLang="en-US" sz="3600" baseline="0">
                <a:solidFill>
                  <a:schemeClr val="bg2"/>
                </a:solidFill>
              </a:rPr>
              <a:t>在与空气中的</a:t>
            </a:r>
            <a:r>
              <a:rPr lang="en-US" altLang="zh-CN" sz="3600" baseline="0">
                <a:solidFill>
                  <a:schemeClr val="bg2"/>
                </a:solidFill>
              </a:rPr>
              <a:t>O</a:t>
            </a:r>
            <a:r>
              <a:rPr lang="en-US" altLang="zh-CN" sz="3600" baseline="-25000">
                <a:solidFill>
                  <a:schemeClr val="bg2"/>
                </a:solidFill>
              </a:rPr>
              <a:t>2</a:t>
            </a:r>
            <a:r>
              <a:rPr lang="zh-CN" altLang="en-US" sz="3600" baseline="0">
                <a:solidFill>
                  <a:schemeClr val="bg2"/>
                </a:solidFill>
              </a:rPr>
              <a:t>作用生成</a:t>
            </a:r>
            <a:r>
              <a:rPr lang="en-US" altLang="zh-CN" sz="3600" baseline="0">
                <a:solidFill>
                  <a:schemeClr val="bg2"/>
                </a:solidFill>
              </a:rPr>
              <a:t>NO</a:t>
            </a:r>
            <a:r>
              <a:rPr lang="en-US" altLang="zh-CN" sz="3600" baseline="-25000">
                <a:solidFill>
                  <a:schemeClr val="bg2"/>
                </a:solidFill>
              </a:rPr>
              <a:t>2</a:t>
            </a:r>
            <a:r>
              <a:rPr lang="zh-CN" altLang="en-US" sz="3600" baseline="0">
                <a:solidFill>
                  <a:schemeClr val="bg2"/>
                </a:solidFill>
              </a:rPr>
              <a:t>，污染空气：</a:t>
            </a:r>
          </a:p>
          <a:p>
            <a:pPr algn="just">
              <a:spcBef>
                <a:spcPct val="20000"/>
              </a:spcBef>
            </a:pPr>
            <a:r>
              <a:rPr lang="zh-CN" altLang="en-US" sz="3600" baseline="0">
                <a:solidFill>
                  <a:schemeClr val="bg2"/>
                </a:solidFill>
              </a:rPr>
              <a:t>       </a:t>
            </a:r>
            <a:r>
              <a:rPr lang="en-US" altLang="zh-CN" sz="3600" baseline="0">
                <a:solidFill>
                  <a:schemeClr val="bg1"/>
                </a:solidFill>
              </a:rPr>
              <a:t>2NO(g) + O</a:t>
            </a:r>
            <a:r>
              <a:rPr lang="en-US" altLang="zh-CN" sz="3600" baseline="-25000">
                <a:solidFill>
                  <a:schemeClr val="bg1"/>
                </a:solidFill>
              </a:rPr>
              <a:t>2</a:t>
            </a:r>
            <a:r>
              <a:rPr lang="en-US" altLang="zh-CN" sz="3600" baseline="0">
                <a:solidFill>
                  <a:schemeClr val="bg1"/>
                </a:solidFill>
              </a:rPr>
              <a:t> (g)  = 2NO</a:t>
            </a:r>
            <a:r>
              <a:rPr lang="en-US" altLang="zh-CN" sz="3600" baseline="-25000">
                <a:solidFill>
                  <a:schemeClr val="bg1"/>
                </a:solidFill>
              </a:rPr>
              <a:t>2</a:t>
            </a:r>
            <a:r>
              <a:rPr lang="en-US" altLang="zh-CN" sz="3600" baseline="0">
                <a:solidFill>
                  <a:schemeClr val="bg1"/>
                </a:solidFill>
              </a:rPr>
              <a:t>(g)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3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8" grpId="0" uiExpand="1" build="p"/>
      <p:bldP spid="73626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16A2DA2D-64E2-400B-B775-71749B0272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E8958-835F-4FBF-85C6-17A0F6142A33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35858E33-CCFD-422C-A646-941BF5F6E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620713"/>
            <a:ext cx="8569325" cy="352901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3600" b="1"/>
              <a:t>由盖斯定律得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3600" b="1">
                <a:solidFill>
                  <a:srgbClr val="CC0066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3600" b="1" baseline="-25000">
                <a:solidFill>
                  <a:srgbClr val="CC0066"/>
                </a:solidFill>
              </a:rPr>
              <a:t>r</a:t>
            </a:r>
            <a:r>
              <a:rPr lang="en-US" altLang="zh-CN" sz="3600" b="1" i="1">
                <a:solidFill>
                  <a:srgbClr val="CC0066"/>
                </a:solidFill>
              </a:rPr>
              <a:t>H</a:t>
            </a:r>
            <a:r>
              <a:rPr lang="en-US" altLang="zh-CN" sz="3600" b="1" baseline="-25000">
                <a:solidFill>
                  <a:srgbClr val="CC0066"/>
                </a:solidFill>
              </a:rPr>
              <a:t>m</a:t>
            </a:r>
            <a:r>
              <a:rPr lang="en-US" altLang="zh-CN" sz="3600" b="1" baseline="30000">
                <a:solidFill>
                  <a:srgbClr val="CC0066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="1">
                <a:solidFill>
                  <a:srgbClr val="CC0066"/>
                </a:solidFill>
                <a:sym typeface="Symbol" panose="05050102010706020507" pitchFamily="18" charset="2"/>
              </a:rPr>
              <a:t>(3) =</a:t>
            </a:r>
            <a:r>
              <a:rPr lang="en-US" altLang="zh-CN" sz="3600" b="1">
                <a:solidFill>
                  <a:srgbClr val="CC00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3600" b="1">
                <a:sym typeface="Symbol" panose="05050102010706020507" pitchFamily="18" charset="2"/>
              </a:rPr>
              <a:t></a:t>
            </a:r>
            <a:r>
              <a:rPr lang="en-US" altLang="zh-CN" sz="3600" b="1" baseline="-25000"/>
              <a:t>r</a:t>
            </a:r>
            <a:r>
              <a:rPr lang="en-US" altLang="zh-CN" sz="3600" b="1" i="1"/>
              <a:t>H</a:t>
            </a:r>
            <a:r>
              <a:rPr lang="en-US" altLang="zh-CN" sz="3600" b="1" baseline="-25000"/>
              <a:t>m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 </a:t>
            </a:r>
            <a:r>
              <a:rPr lang="en-US" altLang="zh-CN" sz="3600" b="1">
                <a:sym typeface="Symbol" panose="05050102010706020507" pitchFamily="18" charset="2"/>
              </a:rPr>
              <a:t>(1)</a:t>
            </a:r>
            <a:r>
              <a:rPr lang="en-US" altLang="zh-CN" sz="3600" b="1">
                <a:cs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en-US" altLang="zh-CN" sz="3600" b="1">
                <a:sym typeface="Symbol" panose="05050102010706020507" pitchFamily="18" charset="2"/>
              </a:rPr>
              <a:t></a:t>
            </a:r>
            <a:r>
              <a:rPr lang="en-US" altLang="zh-CN" sz="3600" b="1" baseline="-25000"/>
              <a:t>r</a:t>
            </a:r>
            <a:r>
              <a:rPr lang="en-US" altLang="zh-CN" sz="3600" b="1" i="1"/>
              <a:t>H</a:t>
            </a:r>
            <a:r>
              <a:rPr lang="en-US" altLang="zh-CN" sz="3600" b="1" baseline="-25000"/>
              <a:t>m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="1" baseline="30000">
                <a:sym typeface="Symbol" panose="05050102010706020507" pitchFamily="18" charset="2"/>
              </a:rPr>
              <a:t> </a:t>
            </a:r>
            <a:r>
              <a:rPr lang="en-US" altLang="zh-CN" sz="3600" b="1">
                <a:cs typeface="Times New Roman" panose="02020603050405020304" pitchFamily="18" charset="0"/>
                <a:sym typeface="Symbol" panose="05050102010706020507" pitchFamily="18" charset="2"/>
              </a:rPr>
              <a:t>(2)]/4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3600" b="1"/>
              <a:t>= [(</a:t>
            </a:r>
            <a:r>
              <a:rPr lang="en-US" altLang="zh-CN" sz="3600" b="1">
                <a:sym typeface="Symbol" panose="05050102010706020507" pitchFamily="18" charset="2"/>
              </a:rPr>
              <a:t>1166 kJ</a:t>
            </a:r>
            <a:r>
              <a:rPr lang="en-US" altLang="zh-CN" sz="3600" b="1">
                <a:cs typeface="Times New Roman" panose="02020603050405020304" pitchFamily="18" charset="0"/>
                <a:sym typeface="Symbol" panose="05050102010706020507" pitchFamily="18" charset="2"/>
              </a:rPr>
              <a:t>•mol</a:t>
            </a:r>
            <a:r>
              <a:rPr lang="en-US" altLang="zh-CN" sz="3600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–1</a:t>
            </a:r>
            <a:r>
              <a:rPr lang="en-US" altLang="zh-CN" sz="3600" b="1"/>
              <a:t>) </a:t>
            </a:r>
            <a:r>
              <a:rPr lang="en-US" altLang="zh-CN" sz="3600" b="1">
                <a:sym typeface="Symbol" panose="05050102010706020507" pitchFamily="18" charset="2"/>
              </a:rPr>
              <a:t>(1531.2 kJ</a:t>
            </a:r>
            <a:r>
              <a:rPr lang="en-US" altLang="zh-CN" sz="3600" b="1">
                <a:cs typeface="Times New Roman" panose="02020603050405020304" pitchFamily="18" charset="0"/>
                <a:sym typeface="Symbol" panose="05050102010706020507" pitchFamily="18" charset="2"/>
              </a:rPr>
              <a:t>•mol</a:t>
            </a:r>
            <a:r>
              <a:rPr lang="en-US" altLang="zh-CN" sz="3600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–1</a:t>
            </a:r>
            <a:r>
              <a:rPr lang="en-US" altLang="zh-CN" sz="3600" b="1">
                <a:sym typeface="Symbol" panose="05050102010706020507" pitchFamily="18" charset="2"/>
              </a:rPr>
              <a:t>)</a:t>
            </a:r>
            <a:r>
              <a:rPr lang="en-US" altLang="zh-CN" sz="3600" b="1"/>
              <a:t>]/4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3600" b="1"/>
              <a:t>= 91.3 </a:t>
            </a:r>
            <a:r>
              <a:rPr lang="en-US" altLang="zh-CN" sz="3600" b="1">
                <a:sym typeface="Symbol" panose="05050102010706020507" pitchFamily="18" charset="2"/>
              </a:rPr>
              <a:t>kJ</a:t>
            </a:r>
            <a:r>
              <a:rPr lang="en-US" altLang="zh-CN" sz="3600" b="1">
                <a:cs typeface="Times New Roman" panose="02020603050405020304" pitchFamily="18" charset="0"/>
                <a:sym typeface="Symbol" panose="05050102010706020507" pitchFamily="18" charset="2"/>
              </a:rPr>
              <a:t>•mol</a:t>
            </a:r>
            <a:r>
              <a:rPr lang="en-US" altLang="zh-CN" sz="3600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–1</a:t>
            </a:r>
            <a:r>
              <a:rPr lang="en-US" altLang="zh-CN" sz="3600" b="1"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3600" b="1">
                <a:solidFill>
                  <a:srgbClr val="CC0066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3600" b="1" baseline="-25000">
                <a:solidFill>
                  <a:srgbClr val="CC0066"/>
                </a:solidFill>
              </a:rPr>
              <a:t>f</a:t>
            </a:r>
            <a:r>
              <a:rPr lang="en-US" altLang="zh-CN" sz="3600" b="1" i="1">
                <a:solidFill>
                  <a:srgbClr val="CC0066"/>
                </a:solidFill>
              </a:rPr>
              <a:t>H</a:t>
            </a:r>
            <a:r>
              <a:rPr lang="en-US" altLang="zh-CN" sz="3600" b="1" baseline="-25000">
                <a:solidFill>
                  <a:srgbClr val="CC0066"/>
                </a:solidFill>
              </a:rPr>
              <a:t>m</a:t>
            </a:r>
            <a:r>
              <a:rPr lang="en-US" altLang="zh-CN" sz="3600" b="1" baseline="30000">
                <a:solidFill>
                  <a:srgbClr val="CC0066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="1">
                <a:solidFill>
                  <a:srgbClr val="CC0066"/>
                </a:solidFill>
                <a:sym typeface="Symbol" panose="05050102010706020507" pitchFamily="18" charset="2"/>
              </a:rPr>
              <a:t>(NO, g)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1E35FF42-528B-4E74-9976-30E2973C50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670BF-9169-4D24-B196-5A6D8940114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737284" name="Rectangle 2">
            <a:extLst>
              <a:ext uri="{FF2B5EF4-FFF2-40B4-BE49-F238E27FC236}">
                <a16:creationId xmlns:a16="http://schemas.microsoft.com/office/drawing/2014/main" id="{11FA4D22-425F-419E-B6F9-B007D0827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20713"/>
            <a:ext cx="828040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4000" baseline="0">
                <a:solidFill>
                  <a:schemeClr val="hlink"/>
                </a:solidFill>
              </a:rPr>
              <a:t>思考：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4000" baseline="0"/>
              <a:t>为什么？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4000" baseline="0"/>
              <a:t>如何从理论上解释？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4000" baseline="0"/>
              <a:t>如何判断一个反应能否自发进行？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4000" baseline="0"/>
              <a:t>向哪个方向进行？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3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3389CF76-EA0C-4C41-BEE4-4F94F5D50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CEA32-822F-4572-976C-FB4DD54A51B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616451" name="Rectangle 3">
            <a:extLst>
              <a:ext uri="{FF2B5EF4-FFF2-40B4-BE49-F238E27FC236}">
                <a16:creationId xmlns:a16="http://schemas.microsoft.com/office/drawing/2014/main" id="{9DA8FDAA-39C4-4000-BB9A-BC941DE4A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064500" cy="1223962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(1) </a:t>
            </a:r>
            <a:r>
              <a:rPr lang="zh-CN" altLang="en-US" sz="3600" b="1">
                <a:solidFill>
                  <a:schemeClr val="bg1"/>
                </a:solidFill>
              </a:rPr>
              <a:t>许多放热反应</a:t>
            </a:r>
            <a:r>
              <a:rPr lang="en-US" altLang="zh-CN" sz="3600" b="1">
                <a:solidFill>
                  <a:schemeClr val="bg1"/>
                </a:solidFill>
              </a:rPr>
              <a:t>(</a:t>
            </a:r>
            <a:r>
              <a:rPr lang="en-US" altLang="zh-CN" sz="3600" b="1">
                <a:solidFill>
                  <a:schemeClr val="bg1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3600" b="1" baseline="-25000">
                <a:solidFill>
                  <a:schemeClr val="bg1"/>
                </a:solidFill>
                <a:sym typeface="Symbol" panose="05050102010706020507" pitchFamily="18" charset="2"/>
              </a:rPr>
              <a:t>r</a:t>
            </a:r>
            <a:r>
              <a:rPr lang="en-US" altLang="zh-CN" sz="3600" b="1" i="1">
                <a:solidFill>
                  <a:schemeClr val="bg1"/>
                </a:solidFill>
                <a:sym typeface="Symbol" panose="05050102010706020507" pitchFamily="18" charset="2"/>
              </a:rPr>
              <a:t>H</a:t>
            </a:r>
            <a:r>
              <a:rPr lang="en-US" altLang="zh-CN" sz="3600" b="1" baseline="-25000">
                <a:solidFill>
                  <a:schemeClr val="bg1"/>
                </a:solidFill>
                <a:sym typeface="Symbol" panose="05050102010706020507" pitchFamily="18" charset="2"/>
              </a:rPr>
              <a:t>m</a:t>
            </a:r>
            <a:r>
              <a:rPr lang="ru-RU" altLang="zh-CN" sz="3600" b="1" baseline="3000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Ө</a:t>
            </a:r>
            <a:r>
              <a:rPr lang="en-US" altLang="zh-CN" sz="3600" b="1">
                <a:solidFill>
                  <a:schemeClr val="bg1"/>
                </a:solidFill>
                <a:sym typeface="Symbol" panose="05050102010706020507" pitchFamily="18" charset="2"/>
              </a:rPr>
              <a:t> &lt; 0</a:t>
            </a:r>
            <a:r>
              <a:rPr lang="en-US" altLang="zh-CN" sz="3600" b="1">
                <a:solidFill>
                  <a:schemeClr val="bg1"/>
                </a:solidFill>
              </a:rPr>
              <a:t>)</a:t>
            </a:r>
            <a:r>
              <a:rPr lang="zh-CN" altLang="en-US" sz="3600" b="1">
                <a:solidFill>
                  <a:schemeClr val="bg1"/>
                </a:solidFill>
              </a:rPr>
              <a:t>自发进行。</a:t>
            </a:r>
          </a:p>
        </p:txBody>
      </p:sp>
      <p:sp>
        <p:nvSpPr>
          <p:cNvPr id="616452" name="Rectangle 4">
            <a:extLst>
              <a:ext uri="{FF2B5EF4-FFF2-40B4-BE49-F238E27FC236}">
                <a16:creationId xmlns:a16="http://schemas.microsoft.com/office/drawing/2014/main" id="{37A4E077-F87B-4E23-9DE5-6B8695355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565400"/>
            <a:ext cx="78486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3600" baseline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en-US" altLang="zh-CN" sz="3600" baseline="0">
                <a:solidFill>
                  <a:schemeClr val="bg2"/>
                </a:solidFill>
                <a:ea typeface="幼圆" panose="02010509060101010101" pitchFamily="49" charset="-122"/>
              </a:rPr>
              <a:t>Zn + CuSO</a:t>
            </a:r>
            <a:r>
              <a:rPr lang="en-US" altLang="zh-CN" sz="3600" baseline="-25000">
                <a:solidFill>
                  <a:schemeClr val="bg2"/>
                </a:solidFill>
                <a:ea typeface="幼圆" panose="02010509060101010101" pitchFamily="49" charset="-122"/>
              </a:rPr>
              <a:t>4 </a:t>
            </a:r>
            <a:r>
              <a:rPr lang="en-US" altLang="zh-CN" sz="3600" baseline="0">
                <a:solidFill>
                  <a:schemeClr val="bg2"/>
                </a:solidFill>
                <a:ea typeface="幼圆" panose="02010509060101010101" pitchFamily="49" charset="-122"/>
              </a:rPr>
              <a:t>= Cu + ZnSO</a:t>
            </a:r>
            <a:r>
              <a:rPr lang="en-US" altLang="zh-CN" sz="3600" baseline="-25000">
                <a:solidFill>
                  <a:schemeClr val="bg2"/>
                </a:solidFill>
                <a:ea typeface="幼圆" panose="02010509060101010101" pitchFamily="49" charset="-122"/>
              </a:rPr>
              <a:t>4</a:t>
            </a:r>
            <a:r>
              <a:rPr lang="en-US" altLang="zh-CN" sz="3600" baseline="-2500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                    </a:t>
            </a:r>
            <a:endParaRPr lang="en-US" altLang="zh-CN" sz="3600" baseline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616454" name="Object 6">
            <a:extLst>
              <a:ext uri="{FF2B5EF4-FFF2-40B4-BE49-F238E27FC236}">
                <a16:creationId xmlns:a16="http://schemas.microsoft.com/office/drawing/2014/main" id="{48DEFA1F-7152-4B93-B7A8-7F8CD075B0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284538"/>
          <a:ext cx="73802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59" name="公式" r:id="rId3" imgW="1904760" imgH="228600" progId="Equation.3">
                  <p:embed/>
                </p:oleObj>
              </mc:Choice>
              <mc:Fallback>
                <p:oleObj name="公式" r:id="rId3" imgW="19047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84538"/>
                        <a:ext cx="7380287" cy="8842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56" name="Rectangle 8">
            <a:extLst>
              <a:ext uri="{FF2B5EF4-FFF2-40B4-BE49-F238E27FC236}">
                <a16:creationId xmlns:a16="http://schemas.microsoft.com/office/drawing/2014/main" id="{AA3C98E2-2575-43B9-8085-9208D8B94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7772400" cy="576263"/>
          </a:xfrm>
          <a:noFill/>
          <a:ln/>
        </p:spPr>
        <p:txBody>
          <a:bodyPr/>
          <a:lstStyle/>
          <a:p>
            <a:pPr algn="l"/>
            <a:r>
              <a:rPr lang="en-US" altLang="zh-CN" sz="4000" b="1"/>
              <a:t>2.1.2 </a:t>
            </a:r>
            <a:r>
              <a:rPr lang="zh-CN" altLang="en-US" sz="4000" b="1"/>
              <a:t>影响化学反应方向的因素</a:t>
            </a:r>
          </a:p>
        </p:txBody>
      </p:sp>
      <p:sp>
        <p:nvSpPr>
          <p:cNvPr id="616457" name="Rectangle 2">
            <a:extLst>
              <a:ext uri="{FF2B5EF4-FFF2-40B4-BE49-F238E27FC236}">
                <a16:creationId xmlns:a16="http://schemas.microsoft.com/office/drawing/2014/main" id="{5216BE89-6376-4C12-87F0-37FBEB678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52513"/>
            <a:ext cx="75739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4000" baseline="0"/>
              <a:t>1.  </a:t>
            </a:r>
            <a:r>
              <a:rPr lang="zh-CN" altLang="en-US" sz="4000" baseline="0"/>
              <a:t>反应的焓变</a:t>
            </a:r>
            <a:r>
              <a:rPr lang="en-US" altLang="zh-CN" sz="4000" baseline="0"/>
              <a:t>(Enthalpy Change)</a:t>
            </a:r>
          </a:p>
        </p:txBody>
      </p:sp>
      <p:sp>
        <p:nvSpPr>
          <p:cNvPr id="616458" name="Rectangle 4">
            <a:extLst>
              <a:ext uri="{FF2B5EF4-FFF2-40B4-BE49-F238E27FC236}">
                <a16:creationId xmlns:a16="http://schemas.microsoft.com/office/drawing/2014/main" id="{3E6667B6-19E0-41A7-8EEA-93DB9D29D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649788"/>
            <a:ext cx="7129463" cy="788987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zh-CN" altLang="en-US" sz="3600" baseline="0">
                <a:solidFill>
                  <a:srgbClr val="000066"/>
                </a:solidFill>
                <a:latin typeface="Comic Sans MS" panose="030F0702030302020204" pitchFamily="66" charset="0"/>
              </a:rPr>
              <a:t>自发反应的推动力</a:t>
            </a:r>
            <a:r>
              <a:rPr kumimoji="0" lang="zh-CN" altLang="en-US" sz="3600" baseline="0">
                <a:solidFill>
                  <a:srgbClr val="00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</a:t>
            </a:r>
            <a:r>
              <a:rPr kumimoji="0" lang="zh-CN" altLang="en-US" sz="3600" baseline="0">
                <a:solidFill>
                  <a:srgbClr val="000066"/>
                </a:solidFill>
                <a:latin typeface="Comic Sans MS" panose="030F0702030302020204" pitchFamily="66" charset="0"/>
              </a:rPr>
              <a:t> 能量降低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16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2" grpId="0" build="p" autoUpdateAnimBg="0"/>
      <p:bldP spid="6164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1DBB5C1D-18B7-4FDA-8284-EB1E96E2ED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534C8-C8EC-4BF4-8355-B7A86E0BEF0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618498" name="Rectangle 2">
            <a:extLst>
              <a:ext uri="{FF2B5EF4-FFF2-40B4-BE49-F238E27FC236}">
                <a16:creationId xmlns:a16="http://schemas.microsoft.com/office/drawing/2014/main" id="{7525463A-E360-4F0A-82DC-FDAA4A461A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15888"/>
            <a:ext cx="8785225" cy="1225550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sz="3600" b="1">
                <a:solidFill>
                  <a:schemeClr val="hlink"/>
                </a:solidFill>
              </a:rPr>
              <a:t>例外：</a:t>
            </a:r>
            <a:r>
              <a:rPr lang="zh-CN" altLang="en-US" sz="3600" b="1"/>
              <a:t>有些吸热反应</a:t>
            </a:r>
            <a:r>
              <a:rPr lang="en-US" altLang="zh-CN" sz="3600" b="1"/>
              <a:t>(</a:t>
            </a:r>
            <a:r>
              <a:rPr lang="en-US" altLang="zh-CN" sz="3600" b="1">
                <a:sym typeface="Symbol" panose="05050102010706020507" pitchFamily="18" charset="2"/>
              </a:rPr>
              <a:t></a:t>
            </a:r>
            <a:r>
              <a:rPr lang="en-US" altLang="zh-CN" sz="3600" b="1" baseline="-25000">
                <a:sym typeface="Symbol" panose="05050102010706020507" pitchFamily="18" charset="2"/>
              </a:rPr>
              <a:t>r</a:t>
            </a:r>
            <a:r>
              <a:rPr lang="en-US" altLang="zh-CN" sz="3600" b="1" i="1">
                <a:sym typeface="Symbol" panose="05050102010706020507" pitchFamily="18" charset="2"/>
              </a:rPr>
              <a:t>H</a:t>
            </a:r>
            <a:r>
              <a:rPr lang="en-US" altLang="zh-CN" sz="3600" b="1" baseline="-25000">
                <a:sym typeface="Symbol" panose="05050102010706020507" pitchFamily="18" charset="2"/>
              </a:rPr>
              <a:t>m</a:t>
            </a:r>
            <a:r>
              <a:rPr lang="ru-RU" altLang="zh-CN" sz="3600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Ө</a:t>
            </a:r>
            <a:r>
              <a:rPr lang="en-US" altLang="zh-CN" sz="3600" b="1">
                <a:sym typeface="Symbol" panose="05050102010706020507" pitchFamily="18" charset="2"/>
              </a:rPr>
              <a:t> &gt; 0</a:t>
            </a:r>
            <a:r>
              <a:rPr lang="en-US" altLang="zh-CN" sz="3600" b="1"/>
              <a:t>)</a:t>
            </a:r>
            <a:r>
              <a:rPr lang="zh-CN" altLang="en-US" sz="3600" b="1"/>
              <a:t>也可以自发进行 。</a:t>
            </a:r>
          </a:p>
        </p:txBody>
      </p:sp>
      <p:graphicFrame>
        <p:nvGraphicFramePr>
          <p:cNvPr id="618503" name="Object 7">
            <a:extLst>
              <a:ext uri="{FF2B5EF4-FFF2-40B4-BE49-F238E27FC236}">
                <a16:creationId xmlns:a16="http://schemas.microsoft.com/office/drawing/2014/main" id="{AA1C25F6-5439-4B1C-A200-69ECA0B09F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060575"/>
          <a:ext cx="57610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12" name="公式" r:id="rId3" imgW="1739880" imgH="228600" progId="Equation.3">
                  <p:embed/>
                </p:oleObj>
              </mc:Choice>
              <mc:Fallback>
                <p:oleObj name="公式" r:id="rId3" imgW="17398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60575"/>
                        <a:ext cx="5761037" cy="7556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8506" name="Group 10">
            <a:extLst>
              <a:ext uri="{FF2B5EF4-FFF2-40B4-BE49-F238E27FC236}">
                <a16:creationId xmlns:a16="http://schemas.microsoft.com/office/drawing/2014/main" id="{38927799-E74C-49EC-8BA7-A2906D868E0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981075"/>
            <a:ext cx="8424863" cy="1001713"/>
            <a:chOff x="158" y="1389"/>
            <a:chExt cx="5307" cy="631"/>
          </a:xfrm>
        </p:grpSpPr>
        <p:sp>
          <p:nvSpPr>
            <p:cNvPr id="618507" name="Text Box 11">
              <a:extLst>
                <a:ext uri="{FF2B5EF4-FFF2-40B4-BE49-F238E27FC236}">
                  <a16:creationId xmlns:a16="http://schemas.microsoft.com/office/drawing/2014/main" id="{F183EEB3-6D48-47C1-A5DA-DCB0D9BA8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1616"/>
              <a:ext cx="530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3600" baseline="0">
                  <a:solidFill>
                    <a:schemeClr val="bg2"/>
                  </a:solidFill>
                </a:rPr>
                <a:t>CuSO</a:t>
              </a:r>
              <a:r>
                <a:rPr lang="en-US" altLang="zh-CN" sz="3600" baseline="-30000">
                  <a:solidFill>
                    <a:schemeClr val="bg2"/>
                  </a:solidFill>
                </a:rPr>
                <a:t>4</a:t>
              </a:r>
              <a:r>
                <a:rPr lang="en-US" altLang="zh-CN" sz="3600" baseline="0">
                  <a:solidFill>
                    <a:schemeClr val="bg2"/>
                  </a:solidFill>
                </a:rPr>
                <a:t>·5H</a:t>
              </a:r>
              <a:r>
                <a:rPr lang="en-US" altLang="zh-CN" sz="3600" baseline="-30000">
                  <a:solidFill>
                    <a:schemeClr val="bg2"/>
                  </a:solidFill>
                </a:rPr>
                <a:t>2</a:t>
              </a:r>
              <a:r>
                <a:rPr lang="en-US" altLang="zh-CN" sz="3600" baseline="0">
                  <a:solidFill>
                    <a:schemeClr val="bg2"/>
                  </a:solidFill>
                </a:rPr>
                <a:t>O(s) </a:t>
              </a:r>
              <a:r>
                <a:rPr lang="en-US" altLang="zh-CN" sz="3600" baseline="0">
                  <a:solidFill>
                    <a:schemeClr val="bg2"/>
                  </a:solidFill>
                  <a:ea typeface="幼圆" panose="02010509060101010101" pitchFamily="49" charset="-122"/>
                </a:rPr>
                <a:t>=</a:t>
              </a:r>
              <a:r>
                <a:rPr lang="en-US" altLang="zh-CN" sz="3600" baseline="0">
                  <a:solidFill>
                    <a:schemeClr val="bg2"/>
                  </a:solidFill>
                </a:rPr>
                <a:t> CuSO</a:t>
              </a:r>
              <a:r>
                <a:rPr lang="en-US" altLang="zh-CN" sz="3600" baseline="-30000">
                  <a:solidFill>
                    <a:schemeClr val="bg2"/>
                  </a:solidFill>
                </a:rPr>
                <a:t>4</a:t>
              </a:r>
              <a:r>
                <a:rPr lang="en-US" altLang="zh-CN" sz="3600" baseline="0">
                  <a:solidFill>
                    <a:schemeClr val="bg2"/>
                  </a:solidFill>
                </a:rPr>
                <a:t>(s) + 5H</a:t>
              </a:r>
              <a:r>
                <a:rPr lang="en-US" altLang="zh-CN" sz="3600" baseline="-30000">
                  <a:solidFill>
                    <a:schemeClr val="bg2"/>
                  </a:solidFill>
                </a:rPr>
                <a:t>2</a:t>
              </a:r>
              <a:r>
                <a:rPr lang="en-US" altLang="zh-CN" sz="3600" baseline="0">
                  <a:solidFill>
                    <a:schemeClr val="bg2"/>
                  </a:solidFill>
                </a:rPr>
                <a:t>O(g)</a:t>
              </a:r>
            </a:p>
          </p:txBody>
        </p:sp>
        <p:sp>
          <p:nvSpPr>
            <p:cNvPr id="618508" name="Text Box 12">
              <a:extLst>
                <a:ext uri="{FF2B5EF4-FFF2-40B4-BE49-F238E27FC236}">
                  <a16:creationId xmlns:a16="http://schemas.microsoft.com/office/drawing/2014/main" id="{5D34CAB4-2707-4EFE-8492-F2A940D0F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1389"/>
              <a:ext cx="154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i="1" baseline="0">
                  <a:solidFill>
                    <a:schemeClr val="bg1"/>
                  </a:solidFill>
                </a:rPr>
                <a:t>T</a:t>
              </a:r>
              <a:r>
                <a:rPr lang="en-US" altLang="zh-CN" sz="3600" baseline="0">
                  <a:solidFill>
                    <a:schemeClr val="bg1"/>
                  </a:solidFill>
                </a:rPr>
                <a:t> &gt; 510 K</a:t>
              </a:r>
            </a:p>
          </p:txBody>
        </p:sp>
      </p:grpSp>
      <p:sp>
        <p:nvSpPr>
          <p:cNvPr id="618509" name="Rectangle 13">
            <a:extLst>
              <a:ext uri="{FF2B5EF4-FFF2-40B4-BE49-F238E27FC236}">
                <a16:creationId xmlns:a16="http://schemas.microsoft.com/office/drawing/2014/main" id="{F1BAAD31-1192-4B8F-A176-CCC22F6C2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852738"/>
            <a:ext cx="8281987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1950" indent="-361950" algn="l">
              <a:spcBef>
                <a:spcPct val="20000"/>
              </a:spcBef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341438" indent="-53340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78025" indent="-4572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38413" indent="-3810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098800" indent="-3810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5560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0132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4704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276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FontTx/>
              <a:buNone/>
            </a:pPr>
            <a:r>
              <a:rPr lang="en-US" altLang="zh-CN" sz="3600" baseline="0"/>
              <a:t>(2) </a:t>
            </a:r>
            <a:r>
              <a:rPr lang="zh-CN" altLang="en-US" sz="3600" baseline="0"/>
              <a:t>吸热的自发反应都有一个共同特点：始态</a:t>
            </a:r>
            <a:r>
              <a:rPr lang="zh-CN" altLang="en-US" sz="3600" baseline="0">
                <a:sym typeface="Symbol" panose="05050102010706020507" pitchFamily="18" charset="2"/>
              </a:rPr>
              <a:t></a:t>
            </a:r>
            <a:r>
              <a:rPr lang="zh-CN" altLang="en-US" sz="3600" baseline="0"/>
              <a:t>终态</a:t>
            </a:r>
            <a:r>
              <a:rPr lang="en-US" altLang="zh-CN" sz="3600" baseline="0"/>
              <a:t>, </a:t>
            </a:r>
            <a:r>
              <a:rPr lang="zh-CN" altLang="en-US" sz="3600" baseline="0">
                <a:solidFill>
                  <a:schemeClr val="bg1"/>
                </a:solidFill>
              </a:rPr>
              <a:t>系统混乱度增大</a:t>
            </a:r>
            <a:r>
              <a:rPr lang="zh-CN" altLang="en-US" sz="3600" baseline="0"/>
              <a:t>。</a:t>
            </a:r>
          </a:p>
        </p:txBody>
      </p:sp>
      <p:sp>
        <p:nvSpPr>
          <p:cNvPr id="618510" name="Rectangle 4">
            <a:extLst>
              <a:ext uri="{FF2B5EF4-FFF2-40B4-BE49-F238E27FC236}">
                <a16:creationId xmlns:a16="http://schemas.microsoft.com/office/drawing/2014/main" id="{5022025C-6834-446B-81A4-6EAD18C44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3500438"/>
            <a:ext cx="2413000" cy="11049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Symbol" panose="05050102010706020507" pitchFamily="18" charset="2"/>
              <a:buChar char="¬"/>
            </a:pPr>
            <a:r>
              <a:rPr kumimoji="0" lang="zh-CN" altLang="en-US" sz="3200" baseline="0">
                <a:solidFill>
                  <a:srgbClr val="000066"/>
                </a:solidFill>
                <a:latin typeface="Comic Sans MS" panose="030F0702030302020204" pitchFamily="66" charset="0"/>
              </a:rPr>
              <a:t>自发反应</a:t>
            </a:r>
          </a:p>
          <a:p>
            <a:pPr algn="ctr">
              <a:buFont typeface="Symbol" panose="05050102010706020507" pitchFamily="18" charset="2"/>
              <a:buNone/>
            </a:pPr>
            <a:r>
              <a:rPr kumimoji="0" lang="zh-CN" altLang="en-US" sz="3200" baseline="0">
                <a:solidFill>
                  <a:srgbClr val="000066"/>
                </a:solidFill>
                <a:latin typeface="Comic Sans MS" panose="030F0702030302020204" pitchFamily="66" charset="0"/>
              </a:rPr>
              <a:t>   的推动力</a:t>
            </a:r>
          </a:p>
        </p:txBody>
      </p:sp>
      <p:sp>
        <p:nvSpPr>
          <p:cNvPr id="618511" name="Text Box 15">
            <a:extLst>
              <a:ext uri="{FF2B5EF4-FFF2-40B4-BE49-F238E27FC236}">
                <a16:creationId xmlns:a16="http://schemas.microsoft.com/office/drawing/2014/main" id="{757D4381-2E4F-45B0-987D-CC2EC14E4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652963"/>
            <a:ext cx="83534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反应前后对比，不但物质的种类增多</a:t>
            </a:r>
            <a:r>
              <a:rPr lang="en-US" altLang="zh-CN" sz="28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而且生成物分子的活动范围变大</a:t>
            </a:r>
            <a:r>
              <a:rPr lang="en-US" altLang="zh-CN" sz="28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或者活动范围大的分子增多）</a:t>
            </a:r>
            <a:r>
              <a:rPr lang="en-US" altLang="zh-CN" sz="28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 baseline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整个反应系统的混乱程度增大。</a:t>
            </a:r>
            <a:r>
              <a:rPr lang="zh-CN" altLang="en-US" sz="2800" baseline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这是化学反应自发进行的又一种趋势。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1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09" grpId="0"/>
      <p:bldP spid="618510" grpId="0" animBg="1"/>
      <p:bldP spid="61851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600" b="1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600" b="1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10765</TotalTime>
  <Words>3818</Words>
  <Application>Microsoft Office PowerPoint</Application>
  <PresentationFormat>全屏显示(4:3)</PresentationFormat>
  <Paragraphs>413</Paragraphs>
  <Slides>60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77" baseType="lpstr">
      <vt:lpstr>Times New Roman</vt:lpstr>
      <vt:lpstr>宋体</vt:lpstr>
      <vt:lpstr>华文新魏</vt:lpstr>
      <vt:lpstr>Wingdings</vt:lpstr>
      <vt:lpstr>CommercialScript BT</vt:lpstr>
      <vt:lpstr>方正书宋繁体</vt:lpstr>
      <vt:lpstr>Arial</vt:lpstr>
      <vt:lpstr>楷体_GB2312</vt:lpstr>
      <vt:lpstr>Symbol</vt:lpstr>
      <vt:lpstr>幼圆</vt:lpstr>
      <vt:lpstr>Comic Sans MS</vt:lpstr>
      <vt:lpstr>隶书</vt:lpstr>
      <vt:lpstr>Webdings</vt:lpstr>
      <vt:lpstr>Arial Unicode MS</vt:lpstr>
      <vt:lpstr>默认设计模板</vt:lpstr>
      <vt:lpstr>Microsoft 公式 3.0</vt:lpstr>
      <vt:lpstr>MathType 5.0 Equation</vt:lpstr>
      <vt:lpstr>2.1 化学反应的方向和吉布斯函数 2.2 化学反应进行的限度和化学平衡 2.3 化学反应速率 2.4 环境化学和绿色化学(自学)</vt:lpstr>
      <vt:lpstr>2.1 化学反应的方向和吉布斯函数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2.1.2 影响化学反应方向的因素</vt:lpstr>
      <vt:lpstr>PowerPoint 演示文稿</vt:lpstr>
      <vt:lpstr>定量地描述系统的混乱度, 则要引进微观状态数的概念。 </vt:lpstr>
      <vt:lpstr>在两个体积中运动:   微观状态数   = 8</vt:lpstr>
      <vt:lpstr>PowerPoint 演示文稿</vt:lpstr>
      <vt:lpstr>PowerPoint 演示文稿</vt:lpstr>
      <vt:lpstr>熵的性质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(5) 化学反应的标准摩尔熵变(rSmƟ)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热力学第二定律的一种表述形式：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 rGm 与 rGmƟ 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解：</vt:lpstr>
      <vt:lpstr>PowerPoint 演示文稿</vt:lpstr>
      <vt:lpstr>PowerPoint 演示文稿</vt:lpstr>
    </vt:vector>
  </TitlesOfParts>
  <Company>chemistry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化学热力学初步</dc:title>
  <dc:creator>pengjun</dc:creator>
  <cp:lastModifiedBy>张伯望</cp:lastModifiedBy>
  <cp:revision>2176</cp:revision>
  <dcterms:created xsi:type="dcterms:W3CDTF">2001-09-03T07:39:06Z</dcterms:created>
  <dcterms:modified xsi:type="dcterms:W3CDTF">2017-09-07T11:21:45Z</dcterms:modified>
</cp:coreProperties>
</file>