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317" r:id="rId2"/>
    <p:sldId id="315" r:id="rId3"/>
    <p:sldId id="460" r:id="rId4"/>
    <p:sldId id="561" r:id="rId5"/>
    <p:sldId id="316" r:id="rId6"/>
    <p:sldId id="517" r:id="rId7"/>
    <p:sldId id="568" r:id="rId8"/>
    <p:sldId id="562" r:id="rId9"/>
    <p:sldId id="569" r:id="rId10"/>
    <p:sldId id="570" r:id="rId11"/>
    <p:sldId id="571" r:id="rId12"/>
    <p:sldId id="563" r:id="rId13"/>
    <p:sldId id="582" r:id="rId14"/>
    <p:sldId id="564" r:id="rId15"/>
    <p:sldId id="360" r:id="rId16"/>
    <p:sldId id="363" r:id="rId17"/>
    <p:sldId id="575" r:id="rId18"/>
    <p:sldId id="576" r:id="rId19"/>
    <p:sldId id="578" r:id="rId20"/>
    <p:sldId id="579" r:id="rId21"/>
    <p:sldId id="581" r:id="rId22"/>
    <p:sldId id="580" r:id="rId23"/>
    <p:sldId id="584" r:id="rId24"/>
    <p:sldId id="585" r:id="rId25"/>
    <p:sldId id="586" r:id="rId26"/>
    <p:sldId id="588" r:id="rId27"/>
    <p:sldId id="589" r:id="rId28"/>
    <p:sldId id="591" r:id="rId29"/>
    <p:sldId id="592" r:id="rId30"/>
    <p:sldId id="650" r:id="rId31"/>
    <p:sldId id="597" r:id="rId32"/>
    <p:sldId id="598" r:id="rId33"/>
    <p:sldId id="594" r:id="rId34"/>
    <p:sldId id="595" r:id="rId35"/>
    <p:sldId id="596" r:id="rId36"/>
    <p:sldId id="631" r:id="rId37"/>
    <p:sldId id="645" r:id="rId38"/>
    <p:sldId id="637" r:id="rId39"/>
    <p:sldId id="638" r:id="rId40"/>
    <p:sldId id="640" r:id="rId41"/>
    <p:sldId id="633" r:id="rId42"/>
    <p:sldId id="644" r:id="rId43"/>
    <p:sldId id="590" r:id="rId44"/>
    <p:sldId id="634" r:id="rId45"/>
    <p:sldId id="646" r:id="rId46"/>
    <p:sldId id="635" r:id="rId47"/>
    <p:sldId id="636" r:id="rId48"/>
    <p:sldId id="649" r:id="rId49"/>
    <p:sldId id="647" r:id="rId50"/>
    <p:sldId id="648" r:id="rId51"/>
    <p:sldId id="624" r:id="rId52"/>
    <p:sldId id="625" r:id="rId53"/>
    <p:sldId id="491" r:id="rId54"/>
  </p:sldIdLst>
  <p:sldSz cx="9144000" cy="6858000" type="screen4x3"/>
  <p:notesSz cx="6678613" cy="9864725"/>
  <p:defaultTextStyle>
    <a:defPPr>
      <a:defRPr lang="zh-CN"/>
    </a:defPPr>
    <a:lvl1pPr algn="just" rtl="0" fontAlgn="base">
      <a:spcBef>
        <a:spcPct val="20000"/>
      </a:spcBef>
      <a:spcAft>
        <a:spcPct val="0"/>
      </a:spcAft>
      <a:defRPr kumimoji="1"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20000"/>
      </a:spcBef>
      <a:spcAft>
        <a:spcPct val="0"/>
      </a:spcAft>
      <a:defRPr kumimoji="1"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20000"/>
      </a:spcBef>
      <a:spcAft>
        <a:spcPct val="0"/>
      </a:spcAft>
      <a:defRPr kumimoji="1"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20000"/>
      </a:spcBef>
      <a:spcAft>
        <a:spcPct val="0"/>
      </a:spcAft>
      <a:defRPr kumimoji="1"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20000"/>
      </a:spcBef>
      <a:spcAft>
        <a:spcPct val="0"/>
      </a:spcAft>
      <a:defRPr kumimoji="1"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9900"/>
    <a:srgbClr val="008000"/>
    <a:srgbClr val="CC0066"/>
    <a:srgbClr val="0000FF"/>
    <a:srgbClr val="003399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6571" autoAdjust="0"/>
    <p:restoredTop sz="94692" autoAdjust="0"/>
  </p:normalViewPr>
  <p:slideViewPr>
    <p:cSldViewPr>
      <p:cViewPr varScale="1">
        <p:scale>
          <a:sx n="83" d="100"/>
          <a:sy n="83" d="100"/>
        </p:scale>
        <p:origin x="86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8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6.xml"/><Relationship Id="rId13" Type="http://schemas.openxmlformats.org/officeDocument/2006/relationships/slide" Target="slides/slide43.xml"/><Relationship Id="rId3" Type="http://schemas.openxmlformats.org/officeDocument/2006/relationships/slide" Target="slides/slide6.xml"/><Relationship Id="rId7" Type="http://schemas.openxmlformats.org/officeDocument/2006/relationships/slide" Target="slides/slide25.xml"/><Relationship Id="rId12" Type="http://schemas.openxmlformats.org/officeDocument/2006/relationships/slide" Target="slides/slide42.xml"/><Relationship Id="rId2" Type="http://schemas.openxmlformats.org/officeDocument/2006/relationships/slide" Target="slides/slide4.xml"/><Relationship Id="rId1" Type="http://schemas.openxmlformats.org/officeDocument/2006/relationships/slide" Target="slides/slide2.xml"/><Relationship Id="rId6" Type="http://schemas.openxmlformats.org/officeDocument/2006/relationships/slide" Target="slides/slide15.xml"/><Relationship Id="rId11" Type="http://schemas.openxmlformats.org/officeDocument/2006/relationships/slide" Target="slides/slide37.xml"/><Relationship Id="rId5" Type="http://schemas.openxmlformats.org/officeDocument/2006/relationships/slide" Target="slides/slide10.xml"/><Relationship Id="rId10" Type="http://schemas.openxmlformats.org/officeDocument/2006/relationships/slide" Target="slides/slide30.xml"/><Relationship Id="rId4" Type="http://schemas.openxmlformats.org/officeDocument/2006/relationships/slide" Target="slides/slide9.xml"/><Relationship Id="rId9" Type="http://schemas.openxmlformats.org/officeDocument/2006/relationships/slide" Target="slides/slide28.xml"/><Relationship Id="rId14" Type="http://schemas.openxmlformats.org/officeDocument/2006/relationships/slide" Target="slides/slide5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2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A97EB3C8-CE71-4921-AA5C-58D0C56457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40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B638F1E-6AD5-4375-ADD5-A34BF4327EE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84600" y="0"/>
            <a:ext cx="28940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694AB84E-3950-40DE-B846-8983266193A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8940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CAFDC0DC-E4B8-4D0D-A5AD-75A898F3CE7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84600" y="9371013"/>
            <a:ext cx="28940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085EE1C-A22A-4B0C-8005-B8F7D898664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A2B10746-AAC3-4D20-8E36-6D4007DB723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40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AAA8E0B-4F72-4003-BC58-34D6D901F50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84600" y="0"/>
            <a:ext cx="28940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D3F443F6-F3E9-49C4-A4DE-C04679A0658C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73125" y="739775"/>
            <a:ext cx="4932363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EE0C1C8E-C36C-4A4D-9A22-8A4FCDBD682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0588" y="4686300"/>
            <a:ext cx="4897437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id="{2E1EC7A9-2AA7-47B6-A6C8-2015DB61D3E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8940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66567" name="Rectangle 7">
            <a:extLst>
              <a:ext uri="{FF2B5EF4-FFF2-40B4-BE49-F238E27FC236}">
                <a16:creationId xmlns:a16="http://schemas.microsoft.com/office/drawing/2014/main" id="{F8DFDF12-D47F-4BCD-9500-2335EB0B59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84600" y="9371013"/>
            <a:ext cx="28940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331C2F-0C2F-4E13-AEBE-80311197BBD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EC78FB4-0736-4F70-8A3D-6F1948E6AA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C153A3-EEDA-44A9-BD0C-85513AC4BD06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6059850C-F7BB-4E9B-BAC3-FAE7E3A0B41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685E1B38-0603-4C8C-89F4-B4D56E2B15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FCFDDA7E-C6E6-4A3E-A30C-551FF69FA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238B3D2-FBC8-4C7B-8C04-8AF67F8CA49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8E507-9F27-4244-9D54-28F7AEDE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3C8E00-7B71-4792-B224-AB05839AE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52182091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064A5D-BE0F-408C-A439-CBC2B13AB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0AED6F-8A69-47A2-AAD0-70BF8C0F0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69545376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E7208-D63E-4049-9BA7-92E798A3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B1601A-E201-48D6-8FAF-02C83973281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E66440-8C20-4825-AC3C-D192AD212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164389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2AE7A-536A-4C78-8D5C-DF802DD90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2BEE78-A7E1-4182-A5FA-61BF94B5933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8ABC21-BA3F-4E7F-AD4A-B4E8438D97F2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9B6251-C182-4E02-BD58-9D64DBEBA33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45977443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CB63C-3083-462A-93C1-95DB9760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26A0B-C330-498E-A0C5-5B744A717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67655246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86C21-9B90-4C55-B3BA-B2D8F720C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00F359-97FE-4005-A60F-6313E8498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84058755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2D64F-EEB5-4668-9108-2668AD52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4D530-6D7B-417A-8CE9-0E35FA68F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4D1B63-BB25-4636-8CD9-939A7CB59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05496513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1B199-8FD8-4CA3-B732-0D7132FA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81D9C-8161-416C-9492-51A3DEEBE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2DE202-C446-4EA2-8EC6-2D96A1549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CC248E-31F6-46CA-A276-9D3EBA7E5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6417C7-BB92-4697-84AF-60E175119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457115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7CB25-9341-4991-8A60-44C69EE0F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18410120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2826420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967C4-FD88-4745-8905-AD630EDD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62D34D-403F-4EF7-AB13-EB6EE1892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DD37C6-C1C4-4674-85CA-B9D208117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73227871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372C1-F884-40DD-BE00-C37BD898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8E19A9-7FBB-40DE-94CD-0078E4943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9BB100-D5CF-45F8-94D7-59EA1638E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2195620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74CAD67-600A-407E-8B91-0B3792706D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BF39327-92A3-4A89-9BD4-87B7FA001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C142CC5-5C50-416B-842E-A85AE1A89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3350" y="6272213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fld id="{598B04AB-1884-45D9-9591-EEE40A589C2C}" type="slidenum">
              <a:rPr lang="en-US" altLang="zh-CN" sz="2000">
                <a:ea typeface="楷体_GB2312" pitchFamily="49" charset="-122"/>
              </a:rPr>
              <a:pPr algn="r">
                <a:spcBef>
                  <a:spcPct val="50000"/>
                </a:spcBef>
              </a:pPr>
              <a:t>‹#›</a:t>
            </a:fld>
            <a:endParaRPr lang="en-US" altLang="zh-CN" sz="2000"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random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7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9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9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6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9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1028">
            <a:extLst>
              <a:ext uri="{FF2B5EF4-FFF2-40B4-BE49-F238E27FC236}">
                <a16:creationId xmlns:a16="http://schemas.microsoft.com/office/drawing/2014/main" id="{C55EFE58-1D8C-47D6-912E-238015490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853281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4000" b="1"/>
              <a:t>热力学解决了化学反应的可能性问题</a:t>
            </a:r>
            <a:r>
              <a:rPr lang="en-US" altLang="zh-CN" sz="4000" b="1"/>
              <a:t>, </a:t>
            </a:r>
            <a:r>
              <a:rPr lang="zh-CN" altLang="en-US" sz="4000" b="1"/>
              <a:t>自发过程是否一定进行得很快</a:t>
            </a:r>
            <a:r>
              <a:rPr lang="en-US" altLang="zh-CN" sz="4000" b="1"/>
              <a:t>?</a:t>
            </a:r>
          </a:p>
        </p:txBody>
      </p:sp>
      <p:sp>
        <p:nvSpPr>
          <p:cNvPr id="65544" name="Rectangle 1032">
            <a:extLst>
              <a:ext uri="{FF2B5EF4-FFF2-40B4-BE49-F238E27FC236}">
                <a16:creationId xmlns:a16="http://schemas.microsoft.com/office/drawing/2014/main" id="{F3CF9F99-F595-4E0D-9943-47B251926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4076700"/>
            <a:ext cx="6119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1143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zh-CN" altLang="en-US" sz="3200" b="1"/>
              <a:t>实际上，反应速率</a:t>
            </a:r>
            <a:r>
              <a:rPr lang="zh-CN" altLang="en-US" sz="4000" b="1"/>
              <a:t>相当慢</a:t>
            </a:r>
            <a:r>
              <a:rPr lang="en-US" altLang="zh-CN" sz="3200" b="1"/>
              <a:t>! </a:t>
            </a:r>
          </a:p>
        </p:txBody>
      </p:sp>
      <p:sp>
        <p:nvSpPr>
          <p:cNvPr id="65545" name="Rectangle 1033">
            <a:extLst>
              <a:ext uri="{FF2B5EF4-FFF2-40B4-BE49-F238E27FC236}">
                <a16:creationId xmlns:a16="http://schemas.microsoft.com/office/drawing/2014/main" id="{86FBCCBC-24AA-4667-BD36-65DE9DC29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276475"/>
            <a:ext cx="51196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1143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zh-CN" altLang="en-US" sz="3200" b="1"/>
              <a:t>实际上</a:t>
            </a:r>
            <a:r>
              <a:rPr lang="en-US" altLang="zh-CN" sz="3200" b="1"/>
              <a:t>, </a:t>
            </a:r>
            <a:r>
              <a:rPr lang="zh-CN" altLang="en-US" sz="3200" b="1"/>
              <a:t>反应速率</a:t>
            </a:r>
            <a:r>
              <a:rPr lang="zh-CN" altLang="en-US" sz="4000" b="1"/>
              <a:t>相当快</a:t>
            </a:r>
            <a:r>
              <a:rPr lang="en-US" altLang="zh-CN" sz="3200" b="1"/>
              <a:t>!</a:t>
            </a:r>
          </a:p>
        </p:txBody>
      </p:sp>
      <p:sp>
        <p:nvSpPr>
          <p:cNvPr id="65546" name="Rectangle 1034">
            <a:extLst>
              <a:ext uri="{FF2B5EF4-FFF2-40B4-BE49-F238E27FC236}">
                <a16:creationId xmlns:a16="http://schemas.microsoft.com/office/drawing/2014/main" id="{DB0035C6-8D1B-4359-8D8A-0B15FBB06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941888"/>
            <a:ext cx="792003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4000" b="1"/>
              <a:t>热力学</a:t>
            </a:r>
            <a:r>
              <a:rPr lang="en-US" altLang="zh-CN" sz="4000" b="1"/>
              <a:t>--- </a:t>
            </a:r>
            <a:r>
              <a:rPr lang="zh-CN" altLang="en-US" sz="4000" b="1"/>
              <a:t>可能性</a:t>
            </a:r>
          </a:p>
          <a:p>
            <a:pPr algn="l">
              <a:spcBef>
                <a:spcPct val="0"/>
              </a:spcBef>
            </a:pPr>
            <a:r>
              <a:rPr lang="zh-CN" altLang="en-US" sz="4000" b="1"/>
              <a:t>动力学</a:t>
            </a:r>
            <a:r>
              <a:rPr lang="en-US" altLang="zh-CN" sz="4000" b="1"/>
              <a:t>--- </a:t>
            </a:r>
            <a:r>
              <a:rPr lang="zh-CN" altLang="en-US" sz="4000" b="1"/>
              <a:t>现实性 </a:t>
            </a:r>
          </a:p>
        </p:txBody>
      </p:sp>
      <p:graphicFrame>
        <p:nvGraphicFramePr>
          <p:cNvPr id="65549" name="Object 1037">
            <a:extLst>
              <a:ext uri="{FF2B5EF4-FFF2-40B4-BE49-F238E27FC236}">
                <a16:creationId xmlns:a16="http://schemas.microsoft.com/office/drawing/2014/main" id="{288B16AF-CBCD-47E1-A3C2-A7B07B80F0BB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395288" y="1487488"/>
          <a:ext cx="85693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8" name="公式" r:id="rId3" imgW="2869920" imgH="228600" progId="Equation.3">
                  <p:embed/>
                </p:oleObj>
              </mc:Choice>
              <mc:Fallback>
                <p:oleObj name="公式" r:id="rId3" imgW="2869920" imgH="228600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487488"/>
                        <a:ext cx="8569325" cy="6826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5" name="Object 1043">
            <a:extLst>
              <a:ext uri="{FF2B5EF4-FFF2-40B4-BE49-F238E27FC236}">
                <a16:creationId xmlns:a16="http://schemas.microsoft.com/office/drawing/2014/main" id="{0BF636A6-E5C4-4DAC-8142-4AD59392A9CC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79388" y="2997200"/>
          <a:ext cx="8856662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9" name="公式" r:id="rId5" imgW="3340080" imgH="393480" progId="Equation.3">
                  <p:embed/>
                </p:oleObj>
              </mc:Choice>
              <mc:Fallback>
                <p:oleObj name="公式" r:id="rId5" imgW="3340080" imgH="393480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997200"/>
                        <a:ext cx="8856662" cy="1044575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4" grpId="0"/>
      <p:bldP spid="65545" grpId="0"/>
      <p:bldP spid="6554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Text Box 2">
            <a:extLst>
              <a:ext uri="{FF2B5EF4-FFF2-40B4-BE49-F238E27FC236}">
                <a16:creationId xmlns:a16="http://schemas.microsoft.com/office/drawing/2014/main" id="{C3514376-65BD-4379-BA83-EAF84AFCE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765175"/>
            <a:ext cx="8388350" cy="377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4400" b="1">
                <a:ea typeface="楷体_GB2312" pitchFamily="49" charset="-122"/>
              </a:rPr>
              <a:t>    </a:t>
            </a:r>
            <a:r>
              <a:rPr lang="zh-CN" altLang="en-US" sz="4400" b="1">
                <a:ea typeface="楷体_GB2312" pitchFamily="49" charset="-122"/>
              </a:rPr>
              <a:t>由一个基元反应组成的化学反应并不多。因此，一个化学反应方程式，除非特别注明，都是属于化学计量方程，而不代表基元反应。 </a:t>
            </a:r>
            <a:endParaRPr lang="zh-CN" altLang="en-US" sz="4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>
            <a:extLst>
              <a:ext uri="{FF2B5EF4-FFF2-40B4-BE49-F238E27FC236}">
                <a16:creationId xmlns:a16="http://schemas.microsoft.com/office/drawing/2014/main" id="{240E983B-CFDD-44A6-98DF-DD9C8488C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276475"/>
            <a:ext cx="47767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1143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en-US" altLang="zh-CN" sz="4000" b="1">
                <a:ea typeface="楷体_GB2312" pitchFamily="49" charset="-122"/>
              </a:rPr>
              <a:t>H</a:t>
            </a:r>
            <a:r>
              <a:rPr lang="en-US" altLang="zh-CN" sz="4000" b="1" baseline="-30000">
                <a:ea typeface="楷体_GB2312" pitchFamily="49" charset="-122"/>
              </a:rPr>
              <a:t>2</a:t>
            </a:r>
            <a:r>
              <a:rPr lang="en-US" altLang="zh-CN" sz="4000" b="1">
                <a:ea typeface="楷体_GB2312" pitchFamily="49" charset="-122"/>
              </a:rPr>
              <a:t>(g) + I</a:t>
            </a:r>
            <a:r>
              <a:rPr lang="en-US" altLang="zh-CN" sz="4000" b="1" baseline="-25000">
                <a:ea typeface="楷体_GB2312" pitchFamily="49" charset="-122"/>
              </a:rPr>
              <a:t>2</a:t>
            </a:r>
            <a:r>
              <a:rPr lang="en-US" altLang="zh-CN" sz="4000" b="1">
                <a:ea typeface="楷体_GB2312" pitchFamily="49" charset="-122"/>
              </a:rPr>
              <a:t>(g)</a:t>
            </a:r>
            <a:r>
              <a:rPr lang="en-US" altLang="zh-CN" sz="4000" b="1" baseline="30000">
                <a:ea typeface="楷体_GB2312" pitchFamily="49" charset="-122"/>
              </a:rPr>
              <a:t> </a:t>
            </a:r>
            <a:r>
              <a:rPr lang="en-US" altLang="zh-CN" sz="4000" b="1">
                <a:ea typeface="楷体_GB2312" pitchFamily="49" charset="-122"/>
                <a:cs typeface="Times New Roman" panose="02020603050405020304" pitchFamily="18" charset="0"/>
              </a:rPr>
              <a:t>═</a:t>
            </a:r>
            <a:r>
              <a:rPr lang="en-US" altLang="zh-CN" sz="4000" b="1">
                <a:ea typeface="楷体_GB2312" pitchFamily="49" charset="-122"/>
              </a:rPr>
              <a:t> 2HI </a:t>
            </a:r>
          </a:p>
        </p:txBody>
      </p:sp>
      <p:sp>
        <p:nvSpPr>
          <p:cNvPr id="432131" name="Rectangle 3">
            <a:extLst>
              <a:ext uri="{FF2B5EF4-FFF2-40B4-BE49-F238E27FC236}">
                <a16:creationId xmlns:a16="http://schemas.microsoft.com/office/drawing/2014/main" id="{E693727C-F70C-4DCE-A0E8-A216935D3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2276475"/>
            <a:ext cx="2736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1143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zh-CN" altLang="en-US" sz="4000" b="1"/>
              <a:t>复杂反应</a:t>
            </a:r>
          </a:p>
        </p:txBody>
      </p:sp>
      <p:sp>
        <p:nvSpPr>
          <p:cNvPr id="432132" name="Text Box 4">
            <a:extLst>
              <a:ext uri="{FF2B5EF4-FFF2-40B4-BE49-F238E27FC236}">
                <a16:creationId xmlns:a16="http://schemas.microsoft.com/office/drawing/2014/main" id="{8AEA8A44-DBED-4F18-BA11-F5E3764BC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213100"/>
            <a:ext cx="5688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42925" indent="-542925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322388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958975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595563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23215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68935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14655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60375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06095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circleNumDbPlain"/>
            </a:pPr>
            <a:r>
              <a:rPr lang="en-US" altLang="zh-CN" sz="4000" b="1"/>
              <a:t> I</a:t>
            </a:r>
            <a:r>
              <a:rPr lang="en-US" altLang="zh-CN" sz="4000" b="1" baseline="-25000"/>
              <a:t>2</a:t>
            </a:r>
            <a:r>
              <a:rPr lang="en-US" altLang="zh-CN" sz="4000" b="1"/>
              <a:t> </a:t>
            </a:r>
            <a:r>
              <a:rPr lang="en-US" altLang="zh-CN" sz="4000" b="1">
                <a:latin typeface="MS UI Gothic" panose="020B0600070205080204" pitchFamily="34" charset="-128"/>
                <a:ea typeface="MS UI Gothic" panose="020B0600070205080204" pitchFamily="34" charset="-128"/>
              </a:rPr>
              <a:t>⇌ </a:t>
            </a:r>
            <a:r>
              <a:rPr lang="en-US" altLang="zh-CN" sz="4000" b="1">
                <a:ea typeface="MS UI Gothic" panose="020B0600070205080204" pitchFamily="34" charset="-128"/>
              </a:rPr>
              <a:t>I + I</a:t>
            </a:r>
            <a:r>
              <a:rPr lang="en-US" altLang="zh-CN" sz="4000" b="1">
                <a:latin typeface="MS UI Gothic" panose="020B0600070205080204" pitchFamily="34" charset="-128"/>
                <a:ea typeface="MS UI Gothic" panose="020B0600070205080204" pitchFamily="34" charset="-128"/>
              </a:rPr>
              <a:t>   </a:t>
            </a:r>
            <a:r>
              <a:rPr lang="zh-CN" altLang="en-US" sz="4000" b="1">
                <a:latin typeface="楷体_GB2312" pitchFamily="49" charset="-122"/>
                <a:ea typeface="楷体_GB2312" pitchFamily="49" charset="-122"/>
              </a:rPr>
              <a:t>（快）</a:t>
            </a:r>
          </a:p>
        </p:txBody>
      </p:sp>
      <p:sp>
        <p:nvSpPr>
          <p:cNvPr id="432133" name="Text Box 5">
            <a:extLst>
              <a:ext uri="{FF2B5EF4-FFF2-40B4-BE49-F238E27FC236}">
                <a16:creationId xmlns:a16="http://schemas.microsoft.com/office/drawing/2014/main" id="{00E4C840-3A38-4B1F-976D-284F43B0B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149725"/>
            <a:ext cx="83534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42925" indent="-542925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350963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98755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624138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260725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717925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175125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632325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089525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AutoNum type="circleNumDbPlain" startAt="2"/>
            </a:pPr>
            <a:r>
              <a:rPr lang="en-US" altLang="zh-CN" sz="4000" b="1"/>
              <a:t> H</a:t>
            </a:r>
            <a:r>
              <a:rPr lang="en-US" altLang="zh-CN" sz="4000" b="1" baseline="-25000"/>
              <a:t>2</a:t>
            </a:r>
            <a:r>
              <a:rPr lang="en-US" altLang="zh-CN" sz="4000" b="1"/>
              <a:t> + 2I </a:t>
            </a:r>
            <a:r>
              <a:rPr lang="en-US" altLang="zh-CN" sz="4000" b="1">
                <a:ea typeface="楷体_GB2312" pitchFamily="49" charset="-122"/>
                <a:cs typeface="Times New Roman" panose="02020603050405020304" pitchFamily="18" charset="0"/>
              </a:rPr>
              <a:t>═</a:t>
            </a:r>
            <a:r>
              <a:rPr lang="en-US" altLang="zh-CN" sz="4000" b="1">
                <a:ea typeface="MS UI Gothic" panose="020B0600070205080204" pitchFamily="34" charset="-128"/>
              </a:rPr>
              <a:t> 2HI   </a:t>
            </a:r>
            <a:r>
              <a:rPr lang="zh-CN" altLang="en-US" sz="4000" b="1">
                <a:ea typeface="楷体_GB2312" pitchFamily="49" charset="-122"/>
              </a:rPr>
              <a:t>（慢）决速步骤</a:t>
            </a:r>
          </a:p>
        </p:txBody>
      </p:sp>
      <p:sp>
        <p:nvSpPr>
          <p:cNvPr id="432134" name="Text Box 6">
            <a:extLst>
              <a:ext uri="{FF2B5EF4-FFF2-40B4-BE49-F238E27FC236}">
                <a16:creationId xmlns:a16="http://schemas.microsoft.com/office/drawing/2014/main" id="{67770C2E-A181-4E21-9D2D-95110E489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88913"/>
            <a:ext cx="8675687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1950" indent="-3619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1338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  <a:buFontTx/>
              <a:buChar char="•"/>
            </a:pPr>
            <a:r>
              <a:rPr lang="zh-CN" altLang="en-US" sz="4000" b="1">
                <a:ea typeface="楷体_GB2312" pitchFamily="49" charset="-122"/>
              </a:rPr>
              <a:t>非基元反应：由两个或两个以上基元反应构成的化学反应称</a:t>
            </a:r>
            <a:r>
              <a:rPr lang="zh-CN" altLang="en-US" sz="4000" b="1">
                <a:solidFill>
                  <a:schemeClr val="accent2"/>
                </a:solidFill>
                <a:ea typeface="楷体_GB2312" pitchFamily="49" charset="-122"/>
              </a:rPr>
              <a:t>非基元反应</a:t>
            </a:r>
            <a:r>
              <a:rPr lang="zh-CN" altLang="en-US" sz="4000" b="1">
                <a:ea typeface="楷体_GB2312" pitchFamily="49" charset="-122"/>
              </a:rPr>
              <a:t>或</a:t>
            </a:r>
            <a:r>
              <a:rPr lang="zh-CN" altLang="en-US" sz="4000" b="1">
                <a:solidFill>
                  <a:schemeClr val="accent2"/>
                </a:solidFill>
                <a:ea typeface="楷体_GB2312" pitchFamily="49" charset="-122"/>
              </a:rPr>
              <a:t>复合反应</a:t>
            </a:r>
            <a:r>
              <a:rPr lang="zh-CN" altLang="en-US" sz="4000" b="1">
                <a:ea typeface="楷体_GB2312" pitchFamily="49" charset="-122"/>
              </a:rPr>
              <a:t>。</a:t>
            </a:r>
          </a:p>
        </p:txBody>
      </p:sp>
      <p:sp>
        <p:nvSpPr>
          <p:cNvPr id="432135" name="Text Box 7">
            <a:extLst>
              <a:ext uri="{FF2B5EF4-FFF2-40B4-BE49-F238E27FC236}">
                <a16:creationId xmlns:a16="http://schemas.microsoft.com/office/drawing/2014/main" id="{B108FCA1-B540-4523-81F1-CCBE9CB2C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661025"/>
            <a:ext cx="18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14300" indent="-1143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endParaRPr lang="zh-CN" altLang="zh-CN" sz="3600"/>
          </a:p>
        </p:txBody>
      </p:sp>
      <p:sp>
        <p:nvSpPr>
          <p:cNvPr id="432136" name="Text Box 8">
            <a:extLst>
              <a:ext uri="{FF2B5EF4-FFF2-40B4-BE49-F238E27FC236}">
                <a16:creationId xmlns:a16="http://schemas.microsoft.com/office/drawing/2014/main" id="{A1B60C13-CCC5-4EC0-9BC2-A0BED09EF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084763"/>
            <a:ext cx="74898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1338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sz="4000" b="1"/>
              <a:t>①</a:t>
            </a:r>
            <a:r>
              <a:rPr lang="zh-CN" altLang="en-US" sz="4000" b="1"/>
              <a:t>和②两步都是基元反应，称为</a:t>
            </a:r>
            <a:r>
              <a:rPr lang="zh-CN" altLang="en-US" sz="4000" b="1">
                <a:solidFill>
                  <a:srgbClr val="003399"/>
                </a:solidFill>
              </a:rPr>
              <a:t>复合反应的基元步骤</a:t>
            </a:r>
            <a:r>
              <a:rPr lang="zh-CN" altLang="en-US" sz="4000" b="1"/>
              <a:t>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2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2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3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3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3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0" grpId="0"/>
      <p:bldP spid="432131" grpId="0"/>
      <p:bldP spid="432132" grpId="0"/>
      <p:bldP spid="432133" grpId="0"/>
      <p:bldP spid="432134" grpId="0" autoUpdateAnimBg="0"/>
      <p:bldP spid="4321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D05846B5-5DDB-419C-860A-C3E1199FD770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381750"/>
            <a:ext cx="90963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CB400A3A-6FF8-414F-974D-3F15D640EA7B}" type="slidenum">
              <a:rPr kumimoji="0" lang="en-US" altLang="zh-CN" sz="1400">
                <a:latin typeface="Arial" panose="020B0604020202020204" pitchFamily="34" charset="0"/>
              </a:rPr>
              <a:pPr algn="r"/>
              <a:t>12</a:t>
            </a:fld>
            <a:endParaRPr kumimoji="0" lang="en-US" altLang="zh-CN" sz="1400">
              <a:latin typeface="Arial" panose="020B0604020202020204" pitchFamily="34" charset="0"/>
            </a:endParaRPr>
          </a:p>
        </p:txBody>
      </p:sp>
      <p:sp>
        <p:nvSpPr>
          <p:cNvPr id="422916" name="Rectangle 3">
            <a:extLst>
              <a:ext uri="{FF2B5EF4-FFF2-40B4-BE49-F238E27FC236}">
                <a16:creationId xmlns:a16="http://schemas.microsoft.com/office/drawing/2014/main" id="{1563426F-5219-44E6-87C5-12B438FBD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0350"/>
            <a:ext cx="741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4000" b="1"/>
              <a:t>(2) </a:t>
            </a:r>
            <a:r>
              <a:rPr kumimoji="0" lang="zh-CN" altLang="en-US" sz="4000" b="1"/>
              <a:t>质量作用定律</a:t>
            </a:r>
          </a:p>
        </p:txBody>
      </p:sp>
      <p:sp>
        <p:nvSpPr>
          <p:cNvPr id="422918" name="Rectangle 5">
            <a:extLst>
              <a:ext uri="{FF2B5EF4-FFF2-40B4-BE49-F238E27FC236}">
                <a16:creationId xmlns:a16="http://schemas.microsoft.com/office/drawing/2014/main" id="{FE6FD4A1-2FB0-48A8-9899-127916139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981075"/>
            <a:ext cx="8713787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7088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5075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43063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buFontTx/>
              <a:buChar char="•"/>
            </a:pPr>
            <a:r>
              <a:rPr kumimoji="0" lang="zh-CN" altLang="en-US" sz="3600" b="1">
                <a:solidFill>
                  <a:srgbClr val="0033CC"/>
                </a:solidFill>
                <a:latin typeface="Arial" panose="020B0604020202020204" pitchFamily="34" charset="0"/>
              </a:rPr>
              <a:t>在一定温度下，基元反应的反应速率与反应物浓度的幂乘积成正比，</a:t>
            </a:r>
            <a:r>
              <a:rPr kumimoji="0" lang="zh-CN" altLang="en-US" sz="3600" b="1">
                <a:latin typeface="Arial" panose="020B0604020202020204" pitchFamily="34" charset="0"/>
              </a:rPr>
              <a:t>这个定量关系称为</a:t>
            </a:r>
            <a:r>
              <a:rPr kumimoji="0" lang="zh-CN" altLang="en-US" sz="3600" b="1">
                <a:solidFill>
                  <a:srgbClr val="FF0000"/>
                </a:solidFill>
                <a:latin typeface="Arial" panose="020B0604020202020204" pitchFamily="34" charset="0"/>
              </a:rPr>
              <a:t>质量作用定律</a:t>
            </a:r>
            <a:r>
              <a:rPr kumimoji="0" lang="zh-CN" altLang="en-US" sz="3600" b="1">
                <a:solidFill>
                  <a:srgbClr val="0033CC"/>
                </a:solidFill>
                <a:latin typeface="Arial" panose="020B0604020202020204" pitchFamily="34" charset="0"/>
              </a:rPr>
              <a:t>，</a:t>
            </a:r>
            <a:r>
              <a:rPr kumimoji="0" lang="zh-CN" altLang="en-US" sz="3600" b="1">
                <a:latin typeface="Arial" panose="020B0604020202020204" pitchFamily="34" charset="0"/>
              </a:rPr>
              <a:t>是基元反应的</a:t>
            </a:r>
            <a:r>
              <a:rPr kumimoji="0" lang="zh-CN" altLang="en-US" sz="3600" b="1">
                <a:solidFill>
                  <a:srgbClr val="FF0000"/>
                </a:solidFill>
                <a:latin typeface="Arial" panose="020B0604020202020204" pitchFamily="34" charset="0"/>
              </a:rPr>
              <a:t>速率方程</a:t>
            </a:r>
            <a:r>
              <a:rPr kumimoji="0" lang="zh-CN" altLang="en-US" sz="3600" b="1">
                <a:solidFill>
                  <a:srgbClr val="0033CC"/>
                </a:solidFill>
                <a:latin typeface="Arial" panose="020B0604020202020204" pitchFamily="34" charset="0"/>
              </a:rPr>
              <a:t>，</a:t>
            </a:r>
            <a:r>
              <a:rPr kumimoji="0" lang="zh-CN" altLang="en-US" sz="3600" b="1">
                <a:latin typeface="Arial" panose="020B0604020202020204" pitchFamily="34" charset="0"/>
              </a:rPr>
              <a:t>又称</a:t>
            </a:r>
            <a:r>
              <a:rPr kumimoji="0" lang="zh-CN" altLang="en-US" sz="3600" b="1">
                <a:solidFill>
                  <a:srgbClr val="FF0000"/>
                </a:solidFill>
                <a:latin typeface="Arial" panose="020B0604020202020204" pitchFamily="34" charset="0"/>
              </a:rPr>
              <a:t>动力学方程</a:t>
            </a:r>
            <a:r>
              <a:rPr kumimoji="0" lang="zh-CN" altLang="en-US" sz="3600" b="1">
                <a:solidFill>
                  <a:srgbClr val="0033CC"/>
                </a:solidFill>
                <a:latin typeface="Arial" panose="020B0604020202020204" pitchFamily="34" charset="0"/>
              </a:rPr>
              <a:t>。</a:t>
            </a:r>
          </a:p>
        </p:txBody>
      </p:sp>
      <p:sp>
        <p:nvSpPr>
          <p:cNvPr id="422921" name="Rectangle 9">
            <a:extLst>
              <a:ext uri="{FF2B5EF4-FFF2-40B4-BE49-F238E27FC236}">
                <a16:creationId xmlns:a16="http://schemas.microsoft.com/office/drawing/2014/main" id="{899792C5-2D87-4F99-B53D-8AD776827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716338"/>
            <a:ext cx="83518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400" b="1" i="1">
                <a:ea typeface="楷体_GB2312" pitchFamily="49" charset="-122"/>
              </a:rPr>
              <a:t>a</a:t>
            </a:r>
            <a:r>
              <a:rPr lang="en-US" altLang="zh-CN" sz="4400" b="1">
                <a:ea typeface="楷体_GB2312" pitchFamily="49" charset="-122"/>
              </a:rPr>
              <a:t> A+ </a:t>
            </a:r>
            <a:r>
              <a:rPr lang="en-US" altLang="zh-CN" sz="4400" b="1" i="1">
                <a:ea typeface="楷体_GB2312" pitchFamily="49" charset="-122"/>
              </a:rPr>
              <a:t>b</a:t>
            </a:r>
            <a:r>
              <a:rPr lang="en-US" altLang="zh-CN" sz="4400" b="1">
                <a:ea typeface="楷体_GB2312" pitchFamily="49" charset="-122"/>
              </a:rPr>
              <a:t> B </a:t>
            </a:r>
            <a:r>
              <a:rPr lang="en-US" altLang="zh-CN" sz="4400" b="1">
                <a:ea typeface="楷体_GB2312" pitchFamily="49" charset="-122"/>
                <a:cs typeface="Times New Roman" panose="02020603050405020304" pitchFamily="18" charset="0"/>
              </a:rPr>
              <a:t>═</a:t>
            </a:r>
            <a:r>
              <a:rPr lang="en-US" altLang="zh-CN" sz="4400" b="1">
                <a:ea typeface="楷体_GB2312" pitchFamily="49" charset="-122"/>
              </a:rPr>
              <a:t> </a:t>
            </a:r>
            <a:r>
              <a:rPr lang="en-US" altLang="zh-CN" sz="4400" b="1" i="1">
                <a:ea typeface="楷体_GB2312" pitchFamily="49" charset="-122"/>
              </a:rPr>
              <a:t>g</a:t>
            </a:r>
            <a:r>
              <a:rPr lang="en-US" altLang="zh-CN" sz="4400" b="1">
                <a:ea typeface="楷体_GB2312" pitchFamily="49" charset="-122"/>
              </a:rPr>
              <a:t> G + </a:t>
            </a:r>
            <a:r>
              <a:rPr lang="en-US" altLang="zh-CN" sz="4400" b="1" i="1">
                <a:ea typeface="楷体_GB2312" pitchFamily="49" charset="-122"/>
              </a:rPr>
              <a:t>h </a:t>
            </a:r>
            <a:r>
              <a:rPr lang="en-US" altLang="zh-CN" sz="4400" b="1">
                <a:ea typeface="楷体_GB2312" pitchFamily="49" charset="-122"/>
              </a:rPr>
              <a:t>H     </a:t>
            </a:r>
            <a:r>
              <a:rPr lang="zh-CN" altLang="en-US" sz="4000" b="1">
                <a:ea typeface="楷体_GB2312" pitchFamily="49" charset="-122"/>
              </a:rPr>
              <a:t>基元反应</a:t>
            </a:r>
          </a:p>
        </p:txBody>
      </p:sp>
      <p:sp>
        <p:nvSpPr>
          <p:cNvPr id="422922" name="Text Box 10">
            <a:extLst>
              <a:ext uri="{FF2B5EF4-FFF2-40B4-BE49-F238E27FC236}">
                <a16:creationId xmlns:a16="http://schemas.microsoft.com/office/drawing/2014/main" id="{49D4983E-C53B-431B-8A2F-8E49FD22D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797425"/>
            <a:ext cx="77771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1143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zh-CN" altLang="en-US" sz="4000" b="1"/>
              <a:t>速率方程：</a:t>
            </a:r>
            <a:r>
              <a:rPr lang="zh-CN" altLang="en-US" sz="4000"/>
              <a:t> </a:t>
            </a:r>
            <a:r>
              <a:rPr lang="en-US" altLang="zh-CN" sz="4000" b="1" i="1">
                <a:ea typeface="楷体_GB2312" pitchFamily="49" charset="-122"/>
              </a:rPr>
              <a:t>r</a:t>
            </a:r>
            <a:r>
              <a:rPr lang="en-US" altLang="zh-CN" sz="4000" b="1">
                <a:ea typeface="楷体_GB2312" pitchFamily="49" charset="-122"/>
              </a:rPr>
              <a:t> = </a:t>
            </a:r>
            <a:r>
              <a:rPr lang="en-US" altLang="zh-CN" sz="4000" b="1" i="1">
                <a:ea typeface="楷体_GB2312" pitchFamily="49" charset="-122"/>
              </a:rPr>
              <a:t>k c</a:t>
            </a:r>
            <a:r>
              <a:rPr lang="en-US" altLang="zh-CN" sz="4000" b="1">
                <a:ea typeface="楷体_GB2312" pitchFamily="49" charset="-122"/>
              </a:rPr>
              <a:t>(A)</a:t>
            </a:r>
            <a:r>
              <a:rPr lang="en-US" altLang="zh-CN" sz="4000" b="1" i="1" baseline="30000">
                <a:ea typeface="楷体_GB2312" pitchFamily="49" charset="-122"/>
              </a:rPr>
              <a:t>a</a:t>
            </a:r>
            <a:r>
              <a:rPr lang="en-US" altLang="zh-CN" sz="4000" b="1" baseline="30000">
                <a:ea typeface="楷体_GB2312" pitchFamily="49" charset="-122"/>
              </a:rPr>
              <a:t> </a:t>
            </a:r>
            <a:r>
              <a:rPr lang="en-US" altLang="zh-CN" sz="4000" b="1" i="1">
                <a:ea typeface="楷体_GB2312" pitchFamily="49" charset="-122"/>
              </a:rPr>
              <a:t>c</a:t>
            </a:r>
            <a:r>
              <a:rPr lang="en-US" altLang="zh-CN" sz="4000" b="1">
                <a:ea typeface="楷体_GB2312" pitchFamily="49" charset="-122"/>
              </a:rPr>
              <a:t>(B)</a:t>
            </a:r>
            <a:r>
              <a:rPr lang="en-US" altLang="zh-CN" sz="4000" b="1" i="1" baseline="30000">
                <a:ea typeface="楷体_GB2312" pitchFamily="49" charset="-122"/>
              </a:rPr>
              <a:t>b</a:t>
            </a:r>
          </a:p>
        </p:txBody>
      </p:sp>
      <p:sp>
        <p:nvSpPr>
          <p:cNvPr id="422923" name="Text Box 11">
            <a:extLst>
              <a:ext uri="{FF2B5EF4-FFF2-40B4-BE49-F238E27FC236}">
                <a16:creationId xmlns:a16="http://schemas.microsoft.com/office/drawing/2014/main" id="{B9E4832B-A9C4-4084-B9C0-39BC60FD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661025"/>
            <a:ext cx="84248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1338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</a:rPr>
              <a:t>注意：质量作用定律仅适用于基元反应。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8" grpId="0"/>
      <p:bldP spid="422921" grpId="0"/>
      <p:bldP spid="422922" grpId="0"/>
      <p:bldP spid="4229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4" name="Rectangle 4">
            <a:extLst>
              <a:ext uri="{FF2B5EF4-FFF2-40B4-BE49-F238E27FC236}">
                <a16:creationId xmlns:a16="http://schemas.microsoft.com/office/drawing/2014/main" id="{EE25C994-86CB-4C9D-856E-B7576C709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565400"/>
            <a:ext cx="8569325" cy="230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4000" b="1" i="1">
                <a:ea typeface="楷体_GB2312" pitchFamily="49" charset="-122"/>
              </a:rPr>
              <a:t>k</a:t>
            </a:r>
            <a:r>
              <a:rPr lang="zh-CN" altLang="en-US" sz="4000" b="1">
                <a:ea typeface="楷体_GB2312" pitchFamily="49" charset="-122"/>
              </a:rPr>
              <a:t>与反应的本性、温度、反应介质</a:t>
            </a:r>
            <a:r>
              <a:rPr lang="en-US" altLang="zh-CN" sz="4000" b="1">
                <a:ea typeface="楷体_GB2312" pitchFamily="49" charset="-122"/>
              </a:rPr>
              <a:t>(</a:t>
            </a:r>
            <a:r>
              <a:rPr lang="zh-CN" altLang="en-US" sz="4000" b="1">
                <a:ea typeface="楷体_GB2312" pitchFamily="49" charset="-122"/>
              </a:rPr>
              <a:t>溶剂</a:t>
            </a:r>
            <a:r>
              <a:rPr lang="en-US" altLang="zh-CN" sz="4000" b="1">
                <a:ea typeface="楷体_GB2312" pitchFamily="49" charset="-122"/>
              </a:rPr>
              <a:t>)</a:t>
            </a:r>
            <a:r>
              <a:rPr lang="zh-CN" altLang="en-US" sz="4000" b="1">
                <a:ea typeface="楷体_GB2312" pitchFamily="49" charset="-122"/>
              </a:rPr>
              <a:t>、催化剂等有关；一般随温度升高而增大。</a:t>
            </a:r>
          </a:p>
        </p:txBody>
      </p:sp>
      <p:sp>
        <p:nvSpPr>
          <p:cNvPr id="445447" name="Rectangle 7">
            <a:extLst>
              <a:ext uri="{FF2B5EF4-FFF2-40B4-BE49-F238E27FC236}">
                <a16:creationId xmlns:a16="http://schemas.microsoft.com/office/drawing/2014/main" id="{29E5115E-2FC3-44FA-B3D9-4A5E2234C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04813"/>
            <a:ext cx="849788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7088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5075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43063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buFontTx/>
              <a:buChar char="•"/>
            </a:pPr>
            <a:r>
              <a:rPr kumimoji="0" lang="zh-CN" altLang="en-US" sz="4000" b="1">
                <a:solidFill>
                  <a:srgbClr val="FF3300"/>
                </a:solidFill>
              </a:rPr>
              <a:t>速率常数</a:t>
            </a:r>
            <a:r>
              <a:rPr kumimoji="0" lang="en-US" altLang="zh-CN" sz="4000" b="1" i="1">
                <a:solidFill>
                  <a:srgbClr val="0033CC"/>
                </a:solidFill>
              </a:rPr>
              <a:t>k</a:t>
            </a:r>
            <a:r>
              <a:rPr kumimoji="0" lang="zh-CN" altLang="en-US" sz="4000" b="1">
                <a:solidFill>
                  <a:srgbClr val="0033CC"/>
                </a:solidFill>
              </a:rPr>
              <a:t>是一个比例常数，在同一温度、催化剂等条件下</a:t>
            </a:r>
            <a:r>
              <a:rPr kumimoji="0" lang="en-US" altLang="zh-CN" sz="4000" b="1">
                <a:solidFill>
                  <a:srgbClr val="0033CC"/>
                </a:solidFill>
              </a:rPr>
              <a:t>, </a:t>
            </a:r>
            <a:r>
              <a:rPr kumimoji="0" lang="en-US" altLang="zh-CN" sz="4000" b="1" i="1">
                <a:solidFill>
                  <a:srgbClr val="0033CC"/>
                </a:solidFill>
              </a:rPr>
              <a:t>k</a:t>
            </a:r>
            <a:r>
              <a:rPr kumimoji="0" lang="zh-CN" altLang="en-US" sz="4000" b="1">
                <a:solidFill>
                  <a:srgbClr val="0033CC"/>
                </a:solidFill>
              </a:rPr>
              <a:t>是不随反应物浓度而改变的定值 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5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5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4" grpId="0" build="p" autoUpdateAnimBg="0"/>
      <p:bldP spid="4454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E29E68-35C5-471E-9C47-84B02FAF98C5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381750"/>
            <a:ext cx="90963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0E355535-DFCC-4A88-A6E3-4387475E0453}" type="slidenum">
              <a:rPr kumimoji="0" lang="en-US" altLang="zh-CN" sz="1400">
                <a:latin typeface="Arial" panose="020B0604020202020204" pitchFamily="34" charset="0"/>
              </a:rPr>
              <a:pPr algn="r"/>
              <a:t>14</a:t>
            </a:fld>
            <a:endParaRPr kumimoji="0" lang="en-US" altLang="zh-CN" sz="1400">
              <a:latin typeface="Arial" panose="020B0604020202020204" pitchFamily="34" charset="0"/>
            </a:endParaRPr>
          </a:p>
        </p:txBody>
      </p:sp>
      <p:sp>
        <p:nvSpPr>
          <p:cNvPr id="423939" name="Rectangle 2">
            <a:extLst>
              <a:ext uri="{FF2B5EF4-FFF2-40B4-BE49-F238E27FC236}">
                <a16:creationId xmlns:a16="http://schemas.microsoft.com/office/drawing/2014/main" id="{E65D4D26-E9B8-4605-B116-891C3820220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125538"/>
            <a:ext cx="8518525" cy="5113337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zh-CN" altLang="en-US" sz="3600" b="1"/>
              <a:t>速率方程中反应物浓度的指数</a:t>
            </a:r>
            <a:r>
              <a:rPr lang="en-US" altLang="zh-CN" sz="3600" b="1" i="1"/>
              <a:t>a</a:t>
            </a:r>
            <a:r>
              <a:rPr lang="zh-CN" altLang="en-US" sz="3600" b="1"/>
              <a:t>或</a:t>
            </a:r>
            <a:r>
              <a:rPr lang="en-US" altLang="zh-CN" sz="3600" b="1" i="1"/>
              <a:t>b</a:t>
            </a:r>
            <a:r>
              <a:rPr lang="zh-CN" altLang="en-US" sz="3600" b="1"/>
              <a:t>，称为该反应对反应物</a:t>
            </a:r>
            <a:r>
              <a:rPr lang="en-US" altLang="zh-CN" sz="3600" b="1"/>
              <a:t>A</a:t>
            </a:r>
            <a:r>
              <a:rPr lang="zh-CN" altLang="en-US" sz="3600" b="1"/>
              <a:t>或</a:t>
            </a:r>
            <a:r>
              <a:rPr lang="en-US" altLang="zh-CN" sz="3600" b="1"/>
              <a:t>B</a:t>
            </a:r>
            <a:r>
              <a:rPr lang="zh-CN" altLang="en-US" sz="3600" b="1"/>
              <a:t>的</a:t>
            </a:r>
            <a:r>
              <a:rPr lang="zh-CN" altLang="en-US" sz="3600" b="1">
                <a:solidFill>
                  <a:srgbClr val="FF0000"/>
                </a:solidFill>
              </a:rPr>
              <a:t>分反应级数</a:t>
            </a:r>
            <a:r>
              <a:rPr lang="en-US" altLang="zh-CN" sz="3600" b="1">
                <a:solidFill>
                  <a:srgbClr val="FF0000"/>
                </a:solidFill>
              </a:rPr>
              <a:t>(</a:t>
            </a:r>
            <a:r>
              <a:rPr lang="zh-CN" altLang="en-US" sz="3600" b="1">
                <a:solidFill>
                  <a:srgbClr val="FF0000"/>
                </a:solidFill>
              </a:rPr>
              <a:t>分级数</a:t>
            </a:r>
            <a:r>
              <a:rPr lang="en-US" altLang="zh-CN" sz="3600" b="1">
                <a:solidFill>
                  <a:srgbClr val="FF0000"/>
                </a:solidFill>
              </a:rPr>
              <a:t>)</a:t>
            </a:r>
            <a:r>
              <a:rPr lang="zh-CN" altLang="en-US" sz="3600" b="1"/>
              <a:t>，即对反应物</a:t>
            </a:r>
            <a:r>
              <a:rPr lang="en-US" altLang="zh-CN" sz="3600" b="1"/>
              <a:t>A</a:t>
            </a:r>
            <a:r>
              <a:rPr lang="zh-CN" altLang="en-US" sz="3600" b="1"/>
              <a:t>是</a:t>
            </a:r>
            <a:r>
              <a:rPr lang="en-US" altLang="zh-CN" sz="3600" b="1" i="1"/>
              <a:t>a</a:t>
            </a:r>
            <a:r>
              <a:rPr lang="zh-CN" altLang="en-US" sz="3600" b="1"/>
              <a:t>级反应，对反应物</a:t>
            </a:r>
            <a:r>
              <a:rPr lang="en-US" altLang="zh-CN" sz="3600" b="1"/>
              <a:t>B</a:t>
            </a:r>
            <a:r>
              <a:rPr lang="zh-CN" altLang="en-US" sz="3600" b="1"/>
              <a:t>是</a:t>
            </a:r>
            <a:r>
              <a:rPr lang="en-US" altLang="zh-CN" sz="3600" b="1" i="1"/>
              <a:t>b</a:t>
            </a:r>
            <a:r>
              <a:rPr lang="zh-CN" altLang="en-US" sz="3600" b="1"/>
              <a:t>级反应。</a:t>
            </a:r>
          </a:p>
          <a:p>
            <a:pPr algn="just">
              <a:lnSpc>
                <a:spcPct val="110000"/>
              </a:lnSpc>
            </a:pPr>
            <a:r>
              <a:rPr lang="zh-CN" altLang="en-US" sz="3600" b="1"/>
              <a:t>速率方程中各反应物浓度项指数之和，</a:t>
            </a:r>
            <a:r>
              <a:rPr lang="en-US" altLang="zh-CN" sz="3600" b="1" i="1">
                <a:solidFill>
                  <a:srgbClr val="0000FF"/>
                </a:solidFill>
              </a:rPr>
              <a:t>n</a:t>
            </a:r>
            <a:r>
              <a:rPr lang="en-US" altLang="zh-CN" sz="3600" b="1">
                <a:solidFill>
                  <a:srgbClr val="0000FF"/>
                </a:solidFill>
              </a:rPr>
              <a:t> = (</a:t>
            </a:r>
            <a:r>
              <a:rPr lang="en-US" altLang="zh-CN" sz="3600" b="1" i="1">
                <a:solidFill>
                  <a:srgbClr val="0000FF"/>
                </a:solidFill>
              </a:rPr>
              <a:t>a</a:t>
            </a:r>
            <a:r>
              <a:rPr lang="zh-CN" altLang="en-US" sz="3600" b="1">
                <a:solidFill>
                  <a:srgbClr val="0000FF"/>
                </a:solidFill>
              </a:rPr>
              <a:t>＋</a:t>
            </a:r>
            <a:r>
              <a:rPr lang="en-US" altLang="zh-CN" sz="3600" b="1" i="1">
                <a:solidFill>
                  <a:srgbClr val="0000FF"/>
                </a:solidFill>
              </a:rPr>
              <a:t>b</a:t>
            </a:r>
            <a:r>
              <a:rPr lang="en-US" altLang="zh-CN" sz="3600" b="1">
                <a:solidFill>
                  <a:srgbClr val="0000FF"/>
                </a:solidFill>
              </a:rPr>
              <a:t>)</a:t>
            </a:r>
            <a:r>
              <a:rPr lang="zh-CN" altLang="en-US" sz="3600" b="1">
                <a:solidFill>
                  <a:srgbClr val="0000FF"/>
                </a:solidFill>
              </a:rPr>
              <a:t>，</a:t>
            </a:r>
            <a:r>
              <a:rPr lang="zh-CN" altLang="en-US" sz="3600" b="1"/>
              <a:t>叫做</a:t>
            </a:r>
            <a:r>
              <a:rPr lang="zh-CN" altLang="en-US" sz="3600" b="1">
                <a:solidFill>
                  <a:srgbClr val="0000FF"/>
                </a:solidFill>
              </a:rPr>
              <a:t>总反应级数</a:t>
            </a:r>
            <a:r>
              <a:rPr lang="en-US" altLang="zh-CN" sz="3600" b="1">
                <a:solidFill>
                  <a:srgbClr val="0000FF"/>
                </a:solidFill>
              </a:rPr>
              <a:t>(</a:t>
            </a:r>
            <a:r>
              <a:rPr lang="zh-CN" altLang="en-US" sz="3600" b="1">
                <a:solidFill>
                  <a:srgbClr val="0000FF"/>
                </a:solidFill>
              </a:rPr>
              <a:t>反应级数</a:t>
            </a:r>
            <a:r>
              <a:rPr lang="en-US" altLang="zh-CN" sz="3600" b="1">
                <a:solidFill>
                  <a:srgbClr val="0000FF"/>
                </a:solidFill>
              </a:rPr>
              <a:t>)</a:t>
            </a:r>
            <a:r>
              <a:rPr lang="zh-CN" altLang="en-US" sz="3600" b="1"/>
              <a:t>。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zh-CN" altLang="en-US" sz="3600" b="1"/>
              <a:t>（</a:t>
            </a:r>
            <a:r>
              <a:rPr lang="zh-CN" altLang="en-US" sz="3600" b="1">
                <a:solidFill>
                  <a:srgbClr val="FF0000"/>
                </a:solidFill>
              </a:rPr>
              <a:t>注意</a:t>
            </a:r>
            <a:r>
              <a:rPr lang="zh-CN" altLang="en-US" sz="3600" b="1"/>
              <a:t>：若不指明，通常所说的反应级数就是总反应级数）。 </a:t>
            </a:r>
          </a:p>
        </p:txBody>
      </p:sp>
      <p:sp>
        <p:nvSpPr>
          <p:cNvPr id="423941" name="Text Box 5">
            <a:extLst>
              <a:ext uri="{FF2B5EF4-FFF2-40B4-BE49-F238E27FC236}">
                <a16:creationId xmlns:a16="http://schemas.microsoft.com/office/drawing/2014/main" id="{8CBDE56D-7D3C-4A38-8C9D-C29179BB9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33375"/>
            <a:ext cx="84978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1143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zh-CN" altLang="en-US" sz="4000" b="1"/>
              <a:t>基元反应速率方程：</a:t>
            </a:r>
            <a:r>
              <a:rPr lang="zh-CN" altLang="en-US" sz="4000"/>
              <a:t> </a:t>
            </a:r>
            <a:r>
              <a:rPr lang="en-US" altLang="zh-CN" sz="4000" b="1" i="1">
                <a:ea typeface="楷体_GB2312" pitchFamily="49" charset="-122"/>
              </a:rPr>
              <a:t>r</a:t>
            </a:r>
            <a:r>
              <a:rPr lang="en-US" altLang="zh-CN" sz="4000" b="1">
                <a:ea typeface="楷体_GB2312" pitchFamily="49" charset="-122"/>
              </a:rPr>
              <a:t> = </a:t>
            </a:r>
            <a:r>
              <a:rPr lang="en-US" altLang="zh-CN" sz="4000" b="1" i="1">
                <a:ea typeface="楷体_GB2312" pitchFamily="49" charset="-122"/>
              </a:rPr>
              <a:t>kc</a:t>
            </a:r>
            <a:r>
              <a:rPr lang="en-US" altLang="zh-CN" sz="4000" b="1">
                <a:ea typeface="楷体_GB2312" pitchFamily="49" charset="-122"/>
              </a:rPr>
              <a:t>(A)</a:t>
            </a:r>
            <a:r>
              <a:rPr lang="en-US" altLang="zh-CN" sz="4000" b="1" i="1" baseline="30000">
                <a:ea typeface="楷体_GB2312" pitchFamily="49" charset="-122"/>
              </a:rPr>
              <a:t>a</a:t>
            </a:r>
            <a:r>
              <a:rPr lang="en-US" altLang="zh-CN" sz="4000" b="1" i="1">
                <a:ea typeface="楷体_GB2312" pitchFamily="49" charset="-122"/>
              </a:rPr>
              <a:t>c</a:t>
            </a:r>
            <a:r>
              <a:rPr lang="en-US" altLang="zh-CN" sz="4000" b="1">
                <a:ea typeface="楷体_GB2312" pitchFamily="49" charset="-122"/>
              </a:rPr>
              <a:t>(B)</a:t>
            </a:r>
            <a:r>
              <a:rPr lang="en-US" altLang="zh-CN" sz="4000" b="1" i="1" baseline="30000">
                <a:ea typeface="楷体_GB2312" pitchFamily="49" charset="-122"/>
              </a:rPr>
              <a:t>b</a:t>
            </a:r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2CEF7921-778D-4A40-92DA-91D8BBA163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4076700"/>
            <a:ext cx="8497888" cy="2089150"/>
          </a:xfrm>
        </p:spPr>
        <p:txBody>
          <a:bodyPr/>
          <a:lstStyle/>
          <a:p>
            <a:pPr algn="just"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a typeface="楷体_GB2312" pitchFamily="49" charset="-122"/>
              </a:rPr>
              <a:t>！、</a:t>
            </a:r>
            <a:r>
              <a:rPr lang="zh-CN" altLang="en-US" sz="3600" b="1">
                <a:ea typeface="楷体_GB2312" pitchFamily="49" charset="-122"/>
              </a:rPr>
              <a:t>速率方程的各个指数</a:t>
            </a:r>
            <a:r>
              <a:rPr lang="en-US" altLang="zh-CN" sz="3600" b="1">
                <a:ea typeface="楷体_GB2312" pitchFamily="49" charset="-122"/>
              </a:rPr>
              <a:t>(</a:t>
            </a:r>
            <a:r>
              <a:rPr lang="en-US" altLang="zh-CN" sz="3600" b="1" i="1">
                <a:ea typeface="楷体_GB2312" pitchFamily="49" charset="-122"/>
              </a:rPr>
              <a:t>m</a:t>
            </a:r>
            <a:r>
              <a:rPr lang="en-US" altLang="zh-CN" sz="3600" b="1">
                <a:ea typeface="楷体_GB2312" pitchFamily="49" charset="-122"/>
              </a:rPr>
              <a:t>,</a:t>
            </a:r>
            <a:r>
              <a:rPr lang="en-US" altLang="zh-CN" sz="3600" b="1" i="1">
                <a:ea typeface="楷体_GB2312" pitchFamily="49" charset="-122"/>
              </a:rPr>
              <a:t>n</a:t>
            </a:r>
            <a:r>
              <a:rPr lang="en-US" altLang="zh-CN" sz="3600" b="1">
                <a:ea typeface="楷体_GB2312" pitchFamily="49" charset="-122"/>
              </a:rPr>
              <a:t>)</a:t>
            </a:r>
            <a:r>
              <a:rPr lang="zh-CN" altLang="en-US" sz="3600" b="1">
                <a:ea typeface="楷体_GB2312" pitchFamily="49" charset="-122"/>
              </a:rPr>
              <a:t>，</a:t>
            </a:r>
            <a:r>
              <a:rPr lang="zh-CN" altLang="en-US" sz="3600" b="1">
                <a:solidFill>
                  <a:srgbClr val="FF0000"/>
                </a:solidFill>
                <a:ea typeface="楷体_GB2312" pitchFamily="49" charset="-122"/>
              </a:rPr>
              <a:t>不一定等于</a:t>
            </a:r>
            <a:r>
              <a:rPr lang="zh-CN" altLang="en-US" sz="3600" b="1">
                <a:ea typeface="楷体_GB2312" pitchFamily="49" charset="-122"/>
              </a:rPr>
              <a:t>计量方程式中反应物前的系数，而是</a:t>
            </a:r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由实验确定</a:t>
            </a:r>
            <a:r>
              <a:rPr lang="zh-CN" altLang="en-US" sz="3600" b="1">
                <a:ea typeface="楷体_GB2312" pitchFamily="49" charset="-122"/>
              </a:rPr>
              <a:t>；</a:t>
            </a:r>
            <a:r>
              <a:rPr lang="en-US" altLang="zh-CN" sz="3600" b="1">
                <a:ea typeface="楷体_GB2312" pitchFamily="49" charset="-122"/>
              </a:rPr>
              <a:t>(</a:t>
            </a:r>
            <a:r>
              <a:rPr lang="en-US" altLang="zh-CN" sz="3600" b="1" i="1">
                <a:ea typeface="楷体_GB2312" pitchFamily="49" charset="-122"/>
              </a:rPr>
              <a:t>m</a:t>
            </a:r>
            <a:r>
              <a:rPr lang="en-US" altLang="zh-CN" sz="3600" b="1">
                <a:ea typeface="楷体_GB2312" pitchFamily="49" charset="-122"/>
              </a:rPr>
              <a:t> + </a:t>
            </a:r>
            <a:r>
              <a:rPr lang="en-US" altLang="zh-CN" sz="3600" b="1" i="1">
                <a:ea typeface="楷体_GB2312" pitchFamily="49" charset="-122"/>
              </a:rPr>
              <a:t>n</a:t>
            </a:r>
            <a:r>
              <a:rPr lang="en-US" altLang="zh-CN" sz="3600" b="1">
                <a:ea typeface="楷体_GB2312" pitchFamily="49" charset="-122"/>
              </a:rPr>
              <a:t>)</a:t>
            </a:r>
            <a:r>
              <a:rPr lang="zh-CN" altLang="en-US" sz="3600" b="1">
                <a:ea typeface="楷体_GB2312" pitchFamily="49" charset="-122"/>
              </a:rPr>
              <a:t>是总反应级数。</a:t>
            </a:r>
          </a:p>
        </p:txBody>
      </p:sp>
      <p:sp>
        <p:nvSpPr>
          <p:cNvPr id="151556" name="AutoShape 4">
            <a:extLst>
              <a:ext uri="{FF2B5EF4-FFF2-40B4-BE49-F238E27FC236}">
                <a16:creationId xmlns:a16="http://schemas.microsoft.com/office/drawing/2014/main" id="{E6191331-CBC8-42A0-8B47-0BA2573ED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03200"/>
            <a:ext cx="76200" cy="76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58" name="Rectangle 6">
            <a:extLst>
              <a:ext uri="{FF2B5EF4-FFF2-40B4-BE49-F238E27FC236}">
                <a16:creationId xmlns:a16="http://schemas.microsoft.com/office/drawing/2014/main" id="{8573F277-D836-4D74-AB02-9FB0417B6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88913"/>
            <a:ext cx="4895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1143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zh-CN" altLang="en-US" sz="3200" b="1"/>
              <a:t>对于一般的化学反应</a:t>
            </a:r>
          </a:p>
        </p:txBody>
      </p:sp>
      <p:sp>
        <p:nvSpPr>
          <p:cNvPr id="151561" name="Text Box 9">
            <a:extLst>
              <a:ext uri="{FF2B5EF4-FFF2-40B4-BE49-F238E27FC236}">
                <a16:creationId xmlns:a16="http://schemas.microsoft.com/office/drawing/2014/main" id="{D4F012B1-1DD0-47C5-80ED-AD7BAFE41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989138"/>
            <a:ext cx="7416800" cy="187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1338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sz="3600" b="1">
                <a:solidFill>
                  <a:srgbClr val="000099"/>
                </a:solidFill>
              </a:rPr>
              <a:t>反应速率方程的一般表达式：</a:t>
            </a:r>
            <a:r>
              <a:rPr lang="zh-CN" altLang="en-US" sz="3600"/>
              <a:t> </a:t>
            </a:r>
          </a:p>
          <a:p>
            <a:pPr algn="ctr">
              <a:spcBef>
                <a:spcPct val="50000"/>
              </a:spcBef>
            </a:pPr>
            <a:r>
              <a:rPr lang="en-US" altLang="zh-CN" sz="5400" b="1" i="1">
                <a:ea typeface="楷体_GB2312" pitchFamily="49" charset="-122"/>
              </a:rPr>
              <a:t>r</a:t>
            </a:r>
            <a:r>
              <a:rPr lang="en-US" altLang="zh-CN" sz="5400" b="1">
                <a:ea typeface="楷体_GB2312" pitchFamily="49" charset="-122"/>
              </a:rPr>
              <a:t> = </a:t>
            </a:r>
            <a:r>
              <a:rPr lang="en-US" altLang="zh-CN" sz="5400" b="1" i="1">
                <a:ea typeface="楷体_GB2312" pitchFamily="49" charset="-122"/>
              </a:rPr>
              <a:t>k c</a:t>
            </a:r>
            <a:r>
              <a:rPr lang="en-US" altLang="zh-CN" sz="5400" b="1">
                <a:ea typeface="楷体_GB2312" pitchFamily="49" charset="-122"/>
              </a:rPr>
              <a:t>(A)</a:t>
            </a:r>
            <a:r>
              <a:rPr lang="en-US" altLang="zh-CN" sz="5400" b="1" i="1" baseline="30000">
                <a:ea typeface="楷体_GB2312" pitchFamily="49" charset="-122"/>
              </a:rPr>
              <a:t>m</a:t>
            </a:r>
            <a:r>
              <a:rPr lang="en-US" altLang="zh-CN" sz="5400" b="1" baseline="30000">
                <a:ea typeface="楷体_GB2312" pitchFamily="49" charset="-122"/>
              </a:rPr>
              <a:t> </a:t>
            </a:r>
            <a:r>
              <a:rPr lang="en-US" altLang="zh-CN" sz="5400" b="1" i="1">
                <a:ea typeface="楷体_GB2312" pitchFamily="49" charset="-122"/>
              </a:rPr>
              <a:t>c</a:t>
            </a:r>
            <a:r>
              <a:rPr lang="en-US" altLang="zh-CN" sz="5400" b="1">
                <a:ea typeface="楷体_GB2312" pitchFamily="49" charset="-122"/>
              </a:rPr>
              <a:t>(B)</a:t>
            </a:r>
            <a:r>
              <a:rPr lang="en-US" altLang="zh-CN" sz="5400" b="1" i="1" baseline="30000">
                <a:ea typeface="楷体_GB2312" pitchFamily="49" charset="-122"/>
              </a:rPr>
              <a:t>n</a:t>
            </a:r>
            <a:endParaRPr lang="en-US" altLang="zh-CN" sz="3600" b="1"/>
          </a:p>
        </p:txBody>
      </p:sp>
      <p:grpSp>
        <p:nvGrpSpPr>
          <p:cNvPr id="151565" name="Group 13">
            <a:extLst>
              <a:ext uri="{FF2B5EF4-FFF2-40B4-BE49-F238E27FC236}">
                <a16:creationId xmlns:a16="http://schemas.microsoft.com/office/drawing/2014/main" id="{848A36F1-334B-43ED-BEF7-8DF01A3194D3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1052513"/>
            <a:ext cx="6840537" cy="762000"/>
            <a:chOff x="975" y="1207"/>
            <a:chExt cx="4309" cy="480"/>
          </a:xfrm>
        </p:grpSpPr>
        <p:sp>
          <p:nvSpPr>
            <p:cNvPr id="151557" name="Rectangle 5">
              <a:extLst>
                <a:ext uri="{FF2B5EF4-FFF2-40B4-BE49-F238E27FC236}">
                  <a16:creationId xmlns:a16="http://schemas.microsoft.com/office/drawing/2014/main" id="{22780654-5C8B-4FEC-83DB-B4B5394BE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1207"/>
              <a:ext cx="430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4400" b="1" i="1">
                  <a:ea typeface="楷体_GB2312" pitchFamily="49" charset="-122"/>
                </a:rPr>
                <a:t>a</a:t>
              </a:r>
              <a:r>
                <a:rPr lang="en-US" altLang="zh-CN" sz="4400" b="1">
                  <a:ea typeface="楷体_GB2312" pitchFamily="49" charset="-122"/>
                </a:rPr>
                <a:t> A+ </a:t>
              </a:r>
              <a:r>
                <a:rPr lang="en-US" altLang="zh-CN" sz="4400" b="1" i="1">
                  <a:ea typeface="楷体_GB2312" pitchFamily="49" charset="-122"/>
                </a:rPr>
                <a:t>b</a:t>
              </a:r>
              <a:r>
                <a:rPr lang="en-US" altLang="zh-CN" sz="4400" b="1">
                  <a:ea typeface="楷体_GB2312" pitchFamily="49" charset="-122"/>
                </a:rPr>
                <a:t> B          </a:t>
              </a:r>
              <a:r>
                <a:rPr lang="en-US" altLang="zh-CN" sz="4400" b="1" i="1">
                  <a:ea typeface="楷体_GB2312" pitchFamily="49" charset="-122"/>
                </a:rPr>
                <a:t>g</a:t>
              </a:r>
              <a:r>
                <a:rPr lang="en-US" altLang="zh-CN" sz="4400" b="1">
                  <a:ea typeface="楷体_GB2312" pitchFamily="49" charset="-122"/>
                </a:rPr>
                <a:t> G + </a:t>
              </a:r>
              <a:r>
                <a:rPr lang="en-US" altLang="zh-CN" sz="4400" b="1" i="1">
                  <a:ea typeface="楷体_GB2312" pitchFamily="49" charset="-122"/>
                </a:rPr>
                <a:t>h </a:t>
              </a:r>
              <a:r>
                <a:rPr lang="en-US" altLang="zh-CN" sz="4400" b="1">
                  <a:ea typeface="楷体_GB2312" pitchFamily="49" charset="-122"/>
                </a:rPr>
                <a:t>H</a:t>
              </a:r>
            </a:p>
          </p:txBody>
        </p:sp>
        <p:grpSp>
          <p:nvGrpSpPr>
            <p:cNvPr id="151562" name="Group 10">
              <a:extLst>
                <a:ext uri="{FF2B5EF4-FFF2-40B4-BE49-F238E27FC236}">
                  <a16:creationId xmlns:a16="http://schemas.microsoft.com/office/drawing/2014/main" id="{53FAC071-698A-4D08-AA4E-6E2562BE9F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7" y="1440"/>
              <a:ext cx="680" cy="67"/>
              <a:chOff x="2245" y="391"/>
              <a:chExt cx="680" cy="67"/>
            </a:xfrm>
          </p:grpSpPr>
          <p:sp>
            <p:nvSpPr>
              <p:cNvPr id="151563" name="Line 11">
                <a:extLst>
                  <a:ext uri="{FF2B5EF4-FFF2-40B4-BE49-F238E27FC236}">
                    <a16:creationId xmlns:a16="http://schemas.microsoft.com/office/drawing/2014/main" id="{503EE12F-DA75-4D44-ACEC-61F6A5D2C1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5" y="391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564" name="Line 12">
                <a:extLst>
                  <a:ext uri="{FF2B5EF4-FFF2-40B4-BE49-F238E27FC236}">
                    <a16:creationId xmlns:a16="http://schemas.microsoft.com/office/drawing/2014/main" id="{3A38EED9-5066-4459-BC22-0F6F9954EC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5" y="458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 build="p" autoUpdateAnimBg="0"/>
      <p:bldP spid="15156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790" name="Group 166">
            <a:extLst>
              <a:ext uri="{FF2B5EF4-FFF2-40B4-BE49-F238E27FC236}">
                <a16:creationId xmlns:a16="http://schemas.microsoft.com/office/drawing/2014/main" id="{BB682543-3DF6-4723-8D6D-66372E8C608D}"/>
              </a:ext>
            </a:extLst>
          </p:cNvPr>
          <p:cNvGraphicFramePr>
            <a:graphicFrameLocks noGrp="1"/>
          </p:cNvGraphicFramePr>
          <p:nvPr/>
        </p:nvGraphicFramePr>
        <p:xfrm>
          <a:off x="107950" y="709613"/>
          <a:ext cx="8928100" cy="3960812"/>
        </p:xfrm>
        <a:graphic>
          <a:graphicData uri="http://schemas.openxmlformats.org/drawingml/2006/table">
            <a:tbl>
              <a:tblPr/>
              <a:tblGrid>
                <a:gridCol w="4176713">
                  <a:extLst>
                    <a:ext uri="{9D8B030D-6E8A-4147-A177-3AD203B41FA5}">
                      <a16:colId xmlns:a16="http://schemas.microsoft.com/office/drawing/2014/main" val="3740881919"/>
                    </a:ext>
                  </a:extLst>
                </a:gridCol>
                <a:gridCol w="3095625">
                  <a:extLst>
                    <a:ext uri="{9D8B030D-6E8A-4147-A177-3AD203B41FA5}">
                      <a16:colId xmlns:a16="http://schemas.microsoft.com/office/drawing/2014/main" val="3027716757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1847773248"/>
                    </a:ext>
                  </a:extLst>
                </a:gridCol>
              </a:tblGrid>
              <a:tr h="498475"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化学反应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速率方程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反应级数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+ </a:t>
                      </a: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090686"/>
                  </a:ext>
                </a:extLst>
              </a:tr>
              <a:tr h="577850"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 = k</a:t>
                      </a:r>
                      <a:endParaRPr kumimoji="1" lang="en-US" altLang="zh-CN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145287"/>
                  </a:ext>
                </a:extLst>
              </a:tr>
              <a:tr h="508000"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2H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2H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 + O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 = kc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(H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067492"/>
                  </a:ext>
                </a:extLst>
              </a:tr>
              <a:tr h="508000"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1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+ 2I</a:t>
                      </a:r>
                      <a:r>
                        <a:rPr kumimoji="1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= 2SO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2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+ I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 = kc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(S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1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I</a:t>
                      </a:r>
                      <a:r>
                        <a:rPr kumimoji="1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471852"/>
                  </a:ext>
                </a:extLst>
              </a:tr>
              <a:tr h="508000"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2NO + 2H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N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+ 2H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 = kc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(NO)</a:t>
                      </a:r>
                      <a:r>
                        <a:rPr kumimoji="1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(H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6105288"/>
                  </a:ext>
                </a:extLst>
              </a:tr>
              <a:tr h="508000"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CHO = CH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+ CO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 = kc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(CH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CHO)</a:t>
                      </a:r>
                      <a:r>
                        <a:rPr kumimoji="1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3/2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3/2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773706"/>
                  </a:ext>
                </a:extLst>
              </a:tr>
            </a:tbl>
          </a:graphicData>
        </a:graphic>
      </p:graphicFrame>
      <p:sp>
        <p:nvSpPr>
          <p:cNvPr id="154742" name="Text Box 118">
            <a:extLst>
              <a:ext uri="{FF2B5EF4-FFF2-40B4-BE49-F238E27FC236}">
                <a16:creationId xmlns:a16="http://schemas.microsoft.com/office/drawing/2014/main" id="{91007D9F-8DB2-462F-B5EB-073835F14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15888"/>
            <a:ext cx="6840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1143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zh-CN" altLang="en-US" sz="3600" b="1"/>
              <a:t>表</a:t>
            </a:r>
            <a:r>
              <a:rPr lang="en-US" altLang="zh-CN" sz="3600" b="1"/>
              <a:t>7.1 </a:t>
            </a:r>
            <a:r>
              <a:rPr lang="zh-CN" altLang="en-US" sz="3600" b="1"/>
              <a:t>一些化学反应的速率方程</a:t>
            </a:r>
          </a:p>
        </p:txBody>
      </p:sp>
      <p:graphicFrame>
        <p:nvGraphicFramePr>
          <p:cNvPr id="154788" name="Object 164">
            <a:extLst>
              <a:ext uri="{FF2B5EF4-FFF2-40B4-BE49-F238E27FC236}">
                <a16:creationId xmlns:a16="http://schemas.microsoft.com/office/drawing/2014/main" id="{86156038-E835-4253-B3D9-EB85CBC82B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" y="1700213"/>
          <a:ext cx="410368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92" name="公式" r:id="rId3" imgW="2222280" imgH="253800" progId="Equation.3">
                  <p:embed/>
                </p:oleObj>
              </mc:Choice>
              <mc:Fallback>
                <p:oleObj name="公式" r:id="rId3" imgW="2222280" imgH="253800" progId="Equation.3">
                  <p:embed/>
                  <p:pic>
                    <p:nvPicPr>
                      <p:cNvPr id="0" name="Object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700213"/>
                        <a:ext cx="4103688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791" name="Text Box 167">
            <a:extLst>
              <a:ext uri="{FF2B5EF4-FFF2-40B4-BE49-F238E27FC236}">
                <a16:creationId xmlns:a16="http://schemas.microsoft.com/office/drawing/2014/main" id="{EDE60AE3-F08D-4667-96E7-0E1C492DE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797425"/>
            <a:ext cx="8497887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1950" indent="-3619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1338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  <a:buFontTx/>
              <a:buChar char="•"/>
            </a:pPr>
            <a:r>
              <a:rPr lang="zh-CN" altLang="en-US" sz="3600" b="1">
                <a:ea typeface="楷体_GB2312" pitchFamily="49" charset="-122"/>
              </a:rPr>
              <a:t>可见，反应级数的大小，表示浓度对反应速率的影响程度，级数越大，速率受浓度的影响越大。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79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7" name="Rectangle 3">
            <a:extLst>
              <a:ext uri="{FF2B5EF4-FFF2-40B4-BE49-F238E27FC236}">
                <a16:creationId xmlns:a16="http://schemas.microsoft.com/office/drawing/2014/main" id="{E7CE5620-008E-4561-8E26-027E2C4E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365625"/>
            <a:ext cx="65262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1143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4000" b="1"/>
              <a:t>例如：  </a:t>
            </a:r>
            <a:r>
              <a:rPr lang="en-US" altLang="zh-CN" sz="4000" b="1"/>
              <a:t>2 NO + O</a:t>
            </a:r>
            <a:r>
              <a:rPr lang="en-US" altLang="zh-CN" sz="4000" b="1" baseline="-25000"/>
              <a:t>2</a:t>
            </a:r>
            <a:r>
              <a:rPr lang="en-US" altLang="zh-CN" sz="4000" b="1"/>
              <a:t> </a:t>
            </a:r>
            <a:r>
              <a:rPr lang="en-US" altLang="zh-CN" sz="4000" b="1">
                <a:cs typeface="Times New Roman" panose="02020603050405020304" pitchFamily="18" charset="0"/>
              </a:rPr>
              <a:t>═</a:t>
            </a:r>
            <a:r>
              <a:rPr lang="en-US" altLang="zh-CN" sz="4000" b="1"/>
              <a:t> 2 NO</a:t>
            </a:r>
            <a:r>
              <a:rPr lang="en-US" altLang="zh-CN" sz="4000" b="1" baseline="-25000"/>
              <a:t>2</a:t>
            </a:r>
            <a:endParaRPr lang="en-US" altLang="zh-CN" sz="4000" b="1"/>
          </a:p>
        </p:txBody>
      </p:sp>
      <p:sp>
        <p:nvSpPr>
          <p:cNvPr id="436228" name="Rectangle 4">
            <a:extLst>
              <a:ext uri="{FF2B5EF4-FFF2-40B4-BE49-F238E27FC236}">
                <a16:creationId xmlns:a16="http://schemas.microsoft.com/office/drawing/2014/main" id="{C05B30B2-C67A-4C23-98F9-4DE487C58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525" y="5013325"/>
            <a:ext cx="5008563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1143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en-US" altLang="zh-CN" sz="4800" b="1" i="1">
                <a:solidFill>
                  <a:srgbClr val="0000FF"/>
                </a:solidFill>
              </a:rPr>
              <a:t>r</a:t>
            </a:r>
            <a:r>
              <a:rPr lang="en-US" altLang="zh-CN" sz="4800" b="1">
                <a:solidFill>
                  <a:srgbClr val="0000FF"/>
                </a:solidFill>
              </a:rPr>
              <a:t> = </a:t>
            </a:r>
            <a:r>
              <a:rPr lang="en-US" altLang="zh-CN" sz="4800" b="1" i="1">
                <a:solidFill>
                  <a:srgbClr val="0000FF"/>
                </a:solidFill>
              </a:rPr>
              <a:t>k c</a:t>
            </a:r>
            <a:r>
              <a:rPr lang="en-US" altLang="zh-CN" sz="4800" b="1">
                <a:solidFill>
                  <a:srgbClr val="0000FF"/>
                </a:solidFill>
              </a:rPr>
              <a:t>(NO)</a:t>
            </a:r>
            <a:r>
              <a:rPr lang="en-US" altLang="zh-CN" sz="4800" b="1" baseline="30000">
                <a:solidFill>
                  <a:srgbClr val="0000FF"/>
                </a:solidFill>
              </a:rPr>
              <a:t>2 </a:t>
            </a:r>
            <a:r>
              <a:rPr lang="en-US" altLang="zh-CN" sz="4800" b="1" i="1">
                <a:solidFill>
                  <a:srgbClr val="0000FF"/>
                </a:solidFill>
              </a:rPr>
              <a:t>c</a:t>
            </a:r>
            <a:r>
              <a:rPr lang="en-US" altLang="zh-CN" sz="4800" b="1">
                <a:solidFill>
                  <a:srgbClr val="0000FF"/>
                </a:solidFill>
              </a:rPr>
              <a:t>(O</a:t>
            </a:r>
            <a:r>
              <a:rPr lang="en-US" altLang="zh-CN" sz="4800" b="1" baseline="-25000">
                <a:solidFill>
                  <a:srgbClr val="0000FF"/>
                </a:solidFill>
              </a:rPr>
              <a:t>2</a:t>
            </a:r>
            <a:r>
              <a:rPr lang="en-US" altLang="zh-CN" sz="4800" b="1">
                <a:solidFill>
                  <a:srgbClr val="0000FF"/>
                </a:solidFill>
              </a:rPr>
              <a:t>)</a:t>
            </a:r>
            <a:endParaRPr lang="en-US" altLang="zh-CN" sz="4800" b="1" i="1">
              <a:solidFill>
                <a:srgbClr val="0000FF"/>
              </a:solidFill>
            </a:endParaRPr>
          </a:p>
        </p:txBody>
      </p:sp>
      <p:sp>
        <p:nvSpPr>
          <p:cNvPr id="436229" name="Rectangle 5">
            <a:extLst>
              <a:ext uri="{FF2B5EF4-FFF2-40B4-BE49-F238E27FC236}">
                <a16:creationId xmlns:a16="http://schemas.microsoft.com/office/drawing/2014/main" id="{2C9C8BD9-1846-49CE-81B0-FEE74BA1D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876925"/>
            <a:ext cx="6265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1143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zh-CN" altLang="en-US" sz="4000" b="1">
                <a:solidFill>
                  <a:srgbClr val="FF0000"/>
                </a:solidFill>
              </a:rPr>
              <a:t>但是，它不是基元反应！</a:t>
            </a:r>
          </a:p>
        </p:txBody>
      </p:sp>
      <p:sp>
        <p:nvSpPr>
          <p:cNvPr id="436230" name="Text Box 6">
            <a:extLst>
              <a:ext uri="{FF2B5EF4-FFF2-40B4-BE49-F238E27FC236}">
                <a16:creationId xmlns:a16="http://schemas.microsoft.com/office/drawing/2014/main" id="{D20718CB-550F-447D-BBF2-ACC107C68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5888"/>
            <a:ext cx="8713787" cy="184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22288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zh-CN" altLang="en-US" sz="3600" b="1">
                <a:solidFill>
                  <a:srgbClr val="FF0000"/>
                </a:solidFill>
                <a:ea typeface="楷体_GB2312" pitchFamily="49" charset="-122"/>
              </a:rPr>
              <a:t>注意：</a:t>
            </a:r>
          </a:p>
          <a:p>
            <a:pPr algn="just">
              <a:spcBef>
                <a:spcPct val="20000"/>
              </a:spcBef>
              <a:buFontTx/>
              <a:buChar char="•"/>
            </a:pPr>
            <a:r>
              <a:rPr lang="zh-CN" altLang="en-US" sz="3600" b="1">
                <a:solidFill>
                  <a:srgbClr val="FF0000"/>
                </a:solidFill>
                <a:ea typeface="楷体_GB2312" pitchFamily="49" charset="-122"/>
              </a:rPr>
              <a:t>不遵从质量作用定律的一定为非基元反应</a:t>
            </a:r>
            <a:r>
              <a:rPr lang="zh-CN" altLang="en-US" sz="3600" b="1">
                <a:ea typeface="楷体_GB2312" pitchFamily="49" charset="-122"/>
              </a:rPr>
              <a:t>。</a:t>
            </a:r>
          </a:p>
        </p:txBody>
      </p:sp>
      <p:sp>
        <p:nvSpPr>
          <p:cNvPr id="436232" name="Text Box 8">
            <a:extLst>
              <a:ext uri="{FF2B5EF4-FFF2-40B4-BE49-F238E27FC236}">
                <a16:creationId xmlns:a16="http://schemas.microsoft.com/office/drawing/2014/main" id="{3BE92E35-32EF-4E7F-920D-F22F29C49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284538"/>
            <a:ext cx="87137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22288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Char char="•"/>
            </a:pPr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有些非基元反应形式上也满足质量作用定律</a:t>
            </a:r>
            <a:r>
              <a:rPr lang="zh-CN" altLang="en-US" sz="3600" b="1">
                <a:ea typeface="楷体_GB2312" pitchFamily="49" charset="-122"/>
              </a:rPr>
              <a:t>。</a:t>
            </a:r>
          </a:p>
        </p:txBody>
      </p:sp>
      <p:sp>
        <p:nvSpPr>
          <p:cNvPr id="436233" name="Rectangle 9">
            <a:extLst>
              <a:ext uri="{FF2B5EF4-FFF2-40B4-BE49-F238E27FC236}">
                <a16:creationId xmlns:a16="http://schemas.microsoft.com/office/drawing/2014/main" id="{AE851512-6397-4413-A219-C2D1A8FF5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844675"/>
            <a:ext cx="8280400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buFontTx/>
              <a:buNone/>
            </a:pPr>
            <a:r>
              <a:rPr lang="zh-CN" altLang="en-US" sz="3600" b="1">
                <a:ea typeface="楷体_GB2312" pitchFamily="49" charset="-122"/>
              </a:rPr>
              <a:t>例如，反应 </a:t>
            </a:r>
            <a:r>
              <a:rPr lang="en-US" altLang="zh-CN" sz="3600" b="1">
                <a:ea typeface="楷体_GB2312" pitchFamily="49" charset="-122"/>
              </a:rPr>
              <a:t>2N</a:t>
            </a:r>
            <a:r>
              <a:rPr lang="en-US" altLang="zh-CN" sz="3600" b="1" baseline="-30000">
                <a:ea typeface="楷体_GB2312" pitchFamily="49" charset="-122"/>
              </a:rPr>
              <a:t>2</a:t>
            </a:r>
            <a:r>
              <a:rPr lang="en-US" altLang="zh-CN" sz="3600" b="1">
                <a:ea typeface="楷体_GB2312" pitchFamily="49" charset="-122"/>
              </a:rPr>
              <a:t>O</a:t>
            </a:r>
            <a:r>
              <a:rPr lang="en-US" altLang="zh-CN" sz="3600" b="1" baseline="-30000">
                <a:ea typeface="楷体_GB2312" pitchFamily="49" charset="-122"/>
              </a:rPr>
              <a:t>5  </a:t>
            </a:r>
            <a:r>
              <a:rPr lang="en-US" altLang="zh-CN" sz="3600" b="1">
                <a:ea typeface="楷体_GB2312" pitchFamily="49" charset="-122"/>
              </a:rPr>
              <a:t>=</a:t>
            </a:r>
            <a:r>
              <a:rPr lang="en-US" altLang="zh-CN" sz="3600" b="1" baseline="-30000">
                <a:ea typeface="楷体_GB2312" pitchFamily="49" charset="-122"/>
              </a:rPr>
              <a:t> </a:t>
            </a:r>
            <a:r>
              <a:rPr lang="en-US" altLang="zh-CN" sz="3600" b="1">
                <a:ea typeface="楷体_GB2312" pitchFamily="49" charset="-122"/>
              </a:rPr>
              <a:t>4NO</a:t>
            </a:r>
            <a:r>
              <a:rPr lang="en-US" altLang="zh-CN" sz="3600" b="1" baseline="-30000">
                <a:ea typeface="楷体_GB2312" pitchFamily="49" charset="-122"/>
              </a:rPr>
              <a:t>2 </a:t>
            </a:r>
            <a:r>
              <a:rPr lang="en-US" altLang="zh-CN" sz="3600" b="1">
                <a:ea typeface="楷体_GB2312" pitchFamily="49" charset="-122"/>
              </a:rPr>
              <a:t>+ O</a:t>
            </a:r>
            <a:r>
              <a:rPr lang="en-US" altLang="zh-CN" sz="3600" b="1" baseline="-30000">
                <a:ea typeface="楷体_GB2312" pitchFamily="49" charset="-122"/>
              </a:rPr>
              <a:t>2</a:t>
            </a:r>
            <a:r>
              <a:rPr lang="en-US" altLang="zh-CN" sz="3600" b="1">
                <a:ea typeface="楷体_GB2312" pitchFamily="49" charset="-122"/>
              </a:rPr>
              <a:t> </a:t>
            </a:r>
          </a:p>
          <a:p>
            <a:pPr algn="just">
              <a:buFontTx/>
              <a:buNone/>
            </a:pPr>
            <a:r>
              <a:rPr lang="zh-CN" altLang="en-US" sz="3600" b="1">
                <a:ea typeface="楷体_GB2312" pitchFamily="49" charset="-122"/>
              </a:rPr>
              <a:t>速率方程为 </a:t>
            </a:r>
            <a:r>
              <a:rPr lang="en-US" altLang="zh-CN" sz="3600" b="1" i="1">
                <a:solidFill>
                  <a:srgbClr val="FF0000"/>
                </a:solidFill>
                <a:ea typeface="楷体_GB2312" pitchFamily="49" charset="-122"/>
              </a:rPr>
              <a:t>r</a:t>
            </a:r>
            <a:r>
              <a:rPr lang="en-US" altLang="zh-CN" sz="3600" b="1">
                <a:solidFill>
                  <a:srgbClr val="FF0000"/>
                </a:solidFill>
                <a:ea typeface="楷体_GB2312" pitchFamily="49" charset="-122"/>
              </a:rPr>
              <a:t> = </a:t>
            </a:r>
            <a:r>
              <a:rPr lang="en-US" altLang="zh-CN" sz="3600" b="1" i="1">
                <a:solidFill>
                  <a:srgbClr val="FF0000"/>
                </a:solidFill>
                <a:ea typeface="楷体_GB2312" pitchFamily="49" charset="-122"/>
              </a:rPr>
              <a:t>k</a:t>
            </a:r>
            <a:r>
              <a:rPr lang="en-US" altLang="zh-CN" sz="3600" b="1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3600" b="1" i="1">
                <a:solidFill>
                  <a:srgbClr val="FF0000"/>
                </a:solidFill>
                <a:ea typeface="楷体_GB2312" pitchFamily="49" charset="-122"/>
              </a:rPr>
              <a:t>c</a:t>
            </a:r>
            <a:r>
              <a:rPr lang="en-US" altLang="zh-CN" sz="3600" b="1">
                <a:solidFill>
                  <a:srgbClr val="FF0000"/>
                </a:solidFill>
                <a:ea typeface="楷体_GB2312" pitchFamily="49" charset="-122"/>
              </a:rPr>
              <a:t>(N</a:t>
            </a:r>
            <a:r>
              <a:rPr lang="en-US" altLang="zh-CN" sz="3600" b="1" baseline="-2500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en-US" altLang="zh-CN" sz="3600" b="1">
                <a:solidFill>
                  <a:srgbClr val="FF0000"/>
                </a:solidFill>
                <a:ea typeface="楷体_GB2312" pitchFamily="49" charset="-122"/>
              </a:rPr>
              <a:t>O</a:t>
            </a:r>
            <a:r>
              <a:rPr lang="en-US" altLang="zh-CN" sz="3600" b="1" baseline="-25000">
                <a:solidFill>
                  <a:srgbClr val="FF0000"/>
                </a:solidFill>
                <a:ea typeface="楷体_GB2312" pitchFamily="49" charset="-122"/>
              </a:rPr>
              <a:t>5</a:t>
            </a:r>
            <a:r>
              <a:rPr lang="en-US" altLang="zh-CN" sz="3600" b="1">
                <a:solidFill>
                  <a:srgbClr val="FF0000"/>
                </a:solidFill>
                <a:ea typeface="楷体_GB2312" pitchFamily="49" charset="-122"/>
              </a:rPr>
              <a:t>)</a:t>
            </a:r>
            <a:r>
              <a:rPr lang="zh-CN" altLang="en-US" sz="3600" b="1">
                <a:solidFill>
                  <a:srgbClr val="FF0000"/>
                </a:solidFill>
                <a:ea typeface="楷体_GB2312" pitchFamily="49" charset="-122"/>
              </a:rPr>
              <a:t>，非基元反应。</a:t>
            </a:r>
            <a:r>
              <a:rPr lang="zh-CN" altLang="en-US" sz="3600" b="1"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6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6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6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3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/>
      <p:bldP spid="436228" grpId="0"/>
      <p:bldP spid="436229" grpId="0"/>
      <p:bldP spid="436232" grpId="0"/>
      <p:bldP spid="4362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>
            <a:extLst>
              <a:ext uri="{FF2B5EF4-FFF2-40B4-BE49-F238E27FC236}">
                <a16:creationId xmlns:a16="http://schemas.microsoft.com/office/drawing/2014/main" id="{AD0EAF50-5B42-4A71-A6AF-220863CF8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8353425" cy="568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1950" indent="-3619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350963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98755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624138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260725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717925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175125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632325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089525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zh-CN" altLang="en-US" sz="3600" b="1"/>
              <a:t>反应机理：</a:t>
            </a:r>
            <a:r>
              <a:rPr lang="zh-CN" altLang="en-US" sz="3600" b="1">
                <a:solidFill>
                  <a:srgbClr val="0000FF"/>
                </a:solidFill>
              </a:rPr>
              <a:t>化学反应经历的途径</a:t>
            </a:r>
            <a:r>
              <a:rPr lang="zh-CN" altLang="en-US" sz="3600" b="1"/>
              <a:t>，也称反应历程。</a:t>
            </a:r>
            <a:endParaRPr lang="zh-CN" altLang="en-US" sz="3200"/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zh-CN" altLang="en-US" sz="4000" b="1">
                <a:latin typeface="宋体" panose="02010600030101010101" pitchFamily="2" charset="-122"/>
              </a:rPr>
              <a:t>① </a:t>
            </a:r>
            <a:r>
              <a:rPr lang="en-US" altLang="zh-CN" sz="4000" b="1"/>
              <a:t>2 NO </a:t>
            </a:r>
            <a:r>
              <a:rPr lang="en-US" altLang="zh-CN" sz="4000" b="1">
                <a:cs typeface="Times New Roman" panose="02020603050405020304" pitchFamily="18" charset="0"/>
              </a:rPr>
              <a:t>═</a:t>
            </a:r>
            <a:r>
              <a:rPr lang="en-US" altLang="zh-CN" sz="4000" b="1"/>
              <a:t> N</a:t>
            </a:r>
            <a:r>
              <a:rPr lang="en-US" altLang="zh-CN" sz="4000" b="1" baseline="-25000"/>
              <a:t>2</a:t>
            </a:r>
            <a:r>
              <a:rPr lang="en-US" altLang="zh-CN" sz="4000" b="1"/>
              <a:t>O</a:t>
            </a:r>
            <a:r>
              <a:rPr lang="en-US" altLang="zh-CN" sz="4000" b="1" baseline="-25000"/>
              <a:t>2              </a:t>
            </a:r>
            <a:r>
              <a:rPr lang="en-US" altLang="zh-CN" sz="4000" b="1" i="1"/>
              <a:t>k</a:t>
            </a:r>
            <a:r>
              <a:rPr lang="en-US" altLang="zh-CN" sz="4000" b="1" i="1" baseline="-25000"/>
              <a:t>1</a:t>
            </a:r>
            <a:r>
              <a:rPr lang="en-US" altLang="zh-CN" sz="4000" b="1" i="1"/>
              <a:t>  </a:t>
            </a:r>
            <a:r>
              <a:rPr lang="en-US" altLang="zh-CN" sz="3200" b="1"/>
              <a:t>(</a:t>
            </a:r>
            <a:r>
              <a:rPr lang="zh-CN" altLang="en-US" sz="3200" b="1"/>
              <a:t>快</a:t>
            </a:r>
            <a:r>
              <a:rPr lang="en-US" altLang="zh-CN" sz="3200" b="1"/>
              <a:t>)</a:t>
            </a:r>
            <a:r>
              <a:rPr lang="en-US" altLang="zh-CN" sz="3200"/>
              <a:t> 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4000" b="1" i="1"/>
              <a:t>       </a:t>
            </a:r>
            <a:r>
              <a:rPr lang="en-US" altLang="zh-CN" sz="4000" b="1" i="1">
                <a:solidFill>
                  <a:srgbClr val="0000FF"/>
                </a:solidFill>
              </a:rPr>
              <a:t>r</a:t>
            </a:r>
            <a:r>
              <a:rPr lang="en-US" altLang="zh-CN" sz="4000" b="1" baseline="-25000">
                <a:solidFill>
                  <a:srgbClr val="0000FF"/>
                </a:solidFill>
              </a:rPr>
              <a:t>1</a:t>
            </a:r>
            <a:r>
              <a:rPr lang="en-US" altLang="zh-CN" sz="4000" b="1">
                <a:solidFill>
                  <a:srgbClr val="0000FF"/>
                </a:solidFill>
              </a:rPr>
              <a:t> = </a:t>
            </a:r>
            <a:r>
              <a:rPr lang="en-US" altLang="zh-CN" sz="4000" b="1" i="1">
                <a:solidFill>
                  <a:srgbClr val="0000FF"/>
                </a:solidFill>
              </a:rPr>
              <a:t>k</a:t>
            </a:r>
            <a:r>
              <a:rPr lang="en-US" altLang="zh-CN" sz="4000" b="1" i="1" baseline="-25000">
                <a:solidFill>
                  <a:srgbClr val="0000FF"/>
                </a:solidFill>
              </a:rPr>
              <a:t>1</a:t>
            </a:r>
            <a:r>
              <a:rPr lang="en-US" altLang="zh-CN" sz="4000" b="1" i="1">
                <a:solidFill>
                  <a:srgbClr val="0000FF"/>
                </a:solidFill>
              </a:rPr>
              <a:t> c</a:t>
            </a:r>
            <a:r>
              <a:rPr lang="en-US" altLang="zh-CN" sz="4000" b="1">
                <a:solidFill>
                  <a:srgbClr val="0000FF"/>
                </a:solidFill>
              </a:rPr>
              <a:t>(NO)</a:t>
            </a:r>
            <a:r>
              <a:rPr lang="en-US" altLang="zh-CN" sz="4000" b="1" baseline="30000">
                <a:solidFill>
                  <a:srgbClr val="0000FF"/>
                </a:solidFill>
              </a:rPr>
              <a:t>2</a:t>
            </a:r>
            <a:r>
              <a:rPr lang="en-US" altLang="zh-CN" sz="4000" b="1"/>
              <a:t> </a:t>
            </a:r>
            <a:endParaRPr lang="en-US" altLang="zh-CN" sz="4000" b="1" baseline="-25000"/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CN" sz="4000" b="1">
                <a:latin typeface="宋体" panose="02010600030101010101" pitchFamily="2" charset="-122"/>
              </a:rPr>
              <a:t>② </a:t>
            </a:r>
            <a:r>
              <a:rPr lang="en-US" altLang="zh-CN" sz="4000" b="1"/>
              <a:t>N</a:t>
            </a:r>
            <a:r>
              <a:rPr lang="en-US" altLang="zh-CN" sz="4000" b="1" baseline="-25000"/>
              <a:t>2</a:t>
            </a:r>
            <a:r>
              <a:rPr lang="en-US" altLang="zh-CN" sz="4000" b="1"/>
              <a:t>O</a:t>
            </a:r>
            <a:r>
              <a:rPr lang="en-US" altLang="zh-CN" sz="4000" b="1" baseline="-25000"/>
              <a:t>2 </a:t>
            </a:r>
            <a:r>
              <a:rPr lang="en-US" altLang="zh-CN" sz="4000" b="1">
                <a:cs typeface="Times New Roman" panose="02020603050405020304" pitchFamily="18" charset="0"/>
              </a:rPr>
              <a:t>═</a:t>
            </a:r>
            <a:r>
              <a:rPr lang="en-US" altLang="zh-CN" sz="4000" b="1"/>
              <a:t> 2 NO          </a:t>
            </a:r>
            <a:r>
              <a:rPr lang="en-US" altLang="zh-CN" sz="4000" b="1" i="1"/>
              <a:t>k</a:t>
            </a:r>
            <a:r>
              <a:rPr lang="en-US" altLang="zh-CN" sz="4000" b="1" i="1" baseline="-25000"/>
              <a:t>2  </a:t>
            </a:r>
            <a:r>
              <a:rPr lang="en-US" altLang="zh-CN" sz="3200" b="1"/>
              <a:t>(</a:t>
            </a:r>
            <a:r>
              <a:rPr lang="zh-CN" altLang="en-US" sz="3200" b="1"/>
              <a:t>快</a:t>
            </a:r>
            <a:r>
              <a:rPr lang="en-US" altLang="zh-CN" sz="3200" b="1"/>
              <a:t>)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3200"/>
              <a:t>        </a:t>
            </a:r>
            <a:r>
              <a:rPr lang="en-US" altLang="zh-CN" sz="4000" b="1" i="1">
                <a:solidFill>
                  <a:srgbClr val="0000FF"/>
                </a:solidFill>
              </a:rPr>
              <a:t>r</a:t>
            </a:r>
            <a:r>
              <a:rPr lang="en-US" altLang="zh-CN" sz="4000" b="1" baseline="-25000">
                <a:solidFill>
                  <a:srgbClr val="0000FF"/>
                </a:solidFill>
              </a:rPr>
              <a:t>2</a:t>
            </a:r>
            <a:r>
              <a:rPr lang="en-US" altLang="zh-CN" sz="4000" b="1">
                <a:solidFill>
                  <a:srgbClr val="0000FF"/>
                </a:solidFill>
              </a:rPr>
              <a:t> = </a:t>
            </a:r>
            <a:r>
              <a:rPr lang="en-US" altLang="zh-CN" sz="4000" b="1" i="1">
                <a:solidFill>
                  <a:srgbClr val="0000FF"/>
                </a:solidFill>
              </a:rPr>
              <a:t>k</a:t>
            </a:r>
            <a:r>
              <a:rPr lang="en-US" altLang="zh-CN" sz="4000" b="1" i="1" baseline="-25000">
                <a:solidFill>
                  <a:srgbClr val="0000FF"/>
                </a:solidFill>
              </a:rPr>
              <a:t>2</a:t>
            </a:r>
            <a:r>
              <a:rPr lang="en-US" altLang="zh-CN" sz="4000" b="1" i="1">
                <a:solidFill>
                  <a:srgbClr val="0000FF"/>
                </a:solidFill>
              </a:rPr>
              <a:t> c</a:t>
            </a:r>
            <a:r>
              <a:rPr lang="en-US" altLang="zh-CN" sz="4000" b="1">
                <a:solidFill>
                  <a:srgbClr val="0000FF"/>
                </a:solidFill>
              </a:rPr>
              <a:t>(N</a:t>
            </a:r>
            <a:r>
              <a:rPr lang="en-US" altLang="zh-CN" sz="4000" b="1" baseline="-25000">
                <a:solidFill>
                  <a:srgbClr val="0000FF"/>
                </a:solidFill>
              </a:rPr>
              <a:t>2</a:t>
            </a:r>
            <a:r>
              <a:rPr lang="en-US" altLang="zh-CN" sz="4000" b="1">
                <a:solidFill>
                  <a:srgbClr val="0000FF"/>
                </a:solidFill>
              </a:rPr>
              <a:t>O</a:t>
            </a:r>
            <a:r>
              <a:rPr lang="en-US" altLang="zh-CN" sz="4000" b="1" baseline="-25000">
                <a:solidFill>
                  <a:srgbClr val="0000FF"/>
                </a:solidFill>
              </a:rPr>
              <a:t>2</a:t>
            </a:r>
            <a:r>
              <a:rPr lang="en-US" altLang="zh-CN" sz="4000" b="1">
                <a:solidFill>
                  <a:srgbClr val="0000FF"/>
                </a:solidFill>
              </a:rPr>
              <a:t>)</a:t>
            </a:r>
            <a:r>
              <a:rPr lang="en-US" altLang="zh-CN" sz="4000" b="1"/>
              <a:t> 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  <a:buFontTx/>
              <a:buAutoNum type="circleNumDbPlain" startAt="3"/>
            </a:pPr>
            <a:r>
              <a:rPr lang="en-US" altLang="zh-CN" sz="4000" b="1"/>
              <a:t>  N</a:t>
            </a:r>
            <a:r>
              <a:rPr lang="en-US" altLang="zh-CN" sz="4000" b="1" baseline="-25000"/>
              <a:t>2</a:t>
            </a:r>
            <a:r>
              <a:rPr lang="en-US" altLang="zh-CN" sz="4000" b="1"/>
              <a:t>O</a:t>
            </a:r>
            <a:r>
              <a:rPr lang="en-US" altLang="zh-CN" sz="4000" b="1" baseline="-25000"/>
              <a:t>2 </a:t>
            </a:r>
            <a:r>
              <a:rPr lang="en-US" altLang="zh-CN" sz="3200" b="1"/>
              <a:t>+ </a:t>
            </a:r>
            <a:r>
              <a:rPr lang="en-US" altLang="zh-CN" sz="4000" b="1"/>
              <a:t>O</a:t>
            </a:r>
            <a:r>
              <a:rPr lang="en-US" altLang="zh-CN" sz="4000" b="1" baseline="-25000"/>
              <a:t>2</a:t>
            </a:r>
            <a:r>
              <a:rPr lang="en-US" altLang="zh-CN" sz="4000" b="1"/>
              <a:t> </a:t>
            </a:r>
            <a:r>
              <a:rPr lang="en-US" altLang="zh-CN" sz="4000" b="1">
                <a:cs typeface="Times New Roman" panose="02020603050405020304" pitchFamily="18" charset="0"/>
              </a:rPr>
              <a:t>═</a:t>
            </a:r>
            <a:r>
              <a:rPr lang="en-US" altLang="zh-CN" sz="4000" b="1"/>
              <a:t>  2 NO</a:t>
            </a:r>
            <a:r>
              <a:rPr lang="en-US" altLang="zh-CN" sz="4000" b="1" baseline="-25000"/>
              <a:t>2</a:t>
            </a:r>
            <a:r>
              <a:rPr lang="en-US" altLang="zh-CN" sz="4000" b="1"/>
              <a:t>     </a:t>
            </a:r>
            <a:r>
              <a:rPr lang="en-US" altLang="zh-CN" sz="4000" b="1" i="1"/>
              <a:t>k</a:t>
            </a:r>
            <a:r>
              <a:rPr lang="en-US" altLang="zh-CN" sz="4000" b="1" i="1" baseline="-25000"/>
              <a:t>3  </a:t>
            </a:r>
            <a:r>
              <a:rPr lang="en-US" altLang="zh-CN" sz="3200" b="1"/>
              <a:t>(</a:t>
            </a:r>
            <a:r>
              <a:rPr lang="zh-CN" altLang="en-US" sz="3200" b="1"/>
              <a:t>慢</a:t>
            </a:r>
            <a:r>
              <a:rPr lang="en-US" altLang="zh-CN" sz="3200" b="1"/>
              <a:t>)</a:t>
            </a:r>
            <a:r>
              <a:rPr lang="en-US" altLang="zh-CN" sz="3200"/>
              <a:t> </a:t>
            </a:r>
            <a:endParaRPr lang="en-US" altLang="zh-CN" sz="4000" b="1"/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4000" b="1" i="1"/>
              <a:t>       </a:t>
            </a:r>
            <a:r>
              <a:rPr lang="en-US" altLang="zh-CN" sz="4000" b="1" i="1">
                <a:solidFill>
                  <a:srgbClr val="0000FF"/>
                </a:solidFill>
              </a:rPr>
              <a:t>r</a:t>
            </a:r>
            <a:r>
              <a:rPr lang="en-US" altLang="zh-CN" sz="4000" b="1" baseline="-25000">
                <a:solidFill>
                  <a:srgbClr val="0000FF"/>
                </a:solidFill>
              </a:rPr>
              <a:t>3</a:t>
            </a:r>
            <a:r>
              <a:rPr lang="en-US" altLang="zh-CN" sz="4000" b="1">
                <a:solidFill>
                  <a:srgbClr val="0000FF"/>
                </a:solidFill>
              </a:rPr>
              <a:t> = </a:t>
            </a:r>
            <a:r>
              <a:rPr lang="en-US" altLang="zh-CN" sz="4000" b="1" i="1">
                <a:solidFill>
                  <a:srgbClr val="0000FF"/>
                </a:solidFill>
              </a:rPr>
              <a:t>k</a:t>
            </a:r>
            <a:r>
              <a:rPr lang="en-US" altLang="zh-CN" sz="4000" b="1" i="1" baseline="-25000">
                <a:solidFill>
                  <a:srgbClr val="0000FF"/>
                </a:solidFill>
              </a:rPr>
              <a:t>3</a:t>
            </a:r>
            <a:r>
              <a:rPr lang="en-US" altLang="zh-CN" sz="4000" b="1" i="1">
                <a:solidFill>
                  <a:srgbClr val="0000FF"/>
                </a:solidFill>
              </a:rPr>
              <a:t> c</a:t>
            </a:r>
            <a:r>
              <a:rPr lang="en-US" altLang="zh-CN" sz="4000" b="1">
                <a:solidFill>
                  <a:srgbClr val="0000FF"/>
                </a:solidFill>
              </a:rPr>
              <a:t>(</a:t>
            </a:r>
            <a:r>
              <a:rPr lang="en-US" altLang="zh-CN" sz="3600" b="1">
                <a:solidFill>
                  <a:srgbClr val="0000FF"/>
                </a:solidFill>
              </a:rPr>
              <a:t>N</a:t>
            </a:r>
            <a:r>
              <a:rPr lang="en-US" altLang="zh-CN" sz="3600" b="1" baseline="-25000">
                <a:solidFill>
                  <a:srgbClr val="0000FF"/>
                </a:solidFill>
              </a:rPr>
              <a:t>2</a:t>
            </a:r>
            <a:r>
              <a:rPr lang="en-US" altLang="zh-CN" sz="3600" b="1">
                <a:solidFill>
                  <a:srgbClr val="0000FF"/>
                </a:solidFill>
              </a:rPr>
              <a:t>O</a:t>
            </a:r>
            <a:r>
              <a:rPr lang="en-US" altLang="zh-CN" sz="3600" b="1" baseline="-25000">
                <a:solidFill>
                  <a:srgbClr val="0000FF"/>
                </a:solidFill>
              </a:rPr>
              <a:t>2</a:t>
            </a:r>
            <a:r>
              <a:rPr lang="en-US" altLang="zh-CN" sz="4000" b="1">
                <a:solidFill>
                  <a:srgbClr val="0000FF"/>
                </a:solidFill>
              </a:rPr>
              <a:t>) </a:t>
            </a:r>
            <a:r>
              <a:rPr lang="en-US" altLang="zh-CN" sz="4000" b="1" baseline="30000">
                <a:solidFill>
                  <a:srgbClr val="0000FF"/>
                </a:solidFill>
              </a:rPr>
              <a:t> </a:t>
            </a:r>
            <a:r>
              <a:rPr lang="en-US" altLang="zh-CN" sz="4000" b="1" i="1">
                <a:solidFill>
                  <a:srgbClr val="0000FF"/>
                </a:solidFill>
              </a:rPr>
              <a:t>c</a:t>
            </a:r>
            <a:r>
              <a:rPr lang="en-US" altLang="zh-CN" sz="4000" b="1">
                <a:solidFill>
                  <a:srgbClr val="0000FF"/>
                </a:solidFill>
              </a:rPr>
              <a:t>(O</a:t>
            </a:r>
            <a:r>
              <a:rPr lang="en-US" altLang="zh-CN" sz="4000" b="1" baseline="-25000">
                <a:solidFill>
                  <a:srgbClr val="0000FF"/>
                </a:solidFill>
              </a:rPr>
              <a:t>2</a:t>
            </a:r>
            <a:r>
              <a:rPr lang="en-US" altLang="zh-CN" sz="4000" b="1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437251" name="Rectangle 3">
            <a:extLst>
              <a:ext uri="{FF2B5EF4-FFF2-40B4-BE49-F238E27FC236}">
                <a16:creationId xmlns:a16="http://schemas.microsoft.com/office/drawing/2014/main" id="{193EAFAF-2E24-4344-954C-B2968CECD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876925"/>
            <a:ext cx="5008562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1143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en-US" altLang="zh-CN" sz="4800" b="1" i="1">
                <a:solidFill>
                  <a:srgbClr val="FF0000"/>
                </a:solidFill>
              </a:rPr>
              <a:t>r</a:t>
            </a:r>
            <a:r>
              <a:rPr lang="en-US" altLang="zh-CN" sz="4800" b="1">
                <a:solidFill>
                  <a:srgbClr val="FF0000"/>
                </a:solidFill>
              </a:rPr>
              <a:t> = </a:t>
            </a:r>
            <a:r>
              <a:rPr lang="en-US" altLang="zh-CN" sz="4800" b="1" i="1">
                <a:solidFill>
                  <a:srgbClr val="FF0000"/>
                </a:solidFill>
              </a:rPr>
              <a:t>k c</a:t>
            </a:r>
            <a:r>
              <a:rPr lang="en-US" altLang="zh-CN" sz="4800" b="1">
                <a:solidFill>
                  <a:srgbClr val="FF0000"/>
                </a:solidFill>
              </a:rPr>
              <a:t>(NO)</a:t>
            </a:r>
            <a:r>
              <a:rPr lang="en-US" altLang="zh-CN" sz="4800" b="1" baseline="30000">
                <a:solidFill>
                  <a:srgbClr val="FF0000"/>
                </a:solidFill>
              </a:rPr>
              <a:t>2 </a:t>
            </a:r>
            <a:r>
              <a:rPr lang="en-US" altLang="zh-CN" sz="4800" b="1" i="1">
                <a:solidFill>
                  <a:srgbClr val="FF0000"/>
                </a:solidFill>
              </a:rPr>
              <a:t>c</a:t>
            </a:r>
            <a:r>
              <a:rPr lang="en-US" altLang="zh-CN" sz="4800" b="1">
                <a:solidFill>
                  <a:srgbClr val="FF0000"/>
                </a:solidFill>
              </a:rPr>
              <a:t>(O</a:t>
            </a:r>
            <a:r>
              <a:rPr lang="en-US" altLang="zh-CN" sz="4800" b="1" baseline="-25000">
                <a:solidFill>
                  <a:srgbClr val="FF0000"/>
                </a:solidFill>
              </a:rPr>
              <a:t>2</a:t>
            </a:r>
            <a:r>
              <a:rPr lang="en-US" altLang="zh-CN" sz="4800" b="1">
                <a:solidFill>
                  <a:srgbClr val="FF0000"/>
                </a:solidFill>
              </a:rPr>
              <a:t>)</a:t>
            </a:r>
            <a:endParaRPr lang="en-US" altLang="zh-CN" sz="4800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7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7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7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>
            <a:extLst>
              <a:ext uri="{FF2B5EF4-FFF2-40B4-BE49-F238E27FC236}">
                <a16:creationId xmlns:a16="http://schemas.microsoft.com/office/drawing/2014/main" id="{1D63023A-55FC-4DB7-A124-E539C780E67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88913"/>
            <a:ext cx="8713787" cy="2232025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altLang="zh-CN" sz="3600" b="1"/>
              <a:t>3.  </a:t>
            </a:r>
            <a:r>
              <a:rPr lang="zh-CN" altLang="en-US" sz="3600" b="1"/>
              <a:t>一级反应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zh-CN" altLang="en-US" sz="3600" b="1"/>
              <a:t>一级反应：</a:t>
            </a:r>
            <a:r>
              <a:rPr lang="zh-CN" altLang="en-US" sz="3600" b="1">
                <a:solidFill>
                  <a:srgbClr val="0000FF"/>
                </a:solidFill>
              </a:rPr>
              <a:t>反应速率与反应物浓度的一次方成正比，</a:t>
            </a:r>
            <a:r>
              <a:rPr lang="zh-CN" altLang="en-US" sz="3600" b="1"/>
              <a:t>如</a:t>
            </a:r>
            <a:r>
              <a:rPr lang="en-US" altLang="zh-CN" sz="3600" b="1"/>
              <a:t>H</a:t>
            </a:r>
            <a:r>
              <a:rPr lang="en-US" altLang="zh-CN" sz="3600" b="1" baseline="-25000"/>
              <a:t>2</a:t>
            </a:r>
            <a:r>
              <a:rPr lang="en-US" altLang="zh-CN" sz="3600" b="1"/>
              <a:t>O</a:t>
            </a:r>
            <a:r>
              <a:rPr lang="en-US" altLang="zh-CN" sz="3600" b="1" baseline="-25000"/>
              <a:t>2</a:t>
            </a:r>
            <a:r>
              <a:rPr lang="zh-CN" altLang="en-US" sz="3600" b="1"/>
              <a:t>分解、蔗糖水解或放射性核衰变反应。</a:t>
            </a:r>
            <a:endParaRPr lang="zh-CN" altLang="en-US" sz="3600" b="1">
              <a:cs typeface="Arial" panose="020B0604020202020204" pitchFamily="34" charset="0"/>
            </a:endParaRPr>
          </a:p>
        </p:txBody>
      </p:sp>
      <p:graphicFrame>
        <p:nvGraphicFramePr>
          <p:cNvPr id="439299" name="Object 3">
            <a:extLst>
              <a:ext uri="{FF2B5EF4-FFF2-40B4-BE49-F238E27FC236}">
                <a16:creationId xmlns:a16="http://schemas.microsoft.com/office/drawing/2014/main" id="{88C95F4A-91C4-4A70-B625-C25F4A84BACD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971550" y="2997200"/>
          <a:ext cx="6696075" cy="370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01" name="公式" r:id="rId3" imgW="2387520" imgH="1320480" progId="Equation.3">
                  <p:embed/>
                </p:oleObj>
              </mc:Choice>
              <mc:Fallback>
                <p:oleObj name="公式" r:id="rId3" imgW="2387520" imgH="1320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97200"/>
                        <a:ext cx="6696075" cy="370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9300" name="Text Box 4">
            <a:extLst>
              <a:ext uri="{FF2B5EF4-FFF2-40B4-BE49-F238E27FC236}">
                <a16:creationId xmlns:a16="http://schemas.microsoft.com/office/drawing/2014/main" id="{83E4BDA9-97FB-4033-93CA-9C374FCAF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2420938"/>
            <a:ext cx="8928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1338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zh-CN" altLang="en-US" sz="3200" b="1"/>
              <a:t>对于反应 </a:t>
            </a:r>
            <a:r>
              <a:rPr lang="en-US" altLang="zh-CN" sz="3200" b="1">
                <a:solidFill>
                  <a:srgbClr val="0000FF"/>
                </a:solidFill>
              </a:rPr>
              <a:t>A(</a:t>
            </a:r>
            <a:r>
              <a:rPr lang="zh-CN" altLang="en-US" sz="3200" b="1">
                <a:solidFill>
                  <a:srgbClr val="0000FF"/>
                </a:solidFill>
              </a:rPr>
              <a:t>反应物</a:t>
            </a:r>
            <a:r>
              <a:rPr lang="en-US" altLang="zh-CN" sz="3200" b="1">
                <a:solidFill>
                  <a:srgbClr val="0000FF"/>
                </a:solidFill>
              </a:rPr>
              <a:t>)</a:t>
            </a:r>
            <a:r>
              <a:rPr lang="en-US" altLang="zh-CN" sz="3200" b="1">
                <a:solidFill>
                  <a:srgbClr val="0000FF"/>
                </a:solidFill>
                <a:cs typeface="Arial" panose="020B0604020202020204" pitchFamily="34" charset="0"/>
              </a:rPr>
              <a:t>→P(</a:t>
            </a:r>
            <a:r>
              <a:rPr lang="zh-CN" altLang="en-US" sz="3200" b="1">
                <a:solidFill>
                  <a:srgbClr val="0000FF"/>
                </a:solidFill>
                <a:cs typeface="Arial" panose="020B0604020202020204" pitchFamily="34" charset="0"/>
              </a:rPr>
              <a:t>生成物</a:t>
            </a:r>
            <a:r>
              <a:rPr lang="en-US" altLang="zh-CN" sz="3200" b="1">
                <a:solidFill>
                  <a:srgbClr val="0000FF"/>
                </a:solidFill>
                <a:cs typeface="Arial" panose="020B0604020202020204" pitchFamily="34" charset="0"/>
              </a:rPr>
              <a:t>)</a:t>
            </a:r>
            <a:r>
              <a:rPr lang="zh-CN" altLang="en-US" sz="3200" b="1">
                <a:solidFill>
                  <a:srgbClr val="0000FF"/>
                </a:solidFill>
                <a:cs typeface="Arial" panose="020B0604020202020204" pitchFamily="34" charset="0"/>
              </a:rPr>
              <a:t>，其速率方程为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>
            <a:extLst>
              <a:ext uri="{FF2B5EF4-FFF2-40B4-BE49-F238E27FC236}">
                <a16:creationId xmlns:a16="http://schemas.microsoft.com/office/drawing/2014/main" id="{10F734A4-0D34-4C23-B808-B3E8C27CB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88913"/>
            <a:ext cx="8135938" cy="204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1338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zh-CN" altLang="en-US" sz="4000" b="1">
                <a:solidFill>
                  <a:srgbClr val="000000"/>
                </a:solidFill>
              </a:rPr>
              <a:t>消除汽车尾气的污染，可考虑利用如下反应：</a:t>
            </a:r>
          </a:p>
          <a:p>
            <a:pPr algn="just">
              <a:spcBef>
                <a:spcPct val="20000"/>
              </a:spcBef>
            </a:pPr>
            <a:r>
              <a:rPr lang="en-US" altLang="zh-CN" sz="4000" b="1">
                <a:solidFill>
                  <a:srgbClr val="0000FF"/>
                </a:solidFill>
              </a:rPr>
              <a:t>CO(g) + NO(g) </a:t>
            </a:r>
            <a:r>
              <a:rPr lang="en-US" altLang="zh-CN" sz="4000" b="1">
                <a:solidFill>
                  <a:srgbClr val="0000FF"/>
                </a:solidFill>
                <a:sym typeface="Symbol" panose="05050102010706020507" pitchFamily="18" charset="2"/>
              </a:rPr>
              <a:t>=</a:t>
            </a:r>
            <a:r>
              <a:rPr lang="en-US" altLang="zh-CN" sz="4000" b="1">
                <a:solidFill>
                  <a:srgbClr val="0000FF"/>
                </a:solidFill>
              </a:rPr>
              <a:t> CO</a:t>
            </a:r>
            <a:r>
              <a:rPr lang="en-US" altLang="zh-CN" sz="4000" b="1" baseline="-25000">
                <a:solidFill>
                  <a:srgbClr val="0000FF"/>
                </a:solidFill>
              </a:rPr>
              <a:t>2</a:t>
            </a:r>
            <a:r>
              <a:rPr lang="en-US" altLang="zh-CN" sz="4000" b="1">
                <a:solidFill>
                  <a:srgbClr val="0000FF"/>
                </a:solidFill>
              </a:rPr>
              <a:t>(g) + 1/2N</a:t>
            </a:r>
            <a:r>
              <a:rPr lang="en-US" altLang="zh-CN" sz="4000" b="1" baseline="-25000">
                <a:solidFill>
                  <a:srgbClr val="0000FF"/>
                </a:solidFill>
              </a:rPr>
              <a:t>2</a:t>
            </a:r>
            <a:r>
              <a:rPr lang="en-US" altLang="zh-CN" sz="4000" b="1">
                <a:solidFill>
                  <a:srgbClr val="0000FF"/>
                </a:solidFill>
              </a:rPr>
              <a:t>(g)</a:t>
            </a:r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0896B6AC-7824-456F-A1F6-B697D0C96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492375"/>
            <a:ext cx="8353425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1338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sz="4000" b="1">
                <a:sym typeface="Symbol" panose="05050102010706020507" pitchFamily="18" charset="2"/>
              </a:rPr>
              <a:t></a:t>
            </a:r>
            <a:r>
              <a:rPr lang="en-US" altLang="zh-CN" sz="4000" b="1" baseline="-25000"/>
              <a:t>r</a:t>
            </a:r>
            <a:r>
              <a:rPr lang="en-US" altLang="zh-CN" sz="4000" b="1" i="1"/>
              <a:t>G</a:t>
            </a:r>
            <a:r>
              <a:rPr lang="en-US" altLang="zh-CN" sz="4000" b="1" baseline="-25000"/>
              <a:t>m</a:t>
            </a:r>
            <a:r>
              <a:rPr lang="en-US" altLang="zh-CN" sz="4000" b="1" baseline="30000"/>
              <a:t>Ө</a:t>
            </a:r>
            <a:r>
              <a:rPr lang="en-US" altLang="zh-CN" sz="4000" b="1"/>
              <a:t> = </a:t>
            </a:r>
            <a:r>
              <a:rPr lang="en-US" altLang="zh-CN" sz="4000" b="1">
                <a:sym typeface="Symbol" panose="05050102010706020507" pitchFamily="18" charset="2"/>
              </a:rPr>
              <a:t></a:t>
            </a:r>
            <a:r>
              <a:rPr lang="en-US" altLang="zh-CN" sz="4000" b="1"/>
              <a:t>344.8 kJ</a:t>
            </a:r>
            <a:r>
              <a:rPr lang="en-US" altLang="zh-CN" sz="4000" b="1">
                <a:cs typeface="Times New Roman" panose="02020603050405020304" pitchFamily="18" charset="0"/>
              </a:rPr>
              <a:t>•</a:t>
            </a:r>
            <a:r>
              <a:rPr lang="en-US" altLang="zh-CN" sz="4000" b="1"/>
              <a:t>mol</a:t>
            </a:r>
            <a:r>
              <a:rPr lang="en-US" altLang="zh-CN" sz="4000" b="1" baseline="30000">
                <a:sym typeface="Symbol" panose="05050102010706020507" pitchFamily="18" charset="2"/>
              </a:rPr>
              <a:t></a:t>
            </a:r>
            <a:r>
              <a:rPr lang="en-US" altLang="zh-CN" sz="4000" b="1" baseline="30000"/>
              <a:t>1</a:t>
            </a:r>
            <a:r>
              <a:rPr lang="en-US" altLang="zh-CN" sz="4000" b="1"/>
              <a:t>  &lt; 0</a:t>
            </a:r>
            <a:r>
              <a:rPr lang="zh-CN" altLang="en-US" sz="4000" b="1"/>
              <a:t>，</a:t>
            </a:r>
            <a:r>
              <a:rPr lang="zh-CN" altLang="pt-BR" sz="4000" b="1"/>
              <a:t>所以该反应在常温下可自发进行，但反应速率不够快。</a:t>
            </a:r>
          </a:p>
          <a:p>
            <a:pPr algn="just">
              <a:spcBef>
                <a:spcPct val="50000"/>
              </a:spcBef>
            </a:pPr>
            <a:r>
              <a:rPr lang="zh-CN" altLang="pt-BR" sz="4000" b="1">
                <a:solidFill>
                  <a:srgbClr val="0000FF"/>
                </a:solidFill>
              </a:rPr>
              <a:t>寻找催化剂？</a:t>
            </a:r>
            <a:endParaRPr lang="zh-CN" altLang="en-US" sz="40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>
            <a:extLst>
              <a:ext uri="{FF2B5EF4-FFF2-40B4-BE49-F238E27FC236}">
                <a16:creationId xmlns:a16="http://schemas.microsoft.com/office/drawing/2014/main" id="{9C97275A-3DB1-478A-832A-DB710063178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584325"/>
            <a:ext cx="8353425" cy="720725"/>
          </a:xfrm>
        </p:spPr>
        <p:txBody>
          <a:bodyPr/>
          <a:lstStyle/>
          <a:p>
            <a:r>
              <a:rPr lang="zh-CN" altLang="en-US" sz="4000" b="1"/>
              <a:t>一级反应的半衰期为：</a:t>
            </a:r>
            <a:endParaRPr lang="zh-CN" altLang="en-US" sz="4000" b="1" baseline="30000"/>
          </a:p>
        </p:txBody>
      </p:sp>
      <p:graphicFrame>
        <p:nvGraphicFramePr>
          <p:cNvPr id="440323" name="Object 3">
            <a:extLst>
              <a:ext uri="{FF2B5EF4-FFF2-40B4-BE49-F238E27FC236}">
                <a16:creationId xmlns:a16="http://schemas.microsoft.com/office/drawing/2014/main" id="{8568012A-8015-4B7B-9C77-8C4758AA082F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1979613" y="2420938"/>
          <a:ext cx="3600450" cy="192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26" name="公式" r:id="rId3" imgW="736560" imgH="393480" progId="Equation.3">
                  <p:embed/>
                </p:oleObj>
              </mc:Choice>
              <mc:Fallback>
                <p:oleObj name="公式" r:id="rId3" imgW="73656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420938"/>
                        <a:ext cx="3600450" cy="192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24" name="Text Box 4">
            <a:extLst>
              <a:ext uri="{FF2B5EF4-FFF2-40B4-BE49-F238E27FC236}">
                <a16:creationId xmlns:a16="http://schemas.microsoft.com/office/drawing/2014/main" id="{CF18BFAB-0F3C-417C-9559-BB2B2C58F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465638"/>
            <a:ext cx="828198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1325" indent="-441325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5963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0033CC"/>
              </a:buClr>
              <a:buSzPct val="70000"/>
              <a:buFont typeface="Wingdings" panose="05000000000000000000" pitchFamily="2" charset="2"/>
              <a:buChar char="l"/>
            </a:pPr>
            <a:r>
              <a:rPr kumimoji="0" lang="en-US" altLang="zh-CN" sz="4000" b="1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kumimoji="0" lang="zh-CN" altLang="en-US" sz="4000" b="1">
                <a:solidFill>
                  <a:srgbClr val="0000FF"/>
                </a:solidFill>
                <a:cs typeface="Times New Roman" panose="02020603050405020304" pitchFamily="18" charset="0"/>
              </a:rPr>
              <a:t>一级反应的半衰期与反应物浓度无关，只取决于速率常数</a:t>
            </a:r>
            <a:r>
              <a:rPr kumimoji="0" lang="en-US" altLang="zh-CN" sz="4000" b="1" i="1">
                <a:solidFill>
                  <a:srgbClr val="0000FF"/>
                </a:solidFill>
                <a:cs typeface="Times New Roman" panose="02020603050405020304" pitchFamily="18" charset="0"/>
              </a:rPr>
              <a:t>k</a:t>
            </a:r>
            <a:r>
              <a:rPr kumimoji="0" lang="zh-CN" altLang="en-US" sz="4000" b="1">
                <a:solidFill>
                  <a:srgbClr val="0000FF"/>
                </a:solidFill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40325" name="Rectangle 5">
            <a:extLst>
              <a:ext uri="{FF2B5EF4-FFF2-40B4-BE49-F238E27FC236}">
                <a16:creationId xmlns:a16="http://schemas.microsoft.com/office/drawing/2014/main" id="{C6873B35-CBD3-41CF-8A61-38579E802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5888"/>
            <a:ext cx="8713787" cy="159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361950" indent="-361950"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 indent="-361950"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61950" indent="-361950"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361950" indent="-361950"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61950" indent="-361950"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819150" indent="-36195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1276350" indent="-36195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733550" indent="-36195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2190750" indent="-36195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buFontTx/>
              <a:buChar char="•"/>
            </a:pPr>
            <a:r>
              <a:rPr lang="zh-CN" altLang="en-US" sz="3800" b="1">
                <a:solidFill>
                  <a:schemeClr val="tx1"/>
                </a:solidFill>
              </a:rPr>
              <a:t>半衰期</a:t>
            </a:r>
            <a:r>
              <a:rPr lang="en-US" altLang="zh-CN" sz="3800" b="1">
                <a:solidFill>
                  <a:schemeClr val="tx1"/>
                </a:solidFill>
              </a:rPr>
              <a:t>(</a:t>
            </a:r>
            <a:r>
              <a:rPr lang="en-US" altLang="zh-CN" sz="3800" b="1" i="1">
                <a:solidFill>
                  <a:schemeClr val="tx1"/>
                </a:solidFill>
              </a:rPr>
              <a:t>t</a:t>
            </a:r>
            <a:r>
              <a:rPr lang="en-US" altLang="zh-CN" sz="3800" b="1" baseline="-25000">
                <a:solidFill>
                  <a:schemeClr val="tx1"/>
                </a:solidFill>
              </a:rPr>
              <a:t>1/2</a:t>
            </a:r>
            <a:r>
              <a:rPr lang="en-US" altLang="zh-CN" sz="3800" b="1">
                <a:solidFill>
                  <a:schemeClr val="tx1"/>
                </a:solidFill>
              </a:rPr>
              <a:t>)</a:t>
            </a:r>
            <a:r>
              <a:rPr lang="zh-CN" altLang="en-US" sz="3800" b="1">
                <a:solidFill>
                  <a:schemeClr val="tx1"/>
                </a:solidFill>
              </a:rPr>
              <a:t>：反应物消耗一半</a:t>
            </a:r>
            <a:r>
              <a:rPr lang="en-US" altLang="zh-CN" sz="3800" b="1">
                <a:solidFill>
                  <a:schemeClr val="tx1"/>
                </a:solidFill>
              </a:rPr>
              <a:t>(</a:t>
            </a:r>
            <a:r>
              <a:rPr lang="en-US" altLang="zh-CN" sz="3800" b="1" i="1">
                <a:solidFill>
                  <a:schemeClr val="tx1"/>
                </a:solidFill>
              </a:rPr>
              <a:t>c</a:t>
            </a:r>
            <a:r>
              <a:rPr lang="en-US" altLang="zh-CN" sz="3800" b="1">
                <a:solidFill>
                  <a:schemeClr val="tx1"/>
                </a:solidFill>
              </a:rPr>
              <a:t> = </a:t>
            </a:r>
            <a:r>
              <a:rPr lang="en-US" altLang="zh-CN" sz="3800" b="1" i="1">
                <a:solidFill>
                  <a:schemeClr val="tx1"/>
                </a:solidFill>
              </a:rPr>
              <a:t>c</a:t>
            </a:r>
            <a:r>
              <a:rPr lang="en-US" altLang="zh-CN" sz="3800" b="1" baseline="-25000">
                <a:solidFill>
                  <a:schemeClr val="tx1"/>
                </a:solidFill>
              </a:rPr>
              <a:t>0</a:t>
            </a:r>
            <a:r>
              <a:rPr lang="en-US" altLang="zh-CN" sz="3800" b="1">
                <a:solidFill>
                  <a:schemeClr val="tx1"/>
                </a:solidFill>
              </a:rPr>
              <a:t>/2) </a:t>
            </a:r>
            <a:r>
              <a:rPr lang="zh-CN" altLang="en-US" sz="3800" b="1">
                <a:solidFill>
                  <a:schemeClr val="tx1"/>
                </a:solidFill>
              </a:rPr>
              <a:t>所需要的时间。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2" grpId="0" build="p"/>
      <p:bldP spid="4403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>
            <a:extLst>
              <a:ext uri="{FF2B5EF4-FFF2-40B4-BE49-F238E27FC236}">
                <a16:creationId xmlns:a16="http://schemas.microsoft.com/office/drawing/2014/main" id="{A42217D2-D893-4EDE-BC86-9D5CB8BB82D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1289050"/>
            <a:ext cx="5113338" cy="771525"/>
          </a:xfrm>
        </p:spPr>
        <p:txBody>
          <a:bodyPr/>
          <a:lstStyle/>
          <a:p>
            <a:pPr algn="l"/>
            <a:r>
              <a:rPr lang="zh-CN" altLang="en-US" sz="4000" b="1"/>
              <a:t>一级反应的三个特征：</a:t>
            </a:r>
          </a:p>
        </p:txBody>
      </p:sp>
      <p:sp>
        <p:nvSpPr>
          <p:cNvPr id="443395" name="Rectangle 3">
            <a:extLst>
              <a:ext uri="{FF2B5EF4-FFF2-40B4-BE49-F238E27FC236}">
                <a16:creationId xmlns:a16="http://schemas.microsoft.com/office/drawing/2014/main" id="{A050958A-D9F6-4F4C-8972-AB77290EA24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2276475"/>
            <a:ext cx="8280400" cy="4114800"/>
          </a:xfrm>
        </p:spPr>
        <p:txBody>
          <a:bodyPr/>
          <a:lstStyle/>
          <a:p>
            <a:pPr marL="361950" indent="-361950" algn="just">
              <a:lnSpc>
                <a:spcPct val="110000"/>
              </a:lnSpc>
              <a:buFontTx/>
              <a:buAutoNum type="circleNumDbPlain"/>
            </a:pPr>
            <a:r>
              <a:rPr lang="en-US" altLang="zh-CN" sz="3600" b="1"/>
              <a:t> ln</a:t>
            </a:r>
            <a:r>
              <a:rPr lang="en-US" altLang="zh-CN" sz="3600" b="1" i="1"/>
              <a:t>c</a:t>
            </a:r>
            <a:r>
              <a:rPr lang="zh-CN" altLang="en-US" sz="3600" b="1"/>
              <a:t>对</a:t>
            </a:r>
            <a:r>
              <a:rPr lang="en-US" altLang="zh-CN" sz="3600" b="1" i="1"/>
              <a:t>t</a:t>
            </a:r>
            <a:r>
              <a:rPr lang="zh-CN" altLang="en-US" sz="3600" b="1"/>
              <a:t>作图得一直线，斜率为</a:t>
            </a:r>
            <a:r>
              <a:rPr lang="zh-CN" altLang="en-US" sz="3600" b="1">
                <a:sym typeface="Symbol" panose="05050102010706020507" pitchFamily="18" charset="2"/>
              </a:rPr>
              <a:t></a:t>
            </a:r>
            <a:r>
              <a:rPr lang="en-US" altLang="zh-CN" sz="3600" b="1" i="1">
                <a:sym typeface="Symbol" panose="05050102010706020507" pitchFamily="18" charset="2"/>
              </a:rPr>
              <a:t>k</a:t>
            </a:r>
            <a:r>
              <a:rPr lang="zh-CN" altLang="en-US" sz="3600" b="1">
                <a:sym typeface="Symbol" panose="05050102010706020507" pitchFamily="18" charset="2"/>
              </a:rPr>
              <a:t>。</a:t>
            </a:r>
          </a:p>
          <a:p>
            <a:pPr marL="361950" indent="-361950" algn="just">
              <a:lnSpc>
                <a:spcPct val="110000"/>
              </a:lnSpc>
              <a:buFontTx/>
              <a:buAutoNum type="circleNumDbPlain"/>
            </a:pPr>
            <a:r>
              <a:rPr lang="zh-CN" altLang="en-US" sz="3600" b="1">
                <a:sym typeface="Symbol" panose="05050102010706020507" pitchFamily="18" charset="2"/>
              </a:rPr>
              <a:t> 半衰期</a:t>
            </a:r>
            <a:r>
              <a:rPr lang="en-US" altLang="zh-CN" sz="3600" b="1" i="1">
                <a:sym typeface="Symbol" panose="05050102010706020507" pitchFamily="18" charset="2"/>
              </a:rPr>
              <a:t>t</a:t>
            </a:r>
            <a:r>
              <a:rPr lang="en-US" altLang="zh-CN" sz="3600" b="1" baseline="-25000">
                <a:sym typeface="Symbol" panose="05050102010706020507" pitchFamily="18" charset="2"/>
              </a:rPr>
              <a:t>1/2</a:t>
            </a:r>
            <a:r>
              <a:rPr lang="zh-CN" altLang="en-US" sz="3600" b="1">
                <a:sym typeface="Symbol" panose="05050102010706020507" pitchFamily="18" charset="2"/>
              </a:rPr>
              <a:t>与反应物的起始浓度无关。</a:t>
            </a:r>
          </a:p>
          <a:p>
            <a:pPr marL="361950" indent="-361950" algn="just">
              <a:lnSpc>
                <a:spcPct val="110000"/>
              </a:lnSpc>
              <a:buFontTx/>
              <a:buAutoNum type="circleNumDbPlain"/>
            </a:pPr>
            <a:r>
              <a:rPr lang="zh-CN" altLang="en-US" sz="3600" b="1">
                <a:sym typeface="Symbol" panose="05050102010706020507" pitchFamily="18" charset="2"/>
              </a:rPr>
              <a:t> 速率常数</a:t>
            </a:r>
            <a:r>
              <a:rPr lang="en-US" altLang="zh-CN" sz="3600" b="1" i="1">
                <a:sym typeface="Symbol" panose="05050102010706020507" pitchFamily="18" charset="2"/>
              </a:rPr>
              <a:t>k</a:t>
            </a:r>
            <a:r>
              <a:rPr lang="zh-CN" altLang="en-US" sz="3600" b="1">
                <a:sym typeface="Symbol" panose="05050102010706020507" pitchFamily="18" charset="2"/>
              </a:rPr>
              <a:t>具有</a:t>
            </a:r>
            <a:r>
              <a:rPr lang="en-US" altLang="zh-CN" sz="3600" b="1">
                <a:sym typeface="Symbol" panose="05050102010706020507" pitchFamily="18" charset="2"/>
              </a:rPr>
              <a:t>(</a:t>
            </a:r>
            <a:r>
              <a:rPr lang="zh-CN" altLang="en-US" sz="3600" b="1">
                <a:sym typeface="Symbol" panose="05050102010706020507" pitchFamily="18" charset="2"/>
              </a:rPr>
              <a:t>时间</a:t>
            </a:r>
            <a:r>
              <a:rPr lang="en-US" altLang="zh-CN" sz="3600" b="1">
                <a:sym typeface="Symbol" panose="05050102010706020507" pitchFamily="18" charset="2"/>
              </a:rPr>
              <a:t>)</a:t>
            </a:r>
            <a:r>
              <a:rPr lang="en-US" altLang="zh-CN" sz="3600" b="1" baseline="30000">
                <a:sym typeface="Symbol" panose="05050102010706020507" pitchFamily="18" charset="2"/>
              </a:rPr>
              <a:t>1</a:t>
            </a:r>
            <a:r>
              <a:rPr lang="zh-CN" altLang="en-US" sz="3600" b="1">
                <a:sym typeface="Symbol" panose="05050102010706020507" pitchFamily="18" charset="2"/>
              </a:rPr>
              <a:t>的量纲，其</a:t>
            </a:r>
            <a:r>
              <a:rPr lang="en-US" altLang="zh-CN" sz="3600" b="1">
                <a:sym typeface="Symbol" panose="05050102010706020507" pitchFamily="18" charset="2"/>
              </a:rPr>
              <a:t>SI</a:t>
            </a:r>
            <a:r>
              <a:rPr lang="zh-CN" altLang="en-US" sz="3600" b="1">
                <a:sym typeface="Symbol" panose="05050102010706020507" pitchFamily="18" charset="2"/>
              </a:rPr>
              <a:t>单位为</a:t>
            </a:r>
            <a:r>
              <a:rPr lang="en-US" altLang="zh-CN" sz="3600" b="1">
                <a:sym typeface="Symbol" panose="05050102010706020507" pitchFamily="18" charset="2"/>
              </a:rPr>
              <a:t>s</a:t>
            </a:r>
            <a:r>
              <a:rPr lang="en-US" altLang="zh-CN" sz="3600" b="1" baseline="30000">
                <a:sym typeface="Symbol" panose="05050102010706020507" pitchFamily="18" charset="2"/>
              </a:rPr>
              <a:t>1</a:t>
            </a:r>
            <a:r>
              <a:rPr lang="zh-CN" altLang="en-US" sz="3600" b="1">
                <a:sym typeface="Symbol" panose="05050102010706020507" pitchFamily="18" charset="2"/>
              </a:rPr>
              <a:t>。</a:t>
            </a:r>
          </a:p>
          <a:p>
            <a:pPr marL="361950" indent="-361950" algn="just">
              <a:lnSpc>
                <a:spcPct val="110000"/>
              </a:lnSpc>
              <a:buFontTx/>
              <a:buNone/>
            </a:pPr>
            <a:r>
              <a:rPr lang="zh-CN" altLang="en-US" sz="3600" b="1">
                <a:sym typeface="Symbol" panose="05050102010706020507" pitchFamily="18" charset="2"/>
              </a:rPr>
              <a:t>以上任何一条均可作为判断一级反应的依据。</a:t>
            </a:r>
          </a:p>
        </p:txBody>
      </p:sp>
      <p:graphicFrame>
        <p:nvGraphicFramePr>
          <p:cNvPr id="443398" name="Object 6">
            <a:extLst>
              <a:ext uri="{FF2B5EF4-FFF2-40B4-BE49-F238E27FC236}">
                <a16:creationId xmlns:a16="http://schemas.microsoft.com/office/drawing/2014/main" id="{2A36AB03-B2A8-4A76-A780-FC4633F3E6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188913"/>
          <a:ext cx="5040313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00" name="公式" r:id="rId3" imgW="1371600" imgH="228600" progId="Equation.3">
                  <p:embed/>
                </p:oleObj>
              </mc:Choice>
              <mc:Fallback>
                <p:oleObj name="公式" r:id="rId3" imgW="13716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88913"/>
                        <a:ext cx="5040313" cy="83978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399" name="Object 7">
            <a:extLst>
              <a:ext uri="{FF2B5EF4-FFF2-40B4-BE49-F238E27FC236}">
                <a16:creationId xmlns:a16="http://schemas.microsoft.com/office/drawing/2014/main" id="{3462ECD3-1294-40BF-A6B3-EAF9F0F533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188913"/>
          <a:ext cx="2952750" cy="157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01" name="公式" r:id="rId5" imgW="736560" imgH="393480" progId="Equation.3">
                  <p:embed/>
                </p:oleObj>
              </mc:Choice>
              <mc:Fallback>
                <p:oleObj name="公式" r:id="rId5" imgW="73656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88913"/>
                        <a:ext cx="2952750" cy="15763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7" name="Rectangle 3">
            <a:extLst>
              <a:ext uri="{FF2B5EF4-FFF2-40B4-BE49-F238E27FC236}">
                <a16:creationId xmlns:a16="http://schemas.microsoft.com/office/drawing/2014/main" id="{EAE357D7-518F-4995-9DA9-A99F76CCE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213100"/>
            <a:ext cx="3527425" cy="7874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1143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en-US" altLang="zh-CN" sz="4400" b="1" i="1"/>
              <a:t>t</a:t>
            </a:r>
            <a:r>
              <a:rPr lang="en-US" altLang="zh-CN" sz="4400" b="1" i="1" baseline="-25000">
                <a:latin typeface="宋体" panose="02010600030101010101" pitchFamily="2" charset="-122"/>
              </a:rPr>
              <a:t>½</a:t>
            </a:r>
            <a:r>
              <a:rPr lang="en-US" altLang="zh-CN" sz="4400" b="1" i="1" baseline="-25000"/>
              <a:t> </a:t>
            </a:r>
            <a:r>
              <a:rPr lang="en-US" altLang="zh-CN" sz="4400" b="1" i="1"/>
              <a:t>= </a:t>
            </a:r>
            <a:r>
              <a:rPr lang="en-US" altLang="zh-CN" sz="4400" b="1"/>
              <a:t>0.693 / </a:t>
            </a:r>
            <a:r>
              <a:rPr lang="en-US" altLang="zh-CN" sz="4400" b="1" i="1"/>
              <a:t>k</a:t>
            </a:r>
          </a:p>
        </p:txBody>
      </p:sp>
      <p:sp>
        <p:nvSpPr>
          <p:cNvPr id="441348" name="Rectangle 4">
            <a:extLst>
              <a:ext uri="{FF2B5EF4-FFF2-40B4-BE49-F238E27FC236}">
                <a16:creationId xmlns:a16="http://schemas.microsoft.com/office/drawing/2014/main" id="{8E42D48B-D2EE-4275-8228-EBF02F3D4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88913"/>
            <a:ext cx="83359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22288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4400" b="1" baseline="30000"/>
              <a:t>14</a:t>
            </a:r>
            <a:r>
              <a:rPr lang="en-US" altLang="zh-CN" sz="4400" b="1"/>
              <a:t>C</a:t>
            </a:r>
            <a:r>
              <a:rPr lang="zh-CN" altLang="en-US" sz="4400" b="1"/>
              <a:t>断代术</a:t>
            </a:r>
            <a:r>
              <a:rPr lang="en-US" altLang="zh-CN" sz="4400" b="1"/>
              <a:t>(</a:t>
            </a:r>
            <a:r>
              <a:rPr lang="en-US" altLang="en-US" sz="4400" b="1"/>
              <a:t>Radiocarbon dating</a:t>
            </a:r>
            <a:r>
              <a:rPr lang="en-US" altLang="zh-CN" sz="4400" b="1"/>
              <a:t>)</a:t>
            </a:r>
            <a:r>
              <a:rPr lang="zh-CN" altLang="en-US" sz="4400" b="1"/>
              <a:t>：</a:t>
            </a:r>
          </a:p>
        </p:txBody>
      </p:sp>
      <p:sp>
        <p:nvSpPr>
          <p:cNvPr id="441349" name="Rectangle 5">
            <a:extLst>
              <a:ext uri="{FF2B5EF4-FFF2-40B4-BE49-F238E27FC236}">
                <a16:creationId xmlns:a16="http://schemas.microsoft.com/office/drawing/2014/main" id="{ADB99526-48BB-4341-B807-0649C4F5A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365625"/>
            <a:ext cx="80645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>
                <a:cs typeface="Times New Roman" panose="02020603050405020304" pitchFamily="18" charset="0"/>
              </a:rPr>
              <a:t>20</a:t>
            </a:r>
            <a:r>
              <a:rPr lang="zh-CN" altLang="en-US" b="1">
                <a:cs typeface="Times New Roman" panose="02020603050405020304" pitchFamily="18" charset="0"/>
              </a:rPr>
              <a:t>世纪</a:t>
            </a:r>
            <a:r>
              <a:rPr lang="en-US" altLang="zh-CN" b="1">
                <a:cs typeface="Times New Roman" panose="02020603050405020304" pitchFamily="18" charset="0"/>
              </a:rPr>
              <a:t>40</a:t>
            </a:r>
            <a:r>
              <a:rPr lang="zh-CN" altLang="en-US" b="1">
                <a:cs typeface="Times New Roman" panose="02020603050405020304" pitchFamily="18" charset="0"/>
              </a:rPr>
              <a:t>年代</a:t>
            </a:r>
            <a:r>
              <a:rPr lang="en-US" altLang="en-US" b="1">
                <a:cs typeface="Times New Roman" panose="02020603050405020304" pitchFamily="18" charset="0"/>
              </a:rPr>
              <a:t>美国化学家利比</a:t>
            </a:r>
            <a:r>
              <a:rPr lang="en-US" altLang="zh-CN" b="1">
                <a:cs typeface="Times New Roman" panose="02020603050405020304" pitchFamily="18" charset="0"/>
              </a:rPr>
              <a:t>(</a:t>
            </a:r>
            <a:r>
              <a:rPr lang="en-US" altLang="en-US" b="1">
                <a:cs typeface="Times New Roman" panose="02020603050405020304" pitchFamily="18" charset="0"/>
              </a:rPr>
              <a:t>Willard</a:t>
            </a:r>
            <a:r>
              <a:rPr lang="en-US" altLang="zh-CN" b="1">
                <a:cs typeface="Times New Roman" panose="02020603050405020304" pitchFamily="18" charset="0"/>
              </a:rPr>
              <a:t> Libby) </a:t>
            </a:r>
            <a:r>
              <a:rPr lang="zh-CN" altLang="en-US" b="1">
                <a:cs typeface="Times New Roman" panose="02020603050405020304" pitchFamily="18" charset="0"/>
              </a:rPr>
              <a:t>发明了用</a:t>
            </a:r>
            <a:r>
              <a:rPr lang="en-US" altLang="zh-CN" b="1" baseline="30000">
                <a:cs typeface="Times New Roman" panose="02020603050405020304" pitchFamily="18" charset="0"/>
              </a:rPr>
              <a:t>14</a:t>
            </a:r>
            <a:r>
              <a:rPr lang="en-US" altLang="zh-CN" b="1" baseline="-25000">
                <a:cs typeface="Times New Roman" panose="02020603050405020304" pitchFamily="18" charset="0"/>
              </a:rPr>
              <a:t>6</a:t>
            </a:r>
            <a:r>
              <a:rPr lang="en-US" altLang="zh-CN" b="1">
                <a:cs typeface="Times New Roman" panose="02020603050405020304" pitchFamily="18" charset="0"/>
              </a:rPr>
              <a:t>C</a:t>
            </a:r>
            <a:r>
              <a:rPr lang="zh-CN" altLang="en-US" b="1">
                <a:cs typeface="Times New Roman" panose="02020603050405020304" pitchFamily="18" charset="0"/>
              </a:rPr>
              <a:t>测定古文物年代的方法 ，</a:t>
            </a:r>
            <a:r>
              <a:rPr lang="en-US" altLang="zh-CN" b="1">
                <a:cs typeface="Times New Roman" panose="02020603050405020304" pitchFamily="18" charset="0"/>
              </a:rPr>
              <a:t>1960</a:t>
            </a:r>
            <a:r>
              <a:rPr lang="zh-CN" altLang="en-US" b="1">
                <a:cs typeface="Times New Roman" panose="02020603050405020304" pitchFamily="18" charset="0"/>
              </a:rPr>
              <a:t>年获诺贝尔化学奖。</a:t>
            </a:r>
          </a:p>
        </p:txBody>
      </p:sp>
      <p:graphicFrame>
        <p:nvGraphicFramePr>
          <p:cNvPr id="441350" name="Object 6">
            <a:extLst>
              <a:ext uri="{FF2B5EF4-FFF2-40B4-BE49-F238E27FC236}">
                <a16:creationId xmlns:a16="http://schemas.microsoft.com/office/drawing/2014/main" id="{BD6E8EB3-2CEB-46A3-BE94-A7E593856C7D}"/>
              </a:ext>
            </a:extLst>
          </p:cNvPr>
          <p:cNvGraphicFramePr>
            <a:graphicFrameLocks noChangeAspect="1"/>
          </p:cNvGraphicFramePr>
          <p:nvPr>
            <p:ph idx="4294967295"/>
          </p:nvPr>
        </p:nvGraphicFramePr>
        <p:xfrm>
          <a:off x="539750" y="2060575"/>
          <a:ext cx="5688013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52" name="公式" r:id="rId3" imgW="1371600" imgH="228600" progId="Equation.3">
                  <p:embed/>
                </p:oleObj>
              </mc:Choice>
              <mc:Fallback>
                <p:oleObj name="公式" r:id="rId3" imgW="13716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060575"/>
                        <a:ext cx="5688013" cy="947738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1" name="Object 7">
            <a:extLst>
              <a:ext uri="{FF2B5EF4-FFF2-40B4-BE49-F238E27FC236}">
                <a16:creationId xmlns:a16="http://schemas.microsoft.com/office/drawing/2014/main" id="{071540AF-3F96-4ABD-80C2-4FE393F0C2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908050"/>
          <a:ext cx="78486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53" name="公式" r:id="rId5" imgW="1866600" imgH="241200" progId="Equation.3">
                  <p:embed/>
                </p:oleObj>
              </mc:Choice>
              <mc:Fallback>
                <p:oleObj name="公式" r:id="rId5" imgW="186660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908050"/>
                        <a:ext cx="7848600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441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441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4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 animBg="1"/>
      <p:bldP spid="4413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490" name="Picture 2" descr="14">
            <a:extLst>
              <a:ext uri="{FF2B5EF4-FFF2-40B4-BE49-F238E27FC236}">
                <a16:creationId xmlns:a16="http://schemas.microsoft.com/office/drawing/2014/main" id="{DBF636E4-378A-4399-A531-DEB1EF673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1447800"/>
            <a:ext cx="8451850" cy="438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7491" name="Text Box 3">
            <a:extLst>
              <a:ext uri="{FF2B5EF4-FFF2-40B4-BE49-F238E27FC236}">
                <a16:creationId xmlns:a16="http://schemas.microsoft.com/office/drawing/2014/main" id="{029FB859-C541-45DF-A655-9D20A5CAB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5589588"/>
            <a:ext cx="4321175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1143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zh-CN" altLang="en-US" sz="3200" b="1"/>
              <a:t>热水浴           冰水浴</a:t>
            </a:r>
          </a:p>
        </p:txBody>
      </p:sp>
      <p:sp>
        <p:nvSpPr>
          <p:cNvPr id="447492" name="Rectangle 4">
            <a:extLst>
              <a:ext uri="{FF2B5EF4-FFF2-40B4-BE49-F238E27FC236}">
                <a16:creationId xmlns:a16="http://schemas.microsoft.com/office/drawing/2014/main" id="{23794BC5-AA86-4292-A27B-0E434BEFE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33375"/>
            <a:ext cx="72723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22288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4000" b="1"/>
              <a:t>2.3.2 </a:t>
            </a:r>
            <a:r>
              <a:rPr lang="zh-CN" altLang="en-US" sz="4000" b="1"/>
              <a:t>温度对反应速率的影响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7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7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7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7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>
            <a:extLst>
              <a:ext uri="{FF2B5EF4-FFF2-40B4-BE49-F238E27FC236}">
                <a16:creationId xmlns:a16="http://schemas.microsoft.com/office/drawing/2014/main" id="{D4003547-4872-4339-A945-03EF66A070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188913"/>
            <a:ext cx="7772400" cy="927100"/>
          </a:xfrm>
        </p:spPr>
        <p:txBody>
          <a:bodyPr/>
          <a:lstStyle/>
          <a:p>
            <a:pPr algn="l"/>
            <a:r>
              <a:rPr lang="en-US" altLang="zh-CN" sz="4000" b="1"/>
              <a:t>1. </a:t>
            </a:r>
            <a:r>
              <a:rPr lang="zh-CN" altLang="en-US" sz="4000" b="1"/>
              <a:t>范特霍夫</a:t>
            </a:r>
            <a:r>
              <a:rPr lang="en-US" altLang="zh-CN" sz="4000" b="1"/>
              <a:t>(van’t Hoff)</a:t>
            </a:r>
            <a:r>
              <a:rPr lang="zh-CN" altLang="en-US" sz="4000" b="1"/>
              <a:t>近似规则：</a:t>
            </a:r>
          </a:p>
        </p:txBody>
      </p:sp>
      <p:sp>
        <p:nvSpPr>
          <p:cNvPr id="448515" name="Rectangle 3">
            <a:extLst>
              <a:ext uri="{FF2B5EF4-FFF2-40B4-BE49-F238E27FC236}">
                <a16:creationId xmlns:a16="http://schemas.microsoft.com/office/drawing/2014/main" id="{93FF0830-727C-4D9E-8676-02139E1AD67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052513"/>
            <a:ext cx="7772400" cy="1727200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buFontTx/>
              <a:buNone/>
            </a:pPr>
            <a:r>
              <a:rPr lang="zh-CN" altLang="en-US" sz="4000" b="1"/>
              <a:t>温度每升高</a:t>
            </a:r>
            <a:r>
              <a:rPr lang="en-US" altLang="zh-CN" sz="4000" b="1"/>
              <a:t>10 K</a:t>
            </a:r>
            <a:r>
              <a:rPr lang="zh-CN" altLang="en-US" sz="4000" b="1"/>
              <a:t>，反应速率一般增至原来的</a:t>
            </a:r>
            <a:r>
              <a:rPr lang="en-US" altLang="zh-CN" sz="4000" b="1"/>
              <a:t>2 ~ 4</a:t>
            </a:r>
            <a:r>
              <a:rPr lang="zh-CN" altLang="en-US" sz="4000" b="1"/>
              <a:t>倍。</a:t>
            </a:r>
          </a:p>
        </p:txBody>
      </p:sp>
      <p:sp>
        <p:nvSpPr>
          <p:cNvPr id="448516" name="Rectangle 4">
            <a:extLst>
              <a:ext uri="{FF2B5EF4-FFF2-40B4-BE49-F238E27FC236}">
                <a16:creationId xmlns:a16="http://schemas.microsoft.com/office/drawing/2014/main" id="{725B2109-87B4-4416-8173-E953AE17E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924175"/>
            <a:ext cx="77724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 sz="4000" b="1"/>
              <a:t>例如：</a:t>
            </a:r>
            <a:r>
              <a:rPr lang="en-US" altLang="zh-CN" sz="4000" b="1"/>
              <a:t>2N</a:t>
            </a:r>
            <a:r>
              <a:rPr lang="en-US" altLang="zh-CN" sz="4000" b="1" baseline="-25000"/>
              <a:t>2</a:t>
            </a:r>
            <a:r>
              <a:rPr lang="en-US" altLang="zh-CN" sz="4000" b="1"/>
              <a:t>O</a:t>
            </a:r>
            <a:r>
              <a:rPr lang="en-US" altLang="zh-CN" sz="4000" b="1" baseline="-25000"/>
              <a:t>5</a:t>
            </a:r>
            <a:r>
              <a:rPr lang="en-US" altLang="zh-CN" sz="4000" b="1"/>
              <a:t> </a:t>
            </a:r>
            <a:r>
              <a:rPr lang="en-US" altLang="zh-CN" sz="4000" b="1">
                <a:cs typeface="Times New Roman" panose="02020603050405020304" pitchFamily="18" charset="0"/>
              </a:rPr>
              <a:t>═</a:t>
            </a:r>
            <a:r>
              <a:rPr lang="en-US" altLang="zh-CN" sz="4000" b="1"/>
              <a:t> 4NO</a:t>
            </a:r>
            <a:r>
              <a:rPr lang="en-US" altLang="zh-CN" sz="4000" b="1" baseline="-25000"/>
              <a:t>2</a:t>
            </a:r>
            <a:r>
              <a:rPr lang="en-US" altLang="zh-CN" sz="4000" b="1"/>
              <a:t> + O</a:t>
            </a:r>
            <a:r>
              <a:rPr lang="en-US" altLang="zh-CN" sz="4000" b="1" baseline="-25000"/>
              <a:t>2</a:t>
            </a:r>
          </a:p>
        </p:txBody>
      </p:sp>
      <p:graphicFrame>
        <p:nvGraphicFramePr>
          <p:cNvPr id="448517" name="Group 5">
            <a:extLst>
              <a:ext uri="{FF2B5EF4-FFF2-40B4-BE49-F238E27FC236}">
                <a16:creationId xmlns:a16="http://schemas.microsoft.com/office/drawing/2014/main" id="{2F462764-642A-4026-9EC7-DE7A09BE9F5B}"/>
              </a:ext>
            </a:extLst>
          </p:cNvPr>
          <p:cNvGraphicFramePr>
            <a:graphicFrameLocks noGrp="1"/>
          </p:cNvGraphicFramePr>
          <p:nvPr/>
        </p:nvGraphicFramePr>
        <p:xfrm>
          <a:off x="396875" y="4005263"/>
          <a:ext cx="8496300" cy="1455737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876396856"/>
                    </a:ext>
                  </a:extLst>
                </a:gridCol>
                <a:gridCol w="1512888">
                  <a:extLst>
                    <a:ext uri="{9D8B030D-6E8A-4147-A177-3AD203B41FA5}">
                      <a16:colId xmlns:a16="http://schemas.microsoft.com/office/drawing/2014/main" val="4150117557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320197131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374977800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13764528"/>
                    </a:ext>
                  </a:extLst>
                </a:gridCol>
              </a:tblGrid>
              <a:tr h="728663"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/K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298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611978"/>
                  </a:ext>
                </a:extLst>
              </a:tr>
              <a:tr h="727075"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/(10</a:t>
                      </a:r>
                      <a:r>
                        <a:rPr kumimoji="1" lang="en-US" altLang="zh-CN" sz="32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kumimoji="1" lang="en-US" altLang="zh-CN" sz="32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</a:t>
                      </a: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1" lang="en-US" altLang="zh-CN" sz="32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kumimoji="1" lang="en-US" altLang="zh-CN" sz="32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49.8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253765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>
            <a:extLst>
              <a:ext uri="{FF2B5EF4-FFF2-40B4-BE49-F238E27FC236}">
                <a16:creationId xmlns:a16="http://schemas.microsoft.com/office/drawing/2014/main" id="{5EDDC474-B0D2-4BCE-806D-9C5D6BD92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692150"/>
            <a:ext cx="8569325" cy="190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9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en-US" altLang="zh-CN" sz="3600" b="1"/>
              <a:t>1889</a:t>
            </a:r>
            <a:r>
              <a:rPr lang="zh-CN" altLang="en-US" sz="3600" b="1"/>
              <a:t>年，瑞典化学家阿仑尼乌斯</a:t>
            </a:r>
            <a:r>
              <a:rPr lang="en-US" altLang="zh-CN" sz="3600" b="1"/>
              <a:t>(Svante A. Arrhenius)</a:t>
            </a:r>
            <a:r>
              <a:rPr lang="zh-CN" altLang="en-US" sz="3600" b="1"/>
              <a:t>总结出反应速率常数与温度的关系：</a:t>
            </a:r>
          </a:p>
        </p:txBody>
      </p:sp>
      <p:graphicFrame>
        <p:nvGraphicFramePr>
          <p:cNvPr id="449539" name="Object 3">
            <a:extLst>
              <a:ext uri="{FF2B5EF4-FFF2-40B4-BE49-F238E27FC236}">
                <a16:creationId xmlns:a16="http://schemas.microsoft.com/office/drawing/2014/main" id="{9A368CD4-FE4C-421B-8D62-6FF14495B0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2708275"/>
          <a:ext cx="3240087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45" name="公式" r:id="rId3" imgW="647640" imgH="317160" progId="Equation.3">
                  <p:embed/>
                </p:oleObj>
              </mc:Choice>
              <mc:Fallback>
                <p:oleObj name="公式" r:id="rId3" imgW="647640" imgH="317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708275"/>
                        <a:ext cx="3240087" cy="15875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CC00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40" name="Rectangle 4">
            <a:extLst>
              <a:ext uri="{FF2B5EF4-FFF2-40B4-BE49-F238E27FC236}">
                <a16:creationId xmlns:a16="http://schemas.microsoft.com/office/drawing/2014/main" id="{AE8EBB90-4D11-4BD1-AF96-2B8E2BBC6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5888"/>
            <a:ext cx="69564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22288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4000" b="1"/>
              <a:t>2. </a:t>
            </a:r>
            <a:r>
              <a:rPr lang="zh-CN" altLang="en-US" sz="4000" b="1"/>
              <a:t>阿伦尼乌斯</a:t>
            </a:r>
            <a:r>
              <a:rPr lang="en-US" altLang="zh-CN" sz="4000" b="1"/>
              <a:t>(Arrhenius) </a:t>
            </a:r>
            <a:r>
              <a:rPr lang="zh-CN" altLang="en-US" sz="4000" b="1"/>
              <a:t>公式</a:t>
            </a:r>
          </a:p>
        </p:txBody>
      </p:sp>
      <p:graphicFrame>
        <p:nvGraphicFramePr>
          <p:cNvPr id="449543" name="Object 7">
            <a:extLst>
              <a:ext uri="{FF2B5EF4-FFF2-40B4-BE49-F238E27FC236}">
                <a16:creationId xmlns:a16="http://schemas.microsoft.com/office/drawing/2014/main" id="{1777EFC1-DE4E-4493-BDEF-24DF383BF0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2708275"/>
          <a:ext cx="4535488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46" name="公式" r:id="rId5" imgW="1104840" imgH="393480" progId="Equation.3">
                  <p:embed/>
                </p:oleObj>
              </mc:Choice>
              <mc:Fallback>
                <p:oleObj name="公式" r:id="rId5" imgW="110484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708275"/>
                        <a:ext cx="4535488" cy="1612900"/>
                      </a:xfrm>
                      <a:prstGeom prst="rect">
                        <a:avLst/>
                      </a:prstGeom>
                      <a:noFill/>
                      <a:ln w="635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44" name="Object 8">
            <a:extLst>
              <a:ext uri="{FF2B5EF4-FFF2-40B4-BE49-F238E27FC236}">
                <a16:creationId xmlns:a16="http://schemas.microsoft.com/office/drawing/2014/main" id="{A304A933-9A66-450F-86C6-94A6F0E11A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4652963"/>
          <a:ext cx="8424863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47" name="公式" r:id="rId7" imgW="2209680" imgH="431640" progId="Equation.3">
                  <p:embed/>
                </p:oleObj>
              </mc:Choice>
              <mc:Fallback>
                <p:oleObj name="公式" r:id="rId7" imgW="220968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652963"/>
                        <a:ext cx="8424863" cy="1641475"/>
                      </a:xfrm>
                      <a:prstGeom prst="rect">
                        <a:avLst/>
                      </a:prstGeom>
                      <a:noFill/>
                      <a:ln w="50800">
                        <a:solidFill>
                          <a:srgbClr val="CC00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9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id="{0DDB8A41-25BD-4592-95C9-005F67212D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916113"/>
            <a:ext cx="8497888" cy="4752975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zh-CN" sz="4000" b="1" i="1">
                <a:ea typeface="楷体_GB2312" pitchFamily="49" charset="-122"/>
              </a:rPr>
              <a:t>k</a:t>
            </a:r>
            <a:r>
              <a:rPr lang="en-US" altLang="zh-CN" sz="4000" b="1">
                <a:ea typeface="楷体_GB2312" pitchFamily="49" charset="-122"/>
              </a:rPr>
              <a:t>, </a:t>
            </a:r>
            <a:r>
              <a:rPr lang="zh-CN" altLang="en-US" sz="4000" b="1">
                <a:ea typeface="楷体_GB2312" pitchFamily="49" charset="-122"/>
              </a:rPr>
              <a:t>速率常数；</a:t>
            </a:r>
          </a:p>
          <a:p>
            <a:pPr algn="just">
              <a:buFontTx/>
              <a:buNone/>
            </a:pPr>
            <a:r>
              <a:rPr lang="en-US" altLang="zh-CN" sz="4000" b="1" i="1">
                <a:ea typeface="楷体_GB2312" pitchFamily="49" charset="-122"/>
              </a:rPr>
              <a:t>E</a:t>
            </a:r>
            <a:r>
              <a:rPr lang="en-US" altLang="zh-CN" sz="4000" b="1" baseline="-25000">
                <a:ea typeface="楷体_GB2312" pitchFamily="49" charset="-122"/>
              </a:rPr>
              <a:t>a</a:t>
            </a:r>
            <a:r>
              <a:rPr lang="en-US" altLang="zh-CN" sz="4000" b="1">
                <a:ea typeface="楷体_GB2312" pitchFamily="49" charset="-122"/>
              </a:rPr>
              <a:t>, </a:t>
            </a:r>
            <a:r>
              <a:rPr lang="zh-CN" altLang="en-US" sz="4000" b="1">
                <a:ea typeface="楷体_GB2312" pitchFamily="49" charset="-122"/>
              </a:rPr>
              <a:t>实验</a:t>
            </a:r>
            <a:r>
              <a:rPr lang="en-US" altLang="zh-CN" sz="4000" b="1">
                <a:ea typeface="楷体_GB2312" pitchFamily="49" charset="-122"/>
              </a:rPr>
              <a:t>(</a:t>
            </a:r>
            <a:r>
              <a:rPr lang="zh-CN" altLang="en-US" sz="4000" b="1">
                <a:ea typeface="楷体_GB2312" pitchFamily="49" charset="-122"/>
              </a:rPr>
              <a:t>表观</a:t>
            </a:r>
            <a:r>
              <a:rPr lang="en-US" altLang="zh-CN" sz="4000" b="1">
                <a:ea typeface="楷体_GB2312" pitchFamily="49" charset="-122"/>
              </a:rPr>
              <a:t>)</a:t>
            </a:r>
            <a:r>
              <a:rPr lang="zh-CN" altLang="en-US" sz="4000" b="1">
                <a:ea typeface="楷体_GB2312" pitchFamily="49" charset="-122"/>
              </a:rPr>
              <a:t>活化能，简称</a:t>
            </a:r>
            <a:r>
              <a:rPr lang="zh-CN" altLang="en-US" sz="4000" b="1">
                <a:solidFill>
                  <a:srgbClr val="0000FF"/>
                </a:solidFill>
                <a:ea typeface="楷体_GB2312" pitchFamily="49" charset="-122"/>
              </a:rPr>
              <a:t>活化能</a:t>
            </a:r>
            <a:r>
              <a:rPr lang="en-US" altLang="zh-CN" sz="4000" b="1">
                <a:ea typeface="楷体_GB2312" pitchFamily="49" charset="-122"/>
              </a:rPr>
              <a:t>, </a:t>
            </a:r>
          </a:p>
          <a:p>
            <a:pPr algn="just">
              <a:buFontTx/>
              <a:buNone/>
            </a:pPr>
            <a:r>
              <a:rPr lang="en-US" altLang="zh-CN" sz="4000" b="1">
                <a:ea typeface="楷体_GB2312" pitchFamily="49" charset="-122"/>
              </a:rPr>
              <a:t>   kJ</a:t>
            </a:r>
            <a:r>
              <a:rPr lang="en-US" altLang="zh-CN" sz="4000" b="1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4000" b="1">
                <a:ea typeface="楷体_GB2312" pitchFamily="49" charset="-122"/>
              </a:rPr>
              <a:t>mol</a:t>
            </a:r>
            <a:r>
              <a:rPr lang="en-US" altLang="zh-CN" sz="4000" b="1" baseline="30000">
                <a:ea typeface="楷体_GB2312" pitchFamily="49" charset="-122"/>
              </a:rPr>
              <a:t>–1 </a:t>
            </a:r>
            <a:r>
              <a:rPr lang="en-US" altLang="zh-CN" sz="4000" b="1">
                <a:ea typeface="楷体_GB2312" pitchFamily="49" charset="-122"/>
              </a:rPr>
              <a:t>(</a:t>
            </a:r>
            <a:r>
              <a:rPr lang="zh-CN" altLang="en-US" sz="4000" b="1">
                <a:ea typeface="楷体_GB2312" pitchFamily="49" charset="-122"/>
              </a:rPr>
              <a:t>用此公式计算时</a:t>
            </a:r>
            <a:r>
              <a:rPr lang="en-US" altLang="zh-CN" sz="4000" b="1">
                <a:solidFill>
                  <a:srgbClr val="0000FF"/>
                </a:solidFill>
                <a:ea typeface="楷体_GB2312" pitchFamily="49" charset="-122"/>
              </a:rPr>
              <a:t>J</a:t>
            </a:r>
            <a:r>
              <a:rPr lang="en-US" altLang="zh-CN" sz="4000" b="1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•</a:t>
            </a:r>
            <a:r>
              <a:rPr lang="en-US" altLang="zh-CN" sz="4000" b="1">
                <a:solidFill>
                  <a:srgbClr val="0000FF"/>
                </a:solidFill>
                <a:ea typeface="楷体_GB2312" pitchFamily="49" charset="-122"/>
              </a:rPr>
              <a:t>mol</a:t>
            </a:r>
            <a:r>
              <a:rPr lang="en-US" altLang="zh-CN" sz="4000" b="1" baseline="30000">
                <a:solidFill>
                  <a:srgbClr val="0000FF"/>
                </a:solidFill>
                <a:ea typeface="楷体_GB2312" pitchFamily="49" charset="-122"/>
              </a:rPr>
              <a:t>–1</a:t>
            </a:r>
            <a:r>
              <a:rPr lang="en-US" altLang="zh-CN" sz="4000" b="1" baseline="30000">
                <a:ea typeface="楷体_GB2312" pitchFamily="49" charset="-122"/>
              </a:rPr>
              <a:t> </a:t>
            </a:r>
            <a:r>
              <a:rPr lang="en-US" altLang="zh-CN" sz="4000" b="1">
                <a:ea typeface="楷体_GB2312" pitchFamily="49" charset="-122"/>
              </a:rPr>
              <a:t>);</a:t>
            </a:r>
          </a:p>
          <a:p>
            <a:pPr algn="just">
              <a:buFontTx/>
              <a:buNone/>
            </a:pPr>
            <a:r>
              <a:rPr lang="en-US" altLang="zh-CN" sz="4000" b="1" i="1">
                <a:ea typeface="楷体_GB2312" pitchFamily="49" charset="-122"/>
              </a:rPr>
              <a:t>R</a:t>
            </a:r>
            <a:r>
              <a:rPr lang="en-US" altLang="zh-CN" sz="4000" b="1">
                <a:ea typeface="楷体_GB2312" pitchFamily="49" charset="-122"/>
              </a:rPr>
              <a:t>, </a:t>
            </a:r>
            <a:r>
              <a:rPr lang="zh-CN" altLang="en-US" sz="4000" b="1">
                <a:ea typeface="楷体_GB2312" pitchFamily="49" charset="-122"/>
              </a:rPr>
              <a:t>气体常数</a:t>
            </a:r>
            <a:r>
              <a:rPr lang="en-US" altLang="zh-CN" sz="4000" b="1">
                <a:ea typeface="楷体_GB2312" pitchFamily="49" charset="-122"/>
              </a:rPr>
              <a:t>,  8.314  J</a:t>
            </a:r>
            <a:r>
              <a:rPr lang="en-US" altLang="zh-CN" sz="4000" b="1">
                <a:ea typeface="楷体_GB2312" pitchFamily="49" charset="-122"/>
                <a:sym typeface="Symbol" panose="05050102010706020507" pitchFamily="18" charset="2"/>
              </a:rPr>
              <a:t>•</a:t>
            </a:r>
            <a:r>
              <a:rPr lang="en-US" altLang="zh-CN" sz="4000" b="1">
                <a:ea typeface="楷体_GB2312" pitchFamily="49" charset="-122"/>
              </a:rPr>
              <a:t>mol</a:t>
            </a:r>
            <a:r>
              <a:rPr lang="en-US" altLang="zh-CN" sz="4000" b="1" baseline="30000">
                <a:ea typeface="楷体_GB2312" pitchFamily="49" charset="-122"/>
              </a:rPr>
              <a:t>–1</a:t>
            </a:r>
            <a:r>
              <a:rPr lang="en-US" altLang="zh-CN" sz="4000" b="1">
                <a:ea typeface="楷体_GB2312" pitchFamily="49" charset="-122"/>
                <a:sym typeface="Symbol" panose="05050102010706020507" pitchFamily="18" charset="2"/>
              </a:rPr>
              <a:t>•</a:t>
            </a:r>
            <a:r>
              <a:rPr lang="en-US" altLang="zh-CN" sz="4000" b="1">
                <a:ea typeface="楷体_GB2312" pitchFamily="49" charset="-122"/>
              </a:rPr>
              <a:t>K</a:t>
            </a:r>
            <a:r>
              <a:rPr lang="en-US" altLang="zh-CN" sz="4000" b="1" baseline="30000">
                <a:ea typeface="楷体_GB2312" pitchFamily="49" charset="-122"/>
              </a:rPr>
              <a:t>–1</a:t>
            </a:r>
            <a:r>
              <a:rPr lang="en-US" altLang="zh-CN" sz="4000" b="1">
                <a:ea typeface="楷体_GB2312" pitchFamily="49" charset="-122"/>
              </a:rPr>
              <a:t>;</a:t>
            </a:r>
          </a:p>
          <a:p>
            <a:pPr algn="just">
              <a:buFontTx/>
              <a:buNone/>
            </a:pPr>
            <a:r>
              <a:rPr lang="en-US" altLang="zh-CN" sz="4000" b="1" i="1">
                <a:ea typeface="楷体_GB2312" pitchFamily="49" charset="-122"/>
              </a:rPr>
              <a:t>T</a:t>
            </a:r>
            <a:r>
              <a:rPr lang="en-US" altLang="zh-CN" sz="4000" b="1">
                <a:ea typeface="楷体_GB2312" pitchFamily="49" charset="-122"/>
              </a:rPr>
              <a:t>, </a:t>
            </a:r>
            <a:r>
              <a:rPr lang="zh-CN" altLang="en-US" sz="4000" b="1">
                <a:ea typeface="楷体_GB2312" pitchFamily="49" charset="-122"/>
              </a:rPr>
              <a:t>绝对温度，</a:t>
            </a:r>
            <a:r>
              <a:rPr lang="en-US" altLang="zh-CN" sz="4000" b="1">
                <a:ea typeface="楷体_GB2312" pitchFamily="49" charset="-122"/>
              </a:rPr>
              <a:t>K;</a:t>
            </a:r>
          </a:p>
          <a:p>
            <a:pPr algn="just">
              <a:buFontTx/>
              <a:buNone/>
            </a:pPr>
            <a:r>
              <a:rPr lang="en-US" altLang="zh-CN" sz="4000" b="1" i="1">
                <a:ea typeface="楷体_GB2312" pitchFamily="49" charset="-122"/>
              </a:rPr>
              <a:t>A</a:t>
            </a:r>
            <a:r>
              <a:rPr lang="en-US" altLang="zh-CN" sz="4000" b="1">
                <a:ea typeface="楷体_GB2312" pitchFamily="49" charset="-122"/>
              </a:rPr>
              <a:t>, </a:t>
            </a:r>
            <a:r>
              <a:rPr lang="zh-CN" altLang="en-US" sz="4000" b="1">
                <a:ea typeface="楷体_GB2312" pitchFamily="49" charset="-122"/>
              </a:rPr>
              <a:t>频率因子</a:t>
            </a:r>
            <a:r>
              <a:rPr lang="en-US" altLang="zh-CN" sz="4000" b="1">
                <a:ea typeface="楷体_GB2312" pitchFamily="49" charset="-122"/>
              </a:rPr>
              <a:t>(</a:t>
            </a:r>
            <a:r>
              <a:rPr lang="zh-CN" altLang="en-US" sz="4000" b="1">
                <a:ea typeface="楷体_GB2312" pitchFamily="49" charset="-122"/>
              </a:rPr>
              <a:t>指前因子</a:t>
            </a:r>
            <a:r>
              <a:rPr lang="en-US" altLang="zh-CN" sz="4000" b="1">
                <a:ea typeface="楷体_GB2312" pitchFamily="49" charset="-122"/>
              </a:rPr>
              <a:t>) </a:t>
            </a:r>
            <a:r>
              <a:rPr lang="zh-CN" altLang="en-US" sz="4000" b="1"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451587" name="Object 3">
            <a:extLst>
              <a:ext uri="{FF2B5EF4-FFF2-40B4-BE49-F238E27FC236}">
                <a16:creationId xmlns:a16="http://schemas.microsoft.com/office/drawing/2014/main" id="{2B3F36D3-6FB9-44B9-ADDC-71EB01E8AC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188913"/>
          <a:ext cx="3168650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90" name="公式" r:id="rId3" imgW="647640" imgH="317160" progId="Equation.3">
                  <p:embed/>
                </p:oleObj>
              </mc:Choice>
              <mc:Fallback>
                <p:oleObj name="公式" r:id="rId3" imgW="647640" imgH="317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88913"/>
                        <a:ext cx="3168650" cy="15525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CC00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589" name="Object 5">
            <a:extLst>
              <a:ext uri="{FF2B5EF4-FFF2-40B4-BE49-F238E27FC236}">
                <a16:creationId xmlns:a16="http://schemas.microsoft.com/office/drawing/2014/main" id="{C8FA9AB5-F7D2-4D6C-9B59-7683B8E69F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260350"/>
          <a:ext cx="4535487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91" name="公式" r:id="rId5" imgW="1104840" imgH="393480" progId="Equation.3">
                  <p:embed/>
                </p:oleObj>
              </mc:Choice>
              <mc:Fallback>
                <p:oleObj name="公式" r:id="rId5" imgW="110484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60350"/>
                        <a:ext cx="4535487" cy="1612900"/>
                      </a:xfrm>
                      <a:prstGeom prst="rect">
                        <a:avLst/>
                      </a:prstGeom>
                      <a:noFill/>
                      <a:ln w="635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1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1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1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1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1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1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>
            <a:extLst>
              <a:ext uri="{FF2B5EF4-FFF2-40B4-BE49-F238E27FC236}">
                <a16:creationId xmlns:a16="http://schemas.microsoft.com/office/drawing/2014/main" id="{05D62073-4620-4E1C-BC5E-699B6C101E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88913"/>
            <a:ext cx="8713787" cy="6192837"/>
          </a:xfrm>
        </p:spPr>
        <p:txBody>
          <a:bodyPr/>
          <a:lstStyle/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CN" sz="4000" b="1"/>
              <a:t>Arrhenius</a:t>
            </a:r>
            <a:r>
              <a:rPr lang="zh-CN" altLang="en-US" sz="4000" b="1"/>
              <a:t>认为，并不是反应分子之间的任何一次直接接触</a:t>
            </a:r>
            <a:r>
              <a:rPr lang="en-US" altLang="zh-CN" sz="4000" b="1"/>
              <a:t>(</a:t>
            </a:r>
            <a:r>
              <a:rPr lang="zh-CN" altLang="en-US" sz="4000" b="1"/>
              <a:t>或碰撞</a:t>
            </a:r>
            <a:r>
              <a:rPr lang="en-US" altLang="zh-CN" sz="4000" b="1"/>
              <a:t>)</a:t>
            </a:r>
            <a:r>
              <a:rPr lang="zh-CN" altLang="en-US" sz="4000" b="1"/>
              <a:t>都能发生反应，只有那些能量足够高的分子之间的直接接触才能发生反应。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zh-CN" altLang="en-US" sz="4000" b="1"/>
              <a:t>那些</a:t>
            </a:r>
            <a:r>
              <a:rPr lang="zh-CN" altLang="en-US" sz="4000" b="1">
                <a:solidFill>
                  <a:srgbClr val="0000FF"/>
                </a:solidFill>
              </a:rPr>
              <a:t>能量高到能发生反应的分子称为“活化分子”</a:t>
            </a:r>
            <a:r>
              <a:rPr lang="zh-CN" altLang="en-US" sz="4000" b="1"/>
              <a:t>。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zh-CN" altLang="en-US" sz="4000" b="1">
                <a:solidFill>
                  <a:srgbClr val="0000FF"/>
                </a:solidFill>
              </a:rPr>
              <a:t>由非活化分子变成活化分子所需要的能量称为“</a:t>
            </a:r>
            <a:r>
              <a:rPr lang="en-US" altLang="zh-CN" sz="4000" b="1">
                <a:solidFill>
                  <a:srgbClr val="0000FF"/>
                </a:solidFill>
              </a:rPr>
              <a:t>(</a:t>
            </a:r>
            <a:r>
              <a:rPr lang="zh-CN" altLang="en-US" sz="4000" b="1">
                <a:solidFill>
                  <a:srgbClr val="0000FF"/>
                </a:solidFill>
              </a:rPr>
              <a:t>表观</a:t>
            </a:r>
            <a:r>
              <a:rPr lang="en-US" altLang="zh-CN" sz="4000" b="1">
                <a:solidFill>
                  <a:srgbClr val="0000FF"/>
                </a:solidFill>
              </a:rPr>
              <a:t>)</a:t>
            </a:r>
            <a:r>
              <a:rPr lang="zh-CN" altLang="en-US" sz="4000" b="1">
                <a:solidFill>
                  <a:srgbClr val="0000FF"/>
                </a:solidFill>
              </a:rPr>
              <a:t>活化能”</a:t>
            </a:r>
            <a:r>
              <a:rPr lang="zh-CN" altLang="en-US" sz="4000" b="1"/>
              <a:t>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2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2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>
            <a:extLst>
              <a:ext uri="{FF2B5EF4-FFF2-40B4-BE49-F238E27FC236}">
                <a16:creationId xmlns:a16="http://schemas.microsoft.com/office/drawing/2014/main" id="{FFE05A79-2E0F-45FE-9FD5-DB84329D490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773238"/>
            <a:ext cx="8713787" cy="4824412"/>
          </a:xfrm>
        </p:spPr>
        <p:txBody>
          <a:bodyPr/>
          <a:lstStyle/>
          <a:p>
            <a:pPr algn="just">
              <a:buFontTx/>
              <a:buNone/>
            </a:pPr>
            <a:r>
              <a:rPr lang="zh-CN" altLang="en-US" sz="4000" b="1">
                <a:ea typeface="楷体_GB2312" pitchFamily="49" charset="-122"/>
              </a:rPr>
              <a:t>几点说明：</a:t>
            </a:r>
          </a:p>
          <a:p>
            <a:pPr algn="just">
              <a:buFontTx/>
              <a:buNone/>
            </a:pPr>
            <a:r>
              <a:rPr lang="en-US" altLang="zh-CN" sz="4000" b="1">
                <a:ea typeface="楷体_GB2312" pitchFamily="49" charset="-122"/>
              </a:rPr>
              <a:t>(1) </a:t>
            </a:r>
            <a:r>
              <a:rPr lang="zh-CN" altLang="en-US" sz="4000" b="1">
                <a:ea typeface="楷体_GB2312" pitchFamily="49" charset="-122"/>
              </a:rPr>
              <a:t>指数项本身无量纲</a:t>
            </a:r>
            <a:r>
              <a:rPr lang="en-US" altLang="zh-CN" sz="4000" b="1">
                <a:ea typeface="楷体_GB2312" pitchFamily="49" charset="-122"/>
              </a:rPr>
              <a:t>,</a:t>
            </a:r>
          </a:p>
          <a:p>
            <a:pPr algn="just">
              <a:buFontTx/>
              <a:buNone/>
            </a:pPr>
            <a:r>
              <a:rPr lang="en-US" altLang="zh-CN" sz="4000" b="1">
                <a:ea typeface="楷体_GB2312" pitchFamily="49" charset="-122"/>
              </a:rPr>
              <a:t>       </a:t>
            </a:r>
            <a:r>
              <a:rPr lang="zh-CN" altLang="en-US" sz="4000" b="1">
                <a:solidFill>
                  <a:srgbClr val="0000FF"/>
                </a:solidFill>
                <a:ea typeface="楷体_GB2312" pitchFamily="49" charset="-122"/>
              </a:rPr>
              <a:t>频率因子</a:t>
            </a:r>
            <a:r>
              <a:rPr lang="en-US" altLang="zh-CN" sz="4000" b="1" i="1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lang="zh-CN" altLang="en-US" sz="4000" b="1">
                <a:solidFill>
                  <a:srgbClr val="0000FF"/>
                </a:solidFill>
                <a:ea typeface="楷体_GB2312" pitchFamily="49" charset="-122"/>
              </a:rPr>
              <a:t>与</a:t>
            </a:r>
            <a:r>
              <a:rPr lang="en-US" altLang="zh-CN" sz="4000" b="1" i="1">
                <a:solidFill>
                  <a:srgbClr val="0000FF"/>
                </a:solidFill>
                <a:ea typeface="楷体_GB2312" pitchFamily="49" charset="-122"/>
              </a:rPr>
              <a:t>k</a:t>
            </a:r>
            <a:r>
              <a:rPr lang="zh-CN" altLang="en-US" sz="4000" b="1">
                <a:solidFill>
                  <a:srgbClr val="0000FF"/>
                </a:solidFill>
                <a:ea typeface="楷体_GB2312" pitchFamily="49" charset="-122"/>
              </a:rPr>
              <a:t>单位相同</a:t>
            </a:r>
            <a:r>
              <a:rPr lang="en-US" altLang="zh-CN" sz="4000" b="1">
                <a:ea typeface="楷体_GB2312" pitchFamily="49" charset="-122"/>
              </a:rPr>
              <a:t>;</a:t>
            </a:r>
          </a:p>
          <a:p>
            <a:pPr algn="just">
              <a:buFontTx/>
              <a:buNone/>
            </a:pPr>
            <a:r>
              <a:rPr lang="en-US" altLang="zh-CN" sz="4000" b="1">
                <a:ea typeface="楷体_GB2312" pitchFamily="49" charset="-122"/>
              </a:rPr>
              <a:t>(2) </a:t>
            </a:r>
            <a:r>
              <a:rPr lang="zh-CN" altLang="en-US" sz="4000" b="1">
                <a:solidFill>
                  <a:srgbClr val="0000FF"/>
                </a:solidFill>
                <a:ea typeface="楷体_GB2312" pitchFamily="49" charset="-122"/>
              </a:rPr>
              <a:t>近似认为</a:t>
            </a:r>
            <a:r>
              <a:rPr lang="en-US" altLang="zh-CN" sz="4000" b="1" i="1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lang="zh-CN" altLang="en-US" sz="4000" b="1">
                <a:solidFill>
                  <a:srgbClr val="0000FF"/>
                </a:solidFill>
                <a:ea typeface="楷体_GB2312" pitchFamily="49" charset="-122"/>
              </a:rPr>
              <a:t>和</a:t>
            </a:r>
            <a:r>
              <a:rPr lang="en-US" altLang="zh-CN" sz="4000" b="1" i="1">
                <a:solidFill>
                  <a:srgbClr val="0000FF"/>
                </a:solidFill>
                <a:ea typeface="楷体_GB2312" pitchFamily="49" charset="-122"/>
              </a:rPr>
              <a:t>E</a:t>
            </a:r>
            <a:r>
              <a:rPr lang="en-US" altLang="zh-CN" sz="4000" b="1" baseline="-25000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lang="zh-CN" altLang="en-US" sz="4000" b="1">
                <a:solidFill>
                  <a:srgbClr val="0000FF"/>
                </a:solidFill>
                <a:ea typeface="楷体_GB2312" pitchFamily="49" charset="-122"/>
              </a:rPr>
              <a:t>与温度无关</a:t>
            </a:r>
            <a:r>
              <a:rPr lang="en-US" altLang="zh-CN" sz="4000" b="1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lang="zh-CN" altLang="en-US" sz="4000" b="1">
                <a:solidFill>
                  <a:srgbClr val="0000FF"/>
                </a:solidFill>
                <a:ea typeface="楷体_GB2312" pitchFamily="49" charset="-122"/>
              </a:rPr>
              <a:t>在一定的温度范围内</a:t>
            </a:r>
            <a:r>
              <a:rPr lang="en-US" altLang="zh-CN" sz="4000" b="1">
                <a:solidFill>
                  <a:srgbClr val="0000FF"/>
                </a:solidFill>
                <a:ea typeface="楷体_GB2312" pitchFamily="49" charset="-122"/>
              </a:rPr>
              <a:t>)</a:t>
            </a:r>
            <a:r>
              <a:rPr lang="en-US" altLang="zh-CN" sz="4000" b="1">
                <a:ea typeface="楷体_GB2312" pitchFamily="49" charset="-122"/>
              </a:rPr>
              <a:t>;</a:t>
            </a:r>
          </a:p>
          <a:p>
            <a:pPr algn="just">
              <a:buFontTx/>
              <a:buNone/>
            </a:pPr>
            <a:r>
              <a:rPr lang="en-US" altLang="zh-CN" sz="4000" b="1">
                <a:ea typeface="楷体_GB2312" pitchFamily="49" charset="-122"/>
              </a:rPr>
              <a:t>(3) </a:t>
            </a:r>
            <a:r>
              <a:rPr lang="zh-CN" altLang="en-US" sz="4000" b="1">
                <a:ea typeface="楷体_GB2312" pitchFamily="49" charset="-122"/>
              </a:rPr>
              <a:t>适合基元反应和具有反应级数的非基元反应。</a:t>
            </a:r>
          </a:p>
        </p:txBody>
      </p:sp>
      <p:graphicFrame>
        <p:nvGraphicFramePr>
          <p:cNvPr id="454659" name="Object 3">
            <a:extLst>
              <a:ext uri="{FF2B5EF4-FFF2-40B4-BE49-F238E27FC236}">
                <a16:creationId xmlns:a16="http://schemas.microsoft.com/office/drawing/2014/main" id="{AF0F8D37-EC96-4581-B8BA-AAC52B0206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88913"/>
          <a:ext cx="3529012" cy="160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60" name="公式" r:id="rId3" imgW="698400" imgH="317160" progId="Equation.3">
                  <p:embed/>
                </p:oleObj>
              </mc:Choice>
              <mc:Fallback>
                <p:oleObj name="公式" r:id="rId3" imgW="698400" imgH="317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88913"/>
                        <a:ext cx="3529012" cy="16017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63500">
                        <a:solidFill>
                          <a:srgbClr val="CC00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4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4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4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4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8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682" name="Picture 2" descr="4_3_17">
            <a:extLst>
              <a:ext uri="{FF2B5EF4-FFF2-40B4-BE49-F238E27FC236}">
                <a16:creationId xmlns:a16="http://schemas.microsoft.com/office/drawing/2014/main" id="{449FC722-3F7C-42E8-8D60-E7006A372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549275"/>
            <a:ext cx="3419475" cy="288448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55683" name="Rectangle 3">
            <a:extLst>
              <a:ext uri="{FF2B5EF4-FFF2-40B4-BE49-F238E27FC236}">
                <a16:creationId xmlns:a16="http://schemas.microsoft.com/office/drawing/2014/main" id="{A2C62392-0321-4785-9D06-ECB07282B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88913"/>
            <a:ext cx="6697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4000" b="1">
                <a:ea typeface="楷体_GB2312" pitchFamily="49" charset="-122"/>
              </a:rPr>
              <a:t>(4) ln</a:t>
            </a:r>
            <a:r>
              <a:rPr lang="en-US" altLang="zh-CN" sz="4000" b="1" i="1">
                <a:ea typeface="楷体_GB2312" pitchFamily="49" charset="-122"/>
              </a:rPr>
              <a:t>k</a:t>
            </a:r>
            <a:r>
              <a:rPr lang="zh-CN" altLang="en-US" sz="4000" b="1">
                <a:ea typeface="楷体_GB2312" pitchFamily="49" charset="-122"/>
              </a:rPr>
              <a:t>对</a:t>
            </a:r>
            <a:r>
              <a:rPr lang="en-US" altLang="zh-CN" sz="4000" b="1">
                <a:ea typeface="楷体_GB2312" pitchFamily="49" charset="-122"/>
              </a:rPr>
              <a:t>1/</a:t>
            </a:r>
            <a:r>
              <a:rPr lang="en-US" altLang="zh-CN" sz="4000" b="1" i="1">
                <a:ea typeface="楷体_GB2312" pitchFamily="49" charset="-122"/>
              </a:rPr>
              <a:t>T</a:t>
            </a:r>
            <a:r>
              <a:rPr lang="en-US" altLang="zh-CN" sz="4000" b="1">
                <a:ea typeface="楷体_GB2312" pitchFamily="49" charset="-122"/>
              </a:rPr>
              <a:t> </a:t>
            </a:r>
            <a:r>
              <a:rPr lang="zh-CN" altLang="en-US" sz="4000" b="1">
                <a:ea typeface="楷体_GB2312" pitchFamily="49" charset="-122"/>
              </a:rPr>
              <a:t>作图，得一直线</a:t>
            </a:r>
            <a:r>
              <a:rPr lang="en-US" altLang="zh-CN" sz="4000" b="1">
                <a:ea typeface="楷体_GB2312" pitchFamily="49" charset="-122"/>
              </a:rPr>
              <a:t>.  </a:t>
            </a:r>
          </a:p>
        </p:txBody>
      </p:sp>
      <p:sp>
        <p:nvSpPr>
          <p:cNvPr id="455686" name="Rectangle 6">
            <a:extLst>
              <a:ext uri="{FF2B5EF4-FFF2-40B4-BE49-F238E27FC236}">
                <a16:creationId xmlns:a16="http://schemas.microsoft.com/office/drawing/2014/main" id="{9DABC0BB-E89E-472C-9380-13FF7FED6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3644900"/>
            <a:ext cx="352742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直线斜率的绝对值大的反应活化能大</a:t>
            </a:r>
          </a:p>
        </p:txBody>
      </p:sp>
      <p:graphicFrame>
        <p:nvGraphicFramePr>
          <p:cNvPr id="455687" name="Object 7">
            <a:extLst>
              <a:ext uri="{FF2B5EF4-FFF2-40B4-BE49-F238E27FC236}">
                <a16:creationId xmlns:a16="http://schemas.microsoft.com/office/drawing/2014/main" id="{63414E11-382C-4B7F-BEEA-B10A0E85C3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924175"/>
          <a:ext cx="3241675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691" name="公式" r:id="rId4" imgW="787320" imgH="393480" progId="Equation.3">
                  <p:embed/>
                </p:oleObj>
              </mc:Choice>
              <mc:Fallback>
                <p:oleObj name="公式" r:id="rId4" imgW="78732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924175"/>
                        <a:ext cx="3241675" cy="161766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688" name="AutoShape 8">
            <a:extLst>
              <a:ext uri="{FF2B5EF4-FFF2-40B4-BE49-F238E27FC236}">
                <a16:creationId xmlns:a16="http://schemas.microsoft.com/office/drawing/2014/main" id="{AC7E1416-2B56-4190-A0A8-6335910A0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765175"/>
            <a:ext cx="1079500" cy="504825"/>
          </a:xfrm>
          <a:prstGeom prst="wedgeRectCallout">
            <a:avLst>
              <a:gd name="adj1" fmla="val -63384"/>
              <a:gd name="adj2" fmla="val 146542"/>
            </a:avLst>
          </a:prstGeom>
          <a:noFill/>
          <a:ln w="9525">
            <a:solidFill>
              <a:srgbClr val="CC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22288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3200" b="1">
                <a:solidFill>
                  <a:srgbClr val="CC0066"/>
                </a:solidFill>
              </a:rPr>
              <a:t>截距</a:t>
            </a:r>
          </a:p>
        </p:txBody>
      </p:sp>
      <p:sp>
        <p:nvSpPr>
          <p:cNvPr id="455689" name="Text Box 9">
            <a:extLst>
              <a:ext uri="{FF2B5EF4-FFF2-40B4-BE49-F238E27FC236}">
                <a16:creationId xmlns:a16="http://schemas.microsoft.com/office/drawing/2014/main" id="{BD19A8F5-F1A2-4921-8D2E-ED98DD71A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5589588"/>
            <a:ext cx="33131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1143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sz="3600" b="1" i="1">
                <a:solidFill>
                  <a:srgbClr val="FF0000"/>
                </a:solidFill>
              </a:rPr>
              <a:t>E</a:t>
            </a:r>
            <a:r>
              <a:rPr lang="en-US" altLang="zh-CN" sz="3600" b="1" baseline="-25000">
                <a:solidFill>
                  <a:srgbClr val="FF0000"/>
                </a:solidFill>
              </a:rPr>
              <a:t>a</a:t>
            </a:r>
            <a:r>
              <a:rPr lang="en-US" altLang="zh-CN" sz="3600" b="1">
                <a:solidFill>
                  <a:srgbClr val="FF0000"/>
                </a:solidFill>
              </a:rPr>
              <a:t>(II) &gt; </a:t>
            </a:r>
            <a:r>
              <a:rPr lang="en-US" altLang="zh-CN" sz="3600" b="1" i="1">
                <a:solidFill>
                  <a:srgbClr val="FF0000"/>
                </a:solidFill>
              </a:rPr>
              <a:t>E</a:t>
            </a:r>
            <a:r>
              <a:rPr lang="en-US" altLang="zh-CN" sz="3600" b="1" baseline="-25000">
                <a:solidFill>
                  <a:srgbClr val="FF0000"/>
                </a:solidFill>
              </a:rPr>
              <a:t>a</a:t>
            </a:r>
            <a:r>
              <a:rPr lang="en-US" altLang="zh-CN" sz="3600" b="1">
                <a:solidFill>
                  <a:srgbClr val="FF0000"/>
                </a:solidFill>
              </a:rPr>
              <a:t>(I)</a:t>
            </a:r>
          </a:p>
        </p:txBody>
      </p:sp>
      <p:graphicFrame>
        <p:nvGraphicFramePr>
          <p:cNvPr id="455690" name="Object 10">
            <a:extLst>
              <a:ext uri="{FF2B5EF4-FFF2-40B4-BE49-F238E27FC236}">
                <a16:creationId xmlns:a16="http://schemas.microsoft.com/office/drawing/2014/main" id="{737F9994-5281-429F-B1B4-80DACCC4C1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1052513"/>
          <a:ext cx="4535488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692" name="公式" r:id="rId6" imgW="1104840" imgH="393480" progId="Equation.3">
                  <p:embed/>
                </p:oleObj>
              </mc:Choice>
              <mc:Fallback>
                <p:oleObj name="公式" r:id="rId6" imgW="110484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052513"/>
                        <a:ext cx="4535488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5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5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5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5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55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55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6" grpId="0"/>
      <p:bldP spid="455688" grpId="0" animBg="1"/>
      <p:bldP spid="45568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700" name="Picture 4">
            <a:extLst>
              <a:ext uri="{FF2B5EF4-FFF2-40B4-BE49-F238E27FC236}">
                <a16:creationId xmlns:a16="http://schemas.microsoft.com/office/drawing/2014/main" id="{73FB69E7-7726-4784-B0AC-78A7D7EF9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856662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5701" name="Picture 5">
            <a:extLst>
              <a:ext uri="{FF2B5EF4-FFF2-40B4-BE49-F238E27FC236}">
                <a16:creationId xmlns:a16="http://schemas.microsoft.com/office/drawing/2014/main" id="{E916F79B-4410-41CE-A7D5-784C5A982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068638"/>
            <a:ext cx="3816350" cy="205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5703" name="Rectangle 12">
            <a:extLst>
              <a:ext uri="{FF2B5EF4-FFF2-40B4-BE49-F238E27FC236}">
                <a16:creationId xmlns:a16="http://schemas.microsoft.com/office/drawing/2014/main" id="{18FE60BF-E5B7-4724-BC00-15A6F435D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229225"/>
            <a:ext cx="8280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4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化学动力学：</a:t>
            </a:r>
            <a:r>
              <a:rPr kumimoji="0" lang="zh-CN" altLang="en-US" sz="4000" b="1">
                <a:solidFill>
                  <a:srgbClr val="0033CC"/>
                </a:solidFill>
                <a:latin typeface="Arial" panose="020B0604020202020204" pitchFamily="34" charset="0"/>
                <a:ea typeface="楷体_GB2312" pitchFamily="49" charset="-122"/>
              </a:rPr>
              <a:t>研究化学反应速率和机理的学科。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8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>
            <a:extLst>
              <a:ext uri="{FF2B5EF4-FFF2-40B4-BE49-F238E27FC236}">
                <a16:creationId xmlns:a16="http://schemas.microsoft.com/office/drawing/2014/main" id="{EE44B7AE-F55E-4C93-82F6-451EBE357E4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5888"/>
            <a:ext cx="8496300" cy="2808287"/>
          </a:xfrm>
        </p:spPr>
        <p:txBody>
          <a:bodyPr/>
          <a:lstStyle/>
          <a:p>
            <a:pPr algn="just">
              <a:lnSpc>
                <a:spcPct val="110000"/>
              </a:lnSpc>
              <a:buFontTx/>
              <a:buNone/>
            </a:pPr>
            <a:r>
              <a:rPr lang="en-US" altLang="zh-CN" sz="4000" b="1">
                <a:ea typeface="楷体_GB2312" pitchFamily="49" charset="-122"/>
              </a:rPr>
              <a:t>(5) </a:t>
            </a:r>
            <a:r>
              <a:rPr lang="zh-CN" altLang="en-US" sz="4000" b="1">
                <a:ea typeface="楷体_GB2312" pitchFamily="49" charset="-122"/>
              </a:rPr>
              <a:t>不同的化学反应有不同的活化能。对于同一反应，如果已知某反应的活化能</a:t>
            </a:r>
            <a:r>
              <a:rPr lang="en-US" altLang="zh-CN" sz="4000" b="1" i="1">
                <a:ea typeface="楷体_GB2312" pitchFamily="49" charset="-122"/>
              </a:rPr>
              <a:t>E</a:t>
            </a:r>
            <a:r>
              <a:rPr lang="en-US" altLang="zh-CN" sz="4000" b="1" baseline="-25000">
                <a:ea typeface="楷体_GB2312" pitchFamily="49" charset="-122"/>
              </a:rPr>
              <a:t>a</a:t>
            </a:r>
            <a:r>
              <a:rPr lang="zh-CN" altLang="en-US" sz="4000" b="1">
                <a:ea typeface="楷体_GB2312" pitchFamily="49" charset="-122"/>
              </a:rPr>
              <a:t>，便可利用阿仑尼乌斯公式计算不同温度下的速率常数。</a:t>
            </a:r>
          </a:p>
        </p:txBody>
      </p:sp>
      <p:graphicFrame>
        <p:nvGraphicFramePr>
          <p:cNvPr id="516099" name="Object 3">
            <a:extLst>
              <a:ext uri="{FF2B5EF4-FFF2-40B4-BE49-F238E27FC236}">
                <a16:creationId xmlns:a16="http://schemas.microsoft.com/office/drawing/2014/main" id="{7262AF83-41C6-428E-AF08-453CB5647C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2924175"/>
          <a:ext cx="5903912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02" name="公式" r:id="rId3" imgW="1498320" imgH="431640" progId="Equation.3">
                  <p:embed/>
                </p:oleObj>
              </mc:Choice>
              <mc:Fallback>
                <p:oleObj name="公式" r:id="rId3" imgW="149832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924175"/>
                        <a:ext cx="5903912" cy="169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00" name="Object 4">
            <a:extLst>
              <a:ext uri="{FF2B5EF4-FFF2-40B4-BE49-F238E27FC236}">
                <a16:creationId xmlns:a16="http://schemas.microsoft.com/office/drawing/2014/main" id="{BEF980F3-16BA-45A6-9500-6E109CBCF8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4652963"/>
          <a:ext cx="6264275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03" name="公式" r:id="rId5" imgW="1638000" imgH="457200" progId="Equation.3">
                  <p:embed/>
                </p:oleObj>
              </mc:Choice>
              <mc:Fallback>
                <p:oleObj name="公式" r:id="rId5" imgW="16380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652963"/>
                        <a:ext cx="6264275" cy="17478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101" name="Text Box 5">
            <a:extLst>
              <a:ext uri="{FF2B5EF4-FFF2-40B4-BE49-F238E27FC236}">
                <a16:creationId xmlns:a16="http://schemas.microsoft.com/office/drawing/2014/main" id="{BD35AFB0-3E7C-4677-BBC9-A4680A0E3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150" y="3213100"/>
            <a:ext cx="2303463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1338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0" lang="zh-CN" altLang="en-US" sz="3200" b="1">
                <a:solidFill>
                  <a:srgbClr val="FF0000"/>
                </a:solidFill>
                <a:ea typeface="楷体_GB2312" pitchFamily="49" charset="-122"/>
              </a:rPr>
              <a:t>活化能 </a:t>
            </a:r>
            <a:r>
              <a:rPr kumimoji="0" lang="en-US" altLang="zh-CN" sz="3200" b="1" i="1">
                <a:solidFill>
                  <a:srgbClr val="FF0000"/>
                </a:solidFill>
                <a:ea typeface="楷体_GB2312" pitchFamily="49" charset="-122"/>
              </a:rPr>
              <a:t>E</a:t>
            </a:r>
            <a:r>
              <a:rPr kumimoji="0" lang="en-US" altLang="zh-CN" sz="3200" b="1" baseline="-25000">
                <a:solidFill>
                  <a:srgbClr val="FF0000"/>
                </a:solidFill>
                <a:ea typeface="楷体_GB2312" pitchFamily="49" charset="-122"/>
              </a:rPr>
              <a:t>a </a:t>
            </a:r>
            <a:r>
              <a:rPr kumimoji="0" lang="zh-CN" altLang="en-US" sz="3200" b="1">
                <a:solidFill>
                  <a:srgbClr val="FF0000"/>
                </a:solidFill>
                <a:ea typeface="楷体_GB2312" pitchFamily="49" charset="-122"/>
              </a:rPr>
              <a:t>为正值，</a:t>
            </a:r>
            <a:r>
              <a:rPr kumimoji="0" lang="zh-CN" altLang="en-US" sz="3200" b="1">
                <a:solidFill>
                  <a:srgbClr val="000099"/>
                </a:solidFill>
                <a:ea typeface="楷体_GB2312" pitchFamily="49" charset="-122"/>
              </a:rPr>
              <a:t>而反应焓变可为负值也可为正值。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6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6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0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>
            <a:extLst>
              <a:ext uri="{FF2B5EF4-FFF2-40B4-BE49-F238E27FC236}">
                <a16:creationId xmlns:a16="http://schemas.microsoft.com/office/drawing/2014/main" id="{E6E0D564-828D-44FD-AD0A-99233E3BB8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2276475"/>
            <a:ext cx="8569325" cy="4248150"/>
          </a:xfrm>
        </p:spPr>
        <p:txBody>
          <a:bodyPr/>
          <a:lstStyle/>
          <a:p>
            <a:pPr marL="609600" indent="-609600" algn="just">
              <a:lnSpc>
                <a:spcPct val="110000"/>
              </a:lnSpc>
              <a:buFontTx/>
              <a:buNone/>
            </a:pPr>
            <a:r>
              <a:rPr lang="en-US" altLang="zh-CN" sz="3600" b="1">
                <a:sym typeface="Symbol" panose="05050102010706020507" pitchFamily="18" charset="2"/>
              </a:rPr>
              <a:t>(6) </a:t>
            </a:r>
            <a:r>
              <a:rPr lang="zh-CN" altLang="en-US" sz="3600" b="1">
                <a:sym typeface="Symbol" panose="05050102010706020507" pitchFamily="18" charset="2"/>
              </a:rPr>
              <a:t>对同一反应，升高一定温度时 </a:t>
            </a:r>
            <a:r>
              <a:rPr lang="en-US" altLang="zh-CN" sz="3600" b="1">
                <a:sym typeface="Symbol" panose="05050102010706020507" pitchFamily="18" charset="2"/>
              </a:rPr>
              <a:t>[</a:t>
            </a:r>
            <a:r>
              <a:rPr lang="zh-CN" altLang="en-US" sz="3600" b="1">
                <a:sym typeface="Symbol" panose="05050102010706020507" pitchFamily="18" charset="2"/>
              </a:rPr>
              <a:t>即</a:t>
            </a:r>
            <a:r>
              <a:rPr lang="en-US" altLang="zh-CN" sz="3600" b="1">
                <a:sym typeface="Symbol" panose="05050102010706020507" pitchFamily="18" charset="2"/>
              </a:rPr>
              <a:t>(</a:t>
            </a:r>
            <a:r>
              <a:rPr lang="en-US" altLang="zh-CN" sz="3600" b="1" i="1">
                <a:sym typeface="Symbol" panose="05050102010706020507" pitchFamily="18" charset="2"/>
              </a:rPr>
              <a:t>T</a:t>
            </a:r>
            <a:r>
              <a:rPr lang="en-US" altLang="zh-CN" sz="3600" b="1" baseline="-25000">
                <a:sym typeface="Symbol" panose="05050102010706020507" pitchFamily="18" charset="2"/>
              </a:rPr>
              <a:t>2</a:t>
            </a:r>
            <a:r>
              <a:rPr lang="en-US" altLang="zh-CN" sz="3600" b="1"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zh-CN" sz="3600" b="1" i="1">
                <a:sym typeface="Symbol" panose="05050102010706020507" pitchFamily="18" charset="2"/>
              </a:rPr>
              <a:t>T</a:t>
            </a:r>
            <a:r>
              <a:rPr lang="en-US" altLang="zh-CN" sz="3600" b="1" baseline="-25000">
                <a:sym typeface="Symbol" panose="05050102010706020507" pitchFamily="18" charset="2"/>
              </a:rPr>
              <a:t>1</a:t>
            </a:r>
            <a:r>
              <a:rPr lang="en-US" altLang="zh-CN" sz="3600" b="1">
                <a:sym typeface="Symbol" panose="05050102010706020507" pitchFamily="18" charset="2"/>
              </a:rPr>
              <a:t>)</a:t>
            </a:r>
            <a:r>
              <a:rPr lang="zh-CN" altLang="en-US" sz="3600" b="1">
                <a:sym typeface="Symbol" panose="05050102010706020507" pitchFamily="18" charset="2"/>
              </a:rPr>
              <a:t>一定</a:t>
            </a:r>
            <a:r>
              <a:rPr lang="en-US" altLang="zh-CN" sz="3600" b="1">
                <a:sym typeface="Symbol" panose="05050102010706020507" pitchFamily="18" charset="2"/>
              </a:rPr>
              <a:t>]</a:t>
            </a:r>
            <a:r>
              <a:rPr lang="zh-CN" altLang="en-US" sz="3600" b="1">
                <a:sym typeface="Symbol" panose="05050102010706020507" pitchFamily="18" charset="2"/>
              </a:rPr>
              <a:t>，在低温区</a:t>
            </a:r>
            <a:r>
              <a:rPr lang="en-US" altLang="zh-CN" sz="3600" b="1" i="1">
                <a:sym typeface="Symbol" panose="05050102010706020507" pitchFamily="18" charset="2"/>
              </a:rPr>
              <a:t>k</a:t>
            </a:r>
            <a:r>
              <a:rPr lang="zh-CN" altLang="en-US" sz="3600" b="1">
                <a:sym typeface="Symbol" panose="05050102010706020507" pitchFamily="18" charset="2"/>
              </a:rPr>
              <a:t>值增大的倍数多，而在高温区</a:t>
            </a:r>
            <a:r>
              <a:rPr lang="en-US" altLang="zh-CN" sz="3600" b="1" i="1">
                <a:sym typeface="Symbol" panose="05050102010706020507" pitchFamily="18" charset="2"/>
              </a:rPr>
              <a:t>k</a:t>
            </a:r>
            <a:r>
              <a:rPr lang="zh-CN" altLang="en-US" sz="3600" b="1">
                <a:sym typeface="Symbol" panose="05050102010706020507" pitchFamily="18" charset="2"/>
              </a:rPr>
              <a:t>值增大的倍数少；即</a:t>
            </a:r>
            <a:r>
              <a:rPr lang="zh-CN" altLang="en-US" sz="3600" b="1">
                <a:solidFill>
                  <a:srgbClr val="CC0066"/>
                </a:solidFill>
                <a:sym typeface="Symbol" panose="05050102010706020507" pitchFamily="18" charset="2"/>
              </a:rPr>
              <a:t>在低温区内反应速率随温度的变化更敏感</a:t>
            </a:r>
            <a:r>
              <a:rPr lang="zh-CN" altLang="en-US" sz="3600" b="1">
                <a:sym typeface="Symbol" panose="05050102010706020507" pitchFamily="18" charset="2"/>
              </a:rPr>
              <a:t>。所以，对于原本反应温度不高的反应，</a:t>
            </a:r>
            <a:r>
              <a:rPr lang="zh-CN" altLang="en-US" sz="3600" b="1">
                <a:solidFill>
                  <a:srgbClr val="0000FF"/>
                </a:solidFill>
                <a:sym typeface="Symbol" panose="05050102010706020507" pitchFamily="18" charset="2"/>
              </a:rPr>
              <a:t>可采用升温的办法提高反应速率</a:t>
            </a:r>
            <a:r>
              <a:rPr lang="zh-CN" altLang="en-US" sz="3600" b="1">
                <a:sym typeface="Symbol" panose="05050102010706020507" pitchFamily="18" charset="2"/>
              </a:rPr>
              <a:t>。</a:t>
            </a:r>
          </a:p>
        </p:txBody>
      </p:sp>
      <p:graphicFrame>
        <p:nvGraphicFramePr>
          <p:cNvPr id="460803" name="Object 3">
            <a:extLst>
              <a:ext uri="{FF2B5EF4-FFF2-40B4-BE49-F238E27FC236}">
                <a16:creationId xmlns:a16="http://schemas.microsoft.com/office/drawing/2014/main" id="{C2DFE39D-FD9D-4F89-97E3-6B4F39A27A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836613"/>
          <a:ext cx="4968875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05" name="公式" r:id="rId3" imgW="1498320" imgH="431640" progId="Equation.3">
                  <p:embed/>
                </p:oleObj>
              </mc:Choice>
              <mc:Fallback>
                <p:oleObj name="公式" r:id="rId3" imgW="149832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836613"/>
                        <a:ext cx="4968875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CC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>
            <a:extLst>
              <a:ext uri="{FF2B5EF4-FFF2-40B4-BE49-F238E27FC236}">
                <a16:creationId xmlns:a16="http://schemas.microsoft.com/office/drawing/2014/main" id="{11C96FCD-3400-4372-8559-E1CD19AEC14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2060575"/>
            <a:ext cx="8640762" cy="4275138"/>
          </a:xfrm>
        </p:spPr>
        <p:txBody>
          <a:bodyPr/>
          <a:lstStyle/>
          <a:p>
            <a:pPr marL="609600" indent="-609600" algn="just">
              <a:lnSpc>
                <a:spcPct val="110000"/>
              </a:lnSpc>
              <a:buFontTx/>
              <a:buNone/>
            </a:pPr>
            <a:r>
              <a:rPr lang="en-US" altLang="zh-CN" sz="3600" b="1"/>
              <a:t>(7) </a:t>
            </a:r>
            <a:r>
              <a:rPr lang="zh-CN" altLang="en-US" sz="3600" b="1"/>
              <a:t>对于</a:t>
            </a:r>
            <a:r>
              <a:rPr lang="en-US" altLang="zh-CN" sz="3600" b="1" i="1"/>
              <a:t>E</a:t>
            </a:r>
            <a:r>
              <a:rPr lang="en-US" altLang="zh-CN" sz="3600" b="1" baseline="-25000"/>
              <a:t>a</a:t>
            </a:r>
            <a:r>
              <a:rPr lang="zh-CN" altLang="en-US" sz="3600" b="1"/>
              <a:t>不同的反应，在相同的温度区段升高相同温度时，</a:t>
            </a:r>
            <a:r>
              <a:rPr lang="en-US" altLang="zh-CN" sz="3600" b="1" i="1">
                <a:solidFill>
                  <a:srgbClr val="CC0066"/>
                </a:solidFill>
              </a:rPr>
              <a:t>E</a:t>
            </a:r>
            <a:r>
              <a:rPr lang="en-US" altLang="zh-CN" sz="3600" b="1" baseline="-25000">
                <a:solidFill>
                  <a:srgbClr val="CC0066"/>
                </a:solidFill>
              </a:rPr>
              <a:t>a</a:t>
            </a:r>
            <a:r>
              <a:rPr lang="zh-CN" altLang="en-US" sz="3600" b="1">
                <a:solidFill>
                  <a:srgbClr val="CC0066"/>
                </a:solidFill>
              </a:rPr>
              <a:t>大的反应，其</a:t>
            </a:r>
            <a:r>
              <a:rPr lang="en-US" altLang="zh-CN" sz="3600" b="1" i="1">
                <a:solidFill>
                  <a:srgbClr val="CC0066"/>
                </a:solidFill>
              </a:rPr>
              <a:t>k</a:t>
            </a:r>
            <a:r>
              <a:rPr lang="zh-CN" altLang="en-US" sz="3600" b="1">
                <a:solidFill>
                  <a:srgbClr val="CC0066"/>
                </a:solidFill>
              </a:rPr>
              <a:t>值增加倍数多</a:t>
            </a:r>
            <a:r>
              <a:rPr lang="zh-CN" altLang="en-US" sz="3600" b="1"/>
              <a:t>；</a:t>
            </a:r>
            <a:r>
              <a:rPr lang="en-US" altLang="zh-CN" sz="3600" b="1" i="1"/>
              <a:t>E</a:t>
            </a:r>
            <a:r>
              <a:rPr lang="en-US" altLang="zh-CN" sz="3600" b="1" baseline="-25000"/>
              <a:t>a</a:t>
            </a:r>
            <a:r>
              <a:rPr lang="zh-CN" altLang="en-US" sz="3600" b="1"/>
              <a:t>小的反应，其</a:t>
            </a:r>
            <a:r>
              <a:rPr lang="en-US" altLang="zh-CN" sz="3600" b="1" i="1"/>
              <a:t>k</a:t>
            </a:r>
            <a:r>
              <a:rPr lang="zh-CN" altLang="en-US" sz="3600" b="1"/>
              <a:t>值增加倍数少。</a:t>
            </a:r>
            <a:r>
              <a:rPr lang="zh-CN" altLang="en-US" sz="3600" b="1">
                <a:sym typeface="Symbol" panose="05050102010706020507" pitchFamily="18" charset="2"/>
              </a:rPr>
              <a:t>因此</a:t>
            </a:r>
            <a:r>
              <a:rPr lang="zh-CN" altLang="en-US" sz="3600" b="1">
                <a:solidFill>
                  <a:srgbClr val="0000FF"/>
                </a:solidFill>
                <a:sym typeface="Symbol" panose="05050102010706020507" pitchFamily="18" charset="2"/>
              </a:rPr>
              <a:t>升高温度对反应慢</a:t>
            </a:r>
            <a:r>
              <a:rPr lang="en-US" altLang="zh-CN" sz="3600" b="1">
                <a:solidFill>
                  <a:srgbClr val="0000FF"/>
                </a:solidFill>
                <a:sym typeface="Symbol" panose="05050102010706020507" pitchFamily="18" charset="2"/>
              </a:rPr>
              <a:t>(</a:t>
            </a:r>
            <a:r>
              <a:rPr lang="en-US" altLang="zh-CN" sz="3600" b="1" i="1">
                <a:solidFill>
                  <a:srgbClr val="0000FF"/>
                </a:solidFill>
                <a:sym typeface="Symbol" panose="05050102010706020507" pitchFamily="18" charset="2"/>
              </a:rPr>
              <a:t>E</a:t>
            </a:r>
            <a:r>
              <a:rPr lang="en-US" altLang="zh-CN" sz="3600" b="1" baseline="-25000">
                <a:solidFill>
                  <a:srgbClr val="0000FF"/>
                </a:solidFill>
                <a:sym typeface="Symbol" panose="05050102010706020507" pitchFamily="18" charset="2"/>
              </a:rPr>
              <a:t>a</a:t>
            </a:r>
            <a:r>
              <a:rPr lang="zh-CN" altLang="en-US" sz="3600" b="1">
                <a:solidFill>
                  <a:srgbClr val="0000FF"/>
                </a:solidFill>
                <a:sym typeface="Symbol" panose="05050102010706020507" pitchFamily="18" charset="2"/>
              </a:rPr>
              <a:t>大</a:t>
            </a:r>
            <a:r>
              <a:rPr lang="en-US" altLang="zh-CN" sz="3600" b="1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r>
              <a:rPr lang="zh-CN" altLang="en-US" sz="3600" b="1">
                <a:solidFill>
                  <a:srgbClr val="0000FF"/>
                </a:solidFill>
                <a:sym typeface="Symbol" panose="05050102010706020507" pitchFamily="18" charset="2"/>
              </a:rPr>
              <a:t>的反应有明显的作用</a:t>
            </a:r>
            <a:r>
              <a:rPr lang="zh-CN" altLang="en-US" sz="3600" b="1">
                <a:sym typeface="Symbol" panose="05050102010706020507" pitchFamily="18" charset="2"/>
              </a:rPr>
              <a:t>。</a:t>
            </a:r>
            <a:r>
              <a:rPr lang="zh-CN" altLang="en-US" sz="3600" b="1"/>
              <a:t>另外，对</a:t>
            </a:r>
            <a:r>
              <a:rPr lang="en-US" altLang="zh-CN" sz="3600" b="1" i="1"/>
              <a:t>E</a:t>
            </a:r>
            <a:r>
              <a:rPr lang="en-US" altLang="zh-CN" sz="3600" b="1" baseline="-25000"/>
              <a:t>a</a:t>
            </a:r>
            <a:r>
              <a:rPr lang="zh-CN" altLang="en-US" sz="3600" b="1"/>
              <a:t>大的反应</a:t>
            </a:r>
            <a:r>
              <a:rPr lang="zh-CN" altLang="en-US" sz="3600" b="1">
                <a:solidFill>
                  <a:srgbClr val="0000FF"/>
                </a:solidFill>
              </a:rPr>
              <a:t>采用催化剂</a:t>
            </a:r>
            <a:r>
              <a:rPr lang="zh-CN" altLang="en-US" sz="3600" b="1"/>
              <a:t>更有实际意义。</a:t>
            </a:r>
          </a:p>
        </p:txBody>
      </p:sp>
      <p:graphicFrame>
        <p:nvGraphicFramePr>
          <p:cNvPr id="461827" name="Object 3">
            <a:extLst>
              <a:ext uri="{FF2B5EF4-FFF2-40B4-BE49-F238E27FC236}">
                <a16:creationId xmlns:a16="http://schemas.microsoft.com/office/drawing/2014/main" id="{6CEDE6C8-185B-492E-88C7-2B47B34D20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88913"/>
          <a:ext cx="5684838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28" name="公式" r:id="rId3" imgW="1498320" imgH="431640" progId="Equation.3">
                  <p:embed/>
                </p:oleObj>
              </mc:Choice>
              <mc:Fallback>
                <p:oleObj name="公式" r:id="rId3" imgW="149832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88913"/>
                        <a:ext cx="5684838" cy="16351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1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>
            <a:extLst>
              <a:ext uri="{FF2B5EF4-FFF2-40B4-BE49-F238E27FC236}">
                <a16:creationId xmlns:a16="http://schemas.microsoft.com/office/drawing/2014/main" id="{561BBEAF-7A38-496D-A105-596FBDB81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476250"/>
            <a:ext cx="8424862" cy="5545138"/>
          </a:xfrm>
        </p:spPr>
        <p:txBody>
          <a:bodyPr/>
          <a:lstStyle/>
          <a:p>
            <a:pPr algn="just">
              <a:lnSpc>
                <a:spcPct val="110000"/>
              </a:lnSpc>
              <a:buFontTx/>
              <a:buNone/>
            </a:pPr>
            <a:r>
              <a:rPr lang="zh-CN" altLang="en-US" sz="4000" b="1"/>
              <a:t>例</a:t>
            </a:r>
            <a:r>
              <a:rPr lang="en-US" altLang="zh-CN" sz="4000" b="1"/>
              <a:t>2.6 </a:t>
            </a:r>
            <a:r>
              <a:rPr lang="zh-CN" altLang="en-US" sz="4000" b="1"/>
              <a:t>在 </a:t>
            </a:r>
            <a:r>
              <a:rPr lang="en-US" altLang="zh-CN" sz="4000" b="1"/>
              <a:t>301 K </a:t>
            </a:r>
            <a:r>
              <a:rPr lang="zh-CN" altLang="en-US" sz="4000" b="1"/>
              <a:t>时，鲜牛奶约 </a:t>
            </a:r>
            <a:r>
              <a:rPr lang="en-US" altLang="zh-CN" sz="4000" b="1"/>
              <a:t>4 </a:t>
            </a:r>
            <a:r>
              <a:rPr lang="zh-CN" altLang="en-US" sz="4000" b="1"/>
              <a:t>小时变酸，但在 </a:t>
            </a:r>
            <a:r>
              <a:rPr lang="en-US" altLang="zh-CN" sz="4000" b="1"/>
              <a:t>278 K </a:t>
            </a:r>
            <a:r>
              <a:rPr lang="zh-CN" altLang="en-US" sz="4000" b="1"/>
              <a:t>的冰箱内，鲜牛奶可保持 </a:t>
            </a:r>
            <a:r>
              <a:rPr lang="en-US" altLang="zh-CN" sz="4000" b="1"/>
              <a:t>48 h </a:t>
            </a:r>
            <a:r>
              <a:rPr lang="zh-CN" altLang="en-US" sz="4000" b="1"/>
              <a:t>才变酸，设在该条件下牛奶变酸的反应速率与变酸时间成反比，试估算在该条件下牛奶变酸反应的 </a:t>
            </a:r>
            <a:r>
              <a:rPr lang="en-US" altLang="zh-CN" sz="4000" b="1" i="1"/>
              <a:t>E</a:t>
            </a:r>
            <a:r>
              <a:rPr lang="en-US" altLang="zh-CN" sz="4000" b="1" baseline="-25000"/>
              <a:t>a</a:t>
            </a:r>
            <a:r>
              <a:rPr lang="en-US" altLang="zh-CN" sz="4000" b="1"/>
              <a:t> </a:t>
            </a:r>
            <a:r>
              <a:rPr lang="zh-CN" altLang="en-US" sz="4000" b="1"/>
              <a:t>；若温度从 </a:t>
            </a:r>
            <a:r>
              <a:rPr lang="en-US" altLang="zh-CN" sz="4000" b="1"/>
              <a:t>288 K </a:t>
            </a:r>
            <a:r>
              <a:rPr lang="zh-CN" altLang="en-US" sz="4000" b="1"/>
              <a:t>升高到 </a:t>
            </a:r>
            <a:r>
              <a:rPr lang="en-US" altLang="zh-CN" sz="4000" b="1"/>
              <a:t>298 K </a:t>
            </a:r>
            <a:r>
              <a:rPr lang="zh-CN" altLang="en-US" sz="4000" b="1"/>
              <a:t>，则牛奶变酸反应速率将反生怎样的变化？     </a:t>
            </a:r>
            <a:r>
              <a:rPr lang="en-US" altLang="zh-CN" sz="4000" b="1">
                <a:solidFill>
                  <a:srgbClr val="0000FF"/>
                </a:solidFill>
              </a:rPr>
              <a:t>(P54</a:t>
            </a:r>
            <a:r>
              <a:rPr lang="zh-CN" altLang="en-US" sz="4000" b="1">
                <a:solidFill>
                  <a:srgbClr val="0000FF"/>
                </a:solidFill>
              </a:rPr>
              <a:t>例</a:t>
            </a:r>
            <a:r>
              <a:rPr lang="en-US" altLang="zh-CN" sz="4000" b="1">
                <a:solidFill>
                  <a:srgbClr val="0000FF"/>
                </a:solidFill>
              </a:rPr>
              <a:t>2.9)</a:t>
            </a:r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>
            <a:extLst>
              <a:ext uri="{FF2B5EF4-FFF2-40B4-BE49-F238E27FC236}">
                <a16:creationId xmlns:a16="http://schemas.microsoft.com/office/drawing/2014/main" id="{6E2B6422-A310-485E-B942-700B27BD34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188913"/>
            <a:ext cx="1870075" cy="700087"/>
          </a:xfrm>
        </p:spPr>
        <p:txBody>
          <a:bodyPr/>
          <a:lstStyle/>
          <a:p>
            <a:pPr algn="l"/>
            <a:r>
              <a:rPr lang="zh-CN" altLang="en-US" sz="4000" b="1">
                <a:solidFill>
                  <a:schemeClr val="tx1"/>
                </a:solidFill>
              </a:rPr>
              <a:t>解：</a:t>
            </a:r>
          </a:p>
        </p:txBody>
      </p:sp>
      <p:sp>
        <p:nvSpPr>
          <p:cNvPr id="458755" name="Rectangle 3">
            <a:extLst>
              <a:ext uri="{FF2B5EF4-FFF2-40B4-BE49-F238E27FC236}">
                <a16:creationId xmlns:a16="http://schemas.microsoft.com/office/drawing/2014/main" id="{B1E10F1E-EE72-40E8-8BAD-152B108A00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87450" y="260350"/>
            <a:ext cx="7777163" cy="6477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600" b="1"/>
              <a:t>(1) </a:t>
            </a:r>
            <a:r>
              <a:rPr lang="en-US" altLang="zh-CN" sz="3600" b="1" i="1"/>
              <a:t>E</a:t>
            </a:r>
            <a:r>
              <a:rPr lang="en-US" altLang="zh-CN" sz="3600" b="1" baseline="-25000"/>
              <a:t>a</a:t>
            </a:r>
            <a:r>
              <a:rPr lang="en-US" altLang="zh-CN" sz="3600" b="1"/>
              <a:t> </a:t>
            </a:r>
            <a:r>
              <a:rPr lang="zh-CN" altLang="en-US" sz="3600" b="1"/>
              <a:t>的估算：根据阿仑尼乌斯公式</a:t>
            </a:r>
          </a:p>
        </p:txBody>
      </p:sp>
      <p:sp>
        <p:nvSpPr>
          <p:cNvPr id="458756" name="Text Box 4">
            <a:extLst>
              <a:ext uri="{FF2B5EF4-FFF2-40B4-BE49-F238E27FC236}">
                <a16:creationId xmlns:a16="http://schemas.microsoft.com/office/drawing/2014/main" id="{DB13A442-B763-4D86-A189-99A6DE26E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492375"/>
            <a:ext cx="878522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9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3600" b="1"/>
              <a:t>由于变酸反应速率</a:t>
            </a:r>
            <a:r>
              <a:rPr lang="en-US" altLang="zh-CN" sz="3600" b="1" i="1"/>
              <a:t>r</a:t>
            </a:r>
            <a:r>
              <a:rPr lang="en-US" altLang="zh-CN" sz="3600" b="1"/>
              <a:t> </a:t>
            </a:r>
            <a:r>
              <a:rPr lang="zh-CN" altLang="en-US" sz="3600" b="1"/>
              <a:t>与变酸时间 </a:t>
            </a:r>
            <a:r>
              <a:rPr lang="en-US" altLang="zh-CN" sz="3600" b="1" i="1"/>
              <a:t>t</a:t>
            </a:r>
            <a:r>
              <a:rPr lang="en-US" altLang="zh-CN" sz="3600" b="1"/>
              <a:t> </a:t>
            </a:r>
            <a:r>
              <a:rPr lang="zh-CN" altLang="en-US" sz="3600" b="1"/>
              <a:t>成反比，则：</a:t>
            </a:r>
          </a:p>
        </p:txBody>
      </p:sp>
      <p:graphicFrame>
        <p:nvGraphicFramePr>
          <p:cNvPr id="458757" name="Object 5">
            <a:extLst>
              <a:ext uri="{FF2B5EF4-FFF2-40B4-BE49-F238E27FC236}">
                <a16:creationId xmlns:a16="http://schemas.microsoft.com/office/drawing/2014/main" id="{EEB6BD7F-171F-459B-8323-F10565A590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981075"/>
          <a:ext cx="6192837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762" name="公式" r:id="rId3" imgW="1942920" imgH="431640" progId="Equation.3">
                  <p:embed/>
                </p:oleObj>
              </mc:Choice>
              <mc:Fallback>
                <p:oleObj name="公式" r:id="rId3" imgW="194292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981075"/>
                        <a:ext cx="6192837" cy="13731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58" name="Object 6">
            <a:extLst>
              <a:ext uri="{FF2B5EF4-FFF2-40B4-BE49-F238E27FC236}">
                <a16:creationId xmlns:a16="http://schemas.microsoft.com/office/drawing/2014/main" id="{3691F62D-8768-4CB0-914C-77A84F9D5B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3273425"/>
          <a:ext cx="38163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763" name="公式" r:id="rId5" imgW="1079280" imgH="431640" progId="Equation.3">
                  <p:embed/>
                </p:oleObj>
              </mc:Choice>
              <mc:Fallback>
                <p:oleObj name="公式" r:id="rId5" imgW="107928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273425"/>
                        <a:ext cx="3816350" cy="1524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CC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759" name="Text Box 7">
            <a:extLst>
              <a:ext uri="{FF2B5EF4-FFF2-40B4-BE49-F238E27FC236}">
                <a16:creationId xmlns:a16="http://schemas.microsoft.com/office/drawing/2014/main" id="{141387DF-7B43-4B71-B946-1EBBEEFCB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068638"/>
            <a:ext cx="4176712" cy="17399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9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 b="1"/>
              <a:t>已知：</a:t>
            </a:r>
            <a:br>
              <a:rPr lang="zh-CN" altLang="en-US" sz="3600" b="1"/>
            </a:br>
            <a:r>
              <a:rPr lang="en-US" altLang="zh-CN" sz="3600" b="1" i="1"/>
              <a:t>T</a:t>
            </a:r>
            <a:r>
              <a:rPr lang="en-US" altLang="zh-CN" sz="3600" b="1" baseline="-25000"/>
              <a:t>1</a:t>
            </a:r>
            <a:r>
              <a:rPr lang="en-US" altLang="zh-CN" sz="3600" b="1"/>
              <a:t> =278 K, </a:t>
            </a:r>
            <a:r>
              <a:rPr lang="en-US" altLang="zh-CN" sz="3600" b="1" i="1"/>
              <a:t>t</a:t>
            </a:r>
            <a:r>
              <a:rPr lang="en-US" altLang="zh-CN" sz="3600" b="1" baseline="-25000"/>
              <a:t>1 </a:t>
            </a:r>
            <a:r>
              <a:rPr lang="en-US" altLang="zh-CN" sz="3600" b="1"/>
              <a:t>= 48 h;  </a:t>
            </a:r>
            <a:r>
              <a:rPr lang="en-US" altLang="zh-CN" sz="3600" b="1" i="1"/>
              <a:t>T</a:t>
            </a:r>
            <a:r>
              <a:rPr lang="en-US" altLang="zh-CN" sz="3600" b="1" baseline="-25000"/>
              <a:t>2</a:t>
            </a:r>
            <a:r>
              <a:rPr lang="en-US" altLang="zh-CN" sz="3600" b="1"/>
              <a:t> =301 K,  </a:t>
            </a:r>
            <a:r>
              <a:rPr lang="en-US" altLang="zh-CN" sz="3600" b="1" i="1"/>
              <a:t>t</a:t>
            </a:r>
            <a:r>
              <a:rPr lang="en-US" altLang="zh-CN" sz="3600" b="1" baseline="-25000"/>
              <a:t>2</a:t>
            </a:r>
            <a:r>
              <a:rPr lang="en-US" altLang="zh-CN" sz="3600" b="1"/>
              <a:t> = 4 h.</a:t>
            </a:r>
          </a:p>
        </p:txBody>
      </p:sp>
      <p:graphicFrame>
        <p:nvGraphicFramePr>
          <p:cNvPr id="458760" name="Object 8">
            <a:extLst>
              <a:ext uri="{FF2B5EF4-FFF2-40B4-BE49-F238E27FC236}">
                <a16:creationId xmlns:a16="http://schemas.microsoft.com/office/drawing/2014/main" id="{26C0BD47-82C0-45A0-ABB8-B7214CE790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4768850"/>
          <a:ext cx="6475413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764" name="公式" r:id="rId7" imgW="2031840" imgH="393480" progId="Equation.3">
                  <p:embed/>
                </p:oleObj>
              </mc:Choice>
              <mc:Fallback>
                <p:oleObj name="公式" r:id="rId7" imgW="203184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768850"/>
                        <a:ext cx="6475413" cy="12525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CC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761" name="Text Box 9">
            <a:extLst>
              <a:ext uri="{FF2B5EF4-FFF2-40B4-BE49-F238E27FC236}">
                <a16:creationId xmlns:a16="http://schemas.microsoft.com/office/drawing/2014/main" id="{F939235E-3741-403E-B843-8A57137E6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949950"/>
            <a:ext cx="6697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1143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zh-CN" altLang="en-US" sz="3600" b="1"/>
              <a:t>解得 </a:t>
            </a:r>
            <a:r>
              <a:rPr lang="en-US" altLang="zh-CN" sz="3600" b="1" i="1"/>
              <a:t>E</a:t>
            </a:r>
            <a:r>
              <a:rPr lang="en-US" altLang="zh-CN" sz="3600" b="1" baseline="-25000"/>
              <a:t>a </a:t>
            </a:r>
            <a:r>
              <a:rPr lang="en-US" altLang="zh-CN" sz="3600" b="1"/>
              <a:t>= 75.2 kJ</a:t>
            </a:r>
            <a:r>
              <a:rPr lang="en-US" altLang="zh-CN" sz="3600" b="1">
                <a:latin typeface="宋体" panose="02010600030101010101" pitchFamily="2" charset="-122"/>
              </a:rPr>
              <a:t>·</a:t>
            </a:r>
            <a:r>
              <a:rPr lang="en-US" altLang="zh-CN" sz="3600" b="1"/>
              <a:t>mol</a:t>
            </a:r>
            <a:r>
              <a:rPr lang="en-US" altLang="zh-CN" sz="3600" b="1" baseline="30000">
                <a:cs typeface="Times New Roman" panose="02020603050405020304" pitchFamily="18" charset="0"/>
              </a:rPr>
              <a:t>–</a:t>
            </a:r>
            <a:r>
              <a:rPr lang="en-US" altLang="zh-CN" sz="3600" b="1" baseline="30000"/>
              <a:t>1</a:t>
            </a:r>
            <a:r>
              <a:rPr lang="en-US" altLang="zh-CN" sz="3600" b="1"/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8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8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8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8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8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8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6" grpId="0"/>
      <p:bldP spid="458759" grpId="0" animBg="1"/>
      <p:bldP spid="45876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Text Box 2">
            <a:extLst>
              <a:ext uri="{FF2B5EF4-FFF2-40B4-BE49-F238E27FC236}">
                <a16:creationId xmlns:a16="http://schemas.microsoft.com/office/drawing/2014/main" id="{92350723-FC77-416B-A98C-C44E9071D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88913"/>
            <a:ext cx="8351838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1143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en-US" altLang="zh-CN" sz="4000" b="1"/>
              <a:t>(2) </a:t>
            </a:r>
            <a:r>
              <a:rPr lang="zh-CN" altLang="en-US" sz="4000" b="1"/>
              <a:t>反应速率随 </a:t>
            </a:r>
            <a:r>
              <a:rPr lang="en-US" altLang="zh-CN" sz="4000" b="1" i="1"/>
              <a:t>T</a:t>
            </a:r>
            <a:r>
              <a:rPr lang="en-US" altLang="zh-CN" sz="4000" b="1"/>
              <a:t> </a:t>
            </a:r>
            <a:r>
              <a:rPr lang="zh-CN" altLang="en-US" sz="4000" b="1"/>
              <a:t>升高而发生的变化</a:t>
            </a:r>
          </a:p>
          <a:p>
            <a:pPr algn="just">
              <a:spcBef>
                <a:spcPct val="20000"/>
              </a:spcBef>
            </a:pPr>
            <a:r>
              <a:rPr lang="zh-CN" altLang="en-US" sz="4000" b="1" i="1"/>
              <a:t>          </a:t>
            </a:r>
            <a:r>
              <a:rPr lang="en-US" altLang="zh-CN" sz="4000" b="1" i="1"/>
              <a:t>T</a:t>
            </a:r>
            <a:r>
              <a:rPr lang="en-US" altLang="zh-CN" sz="4000" b="1" baseline="-25000"/>
              <a:t>1</a:t>
            </a:r>
            <a:r>
              <a:rPr lang="en-US" altLang="zh-CN" sz="4000" b="1"/>
              <a:t> = 288 K </a:t>
            </a:r>
            <a:r>
              <a:rPr lang="en-US" altLang="zh-CN" sz="4000" b="1">
                <a:sym typeface="Symbol" panose="05050102010706020507" pitchFamily="18" charset="2"/>
              </a:rPr>
              <a:t> </a:t>
            </a:r>
            <a:r>
              <a:rPr lang="en-US" altLang="zh-CN" sz="4000" b="1" i="1">
                <a:sym typeface="Symbol" panose="05050102010706020507" pitchFamily="18" charset="2"/>
              </a:rPr>
              <a:t>T</a:t>
            </a:r>
            <a:r>
              <a:rPr lang="en-US" altLang="zh-CN" sz="4000" b="1" baseline="-25000">
                <a:sym typeface="Symbol" panose="05050102010706020507" pitchFamily="18" charset="2"/>
              </a:rPr>
              <a:t>2</a:t>
            </a:r>
            <a:r>
              <a:rPr lang="en-US" altLang="zh-CN" sz="4000" b="1">
                <a:sym typeface="Symbol" panose="05050102010706020507" pitchFamily="18" charset="2"/>
              </a:rPr>
              <a:t> = 298 K</a:t>
            </a:r>
          </a:p>
        </p:txBody>
      </p:sp>
      <p:graphicFrame>
        <p:nvGraphicFramePr>
          <p:cNvPr id="459779" name="Object 3">
            <a:extLst>
              <a:ext uri="{FF2B5EF4-FFF2-40B4-BE49-F238E27FC236}">
                <a16:creationId xmlns:a16="http://schemas.microsoft.com/office/drawing/2014/main" id="{6919BE58-2D79-4EF6-A800-F4318C3891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700213"/>
          <a:ext cx="6192837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782" name="公式" r:id="rId3" imgW="1942920" imgH="431640" progId="Equation.3">
                  <p:embed/>
                </p:oleObj>
              </mc:Choice>
              <mc:Fallback>
                <p:oleObj name="公式" r:id="rId3" imgW="194292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00213"/>
                        <a:ext cx="6192837" cy="13731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780" name="Object 4">
            <a:extLst>
              <a:ext uri="{FF2B5EF4-FFF2-40B4-BE49-F238E27FC236}">
                <a16:creationId xmlns:a16="http://schemas.microsoft.com/office/drawing/2014/main" id="{DD65BB18-B4E3-40B6-B32E-1C50FBE20C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3357563"/>
          <a:ext cx="8713788" cy="156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783" name="公式" r:id="rId5" imgW="2539800" imgH="457200" progId="Equation.3">
                  <p:embed/>
                </p:oleObj>
              </mc:Choice>
              <mc:Fallback>
                <p:oleObj name="公式" r:id="rId5" imgW="25398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357563"/>
                        <a:ext cx="8713788" cy="15668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CC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781" name="Object 5">
            <a:extLst>
              <a:ext uri="{FF2B5EF4-FFF2-40B4-BE49-F238E27FC236}">
                <a16:creationId xmlns:a16="http://schemas.microsoft.com/office/drawing/2014/main" id="{90C6171E-19EA-4A9C-81A3-3A121D8D6D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5013325"/>
          <a:ext cx="2808288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784" name="公式" r:id="rId7" imgW="749160" imgH="431640" progId="Equation.3">
                  <p:embed/>
                </p:oleObj>
              </mc:Choice>
              <mc:Fallback>
                <p:oleObj name="公式" r:id="rId7" imgW="74916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013325"/>
                        <a:ext cx="2808288" cy="16144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CC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9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id="{EAAFE82A-FD5D-446B-927F-48B3C268E8C5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381750"/>
            <a:ext cx="90963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6590D506-ACDD-489F-AB05-87B3CEBD40C6}" type="slidenum">
              <a:rPr kumimoji="0" lang="en-US" altLang="zh-CN" sz="1400">
                <a:latin typeface="Arial" panose="020B0604020202020204" pitchFamily="34" charset="0"/>
              </a:rPr>
              <a:pPr algn="r"/>
              <a:t>36</a:t>
            </a:fld>
            <a:endParaRPr kumimoji="0" lang="en-US" altLang="zh-CN" sz="1400">
              <a:latin typeface="Arial" panose="020B0604020202020204" pitchFamily="34" charset="0"/>
            </a:endParaRPr>
          </a:p>
        </p:txBody>
      </p:sp>
      <p:sp>
        <p:nvSpPr>
          <p:cNvPr id="495620" name="Rectangle 3">
            <a:extLst>
              <a:ext uri="{FF2B5EF4-FFF2-40B4-BE49-F238E27FC236}">
                <a16:creationId xmlns:a16="http://schemas.microsoft.com/office/drawing/2014/main" id="{649B2A85-2661-496E-A5AC-3D954B0A1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981075"/>
            <a:ext cx="403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600" b="1">
                <a:ea typeface="楷体_GB2312" pitchFamily="49" charset="-122"/>
                <a:cs typeface="Times New Roman" panose="02020603050405020304" pitchFamily="18" charset="0"/>
              </a:rPr>
              <a:t>1. </a:t>
            </a:r>
            <a:r>
              <a:rPr kumimoji="0" lang="zh-CN" altLang="en-US" sz="3600" b="1">
                <a:ea typeface="楷体_GB2312" pitchFamily="49" charset="-122"/>
                <a:cs typeface="Times New Roman" panose="02020603050405020304" pitchFamily="18" charset="0"/>
              </a:rPr>
              <a:t>活化能的意义</a:t>
            </a:r>
          </a:p>
        </p:txBody>
      </p:sp>
      <p:sp>
        <p:nvSpPr>
          <p:cNvPr id="495621" name="Rectangle 4">
            <a:extLst>
              <a:ext uri="{FF2B5EF4-FFF2-40B4-BE49-F238E27FC236}">
                <a16:creationId xmlns:a16="http://schemas.microsoft.com/office/drawing/2014/main" id="{0D5C11D4-6FD1-426B-893F-FE2B649D0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36838"/>
            <a:ext cx="741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600" b="1">
                <a:solidFill>
                  <a:srgbClr val="FF3300"/>
                </a:solidFill>
                <a:ea typeface="楷体_GB2312" pitchFamily="49" charset="-122"/>
                <a:cs typeface="Times New Roman" panose="02020603050405020304" pitchFamily="18" charset="0"/>
              </a:rPr>
              <a:t>(1) </a:t>
            </a:r>
            <a:r>
              <a:rPr kumimoji="0" lang="zh-CN" altLang="en-US" sz="3600" b="1">
                <a:solidFill>
                  <a:srgbClr val="FF3300"/>
                </a:solidFill>
                <a:ea typeface="楷体_GB2312" pitchFamily="49" charset="-122"/>
                <a:cs typeface="Times New Roman" panose="02020603050405020304" pitchFamily="18" charset="0"/>
              </a:rPr>
              <a:t>碰撞理论</a:t>
            </a:r>
            <a:r>
              <a:rPr lang="en-US" altLang="zh-CN" sz="3600" b="1">
                <a:solidFill>
                  <a:srgbClr val="FF3300"/>
                </a:solidFill>
                <a:ea typeface="楷体_GB2312" pitchFamily="49" charset="-122"/>
                <a:cs typeface="Times New Roman" panose="02020603050405020304" pitchFamily="18" charset="0"/>
              </a:rPr>
              <a:t>(collision theory)</a:t>
            </a:r>
          </a:p>
        </p:txBody>
      </p:sp>
      <p:sp>
        <p:nvSpPr>
          <p:cNvPr id="495622" name="Rectangle 5">
            <a:extLst>
              <a:ext uri="{FF2B5EF4-FFF2-40B4-BE49-F238E27FC236}">
                <a16:creationId xmlns:a16="http://schemas.microsoft.com/office/drawing/2014/main" id="{99824533-0893-48A4-A518-AAB283F3A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284538"/>
            <a:ext cx="87137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7188" indent="-357188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0" lang="zh-CN" altLang="en-US" sz="3200" b="1">
                <a:solidFill>
                  <a:srgbClr val="000099"/>
                </a:solidFill>
                <a:ea typeface="楷体_GB2312" pitchFamily="49" charset="-122"/>
              </a:rPr>
              <a:t>只有具有足够能量的反应物分子的碰撞才有可能发生反应。能够发生反应的碰撞叫</a:t>
            </a:r>
            <a:r>
              <a:rPr kumimoji="0" lang="zh-CN" altLang="en-US" sz="3200" b="1">
                <a:solidFill>
                  <a:srgbClr val="FF0000"/>
                </a:solidFill>
                <a:ea typeface="楷体_GB2312" pitchFamily="49" charset="-122"/>
              </a:rPr>
              <a:t>有效碰撞</a:t>
            </a:r>
            <a:r>
              <a:rPr kumimoji="0" lang="zh-CN" altLang="en-US" sz="3200" b="1">
                <a:solidFill>
                  <a:srgbClr val="0000FF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495623" name="Rectangle 6">
            <a:extLst>
              <a:ext uri="{FF2B5EF4-FFF2-40B4-BE49-F238E27FC236}">
                <a16:creationId xmlns:a16="http://schemas.microsoft.com/office/drawing/2014/main" id="{859717A3-24B6-4614-A5AE-DA70E7CC4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437063"/>
            <a:ext cx="8785225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7188" indent="-357188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buFontTx/>
              <a:buChar char="•"/>
            </a:pPr>
            <a:r>
              <a:rPr kumimoji="0" lang="zh-CN" altLang="en-US" sz="3200" b="1">
                <a:solidFill>
                  <a:srgbClr val="000099"/>
                </a:solidFill>
                <a:ea typeface="楷体_GB2312" pitchFamily="49" charset="-122"/>
              </a:rPr>
              <a:t>具有足够高能量，能发生有效碰撞的分子称为</a:t>
            </a:r>
            <a:r>
              <a:rPr kumimoji="0" lang="zh-CN" altLang="en-US" sz="3200" b="1">
                <a:solidFill>
                  <a:srgbClr val="FF0000"/>
                </a:solidFill>
                <a:ea typeface="楷体_GB2312" pitchFamily="49" charset="-122"/>
              </a:rPr>
              <a:t>活化分子</a:t>
            </a:r>
            <a:r>
              <a:rPr kumimoji="0" lang="zh-CN" altLang="en-US" sz="3200" b="1">
                <a:solidFill>
                  <a:srgbClr val="0000FF"/>
                </a:solidFill>
                <a:ea typeface="楷体_GB2312" pitchFamily="49" charset="-122"/>
              </a:rPr>
              <a:t>。</a:t>
            </a:r>
          </a:p>
          <a:p>
            <a:pPr algn="just">
              <a:buFontTx/>
              <a:buChar char="•"/>
            </a:pPr>
            <a:r>
              <a:rPr kumimoji="0" lang="zh-CN" altLang="en-US" sz="3200" b="1">
                <a:solidFill>
                  <a:srgbClr val="000099"/>
                </a:solidFill>
                <a:ea typeface="楷体_GB2312" pitchFamily="49" charset="-122"/>
              </a:rPr>
              <a:t>使普通分子成为活化分子所需最小能量称为</a:t>
            </a:r>
          </a:p>
          <a:p>
            <a:pPr algn="just"/>
            <a:r>
              <a:rPr kumimoji="0" lang="zh-CN" altLang="en-US" sz="3200" b="1">
                <a:solidFill>
                  <a:srgbClr val="FF0000"/>
                </a:solidFill>
                <a:ea typeface="楷体_GB2312" pitchFamily="49" charset="-122"/>
              </a:rPr>
              <a:t>    活化能</a:t>
            </a:r>
            <a:r>
              <a:rPr kumimoji="0" lang="zh-CN" altLang="en-US" sz="3200">
                <a:ea typeface="楷体_GB2312" pitchFamily="49" charset="-122"/>
              </a:rPr>
              <a:t>。</a:t>
            </a:r>
          </a:p>
        </p:txBody>
      </p:sp>
      <p:sp>
        <p:nvSpPr>
          <p:cNvPr id="495624" name="Rectangle 7">
            <a:extLst>
              <a:ext uri="{FF2B5EF4-FFF2-40B4-BE49-F238E27FC236}">
                <a16:creationId xmlns:a16="http://schemas.microsoft.com/office/drawing/2014/main" id="{20662678-737F-45E3-806E-84EDF0D70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77771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4000" b="1"/>
              <a:t>2.3.3 </a:t>
            </a:r>
            <a:r>
              <a:rPr kumimoji="0" lang="zh-CN" altLang="en-US" sz="4000" b="1"/>
              <a:t>反应的活化能和催化剂</a:t>
            </a:r>
          </a:p>
        </p:txBody>
      </p:sp>
      <p:sp>
        <p:nvSpPr>
          <p:cNvPr id="495632" name="Rectangle 2">
            <a:extLst>
              <a:ext uri="{FF2B5EF4-FFF2-40B4-BE49-F238E27FC236}">
                <a16:creationId xmlns:a16="http://schemas.microsoft.com/office/drawing/2014/main" id="{8C6E9078-FC7E-4FC3-8CE8-139F2823C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628775"/>
            <a:ext cx="87137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0"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在不同的理论中</a:t>
            </a:r>
            <a:r>
              <a:rPr kumimoji="0" lang="en-US" altLang="zh-CN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0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活化能</a:t>
            </a:r>
            <a:r>
              <a:rPr kumimoji="0"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的定义是不相同的。被人们广泛接受的化学反应速率理论有</a:t>
            </a:r>
            <a:r>
              <a:rPr kumimoji="0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碰撞理论</a:t>
            </a:r>
            <a:r>
              <a:rPr kumimoji="0"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0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过渡态理论</a:t>
            </a:r>
            <a:r>
              <a:rPr kumimoji="0"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9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9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9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9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1" grpId="0"/>
      <p:bldP spid="495622" grpId="0" autoUpdateAnimBg="0"/>
      <p:bldP spid="495623" grpId="0" autoUpdateAnimBg="0"/>
      <p:bldP spid="495632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954" name="Picture 2" descr="EB2001">
            <a:extLst>
              <a:ext uri="{FF2B5EF4-FFF2-40B4-BE49-F238E27FC236}">
                <a16:creationId xmlns:a16="http://schemas.microsoft.com/office/drawing/2014/main" id="{1FE96571-997D-4B9F-A1BF-B29B2ECC1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36"/>
          <a:stretch>
            <a:fillRect/>
          </a:stretch>
        </p:blipFill>
        <p:spPr bwMode="auto">
          <a:xfrm>
            <a:off x="539750" y="1412875"/>
            <a:ext cx="8208963" cy="518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9955" name="Rectangle 3">
            <a:extLst>
              <a:ext uri="{FF2B5EF4-FFF2-40B4-BE49-F238E27FC236}">
                <a16:creationId xmlns:a16="http://schemas.microsoft.com/office/drawing/2014/main" id="{5D06BFC1-1D2F-451F-B9BE-E7759D7CB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765175"/>
            <a:ext cx="2247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1143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zh-CN" altLang="en-US" sz="3600" b="1"/>
              <a:t>亚硝酰氯</a:t>
            </a:r>
          </a:p>
        </p:txBody>
      </p:sp>
      <p:sp>
        <p:nvSpPr>
          <p:cNvPr id="509956" name="Text Box 4">
            <a:extLst>
              <a:ext uri="{FF2B5EF4-FFF2-40B4-BE49-F238E27FC236}">
                <a16:creationId xmlns:a16="http://schemas.microsoft.com/office/drawing/2014/main" id="{43B4A402-8406-4F74-9109-CFB497396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88913"/>
            <a:ext cx="61928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1143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sz="4400" b="1"/>
              <a:t>2NOCl </a:t>
            </a:r>
            <a:r>
              <a:rPr lang="en-US" altLang="zh-CN" sz="4400" b="1">
                <a:cs typeface="Times New Roman" panose="02020603050405020304" pitchFamily="18" charset="0"/>
              </a:rPr>
              <a:t>═</a:t>
            </a:r>
            <a:r>
              <a:rPr lang="en-US" altLang="zh-CN" sz="4400" b="1"/>
              <a:t> 2NO + Cl</a:t>
            </a:r>
            <a:r>
              <a:rPr lang="en-US" altLang="zh-CN" sz="4400" b="1" baseline="-25000"/>
              <a:t>2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>
            <a:extLst>
              <a:ext uri="{FF2B5EF4-FFF2-40B4-BE49-F238E27FC236}">
                <a16:creationId xmlns:a16="http://schemas.microsoft.com/office/drawing/2014/main" id="{192E4882-C052-475F-B6EA-0EE499136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8424863" cy="547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22288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3600" b="1">
                <a:cs typeface="Times New Roman" panose="02020603050405020304" pitchFamily="18" charset="0"/>
              </a:rPr>
              <a:t> </a:t>
            </a:r>
            <a:r>
              <a:rPr lang="zh-CN" altLang="en-US" sz="3600" b="1">
                <a:cs typeface="Times New Roman" panose="02020603050405020304" pitchFamily="18" charset="0"/>
              </a:rPr>
              <a:t>碰撞理论认为，要发生反应的有效碰撞，不仅需要分子具有足够高的能量，而且还要考虑分子碰撞时的空间取向等因素。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sz="3600" b="1">
                <a:cs typeface="Times New Roman" panose="02020603050405020304" pitchFamily="18" charset="0"/>
              </a:rPr>
              <a:t> 分子不断碰撞，能量不断转移，因而分子的能量不断变化，故活化分子不是固定不变的。但</a:t>
            </a:r>
            <a:r>
              <a:rPr lang="zh-CN" altLang="en-US" sz="3600" b="1">
                <a:solidFill>
                  <a:srgbClr val="0000FF"/>
                </a:solidFill>
                <a:cs typeface="Times New Roman" panose="02020603050405020304" pitchFamily="18" charset="0"/>
              </a:rPr>
              <a:t>只要温度一定，活化分子的百分数</a:t>
            </a:r>
            <a:r>
              <a:rPr lang="en-US" altLang="zh-CN" sz="3600" b="1">
                <a:solidFill>
                  <a:srgbClr val="0000FF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z="3600" b="1">
                <a:solidFill>
                  <a:srgbClr val="0000FF"/>
                </a:solidFill>
                <a:cs typeface="Times New Roman" panose="02020603050405020304" pitchFamily="18" charset="0"/>
              </a:rPr>
              <a:t>或比例</a:t>
            </a:r>
            <a:r>
              <a:rPr lang="en-US" altLang="zh-CN" sz="3600" b="1">
                <a:solidFill>
                  <a:srgbClr val="0000FF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3600" b="1">
                <a:solidFill>
                  <a:srgbClr val="0000FF"/>
                </a:solidFill>
                <a:cs typeface="Times New Roman" panose="02020603050405020304" pitchFamily="18" charset="0"/>
              </a:rPr>
              <a:t>是固定的</a:t>
            </a:r>
            <a:r>
              <a:rPr lang="zh-CN" altLang="en-US" sz="3600" b="1"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01763" name="Rectangle 3">
            <a:extLst>
              <a:ext uri="{FF2B5EF4-FFF2-40B4-BE49-F238E27FC236}">
                <a16:creationId xmlns:a16="http://schemas.microsoft.com/office/drawing/2014/main" id="{7149743B-2DF5-44FF-8F5B-925A893F2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734050"/>
            <a:ext cx="8783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活化分子总数 </a:t>
            </a:r>
            <a:r>
              <a:rPr kumimoji="0" lang="en-US" altLang="zh-CN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 </a:t>
            </a:r>
            <a:r>
              <a:rPr kumimoji="0" lang="zh-CN" altLang="en-US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活化分子分数</a:t>
            </a:r>
            <a:r>
              <a:rPr kumimoji="0" lang="en-US" altLang="zh-CN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×</a:t>
            </a:r>
            <a:r>
              <a:rPr kumimoji="0" lang="zh-CN" altLang="en-US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分子总数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0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Rectangle 3">
            <a:extLst>
              <a:ext uri="{FF2B5EF4-FFF2-40B4-BE49-F238E27FC236}">
                <a16:creationId xmlns:a16="http://schemas.microsoft.com/office/drawing/2014/main" id="{F4C9BB70-1E34-4FC1-A0DB-B59E8888C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350"/>
            <a:ext cx="84248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1338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3600" b="1">
                <a:solidFill>
                  <a:srgbClr val="FF3300"/>
                </a:solidFill>
              </a:rPr>
              <a:t>(2)  </a:t>
            </a:r>
            <a:r>
              <a:rPr lang="zh-CN" altLang="en-US" sz="3600" b="1">
                <a:solidFill>
                  <a:srgbClr val="FF3300"/>
                </a:solidFill>
              </a:rPr>
              <a:t>过渡状态理论</a:t>
            </a:r>
            <a:r>
              <a:rPr lang="en-US" altLang="zh-CN" sz="3600" b="1">
                <a:solidFill>
                  <a:srgbClr val="FF3300"/>
                </a:solidFill>
              </a:rPr>
              <a:t>(transition state theory)</a:t>
            </a:r>
          </a:p>
        </p:txBody>
      </p:sp>
      <p:sp>
        <p:nvSpPr>
          <p:cNvPr id="502788" name="Rectangle 3">
            <a:extLst>
              <a:ext uri="{FF2B5EF4-FFF2-40B4-BE49-F238E27FC236}">
                <a16:creationId xmlns:a16="http://schemas.microsoft.com/office/drawing/2014/main" id="{243D8F55-0DB8-43D8-8187-04CCF33D2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908050"/>
            <a:ext cx="8569325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7188" indent="-357188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buFontTx/>
              <a:buChar char="•"/>
            </a:pPr>
            <a:r>
              <a:rPr kumimoji="0" lang="zh-CN" altLang="en-US" sz="2800" b="1">
                <a:latin typeface="楷体_GB2312" pitchFamily="49" charset="-122"/>
                <a:ea typeface="楷体_GB2312" pitchFamily="49" charset="-122"/>
              </a:rPr>
              <a:t>具有足够能量的分子彼此以适当的空间取向相互靠近到一定程度时</a:t>
            </a:r>
            <a:r>
              <a:rPr kumimoji="0"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0" lang="zh-CN" altLang="en-US" sz="2800" b="1">
                <a:latin typeface="楷体_GB2312" pitchFamily="49" charset="-122"/>
                <a:ea typeface="楷体_GB2312" pitchFamily="49" charset="-122"/>
              </a:rPr>
              <a:t>不一定碰撞</a:t>
            </a:r>
            <a:r>
              <a:rPr kumimoji="0" lang="en-US" altLang="zh-CN" sz="28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0" lang="zh-CN" altLang="en-US" sz="2800" b="1">
                <a:latin typeface="楷体_GB2312" pitchFamily="49" charset="-122"/>
                <a:ea typeface="楷体_GB2312" pitchFamily="49" charset="-122"/>
              </a:rPr>
              <a:t>，会引起分子或原子内部结构的连续性变化，使原来以化学键结合的原子间的距离变长，而没有结合的原子间的距离变短，形成了</a:t>
            </a:r>
            <a:r>
              <a:rPr kumimoji="0"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过渡态</a:t>
            </a:r>
            <a:r>
              <a:rPr kumimoji="0" lang="zh-CN" altLang="en-US" sz="2800" b="1">
                <a:latin typeface="楷体_GB2312" pitchFamily="49" charset="-122"/>
                <a:ea typeface="楷体_GB2312" pitchFamily="49" charset="-122"/>
              </a:rPr>
              <a:t>的构型，称为</a:t>
            </a:r>
            <a:r>
              <a:rPr kumimoji="0"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活化络合物</a:t>
            </a:r>
            <a:r>
              <a:rPr kumimoji="0"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502789" name="Rectangle 5">
            <a:extLst>
              <a:ext uri="{FF2B5EF4-FFF2-40B4-BE49-F238E27FC236}">
                <a16:creationId xmlns:a16="http://schemas.microsoft.com/office/drawing/2014/main" id="{604EBE9D-04E5-45EA-9B71-C4D416693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6059488"/>
            <a:ext cx="27368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buFontTx/>
              <a:buNone/>
            </a:pPr>
            <a:r>
              <a:rPr lang="zh-CN" altLang="en-US" sz="3600" b="1">
                <a:ea typeface="楷体_GB2312" pitchFamily="49" charset="-122"/>
              </a:rPr>
              <a:t>活化络合物</a:t>
            </a:r>
          </a:p>
        </p:txBody>
      </p:sp>
      <p:sp>
        <p:nvSpPr>
          <p:cNvPr id="502790" name="Oval 6">
            <a:extLst>
              <a:ext uri="{FF2B5EF4-FFF2-40B4-BE49-F238E27FC236}">
                <a16:creationId xmlns:a16="http://schemas.microsoft.com/office/drawing/2014/main" id="{697CCCCD-4FE6-48F2-A96A-86864279E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4365625"/>
            <a:ext cx="4105275" cy="1655763"/>
          </a:xfrm>
          <a:prstGeom prst="ellipse">
            <a:avLst/>
          </a:prstGeom>
          <a:noFill/>
          <a:ln w="762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2792" name="Object 8">
            <a:extLst>
              <a:ext uri="{FF2B5EF4-FFF2-40B4-BE49-F238E27FC236}">
                <a16:creationId xmlns:a16="http://schemas.microsoft.com/office/drawing/2014/main" id="{F3A6D50F-B869-4A8A-B3B0-5AE0274CCC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4797425"/>
          <a:ext cx="82073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97" name="CS ChemDraw Drawing" r:id="rId3" imgW="4289760" imgH="507960" progId="ChemDraw.Document.5.0">
                  <p:embed/>
                </p:oleObj>
              </mc:Choice>
              <mc:Fallback>
                <p:oleObj name="CS ChemDraw Drawing" r:id="rId3" imgW="4289760" imgH="507960" progId="ChemDraw.Document.5.0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797425"/>
                        <a:ext cx="820737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793" name="Text Box 9">
            <a:extLst>
              <a:ext uri="{FF2B5EF4-FFF2-40B4-BE49-F238E27FC236}">
                <a16:creationId xmlns:a16="http://schemas.microsoft.com/office/drawing/2014/main" id="{B62B3B86-1F6F-4F3E-9822-95F30503D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716338"/>
            <a:ext cx="61928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1143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4000" b="1"/>
              <a:t>NO</a:t>
            </a:r>
            <a:r>
              <a:rPr lang="en-US" altLang="zh-CN" sz="4000" b="1" baseline="-25000"/>
              <a:t>2</a:t>
            </a:r>
            <a:r>
              <a:rPr lang="en-US" altLang="zh-CN" sz="4000" b="1"/>
              <a:t> + CO </a:t>
            </a:r>
            <a:r>
              <a:rPr lang="en-US" altLang="zh-CN" sz="4000" b="1">
                <a:cs typeface="Times New Roman" panose="02020603050405020304" pitchFamily="18" charset="0"/>
              </a:rPr>
              <a:t>═</a:t>
            </a:r>
            <a:r>
              <a:rPr lang="en-US" altLang="zh-CN" sz="4000" b="1"/>
              <a:t> NO + CO</a:t>
            </a:r>
            <a:r>
              <a:rPr lang="en-US" altLang="zh-CN" sz="4000" b="1" baseline="-25000"/>
              <a:t>2</a:t>
            </a:r>
            <a:r>
              <a:rPr lang="en-US" altLang="zh-CN" sz="4000" b="1"/>
              <a:t> </a:t>
            </a:r>
            <a:endParaRPr lang="en-US" altLang="zh-CN" sz="3600"/>
          </a:p>
        </p:txBody>
      </p:sp>
      <p:sp>
        <p:nvSpPr>
          <p:cNvPr id="502794" name="Line 10">
            <a:extLst>
              <a:ext uri="{FF2B5EF4-FFF2-40B4-BE49-F238E27FC236}">
                <a16:creationId xmlns:a16="http://schemas.microsoft.com/office/drawing/2014/main" id="{F753CDE8-71EC-476D-A3E0-EFC07D9FB25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4292600"/>
            <a:ext cx="647700" cy="360363"/>
          </a:xfrm>
          <a:prstGeom prst="line">
            <a:avLst/>
          </a:prstGeom>
          <a:noFill/>
          <a:ln w="635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795" name="Line 11">
            <a:extLst>
              <a:ext uri="{FF2B5EF4-FFF2-40B4-BE49-F238E27FC236}">
                <a16:creationId xmlns:a16="http://schemas.microsoft.com/office/drawing/2014/main" id="{BF1C265A-5B46-4E43-A777-75EDE935CFA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95513" y="4364038"/>
            <a:ext cx="2663825" cy="720725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0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2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2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502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0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0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88" grpId="0" autoUpdateAnimBg="0"/>
      <p:bldP spid="502789" grpId="0" build="p" autoUpdateAnimBg="0"/>
      <p:bldP spid="50279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>
            <a:extLst>
              <a:ext uri="{FF2B5EF4-FFF2-40B4-BE49-F238E27FC236}">
                <a16:creationId xmlns:a16="http://schemas.microsoft.com/office/drawing/2014/main" id="{B26C0B29-29D2-4699-B5B2-68F2368AF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404813"/>
            <a:ext cx="8280400" cy="5334000"/>
          </a:xfrm>
        </p:spPr>
        <p:txBody>
          <a:bodyPr/>
          <a:lstStyle/>
          <a:p>
            <a:pPr marL="609600" indent="-609600" algn="just">
              <a:buFontTx/>
              <a:buNone/>
            </a:pPr>
            <a:r>
              <a:rPr lang="zh-CN" altLang="en-US" sz="4400" b="1">
                <a:ea typeface="楷体_GB2312" pitchFamily="49" charset="-122"/>
              </a:rPr>
              <a:t>影响化学反应速率的因素主要有：</a:t>
            </a:r>
          </a:p>
          <a:p>
            <a:pPr marL="609600" indent="-609600" algn="just">
              <a:spcBef>
                <a:spcPct val="50000"/>
              </a:spcBef>
              <a:buFontTx/>
              <a:buAutoNum type="arabicPeriod"/>
            </a:pPr>
            <a:r>
              <a:rPr lang="zh-CN" altLang="en-US" sz="4400" b="1">
                <a:ea typeface="楷体_GB2312" pitchFamily="49" charset="-122"/>
              </a:rPr>
              <a:t>反应物的本性；</a:t>
            </a:r>
          </a:p>
          <a:p>
            <a:pPr marL="609600" indent="-609600" algn="just">
              <a:buFontTx/>
              <a:buAutoNum type="arabicPeriod"/>
            </a:pPr>
            <a:r>
              <a:rPr lang="zh-CN" altLang="en-US" sz="4400" b="1">
                <a:ea typeface="楷体_GB2312" pitchFamily="49" charset="-122"/>
              </a:rPr>
              <a:t>反应物的浓度和系统的温度、压力、催化剂等；</a:t>
            </a:r>
          </a:p>
          <a:p>
            <a:pPr marL="609600" indent="-609600" algn="just">
              <a:buFontTx/>
              <a:buAutoNum type="arabicPeriod"/>
            </a:pPr>
            <a:r>
              <a:rPr lang="zh-CN" altLang="en-US" sz="4400" b="1">
                <a:ea typeface="楷体_GB2312" pitchFamily="49" charset="-122"/>
              </a:rPr>
              <a:t>光、电、磁等外场。</a:t>
            </a:r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>
            <a:extLst>
              <a:ext uri="{FF2B5EF4-FFF2-40B4-BE49-F238E27FC236}">
                <a16:creationId xmlns:a16="http://schemas.microsoft.com/office/drawing/2014/main" id="{210E2E81-F9FC-4D68-A2BA-6699E3F585E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250825" y="115888"/>
            <a:ext cx="8569325" cy="2447925"/>
          </a:xfrm>
          <a:noFill/>
          <a:ln/>
        </p:spPr>
        <p:txBody>
          <a:bodyPr/>
          <a:lstStyle/>
          <a:p>
            <a:pPr marL="361950" indent="-36195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/>
              <a:t>过渡状态理论认为：</a:t>
            </a:r>
          </a:p>
          <a:p>
            <a:pPr marL="361950" indent="-361950">
              <a:lnSpc>
                <a:spcPct val="120000"/>
              </a:lnSpc>
              <a:spcBef>
                <a:spcPct val="50000"/>
              </a:spcBef>
            </a:pPr>
            <a:r>
              <a:rPr lang="zh-CN" altLang="en-US" sz="3600" b="1"/>
              <a:t>反应速率决定于活化络合物的浓度、 活化络合物分解成产物的概率和速率。</a:t>
            </a:r>
            <a:endParaRPr lang="zh-CN" altLang="en-US" sz="3600"/>
          </a:p>
        </p:txBody>
      </p:sp>
      <p:sp>
        <p:nvSpPr>
          <p:cNvPr id="504835" name="Text Box 3">
            <a:extLst>
              <a:ext uri="{FF2B5EF4-FFF2-40B4-BE49-F238E27FC236}">
                <a16:creationId xmlns:a16="http://schemas.microsoft.com/office/drawing/2014/main" id="{B0677F2C-B913-497F-AE1C-57777DD3E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565400"/>
            <a:ext cx="8569325" cy="206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22288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kumimoji="0" lang="zh-CN" altLang="en-US" sz="3600" b="1">
                <a:solidFill>
                  <a:schemeClr val="tx2"/>
                </a:solidFill>
              </a:rPr>
              <a:t>不管是放热反应还是吸热反应，反应物经过过渡态变成生成物，都必须越过一个高能量的过渡态</a:t>
            </a:r>
            <a:r>
              <a:rPr kumimoji="0" lang="en-US" altLang="zh-CN" sz="3600" b="1">
                <a:solidFill>
                  <a:schemeClr val="tx2"/>
                </a:solidFill>
              </a:rPr>
              <a:t>(</a:t>
            </a:r>
            <a:r>
              <a:rPr kumimoji="0" lang="zh-CN" altLang="en-US" sz="3600" b="1">
                <a:solidFill>
                  <a:schemeClr val="tx2"/>
                </a:solidFill>
              </a:rPr>
              <a:t>活化络合物</a:t>
            </a:r>
            <a:r>
              <a:rPr kumimoji="0" lang="en-US" altLang="zh-CN" sz="3600" b="1">
                <a:solidFill>
                  <a:schemeClr val="tx2"/>
                </a:solidFill>
              </a:rPr>
              <a:t>)</a:t>
            </a:r>
            <a:r>
              <a:rPr kumimoji="0" lang="zh-CN" altLang="en-US" sz="3600" b="1">
                <a:solidFill>
                  <a:schemeClr val="tx2"/>
                </a:solidFill>
              </a:rPr>
              <a:t>。</a:t>
            </a:r>
            <a:endParaRPr lang="zh-CN" altLang="en-US" sz="3600"/>
          </a:p>
        </p:txBody>
      </p:sp>
      <p:sp>
        <p:nvSpPr>
          <p:cNvPr id="504836" name="Text Box 4">
            <a:extLst>
              <a:ext uri="{FF2B5EF4-FFF2-40B4-BE49-F238E27FC236}">
                <a16:creationId xmlns:a16="http://schemas.microsoft.com/office/drawing/2014/main" id="{A7AF26EC-A23B-4311-9583-A0AE40AB4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941888"/>
            <a:ext cx="842486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1950" indent="-3619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7063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Char char="•"/>
            </a:pPr>
            <a:r>
              <a:rPr lang="zh-CN" altLang="en-US" sz="3600" b="1">
                <a:solidFill>
                  <a:srgbClr val="0000FF"/>
                </a:solidFill>
              </a:rPr>
              <a:t>活化络合物分子与反应物分子平均能量之差称为活化能</a:t>
            </a:r>
            <a:r>
              <a:rPr lang="en-US" altLang="zh-CN" sz="3600" b="1">
                <a:solidFill>
                  <a:srgbClr val="0000FF"/>
                </a:solidFill>
              </a:rPr>
              <a:t>(</a:t>
            </a:r>
            <a:r>
              <a:rPr lang="en-US" altLang="zh-CN" sz="3600" b="1" i="1">
                <a:solidFill>
                  <a:srgbClr val="0000FF"/>
                </a:solidFill>
              </a:rPr>
              <a:t>E</a:t>
            </a:r>
            <a:r>
              <a:rPr lang="en-US" altLang="zh-CN" sz="3600" b="1" baseline="-25000">
                <a:solidFill>
                  <a:srgbClr val="0000FF"/>
                </a:solidFill>
              </a:rPr>
              <a:t>a</a:t>
            </a:r>
            <a:r>
              <a:rPr lang="en-US" altLang="zh-CN" sz="3600" b="1">
                <a:solidFill>
                  <a:srgbClr val="0000FF"/>
                </a:solidFill>
              </a:rPr>
              <a:t>)</a:t>
            </a:r>
            <a:r>
              <a:rPr lang="zh-CN" altLang="en-US" sz="3600" b="1">
                <a:solidFill>
                  <a:srgbClr val="0000FF"/>
                </a:solidFill>
              </a:rPr>
              <a:t>。</a:t>
            </a:r>
            <a:endParaRPr lang="zh-CN" altLang="en-US" sz="3600" b="1" baseline="-250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5" grpId="0"/>
      <p:bldP spid="50483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Line 2">
            <a:extLst>
              <a:ext uri="{FF2B5EF4-FFF2-40B4-BE49-F238E27FC236}">
                <a16:creationId xmlns:a16="http://schemas.microsoft.com/office/drawing/2014/main" id="{8207CEEA-1C4F-4D58-9AE8-F74DF756448F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5" y="4471988"/>
            <a:ext cx="42672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03" name="Line 3">
            <a:extLst>
              <a:ext uri="{FF2B5EF4-FFF2-40B4-BE49-F238E27FC236}">
                <a16:creationId xmlns:a16="http://schemas.microsoft.com/office/drawing/2014/main" id="{5C52BDE4-79F0-411A-813B-A3153FB8A2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3775" y="887413"/>
            <a:ext cx="0" cy="35814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04" name="Rectangle 4">
            <a:extLst>
              <a:ext uri="{FF2B5EF4-FFF2-40B4-BE49-F238E27FC236}">
                <a16:creationId xmlns:a16="http://schemas.microsoft.com/office/drawing/2014/main" id="{F6AB9A34-2F50-4B96-9759-D39BB3554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713" y="461645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rgbClr val="000099"/>
                </a:solidFill>
                <a:ea typeface="楷体_GB2312" pitchFamily="49" charset="-122"/>
              </a:rPr>
              <a:t>反应过程</a:t>
            </a:r>
          </a:p>
        </p:txBody>
      </p:sp>
      <p:sp>
        <p:nvSpPr>
          <p:cNvPr id="102405" name="Rectangle 5">
            <a:extLst>
              <a:ext uri="{FF2B5EF4-FFF2-40B4-BE49-F238E27FC236}">
                <a16:creationId xmlns:a16="http://schemas.microsoft.com/office/drawing/2014/main" id="{109731F2-60EE-409E-A299-73DBF04BA495}"/>
              </a:ext>
            </a:extLst>
          </p:cNvPr>
          <p:cNvSpPr>
            <a:spLocks noChangeArrowheads="1"/>
          </p:cNvSpPr>
          <p:nvPr/>
        </p:nvSpPr>
        <p:spPr bwMode="auto">
          <a:xfrm rot="-5376351">
            <a:off x="-85725" y="2192338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能量</a:t>
            </a:r>
          </a:p>
        </p:txBody>
      </p:sp>
      <p:sp>
        <p:nvSpPr>
          <p:cNvPr id="102406" name="Line 6">
            <a:extLst>
              <a:ext uri="{FF2B5EF4-FFF2-40B4-BE49-F238E27FC236}">
                <a16:creationId xmlns:a16="http://schemas.microsoft.com/office/drawing/2014/main" id="{36B6C664-1A29-454E-9F11-CA93007E8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5" y="3968750"/>
            <a:ext cx="2286000" cy="0"/>
          </a:xfrm>
          <a:prstGeom prst="line">
            <a:avLst/>
          </a:prstGeom>
          <a:noFill/>
          <a:ln w="9525" cap="rnd">
            <a:solidFill>
              <a:srgbClr val="0000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07" name="Freeform 7">
            <a:extLst>
              <a:ext uri="{FF2B5EF4-FFF2-40B4-BE49-F238E27FC236}">
                <a16:creationId xmlns:a16="http://schemas.microsoft.com/office/drawing/2014/main" id="{55B61C03-5402-4C22-95F4-9619A70393C3}"/>
              </a:ext>
            </a:extLst>
          </p:cNvPr>
          <p:cNvSpPr>
            <a:spLocks/>
          </p:cNvSpPr>
          <p:nvPr/>
        </p:nvSpPr>
        <p:spPr bwMode="auto">
          <a:xfrm>
            <a:off x="993775" y="1497013"/>
            <a:ext cx="3352800" cy="2438400"/>
          </a:xfrm>
          <a:custGeom>
            <a:avLst/>
            <a:gdLst>
              <a:gd name="T0" fmla="*/ 0 w 2112"/>
              <a:gd name="T1" fmla="*/ 2147483647 h 1536"/>
              <a:gd name="T2" fmla="*/ 2147483647 w 2112"/>
              <a:gd name="T3" fmla="*/ 2147483647 h 1536"/>
              <a:gd name="T4" fmla="*/ 2147483647 w 2112"/>
              <a:gd name="T5" fmla="*/ 2147483647 h 1536"/>
              <a:gd name="T6" fmla="*/ 2147483647 w 2112"/>
              <a:gd name="T7" fmla="*/ 2147483647 h 1536"/>
              <a:gd name="T8" fmla="*/ 2147483647 w 2112"/>
              <a:gd name="T9" fmla="*/ 2147483647 h 1536"/>
              <a:gd name="T10" fmla="*/ 2147483647 w 2112"/>
              <a:gd name="T11" fmla="*/ 0 h 1536"/>
              <a:gd name="T12" fmla="*/ 2147483647 w 2112"/>
              <a:gd name="T13" fmla="*/ 2147483647 h 1536"/>
              <a:gd name="T14" fmla="*/ 2147483647 w 2112"/>
              <a:gd name="T15" fmla="*/ 2147483647 h 1536"/>
              <a:gd name="T16" fmla="*/ 2147483647 w 2112"/>
              <a:gd name="T17" fmla="*/ 2147483647 h 1536"/>
              <a:gd name="T18" fmla="*/ 2147483647 w 2112"/>
              <a:gd name="T19" fmla="*/ 2147483647 h 1536"/>
              <a:gd name="T20" fmla="*/ 2147483647 w 2112"/>
              <a:gd name="T21" fmla="*/ 2147483647 h 1536"/>
              <a:gd name="T22" fmla="*/ 2147483647 w 2112"/>
              <a:gd name="T23" fmla="*/ 2147483647 h 1536"/>
              <a:gd name="T24" fmla="*/ 2147483647 w 2112"/>
              <a:gd name="T25" fmla="*/ 2147483647 h 1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112"/>
              <a:gd name="T40" fmla="*/ 0 h 1536"/>
              <a:gd name="T41" fmla="*/ 2112 w 2112"/>
              <a:gd name="T42" fmla="*/ 1536 h 1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112" h="1536">
                <a:moveTo>
                  <a:pt x="0" y="1536"/>
                </a:moveTo>
                <a:cubicBezTo>
                  <a:pt x="160" y="1468"/>
                  <a:pt x="320" y="1400"/>
                  <a:pt x="432" y="1296"/>
                </a:cubicBezTo>
                <a:cubicBezTo>
                  <a:pt x="544" y="1192"/>
                  <a:pt x="584" y="1080"/>
                  <a:pt x="672" y="912"/>
                </a:cubicBezTo>
                <a:cubicBezTo>
                  <a:pt x="760" y="744"/>
                  <a:pt x="888" y="432"/>
                  <a:pt x="960" y="288"/>
                </a:cubicBezTo>
                <a:cubicBezTo>
                  <a:pt x="1032" y="144"/>
                  <a:pt x="1064" y="96"/>
                  <a:pt x="1104" y="48"/>
                </a:cubicBezTo>
                <a:cubicBezTo>
                  <a:pt x="1144" y="0"/>
                  <a:pt x="1168" y="0"/>
                  <a:pt x="1200" y="0"/>
                </a:cubicBezTo>
                <a:cubicBezTo>
                  <a:pt x="1232" y="0"/>
                  <a:pt x="1256" y="0"/>
                  <a:pt x="1296" y="48"/>
                </a:cubicBezTo>
                <a:cubicBezTo>
                  <a:pt x="1336" y="96"/>
                  <a:pt x="1392" y="208"/>
                  <a:pt x="1440" y="288"/>
                </a:cubicBezTo>
                <a:cubicBezTo>
                  <a:pt x="1488" y="368"/>
                  <a:pt x="1544" y="464"/>
                  <a:pt x="1584" y="528"/>
                </a:cubicBezTo>
                <a:cubicBezTo>
                  <a:pt x="1624" y="592"/>
                  <a:pt x="1640" y="624"/>
                  <a:pt x="1680" y="672"/>
                </a:cubicBezTo>
                <a:cubicBezTo>
                  <a:pt x="1720" y="720"/>
                  <a:pt x="1768" y="776"/>
                  <a:pt x="1824" y="816"/>
                </a:cubicBezTo>
                <a:cubicBezTo>
                  <a:pt x="1880" y="856"/>
                  <a:pt x="1968" y="896"/>
                  <a:pt x="2016" y="912"/>
                </a:cubicBezTo>
                <a:cubicBezTo>
                  <a:pt x="2064" y="928"/>
                  <a:pt x="2088" y="920"/>
                  <a:pt x="2112" y="912"/>
                </a:cubicBez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 sz="2800" b="1"/>
          </a:p>
        </p:txBody>
      </p:sp>
      <p:sp>
        <p:nvSpPr>
          <p:cNvPr id="102408" name="Line 8">
            <a:extLst>
              <a:ext uri="{FF2B5EF4-FFF2-40B4-BE49-F238E27FC236}">
                <a16:creationId xmlns:a16="http://schemas.microsoft.com/office/drawing/2014/main" id="{A160A214-7729-4F2A-9270-E56592CB3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5" y="1519238"/>
            <a:ext cx="4038600" cy="0"/>
          </a:xfrm>
          <a:prstGeom prst="line">
            <a:avLst/>
          </a:prstGeom>
          <a:noFill/>
          <a:ln w="9525" cap="rnd">
            <a:solidFill>
              <a:srgbClr val="CC00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09" name="Line 9">
            <a:extLst>
              <a:ext uri="{FF2B5EF4-FFF2-40B4-BE49-F238E27FC236}">
                <a16:creationId xmlns:a16="http://schemas.microsoft.com/office/drawing/2014/main" id="{D23805BA-2873-4D3D-B8EE-418CD6590BDA}"/>
              </a:ext>
            </a:extLst>
          </p:cNvPr>
          <p:cNvSpPr>
            <a:spLocks noChangeShapeType="1"/>
          </p:cNvSpPr>
          <p:nvPr/>
        </p:nvSpPr>
        <p:spPr bwMode="auto">
          <a:xfrm>
            <a:off x="993775" y="2944813"/>
            <a:ext cx="4038600" cy="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0" name="Rectangle 10">
            <a:extLst>
              <a:ext uri="{FF2B5EF4-FFF2-40B4-BE49-F238E27FC236}">
                <a16:creationId xmlns:a16="http://schemas.microsoft.com/office/drawing/2014/main" id="{05CDB425-BD1D-4E8C-9C29-F3EE8B03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3706813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b="1" i="1">
                <a:solidFill>
                  <a:srgbClr val="000099"/>
                </a:solidFill>
              </a:rPr>
              <a:t>E</a:t>
            </a:r>
            <a:r>
              <a:rPr lang="en-US" altLang="zh-CN" b="1" baseline="-25000">
                <a:solidFill>
                  <a:srgbClr val="000099"/>
                </a:solidFill>
              </a:rPr>
              <a:t>I</a:t>
            </a:r>
            <a:endParaRPr lang="en-US" altLang="zh-CN" b="1" baseline="30000">
              <a:solidFill>
                <a:srgbClr val="000099"/>
              </a:solidFill>
            </a:endParaRPr>
          </a:p>
        </p:txBody>
      </p:sp>
      <p:sp>
        <p:nvSpPr>
          <p:cNvPr id="102411" name="Rectangle 11">
            <a:extLst>
              <a:ext uri="{FF2B5EF4-FFF2-40B4-BE49-F238E27FC236}">
                <a16:creationId xmlns:a16="http://schemas.microsoft.com/office/drawing/2014/main" id="{F11CDCD0-8A92-4EF7-B79A-EDF92CF50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2640013"/>
            <a:ext cx="54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b="1" i="1">
                <a:solidFill>
                  <a:srgbClr val="000099"/>
                </a:solidFill>
              </a:rPr>
              <a:t>E</a:t>
            </a:r>
            <a:r>
              <a:rPr lang="en-US" altLang="zh-CN" b="1" baseline="-25000">
                <a:solidFill>
                  <a:srgbClr val="000099"/>
                </a:solidFill>
              </a:rPr>
              <a:t>II</a:t>
            </a:r>
          </a:p>
        </p:txBody>
      </p:sp>
      <p:sp>
        <p:nvSpPr>
          <p:cNvPr id="102412" name="Rectangle 12">
            <a:extLst>
              <a:ext uri="{FF2B5EF4-FFF2-40B4-BE49-F238E27FC236}">
                <a16:creationId xmlns:a16="http://schemas.microsoft.com/office/drawing/2014/main" id="{44C80660-9CEC-4B38-9A9C-F7D11F753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375" y="2335213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>
                <a:solidFill>
                  <a:srgbClr val="000099"/>
                </a:solidFill>
              </a:rPr>
              <a:t>E</a:t>
            </a:r>
            <a:r>
              <a:rPr lang="en-US" altLang="zh-CN" b="1" i="1" baseline="-25000">
                <a:solidFill>
                  <a:srgbClr val="000099"/>
                </a:solidFill>
              </a:rPr>
              <a:t>a</a:t>
            </a:r>
            <a:r>
              <a:rPr lang="en-US" altLang="zh-CN" b="1" baseline="-25000">
                <a:solidFill>
                  <a:srgbClr val="000099"/>
                </a:solidFill>
              </a:rPr>
              <a:t> </a:t>
            </a:r>
            <a:r>
              <a:rPr lang="en-US" altLang="zh-CN" b="1">
                <a:solidFill>
                  <a:srgbClr val="000099"/>
                </a:solidFill>
              </a:rPr>
              <a:t>(</a:t>
            </a:r>
            <a:r>
              <a:rPr lang="zh-CN" altLang="en-US" b="1">
                <a:solidFill>
                  <a:srgbClr val="000099"/>
                </a:solidFill>
                <a:ea typeface="华文新魏" panose="02010800040101010101" pitchFamily="2" charset="-122"/>
              </a:rPr>
              <a:t>正</a:t>
            </a:r>
            <a:r>
              <a:rPr lang="en-US" altLang="zh-CN" b="1">
                <a:solidFill>
                  <a:srgbClr val="000099"/>
                </a:solidFill>
              </a:rPr>
              <a:t>)</a:t>
            </a:r>
          </a:p>
        </p:txBody>
      </p:sp>
      <p:sp>
        <p:nvSpPr>
          <p:cNvPr id="102413" name="Rectangle 13">
            <a:extLst>
              <a:ext uri="{FF2B5EF4-FFF2-40B4-BE49-F238E27FC236}">
                <a16:creationId xmlns:a16="http://schemas.microsoft.com/office/drawing/2014/main" id="{5DFB235F-296B-41A5-B27F-997FF1E65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75" y="1954213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>
                <a:solidFill>
                  <a:srgbClr val="333300"/>
                </a:solidFill>
              </a:rPr>
              <a:t>E</a:t>
            </a:r>
            <a:r>
              <a:rPr lang="en-US" altLang="zh-CN" b="1" i="1" baseline="-25000">
                <a:solidFill>
                  <a:srgbClr val="333300"/>
                </a:solidFill>
              </a:rPr>
              <a:t>a </a:t>
            </a:r>
            <a:r>
              <a:rPr lang="en-US" altLang="zh-CN" b="1">
                <a:solidFill>
                  <a:srgbClr val="333300"/>
                </a:solidFill>
              </a:rPr>
              <a:t>(</a:t>
            </a:r>
            <a:r>
              <a:rPr lang="zh-CN" altLang="en-US" b="1">
                <a:solidFill>
                  <a:srgbClr val="333300"/>
                </a:solidFill>
                <a:ea typeface="华文新魏" panose="02010800040101010101" pitchFamily="2" charset="-122"/>
              </a:rPr>
              <a:t>逆</a:t>
            </a:r>
            <a:r>
              <a:rPr lang="en-US" altLang="zh-CN" b="1">
                <a:solidFill>
                  <a:srgbClr val="333300"/>
                </a:solidFill>
              </a:rPr>
              <a:t>)</a:t>
            </a:r>
          </a:p>
        </p:txBody>
      </p:sp>
      <p:sp>
        <p:nvSpPr>
          <p:cNvPr id="102414" name="Rectangle 14">
            <a:extLst>
              <a:ext uri="{FF2B5EF4-FFF2-40B4-BE49-F238E27FC236}">
                <a16:creationId xmlns:a16="http://schemas.microsoft.com/office/drawing/2014/main" id="{C0098D8A-3B7E-4093-9725-3F9E913FC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775" y="3243263"/>
            <a:ext cx="1757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FF3300"/>
                </a:solidFill>
                <a:latin typeface="宋体" panose="02010600030101010101" pitchFamily="2" charset="-122"/>
              </a:rPr>
              <a:t>Δ</a:t>
            </a:r>
            <a:r>
              <a:rPr lang="en-US" altLang="zh-CN" b="1" i="1">
                <a:solidFill>
                  <a:srgbClr val="FF3300"/>
                </a:solidFill>
              </a:rPr>
              <a:t>E </a:t>
            </a:r>
            <a:r>
              <a:rPr lang="en-US" altLang="zh-CN" b="1" i="1">
                <a:solidFill>
                  <a:srgbClr val="FF3300"/>
                </a:solidFill>
                <a:sym typeface="Symbol" panose="05050102010706020507" pitchFamily="18" charset="2"/>
              </a:rPr>
              <a:t></a:t>
            </a:r>
            <a:r>
              <a:rPr lang="en-US" altLang="zh-CN" b="1">
                <a:solidFill>
                  <a:srgbClr val="FF3300"/>
                </a:solidFill>
                <a:cs typeface="Times New Roman" panose="02020603050405020304" pitchFamily="18" charset="0"/>
              </a:rPr>
              <a:t>Δ</a:t>
            </a:r>
            <a:r>
              <a:rPr lang="en-US" altLang="zh-CN" b="1" baseline="-25000">
                <a:solidFill>
                  <a:srgbClr val="FF3300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b="1" i="1">
                <a:solidFill>
                  <a:srgbClr val="FF3300"/>
                </a:solidFill>
                <a:cs typeface="Times New Roman" panose="02020603050405020304" pitchFamily="18" charset="0"/>
              </a:rPr>
              <a:t>H</a:t>
            </a:r>
            <a:r>
              <a:rPr lang="en-US" altLang="zh-CN" b="1" baseline="-25000">
                <a:solidFill>
                  <a:srgbClr val="FF3300"/>
                </a:solidFill>
                <a:cs typeface="Times New Roman" panose="02020603050405020304" pitchFamily="18" charset="0"/>
              </a:rPr>
              <a:t>m</a:t>
            </a:r>
            <a:endParaRPr lang="en-US" altLang="zh-CN" b="1" baseline="-25000">
              <a:solidFill>
                <a:srgbClr val="FF3300"/>
              </a:solidFill>
            </a:endParaRP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79FEF9E1-6E25-456A-AC6C-FE6BED089DF6}"/>
              </a:ext>
            </a:extLst>
          </p:cNvPr>
          <p:cNvGrpSpPr>
            <a:grpSpLocks/>
          </p:cNvGrpSpPr>
          <p:nvPr/>
        </p:nvGrpSpPr>
        <p:grpSpPr bwMode="auto">
          <a:xfrm>
            <a:off x="2822575" y="2944813"/>
            <a:ext cx="0" cy="990600"/>
            <a:chOff x="2832" y="1776"/>
            <a:chExt cx="0" cy="624"/>
          </a:xfrm>
        </p:grpSpPr>
        <p:sp>
          <p:nvSpPr>
            <p:cNvPr id="497681" name="Line 16">
              <a:extLst>
                <a:ext uri="{FF2B5EF4-FFF2-40B4-BE49-F238E27FC236}">
                  <a16:creationId xmlns:a16="http://schemas.microsoft.com/office/drawing/2014/main" id="{A4231484-1477-4769-BC8F-9A8458C36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256"/>
              <a:ext cx="0" cy="144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7682" name="Line 17">
              <a:extLst>
                <a:ext uri="{FF2B5EF4-FFF2-40B4-BE49-F238E27FC236}">
                  <a16:creationId xmlns:a16="http://schemas.microsoft.com/office/drawing/2014/main" id="{A05188D8-EE2C-40AF-AA9A-1F98499534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1776"/>
              <a:ext cx="0" cy="192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8">
            <a:extLst>
              <a:ext uri="{FF2B5EF4-FFF2-40B4-BE49-F238E27FC236}">
                <a16:creationId xmlns:a16="http://schemas.microsoft.com/office/drawing/2014/main" id="{FC120223-B54A-437E-A2AE-1AA463E9011A}"/>
              </a:ext>
            </a:extLst>
          </p:cNvPr>
          <p:cNvGrpSpPr>
            <a:grpSpLocks/>
          </p:cNvGrpSpPr>
          <p:nvPr/>
        </p:nvGrpSpPr>
        <p:grpSpPr bwMode="auto">
          <a:xfrm>
            <a:off x="4346575" y="1497013"/>
            <a:ext cx="0" cy="1447800"/>
            <a:chOff x="3792" y="864"/>
            <a:chExt cx="0" cy="912"/>
          </a:xfrm>
        </p:grpSpPr>
        <p:sp>
          <p:nvSpPr>
            <p:cNvPr id="497684" name="Line 19">
              <a:extLst>
                <a:ext uri="{FF2B5EF4-FFF2-40B4-BE49-F238E27FC236}">
                  <a16:creationId xmlns:a16="http://schemas.microsoft.com/office/drawing/2014/main" id="{6E070C4F-0DA8-4801-92BA-6E410D1791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440"/>
              <a:ext cx="0" cy="336"/>
            </a:xfrm>
            <a:prstGeom prst="line">
              <a:avLst/>
            </a:prstGeom>
            <a:noFill/>
            <a:ln w="9525">
              <a:solidFill>
                <a:srgbClr val="33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7685" name="Line 20">
              <a:extLst>
                <a:ext uri="{FF2B5EF4-FFF2-40B4-BE49-F238E27FC236}">
                  <a16:creationId xmlns:a16="http://schemas.microsoft.com/office/drawing/2014/main" id="{12467C16-4DE8-45D6-B59E-097029E330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864"/>
              <a:ext cx="0" cy="288"/>
            </a:xfrm>
            <a:prstGeom prst="line">
              <a:avLst/>
            </a:prstGeom>
            <a:noFill/>
            <a:ln w="9525">
              <a:solidFill>
                <a:srgbClr val="33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421" name="Rectangle 21">
            <a:extLst>
              <a:ext uri="{FF2B5EF4-FFF2-40B4-BE49-F238E27FC236}">
                <a16:creationId xmlns:a16="http://schemas.microsoft.com/office/drawing/2014/main" id="{9DC00FE4-9743-4D4C-A067-81FEA4F8B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75" y="2716213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ea typeface="华文新魏" panose="02010800040101010101" pitchFamily="2" charset="-122"/>
              </a:rPr>
              <a:t>终态</a:t>
            </a:r>
          </a:p>
        </p:txBody>
      </p:sp>
      <p:sp>
        <p:nvSpPr>
          <p:cNvPr id="102422" name="Rectangle 22">
            <a:extLst>
              <a:ext uri="{FF2B5EF4-FFF2-40B4-BE49-F238E27FC236}">
                <a16:creationId xmlns:a16="http://schemas.microsoft.com/office/drawing/2014/main" id="{04B4410F-07CE-4E0D-A02B-DFBA0EBD3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9775" y="3706813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FF3300"/>
                </a:solidFill>
                <a:ea typeface="华文新魏" panose="02010800040101010101" pitchFamily="2" charset="-122"/>
              </a:rPr>
              <a:t>始态</a:t>
            </a:r>
          </a:p>
        </p:txBody>
      </p:sp>
      <p:sp>
        <p:nvSpPr>
          <p:cNvPr id="102423" name="Rectangle 23">
            <a:extLst>
              <a:ext uri="{FF2B5EF4-FFF2-40B4-BE49-F238E27FC236}">
                <a16:creationId xmlns:a16="http://schemas.microsoft.com/office/drawing/2014/main" id="{3C79D244-1D4F-4AFB-873B-FF455F33F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975" y="963613"/>
            <a:ext cx="130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zh-CN" altLang="en-US" b="1">
                <a:solidFill>
                  <a:srgbClr val="FF0000"/>
                </a:solidFill>
                <a:ea typeface="华文新魏" panose="02010800040101010101" pitchFamily="2" charset="-122"/>
              </a:rPr>
              <a:t>过渡态</a:t>
            </a:r>
            <a:r>
              <a:rPr lang="en-US" altLang="zh-CN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02424" name="Rectangle 24">
            <a:extLst>
              <a:ext uri="{FF2B5EF4-FFF2-40B4-BE49-F238E27FC236}">
                <a16:creationId xmlns:a16="http://schemas.microsoft.com/office/drawing/2014/main" id="{CB59390A-0E6D-4F1C-8D8F-4D088E0ED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" y="3935413"/>
            <a:ext cx="2857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rgbClr val="000099"/>
                </a:solidFill>
              </a:rPr>
              <a:t>I</a:t>
            </a:r>
          </a:p>
        </p:txBody>
      </p:sp>
      <p:sp>
        <p:nvSpPr>
          <p:cNvPr id="102425" name="Rectangle 25">
            <a:extLst>
              <a:ext uri="{FF2B5EF4-FFF2-40B4-BE49-F238E27FC236}">
                <a16:creationId xmlns:a16="http://schemas.microsoft.com/office/drawing/2014/main" id="{348BC11B-6A5E-4F4A-82A5-B7834F5BB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175" y="3021013"/>
            <a:ext cx="3873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rgbClr val="996600"/>
                </a:solidFill>
              </a:rPr>
              <a:t>II</a:t>
            </a:r>
          </a:p>
        </p:txBody>
      </p:sp>
      <p:grpSp>
        <p:nvGrpSpPr>
          <p:cNvPr id="4" name="Group 26">
            <a:extLst>
              <a:ext uri="{FF2B5EF4-FFF2-40B4-BE49-F238E27FC236}">
                <a16:creationId xmlns:a16="http://schemas.microsoft.com/office/drawing/2014/main" id="{5654E1B0-DD51-4257-97A7-7A3B2291FA55}"/>
              </a:ext>
            </a:extLst>
          </p:cNvPr>
          <p:cNvGrpSpPr>
            <a:grpSpLocks/>
          </p:cNvGrpSpPr>
          <p:nvPr/>
        </p:nvGrpSpPr>
        <p:grpSpPr bwMode="auto">
          <a:xfrm>
            <a:off x="1679575" y="1497013"/>
            <a:ext cx="0" cy="2438400"/>
            <a:chOff x="2112" y="864"/>
            <a:chExt cx="0" cy="1536"/>
          </a:xfrm>
        </p:grpSpPr>
        <p:sp>
          <p:nvSpPr>
            <p:cNvPr id="497692" name="Line 27">
              <a:extLst>
                <a:ext uri="{FF2B5EF4-FFF2-40B4-BE49-F238E27FC236}">
                  <a16:creationId xmlns:a16="http://schemas.microsoft.com/office/drawing/2014/main" id="{34FCF4FB-67DD-4C65-8FE8-A1E01D5FA6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864"/>
              <a:ext cx="0" cy="528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7693" name="Line 28">
              <a:extLst>
                <a:ext uri="{FF2B5EF4-FFF2-40B4-BE49-F238E27FC236}">
                  <a16:creationId xmlns:a16="http://schemas.microsoft.com/office/drawing/2014/main" id="{63F2FD01-3B85-480F-BD3E-6560F0DF3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728"/>
              <a:ext cx="0" cy="672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429" name="Rectangle 29">
            <a:extLst>
              <a:ext uri="{FF2B5EF4-FFF2-40B4-BE49-F238E27FC236}">
                <a16:creationId xmlns:a16="http://schemas.microsoft.com/office/drawing/2014/main" id="{B868E093-9DC4-4FF0-AB31-6C45CEB42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5480050"/>
            <a:ext cx="4103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zh-CN" altLang="en-US" sz="2000" b="1">
                <a:solidFill>
                  <a:srgbClr val="000099"/>
                </a:solidFill>
                <a:ea typeface="楷体_GB2312" pitchFamily="49" charset="-122"/>
              </a:rPr>
              <a:t>图</a:t>
            </a:r>
            <a:r>
              <a:rPr kumimoji="0" lang="en-US" altLang="zh-CN" sz="2000" b="1">
                <a:solidFill>
                  <a:srgbClr val="000099"/>
                </a:solidFill>
                <a:ea typeface="楷体_GB2312" pitchFamily="49" charset="-122"/>
              </a:rPr>
              <a:t>2.4  </a:t>
            </a:r>
            <a:r>
              <a:rPr kumimoji="0" lang="zh-CN" altLang="en-US" sz="2000" b="1">
                <a:solidFill>
                  <a:srgbClr val="000099"/>
                </a:solidFill>
                <a:ea typeface="楷体_GB2312" pitchFamily="49" charset="-122"/>
              </a:rPr>
              <a:t>反应系统中活化能示意图</a:t>
            </a:r>
          </a:p>
        </p:txBody>
      </p:sp>
      <p:graphicFrame>
        <p:nvGraphicFramePr>
          <p:cNvPr id="497695" name="Object 30">
            <a:extLst>
              <a:ext uri="{FF2B5EF4-FFF2-40B4-BE49-F238E27FC236}">
                <a16:creationId xmlns:a16="http://schemas.microsoft.com/office/drawing/2014/main" id="{10E8CCFD-17EA-4A5A-8249-9E4DDB1B92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4652963"/>
          <a:ext cx="4500562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716" name="公式" r:id="rId3" imgW="1549080" imgH="228600" progId="Equation.3">
                  <p:embed/>
                </p:oleObj>
              </mc:Choice>
              <mc:Fallback>
                <p:oleObj name="公式" r:id="rId3" imgW="1549080" imgH="228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652963"/>
                        <a:ext cx="4500562" cy="6492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0">
            <a:extLst>
              <a:ext uri="{FF2B5EF4-FFF2-40B4-BE49-F238E27FC236}">
                <a16:creationId xmlns:a16="http://schemas.microsoft.com/office/drawing/2014/main" id="{0E29F8EA-15EF-48CB-A7F8-3F7018BFB296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1592263"/>
            <a:ext cx="2736850" cy="1171575"/>
            <a:chOff x="3696" y="981"/>
            <a:chExt cx="1724" cy="738"/>
          </a:xfrm>
        </p:grpSpPr>
        <p:sp>
          <p:nvSpPr>
            <p:cNvPr id="497697" name="Rectangle 32">
              <a:extLst>
                <a:ext uri="{FF2B5EF4-FFF2-40B4-BE49-F238E27FC236}">
                  <a16:creationId xmlns:a16="http://schemas.microsoft.com/office/drawing/2014/main" id="{928EE02F-FABA-4903-9699-D6FDA5C2D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981"/>
              <a:ext cx="1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 i="1">
                  <a:solidFill>
                    <a:srgbClr val="000099"/>
                  </a:solidFill>
                </a:rPr>
                <a:t>E</a:t>
              </a:r>
              <a:r>
                <a:rPr lang="en-US" altLang="zh-CN" sz="2800" b="1" i="1" baseline="-25000">
                  <a:solidFill>
                    <a:srgbClr val="000099"/>
                  </a:solidFill>
                </a:rPr>
                <a:t>a </a:t>
              </a:r>
              <a:r>
                <a:rPr lang="en-US" altLang="zh-CN" sz="2800" b="1">
                  <a:solidFill>
                    <a:srgbClr val="000099"/>
                  </a:solidFill>
                </a:rPr>
                <a:t>(</a:t>
              </a:r>
              <a:r>
                <a:rPr lang="zh-CN" altLang="en-US" sz="2800" b="1">
                  <a:solidFill>
                    <a:srgbClr val="000099"/>
                  </a:solidFill>
                  <a:ea typeface="华文新魏" panose="02010800040101010101" pitchFamily="2" charset="-122"/>
                </a:rPr>
                <a:t>正</a:t>
              </a:r>
              <a:r>
                <a:rPr lang="en-US" altLang="zh-CN" sz="2800" b="1">
                  <a:solidFill>
                    <a:srgbClr val="000099"/>
                  </a:solidFill>
                </a:rPr>
                <a:t>) = </a:t>
              </a:r>
              <a:r>
                <a:rPr lang="en-US" altLang="zh-CN" sz="2800" b="1" i="1">
                  <a:solidFill>
                    <a:srgbClr val="000099"/>
                  </a:solidFill>
                </a:rPr>
                <a:t>E</a:t>
              </a:r>
              <a:r>
                <a:rPr lang="en-US" altLang="zh-CN" sz="2800" b="1">
                  <a:solidFill>
                    <a:srgbClr val="000099"/>
                  </a:solidFill>
                </a:rPr>
                <a:t>  </a:t>
              </a:r>
              <a:r>
                <a:rPr lang="en-US" altLang="zh-CN" sz="2800" b="1" baseline="30000">
                  <a:solidFill>
                    <a:srgbClr val="000099"/>
                  </a:solidFill>
                </a:rPr>
                <a:t> </a:t>
              </a:r>
              <a:r>
                <a:rPr lang="en-US" altLang="zh-CN" sz="2800" b="1">
                  <a:solidFill>
                    <a:srgbClr val="000099"/>
                  </a:solidFill>
                </a:rPr>
                <a:t>- </a:t>
              </a:r>
              <a:r>
                <a:rPr lang="en-US" altLang="zh-CN" sz="2800" b="1" i="1">
                  <a:solidFill>
                    <a:srgbClr val="000099"/>
                  </a:solidFill>
                </a:rPr>
                <a:t>E</a:t>
              </a:r>
              <a:r>
                <a:rPr lang="en-US" altLang="zh-CN" sz="2800" b="1" baseline="-25000">
                  <a:solidFill>
                    <a:srgbClr val="000099"/>
                  </a:solidFill>
                </a:rPr>
                <a:t>I</a:t>
              </a:r>
              <a:endParaRPr lang="en-US" altLang="zh-CN" sz="2800" b="1" baseline="30000">
                <a:solidFill>
                  <a:srgbClr val="000099"/>
                </a:solidFill>
              </a:endParaRPr>
            </a:p>
          </p:txBody>
        </p:sp>
        <p:sp>
          <p:nvSpPr>
            <p:cNvPr id="497698" name="Rectangle 33">
              <a:extLst>
                <a:ext uri="{FF2B5EF4-FFF2-40B4-BE49-F238E27FC236}">
                  <a16:creationId xmlns:a16="http://schemas.microsoft.com/office/drawing/2014/main" id="{FAC1A321-D091-464E-8D87-DF6688FA5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392"/>
              <a:ext cx="17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 i="1">
                  <a:solidFill>
                    <a:srgbClr val="000099"/>
                  </a:solidFill>
                </a:rPr>
                <a:t>E</a:t>
              </a:r>
              <a:r>
                <a:rPr lang="en-US" altLang="zh-CN" sz="2800" b="1" i="1" baseline="-25000">
                  <a:solidFill>
                    <a:srgbClr val="000099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000099"/>
                  </a:solidFill>
                </a:rPr>
                <a:t> </a:t>
              </a:r>
              <a:r>
                <a:rPr lang="en-US" altLang="zh-CN" sz="2800" b="1">
                  <a:solidFill>
                    <a:srgbClr val="000099"/>
                  </a:solidFill>
                </a:rPr>
                <a:t>(</a:t>
              </a:r>
              <a:r>
                <a:rPr lang="zh-CN" altLang="en-US" sz="2800" b="1">
                  <a:solidFill>
                    <a:srgbClr val="000099"/>
                  </a:solidFill>
                  <a:ea typeface="华文新魏" panose="02010800040101010101" pitchFamily="2" charset="-122"/>
                </a:rPr>
                <a:t>逆</a:t>
              </a:r>
              <a:r>
                <a:rPr lang="en-US" altLang="zh-CN" sz="2800" b="1">
                  <a:solidFill>
                    <a:srgbClr val="000099"/>
                  </a:solidFill>
                </a:rPr>
                <a:t>) = </a:t>
              </a:r>
              <a:r>
                <a:rPr lang="en-US" altLang="zh-CN" sz="2800" b="1" i="1">
                  <a:solidFill>
                    <a:srgbClr val="000099"/>
                  </a:solidFill>
                </a:rPr>
                <a:t>E</a:t>
              </a:r>
              <a:r>
                <a:rPr lang="en-US" altLang="zh-CN" sz="2800" b="1">
                  <a:solidFill>
                    <a:srgbClr val="000099"/>
                  </a:solidFill>
                </a:rPr>
                <a:t>  - </a:t>
              </a:r>
              <a:r>
                <a:rPr lang="en-US" altLang="zh-CN" sz="2800" b="1" i="1">
                  <a:solidFill>
                    <a:srgbClr val="000099"/>
                  </a:solidFill>
                </a:rPr>
                <a:t>E</a:t>
              </a:r>
              <a:r>
                <a:rPr lang="en-US" altLang="zh-CN" sz="2800" b="1" baseline="-25000">
                  <a:solidFill>
                    <a:srgbClr val="000099"/>
                  </a:solidFill>
                </a:rPr>
                <a:t>II</a:t>
              </a:r>
            </a:p>
          </p:txBody>
        </p:sp>
        <p:grpSp>
          <p:nvGrpSpPr>
            <p:cNvPr id="497699" name="Group 34">
              <a:extLst>
                <a:ext uri="{FF2B5EF4-FFF2-40B4-BE49-F238E27FC236}">
                  <a16:creationId xmlns:a16="http://schemas.microsoft.com/office/drawing/2014/main" id="{88716FFF-39C1-4C22-BDFD-6D760B1DA3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9" y="981"/>
              <a:ext cx="81" cy="68"/>
              <a:chOff x="4572" y="3072"/>
              <a:chExt cx="324" cy="240"/>
            </a:xfrm>
          </p:grpSpPr>
          <p:sp>
            <p:nvSpPr>
              <p:cNvPr id="497700" name="Line 35">
                <a:extLst>
                  <a:ext uri="{FF2B5EF4-FFF2-40B4-BE49-F238E27FC236}">
                    <a16:creationId xmlns:a16="http://schemas.microsoft.com/office/drawing/2014/main" id="{367918AB-E1C0-4814-9771-1F1D632CB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2" y="3144"/>
                <a:ext cx="312" cy="0"/>
              </a:xfrm>
              <a:prstGeom prst="line">
                <a:avLst/>
              </a:prstGeom>
              <a:noFill/>
              <a:ln w="158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7701" name="Line 36">
                <a:extLst>
                  <a:ext uri="{FF2B5EF4-FFF2-40B4-BE49-F238E27FC236}">
                    <a16:creationId xmlns:a16="http://schemas.microsoft.com/office/drawing/2014/main" id="{1C764BAC-2810-497F-8D23-04C1B97E6B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4" y="3228"/>
                <a:ext cx="312" cy="0"/>
              </a:xfrm>
              <a:prstGeom prst="line">
                <a:avLst/>
              </a:prstGeom>
              <a:noFill/>
              <a:ln w="158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7702" name="Line 37">
                <a:extLst>
                  <a:ext uri="{FF2B5EF4-FFF2-40B4-BE49-F238E27FC236}">
                    <a16:creationId xmlns:a16="http://schemas.microsoft.com/office/drawing/2014/main" id="{1F4C5019-8D68-4E6F-B3CD-8AEE788F6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2" y="3072"/>
                <a:ext cx="192" cy="240"/>
              </a:xfrm>
              <a:prstGeom prst="line">
                <a:avLst/>
              </a:prstGeom>
              <a:noFill/>
              <a:ln w="158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97703" name="Group 38">
              <a:extLst>
                <a:ext uri="{FF2B5EF4-FFF2-40B4-BE49-F238E27FC236}">
                  <a16:creationId xmlns:a16="http://schemas.microsoft.com/office/drawing/2014/main" id="{2CE8EED7-CE99-43CF-97CE-604F4851C9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9" y="1434"/>
              <a:ext cx="81" cy="68"/>
              <a:chOff x="4572" y="3072"/>
              <a:chExt cx="324" cy="240"/>
            </a:xfrm>
          </p:grpSpPr>
          <p:sp>
            <p:nvSpPr>
              <p:cNvPr id="497704" name="Line 39">
                <a:extLst>
                  <a:ext uri="{FF2B5EF4-FFF2-40B4-BE49-F238E27FC236}">
                    <a16:creationId xmlns:a16="http://schemas.microsoft.com/office/drawing/2014/main" id="{65C02CC1-5CFC-4F21-AE13-EA98A3729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2" y="3144"/>
                <a:ext cx="312" cy="0"/>
              </a:xfrm>
              <a:prstGeom prst="line">
                <a:avLst/>
              </a:prstGeom>
              <a:noFill/>
              <a:ln w="158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7705" name="Line 40">
                <a:extLst>
                  <a:ext uri="{FF2B5EF4-FFF2-40B4-BE49-F238E27FC236}">
                    <a16:creationId xmlns:a16="http://schemas.microsoft.com/office/drawing/2014/main" id="{21CFA4E4-92BC-4C21-AAEA-264E9AE452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4" y="3228"/>
                <a:ext cx="312" cy="0"/>
              </a:xfrm>
              <a:prstGeom prst="line">
                <a:avLst/>
              </a:prstGeom>
              <a:noFill/>
              <a:ln w="158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7706" name="Line 41">
                <a:extLst>
                  <a:ext uri="{FF2B5EF4-FFF2-40B4-BE49-F238E27FC236}">
                    <a16:creationId xmlns:a16="http://schemas.microsoft.com/office/drawing/2014/main" id="{7105D0E3-CA53-4D34-A766-A42A7F668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2" y="3072"/>
                <a:ext cx="192" cy="240"/>
              </a:xfrm>
              <a:prstGeom prst="line">
                <a:avLst/>
              </a:prstGeom>
              <a:noFill/>
              <a:ln w="158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42">
            <a:extLst>
              <a:ext uri="{FF2B5EF4-FFF2-40B4-BE49-F238E27FC236}">
                <a16:creationId xmlns:a16="http://schemas.microsoft.com/office/drawing/2014/main" id="{F13F66B1-A069-4227-AC3F-BEDF3E08F53D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303338"/>
            <a:ext cx="539750" cy="457200"/>
            <a:chOff x="477" y="777"/>
            <a:chExt cx="340" cy="288"/>
          </a:xfrm>
        </p:grpSpPr>
        <p:sp>
          <p:nvSpPr>
            <p:cNvPr id="497708" name="Rectangle 43">
              <a:extLst>
                <a:ext uri="{FF2B5EF4-FFF2-40B4-BE49-F238E27FC236}">
                  <a16:creationId xmlns:a16="http://schemas.microsoft.com/office/drawing/2014/main" id="{446EFA44-B9B8-4EE6-8421-8DFCFD7B3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" y="777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E</a:t>
              </a:r>
              <a:r>
                <a:rPr lang="en-US" altLang="zh-CN" b="1">
                  <a:solidFill>
                    <a:srgbClr val="FF3300"/>
                  </a:solidFill>
                </a:rPr>
                <a:t>  </a:t>
              </a:r>
            </a:p>
          </p:txBody>
        </p:sp>
        <p:grpSp>
          <p:nvGrpSpPr>
            <p:cNvPr id="497709" name="Group 44">
              <a:extLst>
                <a:ext uri="{FF2B5EF4-FFF2-40B4-BE49-F238E27FC236}">
                  <a16:creationId xmlns:a16="http://schemas.microsoft.com/office/drawing/2014/main" id="{2A925772-48DD-47FA-A089-5110A4503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804"/>
              <a:ext cx="68" cy="68"/>
              <a:chOff x="4572" y="3072"/>
              <a:chExt cx="324" cy="240"/>
            </a:xfrm>
          </p:grpSpPr>
          <p:sp>
            <p:nvSpPr>
              <p:cNvPr id="497710" name="Line 45">
                <a:extLst>
                  <a:ext uri="{FF2B5EF4-FFF2-40B4-BE49-F238E27FC236}">
                    <a16:creationId xmlns:a16="http://schemas.microsoft.com/office/drawing/2014/main" id="{593C052B-CF6B-46CB-9ECD-CBB8BAF9DB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2" y="3144"/>
                <a:ext cx="312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7711" name="Line 46">
                <a:extLst>
                  <a:ext uri="{FF2B5EF4-FFF2-40B4-BE49-F238E27FC236}">
                    <a16:creationId xmlns:a16="http://schemas.microsoft.com/office/drawing/2014/main" id="{CE936937-161A-4F86-8AF7-73FF6F8A15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4" y="3228"/>
                <a:ext cx="312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7712" name="Line 47">
                <a:extLst>
                  <a:ext uri="{FF2B5EF4-FFF2-40B4-BE49-F238E27FC236}">
                    <a16:creationId xmlns:a16="http://schemas.microsoft.com/office/drawing/2014/main" id="{30E9BF27-E28F-4F77-A146-C2D73A4966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2" y="3072"/>
                <a:ext cx="192" cy="24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97714" name="Rectangle 8">
            <a:extLst>
              <a:ext uri="{FF2B5EF4-FFF2-40B4-BE49-F238E27FC236}">
                <a16:creationId xmlns:a16="http://schemas.microsoft.com/office/drawing/2014/main" id="{6A8B16DA-24AB-4D12-83BC-543078C55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476250"/>
            <a:ext cx="4264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3200" b="1">
                <a:solidFill>
                  <a:srgbClr val="FF0000"/>
                </a:solidFill>
              </a:rPr>
              <a:t>此图仅适于基元反应。</a:t>
            </a:r>
          </a:p>
        </p:txBody>
      </p:sp>
      <p:sp>
        <p:nvSpPr>
          <p:cNvPr id="497715" name="Rectangle 11">
            <a:extLst>
              <a:ext uri="{FF2B5EF4-FFF2-40B4-BE49-F238E27FC236}">
                <a16:creationId xmlns:a16="http://schemas.microsoft.com/office/drawing/2014/main" id="{65A0E6FD-7AEA-4CB9-8231-7EB62D120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3355975"/>
            <a:ext cx="38893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en-US" altLang="zh-CN" sz="2800" b="1" i="1">
                <a:solidFill>
                  <a:srgbClr val="FF0066"/>
                </a:solidFill>
              </a:rPr>
              <a:t>E</a:t>
            </a:r>
            <a:r>
              <a:rPr kumimoji="0" lang="en-US" altLang="zh-CN" sz="2800" b="1" baseline="-25000">
                <a:solidFill>
                  <a:srgbClr val="FF0066"/>
                </a:solidFill>
              </a:rPr>
              <a:t>II</a:t>
            </a:r>
            <a:r>
              <a:rPr kumimoji="0" lang="en-US" altLang="zh-CN" sz="2800" b="1">
                <a:solidFill>
                  <a:srgbClr val="FF0066"/>
                </a:solidFill>
              </a:rPr>
              <a:t> – </a:t>
            </a:r>
            <a:r>
              <a:rPr kumimoji="0" lang="en-US" altLang="zh-CN" sz="2800" b="1" i="1">
                <a:solidFill>
                  <a:srgbClr val="FF0066"/>
                </a:solidFill>
              </a:rPr>
              <a:t>E</a:t>
            </a:r>
            <a:r>
              <a:rPr kumimoji="0" lang="en-US" altLang="zh-CN" sz="2800" b="1" baseline="-25000">
                <a:solidFill>
                  <a:srgbClr val="FF0066"/>
                </a:solidFill>
              </a:rPr>
              <a:t>I </a:t>
            </a:r>
            <a:r>
              <a:rPr kumimoji="0" lang="en-US" altLang="zh-CN" sz="2800" b="1" i="1"/>
              <a:t>= </a:t>
            </a:r>
            <a:r>
              <a:rPr kumimoji="0" lang="en-US" altLang="zh-CN" sz="2800" b="1">
                <a:sym typeface="Symbol" panose="05050102010706020507" pitchFamily="18" charset="2"/>
              </a:rPr>
              <a:t></a:t>
            </a:r>
            <a:r>
              <a:rPr kumimoji="0" lang="en-US" altLang="zh-CN" sz="2800" b="1" i="1" baseline="-25000"/>
              <a:t>r</a:t>
            </a:r>
            <a:r>
              <a:rPr kumimoji="0" lang="en-US" altLang="zh-CN" sz="2800" b="1" i="1"/>
              <a:t>U</a:t>
            </a:r>
            <a:r>
              <a:rPr kumimoji="0" lang="en-US" altLang="zh-CN" sz="2800" b="1" i="1" baseline="-25000"/>
              <a:t>m </a:t>
            </a:r>
            <a:r>
              <a:rPr kumimoji="0" lang="en-US" altLang="zh-CN" sz="2800" b="1">
                <a:cs typeface="Times New Roman" panose="02020603050405020304" pitchFamily="18" charset="0"/>
              </a:rPr>
              <a:t>≈</a:t>
            </a:r>
            <a:r>
              <a:rPr kumimoji="0" lang="en-US" altLang="zh-CN" sz="2800" b="1">
                <a:sym typeface="Symbol" panose="05050102010706020507" pitchFamily="18" charset="2"/>
              </a:rPr>
              <a:t></a:t>
            </a:r>
            <a:r>
              <a:rPr kumimoji="0" lang="en-US" altLang="zh-CN" sz="2800" b="1" i="1" baseline="-25000"/>
              <a:t>r</a:t>
            </a:r>
            <a:r>
              <a:rPr kumimoji="0" lang="en-US" altLang="zh-CN" sz="2800" b="1" i="1"/>
              <a:t>H</a:t>
            </a:r>
            <a:r>
              <a:rPr kumimoji="0" lang="en-US" altLang="zh-CN" sz="2800" b="1" i="1" baseline="-25000"/>
              <a:t>m</a:t>
            </a:r>
            <a:endParaRPr kumimoji="0" lang="en-US" altLang="zh-CN" sz="2800" b="1" i="1"/>
          </a:p>
          <a:p>
            <a:pPr>
              <a:lnSpc>
                <a:spcPct val="120000"/>
              </a:lnSpc>
            </a:pPr>
            <a:endParaRPr kumimoji="0" lang="en-US" altLang="zh-CN" sz="2800" b="1" baseline="300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9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0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5" dur="500"/>
                                        <p:tgtEl>
                                          <p:spTgt spid="497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49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autoUpdateAnimBg="0"/>
      <p:bldP spid="102405" grpId="0" autoUpdateAnimBg="0"/>
      <p:bldP spid="102407" grpId="0" animBg="1"/>
      <p:bldP spid="102410" grpId="0" autoUpdateAnimBg="0"/>
      <p:bldP spid="102411" grpId="0" autoUpdateAnimBg="0"/>
      <p:bldP spid="102412" grpId="0" autoUpdateAnimBg="0"/>
      <p:bldP spid="102413" grpId="0" autoUpdateAnimBg="0"/>
      <p:bldP spid="102414" grpId="0" autoUpdateAnimBg="0"/>
      <p:bldP spid="102421" grpId="0" autoUpdateAnimBg="0"/>
      <p:bldP spid="102422" grpId="0" autoUpdateAnimBg="0"/>
      <p:bldP spid="102423" grpId="0" autoUpdateAnimBg="0"/>
      <p:bldP spid="102424" grpId="0" autoUpdateAnimBg="0"/>
      <p:bldP spid="102425" grpId="0" autoUpdateAnimBg="0"/>
      <p:bldP spid="102429" grpId="0" autoUpdateAnimBg="0"/>
      <p:bldP spid="497714" grpId="0"/>
      <p:bldP spid="4977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>
            <a:extLst>
              <a:ext uri="{FF2B5EF4-FFF2-40B4-BE49-F238E27FC236}">
                <a16:creationId xmlns:a16="http://schemas.microsoft.com/office/drawing/2014/main" id="{53110653-2825-4D4C-AA45-76FBE091BC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8497888" cy="5113337"/>
          </a:xfrm>
        </p:spPr>
        <p:txBody>
          <a:bodyPr/>
          <a:lstStyle/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 sz="4000" b="1">
                <a:ea typeface="楷体_GB2312" pitchFamily="49" charset="-122"/>
              </a:rPr>
              <a:t>对于任何基元反应：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 sz="4000" b="1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000" b="1" baseline="-25000">
                <a:solidFill>
                  <a:srgbClr val="0000FF"/>
                </a:solidFill>
                <a:ea typeface="楷体_GB2312" pitchFamily="49" charset="-122"/>
              </a:rPr>
              <a:t>r</a:t>
            </a:r>
            <a:r>
              <a:rPr lang="en-US" altLang="zh-CN" sz="4000" b="1" i="1">
                <a:solidFill>
                  <a:srgbClr val="0000FF"/>
                </a:solidFill>
                <a:ea typeface="楷体_GB2312" pitchFamily="49" charset="-122"/>
              </a:rPr>
              <a:t>H</a:t>
            </a:r>
            <a:r>
              <a:rPr lang="en-US" altLang="zh-CN" sz="4000" b="1" baseline="-25000">
                <a:solidFill>
                  <a:srgbClr val="0000FF"/>
                </a:solidFill>
                <a:ea typeface="楷体_GB2312" pitchFamily="49" charset="-122"/>
              </a:rPr>
              <a:t>m</a:t>
            </a:r>
            <a:r>
              <a:rPr lang="en-US" altLang="zh-CN" sz="4000" b="1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4000" b="1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</a:t>
            </a:r>
            <a:r>
              <a:rPr lang="en-US" altLang="zh-CN" sz="4000" b="1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4000" b="1" i="1">
                <a:solidFill>
                  <a:srgbClr val="0000FF"/>
                </a:solidFill>
                <a:ea typeface="楷体_GB2312" pitchFamily="49" charset="-122"/>
              </a:rPr>
              <a:t>E</a:t>
            </a:r>
            <a:r>
              <a:rPr lang="en-US" altLang="zh-CN" sz="4000" b="1" baseline="-25000">
                <a:solidFill>
                  <a:srgbClr val="0000FF"/>
                </a:solidFill>
                <a:ea typeface="楷体_GB2312" pitchFamily="49" charset="-122"/>
              </a:rPr>
              <a:t>a </a:t>
            </a:r>
            <a:r>
              <a:rPr lang="en-US" altLang="zh-CN" sz="4000" b="1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lang="zh-CN" altLang="en-US" sz="4000" b="1">
                <a:solidFill>
                  <a:srgbClr val="0000FF"/>
                </a:solidFill>
                <a:ea typeface="楷体_GB2312" pitchFamily="49" charset="-122"/>
              </a:rPr>
              <a:t>正</a:t>
            </a:r>
            <a:r>
              <a:rPr lang="en-US" altLang="zh-CN" sz="4000" b="1">
                <a:solidFill>
                  <a:srgbClr val="0000FF"/>
                </a:solidFill>
                <a:ea typeface="楷体_GB2312" pitchFamily="49" charset="-122"/>
              </a:rPr>
              <a:t>)</a:t>
            </a:r>
            <a:r>
              <a:rPr lang="en-US" altLang="zh-CN" sz="4000" b="1" baseline="-2500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4000" b="1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 </a:t>
            </a:r>
            <a:r>
              <a:rPr lang="en-US" altLang="zh-CN" sz="4000" b="1" i="1">
                <a:solidFill>
                  <a:srgbClr val="0000FF"/>
                </a:solidFill>
                <a:ea typeface="楷体_GB2312" pitchFamily="49" charset="-122"/>
              </a:rPr>
              <a:t>E</a:t>
            </a:r>
            <a:r>
              <a:rPr lang="en-US" altLang="zh-CN" sz="4000" b="1" baseline="-25000">
                <a:solidFill>
                  <a:srgbClr val="0000FF"/>
                </a:solidFill>
                <a:ea typeface="楷体_GB2312" pitchFamily="49" charset="-122"/>
              </a:rPr>
              <a:t>a </a:t>
            </a:r>
            <a:r>
              <a:rPr lang="en-US" altLang="zh-CN" sz="4000" b="1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lang="zh-CN" altLang="en-US" sz="4000" b="1">
                <a:solidFill>
                  <a:srgbClr val="0000FF"/>
                </a:solidFill>
                <a:ea typeface="楷体_GB2312" pitchFamily="49" charset="-122"/>
              </a:rPr>
              <a:t>逆</a:t>
            </a:r>
            <a:r>
              <a:rPr lang="en-US" altLang="zh-CN" sz="4000" b="1">
                <a:solidFill>
                  <a:srgbClr val="0000FF"/>
                </a:solidFill>
                <a:ea typeface="楷体_GB2312" pitchFamily="49" charset="-122"/>
              </a:rPr>
              <a:t>)</a:t>
            </a:r>
            <a:r>
              <a:rPr lang="en-US" altLang="zh-CN" sz="4000" b="1">
                <a:ea typeface="楷体_GB2312" pitchFamily="49" charset="-122"/>
              </a:rPr>
              <a:t> </a:t>
            </a:r>
            <a:endParaRPr lang="en-US" altLang="zh-CN" sz="4000" b="1">
              <a:solidFill>
                <a:srgbClr val="0000FF"/>
              </a:solidFill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4000" b="1">
                <a:ea typeface="楷体_GB2312" pitchFamily="49" charset="-122"/>
              </a:rPr>
              <a:t> </a:t>
            </a:r>
            <a:r>
              <a:rPr lang="zh-CN" altLang="en-US" sz="4000" b="1">
                <a:ea typeface="楷体_GB2312" pitchFamily="49" charset="-122"/>
              </a:rPr>
              <a:t>放热反应 </a:t>
            </a:r>
            <a:r>
              <a:rPr lang="zh-CN" altLang="en-US" sz="4000" b="1"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000" b="1" baseline="-25000">
                <a:ea typeface="楷体_GB2312" pitchFamily="49" charset="-122"/>
              </a:rPr>
              <a:t>r</a:t>
            </a:r>
            <a:r>
              <a:rPr lang="en-US" altLang="zh-CN" sz="4000" b="1" i="1">
                <a:ea typeface="楷体_GB2312" pitchFamily="49" charset="-122"/>
              </a:rPr>
              <a:t>H</a:t>
            </a:r>
            <a:r>
              <a:rPr lang="en-US" altLang="zh-CN" sz="4000" b="1" baseline="-25000">
                <a:ea typeface="楷体_GB2312" pitchFamily="49" charset="-122"/>
              </a:rPr>
              <a:t>m</a:t>
            </a:r>
            <a:r>
              <a:rPr lang="en-US" altLang="zh-CN" sz="4000" b="1">
                <a:ea typeface="楷体_GB2312" pitchFamily="49" charset="-122"/>
              </a:rPr>
              <a:t> &lt; 0   </a:t>
            </a:r>
            <a:r>
              <a:rPr lang="en-US" altLang="zh-CN" sz="4000" b="1" i="1">
                <a:ea typeface="楷体_GB2312" pitchFamily="49" charset="-122"/>
              </a:rPr>
              <a:t>E</a:t>
            </a:r>
            <a:r>
              <a:rPr lang="en-US" altLang="zh-CN" sz="4000" b="1" baseline="-25000">
                <a:ea typeface="楷体_GB2312" pitchFamily="49" charset="-122"/>
              </a:rPr>
              <a:t>a</a:t>
            </a:r>
            <a:r>
              <a:rPr lang="en-US" altLang="zh-CN" sz="4000" b="1">
                <a:ea typeface="楷体_GB2312" pitchFamily="49" charset="-122"/>
              </a:rPr>
              <a:t>(</a:t>
            </a:r>
            <a:r>
              <a:rPr lang="zh-CN" altLang="en-US" sz="4000" b="1">
                <a:ea typeface="楷体_GB2312" pitchFamily="49" charset="-122"/>
              </a:rPr>
              <a:t>正</a:t>
            </a:r>
            <a:r>
              <a:rPr lang="en-US" altLang="zh-CN" sz="4000" b="1">
                <a:ea typeface="楷体_GB2312" pitchFamily="49" charset="-122"/>
              </a:rPr>
              <a:t>) &lt; </a:t>
            </a:r>
            <a:r>
              <a:rPr lang="en-US" altLang="zh-CN" sz="4000" b="1" i="1">
                <a:ea typeface="楷体_GB2312" pitchFamily="49" charset="-122"/>
              </a:rPr>
              <a:t>E</a:t>
            </a:r>
            <a:r>
              <a:rPr lang="en-US" altLang="zh-CN" sz="4000" b="1" baseline="-25000">
                <a:ea typeface="楷体_GB2312" pitchFamily="49" charset="-122"/>
              </a:rPr>
              <a:t>a</a:t>
            </a:r>
            <a:r>
              <a:rPr lang="en-US" altLang="zh-CN" sz="4000" b="1" i="1">
                <a:ea typeface="楷体_GB2312" pitchFamily="49" charset="-122"/>
              </a:rPr>
              <a:t> </a:t>
            </a:r>
            <a:r>
              <a:rPr lang="en-US" altLang="zh-CN" sz="4000" b="1">
                <a:ea typeface="楷体_GB2312" pitchFamily="49" charset="-122"/>
              </a:rPr>
              <a:t>(</a:t>
            </a:r>
            <a:r>
              <a:rPr lang="zh-CN" altLang="en-US" sz="4000" b="1">
                <a:ea typeface="楷体_GB2312" pitchFamily="49" charset="-122"/>
              </a:rPr>
              <a:t>逆</a:t>
            </a:r>
            <a:r>
              <a:rPr lang="en-US" altLang="zh-CN" sz="4000" b="1">
                <a:ea typeface="楷体_GB2312" pitchFamily="49" charset="-122"/>
              </a:rPr>
              <a:t>) 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4000" b="1">
                <a:ea typeface="楷体_GB2312" pitchFamily="49" charset="-122"/>
              </a:rPr>
              <a:t> </a:t>
            </a:r>
            <a:r>
              <a:rPr lang="zh-CN" altLang="en-US" sz="4000" b="1">
                <a:ea typeface="楷体_GB2312" pitchFamily="49" charset="-122"/>
              </a:rPr>
              <a:t>吸热反应 </a:t>
            </a:r>
            <a:r>
              <a:rPr lang="zh-CN" altLang="en-US" sz="4000" b="1"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000" b="1" baseline="-25000">
                <a:ea typeface="楷体_GB2312" pitchFamily="49" charset="-122"/>
              </a:rPr>
              <a:t>r</a:t>
            </a:r>
            <a:r>
              <a:rPr lang="en-US" altLang="zh-CN" sz="4000" b="1" i="1">
                <a:ea typeface="楷体_GB2312" pitchFamily="49" charset="-122"/>
              </a:rPr>
              <a:t>H</a:t>
            </a:r>
            <a:r>
              <a:rPr lang="en-US" altLang="zh-CN" sz="4000" b="1" baseline="-25000">
                <a:ea typeface="楷体_GB2312" pitchFamily="49" charset="-122"/>
              </a:rPr>
              <a:t>m  </a:t>
            </a:r>
            <a:r>
              <a:rPr lang="en-US" altLang="zh-CN" sz="4000" b="1">
                <a:ea typeface="楷体_GB2312" pitchFamily="49" charset="-122"/>
              </a:rPr>
              <a:t>&gt; 0    </a:t>
            </a:r>
            <a:r>
              <a:rPr lang="en-US" altLang="zh-CN" sz="4000" b="1" i="1">
                <a:ea typeface="楷体_GB2312" pitchFamily="49" charset="-122"/>
              </a:rPr>
              <a:t>E</a:t>
            </a:r>
            <a:r>
              <a:rPr lang="en-US" altLang="zh-CN" sz="4000" b="1" baseline="-25000">
                <a:ea typeface="楷体_GB2312" pitchFamily="49" charset="-122"/>
              </a:rPr>
              <a:t>a </a:t>
            </a:r>
            <a:r>
              <a:rPr lang="en-US" altLang="zh-CN" sz="4000" b="1">
                <a:ea typeface="楷体_GB2312" pitchFamily="49" charset="-122"/>
              </a:rPr>
              <a:t>(</a:t>
            </a:r>
            <a:r>
              <a:rPr lang="zh-CN" altLang="en-US" sz="4000" b="1">
                <a:ea typeface="楷体_GB2312" pitchFamily="49" charset="-122"/>
              </a:rPr>
              <a:t>正</a:t>
            </a:r>
            <a:r>
              <a:rPr lang="en-US" altLang="zh-CN" sz="4000" b="1">
                <a:ea typeface="楷体_GB2312" pitchFamily="49" charset="-122"/>
              </a:rPr>
              <a:t>) &gt; </a:t>
            </a:r>
            <a:r>
              <a:rPr lang="en-US" altLang="zh-CN" sz="4000" b="1" i="1">
                <a:ea typeface="楷体_GB2312" pitchFamily="49" charset="-122"/>
              </a:rPr>
              <a:t>E</a:t>
            </a:r>
            <a:r>
              <a:rPr lang="en-US" altLang="zh-CN" sz="4000" b="1" baseline="-25000">
                <a:ea typeface="楷体_GB2312" pitchFamily="49" charset="-122"/>
              </a:rPr>
              <a:t>a</a:t>
            </a:r>
            <a:r>
              <a:rPr lang="en-US" altLang="zh-CN" sz="4000" b="1" i="1">
                <a:ea typeface="楷体_GB2312" pitchFamily="49" charset="-122"/>
              </a:rPr>
              <a:t> </a:t>
            </a:r>
            <a:r>
              <a:rPr lang="en-US" altLang="zh-CN" sz="4000" b="1">
                <a:ea typeface="楷体_GB2312" pitchFamily="49" charset="-122"/>
              </a:rPr>
              <a:t>(</a:t>
            </a:r>
            <a:r>
              <a:rPr lang="zh-CN" altLang="en-US" sz="4000" b="1">
                <a:ea typeface="楷体_GB2312" pitchFamily="49" charset="-122"/>
              </a:rPr>
              <a:t>逆</a:t>
            </a:r>
            <a:r>
              <a:rPr lang="en-US" altLang="zh-CN" sz="4000" b="1">
                <a:ea typeface="楷体_GB2312" pitchFamily="49" charset="-122"/>
              </a:rPr>
              <a:t>)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8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8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8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8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8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8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0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>
            <a:extLst>
              <a:ext uri="{FF2B5EF4-FFF2-40B4-BE49-F238E27FC236}">
                <a16:creationId xmlns:a16="http://schemas.microsoft.com/office/drawing/2014/main" id="{DFF47056-2911-4DC8-B040-0392F29A7A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333375"/>
            <a:ext cx="8785225" cy="5329238"/>
          </a:xfrm>
        </p:spPr>
        <p:txBody>
          <a:bodyPr/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3600" b="1">
                <a:ea typeface="楷体_GB2312" pitchFamily="49" charset="-122"/>
              </a:rPr>
              <a:t>活化能是决定化学反应速率的内因。其他条件相同时，</a:t>
            </a:r>
            <a:r>
              <a:rPr lang="en-US" altLang="zh-CN" sz="3600" b="1" i="1">
                <a:ea typeface="楷体_GB2312" pitchFamily="49" charset="-122"/>
              </a:rPr>
              <a:t>E</a:t>
            </a:r>
            <a:r>
              <a:rPr lang="en-US" altLang="zh-CN" sz="3600" b="1" baseline="-25000">
                <a:ea typeface="楷体_GB2312" pitchFamily="49" charset="-122"/>
              </a:rPr>
              <a:t>a</a:t>
            </a:r>
            <a:r>
              <a:rPr lang="zh-CN" altLang="en-US" sz="3600" b="1">
                <a:ea typeface="楷体_GB2312" pitchFamily="49" charset="-122"/>
              </a:rPr>
              <a:t>减少</a:t>
            </a:r>
            <a:r>
              <a:rPr lang="en-US" altLang="zh-CN" sz="3600" b="1">
                <a:ea typeface="楷体_GB2312" pitchFamily="49" charset="-122"/>
              </a:rPr>
              <a:t>10 kJ</a:t>
            </a:r>
            <a:r>
              <a:rPr lang="en-US" altLang="zh-CN" sz="3600" b="1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>
                <a:ea typeface="楷体_GB2312" pitchFamily="49" charset="-122"/>
                <a:sym typeface="Symbol" panose="05050102010706020507" pitchFamily="18" charset="2"/>
              </a:rPr>
              <a:t>mol</a:t>
            </a:r>
            <a:r>
              <a:rPr lang="en-US" altLang="zh-CN" sz="3600" b="1" baseline="30000">
                <a:ea typeface="楷体_GB2312" pitchFamily="49" charset="-122"/>
                <a:sym typeface="Symbol" panose="05050102010706020507" pitchFamily="18" charset="2"/>
              </a:rPr>
              <a:t>–1</a:t>
            </a:r>
            <a:r>
              <a:rPr lang="en-US" altLang="zh-CN" sz="3600" b="1">
                <a:ea typeface="楷体_GB2312" pitchFamily="49" charset="-122"/>
              </a:rPr>
              <a:t>, </a:t>
            </a:r>
            <a:r>
              <a:rPr lang="zh-CN" altLang="en-US" sz="3600" b="1">
                <a:ea typeface="楷体_GB2312" pitchFamily="49" charset="-122"/>
              </a:rPr>
              <a:t>反应速率约加快</a:t>
            </a:r>
            <a:r>
              <a:rPr lang="en-US" altLang="zh-CN" sz="3600" b="1">
                <a:ea typeface="楷体_GB2312" pitchFamily="49" charset="-122"/>
              </a:rPr>
              <a:t>50</a:t>
            </a:r>
            <a:r>
              <a:rPr lang="zh-CN" altLang="en-US" sz="3600" b="1">
                <a:ea typeface="楷体_GB2312" pitchFamily="49" charset="-122"/>
              </a:rPr>
              <a:t>倍。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3600" b="1">
                <a:ea typeface="楷体_GB2312" pitchFamily="49" charset="-122"/>
              </a:rPr>
              <a:t>大多数化学反应的活化能在</a:t>
            </a:r>
            <a:r>
              <a:rPr lang="en-US" altLang="zh-CN" sz="3600" b="1">
                <a:ea typeface="楷体_GB2312" pitchFamily="49" charset="-122"/>
              </a:rPr>
              <a:t>63-250 kJ</a:t>
            </a:r>
            <a:r>
              <a:rPr lang="en-US" altLang="zh-CN" sz="3600" b="1">
                <a:ea typeface="楷体_GB2312" pitchFamily="49" charset="-122"/>
                <a:sym typeface="Symbol" panose="05050102010706020507" pitchFamily="18" charset="2"/>
              </a:rPr>
              <a:t>•</a:t>
            </a:r>
            <a:r>
              <a:rPr lang="en-US" altLang="zh-CN" sz="3600" b="1">
                <a:ea typeface="楷体_GB2312" pitchFamily="49" charset="-122"/>
              </a:rPr>
              <a:t>mol</a:t>
            </a:r>
            <a:r>
              <a:rPr lang="en-US" altLang="zh-CN" sz="3600" b="1" baseline="30000">
                <a:ea typeface="楷体_GB2312" pitchFamily="49" charset="-122"/>
              </a:rPr>
              <a:t>–1</a:t>
            </a:r>
            <a:r>
              <a:rPr lang="en-US" altLang="zh-CN" sz="3600" b="1">
                <a:ea typeface="楷体_GB2312" pitchFamily="49" charset="-122"/>
              </a:rPr>
              <a:t> </a:t>
            </a:r>
            <a:r>
              <a:rPr lang="zh-CN" altLang="en-US" sz="3600" b="1">
                <a:ea typeface="楷体_GB2312" pitchFamily="49" charset="-122"/>
              </a:rPr>
              <a:t>之间</a:t>
            </a:r>
            <a:r>
              <a:rPr lang="en-US" altLang="zh-CN" sz="3600" b="1">
                <a:ea typeface="楷体_GB2312" pitchFamily="49" charset="-122"/>
              </a:rPr>
              <a:t>, </a:t>
            </a:r>
            <a:r>
              <a:rPr lang="zh-CN" altLang="en-US" sz="3600" b="1">
                <a:ea typeface="楷体_GB2312" pitchFamily="49" charset="-122"/>
              </a:rPr>
              <a:t>小于</a:t>
            </a:r>
            <a:r>
              <a:rPr lang="en-US" altLang="zh-CN" sz="3600" b="1">
                <a:ea typeface="楷体_GB2312" pitchFamily="49" charset="-122"/>
              </a:rPr>
              <a:t>40 kJ</a:t>
            </a:r>
            <a:r>
              <a:rPr lang="en-US" altLang="zh-CN" sz="3600" b="1">
                <a:ea typeface="楷体_GB2312" pitchFamily="49" charset="-122"/>
                <a:sym typeface="Symbol" panose="05050102010706020507" pitchFamily="18" charset="2"/>
              </a:rPr>
              <a:t>•</a:t>
            </a:r>
            <a:r>
              <a:rPr lang="en-US" altLang="zh-CN" sz="3600" b="1">
                <a:ea typeface="楷体_GB2312" pitchFamily="49" charset="-122"/>
              </a:rPr>
              <a:t>mol</a:t>
            </a:r>
            <a:r>
              <a:rPr lang="en-US" altLang="zh-CN" sz="3600" b="1" baseline="30000">
                <a:ea typeface="楷体_GB2312" pitchFamily="49" charset="-122"/>
              </a:rPr>
              <a:t>–1</a:t>
            </a:r>
            <a:r>
              <a:rPr lang="en-US" altLang="zh-CN" sz="3600" b="1">
                <a:ea typeface="楷体_GB2312" pitchFamily="49" charset="-122"/>
              </a:rPr>
              <a:t> </a:t>
            </a:r>
            <a:r>
              <a:rPr lang="zh-CN" altLang="en-US" sz="3600" b="1">
                <a:ea typeface="楷体_GB2312" pitchFamily="49" charset="-122"/>
              </a:rPr>
              <a:t>的反应为快反应，如中和反应；相反，合成氨反应的活化能能当大，反应速率相当慢，以致在常温常压下不能察觉到它的进行。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3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2">
            <a:extLst>
              <a:ext uri="{FF2B5EF4-FFF2-40B4-BE49-F238E27FC236}">
                <a16:creationId xmlns:a16="http://schemas.microsoft.com/office/drawing/2014/main" id="{4611C780-9A0B-4AE5-89B3-089532499FD6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381750"/>
            <a:ext cx="90963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B9709129-B88C-4D83-9F81-DB6D92804BAE}" type="slidenum">
              <a:rPr kumimoji="0" lang="en-US" altLang="zh-CN" sz="1400">
                <a:latin typeface="Arial" panose="020B0604020202020204" pitchFamily="34" charset="0"/>
              </a:rPr>
              <a:pPr algn="r"/>
              <a:t>44</a:t>
            </a:fld>
            <a:endParaRPr kumimoji="0" lang="en-US" altLang="zh-CN" sz="1400">
              <a:latin typeface="Arial" panose="020B0604020202020204" pitchFamily="34" charset="0"/>
            </a:endParaRPr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8FB546E4-A49B-4F18-B7BF-648BE7390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908050"/>
            <a:ext cx="82534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7188" indent="-357188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•"/>
            </a:pPr>
            <a:r>
              <a:rPr kumimoji="0" lang="zh-CN" altLang="en-US" sz="3200" b="1">
                <a:latin typeface="楷体_GB2312" pitchFamily="49" charset="-122"/>
                <a:ea typeface="楷体_GB2312" pitchFamily="49" charset="-122"/>
              </a:rPr>
              <a:t>从活化分子和活化能的观点来看，增加单位体积内活化分子总数可加快反应速率。</a:t>
            </a:r>
            <a:r>
              <a:rPr kumimoji="0"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</a:p>
        </p:txBody>
      </p:sp>
      <p:sp>
        <p:nvSpPr>
          <p:cNvPr id="498692" name="Rectangle 3">
            <a:extLst>
              <a:ext uri="{FF2B5EF4-FFF2-40B4-BE49-F238E27FC236}">
                <a16:creationId xmlns:a16="http://schemas.microsoft.com/office/drawing/2014/main" id="{35228750-3F92-463B-91DF-9CC467894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" y="2060575"/>
            <a:ext cx="87836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活化分子总数 </a:t>
            </a:r>
            <a:r>
              <a:rPr kumimoji="0" lang="en-US" altLang="zh-CN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 </a:t>
            </a:r>
            <a:r>
              <a:rPr kumimoji="0" lang="zh-CN" altLang="en-US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活化分子分数</a:t>
            </a:r>
            <a:r>
              <a:rPr kumimoji="0" lang="en-US" altLang="zh-CN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×</a:t>
            </a:r>
            <a:r>
              <a:rPr kumimoji="0" lang="zh-CN" altLang="en-US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分子总数</a:t>
            </a:r>
          </a:p>
        </p:txBody>
      </p:sp>
      <p:graphicFrame>
        <p:nvGraphicFramePr>
          <p:cNvPr id="498751" name="Group 63">
            <a:extLst>
              <a:ext uri="{FF2B5EF4-FFF2-40B4-BE49-F238E27FC236}">
                <a16:creationId xmlns:a16="http://schemas.microsoft.com/office/drawing/2014/main" id="{242FB9E0-EE0F-47A6-A610-C203F70DCAD6}"/>
              </a:ext>
            </a:extLst>
          </p:cNvPr>
          <p:cNvGraphicFramePr>
            <a:graphicFrameLocks noGrp="1"/>
          </p:cNvGraphicFramePr>
          <p:nvPr/>
        </p:nvGraphicFramePr>
        <p:xfrm>
          <a:off x="107950" y="3068638"/>
          <a:ext cx="8785225" cy="3092450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1112368604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1999666669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829917792"/>
                    </a:ext>
                  </a:extLst>
                </a:gridCol>
                <a:gridCol w="1914525">
                  <a:extLst>
                    <a:ext uri="{9D8B030D-6E8A-4147-A177-3AD203B41FA5}">
                      <a16:colId xmlns:a16="http://schemas.microsoft.com/office/drawing/2014/main" val="2044418526"/>
                    </a:ext>
                  </a:extLst>
                </a:gridCol>
                <a:gridCol w="1254125">
                  <a:extLst>
                    <a:ext uri="{9D8B030D-6E8A-4147-A177-3AD203B41FA5}">
                      <a16:colId xmlns:a16="http://schemas.microsoft.com/office/drawing/2014/main" val="751610169"/>
                    </a:ext>
                  </a:extLst>
                </a:gridCol>
              </a:tblGrid>
              <a:tr h="514350"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1" marB="4573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宋体" panose="02010600030101010101" pitchFamily="2" charset="-122"/>
                        </a:rPr>
                        <a:t>分子总数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FF"/>
                        </a:gs>
                        <a:gs pos="50000">
                          <a:srgbClr val="FFFFFF"/>
                        </a:gs>
                        <a:gs pos="100000">
                          <a:srgbClr val="FFCC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宋体" panose="02010600030101010101" pitchFamily="2" charset="-122"/>
                        </a:rPr>
                        <a:t>活化分子分数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FF"/>
                        </a:gs>
                        <a:gs pos="50000">
                          <a:srgbClr val="FFFFFF"/>
                        </a:gs>
                        <a:gs pos="100000">
                          <a:srgbClr val="FFCC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宋体" panose="02010600030101010101" pitchFamily="2" charset="-122"/>
                        </a:rPr>
                        <a:t>活化分子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宋体" panose="02010600030101010101" pitchFamily="2" charset="-122"/>
                        </a:rPr>
                        <a:t>总数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FF"/>
                        </a:gs>
                        <a:gs pos="50000">
                          <a:srgbClr val="FFFFFF"/>
                        </a:gs>
                        <a:gs pos="100000">
                          <a:srgbClr val="FFCC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宋体" panose="02010600030101010101" pitchFamily="2" charset="-122"/>
                        </a:rPr>
                        <a:t>反应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宋体" panose="02010600030101010101" pitchFamily="2" charset="-122"/>
                        </a:rPr>
                        <a:t>速率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FF"/>
                        </a:gs>
                        <a:gs pos="50000">
                          <a:srgbClr val="FFFFFF"/>
                        </a:gs>
                        <a:gs pos="100000">
                          <a:srgbClr val="FFCCFF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68165294"/>
                  </a:ext>
                </a:extLst>
              </a:tr>
              <a:tr h="701675"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宋体" panose="02010600030101010101" pitchFamily="2" charset="-122"/>
                        </a:rPr>
                        <a:t>增大浓度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宋体" panose="02010600030101010101" pitchFamily="2" charset="-122"/>
                        </a:rPr>
                        <a:t>（或压力）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1" marB="4573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FFFF"/>
                        </a:gs>
                        <a:gs pos="50000">
                          <a:srgbClr val="FFFFFF"/>
                        </a:gs>
                        <a:gs pos="100000">
                          <a:srgbClr val="66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50000">
                          <a:srgbClr val="FFFFFF"/>
                        </a:gs>
                        <a:gs pos="100000">
                          <a:srgbClr val="FF6600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–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00"/>
                        </a:gs>
                        <a:gs pos="50000">
                          <a:srgbClr val="FFFFFF"/>
                        </a:gs>
                        <a:gs pos="100000">
                          <a:srgbClr val="00FF00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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50000">
                          <a:srgbClr val="FFFFFF"/>
                        </a:gs>
                        <a:gs pos="100000">
                          <a:srgbClr val="FF6600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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50000">
                          <a:srgbClr val="FFFFFF"/>
                        </a:gs>
                        <a:gs pos="100000">
                          <a:srgbClr val="FF6600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97368657"/>
                  </a:ext>
                </a:extLst>
              </a:tr>
              <a:tr h="560388"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宋体" panose="02010600030101010101" pitchFamily="2" charset="-122"/>
                        </a:rPr>
                        <a:t>升高温度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1" marB="4573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FFFF"/>
                        </a:gs>
                        <a:gs pos="50000">
                          <a:srgbClr val="FFFFFF"/>
                        </a:gs>
                        <a:gs pos="100000">
                          <a:srgbClr val="66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–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00"/>
                        </a:gs>
                        <a:gs pos="50000">
                          <a:srgbClr val="FFFFFF"/>
                        </a:gs>
                        <a:gs pos="100000">
                          <a:srgbClr val="00FF00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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50000">
                          <a:srgbClr val="FFFFFF"/>
                        </a:gs>
                        <a:gs pos="100000">
                          <a:srgbClr val="FF6600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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50000">
                          <a:srgbClr val="FFFFFF"/>
                        </a:gs>
                        <a:gs pos="100000">
                          <a:srgbClr val="FF6600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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50000">
                          <a:srgbClr val="FFFFFF"/>
                        </a:gs>
                        <a:gs pos="100000">
                          <a:srgbClr val="FF6600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64697655"/>
                  </a:ext>
                </a:extLst>
              </a:tr>
              <a:tr h="890588"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宋体" panose="02010600030101010101" pitchFamily="2" charset="-122"/>
                        </a:rPr>
                        <a:t>使用催化剂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宋体" panose="02010600030101010101" pitchFamily="2" charset="-122"/>
                        </a:rPr>
                        <a:t>降低活化能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T="45731" marB="4573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FFFF"/>
                        </a:gs>
                        <a:gs pos="50000">
                          <a:srgbClr val="FFFFFF"/>
                        </a:gs>
                        <a:gs pos="100000">
                          <a:srgbClr val="66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–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00"/>
                        </a:gs>
                        <a:gs pos="50000">
                          <a:srgbClr val="FFFFFF"/>
                        </a:gs>
                        <a:gs pos="100000">
                          <a:srgbClr val="00FF00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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50000">
                          <a:srgbClr val="FFFFFF"/>
                        </a:gs>
                        <a:gs pos="100000">
                          <a:srgbClr val="FF6600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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50000">
                          <a:srgbClr val="FFFFFF"/>
                        </a:gs>
                        <a:gs pos="100000">
                          <a:srgbClr val="FF6600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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50000">
                          <a:srgbClr val="FFFFFF"/>
                        </a:gs>
                        <a:gs pos="100000">
                          <a:srgbClr val="FF6600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72587188"/>
                  </a:ext>
                </a:extLst>
              </a:tr>
            </a:tbl>
          </a:graphicData>
        </a:graphic>
      </p:graphicFrame>
      <p:sp>
        <p:nvSpPr>
          <p:cNvPr id="498725" name="Rectangle 36">
            <a:extLst>
              <a:ext uri="{FF2B5EF4-FFF2-40B4-BE49-F238E27FC236}">
                <a16:creationId xmlns:a16="http://schemas.microsoft.com/office/drawing/2014/main" id="{E31CE66D-32E5-47AD-A923-42FCE0497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0350"/>
            <a:ext cx="57610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600" b="1"/>
              <a:t>2. </a:t>
            </a:r>
            <a:r>
              <a:rPr kumimoji="0" lang="zh-CN" altLang="en-US" sz="3600" b="1"/>
              <a:t>加快反应速率的方法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9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autoUpdateAnimBg="0"/>
      <p:bldP spid="498692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978" name="Picture 2">
            <a:extLst>
              <a:ext uri="{FF2B5EF4-FFF2-40B4-BE49-F238E27FC236}">
                <a16:creationId xmlns:a16="http://schemas.microsoft.com/office/drawing/2014/main" id="{4454E134-258E-4DEA-B4B0-17E17EB2E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693738"/>
            <a:ext cx="7777163" cy="450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0979" name="Text Box 3">
            <a:extLst>
              <a:ext uri="{FF2B5EF4-FFF2-40B4-BE49-F238E27FC236}">
                <a16:creationId xmlns:a16="http://schemas.microsoft.com/office/drawing/2014/main" id="{7E655BCF-0AFD-44DE-94CB-17215D221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115888"/>
            <a:ext cx="4176712" cy="57943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8163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zh-CN" altLang="en-US" sz="3200" b="1"/>
              <a:t>反应所需最低能量</a:t>
            </a:r>
            <a:r>
              <a:rPr lang="en-US" altLang="zh-CN" sz="3200" b="1" i="1"/>
              <a:t>E</a:t>
            </a:r>
            <a:r>
              <a:rPr lang="en-US" altLang="zh-CN" sz="3200" b="1" baseline="-25000"/>
              <a:t>a</a:t>
            </a:r>
          </a:p>
        </p:txBody>
      </p:sp>
      <p:sp>
        <p:nvSpPr>
          <p:cNvPr id="510980" name="Line 4">
            <a:extLst>
              <a:ext uri="{FF2B5EF4-FFF2-40B4-BE49-F238E27FC236}">
                <a16:creationId xmlns:a16="http://schemas.microsoft.com/office/drawing/2014/main" id="{37AB8677-70CC-45E9-A953-69B586956C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1525" y="836613"/>
            <a:ext cx="0" cy="3744912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10981" name="Picture 5">
            <a:extLst>
              <a:ext uri="{FF2B5EF4-FFF2-40B4-BE49-F238E27FC236}">
                <a16:creationId xmlns:a16="http://schemas.microsoft.com/office/drawing/2014/main" id="{BD016C00-D375-4985-9D1D-F444D34CA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652963"/>
            <a:ext cx="31686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0982" name="AutoShape 6">
            <a:extLst>
              <a:ext uri="{FF2B5EF4-FFF2-40B4-BE49-F238E27FC236}">
                <a16:creationId xmlns:a16="http://schemas.microsoft.com/office/drawing/2014/main" id="{DD5D6176-FD73-4D59-BAAB-CC457D8DA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502025"/>
            <a:ext cx="2376488" cy="1008063"/>
          </a:xfrm>
          <a:prstGeom prst="wedgeRectCallout">
            <a:avLst>
              <a:gd name="adj1" fmla="val -97227"/>
              <a:gd name="adj2" fmla="val 21338"/>
            </a:avLst>
          </a:prstGeom>
          <a:solidFill>
            <a:srgbClr val="FF9999"/>
          </a:solidFill>
          <a:ln w="9525">
            <a:solidFill>
              <a:srgbClr val="FF5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8163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zh-CN" altLang="en-US" sz="3200" b="1"/>
              <a:t>高温时高能分子的分数</a:t>
            </a:r>
          </a:p>
        </p:txBody>
      </p:sp>
      <p:sp>
        <p:nvSpPr>
          <p:cNvPr id="510983" name="AutoShape 7">
            <a:extLst>
              <a:ext uri="{FF2B5EF4-FFF2-40B4-BE49-F238E27FC236}">
                <a16:creationId xmlns:a16="http://schemas.microsoft.com/office/drawing/2014/main" id="{44C2B276-2E69-43D6-947C-6767114B2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5013325"/>
            <a:ext cx="2484437" cy="1036638"/>
          </a:xfrm>
          <a:prstGeom prst="wedgeRectCallout">
            <a:avLst>
              <a:gd name="adj1" fmla="val -71917"/>
              <a:gd name="adj2" fmla="val -103292"/>
            </a:avLst>
          </a:prstGeom>
          <a:solidFill>
            <a:srgbClr val="99CC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9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zh-CN" altLang="en-US" sz="3200" b="1"/>
              <a:t>低温时高能分子的分数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0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0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0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0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animBg="1"/>
      <p:bldP spid="510982" grpId="0" animBg="1"/>
      <p:bldP spid="51098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5" name="Rectangle 2">
            <a:extLst>
              <a:ext uri="{FF2B5EF4-FFF2-40B4-BE49-F238E27FC236}">
                <a16:creationId xmlns:a16="http://schemas.microsoft.com/office/drawing/2014/main" id="{AFC81A77-DD9F-4413-B743-AE164AD26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516563"/>
            <a:ext cx="87137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7188" indent="-357188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  <a:buFontTx/>
              <a:buChar char="•"/>
            </a:pPr>
            <a:r>
              <a:rPr kumimoji="0" lang="zh-CN" altLang="en-US" sz="32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催化剂能与反应物生成不稳定的中间化合物</a:t>
            </a:r>
            <a:r>
              <a:rPr kumimoji="0" lang="zh-CN" altLang="en-US" sz="32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改变了反应历程，降低了反应的活化能</a:t>
            </a:r>
            <a:r>
              <a:rPr kumimoji="0" lang="zh-CN" altLang="en-US" sz="320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F304C22B-17F2-4CCF-B631-B6F9F6FE6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4437063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ea typeface="楷体_GB2312" pitchFamily="49" charset="-122"/>
              </a:rPr>
              <a:t>反应过程</a:t>
            </a:r>
          </a:p>
        </p:txBody>
      </p:sp>
      <p:sp>
        <p:nvSpPr>
          <p:cNvPr id="106500" name="Rectangle 4">
            <a:extLst>
              <a:ext uri="{FF2B5EF4-FFF2-40B4-BE49-F238E27FC236}">
                <a16:creationId xmlns:a16="http://schemas.microsoft.com/office/drawing/2014/main" id="{64873E41-FC53-4C5B-8C0C-AB7743071BDD}"/>
              </a:ext>
            </a:extLst>
          </p:cNvPr>
          <p:cNvSpPr>
            <a:spLocks noChangeArrowheads="1"/>
          </p:cNvSpPr>
          <p:nvPr/>
        </p:nvSpPr>
        <p:spPr bwMode="auto">
          <a:xfrm rot="-5376351">
            <a:off x="92076" y="1179512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rgbClr val="000099"/>
                </a:solidFill>
                <a:ea typeface="楷体_GB2312" pitchFamily="49" charset="-122"/>
              </a:rPr>
              <a:t>能量</a:t>
            </a:r>
          </a:p>
        </p:txBody>
      </p:sp>
      <p:sp>
        <p:nvSpPr>
          <p:cNvPr id="106501" name="Rectangle 5">
            <a:extLst>
              <a:ext uri="{FF2B5EF4-FFF2-40B4-BE49-F238E27FC236}">
                <a16:creationId xmlns:a16="http://schemas.microsoft.com/office/drawing/2014/main" id="{BF4C17CE-C38C-4C36-BE77-58995BE9E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8" y="1868488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>
                <a:solidFill>
                  <a:srgbClr val="FF3300"/>
                </a:solidFill>
              </a:rPr>
              <a:t>E</a:t>
            </a:r>
            <a:r>
              <a:rPr lang="en-US" altLang="zh-CN" b="1" i="1" baseline="-25000">
                <a:solidFill>
                  <a:srgbClr val="FF3300"/>
                </a:solidFill>
              </a:rPr>
              <a:t>a, 1</a:t>
            </a:r>
            <a:endParaRPr lang="en-US" altLang="zh-CN" b="1" i="1">
              <a:solidFill>
                <a:srgbClr val="FF3300"/>
              </a:solidFill>
            </a:endParaRPr>
          </a:p>
        </p:txBody>
      </p:sp>
      <p:sp>
        <p:nvSpPr>
          <p:cNvPr id="106502" name="Freeform 6">
            <a:extLst>
              <a:ext uri="{FF2B5EF4-FFF2-40B4-BE49-F238E27FC236}">
                <a16:creationId xmlns:a16="http://schemas.microsoft.com/office/drawing/2014/main" id="{E7614731-C117-4A2B-BCD0-1DE4A6031A1C}"/>
              </a:ext>
            </a:extLst>
          </p:cNvPr>
          <p:cNvSpPr>
            <a:spLocks/>
          </p:cNvSpPr>
          <p:nvPr/>
        </p:nvSpPr>
        <p:spPr bwMode="auto">
          <a:xfrm>
            <a:off x="720725" y="2439988"/>
            <a:ext cx="4237038" cy="1333500"/>
          </a:xfrm>
          <a:custGeom>
            <a:avLst/>
            <a:gdLst>
              <a:gd name="T0" fmla="*/ 0 w 2880"/>
              <a:gd name="T1" fmla="*/ 2147483647 h 840"/>
              <a:gd name="T2" fmla="*/ 2147483647 w 2880"/>
              <a:gd name="T3" fmla="*/ 2147483647 h 840"/>
              <a:gd name="T4" fmla="*/ 2147483647 w 2880"/>
              <a:gd name="T5" fmla="*/ 2147483647 h 840"/>
              <a:gd name="T6" fmla="*/ 2147483647 w 2880"/>
              <a:gd name="T7" fmla="*/ 2147483647 h 840"/>
              <a:gd name="T8" fmla="*/ 2147483647 w 2880"/>
              <a:gd name="T9" fmla="*/ 2147483647 h 840"/>
              <a:gd name="T10" fmla="*/ 2147483647 w 2880"/>
              <a:gd name="T11" fmla="*/ 2147483647 h 840"/>
              <a:gd name="T12" fmla="*/ 2147483647 w 2880"/>
              <a:gd name="T13" fmla="*/ 2147483647 h 840"/>
              <a:gd name="T14" fmla="*/ 2147483647 w 2880"/>
              <a:gd name="T15" fmla="*/ 2147483647 h 840"/>
              <a:gd name="T16" fmla="*/ 2147483647 w 2880"/>
              <a:gd name="T17" fmla="*/ 2147483647 h 840"/>
              <a:gd name="T18" fmla="*/ 2147483647 w 2880"/>
              <a:gd name="T19" fmla="*/ 2147483647 h 840"/>
              <a:gd name="T20" fmla="*/ 2147483647 w 2880"/>
              <a:gd name="T21" fmla="*/ 2147483647 h 840"/>
              <a:gd name="T22" fmla="*/ 2147483647 w 2880"/>
              <a:gd name="T23" fmla="*/ 2147483647 h 840"/>
              <a:gd name="T24" fmla="*/ 2147483647 w 2880"/>
              <a:gd name="T25" fmla="*/ 2147483647 h 840"/>
              <a:gd name="T26" fmla="*/ 2147483647 w 2880"/>
              <a:gd name="T27" fmla="*/ 2147483647 h 840"/>
              <a:gd name="T28" fmla="*/ 2147483647 w 2880"/>
              <a:gd name="T29" fmla="*/ 2147483647 h 840"/>
              <a:gd name="T30" fmla="*/ 2147483647 w 2880"/>
              <a:gd name="T31" fmla="*/ 2147483647 h 840"/>
              <a:gd name="T32" fmla="*/ 2147483647 w 2880"/>
              <a:gd name="T33" fmla="*/ 2147483647 h 840"/>
              <a:gd name="T34" fmla="*/ 2147483647 w 2880"/>
              <a:gd name="T35" fmla="*/ 2147483647 h 840"/>
              <a:gd name="T36" fmla="*/ 2147483647 w 2880"/>
              <a:gd name="T37" fmla="*/ 2147483647 h 840"/>
              <a:gd name="T38" fmla="*/ 2147483647 w 2880"/>
              <a:gd name="T39" fmla="*/ 2147483647 h 84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880"/>
              <a:gd name="T61" fmla="*/ 0 h 840"/>
              <a:gd name="T62" fmla="*/ 2880 w 2880"/>
              <a:gd name="T63" fmla="*/ 840 h 84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880" h="840">
                <a:moveTo>
                  <a:pt x="0" y="504"/>
                </a:moveTo>
                <a:cubicBezTo>
                  <a:pt x="116" y="496"/>
                  <a:pt x="232" y="488"/>
                  <a:pt x="336" y="456"/>
                </a:cubicBezTo>
                <a:cubicBezTo>
                  <a:pt x="440" y="424"/>
                  <a:pt x="544" y="368"/>
                  <a:pt x="624" y="312"/>
                </a:cubicBezTo>
                <a:cubicBezTo>
                  <a:pt x="704" y="256"/>
                  <a:pt x="768" y="168"/>
                  <a:pt x="816" y="120"/>
                </a:cubicBezTo>
                <a:cubicBezTo>
                  <a:pt x="864" y="72"/>
                  <a:pt x="872" y="40"/>
                  <a:pt x="912" y="24"/>
                </a:cubicBezTo>
                <a:cubicBezTo>
                  <a:pt x="952" y="8"/>
                  <a:pt x="1008" y="0"/>
                  <a:pt x="1056" y="24"/>
                </a:cubicBezTo>
                <a:cubicBezTo>
                  <a:pt x="1104" y="48"/>
                  <a:pt x="1160" y="120"/>
                  <a:pt x="1200" y="168"/>
                </a:cubicBezTo>
                <a:cubicBezTo>
                  <a:pt x="1240" y="216"/>
                  <a:pt x="1256" y="256"/>
                  <a:pt x="1296" y="312"/>
                </a:cubicBezTo>
                <a:cubicBezTo>
                  <a:pt x="1336" y="368"/>
                  <a:pt x="1400" y="456"/>
                  <a:pt x="1440" y="504"/>
                </a:cubicBezTo>
                <a:cubicBezTo>
                  <a:pt x="1480" y="552"/>
                  <a:pt x="1496" y="568"/>
                  <a:pt x="1536" y="600"/>
                </a:cubicBezTo>
                <a:cubicBezTo>
                  <a:pt x="1576" y="632"/>
                  <a:pt x="1632" y="680"/>
                  <a:pt x="1680" y="696"/>
                </a:cubicBezTo>
                <a:cubicBezTo>
                  <a:pt x="1728" y="712"/>
                  <a:pt x="1776" y="704"/>
                  <a:pt x="1824" y="696"/>
                </a:cubicBezTo>
                <a:cubicBezTo>
                  <a:pt x="1872" y="688"/>
                  <a:pt x="1920" y="680"/>
                  <a:pt x="1968" y="648"/>
                </a:cubicBezTo>
                <a:cubicBezTo>
                  <a:pt x="2016" y="616"/>
                  <a:pt x="2072" y="544"/>
                  <a:pt x="2112" y="504"/>
                </a:cubicBezTo>
                <a:cubicBezTo>
                  <a:pt x="2152" y="464"/>
                  <a:pt x="2168" y="424"/>
                  <a:pt x="2208" y="408"/>
                </a:cubicBezTo>
                <a:cubicBezTo>
                  <a:pt x="2248" y="392"/>
                  <a:pt x="2296" y="376"/>
                  <a:pt x="2352" y="408"/>
                </a:cubicBezTo>
                <a:cubicBezTo>
                  <a:pt x="2408" y="440"/>
                  <a:pt x="2496" y="552"/>
                  <a:pt x="2544" y="600"/>
                </a:cubicBezTo>
                <a:cubicBezTo>
                  <a:pt x="2592" y="648"/>
                  <a:pt x="2608" y="664"/>
                  <a:pt x="2640" y="696"/>
                </a:cubicBezTo>
                <a:cubicBezTo>
                  <a:pt x="2672" y="728"/>
                  <a:pt x="2696" y="768"/>
                  <a:pt x="2736" y="792"/>
                </a:cubicBezTo>
                <a:cubicBezTo>
                  <a:pt x="2776" y="816"/>
                  <a:pt x="2848" y="832"/>
                  <a:pt x="2880" y="84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 sz="2800" b="1"/>
          </a:p>
        </p:txBody>
      </p:sp>
      <p:sp>
        <p:nvSpPr>
          <p:cNvPr id="106503" name="Freeform 7">
            <a:extLst>
              <a:ext uri="{FF2B5EF4-FFF2-40B4-BE49-F238E27FC236}">
                <a16:creationId xmlns:a16="http://schemas.microsoft.com/office/drawing/2014/main" id="{14AB45E5-BFEE-44C5-A81E-8D7656717088}"/>
              </a:ext>
            </a:extLst>
          </p:cNvPr>
          <p:cNvSpPr>
            <a:spLocks/>
          </p:cNvSpPr>
          <p:nvPr/>
        </p:nvSpPr>
        <p:spPr bwMode="auto">
          <a:xfrm>
            <a:off x="720725" y="1144588"/>
            <a:ext cx="4249738" cy="2628900"/>
          </a:xfrm>
          <a:custGeom>
            <a:avLst/>
            <a:gdLst>
              <a:gd name="T0" fmla="*/ 0 w 2880"/>
              <a:gd name="T1" fmla="*/ 2147483647 h 1656"/>
              <a:gd name="T2" fmla="*/ 2147483647 w 2880"/>
              <a:gd name="T3" fmla="*/ 2147483647 h 1656"/>
              <a:gd name="T4" fmla="*/ 2147483647 w 2880"/>
              <a:gd name="T5" fmla="*/ 2147483647 h 1656"/>
              <a:gd name="T6" fmla="*/ 2147483647 w 2880"/>
              <a:gd name="T7" fmla="*/ 2147483647 h 1656"/>
              <a:gd name="T8" fmla="*/ 2147483647 w 2880"/>
              <a:gd name="T9" fmla="*/ 2147483647 h 1656"/>
              <a:gd name="T10" fmla="*/ 2147483647 w 2880"/>
              <a:gd name="T11" fmla="*/ 2147483647 h 1656"/>
              <a:gd name="T12" fmla="*/ 2147483647 w 2880"/>
              <a:gd name="T13" fmla="*/ 2147483647 h 1656"/>
              <a:gd name="T14" fmla="*/ 2147483647 w 2880"/>
              <a:gd name="T15" fmla="*/ 2147483647 h 1656"/>
              <a:gd name="T16" fmla="*/ 2147483647 w 2880"/>
              <a:gd name="T17" fmla="*/ 2147483647 h 1656"/>
              <a:gd name="T18" fmla="*/ 2147483647 w 2880"/>
              <a:gd name="T19" fmla="*/ 2147483647 h 1656"/>
              <a:gd name="T20" fmla="*/ 2147483647 w 2880"/>
              <a:gd name="T21" fmla="*/ 2147483647 h 1656"/>
              <a:gd name="T22" fmla="*/ 2147483647 w 2880"/>
              <a:gd name="T23" fmla="*/ 2147483647 h 1656"/>
              <a:gd name="T24" fmla="*/ 2147483647 w 2880"/>
              <a:gd name="T25" fmla="*/ 2147483647 h 165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880"/>
              <a:gd name="T40" fmla="*/ 0 h 1656"/>
              <a:gd name="T41" fmla="*/ 2880 w 2880"/>
              <a:gd name="T42" fmla="*/ 1656 h 165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880" h="1656">
                <a:moveTo>
                  <a:pt x="0" y="1320"/>
                </a:moveTo>
                <a:cubicBezTo>
                  <a:pt x="116" y="1296"/>
                  <a:pt x="232" y="1272"/>
                  <a:pt x="336" y="1224"/>
                </a:cubicBezTo>
                <a:cubicBezTo>
                  <a:pt x="440" y="1176"/>
                  <a:pt x="536" y="1112"/>
                  <a:pt x="624" y="1032"/>
                </a:cubicBezTo>
                <a:cubicBezTo>
                  <a:pt x="712" y="952"/>
                  <a:pt x="792" y="840"/>
                  <a:pt x="864" y="744"/>
                </a:cubicBezTo>
                <a:cubicBezTo>
                  <a:pt x="936" y="648"/>
                  <a:pt x="992" y="552"/>
                  <a:pt x="1056" y="456"/>
                </a:cubicBezTo>
                <a:cubicBezTo>
                  <a:pt x="1120" y="360"/>
                  <a:pt x="1192" y="240"/>
                  <a:pt x="1248" y="168"/>
                </a:cubicBezTo>
                <a:cubicBezTo>
                  <a:pt x="1304" y="96"/>
                  <a:pt x="1336" y="48"/>
                  <a:pt x="1392" y="24"/>
                </a:cubicBezTo>
                <a:cubicBezTo>
                  <a:pt x="1448" y="0"/>
                  <a:pt x="1528" y="0"/>
                  <a:pt x="1584" y="24"/>
                </a:cubicBezTo>
                <a:cubicBezTo>
                  <a:pt x="1640" y="48"/>
                  <a:pt x="1648" y="64"/>
                  <a:pt x="1728" y="168"/>
                </a:cubicBezTo>
                <a:cubicBezTo>
                  <a:pt x="1808" y="272"/>
                  <a:pt x="1952" y="480"/>
                  <a:pt x="2064" y="648"/>
                </a:cubicBezTo>
                <a:cubicBezTo>
                  <a:pt x="2176" y="816"/>
                  <a:pt x="2304" y="1032"/>
                  <a:pt x="2400" y="1176"/>
                </a:cubicBezTo>
                <a:cubicBezTo>
                  <a:pt x="2496" y="1320"/>
                  <a:pt x="2560" y="1432"/>
                  <a:pt x="2640" y="1512"/>
                </a:cubicBezTo>
                <a:cubicBezTo>
                  <a:pt x="2720" y="1592"/>
                  <a:pt x="2840" y="1632"/>
                  <a:pt x="2880" y="1656"/>
                </a:cubicBezTo>
              </a:path>
            </a:pathLst>
          </a:custGeom>
          <a:noFill/>
          <a:ln w="381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 sz="2800" b="1"/>
          </a:p>
        </p:txBody>
      </p:sp>
      <p:sp>
        <p:nvSpPr>
          <p:cNvPr id="106504" name="Line 8">
            <a:extLst>
              <a:ext uri="{FF2B5EF4-FFF2-40B4-BE49-F238E27FC236}">
                <a16:creationId xmlns:a16="http://schemas.microsoft.com/office/drawing/2014/main" id="{5B956C30-B66C-4CAF-B6C6-1D26E18A9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9138" y="3570288"/>
            <a:ext cx="108902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05" name="Line 9">
            <a:extLst>
              <a:ext uri="{FF2B5EF4-FFF2-40B4-BE49-F238E27FC236}">
                <a16:creationId xmlns:a16="http://schemas.microsoft.com/office/drawing/2014/main" id="{4702754C-8768-42F3-B350-D1B7D28AE9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325" y="3240088"/>
            <a:ext cx="2398713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06" name="Line 10">
            <a:extLst>
              <a:ext uri="{FF2B5EF4-FFF2-40B4-BE49-F238E27FC236}">
                <a16:creationId xmlns:a16="http://schemas.microsoft.com/office/drawing/2014/main" id="{C0818EEA-15DC-45EF-98C7-8A6651D91F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025" y="817563"/>
            <a:ext cx="0" cy="365125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07" name="Line 11">
            <a:extLst>
              <a:ext uri="{FF2B5EF4-FFF2-40B4-BE49-F238E27FC236}">
                <a16:creationId xmlns:a16="http://schemas.microsoft.com/office/drawing/2014/main" id="{AFDF0060-B971-4B2F-801A-176F8F0F4E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0725" y="4454525"/>
            <a:ext cx="506095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08" name="Rectangle 12">
            <a:extLst>
              <a:ext uri="{FF2B5EF4-FFF2-40B4-BE49-F238E27FC236}">
                <a16:creationId xmlns:a16="http://schemas.microsoft.com/office/drawing/2014/main" id="{B6D882D8-7636-445B-BB33-4C119BB65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838" y="2630488"/>
            <a:ext cx="66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E</a:t>
            </a:r>
            <a:r>
              <a:rPr lang="en-US" altLang="zh-CN" baseline="-25000"/>
              <a:t>a, 2</a:t>
            </a:r>
            <a:endParaRPr lang="en-US" altLang="zh-CN"/>
          </a:p>
        </p:txBody>
      </p:sp>
      <p:sp>
        <p:nvSpPr>
          <p:cNvPr id="106509" name="Rectangle 13">
            <a:extLst>
              <a:ext uri="{FF2B5EF4-FFF2-40B4-BE49-F238E27FC236}">
                <a16:creationId xmlns:a16="http://schemas.microsoft.com/office/drawing/2014/main" id="{AF5D59B1-704A-460A-A390-2AFC7AB5C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988" y="3786188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>
                <a:solidFill>
                  <a:srgbClr val="FF3300"/>
                </a:solidFill>
              </a:rPr>
              <a:t>E</a:t>
            </a:r>
            <a:r>
              <a:rPr lang="en-US" altLang="zh-CN" b="1" i="1" baseline="-25000">
                <a:solidFill>
                  <a:srgbClr val="FF3300"/>
                </a:solidFill>
              </a:rPr>
              <a:t>a, 3</a:t>
            </a:r>
            <a:endParaRPr lang="en-US" altLang="zh-CN" b="1" i="1">
              <a:solidFill>
                <a:srgbClr val="FF3300"/>
              </a:solidFill>
            </a:endParaRPr>
          </a:p>
        </p:txBody>
      </p:sp>
      <p:sp>
        <p:nvSpPr>
          <p:cNvPr id="106510" name="Line 14">
            <a:extLst>
              <a:ext uri="{FF2B5EF4-FFF2-40B4-BE49-F238E27FC236}">
                <a16:creationId xmlns:a16="http://schemas.microsoft.com/office/drawing/2014/main" id="{D9792D96-EF9C-47F6-909C-07FEB152BA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325" y="1143000"/>
            <a:ext cx="2779713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11" name="Line 15">
            <a:extLst>
              <a:ext uri="{FF2B5EF4-FFF2-40B4-BE49-F238E27FC236}">
                <a16:creationId xmlns:a16="http://schemas.microsoft.com/office/drawing/2014/main" id="{CD1FBF63-1FC3-44E1-BD9D-47E17B93AF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325" y="2439988"/>
            <a:ext cx="1865313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1ABEA8ED-343D-42B0-B6C0-281C155B89E3}"/>
              </a:ext>
            </a:extLst>
          </p:cNvPr>
          <p:cNvGrpSpPr>
            <a:grpSpLocks/>
          </p:cNvGrpSpPr>
          <p:nvPr/>
        </p:nvGrpSpPr>
        <p:grpSpPr bwMode="auto">
          <a:xfrm>
            <a:off x="2179638" y="2478088"/>
            <a:ext cx="0" cy="762000"/>
            <a:chOff x="2688" y="1344"/>
            <a:chExt cx="0" cy="480"/>
          </a:xfrm>
        </p:grpSpPr>
        <p:sp>
          <p:nvSpPr>
            <p:cNvPr id="499730" name="Line 17">
              <a:extLst>
                <a:ext uri="{FF2B5EF4-FFF2-40B4-BE49-F238E27FC236}">
                  <a16:creationId xmlns:a16="http://schemas.microsoft.com/office/drawing/2014/main" id="{69B23C8A-6EDC-4621-A404-4DF0158CA6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13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9731" name="Line 18">
              <a:extLst>
                <a:ext uri="{FF2B5EF4-FFF2-40B4-BE49-F238E27FC236}">
                  <a16:creationId xmlns:a16="http://schemas.microsoft.com/office/drawing/2014/main" id="{D6EA26F1-8B73-40CC-86EF-032807368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7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9">
            <a:extLst>
              <a:ext uri="{FF2B5EF4-FFF2-40B4-BE49-F238E27FC236}">
                <a16:creationId xmlns:a16="http://schemas.microsoft.com/office/drawing/2014/main" id="{6397D315-4F52-4A36-B86D-6D8A0E60D818}"/>
              </a:ext>
            </a:extLst>
          </p:cNvPr>
          <p:cNvGrpSpPr>
            <a:grpSpLocks/>
          </p:cNvGrpSpPr>
          <p:nvPr/>
        </p:nvGrpSpPr>
        <p:grpSpPr bwMode="auto">
          <a:xfrm>
            <a:off x="2941638" y="1144588"/>
            <a:ext cx="42862" cy="2095500"/>
            <a:chOff x="3168" y="528"/>
            <a:chExt cx="0" cy="1296"/>
          </a:xfrm>
        </p:grpSpPr>
        <p:sp>
          <p:nvSpPr>
            <p:cNvPr id="499733" name="Line 20">
              <a:extLst>
                <a:ext uri="{FF2B5EF4-FFF2-40B4-BE49-F238E27FC236}">
                  <a16:creationId xmlns:a16="http://schemas.microsoft.com/office/drawing/2014/main" id="{747980CB-B633-41CF-8FE3-A85DCDD54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528"/>
              <a:ext cx="0" cy="384"/>
            </a:xfrm>
            <a:prstGeom prst="line">
              <a:avLst/>
            </a:prstGeom>
            <a:noFill/>
            <a:ln w="9525">
              <a:solidFill>
                <a:srgbClr val="99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9734" name="Line 21">
              <a:extLst>
                <a:ext uri="{FF2B5EF4-FFF2-40B4-BE49-F238E27FC236}">
                  <a16:creationId xmlns:a16="http://schemas.microsoft.com/office/drawing/2014/main" id="{3261A54F-09B9-42C6-81C9-FFDAD3FBCA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344"/>
              <a:ext cx="0" cy="480"/>
            </a:xfrm>
            <a:prstGeom prst="line">
              <a:avLst/>
            </a:prstGeom>
            <a:noFill/>
            <a:ln w="9525">
              <a:solidFill>
                <a:srgbClr val="99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2">
            <a:extLst>
              <a:ext uri="{FF2B5EF4-FFF2-40B4-BE49-F238E27FC236}">
                <a16:creationId xmlns:a16="http://schemas.microsoft.com/office/drawing/2014/main" id="{1F27C26B-7A44-49FB-9893-000210A18824}"/>
              </a:ext>
            </a:extLst>
          </p:cNvPr>
          <p:cNvGrpSpPr>
            <a:grpSpLocks/>
          </p:cNvGrpSpPr>
          <p:nvPr/>
        </p:nvGrpSpPr>
        <p:grpSpPr bwMode="auto">
          <a:xfrm>
            <a:off x="4068763" y="3049588"/>
            <a:ext cx="0" cy="533400"/>
            <a:chOff x="3984" y="1680"/>
            <a:chExt cx="0" cy="336"/>
          </a:xfrm>
        </p:grpSpPr>
        <p:sp>
          <p:nvSpPr>
            <p:cNvPr id="499736" name="Line 23">
              <a:extLst>
                <a:ext uri="{FF2B5EF4-FFF2-40B4-BE49-F238E27FC236}">
                  <a16:creationId xmlns:a16="http://schemas.microsoft.com/office/drawing/2014/main" id="{C32A7493-63D4-480F-94C0-D1982278B9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9737" name="Line 24">
              <a:extLst>
                <a:ext uri="{FF2B5EF4-FFF2-40B4-BE49-F238E27FC236}">
                  <a16:creationId xmlns:a16="http://schemas.microsoft.com/office/drawing/2014/main" id="{DC65B67B-5469-47B5-A6CA-D5D629F9B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8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6521" name="Line 25">
            <a:extLst>
              <a:ext uri="{FF2B5EF4-FFF2-40B4-BE49-F238E27FC236}">
                <a16:creationId xmlns:a16="http://schemas.microsoft.com/office/drawing/2014/main" id="{DE2F320D-6AF0-4F67-9119-C7146BE371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1563" y="3341688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22" name="Line 26">
            <a:extLst>
              <a:ext uri="{FF2B5EF4-FFF2-40B4-BE49-F238E27FC236}">
                <a16:creationId xmlns:a16="http://schemas.microsoft.com/office/drawing/2014/main" id="{E5C5CD4D-F8DC-4FC0-B641-6AFF1D6FEC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025" y="3773488"/>
            <a:ext cx="47307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23" name="Rectangle 27">
            <a:extLst>
              <a:ext uri="{FF2B5EF4-FFF2-40B4-BE49-F238E27FC236}">
                <a16:creationId xmlns:a16="http://schemas.microsoft.com/office/drawing/2014/main" id="{E2B2C7B7-10DB-4742-BE1C-5CCE2C9F5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675" y="3265488"/>
            <a:ext cx="693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FF3300"/>
                </a:solidFill>
                <a:latin typeface="宋体" panose="02010600030101010101" pitchFamily="2" charset="-122"/>
              </a:rPr>
              <a:t>Δ</a:t>
            </a:r>
            <a:r>
              <a:rPr lang="en-US" altLang="zh-CN" b="1" i="1">
                <a:solidFill>
                  <a:srgbClr val="FF3300"/>
                </a:solidFill>
              </a:rPr>
              <a:t>E</a:t>
            </a:r>
          </a:p>
        </p:txBody>
      </p:sp>
      <p:grpSp>
        <p:nvGrpSpPr>
          <p:cNvPr id="5" name="Group 28">
            <a:extLst>
              <a:ext uri="{FF2B5EF4-FFF2-40B4-BE49-F238E27FC236}">
                <a16:creationId xmlns:a16="http://schemas.microsoft.com/office/drawing/2014/main" id="{DEF0DC75-E7BC-4D99-9F30-D17A12DBB36B}"/>
              </a:ext>
            </a:extLst>
          </p:cNvPr>
          <p:cNvGrpSpPr>
            <a:grpSpLocks/>
          </p:cNvGrpSpPr>
          <p:nvPr/>
        </p:nvGrpSpPr>
        <p:grpSpPr bwMode="auto">
          <a:xfrm>
            <a:off x="2616200" y="3227388"/>
            <a:ext cx="0" cy="533400"/>
            <a:chOff x="3264" y="1824"/>
            <a:chExt cx="0" cy="336"/>
          </a:xfrm>
        </p:grpSpPr>
        <p:sp>
          <p:nvSpPr>
            <p:cNvPr id="499742" name="Line 29">
              <a:extLst>
                <a:ext uri="{FF2B5EF4-FFF2-40B4-BE49-F238E27FC236}">
                  <a16:creationId xmlns:a16="http://schemas.microsoft.com/office/drawing/2014/main" id="{61CCAF2B-4665-48B1-852E-97BF6BB22B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1824"/>
              <a:ext cx="0" cy="96"/>
            </a:xfrm>
            <a:prstGeom prst="line">
              <a:avLst/>
            </a:prstGeom>
            <a:noFill/>
            <a:ln w="9525">
              <a:solidFill>
                <a:srgbClr val="99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9743" name="Line 30">
              <a:extLst>
                <a:ext uri="{FF2B5EF4-FFF2-40B4-BE49-F238E27FC236}">
                  <a16:creationId xmlns:a16="http://schemas.microsoft.com/office/drawing/2014/main" id="{496336C8-EA9F-4A9C-9058-EF71C8C36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064"/>
              <a:ext cx="0" cy="96"/>
            </a:xfrm>
            <a:prstGeom prst="line">
              <a:avLst/>
            </a:prstGeom>
            <a:noFill/>
            <a:ln w="9525">
              <a:solidFill>
                <a:srgbClr val="99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6527" name="Rectangle 31">
            <a:extLst>
              <a:ext uri="{FF2B5EF4-FFF2-40B4-BE49-F238E27FC236}">
                <a16:creationId xmlns:a16="http://schemas.microsoft.com/office/drawing/2014/main" id="{790C6C8D-CFFA-48D1-9DFB-4F7A16794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38" y="3200400"/>
            <a:ext cx="1144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99"/>
                </a:solidFill>
                <a:ea typeface="华文新魏" panose="02010800040101010101" pitchFamily="2" charset="-122"/>
              </a:rPr>
              <a:t>N</a:t>
            </a:r>
            <a:r>
              <a:rPr lang="en-US" altLang="zh-CN" b="1" baseline="-25000">
                <a:solidFill>
                  <a:srgbClr val="000099"/>
                </a:solidFill>
                <a:ea typeface="华文新魏" panose="02010800040101010101" pitchFamily="2" charset="-122"/>
              </a:rPr>
              <a:t>2 </a:t>
            </a:r>
            <a:r>
              <a:rPr lang="en-US" altLang="zh-CN" b="1">
                <a:solidFill>
                  <a:srgbClr val="000099"/>
                </a:solidFill>
                <a:ea typeface="华文新魏" panose="02010800040101010101" pitchFamily="2" charset="-122"/>
              </a:rPr>
              <a:t>+ H</a:t>
            </a:r>
            <a:r>
              <a:rPr lang="en-US" altLang="zh-CN" b="1" baseline="-25000">
                <a:solidFill>
                  <a:srgbClr val="000099"/>
                </a:solidFill>
                <a:ea typeface="华文新魏" panose="02010800040101010101" pitchFamily="2" charset="-122"/>
              </a:rPr>
              <a:t>2</a:t>
            </a:r>
          </a:p>
        </p:txBody>
      </p:sp>
      <p:sp>
        <p:nvSpPr>
          <p:cNvPr id="106528" name="Rectangle 32">
            <a:extLst>
              <a:ext uri="{FF2B5EF4-FFF2-40B4-BE49-F238E27FC236}">
                <a16:creationId xmlns:a16="http://schemas.microsoft.com/office/drawing/2014/main" id="{A49DFA5A-3629-4DF5-8C38-91DB80151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175" y="3749675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99"/>
                </a:solidFill>
                <a:ea typeface="华文新魏" panose="02010800040101010101" pitchFamily="2" charset="-122"/>
              </a:rPr>
              <a:t>NH</a:t>
            </a:r>
            <a:r>
              <a:rPr lang="en-US" altLang="zh-CN" baseline="-25000">
                <a:solidFill>
                  <a:srgbClr val="000099"/>
                </a:solidFill>
                <a:ea typeface="华文新魏" panose="02010800040101010101" pitchFamily="2" charset="-122"/>
              </a:rPr>
              <a:t>3</a:t>
            </a:r>
          </a:p>
        </p:txBody>
      </p:sp>
      <p:sp>
        <p:nvSpPr>
          <p:cNvPr id="106529" name="Rectangle 33">
            <a:extLst>
              <a:ext uri="{FF2B5EF4-FFF2-40B4-BE49-F238E27FC236}">
                <a16:creationId xmlns:a16="http://schemas.microsoft.com/office/drawing/2014/main" id="{68BC5175-344B-4CA0-A90D-CE7C2581B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4868863"/>
            <a:ext cx="221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000" b="1">
                <a:ea typeface="楷体_GB2312" pitchFamily="49" charset="-122"/>
              </a:rPr>
              <a:t>图</a:t>
            </a:r>
            <a:r>
              <a:rPr kumimoji="0" lang="en-US" altLang="zh-CN" sz="2000" b="1">
                <a:ea typeface="楷体_GB2312" pitchFamily="49" charset="-122"/>
              </a:rPr>
              <a:t>2.5   </a:t>
            </a:r>
            <a:r>
              <a:rPr kumimoji="0" lang="zh-CN" altLang="en-US" sz="2000" b="1">
                <a:ea typeface="楷体_GB2312" pitchFamily="49" charset="-122"/>
              </a:rPr>
              <a:t>合成氨反应</a:t>
            </a:r>
          </a:p>
        </p:txBody>
      </p:sp>
      <p:sp>
        <p:nvSpPr>
          <p:cNvPr id="499747" name="Rectangle 34">
            <a:extLst>
              <a:ext uri="{FF2B5EF4-FFF2-40B4-BE49-F238E27FC236}">
                <a16:creationId xmlns:a16="http://schemas.microsoft.com/office/drawing/2014/main" id="{7FA9A28E-0C19-48A5-8AAA-488146DFA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88913"/>
            <a:ext cx="28432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600" b="1"/>
              <a:t>4. </a:t>
            </a:r>
            <a:r>
              <a:rPr kumimoji="0" lang="zh-CN" altLang="en-US" sz="3600" b="1"/>
              <a:t>催化剂</a:t>
            </a:r>
          </a:p>
        </p:txBody>
      </p:sp>
      <p:sp>
        <p:nvSpPr>
          <p:cNvPr id="499748" name="Text Box 36">
            <a:extLst>
              <a:ext uri="{FF2B5EF4-FFF2-40B4-BE49-F238E27FC236}">
                <a16:creationId xmlns:a16="http://schemas.microsoft.com/office/drawing/2014/main" id="{339FD17C-1F34-4820-9B51-8F212EABF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115888"/>
            <a:ext cx="446405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1338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催化剂</a:t>
            </a:r>
            <a:r>
              <a:rPr lang="en-US" altLang="zh-CN" sz="2800" b="1">
                <a:solidFill>
                  <a:srgbClr val="0000FF"/>
                </a:solidFill>
              </a:rPr>
              <a:t>(catalyst)</a:t>
            </a:r>
            <a:r>
              <a:rPr lang="zh-CN" altLang="en-US" sz="2800" b="1"/>
              <a:t>：</a:t>
            </a:r>
            <a:r>
              <a:rPr lang="zh-CN" altLang="en-US" sz="2800" b="1">
                <a:solidFill>
                  <a:srgbClr val="0000FF"/>
                </a:solidFill>
              </a:rPr>
              <a:t>能显著增加反应速率</a:t>
            </a:r>
            <a:r>
              <a:rPr lang="zh-CN" altLang="en-US" sz="2800" b="1"/>
              <a:t>而本身的组成、质量和化学性质在反应前后保持不变的物质，称为催化剂</a:t>
            </a:r>
            <a:r>
              <a:rPr lang="en-US" altLang="zh-CN" sz="2800" b="1"/>
              <a:t>(</a:t>
            </a:r>
            <a:r>
              <a:rPr lang="zh-CN" altLang="en-US" sz="2800" b="1"/>
              <a:t>触媒</a:t>
            </a:r>
            <a:r>
              <a:rPr lang="en-US" altLang="zh-CN" sz="2800" b="1"/>
              <a:t>)</a:t>
            </a:r>
            <a:r>
              <a:rPr lang="zh-CN" altLang="en-US" sz="2800" b="1"/>
              <a:t>。</a:t>
            </a:r>
          </a:p>
        </p:txBody>
      </p:sp>
      <p:sp>
        <p:nvSpPr>
          <p:cNvPr id="499749" name="Rectangle 37">
            <a:extLst>
              <a:ext uri="{FF2B5EF4-FFF2-40B4-BE49-F238E27FC236}">
                <a16:creationId xmlns:a16="http://schemas.microsoft.com/office/drawing/2014/main" id="{E9BAF098-1EE1-4C7B-9A74-F329EC61C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2276475"/>
            <a:ext cx="3240087" cy="230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buFontTx/>
              <a:buNone/>
            </a:pPr>
            <a:r>
              <a:rPr lang="zh-CN" altLang="en-US" sz="2800" b="1">
                <a:ea typeface="楷体_GB2312" pitchFamily="49" charset="-122"/>
              </a:rPr>
              <a:t>无催化剂时，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en-US" altLang="zh-CN" sz="2800" b="1" i="1">
                <a:ea typeface="楷体_GB2312" pitchFamily="49" charset="-122"/>
              </a:rPr>
              <a:t>E</a:t>
            </a:r>
            <a:r>
              <a:rPr lang="en-US" altLang="zh-CN" sz="2800" b="1" baseline="-25000">
                <a:ea typeface="楷体_GB2312" pitchFamily="49" charset="-122"/>
              </a:rPr>
              <a:t>a</a:t>
            </a:r>
            <a:r>
              <a:rPr lang="en-US" altLang="zh-CN" sz="2800" b="1">
                <a:ea typeface="楷体_GB2312" pitchFamily="49" charset="-122"/>
              </a:rPr>
              <a:t> = 254 kJ•mol</a:t>
            </a:r>
            <a:r>
              <a:rPr lang="en-US" altLang="zh-CN" sz="2800" b="1" baseline="30000">
                <a:ea typeface="楷体_GB2312" pitchFamily="49" charset="-122"/>
              </a:rPr>
              <a:t>–1</a:t>
            </a:r>
            <a:r>
              <a:rPr lang="en-US" altLang="zh-CN" sz="2800" b="1" baseline="30000">
                <a:solidFill>
                  <a:srgbClr val="0000FF"/>
                </a:solidFill>
                <a:ea typeface="楷体_GB2312" pitchFamily="49" charset="-122"/>
              </a:rPr>
              <a:t> </a:t>
            </a:r>
            <a:endParaRPr lang="en-US" altLang="zh-CN" sz="2800" b="1">
              <a:solidFill>
                <a:srgbClr val="0000FF"/>
              </a:solidFill>
              <a:ea typeface="楷体_GB2312" pitchFamily="49" charset="-122"/>
            </a:endParaRPr>
          </a:p>
          <a:p>
            <a:pPr algn="just">
              <a:lnSpc>
                <a:spcPct val="110000"/>
              </a:lnSpc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Fe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催化时，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en-US" altLang="zh-CN" sz="2800" b="1" i="1">
                <a:solidFill>
                  <a:srgbClr val="FF0000"/>
                </a:solidFill>
                <a:ea typeface="楷体_GB2312" pitchFamily="49" charset="-122"/>
              </a:rPr>
              <a:t>E</a:t>
            </a:r>
            <a:r>
              <a:rPr lang="en-US" altLang="zh-CN" sz="2800" b="1" baseline="-25000">
                <a:solidFill>
                  <a:srgbClr val="FF0000"/>
                </a:solidFill>
                <a:ea typeface="楷体_GB2312" pitchFamily="49" charset="-122"/>
              </a:rPr>
              <a:t>a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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 = 146 kJ•mol</a:t>
            </a:r>
            <a:r>
              <a:rPr lang="en-US" altLang="zh-CN" sz="2800" b="1" baseline="30000">
                <a:solidFill>
                  <a:srgbClr val="FF0000"/>
                </a:solidFill>
                <a:ea typeface="楷体_GB2312" pitchFamily="49" charset="-122"/>
              </a:rPr>
              <a:t>–1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9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6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6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6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6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8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6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0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06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99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99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99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99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99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99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99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99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5" grpId="0" autoUpdateAnimBg="0"/>
      <p:bldP spid="106499" grpId="0"/>
      <p:bldP spid="106500" grpId="0" autoUpdateAnimBg="0"/>
      <p:bldP spid="106501" grpId="0" autoUpdateAnimBg="0"/>
      <p:bldP spid="106502" grpId="0" animBg="1"/>
      <p:bldP spid="106503" grpId="0" animBg="1"/>
      <p:bldP spid="106508" grpId="0" autoUpdateAnimBg="0"/>
      <p:bldP spid="106509" grpId="0" autoUpdateAnimBg="0"/>
      <p:bldP spid="106523" grpId="0" autoUpdateAnimBg="0"/>
      <p:bldP spid="106527" grpId="0" autoUpdateAnimBg="0"/>
      <p:bldP spid="106528" grpId="0" autoUpdateAnimBg="0"/>
      <p:bldP spid="106529" grpId="0" autoUpdateAnimBg="0"/>
      <p:bldP spid="49974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2">
            <a:extLst>
              <a:ext uri="{FF2B5EF4-FFF2-40B4-BE49-F238E27FC236}">
                <a16:creationId xmlns:a16="http://schemas.microsoft.com/office/drawing/2014/main" id="{BDA327DE-F781-4B3B-B447-39AB20B3B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4895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4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催化剂的主要特性</a:t>
            </a:r>
            <a:r>
              <a:rPr kumimoji="0" lang="en-US" altLang="zh-CN" sz="4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500740" name="Rectangle 3">
            <a:extLst>
              <a:ext uri="{FF2B5EF4-FFF2-40B4-BE49-F238E27FC236}">
                <a16:creationId xmlns:a16="http://schemas.microsoft.com/office/drawing/2014/main" id="{F29DEB67-33D8-4C09-9433-B781BFA4D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81075"/>
            <a:ext cx="83534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84263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5494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957388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365375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22575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79775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36975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94175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AutoNum type="circleNumDbPlain"/>
            </a:pPr>
            <a:r>
              <a:rPr kumimoji="0" lang="en-US" altLang="zh-CN" sz="36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sz="36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改变反应途径，降低活化能，使反应速率增大；</a:t>
            </a:r>
          </a:p>
        </p:txBody>
      </p:sp>
      <p:sp>
        <p:nvSpPr>
          <p:cNvPr id="500742" name="Rectangle 5">
            <a:extLst>
              <a:ext uri="{FF2B5EF4-FFF2-40B4-BE49-F238E27FC236}">
                <a16:creationId xmlns:a16="http://schemas.microsoft.com/office/drawing/2014/main" id="{578E50D6-7171-4305-9832-D2844E36D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420938"/>
            <a:ext cx="8820150" cy="190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84263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2085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357438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994025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451225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908425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65625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822825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20000"/>
              </a:spcBef>
              <a:buFontTx/>
              <a:buAutoNum type="circleNumDbPlain" startAt="2"/>
            </a:pPr>
            <a:r>
              <a:rPr kumimoji="0" lang="en-US" altLang="zh-CN" sz="36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sz="36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只能改变达到平衡的时间而不能改变平衡的状态</a:t>
            </a:r>
            <a:r>
              <a:rPr kumimoji="0" lang="en-US" altLang="zh-CN" sz="36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0" lang="zh-CN" altLang="en-US" sz="36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zh-CN" altLang="en-US" sz="3600" b="1"/>
              <a:t>催化剂不能改变反应的状态函数改变量如</a:t>
            </a:r>
            <a:r>
              <a:rPr lang="zh-CN" altLang="en-US" sz="3600" b="1">
                <a:sym typeface="Symbol" panose="05050102010706020507" pitchFamily="18" charset="2"/>
              </a:rPr>
              <a:t></a:t>
            </a:r>
            <a:r>
              <a:rPr lang="en-US" altLang="zh-CN" sz="3600" b="1" baseline="-25000"/>
              <a:t>r</a:t>
            </a:r>
            <a:r>
              <a:rPr lang="en-US" altLang="zh-CN" sz="3600" b="1" i="1"/>
              <a:t>H</a:t>
            </a:r>
            <a:r>
              <a:rPr lang="zh-CN" altLang="en-US" sz="3600" b="1"/>
              <a:t>和</a:t>
            </a:r>
            <a:r>
              <a:rPr lang="zh-CN" altLang="en-US" sz="3600" b="1">
                <a:sym typeface="Symbol" panose="05050102010706020507" pitchFamily="18" charset="2"/>
              </a:rPr>
              <a:t></a:t>
            </a:r>
            <a:r>
              <a:rPr lang="en-US" altLang="zh-CN" sz="3600" b="1" baseline="-25000"/>
              <a:t>r</a:t>
            </a:r>
            <a:r>
              <a:rPr lang="en-US" altLang="zh-CN" sz="3600" b="1" i="1"/>
              <a:t>G</a:t>
            </a:r>
            <a:r>
              <a:rPr lang="en-US" altLang="zh-CN" sz="3600" b="1"/>
              <a:t>)</a:t>
            </a:r>
            <a:r>
              <a:rPr kumimoji="0" lang="zh-CN" altLang="en-US" sz="36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  <p:sp>
        <p:nvSpPr>
          <p:cNvPr id="500746" name="Text Box 10">
            <a:extLst>
              <a:ext uri="{FF2B5EF4-FFF2-40B4-BE49-F238E27FC236}">
                <a16:creationId xmlns:a16="http://schemas.microsoft.com/office/drawing/2014/main" id="{C9E62283-B6CF-49E1-99B8-8277AE6A4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581525"/>
            <a:ext cx="86423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8538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AutoNum type="circleNumDbPlain" startAt="3"/>
            </a:pPr>
            <a:r>
              <a:rPr lang="en-US" altLang="zh-CN" sz="3600" b="1">
                <a:ea typeface="楷体_GB2312" pitchFamily="49" charset="-122"/>
              </a:rPr>
              <a:t> </a:t>
            </a:r>
            <a:r>
              <a:rPr lang="zh-CN" altLang="en-US" sz="3600" b="1">
                <a:ea typeface="楷体_GB2312" pitchFamily="49" charset="-122"/>
              </a:rPr>
              <a:t>催化剂</a:t>
            </a:r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同等程度地加快正、逆反速率</a:t>
            </a:r>
            <a:r>
              <a:rPr lang="zh-CN" altLang="en-US" sz="3600" b="1">
                <a:ea typeface="楷体_GB2312" pitchFamily="49" charset="-122"/>
              </a:rPr>
              <a:t>。在一定条件下，正反应的优良催化剂必然也是逆反应的优良催化剂。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0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0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40" grpId="0" autoUpdateAnimBg="0"/>
      <p:bldP spid="500742" grpId="0" autoUpdateAnimBg="0"/>
      <p:bldP spid="50074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>
            <a:extLst>
              <a:ext uri="{FF2B5EF4-FFF2-40B4-BE49-F238E27FC236}">
                <a16:creationId xmlns:a16="http://schemas.microsoft.com/office/drawing/2014/main" id="{7C32F091-2DF5-4CBD-8497-A1003338043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866775"/>
            <a:ext cx="8497888" cy="2159000"/>
          </a:xfrm>
        </p:spPr>
        <p:txBody>
          <a:bodyPr/>
          <a:lstStyle/>
          <a:p>
            <a:pPr marL="609600" indent="-609600" algn="just">
              <a:lnSpc>
                <a:spcPct val="110000"/>
              </a:lnSpc>
              <a:buFontTx/>
              <a:buAutoNum type="circleNumDbPlain" startAt="4"/>
            </a:pPr>
            <a:r>
              <a:rPr lang="zh-CN" altLang="en-US" sz="4000" b="1">
                <a:ea typeface="楷体_GB2312" pitchFamily="49" charset="-122"/>
                <a:cs typeface="Times New Roman" panose="02020603050405020304" pitchFamily="18" charset="0"/>
              </a:rPr>
              <a:t>催化剂</a:t>
            </a:r>
            <a:r>
              <a:rPr lang="zh-CN" altLang="en-US" sz="4000" b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有特殊的选择性</a:t>
            </a:r>
            <a:r>
              <a:rPr lang="zh-CN" altLang="en-US" sz="4000" b="1">
                <a:ea typeface="楷体_GB2312" pitchFamily="49" charset="-122"/>
                <a:cs typeface="Times New Roman" panose="02020603050405020304" pitchFamily="18" charset="0"/>
              </a:rPr>
              <a:t>。同样的反应物</a:t>
            </a:r>
            <a:r>
              <a:rPr lang="en-US" altLang="zh-CN" sz="4000" b="1"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4000" b="1">
                <a:ea typeface="楷体_GB2312" pitchFamily="49" charset="-122"/>
                <a:cs typeface="Times New Roman" panose="02020603050405020304" pitchFamily="18" charset="0"/>
              </a:rPr>
              <a:t>使用不同的催化剂</a:t>
            </a:r>
            <a:r>
              <a:rPr lang="en-US" altLang="zh-CN" sz="4000" b="1"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4000" b="1">
                <a:ea typeface="楷体_GB2312" pitchFamily="49" charset="-122"/>
                <a:cs typeface="Times New Roman" panose="02020603050405020304" pitchFamily="18" charset="0"/>
              </a:rPr>
              <a:t>可得到不同的反应产物。如乙醇的催化反应</a:t>
            </a:r>
          </a:p>
        </p:txBody>
      </p:sp>
      <p:graphicFrame>
        <p:nvGraphicFramePr>
          <p:cNvPr id="514051" name="Object 3">
            <a:extLst>
              <a:ext uri="{FF2B5EF4-FFF2-40B4-BE49-F238E27FC236}">
                <a16:creationId xmlns:a16="http://schemas.microsoft.com/office/drawing/2014/main" id="{6E50C6B8-2F5A-4CEF-9B25-BD640AF33D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7513" y="3386138"/>
          <a:ext cx="823595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53" name="公式" r:id="rId3" imgW="3136680" imgH="482400" progId="Equation.3">
                  <p:embed/>
                </p:oleObj>
              </mc:Choice>
              <mc:Fallback>
                <p:oleObj name="公式" r:id="rId3" imgW="313668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3386138"/>
                        <a:ext cx="8235950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52" name="Rectangle 2">
            <a:extLst>
              <a:ext uri="{FF2B5EF4-FFF2-40B4-BE49-F238E27FC236}">
                <a16:creationId xmlns:a16="http://schemas.microsoft.com/office/drawing/2014/main" id="{A82126E4-440F-4379-B80B-3D9A36476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88913"/>
            <a:ext cx="489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催化剂的主要特性</a:t>
            </a:r>
            <a:r>
              <a:rPr kumimoji="0" lang="en-US" altLang="zh-CN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4" name="Text Box 4">
            <a:extLst>
              <a:ext uri="{FF2B5EF4-FFF2-40B4-BE49-F238E27FC236}">
                <a16:creationId xmlns:a16="http://schemas.microsoft.com/office/drawing/2014/main" id="{82BE47E5-3EF0-426E-A7A4-5BDBC3374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087563"/>
            <a:ext cx="8713787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7188" indent="-357188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助催化剂</a:t>
            </a:r>
            <a:r>
              <a:rPr lang="en-US" altLang="zh-CN" sz="3200" b="1">
                <a:solidFill>
                  <a:srgbClr val="000099"/>
                </a:solidFill>
                <a:ea typeface="楷体_GB2312" pitchFamily="49" charset="-122"/>
                <a:cs typeface="Times New Roman" panose="02020603050405020304" pitchFamily="18" charset="0"/>
              </a:rPr>
              <a:t>:  </a:t>
            </a:r>
            <a:r>
              <a:rPr lang="zh-CN" altLang="en-US" sz="3200" b="1">
                <a:solidFill>
                  <a:srgbClr val="000099"/>
                </a:solidFill>
                <a:ea typeface="楷体_GB2312" pitchFamily="49" charset="-122"/>
                <a:cs typeface="Times New Roman" panose="02020603050405020304" pitchFamily="18" charset="0"/>
              </a:rPr>
              <a:t>能增强催化剂活性的物质。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zh-CN" altLang="en-US" sz="3200" b="1">
                <a:solidFill>
                  <a:srgbClr val="000099"/>
                </a:solidFill>
                <a:ea typeface="楷体_GB2312" pitchFamily="49" charset="-122"/>
                <a:cs typeface="Times New Roman" panose="02020603050405020304" pitchFamily="18" charset="0"/>
              </a:rPr>
              <a:t>     合成氨的铁催化剂</a:t>
            </a:r>
            <a:r>
              <a:rPr kumimoji="0" lang="zh-CN" altLang="en-US" sz="3200" b="1">
                <a:solidFill>
                  <a:srgbClr val="0000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kumimoji="0" lang="en-US" altLang="zh-CN" sz="3200" b="1">
                <a:solidFill>
                  <a:srgbClr val="000099"/>
                </a:solidFill>
                <a:ea typeface="楷体_GB2312" pitchFamily="49" charset="-122"/>
                <a:cs typeface="Times New Roman" panose="02020603050405020304" pitchFamily="18" charset="0"/>
              </a:rPr>
              <a:t>-Fe — Al</a:t>
            </a:r>
            <a:r>
              <a:rPr kumimoji="0" lang="en-US" altLang="zh-CN" sz="3200" b="1" baseline="-30000">
                <a:solidFill>
                  <a:srgbClr val="000099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>
                <a:solidFill>
                  <a:srgbClr val="000099"/>
                </a:solidFill>
                <a:ea typeface="楷体_GB2312" pitchFamily="49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3200" b="1" baseline="-30000">
                <a:solidFill>
                  <a:srgbClr val="000099"/>
                </a:solidFill>
                <a:ea typeface="楷体_GB2312" pitchFamily="49" charset="-122"/>
                <a:cs typeface="Times New Roman" panose="02020603050405020304" pitchFamily="18" charset="0"/>
              </a:rPr>
              <a:t>3 </a:t>
            </a:r>
            <a:r>
              <a:rPr kumimoji="0" lang="en-US" altLang="zh-CN" sz="3200" b="1">
                <a:solidFill>
                  <a:srgbClr val="000099"/>
                </a:solidFill>
                <a:ea typeface="楷体_GB2312" pitchFamily="49" charset="-122"/>
                <a:cs typeface="Times New Roman" panose="02020603050405020304" pitchFamily="18" charset="0"/>
              </a:rPr>
              <a:t>— K</a:t>
            </a:r>
            <a:r>
              <a:rPr kumimoji="0" lang="en-US" altLang="zh-CN" sz="3200" b="1" baseline="-30000">
                <a:solidFill>
                  <a:srgbClr val="000099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>
                <a:solidFill>
                  <a:srgbClr val="000099"/>
                </a:solidFill>
                <a:ea typeface="楷体_GB2312" pitchFamily="49" charset="-122"/>
                <a:cs typeface="Times New Roman" panose="02020603050405020304" pitchFamily="18" charset="0"/>
              </a:rPr>
              <a:t>O</a:t>
            </a:r>
            <a:r>
              <a:rPr kumimoji="0" lang="zh-CN" altLang="en-US" sz="3200" b="1">
                <a:solidFill>
                  <a:srgbClr val="000099"/>
                </a:solidFill>
                <a:ea typeface="楷体_GB2312" pitchFamily="49" charset="-122"/>
                <a:cs typeface="Times New Roman" panose="02020603050405020304" pitchFamily="18" charset="0"/>
              </a:rPr>
              <a:t>中 </a:t>
            </a:r>
            <a:r>
              <a:rPr kumimoji="0" lang="zh-CN" altLang="en-US" sz="3200" b="1">
                <a:solidFill>
                  <a:srgbClr val="0000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kumimoji="0" lang="en-US" altLang="zh-CN" sz="3200" b="1">
                <a:solidFill>
                  <a:srgbClr val="000099"/>
                </a:solidFill>
                <a:ea typeface="楷体_GB2312" pitchFamily="49" charset="-122"/>
                <a:cs typeface="Times New Roman" panose="02020603050405020304" pitchFamily="18" charset="0"/>
              </a:rPr>
              <a:t>-Fe</a:t>
            </a:r>
            <a:r>
              <a:rPr kumimoji="0" lang="zh-CN" altLang="en-US" sz="3200" b="1">
                <a:solidFill>
                  <a:srgbClr val="000099"/>
                </a:solidFill>
                <a:ea typeface="楷体_GB2312" pitchFamily="49" charset="-122"/>
                <a:cs typeface="Times New Roman" panose="02020603050405020304" pitchFamily="18" charset="0"/>
              </a:rPr>
              <a:t>是主催化剂， </a:t>
            </a:r>
            <a:r>
              <a:rPr kumimoji="0" lang="en-US" altLang="zh-CN" sz="3200" b="1">
                <a:solidFill>
                  <a:srgbClr val="000099"/>
                </a:solidFill>
                <a:ea typeface="楷体_GB2312" pitchFamily="49" charset="-122"/>
                <a:cs typeface="Times New Roman" panose="02020603050405020304" pitchFamily="18" charset="0"/>
              </a:rPr>
              <a:t>Al</a:t>
            </a:r>
            <a:r>
              <a:rPr kumimoji="0" lang="en-US" altLang="zh-CN" sz="3200" b="1" baseline="-30000">
                <a:solidFill>
                  <a:srgbClr val="000099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>
                <a:solidFill>
                  <a:srgbClr val="000099"/>
                </a:solidFill>
                <a:ea typeface="楷体_GB2312" pitchFamily="49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3200" b="1" baseline="-30000">
                <a:solidFill>
                  <a:srgbClr val="000099"/>
                </a:solidFill>
                <a:ea typeface="楷体_GB2312" pitchFamily="49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3200" b="1">
                <a:solidFill>
                  <a:srgbClr val="000099"/>
                </a:solidFill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3200" b="1">
                <a:solidFill>
                  <a:srgbClr val="000099"/>
                </a:solidFill>
                <a:ea typeface="楷体_GB2312" pitchFamily="49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3200" b="1" baseline="-30000">
                <a:solidFill>
                  <a:srgbClr val="000099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>
                <a:solidFill>
                  <a:srgbClr val="000099"/>
                </a:solidFill>
                <a:ea typeface="楷体_GB2312" pitchFamily="49" charset="-122"/>
                <a:cs typeface="Times New Roman" panose="02020603050405020304" pitchFamily="18" charset="0"/>
              </a:rPr>
              <a:t>O</a:t>
            </a:r>
            <a:r>
              <a:rPr kumimoji="0" lang="zh-CN" altLang="en-US" sz="3200" b="1">
                <a:solidFill>
                  <a:srgbClr val="000099"/>
                </a:solidFill>
                <a:ea typeface="楷体_GB2312" pitchFamily="49" charset="-122"/>
                <a:cs typeface="Times New Roman" panose="02020603050405020304" pitchFamily="18" charset="0"/>
              </a:rPr>
              <a:t>等是助催化剂。</a:t>
            </a:r>
          </a:p>
        </p:txBody>
      </p:sp>
      <p:sp>
        <p:nvSpPr>
          <p:cNvPr id="512005" name="Text Box 8">
            <a:extLst>
              <a:ext uri="{FF2B5EF4-FFF2-40B4-BE49-F238E27FC236}">
                <a16:creationId xmlns:a16="http://schemas.microsoft.com/office/drawing/2014/main" id="{2164FA16-976B-4E51-8F38-B59F8D233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606925"/>
            <a:ext cx="8424863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7188" indent="-357188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催化剂毒物</a:t>
            </a:r>
            <a:r>
              <a:rPr lang="en-US" altLang="zh-CN" sz="3200" b="1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zh-CN" altLang="en-US" sz="3200" b="1">
                <a:solidFill>
                  <a:srgbClr val="000099"/>
                </a:solidFill>
                <a:ea typeface="楷体_GB2312" pitchFamily="49" charset="-122"/>
              </a:rPr>
              <a:t>使催化剂的活性和选择性降低或失去的物质，如</a:t>
            </a:r>
            <a:r>
              <a:rPr lang="en-US" altLang="zh-CN" sz="3200" b="1">
                <a:solidFill>
                  <a:srgbClr val="000099"/>
                </a:solidFill>
                <a:ea typeface="楷体_GB2312" pitchFamily="49" charset="-122"/>
              </a:rPr>
              <a:t>CO</a:t>
            </a:r>
            <a:r>
              <a:rPr lang="zh-CN" altLang="en-US" sz="3200" b="1">
                <a:solidFill>
                  <a:srgbClr val="000099"/>
                </a:solidFill>
                <a:ea typeface="楷体_GB2312" pitchFamily="49" charset="-122"/>
              </a:rPr>
              <a:t>可使合成氨铁催化剂中毒。</a:t>
            </a:r>
          </a:p>
        </p:txBody>
      </p:sp>
      <p:sp>
        <p:nvSpPr>
          <p:cNvPr id="107527" name="Rectangle 7">
            <a:extLst>
              <a:ext uri="{FF2B5EF4-FFF2-40B4-BE49-F238E27FC236}">
                <a16:creationId xmlns:a16="http://schemas.microsoft.com/office/drawing/2014/main" id="{FEBA0432-DC80-4C95-A7B6-FD7CD3451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25538"/>
            <a:ext cx="744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circleNumDbPlain" startAt="5"/>
            </a:pPr>
            <a:r>
              <a:rPr kumimoji="0" lang="en-US" altLang="zh-CN" sz="36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sz="36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对某些杂质特别敏感。</a:t>
            </a:r>
          </a:p>
        </p:txBody>
      </p:sp>
      <p:sp>
        <p:nvSpPr>
          <p:cNvPr id="512007" name="Rectangle 2">
            <a:extLst>
              <a:ext uri="{FF2B5EF4-FFF2-40B4-BE49-F238E27FC236}">
                <a16:creationId xmlns:a16="http://schemas.microsoft.com/office/drawing/2014/main" id="{2693B4F7-28D6-4AD3-B05F-90D46F260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88913"/>
            <a:ext cx="489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催化剂的主要特性</a:t>
            </a:r>
            <a:r>
              <a:rPr kumimoji="0" lang="en-US" altLang="zh-CN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4" grpId="0" autoUpdateAnimBg="0"/>
      <p:bldP spid="51200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BE816A59-38D4-4DD9-B75E-B7804775B9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1143000"/>
          </a:xfrm>
        </p:spPr>
        <p:txBody>
          <a:bodyPr/>
          <a:lstStyle/>
          <a:p>
            <a:r>
              <a:rPr lang="en-US" altLang="zh-CN" sz="4800" b="1">
                <a:solidFill>
                  <a:schemeClr val="tx1"/>
                </a:solidFill>
                <a:ea typeface="楷体_GB2312" pitchFamily="49" charset="-122"/>
              </a:rPr>
              <a:t>2.3   </a:t>
            </a:r>
            <a:r>
              <a:rPr lang="zh-CN" altLang="en-US" sz="4800" b="1">
                <a:solidFill>
                  <a:schemeClr val="tx1"/>
                </a:solidFill>
                <a:ea typeface="楷体_GB2312" pitchFamily="49" charset="-122"/>
              </a:rPr>
              <a:t>化学反应速率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22BAFBD6-530F-431A-AAC5-3182C222C4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7772400" cy="44958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altLang="zh-CN" sz="4000" b="1"/>
              <a:t>2.3.1  </a:t>
            </a:r>
            <a:r>
              <a:rPr lang="zh-CN" altLang="en-US" sz="4000" b="1"/>
              <a:t>化学反应速率和速率方程</a:t>
            </a:r>
          </a:p>
          <a:p>
            <a:pPr marL="609600" indent="-609600">
              <a:buFontTx/>
              <a:buNone/>
            </a:pPr>
            <a:r>
              <a:rPr lang="en-US" altLang="zh-CN" sz="4000" b="1"/>
              <a:t>2.3.2  </a:t>
            </a:r>
            <a:r>
              <a:rPr lang="zh-CN" altLang="en-US" sz="4000" b="1"/>
              <a:t>温度 对反应速率的影响</a:t>
            </a:r>
          </a:p>
          <a:p>
            <a:pPr marL="609600" indent="-609600">
              <a:buFontTx/>
              <a:buNone/>
            </a:pPr>
            <a:r>
              <a:rPr lang="en-US" altLang="zh-CN" sz="4000" b="1"/>
              <a:t>2.3.3  </a:t>
            </a:r>
            <a:r>
              <a:rPr lang="zh-CN" altLang="en-US" sz="4000" b="1"/>
              <a:t>反应的活化能和催化剂  </a:t>
            </a:r>
          </a:p>
          <a:p>
            <a:pPr marL="609600" indent="-609600">
              <a:buFontTx/>
              <a:buNone/>
            </a:pPr>
            <a:r>
              <a:rPr lang="en-US" altLang="zh-CN" sz="4000" b="1">
                <a:solidFill>
                  <a:srgbClr val="0000FF"/>
                </a:solidFill>
              </a:rPr>
              <a:t>2.3.4  </a:t>
            </a:r>
            <a:r>
              <a:rPr lang="zh-CN" altLang="en-US" sz="4000" b="1">
                <a:solidFill>
                  <a:srgbClr val="0000FF"/>
                </a:solidFill>
              </a:rPr>
              <a:t>链反应和光化反应</a:t>
            </a:r>
            <a:r>
              <a:rPr lang="en-US" altLang="zh-CN" sz="4000" b="1">
                <a:solidFill>
                  <a:srgbClr val="0000FF"/>
                </a:solidFill>
              </a:rPr>
              <a:t>(</a:t>
            </a:r>
            <a:r>
              <a:rPr lang="zh-CN" altLang="en-US" sz="4000" b="1">
                <a:solidFill>
                  <a:srgbClr val="0000FF"/>
                </a:solidFill>
              </a:rPr>
              <a:t>自学</a:t>
            </a:r>
            <a:r>
              <a:rPr lang="en-US" altLang="zh-CN" sz="4000" b="1">
                <a:solidFill>
                  <a:srgbClr val="0000FF"/>
                </a:solidFill>
              </a:rPr>
              <a:t>)</a:t>
            </a:r>
          </a:p>
        </p:txBody>
      </p:sp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>
            <a:extLst>
              <a:ext uri="{FF2B5EF4-FFF2-40B4-BE49-F238E27FC236}">
                <a16:creationId xmlns:a16="http://schemas.microsoft.com/office/drawing/2014/main" id="{6C8661D0-60A9-412A-BB93-5B9DD11740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642350" cy="4392613"/>
          </a:xfrm>
        </p:spPr>
        <p:txBody>
          <a:bodyPr/>
          <a:lstStyle/>
          <a:p>
            <a:pPr marL="609600" indent="-609600" algn="just">
              <a:lnSpc>
                <a:spcPct val="110000"/>
              </a:lnSpc>
              <a:buFontTx/>
              <a:buAutoNum type="circleNumDbPlain" startAt="6"/>
            </a:pPr>
            <a:r>
              <a:rPr lang="zh-CN" altLang="en-US" sz="4000" b="1">
                <a:solidFill>
                  <a:srgbClr val="0000FF"/>
                </a:solidFill>
                <a:ea typeface="楷体_GB2312" pitchFamily="49" charset="-122"/>
              </a:rPr>
              <a:t>催化剂只能加速热力学上认为可以实际发生的反应</a:t>
            </a:r>
            <a:r>
              <a:rPr lang="en-US" altLang="zh-CN" sz="4000" b="1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lang="zh-CN" altLang="en-US" sz="4000" b="1">
                <a:solidFill>
                  <a:srgbClr val="0000FF"/>
                </a:solidFill>
                <a:ea typeface="楷体_GB2312" pitchFamily="49" charset="-122"/>
              </a:rPr>
              <a:t>即</a:t>
            </a:r>
            <a:r>
              <a:rPr lang="zh-CN" altLang="en-US" sz="4000" b="1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000" b="1" baseline="-2500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r</a:t>
            </a:r>
            <a:r>
              <a:rPr lang="en-US" altLang="zh-CN" sz="4000" b="1" i="1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G</a:t>
            </a:r>
            <a:r>
              <a:rPr lang="en-US" altLang="zh-CN" sz="4000" b="1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 &lt; 0</a:t>
            </a:r>
            <a:r>
              <a:rPr lang="en-US" altLang="zh-CN" sz="4000" b="1">
                <a:solidFill>
                  <a:srgbClr val="0000FF"/>
                </a:solidFill>
                <a:ea typeface="楷体_GB2312" pitchFamily="49" charset="-122"/>
              </a:rPr>
              <a:t>)</a:t>
            </a:r>
            <a:r>
              <a:rPr lang="zh-CN" altLang="en-US" sz="4000" b="1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lang="zh-CN" altLang="en-US" sz="4000" b="1">
                <a:ea typeface="楷体_GB2312" pitchFamily="49" charset="-122"/>
              </a:rPr>
              <a:t>对于热力学计算不能发生的反应</a:t>
            </a:r>
            <a:r>
              <a:rPr lang="en-US" altLang="zh-CN" sz="4000" b="1">
                <a:ea typeface="楷体_GB2312" pitchFamily="49" charset="-122"/>
              </a:rPr>
              <a:t>, </a:t>
            </a:r>
            <a:r>
              <a:rPr lang="zh-CN" altLang="en-US" sz="4000" b="1">
                <a:ea typeface="楷体_GB2312" pitchFamily="49" charset="-122"/>
              </a:rPr>
              <a:t>使用任何催化剂都是徒劳的。催化剂只能改变反应途径而</a:t>
            </a:r>
            <a:r>
              <a:rPr lang="zh-CN" altLang="en-US" sz="4000" b="1">
                <a:solidFill>
                  <a:srgbClr val="FF0000"/>
                </a:solidFill>
                <a:ea typeface="楷体_GB2312" pitchFamily="49" charset="-122"/>
              </a:rPr>
              <a:t>不能改变反应发生的方向</a:t>
            </a:r>
            <a:r>
              <a:rPr lang="en-US" altLang="zh-CN" sz="4000" b="1">
                <a:ea typeface="楷体_GB2312" pitchFamily="49" charset="-122"/>
              </a:rPr>
              <a:t>.</a:t>
            </a:r>
          </a:p>
        </p:txBody>
      </p:sp>
      <p:sp>
        <p:nvSpPr>
          <p:cNvPr id="513027" name="Rectangle 2">
            <a:extLst>
              <a:ext uri="{FF2B5EF4-FFF2-40B4-BE49-F238E27FC236}">
                <a16:creationId xmlns:a16="http://schemas.microsoft.com/office/drawing/2014/main" id="{0C51F9A6-7293-4A8B-B876-0D2A4D3AB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88913"/>
            <a:ext cx="489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催化剂的主要特性</a:t>
            </a:r>
            <a:r>
              <a:rPr kumimoji="0" lang="en-US" altLang="zh-CN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>
            <a:extLst>
              <a:ext uri="{FF2B5EF4-FFF2-40B4-BE49-F238E27FC236}">
                <a16:creationId xmlns:a16="http://schemas.microsoft.com/office/drawing/2014/main" id="{A777E06D-BB9B-4E36-84B3-AFF825B198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7772400" cy="954087"/>
          </a:xfrm>
        </p:spPr>
        <p:txBody>
          <a:bodyPr/>
          <a:lstStyle/>
          <a:p>
            <a:pPr algn="l"/>
            <a:r>
              <a:rPr lang="en-US" altLang="zh-CN" sz="4000" b="1">
                <a:solidFill>
                  <a:schemeClr val="tx1"/>
                </a:solidFill>
              </a:rPr>
              <a:t>5. </a:t>
            </a:r>
            <a:r>
              <a:rPr lang="zh-CN" altLang="en-US" sz="4000" b="1">
                <a:solidFill>
                  <a:schemeClr val="tx1"/>
                </a:solidFill>
              </a:rPr>
              <a:t>酶催化</a:t>
            </a:r>
          </a:p>
        </p:txBody>
      </p:sp>
      <p:sp>
        <p:nvSpPr>
          <p:cNvPr id="488451" name="Rectangle 3">
            <a:extLst>
              <a:ext uri="{FF2B5EF4-FFF2-40B4-BE49-F238E27FC236}">
                <a16:creationId xmlns:a16="http://schemas.microsoft.com/office/drawing/2014/main" id="{02A83815-8EA5-44A8-98C1-5888F3DBAA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353425" cy="4752975"/>
          </a:xfrm>
        </p:spPr>
        <p:txBody>
          <a:bodyPr/>
          <a:lstStyle/>
          <a:p>
            <a:pPr algn="just"/>
            <a:r>
              <a:rPr lang="zh-CN" altLang="en-US" sz="4000" b="1"/>
              <a:t>酶催化：以酶为催化剂的反应。</a:t>
            </a:r>
          </a:p>
          <a:p>
            <a:pPr algn="just"/>
            <a:r>
              <a:rPr lang="zh-CN" altLang="en-US" sz="4000" b="1"/>
              <a:t>在生物体内进行的各种复杂反应，如蛋白质、脂肪、碳水化合物的合成、分解等等基本上都是酶催化反应。</a:t>
            </a:r>
          </a:p>
          <a:p>
            <a:pPr algn="just"/>
            <a:r>
              <a:rPr lang="zh-CN" altLang="en-US" sz="4000" b="1"/>
              <a:t>酶催化的特点是</a:t>
            </a:r>
            <a:r>
              <a:rPr lang="zh-CN" altLang="en-US" sz="4000" b="1">
                <a:solidFill>
                  <a:srgbClr val="0000FF"/>
                </a:solidFill>
              </a:rPr>
              <a:t>高效、高选择性、条件温和</a:t>
            </a:r>
            <a:r>
              <a:rPr lang="zh-CN" altLang="en-US" sz="4000" b="1"/>
              <a:t>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474" name="Picture 2" descr="DSC06207">
            <a:extLst>
              <a:ext uri="{FF2B5EF4-FFF2-40B4-BE49-F238E27FC236}">
                <a16:creationId xmlns:a16="http://schemas.microsoft.com/office/drawing/2014/main" id="{E6EAC583-3B58-470E-82A0-AD1974C0F6D6}"/>
              </a:ext>
            </a:extLst>
          </p:cNvPr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4" r="11751" b="5942"/>
          <a:stretch>
            <a:fillRect/>
          </a:stretch>
        </p:blipFill>
        <p:spPr>
          <a:xfrm>
            <a:off x="250825" y="836613"/>
            <a:ext cx="4537075" cy="4030662"/>
          </a:xfrm>
          <a:noFill/>
          <a:ln w="76200">
            <a:solidFill>
              <a:srgbClr val="99FF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89475" name="Rectangle 3">
            <a:extLst>
              <a:ext uri="{FF2B5EF4-FFF2-40B4-BE49-F238E27FC236}">
                <a16:creationId xmlns:a16="http://schemas.microsoft.com/office/drawing/2014/main" id="{ED564A50-1217-4768-9AB6-FD4743B479C4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1979613" y="44450"/>
            <a:ext cx="4537075" cy="647700"/>
          </a:xfrm>
          <a:noFill/>
          <a:ln/>
        </p:spPr>
        <p:txBody>
          <a:bodyPr/>
          <a:lstStyle/>
          <a:p>
            <a:pPr marL="342900" indent="-114300">
              <a:spcBef>
                <a:spcPct val="20000"/>
              </a:spcBef>
            </a:pPr>
            <a:r>
              <a:rPr lang="zh-CN" altLang="en-US" sz="3600" b="1">
                <a:solidFill>
                  <a:schemeClr val="tx1"/>
                </a:solidFill>
              </a:rPr>
              <a:t>酶催化</a:t>
            </a:r>
          </a:p>
        </p:txBody>
      </p:sp>
      <p:pic>
        <p:nvPicPr>
          <p:cNvPr id="489476" name="Picture 4">
            <a:extLst>
              <a:ext uri="{FF2B5EF4-FFF2-40B4-BE49-F238E27FC236}">
                <a16:creationId xmlns:a16="http://schemas.microsoft.com/office/drawing/2014/main" id="{2058A63A-3ACC-423D-8BE1-80490A405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765175"/>
            <a:ext cx="2952750" cy="176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9477" name="Object 5">
            <a:extLst>
              <a:ext uri="{FF2B5EF4-FFF2-40B4-BE49-F238E27FC236}">
                <a16:creationId xmlns:a16="http://schemas.microsoft.com/office/drawing/2014/main" id="{928EAB63-7975-47EB-9B69-DB1942F21B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5013325"/>
          <a:ext cx="51831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480" name="公式" r:id="rId5" imgW="1562040" imgH="241200" progId="Equation.3">
                  <p:embed/>
                </p:oleObj>
              </mc:Choice>
              <mc:Fallback>
                <p:oleObj name="公式" r:id="rId5" imgW="156204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013325"/>
                        <a:ext cx="5183187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78" name="Text Box 6">
            <a:extLst>
              <a:ext uri="{FF2B5EF4-FFF2-40B4-BE49-F238E27FC236}">
                <a16:creationId xmlns:a16="http://schemas.microsoft.com/office/drawing/2014/main" id="{E09D1AB1-FF5C-47E4-8CBC-4F1427745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2565400"/>
            <a:ext cx="3455988" cy="184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22288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zh-CN" altLang="en-US" sz="3600" b="1"/>
              <a:t>催化剂</a:t>
            </a:r>
            <a:r>
              <a:rPr lang="en-US" altLang="zh-CN" sz="3600" b="1">
                <a:latin typeface="宋体" panose="02010600030101010101" pitchFamily="2" charset="-122"/>
              </a:rPr>
              <a:t>——</a:t>
            </a:r>
            <a:r>
              <a:rPr lang="en-US" altLang="zh-CN" sz="3600" b="1"/>
              <a:t>catalase</a:t>
            </a:r>
          </a:p>
          <a:p>
            <a:pPr algn="just">
              <a:spcBef>
                <a:spcPct val="20000"/>
              </a:spcBef>
            </a:pPr>
            <a:r>
              <a:rPr lang="en-US" altLang="zh-CN" sz="3600" b="1"/>
              <a:t>(</a:t>
            </a:r>
            <a:r>
              <a:rPr lang="zh-CN" altLang="en-US" sz="3600" b="1"/>
              <a:t>过氧化氢酶</a:t>
            </a:r>
            <a:r>
              <a:rPr lang="en-US" altLang="zh-CN" sz="3600" b="1"/>
              <a:t>)</a:t>
            </a:r>
          </a:p>
        </p:txBody>
      </p:sp>
      <p:sp>
        <p:nvSpPr>
          <p:cNvPr id="489479" name="Text Box 7">
            <a:extLst>
              <a:ext uri="{FF2B5EF4-FFF2-40B4-BE49-F238E27FC236}">
                <a16:creationId xmlns:a16="http://schemas.microsoft.com/office/drawing/2014/main" id="{66D1E6A7-4332-457C-91DB-677CE9A32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805488"/>
            <a:ext cx="5400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1338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sz="3600" b="1" i="1">
                <a:solidFill>
                  <a:srgbClr val="0000FF"/>
                </a:solidFill>
              </a:rPr>
              <a:t>E</a:t>
            </a:r>
            <a:r>
              <a:rPr lang="en-US" altLang="zh-CN" sz="3600" b="1" baseline="-25000">
                <a:solidFill>
                  <a:srgbClr val="0000FF"/>
                </a:solidFill>
              </a:rPr>
              <a:t>a</a:t>
            </a:r>
            <a:r>
              <a:rPr lang="en-US" altLang="zh-CN" sz="3600" b="1">
                <a:solidFill>
                  <a:srgbClr val="0000FF"/>
                </a:solidFill>
              </a:rPr>
              <a:t>: 75 </a:t>
            </a:r>
            <a:r>
              <a:rPr lang="en-US" altLang="zh-CN" sz="3600" b="1">
                <a:solidFill>
                  <a:srgbClr val="0000FF"/>
                </a:solidFill>
                <a:sym typeface="Symbol" panose="05050102010706020507" pitchFamily="18" charset="2"/>
              </a:rPr>
              <a:t> 25 </a:t>
            </a: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kJ</a:t>
            </a: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•</a:t>
            </a: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mol</a:t>
            </a:r>
            <a:r>
              <a:rPr lang="en-US" altLang="zh-CN" sz="3600" b="1" baseline="30000">
                <a:solidFill>
                  <a:srgbClr val="0000FF"/>
                </a:solidFill>
                <a:ea typeface="楷体_GB2312" pitchFamily="49" charset="-122"/>
              </a:rPr>
              <a:t>–1</a:t>
            </a: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8" grpId="0" animBg="1"/>
      <p:bldP spid="48947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DA1DD4BA-969A-48DB-ABBF-6B053C9DE8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7772400" cy="1143000"/>
          </a:xfrm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本章作业</a:t>
            </a:r>
          </a:p>
        </p:txBody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5A02C370-217C-4B35-BC3C-323BE80055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7772400" cy="1728788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4800" b="1"/>
              <a:t>教材：</a:t>
            </a:r>
            <a:r>
              <a:rPr lang="en-US" altLang="zh-CN" sz="4800" b="1"/>
              <a:t>P75-77</a:t>
            </a:r>
          </a:p>
          <a:p>
            <a:pPr>
              <a:buFontTx/>
              <a:buNone/>
            </a:pPr>
            <a:r>
              <a:rPr lang="en-US" altLang="zh-CN" sz="4800" b="1"/>
              <a:t>           4</a:t>
            </a:r>
            <a:r>
              <a:rPr lang="zh-CN" altLang="en-US" sz="4800" b="1"/>
              <a:t>， </a:t>
            </a:r>
            <a:r>
              <a:rPr lang="en-US" altLang="zh-CN" sz="4800" b="1"/>
              <a:t>9</a:t>
            </a:r>
            <a:r>
              <a:rPr lang="zh-CN" altLang="en-US" sz="4800" b="1"/>
              <a:t>，</a:t>
            </a:r>
            <a:r>
              <a:rPr lang="en-US" altLang="zh-CN" sz="4800" b="1"/>
              <a:t>12</a:t>
            </a:r>
            <a:r>
              <a:rPr lang="zh-CN" altLang="en-US" sz="4800" b="1"/>
              <a:t>，</a:t>
            </a:r>
            <a:r>
              <a:rPr lang="en-US" altLang="zh-CN" sz="4800" b="1">
                <a:sym typeface="Symbol" panose="05050102010706020507" pitchFamily="18" charset="2"/>
              </a:rPr>
              <a:t>19</a:t>
            </a: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5" name="Text Box 3">
            <a:extLst>
              <a:ext uri="{FF2B5EF4-FFF2-40B4-BE49-F238E27FC236}">
                <a16:creationId xmlns:a16="http://schemas.microsoft.com/office/drawing/2014/main" id="{3C7EF5BC-4540-45C1-BB55-C509CE460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737100"/>
            <a:ext cx="655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/>
          </a:p>
        </p:txBody>
      </p:sp>
      <p:sp>
        <p:nvSpPr>
          <p:cNvPr id="371717" name="Text Box 5">
            <a:extLst>
              <a:ext uri="{FF2B5EF4-FFF2-40B4-BE49-F238E27FC236}">
                <a16:creationId xmlns:a16="http://schemas.microsoft.com/office/drawing/2014/main" id="{67978DD0-2A30-468E-AEE8-53A275A9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25538"/>
            <a:ext cx="5191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4000" b="1"/>
              <a:t>1. </a:t>
            </a:r>
            <a:r>
              <a:rPr lang="zh-CN" altLang="en-US" sz="4000" b="1"/>
              <a:t>反应速率的定义</a:t>
            </a:r>
          </a:p>
        </p:txBody>
      </p:sp>
      <p:sp>
        <p:nvSpPr>
          <p:cNvPr id="371718" name="Rectangle 6">
            <a:extLst>
              <a:ext uri="{FF2B5EF4-FFF2-40B4-BE49-F238E27FC236}">
                <a16:creationId xmlns:a16="http://schemas.microsoft.com/office/drawing/2014/main" id="{31B79823-D9C0-496D-BEB7-E1B54F969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700"/>
            <a:ext cx="4537075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endParaRPr lang="zh-CN" altLang="zh-CN" b="1">
              <a:latin typeface="宋体" panose="02010600030101010101" pitchFamily="2" charset="-122"/>
            </a:endParaRPr>
          </a:p>
        </p:txBody>
      </p:sp>
      <p:sp>
        <p:nvSpPr>
          <p:cNvPr id="371719" name="Rectangle 7">
            <a:extLst>
              <a:ext uri="{FF2B5EF4-FFF2-40B4-BE49-F238E27FC236}">
                <a16:creationId xmlns:a16="http://schemas.microsoft.com/office/drawing/2014/main" id="{E13375D6-5BEC-4CC6-A3BD-B27BA072B93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15888"/>
            <a:ext cx="8135937" cy="1081087"/>
          </a:xfrm>
          <a:noFill/>
          <a:ln/>
        </p:spPr>
        <p:txBody>
          <a:bodyPr/>
          <a:lstStyle/>
          <a:p>
            <a:pPr algn="l"/>
            <a:r>
              <a:rPr lang="en-US" altLang="zh-CN" sz="4000" b="1"/>
              <a:t>2.3.1  </a:t>
            </a:r>
            <a:r>
              <a:rPr lang="zh-CN" altLang="en-US" sz="4000" b="1"/>
              <a:t>化学反应速率和速率方程</a:t>
            </a: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770F6DFA-FC77-4776-94B5-1DD0EED59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844675"/>
            <a:ext cx="820896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3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反应速率</a:t>
            </a:r>
            <a:r>
              <a:rPr kumimoji="0" lang="zh-CN" altLang="en-US" sz="3600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0" lang="zh-CN" altLang="en-US" sz="36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kumimoji="0" lang="zh-CN" altLang="en-US" sz="3600"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0" lang="zh-CN" altLang="en-US" sz="36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单位时间单位体积内发生的反应进度。</a:t>
            </a:r>
            <a:r>
              <a:rPr kumimoji="0" lang="zh-CN" altLang="en-US" sz="36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71723" name="Rectangle 3">
            <a:extLst>
              <a:ext uri="{FF2B5EF4-FFF2-40B4-BE49-F238E27FC236}">
                <a16:creationId xmlns:a16="http://schemas.microsoft.com/office/drawing/2014/main" id="{1C86E3F5-ECB0-4418-8FE2-C1BE2D3C6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213100"/>
            <a:ext cx="34559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3600" b="1">
                <a:latin typeface="楷体_GB2312" pitchFamily="49" charset="-122"/>
                <a:ea typeface="楷体_GB2312" pitchFamily="49" charset="-122"/>
              </a:rPr>
              <a:t>对于化学反应</a:t>
            </a:r>
          </a:p>
        </p:txBody>
      </p:sp>
      <p:graphicFrame>
        <p:nvGraphicFramePr>
          <p:cNvPr id="78852" name="Object 4">
            <a:extLst>
              <a:ext uri="{FF2B5EF4-FFF2-40B4-BE49-F238E27FC236}">
                <a16:creationId xmlns:a16="http://schemas.microsoft.com/office/drawing/2014/main" id="{5B170667-6FC5-4307-944B-096D8E62B7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3068638"/>
          <a:ext cx="23050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34" name="Equation" r:id="rId3" imgW="685800" imgH="342900" progId="Equation.3">
                  <p:embed/>
                </p:oleObj>
              </mc:Choice>
              <mc:Fallback>
                <p:oleObj name="Equation" r:id="rId3" imgW="685800" imgH="342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068638"/>
                        <a:ext cx="230505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3" name="Object 5">
            <a:extLst>
              <a:ext uri="{FF2B5EF4-FFF2-40B4-BE49-F238E27FC236}">
                <a16:creationId xmlns:a16="http://schemas.microsoft.com/office/drawing/2014/main" id="{6AB686A3-6F84-4F05-ABAA-9487026F83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4292600"/>
          <a:ext cx="2447925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35" name="Equation" r:id="rId5" imgW="622030" imgH="393529" progId="Equation.3">
                  <p:embed/>
                </p:oleObj>
              </mc:Choice>
              <mc:Fallback>
                <p:oleObj name="Equation" r:id="rId5" imgW="622030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292600"/>
                        <a:ext cx="2447925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66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6600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1729" name="Rectangle 17">
            <a:extLst>
              <a:ext uri="{FF2B5EF4-FFF2-40B4-BE49-F238E27FC236}">
                <a16:creationId xmlns:a16="http://schemas.microsoft.com/office/drawing/2014/main" id="{AE9CAE3A-FC32-40E6-A51A-B61A64AA3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724400"/>
            <a:ext cx="2247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1143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kumimoji="0" lang="zh-CN" altLang="en-US" sz="3600" b="1">
                <a:solidFill>
                  <a:schemeClr val="accent2"/>
                </a:solidFill>
              </a:rPr>
              <a:t>反应速率</a:t>
            </a:r>
          </a:p>
        </p:txBody>
      </p:sp>
      <p:graphicFrame>
        <p:nvGraphicFramePr>
          <p:cNvPr id="371732" name="Object 20">
            <a:extLst>
              <a:ext uri="{FF2B5EF4-FFF2-40B4-BE49-F238E27FC236}">
                <a16:creationId xmlns:a16="http://schemas.microsoft.com/office/drawing/2014/main" id="{EF6B2DD2-4FA2-450E-B197-994B8D1DBD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4292600"/>
          <a:ext cx="2647950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36" name="公式" r:id="rId7" imgW="672840" imgH="431640" progId="Equation.3">
                  <p:embed/>
                </p:oleObj>
              </mc:Choice>
              <mc:Fallback>
                <p:oleObj name="公式" r:id="rId7" imgW="672840" imgH="4316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292600"/>
                        <a:ext cx="2647950" cy="169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1733" name="Freeform 21">
            <a:extLst>
              <a:ext uri="{FF2B5EF4-FFF2-40B4-BE49-F238E27FC236}">
                <a16:creationId xmlns:a16="http://schemas.microsoft.com/office/drawing/2014/main" id="{8930FAD8-BBD7-4D2D-B196-BADBF6251557}"/>
              </a:ext>
            </a:extLst>
          </p:cNvPr>
          <p:cNvSpPr>
            <a:spLocks/>
          </p:cNvSpPr>
          <p:nvPr/>
        </p:nvSpPr>
        <p:spPr bwMode="auto">
          <a:xfrm>
            <a:off x="5991225" y="4114800"/>
            <a:ext cx="2241550" cy="1824038"/>
          </a:xfrm>
          <a:custGeom>
            <a:avLst/>
            <a:gdLst>
              <a:gd name="T0" fmla="*/ 84 w 1412"/>
              <a:gd name="T1" fmla="*/ 726 h 1149"/>
              <a:gd name="T2" fmla="*/ 162 w 1412"/>
              <a:gd name="T3" fmla="*/ 678 h 1149"/>
              <a:gd name="T4" fmla="*/ 336 w 1412"/>
              <a:gd name="T5" fmla="*/ 678 h 1149"/>
              <a:gd name="T6" fmla="*/ 732 w 1412"/>
              <a:gd name="T7" fmla="*/ 666 h 1149"/>
              <a:gd name="T8" fmla="*/ 756 w 1412"/>
              <a:gd name="T9" fmla="*/ 570 h 1149"/>
              <a:gd name="T10" fmla="*/ 786 w 1412"/>
              <a:gd name="T11" fmla="*/ 282 h 1149"/>
              <a:gd name="T12" fmla="*/ 858 w 1412"/>
              <a:gd name="T13" fmla="*/ 96 h 1149"/>
              <a:gd name="T14" fmla="*/ 870 w 1412"/>
              <a:gd name="T15" fmla="*/ 78 h 1149"/>
              <a:gd name="T16" fmla="*/ 1056 w 1412"/>
              <a:gd name="T17" fmla="*/ 0 h 1149"/>
              <a:gd name="T18" fmla="*/ 1242 w 1412"/>
              <a:gd name="T19" fmla="*/ 18 h 1149"/>
              <a:gd name="T20" fmla="*/ 1320 w 1412"/>
              <a:gd name="T21" fmla="*/ 84 h 1149"/>
              <a:gd name="T22" fmla="*/ 1356 w 1412"/>
              <a:gd name="T23" fmla="*/ 138 h 1149"/>
              <a:gd name="T24" fmla="*/ 1368 w 1412"/>
              <a:gd name="T25" fmla="*/ 156 h 1149"/>
              <a:gd name="T26" fmla="*/ 1380 w 1412"/>
              <a:gd name="T27" fmla="*/ 204 h 1149"/>
              <a:gd name="T28" fmla="*/ 1392 w 1412"/>
              <a:gd name="T29" fmla="*/ 276 h 1149"/>
              <a:gd name="T30" fmla="*/ 1356 w 1412"/>
              <a:gd name="T31" fmla="*/ 468 h 1149"/>
              <a:gd name="T32" fmla="*/ 1320 w 1412"/>
              <a:gd name="T33" fmla="*/ 534 h 1149"/>
              <a:gd name="T34" fmla="*/ 1278 w 1412"/>
              <a:gd name="T35" fmla="*/ 576 h 1149"/>
              <a:gd name="T36" fmla="*/ 1176 w 1412"/>
              <a:gd name="T37" fmla="*/ 618 h 1149"/>
              <a:gd name="T38" fmla="*/ 1110 w 1412"/>
              <a:gd name="T39" fmla="*/ 642 h 1149"/>
              <a:gd name="T40" fmla="*/ 1032 w 1412"/>
              <a:gd name="T41" fmla="*/ 678 h 1149"/>
              <a:gd name="T42" fmla="*/ 930 w 1412"/>
              <a:gd name="T43" fmla="*/ 720 h 1149"/>
              <a:gd name="T44" fmla="*/ 762 w 1412"/>
              <a:gd name="T45" fmla="*/ 738 h 1149"/>
              <a:gd name="T46" fmla="*/ 552 w 1412"/>
              <a:gd name="T47" fmla="*/ 720 h 1149"/>
              <a:gd name="T48" fmla="*/ 456 w 1412"/>
              <a:gd name="T49" fmla="*/ 726 h 1149"/>
              <a:gd name="T50" fmla="*/ 414 w 1412"/>
              <a:gd name="T51" fmla="*/ 792 h 1149"/>
              <a:gd name="T52" fmla="*/ 336 w 1412"/>
              <a:gd name="T53" fmla="*/ 918 h 1149"/>
              <a:gd name="T54" fmla="*/ 306 w 1412"/>
              <a:gd name="T55" fmla="*/ 972 h 1149"/>
              <a:gd name="T56" fmla="*/ 204 w 1412"/>
              <a:gd name="T57" fmla="*/ 1146 h 1149"/>
              <a:gd name="T58" fmla="*/ 66 w 1412"/>
              <a:gd name="T59" fmla="*/ 1110 h 1149"/>
              <a:gd name="T60" fmla="*/ 18 w 1412"/>
              <a:gd name="T61" fmla="*/ 1026 h 1149"/>
              <a:gd name="T62" fmla="*/ 36 w 1412"/>
              <a:gd name="T63" fmla="*/ 786 h 1149"/>
              <a:gd name="T64" fmla="*/ 84 w 1412"/>
              <a:gd name="T65" fmla="*/ 726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12" h="1149">
                <a:moveTo>
                  <a:pt x="84" y="726"/>
                </a:moveTo>
                <a:cubicBezTo>
                  <a:pt x="108" y="702"/>
                  <a:pt x="129" y="686"/>
                  <a:pt x="162" y="678"/>
                </a:cubicBezTo>
                <a:cubicBezTo>
                  <a:pt x="210" y="646"/>
                  <a:pt x="281" y="673"/>
                  <a:pt x="336" y="678"/>
                </a:cubicBezTo>
                <a:cubicBezTo>
                  <a:pt x="461" y="703"/>
                  <a:pt x="604" y="687"/>
                  <a:pt x="732" y="666"/>
                </a:cubicBezTo>
                <a:cubicBezTo>
                  <a:pt x="755" y="632"/>
                  <a:pt x="751" y="616"/>
                  <a:pt x="756" y="570"/>
                </a:cubicBezTo>
                <a:cubicBezTo>
                  <a:pt x="766" y="380"/>
                  <a:pt x="743" y="390"/>
                  <a:pt x="786" y="282"/>
                </a:cubicBezTo>
                <a:cubicBezTo>
                  <a:pt x="796" y="214"/>
                  <a:pt x="814" y="148"/>
                  <a:pt x="858" y="96"/>
                </a:cubicBezTo>
                <a:cubicBezTo>
                  <a:pt x="863" y="90"/>
                  <a:pt x="864" y="82"/>
                  <a:pt x="870" y="78"/>
                </a:cubicBezTo>
                <a:cubicBezTo>
                  <a:pt x="926" y="39"/>
                  <a:pt x="992" y="21"/>
                  <a:pt x="1056" y="0"/>
                </a:cubicBezTo>
                <a:cubicBezTo>
                  <a:pt x="1167" y="5"/>
                  <a:pt x="1169" y="0"/>
                  <a:pt x="1242" y="18"/>
                </a:cubicBezTo>
                <a:cubicBezTo>
                  <a:pt x="1267" y="43"/>
                  <a:pt x="1293" y="57"/>
                  <a:pt x="1320" y="84"/>
                </a:cubicBezTo>
                <a:cubicBezTo>
                  <a:pt x="1335" y="99"/>
                  <a:pt x="1344" y="120"/>
                  <a:pt x="1356" y="138"/>
                </a:cubicBezTo>
                <a:cubicBezTo>
                  <a:pt x="1360" y="144"/>
                  <a:pt x="1368" y="156"/>
                  <a:pt x="1368" y="156"/>
                </a:cubicBezTo>
                <a:cubicBezTo>
                  <a:pt x="1371" y="172"/>
                  <a:pt x="1377" y="188"/>
                  <a:pt x="1380" y="204"/>
                </a:cubicBezTo>
                <a:cubicBezTo>
                  <a:pt x="1385" y="228"/>
                  <a:pt x="1392" y="276"/>
                  <a:pt x="1392" y="276"/>
                </a:cubicBezTo>
                <a:cubicBezTo>
                  <a:pt x="1390" y="325"/>
                  <a:pt x="1412" y="430"/>
                  <a:pt x="1356" y="468"/>
                </a:cubicBezTo>
                <a:cubicBezTo>
                  <a:pt x="1345" y="502"/>
                  <a:pt x="1347" y="516"/>
                  <a:pt x="1320" y="534"/>
                </a:cubicBezTo>
                <a:cubicBezTo>
                  <a:pt x="1312" y="558"/>
                  <a:pt x="1302" y="568"/>
                  <a:pt x="1278" y="576"/>
                </a:cubicBezTo>
                <a:cubicBezTo>
                  <a:pt x="1243" y="611"/>
                  <a:pt x="1211" y="595"/>
                  <a:pt x="1176" y="618"/>
                </a:cubicBezTo>
                <a:cubicBezTo>
                  <a:pt x="1154" y="632"/>
                  <a:pt x="1132" y="631"/>
                  <a:pt x="1110" y="642"/>
                </a:cubicBezTo>
                <a:cubicBezTo>
                  <a:pt x="1083" y="655"/>
                  <a:pt x="1061" y="671"/>
                  <a:pt x="1032" y="678"/>
                </a:cubicBezTo>
                <a:cubicBezTo>
                  <a:pt x="997" y="701"/>
                  <a:pt x="972" y="714"/>
                  <a:pt x="930" y="720"/>
                </a:cubicBezTo>
                <a:cubicBezTo>
                  <a:pt x="877" y="738"/>
                  <a:pt x="818" y="731"/>
                  <a:pt x="762" y="738"/>
                </a:cubicBezTo>
                <a:cubicBezTo>
                  <a:pt x="653" y="734"/>
                  <a:pt x="634" y="732"/>
                  <a:pt x="552" y="720"/>
                </a:cubicBezTo>
                <a:cubicBezTo>
                  <a:pt x="520" y="722"/>
                  <a:pt x="488" y="721"/>
                  <a:pt x="456" y="726"/>
                </a:cubicBezTo>
                <a:cubicBezTo>
                  <a:pt x="431" y="730"/>
                  <a:pt x="424" y="774"/>
                  <a:pt x="414" y="792"/>
                </a:cubicBezTo>
                <a:cubicBezTo>
                  <a:pt x="390" y="835"/>
                  <a:pt x="364" y="877"/>
                  <a:pt x="336" y="918"/>
                </a:cubicBezTo>
                <a:cubicBezTo>
                  <a:pt x="277" y="1006"/>
                  <a:pt x="362" y="916"/>
                  <a:pt x="306" y="972"/>
                </a:cubicBezTo>
                <a:cubicBezTo>
                  <a:pt x="284" y="1037"/>
                  <a:pt x="278" y="1121"/>
                  <a:pt x="204" y="1146"/>
                </a:cubicBezTo>
                <a:cubicBezTo>
                  <a:pt x="108" y="1140"/>
                  <a:pt x="124" y="1149"/>
                  <a:pt x="66" y="1110"/>
                </a:cubicBezTo>
                <a:cubicBezTo>
                  <a:pt x="48" y="1083"/>
                  <a:pt x="36" y="1053"/>
                  <a:pt x="18" y="1026"/>
                </a:cubicBezTo>
                <a:cubicBezTo>
                  <a:pt x="7" y="950"/>
                  <a:pt x="0" y="857"/>
                  <a:pt x="36" y="786"/>
                </a:cubicBezTo>
                <a:cubicBezTo>
                  <a:pt x="51" y="756"/>
                  <a:pt x="71" y="751"/>
                  <a:pt x="84" y="726"/>
                </a:cubicBezTo>
                <a:close/>
              </a:path>
            </a:pathLst>
          </a:custGeom>
          <a:noFill/>
          <a:ln w="38100" cap="flat" cmpd="sng">
            <a:solidFill>
              <a:srgbClr val="CC00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7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7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7" grpId="0" autoUpdateAnimBg="0"/>
      <p:bldP spid="78850" grpId="0" autoUpdateAnimBg="0"/>
      <p:bldP spid="37172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6" name="Rectangle 7">
            <a:extLst>
              <a:ext uri="{FF2B5EF4-FFF2-40B4-BE49-F238E27FC236}">
                <a16:creationId xmlns:a16="http://schemas.microsoft.com/office/drawing/2014/main" id="{86797B45-F73F-4B3E-8019-5776E6837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95300"/>
            <a:ext cx="40322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4000" b="1">
                <a:solidFill>
                  <a:srgbClr val="0033CC"/>
                </a:solidFill>
                <a:ea typeface="楷体_GB2312" pitchFamily="49" charset="-122"/>
              </a:rPr>
              <a:t>对于恒容反应，</a:t>
            </a:r>
            <a:endParaRPr kumimoji="0" lang="zh-CN" altLang="en-US" sz="4000" b="1">
              <a:solidFill>
                <a:srgbClr val="FF3300"/>
              </a:solidFill>
              <a:ea typeface="楷体_GB2312" pitchFamily="49" charset="-122"/>
            </a:endParaRPr>
          </a:p>
        </p:txBody>
      </p:sp>
      <p:graphicFrame>
        <p:nvGraphicFramePr>
          <p:cNvPr id="78856" name="Object 8">
            <a:extLst>
              <a:ext uri="{FF2B5EF4-FFF2-40B4-BE49-F238E27FC236}">
                <a16:creationId xmlns:a16="http://schemas.microsoft.com/office/drawing/2014/main" id="{CF040F4D-304F-4307-95FE-FF045D3D69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492375"/>
          <a:ext cx="3529013" cy="201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44" name="Equation" r:id="rId3" imgW="761669" imgH="431613" progId="Equation.DSMT4">
                  <p:embed/>
                </p:oleObj>
              </mc:Choice>
              <mc:Fallback>
                <p:oleObj name="Equation" r:id="rId3" imgW="761669" imgH="43161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492375"/>
                        <a:ext cx="3529013" cy="2011363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8038" name="Rectangle 10">
            <a:extLst>
              <a:ext uri="{FF2B5EF4-FFF2-40B4-BE49-F238E27FC236}">
                <a16:creationId xmlns:a16="http://schemas.microsoft.com/office/drawing/2014/main" id="{6A865DB8-68DD-41C8-BD9C-42FFBB904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2708275"/>
            <a:ext cx="3311525" cy="1320800"/>
          </a:xfrm>
          <a:prstGeom prst="rect">
            <a:avLst/>
          </a:prstGeom>
          <a:noFill/>
          <a:ln w="9525">
            <a:solidFill>
              <a:srgbClr val="CC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4000" b="1" i="1">
                <a:solidFill>
                  <a:srgbClr val="0033CC"/>
                </a:solidFill>
                <a:cs typeface="Times New Roman" panose="02020603050405020304" pitchFamily="18" charset="0"/>
              </a:rPr>
              <a:t>υ</a:t>
            </a:r>
            <a:r>
              <a:rPr kumimoji="0" lang="zh-CN" altLang="en-US" sz="4000" b="1">
                <a:solidFill>
                  <a:srgbClr val="0033CC"/>
                </a:solidFill>
                <a:cs typeface="Times New Roman" panose="02020603050405020304" pitchFamily="18" charset="0"/>
              </a:rPr>
              <a:t>的 </a:t>
            </a:r>
            <a:r>
              <a:rPr kumimoji="0" lang="en-US" altLang="zh-CN" sz="4000" b="1">
                <a:solidFill>
                  <a:srgbClr val="0033CC"/>
                </a:solidFill>
                <a:cs typeface="Times New Roman" panose="02020603050405020304" pitchFamily="18" charset="0"/>
              </a:rPr>
              <a:t>SI</a:t>
            </a:r>
            <a:r>
              <a:rPr kumimoji="0" lang="zh-CN" altLang="en-US" sz="4000" b="1">
                <a:solidFill>
                  <a:srgbClr val="0033CC"/>
                </a:solidFill>
                <a:cs typeface="Times New Roman" panose="02020603050405020304" pitchFamily="18" charset="0"/>
              </a:rPr>
              <a:t>单位：</a:t>
            </a:r>
            <a:r>
              <a:rPr kumimoji="0" lang="en-US" altLang="zh-CN" sz="4000" b="1">
                <a:solidFill>
                  <a:srgbClr val="0033CC"/>
                </a:solidFill>
                <a:cs typeface="Times New Roman" panose="02020603050405020304" pitchFamily="18" charset="0"/>
              </a:rPr>
              <a:t>mol·dm</a:t>
            </a:r>
            <a:r>
              <a:rPr kumimoji="0" lang="en-US" altLang="zh-CN" sz="4000" b="1" baseline="30000">
                <a:solidFill>
                  <a:srgbClr val="0033CC"/>
                </a:solidFill>
                <a:cs typeface="Times New Roman" panose="02020603050405020304" pitchFamily="18" charset="0"/>
              </a:rPr>
              <a:t>-3 </a:t>
            </a:r>
            <a:r>
              <a:rPr kumimoji="0" lang="en-US" altLang="zh-CN" sz="4000" b="1">
                <a:solidFill>
                  <a:srgbClr val="0033CC"/>
                </a:solidFill>
                <a:cs typeface="Times New Roman" panose="02020603050405020304" pitchFamily="18" charset="0"/>
              </a:rPr>
              <a:t>·s</a:t>
            </a:r>
            <a:r>
              <a:rPr kumimoji="0" lang="en-US" altLang="zh-CN" sz="4000" b="1" baseline="30000">
                <a:solidFill>
                  <a:srgbClr val="0033CC"/>
                </a:solidFill>
                <a:cs typeface="Times New Roman" panose="02020603050405020304" pitchFamily="18" charset="0"/>
              </a:rPr>
              <a:t>-1</a:t>
            </a:r>
          </a:p>
        </p:txBody>
      </p:sp>
      <p:graphicFrame>
        <p:nvGraphicFramePr>
          <p:cNvPr id="428041" name="Object 9">
            <a:extLst>
              <a:ext uri="{FF2B5EF4-FFF2-40B4-BE49-F238E27FC236}">
                <a16:creationId xmlns:a16="http://schemas.microsoft.com/office/drawing/2014/main" id="{F4E53E95-4033-4825-80A1-DD11A60AEC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115888"/>
          <a:ext cx="2647950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45" name="公式" r:id="rId5" imgW="672840" imgH="393480" progId="Equation.3">
                  <p:embed/>
                </p:oleObj>
              </mc:Choice>
              <mc:Fallback>
                <p:oleObj name="公式" r:id="rId5" imgW="67284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15888"/>
                        <a:ext cx="2647950" cy="154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8042" name="Rectangle 7">
            <a:extLst>
              <a:ext uri="{FF2B5EF4-FFF2-40B4-BE49-F238E27FC236}">
                <a16:creationId xmlns:a16="http://schemas.microsoft.com/office/drawing/2014/main" id="{2E3FA336-2F30-4321-9FB5-299A8B714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00213"/>
            <a:ext cx="59769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4000" b="1">
                <a:solidFill>
                  <a:srgbClr val="0033CC"/>
                </a:solidFill>
                <a:ea typeface="楷体_GB2312" pitchFamily="49" charset="-122"/>
              </a:rPr>
              <a:t>反应速率的</a:t>
            </a:r>
            <a:r>
              <a:rPr kumimoji="0" lang="zh-CN" altLang="en-US" sz="4000" b="1">
                <a:solidFill>
                  <a:srgbClr val="FF3300"/>
                </a:solidFill>
                <a:ea typeface="楷体_GB2312" pitchFamily="49" charset="-122"/>
              </a:rPr>
              <a:t>常用定义式：</a:t>
            </a:r>
          </a:p>
        </p:txBody>
      </p:sp>
      <p:sp>
        <p:nvSpPr>
          <p:cNvPr id="428043" name="Rectangle 7">
            <a:extLst>
              <a:ext uri="{FF2B5EF4-FFF2-40B4-BE49-F238E27FC236}">
                <a16:creationId xmlns:a16="http://schemas.microsoft.com/office/drawing/2014/main" id="{7BD97403-2EA2-443A-A4F4-8F077927D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941888"/>
            <a:ext cx="87137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4000" b="1">
                <a:ea typeface="楷体_GB2312" pitchFamily="49" charset="-122"/>
              </a:rPr>
              <a:t>反应速率的量值与所研究反应中物质</a:t>
            </a:r>
            <a:r>
              <a:rPr kumimoji="0" lang="en-US" altLang="zh-CN" sz="4000" b="1">
                <a:ea typeface="楷体_GB2312" pitchFamily="49" charset="-122"/>
              </a:rPr>
              <a:t>B</a:t>
            </a:r>
            <a:r>
              <a:rPr kumimoji="0" lang="zh-CN" altLang="en-US" sz="4000" b="1">
                <a:ea typeface="楷体_GB2312" pitchFamily="49" charset="-122"/>
              </a:rPr>
              <a:t>的选择无关。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2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42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42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8" grpId="0" animBg="1" autoUpdateAnimBg="0"/>
      <p:bldP spid="428042" grpId="0" autoUpdateAnimBg="0"/>
      <p:bldP spid="42804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1FE6F423-9D27-4BBF-BB87-C925DE0B6AD8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381750"/>
            <a:ext cx="90963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AE004CEA-C8A7-429A-BD62-A38564CAE9A8}" type="slidenum">
              <a:rPr kumimoji="0" lang="en-US" altLang="zh-CN" sz="3600">
                <a:latin typeface="Arial" panose="020B0604020202020204" pitchFamily="34" charset="0"/>
              </a:rPr>
              <a:pPr algn="r"/>
              <a:t>8</a:t>
            </a:fld>
            <a:endParaRPr kumimoji="0" lang="en-US" altLang="zh-CN" sz="3600">
              <a:latin typeface="Arial" panose="020B0604020202020204" pitchFamily="34" charset="0"/>
            </a:endParaRPr>
          </a:p>
        </p:txBody>
      </p:sp>
      <p:graphicFrame>
        <p:nvGraphicFramePr>
          <p:cNvPr id="79874" name="Object 2">
            <a:extLst>
              <a:ext uri="{FF2B5EF4-FFF2-40B4-BE49-F238E27FC236}">
                <a16:creationId xmlns:a16="http://schemas.microsoft.com/office/drawing/2014/main" id="{39ECD35A-F6DC-4F85-9E5C-83FE01058F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3500438"/>
          <a:ext cx="8424863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95" name="Microsoft 公式 3.0" r:id="rId3" imgW="2578100" imgH="406400" progId="Equation.3">
                  <p:embed/>
                </p:oleObj>
              </mc:Choice>
              <mc:Fallback>
                <p:oleObj name="Microsoft 公式 3.0" r:id="rId3" imgW="2578100" imgH="40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500438"/>
                        <a:ext cx="8424863" cy="133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" name="Object 3">
            <a:extLst>
              <a:ext uri="{FF2B5EF4-FFF2-40B4-BE49-F238E27FC236}">
                <a16:creationId xmlns:a16="http://schemas.microsoft.com/office/drawing/2014/main" id="{28CD622B-B3A7-437C-B739-2646ABF11C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412875"/>
          <a:ext cx="6840537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96" name="CS ChemDraw Drawing" r:id="rId5" imgW="3393440" imgH="340360" progId="ChemDraw.Document.4.5">
                  <p:embed/>
                </p:oleObj>
              </mc:Choice>
              <mc:Fallback>
                <p:oleObj name="CS ChemDraw Drawing" r:id="rId5" imgW="3393440" imgH="340360" progId="ChemDraw.Document.4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12875"/>
                        <a:ext cx="6840537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6" name="Rectangle 4">
            <a:extLst>
              <a:ext uri="{FF2B5EF4-FFF2-40B4-BE49-F238E27FC236}">
                <a16:creationId xmlns:a16="http://schemas.microsoft.com/office/drawing/2014/main" id="{6CC67079-BE91-48E5-AA97-4EC18EF02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76250"/>
            <a:ext cx="5003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36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kumimoji="0" lang="zh-CN" altLang="en-US" sz="36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zh-CN" altLang="en-US" sz="36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对于合成氨反应</a:t>
            </a:r>
            <a:r>
              <a:rPr kumimoji="0" lang="en-US" altLang="zh-CN" sz="36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421894" name="Rectangle 5">
            <a:extLst>
              <a:ext uri="{FF2B5EF4-FFF2-40B4-BE49-F238E27FC236}">
                <a16:creationId xmlns:a16="http://schemas.microsoft.com/office/drawing/2014/main" id="{ABDBDFC2-15DF-405F-83AD-7FC5880B8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636838"/>
            <a:ext cx="3816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36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其反应速率：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2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autoUpdateAnimBg="0"/>
      <p:bldP spid="42189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AutoShape 2">
            <a:extLst>
              <a:ext uri="{FF2B5EF4-FFF2-40B4-BE49-F238E27FC236}">
                <a16:creationId xmlns:a16="http://schemas.microsoft.com/office/drawing/2014/main" id="{218D9FE7-1621-4787-8EDA-69955DF5819C}"/>
              </a:ext>
            </a:extLst>
          </p:cNvPr>
          <p:cNvSpPr>
            <a:spLocks/>
          </p:cNvSpPr>
          <p:nvPr/>
        </p:nvSpPr>
        <p:spPr bwMode="auto">
          <a:xfrm>
            <a:off x="7235825" y="2276475"/>
            <a:ext cx="1371600" cy="2819400"/>
          </a:xfrm>
          <a:prstGeom prst="rightBrace">
            <a:avLst>
              <a:gd name="adj1" fmla="val 17130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083" name="AutoShape 3">
            <a:extLst>
              <a:ext uri="{FF2B5EF4-FFF2-40B4-BE49-F238E27FC236}">
                <a16:creationId xmlns:a16="http://schemas.microsoft.com/office/drawing/2014/main" id="{1EBCAAC4-1020-4B25-82E4-E61332F54DDE}"/>
              </a:ext>
            </a:extLst>
          </p:cNvPr>
          <p:cNvSpPr>
            <a:spLocks/>
          </p:cNvSpPr>
          <p:nvPr/>
        </p:nvSpPr>
        <p:spPr bwMode="auto">
          <a:xfrm>
            <a:off x="6324600" y="2133600"/>
            <a:ext cx="2819400" cy="3429000"/>
          </a:xfrm>
          <a:prstGeom prst="rightBrace">
            <a:avLst>
              <a:gd name="adj1" fmla="val 10135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084" name="Text Box 4">
            <a:extLst>
              <a:ext uri="{FF2B5EF4-FFF2-40B4-BE49-F238E27FC236}">
                <a16:creationId xmlns:a16="http://schemas.microsoft.com/office/drawing/2014/main" id="{3E804F80-33E5-4E56-8865-12E015D75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981075"/>
            <a:ext cx="8785225" cy="222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8538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20000"/>
              </a:spcBef>
              <a:buFontTx/>
              <a:buAutoNum type="arabicParenBoth"/>
            </a:pPr>
            <a:r>
              <a:rPr lang="en-US" altLang="zh-CN" sz="4000" b="1">
                <a:ea typeface="楷体_GB2312" pitchFamily="49" charset="-122"/>
              </a:rPr>
              <a:t> </a:t>
            </a:r>
            <a:r>
              <a:rPr lang="zh-CN" altLang="en-US" sz="4000" b="1">
                <a:ea typeface="楷体_GB2312" pitchFamily="49" charset="-122"/>
              </a:rPr>
              <a:t>基元反应和非基元反应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4000" b="1">
                <a:solidFill>
                  <a:srgbClr val="0000FF"/>
                </a:solidFill>
                <a:ea typeface="楷体_GB2312" pitchFamily="49" charset="-122"/>
              </a:rPr>
              <a:t>反应物分子一步直接转化为产物的反应</a:t>
            </a:r>
            <a:r>
              <a:rPr lang="zh-CN" altLang="en-US" sz="4000" b="1">
                <a:ea typeface="楷体_GB2312" pitchFamily="49" charset="-122"/>
              </a:rPr>
              <a:t>称基元反应</a:t>
            </a:r>
            <a:r>
              <a:rPr lang="en-US" altLang="zh-CN" sz="4000" b="1">
                <a:ea typeface="楷体_GB2312" pitchFamily="49" charset="-122"/>
              </a:rPr>
              <a:t>(</a:t>
            </a:r>
            <a:r>
              <a:rPr lang="zh-CN" altLang="en-US" sz="4000" b="1">
                <a:ea typeface="楷体_GB2312" pitchFamily="49" charset="-122"/>
              </a:rPr>
              <a:t>元反应</a:t>
            </a:r>
            <a:r>
              <a:rPr lang="en-US" altLang="zh-CN" sz="4000" b="1">
                <a:ea typeface="楷体_GB2312" pitchFamily="49" charset="-122"/>
              </a:rPr>
              <a:t>)</a:t>
            </a:r>
            <a:r>
              <a:rPr lang="zh-CN" altLang="en-US" sz="4000" b="1">
                <a:ea typeface="楷体_GB2312" pitchFamily="49" charset="-122"/>
              </a:rPr>
              <a:t>。</a:t>
            </a:r>
            <a:endParaRPr lang="zh-CN" altLang="en-US" sz="4000"/>
          </a:p>
        </p:txBody>
      </p:sp>
      <p:sp>
        <p:nvSpPr>
          <p:cNvPr id="430085" name="Rectangle 5">
            <a:extLst>
              <a:ext uri="{FF2B5EF4-FFF2-40B4-BE49-F238E27FC236}">
                <a16:creationId xmlns:a16="http://schemas.microsoft.com/office/drawing/2014/main" id="{CF9DCE62-27E9-4815-9468-C9C2AA3F8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0350"/>
            <a:ext cx="619283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4000" b="1"/>
              <a:t>2. </a:t>
            </a:r>
            <a:r>
              <a:rPr lang="zh-CN" altLang="en-US" sz="4000" b="1"/>
              <a:t>速率方程和反应级数</a:t>
            </a:r>
          </a:p>
        </p:txBody>
      </p:sp>
      <p:sp>
        <p:nvSpPr>
          <p:cNvPr id="430086" name="Text Box 6">
            <a:extLst>
              <a:ext uri="{FF2B5EF4-FFF2-40B4-BE49-F238E27FC236}">
                <a16:creationId xmlns:a16="http://schemas.microsoft.com/office/drawing/2014/main" id="{8BF8CD50-8856-4E34-B1AF-4EE52F2C2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97425"/>
            <a:ext cx="8280400" cy="156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1950" indent="-3619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7063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4400" b="1">
                <a:ea typeface="楷体_GB2312" pitchFamily="49" charset="-122"/>
              </a:rPr>
              <a:t>由一个基元反应构成的化学反应称为</a:t>
            </a:r>
            <a:r>
              <a:rPr lang="zh-CN" altLang="en-US" sz="4400" b="1">
                <a:solidFill>
                  <a:srgbClr val="000099"/>
                </a:solidFill>
                <a:ea typeface="楷体_GB2312" pitchFamily="49" charset="-122"/>
              </a:rPr>
              <a:t>简单反应。</a:t>
            </a:r>
          </a:p>
        </p:txBody>
      </p:sp>
      <p:grpSp>
        <p:nvGrpSpPr>
          <p:cNvPr id="430087" name="Group 7">
            <a:extLst>
              <a:ext uri="{FF2B5EF4-FFF2-40B4-BE49-F238E27FC236}">
                <a16:creationId xmlns:a16="http://schemas.microsoft.com/office/drawing/2014/main" id="{CD9ECCF9-0AB4-48FC-B133-D94511D5E6B3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3644900"/>
            <a:ext cx="6705600" cy="701675"/>
            <a:chOff x="567" y="1842"/>
            <a:chExt cx="4224" cy="442"/>
          </a:xfrm>
        </p:grpSpPr>
        <p:sp>
          <p:nvSpPr>
            <p:cNvPr id="430088" name="Text Box 8">
              <a:extLst>
                <a:ext uri="{FF2B5EF4-FFF2-40B4-BE49-F238E27FC236}">
                  <a16:creationId xmlns:a16="http://schemas.microsoft.com/office/drawing/2014/main" id="{0AD5BACE-0CC9-421C-B13C-9D4C48F97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842"/>
              <a:ext cx="422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>
                  <a:ea typeface="楷体_GB2312" pitchFamily="49" charset="-122"/>
                </a:rPr>
                <a:t>NO</a:t>
              </a:r>
              <a:r>
                <a:rPr lang="en-US" altLang="zh-CN" sz="4000" b="1" baseline="-25000">
                  <a:ea typeface="楷体_GB2312" pitchFamily="49" charset="-122"/>
                </a:rPr>
                <a:t>2</a:t>
              </a:r>
              <a:r>
                <a:rPr lang="en-US" altLang="zh-CN" sz="4000" b="1">
                  <a:ea typeface="楷体_GB2312" pitchFamily="49" charset="-122"/>
                </a:rPr>
                <a:t> + CO             NO + CO</a:t>
              </a:r>
              <a:r>
                <a:rPr lang="en-US" altLang="zh-CN" sz="4000" b="1" baseline="-25000">
                  <a:ea typeface="楷体_GB2312" pitchFamily="49" charset="-122"/>
                </a:rPr>
                <a:t>2</a:t>
              </a:r>
              <a:endParaRPr lang="en-US" altLang="zh-CN" sz="4000" b="1">
                <a:ea typeface="楷体_GB2312" pitchFamily="49" charset="-122"/>
              </a:endParaRPr>
            </a:p>
          </p:txBody>
        </p:sp>
        <p:grpSp>
          <p:nvGrpSpPr>
            <p:cNvPr id="430089" name="Group 9">
              <a:extLst>
                <a:ext uri="{FF2B5EF4-FFF2-40B4-BE49-F238E27FC236}">
                  <a16:creationId xmlns:a16="http://schemas.microsoft.com/office/drawing/2014/main" id="{18007997-7176-4990-AD8A-2EA9127F2E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4" y="2030"/>
              <a:ext cx="680" cy="70"/>
              <a:chOff x="2154" y="2030"/>
              <a:chExt cx="680" cy="70"/>
            </a:xfrm>
          </p:grpSpPr>
          <p:sp>
            <p:nvSpPr>
              <p:cNvPr id="430090" name="Line 10">
                <a:extLst>
                  <a:ext uri="{FF2B5EF4-FFF2-40B4-BE49-F238E27FC236}">
                    <a16:creationId xmlns:a16="http://schemas.microsoft.com/office/drawing/2014/main" id="{9B6D3F92-1A3F-4F09-9CBA-ABF4CA3A2F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4" y="2030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091" name="Line 11">
                <a:extLst>
                  <a:ext uri="{FF2B5EF4-FFF2-40B4-BE49-F238E27FC236}">
                    <a16:creationId xmlns:a16="http://schemas.microsoft.com/office/drawing/2014/main" id="{FF5DAAB0-4819-47D1-8DD0-09BB8B47D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4" y="2100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30092" name="Text Box 12">
            <a:extLst>
              <a:ext uri="{FF2B5EF4-FFF2-40B4-BE49-F238E27FC236}">
                <a16:creationId xmlns:a16="http://schemas.microsoft.com/office/drawing/2014/main" id="{C28528FA-FA77-4B0B-BC43-1787BE48A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284538"/>
            <a:ext cx="2233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1143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sz="2800" b="1" i="1"/>
              <a:t>T</a:t>
            </a:r>
            <a:r>
              <a:rPr lang="en-US" altLang="zh-CN" sz="2800" b="1"/>
              <a:t> &gt; 523 K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0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4" grpId="0" autoUpdateAnimBg="0"/>
      <p:bldP spid="430086" grpId="0" autoUpdateAnimBg="0"/>
      <p:bldP spid="430092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114300" algn="just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114300" algn="just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7880</TotalTime>
  <Words>2808</Words>
  <Application>Microsoft Office PowerPoint</Application>
  <PresentationFormat>全屏显示(4:3)</PresentationFormat>
  <Paragraphs>275</Paragraphs>
  <Slides>53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53</vt:i4>
      </vt:variant>
    </vt:vector>
  </HeadingPairs>
  <TitlesOfParts>
    <vt:vector size="65" baseType="lpstr">
      <vt:lpstr>Times New Roman</vt:lpstr>
      <vt:lpstr>宋体</vt:lpstr>
      <vt:lpstr>楷体_GB2312</vt:lpstr>
      <vt:lpstr>Symbol</vt:lpstr>
      <vt:lpstr>Arial</vt:lpstr>
      <vt:lpstr>MS UI Gothic</vt:lpstr>
      <vt:lpstr>Wingdings</vt:lpstr>
      <vt:lpstr>华文新魏</vt:lpstr>
      <vt:lpstr>默认设计模板</vt:lpstr>
      <vt:lpstr>Microsoft 公式 3.0</vt:lpstr>
      <vt:lpstr>MathType 5.0 Equation</vt:lpstr>
      <vt:lpstr>CS ChemDraw Drawing</vt:lpstr>
      <vt:lpstr>PowerPoint 演示文稿</vt:lpstr>
      <vt:lpstr>PowerPoint 演示文稿</vt:lpstr>
      <vt:lpstr>PowerPoint 演示文稿</vt:lpstr>
      <vt:lpstr>PowerPoint 演示文稿</vt:lpstr>
      <vt:lpstr>2.3   化学反应速率</vt:lpstr>
      <vt:lpstr>2.3.1  化学反应速率和速率方程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一级反应的三个特征：</vt:lpstr>
      <vt:lpstr>PowerPoint 演示文稿</vt:lpstr>
      <vt:lpstr>PowerPoint 演示文稿</vt:lpstr>
      <vt:lpstr>1. 范特霍夫(van’t Hoff)近似规则：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解：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 酶催化</vt:lpstr>
      <vt:lpstr>酶催化</vt:lpstr>
      <vt:lpstr>本章作业</vt:lpstr>
    </vt:vector>
  </TitlesOfParts>
  <Company>chemistry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化学反应速度</dc:title>
  <dc:creator>pengjun</dc:creator>
  <cp:lastModifiedBy>张伯望</cp:lastModifiedBy>
  <cp:revision>2113</cp:revision>
  <dcterms:created xsi:type="dcterms:W3CDTF">2001-09-03T07:38:37Z</dcterms:created>
  <dcterms:modified xsi:type="dcterms:W3CDTF">2017-09-07T11:22:13Z</dcterms:modified>
</cp:coreProperties>
</file>