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562" r:id="rId2"/>
    <p:sldId id="284" r:id="rId3"/>
    <p:sldId id="568" r:id="rId4"/>
    <p:sldId id="524" r:id="rId5"/>
    <p:sldId id="522" r:id="rId6"/>
    <p:sldId id="327" r:id="rId7"/>
    <p:sldId id="328" r:id="rId8"/>
    <p:sldId id="285" r:id="rId9"/>
    <p:sldId id="286" r:id="rId10"/>
    <p:sldId id="345" r:id="rId11"/>
    <p:sldId id="559" r:id="rId12"/>
    <p:sldId id="567" r:id="rId13"/>
    <p:sldId id="566" r:id="rId14"/>
    <p:sldId id="569" r:id="rId15"/>
    <p:sldId id="389" r:id="rId16"/>
    <p:sldId id="502" r:id="rId17"/>
    <p:sldId id="572" r:id="rId18"/>
    <p:sldId id="573" r:id="rId19"/>
    <p:sldId id="574" r:id="rId20"/>
    <p:sldId id="575" r:id="rId21"/>
    <p:sldId id="571" r:id="rId22"/>
    <p:sldId id="577" r:id="rId23"/>
    <p:sldId id="297" r:id="rId24"/>
    <p:sldId id="298" r:id="rId25"/>
    <p:sldId id="299" r:id="rId26"/>
    <p:sldId id="300" r:id="rId27"/>
    <p:sldId id="544" r:id="rId28"/>
    <p:sldId id="399" r:id="rId29"/>
    <p:sldId id="301" r:id="rId30"/>
    <p:sldId id="454" r:id="rId31"/>
    <p:sldId id="526" r:id="rId32"/>
    <p:sldId id="410" r:id="rId33"/>
    <p:sldId id="341" r:id="rId34"/>
    <p:sldId id="404" r:id="rId35"/>
    <p:sldId id="401" r:id="rId36"/>
    <p:sldId id="402" r:id="rId37"/>
    <p:sldId id="407" r:id="rId38"/>
    <p:sldId id="431" r:id="rId39"/>
    <p:sldId id="403" r:id="rId40"/>
    <p:sldId id="307" r:id="rId41"/>
    <p:sldId id="514" r:id="rId42"/>
    <p:sldId id="529" r:id="rId43"/>
    <p:sldId id="530" r:id="rId44"/>
    <p:sldId id="531" r:id="rId45"/>
    <p:sldId id="532" r:id="rId46"/>
    <p:sldId id="528" r:id="rId47"/>
    <p:sldId id="496" r:id="rId48"/>
    <p:sldId id="413" r:id="rId49"/>
    <p:sldId id="455" r:id="rId50"/>
    <p:sldId id="310" r:id="rId51"/>
    <p:sldId id="425" r:id="rId52"/>
    <p:sldId id="578" r:id="rId53"/>
    <p:sldId id="602" r:id="rId54"/>
    <p:sldId id="601" r:id="rId55"/>
    <p:sldId id="534" r:id="rId56"/>
    <p:sldId id="603" r:id="rId57"/>
    <p:sldId id="600" r:id="rId58"/>
  </p:sldIdLst>
  <p:sldSz cx="9144000" cy="6858000" type="screen4x3"/>
  <p:notesSz cx="6858000" cy="9144000"/>
  <p:defaultTextStyle>
    <a:defPPr>
      <a:defRPr lang="en-US"/>
    </a:defPPr>
    <a:lvl1pPr algn="just" rtl="0" fontAlgn="base">
      <a:lnSpc>
        <a:spcPct val="110000"/>
      </a:lnSpc>
      <a:spcBef>
        <a:spcPct val="20000"/>
      </a:spcBef>
      <a:spcAft>
        <a:spcPct val="0"/>
      </a:spcAft>
      <a:buFont typeface="Wingdings" panose="05000000000000000000" pitchFamily="2" charset="2"/>
      <a:buChar char="Ø"/>
      <a:defRPr kumimoji="1" sz="4000" b="1" u="sng" kern="1200">
        <a:solidFill>
          <a:schemeClr val="tx1"/>
        </a:solidFill>
        <a:latin typeface="Times New Roman" panose="02020603050405020304" pitchFamily="18" charset="0"/>
        <a:ea typeface="楷体_GB2312" pitchFamily="49" charset="-122"/>
        <a:cs typeface="+mn-cs"/>
      </a:defRPr>
    </a:lvl1pPr>
    <a:lvl2pPr marL="457200" algn="just" rtl="0" fontAlgn="base">
      <a:lnSpc>
        <a:spcPct val="110000"/>
      </a:lnSpc>
      <a:spcBef>
        <a:spcPct val="20000"/>
      </a:spcBef>
      <a:spcAft>
        <a:spcPct val="0"/>
      </a:spcAft>
      <a:buFont typeface="Wingdings" panose="05000000000000000000" pitchFamily="2" charset="2"/>
      <a:buChar char="Ø"/>
      <a:defRPr kumimoji="1" sz="4000" b="1" u="sng" kern="1200">
        <a:solidFill>
          <a:schemeClr val="tx1"/>
        </a:solidFill>
        <a:latin typeface="Times New Roman" panose="02020603050405020304" pitchFamily="18" charset="0"/>
        <a:ea typeface="楷体_GB2312" pitchFamily="49" charset="-122"/>
        <a:cs typeface="+mn-cs"/>
      </a:defRPr>
    </a:lvl2pPr>
    <a:lvl3pPr marL="914400" algn="just" rtl="0" fontAlgn="base">
      <a:lnSpc>
        <a:spcPct val="110000"/>
      </a:lnSpc>
      <a:spcBef>
        <a:spcPct val="20000"/>
      </a:spcBef>
      <a:spcAft>
        <a:spcPct val="0"/>
      </a:spcAft>
      <a:buFont typeface="Wingdings" panose="05000000000000000000" pitchFamily="2" charset="2"/>
      <a:buChar char="Ø"/>
      <a:defRPr kumimoji="1" sz="4000" b="1" u="sng" kern="1200">
        <a:solidFill>
          <a:schemeClr val="tx1"/>
        </a:solidFill>
        <a:latin typeface="Times New Roman" panose="02020603050405020304" pitchFamily="18" charset="0"/>
        <a:ea typeface="楷体_GB2312" pitchFamily="49" charset="-122"/>
        <a:cs typeface="+mn-cs"/>
      </a:defRPr>
    </a:lvl3pPr>
    <a:lvl4pPr marL="1371600" algn="just" rtl="0" fontAlgn="base">
      <a:lnSpc>
        <a:spcPct val="110000"/>
      </a:lnSpc>
      <a:spcBef>
        <a:spcPct val="20000"/>
      </a:spcBef>
      <a:spcAft>
        <a:spcPct val="0"/>
      </a:spcAft>
      <a:buFont typeface="Wingdings" panose="05000000000000000000" pitchFamily="2" charset="2"/>
      <a:buChar char="Ø"/>
      <a:defRPr kumimoji="1" sz="4000" b="1" u="sng" kern="1200">
        <a:solidFill>
          <a:schemeClr val="tx1"/>
        </a:solidFill>
        <a:latin typeface="Times New Roman" panose="02020603050405020304" pitchFamily="18" charset="0"/>
        <a:ea typeface="楷体_GB2312" pitchFamily="49" charset="-122"/>
        <a:cs typeface="+mn-cs"/>
      </a:defRPr>
    </a:lvl4pPr>
    <a:lvl5pPr marL="1828800" algn="just" rtl="0" fontAlgn="base">
      <a:lnSpc>
        <a:spcPct val="110000"/>
      </a:lnSpc>
      <a:spcBef>
        <a:spcPct val="20000"/>
      </a:spcBef>
      <a:spcAft>
        <a:spcPct val="0"/>
      </a:spcAft>
      <a:buFont typeface="Wingdings" panose="05000000000000000000" pitchFamily="2" charset="2"/>
      <a:buChar char="Ø"/>
      <a:defRPr kumimoji="1" sz="4000" b="1" u="sng"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4000" b="1" u="sng"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FFFFCC"/>
    <a:srgbClr val="A50021"/>
    <a:srgbClr val="0000FF"/>
    <a:srgbClr val="008000"/>
    <a:srgbClr val="33CC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4" autoAdjust="0"/>
    <p:restoredTop sz="94717" autoAdjust="0"/>
  </p:normalViewPr>
  <p:slideViewPr>
    <p:cSldViewPr>
      <p:cViewPr varScale="1">
        <p:scale>
          <a:sx n="83" d="100"/>
          <a:sy n="83" d="100"/>
        </p:scale>
        <p:origin x="86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CD5CF4A9-2416-4717-A627-0FF95E7DCF7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FontTx/>
              <a:buNone/>
              <a:defRPr sz="1200" b="0" u="none">
                <a:ea typeface="宋体" panose="02010600030101010101" pitchFamily="2" charset="-122"/>
              </a:defRPr>
            </a:lvl1pPr>
          </a:lstStyle>
          <a:p>
            <a:endParaRPr lang="zh-CN" altLang="en-US"/>
          </a:p>
        </p:txBody>
      </p:sp>
      <p:sp>
        <p:nvSpPr>
          <p:cNvPr id="151555" name="Rectangle 3">
            <a:extLst>
              <a:ext uri="{FF2B5EF4-FFF2-40B4-BE49-F238E27FC236}">
                <a16:creationId xmlns:a16="http://schemas.microsoft.com/office/drawing/2014/main" id="{2DC10984-6F7C-40FA-8E01-97B03222E2E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u="none">
                <a:ea typeface="宋体" panose="02010600030101010101" pitchFamily="2" charset="-122"/>
              </a:defRPr>
            </a:lvl1pPr>
          </a:lstStyle>
          <a:p>
            <a:endParaRPr lang="en-US" altLang="zh-CN"/>
          </a:p>
        </p:txBody>
      </p:sp>
      <p:sp>
        <p:nvSpPr>
          <p:cNvPr id="151556" name="Rectangle 4">
            <a:extLst>
              <a:ext uri="{FF2B5EF4-FFF2-40B4-BE49-F238E27FC236}">
                <a16:creationId xmlns:a16="http://schemas.microsoft.com/office/drawing/2014/main" id="{050C5138-BD93-4689-9D1B-BD9D7B5EA0E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1557" name="Rectangle 5">
            <a:extLst>
              <a:ext uri="{FF2B5EF4-FFF2-40B4-BE49-F238E27FC236}">
                <a16:creationId xmlns:a16="http://schemas.microsoft.com/office/drawing/2014/main" id="{0A89AF60-92FA-4D60-ABE8-3C7904E288F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1558" name="Rectangle 6">
            <a:extLst>
              <a:ext uri="{FF2B5EF4-FFF2-40B4-BE49-F238E27FC236}">
                <a16:creationId xmlns:a16="http://schemas.microsoft.com/office/drawing/2014/main" id="{40FF25F9-ED38-4317-81D3-D677574E848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lnSpc>
                <a:spcPct val="100000"/>
              </a:lnSpc>
              <a:spcBef>
                <a:spcPct val="0"/>
              </a:spcBef>
              <a:buFontTx/>
              <a:buNone/>
              <a:defRPr sz="1200" b="0" u="none">
                <a:ea typeface="宋体" panose="02010600030101010101" pitchFamily="2" charset="-122"/>
              </a:defRPr>
            </a:lvl1pPr>
          </a:lstStyle>
          <a:p>
            <a:endParaRPr lang="en-US" altLang="zh-CN"/>
          </a:p>
        </p:txBody>
      </p:sp>
      <p:sp>
        <p:nvSpPr>
          <p:cNvPr id="151559" name="Rectangle 7">
            <a:extLst>
              <a:ext uri="{FF2B5EF4-FFF2-40B4-BE49-F238E27FC236}">
                <a16:creationId xmlns:a16="http://schemas.microsoft.com/office/drawing/2014/main" id="{B1E856BC-39A9-4DD1-9436-9A4CE796DD9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u="none">
                <a:ea typeface="宋体" panose="02010600030101010101" pitchFamily="2" charset="-122"/>
              </a:defRPr>
            </a:lvl1pPr>
          </a:lstStyle>
          <a:p>
            <a:fld id="{91FC3E52-C6F0-4F83-815E-4A7065B4AA1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1E278-DFFB-4A06-A6B2-CB4FE7A729C8}"/>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3B94C7-1A90-4EF0-AE8B-12B36E5398F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29450CC7-B0C5-43D0-928E-F6168B85AC3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96310A5-606F-4A68-93F9-010F56CC621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471B34BC-C3BA-45A5-AFFA-94C26EA65070}"/>
              </a:ext>
            </a:extLst>
          </p:cNvPr>
          <p:cNvSpPr>
            <a:spLocks noGrp="1"/>
          </p:cNvSpPr>
          <p:nvPr>
            <p:ph type="sldNum" sz="quarter" idx="12"/>
          </p:nvPr>
        </p:nvSpPr>
        <p:spPr/>
        <p:txBody>
          <a:bodyPr/>
          <a:lstStyle>
            <a:lvl1pPr>
              <a:defRPr/>
            </a:lvl1pPr>
          </a:lstStyle>
          <a:p>
            <a:fld id="{9C47DCDA-CF13-4E50-B3DB-589C2C501EB8}" type="slidenum">
              <a:rPr lang="zh-CN" altLang="en-US"/>
              <a:pPr/>
              <a:t>‹#›</a:t>
            </a:fld>
            <a:endParaRPr lang="en-US" altLang="zh-CN"/>
          </a:p>
        </p:txBody>
      </p:sp>
    </p:spTree>
    <p:extLst>
      <p:ext uri="{BB962C8B-B14F-4D97-AF65-F5344CB8AC3E}">
        <p14:creationId xmlns:p14="http://schemas.microsoft.com/office/powerpoint/2010/main" val="312663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00AED-92C8-4FCD-8888-C91F2C8074C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C793FF-ED74-44ED-AB2C-987145EBE7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E6CB01-9345-44DD-9697-26063A1BF57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0FE5E1F-6217-4EB4-88CD-D8FE54A2033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05D39FA8-AF22-412B-9265-9C36377EDD99}"/>
              </a:ext>
            </a:extLst>
          </p:cNvPr>
          <p:cNvSpPr>
            <a:spLocks noGrp="1"/>
          </p:cNvSpPr>
          <p:nvPr>
            <p:ph type="sldNum" sz="quarter" idx="12"/>
          </p:nvPr>
        </p:nvSpPr>
        <p:spPr/>
        <p:txBody>
          <a:bodyPr/>
          <a:lstStyle>
            <a:lvl1pPr>
              <a:defRPr/>
            </a:lvl1pPr>
          </a:lstStyle>
          <a:p>
            <a:fld id="{1B8161A1-483D-4FCF-ABC3-342E53FF4631}" type="slidenum">
              <a:rPr lang="zh-CN" altLang="en-US"/>
              <a:pPr/>
              <a:t>‹#›</a:t>
            </a:fld>
            <a:endParaRPr lang="en-US" altLang="zh-CN"/>
          </a:p>
        </p:txBody>
      </p:sp>
    </p:spTree>
    <p:extLst>
      <p:ext uri="{BB962C8B-B14F-4D97-AF65-F5344CB8AC3E}">
        <p14:creationId xmlns:p14="http://schemas.microsoft.com/office/powerpoint/2010/main" val="4036051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829D33-F489-4AC5-960A-C53D52CFA7DF}"/>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9E6A9A-0E80-4A9B-A676-78F466C58194}"/>
              </a:ext>
            </a:extLst>
          </p:cNvPr>
          <p:cNvSpPr>
            <a:spLocks noGrp="1"/>
          </p:cNvSpPr>
          <p:nvPr>
            <p:ph type="body" orient="vert" idx="1"/>
          </p:nvPr>
        </p:nvSpPr>
        <p:spPr>
          <a:xfrm>
            <a:off x="685800" y="609600"/>
            <a:ext cx="5676900" cy="54864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323805-C054-49B5-BB2F-7C2234BD2AE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814CA10-CEAE-41A7-A114-31B96FAC5E5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55EF777-0B98-4A03-A855-7B2ACCE48029}"/>
              </a:ext>
            </a:extLst>
          </p:cNvPr>
          <p:cNvSpPr>
            <a:spLocks noGrp="1"/>
          </p:cNvSpPr>
          <p:nvPr>
            <p:ph type="sldNum" sz="quarter" idx="12"/>
          </p:nvPr>
        </p:nvSpPr>
        <p:spPr/>
        <p:txBody>
          <a:bodyPr/>
          <a:lstStyle>
            <a:lvl1pPr>
              <a:defRPr/>
            </a:lvl1pPr>
          </a:lstStyle>
          <a:p>
            <a:fld id="{8D4097C0-21D1-467A-B29B-A956B738BF6B}" type="slidenum">
              <a:rPr lang="zh-CN" altLang="en-US"/>
              <a:pPr/>
              <a:t>‹#›</a:t>
            </a:fld>
            <a:endParaRPr lang="en-US" altLang="zh-CN"/>
          </a:p>
        </p:txBody>
      </p:sp>
    </p:spTree>
    <p:extLst>
      <p:ext uri="{BB962C8B-B14F-4D97-AF65-F5344CB8AC3E}">
        <p14:creationId xmlns:p14="http://schemas.microsoft.com/office/powerpoint/2010/main" val="1836320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50B0F9B-4E0E-49DA-AC21-4EF446AD264D}"/>
              </a:ext>
            </a:extLst>
          </p:cNvPr>
          <p:cNvSpPr>
            <a:spLocks noGrp="1"/>
          </p:cNvSpPr>
          <p:nvPr>
            <p:ph/>
          </p:nvPr>
        </p:nvSpPr>
        <p:spPr>
          <a:xfrm>
            <a:off x="685800" y="609600"/>
            <a:ext cx="7772400" cy="5486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8E7AEE5D-7024-4A61-8308-014F57A72A59}"/>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AF3CCB77-325C-4656-A4D5-95DAFA80CBE5}"/>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2F5D730-A69F-493E-80EC-E558E0BFAEC8}"/>
              </a:ext>
            </a:extLst>
          </p:cNvPr>
          <p:cNvSpPr>
            <a:spLocks noGrp="1"/>
          </p:cNvSpPr>
          <p:nvPr>
            <p:ph type="sldNum" sz="quarter" idx="12"/>
          </p:nvPr>
        </p:nvSpPr>
        <p:spPr>
          <a:xfrm>
            <a:off x="6553200" y="6248400"/>
            <a:ext cx="1905000" cy="457200"/>
          </a:xfrm>
        </p:spPr>
        <p:txBody>
          <a:bodyPr/>
          <a:lstStyle>
            <a:lvl1pPr>
              <a:defRPr/>
            </a:lvl1pPr>
          </a:lstStyle>
          <a:p>
            <a:fld id="{173B81E2-76CA-48F9-A169-30CE7EC7378A}" type="slidenum">
              <a:rPr lang="zh-CN" altLang="en-US"/>
              <a:pPr/>
              <a:t>‹#›</a:t>
            </a:fld>
            <a:endParaRPr lang="en-US" altLang="zh-CN"/>
          </a:p>
        </p:txBody>
      </p:sp>
    </p:spTree>
    <p:extLst>
      <p:ext uri="{BB962C8B-B14F-4D97-AF65-F5344CB8AC3E}">
        <p14:creationId xmlns:p14="http://schemas.microsoft.com/office/powerpoint/2010/main" val="21115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83AEB-D9E3-43A2-843D-7BC12BA80661}"/>
              </a:ext>
            </a:extLst>
          </p:cNvPr>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CC8E94-95FC-4F72-807D-BA8F38E8BCEA}"/>
              </a:ext>
            </a:extLst>
          </p:cNvPr>
          <p:cNvSpPr>
            <a:spLocks noGrp="1"/>
          </p:cNvSpPr>
          <p:nvPr>
            <p:ph type="body"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594CD8C-9F3E-4130-85E2-C426972C70AE}"/>
              </a:ext>
            </a:extLst>
          </p:cNvPr>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674231-073F-421B-B618-564AFEDA2646}"/>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0787BCF-5784-4C26-ACD5-307B8A4A9A1A}"/>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1A4EAFD-4583-4983-AA97-B010280AB4C0}"/>
              </a:ext>
            </a:extLst>
          </p:cNvPr>
          <p:cNvSpPr>
            <a:spLocks noGrp="1"/>
          </p:cNvSpPr>
          <p:nvPr>
            <p:ph type="sldNum" sz="quarter" idx="12"/>
          </p:nvPr>
        </p:nvSpPr>
        <p:spPr>
          <a:xfrm>
            <a:off x="6553200" y="6248400"/>
            <a:ext cx="1905000" cy="457200"/>
          </a:xfrm>
        </p:spPr>
        <p:txBody>
          <a:bodyPr/>
          <a:lstStyle>
            <a:lvl1pPr>
              <a:defRPr/>
            </a:lvl1pPr>
          </a:lstStyle>
          <a:p>
            <a:fld id="{B158EE39-837A-4C74-8170-193955BE93DE}" type="slidenum">
              <a:rPr lang="zh-CN" altLang="en-US"/>
              <a:pPr/>
              <a:t>‹#›</a:t>
            </a:fld>
            <a:endParaRPr lang="en-US" altLang="zh-CN"/>
          </a:p>
        </p:txBody>
      </p:sp>
    </p:spTree>
    <p:extLst>
      <p:ext uri="{BB962C8B-B14F-4D97-AF65-F5344CB8AC3E}">
        <p14:creationId xmlns:p14="http://schemas.microsoft.com/office/powerpoint/2010/main" val="2684943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03D4E-6300-4D21-AC8A-ED745A56C4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1EFF5F-3FDF-4E9F-99BD-78FE6615CA9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D846731-B921-40D4-BF41-FCAFC69CF3D3}"/>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F5DACDD-30C1-4411-BD5B-2A5BA7BFD32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2D57A8C-9E7F-4D98-B464-F7A0276EA52D}"/>
              </a:ext>
            </a:extLst>
          </p:cNvPr>
          <p:cNvSpPr>
            <a:spLocks noGrp="1"/>
          </p:cNvSpPr>
          <p:nvPr>
            <p:ph type="sldNum" sz="quarter" idx="12"/>
          </p:nvPr>
        </p:nvSpPr>
        <p:spPr/>
        <p:txBody>
          <a:bodyPr/>
          <a:lstStyle>
            <a:lvl1pPr>
              <a:defRPr/>
            </a:lvl1pPr>
          </a:lstStyle>
          <a:p>
            <a:fld id="{713396BD-594D-48F6-B328-E7540F75A86A}" type="slidenum">
              <a:rPr lang="zh-CN" altLang="en-US"/>
              <a:pPr/>
              <a:t>‹#›</a:t>
            </a:fld>
            <a:endParaRPr lang="en-US" altLang="zh-CN"/>
          </a:p>
        </p:txBody>
      </p:sp>
    </p:spTree>
    <p:extLst>
      <p:ext uri="{BB962C8B-B14F-4D97-AF65-F5344CB8AC3E}">
        <p14:creationId xmlns:p14="http://schemas.microsoft.com/office/powerpoint/2010/main" val="3916602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B0457-B973-433D-A57F-7CE552AB499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FDC6EB-E159-4803-9075-077C0C7372B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E20ED851-C122-4C12-A837-60FB3BEF1AA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151F5FE-63BA-43D9-BD43-26D8031059B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36F1FD9-4634-4A05-8C44-66C8412C935C}"/>
              </a:ext>
            </a:extLst>
          </p:cNvPr>
          <p:cNvSpPr>
            <a:spLocks noGrp="1"/>
          </p:cNvSpPr>
          <p:nvPr>
            <p:ph type="sldNum" sz="quarter" idx="12"/>
          </p:nvPr>
        </p:nvSpPr>
        <p:spPr/>
        <p:txBody>
          <a:bodyPr/>
          <a:lstStyle>
            <a:lvl1pPr>
              <a:defRPr/>
            </a:lvl1pPr>
          </a:lstStyle>
          <a:p>
            <a:fld id="{E7A2EBE7-2FA8-401A-ADC0-E98DF5EFED24}" type="slidenum">
              <a:rPr lang="zh-CN" altLang="en-US"/>
              <a:pPr/>
              <a:t>‹#›</a:t>
            </a:fld>
            <a:endParaRPr lang="en-US" altLang="zh-CN"/>
          </a:p>
        </p:txBody>
      </p:sp>
    </p:spTree>
    <p:extLst>
      <p:ext uri="{BB962C8B-B14F-4D97-AF65-F5344CB8AC3E}">
        <p14:creationId xmlns:p14="http://schemas.microsoft.com/office/powerpoint/2010/main" val="37592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89015-DC0F-4EB5-AED7-F2F57264301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F12E33-135F-4875-9FFD-D51C3E643AA7}"/>
              </a:ext>
            </a:extLst>
          </p:cNvPr>
          <p:cNvSpPr>
            <a:spLocks noGrp="1"/>
          </p:cNvSpPr>
          <p:nvPr>
            <p:ph sz="half" idx="1"/>
          </p:nvPr>
        </p:nvSpPr>
        <p:spPr>
          <a:xfrm>
            <a:off x="6858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67F0495-13E7-4D8D-9AE9-B10E901DBA43}"/>
              </a:ext>
            </a:extLst>
          </p:cNvPr>
          <p:cNvSpPr>
            <a:spLocks noGrp="1"/>
          </p:cNvSpPr>
          <p:nvPr>
            <p:ph sz="half" idx="2"/>
          </p:nvPr>
        </p:nvSpPr>
        <p:spPr>
          <a:xfrm>
            <a:off x="4648200" y="1981200"/>
            <a:ext cx="3810000" cy="4114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BD61881-7D46-497C-A556-9BC5C2F07A5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5399400-4404-4413-A175-C7481862E30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D6AAE37-D872-435B-BE88-ACE7043B3593}"/>
              </a:ext>
            </a:extLst>
          </p:cNvPr>
          <p:cNvSpPr>
            <a:spLocks noGrp="1"/>
          </p:cNvSpPr>
          <p:nvPr>
            <p:ph type="sldNum" sz="quarter" idx="12"/>
          </p:nvPr>
        </p:nvSpPr>
        <p:spPr/>
        <p:txBody>
          <a:bodyPr/>
          <a:lstStyle>
            <a:lvl1pPr>
              <a:defRPr/>
            </a:lvl1pPr>
          </a:lstStyle>
          <a:p>
            <a:fld id="{16EEC912-EAB7-44A7-A6A4-DBA6676D03A2}" type="slidenum">
              <a:rPr lang="zh-CN" altLang="en-US"/>
              <a:pPr/>
              <a:t>‹#›</a:t>
            </a:fld>
            <a:endParaRPr lang="en-US" altLang="zh-CN"/>
          </a:p>
        </p:txBody>
      </p:sp>
    </p:spTree>
    <p:extLst>
      <p:ext uri="{BB962C8B-B14F-4D97-AF65-F5344CB8AC3E}">
        <p14:creationId xmlns:p14="http://schemas.microsoft.com/office/powerpoint/2010/main" val="234989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528DD-5E57-4AC1-A0F2-F7F5E65130D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62C6374-EEC0-4A52-BD62-220D545A1B3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5857F1F-9580-4649-8854-D92B086A8AEA}"/>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92C9BDE-E359-4771-83C1-14A781AA1C6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B136D04-8FEE-4985-A4D8-A22CBBACC015}"/>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8DE455-9D1F-4826-9D5F-18B1099305D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4E4F554-B0DC-4F7C-AD6B-2D4F762BEBA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E7219477-7E61-4392-AB49-D7D1D55DF787}"/>
              </a:ext>
            </a:extLst>
          </p:cNvPr>
          <p:cNvSpPr>
            <a:spLocks noGrp="1"/>
          </p:cNvSpPr>
          <p:nvPr>
            <p:ph type="sldNum" sz="quarter" idx="12"/>
          </p:nvPr>
        </p:nvSpPr>
        <p:spPr/>
        <p:txBody>
          <a:bodyPr/>
          <a:lstStyle>
            <a:lvl1pPr>
              <a:defRPr/>
            </a:lvl1pPr>
          </a:lstStyle>
          <a:p>
            <a:fld id="{CF6B2182-DB94-4A6F-9C79-3C32F002198A}" type="slidenum">
              <a:rPr lang="zh-CN" altLang="en-US"/>
              <a:pPr/>
              <a:t>‹#›</a:t>
            </a:fld>
            <a:endParaRPr lang="en-US" altLang="zh-CN"/>
          </a:p>
        </p:txBody>
      </p:sp>
    </p:spTree>
    <p:extLst>
      <p:ext uri="{BB962C8B-B14F-4D97-AF65-F5344CB8AC3E}">
        <p14:creationId xmlns:p14="http://schemas.microsoft.com/office/powerpoint/2010/main" val="31355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E8AFB-2C11-432B-B28B-439CF21F64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E26C6E-07EE-4FCC-A6CE-6B910BD828E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FC00CAD1-1007-4597-B7BE-D5EEA2E286A0}"/>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A50C018D-D0AF-44BD-AC98-FCBC220E424B}"/>
              </a:ext>
            </a:extLst>
          </p:cNvPr>
          <p:cNvSpPr>
            <a:spLocks noGrp="1"/>
          </p:cNvSpPr>
          <p:nvPr>
            <p:ph type="sldNum" sz="quarter" idx="12"/>
          </p:nvPr>
        </p:nvSpPr>
        <p:spPr/>
        <p:txBody>
          <a:bodyPr/>
          <a:lstStyle>
            <a:lvl1pPr>
              <a:defRPr/>
            </a:lvl1pPr>
          </a:lstStyle>
          <a:p>
            <a:fld id="{A914ADB6-39D4-4E3C-9F9B-2468FFC84458}" type="slidenum">
              <a:rPr lang="zh-CN" altLang="en-US"/>
              <a:pPr/>
              <a:t>‹#›</a:t>
            </a:fld>
            <a:endParaRPr lang="en-US" altLang="zh-CN"/>
          </a:p>
        </p:txBody>
      </p:sp>
    </p:spTree>
    <p:extLst>
      <p:ext uri="{BB962C8B-B14F-4D97-AF65-F5344CB8AC3E}">
        <p14:creationId xmlns:p14="http://schemas.microsoft.com/office/powerpoint/2010/main" val="349601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06F927-19A6-4111-86C4-FDE854C3FD05}"/>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347DFBE9-24CA-48E1-A9AE-8C32EFBCF1E0}"/>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6DF573A-2187-4FE2-917B-A5F7ECADBA57}"/>
              </a:ext>
            </a:extLst>
          </p:cNvPr>
          <p:cNvSpPr>
            <a:spLocks noGrp="1"/>
          </p:cNvSpPr>
          <p:nvPr>
            <p:ph type="sldNum" sz="quarter" idx="12"/>
          </p:nvPr>
        </p:nvSpPr>
        <p:spPr/>
        <p:txBody>
          <a:bodyPr/>
          <a:lstStyle>
            <a:lvl1pPr>
              <a:defRPr/>
            </a:lvl1pPr>
          </a:lstStyle>
          <a:p>
            <a:fld id="{A74F4D2F-5C06-43B3-86C6-547644A125E8}" type="slidenum">
              <a:rPr lang="zh-CN" altLang="en-US"/>
              <a:pPr/>
              <a:t>‹#›</a:t>
            </a:fld>
            <a:endParaRPr lang="en-US" altLang="zh-CN"/>
          </a:p>
        </p:txBody>
      </p:sp>
    </p:spTree>
    <p:extLst>
      <p:ext uri="{BB962C8B-B14F-4D97-AF65-F5344CB8AC3E}">
        <p14:creationId xmlns:p14="http://schemas.microsoft.com/office/powerpoint/2010/main" val="2846240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F94E0-A0EE-4631-9515-E08D5BCE0D6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69B4EC-E03F-4E2A-A712-AFBBF3320B5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2974CC6-C5CB-40F7-8A27-3B146814B66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1804A91-801D-435D-9600-88075653172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70C437C-2C82-4A18-B006-4696B7EAC95D}"/>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027E05-89AC-4614-BF78-466AA2D78632}"/>
              </a:ext>
            </a:extLst>
          </p:cNvPr>
          <p:cNvSpPr>
            <a:spLocks noGrp="1"/>
          </p:cNvSpPr>
          <p:nvPr>
            <p:ph type="sldNum" sz="quarter" idx="12"/>
          </p:nvPr>
        </p:nvSpPr>
        <p:spPr/>
        <p:txBody>
          <a:bodyPr/>
          <a:lstStyle>
            <a:lvl1pPr>
              <a:defRPr/>
            </a:lvl1pPr>
          </a:lstStyle>
          <a:p>
            <a:fld id="{967393A1-DD71-4D87-9AF0-76957F47508D}" type="slidenum">
              <a:rPr lang="zh-CN" altLang="en-US"/>
              <a:pPr/>
              <a:t>‹#›</a:t>
            </a:fld>
            <a:endParaRPr lang="en-US" altLang="zh-CN"/>
          </a:p>
        </p:txBody>
      </p:sp>
    </p:spTree>
    <p:extLst>
      <p:ext uri="{BB962C8B-B14F-4D97-AF65-F5344CB8AC3E}">
        <p14:creationId xmlns:p14="http://schemas.microsoft.com/office/powerpoint/2010/main" val="105673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2CDCD-56EC-4033-BE80-041CB989C4D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790C10-B126-4A82-86B5-1FD4166B4E1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785398D-9306-4C45-B9B8-7243A8F07A9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49BEACA-EC6F-42F8-9CC5-ED04606C744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0DC97F8-892A-41B5-A04E-01F6A059F42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5F42BBB8-D01C-4C19-AAB1-DF0928A0368B}"/>
              </a:ext>
            </a:extLst>
          </p:cNvPr>
          <p:cNvSpPr>
            <a:spLocks noGrp="1"/>
          </p:cNvSpPr>
          <p:nvPr>
            <p:ph type="sldNum" sz="quarter" idx="12"/>
          </p:nvPr>
        </p:nvSpPr>
        <p:spPr/>
        <p:txBody>
          <a:bodyPr/>
          <a:lstStyle>
            <a:lvl1pPr>
              <a:defRPr/>
            </a:lvl1pPr>
          </a:lstStyle>
          <a:p>
            <a:fld id="{7D47B670-9C86-4DE4-98A7-B8E2D72A1515}" type="slidenum">
              <a:rPr lang="zh-CN" altLang="en-US"/>
              <a:pPr/>
              <a:t>‹#›</a:t>
            </a:fld>
            <a:endParaRPr lang="en-US" altLang="zh-CN"/>
          </a:p>
        </p:txBody>
      </p:sp>
    </p:spTree>
    <p:extLst>
      <p:ext uri="{BB962C8B-B14F-4D97-AF65-F5344CB8AC3E}">
        <p14:creationId xmlns:p14="http://schemas.microsoft.com/office/powerpoint/2010/main" val="262219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FF1BD8B-A0FD-4354-877C-1A74B14B270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07EF0C1-47BF-40CD-B35A-EC0F65504A4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22256C0-FB77-4BB0-B70F-FCFD0D3E8E7D}"/>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lnSpc>
                <a:spcPct val="100000"/>
              </a:lnSpc>
              <a:spcBef>
                <a:spcPct val="0"/>
              </a:spcBef>
              <a:buFontTx/>
              <a:buNone/>
              <a:defRPr kumimoji="0" sz="1400" b="0" u="none">
                <a:ea typeface="+mn-ea"/>
              </a:defRPr>
            </a:lvl1pPr>
          </a:lstStyle>
          <a:p>
            <a:endParaRPr lang="en-US" altLang="zh-CN"/>
          </a:p>
        </p:txBody>
      </p:sp>
      <p:sp>
        <p:nvSpPr>
          <p:cNvPr id="1029" name="Rectangle 5">
            <a:extLst>
              <a:ext uri="{FF2B5EF4-FFF2-40B4-BE49-F238E27FC236}">
                <a16:creationId xmlns:a16="http://schemas.microsoft.com/office/drawing/2014/main" id="{84195C68-4BDA-4F15-BC64-5A225D428C4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kumimoji="0" sz="1400" b="0" u="none">
                <a:ea typeface="+mn-ea"/>
              </a:defRPr>
            </a:lvl1pPr>
          </a:lstStyle>
          <a:p>
            <a:endParaRPr lang="en-US" altLang="zh-CN"/>
          </a:p>
        </p:txBody>
      </p:sp>
      <p:sp>
        <p:nvSpPr>
          <p:cNvPr id="1030" name="Rectangle 6">
            <a:extLst>
              <a:ext uri="{FF2B5EF4-FFF2-40B4-BE49-F238E27FC236}">
                <a16:creationId xmlns:a16="http://schemas.microsoft.com/office/drawing/2014/main" id="{DD23C51B-E89B-46EE-B531-9F9F35027686}"/>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0" sz="1400" b="0" u="none">
                <a:ea typeface="+mn-ea"/>
              </a:defRPr>
            </a:lvl1pPr>
          </a:lstStyle>
          <a:p>
            <a:fld id="{3629D31C-4F1A-44D4-B49B-8BF291292F3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9.wmf"/><Relationship Id="rId4" Type="http://schemas.openxmlformats.org/officeDocument/2006/relationships/oleObject" Target="../embeddings/oleObject10.bin"/></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0519D998-7C7F-4A95-B6EF-268800921D60}"/>
              </a:ext>
            </a:extLst>
          </p:cNvPr>
          <p:cNvSpPr>
            <a:spLocks noGrp="1"/>
          </p:cNvSpPr>
          <p:nvPr>
            <p:ph type="sldNum" sz="quarter" idx="12"/>
          </p:nvPr>
        </p:nvSpPr>
        <p:spPr/>
        <p:txBody>
          <a:bodyPr/>
          <a:lstStyle/>
          <a:p>
            <a:fld id="{DDBDE92B-93F8-4D39-8648-8629EE519ED1}" type="slidenum">
              <a:rPr lang="zh-CN" altLang="en-US"/>
              <a:pPr/>
              <a:t>1</a:t>
            </a:fld>
            <a:endParaRPr lang="en-US" altLang="zh-CN"/>
          </a:p>
        </p:txBody>
      </p:sp>
      <p:sp>
        <p:nvSpPr>
          <p:cNvPr id="439298" name="Text Box 2">
            <a:extLst>
              <a:ext uri="{FF2B5EF4-FFF2-40B4-BE49-F238E27FC236}">
                <a16:creationId xmlns:a16="http://schemas.microsoft.com/office/drawing/2014/main" id="{A7B69BC2-0F28-4BC7-A754-84D9B457E123}"/>
              </a:ext>
            </a:extLst>
          </p:cNvPr>
          <p:cNvSpPr txBox="1">
            <a:spLocks noChangeArrowheads="1"/>
          </p:cNvSpPr>
          <p:nvPr/>
        </p:nvSpPr>
        <p:spPr bwMode="auto">
          <a:xfrm>
            <a:off x="1331913" y="908050"/>
            <a:ext cx="5313362" cy="7318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00000"/>
              </a:lnSpc>
              <a:spcBef>
                <a:spcPct val="50000"/>
              </a:spcBef>
              <a:buFontTx/>
              <a:buNone/>
            </a:pPr>
            <a:r>
              <a:rPr lang="zh-CN" altLang="en-US" sz="4800" u="none">
                <a:solidFill>
                  <a:srgbClr val="000066"/>
                </a:solidFill>
                <a:ea typeface="华文新魏" panose="02010800040101010101" pitchFamily="2" charset="-122"/>
              </a:rPr>
              <a:t>第</a:t>
            </a:r>
            <a:r>
              <a:rPr lang="en-US" altLang="zh-CN" sz="4800" u="none">
                <a:solidFill>
                  <a:srgbClr val="000066"/>
                </a:solidFill>
                <a:ea typeface="华文新魏" panose="02010800040101010101" pitchFamily="2" charset="-122"/>
              </a:rPr>
              <a:t>3</a:t>
            </a:r>
            <a:r>
              <a:rPr lang="zh-CN" altLang="en-US" sz="4800" u="none">
                <a:solidFill>
                  <a:srgbClr val="000066"/>
                </a:solidFill>
                <a:ea typeface="华文新魏" panose="02010800040101010101" pitchFamily="2" charset="-122"/>
              </a:rPr>
              <a:t>章  水溶液化学</a:t>
            </a:r>
          </a:p>
        </p:txBody>
      </p:sp>
      <p:sp>
        <p:nvSpPr>
          <p:cNvPr id="439299" name="Rectangle 3">
            <a:extLst>
              <a:ext uri="{FF2B5EF4-FFF2-40B4-BE49-F238E27FC236}">
                <a16:creationId xmlns:a16="http://schemas.microsoft.com/office/drawing/2014/main" id="{109B148E-52E4-45EA-AE9C-0D5D595E0E04}"/>
              </a:ext>
            </a:extLst>
          </p:cNvPr>
          <p:cNvSpPr>
            <a:spLocks noChangeArrowheads="1"/>
          </p:cNvSpPr>
          <p:nvPr/>
        </p:nvSpPr>
        <p:spPr bwMode="auto">
          <a:xfrm>
            <a:off x="755650" y="1989138"/>
            <a:ext cx="741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0000"/>
              </a:lnSpc>
              <a:buFontTx/>
              <a:buNone/>
            </a:pPr>
            <a:r>
              <a:rPr lang="en-US" altLang="zh-CN" sz="4000" u="none"/>
              <a:t>3.1 </a:t>
            </a:r>
            <a:r>
              <a:rPr lang="zh-CN" altLang="en-US" sz="4000" u="none"/>
              <a:t>溶液的通性</a:t>
            </a:r>
          </a:p>
          <a:p>
            <a:pPr>
              <a:lnSpc>
                <a:spcPct val="100000"/>
              </a:lnSpc>
              <a:buFontTx/>
              <a:buNone/>
            </a:pPr>
            <a:r>
              <a:rPr lang="en-US" altLang="zh-CN" sz="4000" u="none"/>
              <a:t>3.2 </a:t>
            </a:r>
            <a:r>
              <a:rPr lang="zh-CN" altLang="en-US" sz="4000" u="none"/>
              <a:t>酸碱解离平衡</a:t>
            </a:r>
          </a:p>
          <a:p>
            <a:pPr>
              <a:lnSpc>
                <a:spcPct val="100000"/>
              </a:lnSpc>
              <a:buFontTx/>
              <a:buNone/>
            </a:pPr>
            <a:r>
              <a:rPr lang="en-US" altLang="zh-CN" sz="4000" u="none"/>
              <a:t>3.3 </a:t>
            </a:r>
            <a:r>
              <a:rPr lang="zh-CN" altLang="en-US" sz="4000" u="none"/>
              <a:t>难溶电解质的多相离子平衡</a:t>
            </a:r>
          </a:p>
          <a:p>
            <a:pPr>
              <a:lnSpc>
                <a:spcPct val="100000"/>
              </a:lnSpc>
              <a:buFontTx/>
              <a:buNone/>
            </a:pPr>
            <a:r>
              <a:rPr lang="en-US" altLang="zh-CN" sz="4000" u="none">
                <a:solidFill>
                  <a:srgbClr val="0000FF"/>
                </a:solidFill>
              </a:rPr>
              <a:t>3.4 </a:t>
            </a:r>
            <a:r>
              <a:rPr lang="zh-CN" altLang="en-US" sz="4000" u="none">
                <a:solidFill>
                  <a:srgbClr val="0000FF"/>
                </a:solidFill>
              </a:rPr>
              <a:t>水的净化与废水处理</a:t>
            </a:r>
            <a:r>
              <a:rPr lang="en-US" altLang="zh-CN" sz="4000" u="none">
                <a:solidFill>
                  <a:srgbClr val="0000FF"/>
                </a:solidFill>
              </a:rPr>
              <a:t>(</a:t>
            </a:r>
            <a:r>
              <a:rPr lang="zh-CN" altLang="en-US" sz="4000" u="none">
                <a:solidFill>
                  <a:srgbClr val="0000FF"/>
                </a:solidFill>
              </a:rPr>
              <a:t>自学</a:t>
            </a:r>
            <a:r>
              <a:rPr lang="en-US" altLang="zh-CN" sz="4000" u="none">
                <a:solidFill>
                  <a:srgbClr val="0000FF"/>
                </a:solidFill>
              </a:rPr>
              <a:t>)</a:t>
            </a:r>
            <a:endParaRPr lang="zh-CN" altLang="en-US" sz="4000" u="none">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55D5A297-12A9-4923-9A18-22C89908DF02}"/>
              </a:ext>
            </a:extLst>
          </p:cNvPr>
          <p:cNvSpPr>
            <a:spLocks noGrp="1"/>
          </p:cNvSpPr>
          <p:nvPr>
            <p:ph type="sldNum" sz="quarter" idx="12"/>
          </p:nvPr>
        </p:nvSpPr>
        <p:spPr/>
        <p:txBody>
          <a:bodyPr/>
          <a:lstStyle/>
          <a:p>
            <a:fld id="{F4D28AFF-FB6C-4928-98DB-BBCB3165E982}" type="slidenum">
              <a:rPr lang="zh-CN" altLang="en-US"/>
              <a:pPr/>
              <a:t>10</a:t>
            </a:fld>
            <a:endParaRPr lang="en-US" altLang="zh-CN"/>
          </a:p>
        </p:txBody>
      </p:sp>
      <p:sp>
        <p:nvSpPr>
          <p:cNvPr id="96258" name="Text Box 2">
            <a:extLst>
              <a:ext uri="{FF2B5EF4-FFF2-40B4-BE49-F238E27FC236}">
                <a16:creationId xmlns:a16="http://schemas.microsoft.com/office/drawing/2014/main" id="{70F1A365-9520-406D-8E12-CFA4B18C0985}"/>
              </a:ext>
            </a:extLst>
          </p:cNvPr>
          <p:cNvSpPr txBox="1">
            <a:spLocks noChangeArrowheads="1"/>
          </p:cNvSpPr>
          <p:nvPr/>
        </p:nvSpPr>
        <p:spPr bwMode="auto">
          <a:xfrm>
            <a:off x="73025" y="115888"/>
            <a:ext cx="8675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zh-CN" altLang="en-US" sz="3600" u="none">
                <a:ea typeface="宋体" panose="02010600030101010101" pitchFamily="2" charset="-122"/>
              </a:rPr>
              <a:t>例</a:t>
            </a:r>
            <a:r>
              <a:rPr lang="en-US" altLang="zh-CN" sz="3600" u="none">
                <a:ea typeface="宋体" panose="02010600030101010101" pitchFamily="2" charset="-122"/>
              </a:rPr>
              <a:t>3.1 </a:t>
            </a:r>
            <a:r>
              <a:rPr lang="zh-CN" altLang="en-US" sz="3600" u="none">
                <a:ea typeface="宋体" panose="02010600030101010101" pitchFamily="2" charset="-122"/>
              </a:rPr>
              <a:t>解：设有</a:t>
            </a:r>
            <a:r>
              <a:rPr lang="en-US" altLang="zh-CN" sz="3600" u="none">
                <a:ea typeface="宋体" panose="02010600030101010101" pitchFamily="2" charset="-122"/>
              </a:rPr>
              <a:t>1 dm</a:t>
            </a:r>
            <a:r>
              <a:rPr lang="en-US" altLang="zh-CN" sz="3600" u="none" baseline="30000">
                <a:ea typeface="宋体" panose="02010600030101010101" pitchFamily="2" charset="-122"/>
              </a:rPr>
              <a:t>3</a:t>
            </a:r>
            <a:r>
              <a:rPr lang="en-US" altLang="zh-CN" sz="3600" u="none">
                <a:ea typeface="宋体" panose="02010600030101010101" pitchFamily="2" charset="-122"/>
              </a:rPr>
              <a:t> (1000 cm</a:t>
            </a:r>
            <a:r>
              <a:rPr lang="en-US" altLang="zh-CN" sz="3600" u="none" baseline="30000">
                <a:ea typeface="宋体" panose="02010600030101010101" pitchFamily="2" charset="-122"/>
              </a:rPr>
              <a:t>3</a:t>
            </a:r>
            <a:r>
              <a:rPr lang="en-US" altLang="zh-CN" sz="3600" u="none">
                <a:ea typeface="宋体" panose="02010600030101010101" pitchFamily="2" charset="-122"/>
              </a:rPr>
              <a:t>)</a:t>
            </a:r>
            <a:r>
              <a:rPr lang="zh-CN" altLang="en-US" sz="3600" u="none">
                <a:ea typeface="宋体" panose="02010600030101010101" pitchFamily="2" charset="-122"/>
              </a:rPr>
              <a:t>浓硫酸</a:t>
            </a:r>
            <a:r>
              <a:rPr lang="en-US" altLang="zh-CN" sz="3600" u="none">
                <a:ea typeface="宋体" panose="02010600030101010101" pitchFamily="2" charset="-122"/>
              </a:rPr>
              <a:t>, </a:t>
            </a:r>
            <a:r>
              <a:rPr lang="zh-CN" altLang="en-US" sz="3600" u="none">
                <a:ea typeface="宋体" panose="02010600030101010101" pitchFamily="2" charset="-122"/>
              </a:rPr>
              <a:t>则</a:t>
            </a:r>
            <a:endParaRPr lang="zh-CN" altLang="en-US" sz="3600" u="none">
              <a:ea typeface="宋体" panose="02010600030101010101" pitchFamily="2" charset="-122"/>
              <a:sym typeface="Symbol" panose="05050102010706020507" pitchFamily="18" charset="2"/>
            </a:endParaRPr>
          </a:p>
        </p:txBody>
      </p:sp>
      <p:graphicFrame>
        <p:nvGraphicFramePr>
          <p:cNvPr id="149507" name="Object 3">
            <a:extLst>
              <a:ext uri="{FF2B5EF4-FFF2-40B4-BE49-F238E27FC236}">
                <a16:creationId xmlns:a16="http://schemas.microsoft.com/office/drawing/2014/main" id="{85A431EF-AA40-47B8-ACDC-E34B30CE3824}"/>
              </a:ext>
            </a:extLst>
          </p:cNvPr>
          <p:cNvGraphicFramePr>
            <a:graphicFrameLocks noChangeAspect="1"/>
          </p:cNvGraphicFramePr>
          <p:nvPr/>
        </p:nvGraphicFramePr>
        <p:xfrm>
          <a:off x="79375" y="3500438"/>
          <a:ext cx="8956675" cy="2397125"/>
        </p:xfrm>
        <a:graphic>
          <a:graphicData uri="http://schemas.openxmlformats.org/presentationml/2006/ole">
            <mc:AlternateContent xmlns:mc="http://schemas.openxmlformats.org/markup-compatibility/2006">
              <mc:Choice xmlns:v="urn:schemas-microsoft-com:vml" Requires="v">
                <p:oleObj spid="_x0000_s149519" name="公式" r:id="rId3" imgW="3327120" imgH="888840" progId="Equation.3">
                  <p:embed/>
                </p:oleObj>
              </mc:Choice>
              <mc:Fallback>
                <p:oleObj name="公式" r:id="rId3" imgW="3327120" imgH="888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75" y="3500438"/>
                        <a:ext cx="8956675" cy="23971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06" name="Object 2">
            <a:extLst>
              <a:ext uri="{FF2B5EF4-FFF2-40B4-BE49-F238E27FC236}">
                <a16:creationId xmlns:a16="http://schemas.microsoft.com/office/drawing/2014/main" id="{5931F1E0-AFB5-4115-BA46-699A015EFDF9}"/>
              </a:ext>
            </a:extLst>
          </p:cNvPr>
          <p:cNvGraphicFramePr>
            <a:graphicFrameLocks noChangeAspect="1"/>
          </p:cNvGraphicFramePr>
          <p:nvPr/>
        </p:nvGraphicFramePr>
        <p:xfrm>
          <a:off x="179388" y="765175"/>
          <a:ext cx="7654925" cy="2689225"/>
        </p:xfrm>
        <a:graphic>
          <a:graphicData uri="http://schemas.openxmlformats.org/presentationml/2006/ole">
            <mc:AlternateContent xmlns:mc="http://schemas.openxmlformats.org/markup-compatibility/2006">
              <mc:Choice xmlns:v="urn:schemas-microsoft-com:vml" Requires="v">
                <p:oleObj spid="_x0000_s149520" name="公式" r:id="rId5" imgW="2387520" imgH="838080" progId="Equation.3">
                  <p:embed/>
                </p:oleObj>
              </mc:Choice>
              <mc:Fallback>
                <p:oleObj name="公式" r:id="rId5" imgW="2387520" imgH="83808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765175"/>
                        <a:ext cx="7654925" cy="26892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509" name="Line 5">
            <a:extLst>
              <a:ext uri="{FF2B5EF4-FFF2-40B4-BE49-F238E27FC236}">
                <a16:creationId xmlns:a16="http://schemas.microsoft.com/office/drawing/2014/main" id="{5A0975BF-76C8-4A16-9383-FD88E710D722}"/>
              </a:ext>
            </a:extLst>
          </p:cNvPr>
          <p:cNvSpPr>
            <a:spLocks noChangeShapeType="1"/>
          </p:cNvSpPr>
          <p:nvPr/>
        </p:nvSpPr>
        <p:spPr bwMode="auto">
          <a:xfrm>
            <a:off x="2916238" y="908050"/>
            <a:ext cx="360362" cy="57626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0" name="Line 6">
            <a:extLst>
              <a:ext uri="{FF2B5EF4-FFF2-40B4-BE49-F238E27FC236}">
                <a16:creationId xmlns:a16="http://schemas.microsoft.com/office/drawing/2014/main" id="{A81DBE18-DCE4-4FAB-8C61-453E48227F03}"/>
              </a:ext>
            </a:extLst>
          </p:cNvPr>
          <p:cNvSpPr>
            <a:spLocks noChangeShapeType="1"/>
          </p:cNvSpPr>
          <p:nvPr/>
        </p:nvSpPr>
        <p:spPr bwMode="auto">
          <a:xfrm>
            <a:off x="5580063" y="836613"/>
            <a:ext cx="360362"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1" name="Line 7">
            <a:extLst>
              <a:ext uri="{FF2B5EF4-FFF2-40B4-BE49-F238E27FC236}">
                <a16:creationId xmlns:a16="http://schemas.microsoft.com/office/drawing/2014/main" id="{5F7DAC05-516C-4E30-B6F2-B1771D5D84C0}"/>
              </a:ext>
            </a:extLst>
          </p:cNvPr>
          <p:cNvSpPr>
            <a:spLocks noChangeShapeType="1"/>
          </p:cNvSpPr>
          <p:nvPr/>
        </p:nvSpPr>
        <p:spPr bwMode="auto">
          <a:xfrm>
            <a:off x="4716463" y="836613"/>
            <a:ext cx="360362" cy="5762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2" name="Line 8">
            <a:extLst>
              <a:ext uri="{FF2B5EF4-FFF2-40B4-BE49-F238E27FC236}">
                <a16:creationId xmlns:a16="http://schemas.microsoft.com/office/drawing/2014/main" id="{B38061FA-3DFE-42C3-88BF-02E0E51BDFAE}"/>
              </a:ext>
            </a:extLst>
          </p:cNvPr>
          <p:cNvSpPr>
            <a:spLocks noChangeShapeType="1"/>
          </p:cNvSpPr>
          <p:nvPr/>
        </p:nvSpPr>
        <p:spPr bwMode="auto">
          <a:xfrm>
            <a:off x="4067175" y="1557338"/>
            <a:ext cx="360363" cy="576262"/>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3" name="Line 9">
            <a:extLst>
              <a:ext uri="{FF2B5EF4-FFF2-40B4-BE49-F238E27FC236}">
                <a16:creationId xmlns:a16="http://schemas.microsoft.com/office/drawing/2014/main" id="{382A0307-F4EE-4998-8AEA-78C9A9E41F66}"/>
              </a:ext>
            </a:extLst>
          </p:cNvPr>
          <p:cNvSpPr>
            <a:spLocks noChangeShapeType="1"/>
          </p:cNvSpPr>
          <p:nvPr/>
        </p:nvSpPr>
        <p:spPr bwMode="auto">
          <a:xfrm>
            <a:off x="4211638" y="4630738"/>
            <a:ext cx="360362"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4" name="Line 10">
            <a:extLst>
              <a:ext uri="{FF2B5EF4-FFF2-40B4-BE49-F238E27FC236}">
                <a16:creationId xmlns:a16="http://schemas.microsoft.com/office/drawing/2014/main" id="{394CC8EE-F349-464F-9B7B-3BE9CCAA4A9C}"/>
              </a:ext>
            </a:extLst>
          </p:cNvPr>
          <p:cNvSpPr>
            <a:spLocks noChangeShapeType="1"/>
          </p:cNvSpPr>
          <p:nvPr/>
        </p:nvSpPr>
        <p:spPr bwMode="auto">
          <a:xfrm>
            <a:off x="1979613" y="4703763"/>
            <a:ext cx="360362" cy="576262"/>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7" name="Line 13">
            <a:extLst>
              <a:ext uri="{FF2B5EF4-FFF2-40B4-BE49-F238E27FC236}">
                <a16:creationId xmlns:a16="http://schemas.microsoft.com/office/drawing/2014/main" id="{CC793A42-24DC-4304-BA80-5D3BF5626D03}"/>
              </a:ext>
            </a:extLst>
          </p:cNvPr>
          <p:cNvSpPr>
            <a:spLocks noChangeShapeType="1"/>
          </p:cNvSpPr>
          <p:nvPr/>
        </p:nvSpPr>
        <p:spPr bwMode="auto">
          <a:xfrm>
            <a:off x="3563938" y="4703763"/>
            <a:ext cx="360362" cy="5762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49518" name="Line 14">
            <a:extLst>
              <a:ext uri="{FF2B5EF4-FFF2-40B4-BE49-F238E27FC236}">
                <a16:creationId xmlns:a16="http://schemas.microsoft.com/office/drawing/2014/main" id="{0962C279-B314-4D84-A1A7-11AC97761ABE}"/>
              </a:ext>
            </a:extLst>
          </p:cNvPr>
          <p:cNvSpPr>
            <a:spLocks noChangeShapeType="1"/>
          </p:cNvSpPr>
          <p:nvPr/>
        </p:nvSpPr>
        <p:spPr bwMode="auto">
          <a:xfrm>
            <a:off x="8388350" y="4703763"/>
            <a:ext cx="360363" cy="576262"/>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49509"/>
                                        </p:tgtEl>
                                        <p:attrNameLst>
                                          <p:attrName>style.visibility</p:attrName>
                                        </p:attrNameLst>
                                      </p:cBhvr>
                                      <p:to>
                                        <p:strVal val="visible"/>
                                      </p:to>
                                    </p:set>
                                    <p:animEffect transition="in" filter="slide(fromTop)">
                                      <p:cBhvr>
                                        <p:cTn id="7" dur="500"/>
                                        <p:tgtEl>
                                          <p:spTgt spid="149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49510"/>
                                        </p:tgtEl>
                                        <p:attrNameLst>
                                          <p:attrName>style.visibility</p:attrName>
                                        </p:attrNameLst>
                                      </p:cBhvr>
                                      <p:to>
                                        <p:strVal val="visible"/>
                                      </p:to>
                                    </p:set>
                                    <p:animEffect transition="in" filter="slide(fromTop)">
                                      <p:cBhvr>
                                        <p:cTn id="12" dur="500"/>
                                        <p:tgtEl>
                                          <p:spTgt spid="1495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Effect transition="in" filter="slide(fromTop)">
                                      <p:cBhvr>
                                        <p:cTn id="17" dur="500"/>
                                        <p:tgtEl>
                                          <p:spTgt spid="149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1" fill="hold" nodeType="clickEffect">
                                  <p:stCondLst>
                                    <p:cond delay="0"/>
                                  </p:stCondLst>
                                  <p:childTnLst>
                                    <p:set>
                                      <p:cBhvr>
                                        <p:cTn id="21" dur="1" fill="hold">
                                          <p:stCondLst>
                                            <p:cond delay="0"/>
                                          </p:stCondLst>
                                        </p:cTn>
                                        <p:tgtEl>
                                          <p:spTgt spid="149512"/>
                                        </p:tgtEl>
                                        <p:attrNameLst>
                                          <p:attrName>style.visibility</p:attrName>
                                        </p:attrNameLst>
                                      </p:cBhvr>
                                      <p:to>
                                        <p:strVal val="visible"/>
                                      </p:to>
                                    </p:set>
                                    <p:animEffect transition="in" filter="slide(fromTop)">
                                      <p:cBhvr>
                                        <p:cTn id="22" dur="500"/>
                                        <p:tgtEl>
                                          <p:spTgt spid="149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9507"/>
                                        </p:tgtEl>
                                        <p:attrNameLst>
                                          <p:attrName>style.visibility</p:attrName>
                                        </p:attrNameLst>
                                      </p:cBhvr>
                                      <p:to>
                                        <p:strVal val="visible"/>
                                      </p:to>
                                    </p:set>
                                    <p:animEffect transition="in" filter="box(in)">
                                      <p:cBhvr>
                                        <p:cTn id="27" dur="500"/>
                                        <p:tgtEl>
                                          <p:spTgt spid="1495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nodeType="clickEffect">
                                  <p:stCondLst>
                                    <p:cond delay="0"/>
                                  </p:stCondLst>
                                  <p:childTnLst>
                                    <p:set>
                                      <p:cBhvr>
                                        <p:cTn id="31" dur="1" fill="hold">
                                          <p:stCondLst>
                                            <p:cond delay="0"/>
                                          </p:stCondLst>
                                        </p:cTn>
                                        <p:tgtEl>
                                          <p:spTgt spid="149513"/>
                                        </p:tgtEl>
                                        <p:attrNameLst>
                                          <p:attrName>style.visibility</p:attrName>
                                        </p:attrNameLst>
                                      </p:cBhvr>
                                      <p:to>
                                        <p:strVal val="visible"/>
                                      </p:to>
                                    </p:set>
                                    <p:animEffect transition="in" filter="slide(fromTop)">
                                      <p:cBhvr>
                                        <p:cTn id="32" dur="500"/>
                                        <p:tgtEl>
                                          <p:spTgt spid="1495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nodeType="clickEffect">
                                  <p:stCondLst>
                                    <p:cond delay="0"/>
                                  </p:stCondLst>
                                  <p:childTnLst>
                                    <p:set>
                                      <p:cBhvr>
                                        <p:cTn id="36" dur="1" fill="hold">
                                          <p:stCondLst>
                                            <p:cond delay="0"/>
                                          </p:stCondLst>
                                        </p:cTn>
                                        <p:tgtEl>
                                          <p:spTgt spid="149514"/>
                                        </p:tgtEl>
                                        <p:attrNameLst>
                                          <p:attrName>style.visibility</p:attrName>
                                        </p:attrNameLst>
                                      </p:cBhvr>
                                      <p:to>
                                        <p:strVal val="visible"/>
                                      </p:to>
                                    </p:set>
                                    <p:animEffect transition="in" filter="slide(fromTop)">
                                      <p:cBhvr>
                                        <p:cTn id="37" dur="500"/>
                                        <p:tgtEl>
                                          <p:spTgt spid="1495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1" fill="hold" nodeType="clickEffect">
                                  <p:stCondLst>
                                    <p:cond delay="0"/>
                                  </p:stCondLst>
                                  <p:childTnLst>
                                    <p:set>
                                      <p:cBhvr>
                                        <p:cTn id="41" dur="1" fill="hold">
                                          <p:stCondLst>
                                            <p:cond delay="0"/>
                                          </p:stCondLst>
                                        </p:cTn>
                                        <p:tgtEl>
                                          <p:spTgt spid="149517"/>
                                        </p:tgtEl>
                                        <p:attrNameLst>
                                          <p:attrName>style.visibility</p:attrName>
                                        </p:attrNameLst>
                                      </p:cBhvr>
                                      <p:to>
                                        <p:strVal val="visible"/>
                                      </p:to>
                                    </p:set>
                                    <p:animEffect transition="in" filter="slide(fromTop)">
                                      <p:cBhvr>
                                        <p:cTn id="42" dur="500"/>
                                        <p:tgtEl>
                                          <p:spTgt spid="1495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nodeType="clickEffect">
                                  <p:stCondLst>
                                    <p:cond delay="0"/>
                                  </p:stCondLst>
                                  <p:childTnLst>
                                    <p:set>
                                      <p:cBhvr>
                                        <p:cTn id="46" dur="1" fill="hold">
                                          <p:stCondLst>
                                            <p:cond delay="0"/>
                                          </p:stCondLst>
                                        </p:cTn>
                                        <p:tgtEl>
                                          <p:spTgt spid="149518"/>
                                        </p:tgtEl>
                                        <p:attrNameLst>
                                          <p:attrName>style.visibility</p:attrName>
                                        </p:attrNameLst>
                                      </p:cBhvr>
                                      <p:to>
                                        <p:strVal val="visible"/>
                                      </p:to>
                                    </p:set>
                                    <p:animEffect transition="in" filter="slide(fromTop)">
                                      <p:cBhvr>
                                        <p:cTn id="47" dur="500"/>
                                        <p:tgtEl>
                                          <p:spTgt spid="149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E2439447-D289-4BEA-862B-449E6ECAA621}"/>
              </a:ext>
            </a:extLst>
          </p:cNvPr>
          <p:cNvSpPr>
            <a:spLocks noGrp="1"/>
          </p:cNvSpPr>
          <p:nvPr>
            <p:ph type="sldNum" sz="quarter" idx="12"/>
          </p:nvPr>
        </p:nvSpPr>
        <p:spPr/>
        <p:txBody>
          <a:bodyPr/>
          <a:lstStyle/>
          <a:p>
            <a:fld id="{44D2D326-21A6-4568-A083-0D258BCC083B}" type="slidenum">
              <a:rPr lang="zh-CN" altLang="en-US"/>
              <a:pPr/>
              <a:t>11</a:t>
            </a:fld>
            <a:endParaRPr lang="en-US" altLang="zh-CN"/>
          </a:p>
        </p:txBody>
      </p:sp>
      <p:sp>
        <p:nvSpPr>
          <p:cNvPr id="428036" name="Text Box 4">
            <a:extLst>
              <a:ext uri="{FF2B5EF4-FFF2-40B4-BE49-F238E27FC236}">
                <a16:creationId xmlns:a16="http://schemas.microsoft.com/office/drawing/2014/main" id="{42E174AB-E05E-4128-94B3-F67813737EAE}"/>
              </a:ext>
            </a:extLst>
          </p:cNvPr>
          <p:cNvSpPr txBox="1">
            <a:spLocks noChangeArrowheads="1"/>
          </p:cNvSpPr>
          <p:nvPr/>
        </p:nvSpPr>
        <p:spPr bwMode="auto">
          <a:xfrm>
            <a:off x="144463" y="63500"/>
            <a:ext cx="26273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zh-CN" altLang="en-US" u="none">
                <a:ea typeface="宋体" panose="02010600030101010101" pitchFamily="2" charset="-122"/>
              </a:rPr>
              <a:t>例</a:t>
            </a:r>
            <a:r>
              <a:rPr lang="en-US" altLang="zh-CN" u="none">
                <a:ea typeface="宋体" panose="02010600030101010101" pitchFamily="2" charset="-122"/>
              </a:rPr>
              <a:t>3.1 </a:t>
            </a:r>
            <a:r>
              <a:rPr lang="zh-CN" altLang="en-US" u="none">
                <a:ea typeface="宋体" panose="02010600030101010101" pitchFamily="2" charset="-122"/>
              </a:rPr>
              <a:t>解：</a:t>
            </a:r>
            <a:endParaRPr lang="en-US" altLang="zh-CN" u="none">
              <a:ea typeface="宋体" panose="02010600030101010101" pitchFamily="2" charset="-122"/>
              <a:sym typeface="Symbol" panose="05050102010706020507" pitchFamily="18" charset="2"/>
            </a:endParaRPr>
          </a:p>
        </p:txBody>
      </p:sp>
      <p:graphicFrame>
        <p:nvGraphicFramePr>
          <p:cNvPr id="428037" name="Object 5">
            <a:extLst>
              <a:ext uri="{FF2B5EF4-FFF2-40B4-BE49-F238E27FC236}">
                <a16:creationId xmlns:a16="http://schemas.microsoft.com/office/drawing/2014/main" id="{6DE1478A-F65C-42DF-8FA1-9DA699BAD405}"/>
              </a:ext>
            </a:extLst>
          </p:cNvPr>
          <p:cNvGraphicFramePr>
            <a:graphicFrameLocks noChangeAspect="1"/>
          </p:cNvGraphicFramePr>
          <p:nvPr/>
        </p:nvGraphicFramePr>
        <p:xfrm>
          <a:off x="179388" y="908050"/>
          <a:ext cx="8785225" cy="3727450"/>
        </p:xfrm>
        <a:graphic>
          <a:graphicData uri="http://schemas.openxmlformats.org/presentationml/2006/ole">
            <mc:AlternateContent xmlns:mc="http://schemas.openxmlformats.org/markup-compatibility/2006">
              <mc:Choice xmlns:v="urn:schemas-microsoft-com:vml" Requires="v">
                <p:oleObj spid="_x0000_s428038" name="公式" r:id="rId3" imgW="2336760" imgH="990360" progId="Equation.3">
                  <p:embed/>
                </p:oleObj>
              </mc:Choice>
              <mc:Fallback>
                <p:oleObj name="公式" r:id="rId3" imgW="2336760" imgH="9903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908050"/>
                        <a:ext cx="8785225" cy="37274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28037"/>
                                        </p:tgtEl>
                                        <p:attrNameLst>
                                          <p:attrName>style.visibility</p:attrName>
                                        </p:attrNameLst>
                                      </p:cBhvr>
                                      <p:to>
                                        <p:strVal val="visible"/>
                                      </p:to>
                                    </p:set>
                                    <p:animEffect transition="in" filter="box(in)">
                                      <p:cBhvr>
                                        <p:cTn id="7" dur="500"/>
                                        <p:tgtEl>
                                          <p:spTgt spid="428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6205EADA-21D7-4F62-8647-2221CA0E9FCE}"/>
              </a:ext>
            </a:extLst>
          </p:cNvPr>
          <p:cNvSpPr>
            <a:spLocks noGrp="1"/>
          </p:cNvSpPr>
          <p:nvPr>
            <p:ph type="sldNum" sz="quarter" idx="12"/>
          </p:nvPr>
        </p:nvSpPr>
        <p:spPr/>
        <p:txBody>
          <a:bodyPr/>
          <a:lstStyle/>
          <a:p>
            <a:fld id="{45776DDD-95B4-4E86-AC15-EE5CC32EFF11}" type="slidenum">
              <a:rPr lang="zh-CN" altLang="en-US"/>
              <a:pPr/>
              <a:t>12</a:t>
            </a:fld>
            <a:endParaRPr lang="en-US" altLang="zh-CN"/>
          </a:p>
        </p:txBody>
      </p:sp>
      <p:sp>
        <p:nvSpPr>
          <p:cNvPr id="444420" name="Rectangle 4">
            <a:extLst>
              <a:ext uri="{FF2B5EF4-FFF2-40B4-BE49-F238E27FC236}">
                <a16:creationId xmlns:a16="http://schemas.microsoft.com/office/drawing/2014/main" id="{945A2354-F4B7-49BF-9089-9605F311ADE4}"/>
              </a:ext>
            </a:extLst>
          </p:cNvPr>
          <p:cNvSpPr>
            <a:spLocks noChangeArrowheads="1"/>
          </p:cNvSpPr>
          <p:nvPr/>
        </p:nvSpPr>
        <p:spPr bwMode="auto">
          <a:xfrm>
            <a:off x="323850" y="1052513"/>
            <a:ext cx="8424863"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1"/>
              </a:buClr>
              <a:buSzPct val="75000"/>
              <a:buFont typeface="Wingdings" panose="05000000000000000000" pitchFamily="2" charset="2"/>
              <a:buNone/>
            </a:pPr>
            <a:r>
              <a:rPr lang="zh-CN" altLang="en-US" sz="3600" u="none">
                <a:ea typeface="楷体_GB2312" pitchFamily="49" charset="-122"/>
                <a:cs typeface="Times New Roman" panose="02020603050405020304" pitchFamily="18" charset="0"/>
              </a:rPr>
              <a:t>溶液有两大类性质：</a:t>
            </a:r>
          </a:p>
          <a:p>
            <a:pPr algn="just">
              <a:spcBef>
                <a:spcPct val="20000"/>
              </a:spcBef>
              <a:buClr>
                <a:schemeClr val="tx1"/>
              </a:buClr>
              <a:buSzPct val="75000"/>
              <a:buFont typeface="Wingdings" panose="05000000000000000000" pitchFamily="2" charset="2"/>
              <a:buNone/>
            </a:pPr>
            <a:r>
              <a:rPr lang="en-US" altLang="zh-CN" sz="3600" u="none">
                <a:ea typeface="楷体_GB2312" pitchFamily="49" charset="-122"/>
                <a:cs typeface="Times New Roman" panose="02020603050405020304" pitchFamily="18" charset="0"/>
              </a:rPr>
              <a:t>1) </a:t>
            </a:r>
            <a:r>
              <a:rPr lang="zh-CN" altLang="en-US" sz="3600" u="none">
                <a:solidFill>
                  <a:srgbClr val="0000FF"/>
                </a:solidFill>
                <a:ea typeface="楷体_GB2312" pitchFamily="49" charset="-122"/>
                <a:cs typeface="Times New Roman" panose="02020603050405020304" pitchFamily="18" charset="0"/>
              </a:rPr>
              <a:t>与溶液中溶质的本性有关</a:t>
            </a:r>
            <a:r>
              <a:rPr lang="zh-CN" altLang="en-US" sz="3600" u="none">
                <a:ea typeface="楷体_GB2312" pitchFamily="49" charset="-122"/>
                <a:cs typeface="Times New Roman" panose="02020603050405020304" pitchFamily="18" charset="0"/>
              </a:rPr>
              <a:t>：溶液的颜色、比重、酸碱性和导电性等；</a:t>
            </a:r>
          </a:p>
          <a:p>
            <a:pPr algn="just">
              <a:spcBef>
                <a:spcPct val="20000"/>
              </a:spcBef>
              <a:buClr>
                <a:schemeClr val="tx1"/>
              </a:buClr>
              <a:buSzPct val="75000"/>
              <a:buFont typeface="Wingdings" panose="05000000000000000000" pitchFamily="2" charset="2"/>
              <a:buNone/>
            </a:pPr>
            <a:r>
              <a:rPr lang="en-US" altLang="zh-CN" sz="3600" u="none">
                <a:ea typeface="楷体_GB2312" pitchFamily="49" charset="-122"/>
                <a:cs typeface="Times New Roman" panose="02020603050405020304" pitchFamily="18" charset="0"/>
              </a:rPr>
              <a:t>2) </a:t>
            </a:r>
            <a:r>
              <a:rPr lang="zh-CN" altLang="en-US" sz="3600" u="none">
                <a:solidFill>
                  <a:srgbClr val="0000FF"/>
                </a:solidFill>
                <a:ea typeface="楷体_GB2312" pitchFamily="49" charset="-122"/>
                <a:cs typeface="Times New Roman" panose="02020603050405020304" pitchFamily="18" charset="0"/>
              </a:rPr>
              <a:t>与溶液中溶质的独立质点数有关</a:t>
            </a:r>
            <a:r>
              <a:rPr lang="en-US" altLang="zh-CN" sz="3600" u="none">
                <a:ea typeface="楷体_GB2312" pitchFamily="49" charset="-122"/>
                <a:cs typeface="Times New Roman" panose="02020603050405020304" pitchFamily="18" charset="0"/>
              </a:rPr>
              <a:t>,</a:t>
            </a:r>
            <a:r>
              <a:rPr lang="zh-CN" altLang="en-US" sz="3600" u="none">
                <a:ea typeface="楷体_GB2312" pitchFamily="49" charset="-122"/>
                <a:cs typeface="Times New Roman" panose="02020603050405020304" pitchFamily="18" charset="0"/>
              </a:rPr>
              <a:t>而与溶质的本身性质无关</a:t>
            </a:r>
            <a:r>
              <a:rPr lang="en-US" altLang="zh-CN" sz="3600" u="none">
                <a:ea typeface="楷体_GB2312" pitchFamily="49" charset="-122"/>
                <a:cs typeface="Times New Roman" panose="02020603050405020304" pitchFamily="18" charset="0"/>
              </a:rPr>
              <a:t>——</a:t>
            </a:r>
            <a:r>
              <a:rPr lang="zh-CN" altLang="en-US" sz="3600" u="none">
                <a:solidFill>
                  <a:srgbClr val="0000FF"/>
                </a:solidFill>
                <a:ea typeface="楷体_GB2312" pitchFamily="49" charset="-122"/>
                <a:cs typeface="Times New Roman" panose="02020603050405020304" pitchFamily="18" charset="0"/>
              </a:rPr>
              <a:t>溶液的依数性</a:t>
            </a:r>
            <a:r>
              <a:rPr lang="en-US" altLang="zh-CN" sz="3600" u="none">
                <a:ea typeface="楷体_GB2312" pitchFamily="49" charset="-122"/>
                <a:cs typeface="Times New Roman" panose="02020603050405020304" pitchFamily="18" charset="0"/>
              </a:rPr>
              <a:t>(</a:t>
            </a:r>
            <a:r>
              <a:rPr lang="en-US" altLang="en-US" sz="3600" u="none">
                <a:ea typeface="楷体_GB2312" pitchFamily="49" charset="-122"/>
                <a:cs typeface="Times New Roman" panose="02020603050405020304" pitchFamily="18" charset="0"/>
              </a:rPr>
              <a:t>colligative properties</a:t>
            </a:r>
            <a:r>
              <a:rPr lang="en-US" altLang="zh-CN" sz="3600" u="none">
                <a:ea typeface="楷体_GB2312" pitchFamily="49" charset="-122"/>
                <a:cs typeface="Times New Roman" panose="02020603050405020304" pitchFamily="18" charset="0"/>
              </a:rPr>
              <a:t>)</a:t>
            </a:r>
            <a:r>
              <a:rPr lang="zh-CN" altLang="en-US" sz="3600" u="none">
                <a:ea typeface="楷体_GB2312" pitchFamily="49" charset="-122"/>
                <a:cs typeface="Times New Roman" panose="02020603050405020304" pitchFamily="18" charset="0"/>
              </a:rPr>
              <a:t>：如溶液的蒸气压、凝固点、沸点和渗透压等。</a:t>
            </a:r>
          </a:p>
        </p:txBody>
      </p:sp>
      <p:sp>
        <p:nvSpPr>
          <p:cNvPr id="444422" name="Rectangle 6">
            <a:extLst>
              <a:ext uri="{FF2B5EF4-FFF2-40B4-BE49-F238E27FC236}">
                <a16:creationId xmlns:a16="http://schemas.microsoft.com/office/drawing/2014/main" id="{34653969-A55A-48B0-B3DB-3C097E16DC0C}"/>
              </a:ext>
            </a:extLst>
          </p:cNvPr>
          <p:cNvSpPr>
            <a:spLocks noChangeArrowheads="1"/>
          </p:cNvSpPr>
          <p:nvPr/>
        </p:nvSpPr>
        <p:spPr bwMode="auto">
          <a:xfrm>
            <a:off x="250825" y="260350"/>
            <a:ext cx="6407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0000"/>
              </a:spcBef>
              <a:buFont typeface="Wingdings" panose="05000000000000000000" pitchFamily="2" charset="2"/>
              <a:buNone/>
            </a:pPr>
            <a:r>
              <a:rPr lang="en-US" altLang="zh-CN" sz="4000" u="none">
                <a:ea typeface="楷体_GB2312" pitchFamily="49" charset="-122"/>
              </a:rPr>
              <a:t>3.1.2 </a:t>
            </a:r>
            <a:r>
              <a:rPr lang="zh-CN" altLang="en-US" sz="4000" u="none">
                <a:ea typeface="楷体_GB2312" pitchFamily="49" charset="-122"/>
              </a:rPr>
              <a:t>非电解质稀溶液的通性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4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94525853-CB13-41E0-BE11-B7FE37F92A63}"/>
              </a:ext>
            </a:extLst>
          </p:cNvPr>
          <p:cNvSpPr>
            <a:spLocks noGrp="1"/>
          </p:cNvSpPr>
          <p:nvPr>
            <p:ph type="sldNum" sz="quarter" idx="12"/>
          </p:nvPr>
        </p:nvSpPr>
        <p:spPr/>
        <p:txBody>
          <a:bodyPr/>
          <a:lstStyle/>
          <a:p>
            <a:fld id="{F9F20D82-ACEF-49C0-BA50-F42BB0A87207}" type="slidenum">
              <a:rPr lang="zh-CN" altLang="en-US"/>
              <a:pPr/>
              <a:t>13</a:t>
            </a:fld>
            <a:endParaRPr lang="en-US" altLang="zh-CN"/>
          </a:p>
        </p:txBody>
      </p:sp>
      <p:sp>
        <p:nvSpPr>
          <p:cNvPr id="443394" name="Text Box 2">
            <a:extLst>
              <a:ext uri="{FF2B5EF4-FFF2-40B4-BE49-F238E27FC236}">
                <a16:creationId xmlns:a16="http://schemas.microsoft.com/office/drawing/2014/main" id="{9F57107D-B6D7-4940-9406-07AEF264CC70}"/>
              </a:ext>
            </a:extLst>
          </p:cNvPr>
          <p:cNvSpPr txBox="1">
            <a:spLocks noChangeArrowheads="1"/>
          </p:cNvSpPr>
          <p:nvPr/>
        </p:nvSpPr>
        <p:spPr bwMode="auto">
          <a:xfrm>
            <a:off x="395288" y="908050"/>
            <a:ext cx="8569325" cy="311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tx1"/>
              </a:buClr>
              <a:buSzPct val="75000"/>
              <a:buFont typeface="Wingdings" panose="05000000000000000000" pitchFamily="2" charset="2"/>
              <a:buChar char="l"/>
            </a:pPr>
            <a:r>
              <a:rPr lang="zh-CN" altLang="en-US" sz="3600" u="none">
                <a:ea typeface="楷体_GB2312" pitchFamily="49" charset="-122"/>
              </a:rPr>
              <a:t> 难挥发的非电解质稀溶液有一定的</a:t>
            </a:r>
            <a:r>
              <a:rPr lang="zh-CN" altLang="en-US" sz="3600" u="none">
                <a:solidFill>
                  <a:schemeClr val="accent2"/>
                </a:solidFill>
                <a:ea typeface="楷体_GB2312" pitchFamily="49" charset="-122"/>
              </a:rPr>
              <a:t>共同性</a:t>
            </a:r>
            <a:r>
              <a:rPr lang="zh-CN" altLang="en-US" sz="3600" u="none">
                <a:ea typeface="楷体_GB2312" pitchFamily="49" charset="-122"/>
              </a:rPr>
              <a:t>和</a:t>
            </a:r>
            <a:r>
              <a:rPr lang="zh-CN" altLang="en-US" sz="3600" u="none">
                <a:solidFill>
                  <a:schemeClr val="accent2"/>
                </a:solidFill>
                <a:ea typeface="楷体_GB2312" pitchFamily="49" charset="-122"/>
              </a:rPr>
              <a:t>规律性</a:t>
            </a:r>
            <a:r>
              <a:rPr lang="zh-CN" altLang="en-US" sz="3600" u="none">
                <a:ea typeface="楷体_GB2312" pitchFamily="49" charset="-122"/>
              </a:rPr>
              <a:t>，该类性质与一定量溶剂中所溶解溶质的数量成正比，而与溶质的本性无关，故称</a:t>
            </a:r>
            <a:r>
              <a:rPr lang="zh-CN" altLang="en-US" sz="3600" u="none">
                <a:solidFill>
                  <a:srgbClr val="0000FF"/>
                </a:solidFill>
                <a:ea typeface="楷体_GB2312" pitchFamily="49" charset="-122"/>
              </a:rPr>
              <a:t>稀溶液的通性</a:t>
            </a:r>
            <a:r>
              <a:rPr lang="zh-CN" altLang="en-US" sz="3600" u="none">
                <a:ea typeface="楷体_GB2312" pitchFamily="49" charset="-122"/>
              </a:rPr>
              <a:t>，或称为</a:t>
            </a:r>
            <a:r>
              <a:rPr lang="zh-CN" altLang="en-US" sz="3600" u="none">
                <a:solidFill>
                  <a:srgbClr val="0000FF"/>
                </a:solidFill>
                <a:ea typeface="楷体_GB2312" pitchFamily="49" charset="-122"/>
              </a:rPr>
              <a:t>依数性</a:t>
            </a:r>
            <a:r>
              <a:rPr lang="en-US" altLang="zh-CN" sz="3600" u="none">
                <a:ea typeface="楷体_GB2312" pitchFamily="49" charset="-122"/>
              </a:rPr>
              <a:t>(</a:t>
            </a:r>
            <a:r>
              <a:rPr lang="en-US" altLang="en-US" sz="3600" u="none">
                <a:ea typeface="楷体_GB2312" pitchFamily="49" charset="-122"/>
              </a:rPr>
              <a:t>colligative properties</a:t>
            </a:r>
            <a:r>
              <a:rPr lang="en-US" altLang="zh-CN" sz="3600" u="none">
                <a:ea typeface="楷体_GB2312" pitchFamily="49" charset="-122"/>
              </a:rPr>
              <a:t>)</a:t>
            </a:r>
            <a:r>
              <a:rPr lang="zh-CN" altLang="en-US" sz="3600" u="none">
                <a:solidFill>
                  <a:schemeClr val="accent2"/>
                </a:solidFill>
                <a:ea typeface="楷体_GB2312" pitchFamily="49" charset="-122"/>
              </a:rPr>
              <a:t> </a:t>
            </a:r>
            <a:endParaRPr lang="zh-CN" altLang="en-US" sz="3600" u="none">
              <a:ea typeface="楷体_GB2312" pitchFamily="49" charset="-122"/>
            </a:endParaRPr>
          </a:p>
        </p:txBody>
      </p:sp>
      <p:sp>
        <p:nvSpPr>
          <p:cNvPr id="443395" name="Text Box 3">
            <a:extLst>
              <a:ext uri="{FF2B5EF4-FFF2-40B4-BE49-F238E27FC236}">
                <a16:creationId xmlns:a16="http://schemas.microsoft.com/office/drawing/2014/main" id="{DE802AFC-A2E7-4968-B07D-9605C465CA96}"/>
              </a:ext>
            </a:extLst>
          </p:cNvPr>
          <p:cNvSpPr txBox="1">
            <a:spLocks noChangeArrowheads="1"/>
          </p:cNvSpPr>
          <p:nvPr/>
        </p:nvSpPr>
        <p:spPr bwMode="auto">
          <a:xfrm>
            <a:off x="323850" y="4221163"/>
            <a:ext cx="85693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buFontTx/>
              <a:buChar char="•"/>
            </a:pPr>
            <a:r>
              <a:rPr lang="zh-CN" altLang="en-US" sz="4000" u="none">
                <a:ea typeface="楷体_GB2312" pitchFamily="49" charset="-122"/>
              </a:rPr>
              <a:t>包括</a:t>
            </a:r>
            <a:r>
              <a:rPr lang="zh-CN" altLang="en-US" sz="4000" u="none">
                <a:solidFill>
                  <a:srgbClr val="0000FF"/>
                </a:solidFill>
                <a:ea typeface="楷体_GB2312" pitchFamily="49" charset="-122"/>
              </a:rPr>
              <a:t>稀溶液的蒸气压下降、沸点升高、凝固点降低和稀溶液的渗透压</a:t>
            </a:r>
            <a:r>
              <a:rPr lang="en-US" altLang="zh-CN" sz="4000" u="none">
                <a:ea typeface="楷体_GB2312" pitchFamily="49" charset="-122"/>
              </a:rPr>
              <a:t>(</a:t>
            </a:r>
            <a:r>
              <a:rPr lang="zh-CN" altLang="en-US" sz="4000" u="none">
                <a:ea typeface="楷体_GB2312" pitchFamily="49" charset="-122"/>
              </a:rPr>
              <a:t>与纯溶剂比较</a:t>
            </a:r>
            <a:r>
              <a:rPr lang="en-US" altLang="zh-CN" sz="4000" u="none">
                <a:ea typeface="楷体_GB2312" pitchFamily="49" charset="-122"/>
              </a:rPr>
              <a:t>)</a:t>
            </a:r>
            <a:r>
              <a:rPr lang="zh-CN" altLang="en-US" sz="4000" u="none">
                <a:ea typeface="楷体_GB2312" pitchFamily="49" charset="-122"/>
              </a:rPr>
              <a:t>。</a:t>
            </a:r>
          </a:p>
        </p:txBody>
      </p:sp>
      <p:sp>
        <p:nvSpPr>
          <p:cNvPr id="443396" name="Text Box 4">
            <a:extLst>
              <a:ext uri="{FF2B5EF4-FFF2-40B4-BE49-F238E27FC236}">
                <a16:creationId xmlns:a16="http://schemas.microsoft.com/office/drawing/2014/main" id="{A6562AAE-1397-48DC-B571-AB471D7B0029}"/>
              </a:ext>
            </a:extLst>
          </p:cNvPr>
          <p:cNvSpPr txBox="1">
            <a:spLocks noChangeArrowheads="1"/>
          </p:cNvSpPr>
          <p:nvPr/>
        </p:nvSpPr>
        <p:spPr bwMode="auto">
          <a:xfrm>
            <a:off x="684213" y="115888"/>
            <a:ext cx="7696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FontTx/>
              <a:buNone/>
            </a:pPr>
            <a:r>
              <a:rPr lang="zh-CN" altLang="en-US" u="none"/>
              <a:t>稀溶液的依数性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3395"/>
                                        </p:tgtEl>
                                        <p:attrNameLst>
                                          <p:attrName>style.visibility</p:attrName>
                                        </p:attrNameLst>
                                      </p:cBhvr>
                                      <p:to>
                                        <p:strVal val="visible"/>
                                      </p:to>
                                    </p:set>
                                    <p:anim calcmode="lin" valueType="num">
                                      <p:cBhvr additive="base">
                                        <p:cTn id="7" dur="500" fill="hold"/>
                                        <p:tgtEl>
                                          <p:spTgt spid="443395"/>
                                        </p:tgtEl>
                                        <p:attrNameLst>
                                          <p:attrName>ppt_x</p:attrName>
                                        </p:attrNameLst>
                                      </p:cBhvr>
                                      <p:tavLst>
                                        <p:tav tm="0">
                                          <p:val>
                                            <p:strVal val="0-#ppt_w/2"/>
                                          </p:val>
                                        </p:tav>
                                        <p:tav tm="100000">
                                          <p:val>
                                            <p:strVal val="#ppt_x"/>
                                          </p:val>
                                        </p:tav>
                                      </p:tavLst>
                                    </p:anim>
                                    <p:anim calcmode="lin" valueType="num">
                                      <p:cBhvr additive="base">
                                        <p:cTn id="8" dur="500" fill="hold"/>
                                        <p:tgtEl>
                                          <p:spTgt spid="4433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CFB642C0-F79C-4719-805B-250E5E9147F1}"/>
              </a:ext>
            </a:extLst>
          </p:cNvPr>
          <p:cNvSpPr>
            <a:spLocks noGrp="1"/>
          </p:cNvSpPr>
          <p:nvPr>
            <p:ph type="sldNum" sz="quarter" idx="12"/>
          </p:nvPr>
        </p:nvSpPr>
        <p:spPr/>
        <p:txBody>
          <a:bodyPr/>
          <a:lstStyle/>
          <a:p>
            <a:fld id="{0FF06580-AA75-4430-B045-BE67A7E5856A}" type="slidenum">
              <a:rPr lang="zh-CN" altLang="en-US"/>
              <a:pPr/>
              <a:t>14</a:t>
            </a:fld>
            <a:endParaRPr lang="en-US" altLang="zh-CN"/>
          </a:p>
        </p:txBody>
      </p:sp>
      <p:sp>
        <p:nvSpPr>
          <p:cNvPr id="446467" name="Text Box 3">
            <a:extLst>
              <a:ext uri="{FF2B5EF4-FFF2-40B4-BE49-F238E27FC236}">
                <a16:creationId xmlns:a16="http://schemas.microsoft.com/office/drawing/2014/main" id="{9239CDA8-5C68-4A55-B9EF-9BA2E8E111F0}"/>
              </a:ext>
            </a:extLst>
          </p:cNvPr>
          <p:cNvSpPr txBox="1">
            <a:spLocks noChangeArrowheads="1"/>
          </p:cNvSpPr>
          <p:nvPr/>
        </p:nvSpPr>
        <p:spPr bwMode="auto">
          <a:xfrm>
            <a:off x="179388" y="836613"/>
            <a:ext cx="8496300"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buFontTx/>
              <a:buNone/>
            </a:pPr>
            <a:r>
              <a:rPr lang="en-US" altLang="zh-CN" sz="3600" u="none">
                <a:solidFill>
                  <a:srgbClr val="000066"/>
                </a:solidFill>
                <a:ea typeface="楷体_GB2312" pitchFamily="49" charset="-122"/>
              </a:rPr>
              <a:t>(1) </a:t>
            </a:r>
            <a:r>
              <a:rPr lang="zh-CN" altLang="en-US" sz="3600" u="none">
                <a:solidFill>
                  <a:srgbClr val="000066"/>
                </a:solidFill>
                <a:ea typeface="楷体_GB2312" pitchFamily="49" charset="-122"/>
              </a:rPr>
              <a:t>纯溶剂的饱和蒸气压</a:t>
            </a:r>
            <a:r>
              <a:rPr lang="en-US" altLang="zh-CN" sz="3600" u="none">
                <a:solidFill>
                  <a:srgbClr val="000066"/>
                </a:solidFill>
                <a:ea typeface="楷体_GB2312" pitchFamily="49" charset="-122"/>
              </a:rPr>
              <a:t>(</a:t>
            </a:r>
            <a:r>
              <a:rPr lang="en-US" altLang="zh-CN" sz="3600" i="1" u="none">
                <a:solidFill>
                  <a:srgbClr val="000066"/>
                </a:solidFill>
                <a:ea typeface="楷体_GB2312" pitchFamily="49" charset="-122"/>
              </a:rPr>
              <a:t>p</a:t>
            </a:r>
            <a:r>
              <a:rPr lang="en-US" altLang="zh-CN" sz="3600" u="none" baseline="-25000">
                <a:solidFill>
                  <a:srgbClr val="000066"/>
                </a:solidFill>
                <a:ea typeface="楷体_GB2312" pitchFamily="49" charset="-122"/>
              </a:rPr>
              <a:t>A</a:t>
            </a:r>
            <a:r>
              <a:rPr lang="en-US" altLang="zh-CN" sz="3600" u="none">
                <a:solidFill>
                  <a:srgbClr val="000066"/>
                </a:solidFill>
                <a:ea typeface="楷体_GB2312" pitchFamily="49" charset="-122"/>
              </a:rPr>
              <a:t>*)</a:t>
            </a:r>
            <a:r>
              <a:rPr lang="zh-CN" altLang="en-US" sz="3600" u="none">
                <a:solidFill>
                  <a:srgbClr val="000066"/>
                </a:solidFill>
                <a:ea typeface="楷体_GB2312" pitchFamily="49" charset="-122"/>
              </a:rPr>
              <a:t>：在一定温度下，液体及其蒸气达到相平衡时，蒸气所具有的压力称为该温度下液体的饱和蒸气压，简称蒸气压。</a:t>
            </a:r>
            <a:endParaRPr lang="zh-CN" altLang="en-US" sz="3600" u="none">
              <a:latin typeface="楷体_GB2312" pitchFamily="49" charset="-122"/>
              <a:ea typeface="楷体_GB2312" pitchFamily="49" charset="-122"/>
            </a:endParaRPr>
          </a:p>
        </p:txBody>
      </p:sp>
      <p:sp>
        <p:nvSpPr>
          <p:cNvPr id="446470" name="Text Box 6">
            <a:extLst>
              <a:ext uri="{FF2B5EF4-FFF2-40B4-BE49-F238E27FC236}">
                <a16:creationId xmlns:a16="http://schemas.microsoft.com/office/drawing/2014/main" id="{E9B4D7D2-6A12-4305-9B22-B619CEACC772}"/>
              </a:ext>
            </a:extLst>
          </p:cNvPr>
          <p:cNvSpPr txBox="1">
            <a:spLocks noChangeArrowheads="1"/>
          </p:cNvSpPr>
          <p:nvPr/>
        </p:nvSpPr>
        <p:spPr bwMode="auto">
          <a:xfrm>
            <a:off x="179388" y="188913"/>
            <a:ext cx="624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en-US" altLang="zh-CN" u="none">
                <a:solidFill>
                  <a:srgbClr val="0000FF"/>
                </a:solidFill>
              </a:rPr>
              <a:t>1. </a:t>
            </a:r>
            <a:r>
              <a:rPr lang="zh-CN" altLang="en-US" u="none">
                <a:solidFill>
                  <a:srgbClr val="0000FF"/>
                </a:solidFill>
              </a:rPr>
              <a:t>溶液的蒸气压下降</a:t>
            </a:r>
          </a:p>
        </p:txBody>
      </p:sp>
      <p:pic>
        <p:nvPicPr>
          <p:cNvPr id="446471" name="Picture 7" descr="3-1[1]">
            <a:extLst>
              <a:ext uri="{FF2B5EF4-FFF2-40B4-BE49-F238E27FC236}">
                <a16:creationId xmlns:a16="http://schemas.microsoft.com/office/drawing/2014/main" id="{6B3EE853-18CB-4844-8144-77A1C5389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3064" b="10300"/>
          <a:stretch>
            <a:fillRect/>
          </a:stretch>
        </p:blipFill>
        <p:spPr bwMode="auto">
          <a:xfrm>
            <a:off x="755650" y="2924175"/>
            <a:ext cx="7416800" cy="2108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46472" name="Object 8">
            <a:extLst>
              <a:ext uri="{FF2B5EF4-FFF2-40B4-BE49-F238E27FC236}">
                <a16:creationId xmlns:a16="http://schemas.microsoft.com/office/drawing/2014/main" id="{E888CE71-AFD7-41E2-BB8A-BE2DC60D32F3}"/>
              </a:ext>
            </a:extLst>
          </p:cNvPr>
          <p:cNvGraphicFramePr>
            <a:graphicFrameLocks noChangeAspect="1"/>
          </p:cNvGraphicFramePr>
          <p:nvPr>
            <p:ph/>
          </p:nvPr>
        </p:nvGraphicFramePr>
        <p:xfrm>
          <a:off x="2124075" y="5229225"/>
          <a:ext cx="4391025" cy="1169988"/>
        </p:xfrm>
        <a:graphic>
          <a:graphicData uri="http://schemas.openxmlformats.org/presentationml/2006/ole">
            <mc:AlternateContent xmlns:mc="http://schemas.openxmlformats.org/markup-compatibility/2006">
              <mc:Choice xmlns:v="urn:schemas-microsoft-com:vml" Requires="v">
                <p:oleObj spid="_x0000_s446474" name="CS ChemDraw Drawing" r:id="rId4" imgW="3365280" imgH="896400" progId="ChemDraw.Document.5.0">
                  <p:embed/>
                </p:oleObj>
              </mc:Choice>
              <mc:Fallback>
                <p:oleObj name="CS ChemDraw Drawing" r:id="rId4" imgW="3365280" imgH="896400" progId="ChemDraw.Document.5.0">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5229225"/>
                        <a:ext cx="439102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6471"/>
                                        </p:tgtEl>
                                        <p:attrNameLst>
                                          <p:attrName>style.visibility</p:attrName>
                                        </p:attrNameLst>
                                      </p:cBhvr>
                                      <p:to>
                                        <p:strVal val="visible"/>
                                      </p:to>
                                    </p:set>
                                    <p:animEffect transition="in" filter="blinds(horizontal)">
                                      <p:cBhvr>
                                        <p:cTn id="7" dur="500"/>
                                        <p:tgtEl>
                                          <p:spTgt spid="446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46472"/>
                                        </p:tgtEl>
                                        <p:attrNameLst>
                                          <p:attrName>style.visibility</p:attrName>
                                        </p:attrNameLst>
                                      </p:cBhvr>
                                      <p:to>
                                        <p:strVal val="visible"/>
                                      </p:to>
                                    </p:set>
                                    <p:anim calcmode="lin" valueType="num">
                                      <p:cBhvr additive="base">
                                        <p:cTn id="12" dur="500" fill="hold"/>
                                        <p:tgtEl>
                                          <p:spTgt spid="446472"/>
                                        </p:tgtEl>
                                        <p:attrNameLst>
                                          <p:attrName>ppt_x</p:attrName>
                                        </p:attrNameLst>
                                      </p:cBhvr>
                                      <p:tavLst>
                                        <p:tav tm="0">
                                          <p:val>
                                            <p:strVal val="#ppt_x"/>
                                          </p:val>
                                        </p:tav>
                                        <p:tav tm="100000">
                                          <p:val>
                                            <p:strVal val="#ppt_x"/>
                                          </p:val>
                                        </p:tav>
                                      </p:tavLst>
                                    </p:anim>
                                    <p:anim calcmode="lin" valueType="num">
                                      <p:cBhvr additive="base">
                                        <p:cTn id="13" dur="500" fill="hold"/>
                                        <p:tgtEl>
                                          <p:spTgt spid="4464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46467"/>
                                        </p:tgtEl>
                                        <p:attrNameLst>
                                          <p:attrName>style.visibility</p:attrName>
                                        </p:attrNameLst>
                                      </p:cBhvr>
                                      <p:to>
                                        <p:strVal val="visible"/>
                                      </p:to>
                                    </p:set>
                                    <p:animEffect transition="in" filter="blinds(horizontal)">
                                      <p:cBhvr>
                                        <p:cTn id="18" dur="500"/>
                                        <p:tgtEl>
                                          <p:spTgt spid="446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灯片编号占位符 4">
            <a:extLst>
              <a:ext uri="{FF2B5EF4-FFF2-40B4-BE49-F238E27FC236}">
                <a16:creationId xmlns:a16="http://schemas.microsoft.com/office/drawing/2014/main" id="{3E0DC161-6ABE-4B71-95F9-41A3E63A772F}"/>
              </a:ext>
            </a:extLst>
          </p:cNvPr>
          <p:cNvSpPr>
            <a:spLocks noGrp="1"/>
          </p:cNvSpPr>
          <p:nvPr>
            <p:ph type="sldNum" sz="quarter" idx="12"/>
          </p:nvPr>
        </p:nvSpPr>
        <p:spPr/>
        <p:txBody>
          <a:bodyPr/>
          <a:lstStyle/>
          <a:p>
            <a:fld id="{7DA72997-5F25-4034-8959-C08529AA74B1}" type="slidenum">
              <a:rPr lang="zh-CN" altLang="en-US"/>
              <a:pPr/>
              <a:t>15</a:t>
            </a:fld>
            <a:endParaRPr lang="en-US" altLang="zh-CN"/>
          </a:p>
        </p:txBody>
      </p:sp>
      <p:graphicFrame>
        <p:nvGraphicFramePr>
          <p:cNvPr id="164935" name="Group 71">
            <a:extLst>
              <a:ext uri="{FF2B5EF4-FFF2-40B4-BE49-F238E27FC236}">
                <a16:creationId xmlns:a16="http://schemas.microsoft.com/office/drawing/2014/main" id="{5CCF0B69-D535-4AD2-B6AE-CBFC565F6EDC}"/>
              </a:ext>
            </a:extLst>
          </p:cNvPr>
          <p:cNvGraphicFramePr>
            <a:graphicFrameLocks noGrp="1"/>
          </p:cNvGraphicFramePr>
          <p:nvPr>
            <p:ph/>
          </p:nvPr>
        </p:nvGraphicFramePr>
        <p:xfrm>
          <a:off x="144463" y="2205038"/>
          <a:ext cx="8820150" cy="4319587"/>
        </p:xfrm>
        <a:graphic>
          <a:graphicData uri="http://schemas.openxmlformats.org/drawingml/2006/table">
            <a:tbl>
              <a:tblPr/>
              <a:tblGrid>
                <a:gridCol w="1471612">
                  <a:extLst>
                    <a:ext uri="{9D8B030D-6E8A-4147-A177-3AD203B41FA5}">
                      <a16:colId xmlns:a16="http://schemas.microsoft.com/office/drawing/2014/main" val="4008292552"/>
                    </a:ext>
                  </a:extLst>
                </a:gridCol>
                <a:gridCol w="1460500">
                  <a:extLst>
                    <a:ext uri="{9D8B030D-6E8A-4147-A177-3AD203B41FA5}">
                      <a16:colId xmlns:a16="http://schemas.microsoft.com/office/drawing/2014/main" val="1964258523"/>
                    </a:ext>
                  </a:extLst>
                </a:gridCol>
                <a:gridCol w="1389063">
                  <a:extLst>
                    <a:ext uri="{9D8B030D-6E8A-4147-A177-3AD203B41FA5}">
                      <a16:colId xmlns:a16="http://schemas.microsoft.com/office/drawing/2014/main" val="438284326"/>
                    </a:ext>
                  </a:extLst>
                </a:gridCol>
                <a:gridCol w="1558925">
                  <a:extLst>
                    <a:ext uri="{9D8B030D-6E8A-4147-A177-3AD203B41FA5}">
                      <a16:colId xmlns:a16="http://schemas.microsoft.com/office/drawing/2014/main" val="4070658161"/>
                    </a:ext>
                  </a:extLst>
                </a:gridCol>
                <a:gridCol w="1468437">
                  <a:extLst>
                    <a:ext uri="{9D8B030D-6E8A-4147-A177-3AD203B41FA5}">
                      <a16:colId xmlns:a16="http://schemas.microsoft.com/office/drawing/2014/main" val="440617463"/>
                    </a:ext>
                  </a:extLst>
                </a:gridCol>
                <a:gridCol w="1471613">
                  <a:extLst>
                    <a:ext uri="{9D8B030D-6E8A-4147-A177-3AD203B41FA5}">
                      <a16:colId xmlns:a16="http://schemas.microsoft.com/office/drawing/2014/main" val="2491588397"/>
                    </a:ext>
                  </a:extLst>
                </a:gridCol>
              </a:tblGrid>
              <a:tr h="75882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32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0</a:t>
                      </a: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/kPa</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16391134"/>
                  </a:ext>
                </a:extLst>
              </a:tr>
              <a:tr h="722313">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143.3</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982030293"/>
                  </a:ext>
                </a:extLst>
              </a:tr>
              <a:tr h="72072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31.16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198.6</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3823162245"/>
                  </a:ext>
                </a:extLst>
              </a:tr>
              <a:tr h="719138">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4.243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270.2</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2390056891"/>
                  </a:ext>
                </a:extLst>
              </a:tr>
              <a:tr h="722313">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40.0</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7.376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361.5</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solidFill>
                      <a:schemeClr val="bg1"/>
                    </a:solidFill>
                  </a:tcPr>
                </a:tc>
                <a:extLst>
                  <a:ext uri="{0D108BD9-81ED-4DB2-BD59-A6C34878D82A}">
                    <a16:rowId xmlns:a16="http://schemas.microsoft.com/office/drawing/2014/main" val="845961100"/>
                  </a:ext>
                </a:extLst>
              </a:tr>
              <a:tr h="676275">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horzOverflow="overflow">
                    <a:lnL cap="flat">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101.325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476.2</a:t>
                      </a:r>
                    </a:p>
                  </a:txBody>
                  <a:tcPr horzOverflow="overflow">
                    <a:lnL w="12700"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65031453"/>
                  </a:ext>
                </a:extLst>
              </a:tr>
            </a:tbl>
          </a:graphicData>
        </a:graphic>
      </p:graphicFrame>
      <p:sp>
        <p:nvSpPr>
          <p:cNvPr id="164923" name="Text Box 59">
            <a:extLst>
              <a:ext uri="{FF2B5EF4-FFF2-40B4-BE49-F238E27FC236}">
                <a16:creationId xmlns:a16="http://schemas.microsoft.com/office/drawing/2014/main" id="{B77ECE7C-207D-4EC8-B78F-4B8BD84A9904}"/>
              </a:ext>
            </a:extLst>
          </p:cNvPr>
          <p:cNvSpPr txBox="1">
            <a:spLocks noChangeArrowheads="1"/>
          </p:cNvSpPr>
          <p:nvPr/>
        </p:nvSpPr>
        <p:spPr bwMode="auto">
          <a:xfrm>
            <a:off x="2195513" y="1484313"/>
            <a:ext cx="3889375"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buFontTx/>
              <a:buNone/>
            </a:pPr>
            <a:r>
              <a:rPr kumimoji="0" lang="zh-CN" altLang="en-US" sz="3600" u="none">
                <a:ea typeface="宋体" panose="02010600030101010101" pitchFamily="2" charset="-122"/>
              </a:rPr>
              <a:t>表</a:t>
            </a:r>
            <a:r>
              <a:rPr kumimoji="0" lang="en-US" altLang="zh-CN" sz="3600" u="none">
                <a:ea typeface="宋体" panose="02010600030101010101" pitchFamily="2" charset="-122"/>
              </a:rPr>
              <a:t>1 </a:t>
            </a:r>
            <a:r>
              <a:rPr kumimoji="0" lang="zh-CN" altLang="en-US" sz="3600" u="none">
                <a:ea typeface="宋体" panose="02010600030101010101" pitchFamily="2" charset="-122"/>
              </a:rPr>
              <a:t>水的蒸气压</a:t>
            </a:r>
          </a:p>
        </p:txBody>
      </p:sp>
      <p:sp>
        <p:nvSpPr>
          <p:cNvPr id="164927" name="Line 63">
            <a:extLst>
              <a:ext uri="{FF2B5EF4-FFF2-40B4-BE49-F238E27FC236}">
                <a16:creationId xmlns:a16="http://schemas.microsoft.com/office/drawing/2014/main" id="{1BFABB52-4198-443F-9315-A79ECB7049B8}"/>
              </a:ext>
            </a:extLst>
          </p:cNvPr>
          <p:cNvSpPr>
            <a:spLocks noChangeShapeType="1"/>
          </p:cNvSpPr>
          <p:nvPr/>
        </p:nvSpPr>
        <p:spPr bwMode="auto">
          <a:xfrm>
            <a:off x="250825" y="3573463"/>
            <a:ext cx="251936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928" name="Line 64">
            <a:extLst>
              <a:ext uri="{FF2B5EF4-FFF2-40B4-BE49-F238E27FC236}">
                <a16:creationId xmlns:a16="http://schemas.microsoft.com/office/drawing/2014/main" id="{FAB2FCDE-5AEF-4B7E-A555-48DC806C3994}"/>
              </a:ext>
            </a:extLst>
          </p:cNvPr>
          <p:cNvSpPr>
            <a:spLocks noChangeShapeType="1"/>
          </p:cNvSpPr>
          <p:nvPr/>
        </p:nvSpPr>
        <p:spPr bwMode="auto">
          <a:xfrm>
            <a:off x="3203575" y="6421438"/>
            <a:ext cx="25209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64931" name="Text Box 67">
            <a:extLst>
              <a:ext uri="{FF2B5EF4-FFF2-40B4-BE49-F238E27FC236}">
                <a16:creationId xmlns:a16="http://schemas.microsoft.com/office/drawing/2014/main" id="{8BB2B92E-15BF-4A0E-B2CA-1F7EA14F8E8C}"/>
              </a:ext>
            </a:extLst>
          </p:cNvPr>
          <p:cNvSpPr txBox="1">
            <a:spLocks noChangeArrowheads="1"/>
          </p:cNvSpPr>
          <p:nvPr/>
        </p:nvSpPr>
        <p:spPr bwMode="auto">
          <a:xfrm>
            <a:off x="179388" y="115888"/>
            <a:ext cx="864076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1325" indent="-44132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207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buFontTx/>
              <a:buChar char="•"/>
            </a:pPr>
            <a:r>
              <a:rPr lang="zh-CN" altLang="en-US" sz="3600" u="none">
                <a:solidFill>
                  <a:srgbClr val="0000FF"/>
                </a:solidFill>
              </a:rPr>
              <a:t>饱和蒸气压与溶剂的本性有关。同一溶剂的蒸气压又随温度的升高而增大。</a:t>
            </a:r>
          </a:p>
        </p:txBody>
      </p:sp>
      <p:sp>
        <p:nvSpPr>
          <p:cNvPr id="164936" name="Line 72">
            <a:extLst>
              <a:ext uri="{FF2B5EF4-FFF2-40B4-BE49-F238E27FC236}">
                <a16:creationId xmlns:a16="http://schemas.microsoft.com/office/drawing/2014/main" id="{24FB157C-BFA1-490E-BD51-3C1E9304781A}"/>
              </a:ext>
            </a:extLst>
          </p:cNvPr>
          <p:cNvSpPr>
            <a:spLocks noChangeShapeType="1"/>
          </p:cNvSpPr>
          <p:nvPr/>
        </p:nvSpPr>
        <p:spPr bwMode="auto">
          <a:xfrm>
            <a:off x="6083300" y="6419850"/>
            <a:ext cx="25209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923"/>
                                        </p:tgtEl>
                                        <p:attrNameLst>
                                          <p:attrName>style.visibility</p:attrName>
                                        </p:attrNameLst>
                                      </p:cBhvr>
                                      <p:to>
                                        <p:strVal val="visible"/>
                                      </p:to>
                                    </p:set>
                                    <p:animEffect transition="in" filter="blinds(horizontal)">
                                      <p:cBhvr>
                                        <p:cTn id="7" dur="500"/>
                                        <p:tgtEl>
                                          <p:spTgt spid="164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5"/>
                                        </p:tgtEl>
                                        <p:attrNameLst>
                                          <p:attrName>style.visibility</p:attrName>
                                        </p:attrNameLst>
                                      </p:cBhvr>
                                      <p:to>
                                        <p:strVal val="visible"/>
                                      </p:to>
                                    </p:set>
                                    <p:animEffect transition="in" filter="blinds(horizontal)">
                                      <p:cBhvr>
                                        <p:cTn id="12" dur="500"/>
                                        <p:tgtEl>
                                          <p:spTgt spid="1649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64927"/>
                                        </p:tgtEl>
                                        <p:attrNameLst>
                                          <p:attrName>style.visibility</p:attrName>
                                        </p:attrNameLst>
                                      </p:cBhvr>
                                      <p:to>
                                        <p:strVal val="visible"/>
                                      </p:to>
                                    </p:set>
                                    <p:anim calcmode="lin" valueType="num">
                                      <p:cBhvr additive="base">
                                        <p:cTn id="17" dur="500" fill="hold"/>
                                        <p:tgtEl>
                                          <p:spTgt spid="164927"/>
                                        </p:tgtEl>
                                        <p:attrNameLst>
                                          <p:attrName>ppt_x</p:attrName>
                                        </p:attrNameLst>
                                      </p:cBhvr>
                                      <p:tavLst>
                                        <p:tav tm="0">
                                          <p:val>
                                            <p:strVal val="0-#ppt_w/2"/>
                                          </p:val>
                                        </p:tav>
                                        <p:tav tm="100000">
                                          <p:val>
                                            <p:strVal val="#ppt_x"/>
                                          </p:val>
                                        </p:tav>
                                      </p:tavLst>
                                    </p:anim>
                                    <p:anim calcmode="lin" valueType="num">
                                      <p:cBhvr additive="base">
                                        <p:cTn id="18" dur="500" fill="hold"/>
                                        <p:tgtEl>
                                          <p:spTgt spid="164927"/>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64928"/>
                                        </p:tgtEl>
                                        <p:attrNameLst>
                                          <p:attrName>style.visibility</p:attrName>
                                        </p:attrNameLst>
                                      </p:cBhvr>
                                      <p:to>
                                        <p:strVal val="visible"/>
                                      </p:to>
                                    </p:set>
                                    <p:anim calcmode="lin" valueType="num">
                                      <p:cBhvr additive="base">
                                        <p:cTn id="23" dur="500" fill="hold"/>
                                        <p:tgtEl>
                                          <p:spTgt spid="164928"/>
                                        </p:tgtEl>
                                        <p:attrNameLst>
                                          <p:attrName>ppt_x</p:attrName>
                                        </p:attrNameLst>
                                      </p:cBhvr>
                                      <p:tavLst>
                                        <p:tav tm="0">
                                          <p:val>
                                            <p:strVal val="0-#ppt_w/2"/>
                                          </p:val>
                                        </p:tav>
                                        <p:tav tm="100000">
                                          <p:val>
                                            <p:strVal val="#ppt_x"/>
                                          </p:val>
                                        </p:tav>
                                      </p:tavLst>
                                    </p:anim>
                                    <p:anim calcmode="lin" valueType="num">
                                      <p:cBhvr additive="base">
                                        <p:cTn id="24" dur="500" fill="hold"/>
                                        <p:tgtEl>
                                          <p:spTgt spid="16492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64936"/>
                                        </p:tgtEl>
                                        <p:attrNameLst>
                                          <p:attrName>style.visibility</p:attrName>
                                        </p:attrNameLst>
                                      </p:cBhvr>
                                      <p:to>
                                        <p:strVal val="visible"/>
                                      </p:to>
                                    </p:set>
                                    <p:anim calcmode="lin" valueType="num">
                                      <p:cBhvr additive="base">
                                        <p:cTn id="29" dur="500" fill="hold"/>
                                        <p:tgtEl>
                                          <p:spTgt spid="164936"/>
                                        </p:tgtEl>
                                        <p:attrNameLst>
                                          <p:attrName>ppt_x</p:attrName>
                                        </p:attrNameLst>
                                      </p:cBhvr>
                                      <p:tavLst>
                                        <p:tav tm="0">
                                          <p:val>
                                            <p:strVal val="0-#ppt_w/2"/>
                                          </p:val>
                                        </p:tav>
                                        <p:tav tm="100000">
                                          <p:val>
                                            <p:strVal val="#ppt_x"/>
                                          </p:val>
                                        </p:tav>
                                      </p:tavLst>
                                    </p:anim>
                                    <p:anim calcmode="lin" valueType="num">
                                      <p:cBhvr additive="base">
                                        <p:cTn id="30" dur="500" fill="hold"/>
                                        <p:tgtEl>
                                          <p:spTgt spid="1649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3923DAE7-F6EC-4EC7-8293-1ED5D338786E}"/>
              </a:ext>
            </a:extLst>
          </p:cNvPr>
          <p:cNvSpPr>
            <a:spLocks noGrp="1"/>
          </p:cNvSpPr>
          <p:nvPr>
            <p:ph type="sldNum" sz="quarter" idx="12"/>
          </p:nvPr>
        </p:nvSpPr>
        <p:spPr/>
        <p:txBody>
          <a:bodyPr/>
          <a:lstStyle/>
          <a:p>
            <a:fld id="{2CC1A02C-1EAE-4000-AF86-028B139FAC18}" type="slidenum">
              <a:rPr lang="zh-CN" altLang="en-US"/>
              <a:pPr/>
              <a:t>16</a:t>
            </a:fld>
            <a:endParaRPr lang="en-US" altLang="zh-CN"/>
          </a:p>
        </p:txBody>
      </p:sp>
      <p:pic>
        <p:nvPicPr>
          <p:cNvPr id="355334" name="Picture 6">
            <a:extLst>
              <a:ext uri="{FF2B5EF4-FFF2-40B4-BE49-F238E27FC236}">
                <a16:creationId xmlns:a16="http://schemas.microsoft.com/office/drawing/2014/main" id="{D43F9271-628B-4F98-96B0-A6ED72000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2432050"/>
            <a:ext cx="4067175" cy="209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5335" name="Picture 7">
            <a:extLst>
              <a:ext uri="{FF2B5EF4-FFF2-40B4-BE49-F238E27FC236}">
                <a16:creationId xmlns:a16="http://schemas.microsoft.com/office/drawing/2014/main" id="{A2119C31-2BBC-4965-893C-AF628E253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25538"/>
            <a:ext cx="4932362" cy="385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5337" name="Text Box 9">
            <a:extLst>
              <a:ext uri="{FF2B5EF4-FFF2-40B4-BE49-F238E27FC236}">
                <a16:creationId xmlns:a16="http://schemas.microsoft.com/office/drawing/2014/main" id="{D1848D74-BA54-48BD-84FF-2DBF24436EE3}"/>
              </a:ext>
            </a:extLst>
          </p:cNvPr>
          <p:cNvSpPr txBox="1">
            <a:spLocks noChangeArrowheads="1"/>
          </p:cNvSpPr>
          <p:nvPr/>
        </p:nvSpPr>
        <p:spPr bwMode="auto">
          <a:xfrm>
            <a:off x="611188" y="4953000"/>
            <a:ext cx="4032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i="1" u="none">
                <a:solidFill>
                  <a:srgbClr val="FF0000"/>
                </a:solidFill>
                <a:ea typeface="隶书" panose="02010509060101010101" pitchFamily="49" charset="-122"/>
              </a:rPr>
              <a:t>p</a:t>
            </a:r>
            <a:r>
              <a:rPr lang="en-US" altLang="zh-CN" u="none" baseline="-25000">
                <a:solidFill>
                  <a:srgbClr val="FF0000"/>
                </a:solidFill>
                <a:ea typeface="隶书" panose="02010509060101010101" pitchFamily="49" charset="-122"/>
              </a:rPr>
              <a:t>A</a:t>
            </a:r>
            <a:r>
              <a:rPr lang="en-US" altLang="zh-CN" u="none">
                <a:solidFill>
                  <a:srgbClr val="FF0000"/>
                </a:solidFill>
                <a:ea typeface="隶书" panose="02010509060101010101" pitchFamily="49" charset="-122"/>
              </a:rPr>
              <a:t>*                  </a:t>
            </a:r>
            <a:r>
              <a:rPr lang="en-US" altLang="zh-CN" i="1" u="none">
                <a:solidFill>
                  <a:srgbClr val="FF0000"/>
                </a:solidFill>
                <a:ea typeface="隶书" panose="02010509060101010101" pitchFamily="49" charset="-122"/>
              </a:rPr>
              <a:t>p</a:t>
            </a:r>
            <a:r>
              <a:rPr lang="en-US" altLang="zh-CN" u="none" baseline="-25000">
                <a:solidFill>
                  <a:srgbClr val="FF0000"/>
                </a:solidFill>
                <a:ea typeface="隶书" panose="02010509060101010101" pitchFamily="49" charset="-122"/>
              </a:rPr>
              <a:t>A</a:t>
            </a:r>
            <a:endParaRPr lang="en-US" altLang="zh-CN" i="1" u="none">
              <a:solidFill>
                <a:srgbClr val="FF0000"/>
              </a:solidFill>
              <a:ea typeface="隶书" panose="02010509060101010101" pitchFamily="49" charset="-122"/>
            </a:endParaRPr>
          </a:p>
        </p:txBody>
      </p:sp>
      <p:sp>
        <p:nvSpPr>
          <p:cNvPr id="355338" name="Text Box 10">
            <a:extLst>
              <a:ext uri="{FF2B5EF4-FFF2-40B4-BE49-F238E27FC236}">
                <a16:creationId xmlns:a16="http://schemas.microsoft.com/office/drawing/2014/main" id="{D7BC2783-DDD7-481C-BEE7-D5BADBEAD0FD}"/>
              </a:ext>
            </a:extLst>
          </p:cNvPr>
          <p:cNvSpPr txBox="1">
            <a:spLocks noChangeArrowheads="1"/>
          </p:cNvSpPr>
          <p:nvPr/>
        </p:nvSpPr>
        <p:spPr bwMode="auto">
          <a:xfrm>
            <a:off x="2195513" y="4808538"/>
            <a:ext cx="574675"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 typeface="Wingdings" panose="05000000000000000000" pitchFamily="2" charset="2"/>
              <a:buNone/>
            </a:pPr>
            <a:r>
              <a:rPr lang="en-US" altLang="zh-CN" sz="5400" u="none">
                <a:solidFill>
                  <a:srgbClr val="FF0000"/>
                </a:solidFill>
                <a:ea typeface="楷体_GB2312" pitchFamily="49" charset="-122"/>
              </a:rPr>
              <a:t>&gt;</a:t>
            </a:r>
          </a:p>
        </p:txBody>
      </p:sp>
      <p:sp>
        <p:nvSpPr>
          <p:cNvPr id="355339" name="Text Box 11">
            <a:extLst>
              <a:ext uri="{FF2B5EF4-FFF2-40B4-BE49-F238E27FC236}">
                <a16:creationId xmlns:a16="http://schemas.microsoft.com/office/drawing/2014/main" id="{A47AB0F7-1D22-4E32-83C6-672FBD74D675}"/>
              </a:ext>
            </a:extLst>
          </p:cNvPr>
          <p:cNvSpPr txBox="1">
            <a:spLocks noChangeArrowheads="1"/>
          </p:cNvSpPr>
          <p:nvPr/>
        </p:nvSpPr>
        <p:spPr bwMode="auto">
          <a:xfrm>
            <a:off x="179388" y="188913"/>
            <a:ext cx="6248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en-US" altLang="zh-CN" u="none">
                <a:solidFill>
                  <a:srgbClr val="0000FF"/>
                </a:solidFill>
              </a:rPr>
              <a:t>(2) </a:t>
            </a:r>
            <a:r>
              <a:rPr lang="zh-CN" altLang="en-US" u="none">
                <a:solidFill>
                  <a:srgbClr val="0000FF"/>
                </a:solidFill>
              </a:rPr>
              <a:t>溶液的蒸气压下降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7"/>
                                        </p:tgtEl>
                                        <p:attrNameLst>
                                          <p:attrName>style.visibility</p:attrName>
                                        </p:attrNameLst>
                                      </p:cBhvr>
                                      <p:to>
                                        <p:strVal val="visible"/>
                                      </p:to>
                                    </p:set>
                                    <p:animEffect transition="in" filter="blinds(horizontal)">
                                      <p:cBhvr>
                                        <p:cTn id="7" dur="500"/>
                                        <p:tgtEl>
                                          <p:spTgt spid="3553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8"/>
                                        </p:tgtEl>
                                        <p:attrNameLst>
                                          <p:attrName>style.visibility</p:attrName>
                                        </p:attrNameLst>
                                      </p:cBhvr>
                                      <p:to>
                                        <p:strVal val="visible"/>
                                      </p:to>
                                    </p:set>
                                    <p:animEffect transition="in" filter="wipe(left)">
                                      <p:cBhvr>
                                        <p:cTn id="12" dur="500"/>
                                        <p:tgtEl>
                                          <p:spTgt spid="355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55339"/>
                                        </p:tgtEl>
                                        <p:attrNameLst>
                                          <p:attrName>style.visibility</p:attrName>
                                        </p:attrNameLst>
                                      </p:cBhvr>
                                      <p:to>
                                        <p:strVal val="visible"/>
                                      </p:to>
                                    </p:set>
                                    <p:anim calcmode="lin" valueType="num">
                                      <p:cBhvr additive="base">
                                        <p:cTn id="17" dur="500" fill="hold"/>
                                        <p:tgtEl>
                                          <p:spTgt spid="355339"/>
                                        </p:tgtEl>
                                        <p:attrNameLst>
                                          <p:attrName>ppt_x</p:attrName>
                                        </p:attrNameLst>
                                      </p:cBhvr>
                                      <p:tavLst>
                                        <p:tav tm="0">
                                          <p:val>
                                            <p:strVal val="0-#ppt_w/2"/>
                                          </p:val>
                                        </p:tav>
                                        <p:tav tm="100000">
                                          <p:val>
                                            <p:strVal val="#ppt_x"/>
                                          </p:val>
                                        </p:tav>
                                      </p:tavLst>
                                    </p:anim>
                                    <p:anim calcmode="lin" valueType="num">
                                      <p:cBhvr additive="base">
                                        <p:cTn id="18" dur="500" fill="hold"/>
                                        <p:tgtEl>
                                          <p:spTgt spid="3553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7" grpId="0"/>
      <p:bldP spid="355338" grpId="0"/>
      <p:bldP spid="35533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2E961F42-A42A-48EA-A3DC-F95630550FEC}"/>
              </a:ext>
            </a:extLst>
          </p:cNvPr>
          <p:cNvSpPr>
            <a:spLocks noGrp="1"/>
          </p:cNvSpPr>
          <p:nvPr>
            <p:ph type="sldNum" sz="quarter" idx="12"/>
          </p:nvPr>
        </p:nvSpPr>
        <p:spPr/>
        <p:txBody>
          <a:bodyPr/>
          <a:lstStyle/>
          <a:p>
            <a:fld id="{91DE7962-2ADB-42BF-B104-20CF776A2503}" type="slidenum">
              <a:rPr lang="zh-CN" altLang="en-US"/>
              <a:pPr/>
              <a:t>17</a:t>
            </a:fld>
            <a:endParaRPr lang="en-US" altLang="zh-CN"/>
          </a:p>
        </p:txBody>
      </p:sp>
      <p:sp>
        <p:nvSpPr>
          <p:cNvPr id="449538" name="Text Box 2">
            <a:extLst>
              <a:ext uri="{FF2B5EF4-FFF2-40B4-BE49-F238E27FC236}">
                <a16:creationId xmlns:a16="http://schemas.microsoft.com/office/drawing/2014/main" id="{32151FAD-72C5-4D0C-AA04-D5B2BFFAB3D1}"/>
              </a:ext>
            </a:extLst>
          </p:cNvPr>
          <p:cNvSpPr txBox="1">
            <a:spLocks noChangeArrowheads="1"/>
          </p:cNvSpPr>
          <p:nvPr/>
        </p:nvSpPr>
        <p:spPr bwMode="auto">
          <a:xfrm>
            <a:off x="323850" y="260350"/>
            <a:ext cx="822960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sz="3200" u="none"/>
              <a:t>       </a:t>
            </a:r>
            <a:r>
              <a:rPr lang="zh-CN" altLang="en-US" u="none"/>
              <a:t>同一温度下达到平衡时，溶液的蒸气压必然比纯溶剂的蒸气压低（这里所指的蒸气压实际上是溶液中纯溶剂的蒸气压）。此现象称为溶液的蒸气压降低</a:t>
            </a:r>
            <a:r>
              <a:rPr lang="en-US" altLang="zh-CN" u="none"/>
              <a:t>。</a:t>
            </a:r>
          </a:p>
        </p:txBody>
      </p:sp>
      <p:sp>
        <p:nvSpPr>
          <p:cNvPr id="449539" name="Text Box 3">
            <a:extLst>
              <a:ext uri="{FF2B5EF4-FFF2-40B4-BE49-F238E27FC236}">
                <a16:creationId xmlns:a16="http://schemas.microsoft.com/office/drawing/2014/main" id="{E34AB71B-FF9B-4E2C-9723-600A1179F89E}"/>
              </a:ext>
            </a:extLst>
          </p:cNvPr>
          <p:cNvSpPr txBox="1">
            <a:spLocks noChangeArrowheads="1"/>
          </p:cNvSpPr>
          <p:nvPr/>
        </p:nvSpPr>
        <p:spPr bwMode="auto">
          <a:xfrm>
            <a:off x="755650" y="3789363"/>
            <a:ext cx="47513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sz="4400" u="none">
                <a:solidFill>
                  <a:srgbClr val="0000FF"/>
                </a:solidFill>
              </a:rPr>
              <a:t>   即 </a:t>
            </a:r>
            <a:r>
              <a:rPr lang="en-US" altLang="zh-CN" sz="4400" u="none">
                <a:solidFill>
                  <a:srgbClr val="0000FF"/>
                </a:solidFill>
                <a:sym typeface="Symbol" panose="05050102010706020507" pitchFamily="18" charset="2"/>
              </a:rPr>
              <a:t></a:t>
            </a:r>
            <a:r>
              <a:rPr lang="en-US" altLang="zh-CN" sz="4400" i="1" u="none">
                <a:solidFill>
                  <a:srgbClr val="0000FF"/>
                </a:solidFill>
              </a:rPr>
              <a:t>p = p</a:t>
            </a:r>
            <a:r>
              <a:rPr lang="en-US" altLang="zh-CN" sz="4400" u="none" baseline="-25000">
                <a:solidFill>
                  <a:srgbClr val="0000FF"/>
                </a:solidFill>
              </a:rPr>
              <a:t>A</a:t>
            </a:r>
            <a:r>
              <a:rPr lang="en-US" altLang="zh-CN" sz="4400" i="1" u="none">
                <a:solidFill>
                  <a:srgbClr val="0000FF"/>
                </a:solidFill>
              </a:rPr>
              <a:t>*</a:t>
            </a:r>
            <a:r>
              <a:rPr lang="en-US" altLang="zh-CN" sz="4400" i="1" u="none" baseline="30000">
                <a:solidFill>
                  <a:srgbClr val="0000FF"/>
                </a:solidFill>
              </a:rPr>
              <a:t> </a:t>
            </a:r>
            <a:r>
              <a:rPr lang="en-US" altLang="zh-CN" sz="4400" i="1" u="none">
                <a:solidFill>
                  <a:srgbClr val="0000FF"/>
                </a:solidFill>
                <a:sym typeface="Symbol" panose="05050102010706020507" pitchFamily="18" charset="2"/>
              </a:rPr>
              <a:t> </a:t>
            </a:r>
            <a:r>
              <a:rPr lang="en-US" altLang="zh-CN" sz="4400" i="1" u="none">
                <a:solidFill>
                  <a:srgbClr val="0000FF"/>
                </a:solidFill>
              </a:rPr>
              <a:t>p</a:t>
            </a:r>
            <a:r>
              <a:rPr lang="en-US" altLang="zh-CN" sz="4400" u="none" baseline="-25000">
                <a:solidFill>
                  <a:srgbClr val="0000FF"/>
                </a:solidFill>
              </a:rPr>
              <a:t>A</a:t>
            </a:r>
          </a:p>
        </p:txBody>
      </p:sp>
      <p:pic>
        <p:nvPicPr>
          <p:cNvPr id="449542" name="Picture 6" descr="01-01">
            <a:extLst>
              <a:ext uri="{FF2B5EF4-FFF2-40B4-BE49-F238E27FC236}">
                <a16:creationId xmlns:a16="http://schemas.microsoft.com/office/drawing/2014/main" id="{5A6B8BB3-9D7F-4ED2-9364-D49931FDE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6975"/>
            <a:ext cx="6911975" cy="5272088"/>
          </a:xfrm>
          <a:prstGeom prst="rect">
            <a:avLst/>
          </a:prstGeom>
          <a:noFill/>
          <a:extLst>
            <a:ext uri="{909E8E84-426E-40DD-AFC4-6F175D3DCCD1}">
              <a14:hiddenFill xmlns:a14="http://schemas.microsoft.com/office/drawing/2010/main">
                <a:solidFill>
                  <a:srgbClr val="FFFFFF"/>
                </a:solidFill>
              </a14:hiddenFill>
            </a:ext>
          </a:extLst>
        </p:spPr>
      </p:pic>
      <p:grpSp>
        <p:nvGrpSpPr>
          <p:cNvPr id="449543" name="Group 7">
            <a:extLst>
              <a:ext uri="{FF2B5EF4-FFF2-40B4-BE49-F238E27FC236}">
                <a16:creationId xmlns:a16="http://schemas.microsoft.com/office/drawing/2014/main" id="{1B744DD0-5AE9-430B-8FB6-211531BEE208}"/>
              </a:ext>
            </a:extLst>
          </p:cNvPr>
          <p:cNvGrpSpPr>
            <a:grpSpLocks/>
          </p:cNvGrpSpPr>
          <p:nvPr/>
        </p:nvGrpSpPr>
        <p:grpSpPr bwMode="auto">
          <a:xfrm>
            <a:off x="6948488" y="2060575"/>
            <a:ext cx="1306512" cy="1439863"/>
            <a:chOff x="4377" y="1298"/>
            <a:chExt cx="823" cy="907"/>
          </a:xfrm>
        </p:grpSpPr>
        <p:sp>
          <p:nvSpPr>
            <p:cNvPr id="449544" name="Text Box 8">
              <a:extLst>
                <a:ext uri="{FF2B5EF4-FFF2-40B4-BE49-F238E27FC236}">
                  <a16:creationId xmlns:a16="http://schemas.microsoft.com/office/drawing/2014/main" id="{83EE47B7-9941-45E6-BD96-98F7A0BC5CC0}"/>
                </a:ext>
              </a:extLst>
            </p:cNvPr>
            <p:cNvSpPr txBox="1">
              <a:spLocks noChangeArrowheads="1"/>
            </p:cNvSpPr>
            <p:nvPr/>
          </p:nvSpPr>
          <p:spPr bwMode="auto">
            <a:xfrm>
              <a:off x="4694" y="1525"/>
              <a:ext cx="506" cy="40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00000"/>
                </a:lnSpc>
                <a:spcBef>
                  <a:spcPct val="50000"/>
                </a:spcBef>
                <a:buFontTx/>
                <a:buNone/>
              </a:pPr>
              <a:r>
                <a:rPr lang="en-US" altLang="zh-CN" sz="3600" u="none">
                  <a:solidFill>
                    <a:srgbClr val="FF00FF"/>
                  </a:solidFill>
                  <a:sym typeface="Symbol" panose="05050102010706020507" pitchFamily="18" charset="2"/>
                </a:rPr>
                <a:t></a:t>
              </a:r>
              <a:r>
                <a:rPr lang="en-US" altLang="zh-CN" sz="3600" i="1" u="none">
                  <a:solidFill>
                    <a:srgbClr val="FF00FF"/>
                  </a:solidFill>
                </a:rPr>
                <a:t>p</a:t>
              </a:r>
            </a:p>
          </p:txBody>
        </p:sp>
        <p:sp>
          <p:nvSpPr>
            <p:cNvPr id="449545" name="AutoShape 9">
              <a:extLst>
                <a:ext uri="{FF2B5EF4-FFF2-40B4-BE49-F238E27FC236}">
                  <a16:creationId xmlns:a16="http://schemas.microsoft.com/office/drawing/2014/main" id="{0997CB42-98D2-419A-8FE1-E2E40651F2EC}"/>
                </a:ext>
              </a:extLst>
            </p:cNvPr>
            <p:cNvSpPr>
              <a:spLocks/>
            </p:cNvSpPr>
            <p:nvPr/>
          </p:nvSpPr>
          <p:spPr bwMode="auto">
            <a:xfrm>
              <a:off x="4377" y="1298"/>
              <a:ext cx="317" cy="907"/>
            </a:xfrm>
            <a:prstGeom prst="rightBrace">
              <a:avLst>
                <a:gd name="adj1" fmla="val 23843"/>
                <a:gd name="adj2" fmla="val 50000"/>
              </a:avLst>
            </a:prstGeom>
            <a:noFill/>
            <a:ln w="508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9538"/>
                                        </p:tgtEl>
                                        <p:attrNameLst>
                                          <p:attrName>style.visibility</p:attrName>
                                        </p:attrNameLst>
                                      </p:cBhvr>
                                      <p:to>
                                        <p:strVal val="visible"/>
                                      </p:to>
                                    </p:set>
                                    <p:anim calcmode="lin" valueType="num">
                                      <p:cBhvr additive="base">
                                        <p:cTn id="7" dur="500" fill="hold"/>
                                        <p:tgtEl>
                                          <p:spTgt spid="449538"/>
                                        </p:tgtEl>
                                        <p:attrNameLst>
                                          <p:attrName>ppt_x</p:attrName>
                                        </p:attrNameLst>
                                      </p:cBhvr>
                                      <p:tavLst>
                                        <p:tav tm="0">
                                          <p:val>
                                            <p:strVal val="0-#ppt_w/2"/>
                                          </p:val>
                                        </p:tav>
                                        <p:tav tm="100000">
                                          <p:val>
                                            <p:strVal val="#ppt_x"/>
                                          </p:val>
                                        </p:tav>
                                      </p:tavLst>
                                    </p:anim>
                                    <p:anim calcmode="lin" valueType="num">
                                      <p:cBhvr additive="base">
                                        <p:cTn id="8" dur="500" fill="hold"/>
                                        <p:tgtEl>
                                          <p:spTgt spid="4495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9539"/>
                                        </p:tgtEl>
                                        <p:attrNameLst>
                                          <p:attrName>style.visibility</p:attrName>
                                        </p:attrNameLst>
                                      </p:cBhvr>
                                      <p:to>
                                        <p:strVal val="visible"/>
                                      </p:to>
                                    </p:set>
                                    <p:anim calcmode="lin" valueType="num">
                                      <p:cBhvr additive="base">
                                        <p:cTn id="13" dur="500" fill="hold"/>
                                        <p:tgtEl>
                                          <p:spTgt spid="449539"/>
                                        </p:tgtEl>
                                        <p:attrNameLst>
                                          <p:attrName>ppt_x</p:attrName>
                                        </p:attrNameLst>
                                      </p:cBhvr>
                                      <p:tavLst>
                                        <p:tav tm="0">
                                          <p:val>
                                            <p:strVal val="0-#ppt_w/2"/>
                                          </p:val>
                                        </p:tav>
                                        <p:tav tm="100000">
                                          <p:val>
                                            <p:strVal val="#ppt_x"/>
                                          </p:val>
                                        </p:tav>
                                      </p:tavLst>
                                    </p:anim>
                                    <p:anim calcmode="lin" valueType="num">
                                      <p:cBhvr additive="base">
                                        <p:cTn id="14" dur="500" fill="hold"/>
                                        <p:tgtEl>
                                          <p:spTgt spid="4495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49542"/>
                                        </p:tgtEl>
                                        <p:attrNameLst>
                                          <p:attrName>style.visibility</p:attrName>
                                        </p:attrNameLst>
                                      </p:cBhvr>
                                      <p:to>
                                        <p:strVal val="visible"/>
                                      </p:to>
                                    </p:set>
                                    <p:animEffect transition="in" filter="blinds(horizontal)">
                                      <p:cBhvr>
                                        <p:cTn id="19" dur="500"/>
                                        <p:tgtEl>
                                          <p:spTgt spid="4495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449543"/>
                                        </p:tgtEl>
                                        <p:attrNameLst>
                                          <p:attrName>style.visibility</p:attrName>
                                        </p:attrNameLst>
                                      </p:cBhvr>
                                      <p:to>
                                        <p:strVal val="visible"/>
                                      </p:to>
                                    </p:set>
                                    <p:animEffect transition="in" filter="wipe(up)">
                                      <p:cBhvr>
                                        <p:cTn id="24" dur="500"/>
                                        <p:tgtEl>
                                          <p:spTgt spid="449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autoUpdateAnimBg="0"/>
      <p:bldP spid="4495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BB594A8A-6BD2-4C6A-98D3-BBF4882E5D17}"/>
              </a:ext>
            </a:extLst>
          </p:cNvPr>
          <p:cNvSpPr>
            <a:spLocks noGrp="1"/>
          </p:cNvSpPr>
          <p:nvPr>
            <p:ph type="sldNum" sz="quarter" idx="12"/>
          </p:nvPr>
        </p:nvSpPr>
        <p:spPr/>
        <p:txBody>
          <a:bodyPr/>
          <a:lstStyle/>
          <a:p>
            <a:fld id="{A3697620-D95E-4FBC-AD94-67330A8B5EB4}" type="slidenum">
              <a:rPr lang="zh-CN" altLang="en-US"/>
              <a:pPr/>
              <a:t>18</a:t>
            </a:fld>
            <a:endParaRPr lang="en-US" altLang="zh-CN"/>
          </a:p>
        </p:txBody>
      </p:sp>
      <p:sp>
        <p:nvSpPr>
          <p:cNvPr id="450562" name="Text Box 2">
            <a:extLst>
              <a:ext uri="{FF2B5EF4-FFF2-40B4-BE49-F238E27FC236}">
                <a16:creationId xmlns:a16="http://schemas.microsoft.com/office/drawing/2014/main" id="{30D4AFDC-5354-4891-8B22-DF750EDA5E85}"/>
              </a:ext>
            </a:extLst>
          </p:cNvPr>
          <p:cNvSpPr txBox="1">
            <a:spLocks noChangeArrowheads="1"/>
          </p:cNvSpPr>
          <p:nvPr/>
        </p:nvSpPr>
        <p:spPr bwMode="auto">
          <a:xfrm>
            <a:off x="533400" y="304800"/>
            <a:ext cx="83597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sz="3600" u="none">
                <a:ea typeface="宋体" panose="02010600030101010101" pitchFamily="2" charset="-122"/>
              </a:rPr>
              <a:t>       1887年法国物理学家拉乌尔(</a:t>
            </a:r>
            <a:r>
              <a:rPr lang="en-US" altLang="zh-CN" sz="3600" u="none">
                <a:ea typeface="宋体" panose="02010600030101010101" pitchFamily="2" charset="-122"/>
              </a:rPr>
              <a:t>F. M. Raoult)</a:t>
            </a:r>
            <a:r>
              <a:rPr lang="zh-CN" altLang="en-US" sz="3600" u="none">
                <a:ea typeface="宋体" panose="02010600030101010101" pitchFamily="2" charset="-122"/>
              </a:rPr>
              <a:t>根据实验提出了拉乌尔定律。</a:t>
            </a:r>
          </a:p>
        </p:txBody>
      </p:sp>
      <p:sp>
        <p:nvSpPr>
          <p:cNvPr id="450563" name="Text Box 3">
            <a:extLst>
              <a:ext uri="{FF2B5EF4-FFF2-40B4-BE49-F238E27FC236}">
                <a16:creationId xmlns:a16="http://schemas.microsoft.com/office/drawing/2014/main" id="{1CB152C6-D7A1-4AE4-8170-DE63E96F069F}"/>
              </a:ext>
            </a:extLst>
          </p:cNvPr>
          <p:cNvSpPr txBox="1">
            <a:spLocks noChangeArrowheads="1"/>
          </p:cNvSpPr>
          <p:nvPr/>
        </p:nvSpPr>
        <p:spPr bwMode="auto">
          <a:xfrm>
            <a:off x="179388" y="1557338"/>
            <a:ext cx="8748712"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25000"/>
              </a:spcBef>
              <a:buFontTx/>
              <a:buNone/>
            </a:pPr>
            <a:r>
              <a:rPr lang="zh-CN" altLang="en-US" sz="4400" u="none"/>
              <a:t>拉乌尔定律：</a:t>
            </a:r>
          </a:p>
          <a:p>
            <a:pPr>
              <a:lnSpc>
                <a:spcPct val="100000"/>
              </a:lnSpc>
              <a:spcBef>
                <a:spcPct val="25000"/>
              </a:spcBef>
              <a:buFontTx/>
              <a:buNone/>
            </a:pPr>
            <a:r>
              <a:rPr lang="zh-CN" altLang="en-US" u="none"/>
              <a:t>        在一定温度下，难挥发的非电解质稀溶液的蒸气压下降</a:t>
            </a:r>
            <a:r>
              <a:rPr lang="en-US" altLang="zh-CN" u="none">
                <a:sym typeface="Symbol" panose="05050102010706020507" pitchFamily="18" charset="2"/>
              </a:rPr>
              <a:t></a:t>
            </a:r>
            <a:r>
              <a:rPr lang="en-US" altLang="zh-CN" i="1" u="none"/>
              <a:t>p</a:t>
            </a:r>
            <a:r>
              <a:rPr lang="zh-CN" altLang="en-US" u="none"/>
              <a:t>与溶质的摩尔分数成正比，而与溶质的本性无关。</a:t>
            </a:r>
            <a:endParaRPr lang="en-US" altLang="zh-CN" u="none"/>
          </a:p>
        </p:txBody>
      </p:sp>
      <p:graphicFrame>
        <p:nvGraphicFramePr>
          <p:cNvPr id="450564" name="Object 4">
            <a:extLst>
              <a:ext uri="{FF2B5EF4-FFF2-40B4-BE49-F238E27FC236}">
                <a16:creationId xmlns:a16="http://schemas.microsoft.com/office/drawing/2014/main" id="{49A6BF1F-66B2-4BE0-8786-847EE88E650B}"/>
              </a:ext>
            </a:extLst>
          </p:cNvPr>
          <p:cNvGraphicFramePr>
            <a:graphicFrameLocks noChangeAspect="1"/>
          </p:cNvGraphicFramePr>
          <p:nvPr/>
        </p:nvGraphicFramePr>
        <p:xfrm>
          <a:off x="1025525" y="4171950"/>
          <a:ext cx="6445250" cy="2108200"/>
        </p:xfrm>
        <a:graphic>
          <a:graphicData uri="http://schemas.openxmlformats.org/presentationml/2006/ole">
            <mc:AlternateContent xmlns:mc="http://schemas.openxmlformats.org/markup-compatibility/2006">
              <mc:Choice xmlns:v="urn:schemas-microsoft-com:vml" Requires="v">
                <p:oleObj spid="_x0000_s450565" name="公式" r:id="rId3" imgW="1358640" imgH="444240" progId="Equation.3">
                  <p:embed/>
                </p:oleObj>
              </mc:Choice>
              <mc:Fallback>
                <p:oleObj name="公式" r:id="rId3" imgW="1358640" imgH="4442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5525" y="4171950"/>
                        <a:ext cx="6445250" cy="210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63"/>
                                        </p:tgtEl>
                                        <p:attrNameLst>
                                          <p:attrName>style.visibility</p:attrName>
                                        </p:attrNameLst>
                                      </p:cBhvr>
                                      <p:to>
                                        <p:strVal val="visible"/>
                                      </p:to>
                                    </p:set>
                                    <p:anim calcmode="lin" valueType="num">
                                      <p:cBhvr additive="base">
                                        <p:cTn id="7" dur="500" fill="hold"/>
                                        <p:tgtEl>
                                          <p:spTgt spid="450563"/>
                                        </p:tgtEl>
                                        <p:attrNameLst>
                                          <p:attrName>ppt_x</p:attrName>
                                        </p:attrNameLst>
                                      </p:cBhvr>
                                      <p:tavLst>
                                        <p:tav tm="0">
                                          <p:val>
                                            <p:strVal val="0-#ppt_w/2"/>
                                          </p:val>
                                        </p:tav>
                                        <p:tav tm="100000">
                                          <p:val>
                                            <p:strVal val="#ppt_x"/>
                                          </p:val>
                                        </p:tav>
                                      </p:tavLst>
                                    </p:anim>
                                    <p:anim calcmode="lin" valueType="num">
                                      <p:cBhvr additive="base">
                                        <p:cTn id="8" dur="500" fill="hold"/>
                                        <p:tgtEl>
                                          <p:spTgt spid="4505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450564"/>
                                        </p:tgtEl>
                                        <p:attrNameLst>
                                          <p:attrName>style.visibility</p:attrName>
                                        </p:attrNameLst>
                                      </p:cBhvr>
                                      <p:to>
                                        <p:strVal val="visible"/>
                                      </p:to>
                                    </p:set>
                                    <p:animEffect transition="in" filter="blinds(horizontal)">
                                      <p:cBhvr>
                                        <p:cTn id="13" dur="500"/>
                                        <p:tgtEl>
                                          <p:spTgt spid="45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1DA5DDDC-926F-48B0-8383-7425C15AC59D}"/>
              </a:ext>
            </a:extLst>
          </p:cNvPr>
          <p:cNvSpPr>
            <a:spLocks noGrp="1"/>
          </p:cNvSpPr>
          <p:nvPr>
            <p:ph type="sldNum" sz="quarter" idx="12"/>
          </p:nvPr>
        </p:nvSpPr>
        <p:spPr/>
        <p:txBody>
          <a:bodyPr/>
          <a:lstStyle/>
          <a:p>
            <a:fld id="{EA13F4B7-6512-4016-939E-00E43DB174D4}" type="slidenum">
              <a:rPr lang="zh-CN" altLang="en-US"/>
              <a:pPr/>
              <a:t>19</a:t>
            </a:fld>
            <a:endParaRPr lang="en-US" altLang="zh-CN"/>
          </a:p>
        </p:txBody>
      </p:sp>
      <p:sp>
        <p:nvSpPr>
          <p:cNvPr id="451586" name="Text Box 2">
            <a:extLst>
              <a:ext uri="{FF2B5EF4-FFF2-40B4-BE49-F238E27FC236}">
                <a16:creationId xmlns:a16="http://schemas.microsoft.com/office/drawing/2014/main" id="{63FE445D-32EF-4D86-941C-C392C4B2BA48}"/>
              </a:ext>
            </a:extLst>
          </p:cNvPr>
          <p:cNvSpPr txBox="1">
            <a:spLocks noChangeArrowheads="1"/>
          </p:cNvSpPr>
          <p:nvPr/>
        </p:nvSpPr>
        <p:spPr bwMode="auto">
          <a:xfrm>
            <a:off x="179388" y="188913"/>
            <a:ext cx="8642350" cy="89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None/>
            </a:pPr>
            <a:r>
              <a:rPr lang="zh-CN" altLang="en-US" sz="4800" u="none">
                <a:ea typeface="宋体" panose="02010600030101010101" pitchFamily="2" charset="-122"/>
              </a:rPr>
              <a:t>又因为稀溶液 </a:t>
            </a:r>
            <a:r>
              <a:rPr lang="en-US" altLang="zh-CN" sz="4800" i="1" u="none"/>
              <a:t>n</a:t>
            </a:r>
            <a:r>
              <a:rPr lang="en-US" altLang="zh-CN" sz="4800" u="none" baseline="-25000"/>
              <a:t>A</a:t>
            </a:r>
            <a:r>
              <a:rPr lang="en-US" altLang="zh-CN" sz="4800" u="none"/>
              <a:t> &gt;&gt; </a:t>
            </a:r>
            <a:r>
              <a:rPr lang="en-US" altLang="zh-CN" sz="4800" i="1" u="none"/>
              <a:t>n</a:t>
            </a:r>
            <a:r>
              <a:rPr lang="en-US" altLang="zh-CN" sz="4800" u="none" baseline="-25000"/>
              <a:t>B</a:t>
            </a:r>
            <a:r>
              <a:rPr lang="en-US" altLang="zh-CN" sz="4800" u="none">
                <a:ea typeface="宋体" panose="02010600030101010101" pitchFamily="2" charset="-122"/>
              </a:rPr>
              <a:t> ,          </a:t>
            </a:r>
            <a:endParaRPr lang="en-US" altLang="zh-CN" sz="4800" u="none" baseline="-25000">
              <a:ea typeface="宋体" panose="02010600030101010101" pitchFamily="2" charset="-122"/>
            </a:endParaRPr>
          </a:p>
        </p:txBody>
      </p:sp>
      <p:grpSp>
        <p:nvGrpSpPr>
          <p:cNvPr id="451587" name="Group 3">
            <a:extLst>
              <a:ext uri="{FF2B5EF4-FFF2-40B4-BE49-F238E27FC236}">
                <a16:creationId xmlns:a16="http://schemas.microsoft.com/office/drawing/2014/main" id="{1B47779D-B0FC-4E1A-B97A-C374B9B78FC5}"/>
              </a:ext>
            </a:extLst>
          </p:cNvPr>
          <p:cNvGrpSpPr>
            <a:grpSpLocks/>
          </p:cNvGrpSpPr>
          <p:nvPr/>
        </p:nvGrpSpPr>
        <p:grpSpPr bwMode="auto">
          <a:xfrm>
            <a:off x="395288" y="1052513"/>
            <a:ext cx="7200900" cy="1943100"/>
            <a:chOff x="249" y="2387"/>
            <a:chExt cx="4900" cy="1423"/>
          </a:xfrm>
        </p:grpSpPr>
        <p:graphicFrame>
          <p:nvGraphicFramePr>
            <p:cNvPr id="451588" name="Object 4">
              <a:extLst>
                <a:ext uri="{FF2B5EF4-FFF2-40B4-BE49-F238E27FC236}">
                  <a16:creationId xmlns:a16="http://schemas.microsoft.com/office/drawing/2014/main" id="{6577FA7A-D086-4524-8F8B-7C3407DE38F0}"/>
                </a:ext>
              </a:extLst>
            </p:cNvPr>
            <p:cNvGraphicFramePr>
              <a:graphicFrameLocks noChangeAspect="1"/>
            </p:cNvGraphicFramePr>
            <p:nvPr/>
          </p:nvGraphicFramePr>
          <p:xfrm>
            <a:off x="1338" y="2387"/>
            <a:ext cx="3811" cy="1423"/>
          </p:xfrm>
          <a:graphic>
            <a:graphicData uri="http://schemas.openxmlformats.org/presentationml/2006/ole">
              <mc:AlternateContent xmlns:mc="http://schemas.openxmlformats.org/markup-compatibility/2006">
                <mc:Choice xmlns:v="urn:schemas-microsoft-com:vml" Requires="v">
                  <p:oleObj spid="_x0000_s451594" name="公式" r:id="rId3" imgW="1155600" imgH="431640" progId="Equation.3">
                    <p:embed/>
                  </p:oleObj>
                </mc:Choice>
                <mc:Fallback>
                  <p:oleObj name="公式" r:id="rId3" imgW="1155600" imgH="43164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8" y="2387"/>
                          <a:ext cx="3811" cy="1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89" name="Text Box 5">
              <a:extLst>
                <a:ext uri="{FF2B5EF4-FFF2-40B4-BE49-F238E27FC236}">
                  <a16:creationId xmlns:a16="http://schemas.microsoft.com/office/drawing/2014/main" id="{1DBF6B63-DB78-4783-8D7A-5DDAE99BE3CD}"/>
                </a:ext>
              </a:extLst>
            </p:cNvPr>
            <p:cNvSpPr txBox="1">
              <a:spLocks noChangeArrowheads="1"/>
            </p:cNvSpPr>
            <p:nvPr/>
          </p:nvSpPr>
          <p:spPr bwMode="auto">
            <a:xfrm>
              <a:off x="249" y="2795"/>
              <a:ext cx="1044" cy="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 typeface="Wingdings" panose="05000000000000000000" pitchFamily="2" charset="2"/>
                <a:buNone/>
              </a:pPr>
              <a:r>
                <a:rPr lang="zh-CN" altLang="en-US" sz="4400" u="none">
                  <a:ea typeface="楷体_GB2312" pitchFamily="49" charset="-122"/>
                </a:rPr>
                <a:t>所以</a:t>
              </a:r>
            </a:p>
          </p:txBody>
        </p:sp>
      </p:grpSp>
      <p:sp>
        <p:nvSpPr>
          <p:cNvPr id="451591" name="Text Box 7">
            <a:extLst>
              <a:ext uri="{FF2B5EF4-FFF2-40B4-BE49-F238E27FC236}">
                <a16:creationId xmlns:a16="http://schemas.microsoft.com/office/drawing/2014/main" id="{694DD43C-D0BC-44E1-9BFB-1A950B8E5DA7}"/>
              </a:ext>
            </a:extLst>
          </p:cNvPr>
          <p:cNvSpPr txBox="1">
            <a:spLocks noChangeArrowheads="1"/>
          </p:cNvSpPr>
          <p:nvPr/>
        </p:nvSpPr>
        <p:spPr bwMode="auto">
          <a:xfrm>
            <a:off x="250825" y="2997200"/>
            <a:ext cx="8497888"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10000"/>
              </a:spcBef>
              <a:buFontTx/>
              <a:buNone/>
            </a:pPr>
            <a:r>
              <a:rPr lang="zh-CN" altLang="en-US" sz="4400" u="none"/>
              <a:t>若溶剂为1000 </a:t>
            </a:r>
            <a:r>
              <a:rPr lang="en-US" altLang="zh-CN" sz="4400" u="none"/>
              <a:t>g </a:t>
            </a:r>
            <a:r>
              <a:rPr lang="zh-CN" altLang="en-US" sz="4400" u="none"/>
              <a:t>水，则</a:t>
            </a:r>
          </a:p>
        </p:txBody>
      </p:sp>
      <p:graphicFrame>
        <p:nvGraphicFramePr>
          <p:cNvPr id="451592" name="Object 8">
            <a:extLst>
              <a:ext uri="{FF2B5EF4-FFF2-40B4-BE49-F238E27FC236}">
                <a16:creationId xmlns:a16="http://schemas.microsoft.com/office/drawing/2014/main" id="{CE9B01D2-8C78-4DEE-9C6F-99FEE8693971}"/>
              </a:ext>
            </a:extLst>
          </p:cNvPr>
          <p:cNvGraphicFramePr>
            <a:graphicFrameLocks noChangeAspect="1"/>
          </p:cNvGraphicFramePr>
          <p:nvPr/>
        </p:nvGraphicFramePr>
        <p:xfrm>
          <a:off x="1042988" y="3789363"/>
          <a:ext cx="6842125" cy="1636712"/>
        </p:xfrm>
        <a:graphic>
          <a:graphicData uri="http://schemas.openxmlformats.org/presentationml/2006/ole">
            <mc:AlternateContent xmlns:mc="http://schemas.openxmlformats.org/markup-compatibility/2006">
              <mc:Choice xmlns:v="urn:schemas-microsoft-com:vml" Requires="v">
                <p:oleObj spid="_x0000_s451595" name="公式" r:id="rId5" imgW="1752480" imgH="419040" progId="Equation.3">
                  <p:embed/>
                </p:oleObj>
              </mc:Choice>
              <mc:Fallback>
                <p:oleObj name="公式" r:id="rId5" imgW="1752480" imgH="41904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789363"/>
                        <a:ext cx="6842125" cy="163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1593" name="Text Box 9">
            <a:extLst>
              <a:ext uri="{FF2B5EF4-FFF2-40B4-BE49-F238E27FC236}">
                <a16:creationId xmlns:a16="http://schemas.microsoft.com/office/drawing/2014/main" id="{D8431B35-AE50-488F-945D-7C65841E93FD}"/>
              </a:ext>
            </a:extLst>
          </p:cNvPr>
          <p:cNvSpPr txBox="1">
            <a:spLocks noChangeArrowheads="1"/>
          </p:cNvSpPr>
          <p:nvPr/>
        </p:nvSpPr>
        <p:spPr bwMode="auto">
          <a:xfrm>
            <a:off x="179388" y="5445125"/>
            <a:ext cx="8713787" cy="828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None/>
            </a:pPr>
            <a:r>
              <a:rPr lang="zh-CN" altLang="en-US" sz="4400" u="none">
                <a:ea typeface="宋体" panose="02010600030101010101" pitchFamily="2" charset="-122"/>
              </a:rPr>
              <a:t>又因为 </a:t>
            </a:r>
            <a:r>
              <a:rPr lang="en-US" altLang="zh-CN" sz="4400" i="1" u="none">
                <a:ea typeface="宋体" panose="02010600030101010101" pitchFamily="2" charset="-122"/>
              </a:rPr>
              <a:t>n</a:t>
            </a:r>
            <a:r>
              <a:rPr lang="en-US" altLang="zh-CN" sz="4400" u="none" baseline="-30000">
                <a:ea typeface="宋体" panose="02010600030101010101" pitchFamily="2" charset="-122"/>
              </a:rPr>
              <a:t>B </a:t>
            </a:r>
            <a:r>
              <a:rPr lang="en-US" altLang="zh-CN" sz="4400" u="none">
                <a:ea typeface="宋体" panose="02010600030101010101" pitchFamily="2" charset="-122"/>
              </a:rPr>
              <a:t>= </a:t>
            </a:r>
            <a:r>
              <a:rPr lang="en-US" altLang="zh-CN" sz="4400" i="1" u="none">
                <a:ea typeface="宋体" panose="02010600030101010101" pitchFamily="2" charset="-122"/>
              </a:rPr>
              <a:t>m</a:t>
            </a:r>
            <a:r>
              <a:rPr lang="zh-CN" altLang="en-US" sz="4400" u="none">
                <a:ea typeface="宋体" panose="02010600030101010101" pitchFamily="2" charset="-122"/>
              </a:rPr>
              <a:t>，所以 </a:t>
            </a:r>
            <a:r>
              <a:rPr lang="en-US" altLang="zh-CN" sz="4400" i="1" u="none">
                <a:ea typeface="宋体" panose="02010600030101010101" pitchFamily="2" charset="-122"/>
              </a:rPr>
              <a:t>x</a:t>
            </a:r>
            <a:r>
              <a:rPr lang="en-US" altLang="zh-CN" sz="4400" u="none" baseline="-30000">
                <a:ea typeface="宋体" panose="02010600030101010101" pitchFamily="2" charset="-122"/>
              </a:rPr>
              <a:t>B </a:t>
            </a:r>
            <a:r>
              <a:rPr lang="en-US" altLang="zh-CN" sz="4400" u="none">
                <a:ea typeface="宋体" panose="02010600030101010101" pitchFamily="2" charset="-122"/>
              </a:rPr>
              <a:t>= </a:t>
            </a:r>
            <a:r>
              <a:rPr lang="en-US" altLang="zh-CN" sz="4400" i="1" u="none">
                <a:ea typeface="宋体" panose="02010600030101010101" pitchFamily="2" charset="-122"/>
              </a:rPr>
              <a:t>m</a:t>
            </a:r>
            <a:r>
              <a:rPr lang="en-US" altLang="zh-CN" sz="4400" u="none">
                <a:ea typeface="宋体" panose="02010600030101010101" pitchFamily="2" charset="-122"/>
              </a:rPr>
              <a:t>/55.5</a:t>
            </a:r>
            <a:r>
              <a:rPr lang="zh-CN" altLang="en-US" sz="4400" u="none">
                <a:ea typeface="宋体" panose="02010600030101010101" pitchFamily="2" charset="-122"/>
              </a:rPr>
              <a:t>。</a:t>
            </a:r>
            <a:endParaRPr lang="en-US" altLang="zh-CN" sz="4800" i="1" u="none">
              <a:solidFill>
                <a:srgbClr val="0000FF"/>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1586">
                                            <p:txEl>
                                              <p:pRg st="0" end="0"/>
                                            </p:txEl>
                                          </p:spTgt>
                                        </p:tgtEl>
                                        <p:attrNameLst>
                                          <p:attrName>style.visibility</p:attrName>
                                        </p:attrNameLst>
                                      </p:cBhvr>
                                      <p:to>
                                        <p:strVal val="visible"/>
                                      </p:to>
                                    </p:set>
                                    <p:animEffect transition="in" filter="blinds(horizontal)">
                                      <p:cBhvr>
                                        <p:cTn id="7" dur="500"/>
                                        <p:tgtEl>
                                          <p:spTgt spid="451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1587"/>
                                        </p:tgtEl>
                                        <p:attrNameLst>
                                          <p:attrName>style.visibility</p:attrName>
                                        </p:attrNameLst>
                                      </p:cBhvr>
                                      <p:to>
                                        <p:strVal val="visible"/>
                                      </p:to>
                                    </p:set>
                                    <p:animEffect transition="in" filter="blinds(horizontal)">
                                      <p:cBhvr>
                                        <p:cTn id="12" dur="500"/>
                                        <p:tgtEl>
                                          <p:spTgt spid="4515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51593"/>
                                        </p:tgtEl>
                                        <p:attrNameLst>
                                          <p:attrName>style.visibility</p:attrName>
                                        </p:attrNameLst>
                                      </p:cBhvr>
                                      <p:to>
                                        <p:strVal val="visible"/>
                                      </p:to>
                                    </p:set>
                                    <p:anim calcmode="lin" valueType="num">
                                      <p:cBhvr additive="base">
                                        <p:cTn id="17" dur="500" fill="hold"/>
                                        <p:tgtEl>
                                          <p:spTgt spid="451593"/>
                                        </p:tgtEl>
                                        <p:attrNameLst>
                                          <p:attrName>ppt_x</p:attrName>
                                        </p:attrNameLst>
                                      </p:cBhvr>
                                      <p:tavLst>
                                        <p:tav tm="0">
                                          <p:val>
                                            <p:strVal val="#ppt_x"/>
                                          </p:val>
                                        </p:tav>
                                        <p:tav tm="100000">
                                          <p:val>
                                            <p:strVal val="#ppt_x"/>
                                          </p:val>
                                        </p:tav>
                                      </p:tavLst>
                                    </p:anim>
                                    <p:anim calcmode="lin" valueType="num">
                                      <p:cBhvr additive="base">
                                        <p:cTn id="18" dur="500" fill="hold"/>
                                        <p:tgtEl>
                                          <p:spTgt spid="4515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9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972883F0-EDF8-4542-BE22-F89DBA800E33}"/>
              </a:ext>
            </a:extLst>
          </p:cNvPr>
          <p:cNvSpPr>
            <a:spLocks noGrp="1"/>
          </p:cNvSpPr>
          <p:nvPr>
            <p:ph type="sldNum" sz="quarter" idx="12"/>
          </p:nvPr>
        </p:nvSpPr>
        <p:spPr/>
        <p:txBody>
          <a:bodyPr/>
          <a:lstStyle/>
          <a:p>
            <a:fld id="{EBDB4F2D-9936-4D03-A064-05E60C8ED3F3}" type="slidenum">
              <a:rPr lang="zh-CN" altLang="en-US"/>
              <a:pPr/>
              <a:t>2</a:t>
            </a:fld>
            <a:endParaRPr lang="en-US" altLang="zh-CN"/>
          </a:p>
        </p:txBody>
      </p:sp>
      <p:sp>
        <p:nvSpPr>
          <p:cNvPr id="70662" name="Text Box 1030">
            <a:extLst>
              <a:ext uri="{FF2B5EF4-FFF2-40B4-BE49-F238E27FC236}">
                <a16:creationId xmlns:a16="http://schemas.microsoft.com/office/drawing/2014/main" id="{147DBD9F-5AC1-4873-A45B-A47EC59F9E50}"/>
              </a:ext>
            </a:extLst>
          </p:cNvPr>
          <p:cNvSpPr txBox="1">
            <a:spLocks noChangeArrowheads="1"/>
          </p:cNvSpPr>
          <p:nvPr/>
        </p:nvSpPr>
        <p:spPr bwMode="auto">
          <a:xfrm>
            <a:off x="250825" y="404813"/>
            <a:ext cx="84963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u="none">
                <a:solidFill>
                  <a:srgbClr val="0000FF"/>
                </a:solidFill>
              </a:rPr>
              <a:t>溶液</a:t>
            </a:r>
            <a:r>
              <a:rPr lang="en-US" altLang="zh-CN" u="none">
                <a:solidFill>
                  <a:srgbClr val="0000FF"/>
                </a:solidFill>
              </a:rPr>
              <a:t>(solution)：</a:t>
            </a:r>
            <a:r>
              <a:rPr lang="zh-CN" altLang="en-US" u="none"/>
              <a:t>由两种及两种以上物质混合形成的均匀稳定的分散体系。</a:t>
            </a:r>
            <a:endParaRPr lang="zh-CN" altLang="en-US" b="0" u="none">
              <a:ea typeface="隶书" panose="02010509060101010101" pitchFamily="49" charset="-122"/>
            </a:endParaRPr>
          </a:p>
        </p:txBody>
      </p:sp>
      <p:sp>
        <p:nvSpPr>
          <p:cNvPr id="70663" name="Text Box 1031">
            <a:extLst>
              <a:ext uri="{FF2B5EF4-FFF2-40B4-BE49-F238E27FC236}">
                <a16:creationId xmlns:a16="http://schemas.microsoft.com/office/drawing/2014/main" id="{A6764CBC-4720-495B-93E7-C1B7922E5568}"/>
              </a:ext>
            </a:extLst>
          </p:cNvPr>
          <p:cNvSpPr txBox="1">
            <a:spLocks noChangeArrowheads="1"/>
          </p:cNvSpPr>
          <p:nvPr/>
        </p:nvSpPr>
        <p:spPr bwMode="auto">
          <a:xfrm>
            <a:off x="179388" y="1844675"/>
            <a:ext cx="8605837" cy="448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FontTx/>
              <a:buNone/>
            </a:pPr>
            <a:r>
              <a:rPr lang="zh-CN" altLang="en-US" u="none"/>
              <a:t>    </a:t>
            </a:r>
            <a:r>
              <a:rPr lang="zh-CN" altLang="en-US" u="none">
                <a:solidFill>
                  <a:srgbClr val="000099"/>
                </a:solidFill>
              </a:rPr>
              <a:t>溶液并不限于液体状态，任何聚集状态都可以成为溶液，</a:t>
            </a:r>
            <a:r>
              <a:rPr lang="zh-CN" altLang="en-US" u="none"/>
              <a:t>如空气是气体溶液，合金是固体溶液。</a:t>
            </a:r>
          </a:p>
          <a:p>
            <a:pPr>
              <a:lnSpc>
                <a:spcPct val="100000"/>
              </a:lnSpc>
              <a:buFontTx/>
              <a:buNone/>
            </a:pPr>
            <a:r>
              <a:rPr lang="zh-CN" altLang="en-US" u="none"/>
              <a:t>    一般常将溶液中含量较多的组分称为</a:t>
            </a:r>
            <a:r>
              <a:rPr lang="zh-CN" altLang="en-US" u="none">
                <a:solidFill>
                  <a:schemeClr val="accent2"/>
                </a:solidFill>
              </a:rPr>
              <a:t>溶剂(</a:t>
            </a:r>
            <a:r>
              <a:rPr lang="en-US" altLang="zh-CN" u="none">
                <a:solidFill>
                  <a:schemeClr val="accent2"/>
                </a:solidFill>
              </a:rPr>
              <a:t>solvent)，</a:t>
            </a:r>
            <a:r>
              <a:rPr lang="zh-CN" altLang="en-US" u="none"/>
              <a:t>而将其他组分称为</a:t>
            </a:r>
            <a:r>
              <a:rPr lang="zh-CN" altLang="en-US" u="none">
                <a:solidFill>
                  <a:schemeClr val="accent2"/>
                </a:solidFill>
              </a:rPr>
              <a:t>溶质(</a:t>
            </a:r>
            <a:r>
              <a:rPr lang="en-US" altLang="zh-CN" u="none">
                <a:solidFill>
                  <a:schemeClr val="accent2"/>
                </a:solidFill>
              </a:rPr>
              <a:t>solute)。</a:t>
            </a:r>
            <a:r>
              <a:rPr lang="zh-CN" altLang="en-US" u="none"/>
              <a:t>当有一组分为水时，通常把水看成是溶剂。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62"/>
                                        </p:tgtEl>
                                        <p:attrNameLst>
                                          <p:attrName>style.visibility</p:attrName>
                                        </p:attrNameLst>
                                      </p:cBhvr>
                                      <p:to>
                                        <p:strVal val="visible"/>
                                      </p:to>
                                    </p:set>
                                    <p:animEffect transition="in" filter="blinds(horizontal)">
                                      <p:cBhvr>
                                        <p:cTn id="7" dur="500"/>
                                        <p:tgtEl>
                                          <p:spTgt spid="70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63">
                                            <p:txEl>
                                              <p:pRg st="0" end="0"/>
                                            </p:txEl>
                                          </p:spTgt>
                                        </p:tgtEl>
                                        <p:attrNameLst>
                                          <p:attrName>style.visibility</p:attrName>
                                        </p:attrNameLst>
                                      </p:cBhvr>
                                      <p:to>
                                        <p:strVal val="visible"/>
                                      </p:to>
                                    </p:set>
                                    <p:animEffect transition="in" filter="blinds(horizontal)">
                                      <p:cBhvr>
                                        <p:cTn id="12" dur="500"/>
                                        <p:tgtEl>
                                          <p:spTgt spid="706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63">
                                            <p:txEl>
                                              <p:pRg st="1" end="1"/>
                                            </p:txEl>
                                          </p:spTgt>
                                        </p:tgtEl>
                                        <p:attrNameLst>
                                          <p:attrName>style.visibility</p:attrName>
                                        </p:attrNameLst>
                                      </p:cBhvr>
                                      <p:to>
                                        <p:strVal val="visible"/>
                                      </p:to>
                                    </p:set>
                                    <p:animEffect transition="in" filter="blinds(horizontal)">
                                      <p:cBhvr>
                                        <p:cTn id="17" dur="500"/>
                                        <p:tgtEl>
                                          <p:spTgt spid="706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2CA3C598-D106-4E27-BF75-34FC6D08B160}"/>
              </a:ext>
            </a:extLst>
          </p:cNvPr>
          <p:cNvSpPr>
            <a:spLocks noGrp="1"/>
          </p:cNvSpPr>
          <p:nvPr>
            <p:ph type="sldNum" sz="quarter" idx="12"/>
          </p:nvPr>
        </p:nvSpPr>
        <p:spPr/>
        <p:txBody>
          <a:bodyPr/>
          <a:lstStyle/>
          <a:p>
            <a:fld id="{4A067D15-0CAF-4ADE-BFD6-29E3B2F35B7A}" type="slidenum">
              <a:rPr lang="zh-CN" altLang="en-US"/>
              <a:pPr/>
              <a:t>20</a:t>
            </a:fld>
            <a:endParaRPr lang="en-US" altLang="zh-CN"/>
          </a:p>
        </p:txBody>
      </p:sp>
      <p:sp>
        <p:nvSpPr>
          <p:cNvPr id="452611" name="Text Box 3">
            <a:extLst>
              <a:ext uri="{FF2B5EF4-FFF2-40B4-BE49-F238E27FC236}">
                <a16:creationId xmlns:a16="http://schemas.microsoft.com/office/drawing/2014/main" id="{B525DC01-5BE3-4B1C-9A23-D8E906031921}"/>
              </a:ext>
            </a:extLst>
          </p:cNvPr>
          <p:cNvSpPr txBox="1">
            <a:spLocks noChangeArrowheads="1"/>
          </p:cNvSpPr>
          <p:nvPr/>
        </p:nvSpPr>
        <p:spPr bwMode="auto">
          <a:xfrm>
            <a:off x="179388" y="115888"/>
            <a:ext cx="1944687" cy="828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None/>
            </a:pPr>
            <a:r>
              <a:rPr lang="en-US" altLang="zh-CN" sz="4400" u="none">
                <a:ea typeface="宋体" panose="02010600030101010101" pitchFamily="2" charset="-122"/>
              </a:rPr>
              <a:t> </a:t>
            </a:r>
            <a:r>
              <a:rPr lang="zh-CN" altLang="en-US" sz="4400" u="none">
                <a:ea typeface="宋体" panose="02010600030101010101" pitchFamily="2" charset="-122"/>
              </a:rPr>
              <a:t>故：</a:t>
            </a:r>
            <a:endParaRPr lang="en-US" altLang="zh-CN" sz="4400" i="1" u="none">
              <a:solidFill>
                <a:srgbClr val="0000FF"/>
              </a:solidFill>
              <a:ea typeface="宋体" panose="02010600030101010101" pitchFamily="2" charset="-122"/>
            </a:endParaRPr>
          </a:p>
        </p:txBody>
      </p:sp>
      <p:graphicFrame>
        <p:nvGraphicFramePr>
          <p:cNvPr id="452613" name="Object 5">
            <a:extLst>
              <a:ext uri="{FF2B5EF4-FFF2-40B4-BE49-F238E27FC236}">
                <a16:creationId xmlns:a16="http://schemas.microsoft.com/office/drawing/2014/main" id="{081E1C13-9E4F-4CEF-A733-A55BCBD5048D}"/>
              </a:ext>
            </a:extLst>
          </p:cNvPr>
          <p:cNvGraphicFramePr>
            <a:graphicFrameLocks noChangeAspect="1"/>
          </p:cNvGraphicFramePr>
          <p:nvPr/>
        </p:nvGraphicFramePr>
        <p:xfrm>
          <a:off x="395288" y="404813"/>
          <a:ext cx="8135937" cy="1828800"/>
        </p:xfrm>
        <a:graphic>
          <a:graphicData uri="http://schemas.openxmlformats.org/presentationml/2006/ole">
            <mc:AlternateContent xmlns:mc="http://schemas.openxmlformats.org/markup-compatibility/2006">
              <mc:Choice xmlns:v="urn:schemas-microsoft-com:vml" Requires="v">
                <p:oleObj spid="_x0000_s452619" name="公式" r:id="rId3" imgW="1752480" imgH="393480" progId="Equation.3">
                  <p:embed/>
                </p:oleObj>
              </mc:Choice>
              <mc:Fallback>
                <p:oleObj name="公式" r:id="rId3" imgW="1752480" imgH="3934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4813"/>
                        <a:ext cx="8135937"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4" name="Freeform 6">
            <a:extLst>
              <a:ext uri="{FF2B5EF4-FFF2-40B4-BE49-F238E27FC236}">
                <a16:creationId xmlns:a16="http://schemas.microsoft.com/office/drawing/2014/main" id="{75E60FED-0E97-4BC5-ABF9-494351FA23FB}"/>
              </a:ext>
            </a:extLst>
          </p:cNvPr>
          <p:cNvSpPr>
            <a:spLocks/>
          </p:cNvSpPr>
          <p:nvPr/>
        </p:nvSpPr>
        <p:spPr bwMode="auto">
          <a:xfrm>
            <a:off x="4140200" y="836613"/>
            <a:ext cx="2952750" cy="1439862"/>
          </a:xfrm>
          <a:custGeom>
            <a:avLst/>
            <a:gdLst>
              <a:gd name="T0" fmla="*/ 24 w 1560"/>
              <a:gd name="T1" fmla="*/ 257 h 797"/>
              <a:gd name="T2" fmla="*/ 66 w 1560"/>
              <a:gd name="T3" fmla="*/ 113 h 797"/>
              <a:gd name="T4" fmla="*/ 90 w 1560"/>
              <a:gd name="T5" fmla="*/ 59 h 797"/>
              <a:gd name="T6" fmla="*/ 126 w 1560"/>
              <a:gd name="T7" fmla="*/ 47 h 797"/>
              <a:gd name="T8" fmla="*/ 144 w 1560"/>
              <a:gd name="T9" fmla="*/ 35 h 797"/>
              <a:gd name="T10" fmla="*/ 306 w 1560"/>
              <a:gd name="T11" fmla="*/ 5 h 797"/>
              <a:gd name="T12" fmla="*/ 582 w 1560"/>
              <a:gd name="T13" fmla="*/ 29 h 797"/>
              <a:gd name="T14" fmla="*/ 684 w 1560"/>
              <a:gd name="T15" fmla="*/ 59 h 797"/>
              <a:gd name="T16" fmla="*/ 720 w 1560"/>
              <a:gd name="T17" fmla="*/ 71 h 797"/>
              <a:gd name="T18" fmla="*/ 738 w 1560"/>
              <a:gd name="T19" fmla="*/ 77 h 797"/>
              <a:gd name="T20" fmla="*/ 774 w 1560"/>
              <a:gd name="T21" fmla="*/ 131 h 797"/>
              <a:gd name="T22" fmla="*/ 834 w 1560"/>
              <a:gd name="T23" fmla="*/ 161 h 797"/>
              <a:gd name="T24" fmla="*/ 1086 w 1560"/>
              <a:gd name="T25" fmla="*/ 197 h 797"/>
              <a:gd name="T26" fmla="*/ 1302 w 1560"/>
              <a:gd name="T27" fmla="*/ 203 h 797"/>
              <a:gd name="T28" fmla="*/ 1386 w 1560"/>
              <a:gd name="T29" fmla="*/ 233 h 797"/>
              <a:gd name="T30" fmla="*/ 1458 w 1560"/>
              <a:gd name="T31" fmla="*/ 263 h 797"/>
              <a:gd name="T32" fmla="*/ 1470 w 1560"/>
              <a:gd name="T33" fmla="*/ 281 h 797"/>
              <a:gd name="T34" fmla="*/ 1488 w 1560"/>
              <a:gd name="T35" fmla="*/ 293 h 797"/>
              <a:gd name="T36" fmla="*/ 1500 w 1560"/>
              <a:gd name="T37" fmla="*/ 317 h 797"/>
              <a:gd name="T38" fmla="*/ 1518 w 1560"/>
              <a:gd name="T39" fmla="*/ 335 h 797"/>
              <a:gd name="T40" fmla="*/ 1548 w 1560"/>
              <a:gd name="T41" fmla="*/ 413 h 797"/>
              <a:gd name="T42" fmla="*/ 1560 w 1560"/>
              <a:gd name="T43" fmla="*/ 449 h 797"/>
              <a:gd name="T44" fmla="*/ 1554 w 1560"/>
              <a:gd name="T45" fmla="*/ 605 h 797"/>
              <a:gd name="T46" fmla="*/ 1476 w 1560"/>
              <a:gd name="T47" fmla="*/ 689 h 797"/>
              <a:gd name="T48" fmla="*/ 1260 w 1560"/>
              <a:gd name="T49" fmla="*/ 737 h 797"/>
              <a:gd name="T50" fmla="*/ 936 w 1560"/>
              <a:gd name="T51" fmla="*/ 797 h 797"/>
              <a:gd name="T52" fmla="*/ 516 w 1560"/>
              <a:gd name="T53" fmla="*/ 791 h 797"/>
              <a:gd name="T54" fmla="*/ 318 w 1560"/>
              <a:gd name="T55" fmla="*/ 761 h 797"/>
              <a:gd name="T56" fmla="*/ 264 w 1560"/>
              <a:gd name="T57" fmla="*/ 749 h 797"/>
              <a:gd name="T58" fmla="*/ 174 w 1560"/>
              <a:gd name="T59" fmla="*/ 653 h 797"/>
              <a:gd name="T60" fmla="*/ 138 w 1560"/>
              <a:gd name="T61" fmla="*/ 605 h 797"/>
              <a:gd name="T62" fmla="*/ 66 w 1560"/>
              <a:gd name="T63" fmla="*/ 521 h 797"/>
              <a:gd name="T64" fmla="*/ 0 w 1560"/>
              <a:gd name="T65" fmla="*/ 413 h 797"/>
              <a:gd name="T66" fmla="*/ 6 w 1560"/>
              <a:gd name="T67" fmla="*/ 311 h 797"/>
              <a:gd name="T68" fmla="*/ 24 w 1560"/>
              <a:gd name="T69" fmla="*/ 257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0" h="797">
                <a:moveTo>
                  <a:pt x="24" y="257"/>
                </a:moveTo>
                <a:cubicBezTo>
                  <a:pt x="29" y="205"/>
                  <a:pt x="28" y="151"/>
                  <a:pt x="66" y="113"/>
                </a:cubicBezTo>
                <a:cubicBezTo>
                  <a:pt x="68" y="108"/>
                  <a:pt x="89" y="60"/>
                  <a:pt x="90" y="59"/>
                </a:cubicBezTo>
                <a:cubicBezTo>
                  <a:pt x="100" y="52"/>
                  <a:pt x="114" y="51"/>
                  <a:pt x="126" y="47"/>
                </a:cubicBezTo>
                <a:cubicBezTo>
                  <a:pt x="133" y="45"/>
                  <a:pt x="137" y="38"/>
                  <a:pt x="144" y="35"/>
                </a:cubicBezTo>
                <a:cubicBezTo>
                  <a:pt x="201" y="10"/>
                  <a:pt x="242" y="9"/>
                  <a:pt x="306" y="5"/>
                </a:cubicBezTo>
                <a:cubicBezTo>
                  <a:pt x="472" y="10"/>
                  <a:pt x="476" y="0"/>
                  <a:pt x="582" y="29"/>
                </a:cubicBezTo>
                <a:cubicBezTo>
                  <a:pt x="617" y="38"/>
                  <a:pt x="650" y="48"/>
                  <a:pt x="684" y="59"/>
                </a:cubicBezTo>
                <a:cubicBezTo>
                  <a:pt x="696" y="63"/>
                  <a:pt x="708" y="67"/>
                  <a:pt x="720" y="71"/>
                </a:cubicBezTo>
                <a:cubicBezTo>
                  <a:pt x="726" y="73"/>
                  <a:pt x="738" y="77"/>
                  <a:pt x="738" y="77"/>
                </a:cubicBezTo>
                <a:cubicBezTo>
                  <a:pt x="750" y="95"/>
                  <a:pt x="762" y="113"/>
                  <a:pt x="774" y="131"/>
                </a:cubicBezTo>
                <a:cubicBezTo>
                  <a:pt x="782" y="144"/>
                  <a:pt x="821" y="156"/>
                  <a:pt x="834" y="161"/>
                </a:cubicBezTo>
                <a:cubicBezTo>
                  <a:pt x="915" y="196"/>
                  <a:pt x="996" y="194"/>
                  <a:pt x="1086" y="197"/>
                </a:cubicBezTo>
                <a:cubicBezTo>
                  <a:pt x="1158" y="199"/>
                  <a:pt x="1230" y="201"/>
                  <a:pt x="1302" y="203"/>
                </a:cubicBezTo>
                <a:cubicBezTo>
                  <a:pt x="1342" y="213"/>
                  <a:pt x="1352" y="218"/>
                  <a:pt x="1386" y="233"/>
                </a:cubicBezTo>
                <a:cubicBezTo>
                  <a:pt x="1413" y="245"/>
                  <a:pt x="1434" y="247"/>
                  <a:pt x="1458" y="263"/>
                </a:cubicBezTo>
                <a:cubicBezTo>
                  <a:pt x="1462" y="269"/>
                  <a:pt x="1465" y="276"/>
                  <a:pt x="1470" y="281"/>
                </a:cubicBezTo>
                <a:cubicBezTo>
                  <a:pt x="1475" y="286"/>
                  <a:pt x="1483" y="287"/>
                  <a:pt x="1488" y="293"/>
                </a:cubicBezTo>
                <a:cubicBezTo>
                  <a:pt x="1494" y="300"/>
                  <a:pt x="1495" y="310"/>
                  <a:pt x="1500" y="317"/>
                </a:cubicBezTo>
                <a:cubicBezTo>
                  <a:pt x="1505" y="324"/>
                  <a:pt x="1512" y="329"/>
                  <a:pt x="1518" y="335"/>
                </a:cubicBezTo>
                <a:cubicBezTo>
                  <a:pt x="1527" y="363"/>
                  <a:pt x="1537" y="386"/>
                  <a:pt x="1548" y="413"/>
                </a:cubicBezTo>
                <a:cubicBezTo>
                  <a:pt x="1553" y="425"/>
                  <a:pt x="1560" y="449"/>
                  <a:pt x="1560" y="449"/>
                </a:cubicBezTo>
                <a:cubicBezTo>
                  <a:pt x="1558" y="501"/>
                  <a:pt x="1558" y="553"/>
                  <a:pt x="1554" y="605"/>
                </a:cubicBezTo>
                <a:cubicBezTo>
                  <a:pt x="1551" y="652"/>
                  <a:pt x="1512" y="671"/>
                  <a:pt x="1476" y="689"/>
                </a:cubicBezTo>
                <a:cubicBezTo>
                  <a:pt x="1415" y="720"/>
                  <a:pt x="1326" y="724"/>
                  <a:pt x="1260" y="737"/>
                </a:cubicBezTo>
                <a:cubicBezTo>
                  <a:pt x="1173" y="780"/>
                  <a:pt x="1029" y="792"/>
                  <a:pt x="936" y="797"/>
                </a:cubicBezTo>
                <a:cubicBezTo>
                  <a:pt x="796" y="795"/>
                  <a:pt x="656" y="794"/>
                  <a:pt x="516" y="791"/>
                </a:cubicBezTo>
                <a:cubicBezTo>
                  <a:pt x="448" y="789"/>
                  <a:pt x="386" y="767"/>
                  <a:pt x="318" y="761"/>
                </a:cubicBezTo>
                <a:cubicBezTo>
                  <a:pt x="300" y="757"/>
                  <a:pt x="281" y="755"/>
                  <a:pt x="264" y="749"/>
                </a:cubicBezTo>
                <a:cubicBezTo>
                  <a:pt x="235" y="739"/>
                  <a:pt x="203" y="675"/>
                  <a:pt x="174" y="653"/>
                </a:cubicBezTo>
                <a:cubicBezTo>
                  <a:pt x="166" y="629"/>
                  <a:pt x="159" y="619"/>
                  <a:pt x="138" y="605"/>
                </a:cubicBezTo>
                <a:cubicBezTo>
                  <a:pt x="125" y="567"/>
                  <a:pt x="94" y="549"/>
                  <a:pt x="66" y="521"/>
                </a:cubicBezTo>
                <a:cubicBezTo>
                  <a:pt x="37" y="492"/>
                  <a:pt x="13" y="452"/>
                  <a:pt x="0" y="413"/>
                </a:cubicBezTo>
                <a:cubicBezTo>
                  <a:pt x="2" y="379"/>
                  <a:pt x="3" y="345"/>
                  <a:pt x="6" y="311"/>
                </a:cubicBezTo>
                <a:cubicBezTo>
                  <a:pt x="6" y="306"/>
                  <a:pt x="7" y="222"/>
                  <a:pt x="24" y="257"/>
                </a:cubicBezTo>
                <a:close/>
              </a:path>
            </a:pathLst>
          </a:custGeom>
          <a:gradFill rotWithShape="1">
            <a:gsLst>
              <a:gs pos="0">
                <a:schemeClr val="bg1">
                  <a:alpha val="41000"/>
                </a:schemeClr>
              </a:gs>
              <a:gs pos="50000">
                <a:srgbClr val="33CC33">
                  <a:alpha val="41000"/>
                </a:srgbClr>
              </a:gs>
              <a:gs pos="100000">
                <a:schemeClr val="bg1">
                  <a:alpha val="41000"/>
                </a:schemeClr>
              </a:gs>
            </a:gsLst>
            <a:lin ang="5400000" scaled="1"/>
          </a:gradFill>
          <a:ln w="25400" cap="flat" cmpd="sng">
            <a:solidFill>
              <a:srgbClr val="008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52615" name="Rectangle 7">
            <a:extLst>
              <a:ext uri="{FF2B5EF4-FFF2-40B4-BE49-F238E27FC236}">
                <a16:creationId xmlns:a16="http://schemas.microsoft.com/office/drawing/2014/main" id="{9FA7D864-35AE-440A-90B6-44C672F505F5}"/>
              </a:ext>
            </a:extLst>
          </p:cNvPr>
          <p:cNvSpPr>
            <a:spLocks noChangeArrowheads="1"/>
          </p:cNvSpPr>
          <p:nvPr/>
        </p:nvSpPr>
        <p:spPr bwMode="auto">
          <a:xfrm>
            <a:off x="7596188" y="908050"/>
            <a:ext cx="360362" cy="865188"/>
          </a:xfrm>
          <a:prstGeom prst="rect">
            <a:avLst/>
          </a:prstGeom>
          <a:noFill/>
          <a:ln w="25400" algn="ctr">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52617" name="Text Box 9">
            <a:extLst>
              <a:ext uri="{FF2B5EF4-FFF2-40B4-BE49-F238E27FC236}">
                <a16:creationId xmlns:a16="http://schemas.microsoft.com/office/drawing/2014/main" id="{01BA0D0F-B64C-4A64-911D-13EF23B22469}"/>
              </a:ext>
            </a:extLst>
          </p:cNvPr>
          <p:cNvSpPr txBox="1">
            <a:spLocks noChangeArrowheads="1"/>
          </p:cNvSpPr>
          <p:nvPr/>
        </p:nvSpPr>
        <p:spPr bwMode="auto">
          <a:xfrm>
            <a:off x="179388" y="3217863"/>
            <a:ext cx="8424862"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sz="4800" u="none"/>
              <a:t>    因此拉乌尔定律又可描述为：</a:t>
            </a:r>
            <a:r>
              <a:rPr lang="zh-CN" altLang="en-US" sz="4800" u="none">
                <a:solidFill>
                  <a:srgbClr val="0000FF"/>
                </a:solidFill>
              </a:rPr>
              <a:t>一定温度下，稀溶液的蒸气压下降与溶质的质量摩尔浓度成正比，而与溶质的本性无关</a:t>
            </a:r>
            <a:r>
              <a:rPr lang="zh-CN" altLang="en-US" sz="4800" u="none"/>
              <a:t>。</a:t>
            </a:r>
          </a:p>
        </p:txBody>
      </p:sp>
      <p:sp>
        <p:nvSpPr>
          <p:cNvPr id="452618" name="Text Box 10">
            <a:extLst>
              <a:ext uri="{FF2B5EF4-FFF2-40B4-BE49-F238E27FC236}">
                <a16:creationId xmlns:a16="http://schemas.microsoft.com/office/drawing/2014/main" id="{B18076B5-5970-4D85-97F8-6640CEAD7DD9}"/>
              </a:ext>
            </a:extLst>
          </p:cNvPr>
          <p:cNvSpPr txBox="1">
            <a:spLocks noChangeArrowheads="1"/>
          </p:cNvSpPr>
          <p:nvPr/>
        </p:nvSpPr>
        <p:spPr bwMode="auto">
          <a:xfrm>
            <a:off x="468313" y="2209800"/>
            <a:ext cx="82089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kumimoji="0" lang="en-US" altLang="zh-CN" i="1" u="none">
                <a:ea typeface="宋体" panose="02010600030101010101" pitchFamily="2" charset="-122"/>
              </a:rPr>
              <a:t>k</a:t>
            </a:r>
            <a:r>
              <a:rPr kumimoji="0" lang="zh-CN" altLang="en-US" u="none">
                <a:ea typeface="宋体" panose="02010600030101010101" pitchFamily="2" charset="-122"/>
              </a:rPr>
              <a:t>是比例常数，又称蒸气压降低常数。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452613"/>
                                        </p:tgtEl>
                                        <p:attrNameLst>
                                          <p:attrName>style.visibility</p:attrName>
                                        </p:attrNameLst>
                                      </p:cBhvr>
                                      <p:to>
                                        <p:strVal val="visible"/>
                                      </p:to>
                                    </p:set>
                                    <p:animEffect transition="in" filter="slide(fromBottom)">
                                      <p:cBhvr>
                                        <p:cTn id="7" dur="500"/>
                                        <p:tgtEl>
                                          <p:spTgt spid="4526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52614"/>
                                        </p:tgtEl>
                                        <p:attrNameLst>
                                          <p:attrName>style.visibility</p:attrName>
                                        </p:attrNameLst>
                                      </p:cBhvr>
                                      <p:to>
                                        <p:strVal val="visible"/>
                                      </p:to>
                                    </p:set>
                                    <p:animEffect transition="in" filter="wipe(down)">
                                      <p:cBhvr>
                                        <p:cTn id="12" dur="500"/>
                                        <p:tgtEl>
                                          <p:spTgt spid="4526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52615"/>
                                        </p:tgtEl>
                                        <p:attrNameLst>
                                          <p:attrName>style.visibility</p:attrName>
                                        </p:attrNameLst>
                                      </p:cBhvr>
                                      <p:to>
                                        <p:strVal val="visible"/>
                                      </p:to>
                                    </p:set>
                                    <p:animEffect transition="in" filter="wipe(down)">
                                      <p:cBhvr>
                                        <p:cTn id="17" dur="500"/>
                                        <p:tgtEl>
                                          <p:spTgt spid="4526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2618"/>
                                        </p:tgtEl>
                                        <p:attrNameLst>
                                          <p:attrName>style.visibility</p:attrName>
                                        </p:attrNameLst>
                                      </p:cBhvr>
                                      <p:to>
                                        <p:strVal val="visible"/>
                                      </p:to>
                                    </p:set>
                                    <p:animEffect transition="in" filter="blinds(horizontal)">
                                      <p:cBhvr>
                                        <p:cTn id="22" dur="500"/>
                                        <p:tgtEl>
                                          <p:spTgt spid="4526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2617"/>
                                        </p:tgtEl>
                                        <p:attrNameLst>
                                          <p:attrName>style.visibility</p:attrName>
                                        </p:attrNameLst>
                                      </p:cBhvr>
                                      <p:to>
                                        <p:strVal val="visible"/>
                                      </p:to>
                                    </p:set>
                                    <p:anim calcmode="lin" valueType="num">
                                      <p:cBhvr additive="base">
                                        <p:cTn id="27" dur="500" fill="hold"/>
                                        <p:tgtEl>
                                          <p:spTgt spid="452617"/>
                                        </p:tgtEl>
                                        <p:attrNameLst>
                                          <p:attrName>ppt_x</p:attrName>
                                        </p:attrNameLst>
                                      </p:cBhvr>
                                      <p:tavLst>
                                        <p:tav tm="0">
                                          <p:val>
                                            <p:strVal val="#ppt_x"/>
                                          </p:val>
                                        </p:tav>
                                        <p:tav tm="100000">
                                          <p:val>
                                            <p:strVal val="#ppt_x"/>
                                          </p:val>
                                        </p:tav>
                                      </p:tavLst>
                                    </p:anim>
                                    <p:anim calcmode="lin" valueType="num">
                                      <p:cBhvr additive="base">
                                        <p:cTn id="28" dur="500" fill="hold"/>
                                        <p:tgtEl>
                                          <p:spTgt spid="4526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7" grpId="0"/>
      <p:bldP spid="4526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7123B00E-7B4A-4E37-AEEA-D4FE0DACC29B}"/>
              </a:ext>
            </a:extLst>
          </p:cNvPr>
          <p:cNvSpPr>
            <a:spLocks noGrp="1"/>
          </p:cNvSpPr>
          <p:nvPr>
            <p:ph type="sldNum" sz="quarter" idx="12"/>
          </p:nvPr>
        </p:nvSpPr>
        <p:spPr/>
        <p:txBody>
          <a:bodyPr/>
          <a:lstStyle/>
          <a:p>
            <a:fld id="{2BD8BDFF-0B43-458B-9B6F-D7A3DDE72CE4}" type="slidenum">
              <a:rPr lang="zh-CN" altLang="en-US"/>
              <a:pPr/>
              <a:t>21</a:t>
            </a:fld>
            <a:endParaRPr lang="en-US" altLang="zh-CN"/>
          </a:p>
        </p:txBody>
      </p:sp>
      <p:sp>
        <p:nvSpPr>
          <p:cNvPr id="448514" name="Rectangle 2">
            <a:extLst>
              <a:ext uri="{FF2B5EF4-FFF2-40B4-BE49-F238E27FC236}">
                <a16:creationId xmlns:a16="http://schemas.microsoft.com/office/drawing/2014/main" id="{6B190D7F-C7C5-46F2-AD24-98D5F8B84D96}"/>
              </a:ext>
            </a:extLst>
          </p:cNvPr>
          <p:cNvSpPr>
            <a:spLocks noGrp="1" noChangeArrowheads="1"/>
          </p:cNvSpPr>
          <p:nvPr>
            <p:ph type="title"/>
          </p:nvPr>
        </p:nvSpPr>
        <p:spPr>
          <a:xfrm>
            <a:off x="684213" y="188913"/>
            <a:ext cx="7772400" cy="1143000"/>
          </a:xfrm>
        </p:spPr>
        <p:txBody>
          <a:bodyPr/>
          <a:lstStyle/>
          <a:p>
            <a:r>
              <a:rPr lang="zh-CN" altLang="en-US" sz="4000" b="1">
                <a:latin typeface="华文新魏" panose="02010800040101010101" pitchFamily="2" charset="-122"/>
              </a:rPr>
              <a:t>蒸气压下降的应用</a:t>
            </a:r>
            <a:endParaRPr lang="zh-CN" altLang="en-US" sz="4000" b="1"/>
          </a:p>
        </p:txBody>
      </p:sp>
      <p:sp>
        <p:nvSpPr>
          <p:cNvPr id="448515" name="Text Box 3">
            <a:extLst>
              <a:ext uri="{FF2B5EF4-FFF2-40B4-BE49-F238E27FC236}">
                <a16:creationId xmlns:a16="http://schemas.microsoft.com/office/drawing/2014/main" id="{7D1FD377-112F-40A7-8C9E-5AB67D86BCFD}"/>
              </a:ext>
            </a:extLst>
          </p:cNvPr>
          <p:cNvSpPr txBox="1">
            <a:spLocks noChangeArrowheads="1"/>
          </p:cNvSpPr>
          <p:nvPr/>
        </p:nvSpPr>
        <p:spPr bwMode="auto">
          <a:xfrm>
            <a:off x="250825" y="1179513"/>
            <a:ext cx="8496300"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FontTx/>
              <a:buNone/>
            </a:pPr>
            <a:r>
              <a:rPr lang="zh-CN" altLang="en-US" u="none">
                <a:solidFill>
                  <a:srgbClr val="000066"/>
                </a:solidFill>
              </a:rPr>
              <a:t>干燥剂工作原理</a:t>
            </a:r>
          </a:p>
          <a:p>
            <a:pPr>
              <a:lnSpc>
                <a:spcPct val="100000"/>
              </a:lnSpc>
              <a:buFontTx/>
              <a:buNone/>
            </a:pPr>
            <a:r>
              <a:rPr lang="en-US" altLang="zh-CN" u="none"/>
              <a:t>CaCl</a:t>
            </a:r>
            <a:r>
              <a:rPr lang="en-US" altLang="zh-CN" u="none" baseline="-30000"/>
              <a:t>2</a:t>
            </a:r>
            <a:r>
              <a:rPr lang="zh-CN" altLang="en-US" u="none"/>
              <a:t>、</a:t>
            </a:r>
            <a:r>
              <a:rPr lang="en-US" altLang="zh-CN" u="none"/>
              <a:t>NaOH</a:t>
            </a:r>
            <a:r>
              <a:rPr lang="zh-CN" altLang="en-US" u="none"/>
              <a:t>、</a:t>
            </a:r>
            <a:r>
              <a:rPr lang="en-US" altLang="zh-CN" u="none"/>
              <a:t>P</a:t>
            </a:r>
            <a:r>
              <a:rPr lang="en-US" altLang="zh-CN" u="none" baseline="-30000"/>
              <a:t>2</a:t>
            </a:r>
            <a:r>
              <a:rPr lang="en-US" altLang="zh-CN" u="none"/>
              <a:t>O</a:t>
            </a:r>
            <a:r>
              <a:rPr lang="en-US" altLang="zh-CN" u="none" baseline="-30000"/>
              <a:t>5</a:t>
            </a:r>
            <a:r>
              <a:rPr lang="zh-CN" altLang="en-US" u="none"/>
              <a:t>等易潮解的固态物质，常用作干燥剂。因其易吸收空气中的水分在其表面形成溶液，该溶液蒸气压较空气中水蒸气的分压小，使空气中的水蒸气不断凝结进入溶液而达到消除空气中水蒸气的目的。</a:t>
            </a:r>
            <a:r>
              <a:rPr lang="zh-CN" altLang="en-US" u="none">
                <a:latin typeface="楷体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8515"/>
                                        </p:tgtEl>
                                        <p:attrNameLst>
                                          <p:attrName>style.visibility</p:attrName>
                                        </p:attrNameLst>
                                      </p:cBhvr>
                                      <p:to>
                                        <p:strVal val="visible"/>
                                      </p:to>
                                    </p:set>
                                    <p:animEffect transition="in" filter="dissolve">
                                      <p:cBhvr>
                                        <p:cTn id="7" dur="500"/>
                                        <p:tgtEl>
                                          <p:spTgt spid="4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D9F66133-ED7B-4596-951F-E8A5539059E3}"/>
              </a:ext>
            </a:extLst>
          </p:cNvPr>
          <p:cNvSpPr>
            <a:spLocks noGrp="1"/>
          </p:cNvSpPr>
          <p:nvPr>
            <p:ph type="sldNum" sz="quarter" idx="12"/>
          </p:nvPr>
        </p:nvSpPr>
        <p:spPr/>
        <p:txBody>
          <a:bodyPr/>
          <a:lstStyle/>
          <a:p>
            <a:fld id="{09ACC3F6-E7A1-4146-9D86-72294F0C36C7}" type="slidenum">
              <a:rPr lang="zh-CN" altLang="en-US"/>
              <a:pPr/>
              <a:t>22</a:t>
            </a:fld>
            <a:endParaRPr lang="en-US" altLang="zh-CN"/>
          </a:p>
        </p:txBody>
      </p:sp>
      <p:sp>
        <p:nvSpPr>
          <p:cNvPr id="454658" name="Rectangle 2">
            <a:extLst>
              <a:ext uri="{FF2B5EF4-FFF2-40B4-BE49-F238E27FC236}">
                <a16:creationId xmlns:a16="http://schemas.microsoft.com/office/drawing/2014/main" id="{0B7B5A54-27F7-4D64-BE70-ADC8D5C6FF70}"/>
              </a:ext>
            </a:extLst>
          </p:cNvPr>
          <p:cNvSpPr>
            <a:spLocks noGrp="1" noChangeArrowheads="1"/>
          </p:cNvSpPr>
          <p:nvPr>
            <p:ph type="title"/>
          </p:nvPr>
        </p:nvSpPr>
        <p:spPr>
          <a:xfrm>
            <a:off x="685800" y="609600"/>
            <a:ext cx="7772400" cy="3467100"/>
          </a:xfrm>
        </p:spPr>
        <p:txBody>
          <a:bodyPr/>
          <a:lstStyle/>
          <a:p>
            <a:pPr algn="l">
              <a:lnSpc>
                <a:spcPct val="125000"/>
              </a:lnSpc>
              <a:spcBef>
                <a:spcPct val="20000"/>
              </a:spcBef>
            </a:pPr>
            <a:r>
              <a:rPr lang="zh-CN" altLang="en-US" sz="5400" b="1">
                <a:solidFill>
                  <a:schemeClr val="tx1"/>
                </a:solidFill>
                <a:ea typeface="楷体_GB2312" pitchFamily="49" charset="-122"/>
              </a:rPr>
              <a:t>稀溶液的</a:t>
            </a:r>
            <a:r>
              <a:rPr lang="zh-CN" altLang="en-US" sz="5400" b="1">
                <a:solidFill>
                  <a:srgbClr val="0000FF"/>
                </a:solidFill>
                <a:ea typeface="楷体_GB2312" pitchFamily="49" charset="-122"/>
              </a:rPr>
              <a:t>蒸气压下降</a:t>
            </a:r>
            <a:r>
              <a:rPr lang="zh-CN" altLang="en-US" sz="5400" b="1">
                <a:solidFill>
                  <a:schemeClr val="tx1"/>
                </a:solidFill>
                <a:ea typeface="楷体_GB2312" pitchFamily="49" charset="-122"/>
              </a:rPr>
              <a:t>是造成其沸点升高和凝固点降低的根本原因。</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AF616BEC-1EEF-4CAF-AA59-F1BD7C5F2354}"/>
              </a:ext>
            </a:extLst>
          </p:cNvPr>
          <p:cNvSpPr>
            <a:spLocks noGrp="1"/>
          </p:cNvSpPr>
          <p:nvPr>
            <p:ph type="sldNum" sz="quarter" idx="12"/>
          </p:nvPr>
        </p:nvSpPr>
        <p:spPr/>
        <p:txBody>
          <a:bodyPr/>
          <a:lstStyle/>
          <a:p>
            <a:fld id="{12BD1652-3991-4C67-8542-F98381A4F6BD}" type="slidenum">
              <a:rPr lang="zh-CN" altLang="en-US"/>
              <a:pPr/>
              <a:t>23</a:t>
            </a:fld>
            <a:endParaRPr lang="en-US" altLang="zh-CN"/>
          </a:p>
        </p:txBody>
      </p:sp>
      <p:sp>
        <p:nvSpPr>
          <p:cNvPr id="47106" name="Text Box 2">
            <a:extLst>
              <a:ext uri="{FF2B5EF4-FFF2-40B4-BE49-F238E27FC236}">
                <a16:creationId xmlns:a16="http://schemas.microsoft.com/office/drawing/2014/main" id="{5EBE5EDF-1CFD-4B42-81A1-BD53AC0A3372}"/>
              </a:ext>
            </a:extLst>
          </p:cNvPr>
          <p:cNvSpPr txBox="1">
            <a:spLocks noChangeArrowheads="1"/>
          </p:cNvSpPr>
          <p:nvPr/>
        </p:nvSpPr>
        <p:spPr bwMode="auto">
          <a:xfrm>
            <a:off x="250825" y="188913"/>
            <a:ext cx="727233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en-US" altLang="zh-CN" sz="4800" u="none">
                <a:solidFill>
                  <a:srgbClr val="0000FF"/>
                </a:solidFill>
              </a:rPr>
              <a:t>2.</a:t>
            </a:r>
            <a:r>
              <a:rPr lang="zh-CN" altLang="en-US" sz="4800" u="none">
                <a:solidFill>
                  <a:srgbClr val="0000FF"/>
                </a:solidFill>
              </a:rPr>
              <a:t>沸点升高</a:t>
            </a:r>
            <a:endParaRPr lang="en-US" altLang="zh-CN" sz="4800" u="none">
              <a:solidFill>
                <a:srgbClr val="0000FF"/>
              </a:solidFill>
            </a:endParaRPr>
          </a:p>
        </p:txBody>
      </p:sp>
      <p:sp>
        <p:nvSpPr>
          <p:cNvPr id="47107" name="Text Box 3">
            <a:extLst>
              <a:ext uri="{FF2B5EF4-FFF2-40B4-BE49-F238E27FC236}">
                <a16:creationId xmlns:a16="http://schemas.microsoft.com/office/drawing/2014/main" id="{D0B75576-D43C-418B-B95E-765E930A752E}"/>
              </a:ext>
            </a:extLst>
          </p:cNvPr>
          <p:cNvSpPr txBox="1">
            <a:spLocks noChangeArrowheads="1"/>
          </p:cNvSpPr>
          <p:nvPr/>
        </p:nvSpPr>
        <p:spPr bwMode="auto">
          <a:xfrm>
            <a:off x="468313" y="1196975"/>
            <a:ext cx="8135937"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25000"/>
              </a:spcBef>
              <a:buFontTx/>
              <a:buNone/>
            </a:pPr>
            <a:r>
              <a:rPr lang="zh-CN" altLang="en-US" u="none"/>
              <a:t>沸点</a:t>
            </a:r>
            <a:r>
              <a:rPr lang="en-US" altLang="zh-CN" u="none"/>
              <a:t>(b. p.)</a:t>
            </a:r>
            <a:r>
              <a:rPr lang="zh-CN" altLang="en-US" u="none"/>
              <a:t>：液体的蒸气压等于外界大气压时的温度。</a:t>
            </a:r>
          </a:p>
          <a:p>
            <a:pPr>
              <a:lnSpc>
                <a:spcPct val="100000"/>
              </a:lnSpc>
              <a:spcBef>
                <a:spcPct val="25000"/>
              </a:spcBef>
              <a:buFontTx/>
              <a:buNone/>
            </a:pPr>
            <a:r>
              <a:rPr lang="zh-CN" altLang="en-US" u="none"/>
              <a:t>特征：在此温度下，气化在整个液体中进行，液体表现出沸腾</a:t>
            </a:r>
            <a:r>
              <a:rPr lang="en-US" altLang="zh-CN" u="none"/>
              <a:t>.</a:t>
            </a:r>
          </a:p>
          <a:p>
            <a:pPr>
              <a:lnSpc>
                <a:spcPct val="100000"/>
              </a:lnSpc>
              <a:spcBef>
                <a:spcPct val="25000"/>
              </a:spcBef>
              <a:buFontTx/>
              <a:buNone/>
            </a:pPr>
            <a:r>
              <a:rPr lang="zh-CN" altLang="en-US" u="none"/>
              <a:t>沸腾与蒸发的区别：蒸发是低于沸点温度下的气化，仅限于在液体表面上进行</a:t>
            </a:r>
            <a:r>
              <a:rPr lang="en-US" altLang="zh-CN" u="none"/>
              <a:t>.</a:t>
            </a:r>
            <a:endParaRPr lang="en-US" altLang="zh-CN" sz="2400" u="none"/>
          </a:p>
        </p:txBody>
      </p:sp>
      <p:pic>
        <p:nvPicPr>
          <p:cNvPr id="47109" name="Picture 5" descr="163boiling">
            <a:extLst>
              <a:ext uri="{FF2B5EF4-FFF2-40B4-BE49-F238E27FC236}">
                <a16:creationId xmlns:a16="http://schemas.microsoft.com/office/drawing/2014/main" id="{602C0036-5425-4D9A-A595-1E84059C5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28775"/>
            <a:ext cx="4456112" cy="4679950"/>
          </a:xfrm>
          <a:prstGeom prst="rect">
            <a:avLst/>
          </a:prstGeom>
          <a:noFill/>
          <a:extLst>
            <a:ext uri="{909E8E84-426E-40DD-AFC4-6F175D3DCCD1}">
              <a14:hiddenFill xmlns:a14="http://schemas.microsoft.com/office/drawing/2010/main">
                <a:solidFill>
                  <a:srgbClr val="FFFFFF"/>
                </a:solidFill>
              </a14:hiddenFill>
            </a:ext>
          </a:extLst>
        </p:spPr>
      </p:pic>
      <p:pic>
        <p:nvPicPr>
          <p:cNvPr id="47111" name="Picture 7" descr="163bubble">
            <a:extLst>
              <a:ext uri="{FF2B5EF4-FFF2-40B4-BE49-F238E27FC236}">
                <a16:creationId xmlns:a16="http://schemas.microsoft.com/office/drawing/2014/main" id="{0949241E-A7F4-4F13-B9FF-15030075C4A8}"/>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3429000"/>
            <a:ext cx="4211637" cy="245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linds(horizontal)">
                                      <p:cBhvr>
                                        <p:cTn id="17" dur="500"/>
                                        <p:tgtEl>
                                          <p:spTgt spid="47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blinds(horizontal)">
                                      <p:cBhvr>
                                        <p:cTn id="22" dur="500"/>
                                        <p:tgtEl>
                                          <p:spTgt spid="47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7111"/>
                                        </p:tgtEl>
                                        <p:attrNameLst>
                                          <p:attrName>style.visibility</p:attrName>
                                        </p:attrNameLst>
                                      </p:cBhvr>
                                      <p:to>
                                        <p:strVal val="visible"/>
                                      </p:to>
                                    </p:set>
                                    <p:animEffect transition="in" filter="checkerboard(across)">
                                      <p:cBhvr>
                                        <p:cTn id="27" dur="500"/>
                                        <p:tgtEl>
                                          <p:spTgt spid="47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CD92AF67-F81F-4831-8BED-C220E66BDE6A}"/>
              </a:ext>
            </a:extLst>
          </p:cNvPr>
          <p:cNvSpPr>
            <a:spLocks noGrp="1"/>
          </p:cNvSpPr>
          <p:nvPr>
            <p:ph type="sldNum" sz="quarter" idx="12"/>
          </p:nvPr>
        </p:nvSpPr>
        <p:spPr/>
        <p:txBody>
          <a:bodyPr/>
          <a:lstStyle/>
          <a:p>
            <a:fld id="{84B693BA-52EA-42EA-9D94-A54D2FCE1423}" type="slidenum">
              <a:rPr lang="zh-CN" altLang="en-US"/>
              <a:pPr/>
              <a:t>24</a:t>
            </a:fld>
            <a:endParaRPr lang="en-US" altLang="zh-CN"/>
          </a:p>
        </p:txBody>
      </p:sp>
      <p:sp>
        <p:nvSpPr>
          <p:cNvPr id="48130" name="Text Box 2">
            <a:extLst>
              <a:ext uri="{FF2B5EF4-FFF2-40B4-BE49-F238E27FC236}">
                <a16:creationId xmlns:a16="http://schemas.microsoft.com/office/drawing/2014/main" id="{7B8BDCD5-BB31-4930-B6E7-EE8E40B7BCC0}"/>
              </a:ext>
            </a:extLst>
          </p:cNvPr>
          <p:cNvSpPr txBox="1">
            <a:spLocks noChangeArrowheads="1"/>
          </p:cNvSpPr>
          <p:nvPr/>
        </p:nvSpPr>
        <p:spPr bwMode="auto">
          <a:xfrm>
            <a:off x="107950" y="908050"/>
            <a:ext cx="8153400"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zh-CN" altLang="en-US" b="0" u="none">
                <a:latin typeface="楷体_GB2312" pitchFamily="49" charset="-122"/>
              </a:rPr>
              <a:t>    </a:t>
            </a:r>
            <a:r>
              <a:rPr lang="zh-CN" altLang="en-US" sz="3600" u="none">
                <a:latin typeface="楷体_GB2312" pitchFamily="49" charset="-122"/>
              </a:rPr>
              <a:t>当一种难挥发的非电解质溶质溶入溶剂后，溶液的蒸气压必然低于同温度下纯溶剂的蒸气压，因此在同一外压下，即使溶液的温度与纯溶剂的沸点相同，溶液也不会沸腾。因为此时溶液的蒸气压仍低于外压。欲使溶液沸腾必须将溶液继续升温，直到其蒸气压等于外压时为止。可见，</a:t>
            </a:r>
            <a:r>
              <a:rPr lang="zh-CN" altLang="en-US" sz="3600" u="none">
                <a:solidFill>
                  <a:srgbClr val="0000FF"/>
                </a:solidFill>
                <a:latin typeface="楷体_GB2312" pitchFamily="49" charset="-122"/>
              </a:rPr>
              <a:t>溶液沸点必然高于溶剂沸点</a:t>
            </a:r>
            <a:r>
              <a:rPr lang="zh-CN" altLang="en-US" sz="3600" u="none">
                <a:latin typeface="楷体_GB2312" pitchFamily="49" charset="-122"/>
              </a:rPr>
              <a:t>，此现象称为</a:t>
            </a:r>
            <a:r>
              <a:rPr lang="zh-CN" altLang="en-US" sz="3600" u="none">
                <a:solidFill>
                  <a:srgbClr val="0000FF"/>
                </a:solidFill>
                <a:latin typeface="楷体_GB2312" pitchFamily="49" charset="-122"/>
              </a:rPr>
              <a:t>溶液的沸点升高</a:t>
            </a:r>
            <a:r>
              <a:rPr lang="en-US" altLang="zh-CN" sz="3600" u="none">
                <a:latin typeface="楷体_GB2312" pitchFamily="49" charset="-122"/>
              </a:rPr>
              <a:t>。</a:t>
            </a:r>
            <a:r>
              <a:rPr lang="en-US" altLang="zh-CN" sz="3600" u="none">
                <a:ea typeface="宋体" panose="02010600030101010101" pitchFamily="2" charset="-122"/>
              </a:rPr>
              <a:t> </a:t>
            </a:r>
          </a:p>
        </p:txBody>
      </p:sp>
      <p:pic>
        <p:nvPicPr>
          <p:cNvPr id="48131" name="Picture 3" descr="01-01">
            <a:extLst>
              <a:ext uri="{FF2B5EF4-FFF2-40B4-BE49-F238E27FC236}">
                <a16:creationId xmlns:a16="http://schemas.microsoft.com/office/drawing/2014/main" id="{064BBDD7-5DFE-4E9E-AE1D-51FFF7546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0"/>
            <a:ext cx="6911975" cy="5272088"/>
          </a:xfrm>
          <a:prstGeom prst="rect">
            <a:avLst/>
          </a:prstGeom>
          <a:noFill/>
          <a:extLst>
            <a:ext uri="{909E8E84-426E-40DD-AFC4-6F175D3DCCD1}">
              <a14:hiddenFill xmlns:a14="http://schemas.microsoft.com/office/drawing/2010/main">
                <a:solidFill>
                  <a:srgbClr val="FFFFFF"/>
                </a:solidFill>
              </a14:hiddenFill>
            </a:ext>
          </a:extLst>
        </p:spPr>
      </p:pic>
      <p:sp>
        <p:nvSpPr>
          <p:cNvPr id="48132" name="Text Box 4">
            <a:extLst>
              <a:ext uri="{FF2B5EF4-FFF2-40B4-BE49-F238E27FC236}">
                <a16:creationId xmlns:a16="http://schemas.microsoft.com/office/drawing/2014/main" id="{29F39EE7-1B3C-42FC-A38A-89B0DAF7A2C0}"/>
              </a:ext>
            </a:extLst>
          </p:cNvPr>
          <p:cNvSpPr txBox="1">
            <a:spLocks noChangeArrowheads="1"/>
          </p:cNvSpPr>
          <p:nvPr/>
        </p:nvSpPr>
        <p:spPr bwMode="auto">
          <a:xfrm>
            <a:off x="7486650" y="4676775"/>
            <a:ext cx="50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u="none">
                <a:solidFill>
                  <a:srgbClr val="FF0000"/>
                </a:solidFill>
                <a:ea typeface="隶书" panose="02010509060101010101" pitchFamily="49" charset="-122"/>
              </a:rPr>
              <a:t>&lt;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10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0"/>
                                        </p:tgtEl>
                                        <p:attrNameLst>
                                          <p:attrName>style.visibility</p:attrName>
                                        </p:attrNameLst>
                                      </p:cBhvr>
                                      <p:to>
                                        <p:strVal val="visible"/>
                                      </p:to>
                                    </p:set>
                                    <p:animEffect transition="in" filter="blinds(horizontal)">
                                      <p:cBhvr>
                                        <p:cTn id="1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C04AB1ED-4AAC-4F75-8ADF-1CF85445E50D}"/>
              </a:ext>
            </a:extLst>
          </p:cNvPr>
          <p:cNvSpPr>
            <a:spLocks noGrp="1"/>
          </p:cNvSpPr>
          <p:nvPr>
            <p:ph type="sldNum" sz="quarter" idx="12"/>
          </p:nvPr>
        </p:nvSpPr>
        <p:spPr/>
        <p:txBody>
          <a:bodyPr/>
          <a:lstStyle/>
          <a:p>
            <a:fld id="{80C47E21-754F-4CC1-819A-55D0A8AE8D36}" type="slidenum">
              <a:rPr lang="zh-CN" altLang="en-US"/>
              <a:pPr/>
              <a:t>25</a:t>
            </a:fld>
            <a:endParaRPr lang="en-US" altLang="zh-CN"/>
          </a:p>
        </p:txBody>
      </p:sp>
      <p:sp>
        <p:nvSpPr>
          <p:cNvPr id="49168" name="Text Box 16">
            <a:extLst>
              <a:ext uri="{FF2B5EF4-FFF2-40B4-BE49-F238E27FC236}">
                <a16:creationId xmlns:a16="http://schemas.microsoft.com/office/drawing/2014/main" id="{391EBE5D-FCFC-4901-A348-2900A3403B61}"/>
              </a:ext>
            </a:extLst>
          </p:cNvPr>
          <p:cNvSpPr txBox="1">
            <a:spLocks noChangeArrowheads="1"/>
          </p:cNvSpPr>
          <p:nvPr/>
        </p:nvSpPr>
        <p:spPr bwMode="auto">
          <a:xfrm>
            <a:off x="395288" y="1412875"/>
            <a:ext cx="7921625"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en-US" altLang="zh-CN" sz="4800" u="none">
                <a:solidFill>
                  <a:srgbClr val="0000FF"/>
                </a:solidFill>
                <a:ea typeface="宋体" panose="02010600030101010101" pitchFamily="2" charset="-122"/>
                <a:sym typeface="Symbol" panose="05050102010706020507" pitchFamily="18" charset="2"/>
              </a:rPr>
              <a:t></a:t>
            </a:r>
            <a:r>
              <a:rPr lang="en-US" altLang="zh-CN" sz="4800" i="1" u="none">
                <a:solidFill>
                  <a:srgbClr val="0000FF"/>
                </a:solidFill>
                <a:ea typeface="宋体" panose="02010600030101010101" pitchFamily="2" charset="-122"/>
              </a:rPr>
              <a:t>T</a:t>
            </a:r>
            <a:r>
              <a:rPr lang="en-US" altLang="zh-CN" sz="4800" u="none" baseline="-30000">
                <a:solidFill>
                  <a:srgbClr val="0000FF"/>
                </a:solidFill>
                <a:ea typeface="宋体" panose="02010600030101010101" pitchFamily="2" charset="-122"/>
              </a:rPr>
              <a:t>b </a:t>
            </a:r>
            <a:r>
              <a:rPr lang="en-US" altLang="zh-CN" sz="4800" u="none">
                <a:solidFill>
                  <a:srgbClr val="0000FF"/>
                </a:solidFill>
                <a:ea typeface="宋体" panose="02010600030101010101" pitchFamily="2" charset="-122"/>
              </a:rPr>
              <a:t>= </a:t>
            </a:r>
            <a:r>
              <a:rPr lang="en-US" altLang="zh-CN" sz="4800" i="1" u="none">
                <a:solidFill>
                  <a:srgbClr val="0000FF"/>
                </a:solidFill>
                <a:ea typeface="宋体" panose="02010600030101010101" pitchFamily="2" charset="-122"/>
              </a:rPr>
              <a:t>T</a:t>
            </a:r>
            <a:r>
              <a:rPr lang="en-US" altLang="zh-CN" sz="4800" u="none" baseline="-30000">
                <a:solidFill>
                  <a:srgbClr val="0000FF"/>
                </a:solidFill>
                <a:ea typeface="宋体" panose="02010600030101010101" pitchFamily="2" charset="-122"/>
              </a:rPr>
              <a:t>b </a:t>
            </a:r>
            <a:r>
              <a:rPr lang="en-US" altLang="zh-CN" sz="4800" u="none">
                <a:solidFill>
                  <a:srgbClr val="0000FF"/>
                </a:solidFill>
                <a:ea typeface="宋体" panose="02010600030101010101" pitchFamily="2" charset="-122"/>
                <a:sym typeface="Symbol" panose="05050102010706020507" pitchFamily="18" charset="2"/>
              </a:rPr>
              <a:t></a:t>
            </a:r>
            <a:r>
              <a:rPr lang="en-US" altLang="zh-CN" sz="4800" u="none">
                <a:solidFill>
                  <a:srgbClr val="0000FF"/>
                </a:solidFill>
                <a:ea typeface="宋体" panose="02010600030101010101" pitchFamily="2" charset="-122"/>
              </a:rPr>
              <a:t> </a:t>
            </a:r>
            <a:r>
              <a:rPr lang="en-US" altLang="zh-CN" sz="4800" i="1" u="none">
                <a:solidFill>
                  <a:srgbClr val="0000FF"/>
                </a:solidFill>
                <a:ea typeface="宋体" panose="02010600030101010101" pitchFamily="2" charset="-122"/>
              </a:rPr>
              <a:t>T</a:t>
            </a:r>
            <a:r>
              <a:rPr lang="en-US" altLang="zh-CN" sz="4800" u="none" baseline="-30000">
                <a:solidFill>
                  <a:srgbClr val="0000FF"/>
                </a:solidFill>
                <a:ea typeface="宋体" panose="02010600030101010101" pitchFamily="2" charset="-122"/>
              </a:rPr>
              <a:t>b</a:t>
            </a:r>
            <a:r>
              <a:rPr lang="en-US" altLang="zh-CN" sz="4800" u="none" baseline="30000">
                <a:solidFill>
                  <a:srgbClr val="0000FF"/>
                </a:solidFill>
                <a:ea typeface="宋体" panose="02010600030101010101" pitchFamily="2" charset="-122"/>
              </a:rPr>
              <a:t>o  </a:t>
            </a:r>
            <a:r>
              <a:rPr lang="en-US" altLang="zh-CN" sz="4800" u="none">
                <a:solidFill>
                  <a:srgbClr val="0000FF"/>
                </a:solidFill>
                <a:ea typeface="宋体" panose="02010600030101010101" pitchFamily="2" charset="-122"/>
              </a:rPr>
              <a:t>= </a:t>
            </a:r>
            <a:r>
              <a:rPr lang="en-US" altLang="zh-CN" sz="4800" i="1" u="none">
                <a:solidFill>
                  <a:srgbClr val="0000FF"/>
                </a:solidFill>
                <a:ea typeface="宋体" panose="02010600030101010101" pitchFamily="2" charset="-122"/>
              </a:rPr>
              <a:t>k</a:t>
            </a:r>
            <a:r>
              <a:rPr lang="en-US" altLang="zh-CN" sz="4800" u="none" baseline="-30000">
                <a:solidFill>
                  <a:srgbClr val="0000FF"/>
                </a:solidFill>
                <a:ea typeface="宋体" panose="02010600030101010101" pitchFamily="2" charset="-122"/>
              </a:rPr>
              <a:t>b</a:t>
            </a:r>
            <a:r>
              <a:rPr lang="en-US" altLang="zh-CN" sz="4800" i="1" u="none">
                <a:solidFill>
                  <a:srgbClr val="0000FF"/>
                </a:solidFill>
                <a:ea typeface="宋体" panose="02010600030101010101" pitchFamily="2" charset="-122"/>
              </a:rPr>
              <a:t>m</a:t>
            </a:r>
          </a:p>
          <a:p>
            <a:pPr>
              <a:lnSpc>
                <a:spcPct val="100000"/>
              </a:lnSpc>
              <a:spcBef>
                <a:spcPct val="25000"/>
              </a:spcBef>
              <a:buFontTx/>
              <a:buNone/>
            </a:pPr>
            <a:r>
              <a:rPr lang="en-US" altLang="zh-CN" sz="3600" i="1" u="none">
                <a:ea typeface="宋体" panose="02010600030101010101" pitchFamily="2" charset="-122"/>
              </a:rPr>
              <a:t>k</a:t>
            </a:r>
            <a:r>
              <a:rPr lang="en-US" altLang="zh-CN" sz="3600" u="none" baseline="-30000">
                <a:ea typeface="宋体" panose="02010600030101010101" pitchFamily="2" charset="-122"/>
              </a:rPr>
              <a:t>b</a:t>
            </a:r>
            <a:r>
              <a:rPr lang="en-US" altLang="zh-CN" sz="3600" u="none">
                <a:ea typeface="宋体" panose="02010600030101010101" pitchFamily="2" charset="-122"/>
              </a:rPr>
              <a:t> </a:t>
            </a:r>
            <a:r>
              <a:rPr lang="zh-CN" altLang="en-US" sz="3600" u="none">
                <a:ea typeface="宋体" panose="02010600030101010101" pitchFamily="2" charset="-122"/>
              </a:rPr>
              <a:t>为溶剂的沸点升高常数，它决定于溶剂的本性，而与溶质的本性无关。</a:t>
            </a:r>
          </a:p>
        </p:txBody>
      </p:sp>
      <p:sp>
        <p:nvSpPr>
          <p:cNvPr id="53253" name="Text Box 1029">
            <a:extLst>
              <a:ext uri="{FF2B5EF4-FFF2-40B4-BE49-F238E27FC236}">
                <a16:creationId xmlns:a16="http://schemas.microsoft.com/office/drawing/2014/main" id="{D2F2A17F-3047-4FE2-856B-D1BB3312D0CB}"/>
              </a:ext>
            </a:extLst>
          </p:cNvPr>
          <p:cNvSpPr txBox="1">
            <a:spLocks noChangeArrowheads="1"/>
          </p:cNvSpPr>
          <p:nvPr/>
        </p:nvSpPr>
        <p:spPr bwMode="auto">
          <a:xfrm>
            <a:off x="468313" y="5967413"/>
            <a:ext cx="8496300"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en-US" altLang="zh-CN" u="none">
                <a:solidFill>
                  <a:srgbClr val="000000"/>
                </a:solidFill>
                <a:ea typeface="宋体" panose="02010600030101010101" pitchFamily="2" charset="-122"/>
              </a:rPr>
              <a:t>H</a:t>
            </a:r>
            <a:r>
              <a:rPr lang="en-US" altLang="zh-CN" u="none" baseline="-25000">
                <a:solidFill>
                  <a:srgbClr val="000000"/>
                </a:solidFill>
                <a:ea typeface="宋体" panose="02010600030101010101" pitchFamily="2" charset="-122"/>
              </a:rPr>
              <a:t>2</a:t>
            </a:r>
            <a:r>
              <a:rPr lang="en-US" altLang="zh-CN" u="none">
                <a:solidFill>
                  <a:srgbClr val="000000"/>
                </a:solidFill>
                <a:ea typeface="宋体" panose="02010600030101010101" pitchFamily="2" charset="-122"/>
              </a:rPr>
              <a:t>O:   </a:t>
            </a:r>
            <a:r>
              <a:rPr lang="en-US" altLang="zh-CN" i="1" u="none">
                <a:solidFill>
                  <a:srgbClr val="000000"/>
                </a:solidFill>
                <a:ea typeface="宋体" panose="02010600030101010101" pitchFamily="2" charset="-122"/>
              </a:rPr>
              <a:t>k</a:t>
            </a:r>
            <a:r>
              <a:rPr lang="en-US" altLang="zh-CN" u="none" baseline="-25000">
                <a:solidFill>
                  <a:srgbClr val="000000"/>
                </a:solidFill>
                <a:ea typeface="宋体" panose="02010600030101010101" pitchFamily="2" charset="-122"/>
              </a:rPr>
              <a:t>b</a:t>
            </a:r>
            <a:r>
              <a:rPr lang="en-US" altLang="zh-CN" u="none">
                <a:solidFill>
                  <a:srgbClr val="000000"/>
                </a:solidFill>
                <a:ea typeface="宋体" panose="02010600030101010101" pitchFamily="2" charset="-122"/>
              </a:rPr>
              <a:t>= 0.512 K(</a:t>
            </a:r>
            <a:r>
              <a:rPr lang="zh-CN" altLang="en-US" u="none">
                <a:solidFill>
                  <a:srgbClr val="000000"/>
                </a:solidFill>
                <a:ea typeface="宋体" panose="02010600030101010101" pitchFamily="2" charset="-122"/>
              </a:rPr>
              <a:t>或</a:t>
            </a:r>
            <a:r>
              <a:rPr lang="en-US" altLang="zh-CN" u="none">
                <a:solidFill>
                  <a:srgbClr val="000000"/>
                </a:solidFill>
                <a:ea typeface="宋体" panose="02010600030101010101" pitchFamily="2" charset="-122"/>
                <a:sym typeface="Symbol" panose="05050102010706020507" pitchFamily="18" charset="2"/>
              </a:rPr>
              <a:t>C</a:t>
            </a:r>
            <a:r>
              <a:rPr lang="en-US" altLang="zh-CN" u="none">
                <a:solidFill>
                  <a:srgbClr val="000000"/>
                </a:solidFill>
                <a:ea typeface="宋体" panose="02010600030101010101" pitchFamily="2" charset="-122"/>
              </a:rPr>
              <a:t>) </a:t>
            </a:r>
            <a:r>
              <a:rPr lang="en-US" altLang="zh-CN" u="none">
                <a:solidFill>
                  <a:srgbClr val="000000"/>
                </a:solidFill>
                <a:ea typeface="宋体" panose="02010600030101010101" pitchFamily="2" charset="-122"/>
                <a:cs typeface="Times New Roman" panose="02020603050405020304" pitchFamily="18" charset="0"/>
              </a:rPr>
              <a:t>• </a:t>
            </a:r>
            <a:r>
              <a:rPr lang="en-US" altLang="zh-CN" u="none">
                <a:solidFill>
                  <a:srgbClr val="000000"/>
                </a:solidFill>
                <a:ea typeface="宋体" panose="02010600030101010101" pitchFamily="2" charset="-122"/>
              </a:rPr>
              <a:t>kg </a:t>
            </a:r>
            <a:r>
              <a:rPr lang="en-US" altLang="zh-CN" u="none">
                <a:solidFill>
                  <a:srgbClr val="000000"/>
                </a:solidFill>
                <a:ea typeface="宋体" panose="02010600030101010101" pitchFamily="2" charset="-122"/>
                <a:cs typeface="Times New Roman" panose="02020603050405020304" pitchFamily="18" charset="0"/>
              </a:rPr>
              <a:t>•</a:t>
            </a:r>
            <a:r>
              <a:rPr lang="en-US" altLang="zh-CN" u="none">
                <a:solidFill>
                  <a:srgbClr val="000000"/>
                </a:solidFill>
                <a:ea typeface="宋体" panose="02010600030101010101" pitchFamily="2" charset="-122"/>
              </a:rPr>
              <a:t> mol</a:t>
            </a:r>
            <a:r>
              <a:rPr lang="en-US" altLang="zh-CN" u="none" baseline="30000">
                <a:solidFill>
                  <a:srgbClr val="000000"/>
                </a:solidFill>
                <a:ea typeface="宋体" panose="02010600030101010101" pitchFamily="2" charset="-122"/>
                <a:sym typeface="Symbol" panose="05050102010706020507" pitchFamily="18" charset="2"/>
              </a:rPr>
              <a:t></a:t>
            </a:r>
            <a:r>
              <a:rPr lang="en-US" altLang="zh-CN" u="none" baseline="30000">
                <a:solidFill>
                  <a:srgbClr val="000000"/>
                </a:solidFill>
                <a:ea typeface="宋体" panose="02010600030101010101" pitchFamily="2" charset="-122"/>
              </a:rPr>
              <a:t>1</a:t>
            </a:r>
            <a:endParaRPr lang="zh-CN" altLang="en-US" u="none" baseline="30000">
              <a:solidFill>
                <a:srgbClr val="000000"/>
              </a:solidFill>
              <a:ea typeface="宋体" panose="02010600030101010101" pitchFamily="2" charset="-122"/>
            </a:endParaRPr>
          </a:p>
        </p:txBody>
      </p:sp>
      <p:sp>
        <p:nvSpPr>
          <p:cNvPr id="53257" name="Text Box 1033">
            <a:extLst>
              <a:ext uri="{FF2B5EF4-FFF2-40B4-BE49-F238E27FC236}">
                <a16:creationId xmlns:a16="http://schemas.microsoft.com/office/drawing/2014/main" id="{7326030D-8985-426B-A374-A3872C0EB550}"/>
              </a:ext>
            </a:extLst>
          </p:cNvPr>
          <p:cNvSpPr txBox="1">
            <a:spLocks noChangeArrowheads="1"/>
          </p:cNvSpPr>
          <p:nvPr/>
        </p:nvSpPr>
        <p:spPr bwMode="auto">
          <a:xfrm>
            <a:off x="179388" y="188913"/>
            <a:ext cx="86042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kumimoji="0" lang="zh-CN" altLang="en-US" u="none">
                <a:ea typeface="宋体" panose="02010600030101010101" pitchFamily="2" charset="-122"/>
              </a:rPr>
              <a:t>难挥发非电解质稀溶液沸点的升高和溶质的质量摩尔浓度成正比</a:t>
            </a:r>
            <a:r>
              <a:rPr kumimoji="0" lang="en-US" altLang="zh-CN" u="none">
                <a:ea typeface="宋体" panose="02010600030101010101" pitchFamily="2" charset="-122"/>
              </a:rPr>
              <a:t>:</a:t>
            </a:r>
          </a:p>
        </p:txBody>
      </p:sp>
      <p:pic>
        <p:nvPicPr>
          <p:cNvPr id="53258" name="Picture 1034">
            <a:extLst>
              <a:ext uri="{FF2B5EF4-FFF2-40B4-BE49-F238E27FC236}">
                <a16:creationId xmlns:a16="http://schemas.microsoft.com/office/drawing/2014/main" id="{9EDF78CF-C47A-4025-B429-7249AE1BA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21" r="28009" b="42400"/>
          <a:stretch>
            <a:fillRect/>
          </a:stretch>
        </p:blipFill>
        <p:spPr bwMode="auto">
          <a:xfrm>
            <a:off x="107950" y="3500438"/>
            <a:ext cx="9036050" cy="248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259" name="Line 1035">
            <a:extLst>
              <a:ext uri="{FF2B5EF4-FFF2-40B4-BE49-F238E27FC236}">
                <a16:creationId xmlns:a16="http://schemas.microsoft.com/office/drawing/2014/main" id="{42D7DECA-AFA5-4C95-9460-4FAA4B6A943B}"/>
              </a:ext>
            </a:extLst>
          </p:cNvPr>
          <p:cNvSpPr>
            <a:spLocks noChangeShapeType="1"/>
          </p:cNvSpPr>
          <p:nvPr/>
        </p:nvSpPr>
        <p:spPr bwMode="auto">
          <a:xfrm>
            <a:off x="250825" y="4787900"/>
            <a:ext cx="4895850"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68"/>
                                        </p:tgtEl>
                                        <p:attrNameLst>
                                          <p:attrName>style.visibility</p:attrName>
                                        </p:attrNameLst>
                                      </p:cBhvr>
                                      <p:to>
                                        <p:strVal val="visible"/>
                                      </p:to>
                                    </p:set>
                                    <p:animEffect transition="in" filter="blinds(horizontal)">
                                      <p:cBhvr>
                                        <p:cTn id="7" dur="500"/>
                                        <p:tgtEl>
                                          <p:spTgt spid="491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58"/>
                                        </p:tgtEl>
                                        <p:attrNameLst>
                                          <p:attrName>style.visibility</p:attrName>
                                        </p:attrNameLst>
                                      </p:cBhvr>
                                      <p:to>
                                        <p:strVal val="visible"/>
                                      </p:to>
                                    </p:set>
                                    <p:animEffect transition="in" filter="blinds(horizontal)">
                                      <p:cBhvr>
                                        <p:cTn id="12" dur="500"/>
                                        <p:tgtEl>
                                          <p:spTgt spid="532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53259"/>
                                        </p:tgtEl>
                                        <p:attrNameLst>
                                          <p:attrName>style.visibility</p:attrName>
                                        </p:attrNameLst>
                                      </p:cBhvr>
                                      <p:to>
                                        <p:strVal val="visible"/>
                                      </p:to>
                                    </p:set>
                                    <p:anim calcmode="lin" valueType="num">
                                      <p:cBhvr additive="base">
                                        <p:cTn id="17" dur="500" fill="hold"/>
                                        <p:tgtEl>
                                          <p:spTgt spid="53259"/>
                                        </p:tgtEl>
                                        <p:attrNameLst>
                                          <p:attrName>ppt_x</p:attrName>
                                        </p:attrNameLst>
                                      </p:cBhvr>
                                      <p:tavLst>
                                        <p:tav tm="0">
                                          <p:val>
                                            <p:strVal val="0-#ppt_w/2"/>
                                          </p:val>
                                        </p:tav>
                                        <p:tav tm="100000">
                                          <p:val>
                                            <p:strVal val="#ppt_x"/>
                                          </p:val>
                                        </p:tav>
                                      </p:tavLst>
                                    </p:anim>
                                    <p:anim calcmode="lin" valueType="num">
                                      <p:cBhvr additive="base">
                                        <p:cTn id="18" dur="500" fill="hold"/>
                                        <p:tgtEl>
                                          <p:spTgt spid="5325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3253"/>
                                        </p:tgtEl>
                                        <p:attrNameLst>
                                          <p:attrName>style.visibility</p:attrName>
                                        </p:attrNameLst>
                                      </p:cBhvr>
                                      <p:to>
                                        <p:strVal val="visible"/>
                                      </p:to>
                                    </p:set>
                                    <p:anim calcmode="lin" valueType="num">
                                      <p:cBhvr additive="base">
                                        <p:cTn id="23" dur="500" fill="hold"/>
                                        <p:tgtEl>
                                          <p:spTgt spid="53253"/>
                                        </p:tgtEl>
                                        <p:attrNameLst>
                                          <p:attrName>ppt_x</p:attrName>
                                        </p:attrNameLst>
                                      </p:cBhvr>
                                      <p:tavLst>
                                        <p:tav tm="0">
                                          <p:val>
                                            <p:strVal val="#ppt_x"/>
                                          </p:val>
                                        </p:tav>
                                        <p:tav tm="100000">
                                          <p:val>
                                            <p:strVal val="#ppt_x"/>
                                          </p:val>
                                        </p:tav>
                                      </p:tavLst>
                                    </p:anim>
                                    <p:anim calcmode="lin" valueType="num">
                                      <p:cBhvr additive="base">
                                        <p:cTn id="24" dur="500" fill="hold"/>
                                        <p:tgtEl>
                                          <p:spTgt spid="53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8" grpId="0"/>
      <p:bldP spid="532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a:extLst>
              <a:ext uri="{FF2B5EF4-FFF2-40B4-BE49-F238E27FC236}">
                <a16:creationId xmlns:a16="http://schemas.microsoft.com/office/drawing/2014/main" id="{D13152FC-1208-4736-B973-F49462A9B37F}"/>
              </a:ext>
            </a:extLst>
          </p:cNvPr>
          <p:cNvSpPr>
            <a:spLocks noGrp="1"/>
          </p:cNvSpPr>
          <p:nvPr>
            <p:ph type="sldNum" sz="quarter" idx="12"/>
          </p:nvPr>
        </p:nvSpPr>
        <p:spPr/>
        <p:txBody>
          <a:bodyPr/>
          <a:lstStyle/>
          <a:p>
            <a:fld id="{D23AB3BD-97CE-440F-B932-DE88BA84E588}" type="slidenum">
              <a:rPr lang="zh-CN" altLang="en-US"/>
              <a:pPr/>
              <a:t>26</a:t>
            </a:fld>
            <a:endParaRPr lang="en-US" altLang="zh-CN"/>
          </a:p>
        </p:txBody>
      </p:sp>
      <p:sp>
        <p:nvSpPr>
          <p:cNvPr id="50181" name="Text Box 5">
            <a:extLst>
              <a:ext uri="{FF2B5EF4-FFF2-40B4-BE49-F238E27FC236}">
                <a16:creationId xmlns:a16="http://schemas.microsoft.com/office/drawing/2014/main" id="{8F7838AD-A2D8-4E85-94CD-1FC1C3FCACFE}"/>
              </a:ext>
            </a:extLst>
          </p:cNvPr>
          <p:cNvSpPr txBox="1">
            <a:spLocks noChangeArrowheads="1"/>
          </p:cNvSpPr>
          <p:nvPr/>
        </p:nvSpPr>
        <p:spPr bwMode="auto">
          <a:xfrm>
            <a:off x="179388" y="1125538"/>
            <a:ext cx="8424862"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FontTx/>
              <a:buNone/>
            </a:pPr>
            <a:r>
              <a:rPr lang="zh-CN" altLang="en-US" sz="4400" u="none"/>
              <a:t>凝固点</a:t>
            </a:r>
            <a:r>
              <a:rPr lang="en-US" altLang="zh-CN" sz="4400" u="none"/>
              <a:t>(f. p.)</a:t>
            </a:r>
            <a:r>
              <a:rPr lang="zh-CN" altLang="en-US" sz="4400" u="none"/>
              <a:t>：物质的液相与固相具有相同蒸气压可以平衡共存时的温度。</a:t>
            </a:r>
          </a:p>
        </p:txBody>
      </p:sp>
      <p:sp>
        <p:nvSpPr>
          <p:cNvPr id="50184" name="Rectangle 8">
            <a:extLst>
              <a:ext uri="{FF2B5EF4-FFF2-40B4-BE49-F238E27FC236}">
                <a16:creationId xmlns:a16="http://schemas.microsoft.com/office/drawing/2014/main" id="{020C0DBF-6AE4-4302-94A9-22A531C5F8DB}"/>
              </a:ext>
            </a:extLst>
          </p:cNvPr>
          <p:cNvSpPr>
            <a:spLocks noChangeArrowheads="1"/>
          </p:cNvSpPr>
          <p:nvPr/>
        </p:nvSpPr>
        <p:spPr bwMode="auto">
          <a:xfrm>
            <a:off x="323850" y="188913"/>
            <a:ext cx="43148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10000"/>
              </a:spcBef>
              <a:buFontTx/>
              <a:buNone/>
            </a:pPr>
            <a:r>
              <a:rPr lang="en-US" altLang="zh-CN" sz="5400" u="none">
                <a:solidFill>
                  <a:srgbClr val="0000FF"/>
                </a:solidFill>
              </a:rPr>
              <a:t>3. </a:t>
            </a:r>
            <a:r>
              <a:rPr lang="zh-CN" altLang="en-US" sz="5400" u="none">
                <a:solidFill>
                  <a:srgbClr val="0000FF"/>
                </a:solidFill>
              </a:rPr>
              <a:t>凝固点降低</a:t>
            </a:r>
          </a:p>
        </p:txBody>
      </p:sp>
      <p:grpSp>
        <p:nvGrpSpPr>
          <p:cNvPr id="50195" name="Group 19">
            <a:extLst>
              <a:ext uri="{FF2B5EF4-FFF2-40B4-BE49-F238E27FC236}">
                <a16:creationId xmlns:a16="http://schemas.microsoft.com/office/drawing/2014/main" id="{6990C6D3-EB73-4D14-A1D4-BC85EAD02260}"/>
              </a:ext>
            </a:extLst>
          </p:cNvPr>
          <p:cNvGrpSpPr>
            <a:grpSpLocks/>
          </p:cNvGrpSpPr>
          <p:nvPr/>
        </p:nvGrpSpPr>
        <p:grpSpPr bwMode="auto">
          <a:xfrm>
            <a:off x="1403350" y="3367088"/>
            <a:ext cx="5040313" cy="1262062"/>
            <a:chOff x="884" y="2121"/>
            <a:chExt cx="3175" cy="795"/>
          </a:xfrm>
        </p:grpSpPr>
        <p:graphicFrame>
          <p:nvGraphicFramePr>
            <p:cNvPr id="50188" name="Object 12">
              <a:extLst>
                <a:ext uri="{FF2B5EF4-FFF2-40B4-BE49-F238E27FC236}">
                  <a16:creationId xmlns:a16="http://schemas.microsoft.com/office/drawing/2014/main" id="{C8BC7AAC-4700-4931-8C0A-69FEEB8A2A78}"/>
                </a:ext>
              </a:extLst>
            </p:cNvPr>
            <p:cNvGraphicFramePr>
              <a:graphicFrameLocks noChangeAspect="1"/>
            </p:cNvGraphicFramePr>
            <p:nvPr/>
          </p:nvGraphicFramePr>
          <p:xfrm>
            <a:off x="1973" y="2387"/>
            <a:ext cx="883" cy="259"/>
          </p:xfrm>
          <a:graphic>
            <a:graphicData uri="http://schemas.openxmlformats.org/presentationml/2006/ole">
              <mc:AlternateContent xmlns:mc="http://schemas.openxmlformats.org/markup-compatibility/2006">
                <mc:Choice xmlns:v="urn:schemas-microsoft-com:vml" Requires="v">
                  <p:oleObj spid="_x0000_s50196" name="CS ChemDraw Drawing" r:id="rId3" imgW="987840" imgH="167400" progId="ChemDraw.Document.5.0">
                    <p:embed/>
                  </p:oleObj>
                </mc:Choice>
                <mc:Fallback>
                  <p:oleObj name="CS ChemDraw Drawing" r:id="rId3" imgW="987840" imgH="167400" progId="ChemDraw.Document.5.0">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2387"/>
                          <a:ext cx="883"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9" name="Text Box 13">
              <a:extLst>
                <a:ext uri="{FF2B5EF4-FFF2-40B4-BE49-F238E27FC236}">
                  <a16:creationId xmlns:a16="http://schemas.microsoft.com/office/drawing/2014/main" id="{22E9710D-3A35-4A20-ADE0-38932E74CB22}"/>
                </a:ext>
              </a:extLst>
            </p:cNvPr>
            <p:cNvSpPr txBox="1">
              <a:spLocks noChangeArrowheads="1"/>
            </p:cNvSpPr>
            <p:nvPr/>
          </p:nvSpPr>
          <p:spPr bwMode="auto">
            <a:xfrm>
              <a:off x="2880" y="2293"/>
              <a:ext cx="117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u="none"/>
                <a:t>固体</a:t>
              </a:r>
              <a:r>
                <a:rPr lang="en-US" altLang="zh-CN" u="none"/>
                <a:t>(s)</a:t>
              </a:r>
            </a:p>
          </p:txBody>
        </p:sp>
        <p:sp>
          <p:nvSpPr>
            <p:cNvPr id="50190" name="Text Box 14">
              <a:extLst>
                <a:ext uri="{FF2B5EF4-FFF2-40B4-BE49-F238E27FC236}">
                  <a16:creationId xmlns:a16="http://schemas.microsoft.com/office/drawing/2014/main" id="{BD4A500D-5593-455C-9888-8B10BA684388}"/>
                </a:ext>
              </a:extLst>
            </p:cNvPr>
            <p:cNvSpPr txBox="1">
              <a:spLocks noChangeArrowheads="1"/>
            </p:cNvSpPr>
            <p:nvPr/>
          </p:nvSpPr>
          <p:spPr bwMode="auto">
            <a:xfrm>
              <a:off x="884" y="2296"/>
              <a:ext cx="127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u="none"/>
                <a:t>液体</a:t>
              </a:r>
              <a:r>
                <a:rPr lang="en-US" altLang="zh-CN" u="none"/>
                <a:t>(l)</a:t>
              </a:r>
            </a:p>
          </p:txBody>
        </p:sp>
        <p:sp>
          <p:nvSpPr>
            <p:cNvPr id="50191" name="Text Box 15">
              <a:extLst>
                <a:ext uri="{FF2B5EF4-FFF2-40B4-BE49-F238E27FC236}">
                  <a16:creationId xmlns:a16="http://schemas.microsoft.com/office/drawing/2014/main" id="{91CEEBA2-FC57-46F8-93C3-21C5356F9940}"/>
                </a:ext>
              </a:extLst>
            </p:cNvPr>
            <p:cNvSpPr txBox="1">
              <a:spLocks noChangeArrowheads="1"/>
            </p:cNvSpPr>
            <p:nvPr/>
          </p:nvSpPr>
          <p:spPr bwMode="auto">
            <a:xfrm>
              <a:off x="2064" y="2547"/>
              <a:ext cx="81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sz="3600" u="none"/>
                <a:t>熔化</a:t>
              </a:r>
            </a:p>
          </p:txBody>
        </p:sp>
        <p:sp>
          <p:nvSpPr>
            <p:cNvPr id="50192" name="Text Box 16">
              <a:extLst>
                <a:ext uri="{FF2B5EF4-FFF2-40B4-BE49-F238E27FC236}">
                  <a16:creationId xmlns:a16="http://schemas.microsoft.com/office/drawing/2014/main" id="{DDBD2951-C778-4A3B-840A-9ACE2D699DE9}"/>
                </a:ext>
              </a:extLst>
            </p:cNvPr>
            <p:cNvSpPr txBox="1">
              <a:spLocks noChangeArrowheads="1"/>
            </p:cNvSpPr>
            <p:nvPr/>
          </p:nvSpPr>
          <p:spPr bwMode="auto">
            <a:xfrm>
              <a:off x="2055" y="2121"/>
              <a:ext cx="81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sz="3600" u="none"/>
                <a:t>凝固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slide(fromBottom)">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95"/>
                                        </p:tgtEl>
                                        <p:attrNameLst>
                                          <p:attrName>style.visibility</p:attrName>
                                        </p:attrNameLst>
                                      </p:cBhvr>
                                      <p:to>
                                        <p:strVal val="visible"/>
                                      </p:to>
                                    </p:set>
                                    <p:animEffect transition="in" filter="blinds(horizontal)">
                                      <p:cBhvr>
                                        <p:cTn id="12" dur="500"/>
                                        <p:tgtEl>
                                          <p:spTgt spid="50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9C2C0F9-7BB9-46A1-96E9-A3B8C5886BF0}"/>
              </a:ext>
            </a:extLst>
          </p:cNvPr>
          <p:cNvSpPr>
            <a:spLocks noGrp="1"/>
          </p:cNvSpPr>
          <p:nvPr>
            <p:ph type="sldNum" sz="quarter" idx="12"/>
          </p:nvPr>
        </p:nvSpPr>
        <p:spPr/>
        <p:txBody>
          <a:bodyPr/>
          <a:lstStyle/>
          <a:p>
            <a:fld id="{9DB714B6-BD01-4D0D-B083-2DCD7F215716}" type="slidenum">
              <a:rPr lang="zh-CN" altLang="en-US"/>
              <a:pPr/>
              <a:t>27</a:t>
            </a:fld>
            <a:endParaRPr lang="en-US" altLang="zh-CN"/>
          </a:p>
        </p:txBody>
      </p:sp>
      <p:pic>
        <p:nvPicPr>
          <p:cNvPr id="411652" name="Picture 4" descr="01-01">
            <a:extLst>
              <a:ext uri="{FF2B5EF4-FFF2-40B4-BE49-F238E27FC236}">
                <a16:creationId xmlns:a16="http://schemas.microsoft.com/office/drawing/2014/main" id="{31023657-065F-4EE2-AEC8-BD9A87FA1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736600"/>
            <a:ext cx="7777163" cy="5932488"/>
          </a:xfrm>
          <a:prstGeom prst="rect">
            <a:avLst/>
          </a:prstGeom>
          <a:noFill/>
          <a:extLst>
            <a:ext uri="{909E8E84-426E-40DD-AFC4-6F175D3DCCD1}">
              <a14:hiddenFill xmlns:a14="http://schemas.microsoft.com/office/drawing/2010/main">
                <a:solidFill>
                  <a:srgbClr val="FFFFFF"/>
                </a:solidFill>
              </a14:hiddenFill>
            </a:ext>
          </a:extLst>
        </p:spPr>
      </p:pic>
      <p:sp>
        <p:nvSpPr>
          <p:cNvPr id="411653" name="Rectangle 5">
            <a:extLst>
              <a:ext uri="{FF2B5EF4-FFF2-40B4-BE49-F238E27FC236}">
                <a16:creationId xmlns:a16="http://schemas.microsoft.com/office/drawing/2014/main" id="{45896349-EC94-4F6C-A235-94EC95C190FA}"/>
              </a:ext>
            </a:extLst>
          </p:cNvPr>
          <p:cNvSpPr>
            <a:spLocks noChangeArrowheads="1"/>
          </p:cNvSpPr>
          <p:nvPr/>
        </p:nvSpPr>
        <p:spPr bwMode="auto">
          <a:xfrm>
            <a:off x="2627313" y="188913"/>
            <a:ext cx="27320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10000"/>
              </a:spcBef>
              <a:buFontTx/>
              <a:buNone/>
            </a:pPr>
            <a:r>
              <a:rPr lang="zh-CN" altLang="en-US" u="none">
                <a:solidFill>
                  <a:srgbClr val="0000FF"/>
                </a:solidFill>
              </a:rPr>
              <a:t>凝固点降低</a:t>
            </a:r>
          </a:p>
        </p:txBody>
      </p:sp>
      <p:sp>
        <p:nvSpPr>
          <p:cNvPr id="411654" name="Text Box 6">
            <a:extLst>
              <a:ext uri="{FF2B5EF4-FFF2-40B4-BE49-F238E27FC236}">
                <a16:creationId xmlns:a16="http://schemas.microsoft.com/office/drawing/2014/main" id="{B4B82A11-D60E-4EFC-B965-2077DA1FB766}"/>
              </a:ext>
            </a:extLst>
          </p:cNvPr>
          <p:cNvSpPr txBox="1">
            <a:spLocks noChangeArrowheads="1"/>
          </p:cNvSpPr>
          <p:nvPr/>
        </p:nvSpPr>
        <p:spPr bwMode="auto">
          <a:xfrm>
            <a:off x="3151188" y="6073775"/>
            <a:ext cx="4318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sz="3600" u="none">
                <a:solidFill>
                  <a:srgbClr val="FF0000"/>
                </a:solidFill>
              </a:rPr>
              <a:t>&lt;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1652"/>
                                        </p:tgtEl>
                                        <p:attrNameLst>
                                          <p:attrName>style.visibility</p:attrName>
                                        </p:attrNameLst>
                                      </p:cBhvr>
                                      <p:to>
                                        <p:strVal val="visible"/>
                                      </p:to>
                                    </p:set>
                                    <p:animEffect transition="in" filter="blinds(horizontal)">
                                      <p:cBhvr>
                                        <p:cTn id="7" dur="500"/>
                                        <p:tgtEl>
                                          <p:spTgt spid="411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1654"/>
                                        </p:tgtEl>
                                        <p:attrNameLst>
                                          <p:attrName>style.visibility</p:attrName>
                                        </p:attrNameLst>
                                      </p:cBhvr>
                                      <p:to>
                                        <p:strVal val="visible"/>
                                      </p:to>
                                    </p:set>
                                    <p:anim calcmode="lin" valueType="num">
                                      <p:cBhvr additive="base">
                                        <p:cTn id="12" dur="500" fill="hold"/>
                                        <p:tgtEl>
                                          <p:spTgt spid="411654"/>
                                        </p:tgtEl>
                                        <p:attrNameLst>
                                          <p:attrName>ppt_x</p:attrName>
                                        </p:attrNameLst>
                                      </p:cBhvr>
                                      <p:tavLst>
                                        <p:tav tm="0">
                                          <p:val>
                                            <p:strVal val="#ppt_x"/>
                                          </p:val>
                                        </p:tav>
                                        <p:tav tm="100000">
                                          <p:val>
                                            <p:strVal val="#ppt_x"/>
                                          </p:val>
                                        </p:tav>
                                      </p:tavLst>
                                    </p:anim>
                                    <p:anim calcmode="lin" valueType="num">
                                      <p:cBhvr additive="base">
                                        <p:cTn id="13" dur="500" fill="hold"/>
                                        <p:tgtEl>
                                          <p:spTgt spid="411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16220506-254B-40F1-B862-7A0440DF2C6B}"/>
              </a:ext>
            </a:extLst>
          </p:cNvPr>
          <p:cNvSpPr>
            <a:spLocks noGrp="1"/>
          </p:cNvSpPr>
          <p:nvPr>
            <p:ph type="sldNum" sz="quarter" idx="12"/>
          </p:nvPr>
        </p:nvSpPr>
        <p:spPr/>
        <p:txBody>
          <a:bodyPr/>
          <a:lstStyle/>
          <a:p>
            <a:fld id="{6BDBAED5-0397-4786-BABA-FDFC44B57208}" type="slidenum">
              <a:rPr lang="zh-CN" altLang="en-US"/>
              <a:pPr/>
              <a:t>28</a:t>
            </a:fld>
            <a:endParaRPr lang="en-US" altLang="zh-CN"/>
          </a:p>
        </p:txBody>
      </p:sp>
      <p:sp>
        <p:nvSpPr>
          <p:cNvPr id="176133" name="Text Box 5">
            <a:extLst>
              <a:ext uri="{FF2B5EF4-FFF2-40B4-BE49-F238E27FC236}">
                <a16:creationId xmlns:a16="http://schemas.microsoft.com/office/drawing/2014/main" id="{139CC841-5068-43E6-B53A-25566C89704C}"/>
              </a:ext>
            </a:extLst>
          </p:cNvPr>
          <p:cNvSpPr txBox="1">
            <a:spLocks noChangeArrowheads="1"/>
          </p:cNvSpPr>
          <p:nvPr/>
        </p:nvSpPr>
        <p:spPr bwMode="auto">
          <a:xfrm>
            <a:off x="179388" y="260350"/>
            <a:ext cx="8675687"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286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Char char="•"/>
            </a:pPr>
            <a:r>
              <a:rPr kumimoji="0" lang="zh-CN" altLang="en-US" sz="3200" u="none"/>
              <a:t>由于稀溶液的蒸气压降低，因此溶液的蒸气压曲线位于纯溶剂的蒸气压曲线下方。如图所示，当溶液的温度降低到纯溶剂的凝固点时，溶液的蒸气压曲线并不与固态纯溶剂的蒸气压曲线相交，即在此温度下，体系中并未出现溶液和纯溶剂固相共存的状态。</a:t>
            </a:r>
          </a:p>
        </p:txBody>
      </p:sp>
      <p:sp>
        <p:nvSpPr>
          <p:cNvPr id="176134" name="Text Box 6">
            <a:extLst>
              <a:ext uri="{FF2B5EF4-FFF2-40B4-BE49-F238E27FC236}">
                <a16:creationId xmlns:a16="http://schemas.microsoft.com/office/drawing/2014/main" id="{2CD71E74-A324-4378-8E87-CFF960D81768}"/>
              </a:ext>
            </a:extLst>
          </p:cNvPr>
          <p:cNvSpPr txBox="1">
            <a:spLocks noChangeArrowheads="1"/>
          </p:cNvSpPr>
          <p:nvPr/>
        </p:nvSpPr>
        <p:spPr bwMode="auto">
          <a:xfrm>
            <a:off x="250825" y="4005263"/>
            <a:ext cx="8496300" cy="230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0363" indent="-360363"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39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Char char="•"/>
            </a:pPr>
            <a:r>
              <a:rPr kumimoji="0" lang="zh-CN" altLang="en-US" sz="3200" u="none"/>
              <a:t>只有将温度继续降低到</a:t>
            </a:r>
            <a:r>
              <a:rPr kumimoji="0" lang="en-US" altLang="zh-CN" sz="3200" i="1" u="none"/>
              <a:t>T</a:t>
            </a:r>
            <a:r>
              <a:rPr kumimoji="0" lang="en-US" altLang="zh-CN" sz="3200" u="none" baseline="-25000"/>
              <a:t>f</a:t>
            </a:r>
            <a:r>
              <a:rPr kumimoji="0" lang="zh-CN" altLang="en-US" sz="3200" u="none"/>
              <a:t>点时，两条曲线才相交于</a:t>
            </a:r>
            <a:r>
              <a:rPr kumimoji="0" lang="en-US" altLang="zh-CN" sz="3200" u="none"/>
              <a:t>B</a:t>
            </a:r>
            <a:r>
              <a:rPr kumimoji="0" lang="zh-CN" altLang="en-US" sz="3200" u="none"/>
              <a:t>点，在</a:t>
            </a:r>
            <a:r>
              <a:rPr kumimoji="0" lang="en-US" altLang="zh-CN" sz="3200" u="none"/>
              <a:t>B</a:t>
            </a:r>
            <a:r>
              <a:rPr kumimoji="0" lang="zh-CN" altLang="en-US" sz="3200" u="none"/>
              <a:t>点，溶液中析出固相</a:t>
            </a:r>
            <a:r>
              <a:rPr kumimoji="0" lang="en-US" altLang="zh-CN" sz="3200" u="none"/>
              <a:t>A</a:t>
            </a:r>
            <a:r>
              <a:rPr kumimoji="0" lang="zh-CN" altLang="en-US" sz="3200" u="none"/>
              <a:t>，此时溶液的蒸气压（实际为溶剂的蒸气压）等于固态纯溶剂的蒸气压。显然</a:t>
            </a:r>
            <a:r>
              <a:rPr kumimoji="0" lang="en-US" altLang="zh-CN" sz="3600" i="1" u="none">
                <a:solidFill>
                  <a:srgbClr val="0000FF"/>
                </a:solidFill>
              </a:rPr>
              <a:t>T</a:t>
            </a:r>
            <a:r>
              <a:rPr kumimoji="0" lang="en-US" altLang="zh-CN" sz="3600" u="none" baseline="-25000">
                <a:solidFill>
                  <a:srgbClr val="0000FF"/>
                </a:solidFill>
              </a:rPr>
              <a:t>f</a:t>
            </a:r>
            <a:r>
              <a:rPr kumimoji="0" lang="en-US" altLang="zh-CN" sz="3600" u="none">
                <a:solidFill>
                  <a:srgbClr val="0000FF"/>
                </a:solidFill>
              </a:rPr>
              <a:t> &lt; </a:t>
            </a:r>
            <a:r>
              <a:rPr kumimoji="0" lang="en-US" altLang="zh-CN" sz="3600" i="1" u="none">
                <a:solidFill>
                  <a:srgbClr val="0000FF"/>
                </a:solidFill>
              </a:rPr>
              <a:t>T</a:t>
            </a:r>
            <a:r>
              <a:rPr kumimoji="0" lang="en-US" altLang="zh-CN" sz="3600" u="none" baseline="-25000">
                <a:solidFill>
                  <a:srgbClr val="0000FF"/>
                </a:solidFill>
              </a:rPr>
              <a:t>f</a:t>
            </a:r>
            <a:r>
              <a:rPr kumimoji="0" lang="en-US" altLang="zh-CN" sz="3600" u="none" baseline="30000">
                <a:solidFill>
                  <a:srgbClr val="0000FF"/>
                </a:solidFill>
              </a:rPr>
              <a:t>0</a:t>
            </a:r>
            <a:r>
              <a:rPr kumimoji="0" lang="zh-CN" altLang="en-US" sz="3200" u="none"/>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3"/>
                                        </p:tgtEl>
                                        <p:attrNameLst>
                                          <p:attrName>style.visibility</p:attrName>
                                        </p:attrNameLst>
                                      </p:cBhvr>
                                      <p:to>
                                        <p:strVal val="visible"/>
                                      </p:to>
                                    </p:set>
                                    <p:animEffect transition="in" filter="blinds(horizontal)">
                                      <p:cBhvr>
                                        <p:cTn id="7" dur="500"/>
                                        <p:tgtEl>
                                          <p:spTgt spid="176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4"/>
                                        </p:tgtEl>
                                        <p:attrNameLst>
                                          <p:attrName>style.visibility</p:attrName>
                                        </p:attrNameLst>
                                      </p:cBhvr>
                                      <p:to>
                                        <p:strVal val="visible"/>
                                      </p:to>
                                    </p:set>
                                    <p:animEffect transition="in" filter="blinds(horizontal)">
                                      <p:cBhvr>
                                        <p:cTn id="12"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p:bldP spid="1761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DDB14B9B-4F6F-4E83-9A66-A851DE03FAB5}"/>
              </a:ext>
            </a:extLst>
          </p:cNvPr>
          <p:cNvSpPr>
            <a:spLocks noGrp="1"/>
          </p:cNvSpPr>
          <p:nvPr>
            <p:ph type="sldNum" sz="quarter" idx="12"/>
          </p:nvPr>
        </p:nvSpPr>
        <p:spPr/>
        <p:txBody>
          <a:bodyPr/>
          <a:lstStyle/>
          <a:p>
            <a:fld id="{8B51ECFF-4992-4EBA-B2E7-317438C9E082}" type="slidenum">
              <a:rPr lang="zh-CN" altLang="en-US"/>
              <a:pPr/>
              <a:t>29</a:t>
            </a:fld>
            <a:endParaRPr lang="en-US" altLang="zh-CN"/>
          </a:p>
        </p:txBody>
      </p:sp>
      <p:sp>
        <p:nvSpPr>
          <p:cNvPr id="51218" name="Text Box 18">
            <a:extLst>
              <a:ext uri="{FF2B5EF4-FFF2-40B4-BE49-F238E27FC236}">
                <a16:creationId xmlns:a16="http://schemas.microsoft.com/office/drawing/2014/main" id="{34964603-4F65-43A8-A348-7BC0F3F7B23D}"/>
              </a:ext>
            </a:extLst>
          </p:cNvPr>
          <p:cNvSpPr txBox="1">
            <a:spLocks noChangeArrowheads="1"/>
          </p:cNvSpPr>
          <p:nvPr/>
        </p:nvSpPr>
        <p:spPr bwMode="auto">
          <a:xfrm>
            <a:off x="323850" y="115888"/>
            <a:ext cx="8353425"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25000"/>
              </a:spcBef>
              <a:buFontTx/>
              <a:buNone/>
            </a:pPr>
            <a:r>
              <a:rPr lang="zh-CN" altLang="en-US" sz="3600" u="none">
                <a:ea typeface="宋体" panose="02010600030101010101" pitchFamily="2" charset="-122"/>
              </a:rPr>
              <a:t>稀溶液凝固点降低与沸点升高有同样的规律性，亦正比于溶质的质量摩尔浓度：</a:t>
            </a:r>
            <a:endParaRPr lang="en-US" altLang="zh-CN" sz="3600" u="none">
              <a:ea typeface="宋体" panose="02010600030101010101" pitchFamily="2" charset="-122"/>
            </a:endParaRPr>
          </a:p>
          <a:p>
            <a:pPr>
              <a:lnSpc>
                <a:spcPct val="100000"/>
              </a:lnSpc>
              <a:spcBef>
                <a:spcPct val="25000"/>
              </a:spcBef>
              <a:buFontTx/>
              <a:buNone/>
            </a:pPr>
            <a:r>
              <a:rPr lang="en-US" altLang="zh-CN" u="none">
                <a:ea typeface="宋体" panose="02010600030101010101" pitchFamily="2" charset="-122"/>
              </a:rPr>
              <a:t>          </a:t>
            </a:r>
            <a:r>
              <a:rPr lang="en-US" altLang="zh-CN" sz="4800" u="none">
                <a:solidFill>
                  <a:srgbClr val="0000FF"/>
                </a:solidFill>
                <a:ea typeface="宋体" panose="02010600030101010101" pitchFamily="2" charset="-122"/>
                <a:sym typeface="Symbol" panose="05050102010706020507" pitchFamily="18" charset="2"/>
              </a:rPr>
              <a:t></a:t>
            </a:r>
            <a:r>
              <a:rPr lang="en-US" altLang="zh-CN" sz="4800" i="1" u="none">
                <a:solidFill>
                  <a:srgbClr val="0000FF"/>
                </a:solidFill>
                <a:ea typeface="宋体" panose="02010600030101010101" pitchFamily="2" charset="-122"/>
              </a:rPr>
              <a:t>T</a:t>
            </a:r>
            <a:r>
              <a:rPr lang="en-US" altLang="zh-CN" sz="4800" u="none" baseline="-30000">
                <a:solidFill>
                  <a:srgbClr val="0000FF"/>
                </a:solidFill>
                <a:ea typeface="宋体" panose="02010600030101010101" pitchFamily="2" charset="-122"/>
              </a:rPr>
              <a:t>f </a:t>
            </a:r>
            <a:r>
              <a:rPr lang="en-US" altLang="zh-CN" sz="4800" u="none">
                <a:solidFill>
                  <a:srgbClr val="0000FF"/>
                </a:solidFill>
                <a:ea typeface="宋体" panose="02010600030101010101" pitchFamily="2" charset="-122"/>
              </a:rPr>
              <a:t>= </a:t>
            </a:r>
            <a:r>
              <a:rPr lang="en-US" altLang="zh-CN" sz="4800" i="1" u="none">
                <a:solidFill>
                  <a:srgbClr val="0000FF"/>
                </a:solidFill>
                <a:ea typeface="宋体" panose="02010600030101010101" pitchFamily="2" charset="-122"/>
              </a:rPr>
              <a:t>T</a:t>
            </a:r>
            <a:r>
              <a:rPr lang="en-US" altLang="zh-CN" sz="4800" u="none" baseline="-30000">
                <a:solidFill>
                  <a:srgbClr val="0000FF"/>
                </a:solidFill>
                <a:ea typeface="宋体" panose="02010600030101010101" pitchFamily="2" charset="-122"/>
              </a:rPr>
              <a:t>f</a:t>
            </a:r>
            <a:r>
              <a:rPr lang="en-US" altLang="zh-CN" sz="4800" u="none" baseline="30000">
                <a:solidFill>
                  <a:srgbClr val="0000FF"/>
                </a:solidFill>
                <a:ea typeface="宋体" panose="02010600030101010101" pitchFamily="2" charset="-122"/>
              </a:rPr>
              <a:t>o </a:t>
            </a:r>
            <a:r>
              <a:rPr lang="en-US" altLang="zh-CN" sz="4800" u="none">
                <a:solidFill>
                  <a:srgbClr val="0000FF"/>
                </a:solidFill>
                <a:ea typeface="宋体" panose="02010600030101010101" pitchFamily="2" charset="-122"/>
                <a:sym typeface="Symbol" panose="05050102010706020507" pitchFamily="18" charset="2"/>
              </a:rPr>
              <a:t> </a:t>
            </a:r>
            <a:r>
              <a:rPr lang="en-US" altLang="zh-CN" sz="4800" i="1" u="none">
                <a:solidFill>
                  <a:srgbClr val="0000FF"/>
                </a:solidFill>
                <a:ea typeface="宋体" panose="02010600030101010101" pitchFamily="2" charset="-122"/>
              </a:rPr>
              <a:t>T</a:t>
            </a:r>
            <a:r>
              <a:rPr lang="en-US" altLang="zh-CN" sz="4800" u="none" baseline="-30000">
                <a:solidFill>
                  <a:srgbClr val="0000FF"/>
                </a:solidFill>
                <a:ea typeface="宋体" panose="02010600030101010101" pitchFamily="2" charset="-122"/>
              </a:rPr>
              <a:t>f   </a:t>
            </a:r>
            <a:r>
              <a:rPr lang="en-US" altLang="zh-CN" sz="4800" u="none">
                <a:solidFill>
                  <a:srgbClr val="0000FF"/>
                </a:solidFill>
                <a:ea typeface="宋体" panose="02010600030101010101" pitchFamily="2" charset="-122"/>
              </a:rPr>
              <a:t>= </a:t>
            </a:r>
            <a:r>
              <a:rPr lang="en-US" altLang="zh-CN" sz="4800" i="1" u="none">
                <a:solidFill>
                  <a:srgbClr val="0000FF"/>
                </a:solidFill>
                <a:ea typeface="宋体" panose="02010600030101010101" pitchFamily="2" charset="-122"/>
              </a:rPr>
              <a:t>k</a:t>
            </a:r>
            <a:r>
              <a:rPr lang="en-US" altLang="zh-CN" sz="4800" u="none" baseline="-30000">
                <a:solidFill>
                  <a:srgbClr val="0000FF"/>
                </a:solidFill>
                <a:ea typeface="宋体" panose="02010600030101010101" pitchFamily="2" charset="-122"/>
              </a:rPr>
              <a:t>f</a:t>
            </a:r>
            <a:r>
              <a:rPr lang="en-US" altLang="zh-CN" sz="4800" i="1" u="none">
                <a:solidFill>
                  <a:srgbClr val="0000FF"/>
                </a:solidFill>
                <a:ea typeface="宋体" panose="02010600030101010101" pitchFamily="2" charset="-122"/>
              </a:rPr>
              <a:t>m</a:t>
            </a:r>
          </a:p>
          <a:p>
            <a:pPr>
              <a:lnSpc>
                <a:spcPct val="100000"/>
              </a:lnSpc>
              <a:spcBef>
                <a:spcPct val="25000"/>
              </a:spcBef>
              <a:buFontTx/>
              <a:buNone/>
            </a:pPr>
            <a:r>
              <a:rPr lang="en-US" altLang="zh-CN" sz="3600" i="1" u="none">
                <a:ea typeface="宋体" panose="02010600030101010101" pitchFamily="2" charset="-122"/>
              </a:rPr>
              <a:t>k</a:t>
            </a:r>
            <a:r>
              <a:rPr lang="en-US" altLang="zh-CN" sz="3600" u="none" baseline="-30000">
                <a:ea typeface="宋体" panose="02010600030101010101" pitchFamily="2" charset="-122"/>
              </a:rPr>
              <a:t>f</a:t>
            </a:r>
            <a:r>
              <a:rPr lang="en-US" altLang="zh-CN" sz="3600" u="none">
                <a:ea typeface="宋体" panose="02010600030101010101" pitchFamily="2" charset="-122"/>
              </a:rPr>
              <a:t> </a:t>
            </a:r>
            <a:r>
              <a:rPr lang="zh-CN" altLang="en-US" sz="3600" u="none">
                <a:ea typeface="宋体" panose="02010600030101010101" pitchFamily="2" charset="-122"/>
              </a:rPr>
              <a:t>为溶剂的凝固点降低常数，它只决定于溶剂本质，而与溶质本性无关。</a:t>
            </a:r>
          </a:p>
        </p:txBody>
      </p:sp>
      <p:sp>
        <p:nvSpPr>
          <p:cNvPr id="92164" name="Text Box 1028">
            <a:extLst>
              <a:ext uri="{FF2B5EF4-FFF2-40B4-BE49-F238E27FC236}">
                <a16:creationId xmlns:a16="http://schemas.microsoft.com/office/drawing/2014/main" id="{5BFD2197-989E-4D79-9877-B27D3D7C8795}"/>
              </a:ext>
            </a:extLst>
          </p:cNvPr>
          <p:cNvSpPr txBox="1">
            <a:spLocks noChangeArrowheads="1"/>
          </p:cNvSpPr>
          <p:nvPr/>
        </p:nvSpPr>
        <p:spPr bwMode="auto">
          <a:xfrm>
            <a:off x="468313" y="5876925"/>
            <a:ext cx="8424862"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en-US" altLang="zh-CN" u="none">
                <a:solidFill>
                  <a:srgbClr val="000000"/>
                </a:solidFill>
                <a:ea typeface="宋体" panose="02010600030101010101" pitchFamily="2" charset="-122"/>
              </a:rPr>
              <a:t>H</a:t>
            </a:r>
            <a:r>
              <a:rPr lang="en-US" altLang="zh-CN" u="none" baseline="-25000">
                <a:solidFill>
                  <a:srgbClr val="000000"/>
                </a:solidFill>
                <a:ea typeface="宋体" panose="02010600030101010101" pitchFamily="2" charset="-122"/>
              </a:rPr>
              <a:t>2</a:t>
            </a:r>
            <a:r>
              <a:rPr lang="en-US" altLang="zh-CN" u="none">
                <a:solidFill>
                  <a:srgbClr val="000000"/>
                </a:solidFill>
                <a:ea typeface="宋体" panose="02010600030101010101" pitchFamily="2" charset="-122"/>
              </a:rPr>
              <a:t>O</a:t>
            </a:r>
            <a:r>
              <a:rPr lang="zh-CN" altLang="en-US" u="none">
                <a:solidFill>
                  <a:srgbClr val="000000"/>
                </a:solidFill>
                <a:ea typeface="宋体" panose="02010600030101010101" pitchFamily="2" charset="-122"/>
              </a:rPr>
              <a:t>的</a:t>
            </a:r>
            <a:r>
              <a:rPr lang="en-US" altLang="zh-CN" i="1" u="none">
                <a:ea typeface="宋体" panose="02010600030101010101" pitchFamily="2" charset="-122"/>
              </a:rPr>
              <a:t>k</a:t>
            </a:r>
            <a:r>
              <a:rPr lang="en-US" altLang="zh-CN" u="none" baseline="-25000">
                <a:solidFill>
                  <a:srgbClr val="000000"/>
                </a:solidFill>
                <a:ea typeface="宋体" panose="02010600030101010101" pitchFamily="2" charset="-122"/>
              </a:rPr>
              <a:t>f</a:t>
            </a:r>
            <a:r>
              <a:rPr lang="en-US" altLang="zh-CN" u="none">
                <a:solidFill>
                  <a:srgbClr val="000000"/>
                </a:solidFill>
                <a:ea typeface="宋体" panose="02010600030101010101" pitchFamily="2" charset="-122"/>
              </a:rPr>
              <a:t> = 1.86 K (</a:t>
            </a:r>
            <a:r>
              <a:rPr lang="zh-CN" altLang="en-US" u="none">
                <a:solidFill>
                  <a:srgbClr val="000000"/>
                </a:solidFill>
                <a:ea typeface="宋体" panose="02010600030101010101" pitchFamily="2" charset="-122"/>
              </a:rPr>
              <a:t>或</a:t>
            </a:r>
            <a:r>
              <a:rPr lang="en-US" altLang="zh-CN" u="none">
                <a:solidFill>
                  <a:srgbClr val="000000"/>
                </a:solidFill>
                <a:ea typeface="宋体" panose="02010600030101010101" pitchFamily="2" charset="-122"/>
                <a:sym typeface="Symbol" panose="05050102010706020507" pitchFamily="18" charset="2"/>
              </a:rPr>
              <a:t>C</a:t>
            </a:r>
            <a:r>
              <a:rPr lang="en-US" altLang="zh-CN" u="none">
                <a:solidFill>
                  <a:srgbClr val="000000"/>
                </a:solidFill>
                <a:ea typeface="宋体" panose="02010600030101010101" pitchFamily="2" charset="-122"/>
              </a:rPr>
              <a:t>) </a:t>
            </a:r>
            <a:r>
              <a:rPr lang="en-US" altLang="zh-CN" u="none">
                <a:solidFill>
                  <a:srgbClr val="000000"/>
                </a:solidFill>
                <a:ea typeface="宋体" panose="02010600030101010101" pitchFamily="2" charset="-122"/>
                <a:cs typeface="Times New Roman" panose="02020603050405020304" pitchFamily="18" charset="0"/>
              </a:rPr>
              <a:t>• </a:t>
            </a:r>
            <a:r>
              <a:rPr lang="en-US" altLang="zh-CN" u="none">
                <a:solidFill>
                  <a:srgbClr val="000000"/>
                </a:solidFill>
                <a:ea typeface="宋体" panose="02010600030101010101" pitchFamily="2" charset="-122"/>
              </a:rPr>
              <a:t>kg </a:t>
            </a:r>
            <a:r>
              <a:rPr lang="en-US" altLang="zh-CN" u="none">
                <a:solidFill>
                  <a:srgbClr val="000000"/>
                </a:solidFill>
                <a:ea typeface="宋体" panose="02010600030101010101" pitchFamily="2" charset="-122"/>
                <a:cs typeface="Times New Roman" panose="02020603050405020304" pitchFamily="18" charset="0"/>
              </a:rPr>
              <a:t>•</a:t>
            </a:r>
            <a:r>
              <a:rPr lang="en-US" altLang="zh-CN" u="none">
                <a:solidFill>
                  <a:srgbClr val="000000"/>
                </a:solidFill>
                <a:ea typeface="宋体" panose="02010600030101010101" pitchFamily="2" charset="-122"/>
              </a:rPr>
              <a:t> mol</a:t>
            </a:r>
            <a:r>
              <a:rPr lang="en-US" altLang="zh-CN" u="none" baseline="30000">
                <a:solidFill>
                  <a:srgbClr val="000000"/>
                </a:solidFill>
                <a:ea typeface="宋体" panose="02010600030101010101" pitchFamily="2" charset="-122"/>
                <a:sym typeface="Symbol" panose="05050102010706020507" pitchFamily="18" charset="2"/>
              </a:rPr>
              <a:t></a:t>
            </a:r>
            <a:r>
              <a:rPr lang="en-US" altLang="zh-CN" u="none" baseline="30000">
                <a:solidFill>
                  <a:srgbClr val="000000"/>
                </a:solidFill>
                <a:ea typeface="宋体" panose="02010600030101010101" pitchFamily="2" charset="-122"/>
              </a:rPr>
              <a:t>1</a:t>
            </a:r>
            <a:endParaRPr lang="zh-CN" altLang="en-US" u="none" baseline="30000">
              <a:solidFill>
                <a:srgbClr val="000000"/>
              </a:solidFill>
              <a:ea typeface="宋体" panose="02010600030101010101" pitchFamily="2" charset="-122"/>
            </a:endParaRPr>
          </a:p>
        </p:txBody>
      </p:sp>
      <p:pic>
        <p:nvPicPr>
          <p:cNvPr id="92165" name="Picture 1029">
            <a:extLst>
              <a:ext uri="{FF2B5EF4-FFF2-40B4-BE49-F238E27FC236}">
                <a16:creationId xmlns:a16="http://schemas.microsoft.com/office/drawing/2014/main" id="{F49274E3-1A89-484D-BC1B-D051AB4E7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421" r="28009" b="42400"/>
          <a:stretch>
            <a:fillRect/>
          </a:stretch>
        </p:blipFill>
        <p:spPr bwMode="auto">
          <a:xfrm>
            <a:off x="0" y="3573463"/>
            <a:ext cx="88931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66" name="Line 1030">
            <a:extLst>
              <a:ext uri="{FF2B5EF4-FFF2-40B4-BE49-F238E27FC236}">
                <a16:creationId xmlns:a16="http://schemas.microsoft.com/office/drawing/2014/main" id="{BF007606-0CB0-4E10-88F8-2A9B20A98CBE}"/>
              </a:ext>
            </a:extLst>
          </p:cNvPr>
          <p:cNvSpPr>
            <a:spLocks noChangeShapeType="1"/>
          </p:cNvSpPr>
          <p:nvPr/>
        </p:nvSpPr>
        <p:spPr bwMode="auto">
          <a:xfrm>
            <a:off x="179388" y="4868863"/>
            <a:ext cx="8351837" cy="0"/>
          </a:xfrm>
          <a:prstGeom prst="line">
            <a:avLst/>
          </a:prstGeom>
          <a:noFill/>
          <a:ln w="190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18">
                                            <p:txEl>
                                              <p:pRg st="2" end="2"/>
                                            </p:txEl>
                                          </p:spTgt>
                                        </p:tgtEl>
                                        <p:attrNameLst>
                                          <p:attrName>style.visibility</p:attrName>
                                        </p:attrNameLst>
                                      </p:cBhvr>
                                      <p:to>
                                        <p:strVal val="visible"/>
                                      </p:to>
                                    </p:set>
                                    <p:animEffect transition="in" filter="blinds(horizontal)">
                                      <p:cBhvr>
                                        <p:cTn id="7" dur="500"/>
                                        <p:tgtEl>
                                          <p:spTgt spid="5121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blinds(horizontal)">
                                      <p:cBhvr>
                                        <p:cTn id="12" dur="5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2166"/>
                                        </p:tgtEl>
                                        <p:attrNameLst>
                                          <p:attrName>style.visibility</p:attrName>
                                        </p:attrNameLst>
                                      </p:cBhvr>
                                      <p:to>
                                        <p:strVal val="visible"/>
                                      </p:to>
                                    </p:set>
                                    <p:anim calcmode="lin" valueType="num">
                                      <p:cBhvr additive="base">
                                        <p:cTn id="17" dur="500" fill="hold"/>
                                        <p:tgtEl>
                                          <p:spTgt spid="92166"/>
                                        </p:tgtEl>
                                        <p:attrNameLst>
                                          <p:attrName>ppt_x</p:attrName>
                                        </p:attrNameLst>
                                      </p:cBhvr>
                                      <p:tavLst>
                                        <p:tav tm="0">
                                          <p:val>
                                            <p:strVal val="#ppt_x"/>
                                          </p:val>
                                        </p:tav>
                                        <p:tav tm="100000">
                                          <p:val>
                                            <p:strVal val="#ppt_x"/>
                                          </p:val>
                                        </p:tav>
                                      </p:tavLst>
                                    </p:anim>
                                    <p:anim calcmode="lin" valueType="num">
                                      <p:cBhvr additive="base">
                                        <p:cTn id="18"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2164"/>
                                        </p:tgtEl>
                                        <p:attrNameLst>
                                          <p:attrName>style.visibility</p:attrName>
                                        </p:attrNameLst>
                                      </p:cBhvr>
                                      <p:to>
                                        <p:strVal val="visible"/>
                                      </p:to>
                                    </p:set>
                                    <p:anim calcmode="lin" valueType="num">
                                      <p:cBhvr additive="base">
                                        <p:cTn id="23" dur="500" fill="hold"/>
                                        <p:tgtEl>
                                          <p:spTgt spid="92164"/>
                                        </p:tgtEl>
                                        <p:attrNameLst>
                                          <p:attrName>ppt_x</p:attrName>
                                        </p:attrNameLst>
                                      </p:cBhvr>
                                      <p:tavLst>
                                        <p:tav tm="0">
                                          <p:val>
                                            <p:strVal val="#ppt_x"/>
                                          </p:val>
                                        </p:tav>
                                        <p:tav tm="100000">
                                          <p:val>
                                            <p:strVal val="#ppt_x"/>
                                          </p:val>
                                        </p:tav>
                                      </p:tavLst>
                                    </p:anim>
                                    <p:anim calcmode="lin" valueType="num">
                                      <p:cBhvr additive="base">
                                        <p:cTn id="24" dur="500" fill="hold"/>
                                        <p:tgtEl>
                                          <p:spTgt spid="92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AD4A87D-B847-47E6-AEFD-753DE2D7B268}"/>
              </a:ext>
            </a:extLst>
          </p:cNvPr>
          <p:cNvSpPr>
            <a:spLocks noGrp="1"/>
          </p:cNvSpPr>
          <p:nvPr>
            <p:ph type="sldNum" sz="quarter" idx="12"/>
          </p:nvPr>
        </p:nvSpPr>
        <p:spPr/>
        <p:txBody>
          <a:bodyPr/>
          <a:lstStyle/>
          <a:p>
            <a:fld id="{76BEE93A-05CA-4E4A-81D5-A2F36E62A016}" type="slidenum">
              <a:rPr lang="zh-CN" altLang="en-US"/>
              <a:pPr/>
              <a:t>3</a:t>
            </a:fld>
            <a:endParaRPr lang="en-US" altLang="zh-CN"/>
          </a:p>
        </p:txBody>
      </p:sp>
      <p:sp>
        <p:nvSpPr>
          <p:cNvPr id="445443" name="Rectangle 3">
            <a:extLst>
              <a:ext uri="{FF2B5EF4-FFF2-40B4-BE49-F238E27FC236}">
                <a16:creationId xmlns:a16="http://schemas.microsoft.com/office/drawing/2014/main" id="{ADB07912-609B-460D-88AE-B0667F4DF4FA}"/>
              </a:ext>
            </a:extLst>
          </p:cNvPr>
          <p:cNvSpPr>
            <a:spLocks noGrp="1" noChangeArrowheads="1"/>
          </p:cNvSpPr>
          <p:nvPr>
            <p:ph type="body" idx="1"/>
          </p:nvPr>
        </p:nvSpPr>
        <p:spPr>
          <a:xfrm>
            <a:off x="539750" y="1700213"/>
            <a:ext cx="8280400" cy="4114800"/>
          </a:xfrm>
          <a:noFill/>
        </p:spPr>
        <p:txBody>
          <a:bodyPr/>
          <a:lstStyle/>
          <a:p>
            <a:pPr>
              <a:buFontTx/>
              <a:buNone/>
            </a:pPr>
            <a:r>
              <a:rPr lang="en-US" altLang="zh-CN" sz="4000" b="1"/>
              <a:t>3.1.1 </a:t>
            </a:r>
            <a:r>
              <a:rPr lang="zh-CN" altLang="en-US" sz="4000" b="1"/>
              <a:t>溶液浓度的表示方法</a:t>
            </a:r>
          </a:p>
          <a:p>
            <a:pPr>
              <a:buFontTx/>
              <a:buNone/>
            </a:pPr>
            <a:r>
              <a:rPr lang="en-US" altLang="zh-CN" sz="4000" b="1"/>
              <a:t>3.1.2 </a:t>
            </a:r>
            <a:r>
              <a:rPr lang="zh-CN" altLang="en-US" sz="4000" b="1"/>
              <a:t>非电解质稀溶液的通性</a:t>
            </a:r>
          </a:p>
          <a:p>
            <a:pPr>
              <a:buFontTx/>
              <a:buNone/>
            </a:pPr>
            <a:r>
              <a:rPr lang="en-US" altLang="zh-CN" sz="4000" b="1"/>
              <a:t>3.1.3 </a:t>
            </a:r>
            <a:r>
              <a:rPr lang="zh-CN" altLang="en-US" sz="4000" b="1"/>
              <a:t>电解质溶液的通性</a:t>
            </a:r>
          </a:p>
          <a:p>
            <a:pPr>
              <a:buFontTx/>
              <a:buNone/>
            </a:pPr>
            <a:r>
              <a:rPr lang="en-US" altLang="zh-CN" sz="4000" b="1">
                <a:solidFill>
                  <a:srgbClr val="0000FF"/>
                </a:solidFill>
              </a:rPr>
              <a:t>3.1.4 </a:t>
            </a:r>
            <a:r>
              <a:rPr lang="zh-CN" altLang="en-US" sz="4000" b="1">
                <a:solidFill>
                  <a:srgbClr val="0000FF"/>
                </a:solidFill>
              </a:rPr>
              <a:t>表面活性剂溶液和膜化学</a:t>
            </a:r>
            <a:r>
              <a:rPr lang="en-US" altLang="zh-CN" sz="4000" b="1">
                <a:solidFill>
                  <a:srgbClr val="0000FF"/>
                </a:solidFill>
              </a:rPr>
              <a:t>(</a:t>
            </a:r>
            <a:r>
              <a:rPr lang="zh-CN" altLang="en-US" sz="4000" b="1">
                <a:solidFill>
                  <a:srgbClr val="0000FF"/>
                </a:solidFill>
              </a:rPr>
              <a:t>自学</a:t>
            </a:r>
            <a:r>
              <a:rPr lang="en-US" altLang="zh-CN" sz="4000" b="1">
                <a:solidFill>
                  <a:srgbClr val="0000FF"/>
                </a:solidFill>
              </a:rPr>
              <a:t>)</a:t>
            </a:r>
          </a:p>
        </p:txBody>
      </p:sp>
      <p:sp>
        <p:nvSpPr>
          <p:cNvPr id="445444" name="Rectangle 4">
            <a:extLst>
              <a:ext uri="{FF2B5EF4-FFF2-40B4-BE49-F238E27FC236}">
                <a16:creationId xmlns:a16="http://schemas.microsoft.com/office/drawing/2014/main" id="{32EC6A00-5C8B-4612-8B58-C19ACDA459DE}"/>
              </a:ext>
            </a:extLst>
          </p:cNvPr>
          <p:cNvSpPr>
            <a:spLocks noChangeArrowheads="1"/>
          </p:cNvSpPr>
          <p:nvPr>
            <p:ph type="title"/>
          </p:nvPr>
        </p:nvSpPr>
        <p:spPr>
          <a:xfrm>
            <a:off x="611188" y="404813"/>
            <a:ext cx="7772400" cy="1143000"/>
          </a:xfrm>
          <a:noFill/>
          <a:ln/>
        </p:spPr>
        <p:txBody>
          <a:bodyPr/>
          <a:lstStyle/>
          <a:p>
            <a:r>
              <a:rPr lang="en-US" altLang="zh-CN" b="1"/>
              <a:t>3.1 </a:t>
            </a:r>
            <a:r>
              <a:rPr lang="zh-CN" altLang="en-US" b="1"/>
              <a:t>溶液的通性</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C0609796-AC7C-4051-A6E3-A5992AD0F7F5}"/>
              </a:ext>
            </a:extLst>
          </p:cNvPr>
          <p:cNvSpPr>
            <a:spLocks noGrp="1"/>
          </p:cNvSpPr>
          <p:nvPr>
            <p:ph type="sldNum" sz="quarter" idx="12"/>
          </p:nvPr>
        </p:nvSpPr>
        <p:spPr/>
        <p:txBody>
          <a:bodyPr/>
          <a:lstStyle/>
          <a:p>
            <a:fld id="{5C599F68-01FE-4493-90A2-4CEC7B799C3B}" type="slidenum">
              <a:rPr lang="zh-CN" altLang="en-US"/>
              <a:pPr/>
              <a:t>30</a:t>
            </a:fld>
            <a:endParaRPr lang="en-US" altLang="zh-CN"/>
          </a:p>
        </p:txBody>
      </p:sp>
      <p:sp>
        <p:nvSpPr>
          <p:cNvPr id="242691" name="Rectangle 3">
            <a:extLst>
              <a:ext uri="{FF2B5EF4-FFF2-40B4-BE49-F238E27FC236}">
                <a16:creationId xmlns:a16="http://schemas.microsoft.com/office/drawing/2014/main" id="{EB2621CA-4A39-4A0D-AA38-1DD05355C330}"/>
              </a:ext>
            </a:extLst>
          </p:cNvPr>
          <p:cNvSpPr>
            <a:spLocks noGrp="1" noChangeArrowheads="1"/>
          </p:cNvSpPr>
          <p:nvPr>
            <p:ph type="body" idx="4294967295"/>
          </p:nvPr>
        </p:nvSpPr>
        <p:spPr>
          <a:xfrm>
            <a:off x="179388" y="981075"/>
            <a:ext cx="8713787" cy="2952750"/>
          </a:xfrm>
        </p:spPr>
        <p:txBody>
          <a:bodyPr/>
          <a:lstStyle/>
          <a:p>
            <a:pPr marL="365125" indent="-365125" algn="just">
              <a:lnSpc>
                <a:spcPct val="110000"/>
              </a:lnSpc>
              <a:spcBef>
                <a:spcPct val="10000"/>
              </a:spcBef>
            </a:pPr>
            <a:r>
              <a:rPr lang="en-US" altLang="zh-CN" sz="4000" b="1">
                <a:ea typeface="楷体_GB2312" pitchFamily="49" charset="-122"/>
              </a:rPr>
              <a:t> NaCl</a:t>
            </a:r>
            <a:r>
              <a:rPr lang="zh-CN" altLang="en-US" sz="4000" b="1">
                <a:ea typeface="楷体_GB2312" pitchFamily="49" charset="-122"/>
              </a:rPr>
              <a:t>和冰的混合物，最低温度可降至</a:t>
            </a:r>
            <a:r>
              <a:rPr lang="zh-CN" altLang="en-US" sz="4000" b="1">
                <a:ea typeface="楷体_GB2312" pitchFamily="49" charset="-122"/>
                <a:sym typeface="Symbol" panose="05050102010706020507" pitchFamily="18" charset="2"/>
              </a:rPr>
              <a:t></a:t>
            </a:r>
            <a:r>
              <a:rPr lang="en-US" altLang="zh-CN" sz="4000" b="1">
                <a:ea typeface="楷体_GB2312" pitchFamily="49" charset="-122"/>
              </a:rPr>
              <a:t>22 </a:t>
            </a:r>
            <a:r>
              <a:rPr lang="en-US" altLang="zh-CN" sz="4000" b="1">
                <a:ea typeface="楷体_GB2312" pitchFamily="49" charset="-122"/>
                <a:sym typeface="Symbol" panose="05050102010706020507" pitchFamily="18" charset="2"/>
              </a:rPr>
              <a:t>C</a:t>
            </a:r>
            <a:r>
              <a:rPr lang="zh-CN" altLang="en-US" sz="4000" b="1">
                <a:ea typeface="楷体_GB2312" pitchFamily="49" charset="-122"/>
              </a:rPr>
              <a:t>；</a:t>
            </a:r>
          </a:p>
          <a:p>
            <a:pPr marL="365125" indent="-365125" algn="just">
              <a:lnSpc>
                <a:spcPct val="110000"/>
              </a:lnSpc>
              <a:spcBef>
                <a:spcPct val="10000"/>
              </a:spcBef>
            </a:pPr>
            <a:r>
              <a:rPr lang="en-US" altLang="zh-CN" sz="4000" b="1">
                <a:ea typeface="楷体_GB2312" pitchFamily="49" charset="-122"/>
              </a:rPr>
              <a:t> CaCl</a:t>
            </a:r>
            <a:r>
              <a:rPr lang="en-US" altLang="zh-CN" sz="4000" b="1" baseline="-25000">
                <a:ea typeface="楷体_GB2312" pitchFamily="49" charset="-122"/>
              </a:rPr>
              <a:t>2</a:t>
            </a:r>
            <a:r>
              <a:rPr lang="en-US" altLang="zh-CN" sz="4000" b="1">
                <a:ea typeface="楷体_GB2312" pitchFamily="49" charset="-122"/>
                <a:sym typeface="Symbol" panose="05050102010706020507" pitchFamily="18" charset="2"/>
              </a:rPr>
              <a:t>6H</a:t>
            </a:r>
            <a:r>
              <a:rPr lang="en-US" altLang="zh-CN" sz="4000" b="1" baseline="-25000">
                <a:ea typeface="楷体_GB2312" pitchFamily="49" charset="-122"/>
                <a:sym typeface="Symbol" panose="05050102010706020507" pitchFamily="18" charset="2"/>
              </a:rPr>
              <a:t>2</a:t>
            </a:r>
            <a:r>
              <a:rPr lang="en-US" altLang="zh-CN" sz="4000" b="1">
                <a:ea typeface="楷体_GB2312" pitchFamily="49" charset="-122"/>
                <a:sym typeface="Symbol" panose="05050102010706020507" pitchFamily="18" charset="2"/>
              </a:rPr>
              <a:t>O</a:t>
            </a:r>
            <a:r>
              <a:rPr lang="zh-CN" altLang="en-US" sz="4000" b="1">
                <a:ea typeface="楷体_GB2312" pitchFamily="49" charset="-122"/>
              </a:rPr>
              <a:t>和冰的混合物</a:t>
            </a:r>
            <a:r>
              <a:rPr lang="en-US" altLang="zh-CN" sz="4000" b="1">
                <a:ea typeface="楷体_GB2312" pitchFamily="49" charset="-122"/>
              </a:rPr>
              <a:t>, </a:t>
            </a:r>
            <a:r>
              <a:rPr lang="zh-CN" altLang="en-US" sz="4000" b="1">
                <a:ea typeface="楷体_GB2312" pitchFamily="49" charset="-122"/>
              </a:rPr>
              <a:t>最低温度可达到 </a:t>
            </a:r>
            <a:r>
              <a:rPr lang="zh-CN" altLang="en-US" sz="4000" b="1">
                <a:ea typeface="楷体_GB2312" pitchFamily="49" charset="-122"/>
                <a:sym typeface="Symbol" panose="05050102010706020507" pitchFamily="18" charset="2"/>
              </a:rPr>
              <a:t></a:t>
            </a:r>
            <a:r>
              <a:rPr lang="en-US" altLang="zh-CN" sz="4000" b="1">
                <a:ea typeface="楷体_GB2312" pitchFamily="49" charset="-122"/>
              </a:rPr>
              <a:t>55 </a:t>
            </a:r>
            <a:r>
              <a:rPr lang="en-US" altLang="zh-CN" sz="4000" b="1">
                <a:ea typeface="楷体_GB2312" pitchFamily="49" charset="-122"/>
                <a:sym typeface="Symbol" panose="05050102010706020507" pitchFamily="18" charset="2"/>
              </a:rPr>
              <a:t>C</a:t>
            </a:r>
            <a:r>
              <a:rPr lang="zh-CN" altLang="en-US" sz="4000" b="1">
                <a:ea typeface="楷体_GB2312" pitchFamily="49" charset="-122"/>
              </a:rPr>
              <a:t>。</a:t>
            </a:r>
          </a:p>
        </p:txBody>
      </p:sp>
      <p:sp>
        <p:nvSpPr>
          <p:cNvPr id="242692" name="Text Box 4">
            <a:extLst>
              <a:ext uri="{FF2B5EF4-FFF2-40B4-BE49-F238E27FC236}">
                <a16:creationId xmlns:a16="http://schemas.microsoft.com/office/drawing/2014/main" id="{888B1724-6345-4F5E-8FE3-945685C2586C}"/>
              </a:ext>
            </a:extLst>
          </p:cNvPr>
          <p:cNvSpPr txBox="1">
            <a:spLocks noChangeArrowheads="1"/>
          </p:cNvSpPr>
          <p:nvPr/>
        </p:nvSpPr>
        <p:spPr bwMode="auto">
          <a:xfrm>
            <a:off x="250825" y="188913"/>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4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pPr>
            <a:r>
              <a:rPr lang="zh-CN" altLang="en-US" sz="4000" u="none">
                <a:solidFill>
                  <a:srgbClr val="0000FF"/>
                </a:solidFill>
                <a:ea typeface="楷体_GB2312" pitchFamily="49" charset="-122"/>
              </a:rPr>
              <a:t>利用凝固点降低原理可作制冷剂。</a:t>
            </a:r>
            <a:endParaRPr lang="zh-CN" altLang="en-US" sz="4000" u="none">
              <a:solidFill>
                <a:srgbClr val="0000FF"/>
              </a:solidFill>
            </a:endParaRPr>
          </a:p>
        </p:txBody>
      </p:sp>
      <p:sp>
        <p:nvSpPr>
          <p:cNvPr id="242693" name="Text Box 5">
            <a:extLst>
              <a:ext uri="{FF2B5EF4-FFF2-40B4-BE49-F238E27FC236}">
                <a16:creationId xmlns:a16="http://schemas.microsoft.com/office/drawing/2014/main" id="{2ADF0512-B5C6-4E0C-A358-153A8CAC2442}"/>
              </a:ext>
            </a:extLst>
          </p:cNvPr>
          <p:cNvSpPr txBox="1">
            <a:spLocks noChangeArrowheads="1"/>
          </p:cNvSpPr>
          <p:nvPr/>
        </p:nvSpPr>
        <p:spPr bwMode="auto">
          <a:xfrm>
            <a:off x="250825" y="5157788"/>
            <a:ext cx="8208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zh-CN" altLang="en-US" u="none">
                <a:solidFill>
                  <a:srgbClr val="0000FF"/>
                </a:solidFill>
              </a:rPr>
              <a:t>汽车水箱中加乙二醇、甘油防冻。</a:t>
            </a:r>
            <a:endParaRPr lang="zh-CN" altLang="en-US" b="0" u="none">
              <a:solidFill>
                <a:srgbClr val="0000FF"/>
              </a:solidFill>
            </a:endParaRPr>
          </a:p>
        </p:txBody>
      </p:sp>
      <p:sp>
        <p:nvSpPr>
          <p:cNvPr id="242694" name="Text Box 6">
            <a:extLst>
              <a:ext uri="{FF2B5EF4-FFF2-40B4-BE49-F238E27FC236}">
                <a16:creationId xmlns:a16="http://schemas.microsoft.com/office/drawing/2014/main" id="{3106C085-B42E-4732-9466-5C86276F2D3F}"/>
              </a:ext>
            </a:extLst>
          </p:cNvPr>
          <p:cNvSpPr txBox="1">
            <a:spLocks noChangeArrowheads="1"/>
          </p:cNvSpPr>
          <p:nvPr/>
        </p:nvSpPr>
        <p:spPr bwMode="auto">
          <a:xfrm>
            <a:off x="4211638" y="3644900"/>
            <a:ext cx="47529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buFontTx/>
              <a:buNone/>
            </a:pPr>
            <a:r>
              <a:rPr lang="zh-CN" altLang="en-US" u="none">
                <a:solidFill>
                  <a:srgbClr val="CC0066"/>
                </a:solidFill>
              </a:rPr>
              <a:t>干冰</a:t>
            </a:r>
            <a:r>
              <a:rPr lang="zh-CN" altLang="en-US" u="none">
                <a:solidFill>
                  <a:srgbClr val="CC0066"/>
                </a:solidFill>
                <a:ea typeface="隶书" panose="02010509060101010101" pitchFamily="49" charset="-122"/>
              </a:rPr>
              <a:t> </a:t>
            </a:r>
            <a:r>
              <a:rPr lang="en-US" altLang="zh-CN" u="none">
                <a:solidFill>
                  <a:srgbClr val="CC0066"/>
                </a:solidFill>
                <a:ea typeface="隶书" panose="02010509060101010101" pitchFamily="49" charset="-122"/>
              </a:rPr>
              <a:t>f.p. = </a:t>
            </a:r>
            <a:r>
              <a:rPr lang="en-US" altLang="zh-CN" u="none">
                <a:solidFill>
                  <a:srgbClr val="CC0066"/>
                </a:solidFill>
                <a:ea typeface="隶书" panose="02010509060101010101" pitchFamily="49" charset="-122"/>
                <a:sym typeface="Symbol" panose="05050102010706020507" pitchFamily="18" charset="2"/>
              </a:rPr>
              <a:t>78.5 C</a:t>
            </a:r>
          </a:p>
          <a:p>
            <a:pPr>
              <a:lnSpc>
                <a:spcPct val="100000"/>
              </a:lnSpc>
              <a:spcBef>
                <a:spcPct val="0"/>
              </a:spcBef>
              <a:buFontTx/>
              <a:buNone/>
            </a:pPr>
            <a:r>
              <a:rPr lang="zh-CN" altLang="en-US" u="none">
                <a:solidFill>
                  <a:srgbClr val="CC0066"/>
                </a:solidFill>
                <a:sym typeface="Symbol" panose="05050102010706020507" pitchFamily="18" charset="2"/>
              </a:rPr>
              <a:t>液氮</a:t>
            </a:r>
            <a:r>
              <a:rPr lang="zh-CN" altLang="en-US" u="none">
                <a:solidFill>
                  <a:srgbClr val="CC0066"/>
                </a:solidFill>
                <a:ea typeface="隶书" panose="02010509060101010101" pitchFamily="49" charset="-122"/>
                <a:sym typeface="Symbol" panose="05050102010706020507" pitchFamily="18" charset="2"/>
              </a:rPr>
              <a:t> </a:t>
            </a:r>
            <a:r>
              <a:rPr lang="en-US" altLang="zh-CN" u="none">
                <a:solidFill>
                  <a:srgbClr val="CC0066"/>
                </a:solidFill>
                <a:ea typeface="隶书" panose="02010509060101010101" pitchFamily="49" charset="-122"/>
                <a:sym typeface="Symbol" panose="05050102010706020507" pitchFamily="18" charset="2"/>
              </a:rPr>
              <a:t>b.p. = 196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 calcmode="lin" valueType="num">
                                      <p:cBhvr additive="base">
                                        <p:cTn id="7" dur="500" fill="hold"/>
                                        <p:tgtEl>
                                          <p:spTgt spid="242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2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691">
                                            <p:txEl>
                                              <p:pRg st="1" end="1"/>
                                            </p:txEl>
                                          </p:spTgt>
                                        </p:tgtEl>
                                        <p:attrNameLst>
                                          <p:attrName>style.visibility</p:attrName>
                                        </p:attrNameLst>
                                      </p:cBhvr>
                                      <p:to>
                                        <p:strVal val="visible"/>
                                      </p:to>
                                    </p:set>
                                    <p:anim calcmode="lin" valueType="num">
                                      <p:cBhvr additive="base">
                                        <p:cTn id="13" dur="500" fill="hold"/>
                                        <p:tgtEl>
                                          <p:spTgt spid="2426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26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2694"/>
                                        </p:tgtEl>
                                        <p:attrNameLst>
                                          <p:attrName>style.visibility</p:attrName>
                                        </p:attrNameLst>
                                      </p:cBhvr>
                                      <p:to>
                                        <p:strVal val="visible"/>
                                      </p:to>
                                    </p:set>
                                    <p:anim calcmode="lin" valueType="num">
                                      <p:cBhvr additive="base">
                                        <p:cTn id="19" dur="500" fill="hold"/>
                                        <p:tgtEl>
                                          <p:spTgt spid="242694"/>
                                        </p:tgtEl>
                                        <p:attrNameLst>
                                          <p:attrName>ppt_x</p:attrName>
                                        </p:attrNameLst>
                                      </p:cBhvr>
                                      <p:tavLst>
                                        <p:tav tm="0">
                                          <p:val>
                                            <p:strVal val="1+#ppt_w/2"/>
                                          </p:val>
                                        </p:tav>
                                        <p:tav tm="100000">
                                          <p:val>
                                            <p:strVal val="#ppt_x"/>
                                          </p:val>
                                        </p:tav>
                                      </p:tavLst>
                                    </p:anim>
                                    <p:anim calcmode="lin" valueType="num">
                                      <p:cBhvr additive="base">
                                        <p:cTn id="20" dur="500" fill="hold"/>
                                        <p:tgtEl>
                                          <p:spTgt spid="24269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2693"/>
                                        </p:tgtEl>
                                        <p:attrNameLst>
                                          <p:attrName>style.visibility</p:attrName>
                                        </p:attrNameLst>
                                      </p:cBhvr>
                                      <p:to>
                                        <p:strVal val="visible"/>
                                      </p:to>
                                    </p:set>
                                    <p:animEffect transition="in" filter="blinds(horizontal)">
                                      <p:cBhvr>
                                        <p:cTn id="25" dur="500"/>
                                        <p:tgtEl>
                                          <p:spTgt spid="24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P spid="242693" grpId="0"/>
      <p:bldP spid="24269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22E99A99-2324-4272-8BF1-6B3FEA2CC9F3}"/>
              </a:ext>
            </a:extLst>
          </p:cNvPr>
          <p:cNvSpPr>
            <a:spLocks noGrp="1"/>
          </p:cNvSpPr>
          <p:nvPr>
            <p:ph type="sldNum" sz="quarter" idx="12"/>
          </p:nvPr>
        </p:nvSpPr>
        <p:spPr/>
        <p:txBody>
          <a:bodyPr/>
          <a:lstStyle/>
          <a:p>
            <a:fld id="{FACA959E-1A14-41A9-80B1-6EA9955DF9E5}" type="slidenum">
              <a:rPr lang="zh-CN" altLang="en-US"/>
              <a:pPr/>
              <a:t>31</a:t>
            </a:fld>
            <a:endParaRPr lang="en-US" altLang="zh-CN"/>
          </a:p>
        </p:txBody>
      </p:sp>
      <p:sp>
        <p:nvSpPr>
          <p:cNvPr id="388098" name="Text Box 2">
            <a:extLst>
              <a:ext uri="{FF2B5EF4-FFF2-40B4-BE49-F238E27FC236}">
                <a16:creationId xmlns:a16="http://schemas.microsoft.com/office/drawing/2014/main" id="{3F18A66C-41F3-49CA-8BB6-B29332068CB1}"/>
              </a:ext>
            </a:extLst>
          </p:cNvPr>
          <p:cNvSpPr txBox="1">
            <a:spLocks noChangeArrowheads="1"/>
          </p:cNvSpPr>
          <p:nvPr/>
        </p:nvSpPr>
        <p:spPr bwMode="auto">
          <a:xfrm>
            <a:off x="250825" y="908050"/>
            <a:ext cx="86423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buFontTx/>
              <a:buChar char="•"/>
            </a:pPr>
            <a:r>
              <a:rPr lang="zh-CN" altLang="en-US" sz="4000" u="none">
                <a:solidFill>
                  <a:srgbClr val="6600CC"/>
                </a:solidFill>
                <a:ea typeface="楷体_GB2312" pitchFamily="49" charset="-122"/>
              </a:rPr>
              <a:t>半透膜</a:t>
            </a:r>
            <a:r>
              <a:rPr lang="en-US" altLang="zh-CN" sz="4000" u="none">
                <a:solidFill>
                  <a:srgbClr val="6600CC"/>
                </a:solidFill>
                <a:ea typeface="楷体_GB2312" pitchFamily="49" charset="-122"/>
              </a:rPr>
              <a:t>(semipermeable membrane)</a:t>
            </a:r>
            <a:r>
              <a:rPr lang="zh-CN" altLang="en-US" sz="4000" u="none">
                <a:solidFill>
                  <a:srgbClr val="6600CC"/>
                </a:solidFill>
                <a:ea typeface="楷体_GB2312" pitchFamily="49" charset="-122"/>
              </a:rPr>
              <a:t>：</a:t>
            </a:r>
            <a:r>
              <a:rPr lang="zh-CN" altLang="en-US" sz="4000" u="none">
                <a:ea typeface="楷体_GB2312" pitchFamily="49" charset="-122"/>
              </a:rPr>
              <a:t>只允许某些物质</a:t>
            </a:r>
            <a:r>
              <a:rPr lang="en-US" altLang="zh-CN" sz="4000" u="none">
                <a:ea typeface="楷体_GB2312" pitchFamily="49" charset="-122"/>
              </a:rPr>
              <a:t>(</a:t>
            </a:r>
            <a:r>
              <a:rPr lang="zh-CN" altLang="en-US" sz="4000" u="none">
                <a:ea typeface="楷体_GB2312" pitchFamily="49" charset="-122"/>
              </a:rPr>
              <a:t>如溶剂分子</a:t>
            </a:r>
            <a:r>
              <a:rPr lang="en-US" altLang="zh-CN" sz="4000" u="none">
                <a:ea typeface="楷体_GB2312" pitchFamily="49" charset="-122"/>
              </a:rPr>
              <a:t>)</a:t>
            </a:r>
            <a:r>
              <a:rPr lang="zh-CN" altLang="en-US" sz="4000" u="none">
                <a:ea typeface="楷体_GB2312" pitchFamily="49" charset="-122"/>
              </a:rPr>
              <a:t>通过，而不允许另一些物质</a:t>
            </a:r>
            <a:r>
              <a:rPr lang="en-US" altLang="zh-CN" sz="4000" u="none">
                <a:ea typeface="楷体_GB2312" pitchFamily="49" charset="-122"/>
              </a:rPr>
              <a:t>(</a:t>
            </a:r>
            <a:r>
              <a:rPr lang="zh-CN" altLang="en-US" sz="4000" u="none">
                <a:ea typeface="楷体_GB2312" pitchFamily="49" charset="-122"/>
              </a:rPr>
              <a:t>如溶质分子</a:t>
            </a:r>
            <a:r>
              <a:rPr lang="en-US" altLang="zh-CN" sz="4000" u="none">
                <a:ea typeface="楷体_GB2312" pitchFamily="49" charset="-122"/>
              </a:rPr>
              <a:t>)</a:t>
            </a:r>
            <a:r>
              <a:rPr lang="zh-CN" altLang="en-US" sz="4000" u="none">
                <a:ea typeface="楷体_GB2312" pitchFamily="49" charset="-122"/>
              </a:rPr>
              <a:t>通过的多孔性薄膜。</a:t>
            </a:r>
          </a:p>
          <a:p>
            <a:pPr algn="just">
              <a:lnSpc>
                <a:spcPct val="100000"/>
              </a:lnSpc>
              <a:spcBef>
                <a:spcPct val="50000"/>
              </a:spcBef>
              <a:buFontTx/>
              <a:buChar char="•"/>
            </a:pPr>
            <a:r>
              <a:rPr lang="zh-CN" altLang="en-US" sz="4000" u="none">
                <a:ea typeface="楷体_GB2312" pitchFamily="49" charset="-122"/>
              </a:rPr>
              <a:t>动物的膀胱膜、肠衣、细胞膜、毛细血管壁等是天然的半透膜，人工半透膜有硝化纤维膜和醋酸纤维等高分子薄膜。</a:t>
            </a:r>
          </a:p>
        </p:txBody>
      </p:sp>
      <p:sp>
        <p:nvSpPr>
          <p:cNvPr id="388101" name="Text Box 5">
            <a:extLst>
              <a:ext uri="{FF2B5EF4-FFF2-40B4-BE49-F238E27FC236}">
                <a16:creationId xmlns:a16="http://schemas.microsoft.com/office/drawing/2014/main" id="{1B08CDDC-A183-4190-B262-3790C6540B23}"/>
              </a:ext>
            </a:extLst>
          </p:cNvPr>
          <p:cNvSpPr txBox="1">
            <a:spLocks noChangeArrowheads="1"/>
          </p:cNvSpPr>
          <p:nvPr/>
        </p:nvSpPr>
        <p:spPr bwMode="auto">
          <a:xfrm>
            <a:off x="179388" y="115888"/>
            <a:ext cx="34559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sz="4400" u="none">
                <a:solidFill>
                  <a:srgbClr val="0000FF"/>
                </a:solidFill>
              </a:rPr>
              <a:t>4. </a:t>
            </a:r>
            <a:r>
              <a:rPr lang="zh-CN" altLang="en-US" sz="4400" u="none">
                <a:solidFill>
                  <a:srgbClr val="0000FF"/>
                </a:solidFill>
              </a:rPr>
              <a:t>渗透压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8098">
                                            <p:txEl>
                                              <p:pRg st="0" end="0"/>
                                            </p:txEl>
                                          </p:spTgt>
                                        </p:tgtEl>
                                        <p:attrNameLst>
                                          <p:attrName>style.visibility</p:attrName>
                                        </p:attrNameLst>
                                      </p:cBhvr>
                                      <p:to>
                                        <p:strVal val="visible"/>
                                      </p:to>
                                    </p:set>
                                    <p:anim calcmode="lin" valueType="num">
                                      <p:cBhvr additive="base">
                                        <p:cTn id="7" dur="500" fill="hold"/>
                                        <p:tgtEl>
                                          <p:spTgt spid="3880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80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8098">
                                            <p:txEl>
                                              <p:pRg st="1" end="1"/>
                                            </p:txEl>
                                          </p:spTgt>
                                        </p:tgtEl>
                                        <p:attrNameLst>
                                          <p:attrName>style.visibility</p:attrName>
                                        </p:attrNameLst>
                                      </p:cBhvr>
                                      <p:to>
                                        <p:strVal val="visible"/>
                                      </p:to>
                                    </p:set>
                                    <p:anim calcmode="lin" valueType="num">
                                      <p:cBhvr additive="base">
                                        <p:cTn id="13" dur="500" fill="hold"/>
                                        <p:tgtEl>
                                          <p:spTgt spid="3880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809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E3A383AD-7DB2-44A1-B06F-595A33E65F55}"/>
              </a:ext>
            </a:extLst>
          </p:cNvPr>
          <p:cNvSpPr>
            <a:spLocks noGrp="1"/>
          </p:cNvSpPr>
          <p:nvPr>
            <p:ph type="sldNum" sz="quarter" idx="12"/>
          </p:nvPr>
        </p:nvSpPr>
        <p:spPr/>
        <p:txBody>
          <a:bodyPr/>
          <a:lstStyle/>
          <a:p>
            <a:fld id="{C18ADCE7-0232-424C-8A1E-78377606CCD0}" type="slidenum">
              <a:rPr lang="zh-CN" altLang="en-US"/>
              <a:pPr/>
              <a:t>32</a:t>
            </a:fld>
            <a:endParaRPr lang="en-US" altLang="zh-CN"/>
          </a:p>
        </p:txBody>
      </p:sp>
      <p:sp>
        <p:nvSpPr>
          <p:cNvPr id="189443" name="Rectangle 3">
            <a:extLst>
              <a:ext uri="{FF2B5EF4-FFF2-40B4-BE49-F238E27FC236}">
                <a16:creationId xmlns:a16="http://schemas.microsoft.com/office/drawing/2014/main" id="{4DA28579-AD01-49A2-9178-D75039FC1026}"/>
              </a:ext>
            </a:extLst>
          </p:cNvPr>
          <p:cNvSpPr>
            <a:spLocks noGrp="1" noChangeArrowheads="1"/>
          </p:cNvSpPr>
          <p:nvPr>
            <p:ph type="body" idx="1"/>
          </p:nvPr>
        </p:nvSpPr>
        <p:spPr>
          <a:xfrm>
            <a:off x="217488" y="115888"/>
            <a:ext cx="8675687" cy="3600450"/>
          </a:xfrm>
        </p:spPr>
        <p:txBody>
          <a:bodyPr/>
          <a:lstStyle/>
          <a:p>
            <a:pPr>
              <a:lnSpc>
                <a:spcPct val="110000"/>
              </a:lnSpc>
              <a:buFontTx/>
              <a:buNone/>
            </a:pPr>
            <a:r>
              <a:rPr lang="zh-CN" altLang="en-US" sz="4000" b="1">
                <a:solidFill>
                  <a:srgbClr val="FF0000"/>
                </a:solidFill>
              </a:rPr>
              <a:t>思考题</a:t>
            </a:r>
            <a:r>
              <a:rPr lang="en-US" altLang="zh-CN" sz="4000" b="1">
                <a:solidFill>
                  <a:srgbClr val="FF0000"/>
                </a:solidFill>
              </a:rPr>
              <a:t>3.1</a:t>
            </a:r>
            <a:r>
              <a:rPr lang="zh-CN" altLang="en-US" sz="4000" b="1">
                <a:solidFill>
                  <a:srgbClr val="FF0000"/>
                </a:solidFill>
              </a:rPr>
              <a:t>：</a:t>
            </a:r>
            <a:r>
              <a:rPr lang="zh-CN" altLang="en-US" sz="4000" b="1"/>
              <a:t>在 </a:t>
            </a:r>
            <a:r>
              <a:rPr lang="en-US" altLang="zh-CN" sz="4000" b="1"/>
              <a:t>U </a:t>
            </a:r>
            <a:r>
              <a:rPr lang="zh-CN" altLang="en-US" sz="4000" b="1"/>
              <a:t>形管中</a:t>
            </a:r>
            <a:r>
              <a:rPr lang="en-US" altLang="zh-CN" sz="4000" b="1"/>
              <a:t>, </a:t>
            </a:r>
            <a:r>
              <a:rPr lang="zh-CN" altLang="en-US" sz="4000" b="1"/>
              <a:t>用半透膜将等高度的 </a:t>
            </a:r>
            <a:r>
              <a:rPr lang="en-US" altLang="zh-CN" sz="4000" b="1"/>
              <a:t>H</a:t>
            </a:r>
            <a:r>
              <a:rPr lang="en-US" altLang="zh-CN" sz="4000" b="1" baseline="-25000"/>
              <a:t>2</a:t>
            </a:r>
            <a:r>
              <a:rPr lang="en-US" altLang="zh-CN" sz="4000" b="1"/>
              <a:t>O</a:t>
            </a:r>
            <a:r>
              <a:rPr lang="zh-CN" altLang="en-US" sz="4000" b="1"/>
              <a:t>和糖水分开</a:t>
            </a:r>
            <a:r>
              <a:rPr lang="en-US" altLang="zh-CN" sz="4000" b="1"/>
              <a:t>, </a:t>
            </a:r>
            <a:r>
              <a:rPr lang="zh-CN" altLang="en-US" sz="4000" b="1"/>
              <a:t>放置一段时间</a:t>
            </a:r>
            <a:r>
              <a:rPr lang="en-US" altLang="zh-CN" sz="4000" b="1"/>
              <a:t>, </a:t>
            </a:r>
            <a:r>
              <a:rPr lang="zh-CN" altLang="en-US" sz="4000" b="1"/>
              <a:t>会发生什么现象</a:t>
            </a:r>
            <a:r>
              <a:rPr lang="en-US" altLang="zh-CN" sz="4000" b="1"/>
              <a:t>?</a:t>
            </a:r>
          </a:p>
          <a:p>
            <a:pPr>
              <a:lnSpc>
                <a:spcPct val="110000"/>
              </a:lnSpc>
            </a:pPr>
            <a:r>
              <a:rPr lang="zh-CN" altLang="en-US" sz="4000" b="1">
                <a:solidFill>
                  <a:srgbClr val="6600CC"/>
                </a:solidFill>
              </a:rPr>
              <a:t>一段时间后</a:t>
            </a:r>
            <a:r>
              <a:rPr lang="en-US" altLang="zh-CN" sz="4000" b="1">
                <a:solidFill>
                  <a:srgbClr val="6600CC"/>
                </a:solidFill>
              </a:rPr>
              <a:t>, </a:t>
            </a:r>
            <a:r>
              <a:rPr lang="zh-CN" altLang="en-US" sz="4000" b="1">
                <a:solidFill>
                  <a:srgbClr val="6600CC"/>
                </a:solidFill>
              </a:rPr>
              <a:t>糖水的液面升高</a:t>
            </a:r>
            <a:r>
              <a:rPr lang="en-US" altLang="zh-CN" sz="4000" b="1">
                <a:solidFill>
                  <a:srgbClr val="6600CC"/>
                </a:solidFill>
              </a:rPr>
              <a:t>; </a:t>
            </a:r>
            <a:r>
              <a:rPr lang="zh-CN" altLang="en-US" sz="4000" b="1">
                <a:solidFill>
                  <a:srgbClr val="6600CC"/>
                </a:solidFill>
              </a:rPr>
              <a:t>而</a:t>
            </a:r>
            <a:r>
              <a:rPr lang="en-US" altLang="zh-CN" sz="4000" b="1">
                <a:solidFill>
                  <a:srgbClr val="6600CC"/>
                </a:solidFill>
              </a:rPr>
              <a:t>H</a:t>
            </a:r>
            <a:r>
              <a:rPr lang="en-US" altLang="zh-CN" sz="4000" b="1" baseline="-25000">
                <a:solidFill>
                  <a:srgbClr val="6600CC"/>
                </a:solidFill>
              </a:rPr>
              <a:t>2</a:t>
            </a:r>
            <a:r>
              <a:rPr lang="en-US" altLang="zh-CN" sz="4000" b="1">
                <a:solidFill>
                  <a:srgbClr val="6600CC"/>
                </a:solidFill>
              </a:rPr>
              <a:t>O</a:t>
            </a:r>
            <a:r>
              <a:rPr lang="zh-CN" altLang="en-US" sz="4000" b="1">
                <a:solidFill>
                  <a:srgbClr val="6600CC"/>
                </a:solidFill>
              </a:rPr>
              <a:t>的液面降低。</a:t>
            </a:r>
            <a:r>
              <a:rPr lang="zh-CN" altLang="en-US" sz="4000" b="1"/>
              <a:t> </a:t>
            </a:r>
          </a:p>
        </p:txBody>
      </p:sp>
      <p:pic>
        <p:nvPicPr>
          <p:cNvPr id="189445" name="Picture 5">
            <a:extLst>
              <a:ext uri="{FF2B5EF4-FFF2-40B4-BE49-F238E27FC236}">
                <a16:creationId xmlns:a16="http://schemas.microsoft.com/office/drawing/2014/main" id="{5699AA1B-DEE6-45D2-96E6-844B25728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51" b="43079"/>
          <a:stretch>
            <a:fillRect/>
          </a:stretch>
        </p:blipFill>
        <p:spPr bwMode="auto">
          <a:xfrm>
            <a:off x="5651500" y="4005263"/>
            <a:ext cx="17780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9447" name="Group 7">
            <a:extLst>
              <a:ext uri="{FF2B5EF4-FFF2-40B4-BE49-F238E27FC236}">
                <a16:creationId xmlns:a16="http://schemas.microsoft.com/office/drawing/2014/main" id="{9B49378B-3549-403C-901C-8CAEA825A6B9}"/>
              </a:ext>
            </a:extLst>
          </p:cNvPr>
          <p:cNvGrpSpPr>
            <a:grpSpLocks/>
          </p:cNvGrpSpPr>
          <p:nvPr/>
        </p:nvGrpSpPr>
        <p:grpSpPr bwMode="auto">
          <a:xfrm>
            <a:off x="684213" y="3933825"/>
            <a:ext cx="4897437" cy="2760663"/>
            <a:chOff x="385" y="1616"/>
            <a:chExt cx="3085" cy="1739"/>
          </a:xfrm>
        </p:grpSpPr>
        <p:pic>
          <p:nvPicPr>
            <p:cNvPr id="189444" name="Picture 4">
              <a:extLst>
                <a:ext uri="{FF2B5EF4-FFF2-40B4-BE49-F238E27FC236}">
                  <a16:creationId xmlns:a16="http://schemas.microsoft.com/office/drawing/2014/main" id="{CE774F89-C47A-465C-849C-00D4899BB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2226" b="26756"/>
            <a:stretch>
              <a:fillRect/>
            </a:stretch>
          </p:blipFill>
          <p:spPr bwMode="auto">
            <a:xfrm>
              <a:off x="385" y="1616"/>
              <a:ext cx="3085" cy="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6" name="Text Box 6">
              <a:extLst>
                <a:ext uri="{FF2B5EF4-FFF2-40B4-BE49-F238E27FC236}">
                  <a16:creationId xmlns:a16="http://schemas.microsoft.com/office/drawing/2014/main" id="{B5713055-8309-4656-A9B0-64B44E89686B}"/>
                </a:ext>
              </a:extLst>
            </p:cNvPr>
            <p:cNvSpPr txBox="1">
              <a:spLocks noChangeArrowheads="1"/>
            </p:cNvSpPr>
            <p:nvPr/>
          </p:nvSpPr>
          <p:spPr bwMode="auto">
            <a:xfrm>
              <a:off x="1156" y="3067"/>
              <a:ext cx="72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zh-CN" altLang="en-US" sz="2400" u="none">
                  <a:ea typeface="宋体" panose="02010600030101010101" pitchFamily="2" charset="-122"/>
                </a:rPr>
                <a:t>半透膜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 calcmode="lin" valueType="num">
                                      <p:cBhvr additive="base">
                                        <p:cTn id="7"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9445"/>
                                        </p:tgtEl>
                                        <p:attrNameLst>
                                          <p:attrName>style.visibility</p:attrName>
                                        </p:attrNameLst>
                                      </p:cBhvr>
                                      <p:to>
                                        <p:strVal val="visible"/>
                                      </p:to>
                                    </p:set>
                                    <p:anim calcmode="lin" valueType="num">
                                      <p:cBhvr additive="base">
                                        <p:cTn id="13" dur="500" fill="hold"/>
                                        <p:tgtEl>
                                          <p:spTgt spid="189445"/>
                                        </p:tgtEl>
                                        <p:attrNameLst>
                                          <p:attrName>ppt_x</p:attrName>
                                        </p:attrNameLst>
                                      </p:cBhvr>
                                      <p:tavLst>
                                        <p:tav tm="0">
                                          <p:val>
                                            <p:strVal val="#ppt_x"/>
                                          </p:val>
                                        </p:tav>
                                        <p:tav tm="100000">
                                          <p:val>
                                            <p:strVal val="#ppt_x"/>
                                          </p:val>
                                        </p:tav>
                                      </p:tavLst>
                                    </p:anim>
                                    <p:anim calcmode="lin" valueType="num">
                                      <p:cBhvr additive="base">
                                        <p:cTn id="14" dur="500" fill="hold"/>
                                        <p:tgtEl>
                                          <p:spTgt spid="1894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3">
            <a:extLst>
              <a:ext uri="{FF2B5EF4-FFF2-40B4-BE49-F238E27FC236}">
                <a16:creationId xmlns:a16="http://schemas.microsoft.com/office/drawing/2014/main" id="{A803C415-CE88-4DDB-A7E7-053D03C4FF58}"/>
              </a:ext>
            </a:extLst>
          </p:cNvPr>
          <p:cNvSpPr>
            <a:spLocks noGrp="1"/>
          </p:cNvSpPr>
          <p:nvPr>
            <p:ph type="sldNum" sz="quarter" idx="12"/>
          </p:nvPr>
        </p:nvSpPr>
        <p:spPr/>
        <p:txBody>
          <a:bodyPr/>
          <a:lstStyle/>
          <a:p>
            <a:fld id="{8D2A4EE9-D999-4D52-9206-C6D7FCC21786}" type="slidenum">
              <a:rPr lang="zh-CN" altLang="en-US"/>
              <a:pPr/>
              <a:t>33</a:t>
            </a:fld>
            <a:endParaRPr lang="en-US" altLang="zh-CN"/>
          </a:p>
        </p:txBody>
      </p:sp>
      <p:sp>
        <p:nvSpPr>
          <p:cNvPr id="92162" name="Text Box 2">
            <a:extLst>
              <a:ext uri="{FF2B5EF4-FFF2-40B4-BE49-F238E27FC236}">
                <a16:creationId xmlns:a16="http://schemas.microsoft.com/office/drawing/2014/main" id="{E10BB231-ED87-49DA-9985-A73BD2ACDBA8}"/>
              </a:ext>
            </a:extLst>
          </p:cNvPr>
          <p:cNvSpPr txBox="1">
            <a:spLocks noChangeArrowheads="1"/>
          </p:cNvSpPr>
          <p:nvPr/>
        </p:nvSpPr>
        <p:spPr bwMode="auto">
          <a:xfrm>
            <a:off x="250825" y="836613"/>
            <a:ext cx="82804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u="none">
                <a:solidFill>
                  <a:srgbClr val="6600CC"/>
                </a:solidFill>
              </a:rPr>
              <a:t>渗透：</a:t>
            </a:r>
            <a:r>
              <a:rPr lang="zh-CN" altLang="en-US" u="none"/>
              <a:t>当溶液与纯溶剂用半透膜隔开时，溶剂分子通过半透膜向溶液中扩散的现象，称为渗透</a:t>
            </a:r>
            <a:r>
              <a:rPr lang="en-US" altLang="zh-CN" u="none"/>
              <a:t>(Osmosis)</a:t>
            </a:r>
            <a:r>
              <a:rPr lang="zh-CN" altLang="en-US" u="none"/>
              <a:t>。</a:t>
            </a:r>
          </a:p>
        </p:txBody>
      </p:sp>
      <p:pic>
        <p:nvPicPr>
          <p:cNvPr id="139267" name="Picture 3" descr="01-02">
            <a:extLst>
              <a:ext uri="{FF2B5EF4-FFF2-40B4-BE49-F238E27FC236}">
                <a16:creationId xmlns:a16="http://schemas.microsoft.com/office/drawing/2014/main" id="{CF4820E9-1668-44A7-BE49-C37AEC8F79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193" t="1817" r="2193" b="2725"/>
          <a:stretch>
            <a:fillRect/>
          </a:stretch>
        </p:blipFill>
        <p:spPr bwMode="auto">
          <a:xfrm>
            <a:off x="2987675" y="2922588"/>
            <a:ext cx="5867400" cy="3746500"/>
          </a:xfrm>
          <a:prstGeom prst="rect">
            <a:avLst/>
          </a:prstGeom>
          <a:noFill/>
          <a:extLst>
            <a:ext uri="{909E8E84-426E-40DD-AFC4-6F175D3DCCD1}">
              <a14:hiddenFill xmlns:a14="http://schemas.microsoft.com/office/drawing/2010/main">
                <a:solidFill>
                  <a:srgbClr val="FFFFFF"/>
                </a:solidFill>
              </a14:hiddenFill>
            </a:ext>
          </a:extLst>
        </p:spPr>
      </p:pic>
      <p:sp>
        <p:nvSpPr>
          <p:cNvPr id="139269" name="Rectangle 5">
            <a:extLst>
              <a:ext uri="{FF2B5EF4-FFF2-40B4-BE49-F238E27FC236}">
                <a16:creationId xmlns:a16="http://schemas.microsoft.com/office/drawing/2014/main" id="{F0FEA316-152E-4953-8BF5-B6053CA089C7}"/>
              </a:ext>
            </a:extLst>
          </p:cNvPr>
          <p:cNvSpPr>
            <a:spLocks noChangeArrowheads="1"/>
          </p:cNvSpPr>
          <p:nvPr/>
        </p:nvSpPr>
        <p:spPr bwMode="auto">
          <a:xfrm>
            <a:off x="179388" y="2852738"/>
            <a:ext cx="266382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spcBef>
                <a:spcPct val="0"/>
              </a:spcBef>
              <a:defRPr kumimoji="1" sz="4400">
                <a:solidFill>
                  <a:schemeClr val="tx2"/>
                </a:solidFill>
                <a:latin typeface="Times New Roman" panose="02020603050405020304" pitchFamily="18" charset="0"/>
                <a:ea typeface="宋体" panose="02010600030101010101" pitchFamily="2" charset="-122"/>
              </a:defRPr>
            </a:lvl1pPr>
            <a:lvl2pPr algn="ctr">
              <a:spcBef>
                <a:spcPct val="0"/>
              </a:spcBef>
              <a:defRPr kumimoji="1" sz="4400">
                <a:solidFill>
                  <a:schemeClr val="tx2"/>
                </a:solidFill>
                <a:latin typeface="Times New Roman" panose="02020603050405020304" pitchFamily="18" charset="0"/>
                <a:ea typeface="宋体" panose="02010600030101010101" pitchFamily="2" charset="-122"/>
              </a:defRPr>
            </a:lvl2pPr>
            <a:lvl3pPr algn="ctr">
              <a:spcBef>
                <a:spcPct val="0"/>
              </a:spcBef>
              <a:defRPr kumimoji="1" sz="4400">
                <a:solidFill>
                  <a:schemeClr val="tx2"/>
                </a:solidFill>
                <a:latin typeface="Times New Roman" panose="02020603050405020304" pitchFamily="18" charset="0"/>
                <a:ea typeface="宋体" panose="02010600030101010101" pitchFamily="2" charset="-122"/>
              </a:defRPr>
            </a:lvl3pPr>
            <a:lvl4pPr algn="ctr">
              <a:spcBef>
                <a:spcPct val="0"/>
              </a:spcBef>
              <a:defRPr kumimoji="1" sz="4400">
                <a:solidFill>
                  <a:schemeClr val="tx2"/>
                </a:solidFill>
                <a:latin typeface="Times New Roman" panose="02020603050405020304" pitchFamily="18" charset="0"/>
                <a:ea typeface="宋体" panose="02010600030101010101" pitchFamily="2" charset="-122"/>
              </a:defRPr>
            </a:lvl4pPr>
            <a:lvl5pPr algn="ct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just">
              <a:buFontTx/>
              <a:buNone/>
            </a:pPr>
            <a:r>
              <a:rPr lang="zh-CN" altLang="en-US" sz="3600" u="none">
                <a:solidFill>
                  <a:srgbClr val="6600CC"/>
                </a:solidFill>
              </a:rPr>
              <a:t>渗透现象产生的原因：</a:t>
            </a:r>
            <a:br>
              <a:rPr lang="zh-CN" altLang="en-US" sz="3600" u="none">
                <a:solidFill>
                  <a:srgbClr val="6600CC"/>
                </a:solidFill>
              </a:rPr>
            </a:br>
            <a:r>
              <a:rPr lang="zh-CN" altLang="en-US" sz="3600" u="none">
                <a:solidFill>
                  <a:schemeClr val="tx1"/>
                </a:solidFill>
              </a:rPr>
              <a:t>半透膜两侧单位体积内溶剂分子数不同。</a:t>
            </a:r>
          </a:p>
        </p:txBody>
      </p:sp>
      <p:grpSp>
        <p:nvGrpSpPr>
          <p:cNvPr id="139278" name="Group 14">
            <a:extLst>
              <a:ext uri="{FF2B5EF4-FFF2-40B4-BE49-F238E27FC236}">
                <a16:creationId xmlns:a16="http://schemas.microsoft.com/office/drawing/2014/main" id="{04CA2122-12B5-488B-8AB0-AD4428AC6938}"/>
              </a:ext>
            </a:extLst>
          </p:cNvPr>
          <p:cNvGrpSpPr>
            <a:grpSpLocks/>
          </p:cNvGrpSpPr>
          <p:nvPr/>
        </p:nvGrpSpPr>
        <p:grpSpPr bwMode="auto">
          <a:xfrm>
            <a:off x="4716463" y="4438650"/>
            <a:ext cx="936625" cy="719138"/>
            <a:chOff x="2971" y="2341"/>
            <a:chExt cx="590" cy="453"/>
          </a:xfrm>
        </p:grpSpPr>
        <p:sp>
          <p:nvSpPr>
            <p:cNvPr id="139270" name="AutoShape 6">
              <a:extLst>
                <a:ext uri="{FF2B5EF4-FFF2-40B4-BE49-F238E27FC236}">
                  <a16:creationId xmlns:a16="http://schemas.microsoft.com/office/drawing/2014/main" id="{2FADC082-60DC-472B-B00A-3BF958583904}"/>
                </a:ext>
              </a:extLst>
            </p:cNvPr>
            <p:cNvSpPr>
              <a:spLocks noChangeArrowheads="1"/>
            </p:cNvSpPr>
            <p:nvPr/>
          </p:nvSpPr>
          <p:spPr bwMode="auto">
            <a:xfrm>
              <a:off x="2971" y="2341"/>
              <a:ext cx="137" cy="453"/>
            </a:xfrm>
            <a:prstGeom prst="curvedLeftArrow">
              <a:avLst>
                <a:gd name="adj1" fmla="val 66131"/>
                <a:gd name="adj2" fmla="val 132263"/>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39271" name="AutoShape 7">
              <a:extLst>
                <a:ext uri="{FF2B5EF4-FFF2-40B4-BE49-F238E27FC236}">
                  <a16:creationId xmlns:a16="http://schemas.microsoft.com/office/drawing/2014/main" id="{B051076E-90CC-4B58-9A46-8D1F0C1198B5}"/>
                </a:ext>
              </a:extLst>
            </p:cNvPr>
            <p:cNvSpPr>
              <a:spLocks noChangeArrowheads="1"/>
            </p:cNvSpPr>
            <p:nvPr/>
          </p:nvSpPr>
          <p:spPr bwMode="auto">
            <a:xfrm>
              <a:off x="3424" y="2341"/>
              <a:ext cx="137" cy="453"/>
            </a:xfrm>
            <a:prstGeom prst="curvedLeftArrow">
              <a:avLst>
                <a:gd name="adj1" fmla="val 66131"/>
                <a:gd name="adj2" fmla="val 132263"/>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139277" name="Group 13">
            <a:extLst>
              <a:ext uri="{FF2B5EF4-FFF2-40B4-BE49-F238E27FC236}">
                <a16:creationId xmlns:a16="http://schemas.microsoft.com/office/drawing/2014/main" id="{4391B20F-B9D9-4157-801E-80687F18DB4C}"/>
              </a:ext>
            </a:extLst>
          </p:cNvPr>
          <p:cNvGrpSpPr>
            <a:grpSpLocks/>
          </p:cNvGrpSpPr>
          <p:nvPr/>
        </p:nvGrpSpPr>
        <p:grpSpPr bwMode="auto">
          <a:xfrm>
            <a:off x="3635375" y="4364038"/>
            <a:ext cx="3170238" cy="649287"/>
            <a:chOff x="2290" y="2341"/>
            <a:chExt cx="1997" cy="409"/>
          </a:xfrm>
        </p:grpSpPr>
        <p:sp>
          <p:nvSpPr>
            <p:cNvPr id="139272" name="AutoShape 8">
              <a:extLst>
                <a:ext uri="{FF2B5EF4-FFF2-40B4-BE49-F238E27FC236}">
                  <a16:creationId xmlns:a16="http://schemas.microsoft.com/office/drawing/2014/main" id="{5AA75133-C141-46C5-A138-577434AF4D01}"/>
                </a:ext>
              </a:extLst>
            </p:cNvPr>
            <p:cNvSpPr>
              <a:spLocks noChangeArrowheads="1"/>
            </p:cNvSpPr>
            <p:nvPr/>
          </p:nvSpPr>
          <p:spPr bwMode="auto">
            <a:xfrm>
              <a:off x="2290"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9273" name="AutoShape 9">
              <a:extLst>
                <a:ext uri="{FF2B5EF4-FFF2-40B4-BE49-F238E27FC236}">
                  <a16:creationId xmlns:a16="http://schemas.microsoft.com/office/drawing/2014/main" id="{442711D8-7F23-487A-8CAB-6D19539A5555}"/>
                </a:ext>
              </a:extLst>
            </p:cNvPr>
            <p:cNvSpPr>
              <a:spLocks noChangeArrowheads="1"/>
            </p:cNvSpPr>
            <p:nvPr/>
          </p:nvSpPr>
          <p:spPr bwMode="auto">
            <a:xfrm>
              <a:off x="2744"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9274" name="AutoShape 10">
              <a:extLst>
                <a:ext uri="{FF2B5EF4-FFF2-40B4-BE49-F238E27FC236}">
                  <a16:creationId xmlns:a16="http://schemas.microsoft.com/office/drawing/2014/main" id="{9BC3135D-0D1A-471C-99BE-D4FFE30006F9}"/>
                </a:ext>
              </a:extLst>
            </p:cNvPr>
            <p:cNvSpPr>
              <a:spLocks noChangeArrowheads="1"/>
            </p:cNvSpPr>
            <p:nvPr/>
          </p:nvSpPr>
          <p:spPr bwMode="auto">
            <a:xfrm>
              <a:off x="3198"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9275" name="AutoShape 11">
              <a:extLst>
                <a:ext uri="{FF2B5EF4-FFF2-40B4-BE49-F238E27FC236}">
                  <a16:creationId xmlns:a16="http://schemas.microsoft.com/office/drawing/2014/main" id="{534F37A3-2C8B-421A-BEB7-E524B44E0973}"/>
                </a:ext>
              </a:extLst>
            </p:cNvPr>
            <p:cNvSpPr>
              <a:spLocks noChangeArrowheads="1"/>
            </p:cNvSpPr>
            <p:nvPr/>
          </p:nvSpPr>
          <p:spPr bwMode="auto">
            <a:xfrm>
              <a:off x="3651"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9276" name="AutoShape 12">
              <a:extLst>
                <a:ext uri="{FF2B5EF4-FFF2-40B4-BE49-F238E27FC236}">
                  <a16:creationId xmlns:a16="http://schemas.microsoft.com/office/drawing/2014/main" id="{D7221619-E427-4862-BB6A-55B645D03527}"/>
                </a:ext>
              </a:extLst>
            </p:cNvPr>
            <p:cNvSpPr>
              <a:spLocks noChangeArrowheads="1"/>
            </p:cNvSpPr>
            <p:nvPr/>
          </p:nvSpPr>
          <p:spPr bwMode="auto">
            <a:xfrm>
              <a:off x="4105" y="2341"/>
              <a:ext cx="182" cy="409"/>
            </a:xfrm>
            <a:prstGeom prst="upArrow">
              <a:avLst>
                <a:gd name="adj1" fmla="val 50000"/>
                <a:gd name="adj2" fmla="val 56181"/>
              </a:avLst>
            </a:prstGeom>
            <a:solidFill>
              <a:srgbClr val="0099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139279" name="Text Box 15">
            <a:extLst>
              <a:ext uri="{FF2B5EF4-FFF2-40B4-BE49-F238E27FC236}">
                <a16:creationId xmlns:a16="http://schemas.microsoft.com/office/drawing/2014/main" id="{9B1C156E-6501-4A27-93CA-444D53DCFD60}"/>
              </a:ext>
            </a:extLst>
          </p:cNvPr>
          <p:cNvSpPr txBox="1">
            <a:spLocks noChangeArrowheads="1"/>
          </p:cNvSpPr>
          <p:nvPr/>
        </p:nvSpPr>
        <p:spPr bwMode="auto">
          <a:xfrm>
            <a:off x="179388" y="115888"/>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u="none"/>
              <a:t>1) </a:t>
            </a:r>
            <a:r>
              <a:rPr lang="zh-CN" altLang="en-US" u="none"/>
              <a:t>渗透现象和渗透压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9"/>
                                        </p:tgtEl>
                                        <p:attrNameLst>
                                          <p:attrName>style.visibility</p:attrName>
                                        </p:attrNameLst>
                                      </p:cBhvr>
                                      <p:to>
                                        <p:strVal val="visible"/>
                                      </p:to>
                                    </p:set>
                                    <p:anim calcmode="lin" valueType="num">
                                      <p:cBhvr additive="base">
                                        <p:cTn id="7" dur="500" fill="hold"/>
                                        <p:tgtEl>
                                          <p:spTgt spid="139269"/>
                                        </p:tgtEl>
                                        <p:attrNameLst>
                                          <p:attrName>ppt_x</p:attrName>
                                        </p:attrNameLst>
                                      </p:cBhvr>
                                      <p:tavLst>
                                        <p:tav tm="0">
                                          <p:val>
                                            <p:strVal val="0-#ppt_w/2"/>
                                          </p:val>
                                        </p:tav>
                                        <p:tav tm="100000">
                                          <p:val>
                                            <p:strVal val="#ppt_x"/>
                                          </p:val>
                                        </p:tav>
                                      </p:tavLst>
                                    </p:anim>
                                    <p:anim calcmode="lin" valueType="num">
                                      <p:cBhvr additive="base">
                                        <p:cTn id="8" dur="500" fill="hold"/>
                                        <p:tgtEl>
                                          <p:spTgt spid="1392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39267"/>
                                        </p:tgtEl>
                                        <p:attrNameLst>
                                          <p:attrName>style.visibility</p:attrName>
                                        </p:attrNameLst>
                                      </p:cBhvr>
                                      <p:to>
                                        <p:strVal val="visible"/>
                                      </p:to>
                                    </p:set>
                                    <p:animEffect transition="in" filter="box(in)">
                                      <p:cBhvr>
                                        <p:cTn id="13" dur="500"/>
                                        <p:tgtEl>
                                          <p:spTgt spid="1392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39277"/>
                                        </p:tgtEl>
                                        <p:attrNameLst>
                                          <p:attrName>style.visibility</p:attrName>
                                        </p:attrNameLst>
                                      </p:cBhvr>
                                      <p:to>
                                        <p:strVal val="visible"/>
                                      </p:to>
                                    </p:set>
                                    <p:animEffect transition="in" filter="wipe(down)">
                                      <p:cBhvr>
                                        <p:cTn id="18" dur="500"/>
                                        <p:tgtEl>
                                          <p:spTgt spid="1392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139278"/>
                                        </p:tgtEl>
                                        <p:attrNameLst>
                                          <p:attrName>style.visibility</p:attrName>
                                        </p:attrNameLst>
                                      </p:cBhvr>
                                      <p:to>
                                        <p:strVal val="visible"/>
                                      </p:to>
                                    </p:set>
                                    <p:animEffect transition="in" filter="wipe(up)">
                                      <p:cBhvr>
                                        <p:cTn id="23" dur="500"/>
                                        <p:tgtEl>
                                          <p:spTgt spid="139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7DC9462-F179-42AA-A1EE-7F6504D7536A}"/>
              </a:ext>
            </a:extLst>
          </p:cNvPr>
          <p:cNvSpPr>
            <a:spLocks noGrp="1"/>
          </p:cNvSpPr>
          <p:nvPr>
            <p:ph type="sldNum" sz="quarter" idx="12"/>
          </p:nvPr>
        </p:nvSpPr>
        <p:spPr/>
        <p:txBody>
          <a:bodyPr/>
          <a:lstStyle/>
          <a:p>
            <a:fld id="{1A156257-C656-4D41-BB61-5B3A378C1535}" type="slidenum">
              <a:rPr lang="zh-CN" altLang="en-US"/>
              <a:pPr/>
              <a:t>34</a:t>
            </a:fld>
            <a:endParaRPr lang="en-US" altLang="zh-CN"/>
          </a:p>
        </p:txBody>
      </p:sp>
      <p:sp>
        <p:nvSpPr>
          <p:cNvPr id="181250" name="Rectangle 2">
            <a:extLst>
              <a:ext uri="{FF2B5EF4-FFF2-40B4-BE49-F238E27FC236}">
                <a16:creationId xmlns:a16="http://schemas.microsoft.com/office/drawing/2014/main" id="{7DCCE01E-A6BA-45FF-9DF4-59117162FDF3}"/>
              </a:ext>
            </a:extLst>
          </p:cNvPr>
          <p:cNvSpPr>
            <a:spLocks noGrp="1" noChangeArrowheads="1"/>
          </p:cNvSpPr>
          <p:nvPr>
            <p:ph type="title"/>
          </p:nvPr>
        </p:nvSpPr>
        <p:spPr>
          <a:xfrm>
            <a:off x="107950" y="0"/>
            <a:ext cx="7772400" cy="711200"/>
          </a:xfrm>
        </p:spPr>
        <p:txBody>
          <a:bodyPr/>
          <a:lstStyle/>
          <a:p>
            <a:pPr algn="l"/>
            <a:r>
              <a:rPr lang="zh-CN" altLang="en-US" sz="3600" b="1">
                <a:solidFill>
                  <a:srgbClr val="6600CC"/>
                </a:solidFill>
              </a:rPr>
              <a:t>渗透现象产生的原因：</a:t>
            </a:r>
          </a:p>
        </p:txBody>
      </p:sp>
      <p:sp>
        <p:nvSpPr>
          <p:cNvPr id="181251" name="Rectangle 3">
            <a:extLst>
              <a:ext uri="{FF2B5EF4-FFF2-40B4-BE49-F238E27FC236}">
                <a16:creationId xmlns:a16="http://schemas.microsoft.com/office/drawing/2014/main" id="{72DA7484-FD08-4733-9A13-3099F36D5FC3}"/>
              </a:ext>
            </a:extLst>
          </p:cNvPr>
          <p:cNvSpPr>
            <a:spLocks noGrp="1" noChangeArrowheads="1"/>
          </p:cNvSpPr>
          <p:nvPr>
            <p:ph type="body" idx="1"/>
          </p:nvPr>
        </p:nvSpPr>
        <p:spPr>
          <a:xfrm>
            <a:off x="179388" y="765175"/>
            <a:ext cx="8642350" cy="5832475"/>
          </a:xfrm>
        </p:spPr>
        <p:txBody>
          <a:bodyPr/>
          <a:lstStyle/>
          <a:p>
            <a:pPr marL="0" indent="0">
              <a:buFontTx/>
              <a:buNone/>
            </a:pPr>
            <a:r>
              <a:rPr lang="zh-CN" altLang="en-US" sz="3600" b="1">
                <a:latin typeface="楷体_GB2312" pitchFamily="49" charset="-122"/>
                <a:ea typeface="楷体_GB2312" pitchFamily="49" charset="-122"/>
              </a:rPr>
              <a:t>  蔗糖分子不能透过半透膜，而溶剂水分子却可以自由通过。在两侧静水压相同的前提下</a:t>
            </a:r>
            <a:r>
              <a:rPr lang="en-US" altLang="zh-CN" sz="3600" b="1">
                <a:latin typeface="楷体_GB2312" pitchFamily="49" charset="-122"/>
                <a:ea typeface="楷体_GB2312" pitchFamily="49" charset="-122"/>
              </a:rPr>
              <a:t>, </a:t>
            </a:r>
            <a:r>
              <a:rPr lang="zh-CN" altLang="en-US" sz="3600" b="1">
                <a:latin typeface="楷体_GB2312" pitchFamily="49" charset="-122"/>
                <a:ea typeface="楷体_GB2312" pitchFamily="49" charset="-122"/>
              </a:rPr>
              <a:t>由于半透膜两侧单位体积内溶剂分子数目不等，单位时间内由纯溶剂进入溶液中的水分子数目比蔗糖溶液进入纯溶剂中的数目多。其净结果</a:t>
            </a:r>
            <a:r>
              <a:rPr lang="zh-CN" altLang="en-US" sz="3600" b="1">
                <a:solidFill>
                  <a:srgbClr val="6600CC"/>
                </a:solidFill>
                <a:latin typeface="楷体_GB2312" pitchFamily="49" charset="-122"/>
                <a:ea typeface="楷体_GB2312" pitchFamily="49" charset="-122"/>
              </a:rPr>
              <a:t>使蔗糖溶液一侧液面升高，溶液的浓度降低</a:t>
            </a:r>
            <a:r>
              <a:rPr lang="zh-CN" altLang="en-US" sz="3600" b="1">
                <a:latin typeface="楷体_GB2312" pitchFamily="49" charset="-122"/>
                <a:ea typeface="楷体_GB2312" pitchFamily="49" charset="-122"/>
              </a:rPr>
              <a:t>。</a:t>
            </a:r>
            <a:r>
              <a:rPr lang="zh-CN" altLang="en-US" sz="3600">
                <a:latin typeface="楷体_GB2312" pitchFamily="49" charset="-122"/>
                <a:ea typeface="楷体_GB2312" pitchFamily="49" charset="-122"/>
              </a:rPr>
              <a:t> </a:t>
            </a:r>
          </a:p>
          <a:p>
            <a:pPr marL="0" indent="0">
              <a:buFontTx/>
              <a:buNone/>
            </a:pPr>
            <a:r>
              <a:rPr lang="zh-CN" altLang="en-US" sz="3600" b="1">
                <a:latin typeface="楷体_GB2312" pitchFamily="49" charset="-122"/>
                <a:ea typeface="楷体_GB2312" pitchFamily="49" charset="-122"/>
              </a:rPr>
              <a:t>  </a:t>
            </a:r>
            <a:r>
              <a:rPr lang="zh-CN" altLang="en-US" b="1">
                <a:latin typeface="楷体_GB2312" pitchFamily="49" charset="-122"/>
                <a:ea typeface="楷体_GB2312" pitchFamily="49" charset="-122"/>
              </a:rPr>
              <a:t>当半透膜两侧透过水分子的速率相等</a:t>
            </a:r>
          </a:p>
          <a:p>
            <a:pPr marL="0" indent="0">
              <a:buFontTx/>
              <a:buNone/>
            </a:pPr>
            <a:r>
              <a:rPr lang="zh-CN" altLang="en-US" b="1">
                <a:latin typeface="楷体_GB2312" pitchFamily="49" charset="-122"/>
                <a:ea typeface="楷体_GB2312" pitchFamily="49" charset="-122"/>
              </a:rPr>
              <a:t>时，达到渗透平衡，液面不再上升，</a:t>
            </a:r>
          </a:p>
          <a:p>
            <a:pPr marL="0" indent="0">
              <a:buFontTx/>
              <a:buNone/>
            </a:pPr>
            <a:r>
              <a:rPr lang="zh-CN" altLang="en-US" b="1">
                <a:latin typeface="楷体_GB2312" pitchFamily="49" charset="-122"/>
                <a:ea typeface="楷体_GB2312" pitchFamily="49" charset="-122"/>
              </a:rPr>
              <a:t>即两边液柱的高度不再变化。</a:t>
            </a:r>
          </a:p>
        </p:txBody>
      </p:sp>
      <p:pic>
        <p:nvPicPr>
          <p:cNvPr id="181261" name="Picture 13">
            <a:extLst>
              <a:ext uri="{FF2B5EF4-FFF2-40B4-BE49-F238E27FC236}">
                <a16:creationId xmlns:a16="http://schemas.microsoft.com/office/drawing/2014/main" id="{13BBCAE1-CDEA-4163-8E4D-CE5DF2D88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851" b="43079"/>
          <a:stretch>
            <a:fillRect/>
          </a:stretch>
        </p:blipFill>
        <p:spPr bwMode="auto">
          <a:xfrm>
            <a:off x="7308850" y="4292600"/>
            <a:ext cx="16557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blinds(horizontal)">
                                      <p:cBhvr>
                                        <p:cTn id="7" dur="500"/>
                                        <p:tgtEl>
                                          <p:spTgt spid="181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81261"/>
                                        </p:tgtEl>
                                        <p:attrNameLst>
                                          <p:attrName>style.visibility</p:attrName>
                                        </p:attrNameLst>
                                      </p:cBhvr>
                                      <p:to>
                                        <p:strVal val="visible"/>
                                      </p:to>
                                    </p:set>
                                    <p:anim calcmode="lin" valueType="num">
                                      <p:cBhvr additive="base">
                                        <p:cTn id="12" dur="500" fill="hold"/>
                                        <p:tgtEl>
                                          <p:spTgt spid="181261"/>
                                        </p:tgtEl>
                                        <p:attrNameLst>
                                          <p:attrName>ppt_x</p:attrName>
                                        </p:attrNameLst>
                                      </p:cBhvr>
                                      <p:tavLst>
                                        <p:tav tm="0">
                                          <p:val>
                                            <p:strVal val="#ppt_x"/>
                                          </p:val>
                                        </p:tav>
                                        <p:tav tm="100000">
                                          <p:val>
                                            <p:strVal val="#ppt_x"/>
                                          </p:val>
                                        </p:tav>
                                      </p:tavLst>
                                    </p:anim>
                                    <p:anim calcmode="lin" valueType="num">
                                      <p:cBhvr additive="base">
                                        <p:cTn id="13" dur="500" fill="hold"/>
                                        <p:tgtEl>
                                          <p:spTgt spid="18126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1251">
                                            <p:txEl>
                                              <p:pRg st="1" end="1"/>
                                            </p:txEl>
                                          </p:spTgt>
                                        </p:tgtEl>
                                        <p:attrNameLst>
                                          <p:attrName>style.visibility</p:attrName>
                                        </p:attrNameLst>
                                      </p:cBhvr>
                                      <p:to>
                                        <p:strVal val="visible"/>
                                      </p:to>
                                    </p:set>
                                    <p:animEffect transition="in" filter="blinds(horizontal)">
                                      <p:cBhvr>
                                        <p:cTn id="18" dur="500"/>
                                        <p:tgtEl>
                                          <p:spTgt spid="18125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23" dur="500"/>
                                        <p:tgtEl>
                                          <p:spTgt spid="18125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1251">
                                            <p:txEl>
                                              <p:pRg st="3" end="3"/>
                                            </p:txEl>
                                          </p:spTgt>
                                        </p:tgtEl>
                                        <p:attrNameLst>
                                          <p:attrName>style.visibility</p:attrName>
                                        </p:attrNameLst>
                                      </p:cBhvr>
                                      <p:to>
                                        <p:strVal val="visible"/>
                                      </p:to>
                                    </p:set>
                                    <p:animEffect transition="in" filter="blinds(horizontal)">
                                      <p:cBhvr>
                                        <p:cTn id="28" dur="500"/>
                                        <p:tgtEl>
                                          <p:spTgt spid="181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BF7E68E1-65BB-42C3-9BDA-6E510A806319}"/>
              </a:ext>
            </a:extLst>
          </p:cNvPr>
          <p:cNvSpPr>
            <a:spLocks noGrp="1"/>
          </p:cNvSpPr>
          <p:nvPr>
            <p:ph type="sldNum" sz="quarter" idx="12"/>
          </p:nvPr>
        </p:nvSpPr>
        <p:spPr/>
        <p:txBody>
          <a:bodyPr/>
          <a:lstStyle/>
          <a:p>
            <a:fld id="{FBA9AFFC-1304-4650-9737-17D817477354}" type="slidenum">
              <a:rPr lang="zh-CN" altLang="en-US"/>
              <a:pPr/>
              <a:t>35</a:t>
            </a:fld>
            <a:endParaRPr lang="en-US" altLang="zh-CN"/>
          </a:p>
        </p:txBody>
      </p:sp>
      <p:sp>
        <p:nvSpPr>
          <p:cNvPr id="178180" name="Text Box 4">
            <a:extLst>
              <a:ext uri="{FF2B5EF4-FFF2-40B4-BE49-F238E27FC236}">
                <a16:creationId xmlns:a16="http://schemas.microsoft.com/office/drawing/2014/main" id="{64BFB8D4-FE61-470D-9E9E-5C5BE34211F0}"/>
              </a:ext>
            </a:extLst>
          </p:cNvPr>
          <p:cNvSpPr txBox="1">
            <a:spLocks noChangeArrowheads="1"/>
          </p:cNvSpPr>
          <p:nvPr/>
        </p:nvSpPr>
        <p:spPr bwMode="auto">
          <a:xfrm>
            <a:off x="179388" y="188913"/>
            <a:ext cx="8640762" cy="2774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3635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6286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20000"/>
              </a:spcBef>
              <a:buFontTx/>
              <a:buNone/>
            </a:pPr>
            <a:r>
              <a:rPr kumimoji="0" lang="zh-CN" altLang="en-US" sz="4000" u="none">
                <a:solidFill>
                  <a:schemeClr val="accent2"/>
                </a:solidFill>
                <a:latin typeface="Arial" panose="020B0604020202020204" pitchFamily="34" charset="0"/>
              </a:rPr>
              <a:t>产生渗透的条件：</a:t>
            </a:r>
          </a:p>
          <a:p>
            <a:pPr algn="just">
              <a:lnSpc>
                <a:spcPct val="100000"/>
              </a:lnSpc>
              <a:spcBef>
                <a:spcPct val="20000"/>
              </a:spcBef>
              <a:buFontTx/>
              <a:buNone/>
            </a:pPr>
            <a:r>
              <a:rPr kumimoji="0" lang="en-US" altLang="zh-CN" sz="4000" u="none"/>
              <a:t>I</a:t>
            </a:r>
            <a:r>
              <a:rPr kumimoji="0" lang="en-US" altLang="zh-CN" sz="4000" b="0" u="none"/>
              <a:t>    </a:t>
            </a:r>
            <a:r>
              <a:rPr kumimoji="0" lang="zh-CN" altLang="en-US" sz="4000" u="none">
                <a:latin typeface="Arial" panose="020B0604020202020204" pitchFamily="34" charset="0"/>
              </a:rPr>
              <a:t>存在半透膜；</a:t>
            </a:r>
          </a:p>
          <a:p>
            <a:pPr algn="just">
              <a:lnSpc>
                <a:spcPct val="100000"/>
              </a:lnSpc>
              <a:spcBef>
                <a:spcPct val="20000"/>
              </a:spcBef>
              <a:buFontTx/>
              <a:buNone/>
            </a:pPr>
            <a:r>
              <a:rPr kumimoji="0" lang="en-US" altLang="zh-CN" sz="4000" u="none"/>
              <a:t>II </a:t>
            </a:r>
            <a:r>
              <a:rPr kumimoji="0" lang="zh-CN" altLang="en-US" sz="4000" u="none">
                <a:latin typeface="Arial" panose="020B0604020202020204" pitchFamily="34" charset="0"/>
              </a:rPr>
              <a:t>半透膜两侧单位体积内溶剂分子数目不同</a:t>
            </a:r>
            <a:r>
              <a:rPr kumimoji="0" lang="en-US" altLang="zh-CN" sz="4000" u="none">
                <a:latin typeface="Arial" panose="020B0604020202020204" pitchFamily="34" charset="0"/>
              </a:rPr>
              <a:t>(</a:t>
            </a:r>
            <a:r>
              <a:rPr kumimoji="0" lang="zh-CN" altLang="en-US" sz="4000" u="none">
                <a:latin typeface="Arial" panose="020B0604020202020204" pitchFamily="34" charset="0"/>
              </a:rPr>
              <a:t>浓度差</a:t>
            </a:r>
            <a:r>
              <a:rPr kumimoji="0" lang="en-US" altLang="zh-CN" sz="4000" u="none">
                <a:latin typeface="Arial" panose="020B0604020202020204" pitchFamily="34" charset="0"/>
              </a:rPr>
              <a:t>)</a:t>
            </a:r>
            <a:r>
              <a:rPr kumimoji="0" lang="zh-CN" altLang="en-US" sz="4000" u="none">
                <a:latin typeface="Arial" panose="020B0604020202020204" pitchFamily="34" charset="0"/>
              </a:rPr>
              <a:t>。</a:t>
            </a:r>
          </a:p>
        </p:txBody>
      </p:sp>
      <p:grpSp>
        <p:nvGrpSpPr>
          <p:cNvPr id="178190" name="Group 14">
            <a:extLst>
              <a:ext uri="{FF2B5EF4-FFF2-40B4-BE49-F238E27FC236}">
                <a16:creationId xmlns:a16="http://schemas.microsoft.com/office/drawing/2014/main" id="{6AD743B1-6851-48CA-AED3-69E6BE8F4B52}"/>
              </a:ext>
            </a:extLst>
          </p:cNvPr>
          <p:cNvGrpSpPr>
            <a:grpSpLocks/>
          </p:cNvGrpSpPr>
          <p:nvPr/>
        </p:nvGrpSpPr>
        <p:grpSpPr bwMode="auto">
          <a:xfrm>
            <a:off x="4067175" y="3141663"/>
            <a:ext cx="4932363" cy="3097212"/>
            <a:chOff x="2562" y="1979"/>
            <a:chExt cx="3107" cy="1951"/>
          </a:xfrm>
        </p:grpSpPr>
        <p:pic>
          <p:nvPicPr>
            <p:cNvPr id="178182" name="Picture 6" descr="01-03">
              <a:extLst>
                <a:ext uri="{FF2B5EF4-FFF2-40B4-BE49-F238E27FC236}">
                  <a16:creationId xmlns:a16="http://schemas.microsoft.com/office/drawing/2014/main" id="{4F1815E4-FA26-4272-94FF-A53D958BE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200"/>
            <a:stretch>
              <a:fillRect/>
            </a:stretch>
          </p:blipFill>
          <p:spPr bwMode="auto">
            <a:xfrm>
              <a:off x="2562" y="1979"/>
              <a:ext cx="3107" cy="1951"/>
            </a:xfrm>
            <a:prstGeom prst="rect">
              <a:avLst/>
            </a:prstGeom>
            <a:solidFill>
              <a:schemeClr val="bg1"/>
            </a:solidFill>
          </p:spPr>
        </p:pic>
        <p:sp>
          <p:nvSpPr>
            <p:cNvPr id="178184" name="Text Box 8">
              <a:extLst>
                <a:ext uri="{FF2B5EF4-FFF2-40B4-BE49-F238E27FC236}">
                  <a16:creationId xmlns:a16="http://schemas.microsoft.com/office/drawing/2014/main" id="{DAF574AA-E64D-4676-A221-B558C7E5FDA2}"/>
                </a:ext>
              </a:extLst>
            </p:cNvPr>
            <p:cNvSpPr txBox="1">
              <a:spLocks noChangeArrowheads="1"/>
            </p:cNvSpPr>
            <p:nvPr/>
          </p:nvSpPr>
          <p:spPr bwMode="auto">
            <a:xfrm>
              <a:off x="2608" y="1979"/>
              <a:ext cx="408"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kumimoji="0" lang="zh-CN" altLang="en-US" sz="3200" u="none">
                  <a:latin typeface="Arial" panose="020B0604020202020204" pitchFamily="34" charset="0"/>
                  <a:ea typeface="宋体" panose="02010600030101010101" pitchFamily="2" charset="-122"/>
                </a:rPr>
                <a:t>稀</a:t>
              </a:r>
            </a:p>
          </p:txBody>
        </p:sp>
        <p:sp>
          <p:nvSpPr>
            <p:cNvPr id="178185" name="Text Box 9">
              <a:extLst>
                <a:ext uri="{FF2B5EF4-FFF2-40B4-BE49-F238E27FC236}">
                  <a16:creationId xmlns:a16="http://schemas.microsoft.com/office/drawing/2014/main" id="{CE9DFF7C-300F-4382-BA98-E0545315EBAE}"/>
                </a:ext>
              </a:extLst>
            </p:cNvPr>
            <p:cNvSpPr txBox="1">
              <a:spLocks noChangeArrowheads="1"/>
            </p:cNvSpPr>
            <p:nvPr/>
          </p:nvSpPr>
          <p:spPr bwMode="auto">
            <a:xfrm>
              <a:off x="3560" y="1979"/>
              <a:ext cx="408" cy="36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kumimoji="0" lang="zh-CN" altLang="en-US" sz="3200" u="none">
                  <a:latin typeface="Arial" panose="020B0604020202020204" pitchFamily="34" charset="0"/>
                  <a:ea typeface="宋体" panose="02010600030101010101" pitchFamily="2" charset="-122"/>
                </a:rPr>
                <a:t>浓</a:t>
              </a:r>
            </a:p>
          </p:txBody>
        </p:sp>
      </p:grpSp>
      <p:sp>
        <p:nvSpPr>
          <p:cNvPr id="178188" name="Text Box 12">
            <a:extLst>
              <a:ext uri="{FF2B5EF4-FFF2-40B4-BE49-F238E27FC236}">
                <a16:creationId xmlns:a16="http://schemas.microsoft.com/office/drawing/2014/main" id="{A2736626-798B-481F-9F0F-A3902D393683}"/>
              </a:ext>
            </a:extLst>
          </p:cNvPr>
          <p:cNvSpPr txBox="1">
            <a:spLocks noChangeArrowheads="1"/>
          </p:cNvSpPr>
          <p:nvPr/>
        </p:nvSpPr>
        <p:spPr bwMode="auto">
          <a:xfrm>
            <a:off x="250825" y="3068638"/>
            <a:ext cx="2592388" cy="7016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FontTx/>
              <a:buNone/>
            </a:pPr>
            <a:r>
              <a:rPr kumimoji="0" lang="zh-CN" altLang="en-US" u="none">
                <a:solidFill>
                  <a:schemeClr val="accent2"/>
                </a:solidFill>
                <a:ea typeface="宋体" panose="02010600030101010101" pitchFamily="2" charset="-122"/>
              </a:rPr>
              <a:t>渗透方向</a:t>
            </a:r>
            <a:r>
              <a:rPr kumimoji="0" lang="en-US" altLang="zh-CN" u="none">
                <a:solidFill>
                  <a:schemeClr val="accent2"/>
                </a:solidFill>
                <a:ea typeface="宋体" panose="02010600030101010101" pitchFamily="2" charset="-122"/>
              </a:rPr>
              <a:t>: </a:t>
            </a:r>
            <a:endParaRPr kumimoji="0" lang="zh-CN" altLang="en-US" u="none">
              <a:ea typeface="宋体" panose="02010600030101010101" pitchFamily="2" charset="-122"/>
            </a:endParaRPr>
          </a:p>
        </p:txBody>
      </p:sp>
      <p:graphicFrame>
        <p:nvGraphicFramePr>
          <p:cNvPr id="178192" name="Object 16">
            <a:extLst>
              <a:ext uri="{FF2B5EF4-FFF2-40B4-BE49-F238E27FC236}">
                <a16:creationId xmlns:a16="http://schemas.microsoft.com/office/drawing/2014/main" id="{1686379D-B862-40F6-8A5D-AEE464AC2880}"/>
              </a:ext>
            </a:extLst>
          </p:cNvPr>
          <p:cNvGraphicFramePr>
            <a:graphicFrameLocks noChangeAspect="1"/>
          </p:cNvGraphicFramePr>
          <p:nvPr/>
        </p:nvGraphicFramePr>
        <p:xfrm>
          <a:off x="179388" y="3933825"/>
          <a:ext cx="6408737" cy="1970088"/>
        </p:xfrm>
        <a:graphic>
          <a:graphicData uri="http://schemas.openxmlformats.org/presentationml/2006/ole">
            <mc:AlternateContent xmlns:mc="http://schemas.openxmlformats.org/markup-compatibility/2006">
              <mc:Choice xmlns:v="urn:schemas-microsoft-com:vml" Requires="v">
                <p:oleObj spid="_x0000_s178193" name="CS ChemDraw Drawing" r:id="rId4" imgW="3553200" imgH="1091880" progId="ChemDraw.Document.5.0">
                  <p:embed/>
                </p:oleObj>
              </mc:Choice>
              <mc:Fallback>
                <p:oleObj name="CS ChemDraw Drawing" r:id="rId4" imgW="3553200" imgH="1091880" progId="ChemDraw.Document.5.0">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933825"/>
                        <a:ext cx="6408737" cy="197008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8180">
                                            <p:txEl>
                                              <p:pRg st="1" end="1"/>
                                            </p:txEl>
                                          </p:spTgt>
                                        </p:tgtEl>
                                        <p:attrNameLst>
                                          <p:attrName>style.visibility</p:attrName>
                                        </p:attrNameLst>
                                      </p:cBhvr>
                                      <p:to>
                                        <p:strVal val="visible"/>
                                      </p:to>
                                    </p:set>
                                    <p:animEffect transition="in" filter="blinds(horizontal)">
                                      <p:cBhvr>
                                        <p:cTn id="7" dur="500"/>
                                        <p:tgtEl>
                                          <p:spTgt spid="1781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8180">
                                            <p:txEl>
                                              <p:pRg st="2" end="2"/>
                                            </p:txEl>
                                          </p:spTgt>
                                        </p:tgtEl>
                                        <p:attrNameLst>
                                          <p:attrName>style.visibility</p:attrName>
                                        </p:attrNameLst>
                                      </p:cBhvr>
                                      <p:to>
                                        <p:strVal val="visible"/>
                                      </p:to>
                                    </p:set>
                                    <p:animEffect transition="in" filter="blinds(horizontal)">
                                      <p:cBhvr>
                                        <p:cTn id="12" dur="500"/>
                                        <p:tgtEl>
                                          <p:spTgt spid="17818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8188"/>
                                        </p:tgtEl>
                                        <p:attrNameLst>
                                          <p:attrName>style.visibility</p:attrName>
                                        </p:attrNameLst>
                                      </p:cBhvr>
                                      <p:to>
                                        <p:strVal val="visible"/>
                                      </p:to>
                                    </p:set>
                                    <p:anim calcmode="lin" valueType="num">
                                      <p:cBhvr additive="base">
                                        <p:cTn id="17" dur="500" fill="hold"/>
                                        <p:tgtEl>
                                          <p:spTgt spid="178188"/>
                                        </p:tgtEl>
                                        <p:attrNameLst>
                                          <p:attrName>ppt_x</p:attrName>
                                        </p:attrNameLst>
                                      </p:cBhvr>
                                      <p:tavLst>
                                        <p:tav tm="0">
                                          <p:val>
                                            <p:strVal val="#ppt_x"/>
                                          </p:val>
                                        </p:tav>
                                        <p:tav tm="100000">
                                          <p:val>
                                            <p:strVal val="#ppt_x"/>
                                          </p:val>
                                        </p:tav>
                                      </p:tavLst>
                                    </p:anim>
                                    <p:anim calcmode="lin" valueType="num">
                                      <p:cBhvr additive="base">
                                        <p:cTn id="18" dur="500" fill="hold"/>
                                        <p:tgtEl>
                                          <p:spTgt spid="17818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78192"/>
                                        </p:tgtEl>
                                        <p:attrNameLst>
                                          <p:attrName>style.visibility</p:attrName>
                                        </p:attrNameLst>
                                      </p:cBhvr>
                                      <p:to>
                                        <p:strVal val="visible"/>
                                      </p:to>
                                    </p:set>
                                    <p:animEffect transition="in" filter="checkerboard(across)">
                                      <p:cBhvr>
                                        <p:cTn id="23" dur="500"/>
                                        <p:tgtEl>
                                          <p:spTgt spid="178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87E17059-370A-4A7C-86E1-70AAD564CE0F}"/>
              </a:ext>
            </a:extLst>
          </p:cNvPr>
          <p:cNvSpPr>
            <a:spLocks noGrp="1"/>
          </p:cNvSpPr>
          <p:nvPr>
            <p:ph type="sldNum" sz="quarter" idx="12"/>
          </p:nvPr>
        </p:nvSpPr>
        <p:spPr/>
        <p:txBody>
          <a:bodyPr/>
          <a:lstStyle/>
          <a:p>
            <a:fld id="{A7EE9F35-EA12-44C0-962C-581C4BA13F6A}" type="slidenum">
              <a:rPr lang="zh-CN" altLang="en-US"/>
              <a:pPr/>
              <a:t>36</a:t>
            </a:fld>
            <a:endParaRPr lang="en-US" altLang="zh-CN"/>
          </a:p>
        </p:txBody>
      </p:sp>
      <p:sp>
        <p:nvSpPr>
          <p:cNvPr id="179202" name="Rectangle 2">
            <a:extLst>
              <a:ext uri="{FF2B5EF4-FFF2-40B4-BE49-F238E27FC236}">
                <a16:creationId xmlns:a16="http://schemas.microsoft.com/office/drawing/2014/main" id="{772A8386-C322-4395-A331-57143A37BE65}"/>
              </a:ext>
            </a:extLst>
          </p:cNvPr>
          <p:cNvSpPr>
            <a:spLocks noGrp="1" noChangeArrowheads="1"/>
          </p:cNvSpPr>
          <p:nvPr>
            <p:ph type="title"/>
          </p:nvPr>
        </p:nvSpPr>
        <p:spPr>
          <a:xfrm>
            <a:off x="250825" y="184150"/>
            <a:ext cx="2665413" cy="436563"/>
          </a:xfrm>
        </p:spPr>
        <p:txBody>
          <a:bodyPr/>
          <a:lstStyle/>
          <a:p>
            <a:pPr algn="l"/>
            <a:r>
              <a:rPr lang="zh-CN" altLang="en-US" sz="4000" b="1">
                <a:solidFill>
                  <a:srgbClr val="0000FF"/>
                </a:solidFill>
              </a:rPr>
              <a:t>渗透压：</a:t>
            </a:r>
            <a:r>
              <a:rPr lang="zh-CN" altLang="en-US" sz="4000">
                <a:solidFill>
                  <a:srgbClr val="0000FF"/>
                </a:solidFill>
              </a:rPr>
              <a:t> </a:t>
            </a:r>
          </a:p>
        </p:txBody>
      </p:sp>
      <p:sp>
        <p:nvSpPr>
          <p:cNvPr id="179204" name="Text Box 4">
            <a:extLst>
              <a:ext uri="{FF2B5EF4-FFF2-40B4-BE49-F238E27FC236}">
                <a16:creationId xmlns:a16="http://schemas.microsoft.com/office/drawing/2014/main" id="{076CBF13-0DFD-4FAC-9D1A-CB717756419A}"/>
              </a:ext>
            </a:extLst>
          </p:cNvPr>
          <p:cNvSpPr txBox="1">
            <a:spLocks noChangeArrowheads="1"/>
          </p:cNvSpPr>
          <p:nvPr/>
        </p:nvSpPr>
        <p:spPr bwMode="auto">
          <a:xfrm>
            <a:off x="179388" y="692150"/>
            <a:ext cx="8569325" cy="45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2925"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5000"/>
              </a:lnSpc>
              <a:buFontTx/>
              <a:buNone/>
            </a:pPr>
            <a:r>
              <a:rPr kumimoji="0" lang="zh-CN" altLang="en-US" sz="4000" u="none">
                <a:ea typeface="楷体_GB2312" pitchFamily="49" charset="-122"/>
              </a:rPr>
              <a:t>    为使渗透现象不发生，必须在液面上施加一个额外压力（见示意图）。</a:t>
            </a:r>
            <a:r>
              <a:rPr lang="zh-CN" altLang="en-US" sz="4000" u="none">
                <a:solidFill>
                  <a:srgbClr val="0000FF"/>
                </a:solidFill>
                <a:ea typeface="楷体_GB2312" pitchFamily="49" charset="-122"/>
              </a:rPr>
              <a:t>恰好能阻止纯溶剂渗透作用进行而在溶液面上所施加的压力</a:t>
            </a:r>
            <a:r>
              <a:rPr lang="zh-CN" altLang="en-US" sz="4000" u="none">
                <a:ea typeface="楷体_GB2312" pitchFamily="49" charset="-122"/>
              </a:rPr>
              <a:t>，</a:t>
            </a:r>
          </a:p>
          <a:p>
            <a:pPr algn="just">
              <a:lnSpc>
                <a:spcPct val="105000"/>
              </a:lnSpc>
              <a:buFontTx/>
              <a:buNone/>
            </a:pPr>
            <a:r>
              <a:rPr lang="zh-CN" altLang="en-US" sz="4000" u="none">
                <a:ea typeface="楷体_GB2312" pitchFamily="49" charset="-122"/>
              </a:rPr>
              <a:t>称为渗透压</a:t>
            </a:r>
            <a:r>
              <a:rPr lang="en-US" altLang="zh-CN" sz="4000" u="none">
                <a:ea typeface="楷体_GB2312" pitchFamily="49" charset="-122"/>
              </a:rPr>
              <a:t>(osmotic </a:t>
            </a:r>
          </a:p>
          <a:p>
            <a:pPr algn="just">
              <a:lnSpc>
                <a:spcPct val="105000"/>
              </a:lnSpc>
              <a:buFontTx/>
              <a:buNone/>
            </a:pPr>
            <a:r>
              <a:rPr lang="en-US" altLang="zh-CN" sz="4000" u="none">
                <a:ea typeface="楷体_GB2312" pitchFamily="49" charset="-122"/>
              </a:rPr>
              <a:t>pressure)</a:t>
            </a:r>
            <a:r>
              <a:rPr lang="zh-CN" altLang="en-US" sz="4000" u="none">
                <a:ea typeface="楷体_GB2312" pitchFamily="49" charset="-122"/>
              </a:rPr>
              <a:t>，用 </a:t>
            </a:r>
            <a:r>
              <a:rPr lang="zh-CN" altLang="en-US" sz="4000" i="1" u="none">
                <a:ea typeface="楷体_GB2312" pitchFamily="49" charset="-122"/>
                <a:sym typeface="Symbol" panose="05050102010706020507" pitchFamily="18" charset="2"/>
              </a:rPr>
              <a:t> </a:t>
            </a:r>
            <a:r>
              <a:rPr lang="zh-CN" altLang="en-US" sz="4000" u="none">
                <a:ea typeface="楷体_GB2312" pitchFamily="49" charset="-122"/>
              </a:rPr>
              <a:t>表示</a:t>
            </a:r>
            <a:r>
              <a:rPr lang="en-US" altLang="zh-CN" sz="4000" u="none">
                <a:ea typeface="楷体_GB2312" pitchFamily="49" charset="-122"/>
              </a:rPr>
              <a:t>, </a:t>
            </a:r>
          </a:p>
          <a:p>
            <a:pPr algn="just">
              <a:lnSpc>
                <a:spcPct val="105000"/>
              </a:lnSpc>
              <a:buFontTx/>
              <a:buNone/>
            </a:pPr>
            <a:r>
              <a:rPr kumimoji="0" lang="zh-CN" altLang="en-US" sz="4000" u="none">
                <a:ea typeface="楷体_GB2312" pitchFamily="49" charset="-122"/>
              </a:rPr>
              <a:t>单位为</a:t>
            </a:r>
            <a:r>
              <a:rPr kumimoji="0" lang="en-US" altLang="zh-CN" sz="4000" u="none">
                <a:ea typeface="楷体_GB2312" pitchFamily="49" charset="-122"/>
              </a:rPr>
              <a:t>Pa</a:t>
            </a:r>
            <a:r>
              <a:rPr kumimoji="0" lang="zh-CN" altLang="en-US" sz="4000" u="none">
                <a:ea typeface="楷体_GB2312" pitchFamily="49" charset="-122"/>
              </a:rPr>
              <a:t>或</a:t>
            </a:r>
            <a:r>
              <a:rPr kumimoji="0" lang="en-US" altLang="zh-CN" sz="4000" u="none">
                <a:ea typeface="楷体_GB2312" pitchFamily="49" charset="-122"/>
              </a:rPr>
              <a:t>kPa</a:t>
            </a:r>
            <a:r>
              <a:rPr kumimoji="0" lang="zh-CN" altLang="en-US" sz="4000" u="none">
                <a:ea typeface="楷体_GB2312" pitchFamily="49" charset="-122"/>
              </a:rPr>
              <a:t>。</a:t>
            </a:r>
          </a:p>
        </p:txBody>
      </p:sp>
      <p:pic>
        <p:nvPicPr>
          <p:cNvPr id="179210" name="Picture 10">
            <a:extLst>
              <a:ext uri="{FF2B5EF4-FFF2-40B4-BE49-F238E27FC236}">
                <a16:creationId xmlns:a16="http://schemas.microsoft.com/office/drawing/2014/main" id="{BDE368B6-D9C7-4E6E-8BB5-5C52FDA6C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42"/>
          <a:stretch>
            <a:fillRect/>
          </a:stretch>
        </p:blipFill>
        <p:spPr bwMode="auto">
          <a:xfrm>
            <a:off x="5508625" y="2636838"/>
            <a:ext cx="3600450" cy="4176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9210"/>
                                        </p:tgtEl>
                                        <p:attrNameLst>
                                          <p:attrName>style.visibility</p:attrName>
                                        </p:attrNameLst>
                                      </p:cBhvr>
                                      <p:to>
                                        <p:strVal val="visible"/>
                                      </p:to>
                                    </p:set>
                                    <p:animEffect transition="in" filter="blinds(horizontal)">
                                      <p:cBhvr>
                                        <p:cTn id="7" dur="500"/>
                                        <p:tgtEl>
                                          <p:spTgt spid="179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9204"/>
                                        </p:tgtEl>
                                        <p:attrNameLst>
                                          <p:attrName>style.visibility</p:attrName>
                                        </p:attrNameLst>
                                      </p:cBhvr>
                                      <p:to>
                                        <p:strVal val="visible"/>
                                      </p:to>
                                    </p:set>
                                    <p:animEffect transition="in" filter="blinds(horizontal)">
                                      <p:cBhvr>
                                        <p:cTn id="12"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a:extLst>
              <a:ext uri="{FF2B5EF4-FFF2-40B4-BE49-F238E27FC236}">
                <a16:creationId xmlns:a16="http://schemas.microsoft.com/office/drawing/2014/main" id="{73FDEE81-0942-4CA8-9AE7-B03F58938808}"/>
              </a:ext>
            </a:extLst>
          </p:cNvPr>
          <p:cNvSpPr>
            <a:spLocks noGrp="1"/>
          </p:cNvSpPr>
          <p:nvPr>
            <p:ph type="sldNum" sz="quarter" idx="12"/>
          </p:nvPr>
        </p:nvSpPr>
        <p:spPr/>
        <p:txBody>
          <a:bodyPr/>
          <a:lstStyle/>
          <a:p>
            <a:fld id="{3F717684-5F18-45A3-BC4F-4B97EB1BBBF1}" type="slidenum">
              <a:rPr lang="zh-CN" altLang="en-US"/>
              <a:pPr/>
              <a:t>37</a:t>
            </a:fld>
            <a:endParaRPr lang="en-US" altLang="zh-CN"/>
          </a:p>
        </p:txBody>
      </p:sp>
      <p:grpSp>
        <p:nvGrpSpPr>
          <p:cNvPr id="184327" name="Group 7">
            <a:extLst>
              <a:ext uri="{FF2B5EF4-FFF2-40B4-BE49-F238E27FC236}">
                <a16:creationId xmlns:a16="http://schemas.microsoft.com/office/drawing/2014/main" id="{64A57510-9653-467C-A579-3540B8D49B3C}"/>
              </a:ext>
            </a:extLst>
          </p:cNvPr>
          <p:cNvGrpSpPr>
            <a:grpSpLocks/>
          </p:cNvGrpSpPr>
          <p:nvPr/>
        </p:nvGrpSpPr>
        <p:grpSpPr bwMode="auto">
          <a:xfrm>
            <a:off x="1042988" y="2565400"/>
            <a:ext cx="6553200" cy="2663825"/>
            <a:chOff x="1111" y="1344"/>
            <a:chExt cx="3628" cy="1360"/>
          </a:xfrm>
        </p:grpSpPr>
        <p:sp>
          <p:nvSpPr>
            <p:cNvPr id="184322" name="Rectangle 2">
              <a:extLst>
                <a:ext uri="{FF2B5EF4-FFF2-40B4-BE49-F238E27FC236}">
                  <a16:creationId xmlns:a16="http://schemas.microsoft.com/office/drawing/2014/main" id="{FEF0ECDE-F3DE-455D-A084-E490707C2DAD}"/>
                </a:ext>
              </a:extLst>
            </p:cNvPr>
            <p:cNvSpPr>
              <a:spLocks noChangeArrowheads="1"/>
            </p:cNvSpPr>
            <p:nvPr/>
          </p:nvSpPr>
          <p:spPr bwMode="auto">
            <a:xfrm>
              <a:off x="1111" y="1344"/>
              <a:ext cx="3628" cy="13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84325" name="Object 5">
              <a:extLst>
                <a:ext uri="{FF2B5EF4-FFF2-40B4-BE49-F238E27FC236}">
                  <a16:creationId xmlns:a16="http://schemas.microsoft.com/office/drawing/2014/main" id="{B5A074D6-EDB1-4DF4-A9FC-BE910B023E34}"/>
                </a:ext>
              </a:extLst>
            </p:cNvPr>
            <p:cNvGraphicFramePr>
              <a:graphicFrameLocks noChangeAspect="1"/>
            </p:cNvGraphicFramePr>
            <p:nvPr/>
          </p:nvGraphicFramePr>
          <p:xfrm>
            <a:off x="1155" y="1515"/>
            <a:ext cx="3583" cy="1109"/>
          </p:xfrm>
          <a:graphic>
            <a:graphicData uri="http://schemas.openxmlformats.org/presentationml/2006/ole">
              <mc:AlternateContent xmlns:mc="http://schemas.openxmlformats.org/markup-compatibility/2006">
                <mc:Choice xmlns:v="urn:schemas-microsoft-com:vml" Requires="v">
                  <p:oleObj spid="_x0000_s184331" name="公式" r:id="rId3" imgW="1892160" imgH="634680" progId="Equation.3">
                    <p:embed/>
                  </p:oleObj>
                </mc:Choice>
                <mc:Fallback>
                  <p:oleObj name="公式" r:id="rId3" imgW="1892160" imgH="6346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 y="1515"/>
                          <a:ext cx="3583" cy="110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84326" name="Text Box 6">
            <a:extLst>
              <a:ext uri="{FF2B5EF4-FFF2-40B4-BE49-F238E27FC236}">
                <a16:creationId xmlns:a16="http://schemas.microsoft.com/office/drawing/2014/main" id="{D309938E-00D5-41BA-8855-C9F2AD84EE62}"/>
              </a:ext>
            </a:extLst>
          </p:cNvPr>
          <p:cNvSpPr txBox="1">
            <a:spLocks noChangeArrowheads="1"/>
          </p:cNvSpPr>
          <p:nvPr/>
        </p:nvSpPr>
        <p:spPr bwMode="auto">
          <a:xfrm>
            <a:off x="323850" y="5084763"/>
            <a:ext cx="84963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buFontTx/>
              <a:buNone/>
            </a:pPr>
            <a:r>
              <a:rPr kumimoji="0" lang="zh-CN" altLang="en-US" sz="3200" u="none">
                <a:latin typeface="Arial" panose="020B0604020202020204" pitchFamily="34" charset="0"/>
                <a:ea typeface="宋体" panose="02010600030101010101" pitchFamily="2" charset="-122"/>
              </a:rPr>
              <a:t>式中  </a:t>
            </a:r>
            <a:r>
              <a:rPr kumimoji="0" lang="zh-CN" altLang="en-US" sz="3200" i="1" u="none">
                <a:ea typeface="宋体" panose="02010600030101010101" pitchFamily="2" charset="-122"/>
                <a:sym typeface="Symbol" panose="05050102010706020507" pitchFamily="18" charset="2"/>
              </a:rPr>
              <a:t></a:t>
            </a:r>
            <a:r>
              <a:rPr kumimoji="0" lang="zh-CN" altLang="en-US" sz="3200" u="none">
                <a:ea typeface="宋体" panose="02010600030101010101" pitchFamily="2" charset="-122"/>
                <a:sym typeface="Symbol" panose="05050102010706020507" pitchFamily="18" charset="2"/>
              </a:rPr>
              <a:t>为渗透压；</a:t>
            </a:r>
            <a:r>
              <a:rPr kumimoji="0" lang="zh-CN" altLang="en-US" sz="3200" u="none">
                <a:latin typeface="Arial" panose="020B0604020202020204" pitchFamily="34" charset="0"/>
                <a:ea typeface="宋体" panose="02010600030101010101" pitchFamily="2" charset="-122"/>
              </a:rPr>
              <a:t> </a:t>
            </a:r>
            <a:r>
              <a:rPr kumimoji="0" lang="en-US" altLang="zh-CN" sz="3200" i="1" u="none">
                <a:ea typeface="宋体" panose="02010600030101010101" pitchFamily="2" charset="-122"/>
              </a:rPr>
              <a:t>V</a:t>
            </a:r>
            <a:r>
              <a:rPr kumimoji="0" lang="zh-CN" altLang="en-US" sz="3200" u="none">
                <a:ea typeface="宋体" panose="02010600030101010101" pitchFamily="2" charset="-122"/>
              </a:rPr>
              <a:t>为溶液的体积；</a:t>
            </a:r>
            <a:r>
              <a:rPr kumimoji="0" lang="en-US" altLang="zh-CN" sz="3200" i="1" u="none">
                <a:ea typeface="宋体" panose="02010600030101010101" pitchFamily="2" charset="-122"/>
              </a:rPr>
              <a:t>n</a:t>
            </a:r>
            <a:r>
              <a:rPr kumimoji="0" lang="en-US" altLang="zh-CN" sz="3200" i="1" u="none" baseline="-25000">
                <a:ea typeface="宋体" panose="02010600030101010101" pitchFamily="2" charset="-122"/>
              </a:rPr>
              <a:t>B</a:t>
            </a:r>
            <a:r>
              <a:rPr kumimoji="0" lang="zh-CN" altLang="en-US" sz="3200" u="none">
                <a:ea typeface="宋体" panose="02010600030101010101" pitchFamily="2" charset="-122"/>
              </a:rPr>
              <a:t>为溶质的物质的量，</a:t>
            </a:r>
            <a:r>
              <a:rPr kumimoji="0" lang="en-US" altLang="zh-CN" sz="3200" u="none">
                <a:ea typeface="宋体" panose="02010600030101010101" pitchFamily="2" charset="-122"/>
              </a:rPr>
              <a:t>mol</a:t>
            </a:r>
            <a:r>
              <a:rPr kumimoji="0" lang="zh-CN" altLang="en-US" sz="3200" u="none">
                <a:ea typeface="宋体" panose="02010600030101010101" pitchFamily="2" charset="-122"/>
              </a:rPr>
              <a:t>； </a:t>
            </a:r>
            <a:r>
              <a:rPr kumimoji="0" lang="en-US" altLang="zh-CN" sz="3200" i="1" u="none">
                <a:ea typeface="宋体" panose="02010600030101010101" pitchFamily="2" charset="-122"/>
              </a:rPr>
              <a:t>c</a:t>
            </a:r>
            <a:r>
              <a:rPr kumimoji="0" lang="zh-CN" altLang="en-US" sz="3200" u="none">
                <a:ea typeface="宋体" panose="02010600030101010101" pitchFamily="2" charset="-122"/>
              </a:rPr>
              <a:t>为溶质的物质的量浓度；</a:t>
            </a:r>
            <a:r>
              <a:rPr kumimoji="0" lang="en-US" altLang="zh-CN" sz="3200" i="1" u="none">
                <a:ea typeface="宋体" panose="02010600030101010101" pitchFamily="2" charset="-122"/>
              </a:rPr>
              <a:t>R</a:t>
            </a:r>
            <a:r>
              <a:rPr kumimoji="0" lang="zh-CN" altLang="en-US" sz="3200" u="none">
                <a:ea typeface="宋体" panose="02010600030101010101" pitchFamily="2" charset="-122"/>
              </a:rPr>
              <a:t>为气体常数；  </a:t>
            </a:r>
            <a:r>
              <a:rPr kumimoji="0" lang="en-US" altLang="zh-CN" sz="3200" i="1" u="none">
                <a:ea typeface="宋体" panose="02010600030101010101" pitchFamily="2" charset="-122"/>
              </a:rPr>
              <a:t>T</a:t>
            </a:r>
            <a:r>
              <a:rPr kumimoji="0" lang="zh-CN" altLang="en-US" sz="3200" u="none">
                <a:ea typeface="宋体" panose="02010600030101010101" pitchFamily="2" charset="-122"/>
              </a:rPr>
              <a:t>为绝对温度，</a:t>
            </a:r>
            <a:r>
              <a:rPr kumimoji="0" lang="en-US" altLang="zh-CN" sz="3200" u="none">
                <a:ea typeface="宋体" panose="02010600030101010101" pitchFamily="2" charset="-122"/>
              </a:rPr>
              <a:t>K</a:t>
            </a:r>
            <a:r>
              <a:rPr kumimoji="0" lang="zh-CN" altLang="en-US" sz="3200" u="none">
                <a:ea typeface="宋体" panose="02010600030101010101" pitchFamily="2" charset="-122"/>
              </a:rPr>
              <a:t>。</a:t>
            </a:r>
            <a:endParaRPr kumimoji="0" lang="zh-CN" altLang="en-US" sz="3200" b="0" u="none">
              <a:latin typeface="Arial" panose="020B0604020202020204" pitchFamily="34" charset="0"/>
              <a:ea typeface="宋体" panose="02010600030101010101" pitchFamily="2" charset="-122"/>
            </a:endParaRPr>
          </a:p>
        </p:txBody>
      </p:sp>
      <p:sp>
        <p:nvSpPr>
          <p:cNvPr id="184330" name="Rectangle 10">
            <a:extLst>
              <a:ext uri="{FF2B5EF4-FFF2-40B4-BE49-F238E27FC236}">
                <a16:creationId xmlns:a16="http://schemas.microsoft.com/office/drawing/2014/main" id="{36CAA34F-C130-479A-AA53-0536400BB595}"/>
              </a:ext>
            </a:extLst>
          </p:cNvPr>
          <p:cNvSpPr>
            <a:spLocks noChangeArrowheads="1"/>
          </p:cNvSpPr>
          <p:nvPr/>
        </p:nvSpPr>
        <p:spPr bwMode="auto">
          <a:xfrm>
            <a:off x="179388" y="188913"/>
            <a:ext cx="8569325" cy="345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lgn="l">
              <a:buChar char="–"/>
              <a:defRPr kumimoji="1" sz="2400">
                <a:solidFill>
                  <a:schemeClr val="tx1"/>
                </a:solidFill>
                <a:latin typeface="Times New Roman" panose="02020603050405020304" pitchFamily="18" charset="0"/>
                <a:ea typeface="宋体" panose="02010600030101010101" pitchFamily="2" charset="-122"/>
              </a:defRPr>
            </a:lvl2pPr>
            <a:lvl3pPr marL="1143000" indent="-228600" algn="l">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lgn="l">
              <a:buChar char="–"/>
              <a:defRPr kumimoji="1">
                <a:solidFill>
                  <a:schemeClr val="tx1"/>
                </a:solidFill>
                <a:latin typeface="Times New Roman" panose="02020603050405020304" pitchFamily="18" charset="0"/>
                <a:ea typeface="宋体" panose="02010600030101010101" pitchFamily="2" charset="-122"/>
              </a:defRPr>
            </a:lvl4pPr>
            <a:lvl5pPr marL="2057400" indent="-228600" algn="l">
              <a:buChar char="»"/>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a:solidFill>
                  <a:schemeClr val="tx1"/>
                </a:solidFill>
                <a:latin typeface="Times New Roman" panose="02020603050405020304" pitchFamily="18" charset="0"/>
                <a:ea typeface="宋体" panose="02010600030101010101" pitchFamily="2" charset="-122"/>
              </a:defRPr>
            </a:lvl9pPr>
          </a:lstStyle>
          <a:p>
            <a:pPr algn="just">
              <a:lnSpc>
                <a:spcPct val="100000"/>
              </a:lnSpc>
              <a:buFontTx/>
              <a:buNone/>
            </a:pPr>
            <a:r>
              <a:rPr lang="en-US" altLang="zh-CN" sz="4000" u="none"/>
              <a:t>2) </a:t>
            </a:r>
            <a:r>
              <a:rPr lang="zh-CN" altLang="en-US" sz="4000" u="none"/>
              <a:t>溶液的渗透压与浓度及温度的关系</a:t>
            </a:r>
          </a:p>
          <a:p>
            <a:pPr algn="just">
              <a:lnSpc>
                <a:spcPct val="100000"/>
              </a:lnSpc>
              <a:buFontTx/>
              <a:buNone/>
            </a:pPr>
            <a:r>
              <a:rPr lang="zh-CN" altLang="en-US" sz="4000" u="none"/>
              <a:t>   实验证明，</a:t>
            </a:r>
            <a:r>
              <a:rPr lang="zh-CN" altLang="en-US" sz="4000" u="none">
                <a:solidFill>
                  <a:srgbClr val="0000FF"/>
                </a:solidFill>
              </a:rPr>
              <a:t>溶液的渗透压</a:t>
            </a:r>
            <a:r>
              <a:rPr lang="en-US" altLang="zh-CN" sz="4000" u="none">
                <a:solidFill>
                  <a:srgbClr val="0000FF"/>
                </a:solidFill>
              </a:rPr>
              <a:t>(</a:t>
            </a:r>
            <a:r>
              <a:rPr lang="el-GR" altLang="zh-CN" sz="4000" i="1" u="none">
                <a:solidFill>
                  <a:srgbClr val="0000FF"/>
                </a:solidFill>
                <a:sym typeface="Symbol" panose="05050102010706020507" pitchFamily="18" charset="2"/>
              </a:rPr>
              <a:t></a:t>
            </a:r>
            <a:r>
              <a:rPr lang="en-US" altLang="zh-CN" sz="4000" u="none">
                <a:solidFill>
                  <a:srgbClr val="0000FF"/>
                </a:solidFill>
              </a:rPr>
              <a:t>)</a:t>
            </a:r>
            <a:r>
              <a:rPr lang="zh-CN" altLang="en-US" sz="4000" u="none">
                <a:solidFill>
                  <a:srgbClr val="0000FF"/>
                </a:solidFill>
              </a:rPr>
              <a:t>与溶液的物质的量浓度和溶液的绝对温度成正比。即：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27"/>
                                        </p:tgtEl>
                                        <p:attrNameLst>
                                          <p:attrName>style.visibility</p:attrName>
                                        </p:attrNameLst>
                                      </p:cBhvr>
                                      <p:to>
                                        <p:strVal val="visible"/>
                                      </p:to>
                                    </p:set>
                                    <p:anim calcmode="lin" valueType="num">
                                      <p:cBhvr additive="base">
                                        <p:cTn id="7" dur="500" fill="hold"/>
                                        <p:tgtEl>
                                          <p:spTgt spid="184327"/>
                                        </p:tgtEl>
                                        <p:attrNameLst>
                                          <p:attrName>ppt_x</p:attrName>
                                        </p:attrNameLst>
                                      </p:cBhvr>
                                      <p:tavLst>
                                        <p:tav tm="0">
                                          <p:val>
                                            <p:strVal val="#ppt_x"/>
                                          </p:val>
                                        </p:tav>
                                        <p:tav tm="100000">
                                          <p:val>
                                            <p:strVal val="#ppt_x"/>
                                          </p:val>
                                        </p:tav>
                                      </p:tavLst>
                                    </p:anim>
                                    <p:anim calcmode="lin" valueType="num">
                                      <p:cBhvr additive="base">
                                        <p:cTn id="8" dur="500" fill="hold"/>
                                        <p:tgtEl>
                                          <p:spTgt spid="1843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84326"/>
                                        </p:tgtEl>
                                        <p:attrNameLst>
                                          <p:attrName>style.visibility</p:attrName>
                                        </p:attrNameLst>
                                      </p:cBhvr>
                                      <p:to>
                                        <p:strVal val="visible"/>
                                      </p:to>
                                    </p:set>
                                    <p:animEffect transition="in" filter="blinds(horizontal)">
                                      <p:cBhvr>
                                        <p:cTn id="13" dur="500"/>
                                        <p:tgtEl>
                                          <p:spTgt spid="184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a:extLst>
              <a:ext uri="{FF2B5EF4-FFF2-40B4-BE49-F238E27FC236}">
                <a16:creationId xmlns:a16="http://schemas.microsoft.com/office/drawing/2014/main" id="{F0415E63-1C8C-41FA-9DAB-9F3483950BE8}"/>
              </a:ext>
            </a:extLst>
          </p:cNvPr>
          <p:cNvSpPr>
            <a:spLocks noGrp="1"/>
          </p:cNvSpPr>
          <p:nvPr>
            <p:ph type="sldNum" sz="quarter" idx="12"/>
          </p:nvPr>
        </p:nvSpPr>
        <p:spPr/>
        <p:txBody>
          <a:bodyPr/>
          <a:lstStyle/>
          <a:p>
            <a:fld id="{C1715D5B-49C8-4272-A454-6E5206110AF5}" type="slidenum">
              <a:rPr lang="zh-CN" altLang="en-US"/>
              <a:pPr/>
              <a:t>38</a:t>
            </a:fld>
            <a:endParaRPr lang="en-US" altLang="zh-CN"/>
          </a:p>
        </p:txBody>
      </p:sp>
      <p:sp>
        <p:nvSpPr>
          <p:cNvPr id="217090" name="Text Box 2">
            <a:extLst>
              <a:ext uri="{FF2B5EF4-FFF2-40B4-BE49-F238E27FC236}">
                <a16:creationId xmlns:a16="http://schemas.microsoft.com/office/drawing/2014/main" id="{2403EFCC-7797-4C04-8F3C-FDF566DF06D2}"/>
              </a:ext>
            </a:extLst>
          </p:cNvPr>
          <p:cNvSpPr txBox="1">
            <a:spLocks noChangeArrowheads="1"/>
          </p:cNvSpPr>
          <p:nvPr/>
        </p:nvSpPr>
        <p:spPr bwMode="auto">
          <a:xfrm>
            <a:off x="250825" y="404813"/>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buFontTx/>
              <a:buNone/>
            </a:pPr>
            <a:r>
              <a:rPr lang="zh-CN" altLang="zh-CN" i="1" u="none">
                <a:sym typeface="Symbol" panose="05050102010706020507" pitchFamily="18" charset="2"/>
              </a:rPr>
              <a:t></a:t>
            </a:r>
            <a:r>
              <a:rPr lang="zh-CN" altLang="en-US" i="1" u="none">
                <a:sym typeface="Symbol" panose="05050102010706020507" pitchFamily="18" charset="2"/>
              </a:rPr>
              <a:t> </a:t>
            </a:r>
            <a:r>
              <a:rPr lang="en-US" altLang="zh-CN" i="1" u="none">
                <a:sym typeface="Symbol" panose="05050102010706020507" pitchFamily="18" charset="2"/>
              </a:rPr>
              <a:t>V</a:t>
            </a:r>
            <a:r>
              <a:rPr lang="en-US" altLang="zh-CN" u="none">
                <a:sym typeface="Symbol" panose="05050102010706020507" pitchFamily="18" charset="2"/>
              </a:rPr>
              <a:t> = </a:t>
            </a:r>
            <a:r>
              <a:rPr lang="en-US" altLang="zh-CN" i="1" u="none">
                <a:sym typeface="Symbol" panose="05050102010706020507" pitchFamily="18" charset="2"/>
              </a:rPr>
              <a:t>n</a:t>
            </a:r>
            <a:r>
              <a:rPr lang="en-US" altLang="zh-CN" u="none" baseline="-25000">
                <a:sym typeface="Symbol" panose="05050102010706020507" pitchFamily="18" charset="2"/>
              </a:rPr>
              <a:t>B</a:t>
            </a:r>
            <a:r>
              <a:rPr lang="en-US" altLang="zh-CN" i="1" u="none">
                <a:sym typeface="Symbol" panose="05050102010706020507" pitchFamily="18" charset="2"/>
              </a:rPr>
              <a:t>RT</a:t>
            </a:r>
            <a:r>
              <a:rPr lang="zh-CN" altLang="en-US" u="none">
                <a:sym typeface="Symbol" panose="05050102010706020507" pitchFamily="18" charset="2"/>
              </a:rPr>
              <a:t>公式中</a:t>
            </a:r>
            <a:r>
              <a:rPr lang="zh-CN" altLang="en-US" u="none"/>
              <a:t>各物理量的单位</a:t>
            </a:r>
            <a:endParaRPr lang="en-US" altLang="zh-CN" u="none"/>
          </a:p>
        </p:txBody>
      </p:sp>
      <p:graphicFrame>
        <p:nvGraphicFramePr>
          <p:cNvPr id="217247" name="Group 159">
            <a:extLst>
              <a:ext uri="{FF2B5EF4-FFF2-40B4-BE49-F238E27FC236}">
                <a16:creationId xmlns:a16="http://schemas.microsoft.com/office/drawing/2014/main" id="{92859618-67D6-43DE-9699-339272F7A16B}"/>
              </a:ext>
            </a:extLst>
          </p:cNvPr>
          <p:cNvGraphicFramePr>
            <a:graphicFrameLocks noGrp="1"/>
          </p:cNvGraphicFramePr>
          <p:nvPr>
            <p:ph idx="4294967295"/>
          </p:nvPr>
        </p:nvGraphicFramePr>
        <p:xfrm>
          <a:off x="180975" y="1341438"/>
          <a:ext cx="8855075" cy="4333875"/>
        </p:xfrm>
        <a:graphic>
          <a:graphicData uri="http://schemas.openxmlformats.org/drawingml/2006/table">
            <a:tbl>
              <a:tblPr/>
              <a:tblGrid>
                <a:gridCol w="1727200">
                  <a:extLst>
                    <a:ext uri="{9D8B030D-6E8A-4147-A177-3AD203B41FA5}">
                      <a16:colId xmlns:a16="http://schemas.microsoft.com/office/drawing/2014/main" val="619825141"/>
                    </a:ext>
                  </a:extLst>
                </a:gridCol>
                <a:gridCol w="1223963">
                  <a:extLst>
                    <a:ext uri="{9D8B030D-6E8A-4147-A177-3AD203B41FA5}">
                      <a16:colId xmlns:a16="http://schemas.microsoft.com/office/drawing/2014/main" val="4112488854"/>
                    </a:ext>
                  </a:extLst>
                </a:gridCol>
                <a:gridCol w="3744912">
                  <a:extLst>
                    <a:ext uri="{9D8B030D-6E8A-4147-A177-3AD203B41FA5}">
                      <a16:colId xmlns:a16="http://schemas.microsoft.com/office/drawing/2014/main" val="550125404"/>
                    </a:ext>
                  </a:extLst>
                </a:gridCol>
                <a:gridCol w="2159000">
                  <a:extLst>
                    <a:ext uri="{9D8B030D-6E8A-4147-A177-3AD203B41FA5}">
                      <a16:colId xmlns:a16="http://schemas.microsoft.com/office/drawing/2014/main" val="3839068562"/>
                    </a:ext>
                  </a:extLst>
                </a:gridCol>
              </a:tblGrid>
              <a:tr h="800100">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V</a:t>
                      </a:r>
                    </a:p>
                    <a:p>
                      <a:pPr marL="0" marR="0" lvl="0" indent="0" algn="ctr" defTabSz="914400" rtl="0" eaLnBrk="1" fontAlgn="base" latinLnBrk="0" hangingPunct="1">
                        <a:lnSpc>
                          <a:spcPct val="110000"/>
                        </a:lnSpc>
                        <a:spcBef>
                          <a:spcPct val="20000"/>
                        </a:spcBef>
                        <a:spcAft>
                          <a:spcPct val="0"/>
                        </a:spcAft>
                        <a:buClrTx/>
                        <a:buSzTx/>
                        <a:buFontTx/>
                        <a:buNone/>
                        <a:tabLst/>
                      </a:pPr>
                      <a:r>
                        <a:rPr kumimoji="1" lang="zh-CN" altLang="en-US"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的单位</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1" lang="zh-CN" altLang="en-US"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1" lang="zh-CN" altLang="en-US"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的单位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r>
                        <a:rPr kumimoji="1" lang="zh-CN" altLang="en-US"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的单位</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83422392"/>
                  </a:ext>
                </a:extLst>
              </a:tr>
              <a:tr h="1720850">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8.314</a:t>
                      </a: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Tx/>
                        <a:buSzTx/>
                        <a:buFontTx/>
                        <a:buNone/>
                        <a:tabLst/>
                      </a:pPr>
                      <a:endPar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p>
                    <a:p>
                      <a:pPr marL="0" marR="0" lvl="0" indent="0" algn="ctr" defTabSz="914400" rtl="0" eaLnBrk="1" fontAlgn="base" latinLnBrk="0" hangingPunct="1">
                        <a:lnSpc>
                          <a:spcPct val="110000"/>
                        </a:lnSpc>
                        <a:spcBef>
                          <a:spcPct val="20000"/>
                        </a:spcBef>
                        <a:spcAft>
                          <a:spcPct val="0"/>
                        </a:spcAft>
                        <a:buClrTx/>
                        <a:buSzTx/>
                        <a:buFontTx/>
                        <a:buNone/>
                        <a:tabLst/>
                      </a:pPr>
                      <a:r>
                        <a:rPr kumimoji="1" lang="zh-CN" altLang="en-US"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或 </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mol</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 </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K</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10</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mol</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dm</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06590143"/>
                  </a:ext>
                </a:extLst>
              </a:tr>
              <a:tr h="800100">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dm</a:t>
                      </a:r>
                      <a:r>
                        <a:rPr kumimoji="1" lang="en-US" altLang="zh-CN" sz="3600" b="1" i="0" u="none" strike="noStrike" cap="none" normalizeH="0" baseline="30000">
                          <a:ln>
                            <a:noFill/>
                          </a:ln>
                          <a:solidFill>
                            <a:srgbClr val="0000FF"/>
                          </a:solidFill>
                          <a:effectLst/>
                          <a:latin typeface="Times New Roman" panose="02020603050405020304" pitchFamily="18" charset="0"/>
                          <a:ea typeface="宋体" panose="02010600030101010101" pitchFamily="2" charset="-122"/>
                        </a:rPr>
                        <a:t>3</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8314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dm</a:t>
                      </a:r>
                      <a:r>
                        <a:rPr kumimoji="1" lang="en-US" altLang="zh-CN" sz="3600" b="1" i="0" u="none" strike="noStrike" cap="none" normalizeH="0" baseline="30000">
                          <a:ln>
                            <a:noFill/>
                          </a:ln>
                          <a:solidFill>
                            <a:srgbClr val="0000FF"/>
                          </a:solidFill>
                          <a:effectLst/>
                          <a:latin typeface="Times New Roman" panose="02020603050405020304" pitchFamily="18" charset="0"/>
                          <a:ea typeface="宋体" panose="02010600030101010101" pitchFamily="2" charset="-122"/>
                        </a:rPr>
                        <a:t>3</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36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a:defRPr kumimoji="1" sz="28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000">
                          <a:solidFill>
                            <a:schemeClr val="tx1"/>
                          </a:solidFill>
                          <a:latin typeface="Times New Roman" panose="02020603050405020304" pitchFamily="18" charset="0"/>
                          <a:ea typeface="宋体" panose="02010600030101010101" pitchFamily="2" charset="-122"/>
                        </a:defRPr>
                      </a:lvl3pPr>
                      <a:lvl4pPr algn="l">
                        <a:defRPr kumimoji="1">
                          <a:solidFill>
                            <a:schemeClr val="tx1"/>
                          </a:solidFill>
                          <a:latin typeface="Times New Roman" panose="02020603050405020304" pitchFamily="18" charset="0"/>
                          <a:ea typeface="宋体" panose="02010600030101010101" pitchFamily="2" charset="-122"/>
                        </a:defRPr>
                      </a:lvl4pPr>
                      <a:lvl5pPr algn="l">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10000"/>
                        </a:lnSpc>
                        <a:spcBef>
                          <a:spcPct val="20000"/>
                        </a:spcBef>
                        <a:spcAft>
                          <a:spcPct val="0"/>
                        </a:spcAft>
                        <a:buClrTx/>
                        <a:buSzTx/>
                        <a:buFontTx/>
                        <a:buNone/>
                        <a:tabLst/>
                      </a:pP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a:t>
                      </a:r>
                      <a:r>
                        <a:rPr kumimoji="0" lang="en-US" altLang="zh-CN" sz="3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6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dm</a:t>
                      </a:r>
                      <a:r>
                        <a:rPr kumimoji="0" lang="en-US" altLang="zh-CN" sz="3600" b="1" i="0" u="none" strike="noStrike" cap="none" normalizeH="0" baseline="30000">
                          <a:ln>
                            <a:noFill/>
                          </a:ln>
                          <a:solidFill>
                            <a:srgbClr val="0000FF"/>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600" b="1" i="0" u="none" strike="noStrike" cap="none" normalizeH="0" baseline="30000">
                          <a:ln>
                            <a:noFill/>
                          </a:ln>
                          <a:solidFill>
                            <a:srgbClr val="0000FF"/>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0840204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17247"/>
                                        </p:tgtEl>
                                        <p:attrNameLst>
                                          <p:attrName>style.visibility</p:attrName>
                                        </p:attrNameLst>
                                      </p:cBhvr>
                                      <p:to>
                                        <p:strVal val="visible"/>
                                      </p:to>
                                    </p:set>
                                    <p:animEffect transition="in" filter="box(in)">
                                      <p:cBhvr>
                                        <p:cTn id="7" dur="500"/>
                                        <p:tgtEl>
                                          <p:spTgt spid="217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43EA5DE2-1746-467C-9A89-F37158D0F309}"/>
              </a:ext>
            </a:extLst>
          </p:cNvPr>
          <p:cNvSpPr>
            <a:spLocks noGrp="1"/>
          </p:cNvSpPr>
          <p:nvPr>
            <p:ph type="sldNum" sz="quarter" idx="12"/>
          </p:nvPr>
        </p:nvSpPr>
        <p:spPr/>
        <p:txBody>
          <a:bodyPr/>
          <a:lstStyle/>
          <a:p>
            <a:fld id="{7EC73AD9-DDB3-4049-BABC-430D2C174E87}" type="slidenum">
              <a:rPr lang="zh-CN" altLang="en-US"/>
              <a:pPr/>
              <a:t>39</a:t>
            </a:fld>
            <a:endParaRPr lang="en-US" altLang="zh-CN"/>
          </a:p>
        </p:txBody>
      </p:sp>
      <p:sp>
        <p:nvSpPr>
          <p:cNvPr id="180227" name="Rectangle 3">
            <a:extLst>
              <a:ext uri="{FF2B5EF4-FFF2-40B4-BE49-F238E27FC236}">
                <a16:creationId xmlns:a16="http://schemas.microsoft.com/office/drawing/2014/main" id="{D78EA210-422F-4B65-8BF0-6CC8348FB434}"/>
              </a:ext>
            </a:extLst>
          </p:cNvPr>
          <p:cNvSpPr>
            <a:spLocks noGrp="1" noChangeArrowheads="1"/>
          </p:cNvSpPr>
          <p:nvPr>
            <p:ph type="body" idx="4294967295"/>
          </p:nvPr>
        </p:nvSpPr>
        <p:spPr>
          <a:xfrm>
            <a:off x="250825" y="1557338"/>
            <a:ext cx="8640763" cy="4464050"/>
          </a:xfrm>
        </p:spPr>
        <p:txBody>
          <a:bodyPr/>
          <a:lstStyle/>
          <a:p>
            <a:pPr algn="just">
              <a:lnSpc>
                <a:spcPct val="130000"/>
              </a:lnSpc>
              <a:spcBef>
                <a:spcPct val="0"/>
              </a:spcBef>
            </a:pPr>
            <a:r>
              <a:rPr lang="zh-CN" altLang="en-US" sz="4000" b="1"/>
              <a:t>上述公式的重要意义在于：</a:t>
            </a:r>
            <a:endParaRPr lang="zh-CN" altLang="en-US" sz="4000" b="1">
              <a:solidFill>
                <a:srgbClr val="0000FF"/>
              </a:solidFill>
            </a:endParaRPr>
          </a:p>
          <a:p>
            <a:pPr algn="just">
              <a:lnSpc>
                <a:spcPct val="130000"/>
              </a:lnSpc>
              <a:spcBef>
                <a:spcPct val="0"/>
              </a:spcBef>
              <a:buFontTx/>
              <a:buNone/>
            </a:pPr>
            <a:r>
              <a:rPr lang="zh-CN" altLang="en-US" sz="4000" b="1">
                <a:solidFill>
                  <a:srgbClr val="0000FF"/>
                </a:solidFill>
              </a:rPr>
              <a:t>         一定温度下，稀溶液的渗透压只取决于单位体积溶液或单位质量溶剂中所含溶质的质点数目，而与溶质本性无关。</a:t>
            </a:r>
            <a:endParaRPr lang="zh-CN" altLang="en-US" sz="4000">
              <a:solidFill>
                <a:srgbClr val="0000FF"/>
              </a:solidFill>
            </a:endParaRPr>
          </a:p>
        </p:txBody>
      </p:sp>
      <p:graphicFrame>
        <p:nvGraphicFramePr>
          <p:cNvPr id="180232" name="Object 8">
            <a:extLst>
              <a:ext uri="{FF2B5EF4-FFF2-40B4-BE49-F238E27FC236}">
                <a16:creationId xmlns:a16="http://schemas.microsoft.com/office/drawing/2014/main" id="{B46FE0D5-E439-4E7E-B9B2-FB947523048A}"/>
              </a:ext>
            </a:extLst>
          </p:cNvPr>
          <p:cNvGraphicFramePr>
            <a:graphicFrameLocks noChangeAspect="1"/>
          </p:cNvGraphicFramePr>
          <p:nvPr>
            <p:ph sz="half" idx="2"/>
          </p:nvPr>
        </p:nvGraphicFramePr>
        <p:xfrm>
          <a:off x="1258888" y="404813"/>
          <a:ext cx="5902325" cy="995362"/>
        </p:xfrm>
        <a:graphic>
          <a:graphicData uri="http://schemas.openxmlformats.org/presentationml/2006/ole">
            <mc:AlternateContent xmlns:mc="http://schemas.openxmlformats.org/markup-compatibility/2006">
              <mc:Choice xmlns:v="urn:schemas-microsoft-com:vml" Requires="v">
                <p:oleObj spid="_x0000_s180233" name="公式" r:id="rId3" imgW="1054080" imgH="177480" progId="Equation.3">
                  <p:embed/>
                </p:oleObj>
              </mc:Choice>
              <mc:Fallback>
                <p:oleObj name="公式" r:id="rId3" imgW="1054080" imgH="17748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4813"/>
                        <a:ext cx="5902325" cy="99536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checkerboard(across)">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checkerboard(across)">
                                      <p:cBhvr>
                                        <p:cTn id="12" dur="500"/>
                                        <p:tgtEl>
                                          <p:spTgt spid="180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8A047773-7CC5-4027-9469-B2137F31FF71}"/>
              </a:ext>
            </a:extLst>
          </p:cNvPr>
          <p:cNvSpPr>
            <a:spLocks noGrp="1"/>
          </p:cNvSpPr>
          <p:nvPr>
            <p:ph type="sldNum" sz="quarter" idx="12"/>
          </p:nvPr>
        </p:nvSpPr>
        <p:spPr/>
        <p:txBody>
          <a:bodyPr/>
          <a:lstStyle/>
          <a:p>
            <a:fld id="{B87A4E3E-31D2-4A90-9DAD-B368352D3579}" type="slidenum">
              <a:rPr lang="zh-CN" altLang="en-US"/>
              <a:pPr/>
              <a:t>4</a:t>
            </a:fld>
            <a:endParaRPr lang="en-US" altLang="zh-CN"/>
          </a:p>
        </p:txBody>
      </p:sp>
      <p:sp>
        <p:nvSpPr>
          <p:cNvPr id="386050" name="Text Box 2">
            <a:extLst>
              <a:ext uri="{FF2B5EF4-FFF2-40B4-BE49-F238E27FC236}">
                <a16:creationId xmlns:a16="http://schemas.microsoft.com/office/drawing/2014/main" id="{AA096F48-72BF-4C00-ACE5-7FFAD2024790}"/>
              </a:ext>
            </a:extLst>
          </p:cNvPr>
          <p:cNvSpPr txBox="1">
            <a:spLocks noChangeArrowheads="1"/>
          </p:cNvSpPr>
          <p:nvPr/>
        </p:nvSpPr>
        <p:spPr bwMode="auto">
          <a:xfrm>
            <a:off x="304800" y="333375"/>
            <a:ext cx="70040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50000"/>
              </a:spcBef>
              <a:buFontTx/>
              <a:buNone/>
            </a:pPr>
            <a:r>
              <a:rPr lang="en-US" altLang="zh-CN" sz="4400" u="none"/>
              <a:t>3.1.1 </a:t>
            </a:r>
            <a:r>
              <a:rPr lang="zh-CN" altLang="en-US" sz="4400" u="none"/>
              <a:t>溶液浓度的表示方法</a:t>
            </a:r>
          </a:p>
        </p:txBody>
      </p:sp>
      <p:sp>
        <p:nvSpPr>
          <p:cNvPr id="386051" name="Text Box 3">
            <a:extLst>
              <a:ext uri="{FF2B5EF4-FFF2-40B4-BE49-F238E27FC236}">
                <a16:creationId xmlns:a16="http://schemas.microsoft.com/office/drawing/2014/main" id="{C3BCA94C-6E52-4CF8-8BF6-658C52BBB2B8}"/>
              </a:ext>
            </a:extLst>
          </p:cNvPr>
          <p:cNvSpPr txBox="1">
            <a:spLocks noChangeArrowheads="1"/>
          </p:cNvSpPr>
          <p:nvPr/>
        </p:nvSpPr>
        <p:spPr bwMode="auto">
          <a:xfrm>
            <a:off x="323850" y="1484313"/>
            <a:ext cx="8137525"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buFontTx/>
              <a:buNone/>
            </a:pPr>
            <a:r>
              <a:rPr lang="zh-CN" altLang="en-US" sz="4400" u="none">
                <a:solidFill>
                  <a:schemeClr val="accent2"/>
                </a:solidFill>
              </a:rPr>
              <a:t>溶液的浓度</a:t>
            </a:r>
            <a:r>
              <a:rPr lang="zh-CN" altLang="en-US" sz="4400" u="none"/>
              <a:t>：在一定量溶液或溶剂</a:t>
            </a:r>
            <a:r>
              <a:rPr lang="en-US" altLang="zh-CN" sz="4400" u="none"/>
              <a:t>(</a:t>
            </a:r>
            <a:r>
              <a:rPr lang="zh-CN" altLang="en-US" sz="4400" u="none"/>
              <a:t>物质</a:t>
            </a:r>
            <a:r>
              <a:rPr lang="en-US" altLang="zh-CN" sz="4400" u="none"/>
              <a:t>A)</a:t>
            </a:r>
            <a:r>
              <a:rPr lang="zh-CN" altLang="en-US" sz="4400" u="none"/>
              <a:t>中所溶解溶质</a:t>
            </a:r>
            <a:r>
              <a:rPr lang="en-US" altLang="zh-CN" sz="4400" u="none"/>
              <a:t>(</a:t>
            </a:r>
            <a:r>
              <a:rPr lang="zh-CN" altLang="en-US" sz="4400" u="none"/>
              <a:t>物质</a:t>
            </a:r>
            <a:r>
              <a:rPr lang="en-US" altLang="zh-CN" sz="4400" u="none"/>
              <a:t>B)</a:t>
            </a:r>
            <a:r>
              <a:rPr lang="zh-CN" altLang="en-US" sz="4400" u="none"/>
              <a:t>的量称为溶液的浓度。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6051"/>
                                        </p:tgtEl>
                                        <p:attrNameLst>
                                          <p:attrName>style.visibility</p:attrName>
                                        </p:attrNameLst>
                                      </p:cBhvr>
                                      <p:to>
                                        <p:strVal val="visible"/>
                                      </p:to>
                                    </p:set>
                                    <p:animEffect transition="in" filter="blinds(horizontal)">
                                      <p:cBhvr>
                                        <p:cTn id="7" dur="500"/>
                                        <p:tgtEl>
                                          <p:spTgt spid="386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07BFDA5B-96BD-49E4-80AC-971AD957583E}"/>
              </a:ext>
            </a:extLst>
          </p:cNvPr>
          <p:cNvSpPr>
            <a:spLocks noGrp="1"/>
          </p:cNvSpPr>
          <p:nvPr>
            <p:ph type="sldNum" sz="quarter" idx="12"/>
          </p:nvPr>
        </p:nvSpPr>
        <p:spPr/>
        <p:txBody>
          <a:bodyPr/>
          <a:lstStyle/>
          <a:p>
            <a:fld id="{D4EBF7BD-CD7B-4A46-B965-46EE5D8EC83D}" type="slidenum">
              <a:rPr lang="zh-CN" altLang="en-US"/>
              <a:pPr/>
              <a:t>40</a:t>
            </a:fld>
            <a:endParaRPr lang="en-US" altLang="zh-CN"/>
          </a:p>
        </p:txBody>
      </p:sp>
      <p:sp>
        <p:nvSpPr>
          <p:cNvPr id="57348" name="Rectangle 4">
            <a:extLst>
              <a:ext uri="{FF2B5EF4-FFF2-40B4-BE49-F238E27FC236}">
                <a16:creationId xmlns:a16="http://schemas.microsoft.com/office/drawing/2014/main" id="{49E56AB0-0A9E-4A1B-91D4-D4F8E1211B18}"/>
              </a:ext>
            </a:extLst>
          </p:cNvPr>
          <p:cNvSpPr>
            <a:spLocks noChangeArrowheads="1"/>
          </p:cNvSpPr>
          <p:nvPr/>
        </p:nvSpPr>
        <p:spPr bwMode="auto">
          <a:xfrm>
            <a:off x="323850" y="2997200"/>
            <a:ext cx="85693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62038" indent="-3429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584325" indent="-3429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106613" indent="-3429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628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30861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5433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0005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457700" indent="-3429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buFontTx/>
              <a:buNone/>
            </a:pPr>
            <a:r>
              <a:rPr kumimoji="0" lang="zh-CN" altLang="en-US" sz="4400" u="none">
                <a:ea typeface="楷体_GB2312" pitchFamily="49" charset="-122"/>
              </a:rPr>
              <a:t>虽然从形式上看，溶液的渗透压与理想气体状态方程式十分相似，但两种压强</a:t>
            </a:r>
            <a:r>
              <a:rPr kumimoji="0" lang="en-US" altLang="zh-CN" sz="4400" u="none">
                <a:ea typeface="楷体_GB2312" pitchFamily="49" charset="-122"/>
              </a:rPr>
              <a:t>(</a:t>
            </a:r>
            <a:r>
              <a:rPr kumimoji="0" lang="en-US" altLang="zh-CN" sz="4400" i="1" u="none">
                <a:ea typeface="楷体_GB2312" pitchFamily="49" charset="-122"/>
                <a:sym typeface="Symbol" panose="05050102010706020507" pitchFamily="18" charset="2"/>
              </a:rPr>
              <a:t> </a:t>
            </a:r>
            <a:r>
              <a:rPr kumimoji="0" lang="zh-CN" altLang="en-US" sz="4400" u="none">
                <a:ea typeface="楷体_GB2312" pitchFamily="49" charset="-122"/>
              </a:rPr>
              <a:t>和 </a:t>
            </a:r>
            <a:r>
              <a:rPr kumimoji="0" lang="en-US" altLang="zh-CN" sz="4400" i="1" u="none">
                <a:ea typeface="楷体_GB2312" pitchFamily="49" charset="-122"/>
              </a:rPr>
              <a:t>p</a:t>
            </a:r>
            <a:r>
              <a:rPr kumimoji="0" lang="en-US" altLang="zh-CN" sz="4400" u="none">
                <a:ea typeface="楷体_GB2312" pitchFamily="49" charset="-122"/>
              </a:rPr>
              <a:t>)</a:t>
            </a:r>
            <a:r>
              <a:rPr kumimoji="0" lang="zh-CN" altLang="en-US" sz="4400" u="none">
                <a:solidFill>
                  <a:srgbClr val="6600CC"/>
                </a:solidFill>
                <a:ea typeface="楷体_GB2312" pitchFamily="49" charset="-122"/>
              </a:rPr>
              <a:t>产生的原因</a:t>
            </a:r>
            <a:r>
              <a:rPr kumimoji="0" lang="zh-CN" altLang="en-US" sz="4400" u="none">
                <a:ea typeface="楷体_GB2312" pitchFamily="49" charset="-122"/>
              </a:rPr>
              <a:t>完全不同。</a:t>
            </a:r>
            <a:r>
              <a:rPr lang="zh-CN" altLang="en-US" sz="4400" u="none">
                <a:ea typeface="楷体_GB2312" pitchFamily="49" charset="-122"/>
              </a:rPr>
              <a:t>　</a:t>
            </a:r>
            <a:r>
              <a:rPr kumimoji="0" lang="zh-CN" altLang="en-US" sz="4400" u="none"/>
              <a:t>　</a:t>
            </a:r>
          </a:p>
        </p:txBody>
      </p:sp>
      <p:sp>
        <p:nvSpPr>
          <p:cNvPr id="57349" name="Text Box 5">
            <a:extLst>
              <a:ext uri="{FF2B5EF4-FFF2-40B4-BE49-F238E27FC236}">
                <a16:creationId xmlns:a16="http://schemas.microsoft.com/office/drawing/2014/main" id="{6F310034-377F-4F02-B089-6A8189EFE635}"/>
              </a:ext>
            </a:extLst>
          </p:cNvPr>
          <p:cNvSpPr txBox="1">
            <a:spLocks noChangeArrowheads="1"/>
          </p:cNvSpPr>
          <p:nvPr/>
        </p:nvSpPr>
        <p:spPr bwMode="auto">
          <a:xfrm>
            <a:off x="323850" y="1196975"/>
            <a:ext cx="8281988" cy="163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sz="4400" u="none">
                <a:solidFill>
                  <a:srgbClr val="0000FF"/>
                </a:solidFill>
                <a:sym typeface="Symbol" panose="05050102010706020507" pitchFamily="18" charset="2"/>
              </a:rPr>
              <a:t>范特霍夫方程：       </a:t>
            </a:r>
            <a:r>
              <a:rPr lang="zh-CN" altLang="en-US" sz="4400" i="1" u="none">
                <a:solidFill>
                  <a:srgbClr val="0000FF"/>
                </a:solidFill>
                <a:sym typeface="Symbol" panose="05050102010706020507" pitchFamily="18" charset="2"/>
              </a:rPr>
              <a:t></a:t>
            </a:r>
            <a:r>
              <a:rPr lang="en-US" altLang="zh-CN" sz="4400" i="1" u="none">
                <a:solidFill>
                  <a:srgbClr val="0000FF"/>
                </a:solidFill>
                <a:sym typeface="Symbol" panose="05050102010706020507" pitchFamily="18" charset="2"/>
              </a:rPr>
              <a:t>V </a:t>
            </a:r>
            <a:r>
              <a:rPr lang="en-US" altLang="zh-CN" sz="4400" u="none">
                <a:solidFill>
                  <a:srgbClr val="0000FF"/>
                </a:solidFill>
                <a:sym typeface="Symbol" panose="05050102010706020507" pitchFamily="18" charset="2"/>
              </a:rPr>
              <a:t>=</a:t>
            </a:r>
            <a:r>
              <a:rPr lang="en-US" altLang="zh-CN" sz="4400" i="1" u="none">
                <a:solidFill>
                  <a:srgbClr val="0000FF"/>
                </a:solidFill>
                <a:sym typeface="Symbol" panose="05050102010706020507" pitchFamily="18" charset="2"/>
              </a:rPr>
              <a:t> nRT</a:t>
            </a:r>
          </a:p>
          <a:p>
            <a:pPr>
              <a:lnSpc>
                <a:spcPct val="90000"/>
              </a:lnSpc>
              <a:spcBef>
                <a:spcPct val="50000"/>
              </a:spcBef>
              <a:buFontTx/>
              <a:buNone/>
            </a:pPr>
            <a:r>
              <a:rPr lang="zh-CN" altLang="en-US" sz="4400" u="none">
                <a:solidFill>
                  <a:srgbClr val="0000FF"/>
                </a:solidFill>
                <a:sym typeface="Symbol" panose="05050102010706020507" pitchFamily="18" charset="2"/>
              </a:rPr>
              <a:t>理想气体状态方程：</a:t>
            </a:r>
            <a:r>
              <a:rPr lang="en-US" altLang="zh-CN" sz="4400" i="1" u="none">
                <a:solidFill>
                  <a:srgbClr val="0000FF"/>
                </a:solidFill>
                <a:sym typeface="Symbol" panose="05050102010706020507" pitchFamily="18" charset="2"/>
              </a:rPr>
              <a:t>pV </a:t>
            </a:r>
            <a:r>
              <a:rPr lang="en-US" altLang="zh-CN" sz="4400" u="none">
                <a:solidFill>
                  <a:srgbClr val="0000FF"/>
                </a:solidFill>
                <a:sym typeface="Symbol" panose="05050102010706020507" pitchFamily="18" charset="2"/>
              </a:rPr>
              <a:t>=</a:t>
            </a:r>
            <a:r>
              <a:rPr lang="en-US" altLang="zh-CN" sz="4400" i="1" u="none">
                <a:solidFill>
                  <a:srgbClr val="0000FF"/>
                </a:solidFill>
                <a:sym typeface="Symbol" panose="05050102010706020507" pitchFamily="18" charset="2"/>
              </a:rPr>
              <a:t> nRT</a:t>
            </a:r>
          </a:p>
        </p:txBody>
      </p:sp>
      <p:sp>
        <p:nvSpPr>
          <p:cNvPr id="57350" name="Text Box 6">
            <a:extLst>
              <a:ext uri="{FF2B5EF4-FFF2-40B4-BE49-F238E27FC236}">
                <a16:creationId xmlns:a16="http://schemas.microsoft.com/office/drawing/2014/main" id="{B5795D6F-064D-4C92-B0B7-0FB0CA333DF6}"/>
              </a:ext>
            </a:extLst>
          </p:cNvPr>
          <p:cNvSpPr txBox="1">
            <a:spLocks noChangeArrowheads="1"/>
          </p:cNvSpPr>
          <p:nvPr/>
        </p:nvSpPr>
        <p:spPr bwMode="auto">
          <a:xfrm>
            <a:off x="395288" y="260350"/>
            <a:ext cx="828198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buFontTx/>
              <a:buNone/>
            </a:pPr>
            <a:r>
              <a:rPr lang="zh-CN" altLang="en-US" sz="4400" u="none">
                <a:sym typeface="Symbol" panose="05050102010706020507" pitchFamily="18" charset="2"/>
              </a:rPr>
              <a:t>渗透压与气体压强的比较</a:t>
            </a:r>
            <a:endParaRPr lang="en-US" altLang="zh-CN" sz="4400" i="1" u="none">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blinds(horizontal)">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8">
                                            <p:txEl>
                                              <p:pRg st="0" end="0"/>
                                            </p:txEl>
                                          </p:spTgt>
                                        </p:tgtEl>
                                        <p:attrNameLst>
                                          <p:attrName>style.visibility</p:attrName>
                                        </p:attrNameLst>
                                      </p:cBhvr>
                                      <p:to>
                                        <p:strVal val="visible"/>
                                      </p:to>
                                    </p:set>
                                    <p:animEffect transition="in" filter="blinds(horizontal)">
                                      <p:cBhvr>
                                        <p:cTn id="12" dur="500"/>
                                        <p:tgtEl>
                                          <p:spTgt spid="57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AA95780-298D-4AAE-AA13-767F60288AFE}"/>
              </a:ext>
            </a:extLst>
          </p:cNvPr>
          <p:cNvSpPr>
            <a:spLocks noGrp="1"/>
          </p:cNvSpPr>
          <p:nvPr>
            <p:ph type="sldNum" sz="quarter" idx="12"/>
          </p:nvPr>
        </p:nvSpPr>
        <p:spPr/>
        <p:txBody>
          <a:bodyPr/>
          <a:lstStyle/>
          <a:p>
            <a:fld id="{6805F1E4-1214-45DD-B24A-ACE17DA7F836}" type="slidenum">
              <a:rPr lang="zh-CN" altLang="en-US"/>
              <a:pPr/>
              <a:t>41</a:t>
            </a:fld>
            <a:endParaRPr lang="en-US" altLang="zh-CN"/>
          </a:p>
        </p:txBody>
      </p:sp>
      <p:sp>
        <p:nvSpPr>
          <p:cNvPr id="369667" name="Rectangle 3">
            <a:extLst>
              <a:ext uri="{FF2B5EF4-FFF2-40B4-BE49-F238E27FC236}">
                <a16:creationId xmlns:a16="http://schemas.microsoft.com/office/drawing/2014/main" id="{29F3A12E-E8AD-4929-9A4D-B56615589475}"/>
              </a:ext>
            </a:extLst>
          </p:cNvPr>
          <p:cNvSpPr>
            <a:spLocks noGrp="1" noChangeArrowheads="1"/>
          </p:cNvSpPr>
          <p:nvPr>
            <p:ph type="body" idx="1"/>
          </p:nvPr>
        </p:nvSpPr>
        <p:spPr>
          <a:xfrm>
            <a:off x="250825" y="404813"/>
            <a:ext cx="8424863" cy="6121400"/>
          </a:xfrm>
        </p:spPr>
        <p:txBody>
          <a:bodyPr/>
          <a:lstStyle/>
          <a:p>
            <a:pPr>
              <a:lnSpc>
                <a:spcPct val="120000"/>
              </a:lnSpc>
            </a:pPr>
            <a:r>
              <a:rPr lang="zh-CN" altLang="en-US" sz="4000" b="1"/>
              <a:t>气体压强是由于它的分子碰撞器壁而产生，而溶液的</a:t>
            </a:r>
            <a:r>
              <a:rPr kumimoji="0" lang="zh-CN" altLang="en-US" sz="4000" b="1"/>
              <a:t>渗透压</a:t>
            </a:r>
            <a:r>
              <a:rPr lang="zh-CN" altLang="en-US" sz="4000" b="1"/>
              <a:t>并不是溶质分子运动的直接结果，而是溶剂分子在半透膜两边运动所致。</a:t>
            </a:r>
          </a:p>
          <a:p>
            <a:pPr>
              <a:lnSpc>
                <a:spcPct val="120000"/>
              </a:lnSpc>
            </a:pPr>
            <a:r>
              <a:rPr lang="zh-CN" altLang="en-US" sz="4000" b="1">
                <a:solidFill>
                  <a:srgbClr val="0000FF"/>
                </a:solidFill>
              </a:rPr>
              <a:t>渗透压只有在半透膜两侧分别存在溶液和溶剂（或两边浓度不同的溶液）时才能表现出来。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7" dur="500"/>
                                        <p:tgtEl>
                                          <p:spTgt spid="369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2088F9D-EA0F-4155-86FC-67B8D6ECBF5F}"/>
              </a:ext>
            </a:extLst>
          </p:cNvPr>
          <p:cNvSpPr>
            <a:spLocks noGrp="1"/>
          </p:cNvSpPr>
          <p:nvPr>
            <p:ph type="sldNum" sz="quarter" idx="12"/>
          </p:nvPr>
        </p:nvSpPr>
        <p:spPr/>
        <p:txBody>
          <a:bodyPr/>
          <a:lstStyle/>
          <a:p>
            <a:fld id="{1B3B9D39-1C12-44FC-A62C-664E6D38E553}" type="slidenum">
              <a:rPr lang="zh-CN" altLang="en-US"/>
              <a:pPr/>
              <a:t>42</a:t>
            </a:fld>
            <a:endParaRPr lang="en-US" altLang="zh-CN"/>
          </a:p>
        </p:txBody>
      </p:sp>
      <p:grpSp>
        <p:nvGrpSpPr>
          <p:cNvPr id="392195" name="Group 3">
            <a:extLst>
              <a:ext uri="{FF2B5EF4-FFF2-40B4-BE49-F238E27FC236}">
                <a16:creationId xmlns:a16="http://schemas.microsoft.com/office/drawing/2014/main" id="{653E1F74-63A6-40D4-99F8-AD9D3D296B40}"/>
              </a:ext>
            </a:extLst>
          </p:cNvPr>
          <p:cNvGrpSpPr>
            <a:grpSpLocks/>
          </p:cNvGrpSpPr>
          <p:nvPr/>
        </p:nvGrpSpPr>
        <p:grpSpPr bwMode="auto">
          <a:xfrm>
            <a:off x="250825" y="260350"/>
            <a:ext cx="8497888" cy="4954588"/>
            <a:chOff x="249" y="799"/>
            <a:chExt cx="5353" cy="3121"/>
          </a:xfrm>
        </p:grpSpPr>
        <p:sp>
          <p:nvSpPr>
            <p:cNvPr id="392196" name="Text Box 4">
              <a:extLst>
                <a:ext uri="{FF2B5EF4-FFF2-40B4-BE49-F238E27FC236}">
                  <a16:creationId xmlns:a16="http://schemas.microsoft.com/office/drawing/2014/main" id="{23EB9147-F6A0-4596-BB1E-6B2D58E027CC}"/>
                </a:ext>
              </a:extLst>
            </p:cNvPr>
            <p:cNvSpPr txBox="1">
              <a:spLocks noChangeArrowheads="1"/>
            </p:cNvSpPr>
            <p:nvPr/>
          </p:nvSpPr>
          <p:spPr bwMode="auto">
            <a:xfrm>
              <a:off x="249" y="799"/>
              <a:ext cx="5353" cy="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FontTx/>
                <a:buNone/>
              </a:pPr>
              <a:r>
                <a:rPr lang="zh-CN" altLang="en-US" sz="4400" u="none"/>
                <a:t>例</a:t>
              </a:r>
              <a:r>
                <a:rPr lang="en-US" altLang="zh-CN" sz="4400" u="none"/>
                <a:t>3.2 </a:t>
              </a:r>
              <a:r>
                <a:rPr lang="zh-CN" altLang="en-US" sz="4400" u="none"/>
                <a:t>有一种蛋白质，估计它的摩尔质量在15000 </a:t>
              </a:r>
              <a:r>
                <a:rPr lang="en-US" altLang="zh-CN" sz="4400" u="none"/>
                <a:t>g</a:t>
              </a:r>
              <a:r>
                <a:rPr lang="en-US" altLang="zh-CN" sz="4400" u="none">
                  <a:cs typeface="Times New Roman" panose="02020603050405020304" pitchFamily="18" charset="0"/>
                </a:rPr>
                <a:t>•</a:t>
              </a:r>
              <a:r>
                <a:rPr lang="en-US" altLang="zh-CN" sz="4400" u="none"/>
                <a:t>mol</a:t>
              </a:r>
              <a:r>
                <a:rPr lang="en-US" altLang="zh-CN" sz="4400" u="none" baseline="30000">
                  <a:sym typeface="Symbol" panose="05050102010706020507" pitchFamily="18" charset="2"/>
                </a:rPr>
                <a:t></a:t>
              </a:r>
              <a:r>
                <a:rPr lang="en-US" altLang="zh-CN" sz="4400" u="none" baseline="30000"/>
                <a:t>1</a:t>
              </a:r>
              <a:r>
                <a:rPr lang="en-US" altLang="zh-CN" sz="4400" u="none"/>
                <a:t> </a:t>
              </a:r>
              <a:r>
                <a:rPr lang="zh-CN" altLang="en-US" sz="4400" u="none"/>
                <a:t>左右。如果在20 </a:t>
              </a:r>
              <a:r>
                <a:rPr lang="en-US" altLang="zh-CN" sz="4400" u="none" baseline="30000"/>
                <a:t>o</a:t>
              </a:r>
              <a:r>
                <a:rPr lang="en-US" altLang="zh-CN" sz="4400" u="none"/>
                <a:t>C</a:t>
              </a:r>
              <a:r>
                <a:rPr lang="zh-CN" altLang="en-US" sz="4400" u="none"/>
                <a:t>时，取1.00 </a:t>
              </a:r>
              <a:r>
                <a:rPr lang="en-US" altLang="zh-CN" sz="4400" u="none"/>
                <a:t>g </a:t>
              </a:r>
              <a:r>
                <a:rPr lang="zh-CN" altLang="en-US" sz="4400" u="none"/>
                <a:t>样品溶于100 </a:t>
              </a:r>
              <a:r>
                <a:rPr lang="en-US" altLang="zh-CN" sz="4400" u="none"/>
                <a:t>g </a:t>
              </a:r>
              <a:r>
                <a:rPr lang="zh-CN" altLang="en-US" sz="4400" u="none"/>
                <a:t>水中，试问利用哪一种依数性来测定摩尔质量好一些？</a:t>
              </a:r>
            </a:p>
          </p:txBody>
        </p:sp>
        <p:sp>
          <p:nvSpPr>
            <p:cNvPr id="392197" name="Text Box 5">
              <a:extLst>
                <a:ext uri="{FF2B5EF4-FFF2-40B4-BE49-F238E27FC236}">
                  <a16:creationId xmlns:a16="http://schemas.microsoft.com/office/drawing/2014/main" id="{9D890934-6842-4239-B0FD-A4C0203E1DBC}"/>
                </a:ext>
              </a:extLst>
            </p:cNvPr>
            <p:cNvSpPr txBox="1">
              <a:spLocks noChangeArrowheads="1"/>
            </p:cNvSpPr>
            <p:nvPr/>
          </p:nvSpPr>
          <p:spPr bwMode="auto">
            <a:xfrm>
              <a:off x="431" y="3067"/>
              <a:ext cx="4173" cy="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sz="3600" u="none">
                  <a:ea typeface="宋体" panose="02010600030101010101" pitchFamily="2" charset="-122"/>
                </a:rPr>
                <a:t>已知</a:t>
              </a:r>
              <a:r>
                <a:rPr lang="en-US" altLang="zh-CN" sz="3600" u="none">
                  <a:ea typeface="宋体" panose="02010600030101010101" pitchFamily="2" charset="-122"/>
                </a:rPr>
                <a:t>: H</a:t>
              </a:r>
              <a:r>
                <a:rPr lang="en-US" altLang="zh-CN" sz="3600" u="none" baseline="-25000">
                  <a:ea typeface="宋体" panose="02010600030101010101" pitchFamily="2" charset="-122"/>
                </a:rPr>
                <a:t>2</a:t>
              </a:r>
              <a:r>
                <a:rPr lang="en-US" altLang="zh-CN" sz="3600" u="none">
                  <a:ea typeface="宋体" panose="02010600030101010101" pitchFamily="2" charset="-122"/>
                </a:rPr>
                <a:t>O </a:t>
              </a:r>
              <a:r>
                <a:rPr lang="en-US" altLang="zh-CN" sz="3600" i="1" u="none">
                  <a:ea typeface="宋体" panose="02010600030101010101" pitchFamily="2" charset="-122"/>
                </a:rPr>
                <a:t>k</a:t>
              </a:r>
              <a:r>
                <a:rPr lang="en-US" altLang="zh-CN" sz="3600" u="none" baseline="-30000">
                  <a:ea typeface="宋体" panose="02010600030101010101" pitchFamily="2" charset="-122"/>
                </a:rPr>
                <a:t>b</a:t>
              </a:r>
              <a:r>
                <a:rPr lang="en-US" altLang="zh-CN" sz="3600" u="none">
                  <a:ea typeface="宋体" panose="02010600030101010101" pitchFamily="2" charset="-122"/>
                </a:rPr>
                <a:t>= 0.512 K</a:t>
              </a:r>
              <a:r>
                <a:rPr lang="en-US" altLang="zh-CN" sz="3600" u="none">
                  <a:ea typeface="宋体" panose="02010600030101010101" pitchFamily="2" charset="-122"/>
                  <a:cs typeface="Times New Roman" panose="02020603050405020304" pitchFamily="18" charset="0"/>
                </a:rPr>
                <a:t>•</a:t>
              </a:r>
              <a:r>
                <a:rPr lang="en-US" altLang="zh-CN" sz="3600" u="none">
                  <a:ea typeface="宋体" panose="02010600030101010101" pitchFamily="2" charset="-122"/>
                </a:rPr>
                <a:t>kg</a:t>
              </a:r>
              <a:r>
                <a:rPr lang="en-US" altLang="zh-CN" sz="3600" u="none">
                  <a:ea typeface="宋体" panose="02010600030101010101" pitchFamily="2" charset="-122"/>
                  <a:cs typeface="Times New Roman" panose="02020603050405020304" pitchFamily="18" charset="0"/>
                </a:rPr>
                <a:t>•</a:t>
              </a:r>
              <a:r>
                <a:rPr lang="en-US" altLang="zh-CN" sz="3600" u="none">
                  <a:ea typeface="宋体" panose="02010600030101010101" pitchFamily="2" charset="-122"/>
                </a:rPr>
                <a:t>mol</a:t>
              </a:r>
              <a:r>
                <a:rPr lang="en-US" altLang="zh-CN" sz="3600" u="none" baseline="30000">
                  <a:ea typeface="宋体" panose="02010600030101010101" pitchFamily="2" charset="-122"/>
                  <a:sym typeface="Symbol" panose="05050102010706020507" pitchFamily="18" charset="2"/>
                </a:rPr>
                <a:t></a:t>
              </a:r>
              <a:r>
                <a:rPr lang="en-US" altLang="zh-CN" sz="3600" u="none" baseline="30000">
                  <a:ea typeface="宋体" panose="02010600030101010101" pitchFamily="2" charset="-122"/>
                </a:rPr>
                <a:t>1</a:t>
              </a:r>
              <a:r>
                <a:rPr lang="en-US" altLang="zh-CN" sz="3600" u="none">
                  <a:ea typeface="宋体" panose="02010600030101010101" pitchFamily="2" charset="-122"/>
                </a:rPr>
                <a:t>;</a:t>
              </a:r>
            </a:p>
            <a:p>
              <a:pPr>
                <a:lnSpc>
                  <a:spcPct val="90000"/>
                </a:lnSpc>
                <a:spcBef>
                  <a:spcPct val="50000"/>
                </a:spcBef>
                <a:buFontTx/>
                <a:buNone/>
              </a:pPr>
              <a:r>
                <a:rPr lang="en-US" altLang="zh-CN" sz="3600" u="none">
                  <a:ea typeface="宋体" panose="02010600030101010101" pitchFamily="2" charset="-122"/>
                </a:rPr>
                <a:t>                   </a:t>
              </a:r>
              <a:r>
                <a:rPr lang="en-US" altLang="zh-CN" sz="3600" i="1" u="none">
                  <a:ea typeface="宋体" panose="02010600030101010101" pitchFamily="2" charset="-122"/>
                </a:rPr>
                <a:t>k</a:t>
              </a:r>
              <a:r>
                <a:rPr lang="en-US" altLang="zh-CN" sz="3600" u="none" baseline="-30000">
                  <a:ea typeface="宋体" panose="02010600030101010101" pitchFamily="2" charset="-122"/>
                </a:rPr>
                <a:t>f</a:t>
              </a:r>
              <a:r>
                <a:rPr lang="en-US" altLang="zh-CN" sz="3600" u="none">
                  <a:ea typeface="宋体" panose="02010600030101010101" pitchFamily="2" charset="-122"/>
                </a:rPr>
                <a:t> = 1.86 K</a:t>
              </a:r>
              <a:r>
                <a:rPr lang="en-US" altLang="zh-CN" sz="3600" u="none">
                  <a:ea typeface="宋体" panose="02010600030101010101" pitchFamily="2" charset="-122"/>
                  <a:cs typeface="Times New Roman" panose="02020603050405020304" pitchFamily="18" charset="0"/>
                </a:rPr>
                <a:t>•</a:t>
              </a:r>
              <a:r>
                <a:rPr lang="en-US" altLang="zh-CN" sz="3600" u="none">
                  <a:ea typeface="宋体" panose="02010600030101010101" pitchFamily="2" charset="-122"/>
                </a:rPr>
                <a:t>kg</a:t>
              </a:r>
              <a:r>
                <a:rPr lang="en-US" altLang="zh-CN" sz="3600" u="none">
                  <a:ea typeface="宋体" panose="02010600030101010101" pitchFamily="2" charset="-122"/>
                  <a:cs typeface="Times New Roman" panose="02020603050405020304" pitchFamily="18" charset="0"/>
                </a:rPr>
                <a:t>•</a:t>
              </a:r>
              <a:r>
                <a:rPr lang="en-US" altLang="zh-CN" sz="3600" u="none">
                  <a:ea typeface="宋体" panose="02010600030101010101" pitchFamily="2" charset="-122"/>
                </a:rPr>
                <a:t>mol</a:t>
              </a:r>
              <a:r>
                <a:rPr lang="en-US" altLang="zh-CN" sz="3600" u="none" baseline="30000">
                  <a:ea typeface="宋体" panose="02010600030101010101" pitchFamily="2" charset="-122"/>
                  <a:sym typeface="Symbol" panose="05050102010706020507" pitchFamily="18" charset="2"/>
                </a:rPr>
                <a:t></a:t>
              </a:r>
              <a:r>
                <a:rPr lang="en-US" altLang="zh-CN" sz="3600" u="none" baseline="30000">
                  <a:ea typeface="宋体" panose="02010600030101010101" pitchFamily="2" charset="-122"/>
                </a:rPr>
                <a:t>1</a:t>
              </a:r>
              <a:r>
                <a:rPr lang="en-US" altLang="zh-CN" sz="3600" u="none">
                  <a:ea typeface="宋体" panose="02010600030101010101" pitchFamily="2" charset="-122"/>
                </a:rPr>
                <a:t>.</a:t>
              </a:r>
              <a:endParaRPr lang="zh-CN" altLang="en-US" sz="3600" u="none">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gtEl>
                                        <p:attrNameLst>
                                          <p:attrName>style.visibility</p:attrName>
                                        </p:attrNameLst>
                                      </p:cBhvr>
                                      <p:to>
                                        <p:strVal val="visible"/>
                                      </p:to>
                                    </p:set>
                                    <p:animEffect transition="in" filter="blinds(horizontal)">
                                      <p:cBhvr>
                                        <p:cTn id="7" dur="500"/>
                                        <p:tgtEl>
                                          <p:spTgt spid="392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DDD0313B-1690-4F48-89A9-8A076E5D6ECC}"/>
              </a:ext>
            </a:extLst>
          </p:cNvPr>
          <p:cNvSpPr>
            <a:spLocks noGrp="1"/>
          </p:cNvSpPr>
          <p:nvPr>
            <p:ph type="sldNum" sz="quarter" idx="12"/>
          </p:nvPr>
        </p:nvSpPr>
        <p:spPr/>
        <p:txBody>
          <a:bodyPr/>
          <a:lstStyle/>
          <a:p>
            <a:fld id="{B0FBC7C2-8749-4B79-A6CD-1813E37ACA35}" type="slidenum">
              <a:rPr lang="zh-CN" altLang="en-US"/>
              <a:pPr/>
              <a:t>43</a:t>
            </a:fld>
            <a:endParaRPr lang="en-US" altLang="zh-CN"/>
          </a:p>
        </p:txBody>
      </p:sp>
      <p:sp>
        <p:nvSpPr>
          <p:cNvPr id="393218" name="Text Box 2">
            <a:extLst>
              <a:ext uri="{FF2B5EF4-FFF2-40B4-BE49-F238E27FC236}">
                <a16:creationId xmlns:a16="http://schemas.microsoft.com/office/drawing/2014/main" id="{28048652-1570-4FC7-8FB2-F4EA0CCC3205}"/>
              </a:ext>
            </a:extLst>
          </p:cNvPr>
          <p:cNvSpPr txBox="1">
            <a:spLocks noChangeArrowheads="1"/>
          </p:cNvSpPr>
          <p:nvPr/>
        </p:nvSpPr>
        <p:spPr bwMode="auto">
          <a:xfrm>
            <a:off x="142875" y="3284538"/>
            <a:ext cx="8893175" cy="3238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buFontTx/>
              <a:buNone/>
            </a:pPr>
            <a:r>
              <a:rPr lang="zh-CN" altLang="en-US" sz="4400" u="none">
                <a:ea typeface="宋体" panose="02010600030101010101" pitchFamily="2" charset="-122"/>
                <a:sym typeface="Symbol" panose="05050102010706020507" pitchFamily="18" charset="2"/>
              </a:rPr>
              <a:t></a:t>
            </a:r>
            <a:r>
              <a:rPr lang="en-US" altLang="zh-CN" sz="4400" i="1" u="none">
                <a:ea typeface="宋体" panose="02010600030101010101" pitchFamily="2" charset="-122"/>
              </a:rPr>
              <a:t>T</a:t>
            </a:r>
            <a:r>
              <a:rPr lang="en-US" altLang="zh-CN" sz="4400" u="none" baseline="-25000">
                <a:ea typeface="宋体" panose="02010600030101010101" pitchFamily="2" charset="-122"/>
              </a:rPr>
              <a:t>b </a:t>
            </a:r>
            <a:r>
              <a:rPr lang="en-US" altLang="zh-CN" sz="4400" u="none">
                <a:ea typeface="宋体" panose="02010600030101010101" pitchFamily="2" charset="-122"/>
              </a:rPr>
              <a:t>= </a:t>
            </a:r>
            <a:r>
              <a:rPr lang="en-US" altLang="zh-CN" sz="4400" i="1" u="none">
                <a:ea typeface="宋体" panose="02010600030101010101" pitchFamily="2" charset="-122"/>
              </a:rPr>
              <a:t>k</a:t>
            </a:r>
            <a:r>
              <a:rPr lang="en-US" altLang="zh-CN" sz="4400" u="none" baseline="-25000">
                <a:ea typeface="宋体" panose="02010600030101010101" pitchFamily="2" charset="-122"/>
              </a:rPr>
              <a:t>b</a:t>
            </a:r>
            <a:r>
              <a:rPr lang="en-US" altLang="zh-CN" sz="4400" i="1" u="none">
                <a:ea typeface="宋体" panose="02010600030101010101" pitchFamily="2" charset="-122"/>
              </a:rPr>
              <a:t>m</a:t>
            </a:r>
            <a:r>
              <a:rPr lang="en-US" altLang="zh-CN" sz="4400" u="none">
                <a:ea typeface="宋体" panose="02010600030101010101" pitchFamily="2" charset="-122"/>
              </a:rPr>
              <a:t> = 0.512 K</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kg</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mol</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1</a:t>
            </a:r>
            <a:r>
              <a:rPr lang="en-US" altLang="zh-CN" sz="4400" u="none">
                <a:ea typeface="宋体" panose="02010600030101010101" pitchFamily="2" charset="-122"/>
              </a:rPr>
              <a:t> </a:t>
            </a:r>
            <a:r>
              <a:rPr lang="en-US" altLang="zh-CN" sz="4400" u="none">
                <a:ea typeface="宋体" panose="02010600030101010101" pitchFamily="2" charset="-122"/>
                <a:sym typeface="Symbol" panose="05050102010706020507" pitchFamily="18" charset="2"/>
              </a:rPr>
              <a:t></a:t>
            </a:r>
          </a:p>
          <a:p>
            <a:pPr>
              <a:spcBef>
                <a:spcPct val="10000"/>
              </a:spcBef>
              <a:buFontTx/>
              <a:buNone/>
            </a:pPr>
            <a:r>
              <a:rPr lang="en-US" altLang="zh-CN" sz="4400" u="none">
                <a:ea typeface="宋体" panose="02010600030101010101" pitchFamily="2" charset="-122"/>
                <a:sym typeface="Symbol" panose="05050102010706020507" pitchFamily="18" charset="2"/>
              </a:rPr>
              <a:t>     </a:t>
            </a:r>
            <a:r>
              <a:rPr lang="en-US" altLang="zh-CN" sz="4400" u="none">
                <a:ea typeface="宋体" panose="02010600030101010101" pitchFamily="2" charset="-122"/>
              </a:rPr>
              <a:t>6.67</a:t>
            </a:r>
            <a:r>
              <a:rPr lang="en-US" altLang="zh-CN" sz="4400" u="none">
                <a:ea typeface="宋体" panose="02010600030101010101" pitchFamily="2" charset="-122"/>
                <a:sym typeface="Symbol" panose="05050102010706020507" pitchFamily="18" charset="2"/>
              </a:rPr>
              <a:t></a:t>
            </a:r>
            <a:r>
              <a:rPr lang="en-US" altLang="zh-CN" sz="4400" u="none">
                <a:ea typeface="宋体" panose="02010600030101010101" pitchFamily="2" charset="-122"/>
              </a:rPr>
              <a:t>10</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4</a:t>
            </a:r>
            <a:r>
              <a:rPr lang="en-US" altLang="zh-CN" sz="4400" u="none">
                <a:ea typeface="宋体" panose="02010600030101010101" pitchFamily="2" charset="-122"/>
              </a:rPr>
              <a:t> mol</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kg</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1</a:t>
            </a:r>
            <a:r>
              <a:rPr lang="en-US" altLang="zh-CN" sz="4400" u="none">
                <a:ea typeface="宋体" panose="02010600030101010101" pitchFamily="2" charset="-122"/>
              </a:rPr>
              <a:t> = </a:t>
            </a:r>
            <a:r>
              <a:rPr lang="en-US" altLang="zh-CN" sz="4400" u="none">
                <a:solidFill>
                  <a:srgbClr val="0000CC"/>
                </a:solidFill>
                <a:ea typeface="宋体" panose="02010600030101010101" pitchFamily="2" charset="-122"/>
              </a:rPr>
              <a:t>3.41</a:t>
            </a:r>
            <a:r>
              <a:rPr lang="en-US" altLang="zh-CN" sz="4400" u="none">
                <a:solidFill>
                  <a:srgbClr val="0000CC"/>
                </a:solidFill>
                <a:ea typeface="宋体" panose="02010600030101010101" pitchFamily="2" charset="-122"/>
                <a:sym typeface="Symbol" panose="05050102010706020507" pitchFamily="18" charset="2"/>
              </a:rPr>
              <a:t></a:t>
            </a:r>
            <a:r>
              <a:rPr lang="en-US" altLang="zh-CN" sz="4400" u="none">
                <a:solidFill>
                  <a:srgbClr val="0000CC"/>
                </a:solidFill>
                <a:ea typeface="宋体" panose="02010600030101010101" pitchFamily="2" charset="-122"/>
              </a:rPr>
              <a:t>10</a:t>
            </a:r>
            <a:r>
              <a:rPr lang="en-US" altLang="zh-CN" sz="4400" u="none" baseline="30000">
                <a:solidFill>
                  <a:srgbClr val="0000CC"/>
                </a:solidFill>
                <a:ea typeface="宋体" panose="02010600030101010101" pitchFamily="2" charset="-122"/>
                <a:sym typeface="Symbol" panose="05050102010706020507" pitchFamily="18" charset="2"/>
              </a:rPr>
              <a:t></a:t>
            </a:r>
            <a:r>
              <a:rPr lang="en-US" altLang="zh-CN" sz="4400" u="none" baseline="30000">
                <a:solidFill>
                  <a:srgbClr val="0000CC"/>
                </a:solidFill>
                <a:ea typeface="宋体" panose="02010600030101010101" pitchFamily="2" charset="-122"/>
              </a:rPr>
              <a:t>4 </a:t>
            </a:r>
            <a:r>
              <a:rPr lang="en-US" altLang="zh-CN" sz="4400" u="none">
                <a:solidFill>
                  <a:srgbClr val="0000CC"/>
                </a:solidFill>
                <a:ea typeface="宋体" panose="02010600030101010101" pitchFamily="2" charset="-122"/>
              </a:rPr>
              <a:t>K</a:t>
            </a:r>
          </a:p>
          <a:p>
            <a:pPr>
              <a:spcBef>
                <a:spcPct val="10000"/>
              </a:spcBef>
              <a:buFontTx/>
              <a:buNone/>
            </a:pPr>
            <a:r>
              <a:rPr lang="en-US" altLang="zh-CN" sz="4400" u="none">
                <a:ea typeface="宋体" panose="02010600030101010101" pitchFamily="2" charset="-122"/>
                <a:sym typeface="Symbol" panose="05050102010706020507" pitchFamily="18" charset="2"/>
              </a:rPr>
              <a:t></a:t>
            </a:r>
            <a:r>
              <a:rPr lang="en-US" altLang="zh-CN" sz="4400" i="1" u="none">
                <a:ea typeface="宋体" panose="02010600030101010101" pitchFamily="2" charset="-122"/>
              </a:rPr>
              <a:t>T</a:t>
            </a:r>
            <a:r>
              <a:rPr lang="en-US" altLang="zh-CN" sz="4400" u="none" baseline="-30000">
                <a:ea typeface="宋体" panose="02010600030101010101" pitchFamily="2" charset="-122"/>
              </a:rPr>
              <a:t>f </a:t>
            </a:r>
            <a:r>
              <a:rPr lang="en-US" altLang="zh-CN" sz="4400" u="none">
                <a:ea typeface="宋体" panose="02010600030101010101" pitchFamily="2" charset="-122"/>
              </a:rPr>
              <a:t>= </a:t>
            </a:r>
            <a:r>
              <a:rPr lang="en-US" altLang="zh-CN" sz="4400" i="1" u="none">
                <a:ea typeface="宋体" panose="02010600030101010101" pitchFamily="2" charset="-122"/>
              </a:rPr>
              <a:t>k</a:t>
            </a:r>
            <a:r>
              <a:rPr lang="en-US" altLang="zh-CN" sz="4400" u="none" baseline="-30000">
                <a:ea typeface="宋体" panose="02010600030101010101" pitchFamily="2" charset="-122"/>
              </a:rPr>
              <a:t>f</a:t>
            </a:r>
            <a:r>
              <a:rPr lang="en-US" altLang="zh-CN" sz="4400" i="1" u="none">
                <a:ea typeface="宋体" panose="02010600030101010101" pitchFamily="2" charset="-122"/>
              </a:rPr>
              <a:t>m</a:t>
            </a:r>
            <a:r>
              <a:rPr lang="en-US" altLang="zh-CN" sz="4400" u="none">
                <a:ea typeface="宋体" panose="02010600030101010101" pitchFamily="2" charset="-122"/>
              </a:rPr>
              <a:t> = 1.86 K</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kg</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mol</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1</a:t>
            </a:r>
            <a:r>
              <a:rPr lang="en-US" altLang="zh-CN" sz="4400" u="none">
                <a:ea typeface="宋体" panose="02010600030101010101" pitchFamily="2" charset="-122"/>
              </a:rPr>
              <a:t> </a:t>
            </a:r>
            <a:r>
              <a:rPr lang="en-US" altLang="zh-CN" sz="4400" u="none">
                <a:ea typeface="宋体" panose="02010600030101010101" pitchFamily="2" charset="-122"/>
                <a:sym typeface="Symbol" panose="05050102010706020507" pitchFamily="18" charset="2"/>
              </a:rPr>
              <a:t></a:t>
            </a:r>
          </a:p>
          <a:p>
            <a:pPr>
              <a:spcBef>
                <a:spcPct val="10000"/>
              </a:spcBef>
              <a:buFontTx/>
              <a:buNone/>
            </a:pPr>
            <a:r>
              <a:rPr lang="en-US" altLang="zh-CN" sz="4400" u="none">
                <a:ea typeface="宋体" panose="02010600030101010101" pitchFamily="2" charset="-122"/>
                <a:sym typeface="Symbol" panose="05050102010706020507" pitchFamily="18" charset="2"/>
              </a:rPr>
              <a:t>       </a:t>
            </a:r>
            <a:r>
              <a:rPr lang="en-US" altLang="zh-CN" sz="4400" u="none">
                <a:ea typeface="宋体" panose="02010600030101010101" pitchFamily="2" charset="-122"/>
              </a:rPr>
              <a:t>6.67</a:t>
            </a:r>
            <a:r>
              <a:rPr lang="en-US" altLang="zh-CN" sz="4400" u="none">
                <a:ea typeface="宋体" panose="02010600030101010101" pitchFamily="2" charset="-122"/>
                <a:sym typeface="Symbol" panose="05050102010706020507" pitchFamily="18" charset="2"/>
              </a:rPr>
              <a:t></a:t>
            </a:r>
            <a:r>
              <a:rPr lang="en-US" altLang="zh-CN" sz="4400" u="none">
                <a:ea typeface="宋体" panose="02010600030101010101" pitchFamily="2" charset="-122"/>
              </a:rPr>
              <a:t>10</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4</a:t>
            </a:r>
            <a:r>
              <a:rPr lang="en-US" altLang="zh-CN" sz="4400" u="none">
                <a:ea typeface="宋体" panose="02010600030101010101" pitchFamily="2" charset="-122"/>
              </a:rPr>
              <a:t> mol</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kg</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1</a:t>
            </a:r>
            <a:r>
              <a:rPr lang="en-US" altLang="zh-CN" sz="4400" u="none">
                <a:ea typeface="宋体" panose="02010600030101010101" pitchFamily="2" charset="-122"/>
              </a:rPr>
              <a:t> =</a:t>
            </a:r>
            <a:r>
              <a:rPr lang="en-US" altLang="zh-CN" sz="4400" u="none">
                <a:solidFill>
                  <a:srgbClr val="0000CC"/>
                </a:solidFill>
                <a:ea typeface="宋体" panose="02010600030101010101" pitchFamily="2" charset="-122"/>
              </a:rPr>
              <a:t>1.24</a:t>
            </a:r>
            <a:r>
              <a:rPr lang="en-US" altLang="zh-CN" sz="4400" u="none">
                <a:solidFill>
                  <a:srgbClr val="0000CC"/>
                </a:solidFill>
                <a:ea typeface="宋体" panose="02010600030101010101" pitchFamily="2" charset="-122"/>
                <a:sym typeface="Symbol" panose="05050102010706020507" pitchFamily="18" charset="2"/>
              </a:rPr>
              <a:t></a:t>
            </a:r>
            <a:r>
              <a:rPr lang="en-US" altLang="zh-CN" sz="4400" u="none">
                <a:solidFill>
                  <a:srgbClr val="0000CC"/>
                </a:solidFill>
                <a:ea typeface="宋体" panose="02010600030101010101" pitchFamily="2" charset="-122"/>
              </a:rPr>
              <a:t>10</a:t>
            </a:r>
            <a:r>
              <a:rPr lang="en-US" altLang="zh-CN" sz="4400" u="none" baseline="30000">
                <a:solidFill>
                  <a:srgbClr val="0000CC"/>
                </a:solidFill>
                <a:ea typeface="宋体" panose="02010600030101010101" pitchFamily="2" charset="-122"/>
                <a:sym typeface="Symbol" panose="05050102010706020507" pitchFamily="18" charset="2"/>
              </a:rPr>
              <a:t></a:t>
            </a:r>
            <a:r>
              <a:rPr lang="en-US" altLang="zh-CN" sz="4400" u="none" baseline="30000">
                <a:solidFill>
                  <a:srgbClr val="0000CC"/>
                </a:solidFill>
                <a:ea typeface="宋体" panose="02010600030101010101" pitchFamily="2" charset="-122"/>
              </a:rPr>
              <a:t>3 </a:t>
            </a:r>
            <a:r>
              <a:rPr lang="en-US" altLang="zh-CN" sz="4400" u="none">
                <a:solidFill>
                  <a:srgbClr val="0000CC"/>
                </a:solidFill>
                <a:ea typeface="宋体" panose="02010600030101010101" pitchFamily="2" charset="-122"/>
              </a:rPr>
              <a:t>K</a:t>
            </a:r>
          </a:p>
        </p:txBody>
      </p:sp>
      <p:graphicFrame>
        <p:nvGraphicFramePr>
          <p:cNvPr id="393219" name="Object 3">
            <a:extLst>
              <a:ext uri="{FF2B5EF4-FFF2-40B4-BE49-F238E27FC236}">
                <a16:creationId xmlns:a16="http://schemas.microsoft.com/office/drawing/2014/main" id="{DC40AD4A-B7E1-4D52-B1F6-AF23429966AE}"/>
              </a:ext>
            </a:extLst>
          </p:cNvPr>
          <p:cNvGraphicFramePr>
            <a:graphicFrameLocks noChangeAspect="1"/>
          </p:cNvGraphicFramePr>
          <p:nvPr/>
        </p:nvGraphicFramePr>
        <p:xfrm>
          <a:off x="468313" y="0"/>
          <a:ext cx="6577012" cy="3390900"/>
        </p:xfrm>
        <a:graphic>
          <a:graphicData uri="http://schemas.openxmlformats.org/presentationml/2006/ole">
            <mc:AlternateContent xmlns:mc="http://schemas.openxmlformats.org/markup-compatibility/2006">
              <mc:Choice xmlns:v="urn:schemas-microsoft-com:vml" Requires="v">
                <p:oleObj spid="_x0000_s393222" name="公式" r:id="rId3" imgW="1726920" imgH="888840" progId="Equation.3">
                  <p:embed/>
                </p:oleObj>
              </mc:Choice>
              <mc:Fallback>
                <p:oleObj name="公式" r:id="rId3" imgW="1726920" imgH="8888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0"/>
                        <a:ext cx="6577012" cy="33909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3220" name="Rectangle 4">
            <a:extLst>
              <a:ext uri="{FF2B5EF4-FFF2-40B4-BE49-F238E27FC236}">
                <a16:creationId xmlns:a16="http://schemas.microsoft.com/office/drawing/2014/main" id="{8ECE83D0-AC67-410D-81F9-ADD49ACAA199}"/>
              </a:ext>
            </a:extLst>
          </p:cNvPr>
          <p:cNvSpPr>
            <a:spLocks noChangeArrowheads="1"/>
          </p:cNvSpPr>
          <p:nvPr/>
        </p:nvSpPr>
        <p:spPr bwMode="auto">
          <a:xfrm>
            <a:off x="179388" y="188913"/>
            <a:ext cx="1368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00000"/>
              </a:lnSpc>
              <a:spcBef>
                <a:spcPct val="0"/>
              </a:spcBef>
              <a:buFontTx/>
              <a:buNone/>
            </a:pPr>
            <a:r>
              <a:rPr lang="zh-CN" altLang="en-US" sz="3600" u="none">
                <a:solidFill>
                  <a:schemeClr val="bg1"/>
                </a:solidFill>
                <a:ea typeface="宋体" panose="02010600030101010101" pitchFamily="2" charset="-122"/>
              </a:rPr>
              <a:t>解：</a:t>
            </a:r>
          </a:p>
        </p:txBody>
      </p:sp>
      <p:sp>
        <p:nvSpPr>
          <p:cNvPr id="393221" name="Text Box 5">
            <a:extLst>
              <a:ext uri="{FF2B5EF4-FFF2-40B4-BE49-F238E27FC236}">
                <a16:creationId xmlns:a16="http://schemas.microsoft.com/office/drawing/2014/main" id="{F6EA55F3-61EA-4B52-9F1F-27852D3721BB}"/>
              </a:ext>
            </a:extLst>
          </p:cNvPr>
          <p:cNvSpPr txBox="1">
            <a:spLocks noChangeArrowheads="1"/>
          </p:cNvSpPr>
          <p:nvPr/>
        </p:nvSpPr>
        <p:spPr bwMode="auto">
          <a:xfrm>
            <a:off x="179388" y="188913"/>
            <a:ext cx="1800225"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 typeface="Wingdings" panose="05000000000000000000" pitchFamily="2" charset="2"/>
              <a:buNone/>
            </a:pPr>
            <a:r>
              <a:rPr lang="zh-CN" altLang="en-US" sz="3600" u="none">
                <a:ea typeface="楷体_GB2312" pitchFamily="49" charset="-122"/>
              </a:rPr>
              <a:t>例</a:t>
            </a:r>
            <a:r>
              <a:rPr lang="en-US" altLang="zh-CN" sz="3600" u="none">
                <a:ea typeface="楷体_GB2312" pitchFamily="49" charset="-122"/>
              </a:rPr>
              <a:t>3.2 </a:t>
            </a:r>
            <a:r>
              <a:rPr lang="zh-CN" altLang="en-US" sz="3600" u="none">
                <a:ea typeface="楷体_GB2312" pitchFamily="49" charset="-122"/>
              </a:rPr>
              <a:t>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gtEl>
                                        <p:attrNameLst>
                                          <p:attrName>style.visibility</p:attrName>
                                        </p:attrNameLst>
                                      </p:cBhvr>
                                      <p:to>
                                        <p:strVal val="visible"/>
                                      </p:to>
                                    </p:set>
                                    <p:animEffect transition="in" filter="blinds(horizontal)">
                                      <p:cBhvr>
                                        <p:cTn id="7" dur="500"/>
                                        <p:tgtEl>
                                          <p:spTgt spid="3932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3218">
                                            <p:txEl>
                                              <p:pRg st="0" end="0"/>
                                            </p:txEl>
                                          </p:spTgt>
                                        </p:tgtEl>
                                        <p:attrNameLst>
                                          <p:attrName>style.visibility</p:attrName>
                                        </p:attrNameLst>
                                      </p:cBhvr>
                                      <p:to>
                                        <p:strVal val="visible"/>
                                      </p:to>
                                    </p:set>
                                    <p:animEffect transition="in" filter="blinds(horizontal)">
                                      <p:cBhvr>
                                        <p:cTn id="12" dur="500"/>
                                        <p:tgtEl>
                                          <p:spTgt spid="3932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3218">
                                            <p:txEl>
                                              <p:pRg st="1" end="1"/>
                                            </p:txEl>
                                          </p:spTgt>
                                        </p:tgtEl>
                                        <p:attrNameLst>
                                          <p:attrName>style.visibility</p:attrName>
                                        </p:attrNameLst>
                                      </p:cBhvr>
                                      <p:to>
                                        <p:strVal val="visible"/>
                                      </p:to>
                                    </p:set>
                                    <p:animEffect transition="in" filter="blinds(horizontal)">
                                      <p:cBhvr>
                                        <p:cTn id="17" dur="500"/>
                                        <p:tgtEl>
                                          <p:spTgt spid="3932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3218">
                                            <p:txEl>
                                              <p:pRg st="2" end="2"/>
                                            </p:txEl>
                                          </p:spTgt>
                                        </p:tgtEl>
                                        <p:attrNameLst>
                                          <p:attrName>style.visibility</p:attrName>
                                        </p:attrNameLst>
                                      </p:cBhvr>
                                      <p:to>
                                        <p:strVal val="visible"/>
                                      </p:to>
                                    </p:set>
                                    <p:animEffect transition="in" filter="blinds(horizontal)">
                                      <p:cBhvr>
                                        <p:cTn id="22" dur="500"/>
                                        <p:tgtEl>
                                          <p:spTgt spid="39321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3218">
                                            <p:txEl>
                                              <p:pRg st="3" end="3"/>
                                            </p:txEl>
                                          </p:spTgt>
                                        </p:tgtEl>
                                        <p:attrNameLst>
                                          <p:attrName>style.visibility</p:attrName>
                                        </p:attrNameLst>
                                      </p:cBhvr>
                                      <p:to>
                                        <p:strVal val="visible"/>
                                      </p:to>
                                    </p:set>
                                    <p:animEffect transition="in" filter="blinds(horizontal)">
                                      <p:cBhvr>
                                        <p:cTn id="27" dur="500"/>
                                        <p:tgtEl>
                                          <p:spTgt spid="3932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80302621-AD4D-4513-BFB5-BABD6EE2DC2F}"/>
              </a:ext>
            </a:extLst>
          </p:cNvPr>
          <p:cNvSpPr>
            <a:spLocks noGrp="1"/>
          </p:cNvSpPr>
          <p:nvPr>
            <p:ph type="sldNum" sz="quarter" idx="12"/>
          </p:nvPr>
        </p:nvSpPr>
        <p:spPr/>
        <p:txBody>
          <a:bodyPr/>
          <a:lstStyle/>
          <a:p>
            <a:fld id="{6516FAF5-D0C7-4750-825F-80FEBF3766B9}" type="slidenum">
              <a:rPr lang="zh-CN" altLang="en-US"/>
              <a:pPr/>
              <a:t>44</a:t>
            </a:fld>
            <a:endParaRPr lang="en-US" altLang="zh-CN"/>
          </a:p>
        </p:txBody>
      </p:sp>
      <p:sp>
        <p:nvSpPr>
          <p:cNvPr id="394242" name="Rectangle 2">
            <a:extLst>
              <a:ext uri="{FF2B5EF4-FFF2-40B4-BE49-F238E27FC236}">
                <a16:creationId xmlns:a16="http://schemas.microsoft.com/office/drawing/2014/main" id="{7E7741E2-96BE-49CA-8616-07DB9C9C0375}"/>
              </a:ext>
            </a:extLst>
          </p:cNvPr>
          <p:cNvSpPr>
            <a:spLocks noChangeArrowheads="1"/>
          </p:cNvSpPr>
          <p:nvPr/>
        </p:nvSpPr>
        <p:spPr bwMode="auto">
          <a:xfrm>
            <a:off x="142875" y="260350"/>
            <a:ext cx="8893175" cy="6121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Bef>
                <a:spcPct val="0"/>
              </a:spcBef>
              <a:buFontTx/>
              <a:buNone/>
            </a:pPr>
            <a:r>
              <a:rPr lang="en-US" altLang="zh-CN" sz="4400" i="1" u="none">
                <a:ea typeface="宋体" panose="02010600030101010101" pitchFamily="2" charset="-122"/>
                <a:sym typeface="Symbol" panose="05050102010706020507" pitchFamily="18" charset="2"/>
              </a:rPr>
              <a:t></a:t>
            </a:r>
            <a:r>
              <a:rPr lang="en-US" altLang="zh-CN" sz="4400" u="none">
                <a:ea typeface="宋体" panose="02010600030101010101" pitchFamily="2" charset="-122"/>
                <a:sym typeface="Symbol" panose="05050102010706020507" pitchFamily="18" charset="2"/>
              </a:rPr>
              <a:t>  </a:t>
            </a:r>
            <a:r>
              <a:rPr lang="en-US" altLang="zh-CN" sz="4400" u="none">
                <a:ea typeface="宋体" panose="02010600030101010101" pitchFamily="2" charset="-122"/>
              </a:rPr>
              <a:t>= </a:t>
            </a:r>
            <a:r>
              <a:rPr lang="en-US" altLang="zh-CN" sz="4400" i="1" u="none">
                <a:ea typeface="宋体" panose="02010600030101010101" pitchFamily="2" charset="-122"/>
              </a:rPr>
              <a:t>cRT</a:t>
            </a:r>
            <a:r>
              <a:rPr lang="en-US" altLang="zh-CN" sz="4400" u="none">
                <a:ea typeface="宋体" panose="02010600030101010101" pitchFamily="2" charset="-122"/>
              </a:rPr>
              <a:t> </a:t>
            </a:r>
            <a:r>
              <a:rPr lang="en-US" altLang="zh-CN" sz="4400" u="none">
                <a:ea typeface="宋体" panose="02010600030101010101" pitchFamily="2" charset="-122"/>
                <a:sym typeface="Symbol" panose="05050102010706020507" pitchFamily="18" charset="2"/>
              </a:rPr>
              <a:t> </a:t>
            </a:r>
            <a:r>
              <a:rPr lang="en-US" altLang="zh-CN" sz="4400" i="1" u="none">
                <a:ea typeface="宋体" panose="02010600030101010101" pitchFamily="2" charset="-122"/>
              </a:rPr>
              <a:t>mRT</a:t>
            </a:r>
            <a:r>
              <a:rPr lang="en-US" altLang="zh-CN" sz="4400" u="none">
                <a:ea typeface="宋体" panose="02010600030101010101" pitchFamily="2" charset="-122"/>
              </a:rPr>
              <a:t> </a:t>
            </a:r>
          </a:p>
          <a:p>
            <a:pPr algn="l">
              <a:lnSpc>
                <a:spcPct val="150000"/>
              </a:lnSpc>
              <a:spcBef>
                <a:spcPct val="0"/>
              </a:spcBef>
              <a:buFontTx/>
              <a:buNone/>
            </a:pPr>
            <a:r>
              <a:rPr lang="en-US" altLang="zh-CN" sz="4400" u="none">
                <a:ea typeface="宋体" panose="02010600030101010101" pitchFamily="2" charset="-122"/>
              </a:rPr>
              <a:t>= 6.67</a:t>
            </a:r>
            <a:r>
              <a:rPr lang="en-US" altLang="zh-CN" sz="4400" u="none">
                <a:ea typeface="宋体" panose="02010600030101010101" pitchFamily="2" charset="-122"/>
                <a:sym typeface="Symbol" panose="05050102010706020507" pitchFamily="18" charset="2"/>
              </a:rPr>
              <a:t></a:t>
            </a:r>
            <a:r>
              <a:rPr lang="en-US" altLang="zh-CN" sz="4400" u="none">
                <a:ea typeface="宋体" panose="02010600030101010101" pitchFamily="2" charset="-122"/>
              </a:rPr>
              <a:t>10</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4</a:t>
            </a:r>
            <a:r>
              <a:rPr lang="en-US" altLang="zh-CN" sz="4400" u="none">
                <a:ea typeface="宋体" panose="02010600030101010101" pitchFamily="2" charset="-122"/>
              </a:rPr>
              <a:t> mol</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dm</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3</a:t>
            </a:r>
            <a:r>
              <a:rPr lang="en-US" altLang="zh-CN" sz="4400" u="none">
                <a:ea typeface="宋体" panose="02010600030101010101" pitchFamily="2" charset="-122"/>
              </a:rPr>
              <a:t> </a:t>
            </a:r>
            <a:r>
              <a:rPr lang="en-US" altLang="zh-CN" sz="4400" u="none">
                <a:ea typeface="宋体" panose="02010600030101010101" pitchFamily="2" charset="-122"/>
                <a:sym typeface="Symbol" panose="05050102010706020507" pitchFamily="18" charset="2"/>
              </a:rPr>
              <a:t> </a:t>
            </a:r>
            <a:r>
              <a:rPr lang="en-US" altLang="zh-CN" sz="4400" u="none">
                <a:ea typeface="宋体" panose="02010600030101010101" pitchFamily="2" charset="-122"/>
              </a:rPr>
              <a:t>8314 Pa</a:t>
            </a:r>
            <a:r>
              <a:rPr lang="en-US" altLang="zh-CN" sz="4400" u="none">
                <a:ea typeface="宋体" panose="02010600030101010101" pitchFamily="2" charset="-122"/>
                <a:cs typeface="Times New Roman" panose="02020603050405020304" pitchFamily="18" charset="0"/>
              </a:rPr>
              <a:t>•   dm</a:t>
            </a:r>
            <a:r>
              <a:rPr lang="en-US" altLang="zh-CN" sz="4400" u="none" baseline="30000">
                <a:ea typeface="宋体" panose="02010600030101010101" pitchFamily="2" charset="-122"/>
                <a:cs typeface="Times New Roman" panose="02020603050405020304" pitchFamily="18" charset="0"/>
              </a:rPr>
              <a:t>3 </a:t>
            </a:r>
            <a:r>
              <a:rPr lang="en-US" altLang="zh-CN" sz="4400" u="none">
                <a:ea typeface="宋体" panose="02010600030101010101" pitchFamily="2" charset="-122"/>
                <a:cs typeface="Times New Roman" panose="02020603050405020304" pitchFamily="18" charset="0"/>
              </a:rPr>
              <a:t>•</a:t>
            </a:r>
            <a:r>
              <a:rPr lang="en-US" altLang="zh-CN" sz="4400" u="none">
                <a:ea typeface="宋体" panose="02010600030101010101" pitchFamily="2" charset="-122"/>
              </a:rPr>
              <a:t>mol</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1 </a:t>
            </a:r>
            <a:r>
              <a:rPr lang="en-US" altLang="zh-CN" sz="4400" u="none">
                <a:ea typeface="宋体" panose="02010600030101010101" pitchFamily="2" charset="-122"/>
                <a:cs typeface="Times New Roman" panose="02020603050405020304" pitchFamily="18" charset="0"/>
              </a:rPr>
              <a:t>• </a:t>
            </a:r>
            <a:r>
              <a:rPr lang="en-US" altLang="zh-CN" sz="4400" u="none">
                <a:ea typeface="宋体" panose="02010600030101010101" pitchFamily="2" charset="-122"/>
              </a:rPr>
              <a:t>K</a:t>
            </a:r>
            <a:r>
              <a:rPr lang="en-US" altLang="zh-CN" sz="4400" u="none" baseline="30000">
                <a:ea typeface="宋体" panose="02010600030101010101" pitchFamily="2" charset="-122"/>
                <a:sym typeface="Symbol" panose="05050102010706020507" pitchFamily="18" charset="2"/>
              </a:rPr>
              <a:t></a:t>
            </a:r>
            <a:r>
              <a:rPr lang="en-US" altLang="zh-CN" sz="4400" u="none" baseline="30000">
                <a:ea typeface="宋体" panose="02010600030101010101" pitchFamily="2" charset="-122"/>
              </a:rPr>
              <a:t>1</a:t>
            </a:r>
            <a:r>
              <a:rPr lang="en-US" altLang="zh-CN" sz="4400" u="none">
                <a:ea typeface="宋体" panose="02010600030101010101" pitchFamily="2" charset="-122"/>
              </a:rPr>
              <a:t>  </a:t>
            </a:r>
            <a:r>
              <a:rPr lang="en-US" altLang="zh-CN" sz="4400" u="none">
                <a:ea typeface="宋体" panose="02010600030101010101" pitchFamily="2" charset="-122"/>
                <a:sym typeface="Symbol" panose="05050102010706020507" pitchFamily="18" charset="2"/>
              </a:rPr>
              <a:t> 293 K </a:t>
            </a:r>
            <a:r>
              <a:rPr lang="en-US" altLang="zh-CN" sz="4400" u="none">
                <a:ea typeface="宋体" panose="02010600030101010101" pitchFamily="2" charset="-122"/>
              </a:rPr>
              <a:t>= </a:t>
            </a:r>
            <a:r>
              <a:rPr lang="en-US" altLang="zh-CN" sz="4400" u="none">
                <a:solidFill>
                  <a:srgbClr val="0000FF"/>
                </a:solidFill>
                <a:ea typeface="宋体" panose="02010600030101010101" pitchFamily="2" charset="-122"/>
              </a:rPr>
              <a:t>1625 Pa</a:t>
            </a:r>
          </a:p>
          <a:p>
            <a:pPr algn="l">
              <a:lnSpc>
                <a:spcPct val="150000"/>
              </a:lnSpc>
              <a:spcBef>
                <a:spcPct val="0"/>
              </a:spcBef>
              <a:buFontTx/>
              <a:buNone/>
            </a:pPr>
            <a:r>
              <a:rPr lang="zh-CN" altLang="en-US" sz="4400" u="none">
                <a:ea typeface="宋体" panose="02010600030101010101" pitchFamily="2" charset="-122"/>
              </a:rPr>
              <a:t>计算结果表明：</a:t>
            </a:r>
            <a:r>
              <a:rPr lang="zh-CN" altLang="en-US" sz="4400" u="none">
                <a:ea typeface="宋体" panose="02010600030101010101" pitchFamily="2" charset="-122"/>
                <a:sym typeface="Symbol" panose="05050102010706020507" pitchFamily="18" charset="2"/>
              </a:rPr>
              <a:t></a:t>
            </a:r>
            <a:r>
              <a:rPr lang="en-US" altLang="zh-CN" sz="4400" i="1" u="none">
                <a:ea typeface="宋体" panose="02010600030101010101" pitchFamily="2" charset="-122"/>
              </a:rPr>
              <a:t>T</a:t>
            </a:r>
            <a:r>
              <a:rPr lang="en-US" altLang="zh-CN" sz="4400" u="none" baseline="-25000">
                <a:ea typeface="宋体" panose="02010600030101010101" pitchFamily="2" charset="-122"/>
              </a:rPr>
              <a:t>b</a:t>
            </a:r>
            <a:r>
              <a:rPr lang="en-US" altLang="zh-CN" sz="4400" u="none">
                <a:ea typeface="宋体" panose="02010600030101010101" pitchFamily="2" charset="-122"/>
              </a:rPr>
              <a:t>、</a:t>
            </a:r>
            <a:r>
              <a:rPr lang="en-US" altLang="zh-CN" sz="4400" u="none">
                <a:ea typeface="宋体" panose="02010600030101010101" pitchFamily="2" charset="-122"/>
                <a:sym typeface="Symbol" panose="05050102010706020507" pitchFamily="18" charset="2"/>
              </a:rPr>
              <a:t></a:t>
            </a:r>
            <a:r>
              <a:rPr lang="en-US" altLang="zh-CN" sz="4400" i="1" u="none">
                <a:ea typeface="宋体" panose="02010600030101010101" pitchFamily="2" charset="-122"/>
              </a:rPr>
              <a:t>T</a:t>
            </a:r>
            <a:r>
              <a:rPr lang="en-US" altLang="zh-CN" sz="4400" u="none" baseline="-25000">
                <a:ea typeface="宋体" panose="02010600030101010101" pitchFamily="2" charset="-122"/>
              </a:rPr>
              <a:t>f</a:t>
            </a:r>
            <a:r>
              <a:rPr lang="en-US" altLang="zh-CN" sz="4400" u="none">
                <a:ea typeface="宋体" panose="02010600030101010101" pitchFamily="2" charset="-122"/>
              </a:rPr>
              <a:t> </a:t>
            </a:r>
            <a:r>
              <a:rPr lang="zh-CN" altLang="en-US" sz="4400" u="none">
                <a:ea typeface="宋体" panose="02010600030101010101" pitchFamily="2" charset="-122"/>
              </a:rPr>
              <a:t>值都小，不易精确测量，故用</a:t>
            </a:r>
            <a:r>
              <a:rPr lang="zh-CN" altLang="en-US" sz="4400" u="none">
                <a:solidFill>
                  <a:srgbClr val="0000FF"/>
                </a:solidFill>
                <a:ea typeface="宋体" panose="02010600030101010101" pitchFamily="2" charset="-122"/>
              </a:rPr>
              <a:t>渗透压测定最好</a:t>
            </a:r>
            <a:r>
              <a:rPr lang="zh-CN" altLang="en-US" sz="4400" u="none">
                <a:ea typeface="宋体" panose="02010600030101010101" pitchFamily="2" charset="-122"/>
              </a:rPr>
              <a:t>。</a:t>
            </a:r>
            <a:r>
              <a:rPr lang="zh-CN" altLang="en-US" sz="4400" b="0" u="none">
                <a:ea typeface="宋体" panose="02010600030101010101" pitchFamily="2" charset="-122"/>
              </a:rPr>
              <a:t> </a:t>
            </a:r>
          </a:p>
        </p:txBody>
      </p:sp>
      <p:sp>
        <p:nvSpPr>
          <p:cNvPr id="394243" name="Line 3">
            <a:extLst>
              <a:ext uri="{FF2B5EF4-FFF2-40B4-BE49-F238E27FC236}">
                <a16:creationId xmlns:a16="http://schemas.microsoft.com/office/drawing/2014/main" id="{64C712BA-A2DB-4EB2-AA73-4185B51B1A39}"/>
              </a:ext>
            </a:extLst>
          </p:cNvPr>
          <p:cNvSpPr>
            <a:spLocks noChangeShapeType="1"/>
          </p:cNvSpPr>
          <p:nvPr/>
        </p:nvSpPr>
        <p:spPr bwMode="auto">
          <a:xfrm>
            <a:off x="3059113" y="2276475"/>
            <a:ext cx="2305050" cy="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4244" name="Line 4">
            <a:extLst>
              <a:ext uri="{FF2B5EF4-FFF2-40B4-BE49-F238E27FC236}">
                <a16:creationId xmlns:a16="http://schemas.microsoft.com/office/drawing/2014/main" id="{E7A0F27D-95B2-476D-B660-87EAD4FECF29}"/>
              </a:ext>
            </a:extLst>
          </p:cNvPr>
          <p:cNvSpPr>
            <a:spLocks noChangeShapeType="1"/>
          </p:cNvSpPr>
          <p:nvPr/>
        </p:nvSpPr>
        <p:spPr bwMode="auto">
          <a:xfrm>
            <a:off x="5867400" y="2205038"/>
            <a:ext cx="2305050" cy="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94245" name="Line 5">
            <a:extLst>
              <a:ext uri="{FF2B5EF4-FFF2-40B4-BE49-F238E27FC236}">
                <a16:creationId xmlns:a16="http://schemas.microsoft.com/office/drawing/2014/main" id="{6AB7F81B-AF4F-4CAF-BC03-252EBECF26D7}"/>
              </a:ext>
            </a:extLst>
          </p:cNvPr>
          <p:cNvSpPr>
            <a:spLocks noChangeShapeType="1"/>
          </p:cNvSpPr>
          <p:nvPr/>
        </p:nvSpPr>
        <p:spPr bwMode="auto">
          <a:xfrm>
            <a:off x="250825" y="3284538"/>
            <a:ext cx="3744913" cy="0"/>
          </a:xfrm>
          <a:prstGeom prst="line">
            <a:avLst/>
          </a:prstGeom>
          <a:noFill/>
          <a:ln w="508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94243"/>
                                        </p:tgtEl>
                                        <p:attrNameLst>
                                          <p:attrName>style.visibility</p:attrName>
                                        </p:attrNameLst>
                                      </p:cBhvr>
                                      <p:to>
                                        <p:strVal val="visible"/>
                                      </p:to>
                                    </p:set>
                                    <p:animEffect transition="in" filter="wipe(left)">
                                      <p:cBhvr>
                                        <p:cTn id="7" dur="500"/>
                                        <p:tgtEl>
                                          <p:spTgt spid="394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4244"/>
                                        </p:tgtEl>
                                        <p:attrNameLst>
                                          <p:attrName>style.visibility</p:attrName>
                                        </p:attrNameLst>
                                      </p:cBhvr>
                                      <p:to>
                                        <p:strVal val="visible"/>
                                      </p:to>
                                    </p:set>
                                    <p:animEffect transition="in" filter="wipe(left)">
                                      <p:cBhvr>
                                        <p:cTn id="12" dur="500"/>
                                        <p:tgtEl>
                                          <p:spTgt spid="394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4245"/>
                                        </p:tgtEl>
                                        <p:attrNameLst>
                                          <p:attrName>style.visibility</p:attrName>
                                        </p:attrNameLst>
                                      </p:cBhvr>
                                      <p:to>
                                        <p:strVal val="visible"/>
                                      </p:to>
                                    </p:set>
                                    <p:animEffect transition="in" filter="wipe(left)">
                                      <p:cBhvr>
                                        <p:cTn id="17" dur="500"/>
                                        <p:tgtEl>
                                          <p:spTgt spid="394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394242">
                                            <p:txEl>
                                              <p:pRg st="2" end="2"/>
                                            </p:txEl>
                                          </p:spTgt>
                                        </p:tgtEl>
                                        <p:attrNameLst>
                                          <p:attrName>style.visibility</p:attrName>
                                        </p:attrNameLst>
                                      </p:cBhvr>
                                      <p:to>
                                        <p:strVal val="visible"/>
                                      </p:to>
                                    </p:set>
                                    <p:anim calcmode="lin" valueType="num">
                                      <p:cBhvr additive="base">
                                        <p:cTn id="22" dur="500" fill="hold"/>
                                        <p:tgtEl>
                                          <p:spTgt spid="39424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424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ADEE04D-73EE-40D2-8DA7-C98FB7F73509}"/>
              </a:ext>
            </a:extLst>
          </p:cNvPr>
          <p:cNvSpPr>
            <a:spLocks noGrp="1"/>
          </p:cNvSpPr>
          <p:nvPr>
            <p:ph type="sldNum" sz="quarter" idx="12"/>
          </p:nvPr>
        </p:nvSpPr>
        <p:spPr/>
        <p:txBody>
          <a:bodyPr/>
          <a:lstStyle/>
          <a:p>
            <a:fld id="{3B15B3A8-CED3-4545-88E0-83CAC5ABDB4F}" type="slidenum">
              <a:rPr lang="zh-CN" altLang="en-US"/>
              <a:pPr/>
              <a:t>45</a:t>
            </a:fld>
            <a:endParaRPr lang="en-US" altLang="zh-CN"/>
          </a:p>
        </p:txBody>
      </p:sp>
      <p:sp>
        <p:nvSpPr>
          <p:cNvPr id="395267" name="Rectangle 3">
            <a:extLst>
              <a:ext uri="{FF2B5EF4-FFF2-40B4-BE49-F238E27FC236}">
                <a16:creationId xmlns:a16="http://schemas.microsoft.com/office/drawing/2014/main" id="{CC6873B0-340C-41CE-9D82-3ABCEA57982E}"/>
              </a:ext>
            </a:extLst>
          </p:cNvPr>
          <p:cNvSpPr>
            <a:spLocks noGrp="1" noChangeArrowheads="1"/>
          </p:cNvSpPr>
          <p:nvPr>
            <p:ph type="body" idx="1"/>
          </p:nvPr>
        </p:nvSpPr>
        <p:spPr>
          <a:xfrm>
            <a:off x="179388" y="188913"/>
            <a:ext cx="8642350" cy="6335712"/>
          </a:xfrm>
        </p:spPr>
        <p:txBody>
          <a:bodyPr/>
          <a:lstStyle/>
          <a:p>
            <a:pPr algn="just"/>
            <a:r>
              <a:rPr lang="zh-CN" altLang="en-US" sz="3600" b="1">
                <a:ea typeface="楷体_GB2312" pitchFamily="49" charset="-122"/>
              </a:rPr>
              <a:t>尽管从理论上讲，利用凝固点降低法和测定溶液渗透压法均可推算溶质的摩尔质量，但在实际当中，由于溶液的渗透压愈高，对半透膜耐压的要求就愈高，就愈难直接测定，故</a:t>
            </a:r>
            <a:r>
              <a:rPr lang="zh-CN" altLang="en-US" sz="3600" b="1">
                <a:solidFill>
                  <a:srgbClr val="0000FF"/>
                </a:solidFill>
                <a:ea typeface="楷体_GB2312" pitchFamily="49" charset="-122"/>
              </a:rPr>
              <a:t>确定低分子溶质的摩尔质量多用凝固点降低法</a:t>
            </a:r>
            <a:r>
              <a:rPr lang="zh-CN" altLang="en-US" sz="3600" b="1">
                <a:ea typeface="楷体_GB2312" pitchFamily="49" charset="-122"/>
              </a:rPr>
              <a:t>；</a:t>
            </a:r>
          </a:p>
          <a:p>
            <a:pPr algn="just"/>
            <a:r>
              <a:rPr lang="zh-CN" altLang="en-US" sz="3600" b="1">
                <a:ea typeface="楷体_GB2312" pitchFamily="49" charset="-122"/>
              </a:rPr>
              <a:t>而对高分子溶质的稀溶液，溶质的质点数很少，其凝固点降低值很小，使用一般仪器无法测定，但其渗透压足以达到可进行观测的程度，故</a:t>
            </a:r>
            <a:r>
              <a:rPr lang="zh-CN" altLang="en-US" sz="3600" b="1">
                <a:solidFill>
                  <a:srgbClr val="0000FF"/>
                </a:solidFill>
                <a:ea typeface="楷体_GB2312" pitchFamily="49" charset="-122"/>
              </a:rPr>
              <a:t>确定高分子溶质的摩尔质量多用渗透压法</a:t>
            </a:r>
            <a:r>
              <a:rPr lang="zh-CN" altLang="en-US" sz="3600" b="1">
                <a:ea typeface="楷体_GB2312" pitchFamily="49" charset="-122"/>
              </a:rPr>
              <a:t>。</a:t>
            </a:r>
            <a:endParaRPr lang="en-US" altLang="zh-CN" sz="3600" b="1">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395267">
                                            <p:txEl>
                                              <p:pRg st="1" end="1"/>
                                            </p:txEl>
                                          </p:spTgt>
                                        </p:tgtEl>
                                        <p:attrNameLst>
                                          <p:attrName>style.visibility</p:attrName>
                                        </p:attrNameLst>
                                      </p:cBhvr>
                                      <p:to>
                                        <p:strVal val="visible"/>
                                      </p:to>
                                    </p:set>
                                    <p:animEffect transition="in" filter="diamond(out)">
                                      <p:cBhvr>
                                        <p:cTn id="7" dur="2000"/>
                                        <p:tgtEl>
                                          <p:spTgt spid="3952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57265A88-B29D-4512-9E26-6CC6AF848852}"/>
              </a:ext>
            </a:extLst>
          </p:cNvPr>
          <p:cNvSpPr>
            <a:spLocks noGrp="1"/>
          </p:cNvSpPr>
          <p:nvPr>
            <p:ph type="sldNum" sz="quarter" idx="12"/>
          </p:nvPr>
        </p:nvSpPr>
        <p:spPr/>
        <p:txBody>
          <a:bodyPr/>
          <a:lstStyle/>
          <a:p>
            <a:fld id="{E4829285-1CE4-4A8B-A05D-6DD8755A96BC}" type="slidenum">
              <a:rPr lang="zh-CN" altLang="en-US"/>
              <a:pPr/>
              <a:t>46</a:t>
            </a:fld>
            <a:endParaRPr lang="en-US" altLang="zh-CN"/>
          </a:p>
        </p:txBody>
      </p:sp>
      <p:sp>
        <p:nvSpPr>
          <p:cNvPr id="391171" name="Rectangle 3">
            <a:extLst>
              <a:ext uri="{FF2B5EF4-FFF2-40B4-BE49-F238E27FC236}">
                <a16:creationId xmlns:a16="http://schemas.microsoft.com/office/drawing/2014/main" id="{2DBDC992-1F62-4594-B2AE-F768F3C3F05A}"/>
              </a:ext>
            </a:extLst>
          </p:cNvPr>
          <p:cNvSpPr>
            <a:spLocks noGrp="1" noChangeArrowheads="1"/>
          </p:cNvSpPr>
          <p:nvPr>
            <p:ph type="body" idx="1"/>
          </p:nvPr>
        </p:nvSpPr>
        <p:spPr>
          <a:xfrm>
            <a:off x="179388" y="333375"/>
            <a:ext cx="8856662" cy="5832475"/>
          </a:xfrm>
        </p:spPr>
        <p:txBody>
          <a:bodyPr/>
          <a:lstStyle/>
          <a:p>
            <a:pPr algn="just">
              <a:lnSpc>
                <a:spcPct val="105000"/>
              </a:lnSpc>
              <a:spcBef>
                <a:spcPct val="0"/>
              </a:spcBef>
              <a:buFontTx/>
              <a:buNone/>
            </a:pPr>
            <a:r>
              <a:rPr lang="zh-CN" altLang="en-US" sz="4000" b="1">
                <a:solidFill>
                  <a:srgbClr val="FF0000"/>
                </a:solidFill>
                <a:ea typeface="楷体_GB2312" pitchFamily="49" charset="-122"/>
              </a:rPr>
              <a:t>思考题</a:t>
            </a:r>
            <a:r>
              <a:rPr lang="en-US" altLang="zh-CN" sz="4000" b="1">
                <a:solidFill>
                  <a:srgbClr val="FF0000"/>
                </a:solidFill>
                <a:ea typeface="楷体_GB2312" pitchFamily="49" charset="-122"/>
              </a:rPr>
              <a:t>3.3</a:t>
            </a:r>
            <a:r>
              <a:rPr lang="zh-CN" altLang="en-US" sz="4000" b="1">
                <a:solidFill>
                  <a:srgbClr val="FF0000"/>
                </a:solidFill>
                <a:ea typeface="楷体_GB2312" pitchFamily="49" charset="-122"/>
              </a:rPr>
              <a:t>：</a:t>
            </a:r>
            <a:r>
              <a:rPr lang="zh-CN" altLang="en-US" sz="4000" b="1">
                <a:ea typeface="楷体_GB2312" pitchFamily="49" charset="-122"/>
              </a:rPr>
              <a:t>临床上为病人大量补液时，为什么常用 </a:t>
            </a:r>
            <a:r>
              <a:rPr lang="en-US" altLang="zh-CN" sz="4000" b="1">
                <a:solidFill>
                  <a:srgbClr val="6600CC"/>
                </a:solidFill>
                <a:ea typeface="楷体_GB2312" pitchFamily="49" charset="-122"/>
              </a:rPr>
              <a:t>0.9%</a:t>
            </a:r>
            <a:r>
              <a:rPr lang="zh-CN" altLang="en-US" sz="4000" b="1">
                <a:solidFill>
                  <a:srgbClr val="6600CC"/>
                </a:solidFill>
                <a:ea typeface="楷体_GB2312" pitchFamily="49" charset="-122"/>
              </a:rPr>
              <a:t>的</a:t>
            </a:r>
            <a:r>
              <a:rPr lang="en-US" altLang="zh-CN" sz="4000" b="1">
                <a:solidFill>
                  <a:srgbClr val="6600CC"/>
                </a:solidFill>
                <a:ea typeface="楷体_GB2312" pitchFamily="49" charset="-122"/>
              </a:rPr>
              <a:t>NaCl</a:t>
            </a:r>
            <a:r>
              <a:rPr lang="zh-CN" altLang="en-US" sz="4000" b="1">
                <a:solidFill>
                  <a:srgbClr val="6600CC"/>
                </a:solidFill>
                <a:ea typeface="楷体_GB2312" pitchFamily="49" charset="-122"/>
              </a:rPr>
              <a:t>溶液 </a:t>
            </a:r>
            <a:r>
              <a:rPr lang="zh-CN" altLang="en-US" sz="4000" b="1">
                <a:ea typeface="楷体_GB2312" pitchFamily="49" charset="-122"/>
              </a:rPr>
              <a:t>和 </a:t>
            </a:r>
            <a:r>
              <a:rPr lang="en-US" altLang="zh-CN" sz="4000" b="1">
                <a:solidFill>
                  <a:srgbClr val="6600CC"/>
                </a:solidFill>
                <a:ea typeface="楷体_GB2312" pitchFamily="49" charset="-122"/>
              </a:rPr>
              <a:t>5%</a:t>
            </a:r>
            <a:r>
              <a:rPr lang="zh-CN" altLang="en-US" sz="4000" b="1">
                <a:solidFill>
                  <a:srgbClr val="6600CC"/>
                </a:solidFill>
                <a:ea typeface="楷体_GB2312" pitchFamily="49" charset="-122"/>
              </a:rPr>
              <a:t>葡萄糖溶液？</a:t>
            </a:r>
          </a:p>
          <a:p>
            <a:pPr algn="just">
              <a:lnSpc>
                <a:spcPct val="105000"/>
              </a:lnSpc>
              <a:spcBef>
                <a:spcPct val="0"/>
              </a:spcBef>
            </a:pPr>
            <a:r>
              <a:rPr lang="zh-CN" altLang="en-US" sz="4000" b="1">
                <a:ea typeface="楷体_GB2312" pitchFamily="49" charset="-122"/>
              </a:rPr>
              <a:t>这是与</a:t>
            </a:r>
            <a:r>
              <a:rPr lang="zh-CN" altLang="en-US" sz="4000" b="1">
                <a:solidFill>
                  <a:schemeClr val="accent2"/>
                </a:solidFill>
                <a:ea typeface="楷体_GB2312" pitchFamily="49" charset="-122"/>
              </a:rPr>
              <a:t>体液的渗透压</a:t>
            </a:r>
            <a:r>
              <a:rPr lang="zh-CN" altLang="en-US" sz="4000" b="1">
                <a:ea typeface="楷体_GB2312" pitchFamily="49" charset="-122"/>
              </a:rPr>
              <a:t>有关的问题。通常给病人大量补液时，需使用</a:t>
            </a:r>
            <a:r>
              <a:rPr lang="zh-CN" altLang="en-US" sz="4000" b="1">
                <a:solidFill>
                  <a:srgbClr val="CC0066"/>
                </a:solidFill>
                <a:ea typeface="楷体_GB2312" pitchFamily="49" charset="-122"/>
              </a:rPr>
              <a:t>与血液等渗</a:t>
            </a:r>
            <a:r>
              <a:rPr lang="en-US" altLang="zh-CN" sz="4000" b="1">
                <a:solidFill>
                  <a:srgbClr val="CC0066"/>
                </a:solidFill>
                <a:ea typeface="楷体_GB2312" pitchFamily="49" charset="-122"/>
              </a:rPr>
              <a:t>(</a:t>
            </a:r>
            <a:r>
              <a:rPr lang="en-US" altLang="zh-CN" sz="4000" b="1" i="1">
                <a:solidFill>
                  <a:srgbClr val="CC0066"/>
                </a:solidFill>
                <a:ea typeface="楷体_GB2312" pitchFamily="49" charset="-122"/>
                <a:sym typeface="Symbol" panose="05050102010706020507" pitchFamily="18" charset="2"/>
              </a:rPr>
              <a:t></a:t>
            </a:r>
            <a:r>
              <a:rPr lang="en-US" altLang="zh-CN" sz="4000" b="1">
                <a:solidFill>
                  <a:srgbClr val="CC0066"/>
                </a:solidFill>
                <a:ea typeface="楷体_GB2312" pitchFamily="49" charset="-122"/>
                <a:sym typeface="Symbol" panose="05050102010706020507" pitchFamily="18" charset="2"/>
              </a:rPr>
              <a:t> = 780 kPa)</a:t>
            </a:r>
            <a:r>
              <a:rPr lang="zh-CN" altLang="en-US" sz="4000" b="1">
                <a:ea typeface="楷体_GB2312" pitchFamily="49" charset="-122"/>
              </a:rPr>
              <a:t>的溶液，否则会造成严重后果。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animEffect transition="in" filter="blinds(horizontal)">
                                      <p:cBhvr>
                                        <p:cTn id="7" dur="500"/>
                                        <p:tgtEl>
                                          <p:spTgt spid="391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1171">
                                            <p:txEl>
                                              <p:pRg st="1" end="1"/>
                                            </p:txEl>
                                          </p:spTgt>
                                        </p:tgtEl>
                                        <p:attrNameLst>
                                          <p:attrName>style.visibility</p:attrName>
                                        </p:attrNameLst>
                                      </p:cBhvr>
                                      <p:to>
                                        <p:strVal val="visible"/>
                                      </p:to>
                                    </p:set>
                                    <p:animEffect transition="in" filter="blinds(horizontal)">
                                      <p:cBhvr>
                                        <p:cTn id="12" dur="500"/>
                                        <p:tgtEl>
                                          <p:spTgt spid="391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7C66F365-31E0-4622-A2B1-C88EA6A2AD14}"/>
              </a:ext>
            </a:extLst>
          </p:cNvPr>
          <p:cNvSpPr>
            <a:spLocks noGrp="1"/>
          </p:cNvSpPr>
          <p:nvPr>
            <p:ph type="sldNum" sz="quarter" idx="12"/>
          </p:nvPr>
        </p:nvSpPr>
        <p:spPr/>
        <p:txBody>
          <a:bodyPr/>
          <a:lstStyle/>
          <a:p>
            <a:fld id="{9591DE33-19AB-4DCC-9526-C3664C8FBCE4}" type="slidenum">
              <a:rPr lang="zh-CN" altLang="en-US"/>
              <a:pPr/>
              <a:t>47</a:t>
            </a:fld>
            <a:endParaRPr lang="en-US" altLang="zh-CN"/>
          </a:p>
        </p:txBody>
      </p:sp>
      <p:sp>
        <p:nvSpPr>
          <p:cNvPr id="34819" name="Rectangle 3">
            <a:extLst>
              <a:ext uri="{FF2B5EF4-FFF2-40B4-BE49-F238E27FC236}">
                <a16:creationId xmlns:a16="http://schemas.microsoft.com/office/drawing/2014/main" id="{F93FB7BD-7555-47BC-A5BD-1FAD88127B1F}"/>
              </a:ext>
            </a:extLst>
          </p:cNvPr>
          <p:cNvSpPr>
            <a:spLocks noChangeArrowheads="1"/>
          </p:cNvSpPr>
          <p:nvPr/>
        </p:nvSpPr>
        <p:spPr bwMode="auto">
          <a:xfrm>
            <a:off x="609600" y="152400"/>
            <a:ext cx="8001000" cy="685800"/>
          </a:xfrm>
          <a:prstGeom prst="rect">
            <a:avLst/>
          </a:prstGeom>
          <a:noFill/>
          <a:ln>
            <a:noFill/>
          </a:ln>
          <a:extLst>
            <a:ext uri="{909E8E84-426E-40DD-AFC4-6F175D3DCCD1}">
              <a14:hiddenFill xmlns:a14="http://schemas.microsoft.com/office/drawing/2010/main">
                <a:solidFill>
                  <a:srgbClr val="003399"/>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0" hangingPunct="0">
              <a:lnSpc>
                <a:spcPct val="100000"/>
              </a:lnSpc>
              <a:buFontTx/>
              <a:buNone/>
            </a:pPr>
            <a:r>
              <a:rPr lang="en-US" altLang="zh-CN" sz="4000" u="none">
                <a:solidFill>
                  <a:srgbClr val="0000FF"/>
                </a:solidFill>
                <a:ea typeface="隶书" panose="02010509060101010101" pitchFamily="49" charset="-122"/>
              </a:rPr>
              <a:t>Osmosis in Blood Cells</a:t>
            </a:r>
          </a:p>
        </p:txBody>
      </p:sp>
      <p:sp>
        <p:nvSpPr>
          <p:cNvPr id="295943" name="Rectangle 7">
            <a:extLst>
              <a:ext uri="{FF2B5EF4-FFF2-40B4-BE49-F238E27FC236}">
                <a16:creationId xmlns:a16="http://schemas.microsoft.com/office/drawing/2014/main" id="{E04CC3BD-E3B6-4E08-A1FF-829B4C0CFCCF}"/>
              </a:ext>
            </a:extLst>
          </p:cNvPr>
          <p:cNvSpPr>
            <a:spLocks noChangeArrowheads="1"/>
          </p:cNvSpPr>
          <p:nvPr/>
        </p:nvSpPr>
        <p:spPr bwMode="auto">
          <a:xfrm>
            <a:off x="593725" y="5229225"/>
            <a:ext cx="2200275"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spcBef>
                <a:spcPct val="10000"/>
              </a:spcBef>
              <a:buFontTx/>
              <a:buNone/>
            </a:pPr>
            <a:r>
              <a:rPr kumimoji="0" lang="en-US" altLang="zh-CN" sz="3600" u="none">
                <a:solidFill>
                  <a:srgbClr val="0000FF"/>
                </a:solidFill>
                <a:ea typeface="隶书" panose="02010509060101010101" pitchFamily="49" charset="-122"/>
              </a:rPr>
              <a:t>Crenation</a:t>
            </a:r>
          </a:p>
          <a:p>
            <a:pPr algn="ctr">
              <a:lnSpc>
                <a:spcPct val="90000"/>
              </a:lnSpc>
              <a:spcBef>
                <a:spcPct val="10000"/>
              </a:spcBef>
              <a:buFontTx/>
              <a:buNone/>
            </a:pPr>
            <a:r>
              <a:rPr kumimoji="0" lang="en-US" altLang="zh-CN" sz="2800" u="none">
                <a:solidFill>
                  <a:srgbClr val="0000FF"/>
                </a:solidFill>
                <a:ea typeface="隶书" panose="02010509060101010101" pitchFamily="49" charset="-122"/>
              </a:rPr>
              <a:t>(</a:t>
            </a:r>
            <a:r>
              <a:rPr kumimoji="0" lang="zh-CN" altLang="en-US" sz="2800" u="none">
                <a:solidFill>
                  <a:srgbClr val="0000FF"/>
                </a:solidFill>
                <a:ea typeface="隶书" panose="02010509060101010101" pitchFamily="49" charset="-122"/>
              </a:rPr>
              <a:t>红细胞皱缩</a:t>
            </a:r>
            <a:r>
              <a:rPr kumimoji="0" lang="en-US" altLang="zh-CN" sz="2800" u="none">
                <a:solidFill>
                  <a:srgbClr val="0000FF"/>
                </a:solidFill>
                <a:ea typeface="隶书" panose="02010509060101010101" pitchFamily="49" charset="-122"/>
              </a:rPr>
              <a:t>)</a:t>
            </a:r>
            <a:endParaRPr kumimoji="0" lang="zh-CN" altLang="en-US" sz="2800" u="none">
              <a:solidFill>
                <a:srgbClr val="0000FF"/>
              </a:solidFill>
              <a:ea typeface="隶书" panose="02010509060101010101" pitchFamily="49" charset="-122"/>
            </a:endParaRPr>
          </a:p>
        </p:txBody>
      </p:sp>
      <p:sp>
        <p:nvSpPr>
          <p:cNvPr id="295944" name="Rectangle 8">
            <a:extLst>
              <a:ext uri="{FF2B5EF4-FFF2-40B4-BE49-F238E27FC236}">
                <a16:creationId xmlns:a16="http://schemas.microsoft.com/office/drawing/2014/main" id="{D224B64E-0A93-49CE-945E-4E1FBDDAEAED}"/>
              </a:ext>
            </a:extLst>
          </p:cNvPr>
          <p:cNvSpPr>
            <a:spLocks noChangeArrowheads="1"/>
          </p:cNvSpPr>
          <p:nvPr/>
        </p:nvSpPr>
        <p:spPr bwMode="auto">
          <a:xfrm>
            <a:off x="6300788" y="5300663"/>
            <a:ext cx="2190750"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spcBef>
                <a:spcPct val="10000"/>
              </a:spcBef>
              <a:buFontTx/>
              <a:buNone/>
            </a:pPr>
            <a:r>
              <a:rPr kumimoji="0" lang="en-US" altLang="zh-CN" sz="3600" u="none">
                <a:solidFill>
                  <a:srgbClr val="FF0000"/>
                </a:solidFill>
                <a:ea typeface="隶书" panose="02010509060101010101" pitchFamily="49" charset="-122"/>
              </a:rPr>
              <a:t>Hemolysis</a:t>
            </a:r>
          </a:p>
          <a:p>
            <a:pPr algn="ctr">
              <a:lnSpc>
                <a:spcPct val="90000"/>
              </a:lnSpc>
              <a:spcBef>
                <a:spcPct val="10000"/>
              </a:spcBef>
              <a:buFontTx/>
              <a:buNone/>
            </a:pPr>
            <a:r>
              <a:rPr kumimoji="0" lang="en-US" altLang="zh-CN" sz="3600" u="none">
                <a:solidFill>
                  <a:srgbClr val="FF0000"/>
                </a:solidFill>
                <a:ea typeface="隶书" panose="02010509060101010101" pitchFamily="49" charset="-122"/>
              </a:rPr>
              <a:t>  (</a:t>
            </a:r>
            <a:r>
              <a:rPr kumimoji="0" lang="zh-CN" altLang="en-US" sz="3600" u="none">
                <a:solidFill>
                  <a:srgbClr val="FF0000"/>
                </a:solidFill>
                <a:ea typeface="隶书" panose="02010509060101010101" pitchFamily="49" charset="-122"/>
              </a:rPr>
              <a:t>溶血</a:t>
            </a:r>
            <a:r>
              <a:rPr kumimoji="0" lang="en-US" altLang="zh-CN" sz="3600" u="none">
                <a:solidFill>
                  <a:srgbClr val="FF0000"/>
                </a:solidFill>
                <a:ea typeface="隶书" panose="02010509060101010101" pitchFamily="49" charset="-122"/>
              </a:rPr>
              <a:t>)</a:t>
            </a:r>
            <a:endParaRPr kumimoji="0" lang="zh-CN" altLang="en-US" sz="3600" u="none">
              <a:solidFill>
                <a:srgbClr val="FF0000"/>
              </a:solidFill>
              <a:ea typeface="隶书" panose="02010509060101010101" pitchFamily="49" charset="-122"/>
            </a:endParaRPr>
          </a:p>
        </p:txBody>
      </p:sp>
      <p:grpSp>
        <p:nvGrpSpPr>
          <p:cNvPr id="295948" name="Group 12">
            <a:extLst>
              <a:ext uri="{FF2B5EF4-FFF2-40B4-BE49-F238E27FC236}">
                <a16:creationId xmlns:a16="http://schemas.microsoft.com/office/drawing/2014/main" id="{F3635E0D-93E9-46F3-AE44-F45C098A4B7A}"/>
              </a:ext>
            </a:extLst>
          </p:cNvPr>
          <p:cNvGrpSpPr>
            <a:grpSpLocks/>
          </p:cNvGrpSpPr>
          <p:nvPr/>
        </p:nvGrpSpPr>
        <p:grpSpPr bwMode="auto">
          <a:xfrm>
            <a:off x="0" y="836613"/>
            <a:ext cx="9434513" cy="4518025"/>
            <a:chOff x="22" y="663"/>
            <a:chExt cx="5943" cy="2846"/>
          </a:xfrm>
        </p:grpSpPr>
        <p:pic>
          <p:nvPicPr>
            <p:cNvPr id="295941" name="Picture 5">
              <a:extLst>
                <a:ext uri="{FF2B5EF4-FFF2-40B4-BE49-F238E27FC236}">
                  <a16:creationId xmlns:a16="http://schemas.microsoft.com/office/drawing/2014/main" id="{A6BE4A3C-8E1F-416B-AF5D-D359334E0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2247" b="51242"/>
            <a:stretch>
              <a:fillRect/>
            </a:stretch>
          </p:blipFill>
          <p:spPr bwMode="auto">
            <a:xfrm>
              <a:off x="22" y="663"/>
              <a:ext cx="5692" cy="2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5945" name="Text Box 9">
              <a:extLst>
                <a:ext uri="{FF2B5EF4-FFF2-40B4-BE49-F238E27FC236}">
                  <a16:creationId xmlns:a16="http://schemas.microsoft.com/office/drawing/2014/main" id="{CE904D77-80C7-454C-B701-36D7607C373B}"/>
                </a:ext>
              </a:extLst>
            </p:cNvPr>
            <p:cNvSpPr txBox="1">
              <a:spLocks noChangeArrowheads="1"/>
            </p:cNvSpPr>
            <p:nvPr/>
          </p:nvSpPr>
          <p:spPr bwMode="auto">
            <a:xfrm>
              <a:off x="1428" y="663"/>
              <a:ext cx="1089"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sz="2800" u="none">
                  <a:latin typeface="宋体" panose="02010600030101010101" pitchFamily="2" charset="-122"/>
                  <a:ea typeface="宋体" panose="02010600030101010101" pitchFamily="2" charset="-122"/>
                </a:rPr>
                <a:t>(</a:t>
              </a:r>
              <a:r>
                <a:rPr lang="zh-CN" altLang="en-US" sz="2800" u="none">
                  <a:latin typeface="宋体" panose="02010600030101010101" pitchFamily="2" charset="-122"/>
                  <a:ea typeface="宋体" panose="02010600030101010101" pitchFamily="2" charset="-122"/>
                </a:rPr>
                <a:t>高渗</a:t>
              </a:r>
              <a:r>
                <a:rPr lang="en-US" altLang="zh-CN" sz="2800" u="none">
                  <a:latin typeface="宋体" panose="02010600030101010101" pitchFamily="2" charset="-122"/>
                  <a:ea typeface="宋体" panose="02010600030101010101" pitchFamily="2" charset="-122"/>
                </a:rPr>
                <a:t>)</a:t>
              </a:r>
            </a:p>
          </p:txBody>
        </p:sp>
        <p:sp>
          <p:nvSpPr>
            <p:cNvPr id="295946" name="Text Box 10">
              <a:extLst>
                <a:ext uri="{FF2B5EF4-FFF2-40B4-BE49-F238E27FC236}">
                  <a16:creationId xmlns:a16="http://schemas.microsoft.com/office/drawing/2014/main" id="{7F85DD3A-FCE9-4F99-94E6-9B006752F696}"/>
                </a:ext>
              </a:extLst>
            </p:cNvPr>
            <p:cNvSpPr txBox="1">
              <a:spLocks noChangeArrowheads="1"/>
            </p:cNvSpPr>
            <p:nvPr/>
          </p:nvSpPr>
          <p:spPr bwMode="auto">
            <a:xfrm>
              <a:off x="3016" y="663"/>
              <a:ext cx="862"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sz="2800" u="none">
                  <a:latin typeface="宋体" panose="02010600030101010101" pitchFamily="2" charset="-122"/>
                  <a:ea typeface="宋体" panose="02010600030101010101" pitchFamily="2" charset="-122"/>
                </a:rPr>
                <a:t>(</a:t>
              </a:r>
              <a:r>
                <a:rPr lang="zh-CN" altLang="en-US" sz="2800" u="none">
                  <a:latin typeface="宋体" panose="02010600030101010101" pitchFamily="2" charset="-122"/>
                  <a:ea typeface="宋体" panose="02010600030101010101" pitchFamily="2" charset="-122"/>
                </a:rPr>
                <a:t>等渗</a:t>
              </a:r>
              <a:r>
                <a:rPr lang="en-US" altLang="zh-CN" sz="2800" u="none">
                  <a:latin typeface="宋体" panose="02010600030101010101" pitchFamily="2" charset="-122"/>
                  <a:ea typeface="宋体" panose="02010600030101010101" pitchFamily="2" charset="-122"/>
                </a:rPr>
                <a:t>)</a:t>
              </a:r>
            </a:p>
          </p:txBody>
        </p:sp>
        <p:sp>
          <p:nvSpPr>
            <p:cNvPr id="295947" name="Text Box 11">
              <a:extLst>
                <a:ext uri="{FF2B5EF4-FFF2-40B4-BE49-F238E27FC236}">
                  <a16:creationId xmlns:a16="http://schemas.microsoft.com/office/drawing/2014/main" id="{38E5F144-3F3C-4B1F-9058-D590F6DEE592}"/>
                </a:ext>
              </a:extLst>
            </p:cNvPr>
            <p:cNvSpPr txBox="1">
              <a:spLocks noChangeArrowheads="1"/>
            </p:cNvSpPr>
            <p:nvPr/>
          </p:nvSpPr>
          <p:spPr bwMode="auto">
            <a:xfrm>
              <a:off x="4876" y="663"/>
              <a:ext cx="1089"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en-US" altLang="zh-CN" sz="2800" u="none">
                  <a:latin typeface="宋体" panose="02010600030101010101" pitchFamily="2" charset="-122"/>
                  <a:ea typeface="宋体" panose="02010600030101010101" pitchFamily="2" charset="-122"/>
                </a:rPr>
                <a:t>(</a:t>
              </a:r>
              <a:r>
                <a:rPr lang="zh-CN" altLang="en-US" sz="2800" u="none">
                  <a:latin typeface="宋体" panose="02010600030101010101" pitchFamily="2" charset="-122"/>
                  <a:ea typeface="宋体" panose="02010600030101010101" pitchFamily="2" charset="-122"/>
                </a:rPr>
                <a:t>低渗</a:t>
              </a:r>
              <a:r>
                <a:rPr lang="en-US" altLang="zh-CN" sz="2800" u="none">
                  <a:latin typeface="宋体" panose="02010600030101010101" pitchFamily="2" charset="-122"/>
                  <a:ea typeface="宋体" panose="02010600030101010101" pitchFamily="2" charset="-122"/>
                </a:rPr>
                <a:t>)</a:t>
              </a:r>
            </a:p>
          </p:txBody>
        </p:sp>
      </p:grpSp>
      <p:sp>
        <p:nvSpPr>
          <p:cNvPr id="295950" name="Text Box 14">
            <a:extLst>
              <a:ext uri="{FF2B5EF4-FFF2-40B4-BE49-F238E27FC236}">
                <a16:creationId xmlns:a16="http://schemas.microsoft.com/office/drawing/2014/main" id="{09BEE01E-D39C-4F53-B044-7DCE25E44F10}"/>
              </a:ext>
            </a:extLst>
          </p:cNvPr>
          <p:cNvSpPr txBox="1">
            <a:spLocks noChangeArrowheads="1"/>
          </p:cNvSpPr>
          <p:nvPr/>
        </p:nvSpPr>
        <p:spPr bwMode="auto">
          <a:xfrm>
            <a:off x="468313" y="6237288"/>
            <a:ext cx="28082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FontTx/>
              <a:buNone/>
            </a:pPr>
            <a:r>
              <a:rPr lang="zh-CN" altLang="en-US" sz="3200" u="none">
                <a:solidFill>
                  <a:srgbClr val="0000FF"/>
                </a:solidFill>
                <a:ea typeface="隶书" panose="02010509060101010101" pitchFamily="49" charset="-122"/>
              </a:rPr>
              <a:t>栓塞</a:t>
            </a:r>
            <a:r>
              <a:rPr lang="en-US" altLang="zh-CN" sz="3200" u="none">
                <a:solidFill>
                  <a:srgbClr val="0000FF"/>
                </a:solidFill>
                <a:ea typeface="隶书" panose="02010509060101010101" pitchFamily="49" charset="-122"/>
              </a:rPr>
              <a:t>(</a:t>
            </a:r>
            <a:r>
              <a:rPr lang="zh-CN" altLang="en-US" sz="3200" u="none">
                <a:solidFill>
                  <a:srgbClr val="0000FF"/>
                </a:solidFill>
                <a:ea typeface="隶书" panose="02010509060101010101" pitchFamily="49" charset="-122"/>
              </a:rPr>
              <a:t>血管内</a:t>
            </a:r>
            <a:r>
              <a:rPr lang="en-US" altLang="zh-CN" sz="3200" u="none">
                <a:solidFill>
                  <a:srgbClr val="0000FF"/>
                </a:solidFill>
                <a:ea typeface="隶书" panose="020105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5948"/>
                                        </p:tgtEl>
                                        <p:attrNameLst>
                                          <p:attrName>style.visibility</p:attrName>
                                        </p:attrNameLst>
                                      </p:cBhvr>
                                      <p:to>
                                        <p:strVal val="visible"/>
                                      </p:to>
                                    </p:set>
                                    <p:animEffect transition="in" filter="diamond(in)">
                                      <p:cBhvr>
                                        <p:cTn id="7" dur="2000"/>
                                        <p:tgtEl>
                                          <p:spTgt spid="2959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 calcmode="lin" valueType="num">
                                      <p:cBhvr additive="base">
                                        <p:cTn id="12" dur="500" fill="hold"/>
                                        <p:tgtEl>
                                          <p:spTgt spid="295943"/>
                                        </p:tgtEl>
                                        <p:attrNameLst>
                                          <p:attrName>ppt_x</p:attrName>
                                        </p:attrNameLst>
                                      </p:cBhvr>
                                      <p:tavLst>
                                        <p:tav tm="0">
                                          <p:val>
                                            <p:strVal val="#ppt_x"/>
                                          </p:val>
                                        </p:tav>
                                        <p:tav tm="100000">
                                          <p:val>
                                            <p:strVal val="#ppt_x"/>
                                          </p:val>
                                        </p:tav>
                                      </p:tavLst>
                                    </p:anim>
                                    <p:anim calcmode="lin" valueType="num">
                                      <p:cBhvr additive="base">
                                        <p:cTn id="13" dur="500" fill="hold"/>
                                        <p:tgtEl>
                                          <p:spTgt spid="29594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5950"/>
                                        </p:tgtEl>
                                        <p:attrNameLst>
                                          <p:attrName>style.visibility</p:attrName>
                                        </p:attrNameLst>
                                      </p:cBhvr>
                                      <p:to>
                                        <p:strVal val="visible"/>
                                      </p:to>
                                    </p:set>
                                    <p:anim calcmode="lin" valueType="num">
                                      <p:cBhvr additive="base">
                                        <p:cTn id="18" dur="500" fill="hold"/>
                                        <p:tgtEl>
                                          <p:spTgt spid="295950"/>
                                        </p:tgtEl>
                                        <p:attrNameLst>
                                          <p:attrName>ppt_x</p:attrName>
                                        </p:attrNameLst>
                                      </p:cBhvr>
                                      <p:tavLst>
                                        <p:tav tm="0">
                                          <p:val>
                                            <p:strVal val="#ppt_x"/>
                                          </p:val>
                                        </p:tav>
                                        <p:tav tm="100000">
                                          <p:val>
                                            <p:strVal val="#ppt_x"/>
                                          </p:val>
                                        </p:tav>
                                      </p:tavLst>
                                    </p:anim>
                                    <p:anim calcmode="lin" valueType="num">
                                      <p:cBhvr additive="base">
                                        <p:cTn id="19" dur="500" fill="hold"/>
                                        <p:tgtEl>
                                          <p:spTgt spid="295950"/>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95944"/>
                                        </p:tgtEl>
                                        <p:attrNameLst>
                                          <p:attrName>style.visibility</p:attrName>
                                        </p:attrNameLst>
                                      </p:cBhvr>
                                      <p:to>
                                        <p:strVal val="visible"/>
                                      </p:to>
                                    </p:set>
                                    <p:anim calcmode="lin" valueType="num">
                                      <p:cBhvr additive="base">
                                        <p:cTn id="24" dur="500" fill="hold"/>
                                        <p:tgtEl>
                                          <p:spTgt spid="295944"/>
                                        </p:tgtEl>
                                        <p:attrNameLst>
                                          <p:attrName>ppt_x</p:attrName>
                                        </p:attrNameLst>
                                      </p:cBhvr>
                                      <p:tavLst>
                                        <p:tav tm="0">
                                          <p:val>
                                            <p:strVal val="#ppt_x"/>
                                          </p:val>
                                        </p:tav>
                                        <p:tav tm="100000">
                                          <p:val>
                                            <p:strVal val="#ppt_x"/>
                                          </p:val>
                                        </p:tav>
                                      </p:tavLst>
                                    </p:anim>
                                    <p:anim calcmode="lin" valueType="num">
                                      <p:cBhvr additive="base">
                                        <p:cTn id="25" dur="500" fill="hold"/>
                                        <p:tgtEl>
                                          <p:spTgt spid="295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3" grpId="0"/>
      <p:bldP spid="295944" grpId="0"/>
      <p:bldP spid="2959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34FE4DF4-1FCC-4CE1-B733-72577B885A0E}"/>
              </a:ext>
            </a:extLst>
          </p:cNvPr>
          <p:cNvSpPr>
            <a:spLocks noGrp="1"/>
          </p:cNvSpPr>
          <p:nvPr>
            <p:ph type="sldNum" sz="quarter" idx="12"/>
          </p:nvPr>
        </p:nvSpPr>
        <p:spPr/>
        <p:txBody>
          <a:bodyPr/>
          <a:lstStyle/>
          <a:p>
            <a:fld id="{D475F612-102B-4A22-8773-BFE889AE7C57}" type="slidenum">
              <a:rPr lang="zh-CN" altLang="en-US"/>
              <a:pPr/>
              <a:t>48</a:t>
            </a:fld>
            <a:endParaRPr lang="en-US" altLang="zh-CN"/>
          </a:p>
        </p:txBody>
      </p:sp>
      <p:sp>
        <p:nvSpPr>
          <p:cNvPr id="192514" name="Rectangle 2">
            <a:extLst>
              <a:ext uri="{FF2B5EF4-FFF2-40B4-BE49-F238E27FC236}">
                <a16:creationId xmlns:a16="http://schemas.microsoft.com/office/drawing/2014/main" id="{2AC55114-9608-40F0-A90D-B1447B11787C}"/>
              </a:ext>
            </a:extLst>
          </p:cNvPr>
          <p:cNvSpPr>
            <a:spLocks noGrp="1" noChangeArrowheads="1"/>
          </p:cNvSpPr>
          <p:nvPr>
            <p:ph type="title"/>
          </p:nvPr>
        </p:nvSpPr>
        <p:spPr>
          <a:xfrm>
            <a:off x="250825" y="188913"/>
            <a:ext cx="3671888" cy="581025"/>
          </a:xfrm>
        </p:spPr>
        <p:txBody>
          <a:bodyPr/>
          <a:lstStyle/>
          <a:p>
            <a:pPr algn="l"/>
            <a:r>
              <a:rPr lang="en-US" altLang="zh-CN" sz="4000" b="1">
                <a:solidFill>
                  <a:schemeClr val="tx1"/>
                </a:solidFill>
              </a:rPr>
              <a:t>4) </a:t>
            </a:r>
            <a:r>
              <a:rPr lang="zh-CN" altLang="en-US" sz="4000" b="1">
                <a:solidFill>
                  <a:schemeClr val="tx1"/>
                </a:solidFill>
              </a:rPr>
              <a:t>反渗透作用</a:t>
            </a:r>
          </a:p>
        </p:txBody>
      </p:sp>
      <p:pic>
        <p:nvPicPr>
          <p:cNvPr id="192516" name="Picture 4" descr="shenty02">
            <a:extLst>
              <a:ext uri="{FF2B5EF4-FFF2-40B4-BE49-F238E27FC236}">
                <a16:creationId xmlns:a16="http://schemas.microsoft.com/office/drawing/2014/main" id="{D42BB919-2740-4A4C-A79E-B5CBC09D1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628"/>
          <a:stretch>
            <a:fillRect/>
          </a:stretch>
        </p:blipFill>
        <p:spPr bwMode="auto">
          <a:xfrm>
            <a:off x="4970463" y="2520950"/>
            <a:ext cx="4138612" cy="4364038"/>
          </a:xfrm>
          <a:prstGeom prst="rect">
            <a:avLst/>
          </a:prstGeom>
          <a:noFill/>
          <a:extLst>
            <a:ext uri="{909E8E84-426E-40DD-AFC4-6F175D3DCCD1}">
              <a14:hiddenFill xmlns:a14="http://schemas.microsoft.com/office/drawing/2010/main">
                <a:solidFill>
                  <a:srgbClr val="FFFFFF"/>
                </a:solidFill>
              </a14:hiddenFill>
            </a:ext>
          </a:extLst>
        </p:spPr>
      </p:pic>
      <p:sp>
        <p:nvSpPr>
          <p:cNvPr id="192517" name="Text Box 5">
            <a:extLst>
              <a:ext uri="{FF2B5EF4-FFF2-40B4-BE49-F238E27FC236}">
                <a16:creationId xmlns:a16="http://schemas.microsoft.com/office/drawing/2014/main" id="{ECA7FD19-1EAF-4CB3-9D01-A5B12CAA4AA2}"/>
              </a:ext>
            </a:extLst>
          </p:cNvPr>
          <p:cNvSpPr txBox="1">
            <a:spLocks noChangeArrowheads="1"/>
          </p:cNvSpPr>
          <p:nvPr/>
        </p:nvSpPr>
        <p:spPr bwMode="auto">
          <a:xfrm>
            <a:off x="250825" y="4076700"/>
            <a:ext cx="5040313"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74638" indent="-274638"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4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90000"/>
              </a:lnSpc>
              <a:spcBef>
                <a:spcPct val="50000"/>
              </a:spcBef>
              <a:buFontTx/>
              <a:buChar char="•"/>
            </a:pPr>
            <a:r>
              <a:rPr lang="zh-CN" altLang="en-US" sz="3400" u="none">
                <a:ea typeface="楷体_GB2312" pitchFamily="49" charset="-122"/>
              </a:rPr>
              <a:t>反渗透作用的结果，使溶液中溶剂量减少，溶液浓度增大，而半透膜外纯溶剂量增加，从而</a:t>
            </a:r>
            <a:r>
              <a:rPr lang="zh-CN" altLang="en-US" sz="3400" u="none">
                <a:solidFill>
                  <a:srgbClr val="6600CC"/>
                </a:solidFill>
                <a:ea typeface="楷体_GB2312" pitchFamily="49" charset="-122"/>
              </a:rPr>
              <a:t>分离出纯溶剂</a:t>
            </a:r>
            <a:r>
              <a:rPr lang="zh-CN" altLang="en-US" sz="3400" u="none">
                <a:ea typeface="楷体_GB2312" pitchFamily="49" charset="-122"/>
              </a:rPr>
              <a:t>。</a:t>
            </a:r>
          </a:p>
        </p:txBody>
      </p:sp>
      <p:sp>
        <p:nvSpPr>
          <p:cNvPr id="192515" name="Rectangle 3">
            <a:extLst>
              <a:ext uri="{FF2B5EF4-FFF2-40B4-BE49-F238E27FC236}">
                <a16:creationId xmlns:a16="http://schemas.microsoft.com/office/drawing/2014/main" id="{2E85AC5E-B941-4738-A37E-CCB2C5EEE767}"/>
              </a:ext>
            </a:extLst>
          </p:cNvPr>
          <p:cNvSpPr>
            <a:spLocks noGrp="1" noChangeArrowheads="1"/>
          </p:cNvSpPr>
          <p:nvPr>
            <p:ph type="body" idx="1"/>
          </p:nvPr>
        </p:nvSpPr>
        <p:spPr>
          <a:xfrm>
            <a:off x="106363" y="765175"/>
            <a:ext cx="8569325" cy="3168650"/>
          </a:xfrm>
        </p:spPr>
        <p:txBody>
          <a:bodyPr/>
          <a:lstStyle/>
          <a:p>
            <a:pPr algn="just">
              <a:lnSpc>
                <a:spcPct val="110000"/>
              </a:lnSpc>
            </a:pPr>
            <a:r>
              <a:rPr lang="zh-CN" altLang="en-US" sz="3600" b="1">
                <a:ea typeface="楷体_GB2312" pitchFamily="49" charset="-122"/>
              </a:rPr>
              <a:t>当溶液由半透膜与纯溶剂隔开后就产生渗透现象。</a:t>
            </a:r>
            <a:r>
              <a:rPr lang="zh-CN" altLang="en-US" sz="3600" b="1">
                <a:solidFill>
                  <a:srgbClr val="0000FF"/>
                </a:solidFill>
                <a:ea typeface="楷体_GB2312" pitchFamily="49" charset="-122"/>
              </a:rPr>
              <a:t>若在溶液一侧外加一个大于渗透压的压力时，渗透方向就会改变</a:t>
            </a:r>
            <a:r>
              <a:rPr lang="zh-CN" altLang="en-US" sz="3600" b="1">
                <a:ea typeface="楷体_GB2312" pitchFamily="49" charset="-122"/>
              </a:rPr>
              <a:t>，即</a:t>
            </a:r>
            <a:r>
              <a:rPr lang="zh-CN" altLang="en-US" sz="3600" b="1">
                <a:solidFill>
                  <a:srgbClr val="0000FF"/>
                </a:solidFill>
                <a:ea typeface="楷体_GB2312" pitchFamily="49" charset="-122"/>
              </a:rPr>
              <a:t>溶剂分子从溶液中向纯溶剂中渗透</a:t>
            </a:r>
            <a:r>
              <a:rPr lang="zh-CN" altLang="en-US" sz="3600" b="1">
                <a:ea typeface="楷体_GB2312" pitchFamily="49" charset="-122"/>
              </a:rPr>
              <a:t>，这种现象称</a:t>
            </a:r>
            <a:r>
              <a:rPr lang="zh-CN" altLang="en-US" sz="3600" b="1">
                <a:solidFill>
                  <a:srgbClr val="0000FF"/>
                </a:solidFill>
                <a:ea typeface="楷体_GB2312" pitchFamily="49" charset="-122"/>
              </a:rPr>
              <a:t>反渗透</a:t>
            </a:r>
            <a:r>
              <a:rPr lang="zh-CN" altLang="en-US" sz="3600" b="1">
                <a:ea typeface="楷体_GB2312" pitchFamily="49" charset="-122"/>
              </a:rPr>
              <a:t>。</a:t>
            </a:r>
          </a:p>
        </p:txBody>
      </p:sp>
      <p:sp>
        <p:nvSpPr>
          <p:cNvPr id="192518" name="AutoShape 6">
            <a:extLst>
              <a:ext uri="{FF2B5EF4-FFF2-40B4-BE49-F238E27FC236}">
                <a16:creationId xmlns:a16="http://schemas.microsoft.com/office/drawing/2014/main" id="{E3467763-094A-49EB-9DE8-4A33CD42DFE0}"/>
              </a:ext>
            </a:extLst>
          </p:cNvPr>
          <p:cNvSpPr>
            <a:spLocks noChangeArrowheads="1"/>
          </p:cNvSpPr>
          <p:nvPr/>
        </p:nvSpPr>
        <p:spPr bwMode="auto">
          <a:xfrm>
            <a:off x="6516688" y="5518150"/>
            <a:ext cx="1223962" cy="431800"/>
          </a:xfrm>
          <a:prstGeom prst="leftArrow">
            <a:avLst>
              <a:gd name="adj1" fmla="val 50000"/>
              <a:gd name="adj2" fmla="val 70864"/>
            </a:avLst>
          </a:prstGeom>
          <a:solidFill>
            <a:srgbClr val="FF66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90000"/>
              </a:lnSpc>
              <a:spcBef>
                <a:spcPct val="10000"/>
              </a:spcBef>
              <a:buFontTx/>
              <a:buNone/>
            </a:pPr>
            <a:endParaRPr lang="zh-CN" altLang="en-US" sz="1200" b="0" u="none">
              <a:solidFill>
                <a:schemeClr val="bg1"/>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2516"/>
                                        </p:tgtEl>
                                        <p:attrNameLst>
                                          <p:attrName>style.visibility</p:attrName>
                                        </p:attrNameLst>
                                      </p:cBhvr>
                                      <p:to>
                                        <p:strVal val="visible"/>
                                      </p:to>
                                    </p:set>
                                    <p:animEffect transition="in" filter="box(in)">
                                      <p:cBhvr>
                                        <p:cTn id="7" dur="500"/>
                                        <p:tgtEl>
                                          <p:spTgt spid="192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 calcmode="lin" valueType="num">
                                      <p:cBhvr additive="base">
                                        <p:cTn id="12" dur="500" fill="hold"/>
                                        <p:tgtEl>
                                          <p:spTgt spid="192518"/>
                                        </p:tgtEl>
                                        <p:attrNameLst>
                                          <p:attrName>ppt_x</p:attrName>
                                        </p:attrNameLst>
                                      </p:cBhvr>
                                      <p:tavLst>
                                        <p:tav tm="0">
                                          <p:val>
                                            <p:strVal val="1+#ppt_w/2"/>
                                          </p:val>
                                        </p:tav>
                                        <p:tav tm="100000">
                                          <p:val>
                                            <p:strVal val="#ppt_x"/>
                                          </p:val>
                                        </p:tav>
                                      </p:tavLst>
                                    </p:anim>
                                    <p:anim calcmode="lin" valueType="num">
                                      <p:cBhvr additive="base">
                                        <p:cTn id="13"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92515">
                                            <p:txEl>
                                              <p:pRg st="0" end="0"/>
                                            </p:txEl>
                                          </p:spTgt>
                                        </p:tgtEl>
                                        <p:attrNameLst>
                                          <p:attrName>style.visibility</p:attrName>
                                        </p:attrNameLst>
                                      </p:cBhvr>
                                      <p:to>
                                        <p:strVal val="visible"/>
                                      </p:to>
                                    </p:set>
                                    <p:animEffect transition="in" filter="blinds(horizontal)">
                                      <p:cBhvr>
                                        <p:cTn id="18" dur="500"/>
                                        <p:tgtEl>
                                          <p:spTgt spid="19251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92517"/>
                                        </p:tgtEl>
                                        <p:attrNameLst>
                                          <p:attrName>style.visibility</p:attrName>
                                        </p:attrNameLst>
                                      </p:cBhvr>
                                      <p:to>
                                        <p:strVal val="visible"/>
                                      </p:to>
                                    </p:set>
                                    <p:animEffect transition="in" filter="box(in)">
                                      <p:cBhvr>
                                        <p:cTn id="23"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p:bldP spid="1925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E55445FD-14A0-4CD1-8F86-88D53469F5C3}"/>
              </a:ext>
            </a:extLst>
          </p:cNvPr>
          <p:cNvSpPr>
            <a:spLocks noGrp="1"/>
          </p:cNvSpPr>
          <p:nvPr>
            <p:ph type="sldNum" sz="quarter" idx="12"/>
          </p:nvPr>
        </p:nvSpPr>
        <p:spPr/>
        <p:txBody>
          <a:bodyPr/>
          <a:lstStyle/>
          <a:p>
            <a:fld id="{613B3D88-4ADB-4BFC-A238-BFD793715CAB}" type="slidenum">
              <a:rPr lang="zh-CN" altLang="en-US"/>
              <a:pPr/>
              <a:t>49</a:t>
            </a:fld>
            <a:endParaRPr lang="en-US" altLang="zh-CN"/>
          </a:p>
        </p:txBody>
      </p:sp>
      <p:sp>
        <p:nvSpPr>
          <p:cNvPr id="247814" name="Text Box 6">
            <a:extLst>
              <a:ext uri="{FF2B5EF4-FFF2-40B4-BE49-F238E27FC236}">
                <a16:creationId xmlns:a16="http://schemas.microsoft.com/office/drawing/2014/main" id="{8F1A1104-23FB-48D9-86F4-2B9F5B3D098F}"/>
              </a:ext>
            </a:extLst>
          </p:cNvPr>
          <p:cNvSpPr txBox="1">
            <a:spLocks noChangeArrowheads="1"/>
          </p:cNvSpPr>
          <p:nvPr/>
        </p:nvSpPr>
        <p:spPr bwMode="auto">
          <a:xfrm>
            <a:off x="179388" y="188913"/>
            <a:ext cx="8675687" cy="198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5125" indent="-36512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4513"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5000"/>
              </a:lnSpc>
              <a:spcBef>
                <a:spcPct val="50000"/>
              </a:spcBef>
              <a:buFontTx/>
              <a:buChar char="•"/>
            </a:pPr>
            <a:r>
              <a:rPr lang="zh-CN" altLang="en-US" sz="3600" u="none">
                <a:ea typeface="楷体_GB2312" pitchFamily="49" charset="-122"/>
              </a:rPr>
              <a:t>反渗透可用于海水的淡化和废水的处理。目前，我国已在浙江舟山建成了日处理量达</a:t>
            </a:r>
            <a:r>
              <a:rPr lang="en-US" altLang="zh-CN" sz="3600" u="none">
                <a:ea typeface="楷体_GB2312" pitchFamily="49" charset="-122"/>
              </a:rPr>
              <a:t>1</a:t>
            </a:r>
            <a:r>
              <a:rPr lang="zh-CN" altLang="en-US" sz="3600" u="none">
                <a:ea typeface="楷体_GB2312" pitchFamily="49" charset="-122"/>
              </a:rPr>
              <a:t>万</a:t>
            </a:r>
            <a:r>
              <a:rPr lang="en-US" altLang="zh-CN" sz="3600" u="none">
                <a:ea typeface="楷体_GB2312" pitchFamily="49" charset="-122"/>
              </a:rPr>
              <a:t>t</a:t>
            </a:r>
            <a:r>
              <a:rPr lang="zh-CN" altLang="en-US" sz="3600" u="none">
                <a:ea typeface="楷体_GB2312" pitchFamily="49" charset="-122"/>
              </a:rPr>
              <a:t>的反渗透海水淡化工程。</a:t>
            </a:r>
          </a:p>
        </p:txBody>
      </p:sp>
      <p:sp>
        <p:nvSpPr>
          <p:cNvPr id="247815" name="Rectangle 7">
            <a:extLst>
              <a:ext uri="{FF2B5EF4-FFF2-40B4-BE49-F238E27FC236}">
                <a16:creationId xmlns:a16="http://schemas.microsoft.com/office/drawing/2014/main" id="{5E4025DE-E7E1-466E-B121-62C5981E9FBA}"/>
              </a:ext>
            </a:extLst>
          </p:cNvPr>
          <p:cNvSpPr>
            <a:spLocks noChangeArrowheads="1"/>
          </p:cNvSpPr>
          <p:nvPr/>
        </p:nvSpPr>
        <p:spPr bwMode="auto">
          <a:xfrm>
            <a:off x="250825" y="2492375"/>
            <a:ext cx="8569325"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00000"/>
              </a:lnSpc>
              <a:buFontTx/>
              <a:buChar char="•"/>
            </a:pPr>
            <a:r>
              <a:rPr lang="zh-CN" altLang="en-US" sz="3600" u="none">
                <a:ea typeface="楷体_GB2312" pitchFamily="49" charset="-122"/>
              </a:rPr>
              <a:t>反渗透技术的</a:t>
            </a:r>
            <a:r>
              <a:rPr lang="zh-CN" altLang="en-US" sz="3600" u="none">
                <a:solidFill>
                  <a:srgbClr val="0000FF"/>
                </a:solidFill>
                <a:ea typeface="楷体_GB2312" pitchFamily="49" charset="-122"/>
              </a:rPr>
              <a:t>主要问题在于寻找一种高强度、耐腐蚀、处理更便利的半透膜</a:t>
            </a:r>
            <a:r>
              <a:rPr lang="zh-CN" altLang="en-US" sz="3600" u="none">
                <a:ea typeface="楷体_GB2312" pitchFamily="49" charset="-122"/>
              </a:rPr>
              <a:t>。近年来研制了由</a:t>
            </a:r>
            <a:r>
              <a:rPr lang="zh-CN" altLang="en-US" sz="3600" u="none">
                <a:solidFill>
                  <a:srgbClr val="0000FF"/>
                </a:solidFill>
                <a:ea typeface="楷体_GB2312" pitchFamily="49" charset="-122"/>
              </a:rPr>
              <a:t>尼龙或醋酸纤维</a:t>
            </a:r>
            <a:r>
              <a:rPr lang="zh-CN" altLang="en-US" sz="3600" u="none">
                <a:ea typeface="楷体_GB2312" pitchFamily="49" charset="-122"/>
              </a:rPr>
              <a:t>制成的合成薄膜用于反渗透装置。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4"/>
                                        </p:tgtEl>
                                        <p:attrNameLst>
                                          <p:attrName>style.visibility</p:attrName>
                                        </p:attrNameLst>
                                      </p:cBhvr>
                                      <p:to>
                                        <p:strVal val="visible"/>
                                      </p:to>
                                    </p:set>
                                    <p:animEffect transition="in" filter="blinds(horizontal)">
                                      <p:cBhvr>
                                        <p:cTn id="7" dur="500"/>
                                        <p:tgtEl>
                                          <p:spTgt spid="247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5"/>
                                        </p:tgtEl>
                                        <p:attrNameLst>
                                          <p:attrName>style.visibility</p:attrName>
                                        </p:attrNameLst>
                                      </p:cBhvr>
                                      <p:to>
                                        <p:strVal val="visible"/>
                                      </p:to>
                                    </p:set>
                                    <p:animEffect transition="in" filter="blinds(horizontal)">
                                      <p:cBhvr>
                                        <p:cTn id="12" dur="500"/>
                                        <p:tgtEl>
                                          <p:spTgt spid="247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p:bldP spid="2478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8AB9791-9FB9-480B-BBFE-BEF734640A19}"/>
              </a:ext>
            </a:extLst>
          </p:cNvPr>
          <p:cNvSpPr>
            <a:spLocks noGrp="1"/>
          </p:cNvSpPr>
          <p:nvPr>
            <p:ph type="sldNum" sz="quarter" idx="12"/>
          </p:nvPr>
        </p:nvSpPr>
        <p:spPr/>
        <p:txBody>
          <a:bodyPr/>
          <a:lstStyle/>
          <a:p>
            <a:fld id="{D3CC111C-19E6-474B-B13A-FD312FAE7347}" type="slidenum">
              <a:rPr lang="zh-CN" altLang="en-US"/>
              <a:pPr/>
              <a:t>5</a:t>
            </a:fld>
            <a:endParaRPr lang="en-US" altLang="zh-CN"/>
          </a:p>
        </p:txBody>
      </p:sp>
      <p:sp>
        <p:nvSpPr>
          <p:cNvPr id="382979" name="Text Box 3">
            <a:extLst>
              <a:ext uri="{FF2B5EF4-FFF2-40B4-BE49-F238E27FC236}">
                <a16:creationId xmlns:a16="http://schemas.microsoft.com/office/drawing/2014/main" id="{7B39E770-6A60-4896-830E-77CFF678BD8D}"/>
              </a:ext>
            </a:extLst>
          </p:cNvPr>
          <p:cNvSpPr txBox="1">
            <a:spLocks noChangeArrowheads="1"/>
          </p:cNvSpPr>
          <p:nvPr/>
        </p:nvSpPr>
        <p:spPr bwMode="auto">
          <a:xfrm>
            <a:off x="250825" y="476250"/>
            <a:ext cx="8534400" cy="399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0000"/>
              </a:spcBef>
              <a:buFontTx/>
              <a:buNone/>
            </a:pPr>
            <a:r>
              <a:rPr lang="en-US" altLang="zh-CN" sz="4000" u="none">
                <a:solidFill>
                  <a:schemeClr val="accent2"/>
                </a:solidFill>
                <a:ea typeface="楷体_GB2312" pitchFamily="49" charset="-122"/>
              </a:rPr>
              <a:t>1. </a:t>
            </a:r>
            <a:r>
              <a:rPr lang="zh-CN" altLang="en-US" sz="4000" u="none">
                <a:solidFill>
                  <a:schemeClr val="accent2"/>
                </a:solidFill>
                <a:ea typeface="楷体_GB2312" pitchFamily="49" charset="-122"/>
              </a:rPr>
              <a:t>物质的量浓度</a:t>
            </a:r>
            <a:r>
              <a:rPr lang="en-US" altLang="zh-CN" sz="4000" u="none">
                <a:solidFill>
                  <a:schemeClr val="accent2"/>
                </a:solidFill>
                <a:ea typeface="楷体_GB2312" pitchFamily="49" charset="-122"/>
              </a:rPr>
              <a:t>(molarity)</a:t>
            </a:r>
            <a:r>
              <a:rPr lang="zh-CN" altLang="en-US" sz="4000" u="none">
                <a:solidFill>
                  <a:schemeClr val="accent2"/>
                </a:solidFill>
                <a:ea typeface="楷体_GB2312" pitchFamily="49" charset="-122"/>
              </a:rPr>
              <a:t>：</a:t>
            </a:r>
            <a:r>
              <a:rPr lang="zh-CN" altLang="en-US" sz="4000" u="none">
                <a:ea typeface="楷体_GB2312" pitchFamily="49" charset="-122"/>
              </a:rPr>
              <a:t>单位体积溶液中所含溶质的物质的量</a:t>
            </a:r>
            <a:r>
              <a:rPr lang="en-US" altLang="zh-CN" sz="4000" u="none">
                <a:solidFill>
                  <a:srgbClr val="0000FF"/>
                </a:solidFill>
                <a:ea typeface="楷体_GB2312" pitchFamily="49" charset="-122"/>
              </a:rPr>
              <a:t>(</a:t>
            </a:r>
            <a:r>
              <a:rPr lang="zh-CN" altLang="en-US" sz="4000" u="none">
                <a:solidFill>
                  <a:srgbClr val="0000FF"/>
                </a:solidFill>
                <a:ea typeface="楷体_GB2312" pitchFamily="49" charset="-122"/>
              </a:rPr>
              <a:t>用符号 </a:t>
            </a:r>
            <a:r>
              <a:rPr lang="en-US" altLang="zh-CN" sz="4000" i="1" u="none">
                <a:solidFill>
                  <a:srgbClr val="0000FF"/>
                </a:solidFill>
                <a:ea typeface="楷体_GB2312" pitchFamily="49" charset="-122"/>
              </a:rPr>
              <a:t>c</a:t>
            </a:r>
            <a:r>
              <a:rPr lang="en-US" altLang="zh-CN" sz="4000" i="1" u="none" baseline="-25000">
                <a:solidFill>
                  <a:srgbClr val="0000FF"/>
                </a:solidFill>
                <a:ea typeface="楷体_GB2312" pitchFamily="49" charset="-122"/>
              </a:rPr>
              <a:t> </a:t>
            </a:r>
            <a:r>
              <a:rPr lang="zh-CN" altLang="en-US" sz="4000" u="none">
                <a:solidFill>
                  <a:srgbClr val="0000FF"/>
                </a:solidFill>
                <a:ea typeface="楷体_GB2312" pitchFamily="49" charset="-122"/>
              </a:rPr>
              <a:t>表示</a:t>
            </a:r>
            <a:r>
              <a:rPr lang="en-US" altLang="zh-CN" sz="4000" u="none">
                <a:solidFill>
                  <a:srgbClr val="0000FF"/>
                </a:solidFill>
                <a:ea typeface="楷体_GB2312" pitchFamily="49" charset="-122"/>
              </a:rPr>
              <a:t>)</a:t>
            </a:r>
            <a:r>
              <a:rPr lang="en-US" altLang="zh-CN" sz="4000" u="none">
                <a:ea typeface="楷体_GB2312" pitchFamily="49" charset="-122"/>
              </a:rPr>
              <a:t> </a:t>
            </a:r>
            <a:r>
              <a:rPr lang="zh-CN" altLang="en-US" sz="4000" u="none">
                <a:ea typeface="楷体_GB2312" pitchFamily="49" charset="-122"/>
              </a:rPr>
              <a:t>。</a:t>
            </a:r>
          </a:p>
          <a:p>
            <a:pPr algn="just">
              <a:lnSpc>
                <a:spcPct val="120000"/>
              </a:lnSpc>
              <a:spcBef>
                <a:spcPct val="20000"/>
              </a:spcBef>
              <a:buFontTx/>
              <a:buNone/>
            </a:pPr>
            <a:r>
              <a:rPr lang="en-US" altLang="zh-CN" sz="4000" i="1" u="none">
                <a:ea typeface="楷体_GB2312" pitchFamily="49" charset="-122"/>
              </a:rPr>
              <a:t>c </a:t>
            </a:r>
            <a:r>
              <a:rPr lang="en-US" altLang="zh-CN" sz="4000" u="none">
                <a:ea typeface="楷体_GB2312" pitchFamily="49" charset="-122"/>
              </a:rPr>
              <a:t>= </a:t>
            </a:r>
            <a:r>
              <a:rPr lang="zh-CN" altLang="en-US" sz="4000" u="none">
                <a:ea typeface="楷体_GB2312" pitchFamily="49" charset="-122"/>
              </a:rPr>
              <a:t>溶质物质的量/溶液体积 </a:t>
            </a:r>
            <a:r>
              <a:rPr lang="en-US" altLang="zh-CN" sz="4000" u="none">
                <a:ea typeface="楷体_GB2312" pitchFamily="49" charset="-122"/>
              </a:rPr>
              <a:t>= </a:t>
            </a:r>
            <a:r>
              <a:rPr lang="en-US" altLang="zh-CN" sz="4000" i="1" u="none">
                <a:ea typeface="楷体_GB2312" pitchFamily="49" charset="-122"/>
              </a:rPr>
              <a:t>n</a:t>
            </a:r>
            <a:r>
              <a:rPr lang="en-US" altLang="zh-CN" sz="4000" u="none" baseline="-25000">
                <a:ea typeface="楷体_GB2312" pitchFamily="49" charset="-122"/>
              </a:rPr>
              <a:t>B</a:t>
            </a:r>
            <a:r>
              <a:rPr lang="en-US" altLang="zh-CN" sz="4000" i="1" u="none">
                <a:ea typeface="楷体_GB2312" pitchFamily="49" charset="-122"/>
              </a:rPr>
              <a:t>/V</a:t>
            </a:r>
            <a:r>
              <a:rPr lang="zh-CN" altLang="en-US" sz="4000" u="none" baseline="-25000">
                <a:ea typeface="楷体_GB2312" pitchFamily="49" charset="-122"/>
              </a:rPr>
              <a:t>液</a:t>
            </a:r>
            <a:endParaRPr lang="zh-CN" altLang="en-US" sz="4000" u="none">
              <a:ea typeface="楷体_GB2312" pitchFamily="49" charset="-122"/>
            </a:endParaRPr>
          </a:p>
          <a:p>
            <a:pPr algn="just">
              <a:lnSpc>
                <a:spcPct val="120000"/>
              </a:lnSpc>
              <a:spcBef>
                <a:spcPct val="20000"/>
              </a:spcBef>
              <a:buFontTx/>
              <a:buNone/>
            </a:pPr>
            <a:r>
              <a:rPr lang="zh-CN" altLang="en-US" sz="4000" u="none">
                <a:ea typeface="楷体_GB2312" pitchFamily="49" charset="-122"/>
              </a:rPr>
              <a:t>单位</a:t>
            </a:r>
            <a:r>
              <a:rPr lang="en-US" altLang="zh-CN" sz="4000" u="none">
                <a:ea typeface="楷体_GB2312" pitchFamily="49" charset="-122"/>
              </a:rPr>
              <a:t>: mol</a:t>
            </a:r>
            <a:r>
              <a:rPr lang="en-US" altLang="zh-CN" sz="4000" u="none">
                <a:ea typeface="楷体_GB2312" pitchFamily="49" charset="-122"/>
                <a:cs typeface="Times New Roman" panose="02020603050405020304" pitchFamily="18" charset="0"/>
                <a:sym typeface="Symbol" panose="05050102010706020507" pitchFamily="18" charset="2"/>
              </a:rPr>
              <a:t>•</a:t>
            </a:r>
            <a:r>
              <a:rPr lang="en-US" altLang="zh-CN" sz="4000" u="none">
                <a:ea typeface="楷体_GB2312" pitchFamily="49" charset="-122"/>
                <a:sym typeface="Symbol" panose="05050102010706020507" pitchFamily="18" charset="2"/>
              </a:rPr>
              <a:t>dm</a:t>
            </a:r>
            <a:r>
              <a:rPr lang="en-US" altLang="zh-CN" sz="4000" u="none" baseline="30000">
                <a:ea typeface="楷体_GB2312" pitchFamily="49" charset="-122"/>
                <a:sym typeface="Symbol" panose="05050102010706020507" pitchFamily="18" charset="2"/>
              </a:rPr>
              <a:t>3</a:t>
            </a:r>
            <a:r>
              <a:rPr lang="en-US" altLang="zh-CN" sz="4000" u="none">
                <a:ea typeface="楷体_GB2312" pitchFamily="49" charset="-122"/>
                <a:sym typeface="Symbol" panose="05050102010706020507" pitchFamily="18" charset="2"/>
              </a:rPr>
              <a:t> </a:t>
            </a:r>
            <a:r>
              <a:rPr lang="zh-CN" altLang="en-US" sz="4000" u="none">
                <a:ea typeface="楷体_GB2312" pitchFamily="49" charset="-122"/>
                <a:sym typeface="Symbol" panose="05050102010706020507" pitchFamily="18" charset="2"/>
              </a:rPr>
              <a:t>或 </a:t>
            </a:r>
            <a:r>
              <a:rPr lang="en-US" altLang="zh-CN" sz="4000" u="none">
                <a:ea typeface="楷体_GB2312" pitchFamily="49" charset="-122"/>
              </a:rPr>
              <a:t>mol</a:t>
            </a:r>
            <a:r>
              <a:rPr lang="en-US" altLang="zh-CN" sz="4000" u="none">
                <a:ea typeface="楷体_GB2312" pitchFamily="49" charset="-122"/>
                <a:sym typeface="Symbol" panose="05050102010706020507" pitchFamily="18" charset="2"/>
              </a:rPr>
              <a:t>•L</a:t>
            </a:r>
            <a:r>
              <a:rPr lang="en-US" altLang="zh-CN" sz="4000" u="none" baseline="30000">
                <a:ea typeface="楷体_GB2312" pitchFamily="49" charset="-122"/>
                <a:sym typeface="Symbol" panose="05050102010706020507" pitchFamily="18" charset="2"/>
              </a:rPr>
              <a:t>1</a:t>
            </a:r>
            <a:r>
              <a:rPr lang="en-US" altLang="zh-CN" sz="4000" u="none">
                <a:ea typeface="楷体_GB2312" pitchFamily="49" charset="-122"/>
                <a:sym typeface="Symbol" panose="05050102010706020507" pitchFamily="18" charset="2"/>
              </a:rPr>
              <a:t> .</a:t>
            </a:r>
            <a:endParaRPr lang="zh-CN" altLang="en-US" sz="4000" u="none">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1" end="1"/>
                                            </p:txEl>
                                          </p:spTgt>
                                        </p:tgtEl>
                                        <p:attrNameLst>
                                          <p:attrName>style.visibility</p:attrName>
                                        </p:attrNameLst>
                                      </p:cBhvr>
                                      <p:to>
                                        <p:strVal val="visible"/>
                                      </p:to>
                                    </p:set>
                                    <p:animEffect transition="in" filter="blinds(horizontal)">
                                      <p:cBhvr>
                                        <p:cTn id="7" dur="500"/>
                                        <p:tgtEl>
                                          <p:spTgt spid="3829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2979">
                                            <p:txEl>
                                              <p:pRg st="2" end="2"/>
                                            </p:txEl>
                                          </p:spTgt>
                                        </p:tgtEl>
                                        <p:attrNameLst>
                                          <p:attrName>style.visibility</p:attrName>
                                        </p:attrNameLst>
                                      </p:cBhvr>
                                      <p:to>
                                        <p:strVal val="visible"/>
                                      </p:to>
                                    </p:set>
                                    <p:animEffect transition="in" filter="blinds(horizontal)">
                                      <p:cBhvr>
                                        <p:cTn id="10"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F952E1A6-EE3C-4800-8FA8-6E220C2486A7}"/>
              </a:ext>
            </a:extLst>
          </p:cNvPr>
          <p:cNvSpPr>
            <a:spLocks noGrp="1"/>
          </p:cNvSpPr>
          <p:nvPr>
            <p:ph type="sldNum" sz="quarter" idx="12"/>
          </p:nvPr>
        </p:nvSpPr>
        <p:spPr/>
        <p:txBody>
          <a:bodyPr/>
          <a:lstStyle/>
          <a:p>
            <a:fld id="{24AD4984-F1AE-41BA-B04E-E980943E5C27}" type="slidenum">
              <a:rPr lang="zh-CN" altLang="en-US"/>
              <a:pPr/>
              <a:t>50</a:t>
            </a:fld>
            <a:endParaRPr lang="en-US" altLang="zh-CN"/>
          </a:p>
        </p:txBody>
      </p:sp>
      <p:sp>
        <p:nvSpPr>
          <p:cNvPr id="60418" name="Text Box 2">
            <a:extLst>
              <a:ext uri="{FF2B5EF4-FFF2-40B4-BE49-F238E27FC236}">
                <a16:creationId xmlns:a16="http://schemas.microsoft.com/office/drawing/2014/main" id="{47389E99-A407-45E8-81C4-ACF17B0CA326}"/>
              </a:ext>
            </a:extLst>
          </p:cNvPr>
          <p:cNvSpPr txBox="1">
            <a:spLocks noChangeArrowheads="1"/>
          </p:cNvSpPr>
          <p:nvPr/>
        </p:nvSpPr>
        <p:spPr bwMode="auto">
          <a:xfrm>
            <a:off x="179388" y="188913"/>
            <a:ext cx="8569325"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20000"/>
              </a:spcBef>
              <a:buFontTx/>
              <a:buNone/>
            </a:pPr>
            <a:r>
              <a:rPr lang="zh-CN" altLang="en-US" sz="4000" u="none">
                <a:solidFill>
                  <a:srgbClr val="FF0000"/>
                </a:solidFill>
              </a:rPr>
              <a:t>注意：</a:t>
            </a:r>
          </a:p>
          <a:p>
            <a:pPr algn="just">
              <a:lnSpc>
                <a:spcPct val="100000"/>
              </a:lnSpc>
              <a:spcBef>
                <a:spcPct val="20000"/>
              </a:spcBef>
              <a:buFontTx/>
              <a:buChar char="•"/>
            </a:pPr>
            <a:r>
              <a:rPr lang="zh-CN" altLang="en-US" sz="4000" u="none"/>
              <a:t>稀溶液定律</a:t>
            </a:r>
            <a:r>
              <a:rPr lang="zh-CN" altLang="en-US" sz="4400" u="none">
                <a:ea typeface="楷体_GB2312" pitchFamily="49" charset="-122"/>
              </a:rPr>
              <a:t>只适用于</a:t>
            </a:r>
            <a:r>
              <a:rPr lang="zh-CN" altLang="en-US" sz="4400" u="none">
                <a:solidFill>
                  <a:srgbClr val="0000FF"/>
                </a:solidFill>
                <a:ea typeface="楷体_GB2312" pitchFamily="49" charset="-122"/>
              </a:rPr>
              <a:t>难挥发性</a:t>
            </a:r>
            <a:r>
              <a:rPr lang="zh-CN" altLang="en-US" sz="4400" u="none">
                <a:solidFill>
                  <a:srgbClr val="6600CC"/>
                </a:solidFill>
                <a:ea typeface="楷体_GB2312" pitchFamily="49" charset="-122"/>
              </a:rPr>
              <a:t>非电解质</a:t>
            </a:r>
            <a:r>
              <a:rPr lang="zh-CN" altLang="en-US" sz="4400" u="none">
                <a:solidFill>
                  <a:srgbClr val="FF00FF"/>
                </a:solidFill>
                <a:ea typeface="楷体_GB2312" pitchFamily="49" charset="-122"/>
              </a:rPr>
              <a:t>稀溶液</a:t>
            </a:r>
            <a:r>
              <a:rPr lang="zh-CN" altLang="en-US" sz="4000" u="none">
                <a:solidFill>
                  <a:schemeClr val="bg1"/>
                </a:solidFill>
              </a:rPr>
              <a:t>。</a:t>
            </a:r>
          </a:p>
        </p:txBody>
      </p:sp>
      <p:sp>
        <p:nvSpPr>
          <p:cNvPr id="60419" name="Text Box 3">
            <a:extLst>
              <a:ext uri="{FF2B5EF4-FFF2-40B4-BE49-F238E27FC236}">
                <a16:creationId xmlns:a16="http://schemas.microsoft.com/office/drawing/2014/main" id="{812167A1-70D0-4A1F-AA97-F2B751CE90A7}"/>
              </a:ext>
            </a:extLst>
          </p:cNvPr>
          <p:cNvSpPr txBox="1">
            <a:spLocks noChangeArrowheads="1"/>
          </p:cNvSpPr>
          <p:nvPr/>
        </p:nvSpPr>
        <p:spPr bwMode="auto">
          <a:xfrm>
            <a:off x="323850" y="2420938"/>
            <a:ext cx="8642350" cy="38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0"/>
              </a:spcBef>
              <a:buFontTx/>
              <a:buNone/>
            </a:pPr>
            <a:r>
              <a:rPr lang="zh-CN" altLang="en-US" sz="3600" u="none">
                <a:solidFill>
                  <a:srgbClr val="0000FF"/>
                </a:solidFill>
              </a:rPr>
              <a:t>难挥发</a:t>
            </a:r>
            <a:r>
              <a:rPr lang="zh-CN" altLang="en-US" sz="3600" u="none">
                <a:ea typeface="宋体" panose="02010600030101010101" pitchFamily="2" charset="-122"/>
              </a:rPr>
              <a:t>表明溶质不挥发，即蒸气压实质上是溶剂的蒸气压；当溶质是易挥发物质时，它对依数性的影响比较复杂。</a:t>
            </a:r>
          </a:p>
          <a:p>
            <a:pPr>
              <a:lnSpc>
                <a:spcPct val="105000"/>
              </a:lnSpc>
              <a:spcBef>
                <a:spcPct val="50000"/>
              </a:spcBef>
              <a:buFontTx/>
              <a:buNone/>
            </a:pPr>
            <a:r>
              <a:rPr lang="zh-CN" altLang="en-US" sz="3600" u="none">
                <a:ea typeface="宋体" panose="02010600030101010101" pitchFamily="2" charset="-122"/>
              </a:rPr>
              <a:t>若是</a:t>
            </a:r>
            <a:r>
              <a:rPr lang="zh-CN" altLang="en-US" sz="3600" u="none">
                <a:solidFill>
                  <a:srgbClr val="FF6600"/>
                </a:solidFill>
              </a:rPr>
              <a:t>浓溶液</a:t>
            </a:r>
            <a:r>
              <a:rPr lang="zh-CN" altLang="en-US" sz="3600" u="none">
                <a:ea typeface="宋体" panose="02010600030101010101" pitchFamily="2" charset="-122"/>
              </a:rPr>
              <a:t>，因溶质质点浓度大，质点间的相互影响加强，使溶液的依数性发生偏差。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77606D2B-CF6E-4A90-B487-9D6263C4B736}"/>
              </a:ext>
            </a:extLst>
          </p:cNvPr>
          <p:cNvSpPr>
            <a:spLocks noGrp="1"/>
          </p:cNvSpPr>
          <p:nvPr>
            <p:ph type="sldNum" sz="quarter" idx="12"/>
          </p:nvPr>
        </p:nvSpPr>
        <p:spPr/>
        <p:txBody>
          <a:bodyPr/>
          <a:lstStyle/>
          <a:p>
            <a:fld id="{699F8F04-0BCB-4B82-B0EF-B678EC94B0E8}" type="slidenum">
              <a:rPr lang="zh-CN" altLang="en-US"/>
              <a:pPr/>
              <a:t>51</a:t>
            </a:fld>
            <a:endParaRPr lang="en-US" altLang="zh-CN"/>
          </a:p>
        </p:txBody>
      </p:sp>
      <p:sp>
        <p:nvSpPr>
          <p:cNvPr id="209923" name="Rectangle 3">
            <a:extLst>
              <a:ext uri="{FF2B5EF4-FFF2-40B4-BE49-F238E27FC236}">
                <a16:creationId xmlns:a16="http://schemas.microsoft.com/office/drawing/2014/main" id="{4CCF3874-3FF9-4243-92D1-09DBCD38284F}"/>
              </a:ext>
            </a:extLst>
          </p:cNvPr>
          <p:cNvSpPr>
            <a:spLocks noGrp="1" noChangeArrowheads="1"/>
          </p:cNvSpPr>
          <p:nvPr>
            <p:ph type="body" idx="1"/>
          </p:nvPr>
        </p:nvSpPr>
        <p:spPr>
          <a:xfrm>
            <a:off x="395288" y="836613"/>
            <a:ext cx="8135937" cy="4824412"/>
          </a:xfrm>
        </p:spPr>
        <p:txBody>
          <a:bodyPr/>
          <a:lstStyle/>
          <a:p>
            <a:pPr algn="just">
              <a:lnSpc>
                <a:spcPct val="130000"/>
              </a:lnSpc>
              <a:spcBef>
                <a:spcPct val="50000"/>
              </a:spcBef>
            </a:pPr>
            <a:r>
              <a:rPr lang="zh-CN" altLang="en-US" sz="4400" b="1"/>
              <a:t>若是</a:t>
            </a:r>
            <a:r>
              <a:rPr lang="zh-CN" altLang="en-US" sz="4400" b="1">
                <a:solidFill>
                  <a:srgbClr val="6600CC"/>
                </a:solidFill>
                <a:ea typeface="楷体_GB2312" pitchFamily="49" charset="-122"/>
              </a:rPr>
              <a:t>电解质稀溶液</a:t>
            </a:r>
            <a:r>
              <a:rPr lang="zh-CN" altLang="en-US" sz="4400" b="1"/>
              <a:t>，由于溶质发生解离，使溶液中的溶质粒子数增多，而且离子在溶液中又有相互作用，溶液的依数性将发生更大的偏差。</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F23A93E-EF4D-493D-8BA9-3AE1B49E1F9E}"/>
              </a:ext>
            </a:extLst>
          </p:cNvPr>
          <p:cNvSpPr>
            <a:spLocks noGrp="1"/>
          </p:cNvSpPr>
          <p:nvPr>
            <p:ph type="sldNum" sz="quarter" idx="12"/>
          </p:nvPr>
        </p:nvSpPr>
        <p:spPr/>
        <p:txBody>
          <a:bodyPr/>
          <a:lstStyle/>
          <a:p>
            <a:fld id="{3A8A6E96-6A86-4A98-B37F-9231CD34DCAE}" type="slidenum">
              <a:rPr lang="zh-CN" altLang="en-US"/>
              <a:pPr/>
              <a:t>52</a:t>
            </a:fld>
            <a:endParaRPr lang="en-US" altLang="zh-CN"/>
          </a:p>
        </p:txBody>
      </p:sp>
      <p:sp>
        <p:nvSpPr>
          <p:cNvPr id="456708" name="Text Box 4">
            <a:extLst>
              <a:ext uri="{FF2B5EF4-FFF2-40B4-BE49-F238E27FC236}">
                <a16:creationId xmlns:a16="http://schemas.microsoft.com/office/drawing/2014/main" id="{355E91B6-45DB-414C-B5FC-396288EFC891}"/>
              </a:ext>
            </a:extLst>
          </p:cNvPr>
          <p:cNvSpPr txBox="1">
            <a:spLocks noChangeArrowheads="1"/>
          </p:cNvSpPr>
          <p:nvPr/>
        </p:nvSpPr>
        <p:spPr bwMode="auto">
          <a:xfrm>
            <a:off x="323850" y="1268413"/>
            <a:ext cx="8207375" cy="120967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Tx/>
              <a:buNone/>
            </a:pPr>
            <a:r>
              <a:rPr lang="zh-CN" altLang="en-US" sz="3600" u="none">
                <a:solidFill>
                  <a:srgbClr val="FF0000"/>
                </a:solidFill>
              </a:rPr>
              <a:t>思考：</a:t>
            </a:r>
            <a:r>
              <a:rPr lang="zh-CN" altLang="en-US" sz="3600" u="none">
                <a:ea typeface="楷体_GB2312" pitchFamily="49" charset="-122"/>
              </a:rPr>
              <a:t>相同浓度的电解质溶液的蒸气压与非电解质溶液相比如何变化？</a:t>
            </a:r>
          </a:p>
        </p:txBody>
      </p:sp>
      <p:sp>
        <p:nvSpPr>
          <p:cNvPr id="456709" name="Text Box 5">
            <a:extLst>
              <a:ext uri="{FF2B5EF4-FFF2-40B4-BE49-F238E27FC236}">
                <a16:creationId xmlns:a16="http://schemas.microsoft.com/office/drawing/2014/main" id="{A533D5FB-9ACB-4C10-BEB3-302BFD37D7B6}"/>
              </a:ext>
            </a:extLst>
          </p:cNvPr>
          <p:cNvSpPr txBox="1">
            <a:spLocks noChangeArrowheads="1"/>
          </p:cNvSpPr>
          <p:nvPr/>
        </p:nvSpPr>
        <p:spPr bwMode="auto">
          <a:xfrm>
            <a:off x="250825" y="2708275"/>
            <a:ext cx="8497888" cy="181451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spcBef>
                <a:spcPct val="50000"/>
              </a:spcBef>
              <a:buFontTx/>
              <a:buNone/>
            </a:pPr>
            <a:r>
              <a:rPr lang="zh-CN" altLang="en-US" sz="3600" u="none">
                <a:latin typeface="宋体" panose="02010600030101010101" pitchFamily="2" charset="-122"/>
              </a:rPr>
              <a:t>答：</a:t>
            </a:r>
            <a:r>
              <a:rPr lang="zh-CN" altLang="en-US" sz="3600" u="none">
                <a:solidFill>
                  <a:srgbClr val="0000FF"/>
                </a:solidFill>
                <a:latin typeface="宋体" panose="02010600030101010101" pitchFamily="2" charset="-122"/>
              </a:rPr>
              <a:t>其蒸气压下降，沸点上升和凝固点下降，以及溶液渗透压的数值变化</a:t>
            </a:r>
            <a:r>
              <a:rPr lang="zh-CN" altLang="en-US" sz="3600">
                <a:solidFill>
                  <a:srgbClr val="0000FF"/>
                </a:solidFill>
                <a:latin typeface="宋体" panose="02010600030101010101" pitchFamily="2" charset="-122"/>
              </a:rPr>
              <a:t>均比同浓度的非电解质溶液大</a:t>
            </a:r>
            <a:r>
              <a:rPr lang="zh-CN" altLang="en-US" sz="3600" u="none">
                <a:solidFill>
                  <a:srgbClr val="0000FF"/>
                </a:solidFill>
                <a:latin typeface="宋体" panose="02010600030101010101" pitchFamily="2" charset="-122"/>
              </a:rPr>
              <a:t>。</a:t>
            </a:r>
          </a:p>
        </p:txBody>
      </p:sp>
      <p:sp>
        <p:nvSpPr>
          <p:cNvPr id="456710" name="Rectangle 6">
            <a:extLst>
              <a:ext uri="{FF2B5EF4-FFF2-40B4-BE49-F238E27FC236}">
                <a16:creationId xmlns:a16="http://schemas.microsoft.com/office/drawing/2014/main" id="{EABEFBF8-BF6D-4192-AA3E-F9BBDB79C1E8}"/>
              </a:ext>
            </a:extLst>
          </p:cNvPr>
          <p:cNvSpPr>
            <a:spLocks noChangeArrowheads="1"/>
          </p:cNvSpPr>
          <p:nvPr/>
        </p:nvSpPr>
        <p:spPr bwMode="auto">
          <a:xfrm>
            <a:off x="323850" y="188913"/>
            <a:ext cx="77724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4400">
                <a:solidFill>
                  <a:schemeClr val="tx2"/>
                </a:solidFill>
                <a:latin typeface="Times New Roman" panose="02020603050405020304" pitchFamily="18" charset="0"/>
                <a:ea typeface="宋体" panose="02010600030101010101" pitchFamily="2" charset="-122"/>
              </a:defRPr>
            </a:lvl1pPr>
            <a:lvl2pPr algn="ctr">
              <a:spcBef>
                <a:spcPct val="0"/>
              </a:spcBef>
              <a:defRPr kumimoji="1" sz="4400">
                <a:solidFill>
                  <a:schemeClr val="tx2"/>
                </a:solidFill>
                <a:latin typeface="Times New Roman" panose="02020603050405020304" pitchFamily="18" charset="0"/>
                <a:ea typeface="宋体" panose="02010600030101010101" pitchFamily="2" charset="-122"/>
              </a:defRPr>
            </a:lvl2pPr>
            <a:lvl3pPr algn="ctr">
              <a:spcBef>
                <a:spcPct val="0"/>
              </a:spcBef>
              <a:defRPr kumimoji="1" sz="4400">
                <a:solidFill>
                  <a:schemeClr val="tx2"/>
                </a:solidFill>
                <a:latin typeface="Times New Roman" panose="02020603050405020304" pitchFamily="18" charset="0"/>
                <a:ea typeface="宋体" panose="02010600030101010101" pitchFamily="2" charset="-122"/>
              </a:defRPr>
            </a:lvl3pPr>
            <a:lvl4pPr algn="ctr">
              <a:spcBef>
                <a:spcPct val="0"/>
              </a:spcBef>
              <a:defRPr kumimoji="1" sz="4400">
                <a:solidFill>
                  <a:schemeClr val="tx2"/>
                </a:solidFill>
                <a:latin typeface="Times New Roman" panose="02020603050405020304" pitchFamily="18" charset="0"/>
                <a:ea typeface="宋体" panose="02010600030101010101" pitchFamily="2" charset="-122"/>
              </a:defRPr>
            </a:lvl4pPr>
            <a:lvl5pPr algn="ct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just">
              <a:lnSpc>
                <a:spcPct val="100000"/>
              </a:lnSpc>
              <a:buFontTx/>
              <a:buNone/>
            </a:pPr>
            <a:r>
              <a:rPr lang="en-US" altLang="zh-CN" sz="4000" u="none">
                <a:solidFill>
                  <a:schemeClr val="tx1"/>
                </a:solidFill>
              </a:rPr>
              <a:t>3.1.2 </a:t>
            </a:r>
            <a:r>
              <a:rPr lang="zh-CN" altLang="en-US" sz="4000" u="none">
                <a:solidFill>
                  <a:schemeClr val="tx1"/>
                </a:solidFill>
              </a:rPr>
              <a:t>电解质溶液的通性</a:t>
            </a:r>
            <a:endParaRPr lang="en-US" altLang="zh-CN" sz="4000" u="none">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56708"/>
                                        </p:tgtEl>
                                        <p:attrNameLst>
                                          <p:attrName>style.visibility</p:attrName>
                                        </p:attrNameLst>
                                      </p:cBhvr>
                                      <p:to>
                                        <p:strVal val="visible"/>
                                      </p:to>
                                    </p:set>
                                    <p:animEffect transition="in" filter="strips(downLeft)">
                                      <p:cBhvr>
                                        <p:cTn id="7" dur="500"/>
                                        <p:tgtEl>
                                          <p:spTgt spid="456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56709"/>
                                        </p:tgtEl>
                                        <p:attrNameLst>
                                          <p:attrName>style.visibility</p:attrName>
                                        </p:attrNameLst>
                                      </p:cBhvr>
                                      <p:to>
                                        <p:strVal val="visible"/>
                                      </p:to>
                                    </p:set>
                                    <p:animEffect transition="in" filter="strips(downLeft)">
                                      <p:cBhvr>
                                        <p:cTn id="12" dur="500"/>
                                        <p:tgtEl>
                                          <p:spTgt spid="456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utoUpdateAnimBg="0"/>
      <p:bldP spid="45670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A1039C13-6CBF-435B-B093-8078A2B81F62}"/>
              </a:ext>
            </a:extLst>
          </p:cNvPr>
          <p:cNvSpPr>
            <a:spLocks noGrp="1"/>
          </p:cNvSpPr>
          <p:nvPr>
            <p:ph type="sldNum" sz="quarter" idx="12"/>
          </p:nvPr>
        </p:nvSpPr>
        <p:spPr/>
        <p:txBody>
          <a:bodyPr/>
          <a:lstStyle/>
          <a:p>
            <a:fld id="{833F50FB-616F-4801-BFB2-98019B1534F3}" type="slidenum">
              <a:rPr lang="zh-CN" altLang="en-US"/>
              <a:pPr/>
              <a:t>53</a:t>
            </a:fld>
            <a:endParaRPr lang="en-US" altLang="zh-CN"/>
          </a:p>
        </p:txBody>
      </p:sp>
      <p:sp>
        <p:nvSpPr>
          <p:cNvPr id="481284" name="Text Box 4">
            <a:extLst>
              <a:ext uri="{FF2B5EF4-FFF2-40B4-BE49-F238E27FC236}">
                <a16:creationId xmlns:a16="http://schemas.microsoft.com/office/drawing/2014/main" id="{60050C49-F17A-47AA-871B-87B6F26E632E}"/>
              </a:ext>
            </a:extLst>
          </p:cNvPr>
          <p:cNvSpPr txBox="1">
            <a:spLocks noChangeArrowheads="1"/>
          </p:cNvSpPr>
          <p:nvPr/>
        </p:nvSpPr>
        <p:spPr bwMode="auto">
          <a:xfrm>
            <a:off x="395288" y="260350"/>
            <a:ext cx="8424862"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zh-CN" altLang="en-US" sz="3200" u="none">
                <a:solidFill>
                  <a:srgbClr val="000000"/>
                </a:solidFill>
                <a:cs typeface="Times New Roman" panose="02020603050405020304" pitchFamily="18" charset="0"/>
              </a:rPr>
              <a:t>        阿仑尼乌斯根据电解质溶液不服从稀溶液定律的现象，提出了电离理论。</a:t>
            </a:r>
            <a:r>
              <a:rPr lang="en-US" altLang="zh-CN" sz="3200" u="none">
                <a:solidFill>
                  <a:srgbClr val="000000"/>
                </a:solidFill>
                <a:cs typeface="Times New Roman" panose="02020603050405020304" pitchFamily="18" charset="0"/>
              </a:rPr>
              <a:t>1903</a:t>
            </a:r>
            <a:r>
              <a:rPr lang="zh-CN" altLang="en-US" sz="3200" u="none">
                <a:solidFill>
                  <a:srgbClr val="000000"/>
                </a:solidFill>
                <a:cs typeface="Times New Roman" panose="02020603050405020304" pitchFamily="18" charset="0"/>
              </a:rPr>
              <a:t>年他获得了诺贝尔化学奖。电离理论认为</a:t>
            </a:r>
            <a:r>
              <a:rPr lang="zh-CN" altLang="en-US" sz="3200">
                <a:solidFill>
                  <a:srgbClr val="0000FF"/>
                </a:solidFill>
                <a:cs typeface="Times New Roman" panose="02020603050405020304" pitchFamily="18" charset="0"/>
              </a:rPr>
              <a:t>电解质分子在水溶液中解离成离子，使得溶液中的微粒数增大</a:t>
            </a:r>
            <a:r>
              <a:rPr lang="zh-CN" altLang="en-US" sz="3200" u="none">
                <a:solidFill>
                  <a:srgbClr val="0000FF"/>
                </a:solidFill>
                <a:cs typeface="Times New Roman" panose="02020603050405020304" pitchFamily="18" charset="0"/>
              </a:rPr>
              <a:t>，</a:t>
            </a:r>
            <a:r>
              <a:rPr lang="zh-CN" altLang="en-US" sz="3200" u="none">
                <a:solidFill>
                  <a:srgbClr val="000000"/>
                </a:solidFill>
                <a:cs typeface="Times New Roman" panose="02020603050405020304" pitchFamily="18" charset="0"/>
              </a:rPr>
              <a:t>故它们的蒸汽压、沸点、熔点的改变和渗透压数值都比非电解质大。</a:t>
            </a:r>
          </a:p>
        </p:txBody>
      </p:sp>
      <p:sp>
        <p:nvSpPr>
          <p:cNvPr id="481285" name="Text Box 5">
            <a:extLst>
              <a:ext uri="{FF2B5EF4-FFF2-40B4-BE49-F238E27FC236}">
                <a16:creationId xmlns:a16="http://schemas.microsoft.com/office/drawing/2014/main" id="{65E40E5C-54E1-4B74-B192-6AC63B0650CD}"/>
              </a:ext>
            </a:extLst>
          </p:cNvPr>
          <p:cNvSpPr txBox="1">
            <a:spLocks noChangeArrowheads="1"/>
          </p:cNvSpPr>
          <p:nvPr/>
        </p:nvSpPr>
        <p:spPr bwMode="auto">
          <a:xfrm>
            <a:off x="611188" y="3716338"/>
            <a:ext cx="7921625" cy="974725"/>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00000"/>
              </a:lnSpc>
              <a:spcBef>
                <a:spcPct val="50000"/>
              </a:spcBef>
              <a:buFontTx/>
              <a:buNone/>
            </a:pPr>
            <a:r>
              <a:rPr lang="zh-CN" altLang="en-US" sz="3200" u="none">
                <a:solidFill>
                  <a:srgbClr val="000000"/>
                </a:solidFill>
                <a:latin typeface="楷体_GB2312" pitchFamily="49" charset="-122"/>
              </a:rPr>
              <a:t>解离度</a:t>
            </a:r>
            <a:r>
              <a:rPr lang="en-US" altLang="zh-CN" sz="3200" u="none">
                <a:solidFill>
                  <a:srgbClr val="000000"/>
                </a:solidFill>
              </a:rPr>
              <a:t>——</a:t>
            </a:r>
            <a:r>
              <a:rPr lang="zh-CN" altLang="en-US" sz="3200" u="none">
                <a:solidFill>
                  <a:srgbClr val="000000"/>
                </a:solidFill>
                <a:latin typeface="楷体_GB2312" pitchFamily="49" charset="-122"/>
              </a:rPr>
              <a:t>溶液中已解离的电解质的分子数与电解质总分子数之比。</a:t>
            </a:r>
          </a:p>
        </p:txBody>
      </p:sp>
      <p:graphicFrame>
        <p:nvGraphicFramePr>
          <p:cNvPr id="481286" name="Object 6">
            <a:extLst>
              <a:ext uri="{FF2B5EF4-FFF2-40B4-BE49-F238E27FC236}">
                <a16:creationId xmlns:a16="http://schemas.microsoft.com/office/drawing/2014/main" id="{905280F1-4300-43CA-B186-736A5C06D87A}"/>
              </a:ext>
            </a:extLst>
          </p:cNvPr>
          <p:cNvGraphicFramePr>
            <a:graphicFrameLocks noChangeAspect="1"/>
          </p:cNvGraphicFramePr>
          <p:nvPr/>
        </p:nvGraphicFramePr>
        <p:xfrm>
          <a:off x="755650" y="4868863"/>
          <a:ext cx="6840538" cy="1133475"/>
        </p:xfrm>
        <a:graphic>
          <a:graphicData uri="http://schemas.openxmlformats.org/presentationml/2006/ole">
            <mc:AlternateContent xmlns:mc="http://schemas.openxmlformats.org/markup-compatibility/2006">
              <mc:Choice xmlns:v="urn:schemas-microsoft-com:vml" Requires="v">
                <p:oleObj spid="_x0000_s481287" name="Equation" r:id="rId3" imgW="2603160" imgH="431640" progId="Equation.3">
                  <p:embed/>
                </p:oleObj>
              </mc:Choice>
              <mc:Fallback>
                <p:oleObj name="Equation" r:id="rId3" imgW="2603160" imgH="4316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868863"/>
                        <a:ext cx="6840538" cy="11334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strips(downLeft)">
                                      <p:cBhvr>
                                        <p:cTn id="7" dur="500"/>
                                        <p:tgtEl>
                                          <p:spTgt spid="481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481285"/>
                                        </p:tgtEl>
                                        <p:attrNameLst>
                                          <p:attrName>style.visibility</p:attrName>
                                        </p:attrNameLst>
                                      </p:cBhvr>
                                      <p:to>
                                        <p:strVal val="visible"/>
                                      </p:to>
                                    </p:set>
                                    <p:animEffect transition="in" filter="strips(downLeft)">
                                      <p:cBhvr>
                                        <p:cTn id="12" dur="500"/>
                                        <p:tgtEl>
                                          <p:spTgt spid="481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481286"/>
                                        </p:tgtEl>
                                        <p:attrNameLst>
                                          <p:attrName>style.visibility</p:attrName>
                                        </p:attrNameLst>
                                      </p:cBhvr>
                                      <p:to>
                                        <p:strVal val="visible"/>
                                      </p:to>
                                    </p:set>
                                    <p:animEffect transition="in" filter="strips(downLeft)">
                                      <p:cBhvr>
                                        <p:cTn id="17" dur="500"/>
                                        <p:tgtEl>
                                          <p:spTgt spid="48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autoUpdateAnimBg="0"/>
      <p:bldP spid="48128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36A29AB5-B6E1-4FB3-BFB7-833CFE384ED7}"/>
              </a:ext>
            </a:extLst>
          </p:cNvPr>
          <p:cNvSpPr>
            <a:spLocks noGrp="1"/>
          </p:cNvSpPr>
          <p:nvPr>
            <p:ph type="sldNum" sz="quarter" idx="12"/>
          </p:nvPr>
        </p:nvSpPr>
        <p:spPr/>
        <p:txBody>
          <a:bodyPr/>
          <a:lstStyle/>
          <a:p>
            <a:fld id="{AEEFB88A-5445-4D07-9C88-3A9042224C94}" type="slidenum">
              <a:rPr lang="zh-CN" altLang="en-US"/>
              <a:pPr/>
              <a:t>54</a:t>
            </a:fld>
            <a:endParaRPr lang="en-US" altLang="zh-CN"/>
          </a:p>
        </p:txBody>
      </p:sp>
      <p:sp>
        <p:nvSpPr>
          <p:cNvPr id="480259" name="Text Box 3">
            <a:extLst>
              <a:ext uri="{FF2B5EF4-FFF2-40B4-BE49-F238E27FC236}">
                <a16:creationId xmlns:a16="http://schemas.microsoft.com/office/drawing/2014/main" id="{C9E65263-7868-4890-8285-2F333DA97E98}"/>
              </a:ext>
            </a:extLst>
          </p:cNvPr>
          <p:cNvSpPr txBox="1">
            <a:spLocks noChangeArrowheads="1"/>
          </p:cNvSpPr>
          <p:nvPr/>
        </p:nvSpPr>
        <p:spPr bwMode="auto">
          <a:xfrm>
            <a:off x="250825" y="260350"/>
            <a:ext cx="8569325" cy="146208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nSpc>
                <a:spcPct val="100000"/>
              </a:lnSpc>
              <a:spcBef>
                <a:spcPct val="50000"/>
              </a:spcBef>
              <a:buFontTx/>
              <a:buNone/>
            </a:pPr>
            <a:r>
              <a:rPr lang="zh-CN" altLang="en-US" sz="3200" u="none"/>
              <a:t>从部分电解质的</a:t>
            </a:r>
            <a:r>
              <a:rPr lang="en-US" altLang="zh-CN" sz="3200" u="none"/>
              <a:t>0.1mol·kg</a:t>
            </a:r>
            <a:r>
              <a:rPr lang="en-US" altLang="zh-CN" sz="3200" u="none" baseline="30000"/>
              <a:t>-1</a:t>
            </a:r>
            <a:r>
              <a:rPr lang="zh-CN" altLang="en-US" sz="3200" u="none"/>
              <a:t>溶液的凝固点下降数值与理论值的比较可以得到</a:t>
            </a:r>
            <a:r>
              <a:rPr lang="zh-CN" altLang="en-US" sz="3200" u="none">
                <a:solidFill>
                  <a:srgbClr val="0000FF"/>
                </a:solidFill>
              </a:rPr>
              <a:t>电解质溶液的偏差 </a:t>
            </a:r>
            <a:r>
              <a:rPr lang="en-US" altLang="zh-CN" sz="3200" i="1" u="none">
                <a:solidFill>
                  <a:srgbClr val="0000FF"/>
                </a:solidFill>
              </a:rPr>
              <a:t>i</a:t>
            </a:r>
            <a:r>
              <a:rPr lang="en-US" altLang="zh-CN" sz="3200" u="none">
                <a:solidFill>
                  <a:srgbClr val="0000FF"/>
                </a:solidFill>
              </a:rPr>
              <a:t> </a:t>
            </a:r>
            <a:r>
              <a:rPr lang="zh-CN" altLang="en-US" sz="3200" u="none">
                <a:solidFill>
                  <a:srgbClr val="0000FF"/>
                </a:solidFill>
              </a:rPr>
              <a:t>值</a:t>
            </a:r>
            <a:r>
              <a:rPr lang="en-US" altLang="zh-CN" sz="3200" u="none">
                <a:solidFill>
                  <a:srgbClr val="0000FF"/>
                </a:solidFill>
              </a:rPr>
              <a:t>(Van’t Hoff factor).</a:t>
            </a:r>
            <a:endParaRPr lang="zh-CN" altLang="en-US" sz="3200" u="none">
              <a:solidFill>
                <a:srgbClr val="0000FF"/>
              </a:solidFill>
            </a:endParaRPr>
          </a:p>
        </p:txBody>
      </p:sp>
      <p:sp>
        <p:nvSpPr>
          <p:cNvPr id="480260" name="Text Box 4">
            <a:extLst>
              <a:ext uri="{FF2B5EF4-FFF2-40B4-BE49-F238E27FC236}">
                <a16:creationId xmlns:a16="http://schemas.microsoft.com/office/drawing/2014/main" id="{5FF43865-60E8-41FF-B61F-E5E530D216C6}"/>
              </a:ext>
            </a:extLst>
          </p:cNvPr>
          <p:cNvSpPr txBox="1">
            <a:spLocks noChangeArrowheads="1"/>
          </p:cNvSpPr>
          <p:nvPr/>
        </p:nvSpPr>
        <p:spPr bwMode="auto">
          <a:xfrm>
            <a:off x="179388" y="1916113"/>
            <a:ext cx="8713787" cy="230663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00000"/>
              </a:lnSpc>
              <a:buFontTx/>
              <a:buNone/>
            </a:pPr>
            <a:r>
              <a:rPr lang="zh-CN" altLang="en-US" sz="2800" u="none"/>
              <a:t>电解质    </a:t>
            </a:r>
            <a:r>
              <a:rPr lang="zh-CN" altLang="en-US" sz="2800" u="none">
                <a:solidFill>
                  <a:srgbClr val="0000FF"/>
                </a:solidFill>
              </a:rPr>
              <a:t>实测</a:t>
            </a:r>
            <a:r>
              <a:rPr lang="en-US" altLang="zh-CN" sz="2800" u="none">
                <a:solidFill>
                  <a:srgbClr val="0000FF"/>
                </a:solidFill>
                <a:ea typeface="宋体" panose="02010600030101010101" pitchFamily="2" charset="-122"/>
                <a:cs typeface="Times New Roman" panose="02020603050405020304" pitchFamily="18" charset="0"/>
                <a:sym typeface="Symbol" panose="05050102010706020507" pitchFamily="18" charset="2"/>
              </a:rPr>
              <a:t></a:t>
            </a:r>
            <a:r>
              <a:rPr lang="en-US" altLang="zh-CN" sz="2800" i="1" u="none">
                <a:solidFill>
                  <a:srgbClr val="0000FF"/>
                </a:solidFill>
              </a:rPr>
              <a:t>T</a:t>
            </a:r>
            <a:r>
              <a:rPr lang="en-US" altLang="zh-CN" sz="2800" u="none" baseline="-25000">
                <a:solidFill>
                  <a:srgbClr val="0000FF"/>
                </a:solidFill>
              </a:rPr>
              <a:t>f</a:t>
            </a:r>
            <a:r>
              <a:rPr lang="en-US" altLang="zh-CN" sz="2800" i="1" u="none">
                <a:solidFill>
                  <a:srgbClr val="0000FF"/>
                </a:solidFill>
              </a:rPr>
              <a:t>’</a:t>
            </a:r>
            <a:r>
              <a:rPr lang="en-US" altLang="zh-CN" sz="2800" u="none" baseline="-25000">
                <a:solidFill>
                  <a:srgbClr val="0000FF"/>
                </a:solidFill>
              </a:rPr>
              <a:t> </a:t>
            </a:r>
            <a:r>
              <a:rPr lang="en-US" altLang="zh-CN" sz="2800" u="none">
                <a:solidFill>
                  <a:srgbClr val="0000FF"/>
                </a:solidFill>
              </a:rPr>
              <a:t>/ K</a:t>
            </a:r>
            <a:r>
              <a:rPr lang="en-US" altLang="zh-CN" sz="2800" u="none"/>
              <a:t>   </a:t>
            </a:r>
            <a:r>
              <a:rPr lang="zh-CN" altLang="en-US" sz="2800" u="none"/>
              <a:t>计算</a:t>
            </a:r>
            <a:r>
              <a:rPr lang="en-US" altLang="zh-CN" sz="2800" u="none">
                <a:ea typeface="宋体" panose="02010600030101010101" pitchFamily="2" charset="-122"/>
                <a:cs typeface="Times New Roman" panose="02020603050405020304" pitchFamily="18" charset="0"/>
                <a:sym typeface="Symbol" panose="05050102010706020507" pitchFamily="18" charset="2"/>
              </a:rPr>
              <a:t></a:t>
            </a:r>
            <a:r>
              <a:rPr lang="en-US" altLang="zh-CN" sz="2800" i="1" u="none"/>
              <a:t>T</a:t>
            </a:r>
            <a:r>
              <a:rPr lang="en-US" altLang="zh-CN" sz="2800" u="none" baseline="-25000"/>
              <a:t>f </a:t>
            </a:r>
            <a:r>
              <a:rPr lang="en-US" altLang="zh-CN" sz="2800" u="none"/>
              <a:t>/ K   </a:t>
            </a:r>
            <a:r>
              <a:rPr lang="en-US" altLang="zh-CN" sz="2800" i="1" u="none"/>
              <a:t>i = </a:t>
            </a:r>
            <a:r>
              <a:rPr lang="en-US" altLang="zh-CN" sz="2800" u="none">
                <a:ea typeface="宋体" panose="02010600030101010101" pitchFamily="2" charset="-122"/>
                <a:cs typeface="Times New Roman" panose="02020603050405020304" pitchFamily="18" charset="0"/>
                <a:sym typeface="Symbol" panose="05050102010706020507" pitchFamily="18" charset="2"/>
              </a:rPr>
              <a:t></a:t>
            </a:r>
            <a:r>
              <a:rPr lang="en-US" altLang="zh-CN" sz="2800" i="1" u="none"/>
              <a:t>T</a:t>
            </a:r>
            <a:r>
              <a:rPr lang="en-US" altLang="zh-CN" sz="2800" u="none" baseline="-25000"/>
              <a:t>f</a:t>
            </a:r>
            <a:r>
              <a:rPr lang="en-US" altLang="zh-CN" sz="2800" i="1" u="none"/>
              <a:t>’</a:t>
            </a:r>
            <a:r>
              <a:rPr lang="en-US" altLang="zh-CN" sz="2800" u="none" baseline="-25000"/>
              <a:t> </a:t>
            </a:r>
            <a:r>
              <a:rPr lang="en-US" altLang="zh-CN" sz="2800" u="none"/>
              <a:t>/</a:t>
            </a:r>
            <a:r>
              <a:rPr lang="en-US" altLang="zh-CN" sz="2800" u="none">
                <a:sym typeface="Symbol" panose="05050102010706020507" pitchFamily="18" charset="2"/>
              </a:rPr>
              <a:t></a:t>
            </a:r>
            <a:r>
              <a:rPr lang="en-US" altLang="zh-CN" sz="2800" i="1" u="none"/>
              <a:t>T</a:t>
            </a:r>
            <a:r>
              <a:rPr lang="en-US" altLang="zh-CN" sz="2800" u="none" baseline="-25000"/>
              <a:t>f </a:t>
            </a:r>
            <a:endParaRPr lang="en-US" altLang="zh-CN" sz="2800" i="1" u="none"/>
          </a:p>
          <a:p>
            <a:pPr algn="l">
              <a:lnSpc>
                <a:spcPct val="100000"/>
              </a:lnSpc>
              <a:spcBef>
                <a:spcPct val="10000"/>
              </a:spcBef>
              <a:buFontTx/>
              <a:buNone/>
            </a:pPr>
            <a:r>
              <a:rPr lang="en-US" altLang="zh-CN" sz="2800" u="none"/>
              <a:t>NaCl		   </a:t>
            </a:r>
            <a:r>
              <a:rPr lang="en-US" altLang="zh-CN" sz="2800" u="none">
                <a:solidFill>
                  <a:srgbClr val="0000FF"/>
                </a:solidFill>
              </a:rPr>
              <a:t>0.348</a:t>
            </a:r>
            <a:r>
              <a:rPr lang="en-US" altLang="zh-CN" sz="2800" u="none"/>
              <a:t>	    0.186	    1.87</a:t>
            </a:r>
          </a:p>
          <a:p>
            <a:pPr algn="l">
              <a:lnSpc>
                <a:spcPct val="100000"/>
              </a:lnSpc>
              <a:spcBef>
                <a:spcPct val="10000"/>
              </a:spcBef>
              <a:buFontTx/>
              <a:buNone/>
            </a:pPr>
            <a:r>
              <a:rPr lang="en-US" altLang="zh-CN" sz="2800" u="none"/>
              <a:t>HCl		   </a:t>
            </a:r>
            <a:r>
              <a:rPr lang="en-US" altLang="zh-CN" sz="2800" u="none">
                <a:solidFill>
                  <a:srgbClr val="0000FF"/>
                </a:solidFill>
              </a:rPr>
              <a:t>0.355</a:t>
            </a:r>
            <a:r>
              <a:rPr lang="en-US" altLang="zh-CN" sz="2800" u="none"/>
              <a:t>	    0.186	    1.91</a:t>
            </a:r>
          </a:p>
          <a:p>
            <a:pPr algn="l">
              <a:lnSpc>
                <a:spcPct val="100000"/>
              </a:lnSpc>
              <a:spcBef>
                <a:spcPct val="10000"/>
              </a:spcBef>
              <a:buFontTx/>
              <a:buNone/>
            </a:pPr>
            <a:r>
              <a:rPr lang="en-US" altLang="zh-CN" sz="2800" u="none"/>
              <a:t>K</a:t>
            </a:r>
            <a:r>
              <a:rPr lang="en-US" altLang="zh-CN" sz="2800" u="none" baseline="-25000"/>
              <a:t>2</a:t>
            </a:r>
            <a:r>
              <a:rPr lang="en-US" altLang="zh-CN" sz="2800" u="none"/>
              <a:t>SO</a:t>
            </a:r>
            <a:r>
              <a:rPr lang="en-US" altLang="zh-CN" sz="2800" u="none" baseline="-25000"/>
              <a:t>4</a:t>
            </a:r>
            <a:r>
              <a:rPr lang="en-US" altLang="zh-CN" sz="2800" u="none"/>
              <a:t>	   </a:t>
            </a:r>
            <a:r>
              <a:rPr lang="en-US" altLang="zh-CN" sz="2800" u="none">
                <a:solidFill>
                  <a:srgbClr val="0000FF"/>
                </a:solidFill>
              </a:rPr>
              <a:t>0.458</a:t>
            </a:r>
            <a:r>
              <a:rPr lang="en-US" altLang="zh-CN" sz="2800" u="none"/>
              <a:t>	    0.186	    2.46</a:t>
            </a:r>
          </a:p>
          <a:p>
            <a:pPr algn="l">
              <a:lnSpc>
                <a:spcPct val="100000"/>
              </a:lnSpc>
              <a:spcBef>
                <a:spcPct val="10000"/>
              </a:spcBef>
              <a:buFontTx/>
              <a:buNone/>
            </a:pPr>
            <a:r>
              <a:rPr lang="en-US" altLang="zh-CN" sz="2800" u="none"/>
              <a:t>CH</a:t>
            </a:r>
            <a:r>
              <a:rPr lang="en-US" altLang="zh-CN" sz="2800" u="none" baseline="-25000"/>
              <a:t>3</a:t>
            </a:r>
            <a:r>
              <a:rPr lang="en-US" altLang="zh-CN" sz="2800" u="none"/>
              <a:t>COOH    </a:t>
            </a:r>
            <a:r>
              <a:rPr lang="en-US" altLang="zh-CN" sz="2800" u="none">
                <a:solidFill>
                  <a:srgbClr val="0000FF"/>
                </a:solidFill>
              </a:rPr>
              <a:t>0.188</a:t>
            </a:r>
            <a:r>
              <a:rPr lang="en-US" altLang="zh-CN" sz="2800" u="none"/>
              <a:t>	    0.186	    1.01	</a:t>
            </a:r>
          </a:p>
        </p:txBody>
      </p:sp>
      <p:sp>
        <p:nvSpPr>
          <p:cNvPr id="480261" name="Text Box 5">
            <a:extLst>
              <a:ext uri="{FF2B5EF4-FFF2-40B4-BE49-F238E27FC236}">
                <a16:creationId xmlns:a16="http://schemas.microsoft.com/office/drawing/2014/main" id="{549371B6-3858-47A7-835A-82FBADA603BE}"/>
              </a:ext>
            </a:extLst>
          </p:cNvPr>
          <p:cNvSpPr txBox="1">
            <a:spLocks noChangeArrowheads="1"/>
          </p:cNvSpPr>
          <p:nvPr/>
        </p:nvSpPr>
        <p:spPr bwMode="auto">
          <a:xfrm>
            <a:off x="323850" y="4652963"/>
            <a:ext cx="8569325" cy="1511300"/>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00000"/>
              </a:lnSpc>
              <a:spcBef>
                <a:spcPct val="10000"/>
              </a:spcBef>
              <a:buFontTx/>
              <a:buNone/>
            </a:pPr>
            <a:r>
              <a:rPr lang="zh-CN" altLang="en-US" sz="3200" u="none"/>
              <a:t>可以看出，产生的偏差有以下规律：</a:t>
            </a:r>
          </a:p>
          <a:p>
            <a:pPr algn="l">
              <a:lnSpc>
                <a:spcPct val="100000"/>
              </a:lnSpc>
              <a:spcBef>
                <a:spcPct val="10000"/>
              </a:spcBef>
              <a:buFontTx/>
              <a:buNone/>
            </a:pPr>
            <a:r>
              <a:rPr lang="en-US" altLang="zh-CN" sz="3200" u="none">
                <a:solidFill>
                  <a:srgbClr val="0000FF"/>
                </a:solidFill>
              </a:rPr>
              <a:t>A</a:t>
            </a:r>
            <a:r>
              <a:rPr lang="en-US" altLang="zh-CN" sz="3200" u="none" baseline="-25000">
                <a:solidFill>
                  <a:srgbClr val="0000FF"/>
                </a:solidFill>
              </a:rPr>
              <a:t>2</a:t>
            </a:r>
            <a:r>
              <a:rPr lang="en-US" altLang="zh-CN" sz="3200" u="none">
                <a:solidFill>
                  <a:srgbClr val="0000FF"/>
                </a:solidFill>
              </a:rPr>
              <a:t>B(AB</a:t>
            </a:r>
            <a:r>
              <a:rPr lang="en-US" altLang="zh-CN" sz="3200" u="none" baseline="-25000">
                <a:solidFill>
                  <a:srgbClr val="0000FF"/>
                </a:solidFill>
              </a:rPr>
              <a:t>2</a:t>
            </a:r>
            <a:r>
              <a:rPr lang="en-US" altLang="zh-CN" sz="3200" u="none">
                <a:solidFill>
                  <a:srgbClr val="0000FF"/>
                </a:solidFill>
              </a:rPr>
              <a:t>)</a:t>
            </a:r>
            <a:r>
              <a:rPr lang="zh-CN" altLang="en-US" sz="3200" u="none">
                <a:solidFill>
                  <a:srgbClr val="0000FF"/>
                </a:solidFill>
              </a:rPr>
              <a:t>强电解质 </a:t>
            </a:r>
            <a:r>
              <a:rPr lang="en-US" altLang="zh-CN" sz="3200" u="none">
                <a:solidFill>
                  <a:srgbClr val="0000FF"/>
                </a:solidFill>
              </a:rPr>
              <a:t>&gt; AB</a:t>
            </a:r>
            <a:r>
              <a:rPr lang="zh-CN" altLang="en-US" sz="3200" u="none">
                <a:solidFill>
                  <a:srgbClr val="0000FF"/>
                </a:solidFill>
              </a:rPr>
              <a:t>强电解质 </a:t>
            </a:r>
            <a:r>
              <a:rPr lang="en-US" altLang="zh-CN" sz="3200" u="none">
                <a:solidFill>
                  <a:srgbClr val="0000FF"/>
                </a:solidFill>
              </a:rPr>
              <a:t>&gt; AB</a:t>
            </a:r>
            <a:r>
              <a:rPr lang="zh-CN" altLang="en-US" sz="3200" u="none">
                <a:solidFill>
                  <a:srgbClr val="0000FF"/>
                </a:solidFill>
              </a:rPr>
              <a:t>弱电解质 </a:t>
            </a:r>
            <a:r>
              <a:rPr lang="en-US" altLang="zh-CN" sz="3200" u="none">
                <a:solidFill>
                  <a:srgbClr val="0000FF"/>
                </a:solidFill>
              </a:rPr>
              <a:t>&gt; </a:t>
            </a:r>
            <a:r>
              <a:rPr lang="zh-CN" altLang="en-US" sz="3200" u="none">
                <a:solidFill>
                  <a:srgbClr val="0000FF"/>
                </a:solidFill>
              </a:rPr>
              <a:t>非电解质（</a:t>
            </a:r>
            <a:r>
              <a:rPr lang="en-US" altLang="zh-CN" sz="3200" i="1" u="none">
                <a:solidFill>
                  <a:srgbClr val="0000FF"/>
                </a:solidFill>
              </a:rPr>
              <a:t>i</a:t>
            </a:r>
            <a:r>
              <a:rPr lang="en-US" altLang="zh-CN" sz="3200" u="none">
                <a:solidFill>
                  <a:srgbClr val="0000FF"/>
                </a:solidFill>
              </a:rPr>
              <a:t>  = 1</a:t>
            </a:r>
            <a:r>
              <a:rPr lang="zh-CN" altLang="en-US" sz="3200" u="none">
                <a:solidFill>
                  <a:srgbClr val="0000FF"/>
                </a:solidFill>
              </a:rPr>
              <a:t>）</a:t>
            </a:r>
          </a:p>
        </p:txBody>
      </p:sp>
      <p:sp>
        <p:nvSpPr>
          <p:cNvPr id="480262" name="Text Box 6">
            <a:extLst>
              <a:ext uri="{FF2B5EF4-FFF2-40B4-BE49-F238E27FC236}">
                <a16:creationId xmlns:a16="http://schemas.microsoft.com/office/drawing/2014/main" id="{0DD14B74-1E0F-43B1-8AAF-EB1ECC6D4480}"/>
              </a:ext>
            </a:extLst>
          </p:cNvPr>
          <p:cNvSpPr txBox="1">
            <a:spLocks noChangeArrowheads="1"/>
          </p:cNvSpPr>
          <p:nvPr/>
        </p:nvSpPr>
        <p:spPr bwMode="auto">
          <a:xfrm>
            <a:off x="7775575" y="1916113"/>
            <a:ext cx="1260475" cy="190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buFont typeface="Wingdings" panose="05000000000000000000" pitchFamily="2" charset="2"/>
              <a:buNone/>
            </a:pPr>
            <a:r>
              <a:rPr lang="zh-CN" altLang="en-US" u="none">
                <a:solidFill>
                  <a:srgbClr val="CC0066"/>
                </a:solidFill>
                <a:ea typeface="楷体_GB2312" pitchFamily="49" charset="-122"/>
              </a:rPr>
              <a:t>理论</a:t>
            </a:r>
            <a:r>
              <a:rPr lang="en-US" altLang="zh-CN" i="1" u="none">
                <a:solidFill>
                  <a:srgbClr val="CC0066"/>
                </a:solidFill>
                <a:ea typeface="楷体_GB2312" pitchFamily="49" charset="-122"/>
              </a:rPr>
              <a:t>i</a:t>
            </a:r>
            <a:r>
              <a:rPr lang="zh-CN" altLang="en-US" u="none">
                <a:solidFill>
                  <a:srgbClr val="CC0066"/>
                </a:solidFill>
                <a:ea typeface="楷体_GB2312" pitchFamily="49" charset="-122"/>
              </a:rPr>
              <a:t>值</a:t>
            </a:r>
          </a:p>
          <a:p>
            <a:pPr algn="ctr">
              <a:buFont typeface="Wingdings" panose="05000000000000000000" pitchFamily="2" charset="2"/>
              <a:buNone/>
            </a:pPr>
            <a:r>
              <a:rPr lang="en-US" altLang="zh-CN" sz="2800" u="none">
                <a:solidFill>
                  <a:srgbClr val="CC0066"/>
                </a:solidFill>
                <a:ea typeface="楷体_GB2312" pitchFamily="49" charset="-122"/>
              </a:rPr>
              <a:t>2</a:t>
            </a:r>
          </a:p>
          <a:p>
            <a:pPr algn="ctr">
              <a:buFont typeface="Wingdings" panose="05000000000000000000" pitchFamily="2" charset="2"/>
              <a:buNone/>
            </a:pPr>
            <a:r>
              <a:rPr lang="en-US" altLang="zh-CN" sz="2800" u="none">
                <a:solidFill>
                  <a:srgbClr val="CC0066"/>
                </a:solidFill>
                <a:ea typeface="楷体_GB2312" pitchFamily="49" charset="-122"/>
              </a:rPr>
              <a:t>2</a:t>
            </a:r>
          </a:p>
          <a:p>
            <a:pPr algn="ctr">
              <a:buFont typeface="Wingdings" panose="05000000000000000000" pitchFamily="2" charset="2"/>
              <a:buNone/>
            </a:pPr>
            <a:r>
              <a:rPr lang="en-US" altLang="zh-CN" sz="2800" u="none">
                <a:solidFill>
                  <a:srgbClr val="CC0066"/>
                </a:solidFill>
                <a:ea typeface="楷体_GB2312" pitchFamily="49" charset="-122"/>
              </a:rPr>
              <a:t>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0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02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80262"/>
                                        </p:tgtEl>
                                        <p:attrNameLst>
                                          <p:attrName>style.visibility</p:attrName>
                                        </p:attrNameLst>
                                      </p:cBhvr>
                                      <p:to>
                                        <p:strVal val="visible"/>
                                      </p:to>
                                    </p:set>
                                    <p:animEffect transition="in" filter="wipe(up)">
                                      <p:cBhvr>
                                        <p:cTn id="15" dur="500"/>
                                        <p:tgtEl>
                                          <p:spTgt spid="4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0" grpId="0" autoUpdateAnimBg="0"/>
      <p:bldP spid="480261" grpId="0" autoUpdateAnimBg="0"/>
      <p:bldP spid="48026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F3FC6AE8-91EC-49E4-8F59-259CB4299830}"/>
              </a:ext>
            </a:extLst>
          </p:cNvPr>
          <p:cNvSpPr>
            <a:spLocks noGrp="1"/>
          </p:cNvSpPr>
          <p:nvPr>
            <p:ph type="sldNum" sz="quarter" idx="12"/>
          </p:nvPr>
        </p:nvSpPr>
        <p:spPr/>
        <p:txBody>
          <a:bodyPr/>
          <a:lstStyle/>
          <a:p>
            <a:fld id="{D4024B4C-9276-4941-9F6B-65A1566C1ADA}" type="slidenum">
              <a:rPr lang="zh-CN" altLang="en-US"/>
              <a:pPr/>
              <a:t>55</a:t>
            </a:fld>
            <a:endParaRPr lang="en-US" altLang="zh-CN"/>
          </a:p>
        </p:txBody>
      </p:sp>
      <p:pic>
        <p:nvPicPr>
          <p:cNvPr id="397314" name="Picture 2" descr="02-01">
            <a:extLst>
              <a:ext uri="{FF2B5EF4-FFF2-40B4-BE49-F238E27FC236}">
                <a16:creationId xmlns:a16="http://schemas.microsoft.com/office/drawing/2014/main" id="{4514400E-6F5F-40DC-9B7B-5E1FD7EE7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20938"/>
            <a:ext cx="3887787" cy="2792412"/>
          </a:xfrm>
          <a:prstGeom prst="rect">
            <a:avLst/>
          </a:prstGeom>
          <a:noFill/>
          <a:extLst>
            <a:ext uri="{909E8E84-426E-40DD-AFC4-6F175D3DCCD1}">
              <a14:hiddenFill xmlns:a14="http://schemas.microsoft.com/office/drawing/2010/main">
                <a:solidFill>
                  <a:srgbClr val="FFFFFF"/>
                </a:solidFill>
              </a14:hiddenFill>
            </a:ext>
          </a:extLst>
        </p:spPr>
      </p:pic>
      <p:sp>
        <p:nvSpPr>
          <p:cNvPr id="397316" name="Rectangle 4">
            <a:extLst>
              <a:ext uri="{FF2B5EF4-FFF2-40B4-BE49-F238E27FC236}">
                <a16:creationId xmlns:a16="http://schemas.microsoft.com/office/drawing/2014/main" id="{447DDF4B-C8B0-4856-8FA9-BB92A947FB97}"/>
              </a:ext>
            </a:extLst>
          </p:cNvPr>
          <p:cNvSpPr>
            <a:spLocks noChangeArrowheads="1"/>
          </p:cNvSpPr>
          <p:nvPr/>
        </p:nvSpPr>
        <p:spPr bwMode="auto">
          <a:xfrm>
            <a:off x="179388" y="260350"/>
            <a:ext cx="8569325" cy="179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4400">
                <a:solidFill>
                  <a:schemeClr val="tx2"/>
                </a:solidFill>
                <a:latin typeface="Times New Roman" panose="02020603050405020304" pitchFamily="18" charset="0"/>
                <a:ea typeface="宋体" panose="02010600030101010101" pitchFamily="2" charset="-122"/>
              </a:defRPr>
            </a:lvl1pPr>
            <a:lvl2pPr algn="ctr">
              <a:spcBef>
                <a:spcPct val="0"/>
              </a:spcBef>
              <a:defRPr kumimoji="1" sz="4400">
                <a:solidFill>
                  <a:schemeClr val="tx2"/>
                </a:solidFill>
                <a:latin typeface="Times New Roman" panose="02020603050405020304" pitchFamily="18" charset="0"/>
                <a:ea typeface="宋体" panose="02010600030101010101" pitchFamily="2" charset="-122"/>
              </a:defRPr>
            </a:lvl2pPr>
            <a:lvl3pPr algn="ctr">
              <a:spcBef>
                <a:spcPct val="0"/>
              </a:spcBef>
              <a:defRPr kumimoji="1" sz="4400">
                <a:solidFill>
                  <a:schemeClr val="tx2"/>
                </a:solidFill>
                <a:latin typeface="Times New Roman" panose="02020603050405020304" pitchFamily="18" charset="0"/>
                <a:ea typeface="宋体" panose="02010600030101010101" pitchFamily="2" charset="-122"/>
              </a:defRPr>
            </a:lvl3pPr>
            <a:lvl4pPr algn="ctr">
              <a:spcBef>
                <a:spcPct val="0"/>
              </a:spcBef>
              <a:defRPr kumimoji="1" sz="4400">
                <a:solidFill>
                  <a:schemeClr val="tx2"/>
                </a:solidFill>
                <a:latin typeface="Times New Roman" panose="02020603050405020304" pitchFamily="18" charset="0"/>
                <a:ea typeface="宋体" panose="02010600030101010101" pitchFamily="2" charset="-122"/>
              </a:defRPr>
            </a:lvl4pPr>
            <a:lvl5pPr algn="ct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algn="just">
              <a:lnSpc>
                <a:spcPct val="100000"/>
              </a:lnSpc>
              <a:buFontTx/>
              <a:buNone/>
            </a:pPr>
            <a:r>
              <a:rPr lang="zh-CN" altLang="en-US" sz="3800" u="none">
                <a:solidFill>
                  <a:schemeClr val="tx1"/>
                </a:solidFill>
                <a:cs typeface="Times New Roman" panose="02020603050405020304" pitchFamily="18" charset="0"/>
              </a:rPr>
              <a:t>强</a:t>
            </a:r>
            <a:r>
              <a:rPr lang="zh-CN" altLang="en-US" sz="3800" u="none">
                <a:solidFill>
                  <a:schemeClr val="tx1"/>
                </a:solidFill>
              </a:rPr>
              <a:t>电解质溶液理论认为：</a:t>
            </a:r>
            <a:r>
              <a:rPr lang="zh-CN" altLang="en-US" sz="3800" u="none">
                <a:solidFill>
                  <a:schemeClr val="tx1"/>
                </a:solidFill>
                <a:latin typeface="楷体_GB2312" pitchFamily="49" charset="-122"/>
                <a:ea typeface="楷体_GB2312" pitchFamily="49" charset="-122"/>
              </a:rPr>
              <a:t>电解质在水溶液中</a:t>
            </a:r>
            <a:r>
              <a:rPr lang="zh-CN" altLang="en-US" sz="3800" u="none">
                <a:solidFill>
                  <a:schemeClr val="accent2"/>
                </a:solidFill>
                <a:latin typeface="楷体_GB2312" pitchFamily="49" charset="-122"/>
                <a:ea typeface="楷体_GB2312" pitchFamily="49" charset="-122"/>
              </a:rPr>
              <a:t>虽已完全电离</a:t>
            </a:r>
            <a:r>
              <a:rPr lang="zh-CN" altLang="en-US" sz="3800" u="none">
                <a:solidFill>
                  <a:schemeClr val="tx1"/>
                </a:solidFill>
                <a:latin typeface="楷体_GB2312" pitchFamily="49" charset="-122"/>
                <a:ea typeface="楷体_GB2312" pitchFamily="49" charset="-122"/>
              </a:rPr>
              <a:t>，但离子间存在着</a:t>
            </a:r>
            <a:r>
              <a:rPr lang="zh-CN" altLang="en-US" sz="3800" u="none">
                <a:solidFill>
                  <a:schemeClr val="accent2"/>
                </a:solidFill>
                <a:latin typeface="楷体_GB2312" pitchFamily="49" charset="-122"/>
                <a:ea typeface="楷体_GB2312" pitchFamily="49" charset="-122"/>
              </a:rPr>
              <a:t>相互作用，离子的行动不能完全自由</a:t>
            </a:r>
            <a:r>
              <a:rPr lang="zh-CN" altLang="en-US" sz="3800" u="none">
                <a:solidFill>
                  <a:schemeClr val="tx1"/>
                </a:solidFill>
                <a:latin typeface="楷体_GB2312" pitchFamily="49" charset="-122"/>
                <a:ea typeface="楷体_GB2312" pitchFamily="49" charset="-122"/>
              </a:rPr>
              <a:t>。</a:t>
            </a:r>
          </a:p>
        </p:txBody>
      </p:sp>
      <p:sp>
        <p:nvSpPr>
          <p:cNvPr id="397317" name="Rectangle 5">
            <a:extLst>
              <a:ext uri="{FF2B5EF4-FFF2-40B4-BE49-F238E27FC236}">
                <a16:creationId xmlns:a16="http://schemas.microsoft.com/office/drawing/2014/main" id="{88349748-2229-411A-A869-ABB1F2D87594}"/>
              </a:ext>
            </a:extLst>
          </p:cNvPr>
          <p:cNvSpPr>
            <a:spLocks noChangeArrowheads="1"/>
          </p:cNvSpPr>
          <p:nvPr/>
        </p:nvSpPr>
        <p:spPr bwMode="auto">
          <a:xfrm>
            <a:off x="4067175" y="2492375"/>
            <a:ext cx="4897438"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buChar char="•"/>
              <a:defRPr kumimoji="1" sz="3200">
                <a:solidFill>
                  <a:schemeClr val="tx1"/>
                </a:solidFill>
                <a:latin typeface="Times New Roman" panose="02020603050405020304" pitchFamily="18" charset="0"/>
                <a:ea typeface="宋体" panose="02010600030101010101" pitchFamily="2" charset="-122"/>
              </a:defRPr>
            </a:lvl1pPr>
            <a:lvl2pPr marL="827088" indent="-285750" algn="l">
              <a:buChar char="–"/>
              <a:defRPr kumimoji="1" sz="2800">
                <a:solidFill>
                  <a:schemeClr val="tx1"/>
                </a:solidFill>
                <a:latin typeface="Times New Roman" panose="02020603050405020304" pitchFamily="18" charset="0"/>
                <a:ea typeface="宋体" panose="02010600030101010101" pitchFamily="2" charset="-122"/>
              </a:defRPr>
            </a:lvl2pPr>
            <a:lvl3pPr marL="1235075" indent="-228600" algn="l">
              <a:buChar char="•"/>
              <a:defRPr kumimoji="1" sz="2400">
                <a:solidFill>
                  <a:schemeClr val="tx1"/>
                </a:solidFill>
                <a:latin typeface="Times New Roman" panose="02020603050405020304" pitchFamily="18" charset="0"/>
                <a:ea typeface="宋体" panose="02010600030101010101" pitchFamily="2" charset="-122"/>
              </a:defRPr>
            </a:lvl3pPr>
            <a:lvl4pPr marL="1643063" indent="-228600" algn="l">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lnSpc>
                <a:spcPct val="100000"/>
              </a:lnSpc>
              <a:buFont typeface="Wingdings" panose="05000000000000000000" pitchFamily="2" charset="2"/>
              <a:buNone/>
            </a:pPr>
            <a:r>
              <a:rPr lang="zh-CN" altLang="en-US" sz="3600" u="none">
                <a:latin typeface="楷体_GB2312" pitchFamily="49" charset="-122"/>
                <a:ea typeface="楷体_GB2312" pitchFamily="49" charset="-122"/>
              </a:rPr>
              <a:t>    因而在测量电解质溶液的依数性时，上述相互作用使得离子不能发挥一个独立微粒的作用。即：</a:t>
            </a:r>
            <a:r>
              <a:rPr lang="zh-CN" altLang="en-US" sz="3600" u="none">
                <a:solidFill>
                  <a:srgbClr val="0000FF"/>
                </a:solidFill>
                <a:latin typeface="楷体_GB2312" pitchFamily="49" charset="-122"/>
                <a:ea typeface="楷体_GB2312" pitchFamily="49" charset="-122"/>
              </a:rPr>
              <a:t>发挥作用的离子数少于完全解离产生的离子数</a:t>
            </a:r>
            <a:r>
              <a:rPr lang="zh-CN" altLang="en-US" sz="3600" u="none">
                <a:latin typeface="楷体_GB2312" pitchFamily="49" charset="-122"/>
                <a:ea typeface="楷体_GB2312" pitchFamily="49" charset="-122"/>
              </a:rPr>
              <a:t>。</a:t>
            </a:r>
          </a:p>
        </p:txBody>
      </p:sp>
      <p:sp>
        <p:nvSpPr>
          <p:cNvPr id="397318" name="Text Box 6">
            <a:extLst>
              <a:ext uri="{FF2B5EF4-FFF2-40B4-BE49-F238E27FC236}">
                <a16:creationId xmlns:a16="http://schemas.microsoft.com/office/drawing/2014/main" id="{ACFFACA8-7887-40DF-A4B0-CFBA10ABE44E}"/>
              </a:ext>
            </a:extLst>
          </p:cNvPr>
          <p:cNvSpPr txBox="1">
            <a:spLocks noChangeArrowheads="1"/>
          </p:cNvSpPr>
          <p:nvPr/>
        </p:nvSpPr>
        <p:spPr bwMode="auto">
          <a:xfrm>
            <a:off x="755650" y="5300663"/>
            <a:ext cx="1727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0975" indent="-1809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buFont typeface="Wingdings" panose="05000000000000000000" pitchFamily="2" charset="2"/>
              <a:buNone/>
            </a:pPr>
            <a:r>
              <a:rPr lang="zh-CN" altLang="en-US" sz="4000" u="none">
                <a:solidFill>
                  <a:srgbClr val="0000FF"/>
                </a:solidFill>
                <a:ea typeface="楷体_GB2312" pitchFamily="49" charset="-122"/>
              </a:rPr>
              <a:t>离子氛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6"/>
                                        </p:tgtEl>
                                        <p:attrNameLst>
                                          <p:attrName>style.visibility</p:attrName>
                                        </p:attrNameLst>
                                      </p:cBhvr>
                                      <p:to>
                                        <p:strVal val="visible"/>
                                      </p:to>
                                    </p:set>
                                    <p:anim calcmode="lin" valueType="num">
                                      <p:cBhvr additive="base">
                                        <p:cTn id="7" dur="500" fill="hold"/>
                                        <p:tgtEl>
                                          <p:spTgt spid="397316"/>
                                        </p:tgtEl>
                                        <p:attrNameLst>
                                          <p:attrName>ppt_x</p:attrName>
                                        </p:attrNameLst>
                                      </p:cBhvr>
                                      <p:tavLst>
                                        <p:tav tm="0">
                                          <p:val>
                                            <p:strVal val="0-#ppt_w/2"/>
                                          </p:val>
                                        </p:tav>
                                        <p:tav tm="100000">
                                          <p:val>
                                            <p:strVal val="#ppt_x"/>
                                          </p:val>
                                        </p:tav>
                                      </p:tavLst>
                                    </p:anim>
                                    <p:anim calcmode="lin" valueType="num">
                                      <p:cBhvr additive="base">
                                        <p:cTn id="8" dur="500" fill="hold"/>
                                        <p:tgtEl>
                                          <p:spTgt spid="397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97314"/>
                                        </p:tgtEl>
                                        <p:attrNameLst>
                                          <p:attrName>style.visibility</p:attrName>
                                        </p:attrNameLst>
                                      </p:cBhvr>
                                      <p:to>
                                        <p:strVal val="visible"/>
                                      </p:to>
                                    </p:set>
                                    <p:animEffect transition="in" filter="blinds(horizontal)">
                                      <p:cBhvr>
                                        <p:cTn id="13" dur="500"/>
                                        <p:tgtEl>
                                          <p:spTgt spid="3973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7318"/>
                                        </p:tgtEl>
                                        <p:attrNameLst>
                                          <p:attrName>style.visibility</p:attrName>
                                        </p:attrNameLst>
                                      </p:cBhvr>
                                      <p:to>
                                        <p:strVal val="visible"/>
                                      </p:to>
                                    </p:set>
                                    <p:animEffect transition="in" filter="blinds(horizontal)">
                                      <p:cBhvr>
                                        <p:cTn id="18" dur="500"/>
                                        <p:tgtEl>
                                          <p:spTgt spid="3973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97317"/>
                                        </p:tgtEl>
                                        <p:attrNameLst>
                                          <p:attrName>style.visibility</p:attrName>
                                        </p:attrNameLst>
                                      </p:cBhvr>
                                      <p:to>
                                        <p:strVal val="visible"/>
                                      </p:to>
                                    </p:set>
                                    <p:animEffect transition="in" filter="blinds(horizontal)">
                                      <p:cBhvr>
                                        <p:cTn id="23" dur="500"/>
                                        <p:tgtEl>
                                          <p:spTgt spid="39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autoUpdateAnimBg="0"/>
      <p:bldP spid="397317" grpId="0"/>
      <p:bldP spid="3973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E8A761EC-A78B-4A7A-B28C-AF92B8E2E872}"/>
              </a:ext>
            </a:extLst>
          </p:cNvPr>
          <p:cNvSpPr>
            <a:spLocks noGrp="1"/>
          </p:cNvSpPr>
          <p:nvPr>
            <p:ph type="sldNum" sz="quarter" idx="12"/>
          </p:nvPr>
        </p:nvSpPr>
        <p:spPr/>
        <p:txBody>
          <a:bodyPr/>
          <a:lstStyle/>
          <a:p>
            <a:fld id="{0630553B-CB3E-4003-AD3E-A08323A5C376}" type="slidenum">
              <a:rPr lang="zh-CN" altLang="en-US"/>
              <a:pPr/>
              <a:t>56</a:t>
            </a:fld>
            <a:endParaRPr lang="en-US" altLang="zh-CN"/>
          </a:p>
        </p:txBody>
      </p:sp>
      <p:sp>
        <p:nvSpPr>
          <p:cNvPr id="482306" name="Rectangle 2">
            <a:extLst>
              <a:ext uri="{FF2B5EF4-FFF2-40B4-BE49-F238E27FC236}">
                <a16:creationId xmlns:a16="http://schemas.microsoft.com/office/drawing/2014/main" id="{E722C75A-BB24-473F-B4D2-66FFA0BD28A0}"/>
              </a:ext>
            </a:extLst>
          </p:cNvPr>
          <p:cNvSpPr>
            <a:spLocks noGrp="1" noChangeArrowheads="1"/>
          </p:cNvSpPr>
          <p:nvPr>
            <p:ph type="title" idx="4294967295"/>
          </p:nvPr>
        </p:nvSpPr>
        <p:spPr>
          <a:xfrm>
            <a:off x="323850" y="115888"/>
            <a:ext cx="7772400" cy="782637"/>
          </a:xfrm>
        </p:spPr>
        <p:txBody>
          <a:bodyPr/>
          <a:lstStyle/>
          <a:p>
            <a:r>
              <a:rPr lang="zh-CN" altLang="en-US" sz="4000" b="1">
                <a:solidFill>
                  <a:schemeClr val="tx1"/>
                </a:solidFill>
              </a:rPr>
              <a:t>电解质稀溶液依数性的近似计算</a:t>
            </a:r>
          </a:p>
        </p:txBody>
      </p:sp>
      <p:sp>
        <p:nvSpPr>
          <p:cNvPr id="482307" name="Rectangle 3">
            <a:extLst>
              <a:ext uri="{FF2B5EF4-FFF2-40B4-BE49-F238E27FC236}">
                <a16:creationId xmlns:a16="http://schemas.microsoft.com/office/drawing/2014/main" id="{A20CD571-1FB3-4BBD-8282-4DAE29E2ED6D}"/>
              </a:ext>
            </a:extLst>
          </p:cNvPr>
          <p:cNvSpPr>
            <a:spLocks noGrp="1" noChangeArrowheads="1"/>
          </p:cNvSpPr>
          <p:nvPr>
            <p:ph type="body" idx="4294967295"/>
          </p:nvPr>
        </p:nvSpPr>
        <p:spPr>
          <a:xfrm>
            <a:off x="684213" y="836613"/>
            <a:ext cx="7129462" cy="4608512"/>
          </a:xfrm>
          <a:solidFill>
            <a:schemeClr val="bg1"/>
          </a:solidFill>
        </p:spPr>
        <p:txBody>
          <a:bodyPr/>
          <a:lstStyle/>
          <a:p>
            <a:pPr algn="ctr">
              <a:lnSpc>
                <a:spcPct val="120000"/>
              </a:lnSpc>
              <a:buFontTx/>
              <a:buNone/>
            </a:pPr>
            <a:r>
              <a:rPr lang="zh-CN" altLang="en-US" sz="4800" b="1">
                <a:solidFill>
                  <a:schemeClr val="accent2"/>
                </a:solidFill>
                <a:sym typeface="Symbol" panose="05050102010706020507" pitchFamily="18" charset="2"/>
              </a:rPr>
              <a:t>  </a:t>
            </a:r>
            <a:r>
              <a:rPr lang="en-US" altLang="zh-CN" sz="4800" b="1" i="1">
                <a:solidFill>
                  <a:schemeClr val="accent2"/>
                </a:solidFill>
                <a:sym typeface="Symbol" panose="05050102010706020507" pitchFamily="18" charset="2"/>
              </a:rPr>
              <a:t>p</a:t>
            </a:r>
            <a:r>
              <a:rPr lang="en-US" altLang="zh-CN" sz="4800" b="1">
                <a:solidFill>
                  <a:schemeClr val="accent2"/>
                </a:solidFill>
                <a:sym typeface="Symbol" panose="05050102010706020507" pitchFamily="18" charset="2"/>
              </a:rPr>
              <a:t> = </a:t>
            </a:r>
            <a:r>
              <a:rPr lang="en-US" altLang="zh-CN" sz="4800" b="1" i="1">
                <a:solidFill>
                  <a:srgbClr val="FF0000"/>
                </a:solidFill>
                <a:sym typeface="Symbol" panose="05050102010706020507" pitchFamily="18" charset="2"/>
              </a:rPr>
              <a:t>i</a:t>
            </a:r>
            <a:r>
              <a:rPr lang="en-US" altLang="zh-CN" sz="4800" b="1">
                <a:solidFill>
                  <a:srgbClr val="FF0000"/>
                </a:solidFill>
                <a:sym typeface="Symbol" panose="05050102010706020507" pitchFamily="18" charset="2"/>
              </a:rPr>
              <a:t> </a:t>
            </a:r>
            <a:r>
              <a:rPr lang="en-US" altLang="zh-CN" sz="4800" b="1">
                <a:solidFill>
                  <a:schemeClr val="accent2"/>
                </a:solidFill>
                <a:sym typeface="Wingdings" panose="05000000000000000000" pitchFamily="2" charset="2"/>
              </a:rPr>
              <a:t></a:t>
            </a:r>
            <a:r>
              <a:rPr lang="en-US" altLang="zh-CN" sz="4800" b="1">
                <a:solidFill>
                  <a:schemeClr val="accent2"/>
                </a:solidFill>
                <a:sym typeface="Symbol" panose="05050102010706020507" pitchFamily="18" charset="2"/>
              </a:rPr>
              <a:t> </a:t>
            </a:r>
            <a:r>
              <a:rPr lang="en-US" altLang="zh-CN" sz="4800" b="1" i="1">
                <a:solidFill>
                  <a:schemeClr val="accent2"/>
                </a:solidFill>
                <a:sym typeface="Symbol" panose="05050102010706020507" pitchFamily="18" charset="2"/>
              </a:rPr>
              <a:t>k </a:t>
            </a:r>
            <a:r>
              <a:rPr lang="en-US" altLang="zh-CN" sz="4800" b="1">
                <a:solidFill>
                  <a:schemeClr val="accent2"/>
                </a:solidFill>
                <a:sym typeface="Wingdings" panose="05000000000000000000" pitchFamily="2" charset="2"/>
              </a:rPr>
              <a:t></a:t>
            </a:r>
            <a:r>
              <a:rPr lang="en-US" altLang="zh-CN" sz="4800" b="1" i="1">
                <a:solidFill>
                  <a:schemeClr val="accent2"/>
                </a:solidFill>
                <a:cs typeface="Times New Roman" panose="02020603050405020304" pitchFamily="18" charset="0"/>
                <a:sym typeface="Symbol" panose="05050102010706020507" pitchFamily="18" charset="2"/>
              </a:rPr>
              <a:t> </a:t>
            </a:r>
            <a:r>
              <a:rPr lang="en-US" altLang="zh-CN" sz="4800" b="1" i="1">
                <a:solidFill>
                  <a:schemeClr val="accent2"/>
                </a:solidFill>
                <a:sym typeface="Symbol" panose="05050102010706020507" pitchFamily="18" charset="2"/>
              </a:rPr>
              <a:t>m</a:t>
            </a:r>
            <a:endParaRPr lang="en-US" altLang="zh-CN" sz="4800" b="1">
              <a:solidFill>
                <a:schemeClr val="accent2"/>
              </a:solidFill>
              <a:sym typeface="Symbol" panose="05050102010706020507" pitchFamily="18" charset="2"/>
            </a:endParaRPr>
          </a:p>
          <a:p>
            <a:pPr algn="ctr">
              <a:lnSpc>
                <a:spcPct val="120000"/>
              </a:lnSpc>
              <a:buFontTx/>
              <a:buNone/>
            </a:pPr>
            <a:r>
              <a:rPr lang="en-US" altLang="zh-CN" sz="4800" b="1">
                <a:solidFill>
                  <a:schemeClr val="accent2"/>
                </a:solidFill>
                <a:sym typeface="Symbol" panose="05050102010706020507" pitchFamily="18" charset="2"/>
              </a:rPr>
              <a:t></a:t>
            </a:r>
            <a:r>
              <a:rPr lang="en-US" altLang="zh-CN" sz="4800" b="1" i="1">
                <a:solidFill>
                  <a:schemeClr val="accent2"/>
                </a:solidFill>
              </a:rPr>
              <a:t>T</a:t>
            </a:r>
            <a:r>
              <a:rPr lang="en-US" altLang="zh-CN" sz="4800" b="1" baseline="-25000">
                <a:solidFill>
                  <a:schemeClr val="accent2"/>
                </a:solidFill>
              </a:rPr>
              <a:t>b</a:t>
            </a:r>
            <a:r>
              <a:rPr lang="en-US" altLang="zh-CN" sz="4800" b="1">
                <a:solidFill>
                  <a:schemeClr val="accent2"/>
                </a:solidFill>
              </a:rPr>
              <a:t> = </a:t>
            </a:r>
            <a:r>
              <a:rPr lang="en-US" altLang="zh-CN" sz="4800" b="1" i="1">
                <a:solidFill>
                  <a:srgbClr val="FF0000"/>
                </a:solidFill>
                <a:sym typeface="Wingdings" panose="05000000000000000000" pitchFamily="2" charset="2"/>
              </a:rPr>
              <a:t>i</a:t>
            </a:r>
            <a:r>
              <a:rPr lang="en-US" altLang="zh-CN" sz="4800" b="1">
                <a:solidFill>
                  <a:schemeClr val="accent2"/>
                </a:solidFill>
              </a:rPr>
              <a:t> </a:t>
            </a:r>
            <a:r>
              <a:rPr lang="en-US" altLang="zh-CN" sz="4800" b="1">
                <a:solidFill>
                  <a:schemeClr val="accent2"/>
                </a:solidFill>
                <a:cs typeface="Arial" panose="020B0604020202020204" pitchFamily="34" charset="0"/>
                <a:sym typeface="Wingdings" panose="05000000000000000000" pitchFamily="2" charset="2"/>
              </a:rPr>
              <a:t></a:t>
            </a:r>
            <a:r>
              <a:rPr lang="en-US" altLang="zh-CN" sz="4800" b="1">
                <a:solidFill>
                  <a:schemeClr val="accent2"/>
                </a:solidFill>
              </a:rPr>
              <a:t> </a:t>
            </a:r>
            <a:r>
              <a:rPr lang="en-US" altLang="zh-CN" sz="4800" b="1" i="1">
                <a:solidFill>
                  <a:schemeClr val="accent2"/>
                </a:solidFill>
              </a:rPr>
              <a:t>K</a:t>
            </a:r>
            <a:r>
              <a:rPr lang="en-US" altLang="zh-CN" sz="4800" b="1" baseline="-25000">
                <a:solidFill>
                  <a:schemeClr val="accent2"/>
                </a:solidFill>
              </a:rPr>
              <a:t>b</a:t>
            </a:r>
            <a:r>
              <a:rPr lang="en-US" altLang="zh-CN" sz="4800" b="1" i="1" baseline="-25000">
                <a:solidFill>
                  <a:schemeClr val="accent2"/>
                </a:solidFill>
              </a:rPr>
              <a:t> </a:t>
            </a:r>
            <a:r>
              <a:rPr lang="en-US" altLang="zh-CN" sz="4800" b="1">
                <a:solidFill>
                  <a:schemeClr val="accent2"/>
                </a:solidFill>
                <a:sym typeface="Wingdings" panose="05000000000000000000" pitchFamily="2" charset="2"/>
              </a:rPr>
              <a:t> </a:t>
            </a:r>
            <a:r>
              <a:rPr lang="en-US" altLang="zh-CN" sz="4800" b="1" i="1">
                <a:solidFill>
                  <a:schemeClr val="accent2"/>
                </a:solidFill>
                <a:sym typeface="Wingdings" panose="05000000000000000000" pitchFamily="2" charset="2"/>
              </a:rPr>
              <a:t>m</a:t>
            </a:r>
          </a:p>
          <a:p>
            <a:pPr algn="ctr">
              <a:lnSpc>
                <a:spcPct val="120000"/>
              </a:lnSpc>
              <a:spcBef>
                <a:spcPct val="50000"/>
              </a:spcBef>
              <a:buFontTx/>
              <a:buNone/>
            </a:pPr>
            <a:r>
              <a:rPr lang="en-US" altLang="zh-CN" sz="4800" b="1">
                <a:solidFill>
                  <a:schemeClr val="accent2"/>
                </a:solidFill>
                <a:sym typeface="Symbol" panose="05050102010706020507" pitchFamily="18" charset="2"/>
              </a:rPr>
              <a:t></a:t>
            </a:r>
            <a:r>
              <a:rPr lang="en-US" altLang="zh-CN" sz="4800" b="1" i="1">
                <a:solidFill>
                  <a:schemeClr val="accent2"/>
                </a:solidFill>
              </a:rPr>
              <a:t>T</a:t>
            </a:r>
            <a:r>
              <a:rPr lang="en-US" altLang="zh-CN" sz="4800" b="1" baseline="-25000">
                <a:solidFill>
                  <a:schemeClr val="accent2"/>
                </a:solidFill>
              </a:rPr>
              <a:t>f</a:t>
            </a:r>
            <a:r>
              <a:rPr lang="en-US" altLang="zh-CN" sz="4800" b="1">
                <a:solidFill>
                  <a:schemeClr val="accent2"/>
                </a:solidFill>
              </a:rPr>
              <a:t>  = </a:t>
            </a:r>
            <a:r>
              <a:rPr lang="en-US" altLang="zh-CN" sz="4800" b="1" i="1">
                <a:solidFill>
                  <a:srgbClr val="FF0000"/>
                </a:solidFill>
                <a:cs typeface="Arial" panose="020B0604020202020204" pitchFamily="34" charset="0"/>
                <a:sym typeface="Wingdings" panose="05000000000000000000" pitchFamily="2" charset="2"/>
              </a:rPr>
              <a:t>i</a:t>
            </a:r>
            <a:r>
              <a:rPr lang="en-US" altLang="zh-CN" sz="4800" b="1">
                <a:solidFill>
                  <a:schemeClr val="accent2"/>
                </a:solidFill>
              </a:rPr>
              <a:t> </a:t>
            </a:r>
            <a:r>
              <a:rPr lang="en-US" altLang="zh-CN" sz="4800" b="1">
                <a:solidFill>
                  <a:schemeClr val="accent2"/>
                </a:solidFill>
                <a:cs typeface="Arial" panose="020B0604020202020204" pitchFamily="34" charset="0"/>
                <a:sym typeface="Wingdings" panose="05000000000000000000" pitchFamily="2" charset="2"/>
              </a:rPr>
              <a:t></a:t>
            </a:r>
            <a:r>
              <a:rPr lang="en-US" altLang="zh-CN" sz="4800" b="1">
                <a:solidFill>
                  <a:schemeClr val="accent2"/>
                </a:solidFill>
              </a:rPr>
              <a:t> </a:t>
            </a:r>
            <a:r>
              <a:rPr lang="en-US" altLang="zh-CN" sz="4800" b="1" i="1">
                <a:solidFill>
                  <a:schemeClr val="accent2"/>
                </a:solidFill>
              </a:rPr>
              <a:t>K</a:t>
            </a:r>
            <a:r>
              <a:rPr lang="en-US" altLang="zh-CN" sz="4800" b="1" baseline="-25000">
                <a:solidFill>
                  <a:schemeClr val="accent2"/>
                </a:solidFill>
              </a:rPr>
              <a:t>f</a:t>
            </a:r>
            <a:r>
              <a:rPr lang="en-US" altLang="zh-CN" sz="4800" b="1" i="1" baseline="-25000">
                <a:solidFill>
                  <a:schemeClr val="accent2"/>
                </a:solidFill>
              </a:rPr>
              <a:t> </a:t>
            </a:r>
            <a:r>
              <a:rPr lang="en-US" altLang="zh-CN" sz="4800" b="1">
                <a:solidFill>
                  <a:schemeClr val="accent2"/>
                </a:solidFill>
                <a:sym typeface="Wingdings" panose="05000000000000000000" pitchFamily="2" charset="2"/>
              </a:rPr>
              <a:t> </a:t>
            </a:r>
            <a:r>
              <a:rPr lang="en-US" altLang="zh-CN" sz="4800" b="1" i="1">
                <a:solidFill>
                  <a:schemeClr val="accent2"/>
                </a:solidFill>
                <a:sym typeface="Wingdings" panose="05000000000000000000" pitchFamily="2" charset="2"/>
              </a:rPr>
              <a:t>m</a:t>
            </a:r>
            <a:endParaRPr lang="en-US" altLang="zh-CN" sz="4800" i="1">
              <a:solidFill>
                <a:schemeClr val="accent2"/>
              </a:solidFill>
              <a:sym typeface="Wingdings" panose="05000000000000000000" pitchFamily="2" charset="2"/>
            </a:endParaRPr>
          </a:p>
          <a:p>
            <a:pPr algn="ctr">
              <a:lnSpc>
                <a:spcPct val="120000"/>
              </a:lnSpc>
              <a:spcBef>
                <a:spcPct val="50000"/>
              </a:spcBef>
              <a:buFontTx/>
              <a:buNone/>
            </a:pPr>
            <a:r>
              <a:rPr kumimoji="0" lang="zh-CN" altLang="en-US" sz="4800" b="1" i="1">
                <a:solidFill>
                  <a:schemeClr val="accent2"/>
                </a:solidFill>
                <a:ea typeface="MS PGothic" panose="020B0600070205080204" pitchFamily="34" charset="-128"/>
                <a:sym typeface="Symbol" panose="05050102010706020507" pitchFamily="18" charset="2"/>
              </a:rPr>
              <a:t>  </a:t>
            </a:r>
            <a:r>
              <a:rPr kumimoji="0" lang="zh-CN" altLang="en-US" sz="4800" b="1" i="1">
                <a:solidFill>
                  <a:schemeClr val="accent2"/>
                </a:solidFill>
                <a:ea typeface="MS PGothic" panose="020B0600070205080204" pitchFamily="34" charset="-128"/>
              </a:rPr>
              <a:t>  </a:t>
            </a:r>
            <a:r>
              <a:rPr kumimoji="0" lang="en-US" altLang="zh-CN" sz="4800" b="1" i="1">
                <a:solidFill>
                  <a:schemeClr val="accent2"/>
                </a:solidFill>
                <a:ea typeface="MS PGothic" panose="020B0600070205080204" pitchFamily="34" charset="-128"/>
              </a:rPr>
              <a:t>= </a:t>
            </a:r>
            <a:r>
              <a:rPr kumimoji="0" lang="en-US" altLang="zh-CN" sz="4800" b="1" i="1">
                <a:solidFill>
                  <a:srgbClr val="FF0000"/>
                </a:solidFill>
                <a:ea typeface="MS PGothic" panose="020B0600070205080204" pitchFamily="34" charset="-128"/>
              </a:rPr>
              <a:t>i</a:t>
            </a:r>
            <a:r>
              <a:rPr kumimoji="0" lang="en-US" altLang="zh-CN" sz="4800" b="1">
                <a:solidFill>
                  <a:schemeClr val="accent2"/>
                </a:solidFill>
                <a:ea typeface="MS PGothic" panose="020B0600070205080204" pitchFamily="34" charset="-128"/>
              </a:rPr>
              <a:t> </a:t>
            </a:r>
            <a:r>
              <a:rPr lang="en-US" altLang="zh-CN" sz="4800" b="1">
                <a:solidFill>
                  <a:schemeClr val="accent2"/>
                </a:solidFill>
                <a:cs typeface="Arial" panose="020B0604020202020204" pitchFamily="34" charset="0"/>
                <a:sym typeface="Wingdings" panose="05000000000000000000" pitchFamily="2" charset="2"/>
              </a:rPr>
              <a:t> </a:t>
            </a:r>
            <a:r>
              <a:rPr kumimoji="0" lang="en-US" altLang="zh-CN" sz="4800" b="1" i="1">
                <a:solidFill>
                  <a:schemeClr val="accent2"/>
                </a:solidFill>
                <a:ea typeface="MS PGothic" panose="020B0600070205080204" pitchFamily="34" charset="-128"/>
              </a:rPr>
              <a:t>cRT </a:t>
            </a:r>
            <a:r>
              <a:rPr kumimoji="0" lang="en-US" altLang="zh-CN" sz="4800" b="1">
                <a:solidFill>
                  <a:schemeClr val="accent2"/>
                </a:solidFill>
                <a:ea typeface="MS PGothic" panose="020B0600070205080204" pitchFamily="34" charset="-128"/>
                <a:sym typeface="Symbol" panose="05050102010706020507" pitchFamily="18" charset="2"/>
              </a:rPr>
              <a:t> </a:t>
            </a:r>
            <a:r>
              <a:rPr kumimoji="0" lang="en-US" altLang="zh-CN" sz="4800" b="1" i="1">
                <a:solidFill>
                  <a:srgbClr val="FF0000"/>
                </a:solidFill>
                <a:ea typeface="MS PGothic" panose="020B0600070205080204" pitchFamily="34" charset="-128"/>
              </a:rPr>
              <a:t>i</a:t>
            </a:r>
            <a:r>
              <a:rPr kumimoji="0" lang="en-US" altLang="zh-CN" sz="4800" b="1">
                <a:solidFill>
                  <a:schemeClr val="accent2"/>
                </a:solidFill>
                <a:ea typeface="MS PGothic" panose="020B0600070205080204" pitchFamily="34" charset="-128"/>
                <a:sym typeface="Symbol" panose="05050102010706020507" pitchFamily="18" charset="2"/>
              </a:rPr>
              <a:t> </a:t>
            </a:r>
            <a:r>
              <a:rPr lang="en-US" altLang="zh-CN" sz="4800" b="1">
                <a:solidFill>
                  <a:schemeClr val="accent2"/>
                </a:solidFill>
                <a:cs typeface="Arial" panose="020B0604020202020204" pitchFamily="34" charset="0"/>
                <a:sym typeface="Wingdings" panose="05000000000000000000" pitchFamily="2" charset="2"/>
              </a:rPr>
              <a:t></a:t>
            </a:r>
            <a:r>
              <a:rPr kumimoji="0" lang="en-US" altLang="zh-CN" sz="4800" b="1">
                <a:solidFill>
                  <a:schemeClr val="accent2"/>
                </a:solidFill>
                <a:ea typeface="MS PGothic" panose="020B0600070205080204" pitchFamily="34" charset="-128"/>
                <a:sym typeface="Symbol" panose="05050102010706020507" pitchFamily="18" charset="2"/>
              </a:rPr>
              <a:t> </a:t>
            </a:r>
            <a:r>
              <a:rPr kumimoji="0" lang="en-US" altLang="zh-CN" sz="4800" b="1" i="1">
                <a:solidFill>
                  <a:schemeClr val="accent2"/>
                </a:solidFill>
                <a:ea typeface="MS PGothic" panose="020B0600070205080204" pitchFamily="34" charset="-128"/>
                <a:sym typeface="Symbol" panose="05050102010706020507" pitchFamily="18" charset="2"/>
              </a:rPr>
              <a:t>mRT</a:t>
            </a:r>
            <a:r>
              <a:rPr kumimoji="0" lang="en-US" altLang="zh-CN" sz="4800" b="1">
                <a:solidFill>
                  <a:schemeClr val="accent2"/>
                </a:solidFill>
                <a:ea typeface="MS PGothic" panose="020B0600070205080204" pitchFamily="34" charset="-128"/>
                <a:sym typeface="Symbol" panose="05050102010706020507" pitchFamily="18" charset="2"/>
              </a:rPr>
              <a:t> </a:t>
            </a:r>
            <a:endParaRPr kumimoji="0" lang="en-US" altLang="zh-CN" sz="4800" b="1" i="1">
              <a:solidFill>
                <a:schemeClr val="accent2"/>
              </a:solidFill>
              <a:ea typeface="MS PGothic" panose="020B0600070205080204" pitchFamily="34" charset="-128"/>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F355D2F0-D53A-47B9-9B14-FF466056638D}"/>
              </a:ext>
            </a:extLst>
          </p:cNvPr>
          <p:cNvSpPr>
            <a:spLocks noGrp="1"/>
          </p:cNvSpPr>
          <p:nvPr>
            <p:ph type="sldNum" sz="quarter" idx="12"/>
          </p:nvPr>
        </p:nvSpPr>
        <p:spPr/>
        <p:txBody>
          <a:bodyPr/>
          <a:lstStyle/>
          <a:p>
            <a:fld id="{FC1F803E-6FC8-4FC8-A21F-3DE2F5B10044}" type="slidenum">
              <a:rPr lang="zh-CN" altLang="en-US"/>
              <a:pPr/>
              <a:t>57</a:t>
            </a:fld>
            <a:endParaRPr lang="en-US" altLang="zh-CN"/>
          </a:p>
        </p:txBody>
      </p:sp>
      <p:sp>
        <p:nvSpPr>
          <p:cNvPr id="479234" name="Text Box 2">
            <a:extLst>
              <a:ext uri="{FF2B5EF4-FFF2-40B4-BE49-F238E27FC236}">
                <a16:creationId xmlns:a16="http://schemas.microsoft.com/office/drawing/2014/main" id="{BE011998-B164-4E57-9802-6C91DF1FB75D}"/>
              </a:ext>
            </a:extLst>
          </p:cNvPr>
          <p:cNvSpPr txBox="1">
            <a:spLocks noChangeArrowheads="1"/>
          </p:cNvSpPr>
          <p:nvPr/>
        </p:nvSpPr>
        <p:spPr bwMode="auto">
          <a:xfrm>
            <a:off x="250825" y="188913"/>
            <a:ext cx="8642350" cy="251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None/>
            </a:pPr>
            <a:r>
              <a:rPr lang="zh-CN" altLang="en-US" sz="3600" u="none">
                <a:solidFill>
                  <a:srgbClr val="000066"/>
                </a:solidFill>
                <a:ea typeface="宋体" panose="02010600030101010101" pitchFamily="2" charset="-122"/>
                <a:cs typeface="Times New Roman" panose="02020603050405020304" pitchFamily="18" charset="0"/>
              </a:rPr>
              <a:t>例</a:t>
            </a:r>
            <a:r>
              <a:rPr lang="en-US" altLang="zh-CN" sz="3600" u="none">
                <a:solidFill>
                  <a:srgbClr val="000066"/>
                </a:solidFill>
                <a:ea typeface="宋体" panose="02010600030101010101" pitchFamily="2" charset="-122"/>
                <a:cs typeface="Times New Roman" panose="02020603050405020304" pitchFamily="18" charset="0"/>
              </a:rPr>
              <a:t>3.3</a:t>
            </a:r>
            <a:r>
              <a:rPr lang="en-US" altLang="zh-CN" sz="3600" u="none">
                <a:cs typeface="Times New Roman" panose="02020603050405020304" pitchFamily="18" charset="0"/>
              </a:rPr>
              <a:t> </a:t>
            </a:r>
            <a:r>
              <a:rPr lang="zh-CN" altLang="en-US" sz="3600" u="none">
                <a:cs typeface="Times New Roman" panose="02020603050405020304" pitchFamily="18" charset="0"/>
              </a:rPr>
              <a:t>将质量摩尔浓度均为</a:t>
            </a:r>
            <a:r>
              <a:rPr lang="en-US" altLang="zh-CN" sz="3600" u="none">
                <a:cs typeface="Times New Roman" panose="02020603050405020304" pitchFamily="18" charset="0"/>
              </a:rPr>
              <a:t>0.10 mol·kg</a:t>
            </a:r>
            <a:r>
              <a:rPr lang="en-US" altLang="zh-CN" sz="3600" u="none" baseline="30000">
                <a:cs typeface="Times New Roman" panose="02020603050405020304" pitchFamily="18" charset="0"/>
              </a:rPr>
              <a:t>-1</a:t>
            </a:r>
            <a:r>
              <a:rPr lang="zh-CN" altLang="en-US" sz="3600" u="none">
                <a:cs typeface="Times New Roman" panose="02020603050405020304" pitchFamily="18" charset="0"/>
              </a:rPr>
              <a:t>的</a:t>
            </a:r>
            <a:r>
              <a:rPr lang="en-US" altLang="zh-CN" sz="3600" u="none">
                <a:cs typeface="Times New Roman" panose="02020603050405020304" pitchFamily="18" charset="0"/>
              </a:rPr>
              <a:t>BaCl</a:t>
            </a:r>
            <a:r>
              <a:rPr lang="en-US" altLang="zh-CN" sz="3600" u="none" baseline="-25000">
                <a:cs typeface="Times New Roman" panose="02020603050405020304" pitchFamily="18" charset="0"/>
              </a:rPr>
              <a:t>2</a:t>
            </a:r>
            <a:r>
              <a:rPr lang="en-US" altLang="zh-CN" sz="3600" u="none">
                <a:cs typeface="Times New Roman" panose="02020603050405020304" pitchFamily="18" charset="0"/>
              </a:rPr>
              <a:t>, HCl, HAc, </a:t>
            </a:r>
            <a:r>
              <a:rPr lang="zh-CN" altLang="en-US" sz="3600" u="none">
                <a:cs typeface="Times New Roman" panose="02020603050405020304" pitchFamily="18" charset="0"/>
              </a:rPr>
              <a:t>蔗糖水溶液的粒子数、蒸气压、沸点、凝固点和渗透压按从大到小次序排序</a:t>
            </a:r>
            <a:r>
              <a:rPr lang="en-US" altLang="zh-CN" sz="3600" u="none">
                <a:cs typeface="Times New Roman" panose="02020603050405020304" pitchFamily="18" charset="0"/>
              </a:rPr>
              <a:t>:</a:t>
            </a:r>
          </a:p>
        </p:txBody>
      </p:sp>
      <p:sp>
        <p:nvSpPr>
          <p:cNvPr id="479235" name="Text Box 3">
            <a:extLst>
              <a:ext uri="{FF2B5EF4-FFF2-40B4-BE49-F238E27FC236}">
                <a16:creationId xmlns:a16="http://schemas.microsoft.com/office/drawing/2014/main" id="{4DE4D7F7-F10C-4E32-B0ED-637F0D5B16C0}"/>
              </a:ext>
            </a:extLst>
          </p:cNvPr>
          <p:cNvSpPr txBox="1">
            <a:spLocks noChangeArrowheads="1"/>
          </p:cNvSpPr>
          <p:nvPr/>
        </p:nvSpPr>
        <p:spPr bwMode="auto">
          <a:xfrm>
            <a:off x="323850" y="2708275"/>
            <a:ext cx="8497888" cy="38433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bg1"/>
                    </a:gs>
                  </a:gsLst>
                  <a:path path="shape">
                    <a:fillToRect l="50000" t="50000" r="50000" b="50000"/>
                  </a:path>
                </a:gra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pPr algn="l">
              <a:lnSpc>
                <a:spcPct val="100000"/>
              </a:lnSpc>
              <a:spcBef>
                <a:spcPct val="50000"/>
              </a:spcBef>
              <a:buFontTx/>
              <a:buNone/>
            </a:pPr>
            <a:r>
              <a:rPr lang="zh-CN" altLang="en-US" sz="3600" u="none">
                <a:solidFill>
                  <a:srgbClr val="000066"/>
                </a:solidFill>
                <a:ea typeface="宋体" panose="02010600030101010101" pitchFamily="2" charset="-122"/>
              </a:rPr>
              <a:t>解</a:t>
            </a:r>
            <a:r>
              <a:rPr lang="zh-CN" altLang="en-US" sz="3600" u="none">
                <a:ea typeface="宋体" panose="02010600030101010101" pitchFamily="2" charset="-122"/>
              </a:rPr>
              <a:t>：</a:t>
            </a:r>
            <a:r>
              <a:rPr lang="zh-CN" altLang="en-US" sz="3600" u="none">
                <a:latin typeface="Book Antiqua" panose="02040602050305030304" pitchFamily="18" charset="0"/>
              </a:rPr>
              <a:t>按从大到小次序排序如下：</a:t>
            </a:r>
            <a:endParaRPr lang="zh-CN" altLang="en-US" sz="3600" u="none">
              <a:ea typeface="宋体" panose="02010600030101010101" pitchFamily="2" charset="-122"/>
            </a:endParaRPr>
          </a:p>
          <a:p>
            <a:pPr>
              <a:lnSpc>
                <a:spcPct val="100000"/>
              </a:lnSpc>
              <a:buFontTx/>
              <a:buNone/>
            </a:pPr>
            <a:r>
              <a:rPr lang="zh-CN" altLang="en-US" sz="3600" u="none">
                <a:latin typeface="Book Antiqua" panose="02040602050305030304" pitchFamily="18" charset="0"/>
              </a:rPr>
              <a:t>粒子数      </a:t>
            </a:r>
            <a:r>
              <a:rPr lang="en-US" altLang="zh-CN" sz="3600" u="none">
                <a:latin typeface="Book Antiqua" panose="02040602050305030304" pitchFamily="18" charset="0"/>
              </a:rPr>
              <a:t>BaCl</a:t>
            </a:r>
            <a:r>
              <a:rPr lang="en-US" altLang="zh-CN" sz="3600" u="none" baseline="-25000">
                <a:latin typeface="Book Antiqua" panose="02040602050305030304" pitchFamily="18" charset="0"/>
              </a:rPr>
              <a:t>2</a:t>
            </a:r>
            <a:r>
              <a:rPr lang="en-US" altLang="zh-CN" sz="3600" u="none">
                <a:latin typeface="Book Antiqua" panose="02040602050305030304" pitchFamily="18" charset="0"/>
              </a:rPr>
              <a:t>  →HCl → HAc → </a:t>
            </a:r>
            <a:r>
              <a:rPr lang="zh-CN" altLang="en-US" sz="3600" u="none">
                <a:latin typeface="Book Antiqua" panose="02040602050305030304" pitchFamily="18" charset="0"/>
              </a:rPr>
              <a:t>蔗糖</a:t>
            </a:r>
          </a:p>
          <a:p>
            <a:pPr>
              <a:lnSpc>
                <a:spcPct val="100000"/>
              </a:lnSpc>
              <a:buFontTx/>
              <a:buNone/>
            </a:pPr>
            <a:r>
              <a:rPr lang="zh-CN" altLang="en-US" sz="3600" u="none">
                <a:solidFill>
                  <a:srgbClr val="0000FF"/>
                </a:solidFill>
                <a:latin typeface="Book Antiqua" panose="02040602050305030304" pitchFamily="18" charset="0"/>
              </a:rPr>
              <a:t>蒸气压      蔗糖 → </a:t>
            </a:r>
            <a:r>
              <a:rPr lang="en-US" altLang="zh-CN" sz="3600" u="none">
                <a:solidFill>
                  <a:srgbClr val="0000FF"/>
                </a:solidFill>
                <a:latin typeface="Book Antiqua" panose="02040602050305030304" pitchFamily="18" charset="0"/>
              </a:rPr>
              <a:t>HAc →  HCl → BaCl</a:t>
            </a:r>
            <a:r>
              <a:rPr lang="en-US" altLang="zh-CN" sz="3600" u="none" baseline="-25000">
                <a:solidFill>
                  <a:srgbClr val="0000FF"/>
                </a:solidFill>
                <a:latin typeface="Book Antiqua" panose="02040602050305030304" pitchFamily="18" charset="0"/>
              </a:rPr>
              <a:t>2</a:t>
            </a:r>
          </a:p>
          <a:p>
            <a:pPr>
              <a:lnSpc>
                <a:spcPct val="100000"/>
              </a:lnSpc>
              <a:buFontTx/>
              <a:buNone/>
            </a:pPr>
            <a:r>
              <a:rPr lang="zh-CN" altLang="en-US" sz="3600" u="none">
                <a:latin typeface="Book Antiqua" panose="02040602050305030304" pitchFamily="18" charset="0"/>
              </a:rPr>
              <a:t>沸点          </a:t>
            </a:r>
            <a:r>
              <a:rPr lang="en-US" altLang="zh-CN" sz="3600" u="none">
                <a:latin typeface="Book Antiqua" panose="02040602050305030304" pitchFamily="18" charset="0"/>
              </a:rPr>
              <a:t>BaCl</a:t>
            </a:r>
            <a:r>
              <a:rPr lang="en-US" altLang="zh-CN" sz="3600" u="none" baseline="-25000">
                <a:latin typeface="Book Antiqua" panose="02040602050305030304" pitchFamily="18" charset="0"/>
              </a:rPr>
              <a:t>2</a:t>
            </a:r>
            <a:r>
              <a:rPr lang="en-US" altLang="zh-CN" sz="3600" u="none">
                <a:latin typeface="Book Antiqua" panose="02040602050305030304" pitchFamily="18" charset="0"/>
              </a:rPr>
              <a:t> → HCl → HAc → </a:t>
            </a:r>
            <a:r>
              <a:rPr lang="zh-CN" altLang="en-US" sz="3600" u="none">
                <a:latin typeface="Book Antiqua" panose="02040602050305030304" pitchFamily="18" charset="0"/>
              </a:rPr>
              <a:t>蔗糖</a:t>
            </a:r>
          </a:p>
          <a:p>
            <a:pPr>
              <a:lnSpc>
                <a:spcPct val="100000"/>
              </a:lnSpc>
              <a:buFontTx/>
              <a:buNone/>
            </a:pPr>
            <a:r>
              <a:rPr lang="zh-CN" altLang="en-US" sz="3600" u="none">
                <a:solidFill>
                  <a:srgbClr val="0000FF"/>
                </a:solidFill>
                <a:latin typeface="Book Antiqua" panose="02040602050305030304" pitchFamily="18" charset="0"/>
              </a:rPr>
              <a:t>凝固点      蔗糖→ </a:t>
            </a:r>
            <a:r>
              <a:rPr lang="en-US" altLang="zh-CN" sz="3600" u="none">
                <a:solidFill>
                  <a:srgbClr val="0000FF"/>
                </a:solidFill>
                <a:latin typeface="Book Antiqua" panose="02040602050305030304" pitchFamily="18" charset="0"/>
              </a:rPr>
              <a:t>HAc → HCl → BaCl</a:t>
            </a:r>
            <a:r>
              <a:rPr lang="en-US" altLang="zh-CN" sz="3600" u="none" baseline="-25000">
                <a:solidFill>
                  <a:srgbClr val="0000FF"/>
                </a:solidFill>
                <a:latin typeface="Book Antiqua" panose="02040602050305030304" pitchFamily="18" charset="0"/>
              </a:rPr>
              <a:t>2</a:t>
            </a:r>
          </a:p>
          <a:p>
            <a:pPr>
              <a:lnSpc>
                <a:spcPct val="100000"/>
              </a:lnSpc>
              <a:buFontTx/>
              <a:buNone/>
            </a:pPr>
            <a:r>
              <a:rPr lang="zh-CN" altLang="en-US" sz="3600" u="none">
                <a:latin typeface="Book Antiqua" panose="02040602050305030304" pitchFamily="18" charset="0"/>
              </a:rPr>
              <a:t>渗透压      </a:t>
            </a:r>
            <a:r>
              <a:rPr lang="en-US" altLang="zh-CN" sz="3600" u="none">
                <a:latin typeface="Book Antiqua" panose="02040602050305030304" pitchFamily="18" charset="0"/>
              </a:rPr>
              <a:t>BaCl</a:t>
            </a:r>
            <a:r>
              <a:rPr lang="en-US" altLang="zh-CN" sz="3600" u="none" baseline="-25000">
                <a:latin typeface="Book Antiqua" panose="02040602050305030304" pitchFamily="18" charset="0"/>
              </a:rPr>
              <a:t>2 </a:t>
            </a:r>
            <a:r>
              <a:rPr lang="en-US" altLang="zh-CN" sz="3600" u="none">
                <a:latin typeface="Book Antiqua" panose="02040602050305030304" pitchFamily="18" charset="0"/>
              </a:rPr>
              <a:t>→</a:t>
            </a:r>
            <a:r>
              <a:rPr lang="en-US" altLang="zh-CN" sz="3600" u="none" baseline="-25000">
                <a:latin typeface="Book Antiqua" panose="02040602050305030304" pitchFamily="18" charset="0"/>
              </a:rPr>
              <a:t> </a:t>
            </a:r>
            <a:r>
              <a:rPr lang="en-US" altLang="zh-CN" sz="3600" u="none">
                <a:latin typeface="Book Antiqua" panose="02040602050305030304" pitchFamily="18" charset="0"/>
              </a:rPr>
              <a:t> HCl → HAc → </a:t>
            </a:r>
            <a:r>
              <a:rPr lang="zh-CN" altLang="en-US" sz="3600" u="none">
                <a:latin typeface="Book Antiqua" panose="02040602050305030304" pitchFamily="18" charset="0"/>
              </a:rPr>
              <a:t>蔗糖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9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BD21BA9-FF44-413D-A117-4754267B14E3}"/>
              </a:ext>
            </a:extLst>
          </p:cNvPr>
          <p:cNvSpPr>
            <a:spLocks noGrp="1"/>
          </p:cNvSpPr>
          <p:nvPr>
            <p:ph type="sldNum" sz="quarter" idx="12"/>
          </p:nvPr>
        </p:nvSpPr>
        <p:spPr/>
        <p:txBody>
          <a:bodyPr/>
          <a:lstStyle/>
          <a:p>
            <a:fld id="{B138C8E7-0B44-43D5-A448-D3858C891CF8}" type="slidenum">
              <a:rPr lang="zh-CN" altLang="en-US"/>
              <a:pPr/>
              <a:t>6</a:t>
            </a:fld>
            <a:endParaRPr lang="en-US" altLang="zh-CN"/>
          </a:p>
        </p:txBody>
      </p:sp>
      <p:sp>
        <p:nvSpPr>
          <p:cNvPr id="77826" name="Text Box 2">
            <a:extLst>
              <a:ext uri="{FF2B5EF4-FFF2-40B4-BE49-F238E27FC236}">
                <a16:creationId xmlns:a16="http://schemas.microsoft.com/office/drawing/2014/main" id="{969C60CA-0E36-45BC-80E2-0C7769A3D6F4}"/>
              </a:ext>
            </a:extLst>
          </p:cNvPr>
          <p:cNvSpPr txBox="1">
            <a:spLocks noChangeArrowheads="1"/>
          </p:cNvSpPr>
          <p:nvPr/>
        </p:nvSpPr>
        <p:spPr bwMode="auto">
          <a:xfrm>
            <a:off x="250825" y="333375"/>
            <a:ext cx="8353425" cy="411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30000"/>
              </a:spcBef>
              <a:buFontTx/>
              <a:buNone/>
            </a:pPr>
            <a:r>
              <a:rPr lang="en-US" altLang="zh-CN" sz="4000" u="none">
                <a:solidFill>
                  <a:srgbClr val="0000FF"/>
                </a:solidFill>
                <a:ea typeface="楷体_GB2312" pitchFamily="49" charset="-122"/>
              </a:rPr>
              <a:t>2. </a:t>
            </a:r>
            <a:r>
              <a:rPr lang="zh-CN" altLang="en-US" sz="4000" u="none">
                <a:solidFill>
                  <a:srgbClr val="0000FF"/>
                </a:solidFill>
                <a:ea typeface="楷体_GB2312" pitchFamily="49" charset="-122"/>
              </a:rPr>
              <a:t>质量摩尔浓度</a:t>
            </a:r>
            <a:r>
              <a:rPr lang="en-US" altLang="zh-CN" sz="4000" u="none">
                <a:solidFill>
                  <a:srgbClr val="0000FF"/>
                </a:solidFill>
                <a:ea typeface="楷体_GB2312" pitchFamily="49" charset="-122"/>
              </a:rPr>
              <a:t>(molality)</a:t>
            </a:r>
            <a:r>
              <a:rPr lang="zh-CN" altLang="en-US" sz="4000" u="none">
                <a:solidFill>
                  <a:srgbClr val="0000FF"/>
                </a:solidFill>
                <a:ea typeface="楷体_GB2312" pitchFamily="49" charset="-122"/>
              </a:rPr>
              <a:t>：</a:t>
            </a:r>
            <a:r>
              <a:rPr lang="en-US" altLang="zh-CN" sz="4000" u="none">
                <a:ea typeface="楷体_GB2312" pitchFamily="49" charset="-122"/>
              </a:rPr>
              <a:t>1000 g (1 kg) </a:t>
            </a:r>
            <a:r>
              <a:rPr lang="zh-CN" altLang="en-US" sz="4000" u="none">
                <a:ea typeface="楷体_GB2312" pitchFamily="49" charset="-122"/>
              </a:rPr>
              <a:t>溶剂中所含溶质的物质的量</a:t>
            </a:r>
            <a:r>
              <a:rPr lang="en-US" altLang="zh-CN" sz="4000" u="none">
                <a:solidFill>
                  <a:srgbClr val="0000FF"/>
                </a:solidFill>
                <a:ea typeface="楷体_GB2312" pitchFamily="49" charset="-122"/>
              </a:rPr>
              <a:t>(</a:t>
            </a:r>
            <a:r>
              <a:rPr lang="zh-CN" altLang="en-US" sz="4000" u="none">
                <a:solidFill>
                  <a:srgbClr val="0000FF"/>
                </a:solidFill>
                <a:ea typeface="楷体_GB2312" pitchFamily="49" charset="-122"/>
              </a:rPr>
              <a:t>用符号</a:t>
            </a:r>
            <a:r>
              <a:rPr lang="en-US" altLang="zh-CN" sz="4000" i="1" u="none">
                <a:solidFill>
                  <a:srgbClr val="0000FF"/>
                </a:solidFill>
                <a:ea typeface="楷体_GB2312" pitchFamily="49" charset="-122"/>
              </a:rPr>
              <a:t>m</a:t>
            </a:r>
            <a:r>
              <a:rPr lang="zh-CN" altLang="en-US" sz="4000" u="none">
                <a:solidFill>
                  <a:srgbClr val="0000FF"/>
                </a:solidFill>
                <a:ea typeface="楷体_GB2312" pitchFamily="49" charset="-122"/>
              </a:rPr>
              <a:t> 或</a:t>
            </a:r>
            <a:r>
              <a:rPr lang="en-US" altLang="zh-CN" sz="4000" i="1" u="none">
                <a:solidFill>
                  <a:srgbClr val="0000FF"/>
                </a:solidFill>
                <a:ea typeface="楷体_GB2312" pitchFamily="49" charset="-122"/>
              </a:rPr>
              <a:t>b</a:t>
            </a:r>
            <a:r>
              <a:rPr lang="zh-CN" altLang="en-US" sz="4000" u="none">
                <a:solidFill>
                  <a:srgbClr val="0000FF"/>
                </a:solidFill>
                <a:ea typeface="楷体_GB2312" pitchFamily="49" charset="-122"/>
              </a:rPr>
              <a:t>表示</a:t>
            </a:r>
            <a:r>
              <a:rPr lang="en-US" altLang="zh-CN" sz="4000" u="none">
                <a:solidFill>
                  <a:srgbClr val="0000FF"/>
                </a:solidFill>
                <a:ea typeface="楷体_GB2312" pitchFamily="49" charset="-122"/>
              </a:rPr>
              <a:t>)</a:t>
            </a:r>
            <a:r>
              <a:rPr lang="en-US" altLang="zh-CN" sz="4000" u="none">
                <a:ea typeface="楷体_GB2312" pitchFamily="49" charset="-122"/>
              </a:rPr>
              <a:t> </a:t>
            </a:r>
            <a:r>
              <a:rPr lang="zh-CN" altLang="en-US" sz="4000" u="none">
                <a:ea typeface="楷体_GB2312" pitchFamily="49" charset="-122"/>
              </a:rPr>
              <a:t>。</a:t>
            </a:r>
          </a:p>
          <a:p>
            <a:pPr algn="just">
              <a:lnSpc>
                <a:spcPct val="120000"/>
              </a:lnSpc>
              <a:spcBef>
                <a:spcPct val="30000"/>
              </a:spcBef>
              <a:buFontTx/>
              <a:buNone/>
            </a:pPr>
            <a:r>
              <a:rPr lang="en-US" altLang="zh-CN" sz="4000" i="1" u="none">
                <a:ea typeface="楷体_GB2312" pitchFamily="49" charset="-122"/>
              </a:rPr>
              <a:t>m </a:t>
            </a:r>
            <a:r>
              <a:rPr lang="en-US" altLang="zh-CN" sz="4000" u="none">
                <a:ea typeface="楷体_GB2312" pitchFamily="49" charset="-122"/>
              </a:rPr>
              <a:t>= </a:t>
            </a:r>
            <a:r>
              <a:rPr lang="en-US" altLang="zh-CN" sz="4000" i="1" u="none">
                <a:ea typeface="楷体_GB2312" pitchFamily="49" charset="-122"/>
              </a:rPr>
              <a:t>n</a:t>
            </a:r>
            <a:r>
              <a:rPr lang="en-US" altLang="zh-CN" sz="4000" u="none" baseline="-25000">
                <a:ea typeface="楷体_GB2312" pitchFamily="49" charset="-122"/>
              </a:rPr>
              <a:t>B</a:t>
            </a:r>
            <a:r>
              <a:rPr lang="en-US" altLang="zh-CN" sz="4000" u="none">
                <a:ea typeface="楷体_GB2312" pitchFamily="49" charset="-122"/>
              </a:rPr>
              <a:t>/</a:t>
            </a:r>
            <a:r>
              <a:rPr lang="en-US" altLang="zh-CN" sz="4000" i="1" u="none">
                <a:ea typeface="楷体_GB2312" pitchFamily="49" charset="-122"/>
              </a:rPr>
              <a:t>m</a:t>
            </a:r>
            <a:r>
              <a:rPr lang="en-US" altLang="zh-CN" sz="4000" u="none" baseline="-25000">
                <a:ea typeface="楷体_GB2312" pitchFamily="49" charset="-122"/>
              </a:rPr>
              <a:t>A  </a:t>
            </a:r>
            <a:r>
              <a:rPr lang="en-US" altLang="zh-CN" sz="4000" u="none">
                <a:ea typeface="楷体_GB2312" pitchFamily="49" charset="-122"/>
              </a:rPr>
              <a:t>(A</a:t>
            </a:r>
            <a:r>
              <a:rPr lang="zh-CN" altLang="en-US" sz="4000" u="none">
                <a:ea typeface="楷体_GB2312" pitchFamily="49" charset="-122"/>
              </a:rPr>
              <a:t>为溶剂, </a:t>
            </a:r>
            <a:r>
              <a:rPr lang="en-US" altLang="zh-CN" sz="4000" u="none">
                <a:ea typeface="楷体_GB2312" pitchFamily="49" charset="-122"/>
              </a:rPr>
              <a:t>B</a:t>
            </a:r>
            <a:r>
              <a:rPr lang="zh-CN" altLang="en-US" sz="4000" u="none">
                <a:ea typeface="楷体_GB2312" pitchFamily="49" charset="-122"/>
              </a:rPr>
              <a:t>为溶质</a:t>
            </a:r>
            <a:r>
              <a:rPr lang="en-US" altLang="zh-CN" sz="4000" u="none">
                <a:ea typeface="楷体_GB2312" pitchFamily="49" charset="-122"/>
              </a:rPr>
              <a:t>)</a:t>
            </a:r>
          </a:p>
          <a:p>
            <a:pPr algn="just">
              <a:lnSpc>
                <a:spcPct val="120000"/>
              </a:lnSpc>
              <a:spcBef>
                <a:spcPct val="30000"/>
              </a:spcBef>
              <a:buFontTx/>
              <a:buNone/>
            </a:pPr>
            <a:r>
              <a:rPr lang="zh-CN" altLang="en-US" sz="4000" u="none">
                <a:ea typeface="楷体_GB2312" pitchFamily="49" charset="-122"/>
              </a:rPr>
              <a:t>单位：</a:t>
            </a:r>
            <a:r>
              <a:rPr lang="en-US" altLang="zh-CN" sz="4000" u="none">
                <a:ea typeface="楷体_GB2312" pitchFamily="49" charset="-122"/>
              </a:rPr>
              <a:t>mol</a:t>
            </a:r>
            <a:r>
              <a:rPr lang="en-US" altLang="zh-CN" sz="4000" u="none">
                <a:ea typeface="楷体_GB2312" pitchFamily="49" charset="-122"/>
                <a:cs typeface="Times New Roman" panose="02020603050405020304" pitchFamily="18" charset="0"/>
                <a:sym typeface="Symbol" panose="05050102010706020507" pitchFamily="18" charset="2"/>
              </a:rPr>
              <a:t>•</a:t>
            </a:r>
            <a:r>
              <a:rPr lang="en-US" altLang="zh-CN" sz="4000" u="none">
                <a:ea typeface="楷体_GB2312" pitchFamily="49" charset="-122"/>
              </a:rPr>
              <a:t>kg</a:t>
            </a:r>
            <a:r>
              <a:rPr lang="en-US" altLang="zh-CN" sz="4000" u="none" baseline="30000">
                <a:ea typeface="楷体_GB2312" pitchFamily="49" charset="-122"/>
                <a:sym typeface="Symbol" panose="05050102010706020507" pitchFamily="18" charset="2"/>
              </a:rPr>
              <a:t></a:t>
            </a:r>
            <a:r>
              <a:rPr lang="en-US" altLang="zh-CN" sz="4000" u="none" baseline="30000">
                <a:ea typeface="楷体_GB2312" pitchFamily="49" charset="-122"/>
              </a:rPr>
              <a:t>1</a:t>
            </a:r>
            <a:r>
              <a:rPr lang="zh-CN" altLang="en-US" sz="4000" u="none">
                <a:ea typeface="楷体_GB2312" pitchFamily="49" charset="-122"/>
              </a:rPr>
              <a:t>。</a:t>
            </a:r>
            <a:endParaRPr lang="en-US" altLang="zh-CN" sz="4000" u="none">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a:extLst>
              <a:ext uri="{FF2B5EF4-FFF2-40B4-BE49-F238E27FC236}">
                <a16:creationId xmlns:a16="http://schemas.microsoft.com/office/drawing/2014/main" id="{BA0D4D68-4092-4A40-8994-66FF188A53D8}"/>
              </a:ext>
            </a:extLst>
          </p:cNvPr>
          <p:cNvSpPr>
            <a:spLocks noGrp="1"/>
          </p:cNvSpPr>
          <p:nvPr>
            <p:ph type="sldNum" sz="quarter" idx="12"/>
          </p:nvPr>
        </p:nvSpPr>
        <p:spPr/>
        <p:txBody>
          <a:bodyPr/>
          <a:lstStyle/>
          <a:p>
            <a:fld id="{D45E5508-2B49-4180-A701-E0CE7B65B391}" type="slidenum">
              <a:rPr lang="zh-CN" altLang="en-US"/>
              <a:pPr/>
              <a:t>7</a:t>
            </a:fld>
            <a:endParaRPr lang="en-US" altLang="zh-CN"/>
          </a:p>
        </p:txBody>
      </p:sp>
      <p:sp>
        <p:nvSpPr>
          <p:cNvPr id="78851" name="Text Box 3">
            <a:extLst>
              <a:ext uri="{FF2B5EF4-FFF2-40B4-BE49-F238E27FC236}">
                <a16:creationId xmlns:a16="http://schemas.microsoft.com/office/drawing/2014/main" id="{C1670C57-EEC4-46DF-A797-B96F2AC38432}"/>
              </a:ext>
            </a:extLst>
          </p:cNvPr>
          <p:cNvSpPr txBox="1">
            <a:spLocks noChangeArrowheads="1"/>
          </p:cNvSpPr>
          <p:nvPr/>
        </p:nvSpPr>
        <p:spPr bwMode="auto">
          <a:xfrm>
            <a:off x="250825" y="188913"/>
            <a:ext cx="83820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buFontTx/>
              <a:buNone/>
            </a:pPr>
            <a:r>
              <a:rPr lang="en-US" altLang="zh-CN" sz="4400" u="none">
                <a:solidFill>
                  <a:srgbClr val="0033CC"/>
                </a:solidFill>
                <a:ea typeface="楷体_GB2312" pitchFamily="49" charset="-122"/>
              </a:rPr>
              <a:t>3. </a:t>
            </a:r>
            <a:r>
              <a:rPr lang="zh-CN" altLang="en-US" sz="4400" u="none">
                <a:solidFill>
                  <a:srgbClr val="0033CC"/>
                </a:solidFill>
                <a:ea typeface="楷体_GB2312" pitchFamily="49" charset="-122"/>
              </a:rPr>
              <a:t>质量分数</a:t>
            </a:r>
            <a:r>
              <a:rPr lang="en-US" altLang="zh-CN" sz="4400" u="none">
                <a:solidFill>
                  <a:srgbClr val="0033CC"/>
                </a:solidFill>
                <a:ea typeface="楷体_GB2312" pitchFamily="49" charset="-122"/>
              </a:rPr>
              <a:t>(mass fraction):</a:t>
            </a:r>
            <a:r>
              <a:rPr lang="en-US" altLang="zh-CN" sz="4400" u="none">
                <a:ea typeface="楷体_GB2312" pitchFamily="49" charset="-122"/>
              </a:rPr>
              <a:t> </a:t>
            </a:r>
            <a:r>
              <a:rPr lang="zh-CN" altLang="en-US" sz="4400" u="none">
                <a:ea typeface="楷体_GB2312" pitchFamily="49" charset="-122"/>
              </a:rPr>
              <a:t>溶质的质量与溶液的质量之比（用符号</a:t>
            </a:r>
            <a:r>
              <a:rPr lang="en-US" altLang="zh-CN" sz="4400" i="1" u="none">
                <a:ea typeface="楷体_GB2312" pitchFamily="49" charset="-122"/>
              </a:rPr>
              <a:t>w</a:t>
            </a:r>
            <a:r>
              <a:rPr lang="zh-CN" altLang="en-US" sz="4400" u="none">
                <a:ea typeface="楷体_GB2312" pitchFamily="49" charset="-122"/>
              </a:rPr>
              <a:t>表示）。</a:t>
            </a:r>
          </a:p>
          <a:p>
            <a:pPr algn="just">
              <a:lnSpc>
                <a:spcPct val="100000"/>
              </a:lnSpc>
              <a:spcBef>
                <a:spcPct val="25000"/>
              </a:spcBef>
              <a:buFontTx/>
              <a:buNone/>
            </a:pPr>
            <a:r>
              <a:rPr lang="zh-CN" altLang="en-US" sz="4400" u="none">
                <a:ea typeface="楷体_GB2312" pitchFamily="49" charset="-122"/>
              </a:rPr>
              <a:t>   </a:t>
            </a:r>
            <a:r>
              <a:rPr lang="en-US" altLang="zh-CN" sz="4400" i="1" u="none">
                <a:ea typeface="楷体_GB2312" pitchFamily="49" charset="-122"/>
              </a:rPr>
              <a:t>w = m</a:t>
            </a:r>
            <a:r>
              <a:rPr lang="en-US" altLang="zh-CN" sz="4400" u="none" baseline="-25000">
                <a:ea typeface="楷体_GB2312" pitchFamily="49" charset="-122"/>
              </a:rPr>
              <a:t>B</a:t>
            </a:r>
            <a:r>
              <a:rPr lang="en-US" altLang="zh-CN" sz="4400" i="1" u="none">
                <a:ea typeface="楷体_GB2312" pitchFamily="49" charset="-122"/>
              </a:rPr>
              <a:t>/m</a:t>
            </a:r>
            <a:r>
              <a:rPr lang="zh-CN" altLang="en-US" sz="4400" u="none" baseline="-25000">
                <a:ea typeface="楷体_GB2312" pitchFamily="49" charset="-122"/>
              </a:rPr>
              <a:t>液</a:t>
            </a:r>
            <a:r>
              <a:rPr lang="zh-CN" altLang="en-US" sz="4400" u="none">
                <a:ea typeface="楷体_GB2312" pitchFamily="49" charset="-122"/>
              </a:rPr>
              <a:t>       </a:t>
            </a:r>
            <a:r>
              <a:rPr lang="en-US" altLang="zh-CN" sz="4400" u="none">
                <a:solidFill>
                  <a:srgbClr val="FF0000"/>
                </a:solidFill>
                <a:ea typeface="楷体_GB2312" pitchFamily="49" charset="-122"/>
              </a:rPr>
              <a:t>(</a:t>
            </a:r>
            <a:r>
              <a:rPr lang="zh-CN" altLang="en-US" sz="4400" u="none">
                <a:solidFill>
                  <a:srgbClr val="FF0000"/>
                </a:solidFill>
                <a:ea typeface="楷体_GB2312" pitchFamily="49" charset="-122"/>
              </a:rPr>
              <a:t>无量纲</a:t>
            </a:r>
            <a:r>
              <a:rPr lang="en-US" altLang="zh-CN" sz="4400" u="none">
                <a:solidFill>
                  <a:srgbClr val="FF0000"/>
                </a:solidFill>
                <a:ea typeface="楷体_GB2312" pitchFamily="49" charset="-122"/>
              </a:rPr>
              <a:t>)</a:t>
            </a:r>
            <a:endParaRPr lang="zh-CN" altLang="en-US" sz="4400" u="none">
              <a:solidFill>
                <a:srgbClr val="FF0000"/>
              </a:solidFill>
              <a:ea typeface="楷体_GB2312" pitchFamily="49" charset="-122"/>
            </a:endParaRPr>
          </a:p>
        </p:txBody>
      </p:sp>
      <p:sp>
        <p:nvSpPr>
          <p:cNvPr id="78852" name="Rectangle 4">
            <a:extLst>
              <a:ext uri="{FF2B5EF4-FFF2-40B4-BE49-F238E27FC236}">
                <a16:creationId xmlns:a16="http://schemas.microsoft.com/office/drawing/2014/main" id="{C632D65D-25B7-4C03-A428-3328281571BC}"/>
              </a:ext>
            </a:extLst>
          </p:cNvPr>
          <p:cNvSpPr>
            <a:spLocks noChangeArrowheads="1"/>
          </p:cNvSpPr>
          <p:nvPr/>
        </p:nvSpPr>
        <p:spPr bwMode="auto">
          <a:xfrm>
            <a:off x="1185863" y="3213100"/>
            <a:ext cx="7489825"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lgn="l">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lgn="l">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lgn="l">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lgn="l">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10000"/>
              </a:spcBef>
              <a:buFontTx/>
              <a:buNone/>
            </a:pPr>
            <a:r>
              <a:rPr lang="en-US" altLang="zh-CN" sz="4400" u="none">
                <a:ea typeface="楷体_GB2312" pitchFamily="49" charset="-122"/>
              </a:rPr>
              <a:t>= </a:t>
            </a:r>
            <a:r>
              <a:rPr lang="en-US" altLang="zh-CN" sz="4400" i="1" u="none">
                <a:ea typeface="楷体_GB2312" pitchFamily="49" charset="-122"/>
              </a:rPr>
              <a:t>m</a:t>
            </a:r>
            <a:r>
              <a:rPr lang="en-US" altLang="zh-CN" sz="4400" u="none" baseline="-25000">
                <a:ea typeface="楷体_GB2312" pitchFamily="49" charset="-122"/>
              </a:rPr>
              <a:t>B</a:t>
            </a:r>
            <a:r>
              <a:rPr lang="en-US" altLang="zh-CN" sz="4400" u="none">
                <a:ea typeface="楷体_GB2312" pitchFamily="49" charset="-122"/>
              </a:rPr>
              <a:t>/</a:t>
            </a:r>
            <a:r>
              <a:rPr lang="en-US" altLang="zh-CN" sz="4400" i="1" u="none">
                <a:ea typeface="楷体_GB2312" pitchFamily="49" charset="-122"/>
              </a:rPr>
              <a:t>m</a:t>
            </a:r>
            <a:r>
              <a:rPr lang="zh-CN" altLang="en-US" sz="4400" u="none" baseline="-25000">
                <a:ea typeface="楷体_GB2312" pitchFamily="49" charset="-122"/>
              </a:rPr>
              <a:t>液</a:t>
            </a:r>
            <a:r>
              <a:rPr lang="zh-CN" altLang="en-US" sz="4400" u="none">
                <a:ea typeface="楷体_GB2312" pitchFamily="49" charset="-122"/>
              </a:rPr>
              <a:t> </a:t>
            </a:r>
            <a:r>
              <a:rPr lang="zh-CN" altLang="en-US" sz="4400" u="none">
                <a:ea typeface="楷体_GB2312" pitchFamily="49" charset="-122"/>
                <a:sym typeface="Symbol" panose="05050102010706020507" pitchFamily="18" charset="2"/>
              </a:rPr>
              <a:t> </a:t>
            </a:r>
            <a:r>
              <a:rPr lang="en-US" altLang="zh-CN" sz="4400" u="none">
                <a:ea typeface="楷体_GB2312" pitchFamily="49" charset="-122"/>
                <a:sym typeface="Symbol" panose="05050102010706020507" pitchFamily="18" charset="2"/>
              </a:rPr>
              <a:t>100% </a:t>
            </a:r>
            <a:r>
              <a:rPr lang="en-US" altLang="zh-CN" sz="3600" u="none">
                <a:solidFill>
                  <a:schemeClr val="accent2"/>
                </a:solidFill>
                <a:ea typeface="楷体_GB2312" pitchFamily="49" charset="-122"/>
                <a:sym typeface="Symbol" panose="05050102010706020507" pitchFamily="18" charset="2"/>
              </a:rPr>
              <a:t>(</a:t>
            </a:r>
            <a:r>
              <a:rPr lang="zh-CN" altLang="en-US" sz="3600" u="none">
                <a:solidFill>
                  <a:schemeClr val="accent2"/>
                </a:solidFill>
                <a:ea typeface="楷体_GB2312" pitchFamily="49" charset="-122"/>
              </a:rPr>
              <a:t>质量百分浓度</a:t>
            </a:r>
            <a:r>
              <a:rPr lang="en-US" altLang="zh-CN" sz="3600" u="none">
                <a:solidFill>
                  <a:schemeClr val="accent2"/>
                </a:solidFill>
                <a:ea typeface="楷体_GB2312" pitchFamily="49" charset="-122"/>
              </a:rPr>
              <a:t>)</a:t>
            </a:r>
            <a:endParaRPr lang="en-US" altLang="zh-CN" sz="3600" u="none">
              <a:solidFill>
                <a:srgbClr val="FF0000"/>
              </a:solidFill>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blinds(horizontal)">
                                      <p:cBhvr>
                                        <p:cTn id="7"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DCC3B36-8C6D-4629-90C2-84D0D2D5575F}"/>
              </a:ext>
            </a:extLst>
          </p:cNvPr>
          <p:cNvSpPr>
            <a:spLocks noGrp="1"/>
          </p:cNvSpPr>
          <p:nvPr>
            <p:ph type="sldNum" sz="quarter" idx="12"/>
          </p:nvPr>
        </p:nvSpPr>
        <p:spPr/>
        <p:txBody>
          <a:bodyPr/>
          <a:lstStyle/>
          <a:p>
            <a:fld id="{7B6232D7-3B47-48AF-97C3-6078E43F3654}" type="slidenum">
              <a:rPr lang="zh-CN" altLang="en-US"/>
              <a:pPr/>
              <a:t>8</a:t>
            </a:fld>
            <a:endParaRPr lang="en-US" altLang="zh-CN"/>
          </a:p>
        </p:txBody>
      </p:sp>
      <p:sp>
        <p:nvSpPr>
          <p:cNvPr id="34819" name="Text Box 1027">
            <a:extLst>
              <a:ext uri="{FF2B5EF4-FFF2-40B4-BE49-F238E27FC236}">
                <a16:creationId xmlns:a16="http://schemas.microsoft.com/office/drawing/2014/main" id="{0A1C7D85-880A-437E-8E24-7FFFB4903D06}"/>
              </a:ext>
            </a:extLst>
          </p:cNvPr>
          <p:cNvSpPr txBox="1">
            <a:spLocks noChangeArrowheads="1"/>
          </p:cNvSpPr>
          <p:nvPr/>
        </p:nvSpPr>
        <p:spPr bwMode="auto">
          <a:xfrm>
            <a:off x="395288" y="333375"/>
            <a:ext cx="815340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1950" indent="-361950"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541338"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50000"/>
              </a:spcBef>
              <a:buFontTx/>
              <a:buNone/>
            </a:pPr>
            <a:r>
              <a:rPr lang="en-US" altLang="zh-CN" sz="4400" u="none">
                <a:solidFill>
                  <a:schemeClr val="accent2"/>
                </a:solidFill>
                <a:ea typeface="楷体_GB2312" pitchFamily="49" charset="-122"/>
              </a:rPr>
              <a:t>4. </a:t>
            </a:r>
            <a:r>
              <a:rPr lang="zh-CN" altLang="en-US" sz="4400" u="none">
                <a:solidFill>
                  <a:schemeClr val="accent2"/>
                </a:solidFill>
                <a:ea typeface="楷体_GB2312" pitchFamily="49" charset="-122"/>
              </a:rPr>
              <a:t>摩尔分数</a:t>
            </a:r>
            <a:r>
              <a:rPr lang="en-US" altLang="zh-CN" sz="4400" u="none">
                <a:solidFill>
                  <a:schemeClr val="accent2"/>
                </a:solidFill>
                <a:ea typeface="楷体_GB2312" pitchFamily="49" charset="-122"/>
              </a:rPr>
              <a:t>(mole fraction):</a:t>
            </a:r>
            <a:r>
              <a:rPr lang="en-US" altLang="zh-CN" sz="4400" u="none">
                <a:ea typeface="楷体_GB2312" pitchFamily="49" charset="-122"/>
              </a:rPr>
              <a:t> </a:t>
            </a:r>
            <a:r>
              <a:rPr lang="zh-CN" altLang="en-US" sz="4400" u="none">
                <a:ea typeface="楷体_GB2312" pitchFamily="49" charset="-122"/>
              </a:rPr>
              <a:t>溶质的物质的量与溶液的总物质的量之比（用符号</a:t>
            </a:r>
            <a:r>
              <a:rPr lang="en-US" altLang="zh-CN" sz="4400" i="1" u="none">
                <a:ea typeface="楷体_GB2312" pitchFamily="49" charset="-122"/>
              </a:rPr>
              <a:t>x</a:t>
            </a:r>
            <a:r>
              <a:rPr lang="en-US" altLang="zh-CN" sz="4400" u="none" baseline="-25000">
                <a:ea typeface="楷体_GB2312" pitchFamily="49" charset="-122"/>
              </a:rPr>
              <a:t>B</a:t>
            </a:r>
            <a:r>
              <a:rPr lang="zh-CN" altLang="en-US" sz="4400" u="none">
                <a:ea typeface="楷体_GB2312" pitchFamily="49" charset="-122"/>
              </a:rPr>
              <a:t>表示）。</a:t>
            </a:r>
          </a:p>
          <a:p>
            <a:pPr algn="just">
              <a:lnSpc>
                <a:spcPct val="100000"/>
              </a:lnSpc>
              <a:spcBef>
                <a:spcPct val="50000"/>
              </a:spcBef>
              <a:buFontTx/>
              <a:buNone/>
            </a:pPr>
            <a:r>
              <a:rPr lang="en-US" altLang="zh-CN" sz="4400" i="1" u="none">
                <a:ea typeface="楷体_GB2312" pitchFamily="49" charset="-122"/>
              </a:rPr>
              <a:t>       </a:t>
            </a:r>
            <a:r>
              <a:rPr lang="en-US" altLang="zh-CN" sz="4800" i="1" u="none">
                <a:ea typeface="楷体_GB2312" pitchFamily="49" charset="-122"/>
              </a:rPr>
              <a:t>x</a:t>
            </a:r>
            <a:r>
              <a:rPr lang="en-US" altLang="zh-CN" sz="4800" u="none" baseline="-25000">
                <a:ea typeface="楷体_GB2312" pitchFamily="49" charset="-122"/>
              </a:rPr>
              <a:t>B</a:t>
            </a:r>
            <a:r>
              <a:rPr lang="en-US" altLang="zh-CN" sz="4800" i="1" u="none">
                <a:ea typeface="楷体_GB2312" pitchFamily="49" charset="-122"/>
              </a:rPr>
              <a:t> </a:t>
            </a:r>
            <a:r>
              <a:rPr lang="en-US" altLang="zh-CN" sz="4800" u="none">
                <a:ea typeface="楷体_GB2312" pitchFamily="49" charset="-122"/>
              </a:rPr>
              <a:t>=</a:t>
            </a:r>
            <a:r>
              <a:rPr lang="en-US" altLang="zh-CN" sz="4800" i="1" u="none">
                <a:ea typeface="楷体_GB2312" pitchFamily="49" charset="-122"/>
              </a:rPr>
              <a:t> n</a:t>
            </a:r>
            <a:r>
              <a:rPr lang="en-US" altLang="zh-CN" sz="4800" u="none" baseline="-25000">
                <a:ea typeface="楷体_GB2312" pitchFamily="49" charset="-122"/>
              </a:rPr>
              <a:t>B</a:t>
            </a:r>
            <a:r>
              <a:rPr lang="en-US" altLang="zh-CN" sz="4800" i="1" u="none">
                <a:ea typeface="楷体_GB2312" pitchFamily="49" charset="-122"/>
              </a:rPr>
              <a:t>/n</a:t>
            </a:r>
            <a:r>
              <a:rPr lang="zh-CN" altLang="en-US" sz="4800" u="none" baseline="-25000">
                <a:ea typeface="楷体_GB2312" pitchFamily="49" charset="-122"/>
              </a:rPr>
              <a:t>液</a:t>
            </a:r>
            <a:r>
              <a:rPr lang="zh-CN" altLang="en-US" sz="4800" i="1" u="none" baseline="-25000">
                <a:ea typeface="楷体_GB2312" pitchFamily="49" charset="-122"/>
              </a:rPr>
              <a:t>      </a:t>
            </a:r>
            <a:r>
              <a:rPr lang="en-US" altLang="zh-CN" sz="4800" u="none">
                <a:solidFill>
                  <a:srgbClr val="FF0000"/>
                </a:solidFill>
                <a:ea typeface="楷体_GB2312" pitchFamily="49" charset="-122"/>
              </a:rPr>
              <a:t>(</a:t>
            </a:r>
            <a:r>
              <a:rPr lang="zh-CN" altLang="en-US" sz="4800" u="none">
                <a:solidFill>
                  <a:srgbClr val="FF0000"/>
                </a:solidFill>
                <a:ea typeface="楷体_GB2312" pitchFamily="49" charset="-122"/>
              </a:rPr>
              <a:t>无量纲</a:t>
            </a:r>
            <a:r>
              <a:rPr lang="en-US" altLang="zh-CN" sz="4800" u="none">
                <a:solidFill>
                  <a:srgbClr val="FF0000"/>
                </a:solidFill>
                <a:ea typeface="楷体_GB2312" pitchFamily="49" charset="-122"/>
              </a:rPr>
              <a:t>)</a:t>
            </a:r>
          </a:p>
          <a:p>
            <a:pPr algn="just">
              <a:lnSpc>
                <a:spcPct val="100000"/>
              </a:lnSpc>
              <a:spcBef>
                <a:spcPct val="50000"/>
              </a:spcBef>
              <a:buFontTx/>
              <a:buNone/>
            </a:pPr>
            <a:r>
              <a:rPr lang="zh-CN" altLang="en-US" sz="4800" u="none">
                <a:ea typeface="楷体_GB2312" pitchFamily="49" charset="-122"/>
              </a:rPr>
              <a:t>或</a:t>
            </a:r>
            <a:r>
              <a:rPr lang="zh-CN" altLang="en-US" sz="4800" i="1" u="none">
                <a:ea typeface="楷体_GB2312" pitchFamily="49" charset="-122"/>
              </a:rPr>
              <a:t>   </a:t>
            </a:r>
            <a:r>
              <a:rPr lang="en-US" altLang="zh-CN" sz="4800" i="1" u="none">
                <a:ea typeface="楷体_GB2312" pitchFamily="49" charset="-122"/>
              </a:rPr>
              <a:t>x</a:t>
            </a:r>
            <a:r>
              <a:rPr lang="en-US" altLang="zh-CN" sz="4800" u="none" baseline="-25000">
                <a:ea typeface="楷体_GB2312" pitchFamily="49" charset="-122"/>
              </a:rPr>
              <a:t>B</a:t>
            </a:r>
            <a:r>
              <a:rPr lang="en-US" altLang="zh-CN" sz="4800" i="1" u="none">
                <a:ea typeface="楷体_GB2312" pitchFamily="49" charset="-122"/>
              </a:rPr>
              <a:t> </a:t>
            </a:r>
            <a:r>
              <a:rPr lang="en-US" altLang="zh-CN" sz="4800" u="none">
                <a:ea typeface="楷体_GB2312" pitchFamily="49" charset="-122"/>
              </a:rPr>
              <a:t>= </a:t>
            </a:r>
            <a:r>
              <a:rPr lang="en-US" altLang="zh-CN" sz="4800" i="1" u="none">
                <a:ea typeface="楷体_GB2312" pitchFamily="49" charset="-122"/>
              </a:rPr>
              <a:t>n</a:t>
            </a:r>
            <a:r>
              <a:rPr lang="en-US" altLang="zh-CN" sz="4800" u="none" baseline="-25000">
                <a:ea typeface="楷体_GB2312" pitchFamily="49" charset="-122"/>
              </a:rPr>
              <a:t>B</a:t>
            </a:r>
            <a:r>
              <a:rPr lang="en-US" altLang="zh-CN" sz="4800" i="1" u="none">
                <a:ea typeface="楷体_GB2312" pitchFamily="49" charset="-122"/>
              </a:rPr>
              <a:t>/</a:t>
            </a:r>
            <a:r>
              <a:rPr lang="en-US" altLang="zh-CN" sz="4800" u="none">
                <a:ea typeface="楷体_GB2312" pitchFamily="49" charset="-122"/>
              </a:rPr>
              <a:t>(</a:t>
            </a:r>
            <a:r>
              <a:rPr lang="en-US" altLang="zh-CN" sz="4800" i="1" u="none">
                <a:ea typeface="楷体_GB2312" pitchFamily="49" charset="-122"/>
              </a:rPr>
              <a:t>n</a:t>
            </a:r>
            <a:r>
              <a:rPr lang="en-US" altLang="zh-CN" sz="4800" u="none" baseline="-25000">
                <a:ea typeface="楷体_GB2312" pitchFamily="49" charset="-122"/>
              </a:rPr>
              <a:t>B</a:t>
            </a:r>
            <a:r>
              <a:rPr lang="en-US" altLang="zh-CN" sz="4800" i="1" u="none">
                <a:ea typeface="楷体_GB2312" pitchFamily="49" charset="-122"/>
              </a:rPr>
              <a:t>+n</a:t>
            </a:r>
            <a:r>
              <a:rPr lang="en-US" altLang="zh-CN" sz="4800" u="none" baseline="-25000">
                <a:ea typeface="楷体_GB2312" pitchFamily="49" charset="-122"/>
              </a:rPr>
              <a:t>A</a:t>
            </a:r>
            <a:r>
              <a:rPr lang="en-US" altLang="zh-CN" sz="4800" u="none">
                <a:ea typeface="楷体_GB2312" pitchFamily="49" charset="-122"/>
              </a:rPr>
              <a:t>)</a:t>
            </a:r>
            <a:endParaRPr lang="en-US" altLang="zh-CN" sz="4800" u="none" baseline="-25000">
              <a:ea typeface="楷体_GB2312" pitchFamily="49" charset="-122"/>
            </a:endParaRPr>
          </a:p>
          <a:p>
            <a:pPr algn="just">
              <a:lnSpc>
                <a:spcPct val="100000"/>
              </a:lnSpc>
              <a:spcBef>
                <a:spcPct val="50000"/>
              </a:spcBef>
              <a:buFontTx/>
              <a:buNone/>
            </a:pPr>
            <a:r>
              <a:rPr lang="en-US" altLang="zh-CN" sz="4800" i="1" u="none">
                <a:ea typeface="楷体_GB2312" pitchFamily="49" charset="-122"/>
              </a:rPr>
              <a:t>       </a:t>
            </a:r>
            <a:r>
              <a:rPr lang="en-US" altLang="zh-CN" sz="4800" i="1" u="none">
                <a:solidFill>
                  <a:srgbClr val="0000FF"/>
                </a:solidFill>
                <a:ea typeface="楷体_GB2312" pitchFamily="49" charset="-122"/>
              </a:rPr>
              <a:t>x</a:t>
            </a:r>
            <a:r>
              <a:rPr lang="en-US" altLang="zh-CN" sz="4800" u="none" baseline="-25000">
                <a:solidFill>
                  <a:srgbClr val="0000FF"/>
                </a:solidFill>
                <a:ea typeface="楷体_GB2312" pitchFamily="49" charset="-122"/>
              </a:rPr>
              <a:t>B</a:t>
            </a:r>
            <a:r>
              <a:rPr lang="en-US" altLang="zh-CN" sz="4800" i="1" u="none">
                <a:solidFill>
                  <a:srgbClr val="0000FF"/>
                </a:solidFill>
                <a:ea typeface="楷体_GB2312" pitchFamily="49" charset="-122"/>
              </a:rPr>
              <a:t> </a:t>
            </a:r>
            <a:r>
              <a:rPr lang="en-US" altLang="zh-CN" sz="4800" u="none">
                <a:solidFill>
                  <a:srgbClr val="0000FF"/>
                </a:solidFill>
                <a:ea typeface="楷体_GB2312" pitchFamily="49" charset="-122"/>
              </a:rPr>
              <a:t>+</a:t>
            </a:r>
            <a:r>
              <a:rPr lang="en-US" altLang="zh-CN" sz="4800" i="1" u="none">
                <a:solidFill>
                  <a:srgbClr val="0000FF"/>
                </a:solidFill>
                <a:ea typeface="楷体_GB2312" pitchFamily="49" charset="-122"/>
              </a:rPr>
              <a:t> x</a:t>
            </a:r>
            <a:r>
              <a:rPr lang="en-US" altLang="zh-CN" sz="4800" u="none" baseline="-25000">
                <a:solidFill>
                  <a:srgbClr val="0000FF"/>
                </a:solidFill>
                <a:ea typeface="楷体_GB2312" pitchFamily="49" charset="-122"/>
              </a:rPr>
              <a:t>A</a:t>
            </a:r>
            <a:r>
              <a:rPr lang="en-US" altLang="zh-CN" sz="4800" i="1" u="none">
                <a:solidFill>
                  <a:srgbClr val="0000FF"/>
                </a:solidFill>
                <a:ea typeface="楷体_GB2312" pitchFamily="49" charset="-122"/>
              </a:rPr>
              <a:t> = </a:t>
            </a:r>
            <a:r>
              <a:rPr lang="en-US" altLang="zh-CN" sz="4800" u="none">
                <a:solidFill>
                  <a:srgbClr val="0000FF"/>
                </a:solidFill>
                <a:ea typeface="楷体_GB2312"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2" dur="500"/>
                                        <p:tgtEl>
                                          <p:spTgt spid="348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17"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E39378A-13E2-4DD2-B5AF-F3DF7535908E}"/>
              </a:ext>
            </a:extLst>
          </p:cNvPr>
          <p:cNvSpPr>
            <a:spLocks noGrp="1"/>
          </p:cNvSpPr>
          <p:nvPr>
            <p:ph type="sldNum" sz="quarter" idx="12"/>
          </p:nvPr>
        </p:nvSpPr>
        <p:spPr/>
        <p:txBody>
          <a:bodyPr/>
          <a:lstStyle/>
          <a:p>
            <a:fld id="{ECEF2023-C4A7-47AD-B77B-F62B1C2F25E1}" type="slidenum">
              <a:rPr lang="zh-CN" altLang="en-US"/>
              <a:pPr/>
              <a:t>9</a:t>
            </a:fld>
            <a:endParaRPr lang="en-US" altLang="zh-CN"/>
          </a:p>
        </p:txBody>
      </p:sp>
      <p:sp>
        <p:nvSpPr>
          <p:cNvPr id="35842" name="Text Box 2">
            <a:extLst>
              <a:ext uri="{FF2B5EF4-FFF2-40B4-BE49-F238E27FC236}">
                <a16:creationId xmlns:a16="http://schemas.microsoft.com/office/drawing/2014/main" id="{82353A07-688B-4539-8DCC-F0D008B22621}"/>
              </a:ext>
            </a:extLst>
          </p:cNvPr>
          <p:cNvSpPr txBox="1">
            <a:spLocks noChangeArrowheads="1"/>
          </p:cNvSpPr>
          <p:nvPr/>
        </p:nvSpPr>
        <p:spPr bwMode="auto">
          <a:xfrm>
            <a:off x="179388" y="333375"/>
            <a:ext cx="8713787"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1084263" indent="-45720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720850" indent="-4572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2357438" indent="-4572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994025" indent="-4572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34512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84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56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228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30000"/>
              </a:spcBef>
              <a:buFontTx/>
              <a:buNone/>
            </a:pPr>
            <a:r>
              <a:rPr lang="zh-CN" altLang="en-US" sz="4800" u="none">
                <a:ea typeface="楷体_GB2312" pitchFamily="49" charset="-122"/>
              </a:rPr>
              <a:t>例</a:t>
            </a:r>
            <a:r>
              <a:rPr lang="en-US" altLang="zh-CN" sz="4800" u="none">
                <a:ea typeface="楷体_GB2312" pitchFamily="49" charset="-122"/>
              </a:rPr>
              <a:t>3.1 </a:t>
            </a:r>
            <a:r>
              <a:rPr lang="zh-CN" altLang="en-US" sz="4800" u="none">
                <a:ea typeface="楷体_GB2312" pitchFamily="49" charset="-122"/>
              </a:rPr>
              <a:t>市售的98%(</a:t>
            </a:r>
            <a:r>
              <a:rPr lang="en-US" altLang="zh-CN" sz="4800" u="none">
                <a:ea typeface="楷体_GB2312" pitchFamily="49" charset="-122"/>
              </a:rPr>
              <a:t>g/g)</a:t>
            </a:r>
            <a:r>
              <a:rPr lang="zh-CN" altLang="en-US" sz="4800" u="none">
                <a:ea typeface="楷体_GB2312" pitchFamily="49" charset="-122"/>
              </a:rPr>
              <a:t>的浓硫酸，25</a:t>
            </a:r>
            <a:r>
              <a:rPr lang="zh-CN" altLang="en-US" sz="4800" u="none" baseline="30000">
                <a:ea typeface="楷体_GB2312" pitchFamily="49" charset="-122"/>
              </a:rPr>
              <a:t> </a:t>
            </a:r>
            <a:r>
              <a:rPr lang="en-US" altLang="zh-CN" sz="4800" u="none" baseline="30000">
                <a:ea typeface="楷体_GB2312" pitchFamily="49" charset="-122"/>
              </a:rPr>
              <a:t>o</a:t>
            </a:r>
            <a:r>
              <a:rPr lang="en-US" altLang="zh-CN" sz="4800" u="none">
                <a:ea typeface="楷体_GB2312" pitchFamily="49" charset="-122"/>
              </a:rPr>
              <a:t>C</a:t>
            </a:r>
            <a:r>
              <a:rPr lang="zh-CN" altLang="en-US" sz="4800" u="none">
                <a:ea typeface="楷体_GB2312" pitchFamily="49" charset="-122"/>
              </a:rPr>
              <a:t>时密度为1.84 </a:t>
            </a:r>
            <a:r>
              <a:rPr lang="en-US" altLang="zh-CN" sz="4800" u="none">
                <a:ea typeface="楷体_GB2312" pitchFamily="49" charset="-122"/>
              </a:rPr>
              <a:t>g</a:t>
            </a:r>
            <a:r>
              <a:rPr lang="en-US" altLang="zh-CN" sz="4800" u="none">
                <a:ea typeface="楷体_GB2312" pitchFamily="49" charset="-122"/>
                <a:cs typeface="Times New Roman" panose="02020603050405020304" pitchFamily="18" charset="0"/>
                <a:sym typeface="Symbol" panose="05050102010706020507" pitchFamily="18" charset="2"/>
              </a:rPr>
              <a:t>•</a:t>
            </a:r>
            <a:r>
              <a:rPr lang="en-US" altLang="zh-CN" sz="4800" u="none">
                <a:ea typeface="楷体_GB2312" pitchFamily="49" charset="-122"/>
              </a:rPr>
              <a:t>cm</a:t>
            </a:r>
            <a:r>
              <a:rPr lang="en-US" altLang="zh-CN" sz="4800" u="none" baseline="30000">
                <a:ea typeface="楷体_GB2312" pitchFamily="49" charset="-122"/>
                <a:sym typeface="Symbol" panose="05050102010706020507" pitchFamily="18" charset="2"/>
              </a:rPr>
              <a:t></a:t>
            </a:r>
            <a:r>
              <a:rPr lang="en-US" altLang="zh-CN" sz="4800" u="none" baseline="30000">
                <a:ea typeface="楷体_GB2312" pitchFamily="49" charset="-122"/>
              </a:rPr>
              <a:t>3</a:t>
            </a:r>
            <a:r>
              <a:rPr lang="en-US" altLang="zh-CN" sz="4800" u="none">
                <a:ea typeface="楷体_GB2312" pitchFamily="49" charset="-122"/>
              </a:rPr>
              <a:t>, </a:t>
            </a:r>
            <a:r>
              <a:rPr lang="zh-CN" altLang="en-US" sz="4800" u="none">
                <a:ea typeface="楷体_GB2312" pitchFamily="49" charset="-122"/>
              </a:rPr>
              <a:t>求该溶液的 </a:t>
            </a:r>
          </a:p>
          <a:p>
            <a:pPr algn="just">
              <a:lnSpc>
                <a:spcPct val="100000"/>
              </a:lnSpc>
              <a:spcBef>
                <a:spcPct val="30000"/>
              </a:spcBef>
              <a:buFontTx/>
              <a:buAutoNum type="arabicParenBoth"/>
            </a:pPr>
            <a:r>
              <a:rPr lang="zh-CN" altLang="en-US" sz="4800" u="none">
                <a:ea typeface="楷体_GB2312" pitchFamily="49" charset="-122"/>
              </a:rPr>
              <a:t> 物质的量浓度</a:t>
            </a:r>
            <a:r>
              <a:rPr lang="en-US" altLang="zh-CN" sz="4800" u="none">
                <a:ea typeface="楷体_GB2312" pitchFamily="49" charset="-122"/>
              </a:rPr>
              <a:t>, </a:t>
            </a:r>
          </a:p>
          <a:p>
            <a:pPr algn="just">
              <a:lnSpc>
                <a:spcPct val="100000"/>
              </a:lnSpc>
              <a:spcBef>
                <a:spcPct val="30000"/>
              </a:spcBef>
              <a:buFontTx/>
              <a:buAutoNum type="arabicParenBoth"/>
            </a:pPr>
            <a:r>
              <a:rPr lang="en-US" altLang="zh-CN" sz="4800" u="none">
                <a:ea typeface="楷体_GB2312" pitchFamily="49" charset="-122"/>
              </a:rPr>
              <a:t> </a:t>
            </a:r>
            <a:r>
              <a:rPr lang="zh-CN" altLang="en-US" sz="4800" u="none">
                <a:ea typeface="楷体_GB2312" pitchFamily="49" charset="-122"/>
              </a:rPr>
              <a:t>质量摩尔浓度</a:t>
            </a:r>
            <a:r>
              <a:rPr lang="en-US" altLang="zh-CN" sz="4800" u="none">
                <a:ea typeface="楷体_GB2312" pitchFamily="49" charset="-122"/>
              </a:rPr>
              <a:t>, </a:t>
            </a:r>
          </a:p>
          <a:p>
            <a:pPr algn="just">
              <a:lnSpc>
                <a:spcPct val="100000"/>
              </a:lnSpc>
              <a:spcBef>
                <a:spcPct val="30000"/>
              </a:spcBef>
              <a:buFontTx/>
              <a:buAutoNum type="arabicParenBoth"/>
            </a:pPr>
            <a:r>
              <a:rPr lang="en-US" altLang="zh-CN" sz="4800" u="none">
                <a:ea typeface="楷体_GB2312" pitchFamily="49" charset="-122"/>
              </a:rPr>
              <a:t> </a:t>
            </a:r>
            <a:r>
              <a:rPr lang="zh-CN" altLang="en-US" sz="4800" u="none">
                <a:ea typeface="楷体_GB2312" pitchFamily="49" charset="-122"/>
              </a:rPr>
              <a:t>溶质的摩尔分数。</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80975" marR="0" indent="-180975" algn="just" defTabSz="914400" rtl="0" eaLnBrk="1" fontAlgn="base" latinLnBrk="0" hangingPunct="1">
          <a:lnSpc>
            <a:spcPct val="110000"/>
          </a:lnSpc>
          <a:spcBef>
            <a:spcPct val="20000"/>
          </a:spcBef>
          <a:spcAft>
            <a:spcPct val="0"/>
          </a:spcAft>
          <a:buClrTx/>
          <a:buSzTx/>
          <a:buFont typeface="Wingdings" panose="05000000000000000000" pitchFamily="2" charset="2"/>
          <a:buChar char="Ø"/>
          <a:tabLst/>
          <a:defRPr kumimoji="1" lang="en-US" altLang="zh-CN" sz="4000" b="1" i="0" u="sng"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180975" marR="0" indent="-180975" algn="just" defTabSz="914400" rtl="0" eaLnBrk="1" fontAlgn="base" latinLnBrk="0" hangingPunct="1">
          <a:lnSpc>
            <a:spcPct val="110000"/>
          </a:lnSpc>
          <a:spcBef>
            <a:spcPct val="20000"/>
          </a:spcBef>
          <a:spcAft>
            <a:spcPct val="0"/>
          </a:spcAft>
          <a:buClrTx/>
          <a:buSzTx/>
          <a:buFont typeface="Wingdings" panose="05000000000000000000" pitchFamily="2" charset="2"/>
          <a:buChar char="Ø"/>
          <a:tabLst/>
          <a:defRPr kumimoji="1" lang="en-US" altLang="zh-CN" sz="4000" b="1" i="0" u="sng"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9360</TotalTime>
  <Words>3313</Words>
  <Application>Microsoft Office PowerPoint</Application>
  <PresentationFormat>全屏显示(4:3)</PresentationFormat>
  <Paragraphs>307</Paragraphs>
  <Slides>57</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71" baseType="lpstr">
      <vt:lpstr>Times New Roman</vt:lpstr>
      <vt:lpstr>宋体</vt:lpstr>
      <vt:lpstr>华文新魏</vt:lpstr>
      <vt:lpstr>楷体_GB2312</vt:lpstr>
      <vt:lpstr>隶书</vt:lpstr>
      <vt:lpstr>Symbol</vt:lpstr>
      <vt:lpstr>Wingdings</vt:lpstr>
      <vt:lpstr>Tahoma</vt:lpstr>
      <vt:lpstr>Arial</vt:lpstr>
      <vt:lpstr>MS PGothic</vt:lpstr>
      <vt:lpstr>Book Antiqua</vt:lpstr>
      <vt:lpstr>默认设计模板</vt:lpstr>
      <vt:lpstr>Microsoft 公式 3.0</vt:lpstr>
      <vt:lpstr>CS ChemDraw Drawing</vt:lpstr>
      <vt:lpstr>PowerPoint 演示文稿</vt:lpstr>
      <vt:lpstr>PowerPoint 演示文稿</vt:lpstr>
      <vt:lpstr>3.1 溶液的通性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蒸气压下降的应用</vt:lpstr>
      <vt:lpstr>稀溶液的蒸气压下降是造成其沸点升高和凝固点降低的根本原因。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渗透现象产生的原因：</vt:lpstr>
      <vt:lpstr>PowerPoint 演示文稿</vt:lpstr>
      <vt:lpstr>渗透压：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反渗透作用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电解质稀溶液依数性的近似计算</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Mr.Hope</dc:creator>
  <cp:lastModifiedBy>张伯望</cp:lastModifiedBy>
  <cp:revision>2506</cp:revision>
  <dcterms:created xsi:type="dcterms:W3CDTF">1601-01-01T00:00:00Z</dcterms:created>
  <dcterms:modified xsi:type="dcterms:W3CDTF">2017-09-07T11:22:26Z</dcterms:modified>
</cp:coreProperties>
</file>