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866" r:id="rId2"/>
    <p:sldId id="256" r:id="rId3"/>
    <p:sldId id="856" r:id="rId4"/>
    <p:sldId id="815" r:id="rId5"/>
    <p:sldId id="862" r:id="rId6"/>
    <p:sldId id="892" r:id="rId7"/>
    <p:sldId id="859" r:id="rId8"/>
    <p:sldId id="927" r:id="rId9"/>
    <p:sldId id="928" r:id="rId10"/>
    <p:sldId id="929" r:id="rId11"/>
    <p:sldId id="930" r:id="rId12"/>
    <p:sldId id="949" r:id="rId13"/>
    <p:sldId id="950" r:id="rId14"/>
    <p:sldId id="931" r:id="rId15"/>
    <p:sldId id="960" r:id="rId16"/>
    <p:sldId id="932" r:id="rId17"/>
    <p:sldId id="956" r:id="rId18"/>
    <p:sldId id="934" r:id="rId19"/>
    <p:sldId id="957" r:id="rId20"/>
    <p:sldId id="958" r:id="rId21"/>
    <p:sldId id="962" r:id="rId22"/>
    <p:sldId id="963" r:id="rId23"/>
    <p:sldId id="965" r:id="rId24"/>
    <p:sldId id="966" r:id="rId25"/>
    <p:sldId id="967" r:id="rId26"/>
    <p:sldId id="968" r:id="rId27"/>
    <p:sldId id="969" r:id="rId28"/>
    <p:sldId id="970" r:id="rId29"/>
    <p:sldId id="895" r:id="rId30"/>
    <p:sldId id="995" r:id="rId31"/>
    <p:sldId id="819" r:id="rId32"/>
    <p:sldId id="817" r:id="rId33"/>
    <p:sldId id="816" r:id="rId34"/>
    <p:sldId id="1001" r:id="rId35"/>
    <p:sldId id="585" r:id="rId36"/>
    <p:sldId id="820" r:id="rId37"/>
    <p:sldId id="592" r:id="rId38"/>
    <p:sldId id="821" r:id="rId39"/>
    <p:sldId id="881" r:id="rId40"/>
    <p:sldId id="594" r:id="rId41"/>
    <p:sldId id="608" r:id="rId42"/>
    <p:sldId id="974" r:id="rId43"/>
    <p:sldId id="1006" r:id="rId44"/>
    <p:sldId id="1007" r:id="rId45"/>
    <p:sldId id="1008" r:id="rId46"/>
    <p:sldId id="867" r:id="rId47"/>
    <p:sldId id="882" r:id="rId48"/>
    <p:sldId id="868" r:id="rId49"/>
    <p:sldId id="1002" r:id="rId50"/>
    <p:sldId id="1003" r:id="rId51"/>
    <p:sldId id="1005" r:id="rId52"/>
    <p:sldId id="1004" r:id="rId53"/>
    <p:sldId id="897" r:id="rId54"/>
    <p:sldId id="898" r:id="rId55"/>
    <p:sldId id="661" r:id="rId56"/>
    <p:sldId id="601" r:id="rId57"/>
    <p:sldId id="825" r:id="rId58"/>
    <p:sldId id="889" r:id="rId59"/>
    <p:sldId id="826" r:id="rId60"/>
    <p:sldId id="875" r:id="rId61"/>
    <p:sldId id="877" r:id="rId62"/>
    <p:sldId id="827" r:id="rId63"/>
    <p:sldId id="657" r:id="rId64"/>
    <p:sldId id="658" r:id="rId65"/>
    <p:sldId id="836" r:id="rId66"/>
    <p:sldId id="976" r:id="rId67"/>
    <p:sldId id="888" r:id="rId68"/>
    <p:sldId id="977" r:id="rId69"/>
    <p:sldId id="978" r:id="rId70"/>
    <p:sldId id="979" r:id="rId71"/>
  </p:sldIdLst>
  <p:sldSz cx="9144000" cy="6858000" type="screen4x3"/>
  <p:notesSz cx="6648450" cy="97742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  <a:srgbClr val="FF0000"/>
    <a:srgbClr val="FFFFCC"/>
    <a:srgbClr val="FFCCFF"/>
    <a:srgbClr val="CCFF33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4660" autoAdjust="0"/>
  </p:normalViewPr>
  <p:slideViewPr>
    <p:cSldViewPr>
      <p:cViewPr varScale="1">
        <p:scale>
          <a:sx n="83" d="100"/>
          <a:sy n="83" d="100"/>
        </p:scale>
        <p:origin x="12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64" y="-102"/>
      </p:cViewPr>
      <p:guideLst>
        <p:guide orient="horz" pos="3079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6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3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3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FBE232E5-725D-40D9-9D0F-D71304CB1B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A9AAAFA-77A4-48DB-B6A1-09274646FC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D99BA27F-A1B0-4F24-9DBA-E0FF893EF5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9556C598-216D-4AC5-ABCD-3247E20E04E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8528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406C7ECE-7E9B-4686-A2D4-240C745D56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54D985F6-494C-4628-ADF4-595B2F7E9A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8B4196C7-D5FD-4C35-9132-96F7DE01DC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0164" name="Rectangle 4">
            <a:extLst>
              <a:ext uri="{FF2B5EF4-FFF2-40B4-BE49-F238E27FC236}">
                <a16:creationId xmlns:a16="http://schemas.microsoft.com/office/drawing/2014/main" id="{65A5E9C4-2321-423D-8EDB-C79B9485AE6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1063" y="733425"/>
            <a:ext cx="4887912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EEFF5F1C-B423-415C-A533-778AED786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3438"/>
            <a:ext cx="48768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29EC249A-405A-4534-B679-3E3FAAA56A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DD254931-2663-4D99-B3BE-070A1F0CE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85288"/>
            <a:ext cx="28813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2BF43372-DB2A-44C8-9623-4C0116F79B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B4655-7302-4C31-B73E-4AE785B0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4603C-DDAD-4C66-A5D8-8C64C50B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16ACD-10E3-4206-986F-CE3A5D45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29CAB-528B-49AD-AA8F-9450FD50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32C26-4E3C-4786-A9A2-5D1DB0A7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6E638-545F-4B62-8CE8-BE5B3A0487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8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85B63-E171-4B72-8A9E-0485A5DD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18974-6521-40FC-8356-57D6715F8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BBA69-A87C-4464-B585-E9CD77F8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3D049-29B2-4A18-A5CA-DEABA715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7BD84-4D02-4FC5-99C5-B64CF795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38D0E-3CD1-4811-86BA-35E2CEA714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82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DE693F-9C6A-4F82-9518-293B7D6CD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8164A-B6C0-4ED8-8232-E51A6300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BAB7-CDFD-4BF1-9F27-A21407B1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A12E-C1DF-47B0-9CBC-41000794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7E29C-A100-42AB-82EE-E4AD21C6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0D7FD-8631-4E34-80E7-8BEBA8BFBE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2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96A38-02E1-4800-8477-D9E7C00C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FF937-C103-4712-9B3F-338DF6471D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EC504-612D-4241-BFC5-5FE8BD5C13F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46526C6-7115-4FEF-949D-8C6BB0796CC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AA668B1-FA36-4739-8ADF-2A8163E0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5334F8B-C761-4B54-A38E-CFEDFB80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E880B6-8A35-4C8C-8B69-C4EA3EAF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0D840E0-8EA1-417E-BC50-AF5FECF91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01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220E-177E-4512-9136-254D707B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642CE-7119-4EC7-AA7B-D6DE151E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8EF3F-483A-463F-AB8C-17AE975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9A95F-1FD3-4996-8232-096B877B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F3FFB-36AA-4D4A-A9BE-71AD408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2B0AD-202B-4631-920D-3FAAD4FAE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1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BAA5-5811-4EB5-BE13-EEE376DB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599D4-4393-40B5-97AA-26B624EA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38810-6447-4A99-8D2A-3BAC7369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4DF6F-9551-4B61-A0FD-3074BF60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555B3-DE01-44FA-BA22-A94378F6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6237B-EF0A-4B39-8A2F-96FCE06EF0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13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4F20-DA2B-4C58-A5B2-A9F43221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2A85-6385-48E8-8F37-F720A898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53774-557F-4D6B-BAAE-A95283FC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0B83C-FB73-4EBD-BEF7-F77376E5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D7005-7945-441F-90AB-E68B71DF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91C8C-CA4C-47EB-934F-3B4CBE04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523D6-8017-4CC2-8EE8-FA033A2055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85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37EA-EB38-425D-A274-CD76A03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15727-2F3A-41AA-9475-BEDD5057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7724E-24E8-461C-B59D-58C92328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EAC789-5204-4481-A55D-AA90ED104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87CDC-7580-4C45-BB88-A1BE1CC02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6790FD-3F06-4C00-AEAE-56848FC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7C87F4-E700-4F88-92F3-00A8119A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5B0E57-152F-46E2-9FA7-F1191859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9936F-ED1B-4ACA-AFDF-274F7C5A9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2DDF5-A015-4D67-9296-4195BF97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65BD8C-B1E8-4D37-AE30-5D87A453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73444-D47B-45AD-A168-53B26405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0B89C-BC1C-45F7-9B71-F871B0F7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4CD5F-055F-40A7-B915-1E4CE9F43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6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7CE9F-B3C0-4AF8-87E4-2A97E410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3DCDDC-1C1B-4A2A-BB33-89CED219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F2010-D0CC-4ACC-BBE2-A9282736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3805-EC39-4AFD-B786-4776D3A295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58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03A4-4EF1-4F8E-B569-B0858EAB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FE8F7-574A-4F2D-9328-290B1BCD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A55EA-0107-4427-82A0-EAC0331D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722EC-B573-42AF-8688-09960855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5AA11-D8B4-480E-9CAE-09192E86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63D47-8637-4F07-ACC4-C691847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488FC-87BF-4D1E-8079-FF67616324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95AE-A2DE-4845-BD88-71C176D1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C4222C-E330-4919-B57B-95E5B8B34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FDDA4-82EC-46EE-808D-30BEC721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F9CA8-235E-4B31-AD95-DA5214BF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8163AA-7380-499E-A106-8F2B0A86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6AA7C-56B7-45DB-B0D0-92C9EFC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2682D-0802-4F42-A492-4D5892D5F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1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29404D39-2192-4969-997C-91B4AED27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F3A67BE8-CC50-4C2B-9A1A-BAC4F48F1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4B9D496F-28D1-4FCD-974F-06172D9885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86E6950D-C51A-4483-8BD6-93D4905A6D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75512B4C-32C2-43C1-823E-463C45AC74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299A72-0D0F-4969-8B86-2EB7CED07E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7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67D0B1-F99D-4DBA-831B-A47BF85F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3702-F441-47BC-A988-4CE31C516C1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3058" name="Rectangle 2">
            <a:extLst>
              <a:ext uri="{FF2B5EF4-FFF2-40B4-BE49-F238E27FC236}">
                <a16:creationId xmlns:a16="http://schemas.microsoft.com/office/drawing/2014/main" id="{1F003447-1660-404A-8C97-192997560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1524000"/>
          </a:xfrm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</a:rPr>
              <a:t>3.2</a:t>
            </a:r>
            <a:r>
              <a:rPr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    </a:t>
            </a:r>
            <a:r>
              <a:rPr lang="zh-CN" altLang="en-US" b="1">
                <a:solidFill>
                  <a:schemeClr val="tx1"/>
                </a:solidFill>
              </a:rPr>
              <a:t>酸碱解离平衡</a:t>
            </a:r>
          </a:p>
        </p:txBody>
      </p:sp>
      <p:sp>
        <p:nvSpPr>
          <p:cNvPr id="813059" name="Rectangle 3">
            <a:extLst>
              <a:ext uri="{FF2B5EF4-FFF2-40B4-BE49-F238E27FC236}">
                <a16:creationId xmlns:a16="http://schemas.microsoft.com/office/drawing/2014/main" id="{B248BB86-F651-40EE-91BC-CB0DB5D28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481888" cy="4495800"/>
          </a:xfrm>
        </p:spPr>
        <p:txBody>
          <a:bodyPr/>
          <a:lstStyle/>
          <a:p>
            <a:pPr marL="895350" indent="-895350" algn="just">
              <a:lnSpc>
                <a:spcPct val="90000"/>
              </a:lnSpc>
              <a:buFontTx/>
              <a:buNone/>
            </a:pP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3.2.1 </a:t>
            </a:r>
            <a:r>
              <a:rPr lang="zh-CN" altLang="en-US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酸碱理论的发展</a:t>
            </a:r>
          </a:p>
          <a:p>
            <a:pPr marL="895350" indent="-895350" algn="just">
              <a:lnSpc>
                <a:spcPct val="90000"/>
              </a:lnSpc>
              <a:buFontTx/>
              <a:buNone/>
            </a:pP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3.2.2 </a:t>
            </a:r>
            <a:r>
              <a:rPr lang="zh-CN" altLang="en-US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酸碱质子理论</a:t>
            </a:r>
          </a:p>
          <a:p>
            <a:pPr marL="895350" indent="-895350" algn="just">
              <a:lnSpc>
                <a:spcPct val="90000"/>
              </a:lnSpc>
              <a:buFontTx/>
              <a:buNone/>
            </a:pP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3.2.3 </a:t>
            </a:r>
            <a:r>
              <a:rPr lang="zh-CN" altLang="en-US" sz="40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水的自耦电离平衡</a:t>
            </a:r>
          </a:p>
          <a:p>
            <a:pPr marL="895350" indent="-895350" algn="just">
              <a:lnSpc>
                <a:spcPct val="9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3.2.4 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酸和碱的解离平衡</a:t>
            </a:r>
          </a:p>
          <a:p>
            <a:pPr marL="895350" indent="-895350" algn="just">
              <a:lnSpc>
                <a:spcPct val="9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3.2.5 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缓冲溶液和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pH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6FE8AD-B92A-4C61-9049-5E21BB99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7576-2366-4A45-9F45-540BC0AB065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46CBCA4F-E4B7-4AC5-AC6A-93092C1C6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2089150" cy="792162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0000"/>
                </a:solidFill>
              </a:rPr>
              <a:t>注意</a:t>
            </a:r>
            <a:r>
              <a:rPr lang="zh-CN" altLang="en-US" sz="400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B706CDF2-186A-4990-8DC9-B068D1BBE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569325" cy="5832475"/>
          </a:xfrm>
        </p:spPr>
        <p:txBody>
          <a:bodyPr/>
          <a:lstStyle/>
          <a:p>
            <a:pPr marL="609600" indent="-609600" algn="just">
              <a:lnSpc>
                <a:spcPct val="105000"/>
              </a:lnSpc>
              <a:buFontTx/>
              <a:buAutoNum type="circleNumDbPlain"/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有的物质在某个共轭酸碱对中是碱，但在另一个共轭酸碱对中却是酸，即</a:t>
            </a:r>
            <a:r>
              <a:rPr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既可以给出质子，也能够接受质子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，这样的物质称为</a:t>
            </a:r>
            <a:r>
              <a:rPr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两性物质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，如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HSO</a:t>
            </a:r>
            <a:r>
              <a:rPr lang="en-US" altLang="zh-CN" sz="36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HCO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HPO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</a:p>
          <a:p>
            <a:pPr marL="609600" indent="-609600" algn="just">
              <a:lnSpc>
                <a:spcPct val="105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 </a:t>
            </a: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⇌ H</a:t>
            </a:r>
            <a:r>
              <a:rPr lang="en-US" altLang="zh-CN" sz="3600" b="1" baseline="30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+ OH</a:t>
            </a:r>
            <a:r>
              <a:rPr lang="en-US" altLang="zh-CN" sz="3600" b="1" baseline="30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  <a:p>
            <a:pPr marL="609600" indent="-609600" algn="just">
              <a:lnSpc>
                <a:spcPct val="105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     H</a:t>
            </a:r>
            <a:r>
              <a:rPr lang="en-US" altLang="zh-CN" sz="3600" b="1" baseline="-25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O + H</a:t>
            </a:r>
            <a:r>
              <a:rPr lang="en-US" altLang="zh-CN" sz="3600" b="1" baseline="30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⇌ H</a:t>
            </a:r>
            <a:r>
              <a:rPr lang="en-US" altLang="zh-CN" sz="3600" b="1" baseline="-25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600" b="1" baseline="3000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4E093BB-3F4E-4373-92E4-52586CF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324C-659D-4A3A-9620-E1E114C84E1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34219D77-A0A0-4F04-B493-227B3AD2D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08050"/>
            <a:ext cx="8229600" cy="3313113"/>
          </a:xfrm>
        </p:spPr>
        <p:txBody>
          <a:bodyPr/>
          <a:lstStyle/>
          <a:p>
            <a:pPr marL="609600" indent="-609600" algn="just">
              <a:lnSpc>
                <a:spcPct val="120000"/>
              </a:lnSpc>
              <a:buFontTx/>
              <a:buAutoNum type="circleNumDbPlain" startAt="2"/>
            </a:pPr>
            <a:r>
              <a:rPr lang="zh-CN" altLang="en-US" sz="4000" b="1">
                <a:latin typeface="Times New Roman" panose="02020603050405020304" pitchFamily="18" charset="0"/>
              </a:rPr>
              <a:t>质子理论中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没有盐的概念</a:t>
            </a:r>
            <a:r>
              <a:rPr lang="zh-CN" altLang="en-US" sz="4000" b="1">
                <a:latin typeface="Times New Roman" panose="02020603050405020304" pitchFamily="18" charset="0"/>
              </a:rPr>
              <a:t>。酸碱电离理论中的盐，在质子论中都是离子酸或离子碱。如</a:t>
            </a:r>
            <a:r>
              <a:rPr lang="en-US" altLang="zh-CN" sz="4000" b="1">
                <a:latin typeface="Times New Roman" panose="02020603050405020304" pitchFamily="18" charset="0"/>
              </a:rPr>
              <a:t>NH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4000" b="1">
                <a:latin typeface="Times New Roman" panose="02020603050405020304" pitchFamily="18" charset="0"/>
              </a:rPr>
              <a:t>Cl, NH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4000" b="1" baseline="30000">
                <a:latin typeface="Times New Roman" panose="02020603050405020304" pitchFamily="18" charset="0"/>
              </a:rPr>
              <a:t>+</a:t>
            </a:r>
            <a:r>
              <a:rPr lang="zh-CN" altLang="en-US" sz="4000" b="1">
                <a:latin typeface="Times New Roman" panose="02020603050405020304" pitchFamily="18" charset="0"/>
              </a:rPr>
              <a:t>是酸，</a:t>
            </a:r>
            <a:r>
              <a:rPr lang="en-US" altLang="zh-CN" sz="4000" b="1">
                <a:latin typeface="Times New Roman" panose="02020603050405020304" pitchFamily="18" charset="0"/>
              </a:rPr>
              <a:t>Cl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是碱。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CBEEDA8F-8733-4DB7-9696-BAA6511C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20891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>
                <a:solidFill>
                  <a:srgbClr val="FF0000"/>
                </a:solidFill>
              </a:rPr>
              <a:t>注意</a:t>
            </a:r>
            <a:r>
              <a:rPr lang="zh-CN" altLang="en-US" sz="4000">
                <a:solidFill>
                  <a:srgbClr val="FF0000"/>
                </a:solidFill>
              </a:rPr>
              <a:t>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30B987-2E79-4B2F-B5CA-E5C515D8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AABCB-8027-419A-9815-F0780AF22B3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9F5F5234-96AD-4044-BE9B-5855B2067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299450" cy="6119813"/>
          </a:xfrm>
        </p:spPr>
        <p:txBody>
          <a:bodyPr/>
          <a:lstStyle/>
          <a:p>
            <a:pPr algn="just">
              <a:lnSpc>
                <a:spcPct val="105000"/>
              </a:lnSpc>
            </a:pP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酸碱质子理论的优越性</a:t>
            </a:r>
            <a:r>
              <a:rPr lang="zh-CN" altLang="en-US" sz="4000" b="1">
                <a:latin typeface="Times New Roman" panose="02020603050405020304" pitchFamily="18" charset="0"/>
              </a:rPr>
              <a:t>在于它扩充了酸碱的范围，不仅适用于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水溶液体系</a:t>
            </a:r>
            <a:r>
              <a:rPr lang="zh-CN" altLang="en-US" sz="4000" b="1">
                <a:latin typeface="Times New Roman" panose="02020603050405020304" pitchFamily="18" charset="0"/>
              </a:rPr>
              <a:t>，也适用于所有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含质子的非水溶剂</a:t>
            </a:r>
            <a:r>
              <a:rPr lang="zh-CN" altLang="en-US" sz="4000" b="1">
                <a:latin typeface="Times New Roman" panose="02020603050405020304" pitchFamily="18" charset="0"/>
              </a:rPr>
              <a:t>所形成的溶液体系。</a:t>
            </a:r>
          </a:p>
          <a:p>
            <a:pPr algn="just">
              <a:lnSpc>
                <a:spcPct val="105000"/>
              </a:lnSpc>
            </a:pPr>
            <a:endParaRPr lang="en-US" altLang="zh-CN" sz="4000" b="1">
              <a:latin typeface="Times New Roman" panose="02020603050405020304" pitchFamily="18" charset="0"/>
            </a:endParaRPr>
          </a:p>
        </p:txBody>
      </p:sp>
      <p:sp>
        <p:nvSpPr>
          <p:cNvPr id="906243" name="Text Box 3">
            <a:extLst>
              <a:ext uri="{FF2B5EF4-FFF2-40B4-BE49-F238E27FC236}">
                <a16:creationId xmlns:a16="http://schemas.microsoft.com/office/drawing/2014/main" id="{4ABFE56A-8CDD-49BE-A238-AB0F4D6C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7704138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NH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⇌ NH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+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+ NH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            </a:t>
            </a:r>
            <a:r>
              <a:rPr lang="zh-CN" altLang="en-US" sz="3600" b="1">
                <a:solidFill>
                  <a:srgbClr val="FF0000"/>
                </a:solidFill>
              </a:rPr>
              <a:t>酸 </a:t>
            </a:r>
            <a:r>
              <a:rPr lang="zh-CN" altLang="en-US" sz="3600" b="1">
                <a:solidFill>
                  <a:srgbClr val="0000FF"/>
                </a:solidFill>
              </a:rPr>
              <a:t>      碱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      </a:t>
            </a:r>
            <a:r>
              <a:rPr lang="en-US" altLang="zh-CN" sz="3600" b="1">
                <a:solidFill>
                  <a:srgbClr val="0000FF"/>
                </a:solidFill>
              </a:rPr>
              <a:t>NH</a:t>
            </a:r>
            <a:r>
              <a:rPr lang="en-US" altLang="zh-CN" sz="3600" b="1" baseline="-25000">
                <a:solidFill>
                  <a:srgbClr val="0000FF"/>
                </a:solidFill>
              </a:rPr>
              <a:t>3</a:t>
            </a:r>
            <a:r>
              <a:rPr lang="zh-CN" altLang="en-US" sz="3600" b="1">
                <a:solidFill>
                  <a:srgbClr val="0000FF"/>
                </a:solidFill>
              </a:rPr>
              <a:t>：两性物质</a:t>
            </a:r>
            <a:endParaRPr lang="zh-CN" altLang="en-US" sz="3600" b="1" baseline="30000">
              <a:solidFill>
                <a:srgbClr val="0000FF"/>
              </a:solidFill>
              <a:latin typeface="Times New Roman" panose="02020603050405020304" pitchFamily="18" charset="0"/>
              <a:ea typeface="MS Gothic" panose="020B0609070205080204" pitchFamily="49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C28B4-1B9E-4C54-B59B-BBB49259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C209A-6358-446E-BA97-FE147F54B75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1C6BE488-23D5-40FB-8D85-4371D721F6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酸碱质子理论的局限性：</a:t>
            </a:r>
            <a:r>
              <a:rPr lang="zh-CN" altLang="en-US" sz="4000" b="1">
                <a:latin typeface="Times New Roman" panose="02020603050405020304" pitchFamily="18" charset="0"/>
              </a:rPr>
              <a:t>该理论只限于质子的放出和接受，不适用于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不含质子的物质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Ag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</a:rPr>
              <a:t>，对于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无质子转移的反应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Ag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 + Cl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⇌ AgCl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</a:rPr>
              <a:t>也不能进行研究，这是其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不足之处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78D3F0D-0090-40FD-9CC1-D6D564F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A6D3-B6AA-4126-82C7-EEC52A03B59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B8EBC6E5-2E18-4984-AF9E-682D1A2C6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44450"/>
            <a:ext cx="8208962" cy="201612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练习：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① 求 </a:t>
            </a:r>
            <a:r>
              <a:rPr lang="en-US" altLang="zh-CN" sz="3600" b="1">
                <a:latin typeface="Times New Roman" panose="02020603050405020304" pitchFamily="18" charset="0"/>
              </a:rPr>
              <a:t>CO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的共轭酸。</a:t>
            </a:r>
          </a:p>
          <a:p>
            <a:pPr marL="609600" indent="-609600">
              <a:buFontTx/>
              <a:buAutoNum type="circleNumDbPlain" startAt="2"/>
            </a:pPr>
            <a:r>
              <a:rPr lang="zh-CN" altLang="en-US" sz="3600" b="1">
                <a:latin typeface="Times New Roman" panose="02020603050405020304" pitchFamily="18" charset="0"/>
              </a:rPr>
              <a:t>求 </a:t>
            </a:r>
            <a:r>
              <a:rPr lang="en-US" altLang="zh-CN" sz="3600" b="1">
                <a:latin typeface="Times New Roman" panose="02020603050405020304" pitchFamily="18" charset="0"/>
              </a:rPr>
              <a:t>HCO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的共轭酸、碱。</a:t>
            </a:r>
          </a:p>
        </p:txBody>
      </p:sp>
      <p:sp>
        <p:nvSpPr>
          <p:cNvPr id="887811" name="Text Box 3">
            <a:extLst>
              <a:ext uri="{FF2B5EF4-FFF2-40B4-BE49-F238E27FC236}">
                <a16:creationId xmlns:a16="http://schemas.microsoft.com/office/drawing/2014/main" id="{202C9F04-D111-4ABD-A517-0F22093D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82888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</a:rPr>
              <a:t>① CO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的共轭酸：</a:t>
            </a:r>
            <a:r>
              <a:rPr lang="en-US" altLang="zh-CN" sz="3600" b="1">
                <a:latin typeface="Times New Roman" panose="02020603050405020304" pitchFamily="18" charset="0"/>
              </a:rPr>
              <a:t>HCO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。</a:t>
            </a:r>
            <a:endParaRPr lang="zh-CN" altLang="en-US" sz="3600" b="1" baseline="30000">
              <a:latin typeface="Times New Roman" panose="02020603050405020304" pitchFamily="18" charset="0"/>
            </a:endParaRP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70951F57-AD96-4E82-9B53-92BD9D5E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0986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Times New Roman" panose="02020603050405020304" pitchFamily="18" charset="0"/>
              </a:rPr>
              <a:t>解：</a:t>
            </a:r>
          </a:p>
        </p:txBody>
      </p:sp>
      <p:grpSp>
        <p:nvGrpSpPr>
          <p:cNvPr id="887817" name="Group 9">
            <a:extLst>
              <a:ext uri="{FF2B5EF4-FFF2-40B4-BE49-F238E27FC236}">
                <a16:creationId xmlns:a16="http://schemas.microsoft.com/office/drawing/2014/main" id="{8B892BDC-BBD7-4018-A4DF-8BDEF49A734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933825"/>
            <a:ext cx="6480175" cy="1190625"/>
            <a:chOff x="567" y="3521"/>
            <a:chExt cx="3765" cy="750"/>
          </a:xfrm>
        </p:grpSpPr>
        <p:sp>
          <p:nvSpPr>
            <p:cNvPr id="887818" name="Text Box 10">
              <a:extLst>
                <a:ext uri="{FF2B5EF4-FFF2-40B4-BE49-F238E27FC236}">
                  <a16:creationId xmlns:a16="http://schemas.microsoft.com/office/drawing/2014/main" id="{91E2F92A-CCF0-4335-BFEA-9763E2B1E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613"/>
              <a:ext cx="203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circleNumDbPlain" startAt="2"/>
              </a:pPr>
              <a:r>
                <a:rPr kumimoji="0" lang="en-US" altLang="zh-CN" sz="3600" b="1"/>
                <a:t> HCO</a:t>
              </a:r>
              <a:r>
                <a:rPr kumimoji="0" lang="en-US" altLang="zh-CN" sz="3600" b="1" baseline="-25000"/>
                <a:t>3</a:t>
              </a:r>
              <a:r>
                <a:rPr kumimoji="0" lang="en-US" altLang="zh-CN" sz="3600" b="1" baseline="30000">
                  <a:sym typeface="Symbol" panose="05050102010706020507" pitchFamily="18" charset="2"/>
                </a:rPr>
                <a:t></a:t>
              </a:r>
              <a:r>
                <a:rPr kumimoji="0" lang="zh-CN" altLang="en-US" sz="3600" b="1"/>
                <a:t>的共轭</a:t>
              </a:r>
            </a:p>
          </p:txBody>
        </p:sp>
        <p:sp>
          <p:nvSpPr>
            <p:cNvPr id="887819" name="AutoShape 11">
              <a:extLst>
                <a:ext uri="{FF2B5EF4-FFF2-40B4-BE49-F238E27FC236}">
                  <a16:creationId xmlns:a16="http://schemas.microsoft.com/office/drawing/2014/main" id="{458C6D96-19D6-4C8F-94D1-F24E4187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3612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476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7820" name="Text Box 12">
              <a:extLst>
                <a:ext uri="{FF2B5EF4-FFF2-40B4-BE49-F238E27FC236}">
                  <a16:creationId xmlns:a16="http://schemas.microsoft.com/office/drawing/2014/main" id="{04B840E1-A2D1-4FB6-8436-9013C9909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3521"/>
              <a:ext cx="1496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latin typeface="Times New Roman" panose="02020603050405020304" pitchFamily="18" charset="0"/>
                </a:rPr>
                <a:t>酸：</a:t>
              </a:r>
              <a:r>
                <a:rPr lang="en-US" altLang="zh-CN" sz="3600" b="1">
                  <a:latin typeface="Times New Roman" panose="02020603050405020304" pitchFamily="18" charset="0"/>
                </a:rPr>
                <a:t>H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</a:rPr>
                <a:t>CO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3 </a:t>
              </a:r>
              <a:endParaRPr lang="en-US" altLang="zh-CN" sz="3600" b="1">
                <a:latin typeface="Times New Roman" panose="02020603050405020304" pitchFamily="18" charset="0"/>
              </a:endParaRPr>
            </a:p>
            <a:p>
              <a:r>
                <a:rPr lang="zh-CN" altLang="en-US" sz="3600" b="1">
                  <a:latin typeface="Times New Roman" panose="02020603050405020304" pitchFamily="18" charset="0"/>
                </a:rPr>
                <a:t>碱：</a:t>
              </a:r>
              <a:r>
                <a:rPr lang="en-US" altLang="zh-CN" sz="3600" b="1">
                  <a:latin typeface="Times New Roman" panose="02020603050405020304" pitchFamily="18" charset="0"/>
                </a:rPr>
                <a:t>CO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/>
      <p:bldP spid="8878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2F61701-A80C-4F85-A9D1-8EB096EB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F20C-8BD0-475B-BAFC-065DB563FE3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6C5022E1-8663-4E08-8E9D-98D193F5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="1">
                <a:latin typeface="Times New Roman" panose="02020603050405020304" pitchFamily="18" charset="0"/>
              </a:rPr>
              <a:t>2.  </a:t>
            </a:r>
            <a:r>
              <a:rPr lang="zh-CN" altLang="en-US" sz="4000" b="1">
                <a:latin typeface="Times New Roman" panose="02020603050405020304" pitchFamily="18" charset="0"/>
              </a:rPr>
              <a:t>酸碱的强弱</a:t>
            </a:r>
          </a:p>
        </p:txBody>
      </p:sp>
      <p:sp>
        <p:nvSpPr>
          <p:cNvPr id="922627" name="Text Box 3">
            <a:extLst>
              <a:ext uri="{FF2B5EF4-FFF2-40B4-BE49-F238E27FC236}">
                <a16:creationId xmlns:a16="http://schemas.microsoft.com/office/drawing/2014/main" id="{1D175312-0221-4ACE-83B0-57DCEDAB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36613"/>
            <a:ext cx="8712200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842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208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743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94025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512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84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56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2282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kumimoji="0" lang="zh-CN" altLang="zh-CN" sz="3600" b="1">
                <a:solidFill>
                  <a:srgbClr val="0000FF"/>
                </a:solidFill>
              </a:rPr>
              <a:t>同一溶剂中</a:t>
            </a:r>
            <a:r>
              <a:rPr kumimoji="0" lang="en-US" altLang="zh-CN" sz="3600" b="1">
                <a:solidFill>
                  <a:srgbClr val="0000FF"/>
                </a:solidFill>
              </a:rPr>
              <a:t>, </a:t>
            </a:r>
            <a:r>
              <a:rPr kumimoji="0" lang="zh-CN" altLang="zh-CN" sz="3600" b="1">
                <a:solidFill>
                  <a:srgbClr val="0000FF"/>
                </a:solidFill>
              </a:rPr>
              <a:t>酸碱的强弱由其本质决定</a:t>
            </a:r>
            <a:r>
              <a:rPr kumimoji="0" lang="en-US" altLang="zh-CN" sz="3600" b="1">
                <a:solidFill>
                  <a:srgbClr val="0000FF"/>
                </a:solidFill>
              </a:rPr>
              <a:t>, </a:t>
            </a:r>
            <a:r>
              <a:rPr kumimoji="0" lang="zh-CN" altLang="en-US" sz="3600" b="1"/>
              <a:t>即酸碱自身释放质子和接受质子的能力。例如，在水中，</a:t>
            </a:r>
            <a:r>
              <a:rPr kumimoji="0" lang="en-US" altLang="zh-CN" sz="3600" b="1"/>
              <a:t>HCl</a:t>
            </a:r>
            <a:r>
              <a:rPr kumimoji="0" lang="zh-CN" altLang="en-US" sz="3600" b="1"/>
              <a:t>为强酸，</a:t>
            </a:r>
            <a:r>
              <a:rPr kumimoji="0" lang="en-US" altLang="zh-CN" sz="3600" b="1"/>
              <a:t>HAc</a:t>
            </a:r>
            <a:r>
              <a:rPr kumimoji="0" lang="zh-CN" altLang="en-US" sz="3600" b="1"/>
              <a:t>为弱酸。</a:t>
            </a:r>
          </a:p>
        </p:txBody>
      </p:sp>
      <p:sp>
        <p:nvSpPr>
          <p:cNvPr id="922630" name="Rectangle 6">
            <a:extLst>
              <a:ext uri="{FF2B5EF4-FFF2-40B4-BE49-F238E27FC236}">
                <a16:creationId xmlns:a16="http://schemas.microsoft.com/office/drawing/2014/main" id="{047D1676-6501-484E-9C27-63E416CA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1" name="Rectangle 7">
            <a:extLst>
              <a:ext uri="{FF2B5EF4-FFF2-40B4-BE49-F238E27FC236}">
                <a16:creationId xmlns:a16="http://schemas.microsoft.com/office/drawing/2014/main" id="{AE8D25AC-6826-4570-9D6D-AE6E457A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08275"/>
            <a:ext cx="43195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000" b="1"/>
              <a:t>HAc         H</a:t>
            </a:r>
            <a:r>
              <a:rPr lang="en-US" altLang="zh-CN" sz="4000" b="1" baseline="30000"/>
              <a:t>+  </a:t>
            </a:r>
            <a:r>
              <a:rPr lang="en-US" altLang="zh-CN" sz="4000" b="1"/>
              <a:t>+ Ac</a:t>
            </a:r>
            <a:r>
              <a:rPr lang="en-US" altLang="zh-CN" sz="4000" b="1" baseline="30000">
                <a:cs typeface="Times New Roman" panose="02020603050405020304" pitchFamily="18" charset="0"/>
              </a:rPr>
              <a:t>–</a:t>
            </a:r>
            <a:endParaRPr lang="en-US" altLang="zh-CN" sz="4000" b="1" baseline="30000"/>
          </a:p>
        </p:txBody>
      </p:sp>
      <p:graphicFrame>
        <p:nvGraphicFramePr>
          <p:cNvPr id="922632" name="Object 8">
            <a:extLst>
              <a:ext uri="{FF2B5EF4-FFF2-40B4-BE49-F238E27FC236}">
                <a16:creationId xmlns:a16="http://schemas.microsoft.com/office/drawing/2014/main" id="{19E2BEE8-53BB-4864-A318-6D4001BF7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779713"/>
          <a:ext cx="10429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6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79713"/>
                        <a:ext cx="10429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33" name="Object 9">
            <a:extLst>
              <a:ext uri="{FF2B5EF4-FFF2-40B4-BE49-F238E27FC236}">
                <a16:creationId xmlns:a16="http://schemas.microsoft.com/office/drawing/2014/main" id="{6277DB18-8678-4BAD-B197-9CD5E4F1E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429000"/>
          <a:ext cx="53276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7" name="公式" r:id="rId5" imgW="1257120" imgH="812520" progId="Equation.3">
                  <p:embed/>
                </p:oleObj>
              </mc:Choice>
              <mc:Fallback>
                <p:oleObj name="公式" r:id="rId5" imgW="1257120" imgH="812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5327650" cy="32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34" name="AutoShape 10">
            <a:extLst>
              <a:ext uri="{FF2B5EF4-FFF2-40B4-BE49-F238E27FC236}">
                <a16:creationId xmlns:a16="http://schemas.microsoft.com/office/drawing/2014/main" id="{7D6C7037-FC7D-4593-B629-3A8D2AE7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211513"/>
            <a:ext cx="2143125" cy="647700"/>
          </a:xfrm>
          <a:prstGeom prst="wedgeRectCallout">
            <a:avLst>
              <a:gd name="adj1" fmla="val -76000"/>
              <a:gd name="adj2" fmla="val 61273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0" tIns="45709" rIns="91420" bIns="45709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70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54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79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706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637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20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781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353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4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平衡浓度</a:t>
            </a:r>
          </a:p>
        </p:txBody>
      </p:sp>
      <p:sp>
        <p:nvSpPr>
          <p:cNvPr id="922635" name="AutoShape 11">
            <a:extLst>
              <a:ext uri="{FF2B5EF4-FFF2-40B4-BE49-F238E27FC236}">
                <a16:creationId xmlns:a16="http://schemas.microsoft.com/office/drawing/2014/main" id="{D6F3E411-A218-4067-A7F1-5802E329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00438"/>
            <a:ext cx="2016125" cy="1079500"/>
          </a:xfrm>
          <a:prstGeom prst="wedgeRoundRectCallout">
            <a:avLst>
              <a:gd name="adj1" fmla="val 29843"/>
              <a:gd name="adj2" fmla="val 6720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弱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酸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</a:p>
          <a:p>
            <a:pPr algn="ctr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解离常数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4" grpId="0" animBg="1"/>
      <p:bldP spid="92263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81D3A19-AB33-4705-BD21-CEBB750D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F1DA-66A6-4945-B5F7-694DF62E0B5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DD54CE01-EA2C-4626-8BD5-24995C04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5888"/>
            <a:ext cx="40322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HAc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⇌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 H</a:t>
            </a:r>
            <a:r>
              <a:rPr lang="en-US" altLang="zh-CN" sz="4000" b="1" baseline="30000">
                <a:solidFill>
                  <a:srgbClr val="0000FF"/>
                </a:solidFill>
                <a:ea typeface="MingLiU" pitchFamily="49" charset="-128"/>
              </a:rPr>
              <a:t>+</a:t>
            </a:r>
            <a:r>
              <a:rPr lang="en-US" altLang="zh-CN" sz="4000" b="1"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FF"/>
                </a:solidFill>
                <a:ea typeface="楷体_GB2312" pitchFamily="49" charset="-122"/>
              </a:rPr>
              <a:t>+ Ac</a:t>
            </a:r>
            <a:r>
              <a:rPr lang="en-US" altLang="zh-CN" sz="4000" b="1" baseline="30000">
                <a:solidFill>
                  <a:srgbClr val="0000FF"/>
                </a:solidFill>
                <a:ea typeface="MingLiU" pitchFamily="49" charset="-128"/>
                <a:cs typeface="Times New Roman" panose="02020603050405020304" pitchFamily="18" charset="0"/>
              </a:rPr>
              <a:t>–</a:t>
            </a:r>
            <a:r>
              <a:rPr lang="en-US" altLang="zh-CN" sz="4000" b="1" baseline="30000">
                <a:solidFill>
                  <a:srgbClr val="0000FF"/>
                </a:solidFill>
                <a:ea typeface="MingLiU" pitchFamily="49" charset="-128"/>
              </a:rPr>
              <a:t> </a:t>
            </a:r>
          </a:p>
        </p:txBody>
      </p:sp>
      <p:graphicFrame>
        <p:nvGraphicFramePr>
          <p:cNvPr id="888842" name="Object 10">
            <a:extLst>
              <a:ext uri="{FF2B5EF4-FFF2-40B4-BE49-F238E27FC236}">
                <a16:creationId xmlns:a16="http://schemas.microsoft.com/office/drawing/2014/main" id="{E64C09CF-61B1-4D72-A691-806CF6150130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179388" y="836613"/>
          <a:ext cx="8785225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51" name="公式" r:id="rId3" imgW="2781000" imgH="774360" progId="Equation.3">
                  <p:embed/>
                </p:oleObj>
              </mc:Choice>
              <mc:Fallback>
                <p:oleObj name="公式" r:id="rId3" imgW="2781000" imgH="774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36613"/>
                        <a:ext cx="8785225" cy="244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45" name="AutoShape 13">
            <a:extLst>
              <a:ext uri="{FF2B5EF4-FFF2-40B4-BE49-F238E27FC236}">
                <a16:creationId xmlns:a16="http://schemas.microsoft.com/office/drawing/2014/main" id="{CA3A358B-4932-4818-8044-87D616C9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2708275"/>
            <a:ext cx="2411412" cy="1512888"/>
          </a:xfrm>
          <a:prstGeom prst="wedgeRectCallout">
            <a:avLst>
              <a:gd name="adj1" fmla="val -57704"/>
              <a:gd name="adj2" fmla="val -67000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</a:rPr>
              <a:t>式中为书写简便，用浓度代替相对浓度。</a:t>
            </a:r>
          </a:p>
        </p:txBody>
      </p:sp>
      <p:sp>
        <p:nvSpPr>
          <p:cNvPr id="888846" name="Rectangle 14">
            <a:extLst>
              <a:ext uri="{FF2B5EF4-FFF2-40B4-BE49-F238E27FC236}">
                <a16:creationId xmlns:a16="http://schemas.microsoft.com/office/drawing/2014/main" id="{B2410057-0DE6-4EBB-BE13-5780213D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57563"/>
            <a:ext cx="50768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+ H</a:t>
            </a:r>
            <a:r>
              <a:rPr lang="en-US" altLang="zh-CN" sz="3600" b="1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O ⇌ HAc + OH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 baseline="30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8850" name="Object 18">
            <a:extLst>
              <a:ext uri="{FF2B5EF4-FFF2-40B4-BE49-F238E27FC236}">
                <a16:creationId xmlns:a16="http://schemas.microsoft.com/office/drawing/2014/main" id="{54C097DA-0A9E-4E8A-A772-A0550FA42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221163"/>
          <a:ext cx="482441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52" name="公式" r:id="rId5" imgW="1180800" imgH="444240" progId="Equation.3">
                  <p:embed/>
                </p:oleObj>
              </mc:Choice>
              <mc:Fallback>
                <p:oleObj name="公式" r:id="rId5" imgW="118080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4824412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8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8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5" grpId="0" animBg="1"/>
      <p:bldP spid="88884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2F85308-6BEF-41FE-80BA-74A36219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6919-891B-4D02-A481-E6A4855724C7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918536" name="Object 8">
            <a:extLst>
              <a:ext uri="{FF2B5EF4-FFF2-40B4-BE49-F238E27FC236}">
                <a16:creationId xmlns:a16="http://schemas.microsoft.com/office/drawing/2014/main" id="{A3603BFD-7641-4204-B7FD-2CD68DA81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8" y="188913"/>
          <a:ext cx="82772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45" name="公式" r:id="rId3" imgW="2247840" imgH="444240" progId="Equation.3">
                  <p:embed/>
                </p:oleObj>
              </mc:Choice>
              <mc:Fallback>
                <p:oleObj name="公式" r:id="rId3" imgW="224784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88913"/>
                        <a:ext cx="827722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7" name="Line 9">
            <a:extLst>
              <a:ext uri="{FF2B5EF4-FFF2-40B4-BE49-F238E27FC236}">
                <a16:creationId xmlns:a16="http://schemas.microsoft.com/office/drawing/2014/main" id="{8C006334-134B-49B1-9D10-C7E04297E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1306513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8538" name="Line 10">
            <a:extLst>
              <a:ext uri="{FF2B5EF4-FFF2-40B4-BE49-F238E27FC236}">
                <a16:creationId xmlns:a16="http://schemas.microsoft.com/office/drawing/2014/main" id="{DBB5BC1A-28A7-4A37-AC8D-02A4CFF55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442913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8539" name="Line 11">
            <a:extLst>
              <a:ext uri="{FF2B5EF4-FFF2-40B4-BE49-F238E27FC236}">
                <a16:creationId xmlns:a16="http://schemas.microsoft.com/office/drawing/2014/main" id="{7118EF3A-3449-4171-8A2E-78AA4E7B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1306513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8540" name="Line 12">
            <a:extLst>
              <a:ext uri="{FF2B5EF4-FFF2-40B4-BE49-F238E27FC236}">
                <a16:creationId xmlns:a16="http://schemas.microsoft.com/office/drawing/2014/main" id="{A805CF90-0932-4FE0-9E58-C4D18E592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442913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8541" name="AutoShape 13">
            <a:extLst>
              <a:ext uri="{FF2B5EF4-FFF2-40B4-BE49-F238E27FC236}">
                <a16:creationId xmlns:a16="http://schemas.microsoft.com/office/drawing/2014/main" id="{8264E37A-4A5C-472A-BED1-E4394167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41663"/>
            <a:ext cx="3384550" cy="790575"/>
          </a:xfrm>
          <a:prstGeom prst="wedgeRectCallout">
            <a:avLst>
              <a:gd name="adj1" fmla="val 17495"/>
              <a:gd name="adj2" fmla="val -11044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4000" b="1">
                <a:latin typeface="Times New Roman" panose="02020603050405020304" pitchFamily="18" charset="0"/>
              </a:rPr>
              <a:t>水的离子积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18543" name="Object 15">
            <a:extLst>
              <a:ext uri="{FF2B5EF4-FFF2-40B4-BE49-F238E27FC236}">
                <a16:creationId xmlns:a16="http://schemas.microsoft.com/office/drawing/2014/main" id="{8B29B888-A2A4-4E14-91B1-3F772A213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1809750"/>
          <a:ext cx="82804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46" name="公式" r:id="rId5" imgW="2019240" imgH="241200" progId="Equation.3">
                  <p:embed/>
                </p:oleObj>
              </mc:Choice>
              <mc:Fallback>
                <p:oleObj name="公式" r:id="rId5" imgW="201924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809750"/>
                        <a:ext cx="82804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8544" name="Object 16">
            <a:extLst>
              <a:ext uri="{FF2B5EF4-FFF2-40B4-BE49-F238E27FC236}">
                <a16:creationId xmlns:a16="http://schemas.microsoft.com/office/drawing/2014/main" id="{83D3BA4D-B687-4F4C-AABD-8A1E1C9DC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221163"/>
          <a:ext cx="864076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47" name="公式" r:id="rId7" imgW="2476440" imgH="457200" progId="Equation.3">
                  <p:embed/>
                </p:oleObj>
              </mc:Choice>
              <mc:Fallback>
                <p:oleObj name="公式" r:id="rId7" imgW="247644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221163"/>
                        <a:ext cx="864076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18D4CF0-BFE8-47FF-9B82-0D16DE6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0135-4783-42CF-B0F9-90D09BB53AB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90887" name="AutoShape 7">
            <a:extLst>
              <a:ext uri="{FF2B5EF4-FFF2-40B4-BE49-F238E27FC236}">
                <a16:creationId xmlns:a16="http://schemas.microsoft.com/office/drawing/2014/main" id="{A3989ECB-9404-4DA0-8AC3-E42C16B6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272337" cy="720725"/>
          </a:xfrm>
          <a:prstGeom prst="wedgeRectCallout">
            <a:avLst>
              <a:gd name="adj1" fmla="val 19199"/>
              <a:gd name="adj2" fmla="val -10418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latin typeface="Times New Roman" panose="02020603050405020304" pitchFamily="18" charset="0"/>
              </a:rPr>
              <a:t>共轭酸碱对的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成反比关系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888" name="Text Box 8">
            <a:extLst>
              <a:ext uri="{FF2B5EF4-FFF2-40B4-BE49-F238E27FC236}">
                <a16:creationId xmlns:a16="http://schemas.microsoft.com/office/drawing/2014/main" id="{4CD8D3F0-D793-41EF-9F7D-52F0223E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16338"/>
            <a:ext cx="8496300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通常把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= 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600" b="1">
                <a:latin typeface="Times New Roman" panose="02020603050405020304" pitchFamily="18" charset="0"/>
              </a:rPr>
              <a:t>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7</a:t>
            </a:r>
            <a:r>
              <a:rPr kumimoji="1" lang="zh-CN" altLang="en-US" sz="3600" b="1">
                <a:latin typeface="Times New Roman" panose="02020603050405020304" pitchFamily="18" charset="0"/>
              </a:rPr>
              <a:t>的酸称为弱酸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&lt; 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7</a:t>
            </a:r>
            <a:r>
              <a:rPr kumimoji="1" lang="zh-CN" altLang="en-US" sz="3600" b="1">
                <a:latin typeface="Times New Roman" panose="02020603050405020304" pitchFamily="18" charset="0"/>
              </a:rPr>
              <a:t>的酸称为极弱酸。弱碱亦可按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大小进行分类。</a:t>
            </a:r>
          </a:p>
        </p:txBody>
      </p:sp>
      <p:graphicFrame>
        <p:nvGraphicFramePr>
          <p:cNvPr id="890890" name="Object 10">
            <a:extLst>
              <a:ext uri="{FF2B5EF4-FFF2-40B4-BE49-F238E27FC236}">
                <a16:creationId xmlns:a16="http://schemas.microsoft.com/office/drawing/2014/main" id="{F37BAFDE-46CC-4BFA-89B0-8C525792B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8913"/>
          <a:ext cx="59864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92" name="公式" r:id="rId3" imgW="1625400" imgH="241200" progId="Equation.3">
                  <p:embed/>
                </p:oleObj>
              </mc:Choice>
              <mc:Fallback>
                <p:oleObj name="公式" r:id="rId3" imgW="162540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8913"/>
                        <a:ext cx="59864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1" name="Rectangle 11">
            <a:extLst>
              <a:ext uri="{FF2B5EF4-FFF2-40B4-BE49-F238E27FC236}">
                <a16:creationId xmlns:a16="http://schemas.microsoft.com/office/drawing/2014/main" id="{F07FB4AC-5E33-41C4-A21D-860850CA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79216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酸越强</a:t>
            </a:r>
            <a:r>
              <a:rPr lang="zh-CN" altLang="en-US" sz="4000" b="1">
                <a:solidFill>
                  <a:schemeClr val="tx2"/>
                </a:solidFill>
                <a:sym typeface="Symbol" panose="05050102010706020507" pitchFamily="18" charset="2"/>
              </a:rPr>
              <a:t></a:t>
            </a:r>
            <a:r>
              <a:rPr lang="zh-CN" altLang="en-US" sz="4000" b="1">
                <a:solidFill>
                  <a:schemeClr val="tx2"/>
                </a:solidFill>
              </a:rPr>
              <a:t>，</a:t>
            </a:r>
            <a:r>
              <a:rPr lang="zh-CN" altLang="en-US" sz="4000" b="1">
                <a:solidFill>
                  <a:srgbClr val="FF0000"/>
                </a:solidFill>
              </a:rPr>
              <a:t>它的共轭碱越弱</a:t>
            </a:r>
            <a:r>
              <a:rPr lang="zh-CN" altLang="en-US" sz="4000" b="1">
                <a:solidFill>
                  <a:srgbClr val="FF0000"/>
                </a:solidFill>
                <a:sym typeface="Symbol" panose="05050102010706020507" pitchFamily="18" charset="2"/>
              </a:rPr>
              <a:t></a:t>
            </a:r>
            <a:r>
              <a:rPr lang="en-US" altLang="zh-CN" sz="4000" b="1">
                <a:solidFill>
                  <a:schemeClr val="tx2"/>
                </a:solidFill>
              </a:rPr>
              <a:t>;</a:t>
            </a:r>
          </a:p>
          <a:p>
            <a:pPr>
              <a:spcBef>
                <a:spcPct val="3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碱越强</a:t>
            </a:r>
            <a:r>
              <a:rPr lang="zh-CN" altLang="en-US" sz="4000" b="1">
                <a:sym typeface="Symbol" panose="05050102010706020507" pitchFamily="18" charset="2"/>
              </a:rPr>
              <a:t></a:t>
            </a:r>
            <a:r>
              <a:rPr lang="zh-CN" altLang="en-US" sz="4000" b="1">
                <a:solidFill>
                  <a:schemeClr val="tx2"/>
                </a:solidFill>
              </a:rPr>
              <a:t> ，</a:t>
            </a:r>
            <a:r>
              <a:rPr lang="zh-CN" altLang="en-US" sz="4000" b="1">
                <a:solidFill>
                  <a:srgbClr val="FF0000"/>
                </a:solidFill>
              </a:rPr>
              <a:t>它的共轭酸越弱</a:t>
            </a:r>
            <a:r>
              <a:rPr lang="zh-CN" altLang="en-US" sz="4000" b="1">
                <a:solidFill>
                  <a:srgbClr val="FF0000"/>
                </a:solidFill>
                <a:sym typeface="Symbol" panose="05050102010706020507" pitchFamily="18" charset="2"/>
              </a:rPr>
              <a:t> </a:t>
            </a:r>
            <a:r>
              <a:rPr lang="zh-CN" altLang="en-US" sz="4000" b="1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7" grpId="0" animBg="1"/>
      <p:bldP spid="890888" grpId="0" autoUpdateAnimBg="0"/>
      <p:bldP spid="8908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243995A-9B70-4621-90D8-8B608C26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3EA5-1BD8-4AD7-BE5C-9A5C11EC69A0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919554" name="Picture 2">
            <a:extLst>
              <a:ext uri="{FF2B5EF4-FFF2-40B4-BE49-F238E27FC236}">
                <a16:creationId xmlns:a16="http://schemas.microsoft.com/office/drawing/2014/main" id="{CF6F0A1E-6481-458B-919B-F71977A6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97425"/>
            <a:ext cx="5653087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9555" name="Picture 3">
            <a:extLst>
              <a:ext uri="{FF2B5EF4-FFF2-40B4-BE49-F238E27FC236}">
                <a16:creationId xmlns:a16="http://schemas.microsoft.com/office/drawing/2014/main" id="{E60D9B3F-42D8-4939-BE77-F8854B95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1438"/>
            <a:ext cx="6015038" cy="674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3B7C697A-327E-44C2-AF1D-C3FF80D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3AC7-693F-4AF2-8742-9C76D8BD8CD5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25B4931-8D80-485D-99A0-59985ED3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8913"/>
            <a:ext cx="506095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607923A1-488F-4A83-B98A-29FF3C21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213100"/>
            <a:ext cx="8208963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0" name="Text Box 12">
            <a:extLst>
              <a:ext uri="{FF2B5EF4-FFF2-40B4-BE49-F238E27FC236}">
                <a16:creationId xmlns:a16="http://schemas.microsoft.com/office/drawing/2014/main" id="{F7750F62-3C3C-4EB4-AB2A-EDF2F3C6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苹果酸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366C0963-A273-41CC-A8AC-2B1BCBB9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229225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抗坏血酸</a:t>
            </a:r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BCC3E7B1-CB0A-4023-8DDB-2D66F1464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868863"/>
            <a:ext cx="3095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2C8244E3-BA6E-4BBF-B694-AB89E7097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5300663"/>
            <a:ext cx="3095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2FF1C123-D7C0-45C8-8535-DD9FBE9C2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300663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052690EF-BBDF-4768-8A13-437659C1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7050" y="5300663"/>
            <a:ext cx="16557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20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344D5D1-88D8-427B-88A7-69D40F2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4D35-CDBB-4F1C-ACE6-A16D6177717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20578" name="Text Box 2">
            <a:extLst>
              <a:ext uri="{FF2B5EF4-FFF2-40B4-BE49-F238E27FC236}">
                <a16:creationId xmlns:a16="http://schemas.microsoft.com/office/drawing/2014/main" id="{B78D617F-F6FD-47B5-BA94-6262B5FA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569325" cy="33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根据酸碱质子理论，</a:t>
            </a:r>
            <a:r>
              <a:rPr lang="zh-CN" altLang="en-US" sz="40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在水中能大量存在的最强的质子酸是 </a:t>
            </a:r>
            <a:r>
              <a:rPr lang="en-US" altLang="zh-CN" sz="40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4000" b="1" baseline="-2500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4000" b="1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4000" b="1" baseline="30000">
                <a:solidFill>
                  <a:srgbClr val="D60093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1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同理，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在水中能大量存在的最强的质子碱是 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5A34ED-97C2-41F1-A45B-EC768A24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FA8-3101-4CC9-AAB8-CF6FA8948BE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62AAC06B-668F-475F-9911-65F128F0F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20447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sz="4000" b="1">
                <a:solidFill>
                  <a:srgbClr val="0000FF"/>
                </a:solidFill>
              </a:rPr>
              <a:t>水的离子积常数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4000" b="1">
                <a:solidFill>
                  <a:srgbClr val="0000FF"/>
                </a:solidFill>
              </a:rPr>
              <a:t>溶液的</a:t>
            </a:r>
            <a:r>
              <a:rPr lang="en-US" altLang="zh-CN" sz="4000" b="1">
                <a:solidFill>
                  <a:srgbClr val="0000FF"/>
                </a:solidFill>
              </a:rPr>
              <a:t>pH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4000" b="1">
                <a:solidFill>
                  <a:srgbClr val="0000FF"/>
                </a:solidFill>
              </a:rPr>
              <a:t>酸碱指示剂</a:t>
            </a:r>
          </a:p>
        </p:txBody>
      </p:sp>
      <p:sp>
        <p:nvSpPr>
          <p:cNvPr id="925700" name="Rectangle 4">
            <a:extLst>
              <a:ext uri="{FF2B5EF4-FFF2-40B4-BE49-F238E27FC236}">
                <a16:creationId xmlns:a16="http://schemas.microsoft.com/office/drawing/2014/main" id="{BCB83E56-E5B7-4D14-8949-2063869C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5924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Times New Roman" panose="02020603050405020304" pitchFamily="18" charset="0"/>
              </a:rPr>
              <a:t>3.2.3 </a:t>
            </a:r>
            <a:r>
              <a:rPr lang="zh-CN" altLang="en-US" sz="4400" b="1">
                <a:latin typeface="Times New Roman" panose="02020603050405020304" pitchFamily="18" charset="0"/>
              </a:rPr>
              <a:t>水的自偶电离平衡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8E80F8F-96F0-429E-BEBE-C8C4A170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6D66-0E2E-41E9-AE50-E86C81195E9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E6A202F9-754D-45CD-80F4-8C0DAB2DC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34400" cy="3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水的离子积常数</a:t>
            </a:r>
          </a:p>
          <a:p>
            <a:pPr>
              <a:spcBef>
                <a:spcPct val="3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        纯水有微弱的导电能力，说明水分子能够电离：</a:t>
            </a:r>
          </a:p>
          <a:p>
            <a:pPr>
              <a:spcBef>
                <a:spcPct val="3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H</a:t>
            </a:r>
            <a:r>
              <a:rPr kumimoji="1" lang="en-US" altLang="zh-CN" sz="40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</a:rPr>
              <a:t>O +H</a:t>
            </a:r>
            <a:r>
              <a:rPr kumimoji="1" lang="en-US" altLang="zh-CN" sz="40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</a:rPr>
              <a:t>O           H</a:t>
            </a:r>
            <a:r>
              <a:rPr kumimoji="1" lang="en-US" altLang="zh-CN" sz="4000" b="1" baseline="-30000">
                <a:latin typeface="Times New Roman" panose="02020603050405020304" pitchFamily="18" charset="0"/>
              </a:rPr>
              <a:t>3</a:t>
            </a:r>
            <a:r>
              <a:rPr kumimoji="1" lang="en-US" altLang="zh-CN" sz="4000" b="1">
                <a:latin typeface="Times New Roman" panose="02020603050405020304" pitchFamily="18" charset="0"/>
              </a:rPr>
              <a:t>O</a:t>
            </a:r>
            <a:r>
              <a:rPr kumimoji="1" lang="en-US" altLang="zh-CN" sz="4000" b="1" baseline="30000">
                <a:latin typeface="Times New Roman" panose="02020603050405020304" pitchFamily="18" charset="0"/>
              </a:rPr>
              <a:t>+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+ OH</a:t>
            </a:r>
            <a:r>
              <a:rPr kumimoji="1"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kumimoji="1" lang="en-US" altLang="zh-CN" sz="4000" b="1" baseline="3000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简写为：</a:t>
            </a:r>
            <a:r>
              <a:rPr kumimoji="1" lang="en-US" altLang="zh-CN" sz="4000" b="1">
                <a:latin typeface="Times New Roman" panose="02020603050405020304" pitchFamily="18" charset="0"/>
              </a:rPr>
              <a:t>H</a:t>
            </a:r>
            <a:r>
              <a:rPr kumimoji="1" lang="en-US" altLang="zh-CN" sz="40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</a:rPr>
              <a:t>O             H</a:t>
            </a:r>
            <a:r>
              <a:rPr kumimoji="1" lang="en-US" altLang="zh-CN" sz="4000" b="1" baseline="30000">
                <a:latin typeface="Times New Roman" panose="02020603050405020304" pitchFamily="18" charset="0"/>
              </a:rPr>
              <a:t>+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+ OH</a:t>
            </a:r>
            <a:r>
              <a:rPr kumimoji="1"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</p:txBody>
      </p:sp>
      <p:graphicFrame>
        <p:nvGraphicFramePr>
          <p:cNvPr id="926724" name="Object 4">
            <a:extLst>
              <a:ext uri="{FF2B5EF4-FFF2-40B4-BE49-F238E27FC236}">
                <a16:creationId xmlns:a16="http://schemas.microsoft.com/office/drawing/2014/main" id="{BB2C6034-6242-40A9-8C0C-946F7AFEC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420938"/>
          <a:ext cx="10429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30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420938"/>
                        <a:ext cx="10429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5" name="Object 5">
            <a:extLst>
              <a:ext uri="{FF2B5EF4-FFF2-40B4-BE49-F238E27FC236}">
                <a16:creationId xmlns:a16="http://schemas.microsoft.com/office/drawing/2014/main" id="{EA780638-9974-4314-B3D0-B0C4BAC01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213100"/>
          <a:ext cx="10429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31" r:id="rId5" imgW="897844" imgH="463568" progId="ISISServer">
                  <p:embed/>
                </p:oleObj>
              </mc:Choice>
              <mc:Fallback>
                <p:oleObj r:id="rId5" imgW="897844" imgH="463568" progId="ISISServer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13100"/>
                        <a:ext cx="1042987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26" name="AutoShape 6">
            <a:extLst>
              <a:ext uri="{FF2B5EF4-FFF2-40B4-BE49-F238E27FC236}">
                <a16:creationId xmlns:a16="http://schemas.microsoft.com/office/drawing/2014/main" id="{FED9B2CA-1EC0-45D4-8F05-202DDD07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773238"/>
            <a:ext cx="3241675" cy="576262"/>
          </a:xfrm>
          <a:prstGeom prst="wedgeRectCallout">
            <a:avLst>
              <a:gd name="adj1" fmla="val -29042"/>
              <a:gd name="adj2" fmla="val 71486"/>
            </a:avLst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溶剂的自耦电离</a:t>
            </a:r>
          </a:p>
        </p:txBody>
      </p:sp>
      <p:sp>
        <p:nvSpPr>
          <p:cNvPr id="926727" name="Rectangle 7">
            <a:extLst>
              <a:ext uri="{FF2B5EF4-FFF2-40B4-BE49-F238E27FC236}">
                <a16:creationId xmlns:a16="http://schemas.microsoft.com/office/drawing/2014/main" id="{E2FD6772-F31E-4C41-9033-E16B856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05263"/>
            <a:ext cx="86423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en-US" altLang="zh-CN" sz="4000" b="1" i="1">
                <a:latin typeface="Times New Roman" panose="02020603050405020304" pitchFamily="18" charset="0"/>
              </a:rPr>
              <a:t>K</a:t>
            </a:r>
            <a:r>
              <a:rPr lang="en-US" altLang="zh-CN" sz="4000" b="1" baseline="-30000">
                <a:latin typeface="Times New Roman" panose="02020603050405020304" pitchFamily="18" charset="0"/>
              </a:rPr>
              <a:t>w</a:t>
            </a:r>
            <a:r>
              <a:rPr lang="en-US" altLang="zh-CN" sz="4000" b="1" baseline="30000">
                <a:latin typeface="Arial Unicode MS" pitchFamily="34" charset="-122"/>
                <a:ea typeface="Arial Unicode MS" pitchFamily="34" charset="-122"/>
              </a:rPr>
              <a:t>Ɵ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</a:rPr>
              <a:t>= [H</a:t>
            </a:r>
            <a:r>
              <a:rPr lang="en-US" altLang="zh-CN" sz="40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4000" b="1">
                <a:latin typeface="Times New Roman" panose="02020603050405020304" pitchFamily="18" charset="0"/>
              </a:rPr>
              <a:t>][OH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4000" b="1">
                <a:latin typeface="Times New Roman" panose="02020603050405020304" pitchFamily="18" charset="0"/>
              </a:rPr>
              <a:t>] = 1.0×10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4000" b="1" baseline="30000">
                <a:latin typeface="Times New Roman" panose="02020603050405020304" pitchFamily="18" charset="0"/>
              </a:rPr>
              <a:t>14  </a:t>
            </a:r>
            <a:r>
              <a:rPr lang="en-US" altLang="zh-CN" sz="4000" b="1">
                <a:latin typeface="Times New Roman" panose="02020603050405020304" pitchFamily="18" charset="0"/>
              </a:rPr>
              <a:t>(298 K)</a:t>
            </a:r>
          </a:p>
          <a:p>
            <a:pPr algn="just"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                                                  </a:t>
            </a:r>
          </a:p>
        </p:txBody>
      </p:sp>
      <p:sp>
        <p:nvSpPr>
          <p:cNvPr id="926728" name="AutoShape 8">
            <a:extLst>
              <a:ext uri="{FF2B5EF4-FFF2-40B4-BE49-F238E27FC236}">
                <a16:creationId xmlns:a16="http://schemas.microsoft.com/office/drawing/2014/main" id="{6B09EF93-04FC-44DD-A6CA-E05B10FA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4763"/>
            <a:ext cx="1584325" cy="1081087"/>
          </a:xfrm>
          <a:prstGeom prst="wedgeRoundRectCallout">
            <a:avLst>
              <a:gd name="adj1" fmla="val -17032"/>
              <a:gd name="adj2" fmla="val -8421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水的</a:t>
            </a:r>
          </a:p>
          <a:p>
            <a:pPr algn="ctr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离子积</a:t>
            </a:r>
          </a:p>
        </p:txBody>
      </p:sp>
      <p:sp>
        <p:nvSpPr>
          <p:cNvPr id="926729" name="Text Box 9">
            <a:extLst>
              <a:ext uri="{FF2B5EF4-FFF2-40B4-BE49-F238E27FC236}">
                <a16:creationId xmlns:a16="http://schemas.microsoft.com/office/drawing/2014/main" id="{3AC76C8D-6A4E-4295-A61F-CCCA5C77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97425"/>
            <a:ext cx="61928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3600" b="1" baseline="30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的意义是：一定温度时，水溶液中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[H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[ OH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之积为一常数。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6" grpId="0" animBg="1"/>
      <p:bldP spid="926727" grpId="0" uiExpand="1" build="p" autoUpdateAnimBg="0"/>
      <p:bldP spid="926728" grpId="0" animBg="1" autoUpdateAnimBg="0"/>
      <p:bldP spid="9267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495E0128-9E6E-422D-A5C6-8C1ECEAC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FF26-E75D-4BB5-BEFF-025CD230B8AC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928770" name="Group 2">
            <a:extLst>
              <a:ext uri="{FF2B5EF4-FFF2-40B4-BE49-F238E27FC236}">
                <a16:creationId xmlns:a16="http://schemas.microsoft.com/office/drawing/2014/main" id="{6E9CC4B2-18A6-4E30-AE41-32C1E1B53226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30588"/>
            <a:ext cx="8856662" cy="2735262"/>
            <a:chOff x="-3" y="535"/>
            <a:chExt cx="5476" cy="1596"/>
          </a:xfrm>
        </p:grpSpPr>
        <p:grpSp>
          <p:nvGrpSpPr>
            <p:cNvPr id="928771" name="Group 3">
              <a:extLst>
                <a:ext uri="{FF2B5EF4-FFF2-40B4-BE49-F238E27FC236}">
                  <a16:creationId xmlns:a16="http://schemas.microsoft.com/office/drawing/2014/main" id="{7312C4A5-22CC-48A1-BDFB-B0573AF5A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38"/>
              <a:ext cx="5470" cy="1590"/>
              <a:chOff x="0" y="538"/>
              <a:chExt cx="5470" cy="1590"/>
            </a:xfrm>
          </p:grpSpPr>
          <p:grpSp>
            <p:nvGrpSpPr>
              <p:cNvPr id="928772" name="Group 4">
                <a:extLst>
                  <a:ext uri="{FF2B5EF4-FFF2-40B4-BE49-F238E27FC236}">
                    <a16:creationId xmlns:a16="http://schemas.microsoft.com/office/drawing/2014/main" id="{B50EE076-5262-4069-AC54-029FD4595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38"/>
                <a:ext cx="5470" cy="514"/>
                <a:chOff x="0" y="538"/>
                <a:chExt cx="5470" cy="514"/>
              </a:xfrm>
            </p:grpSpPr>
            <p:sp>
              <p:nvSpPr>
                <p:cNvPr id="928773" name="Rectangle 5">
                  <a:extLst>
                    <a:ext uri="{FF2B5EF4-FFF2-40B4-BE49-F238E27FC236}">
                      <a16:creationId xmlns:a16="http://schemas.microsoft.com/office/drawing/2014/main" id="{0A048DE2-87E5-4D2E-92E2-A2B349A805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" y="550"/>
                  <a:ext cx="5446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4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温度升高时，</a:t>
                  </a:r>
                  <a:r>
                    <a:rPr kumimoji="1" lang="en-US" altLang="zh-CN" sz="4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kumimoji="1" lang="en-US" altLang="zh-CN" sz="40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40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Arial Unicode MS" pitchFamily="34" charset="-122"/>
                      <a:sym typeface="Symbol" panose="05050102010706020507" pitchFamily="18" charset="2"/>
                    </a:rPr>
                    <a:t>Ɵ</a:t>
                  </a:r>
                  <a:r>
                    <a:rPr kumimoji="1" lang="en-US" altLang="zh-CN" sz="40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zh-CN" altLang="en-US" sz="40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值变大。</a:t>
                  </a:r>
                  <a:endParaRPr kumimoji="1" lang="zh-CN" altLang="en-US" sz="4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74" name="Rectangle 6">
                  <a:extLst>
                    <a:ext uri="{FF2B5EF4-FFF2-40B4-BE49-F238E27FC236}">
                      <a16:creationId xmlns:a16="http://schemas.microsoft.com/office/drawing/2014/main" id="{B18F7E68-A6AF-4334-8338-48ACB89B3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38"/>
                  <a:ext cx="5470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75" name="Group 7">
                <a:extLst>
                  <a:ext uri="{FF2B5EF4-FFF2-40B4-BE49-F238E27FC236}">
                    <a16:creationId xmlns:a16="http://schemas.microsoft.com/office/drawing/2014/main" id="{FDFFA64F-4DA0-4469-8A80-D00C901B4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76"/>
                <a:ext cx="1319" cy="514"/>
                <a:chOff x="0" y="1076"/>
                <a:chExt cx="1319" cy="514"/>
              </a:xfrm>
            </p:grpSpPr>
            <p:sp>
              <p:nvSpPr>
                <p:cNvPr id="928776" name="Rectangle 8">
                  <a:extLst>
                    <a:ext uri="{FF2B5EF4-FFF2-40B4-BE49-F238E27FC236}">
                      <a16:creationId xmlns:a16="http://schemas.microsoft.com/office/drawing/2014/main" id="{0D459A87-5ADB-422C-AC52-C5C3E1DBB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" y="1088"/>
                  <a:ext cx="1295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zh-CN" altLang="en-US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温度</a:t>
                  </a:r>
                  <a:r>
                    <a:rPr kumimoji="1" lang="zh-CN" altLang="en-US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 K</a:t>
                  </a:r>
                  <a:endParaRPr kumimoji="1"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77" name="Rectangle 9">
                  <a:extLst>
                    <a:ext uri="{FF2B5EF4-FFF2-40B4-BE49-F238E27FC236}">
                      <a16:creationId xmlns:a16="http://schemas.microsoft.com/office/drawing/2014/main" id="{0A5B14C4-A1EB-4021-8C77-2DA09DF11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076"/>
                  <a:ext cx="1319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78" name="Group 10">
                <a:extLst>
                  <a:ext uri="{FF2B5EF4-FFF2-40B4-BE49-F238E27FC236}">
                    <a16:creationId xmlns:a16="http://schemas.microsoft.com/office/drawing/2014/main" id="{CCC7227D-1F09-4644-AE93-5DED61CC9B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076"/>
                <a:ext cx="1513" cy="514"/>
                <a:chOff x="1319" y="1076"/>
                <a:chExt cx="1513" cy="514"/>
              </a:xfrm>
            </p:grpSpPr>
            <p:sp>
              <p:nvSpPr>
                <p:cNvPr id="928779" name="Rectangle 11">
                  <a:extLst>
                    <a:ext uri="{FF2B5EF4-FFF2-40B4-BE49-F238E27FC236}">
                      <a16:creationId xmlns:a16="http://schemas.microsoft.com/office/drawing/2014/main" id="{1683F2B8-1A90-4D02-9018-331B9C6F1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" y="1088"/>
                  <a:ext cx="1489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273</a:t>
                  </a:r>
                  <a:endParaRPr kumimoji="1"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80" name="Rectangle 12">
                  <a:extLst>
                    <a:ext uri="{FF2B5EF4-FFF2-40B4-BE49-F238E27FC236}">
                      <a16:creationId xmlns:a16="http://schemas.microsoft.com/office/drawing/2014/main" id="{505665F2-FBDF-4637-82C1-1CDB3EA25E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9" y="1076"/>
                  <a:ext cx="1513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81" name="Group 13">
                <a:extLst>
                  <a:ext uri="{FF2B5EF4-FFF2-40B4-BE49-F238E27FC236}">
                    <a16:creationId xmlns:a16="http://schemas.microsoft.com/office/drawing/2014/main" id="{C9C164E3-70C6-44EF-8283-A84D8C8B74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076"/>
                <a:ext cx="1358" cy="514"/>
                <a:chOff x="2832" y="1076"/>
                <a:chExt cx="1358" cy="514"/>
              </a:xfrm>
            </p:grpSpPr>
            <p:sp>
              <p:nvSpPr>
                <p:cNvPr id="928782" name="Rectangle 14">
                  <a:extLst>
                    <a:ext uri="{FF2B5EF4-FFF2-40B4-BE49-F238E27FC236}">
                      <a16:creationId xmlns:a16="http://schemas.microsoft.com/office/drawing/2014/main" id="{4668852E-5352-4B9B-AF0F-2F244A7DD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4" y="1088"/>
                  <a:ext cx="1334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298</a:t>
                  </a:r>
                  <a:endParaRPr kumimoji="1"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83" name="Rectangle 15">
                  <a:extLst>
                    <a:ext uri="{FF2B5EF4-FFF2-40B4-BE49-F238E27FC236}">
                      <a16:creationId xmlns:a16="http://schemas.microsoft.com/office/drawing/2014/main" id="{6A8DB72B-AD5F-4DD7-8A9B-8C4E1BB67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076"/>
                  <a:ext cx="1358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84" name="Group 16">
                <a:extLst>
                  <a:ext uri="{FF2B5EF4-FFF2-40B4-BE49-F238E27FC236}">
                    <a16:creationId xmlns:a16="http://schemas.microsoft.com/office/drawing/2014/main" id="{C127C007-3BFA-43A1-9896-A629EB341E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0" y="1076"/>
                <a:ext cx="1280" cy="514"/>
                <a:chOff x="4190" y="1076"/>
                <a:chExt cx="1280" cy="514"/>
              </a:xfrm>
            </p:grpSpPr>
            <p:sp>
              <p:nvSpPr>
                <p:cNvPr id="928785" name="Rectangle 17">
                  <a:extLst>
                    <a:ext uri="{FF2B5EF4-FFF2-40B4-BE49-F238E27FC236}">
                      <a16:creationId xmlns:a16="http://schemas.microsoft.com/office/drawing/2014/main" id="{2CBC4E59-45E2-48E2-A679-F8D431E0E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1088"/>
                  <a:ext cx="1256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373</a:t>
                  </a:r>
                  <a:endParaRPr kumimoji="1"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86" name="Rectangle 18">
                  <a:extLst>
                    <a:ext uri="{FF2B5EF4-FFF2-40B4-BE49-F238E27FC236}">
                      <a16:creationId xmlns:a16="http://schemas.microsoft.com/office/drawing/2014/main" id="{AC33CAD8-85C3-410C-B606-523965A92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0" y="1076"/>
                  <a:ext cx="1280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87" name="Group 19">
                <a:extLst>
                  <a:ext uri="{FF2B5EF4-FFF2-40B4-BE49-F238E27FC236}">
                    <a16:creationId xmlns:a16="http://schemas.microsoft.com/office/drawing/2014/main" id="{B53D842C-F270-4757-8017-00234D114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14"/>
                <a:ext cx="1319" cy="514"/>
                <a:chOff x="0" y="1614"/>
                <a:chExt cx="1319" cy="514"/>
              </a:xfrm>
            </p:grpSpPr>
            <p:sp>
              <p:nvSpPr>
                <p:cNvPr id="928788" name="Rectangle 20">
                  <a:extLst>
                    <a:ext uri="{FF2B5EF4-FFF2-40B4-BE49-F238E27FC236}">
                      <a16:creationId xmlns:a16="http://schemas.microsoft.com/office/drawing/2014/main" id="{C035B31C-B491-44C6-B38E-996F32D3C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" y="1626"/>
                  <a:ext cx="1295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kumimoji="1" lang="en-US" altLang="zh-CN" sz="3600" b="1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Arial Unicode MS" pitchFamily="34" charset="-122"/>
                      <a:sym typeface="Symbol" panose="05050102010706020507" pitchFamily="18" charset="2"/>
                    </a:rPr>
                    <a:t>Ɵ</a:t>
                  </a:r>
                  <a:endParaRPr kumimoji="1" lang="en-US" altLang="en-US" sz="3600">
                    <a:latin typeface="Times New Roman" panose="02020603050405020304" pitchFamily="18" charset="0"/>
                    <a:ea typeface="Arial Unicode MS" pitchFamily="34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928789" name="Rectangle 21">
                  <a:extLst>
                    <a:ext uri="{FF2B5EF4-FFF2-40B4-BE49-F238E27FC236}">
                      <a16:creationId xmlns:a16="http://schemas.microsoft.com/office/drawing/2014/main" id="{0B39740D-BAFE-4B95-BBBB-F83943CE4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14"/>
                  <a:ext cx="1319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90" name="Group 22">
                <a:extLst>
                  <a:ext uri="{FF2B5EF4-FFF2-40B4-BE49-F238E27FC236}">
                    <a16:creationId xmlns:a16="http://schemas.microsoft.com/office/drawing/2014/main" id="{F56E7934-9700-4FD6-A72C-209BCC4CC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" y="1614"/>
                <a:ext cx="1513" cy="514"/>
                <a:chOff x="1319" y="1614"/>
                <a:chExt cx="1513" cy="514"/>
              </a:xfrm>
            </p:grpSpPr>
            <p:sp>
              <p:nvSpPr>
                <p:cNvPr id="928791" name="Rectangle 23">
                  <a:extLst>
                    <a:ext uri="{FF2B5EF4-FFF2-40B4-BE49-F238E27FC236}">
                      <a16:creationId xmlns:a16="http://schemas.microsoft.com/office/drawing/2014/main" id="{2D37473D-0CA4-4B19-B235-5ABFABA1E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1" y="1626"/>
                  <a:ext cx="1489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CC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0.12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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–14</a:t>
                  </a:r>
                  <a:endParaRPr kumimoji="1" lang="en-US" altLang="zh-CN" sz="3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8792" name="Rectangle 24">
                  <a:extLst>
                    <a:ext uri="{FF2B5EF4-FFF2-40B4-BE49-F238E27FC236}">
                      <a16:creationId xmlns:a16="http://schemas.microsoft.com/office/drawing/2014/main" id="{9F4E6881-89B0-4351-A668-6288A507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9" y="1614"/>
                  <a:ext cx="1513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93" name="Group 25">
                <a:extLst>
                  <a:ext uri="{FF2B5EF4-FFF2-40B4-BE49-F238E27FC236}">
                    <a16:creationId xmlns:a16="http://schemas.microsoft.com/office/drawing/2014/main" id="{A17987E4-CC77-4B70-B436-C814B787A3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614"/>
                <a:ext cx="1358" cy="514"/>
                <a:chOff x="2832" y="1614"/>
                <a:chExt cx="1358" cy="514"/>
              </a:xfrm>
            </p:grpSpPr>
            <p:sp>
              <p:nvSpPr>
                <p:cNvPr id="928794" name="Rectangle 26">
                  <a:extLst>
                    <a:ext uri="{FF2B5EF4-FFF2-40B4-BE49-F238E27FC236}">
                      <a16:creationId xmlns:a16="http://schemas.microsoft.com/office/drawing/2014/main" id="{D21980BB-B5BC-4B06-A189-E6F530FBF5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4" y="1626"/>
                  <a:ext cx="1334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CC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1.0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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–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</a:p>
              </p:txBody>
            </p:sp>
            <p:sp>
              <p:nvSpPr>
                <p:cNvPr id="928795" name="Rectangle 27">
                  <a:extLst>
                    <a:ext uri="{FF2B5EF4-FFF2-40B4-BE49-F238E27FC236}">
                      <a16:creationId xmlns:a16="http://schemas.microsoft.com/office/drawing/2014/main" id="{21B7E291-AF39-4384-9F96-1FC975F13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614"/>
                  <a:ext cx="1358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8796" name="Group 28">
                <a:extLst>
                  <a:ext uri="{FF2B5EF4-FFF2-40B4-BE49-F238E27FC236}">
                    <a16:creationId xmlns:a16="http://schemas.microsoft.com/office/drawing/2014/main" id="{12D99361-D6C0-4572-B7D5-CCC7B9E7B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0" y="1614"/>
                <a:ext cx="1280" cy="514"/>
                <a:chOff x="4190" y="1614"/>
                <a:chExt cx="1280" cy="514"/>
              </a:xfrm>
            </p:grpSpPr>
            <p:sp>
              <p:nvSpPr>
                <p:cNvPr id="928797" name="Rectangle 29">
                  <a:extLst>
                    <a:ext uri="{FF2B5EF4-FFF2-40B4-BE49-F238E27FC236}">
                      <a16:creationId xmlns:a16="http://schemas.microsoft.com/office/drawing/2014/main" id="{08D76E26-BBF1-4190-8103-7AD6E8E1A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1626"/>
                  <a:ext cx="1256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r>
                    <a:rPr kumimoji="1" lang="en-US" altLang="zh-CN" sz="3600" b="1">
                      <a:solidFill>
                        <a:srgbClr val="CC0066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54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</a:t>
                  </a:r>
                  <a:r>
                    <a:rPr kumimoji="1" lang="en-US" altLang="zh-CN" sz="3600" b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–</a:t>
                  </a:r>
                  <a:r>
                    <a:rPr kumimoji="1" lang="en-US" altLang="zh-CN" sz="3600" b="1" baseline="300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</a:p>
              </p:txBody>
            </p:sp>
            <p:sp>
              <p:nvSpPr>
                <p:cNvPr id="928798" name="Rectangle 30">
                  <a:extLst>
                    <a:ext uri="{FF2B5EF4-FFF2-40B4-BE49-F238E27FC236}">
                      <a16:creationId xmlns:a16="http://schemas.microsoft.com/office/drawing/2014/main" id="{015F3669-D746-42D3-B578-6DBAE779A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0" y="1614"/>
                  <a:ext cx="1280" cy="51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28799" name="Rectangle 31">
              <a:extLst>
                <a:ext uri="{FF2B5EF4-FFF2-40B4-BE49-F238E27FC236}">
                  <a16:creationId xmlns:a16="http://schemas.microsoft.com/office/drawing/2014/main" id="{945E38E6-541A-4A75-B7FC-E38C18DFD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535"/>
              <a:ext cx="5476" cy="159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8800" name="Rectangle 32">
            <a:extLst>
              <a:ext uri="{FF2B5EF4-FFF2-40B4-BE49-F238E27FC236}">
                <a16:creationId xmlns:a16="http://schemas.microsoft.com/office/drawing/2014/main" id="{0CFD4C68-3AF6-48BE-9D56-2B5036BE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17600"/>
            <a:ext cx="765333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3800" b="1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kumimoji="1" lang="en-US" altLang="zh-CN" sz="3600" b="1">
                <a:latin typeface="Times New Roman" panose="02020603050405020304" pitchFamily="18" charset="0"/>
                <a:sym typeface="Wingdings 3" panose="05040102010807070707" pitchFamily="18" charset="2"/>
              </a:rPr>
              <a:t>⇌</a:t>
            </a:r>
            <a:r>
              <a:rPr kumimoji="1" lang="en-US" altLang="zh-CN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kumimoji="1" lang="en-US" altLang="zh-CN" sz="38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OH</a:t>
            </a:r>
            <a:r>
              <a:rPr kumimoji="1" lang="en-US" altLang="zh-CN" sz="3800" b="1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CN" altLang="en-US" sz="3800" b="1">
                <a:solidFill>
                  <a:srgbClr val="000000"/>
                </a:solidFill>
                <a:latin typeface="Times New Roman" panose="02020603050405020304" pitchFamily="18" charset="0"/>
              </a:rPr>
              <a:t>　</a:t>
            </a:r>
            <a:r>
              <a:rPr kumimoji="1" lang="zh-CN" altLang="en-US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3800" b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3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zh-CN" sz="3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  <a:r>
              <a:rPr kumimoji="1" lang="zh-CN" altLang="en-US" sz="3800" b="1">
                <a:solidFill>
                  <a:srgbClr val="000000"/>
                </a:solidFill>
                <a:latin typeface="Times New Roman" panose="02020603050405020304" pitchFamily="18" charset="0"/>
              </a:rPr>
              <a:t>吸热反应</a:t>
            </a:r>
          </a:p>
        </p:txBody>
      </p:sp>
      <p:sp>
        <p:nvSpPr>
          <p:cNvPr id="928801" name="Text Box 33">
            <a:extLst>
              <a:ext uri="{FF2B5EF4-FFF2-40B4-BE49-F238E27FC236}">
                <a16:creationId xmlns:a16="http://schemas.microsoft.com/office/drawing/2014/main" id="{185DC43A-00FC-4D84-B605-C42EF85A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5040313" cy="8239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i="1">
                <a:latin typeface="Times New Roman" panose="02020603050405020304" pitchFamily="18" charset="0"/>
              </a:rPr>
              <a:t>K</a:t>
            </a:r>
            <a:r>
              <a:rPr lang="en-US" altLang="zh-CN" sz="4800" b="1" baseline="-25000">
                <a:latin typeface="Times New Roman" panose="02020603050405020304" pitchFamily="18" charset="0"/>
              </a:rPr>
              <a:t>w</a:t>
            </a:r>
            <a:r>
              <a:rPr lang="en-US" altLang="zh-CN" sz="48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4800" b="1">
                <a:latin typeface="Times New Roman" panose="02020603050405020304" pitchFamily="18" charset="0"/>
              </a:rPr>
              <a:t>与温度有关 </a:t>
            </a:r>
          </a:p>
        </p:txBody>
      </p:sp>
      <p:sp>
        <p:nvSpPr>
          <p:cNvPr id="928802" name="Rectangle 34">
            <a:extLst>
              <a:ext uri="{FF2B5EF4-FFF2-40B4-BE49-F238E27FC236}">
                <a16:creationId xmlns:a16="http://schemas.microsoft.com/office/drawing/2014/main" id="{A237D4B8-9BC0-4616-92E9-A21CF715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365625"/>
            <a:ext cx="2232025" cy="1800225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8803" name="Object 35">
            <a:extLst>
              <a:ext uri="{FF2B5EF4-FFF2-40B4-BE49-F238E27FC236}">
                <a16:creationId xmlns:a16="http://schemas.microsoft.com/office/drawing/2014/main" id="{C757F94E-811E-412B-BE09-98C636510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1773238"/>
          <a:ext cx="56213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04" name="公式" r:id="rId3" imgW="1562040" imgH="457200" progId="Equation.3">
                  <p:embed/>
                </p:oleObj>
              </mc:Choice>
              <mc:Fallback>
                <p:oleObj name="公式" r:id="rId3" imgW="156204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773238"/>
                        <a:ext cx="5621337" cy="1644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2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BE7A-CA92-4BE5-AAC9-7F70E89A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F2FC-EF24-4068-921A-AF3A8582BD2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A3347F36-87A2-42BE-B819-816D5A81B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642350" cy="403225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溶液的</a:t>
            </a: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</a:rPr>
              <a:t>pH</a:t>
            </a:r>
          </a:p>
          <a:p>
            <a:pPr algn="just"/>
            <a:r>
              <a:rPr lang="en-US" altLang="zh-CN" sz="4400" b="1">
                <a:latin typeface="Times New Roman" panose="02020603050405020304" pitchFamily="18" charset="0"/>
              </a:rPr>
              <a:t>pH</a:t>
            </a:r>
            <a:r>
              <a:rPr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是溶液酸碱性的定量标度。</a:t>
            </a:r>
          </a:p>
          <a:p>
            <a:pPr algn="just"/>
            <a:r>
              <a:rPr lang="zh-CN" altLang="en-US" sz="4400" b="1">
                <a:latin typeface="Times New Roman" panose="02020603050405020304" pitchFamily="18" charset="0"/>
              </a:rPr>
              <a:t>溶液中氢离子浓度的负对数叫做</a:t>
            </a:r>
            <a:r>
              <a:rPr lang="en-US" altLang="zh-CN" sz="4400" b="1">
                <a:latin typeface="Times New Roman" panose="02020603050405020304" pitchFamily="18" charset="0"/>
              </a:rPr>
              <a:t>pH</a:t>
            </a:r>
            <a:r>
              <a:rPr lang="zh-CN" altLang="en-US" sz="4400" b="1">
                <a:latin typeface="Times New Roman" panose="02020603050405020304" pitchFamily="18" charset="0"/>
              </a:rPr>
              <a:t>。</a:t>
            </a:r>
          </a:p>
          <a:p>
            <a:pPr algn="just">
              <a:buFontTx/>
              <a:buNone/>
            </a:pPr>
            <a:r>
              <a:rPr lang="zh-CN" altLang="en-US" sz="4400" b="1">
                <a:latin typeface="Times New Roman" panose="02020603050405020304" pitchFamily="18" charset="0"/>
              </a:rPr>
              <a:t>     </a:t>
            </a:r>
            <a:r>
              <a:rPr lang="en-US" altLang="zh-CN" sz="4400" b="1">
                <a:latin typeface="Times New Roman" panose="02020603050405020304" pitchFamily="18" charset="0"/>
              </a:rPr>
              <a:t>pH = </a:t>
            </a:r>
            <a:r>
              <a:rPr lang="en-US" altLang="zh-CN" sz="4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400" b="1">
                <a:latin typeface="Times New Roman" panose="02020603050405020304" pitchFamily="18" charset="0"/>
              </a:rPr>
              <a:t>lg[H</a:t>
            </a:r>
            <a:r>
              <a:rPr lang="en-US" altLang="zh-CN" sz="44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4400" b="1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77465EF3-9553-47CC-8DBA-0BFF41649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92600"/>
            <a:ext cx="413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>
                <a:latin typeface="Times New Roman" panose="02020603050405020304" pitchFamily="18" charset="0"/>
              </a:rPr>
              <a:t>pOH = </a:t>
            </a:r>
            <a:r>
              <a:rPr lang="en-US" altLang="zh-CN" sz="44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400" b="1">
                <a:latin typeface="Times New Roman" panose="02020603050405020304" pitchFamily="18" charset="0"/>
              </a:rPr>
              <a:t>lg[OH</a:t>
            </a:r>
            <a:r>
              <a:rPr lang="en-US" altLang="zh-CN" sz="4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4400" b="1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29796" name="Text Box 4">
            <a:extLst>
              <a:ext uri="{FF2B5EF4-FFF2-40B4-BE49-F238E27FC236}">
                <a16:creationId xmlns:a16="http://schemas.microsoft.com/office/drawing/2014/main" id="{8597C0C9-A12D-44CA-8B5F-38F36FF3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5125"/>
            <a:ext cx="4140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0033CC"/>
                </a:solidFill>
                <a:latin typeface="Times New Roman" panose="02020603050405020304" pitchFamily="18" charset="0"/>
              </a:rPr>
              <a:t>pH + pOH = 14</a:t>
            </a:r>
            <a:endParaRPr lang="en-US" altLang="zh-CN" sz="4400" b="1">
              <a:solidFill>
                <a:srgbClr val="00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2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 build="p" autoUpdateAnimBg="0"/>
      <p:bldP spid="929795" grpId="0"/>
      <p:bldP spid="92979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337910C-83C5-4645-BA67-724E3535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9AB0-AAF5-44DE-B41A-D91656776E71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930818" name="Picture 2">
            <a:extLst>
              <a:ext uri="{FF2B5EF4-FFF2-40B4-BE49-F238E27FC236}">
                <a16:creationId xmlns:a16="http://schemas.microsoft.com/office/drawing/2014/main" id="{31DEC803-064E-41E2-8EA1-1567B0D1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412875"/>
            <a:ext cx="8997950" cy="276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0819" name="Text Box 3">
            <a:extLst>
              <a:ext uri="{FF2B5EF4-FFF2-40B4-BE49-F238E27FC236}">
                <a16:creationId xmlns:a16="http://schemas.microsoft.com/office/drawing/2014/main" id="{2835F5BF-E2B1-443D-ADA0-804A33ED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92600"/>
            <a:ext cx="8496300" cy="7016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pH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能否 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&lt; 0,  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或 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&gt; 14 ?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</a:rPr>
              <a:t>理论上可以</a:t>
            </a:r>
          </a:p>
        </p:txBody>
      </p:sp>
      <p:sp>
        <p:nvSpPr>
          <p:cNvPr id="930820" name="Rectangle 4">
            <a:extLst>
              <a:ext uri="{FF2B5EF4-FFF2-40B4-BE49-F238E27FC236}">
                <a16:creationId xmlns:a16="http://schemas.microsoft.com/office/drawing/2014/main" id="{9C8388FA-4C71-4D32-9A54-13D34DDB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44450"/>
            <a:ext cx="82089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4000" b="1">
                <a:latin typeface="Times New Roman" panose="02020603050405020304" pitchFamily="18" charset="0"/>
              </a:rPr>
              <a:t>常温下，</a:t>
            </a:r>
          </a:p>
          <a:p>
            <a:pPr algn="just"/>
            <a:r>
              <a:rPr lang="zh-CN" altLang="en-US" sz="4000" b="1">
                <a:latin typeface="Times New Roman" panose="02020603050405020304" pitchFamily="18" charset="0"/>
              </a:rPr>
              <a:t>纯水或中性溶液，</a:t>
            </a:r>
            <a:r>
              <a:rPr lang="en-US" altLang="zh-CN" sz="4000" b="1">
                <a:latin typeface="Times New Roman" panose="02020603050405020304" pitchFamily="18" charset="0"/>
              </a:rPr>
              <a:t>pH = pOH = 7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30821" name="Text Box 5">
            <a:extLst>
              <a:ext uri="{FF2B5EF4-FFF2-40B4-BE49-F238E27FC236}">
                <a16:creationId xmlns:a16="http://schemas.microsoft.com/office/drawing/2014/main" id="{BE887757-FE09-4631-AE06-BF81AF74E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5013325"/>
            <a:ext cx="85677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pH 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标度适用范围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≥ pH  ≥ 14.0</a:t>
            </a:r>
          </a:p>
          <a:p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≥ [ H</a:t>
            </a:r>
            <a:r>
              <a:rPr kumimoji="1"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≥ 1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kumimoji="1"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如超出此适用范围</a:t>
            </a:r>
            <a:r>
              <a:rPr kumimoji="1"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，应使用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kumimoji="1"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(OH</a:t>
            </a:r>
            <a:r>
              <a:rPr kumimoji="1"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animBg="1"/>
      <p:bldP spid="9308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AA447FE-5336-452C-A388-2A4CDD9C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42EE7-D4A3-4E8C-9ECD-933AE89D4B42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931842" name="Picture 2">
            <a:extLst>
              <a:ext uri="{FF2B5EF4-FFF2-40B4-BE49-F238E27FC236}">
                <a16:creationId xmlns:a16="http://schemas.microsoft.com/office/drawing/2014/main" id="{39FA189C-CD02-4E1B-AB8F-7ADB99E5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" b="4109"/>
          <a:stretch>
            <a:fillRect/>
          </a:stretch>
        </p:blipFill>
        <p:spPr bwMode="auto">
          <a:xfrm>
            <a:off x="1765300" y="123825"/>
            <a:ext cx="7237413" cy="663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43" name="Text Box 3">
            <a:extLst>
              <a:ext uri="{FF2B5EF4-FFF2-40B4-BE49-F238E27FC236}">
                <a16:creationId xmlns:a16="http://schemas.microsoft.com/office/drawing/2014/main" id="{BB689AF9-0883-47B8-9699-C03EDDEA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4450"/>
            <a:ext cx="4618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一些“</a:t>
            </a:r>
            <a:r>
              <a:rPr kumimoji="1" lang="zh-CN" altLang="en-US" sz="36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”的</a:t>
            </a:r>
            <a:r>
              <a:rPr kumimoji="1"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kumimoji="1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31844" name="Text Box 4">
            <a:extLst>
              <a:ext uri="{FF2B5EF4-FFF2-40B4-BE49-F238E27FC236}">
                <a16:creationId xmlns:a16="http://schemas.microsoft.com/office/drawing/2014/main" id="{02946BB0-F6BA-4BAF-9F3A-64746284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908050"/>
            <a:ext cx="935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zh-CN" altLang="en-US" sz="2400" b="1">
                <a:solidFill>
                  <a:srgbClr val="0000FF"/>
                </a:solidFill>
              </a:rPr>
              <a:t>胃液）</a:t>
            </a:r>
          </a:p>
        </p:txBody>
      </p:sp>
      <p:sp>
        <p:nvSpPr>
          <p:cNvPr id="931845" name="Text Box 5">
            <a:extLst>
              <a:ext uri="{FF2B5EF4-FFF2-40B4-BE49-F238E27FC236}">
                <a16:creationId xmlns:a16="http://schemas.microsoft.com/office/drawing/2014/main" id="{1C740F60-F73F-4C40-B6B6-DAFA7A97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4166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唾液）</a:t>
            </a:r>
          </a:p>
        </p:txBody>
      </p:sp>
      <p:sp>
        <p:nvSpPr>
          <p:cNvPr id="931846" name="Text Box 6">
            <a:extLst>
              <a:ext uri="{FF2B5EF4-FFF2-40B4-BE49-F238E27FC236}">
                <a16:creationId xmlns:a16="http://schemas.microsoft.com/office/drawing/2014/main" id="{7336B50D-642B-43F2-9F4B-7B8CB894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40703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(NaHCO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4" grpId="0"/>
      <p:bldP spid="931845" grpId="0"/>
      <p:bldP spid="9318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7E8ED47-ABD5-418F-80C4-799A854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394F-A50B-4912-8C02-2CE8B3246EF3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932866" name="Picture 2" descr="C16803">
            <a:extLst>
              <a:ext uri="{FF2B5EF4-FFF2-40B4-BE49-F238E27FC236}">
                <a16:creationId xmlns:a16="http://schemas.microsoft.com/office/drawing/2014/main" id="{CDE69564-3CB7-4D6D-8C9F-55159452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8913"/>
            <a:ext cx="5243513" cy="55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2867" name="Text Box 3">
            <a:extLst>
              <a:ext uri="{FF2B5EF4-FFF2-40B4-BE49-F238E27FC236}">
                <a16:creationId xmlns:a16="http://schemas.microsoft.com/office/drawing/2014/main" id="{4C97CED5-F81E-49FF-987F-C2701B3DE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373688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PB-10</a:t>
            </a:r>
            <a:r>
              <a:rPr lang="zh-CN" altLang="en-US" sz="3200" b="1">
                <a:latin typeface="Times New Roman" panose="02020603050405020304" pitchFamily="18" charset="0"/>
              </a:rPr>
              <a:t>型全自动</a:t>
            </a:r>
            <a:r>
              <a:rPr lang="en-US" altLang="zh-CN" sz="3200" b="1">
                <a:latin typeface="Times New Roman" panose="02020603050405020304" pitchFamily="18" charset="0"/>
              </a:rPr>
              <a:t>pH</a:t>
            </a:r>
            <a:r>
              <a:rPr lang="zh-CN" altLang="en-US" sz="3200" b="1">
                <a:latin typeface="Times New Roman" panose="02020603050405020304" pitchFamily="18" charset="0"/>
              </a:rPr>
              <a:t>计</a:t>
            </a:r>
          </a:p>
        </p:txBody>
      </p:sp>
      <p:sp>
        <p:nvSpPr>
          <p:cNvPr id="932868" name="AutoShape 4">
            <a:extLst>
              <a:ext uri="{FF2B5EF4-FFF2-40B4-BE49-F238E27FC236}">
                <a16:creationId xmlns:a16="http://schemas.microsoft.com/office/drawing/2014/main" id="{6AE49AC8-E65A-4173-BA48-E1746A6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492375"/>
            <a:ext cx="2160588" cy="1801813"/>
          </a:xfrm>
          <a:prstGeom prst="wedgeRectCallout">
            <a:avLst>
              <a:gd name="adj1" fmla="val -70648"/>
              <a:gd name="adj2" fmla="val 172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精密测量水溶液的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5EA4060-7C2E-421B-8F94-12323CE5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96A2-A2DD-4241-B1AB-3852A57F92E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3CCC6B9D-8A64-4E26-87AB-A95A7466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4450"/>
            <a:ext cx="467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酸碱指示剂</a:t>
            </a:r>
          </a:p>
        </p:txBody>
      </p:sp>
      <p:sp>
        <p:nvSpPr>
          <p:cNvPr id="933892" name="Rectangle 4">
            <a:extLst>
              <a:ext uri="{FF2B5EF4-FFF2-40B4-BE49-F238E27FC236}">
                <a16:creationId xmlns:a16="http://schemas.microsoft.com/office/drawing/2014/main" id="{D20E90B2-31DA-409F-B18B-75BB62CEA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569325" cy="641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</a:rPr>
              <a:t>能通过颜色变化指示溶液的酸碱性的物质。 </a:t>
            </a:r>
          </a:p>
        </p:txBody>
      </p:sp>
      <p:pic>
        <p:nvPicPr>
          <p:cNvPr id="933897" name="Picture 9">
            <a:extLst>
              <a:ext uri="{FF2B5EF4-FFF2-40B4-BE49-F238E27FC236}">
                <a16:creationId xmlns:a16="http://schemas.microsoft.com/office/drawing/2014/main" id="{7F3440FD-ECBD-4522-9A9B-CD77E0C9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6327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3898" name="Text Box 10">
            <a:extLst>
              <a:ext uri="{FF2B5EF4-FFF2-40B4-BE49-F238E27FC236}">
                <a16:creationId xmlns:a16="http://schemas.microsoft.com/office/drawing/2014/main" id="{BEC43798-D1FE-4F09-913A-707DF7CB2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51133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pH</a:t>
            </a:r>
            <a:r>
              <a:rPr lang="zh-CN" altLang="en-US" sz="4000" b="1">
                <a:latin typeface="Times New Roman" panose="02020603050405020304" pitchFamily="18" charset="0"/>
              </a:rPr>
              <a:t>试纸在不同的</a:t>
            </a:r>
            <a:r>
              <a:rPr lang="en-US" altLang="zh-CN" sz="4000" b="1">
                <a:latin typeface="Times New Roman" panose="02020603050405020304" pitchFamily="18" charset="0"/>
              </a:rPr>
              <a:t>pH</a:t>
            </a:r>
            <a:r>
              <a:rPr lang="zh-CN" altLang="en-US" sz="4000" b="1">
                <a:latin typeface="Times New Roman" panose="02020603050405020304" pitchFamily="18" charset="0"/>
              </a:rPr>
              <a:t>溶液中显不同的颜色。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933899" name="Picture 11" descr="8bc3a701d900aa32728da567">
            <a:extLst>
              <a:ext uri="{FF2B5EF4-FFF2-40B4-BE49-F238E27FC236}">
                <a16:creationId xmlns:a16="http://schemas.microsoft.com/office/drawing/2014/main" id="{2B123BA8-69D8-4F45-85E6-B94113A0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73463"/>
            <a:ext cx="338455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3902" name="AutoShape 14">
            <a:extLst>
              <a:ext uri="{FF2B5EF4-FFF2-40B4-BE49-F238E27FC236}">
                <a16:creationId xmlns:a16="http://schemas.microsoft.com/office/drawing/2014/main" id="{BAF86139-EE55-438B-AD53-B2E2247A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229225"/>
            <a:ext cx="3024188" cy="1223963"/>
          </a:xfrm>
          <a:prstGeom prst="wedgeRectCallout">
            <a:avLst>
              <a:gd name="adj1" fmla="val 81602"/>
              <a:gd name="adj2" fmla="val -3002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0000FF"/>
                </a:solidFill>
              </a:rPr>
              <a:t>广泛</a:t>
            </a:r>
            <a:r>
              <a:rPr lang="en-US" altLang="zh-CN" sz="3600" b="1">
                <a:solidFill>
                  <a:srgbClr val="0000FF"/>
                </a:solidFill>
              </a:rPr>
              <a:t>pH</a:t>
            </a:r>
            <a:r>
              <a:rPr lang="zh-CN" altLang="en-US" sz="3600" b="1">
                <a:solidFill>
                  <a:srgbClr val="0000FF"/>
                </a:solidFill>
              </a:rPr>
              <a:t>试纸</a:t>
            </a:r>
          </a:p>
          <a:p>
            <a:pPr algn="ctr"/>
            <a:r>
              <a:rPr lang="en-US" altLang="zh-CN" sz="3600" b="1">
                <a:solidFill>
                  <a:srgbClr val="0000FF"/>
                </a:solidFill>
              </a:rPr>
              <a:t>(pH 1.0~14.0)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2" grpId="0" animBg="1"/>
      <p:bldP spid="933898" grpId="0"/>
      <p:bldP spid="9339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7FCEDC3-AC13-4A8A-B255-595B0F35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49E7-F661-4AA2-A4F2-71A480EF3BC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7E64B7D3-520B-4699-9D5B-C51C90E07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446405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zh-CN" altLang="en-US" sz="4000" b="1"/>
              <a:t>应用热力学数据计算解离常数</a:t>
            </a:r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zh-CN" altLang="en-US" sz="4000" b="1"/>
              <a:t>一元弱酸的解离平衡</a:t>
            </a:r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zh-CN" altLang="en-US" sz="4000" b="1"/>
              <a:t>一元弱碱的解离平衡</a:t>
            </a:r>
            <a:endParaRPr lang="zh-CN" altLang="en-US" sz="4000" b="1">
              <a:solidFill>
                <a:srgbClr val="0000FF"/>
              </a:solidFill>
            </a:endParaRPr>
          </a:p>
          <a:p>
            <a:pPr marL="609600" indent="-609600">
              <a:spcBef>
                <a:spcPct val="50000"/>
              </a:spcBef>
              <a:buFontTx/>
              <a:buNone/>
            </a:pPr>
            <a:r>
              <a:rPr lang="en-US" altLang="zh-CN" sz="4000" b="1"/>
              <a:t>4.  </a:t>
            </a:r>
            <a:r>
              <a:rPr lang="zh-CN" altLang="en-US" sz="4000" b="1"/>
              <a:t>多元弱酸的解离平衡</a:t>
            </a:r>
          </a:p>
        </p:txBody>
      </p:sp>
      <p:sp>
        <p:nvSpPr>
          <p:cNvPr id="847876" name="Rectangle 4">
            <a:extLst>
              <a:ext uri="{FF2B5EF4-FFF2-40B4-BE49-F238E27FC236}">
                <a16:creationId xmlns:a16="http://schemas.microsoft.com/office/drawing/2014/main" id="{A5F778D9-5EB2-4E80-98CB-97765D90A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33413"/>
          </a:xfrm>
          <a:noFill/>
          <a:ln/>
        </p:spPr>
        <p:txBody>
          <a:bodyPr/>
          <a:lstStyle/>
          <a:p>
            <a:pPr algn="l">
              <a:spcBef>
                <a:spcPct val="10000"/>
              </a:spcBef>
            </a:pP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3.2.4 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酸和碱的解离平衡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68CD4E7-0EE5-4744-8070-1CEFFE78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3308-9BAF-428E-B470-EF28ECA1336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00770" name="Rectangle 2">
            <a:extLst>
              <a:ext uri="{FF2B5EF4-FFF2-40B4-BE49-F238E27FC236}">
                <a16:creationId xmlns:a16="http://schemas.microsoft.com/office/drawing/2014/main" id="{793744A7-805E-49A1-B8BF-EA1FCF18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5693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42925" indent="-5429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2231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0" lang="en-US" altLang="zh-CN" sz="4000" b="1">
                <a:latin typeface="Arial" panose="020B0604020202020204" pitchFamily="34" charset="0"/>
              </a:rPr>
              <a:t>3.2.1 </a:t>
            </a:r>
            <a:r>
              <a:rPr kumimoji="0" lang="zh-CN" altLang="en-US" sz="4000" b="1">
                <a:latin typeface="Arial" panose="020B0604020202020204" pitchFamily="34" charset="0"/>
              </a:rPr>
              <a:t>酸碱理论的发展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早期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用感观来区分酸和碱。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酸</a:t>
            </a:r>
            <a:r>
              <a:rPr lang="en-US" altLang="zh-CN" sz="3600" b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(acid)</a:t>
            </a:r>
            <a:r>
              <a:rPr lang="en-US" altLang="zh-CN" sz="3600" b="1">
                <a:ea typeface="楷体_GB2312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有酸味，能使石蕊变成红色。</a:t>
            </a:r>
          </a:p>
          <a:p>
            <a:pPr algn="just">
              <a:lnSpc>
                <a:spcPct val="110000"/>
              </a:lnSpc>
            </a:pPr>
            <a:r>
              <a:rPr lang="zh-CN" altLang="en-US" sz="3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 碱</a:t>
            </a:r>
            <a:r>
              <a:rPr lang="en-US" altLang="zh-CN" sz="3600" b="1">
                <a:solidFill>
                  <a:srgbClr val="0033CC"/>
                </a:solidFill>
                <a:ea typeface="楷体_GB2312" pitchFamily="49" charset="-122"/>
              </a:rPr>
              <a:t>(base)</a:t>
            </a:r>
            <a:r>
              <a:rPr lang="en-US" altLang="zh-CN" sz="3600" b="1">
                <a:ea typeface="楷体_GB2312" pitchFamily="49" charset="-122"/>
              </a:rPr>
              <a:t>: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有涩味、滑腻感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使石蕊变成 蓝色。</a:t>
            </a:r>
          </a:p>
        </p:txBody>
      </p:sp>
      <p:sp>
        <p:nvSpPr>
          <p:cNvPr id="800773" name="Rectangle 5">
            <a:extLst>
              <a:ext uri="{FF2B5EF4-FFF2-40B4-BE49-F238E27FC236}">
                <a16:creationId xmlns:a16="http://schemas.microsoft.com/office/drawing/2014/main" id="{6C71715B-92EB-4918-B233-2B9F2051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8424863" cy="311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Char char="•"/>
            </a:pPr>
            <a:r>
              <a:rPr lang="en-US" altLang="zh-CN" sz="3600" b="1">
                <a:ea typeface="楷体_GB2312" pitchFamily="49" charset="-122"/>
              </a:rPr>
              <a:t>18</a:t>
            </a:r>
            <a:r>
              <a:rPr lang="zh-CN" altLang="en-US" sz="3600" b="1">
                <a:ea typeface="楷体_GB2312" pitchFamily="49" charset="-122"/>
              </a:rPr>
              <a:t>世纪</a:t>
            </a:r>
            <a:r>
              <a:rPr lang="en-US" altLang="zh-CN" sz="3600" b="1">
                <a:ea typeface="楷体_GB2312" pitchFamily="49" charset="-122"/>
              </a:rPr>
              <a:t>:  </a:t>
            </a:r>
            <a:r>
              <a:rPr lang="zh-CN" altLang="en-US" sz="3600" b="1">
                <a:ea typeface="楷体_GB2312" pitchFamily="49" charset="-122"/>
              </a:rPr>
              <a:t>酸的组成中都含有氧元素</a:t>
            </a:r>
            <a:r>
              <a:rPr lang="en-US" altLang="zh-CN" sz="3600" b="1">
                <a:ea typeface="楷体_GB2312" pitchFamily="49" charset="-122"/>
              </a:rPr>
              <a:t>---</a:t>
            </a:r>
            <a:r>
              <a:rPr lang="zh-CN" altLang="en-US" sz="3600" b="1">
                <a:ea typeface="楷体_GB2312" pitchFamily="49" charset="-122"/>
              </a:rPr>
              <a:t>拉瓦锡。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altLang="zh-CN" sz="3600" b="1">
                <a:ea typeface="楷体_GB2312" pitchFamily="49" charset="-122"/>
              </a:rPr>
              <a:t>19</a:t>
            </a:r>
            <a:r>
              <a:rPr lang="zh-CN" altLang="en-US" sz="3600" b="1">
                <a:ea typeface="楷体_GB2312" pitchFamily="49" charset="-122"/>
              </a:rPr>
              <a:t>世纪初</a:t>
            </a:r>
            <a:r>
              <a:rPr lang="en-US" altLang="zh-CN" sz="3600" b="1">
                <a:ea typeface="楷体_GB2312" pitchFamily="49" charset="-122"/>
              </a:rPr>
              <a:t>: </a:t>
            </a:r>
            <a:r>
              <a:rPr lang="zh-CN" altLang="en-US" sz="3600" b="1">
                <a:ea typeface="楷体_GB2312" pitchFamily="49" charset="-122"/>
              </a:rPr>
              <a:t>酸的组成中都含有氢元素（</a:t>
            </a:r>
            <a:r>
              <a:rPr lang="en-US" altLang="zh-CN" sz="3600" b="1">
                <a:ea typeface="楷体_GB2312" pitchFamily="49" charset="-122"/>
              </a:rPr>
              <a:t>HI</a:t>
            </a:r>
            <a:r>
              <a:rPr lang="zh-CN" altLang="en-US" sz="3600" b="1">
                <a:ea typeface="楷体_GB2312" pitchFamily="49" charset="-122"/>
              </a:rPr>
              <a:t>发现后）。</a:t>
            </a:r>
          </a:p>
          <a:p>
            <a:pPr algn="just">
              <a:lnSpc>
                <a:spcPct val="110000"/>
              </a:lnSpc>
              <a:buFontTx/>
              <a:buChar char="•"/>
            </a:pPr>
            <a:r>
              <a:rPr lang="en-US" altLang="zh-CN" sz="3600" b="1">
                <a:ea typeface="楷体_GB2312" pitchFamily="49" charset="-122"/>
              </a:rPr>
              <a:t>19</a:t>
            </a:r>
            <a:r>
              <a:rPr lang="zh-CN" altLang="en-US" sz="3600" b="1">
                <a:ea typeface="楷体_GB2312" pitchFamily="49" charset="-122"/>
              </a:rPr>
              <a:t>世纪后期</a:t>
            </a:r>
            <a:r>
              <a:rPr lang="en-US" altLang="zh-CN" sz="3600" b="1">
                <a:ea typeface="楷体_GB2312" pitchFamily="49" charset="-122"/>
              </a:rPr>
              <a:t>:  </a:t>
            </a:r>
            <a:r>
              <a:rPr lang="zh-CN" altLang="en-US" sz="3600" b="1">
                <a:ea typeface="楷体_GB2312" pitchFamily="49" charset="-122"/>
              </a:rPr>
              <a:t>用电离理论解释酸和碱。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0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0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A6E071-2264-4CA1-8453-80DBBD5D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4D9A3-6C4C-4AF7-8BDD-8390105C868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8A726685-D00B-4A11-9E30-0D4A42ED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1143000"/>
          </a:xfrm>
        </p:spPr>
        <p:txBody>
          <a:bodyPr/>
          <a:lstStyle/>
          <a:p>
            <a:pPr algn="l"/>
            <a:r>
              <a:rPr lang="en-US" altLang="zh-CN" sz="4000" b="1"/>
              <a:t>1. </a:t>
            </a:r>
            <a:r>
              <a:rPr lang="zh-CN" altLang="en-US" sz="4000" b="1"/>
              <a:t>应用热力学数据计算解离常数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DCBF653A-DCC9-463C-94C6-026B3A329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69325" cy="3024187"/>
          </a:xfrm>
        </p:spPr>
        <p:txBody>
          <a:bodyPr/>
          <a:lstStyle/>
          <a:p>
            <a:pPr algn="just"/>
            <a:r>
              <a:rPr lang="zh-CN" altLang="en-US" sz="4000" b="1"/>
              <a:t>解离常数：酸、碱解离反应的标准平衡常数，分别用</a:t>
            </a:r>
            <a:r>
              <a:rPr lang="en-US" altLang="zh-CN" sz="4000" b="1" i="1">
                <a:latin typeface="Times New Roman" panose="02020603050405020304" pitchFamily="18" charset="0"/>
              </a:rPr>
              <a:t>K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40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/>
              <a:t> </a:t>
            </a:r>
            <a:r>
              <a:rPr lang="zh-CN" altLang="en-US" sz="4000" b="1"/>
              <a:t>和</a:t>
            </a:r>
            <a:r>
              <a:rPr lang="en-US" altLang="zh-CN" sz="4000" b="1" i="1">
                <a:latin typeface="Times New Roman" panose="02020603050405020304" pitchFamily="18" charset="0"/>
              </a:rPr>
              <a:t>K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b</a:t>
            </a:r>
            <a:r>
              <a:rPr lang="en-US" altLang="zh-CN" sz="40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/>
              <a:t> </a:t>
            </a:r>
            <a:r>
              <a:rPr lang="zh-CN" altLang="en-US" sz="4000" b="1"/>
              <a:t>表示。</a:t>
            </a:r>
          </a:p>
          <a:p>
            <a:pPr algn="just"/>
            <a:r>
              <a:rPr lang="zh-CN" altLang="en-US" sz="4000" b="1"/>
              <a:t>解离常数可通过热力学数据计算，也可实验测定。</a:t>
            </a:r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206F57B7-788A-4637-AAB3-3CD65651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057650"/>
            <a:ext cx="56388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969" tIns="48984" rIns="97969" bIns="48984">
            <a:spAutoFit/>
          </a:bodyPr>
          <a:lstStyle>
            <a:lvl1pPr defTabSz="9794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90538" defTabSz="9794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79488" defTabSz="9794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0025" defTabSz="9794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58975" defTabSz="9794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16175" defTabSz="979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73375" defTabSz="979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30575" defTabSz="979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87775" defTabSz="979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4800" b="1" baseline="-250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4800" b="1" i="1">
                <a:solidFill>
                  <a:srgbClr val="0000FF"/>
                </a:solidFill>
                <a:ea typeface="楷体_GB2312" pitchFamily="49" charset="-122"/>
              </a:rPr>
              <a:t>G</a:t>
            </a:r>
            <a:r>
              <a:rPr lang="en-US" altLang="zh-CN" sz="4800" b="1" baseline="-25000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4800" b="1" baseline="30000">
                <a:solidFill>
                  <a:srgbClr val="0000FF"/>
                </a:solidFill>
                <a:sym typeface="Webdings" panose="05030102010509060703" pitchFamily="18" charset="2"/>
              </a:rPr>
              <a:t></a:t>
            </a:r>
            <a:r>
              <a:rPr lang="en-US" altLang="zh-CN" sz="4800" baseline="30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800" b="1">
                <a:solidFill>
                  <a:srgbClr val="0000FF"/>
                </a:solidFill>
                <a:ea typeface="楷体_GB2312" pitchFamily="49" charset="-122"/>
              </a:rPr>
              <a:t>= </a:t>
            </a:r>
            <a:r>
              <a:rPr lang="en-US" altLang="zh-CN" sz="48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4800" b="1" i="1">
                <a:solidFill>
                  <a:srgbClr val="0000FF"/>
                </a:solidFill>
                <a:ea typeface="楷体_GB2312" pitchFamily="49" charset="-122"/>
              </a:rPr>
              <a:t>RT</a:t>
            </a:r>
            <a:r>
              <a:rPr lang="en-US" altLang="zh-CN" sz="4800" i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4800" b="1">
                <a:solidFill>
                  <a:srgbClr val="0000FF"/>
                </a:solidFill>
                <a:ea typeface="楷体_GB2312" pitchFamily="49" charset="-122"/>
              </a:rPr>
              <a:t>ln</a:t>
            </a:r>
            <a:r>
              <a:rPr lang="en-US" altLang="zh-CN" sz="4800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en-US" altLang="zh-CN" sz="4800" b="1" baseline="30000">
                <a:solidFill>
                  <a:srgbClr val="0000FF"/>
                </a:solidFill>
                <a:sym typeface="Webdings" panose="05030102010509060703" pitchFamily="18" charset="2"/>
              </a:rPr>
              <a:t></a:t>
            </a:r>
          </a:p>
        </p:txBody>
      </p:sp>
      <p:sp>
        <p:nvSpPr>
          <p:cNvPr id="962565" name="Text Box 5">
            <a:extLst>
              <a:ext uri="{FF2B5EF4-FFF2-40B4-BE49-F238E27FC236}">
                <a16:creationId xmlns:a16="http://schemas.microsoft.com/office/drawing/2014/main" id="{90FBC25D-D112-4E2C-8300-270F40B9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248275"/>
            <a:ext cx="4392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见教材</a:t>
            </a:r>
            <a:r>
              <a:rPr lang="en-US" altLang="zh-CN" sz="4000" b="1"/>
              <a:t>P91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  <p:bldP spid="9625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B536E-2B2C-4DA0-96A6-037ACEF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B1E9-6423-478C-A9DD-66BEA7562A6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0422346E-B7ED-4A01-BB19-D27F05C9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496300" cy="1143000"/>
          </a:xfrm>
        </p:spPr>
        <p:txBody>
          <a:bodyPr/>
          <a:lstStyle/>
          <a:p>
            <a:pPr algn="l"/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解离常数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(i : ionization)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的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性质：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C097FB64-7A3E-4D73-AE66-597D475A2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4863" cy="5040312"/>
          </a:xfrm>
        </p:spPr>
        <p:txBody>
          <a:bodyPr/>
          <a:lstStyle/>
          <a:p>
            <a:pPr marL="609600" indent="-609600">
              <a:buFontTx/>
              <a:buAutoNum type="circleNumDbPlain"/>
            </a:pPr>
            <a:r>
              <a:rPr lang="en-US" altLang="zh-CN" sz="4000" b="1">
                <a:latin typeface="Times New Roman" panose="02020603050405020304" pitchFamily="18" charset="0"/>
              </a:rPr>
              <a:t> </a:t>
            </a:r>
            <a:r>
              <a:rPr lang="en-US" altLang="zh-CN" sz="4000" b="1" i="1">
                <a:latin typeface="Times New Roman" panose="02020603050405020304" pitchFamily="18" charset="0"/>
              </a:rPr>
              <a:t>K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40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是表</a:t>
            </a:r>
            <a:r>
              <a:rPr lang="zh-CN" altLang="en-US" sz="4000" b="1">
                <a:latin typeface="Times New Roman" panose="02020603050405020304" pitchFamily="18" charset="0"/>
              </a:rPr>
              <a:t>示弱电解质解离出离子的趋势大小的平衡常数</a:t>
            </a:r>
            <a:r>
              <a:rPr lang="zh-CN" altLang="en-US" sz="4000">
                <a:latin typeface="Times New Roman" panose="02020603050405020304" pitchFamily="18" charset="0"/>
              </a:rPr>
              <a:t>。</a:t>
            </a:r>
            <a:endParaRPr lang="zh-CN" altLang="en-US" sz="4000" b="1" i="1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zh-CN" altLang="en-US" sz="3600" b="1" i="1">
                <a:latin typeface="Times New Roman" panose="02020603050405020304" pitchFamily="18" charset="0"/>
              </a:rPr>
              <a:t>  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越小，弱电解质解离越困难，电解质越弱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kumimoji="1" lang="en-US" altLang="zh-CN" sz="36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弱电解质：一般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&lt; 10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–2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23972" name="Rectangle 4">
            <a:extLst>
              <a:ext uri="{FF2B5EF4-FFF2-40B4-BE49-F238E27FC236}">
                <a16:creationId xmlns:a16="http://schemas.microsoft.com/office/drawing/2014/main" id="{B2AF2A78-0430-47DB-B1E7-928D0A3B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81525"/>
            <a:ext cx="7632700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例如，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(HAc) = 1.810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为弱酸</a:t>
            </a:r>
            <a:r>
              <a:rPr kumimoji="1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kumimoji="1" lang="en-US" altLang="zh-CN" sz="3600" b="1" i="1">
                <a:latin typeface="Times New Roman" panose="02020603050405020304" pitchFamily="18" charset="0"/>
              </a:rPr>
              <a:t>   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3600" b="1">
                <a:latin typeface="Times New Roman" panose="02020603050405020304" pitchFamily="18" charset="0"/>
              </a:rPr>
              <a:t>NH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kumimoji="1" lang="en-US" altLang="zh-CN" sz="3600" b="1">
                <a:latin typeface="Times New Roman" panose="02020603050405020304" pitchFamily="18" charset="0"/>
              </a:rPr>
              <a:t>H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O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) = 1.810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为弱碱。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62F5C87-97E3-412A-9562-EB41E52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8EC8-3524-46CE-B585-79933DBBFE4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662626D0-FEBA-4728-A85A-5F896222FC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5184775" cy="936625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chemeClr val="tx1"/>
                </a:solidFill>
              </a:rPr>
              <a:t>解离常数</a:t>
            </a:r>
            <a:r>
              <a:rPr lang="en-US" altLang="zh-CN" sz="40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40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000" b="1" baseline="300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4000" b="1">
                <a:solidFill>
                  <a:schemeClr val="tx1"/>
                </a:solidFill>
              </a:rPr>
              <a:t>性质：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99FA13B7-FE18-43E9-BF39-20953C549D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565400"/>
            <a:ext cx="8424863" cy="1295400"/>
          </a:xfrm>
        </p:spPr>
        <p:txBody>
          <a:bodyPr/>
          <a:lstStyle/>
          <a:p>
            <a:pPr marL="609600" indent="-609600" algn="just">
              <a:buFontTx/>
              <a:buAutoNum type="circleNumDbPlain" startAt="3"/>
            </a:pPr>
            <a:r>
              <a:rPr lang="zh-CN" altLang="en-US" sz="4000" b="1">
                <a:latin typeface="Times New Roman" panose="02020603050405020304" pitchFamily="18" charset="0"/>
              </a:rPr>
              <a:t>解离常数随温度而变化，但温度对其影响不大，可近似处理。</a:t>
            </a:r>
            <a:endParaRPr kumimoji="1" lang="zh-CN" altLang="en-US" sz="4000" b="1"/>
          </a:p>
        </p:txBody>
      </p:sp>
      <p:sp>
        <p:nvSpPr>
          <p:cNvPr id="721955" name="Text Box 35">
            <a:extLst>
              <a:ext uri="{FF2B5EF4-FFF2-40B4-BE49-F238E27FC236}">
                <a16:creationId xmlns:a16="http://schemas.microsoft.com/office/drawing/2014/main" id="{CB81924F-FD8C-43AF-91C1-5D69A4997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7993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0" lang="en-US" altLang="zh-CN" sz="4000" b="1">
                <a:latin typeface="Arial" panose="020B0604020202020204" pitchFamily="34" charset="0"/>
              </a:rPr>
              <a:t> </a:t>
            </a:r>
            <a:r>
              <a:rPr kumimoji="0" lang="zh-CN" altLang="en-US" sz="4000" b="1">
                <a:latin typeface="Arial" panose="020B0604020202020204" pitchFamily="34" charset="0"/>
              </a:rPr>
              <a:t>解离常数不随溶液的浓度变化。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build="p"/>
      <p:bldP spid="721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B66911A9-89C2-4262-A0AB-416D2C8C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0261C-BAD5-4E8A-B8EB-8947F4F0262D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718852" name="Object 4">
            <a:extLst>
              <a:ext uri="{FF2B5EF4-FFF2-40B4-BE49-F238E27FC236}">
                <a16:creationId xmlns:a16="http://schemas.microsoft.com/office/drawing/2014/main" id="{073A65FE-E091-4F4D-965F-C5A5914C5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3" y="3644900"/>
          <a:ext cx="80645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60" name="公式" r:id="rId3" imgW="2273040" imgH="457200" progId="Equation.3">
                  <p:embed/>
                </p:oleObj>
              </mc:Choice>
              <mc:Fallback>
                <p:oleObj name="公式" r:id="rId3" imgW="22730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644900"/>
                        <a:ext cx="80645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853" name="Group 5">
            <a:extLst>
              <a:ext uri="{FF2B5EF4-FFF2-40B4-BE49-F238E27FC236}">
                <a16:creationId xmlns:a16="http://schemas.microsoft.com/office/drawing/2014/main" id="{AF833567-C344-49C9-A074-907DE351369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692150"/>
            <a:ext cx="7200900" cy="2089150"/>
            <a:chOff x="657" y="300"/>
            <a:chExt cx="4536" cy="1316"/>
          </a:xfrm>
        </p:grpSpPr>
        <p:sp>
          <p:nvSpPr>
            <p:cNvPr id="718854" name="Rectangle 6">
              <a:extLst>
                <a:ext uri="{FF2B5EF4-FFF2-40B4-BE49-F238E27FC236}">
                  <a16:creationId xmlns:a16="http://schemas.microsoft.com/office/drawing/2014/main" id="{171B8091-808C-45BC-8D39-5765A39B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0"/>
              <a:ext cx="4536" cy="1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15000"/>
                </a:spcBef>
              </a:pPr>
              <a:r>
                <a:rPr lang="en-US" altLang="zh-CN" sz="4000" b="1"/>
                <a:t>               HAc          H</a:t>
              </a:r>
              <a:r>
                <a:rPr lang="en-US" altLang="zh-CN" sz="4000" b="1" baseline="30000"/>
                <a:t>+    </a:t>
              </a:r>
              <a:r>
                <a:rPr lang="en-US" altLang="zh-CN" sz="4000" b="1"/>
                <a:t>+   Ac</a:t>
              </a:r>
              <a:r>
                <a:rPr lang="en-US" altLang="zh-CN" sz="4000" b="1" baseline="30000">
                  <a:cs typeface="Times New Roman" panose="02020603050405020304" pitchFamily="18" charset="0"/>
                </a:rPr>
                <a:t>–</a:t>
              </a:r>
            </a:p>
            <a:p>
              <a:pPr algn="just">
                <a:spcBef>
                  <a:spcPct val="15000"/>
                </a:spcBef>
              </a:pPr>
              <a:r>
                <a:rPr lang="zh-CN" altLang="en-US" sz="3200" b="1"/>
                <a:t>起始浓度</a:t>
              </a:r>
              <a:r>
                <a:rPr lang="zh-CN" altLang="en-US" sz="4000" b="1"/>
                <a:t>      </a:t>
              </a:r>
              <a:r>
                <a:rPr lang="en-US" altLang="zh-CN" sz="4000" b="1" i="1"/>
                <a:t>c</a:t>
              </a:r>
              <a:r>
                <a:rPr lang="en-US" altLang="zh-CN" sz="4000" b="1" baseline="-25000"/>
                <a:t>0                  </a:t>
              </a:r>
              <a:r>
                <a:rPr lang="en-US" altLang="zh-CN" sz="4000" b="1"/>
                <a:t>0          0</a:t>
              </a:r>
            </a:p>
            <a:p>
              <a:pPr>
                <a:spcBef>
                  <a:spcPct val="15000"/>
                </a:spcBef>
              </a:pPr>
              <a:r>
                <a:rPr lang="zh-CN" altLang="en-US" sz="3200" b="1"/>
                <a:t>平衡浓度</a:t>
              </a:r>
              <a:r>
                <a:rPr lang="zh-CN" altLang="en-US" sz="4000" b="1"/>
                <a:t>    </a:t>
              </a:r>
              <a:r>
                <a:rPr lang="en-US" altLang="zh-CN" sz="4000" b="1" i="1"/>
                <a:t>c</a:t>
              </a:r>
              <a:r>
                <a:rPr lang="en-US" altLang="zh-CN" sz="4000" b="1" baseline="-25000"/>
                <a:t>0 </a:t>
              </a:r>
              <a:r>
                <a:rPr lang="en-US" altLang="zh-CN" sz="4000" b="1"/>
                <a:t>–[H</a:t>
              </a:r>
              <a:r>
                <a:rPr lang="en-US" altLang="zh-CN" sz="4000" b="1" baseline="30000"/>
                <a:t>+</a:t>
              </a:r>
              <a:r>
                <a:rPr lang="en-US" altLang="zh-CN" sz="4000" b="1"/>
                <a:t>]</a:t>
              </a:r>
              <a:r>
                <a:rPr lang="en-US" altLang="zh-CN" sz="4000" b="1" baseline="-25000"/>
                <a:t>     </a:t>
              </a:r>
              <a:r>
                <a:rPr lang="en-US" altLang="zh-CN" sz="4000" b="1"/>
                <a:t>[H</a:t>
              </a:r>
              <a:r>
                <a:rPr lang="en-US" altLang="zh-CN" sz="4000" b="1" baseline="30000"/>
                <a:t>+</a:t>
              </a:r>
              <a:r>
                <a:rPr lang="en-US" altLang="zh-CN" sz="4000" b="1"/>
                <a:t>]    </a:t>
              </a:r>
              <a:r>
                <a:rPr lang="en-US" altLang="zh-CN" sz="4000" b="1" baseline="-25000"/>
                <a:t> </a:t>
              </a:r>
              <a:r>
                <a:rPr lang="en-US" altLang="zh-CN" sz="4000" b="1"/>
                <a:t>[Ac</a:t>
              </a:r>
              <a:r>
                <a:rPr lang="en-US" altLang="zh-CN" sz="4000" b="1" baseline="30000">
                  <a:cs typeface="Times New Roman" panose="02020603050405020304" pitchFamily="18" charset="0"/>
                </a:rPr>
                <a:t>–</a:t>
              </a:r>
              <a:r>
                <a:rPr lang="en-US" altLang="zh-CN" sz="4000" b="1"/>
                <a:t>]</a:t>
              </a:r>
            </a:p>
          </p:txBody>
        </p:sp>
        <p:graphicFrame>
          <p:nvGraphicFramePr>
            <p:cNvPr id="718855" name="Object 7">
              <a:extLst>
                <a:ext uri="{FF2B5EF4-FFF2-40B4-BE49-F238E27FC236}">
                  <a16:creationId xmlns:a16="http://schemas.microsoft.com/office/drawing/2014/main" id="{AC689283-8CA4-4358-92D3-D7D44708C2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391"/>
            <a:ext cx="65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61" r:id="rId5" imgW="897844" imgH="463568" progId="ISISServer">
                    <p:embed/>
                  </p:oleObj>
                </mc:Choice>
                <mc:Fallback>
                  <p:oleObj r:id="rId5" imgW="897844" imgH="463568" progId="ISISServer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91"/>
                          <a:ext cx="657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856" name="Text Box 8">
            <a:extLst>
              <a:ext uri="{FF2B5EF4-FFF2-40B4-BE49-F238E27FC236}">
                <a16:creationId xmlns:a16="http://schemas.microsoft.com/office/drawing/2014/main" id="{8525CE74-62C2-4644-A49C-CDDC0B53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852738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[H</a:t>
            </a:r>
            <a:r>
              <a:rPr kumimoji="1"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] =</a:t>
            </a:r>
            <a:r>
              <a:rPr kumimoji="1" lang="en-US" altLang="zh-CN" sz="40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[Ac</a:t>
            </a:r>
            <a:r>
              <a:rPr kumimoji="1"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718857" name="Object 9">
            <a:extLst>
              <a:ext uri="{FF2B5EF4-FFF2-40B4-BE49-F238E27FC236}">
                <a16:creationId xmlns:a16="http://schemas.microsoft.com/office/drawing/2014/main" id="{97449E25-E36D-436D-8222-AB3D490B2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73688"/>
          <a:ext cx="45370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62" name="公式" r:id="rId7" imgW="1015920" imgH="291960" progId="Equation.3">
                  <p:embed/>
                </p:oleObj>
              </mc:Choice>
              <mc:Fallback>
                <p:oleObj name="公式" r:id="rId7" imgW="101592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4537075" cy="1303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8" name="AutoShape 10">
            <a:extLst>
              <a:ext uri="{FF2B5EF4-FFF2-40B4-BE49-F238E27FC236}">
                <a16:creationId xmlns:a16="http://schemas.microsoft.com/office/drawing/2014/main" id="{54F9776A-B791-40B6-A79B-088E26D6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661025"/>
            <a:ext cx="3240087" cy="792163"/>
          </a:xfrm>
          <a:prstGeom prst="wedgeRectCallout">
            <a:avLst>
              <a:gd name="adj1" fmla="val 18347"/>
              <a:gd name="adj2" fmla="val -110120"/>
            </a:avLst>
          </a:prstGeom>
          <a:solidFill>
            <a:srgbClr val="FFFFCC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40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4000" b="1">
                <a:latin typeface="Times New Roman" panose="02020603050405020304" pitchFamily="18" charset="0"/>
              </a:rPr>
              <a:t> &gt; 400 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endParaRPr kumimoji="1" lang="en-US" altLang="zh-CN" sz="4000" b="1" baseline="-2500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718859" name="Rectangle 11">
            <a:extLst>
              <a:ext uri="{FF2B5EF4-FFF2-40B4-BE49-F238E27FC236}">
                <a16:creationId xmlns:a16="http://schemas.microsoft.com/office/drawing/2014/main" id="{5BF586D9-4942-4003-B7B1-6EC24F194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561657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一元弱酸的解离平衡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6" grpId="0"/>
      <p:bldP spid="7188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4A046926-D13D-4D83-B23D-6E8AC27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37456-D7E1-4A12-8CEB-A06EFD11EBEC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968706" name="Group 2">
            <a:extLst>
              <a:ext uri="{FF2B5EF4-FFF2-40B4-BE49-F238E27FC236}">
                <a16:creationId xmlns:a16="http://schemas.microsoft.com/office/drawing/2014/main" id="{36C80AA6-BB29-4E7B-9E61-A885A7AB9F53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44450"/>
            <a:ext cx="7920038" cy="762000"/>
            <a:chOff x="431" y="572"/>
            <a:chExt cx="4989" cy="480"/>
          </a:xfrm>
        </p:grpSpPr>
        <p:sp>
          <p:nvSpPr>
            <p:cNvPr id="968707" name="Rectangle 3">
              <a:extLst>
                <a:ext uri="{FF2B5EF4-FFF2-40B4-BE49-F238E27FC236}">
                  <a16:creationId xmlns:a16="http://schemas.microsoft.com/office/drawing/2014/main" id="{B3D68F8C-DDD0-43B0-8DF1-79879A60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572"/>
              <a:ext cx="498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</a:rPr>
                <a:t>            NH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+</a:t>
              </a:r>
              <a:r>
                <a:rPr lang="en-US" altLang="zh-CN" sz="3600" b="1">
                  <a:latin typeface="Times New Roman" panose="02020603050405020304" pitchFamily="18" charset="0"/>
                </a:rPr>
                <a:t> + H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</a:rPr>
                <a:t>O         NH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4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altLang="zh-CN" sz="3600" b="1">
                  <a:latin typeface="Times New Roman" panose="02020603050405020304" pitchFamily="18" charset="0"/>
                </a:rPr>
                <a:t>H</a:t>
              </a:r>
              <a:r>
                <a:rPr lang="en-US" altLang="zh-CN" sz="36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</a:rPr>
                <a:t>O + H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+</a:t>
              </a:r>
            </a:p>
          </p:txBody>
        </p:sp>
        <p:graphicFrame>
          <p:nvGraphicFramePr>
            <p:cNvPr id="968708" name="Object 4">
              <a:extLst>
                <a:ext uri="{FF2B5EF4-FFF2-40B4-BE49-F238E27FC236}">
                  <a16:creationId xmlns:a16="http://schemas.microsoft.com/office/drawing/2014/main" id="{DFCBBF20-D4CE-458C-97D1-832A0E04C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709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15" r:id="rId3" imgW="897844" imgH="463568" progId="ISISServer">
                    <p:embed/>
                  </p:oleObj>
                </mc:Choice>
                <mc:Fallback>
                  <p:oleObj r:id="rId3" imgW="897844" imgH="463568" progId="ISISServer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709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8709" name="Rectangle 5">
            <a:extLst>
              <a:ext uri="{FF2B5EF4-FFF2-40B4-BE49-F238E27FC236}">
                <a16:creationId xmlns:a16="http://schemas.microsoft.com/office/drawing/2014/main" id="{6B45FA4E-ED5A-41FD-95A5-486AC2F4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838200"/>
            <a:ext cx="797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Times New Roman" panose="02020603050405020304" pitchFamily="18" charset="0"/>
              </a:rPr>
              <a:t>起始浓度   </a:t>
            </a:r>
            <a:r>
              <a:rPr lang="en-US" altLang="zh-CN" sz="3600" b="1" i="1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3600" b="1">
                <a:latin typeface="Times New Roman" panose="02020603050405020304" pitchFamily="18" charset="0"/>
              </a:rPr>
              <a:t>                                0          0</a:t>
            </a:r>
          </a:p>
        </p:txBody>
      </p:sp>
      <p:sp>
        <p:nvSpPr>
          <p:cNvPr id="968710" name="Rectangle 6">
            <a:extLst>
              <a:ext uri="{FF2B5EF4-FFF2-40B4-BE49-F238E27FC236}">
                <a16:creationId xmlns:a16="http://schemas.microsoft.com/office/drawing/2014/main" id="{91F7A54F-156E-486D-A588-52B9FD06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620838"/>
            <a:ext cx="803275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平衡浓度   </a:t>
            </a:r>
            <a:r>
              <a:rPr lang="en-US" altLang="zh-CN" sz="3600" b="1" i="1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i="1">
                <a:latin typeface="Times New Roman" panose="02020603050405020304" pitchFamily="18" charset="0"/>
              </a:rPr>
              <a:t>x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en-US" altLang="zh-CN" sz="36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6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</a:rPr>
              <a:t>          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en-US" altLang="zh-CN" sz="3600" b="1">
                <a:latin typeface="Times New Roman" panose="02020603050405020304" pitchFamily="18" charset="0"/>
              </a:rPr>
              <a:t>          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968711" name="Object 7">
            <a:extLst>
              <a:ext uri="{FF2B5EF4-FFF2-40B4-BE49-F238E27FC236}">
                <a16:creationId xmlns:a16="http://schemas.microsoft.com/office/drawing/2014/main" id="{D5F4E6E3-209B-4604-8B74-477BFECAF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2420938"/>
          <a:ext cx="73945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16" name="公式" r:id="rId5" imgW="2095200" imgH="457200" progId="Equation.3">
                  <p:embed/>
                </p:oleObj>
              </mc:Choice>
              <mc:Fallback>
                <p:oleObj name="公式" r:id="rId5" imgW="2095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420938"/>
                        <a:ext cx="7394575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8712" name="Object 8">
            <a:extLst>
              <a:ext uri="{FF2B5EF4-FFF2-40B4-BE49-F238E27FC236}">
                <a16:creationId xmlns:a16="http://schemas.microsoft.com/office/drawing/2014/main" id="{13136833-DB13-4707-9AB3-26E624FF3F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292600"/>
          <a:ext cx="4868863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17" name="公式" r:id="rId7" imgW="1130040" imgH="291960" progId="Equation.3">
                  <p:embed/>
                </p:oleObj>
              </mc:Choice>
              <mc:Fallback>
                <p:oleObj name="公式" r:id="rId7" imgW="113004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4868863" cy="12588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>
                              <a:alpha val="60001"/>
                            </a:srgbClr>
                          </a:gs>
                          <a:gs pos="50000">
                            <a:srgbClr val="FFFFFF">
                              <a:alpha val="62000"/>
                            </a:srgbClr>
                          </a:gs>
                          <a:gs pos="100000">
                            <a:srgbClr val="FFCCCC">
                              <a:alpha val="60001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8713" name="AutoShape 9">
            <a:extLst>
              <a:ext uri="{FF2B5EF4-FFF2-40B4-BE49-F238E27FC236}">
                <a16:creationId xmlns:a16="http://schemas.microsoft.com/office/drawing/2014/main" id="{705E8296-C1EE-4DFA-8E3E-CAC27FCB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052513"/>
            <a:ext cx="2160587" cy="719137"/>
          </a:xfrm>
          <a:prstGeom prst="wedgeRoundRectCallout">
            <a:avLst>
              <a:gd name="adj1" fmla="val -8708"/>
              <a:gd name="adj2" fmla="val -11688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盐的水解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968714" name="Text Box 10">
            <a:extLst>
              <a:ext uri="{FF2B5EF4-FFF2-40B4-BE49-F238E27FC236}">
                <a16:creationId xmlns:a16="http://schemas.microsoft.com/office/drawing/2014/main" id="{7523FD31-65C3-4E55-AB78-477CE927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1008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8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9" grpId="0"/>
      <p:bldP spid="968710" grpId="0"/>
      <p:bldP spid="968713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65FAF50-A82B-42AA-9921-718B0D65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ACA5-0A37-470F-A6C4-D428E0C42A9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91B3B793-9638-4419-A652-DDB3E36320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88913"/>
            <a:ext cx="5184775" cy="685800"/>
          </a:xfrm>
        </p:spPr>
        <p:txBody>
          <a:bodyPr/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解离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度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EAEA6403-052F-412F-B6FB-8D7E9AAED5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08050"/>
            <a:ext cx="8351838" cy="1368425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解离度</a:t>
            </a:r>
            <a:r>
              <a:rPr lang="zh-CN" altLang="en-US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4000" b="1">
                <a:latin typeface="Times New Roman" panose="02020603050405020304" pitchFamily="18" charset="0"/>
              </a:rPr>
              <a:t>：解离平衡时弱电解质的解离百分率。</a:t>
            </a:r>
          </a:p>
        </p:txBody>
      </p:sp>
      <p:sp>
        <p:nvSpPr>
          <p:cNvPr id="415755" name="Text Box 11">
            <a:extLst>
              <a:ext uri="{FF2B5EF4-FFF2-40B4-BE49-F238E27FC236}">
                <a16:creationId xmlns:a16="http://schemas.microsoft.com/office/drawing/2014/main" id="{0BEEEAE1-1845-437F-807E-D8E6AF66D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33825"/>
            <a:ext cx="8281988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b="1">
                <a:latin typeface="Times New Roman" panose="02020603050405020304" pitchFamily="18" charset="0"/>
              </a:rPr>
              <a:t>解离度可表示弱电解质解离程度的大小：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在温度、浓度相同条件下</a:t>
            </a:r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endParaRPr lang="en-US" altLang="zh-CN" sz="4000" b="1" i="1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l-GR" sz="4000" b="1">
                <a:solidFill>
                  <a:srgbClr val="0033CC"/>
                </a:solidFill>
                <a:latin typeface="Times New Roman" panose="02020603050405020304" pitchFamily="18" charset="0"/>
              </a:rPr>
              <a:t>越小</a:t>
            </a:r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电解质越弱。</a:t>
            </a:r>
          </a:p>
        </p:txBody>
      </p:sp>
      <p:graphicFrame>
        <p:nvGraphicFramePr>
          <p:cNvPr id="415756" name="Object 12">
            <a:extLst>
              <a:ext uri="{FF2B5EF4-FFF2-40B4-BE49-F238E27FC236}">
                <a16:creationId xmlns:a16="http://schemas.microsoft.com/office/drawing/2014/main" id="{B13177A0-0A6D-45BE-B56F-2D0A6BCD4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05038"/>
          <a:ext cx="74882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57" name="公式" r:id="rId3" imgW="1981080" imgH="406080" progId="Equation.3">
                  <p:embed/>
                </p:oleObj>
              </mc:Choice>
              <mc:Fallback>
                <p:oleObj name="公式" r:id="rId3" imgW="198108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05038"/>
                        <a:ext cx="74882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autoUpdateAnimBg="0"/>
      <p:bldP spid="4157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8F61D84-A2F4-41E1-A3E2-76485FDE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8872-CF7F-4B62-9C11-692C53FFCCB4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724994" name="Object 2">
            <a:extLst>
              <a:ext uri="{FF2B5EF4-FFF2-40B4-BE49-F238E27FC236}">
                <a16:creationId xmlns:a16="http://schemas.microsoft.com/office/drawing/2014/main" id="{E7AEB2EF-E6D2-4611-A50B-11637CED6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3167063"/>
          <a:ext cx="59055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06" name="公式" r:id="rId3" imgW="1688760" imgH="507960" progId="Equation.3">
                  <p:embed/>
                </p:oleObj>
              </mc:Choice>
              <mc:Fallback>
                <p:oleObj name="公式" r:id="rId3" imgW="168876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167063"/>
                        <a:ext cx="5905500" cy="17748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4995" name="Group 3">
            <a:extLst>
              <a:ext uri="{FF2B5EF4-FFF2-40B4-BE49-F238E27FC236}">
                <a16:creationId xmlns:a16="http://schemas.microsoft.com/office/drawing/2014/main" id="{79BC7667-EAC2-4595-8507-2A507088943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76250"/>
            <a:ext cx="7200900" cy="2089150"/>
            <a:chOff x="657" y="300"/>
            <a:chExt cx="4536" cy="1316"/>
          </a:xfrm>
        </p:grpSpPr>
        <p:sp>
          <p:nvSpPr>
            <p:cNvPr id="724996" name="Rectangle 4">
              <a:extLst>
                <a:ext uri="{FF2B5EF4-FFF2-40B4-BE49-F238E27FC236}">
                  <a16:creationId xmlns:a16="http://schemas.microsoft.com/office/drawing/2014/main" id="{86044F8F-BFFF-471B-BFEA-A1ADBEFE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0"/>
              <a:ext cx="4536" cy="1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10000"/>
                </a:spcBef>
              </a:pPr>
              <a:r>
                <a:rPr lang="en-US" altLang="zh-CN" sz="4000" b="1"/>
                <a:t>              HAc            H</a:t>
              </a:r>
              <a:r>
                <a:rPr lang="en-US" altLang="zh-CN" sz="4000" b="1" baseline="30000"/>
                <a:t>+    </a:t>
              </a:r>
              <a:r>
                <a:rPr lang="en-US" altLang="zh-CN" sz="4000" b="1"/>
                <a:t>+   Ac</a:t>
              </a:r>
              <a:r>
                <a:rPr lang="en-US" altLang="zh-CN" sz="4000" b="1" baseline="30000">
                  <a:cs typeface="Times New Roman" panose="02020603050405020304" pitchFamily="18" charset="0"/>
                </a:rPr>
                <a:t>–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3200" b="1"/>
                <a:t>起始浓度</a:t>
              </a:r>
              <a:r>
                <a:rPr lang="zh-CN" altLang="en-US" sz="4000" b="1"/>
                <a:t>    </a:t>
              </a:r>
              <a:r>
                <a:rPr lang="en-US" altLang="zh-CN" sz="4000" b="1" i="1"/>
                <a:t>c</a:t>
              </a:r>
              <a:r>
                <a:rPr lang="en-US" altLang="zh-CN" sz="4000" b="1" baseline="-25000"/>
                <a:t>0                     </a:t>
              </a:r>
              <a:r>
                <a:rPr lang="en-US" altLang="zh-CN" sz="4000" b="1"/>
                <a:t>0            0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3200" b="1"/>
                <a:t>平衡浓度</a:t>
              </a:r>
              <a:r>
                <a:rPr lang="zh-CN" altLang="en-US" sz="4000" b="1"/>
                <a:t>  </a:t>
              </a:r>
              <a:r>
                <a:rPr lang="en-US" altLang="zh-CN" sz="4000" b="1" i="1"/>
                <a:t>c</a:t>
              </a:r>
              <a:r>
                <a:rPr lang="en-US" altLang="zh-CN" sz="4000" b="1" baseline="-25000"/>
                <a:t>0 </a:t>
              </a:r>
              <a:r>
                <a:rPr lang="en-US" altLang="zh-CN" sz="4000" b="1"/>
                <a:t>–[H</a:t>
              </a:r>
              <a:r>
                <a:rPr lang="en-US" altLang="zh-CN" sz="4000" b="1" baseline="30000"/>
                <a:t>+</a:t>
              </a:r>
              <a:r>
                <a:rPr lang="en-US" altLang="zh-CN" sz="4000" b="1"/>
                <a:t>]</a:t>
              </a:r>
              <a:r>
                <a:rPr lang="en-US" altLang="zh-CN" sz="4000" b="1" baseline="-25000"/>
                <a:t>       </a:t>
              </a:r>
              <a:r>
                <a:rPr lang="en-US" altLang="zh-CN" sz="4000" b="1"/>
                <a:t>[H</a:t>
              </a:r>
              <a:r>
                <a:rPr lang="en-US" altLang="zh-CN" sz="4000" b="1" baseline="30000"/>
                <a:t>+</a:t>
              </a:r>
              <a:r>
                <a:rPr lang="en-US" altLang="zh-CN" sz="4000" b="1"/>
                <a:t>]    </a:t>
              </a:r>
              <a:r>
                <a:rPr lang="en-US" altLang="zh-CN" sz="4000" b="1" baseline="-25000"/>
                <a:t>   </a:t>
              </a:r>
              <a:r>
                <a:rPr lang="en-US" altLang="zh-CN" sz="4000" b="1"/>
                <a:t>[Ac</a:t>
              </a:r>
              <a:r>
                <a:rPr lang="en-US" altLang="zh-CN" sz="4000" b="1" baseline="30000">
                  <a:cs typeface="Times New Roman" panose="02020603050405020304" pitchFamily="18" charset="0"/>
                </a:rPr>
                <a:t>–</a:t>
              </a:r>
              <a:r>
                <a:rPr lang="en-US" altLang="zh-CN" sz="4000" b="1"/>
                <a:t>]</a:t>
              </a:r>
              <a:endParaRPr lang="en-US" altLang="zh-CN" sz="1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724997" name="Object 5">
              <a:extLst>
                <a:ext uri="{FF2B5EF4-FFF2-40B4-BE49-F238E27FC236}">
                  <a16:creationId xmlns:a16="http://schemas.microsoft.com/office/drawing/2014/main" id="{604221EA-7E85-4E85-86DD-A6988FAEF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391"/>
            <a:ext cx="65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07" r:id="rId5" imgW="897844" imgH="463568" progId="ISISServer">
                    <p:embed/>
                  </p:oleObj>
                </mc:Choice>
                <mc:Fallback>
                  <p:oleObj r:id="rId5" imgW="897844" imgH="463568" progId="ISISServer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91"/>
                          <a:ext cx="657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id="{987DC6B0-067F-495B-A1A1-357083BF1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232400"/>
          <a:ext cx="29479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08" name="公式" r:id="rId7" imgW="660240" imgH="241200" progId="Equation.3">
                  <p:embed/>
                </p:oleObj>
              </mc:Choice>
              <mc:Fallback>
                <p:oleObj name="公式" r:id="rId7" imgW="6602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32400"/>
                        <a:ext cx="2947988" cy="10763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001" name="Text Box 9">
            <a:extLst>
              <a:ext uri="{FF2B5EF4-FFF2-40B4-BE49-F238E27FC236}">
                <a16:creationId xmlns:a16="http://schemas.microsoft.com/office/drawing/2014/main" id="{6CBCC459-641C-4173-914B-33884FE61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16238" cy="13112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解离度随浓度的变化？</a:t>
            </a:r>
          </a:p>
        </p:txBody>
      </p:sp>
      <p:sp>
        <p:nvSpPr>
          <p:cNvPr id="725002" name="AutoShape 10">
            <a:extLst>
              <a:ext uri="{FF2B5EF4-FFF2-40B4-BE49-F238E27FC236}">
                <a16:creationId xmlns:a16="http://schemas.microsoft.com/office/drawing/2014/main" id="{8ECAE740-491D-4703-B7A8-17241E9F6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92375"/>
            <a:ext cx="2520950" cy="792163"/>
          </a:xfrm>
          <a:prstGeom prst="wedgeRectCallout">
            <a:avLst>
              <a:gd name="adj1" fmla="val 99120"/>
              <a:gd name="adj2" fmla="val 73245"/>
            </a:avLst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&gt; 400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endParaRPr kumimoji="1" lang="en-US" altLang="zh-CN" sz="3600" b="1" baseline="-25000"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725003" name="Text Box 11">
            <a:extLst>
              <a:ext uri="{FF2B5EF4-FFF2-40B4-BE49-F238E27FC236}">
                <a16:creationId xmlns:a16="http://schemas.microsoft.com/office/drawing/2014/main" id="{920CEF03-E05C-466D-B119-56E34E831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464175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4000" b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有关</a:t>
            </a:r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4000" b="1" baseline="-25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 , </a:t>
            </a:r>
            <a:r>
              <a:rPr lang="en-US" altLang="zh-CN" sz="4000" b="1" i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725005" name="AutoShape 13">
            <a:extLst>
              <a:ext uri="{FF2B5EF4-FFF2-40B4-BE49-F238E27FC236}">
                <a16:creationId xmlns:a16="http://schemas.microsoft.com/office/drawing/2014/main" id="{AAE4F822-472B-4875-831C-A321E6AC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2708275"/>
            <a:ext cx="1295400" cy="1296988"/>
          </a:xfrm>
          <a:prstGeom prst="wedgeRoundRectCallout">
            <a:avLst>
              <a:gd name="adj1" fmla="val -70222"/>
              <a:gd name="adj2" fmla="val 2515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000099"/>
                </a:solidFill>
              </a:rPr>
              <a:t>稀释定律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7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2" grpId="0" animBg="1"/>
      <p:bldP spid="725003" grpId="0"/>
      <p:bldP spid="7250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EBDC586A-8D7C-4562-B735-94E040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E0F3-9445-4AB6-B080-B86947DCA15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A657F2AF-DEB3-41D9-AF89-4001CDF2CB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7325"/>
            <a:ext cx="8642350" cy="6337300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例</a:t>
            </a:r>
            <a:r>
              <a:rPr lang="en-US" altLang="zh-CN" sz="3600" b="1">
                <a:latin typeface="Times New Roman" panose="02020603050405020304" pitchFamily="18" charset="0"/>
              </a:rPr>
              <a:t>3.4 </a:t>
            </a:r>
            <a:r>
              <a:rPr lang="zh-CN" altLang="en-US" sz="3600" b="1">
                <a:latin typeface="Times New Roman" panose="02020603050405020304" pitchFamily="18" charset="0"/>
              </a:rPr>
              <a:t>计算</a:t>
            </a:r>
            <a:r>
              <a:rPr lang="en-US" altLang="zh-CN" sz="3600" b="1">
                <a:latin typeface="Times New Roman" panose="02020603050405020304" pitchFamily="18" charset="0"/>
              </a:rPr>
              <a:t>0.10 mol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</a:rPr>
              <a:t>HAc</a:t>
            </a:r>
            <a:r>
              <a:rPr lang="zh-CN" altLang="en-US" sz="3600" b="1">
                <a:latin typeface="Times New Roman" panose="02020603050405020304" pitchFamily="18" charset="0"/>
              </a:rPr>
              <a:t>溶液中</a:t>
            </a:r>
            <a:r>
              <a:rPr lang="en-US" altLang="zh-CN" sz="3600" b="1">
                <a:latin typeface="Times New Roman" panose="02020603050405020304" pitchFamily="18" charset="0"/>
              </a:rPr>
              <a:t>H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lang="zh-CN" altLang="en-US" sz="3600" b="1">
                <a:latin typeface="Times New Roman" panose="02020603050405020304" pitchFamily="18" charset="0"/>
              </a:rPr>
              <a:t>离子浓度和解离度</a:t>
            </a:r>
            <a:r>
              <a:rPr lang="en-US" altLang="zh-CN" sz="3600" b="1">
                <a:latin typeface="Times New Roman" panose="02020603050405020304" pitchFamily="18" charset="0"/>
              </a:rPr>
              <a:t>(HAc</a:t>
            </a:r>
            <a:r>
              <a:rPr lang="zh-CN" altLang="en-US" sz="3600" b="1">
                <a:latin typeface="Times New Roman" panose="02020603050405020304" pitchFamily="18" charset="0"/>
              </a:rPr>
              <a:t>的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latin typeface="Times New Roman" panose="02020603050405020304" pitchFamily="18" charset="0"/>
              </a:rPr>
              <a:t> = 1.8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3600" b="1">
                <a:latin typeface="Times New Roman" panose="02020603050405020304" pitchFamily="18" charset="0"/>
              </a:rPr>
              <a:t>10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3600" b="1"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                                       </a:t>
            </a: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教材</a:t>
            </a:r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P92 </a:t>
            </a: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解：</a:t>
            </a:r>
            <a:r>
              <a:rPr lang="en-US" altLang="zh-CN" sz="3600" b="1">
                <a:latin typeface="Times New Roman" panose="02020603050405020304" pitchFamily="18" charset="0"/>
              </a:rPr>
              <a:t>HAc</a:t>
            </a:r>
            <a:r>
              <a:rPr lang="zh-CN" altLang="en-US" sz="3600" b="1">
                <a:latin typeface="Times New Roman" panose="02020603050405020304" pitchFamily="18" charset="0"/>
              </a:rPr>
              <a:t>水溶液中同时存在两个解离平衡：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                </a:t>
            </a:r>
            <a:r>
              <a:rPr lang="en-US" altLang="zh-CN" sz="3600" b="1">
                <a:latin typeface="Times New Roman" panose="02020603050405020304" pitchFamily="18" charset="0"/>
              </a:rPr>
              <a:t>H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O                H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+ </a:t>
            </a:r>
            <a:r>
              <a:rPr lang="en-US" altLang="zh-CN" sz="3600" b="1">
                <a:latin typeface="Times New Roman" panose="02020603050405020304" pitchFamily="18" charset="0"/>
              </a:rPr>
              <a:t>+ OH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          HAc                H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+ </a:t>
            </a:r>
            <a:r>
              <a:rPr lang="en-US" altLang="zh-CN" sz="3600" b="1">
                <a:latin typeface="Times New Roman" panose="02020603050405020304" pitchFamily="18" charset="0"/>
              </a:rPr>
              <a:t>+ Ac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lang="en-US" altLang="zh-CN" sz="3600" b="1" baseline="30000">
              <a:latin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在计算</a:t>
            </a:r>
            <a:r>
              <a:rPr lang="en-US" altLang="zh-CN" sz="3600" b="1">
                <a:latin typeface="Times New Roman" panose="02020603050405020304" pitchFamily="18" charset="0"/>
              </a:rPr>
              <a:t>H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lang="zh-CN" altLang="en-US" sz="3600" b="1">
                <a:latin typeface="Times New Roman" panose="02020603050405020304" pitchFamily="18" charset="0"/>
              </a:rPr>
              <a:t>离子浓度时，可忽略水的解离，溶液中</a:t>
            </a:r>
            <a:r>
              <a:rPr lang="en-US" altLang="zh-CN" sz="3600" b="1">
                <a:latin typeface="Times New Roman" panose="02020603050405020304" pitchFamily="18" charset="0"/>
              </a:rPr>
              <a:t>[H</a:t>
            </a:r>
            <a:r>
              <a:rPr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3600" b="1">
                <a:latin typeface="Times New Roman" panose="02020603050405020304" pitchFamily="18" charset="0"/>
              </a:rPr>
              <a:t>] 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 </a:t>
            </a:r>
            <a:r>
              <a:rPr lang="en-US" altLang="zh-CN" sz="3600" b="1">
                <a:latin typeface="Times New Roman" panose="02020603050405020304" pitchFamily="18" charset="0"/>
              </a:rPr>
              <a:t>[Ac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].</a:t>
            </a:r>
          </a:p>
        </p:txBody>
      </p:sp>
      <p:graphicFrame>
        <p:nvGraphicFramePr>
          <p:cNvPr id="422935" name="Object 23">
            <a:extLst>
              <a:ext uri="{FF2B5EF4-FFF2-40B4-BE49-F238E27FC236}">
                <a16:creationId xmlns:a16="http://schemas.microsoft.com/office/drawing/2014/main" id="{0769D609-93B3-4641-8E2D-FCA1536FC90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419475" y="3141663"/>
          <a:ext cx="10795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1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10795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2938" name="Object 26">
            <a:extLst>
              <a:ext uri="{FF2B5EF4-FFF2-40B4-BE49-F238E27FC236}">
                <a16:creationId xmlns:a16="http://schemas.microsoft.com/office/drawing/2014/main" id="{34DD9BC2-F637-4D11-9D53-2B05E043FD83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492500" y="3644900"/>
          <a:ext cx="1079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2" r:id="rId5" imgW="897844" imgH="463568" progId="ISISServer">
                  <p:embed/>
                </p:oleObj>
              </mc:Choice>
              <mc:Fallback>
                <p:oleObj r:id="rId5" imgW="897844" imgH="463568" progId="ISISServer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644900"/>
                        <a:ext cx="1079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32DAB85-0E1F-44E5-9E5A-8DE65B42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0CA1-E9F0-405E-AEC2-F2A321B3199B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727042" name="Object 2">
            <a:extLst>
              <a:ext uri="{FF2B5EF4-FFF2-40B4-BE49-F238E27FC236}">
                <a16:creationId xmlns:a16="http://schemas.microsoft.com/office/drawing/2014/main" id="{9DDA6FAE-D62E-4788-8DB9-CC7DFFC35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955800"/>
          <a:ext cx="363855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3" name="公式" r:id="rId3" imgW="927000" imgH="419040" progId="Equation.3">
                  <p:embed/>
                </p:oleObj>
              </mc:Choice>
              <mc:Fallback>
                <p:oleObj name="公式" r:id="rId3" imgW="9270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955800"/>
                        <a:ext cx="3638550" cy="1643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4" name="Rectangle 4">
            <a:extLst>
              <a:ext uri="{FF2B5EF4-FFF2-40B4-BE49-F238E27FC236}">
                <a16:creationId xmlns:a16="http://schemas.microsoft.com/office/drawing/2014/main" id="{E9B9E851-A268-456F-AD2B-6406F893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7375"/>
            <a:ext cx="842486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000" b="1"/>
              <a:t>                               HAc     ⇌   H</a:t>
            </a:r>
            <a:r>
              <a:rPr lang="en-US" altLang="zh-CN" sz="4000" b="1" baseline="30000"/>
              <a:t>+ </a:t>
            </a:r>
            <a:r>
              <a:rPr lang="en-US" altLang="zh-CN" sz="4000" b="1"/>
              <a:t>+ Ac</a:t>
            </a:r>
            <a:r>
              <a:rPr lang="en-US" altLang="zh-CN" sz="4000" b="1" baseline="30000">
                <a:cs typeface="Times New Roman" panose="02020603050405020304" pitchFamily="18" charset="0"/>
              </a:rPr>
              <a:t>–</a:t>
            </a:r>
            <a:endParaRPr lang="en-US" altLang="zh-CN" sz="4000" b="1">
              <a:cs typeface="Times New Roman" panose="02020603050405020304" pitchFamily="18" charset="0"/>
            </a:endParaRPr>
          </a:p>
          <a:p>
            <a:r>
              <a:rPr lang="zh-CN" altLang="en-US" sz="3200" b="1"/>
              <a:t>平衡浓度</a:t>
            </a:r>
            <a:r>
              <a:rPr lang="en-US" altLang="zh-CN" sz="3200" b="1"/>
              <a:t>/mol</a:t>
            </a:r>
            <a:r>
              <a:rPr lang="en-US" altLang="zh-CN" sz="3200" b="1">
                <a:cs typeface="Times New Roman" panose="02020603050405020304" pitchFamily="18" charset="0"/>
              </a:rPr>
              <a:t>·</a:t>
            </a:r>
            <a:r>
              <a:rPr lang="en-US" altLang="zh-CN" sz="3200" b="1"/>
              <a:t>dm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–</a:t>
            </a:r>
            <a:r>
              <a:rPr lang="en-US" altLang="zh-CN" sz="3200" b="1" baseline="30000"/>
              <a:t>3</a:t>
            </a:r>
            <a:r>
              <a:rPr lang="en-US" altLang="zh-CN" sz="4000" b="1" i="1"/>
              <a:t>   </a:t>
            </a:r>
            <a:r>
              <a:rPr lang="en-US" altLang="zh-CN" sz="4000" b="1"/>
              <a:t>0.10</a:t>
            </a:r>
            <a:r>
              <a:rPr lang="en-US" altLang="zh-CN" sz="4000" b="1" baseline="-25000"/>
              <a:t> </a:t>
            </a:r>
            <a:r>
              <a:rPr lang="en-US" altLang="zh-CN" sz="4000" b="1"/>
              <a:t>– </a:t>
            </a:r>
            <a:r>
              <a:rPr lang="en-US" altLang="zh-CN" sz="4000" b="1" i="1"/>
              <a:t>x</a:t>
            </a:r>
            <a:r>
              <a:rPr lang="en-US" altLang="zh-CN" sz="4000" b="1" baseline="-25000"/>
              <a:t>             </a:t>
            </a:r>
            <a:r>
              <a:rPr lang="en-US" altLang="zh-CN" sz="4000" b="1" i="1"/>
              <a:t>x</a:t>
            </a:r>
            <a:r>
              <a:rPr lang="en-US" altLang="zh-CN" sz="4000" b="1"/>
              <a:t>       </a:t>
            </a:r>
            <a:r>
              <a:rPr lang="en-US" altLang="zh-CN" sz="4000" b="1" i="1"/>
              <a:t>x</a:t>
            </a:r>
          </a:p>
          <a:p>
            <a:endParaRPr lang="en-US" altLang="zh-CN" sz="1800" b="1">
              <a:sym typeface="Symbol" panose="05050102010706020507" pitchFamily="18" charset="2"/>
            </a:endParaRPr>
          </a:p>
        </p:txBody>
      </p:sp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id="{F4FABC88-FD9D-4211-AEAC-1620418FF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3" y="4332288"/>
          <a:ext cx="86375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4" name="公式" r:id="rId5" imgW="2654280" imgH="291960" progId="Equation.3">
                  <p:embed/>
                </p:oleObj>
              </mc:Choice>
              <mc:Fallback>
                <p:oleObj name="公式" r:id="rId5" imgW="2654280" imgH="29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332288"/>
                        <a:ext cx="86375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9" name="Rectangle 9">
            <a:extLst>
              <a:ext uri="{FF2B5EF4-FFF2-40B4-BE49-F238E27FC236}">
                <a16:creationId xmlns:a16="http://schemas.microsoft.com/office/drawing/2014/main" id="{EC84AD01-5F05-42D1-9999-2224EBE3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15938"/>
            <a:ext cx="2808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3600" b="1">
                <a:latin typeface="Times New Roman" panose="02020603050405020304" pitchFamily="18" charset="0"/>
              </a:rPr>
              <a:t>[H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>
                <a:latin typeface="Times New Roman" panose="02020603050405020304" pitchFamily="18" charset="0"/>
              </a:rPr>
              <a:t>] =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27050" name="Rectangle 10">
            <a:extLst>
              <a:ext uri="{FF2B5EF4-FFF2-40B4-BE49-F238E27FC236}">
                <a16:creationId xmlns:a16="http://schemas.microsoft.com/office/drawing/2014/main" id="{713CFA45-E6B5-44FF-AD24-7F69301A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3684588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600" b="1" baseline="-30000">
                <a:latin typeface="Times New Roman" panose="02020603050405020304" pitchFamily="18" charset="0"/>
              </a:rPr>
              <a:t>0</a:t>
            </a:r>
            <a:r>
              <a:rPr kumimoji="1" lang="en-US" altLang="zh-CN" sz="3600" b="1">
                <a:latin typeface="Times New Roman" panose="02020603050405020304" pitchFamily="18" charset="0"/>
              </a:rPr>
              <a:t>/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= 5556 </a:t>
            </a:r>
            <a:r>
              <a:rPr kumimoji="1"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400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3600" b="1">
                <a:latin typeface="Times New Roman" panose="02020603050405020304" pitchFamily="18" charset="0"/>
              </a:rPr>
              <a:t>0.10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0.10</a:t>
            </a:r>
          </a:p>
        </p:txBody>
      </p:sp>
      <p:graphicFrame>
        <p:nvGraphicFramePr>
          <p:cNvPr id="727051" name="Object 11">
            <a:extLst>
              <a:ext uri="{FF2B5EF4-FFF2-40B4-BE49-F238E27FC236}">
                <a16:creationId xmlns:a16="http://schemas.microsoft.com/office/drawing/2014/main" id="{60C4E6D9-24F1-4029-BC9C-CED3F816A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5195888"/>
          <a:ext cx="827722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5" name="公式" r:id="rId7" imgW="2844720" imgH="457200" progId="Equation.3">
                  <p:embed/>
                </p:oleObj>
              </mc:Choice>
              <mc:Fallback>
                <p:oleObj name="公式" r:id="rId7" imgW="28447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5195888"/>
                        <a:ext cx="8277225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52" name="Text Box 12">
            <a:extLst>
              <a:ext uri="{FF2B5EF4-FFF2-40B4-BE49-F238E27FC236}">
                <a16:creationId xmlns:a16="http://schemas.microsoft.com/office/drawing/2014/main" id="{4ADB442F-B50B-48B1-BA22-A87B1F90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例</a:t>
            </a:r>
            <a:r>
              <a:rPr lang="en-US" altLang="zh-CN" sz="3200" b="1"/>
              <a:t>3.4 </a:t>
            </a:r>
            <a:r>
              <a:rPr lang="zh-CN" altLang="en-US" sz="3200" b="1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7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7F97A2A-33CF-499A-98EC-1EC1A410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7E4-FD31-4828-9498-F656B124B8A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29443" name="Rectangle 3">
            <a:extLst>
              <a:ext uri="{FF2B5EF4-FFF2-40B4-BE49-F238E27FC236}">
                <a16:creationId xmlns:a16="http://schemas.microsoft.com/office/drawing/2014/main" id="{BB99852F-3402-4DB2-913B-9DD782798E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3213" y="113506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若不采用近似计算，求解一元二次方程可得</a:t>
            </a:r>
          </a:p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    </a:t>
            </a:r>
          </a:p>
          <a:p>
            <a:pPr>
              <a:buFontTx/>
              <a:buNone/>
            </a:pPr>
            <a:r>
              <a:rPr lang="zh-CN" altLang="en-US" sz="4000" b="1" i="1">
                <a:latin typeface="Times New Roman" panose="02020603050405020304" pitchFamily="18" charset="0"/>
              </a:rPr>
              <a:t>    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4000" b="1">
                <a:latin typeface="Times New Roman" panose="02020603050405020304" pitchFamily="18" charset="0"/>
              </a:rPr>
              <a:t> = 1.33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    </a:t>
            </a:r>
            <a:r>
              <a:rPr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 = 1.33%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近似计算</a:t>
            </a:r>
          </a:p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4000" b="1" i="1">
                <a:latin typeface="Times New Roman" panose="02020603050405020304" pitchFamily="18" charset="0"/>
              </a:rPr>
              <a:t>x</a:t>
            </a:r>
            <a:r>
              <a:rPr lang="en-US" altLang="zh-CN" sz="4000" b="1">
                <a:latin typeface="Times New Roman" panose="02020603050405020304" pitchFamily="18" charset="0"/>
              </a:rPr>
              <a:t> = 1.34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,      </a:t>
            </a:r>
            <a:r>
              <a:rPr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 = 1.34%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buFontTx/>
              <a:buNone/>
            </a:pP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误差很小。</a:t>
            </a:r>
          </a:p>
        </p:txBody>
      </p:sp>
      <p:graphicFrame>
        <p:nvGraphicFramePr>
          <p:cNvPr id="829447" name="Object 7">
            <a:extLst>
              <a:ext uri="{FF2B5EF4-FFF2-40B4-BE49-F238E27FC236}">
                <a16:creationId xmlns:a16="http://schemas.microsoft.com/office/drawing/2014/main" id="{D632CA0E-5FBA-497D-9422-C737AA24C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9488" y="1855788"/>
          <a:ext cx="39592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49" name="公式" r:id="rId3" imgW="1244520" imgH="444240" progId="Equation.3">
                  <p:embed/>
                </p:oleObj>
              </mc:Choice>
              <mc:Fallback>
                <p:oleObj name="公式" r:id="rId3" imgW="12445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855788"/>
                        <a:ext cx="3959225" cy="14144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8" name="Text Box 8">
            <a:extLst>
              <a:ext uri="{FF2B5EF4-FFF2-40B4-BE49-F238E27FC236}">
                <a16:creationId xmlns:a16="http://schemas.microsoft.com/office/drawing/2014/main" id="{05EE4914-93AD-4F72-9A7F-041F3228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例</a:t>
            </a:r>
            <a:r>
              <a:rPr lang="en-US" altLang="zh-CN" sz="3200" b="1"/>
              <a:t>3.4 </a:t>
            </a:r>
            <a:r>
              <a:rPr lang="zh-CN" altLang="en-US" sz="3200" b="1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CDF5C7D-7FF0-4513-A66A-DD7D282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CFF1-C19D-4FE5-9E43-DA7662FE367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DFF94467-6E4A-425F-B1E4-6EF5A96AA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569325" cy="467995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kumimoji="1"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酸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：在水溶液中解离产生的正离子全部是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的化合物。 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碱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：在水溶液中解离产生的负离子全部是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的化合物。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酸</a:t>
            </a:r>
            <a:r>
              <a:rPr kumimoji="1"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碱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中和反应的实质：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OH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结合生成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17828" name="Rectangle 4">
            <a:extLst>
              <a:ext uri="{FF2B5EF4-FFF2-40B4-BE49-F238E27FC236}">
                <a16:creationId xmlns:a16="http://schemas.microsoft.com/office/drawing/2014/main" id="{ED37EAEE-BBEA-491D-BEC9-B940F006E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4000" b="1"/>
              <a:t>酸碱的电离理论</a:t>
            </a:r>
          </a:p>
          <a:p>
            <a:pPr algn="ctr">
              <a:lnSpc>
                <a:spcPct val="110000"/>
              </a:lnSpc>
            </a:pPr>
            <a:r>
              <a:rPr lang="zh-CN" altLang="en-US" sz="4000" b="1"/>
              <a:t>（</a:t>
            </a:r>
            <a:r>
              <a:rPr kumimoji="0" lang="zh-CN" altLang="en-US" sz="4000" b="1">
                <a:solidFill>
                  <a:schemeClr val="tx2"/>
                </a:solidFill>
              </a:rPr>
              <a:t>阿仑尼乌斯电离理论</a:t>
            </a:r>
            <a:r>
              <a:rPr kumimoji="0" lang="en-US" altLang="zh-CN" sz="4000" b="1">
                <a:solidFill>
                  <a:schemeClr val="tx2"/>
                </a:solidFill>
              </a:rPr>
              <a:t>, 1887</a:t>
            </a:r>
            <a:r>
              <a:rPr lang="zh-CN" altLang="en-US" sz="4000" b="1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883193B-146B-41B8-B8FD-4424B54E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8B84-2F6E-4DB1-95C0-20483D5AF2F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8E9E4D19-7885-4D03-8949-9ACD7B126E6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76250"/>
            <a:ext cx="8286750" cy="1143000"/>
          </a:xfrm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</a:rPr>
              <a:t>浓度为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zh-CN" altLang="en-US" b="1" baseline="-25000">
                <a:latin typeface="Times New Roman" panose="02020603050405020304" pitchFamily="18" charset="0"/>
              </a:rPr>
              <a:t>酸</a:t>
            </a:r>
            <a:r>
              <a:rPr lang="zh-CN" altLang="en-US" b="1">
                <a:latin typeface="Times New Roman" panose="02020603050405020304" pitchFamily="18" charset="0"/>
              </a:rPr>
              <a:t> 的一元弱酸溶液中：</a:t>
            </a:r>
          </a:p>
        </p:txBody>
      </p:sp>
      <p:sp>
        <p:nvSpPr>
          <p:cNvPr id="424965" name="Text Box 5">
            <a:extLst>
              <a:ext uri="{FF2B5EF4-FFF2-40B4-BE49-F238E27FC236}">
                <a16:creationId xmlns:a16="http://schemas.microsoft.com/office/drawing/2014/main" id="{4FFD83AF-7DA3-472B-BC39-0AFC0A13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7200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适用条件：解离度</a:t>
            </a:r>
            <a:r>
              <a:rPr kumimoji="1"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  </a:t>
            </a:r>
            <a:r>
              <a:rPr kumimoji="1"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5%</a:t>
            </a:r>
            <a:r>
              <a:rPr kumimoji="1" lang="zh-CN" altLang="en-US" sz="4000" b="1">
                <a:latin typeface="Times New Roman" panose="02020603050405020304" pitchFamily="18" charset="0"/>
              </a:rPr>
              <a:t>时，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                    即</a:t>
            </a:r>
            <a:r>
              <a:rPr kumimoji="1"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4000" b="1" baseline="-25000">
                <a:latin typeface="Times New Roman" panose="02020603050405020304" pitchFamily="18" charset="0"/>
              </a:rPr>
              <a:t>酸</a:t>
            </a:r>
            <a:r>
              <a:rPr kumimoji="1" lang="en-US" altLang="zh-CN" sz="4000" b="1">
                <a:latin typeface="Times New Roman" panose="02020603050405020304" pitchFamily="18" charset="0"/>
              </a:rPr>
              <a:t>/</a:t>
            </a:r>
            <a:r>
              <a:rPr kumimoji="1"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4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kumimoji="1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400</a:t>
            </a:r>
            <a:r>
              <a:rPr kumimoji="1" lang="zh-CN" altLang="en-US" sz="40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24971" name="Object 11">
            <a:extLst>
              <a:ext uri="{FF2B5EF4-FFF2-40B4-BE49-F238E27FC236}">
                <a16:creationId xmlns:a16="http://schemas.microsoft.com/office/drawing/2014/main" id="{20E33B27-06C0-49D0-997A-4BC5CEDE1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53467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2" name="公式" r:id="rId3" imgW="927000" imgH="291960" progId="Equation.3">
                  <p:embed/>
                </p:oleObj>
              </mc:Choice>
              <mc:Fallback>
                <p:oleObj name="公式" r:id="rId3" imgW="92700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5346700" cy="168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4C9D40E-40E2-41C0-BDCE-D3884630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22A7-57FD-4768-8DF8-FEDF71FD01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39305" name="Rectangle 9">
            <a:extLst>
              <a:ext uri="{FF2B5EF4-FFF2-40B4-BE49-F238E27FC236}">
                <a16:creationId xmlns:a16="http://schemas.microsoft.com/office/drawing/2014/main" id="{DAA66C20-29BA-438C-9568-1C0E0FE76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4800"/>
            <a:ext cx="81359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(2) 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同离子效应</a:t>
            </a:r>
            <a:endParaRPr lang="zh-CN" altLang="en-US" sz="54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5011548D-5AB9-416B-B289-0ECDD5812A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268413"/>
            <a:ext cx="8229600" cy="1066800"/>
          </a:xfrm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HAc         H</a:t>
            </a:r>
            <a:r>
              <a:rPr lang="en-US" altLang="zh-CN" b="1" baseline="30000">
                <a:latin typeface="Times New Roman" panose="02020603050405020304" pitchFamily="18" charset="0"/>
              </a:rPr>
              <a:t>+  </a:t>
            </a:r>
            <a:r>
              <a:rPr lang="en-US" altLang="zh-CN" b="1">
                <a:latin typeface="Times New Roman" panose="02020603050405020304" pitchFamily="18" charset="0"/>
              </a:rPr>
              <a:t>+ Ac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</p:txBody>
      </p:sp>
      <p:sp>
        <p:nvSpPr>
          <p:cNvPr id="439300" name="AutoShape 4">
            <a:extLst>
              <a:ext uri="{FF2B5EF4-FFF2-40B4-BE49-F238E27FC236}">
                <a16:creationId xmlns:a16="http://schemas.microsoft.com/office/drawing/2014/main" id="{2AA56FD8-E2B1-475C-9A6E-9EAFCF42C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97200"/>
            <a:ext cx="8351838" cy="2663825"/>
          </a:xfrm>
          <a:prstGeom prst="leftArrow">
            <a:avLst>
              <a:gd name="adj1" fmla="val 58611"/>
              <a:gd name="adj2" fmla="val 5862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4800" b="1">
                <a:latin typeface="Times New Roman" panose="02020603050405020304" pitchFamily="18" charset="0"/>
                <a:ea typeface="楷体_GB2312" pitchFamily="49" charset="-122"/>
              </a:rPr>
              <a:t>增加</a:t>
            </a:r>
            <a:r>
              <a:rPr kumimoji="1" lang="en-US" altLang="zh-CN" sz="4800" b="1"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kumimoji="1" lang="zh-CN" altLang="en-US" sz="4800" b="1" baseline="3000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zh-CN" altLang="en-US" sz="4800" b="1">
                <a:latin typeface="Times New Roman" panose="02020603050405020304" pitchFamily="18" charset="0"/>
                <a:ea typeface="楷体_GB2312" pitchFamily="49" charset="-122"/>
              </a:rPr>
              <a:t>，平衡左移</a:t>
            </a:r>
            <a:r>
              <a:rPr kumimoji="1" lang="en-US" altLang="zh-CN" sz="4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algn="ctr"/>
            <a:r>
              <a:rPr kumimoji="1" lang="en-US" altLang="zh-CN" sz="4800" b="1">
                <a:latin typeface="Times New Roman" panose="02020603050405020304" pitchFamily="18" charset="0"/>
                <a:ea typeface="楷体_GB2312" pitchFamily="49" charset="-122"/>
              </a:rPr>
              <a:t>[H</a:t>
            </a:r>
            <a:r>
              <a:rPr kumimoji="1" lang="en-US" altLang="zh-CN" sz="48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48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en-US" altLang="zh-CN" sz="4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4800" b="1">
                <a:latin typeface="Times New Roman" panose="02020603050405020304" pitchFamily="18" charset="0"/>
              </a:rPr>
              <a:t>减小。</a:t>
            </a:r>
          </a:p>
        </p:txBody>
      </p:sp>
      <p:grpSp>
        <p:nvGrpSpPr>
          <p:cNvPr id="444422" name="Group 2054">
            <a:extLst>
              <a:ext uri="{FF2B5EF4-FFF2-40B4-BE49-F238E27FC236}">
                <a16:creationId xmlns:a16="http://schemas.microsoft.com/office/drawing/2014/main" id="{5240D1D1-0C5B-483A-B8E0-A72C3F7C8CCB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133600"/>
            <a:ext cx="2722563" cy="1223963"/>
            <a:chOff x="3560" y="1344"/>
            <a:chExt cx="1715" cy="771"/>
          </a:xfrm>
        </p:grpSpPr>
        <p:sp>
          <p:nvSpPr>
            <p:cNvPr id="439302" name="AutoShape 6">
              <a:extLst>
                <a:ext uri="{FF2B5EF4-FFF2-40B4-BE49-F238E27FC236}">
                  <a16:creationId xmlns:a16="http://schemas.microsoft.com/office/drawing/2014/main" id="{6CF96BEE-2DE9-4BE5-B8BE-E3340164C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344"/>
              <a:ext cx="173" cy="771"/>
            </a:xfrm>
            <a:prstGeom prst="upArrow">
              <a:avLst>
                <a:gd name="adj1" fmla="val 50000"/>
                <a:gd name="adj2" fmla="val 111416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9303" name="Text Box 7">
              <a:extLst>
                <a:ext uri="{FF2B5EF4-FFF2-40B4-BE49-F238E27FC236}">
                  <a16:creationId xmlns:a16="http://schemas.microsoft.com/office/drawing/2014/main" id="{1D1ECB2D-2CB3-454E-BAC8-826178FBE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434"/>
              <a:ext cx="14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="1">
                  <a:latin typeface="Times New Roman" panose="02020603050405020304" pitchFamily="18" charset="0"/>
                </a:rPr>
                <a:t>+NaAc</a:t>
              </a:r>
            </a:p>
          </p:txBody>
        </p:sp>
      </p:grpSp>
      <p:graphicFrame>
        <p:nvGraphicFramePr>
          <p:cNvPr id="439304" name="Object 8">
            <a:extLst>
              <a:ext uri="{FF2B5EF4-FFF2-40B4-BE49-F238E27FC236}">
                <a16:creationId xmlns:a16="http://schemas.microsoft.com/office/drawing/2014/main" id="{BD8A0CC3-24D2-49E9-AF35-44A89937F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557338"/>
          <a:ext cx="10429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23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557338"/>
                        <a:ext cx="10429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41F298-7096-46BF-BFFF-96E1578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2B56-1926-46C1-AB58-6492D1F18B4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AD09BDD6-6949-49CA-88BF-D08BB7837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351838" cy="5867400"/>
          </a:xfrm>
        </p:spPr>
        <p:txBody>
          <a:bodyPr/>
          <a:lstStyle/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6600" b="1" baseline="30000">
                <a:ea typeface="楷体_GB2312" pitchFamily="49" charset="-122"/>
              </a:rPr>
              <a:t>同离子效应</a:t>
            </a:r>
            <a:r>
              <a:rPr lang="zh-CN" altLang="en-US" sz="6000" b="1" baseline="30000">
                <a:ea typeface="楷体_GB2312" pitchFamily="49" charset="-122"/>
              </a:rPr>
              <a:t>：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6000" b="1" baseline="30000">
                <a:ea typeface="楷体_GB2312" pitchFamily="49" charset="-122"/>
              </a:rPr>
              <a:t>在已经建立解离平衡的弱电解质溶液中，加入与其</a:t>
            </a:r>
            <a:r>
              <a:rPr lang="zh-CN" altLang="en-US" sz="6000" b="1" baseline="30000">
                <a:solidFill>
                  <a:srgbClr val="0033CC"/>
                </a:solidFill>
                <a:ea typeface="楷体_GB2312" pitchFamily="49" charset="-122"/>
              </a:rPr>
              <a:t>含有相同离子</a:t>
            </a:r>
            <a:r>
              <a:rPr lang="zh-CN" altLang="en-US" sz="6000" b="1" baseline="30000">
                <a:ea typeface="楷体_GB2312" pitchFamily="49" charset="-122"/>
              </a:rPr>
              <a:t>的另一</a:t>
            </a:r>
            <a:r>
              <a:rPr lang="zh-CN" altLang="en-US" sz="6000" b="1" baseline="30000">
                <a:solidFill>
                  <a:schemeClr val="accent2"/>
                </a:solidFill>
                <a:ea typeface="楷体_GB2312" pitchFamily="49" charset="-122"/>
              </a:rPr>
              <a:t>强电解质</a:t>
            </a:r>
            <a:r>
              <a:rPr lang="zh-CN" altLang="en-US" sz="6000" b="1" baseline="30000">
                <a:ea typeface="楷体_GB2312" pitchFamily="49" charset="-122"/>
              </a:rPr>
              <a:t>，而使平衡向降低弱电解质解离度方向移动的作用，称同离子效应。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61C93C-A7DA-4EFF-8AB6-D197D239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71898-DD5C-4A1F-9FEE-671ED2936BC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975874" name="AutoShape 2">
            <a:extLst>
              <a:ext uri="{FF2B5EF4-FFF2-40B4-BE49-F238E27FC236}">
                <a16:creationId xmlns:a16="http://schemas.microsoft.com/office/drawing/2014/main" id="{B5FED7AB-0B49-4C3B-A686-94F2156CA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512175" cy="5715000"/>
          </a:xfrm>
          <a:prstGeom prst="horizontalScroll">
            <a:avLst>
              <a:gd name="adj" fmla="val 1341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>
              <a:lnSpc>
                <a:spcPct val="115000"/>
              </a:lnSpc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br>
              <a:rPr kumimoji="1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0.10 </a:t>
            </a:r>
            <a:r>
              <a:rPr lang="en-US" altLang="zh-CN" sz="4000" b="1">
                <a:latin typeface="Times New Roman" panose="02020603050405020304" pitchFamily="18" charset="0"/>
              </a:rPr>
              <a:t>mol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HAc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溶液中加入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少量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NaAc,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使其浓度为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0.20 </a:t>
            </a:r>
          </a:p>
          <a:p>
            <a:pPr algn="just">
              <a:lnSpc>
                <a:spcPct val="115000"/>
              </a:lnSpc>
            </a:pPr>
            <a:r>
              <a:rPr lang="en-US" altLang="zh-CN" sz="4000" b="1">
                <a:latin typeface="Times New Roman" panose="02020603050405020304" pitchFamily="18" charset="0"/>
              </a:rPr>
              <a:t>mol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求该溶液的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浓度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和电离度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C0DBABE-470C-4797-90F7-2373560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5C3E-2E03-4F1A-B92E-38D5023181D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id="{18EC3A95-2C1F-4821-ADE3-5E11D68E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713788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解：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(1)   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设电离产生的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离子浓度为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b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                    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HAc    </a:t>
            </a:r>
            <a:r>
              <a:rPr kumimoji="1" lang="en-US" altLang="zh-CN" sz="3600" b="1">
                <a:latin typeface="Cambria Math" panose="02040503050406030204" pitchFamily="18" charset="0"/>
                <a:ea typeface="楷体_GB2312" pitchFamily="49" charset="-122"/>
              </a:rPr>
              <a:t>⇌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  H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+    Ac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b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平衡浓度     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0.10–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     0.20+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/mol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3200" b="1">
                <a:latin typeface="Times New Roman" panose="02020603050405020304" pitchFamily="18" charset="0"/>
              </a:rPr>
              <a:t>dm</a:t>
            </a:r>
            <a:r>
              <a:rPr kumimoji="1" lang="en-US" altLang="zh-CN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 0.10                      0.20</a:t>
            </a:r>
          </a:p>
        </p:txBody>
      </p:sp>
      <p:cxnSp>
        <p:nvCxnSpPr>
          <p:cNvPr id="976899" name="AutoShape 3">
            <a:extLst>
              <a:ext uri="{FF2B5EF4-FFF2-40B4-BE49-F238E27FC236}">
                <a16:creationId xmlns:a16="http://schemas.microsoft.com/office/drawing/2014/main" id="{58413526-A23E-4A7C-9B06-604F01ED7D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34290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6900" name="Text Box 4">
            <a:extLst>
              <a:ext uri="{FF2B5EF4-FFF2-40B4-BE49-F238E27FC236}">
                <a16:creationId xmlns:a16="http://schemas.microsoft.com/office/drawing/2014/main" id="{30D9D66E-EED7-4546-8C89-70D4E620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052513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76901" name="Object 5">
            <a:extLst>
              <a:ext uri="{FF2B5EF4-FFF2-40B4-BE49-F238E27FC236}">
                <a16:creationId xmlns:a16="http://schemas.microsoft.com/office/drawing/2014/main" id="{52AEE92A-BDA3-4204-8137-C43CEC2D0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076700"/>
          <a:ext cx="733425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04" name="公式" r:id="rId3" imgW="2247840" imgH="444240" progId="Equation.3">
                  <p:embed/>
                </p:oleObj>
              </mc:Choice>
              <mc:Fallback>
                <p:oleObj name="公式" r:id="rId3" imgW="22478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733425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6902" name="Text Box 6">
            <a:extLst>
              <a:ext uri="{FF2B5EF4-FFF2-40B4-BE49-F238E27FC236}">
                <a16:creationId xmlns:a16="http://schemas.microsoft.com/office/drawing/2014/main" id="{EFD47F2A-C3CB-46A7-8880-38EBB76B5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0663"/>
            <a:ext cx="7993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解得 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= 9.0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[H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]= 9.0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–6 </a:t>
            </a:r>
            <a:r>
              <a:rPr lang="en-US" altLang="zh-CN" sz="3600" b="1">
                <a:latin typeface="Times New Roman" panose="02020603050405020304" pitchFamily="18" charset="0"/>
              </a:rPr>
              <a:t>mol</a:t>
            </a:r>
            <a:r>
              <a:rPr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lang="en-US" altLang="zh-CN" sz="36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.</a:t>
            </a:r>
          </a:p>
        </p:txBody>
      </p:sp>
      <p:sp>
        <p:nvSpPr>
          <p:cNvPr id="976903" name="AutoShape 7">
            <a:extLst>
              <a:ext uri="{FF2B5EF4-FFF2-40B4-BE49-F238E27FC236}">
                <a16:creationId xmlns:a16="http://schemas.microsoft.com/office/drawing/2014/main" id="{49657FBE-650C-475B-B3CF-A726EFEB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2738"/>
            <a:ext cx="6985000" cy="1296987"/>
          </a:xfrm>
          <a:prstGeom prst="wedgeRoundRectCallout">
            <a:avLst>
              <a:gd name="adj1" fmla="val -3523"/>
              <a:gd name="adj2" fmla="val -7656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36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36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6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36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&gt;&gt; 400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，再加上引进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NaAc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使平衡左移，所以近似有 </a:t>
            </a:r>
          </a:p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2" grpId="0"/>
      <p:bldP spid="97690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52BBB1BB-085C-438C-9081-B577E304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5FB2-7F72-478F-A5E7-6D9CE29D5FA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E8D6D14B-ABA1-4F5F-8121-5179B8E6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40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4000" b="1">
                <a:latin typeface="Times New Roman" panose="02020603050405020304" pitchFamily="18" charset="0"/>
              </a:rPr>
              <a:t>求</a:t>
            </a:r>
            <a:r>
              <a:rPr kumimoji="1"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56D74BE3-2F6F-4E68-AB67-C4849028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8642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</a:rPr>
              <a:t>0.10 </a:t>
            </a:r>
            <a:r>
              <a:rPr lang="en-US" altLang="zh-CN" sz="4000" b="1">
                <a:solidFill>
                  <a:srgbClr val="000099"/>
                </a:solidFill>
                <a:latin typeface="Times New Roman" panose="02020603050405020304" pitchFamily="18" charset="0"/>
              </a:rPr>
              <a:t>mol</a:t>
            </a:r>
            <a:r>
              <a:rPr lang="en-US" altLang="zh-CN" sz="4000" b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</a:rPr>
              <a:t> HAc, 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anose="02020603050405020304" pitchFamily="18" charset="0"/>
              </a:rPr>
              <a:t>电离度</a:t>
            </a:r>
            <a:r>
              <a:rPr kumimoji="1" lang="zh-CN" altLang="en-US" sz="4000" b="1" i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4000" b="1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4000" b="1">
                <a:solidFill>
                  <a:srgbClr val="000099"/>
                </a:solidFill>
                <a:latin typeface="Times New Roman" panose="02020603050405020304" pitchFamily="18" charset="0"/>
              </a:rPr>
              <a:t>= 1.34%.</a:t>
            </a:r>
          </a:p>
        </p:txBody>
      </p:sp>
      <p:sp>
        <p:nvSpPr>
          <p:cNvPr id="977924" name="Text Box 4">
            <a:extLst>
              <a:ext uri="{FF2B5EF4-FFF2-40B4-BE49-F238E27FC236}">
                <a16:creationId xmlns:a16="http://schemas.microsoft.com/office/drawing/2014/main" id="{B0FDB562-6135-47B9-927A-E60F1ED4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41888"/>
            <a:ext cx="81375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同离子效应使解离度减小</a:t>
            </a:r>
            <a:r>
              <a:rPr lang="en-US" altLang="zh-CN" sz="4800" b="1">
                <a:solidFill>
                  <a:srgbClr val="FF3300"/>
                </a:solidFill>
              </a:rPr>
              <a:t>149</a:t>
            </a:r>
            <a:r>
              <a:rPr lang="zh-CN" altLang="en-US" sz="4800" b="1">
                <a:solidFill>
                  <a:srgbClr val="FF3300"/>
                </a:solidFill>
              </a:rPr>
              <a:t>倍</a:t>
            </a:r>
            <a:r>
              <a:rPr lang="zh-CN" altLang="en-US" sz="4800" b="1"/>
              <a:t>！</a:t>
            </a:r>
          </a:p>
        </p:txBody>
      </p:sp>
      <p:graphicFrame>
        <p:nvGraphicFramePr>
          <p:cNvPr id="977925" name="Object 5">
            <a:extLst>
              <a:ext uri="{FF2B5EF4-FFF2-40B4-BE49-F238E27FC236}">
                <a16:creationId xmlns:a16="http://schemas.microsoft.com/office/drawing/2014/main" id="{FC3B1F9C-7F4F-4EB6-AF9C-5E1C10D8A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836613"/>
          <a:ext cx="8839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27" name="公式" r:id="rId3" imgW="3124080" imgH="457200" progId="Equation.3">
                  <p:embed/>
                </p:oleObj>
              </mc:Choice>
              <mc:Fallback>
                <p:oleObj name="公式" r:id="rId3" imgW="3124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836613"/>
                        <a:ext cx="88392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7926" name="Object 6">
            <a:extLst>
              <a:ext uri="{FF2B5EF4-FFF2-40B4-BE49-F238E27FC236}">
                <a16:creationId xmlns:a16="http://schemas.microsoft.com/office/drawing/2014/main" id="{0AB6F52F-E4BE-46EF-A0D4-2AB4824FD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13100"/>
          <a:ext cx="42481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28" name="公式" r:id="rId5" imgW="1143000" imgH="393480" progId="Equation.3">
                  <p:embed/>
                </p:oleObj>
              </mc:Choice>
              <mc:Fallback>
                <p:oleObj name="公式" r:id="rId5" imgW="1143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42481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7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9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/>
      <p:bldP spid="9779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2ED4E8-14A1-4232-B0CB-5C1245E7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DFB1-D8CB-4561-9151-007D4EDA5976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399A4F7A-7365-495E-B150-D8B18AEEC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04031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在已经建立解离平衡的弱电解质溶液中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加入不含相同离子的强电解质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（例如 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HAc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中加入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NaCl</a:t>
            </a: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），对弱电解质的解离平衡有何影响？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4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将产生盐效应，使弱电解质的解离度略有增高。（强电解质溶液理论）</a:t>
            </a:r>
          </a:p>
        </p:txBody>
      </p:sp>
      <p:sp>
        <p:nvSpPr>
          <p:cNvPr id="814086" name="Rectangle 6">
            <a:extLst>
              <a:ext uri="{FF2B5EF4-FFF2-40B4-BE49-F238E27FC236}">
                <a16:creationId xmlns:a16="http://schemas.microsoft.com/office/drawing/2014/main" id="{64A26259-C733-4CED-A757-8483DA1D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5888"/>
            <a:ext cx="6562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(3)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盐效应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uiExpand="1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C6523F8C-9FBE-4D4B-B2CA-82E25ADF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3BDD-6C93-4404-8D51-F0A26AF1750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30466" name="Text Box 2">
            <a:extLst>
              <a:ext uri="{FF2B5EF4-FFF2-40B4-BE49-F238E27FC236}">
                <a16:creationId xmlns:a16="http://schemas.microsoft.com/office/drawing/2014/main" id="{64B3FF8A-06B4-49D6-8C16-F42EEC66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3375"/>
            <a:ext cx="5111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85775" indent="-2921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93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98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HAc  ⇌  Ac</a:t>
            </a:r>
            <a:r>
              <a:rPr lang="en-US" altLang="zh-CN" sz="4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+  H</a:t>
            </a:r>
            <a:r>
              <a:rPr lang="en-US" altLang="zh-CN" sz="44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30471" name="AutoShape 7">
            <a:extLst>
              <a:ext uri="{FF2B5EF4-FFF2-40B4-BE49-F238E27FC236}">
                <a16:creationId xmlns:a16="http://schemas.microsoft.com/office/drawing/2014/main" id="{42DB5084-62E8-4FA2-9AD8-5B3B676BE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3529012" cy="2016125"/>
          </a:xfrm>
          <a:prstGeom prst="wedgeRectCallout">
            <a:avLst>
              <a:gd name="adj1" fmla="val 92148"/>
              <a:gd name="adj2" fmla="val -32833"/>
            </a:avLst>
          </a:prstGeom>
          <a:solidFill>
            <a:srgbClr val="FFFFCC"/>
          </a:solidFill>
          <a:ln w="76200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4000" b="1">
                <a:solidFill>
                  <a:schemeClr val="tx2"/>
                </a:solidFill>
                <a:latin typeface="Times New Roman" panose="02020603050405020304" pitchFamily="18" charset="0"/>
              </a:rPr>
              <a:t>盐效应使</a:t>
            </a:r>
            <a:r>
              <a:rPr kumimoji="1" lang="zh-CN" altLang="en-US" sz="4000" b="1">
                <a:latin typeface="Times New Roman" panose="02020603050405020304" pitchFamily="18" charset="0"/>
              </a:rPr>
              <a:t>弱电解质的解离度增大。</a:t>
            </a:r>
          </a:p>
        </p:txBody>
      </p:sp>
      <p:sp>
        <p:nvSpPr>
          <p:cNvPr id="830473" name="Rectangle 9">
            <a:extLst>
              <a:ext uri="{FF2B5EF4-FFF2-40B4-BE49-F238E27FC236}">
                <a16:creationId xmlns:a16="http://schemas.microsoft.com/office/drawing/2014/main" id="{9EB01932-0CC4-40AA-9645-65735980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84248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盐效应的产生，是由于溶液中离子氛的作用加强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离子强度增大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而使离子的有效浓度</a:t>
            </a:r>
            <a:r>
              <a:rPr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4000" b="1">
                <a:latin typeface="Times New Roman" panose="02020603050405020304" pitchFamily="18" charset="0"/>
              </a:rPr>
              <a:t> (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活度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减小所造成的。</a:t>
            </a:r>
            <a:r>
              <a:rPr kumimoji="1" lang="zh-CN" altLang="en-US" sz="40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30476" name="Line 12">
            <a:extLst>
              <a:ext uri="{FF2B5EF4-FFF2-40B4-BE49-F238E27FC236}">
                <a16:creationId xmlns:a16="http://schemas.microsoft.com/office/drawing/2014/main" id="{97BF5B38-BAD1-4719-8A6D-71F3FB4BB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1052513"/>
            <a:ext cx="273685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30481" name="Group 17">
            <a:extLst>
              <a:ext uri="{FF2B5EF4-FFF2-40B4-BE49-F238E27FC236}">
                <a16:creationId xmlns:a16="http://schemas.microsoft.com/office/drawing/2014/main" id="{37DEBCA8-E854-4335-877F-F307159270D9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1125538"/>
            <a:ext cx="1944687" cy="1366837"/>
            <a:chOff x="4059" y="709"/>
            <a:chExt cx="1225" cy="861"/>
          </a:xfrm>
        </p:grpSpPr>
        <p:sp>
          <p:nvSpPr>
            <p:cNvPr id="830475" name="Rectangle 11">
              <a:extLst>
                <a:ext uri="{FF2B5EF4-FFF2-40B4-BE49-F238E27FC236}">
                  <a16:creationId xmlns:a16="http://schemas.microsoft.com/office/drawing/2014/main" id="{4D3AB120-68EC-4570-BAE2-4FC1FC90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935"/>
              <a:ext cx="11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</a:rPr>
                <a:t>+ NaCl</a:t>
              </a:r>
            </a:p>
          </p:txBody>
        </p:sp>
        <p:sp>
          <p:nvSpPr>
            <p:cNvPr id="830477" name="Line 13">
              <a:extLst>
                <a:ext uri="{FF2B5EF4-FFF2-40B4-BE49-F238E27FC236}">
                  <a16:creationId xmlns:a16="http://schemas.microsoft.com/office/drawing/2014/main" id="{E7619B1E-41E4-4209-828C-0B4469AF1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709"/>
              <a:ext cx="0" cy="861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0492" name="Group 28">
            <a:extLst>
              <a:ext uri="{FF2B5EF4-FFF2-40B4-BE49-F238E27FC236}">
                <a16:creationId xmlns:a16="http://schemas.microsoft.com/office/drawing/2014/main" id="{E23885C0-801E-44B3-814B-3654AB732A17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492375"/>
            <a:ext cx="3744913" cy="2160588"/>
            <a:chOff x="3334" y="1570"/>
            <a:chExt cx="2359" cy="1361"/>
          </a:xfrm>
        </p:grpSpPr>
        <p:sp>
          <p:nvSpPr>
            <p:cNvPr id="830479" name="Text Box 15">
              <a:extLst>
                <a:ext uri="{FF2B5EF4-FFF2-40B4-BE49-F238E27FC236}">
                  <a16:creationId xmlns:a16="http://schemas.microsoft.com/office/drawing/2014/main" id="{05BCFC3D-94BA-4D86-91D1-EBBCE1DB8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028"/>
              <a:ext cx="10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离子氛</a:t>
              </a:r>
            </a:p>
          </p:txBody>
        </p:sp>
        <p:grpSp>
          <p:nvGrpSpPr>
            <p:cNvPr id="830482" name="Group 18">
              <a:extLst>
                <a:ext uri="{FF2B5EF4-FFF2-40B4-BE49-F238E27FC236}">
                  <a16:creationId xmlns:a16="http://schemas.microsoft.com/office/drawing/2014/main" id="{85A215AE-9FE0-4046-9236-B26A769CC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70"/>
              <a:ext cx="1316" cy="1361"/>
              <a:chOff x="1519" y="436"/>
              <a:chExt cx="1497" cy="1586"/>
            </a:xfrm>
          </p:grpSpPr>
          <p:sp>
            <p:nvSpPr>
              <p:cNvPr id="830483" name="Rectangle 19">
                <a:extLst>
                  <a:ext uri="{FF2B5EF4-FFF2-40B4-BE49-F238E27FC236}">
                    <a16:creationId xmlns:a16="http://schemas.microsoft.com/office/drawing/2014/main" id="{708DAD12-3BD7-4FED-9FAF-91809505A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436"/>
                <a:ext cx="1497" cy="158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484" name="Oval 20">
                <a:extLst>
                  <a:ext uri="{FF2B5EF4-FFF2-40B4-BE49-F238E27FC236}">
                    <a16:creationId xmlns:a16="http://schemas.microsoft.com/office/drawing/2014/main" id="{AA456FEB-F0B6-44BA-B96F-DED4F59FB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936"/>
                <a:ext cx="634" cy="634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gamma/>
                      <a:shade val="46275"/>
                      <a:invGamma/>
                    </a:srgbClr>
                  </a:gs>
                  <a:gs pos="5000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400" b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830485" name="Oval 21">
                <a:extLst>
                  <a:ext uri="{FF2B5EF4-FFF2-40B4-BE49-F238E27FC236}">
                    <a16:creationId xmlns:a16="http://schemas.microsoft.com/office/drawing/2014/main" id="{C2D1BD37-F0C3-412D-9839-CC2EE9CE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75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86" name="Oval 22">
                <a:extLst>
                  <a:ext uri="{FF2B5EF4-FFF2-40B4-BE49-F238E27FC236}">
                    <a16:creationId xmlns:a16="http://schemas.microsoft.com/office/drawing/2014/main" id="{5E06349A-4A75-4797-8925-7C10CF8D4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162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87" name="Oval 23">
                <a:extLst>
                  <a:ext uri="{FF2B5EF4-FFF2-40B4-BE49-F238E27FC236}">
                    <a16:creationId xmlns:a16="http://schemas.microsoft.com/office/drawing/2014/main" id="{2D51FAD4-DA53-4606-B3DA-710A53370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572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88" name="Oval 24">
                <a:extLst>
                  <a:ext uri="{FF2B5EF4-FFF2-40B4-BE49-F238E27FC236}">
                    <a16:creationId xmlns:a16="http://schemas.microsoft.com/office/drawing/2014/main" id="{B1114B1B-7A5A-430D-B2BC-A6492F5F8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709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89" name="Oval 25">
                <a:extLst>
                  <a:ext uri="{FF2B5EF4-FFF2-40B4-BE49-F238E27FC236}">
                    <a16:creationId xmlns:a16="http://schemas.microsoft.com/office/drawing/2014/main" id="{2E89208D-8B2C-4EC0-B25B-CF22EB44C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162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90" name="Oval 26">
                <a:extLst>
                  <a:ext uri="{FF2B5EF4-FFF2-40B4-BE49-F238E27FC236}">
                    <a16:creationId xmlns:a16="http://schemas.microsoft.com/office/drawing/2014/main" id="{C579023C-AC5B-499A-A5F7-B5F6132E7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57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830491" name="Oval 27">
                <a:extLst>
                  <a:ext uri="{FF2B5EF4-FFF2-40B4-BE49-F238E27FC236}">
                    <a16:creationId xmlns:a16="http://schemas.microsoft.com/office/drawing/2014/main" id="{78FFC032-843D-4A9B-B82C-B86F7620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61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3300">
                      <a:gamma/>
                      <a:shade val="46275"/>
                      <a:invGamma/>
                    </a:srgbClr>
                  </a:gs>
                  <a:gs pos="5000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71" grpId="0" animBg="1"/>
      <p:bldP spid="8304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772193EF-A971-4AA6-B597-803537F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0625-140F-44FE-BF21-FB42E573152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15107" name="Text Box 3">
            <a:extLst>
              <a:ext uri="{FF2B5EF4-FFF2-40B4-BE49-F238E27FC236}">
                <a16:creationId xmlns:a16="http://schemas.microsoft.com/office/drawing/2014/main" id="{59145134-8890-4287-A6A6-796663DE5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3375"/>
            <a:ext cx="5111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85775" indent="-2921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493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98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HAc  ⇌  Ac</a:t>
            </a:r>
            <a:r>
              <a:rPr lang="en-US" altLang="zh-CN" sz="44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+  H</a:t>
            </a:r>
            <a:r>
              <a:rPr lang="en-US" altLang="zh-CN" sz="44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15112" name="Line 8">
            <a:extLst>
              <a:ext uri="{FF2B5EF4-FFF2-40B4-BE49-F238E27FC236}">
                <a16:creationId xmlns:a16="http://schemas.microsoft.com/office/drawing/2014/main" id="{C8F4422E-FA43-4E36-A552-7957C0F26B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333375"/>
            <a:ext cx="2879725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15125" name="Group 21">
            <a:extLst>
              <a:ext uri="{FF2B5EF4-FFF2-40B4-BE49-F238E27FC236}">
                <a16:creationId xmlns:a16="http://schemas.microsoft.com/office/drawing/2014/main" id="{6E7B7C70-8F23-471C-9053-6B6C3067601A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981075"/>
            <a:ext cx="1119187" cy="1262063"/>
            <a:chOff x="4967" y="618"/>
            <a:chExt cx="705" cy="795"/>
          </a:xfrm>
        </p:grpSpPr>
        <p:sp>
          <p:nvSpPr>
            <p:cNvPr id="815110" name="Rectangle 6">
              <a:extLst>
                <a:ext uri="{FF2B5EF4-FFF2-40B4-BE49-F238E27FC236}">
                  <a16:creationId xmlns:a16="http://schemas.microsoft.com/office/drawing/2014/main" id="{904565E9-7EBD-4AAA-965A-D0FA2AFD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663"/>
              <a:ext cx="66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</a:rPr>
                <a:t>+ </a:t>
              </a:r>
            </a:p>
            <a:p>
              <a:r>
                <a:rPr lang="en-US" altLang="zh-CN" sz="3600" b="1">
                  <a:latin typeface="Times New Roman" panose="02020603050405020304" pitchFamily="18" charset="0"/>
                </a:rPr>
                <a:t>Ac</a:t>
              </a:r>
              <a:r>
                <a:rPr lang="en-US" altLang="zh-CN" sz="3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5113" name="Line 9">
              <a:extLst>
                <a:ext uri="{FF2B5EF4-FFF2-40B4-BE49-F238E27FC236}">
                  <a16:creationId xmlns:a16="http://schemas.microsoft.com/office/drawing/2014/main" id="{1A3AA963-7DEA-4500-BEEC-914FDF0C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618"/>
              <a:ext cx="0" cy="77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5114" name="AutoShape 10">
            <a:extLst>
              <a:ext uri="{FF2B5EF4-FFF2-40B4-BE49-F238E27FC236}">
                <a16:creationId xmlns:a16="http://schemas.microsoft.com/office/drawing/2014/main" id="{9C28B11B-CFE0-4EAD-B4D0-02AA04DF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89363"/>
            <a:ext cx="2808288" cy="2303462"/>
          </a:xfrm>
          <a:prstGeom prst="wedgeRectCallout">
            <a:avLst>
              <a:gd name="adj1" fmla="val 13653"/>
              <a:gd name="adj2" fmla="val -110509"/>
            </a:avLst>
          </a:prstGeom>
          <a:solidFill>
            <a:srgbClr val="FFFFCC"/>
          </a:solidFill>
          <a:ln w="571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同离子效应使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弱电解质的解离度减小。</a:t>
            </a:r>
          </a:p>
        </p:txBody>
      </p:sp>
      <p:sp>
        <p:nvSpPr>
          <p:cNvPr id="815115" name="AutoShape 11">
            <a:extLst>
              <a:ext uri="{FF2B5EF4-FFF2-40B4-BE49-F238E27FC236}">
                <a16:creationId xmlns:a16="http://schemas.microsoft.com/office/drawing/2014/main" id="{F75151F3-84F6-42DC-9B89-B03E3A0A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81075"/>
            <a:ext cx="3816350" cy="1223963"/>
          </a:xfrm>
          <a:prstGeom prst="wedgeRectCallout">
            <a:avLst>
              <a:gd name="adj1" fmla="val 94676"/>
              <a:gd name="adj2" fmla="val -21727"/>
            </a:avLst>
          </a:prstGeom>
          <a:solidFill>
            <a:srgbClr val="FFFFCC"/>
          </a:soli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盐效应使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弱电解质的解离度增大。</a:t>
            </a:r>
          </a:p>
        </p:txBody>
      </p:sp>
      <p:grpSp>
        <p:nvGrpSpPr>
          <p:cNvPr id="815123" name="Group 19">
            <a:extLst>
              <a:ext uri="{FF2B5EF4-FFF2-40B4-BE49-F238E27FC236}">
                <a16:creationId xmlns:a16="http://schemas.microsoft.com/office/drawing/2014/main" id="{4F0DE349-BD36-4003-817B-EFE5B25CBD5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908050"/>
            <a:ext cx="2127250" cy="1335088"/>
            <a:chOff x="3198" y="663"/>
            <a:chExt cx="1340" cy="841"/>
          </a:xfrm>
        </p:grpSpPr>
        <p:sp>
          <p:nvSpPr>
            <p:cNvPr id="815106" name="Rectangle 2">
              <a:extLst>
                <a:ext uri="{FF2B5EF4-FFF2-40B4-BE49-F238E27FC236}">
                  <a16:creationId xmlns:a16="http://schemas.microsoft.com/office/drawing/2014/main" id="{C7247B89-6C6B-462D-96E7-C1F1475E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754"/>
              <a:ext cx="66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</a:rPr>
                <a:t>+ </a:t>
              </a:r>
            </a:p>
            <a:p>
              <a:r>
                <a:rPr lang="en-US" altLang="zh-CN" sz="3600" b="1">
                  <a:latin typeface="Times New Roman" panose="02020603050405020304" pitchFamily="18" charset="0"/>
                </a:rPr>
                <a:t>Na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+</a:t>
              </a:r>
              <a:endParaRPr lang="en-US" altLang="zh-CN" sz="3600" b="1">
                <a:latin typeface="Times New Roman" panose="02020603050405020304" pitchFamily="18" charset="0"/>
              </a:endParaRPr>
            </a:p>
          </p:txBody>
        </p:sp>
        <p:sp>
          <p:nvSpPr>
            <p:cNvPr id="815109" name="Line 5">
              <a:extLst>
                <a:ext uri="{FF2B5EF4-FFF2-40B4-BE49-F238E27FC236}">
                  <a16:creationId xmlns:a16="http://schemas.microsoft.com/office/drawing/2014/main" id="{75257335-8F64-4D61-ABB6-2310D21E2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663"/>
              <a:ext cx="77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33CC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5122" name="Line 18">
              <a:extLst>
                <a:ext uri="{FF2B5EF4-FFF2-40B4-BE49-F238E27FC236}">
                  <a16:creationId xmlns:a16="http://schemas.microsoft.com/office/drawing/2014/main" id="{F75D3B9F-5E36-42D5-8D89-E03AF027D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754"/>
              <a:ext cx="0" cy="680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5124" name="Rectangle 20">
            <a:extLst>
              <a:ext uri="{FF2B5EF4-FFF2-40B4-BE49-F238E27FC236}">
                <a16:creationId xmlns:a16="http://schemas.microsoft.com/office/drawing/2014/main" id="{887E1AF6-80E7-4617-8795-18D4EB48E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20938"/>
            <a:ext cx="56165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产生同离子效应时，必然伴随盐效应的发生，而且两者的效果相反，</a:t>
            </a: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但同离子效应的影响要大得多。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对于稀溶液，</a:t>
            </a:r>
            <a:r>
              <a:rPr lang="zh-CN" altLang="en-US" sz="3600" b="1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有同离子效应存在时，不必考虑盐效应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4" grpId="0" animBg="1"/>
      <p:bldP spid="815115" grpId="0" animBg="1"/>
      <p:bldP spid="81512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4D7282C-028E-47B2-8083-DEBD54CF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FE3C-74C0-406D-8A9C-C84BFCB8A02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970754" name="Rectangle 2">
            <a:extLst>
              <a:ext uri="{FF2B5EF4-FFF2-40B4-BE49-F238E27FC236}">
                <a16:creationId xmlns:a16="http://schemas.microsoft.com/office/drawing/2014/main" id="{E0678396-0E7F-4BF4-9FB0-2E55EC8D7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6265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一元弱碱的解离平衡</a:t>
            </a:r>
          </a:p>
        </p:txBody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id="{9A6C5FD9-6AB8-460B-BFFB-5898EA874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700213"/>
            <a:ext cx="220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H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  <a:endParaRPr kumimoji="1" lang="en-US" altLang="zh-CN" sz="4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0756" name="Rectangle 4">
            <a:extLst>
              <a:ext uri="{FF2B5EF4-FFF2-40B4-BE49-F238E27FC236}">
                <a16:creationId xmlns:a16="http://schemas.microsoft.com/office/drawing/2014/main" id="{CDCFD1B8-C46B-45B4-A560-6C2201EA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752600"/>
            <a:ext cx="365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+ OH</a:t>
            </a:r>
            <a:r>
              <a:rPr kumimoji="1" lang="en-US" altLang="zh-CN" sz="4000" b="1" baseline="30000">
                <a:latin typeface="方正姚体" panose="02010601030101010101" pitchFamily="2" charset="-122"/>
                <a:ea typeface="方正姚体" panose="02010601030101010101" pitchFamily="2" charset="-122"/>
              </a:rPr>
              <a:t>-</a:t>
            </a:r>
          </a:p>
        </p:txBody>
      </p:sp>
      <p:sp>
        <p:nvSpPr>
          <p:cNvPr id="970757" name="AutoShape 5">
            <a:extLst>
              <a:ext uri="{FF2B5EF4-FFF2-40B4-BE49-F238E27FC236}">
                <a16:creationId xmlns:a16="http://schemas.microsoft.com/office/drawing/2014/main" id="{2228F305-32AB-4761-9D34-306C5E83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941888"/>
            <a:ext cx="4032250" cy="792162"/>
          </a:xfrm>
          <a:prstGeom prst="wedgeRoundRectCallout">
            <a:avLst>
              <a:gd name="adj1" fmla="val -12088"/>
              <a:gd name="adj2" fmla="val -17544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弱</a:t>
            </a:r>
            <a:r>
              <a:rPr kumimoji="1" lang="zh-CN" altLang="en-US" sz="4000" b="1">
                <a:latin typeface="楷体_GB2312" pitchFamily="49" charset="-122"/>
                <a:ea typeface="楷体_GB2312" pitchFamily="49" charset="-122"/>
              </a:rPr>
              <a:t>碱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</a:rPr>
              <a:t>的解离常数</a:t>
            </a:r>
          </a:p>
        </p:txBody>
      </p:sp>
      <p:graphicFrame>
        <p:nvGraphicFramePr>
          <p:cNvPr id="970758" name="Object 6">
            <a:extLst>
              <a:ext uri="{FF2B5EF4-FFF2-40B4-BE49-F238E27FC236}">
                <a16:creationId xmlns:a16="http://schemas.microsoft.com/office/drawing/2014/main" id="{04F8B05A-C178-4265-A3AE-7BF2BA123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773238"/>
          <a:ext cx="10429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61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73238"/>
                        <a:ext cx="10429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9" name="Object 7">
            <a:extLst>
              <a:ext uri="{FF2B5EF4-FFF2-40B4-BE49-F238E27FC236}">
                <a16:creationId xmlns:a16="http://schemas.microsoft.com/office/drawing/2014/main" id="{4BF4BF69-1E43-47FC-A7F4-7FC694505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708275"/>
          <a:ext cx="467995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62" name="公式" r:id="rId5" imgW="1206360" imgH="457200" progId="Equation.3">
                  <p:embed/>
                </p:oleObj>
              </mc:Choice>
              <mc:Fallback>
                <p:oleObj name="公式" r:id="rId5" imgW="12063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4679950" cy="177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60" name="Text Box 8">
            <a:extLst>
              <a:ext uri="{FF2B5EF4-FFF2-40B4-BE49-F238E27FC236}">
                <a16:creationId xmlns:a16="http://schemas.microsoft.com/office/drawing/2014/main" id="{D828BBBF-CED3-41FF-B279-5D54F73F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7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97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97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5" grpId="0" build="p" autoUpdateAnimBg="0"/>
      <p:bldP spid="970756" grpId="0" build="p" autoUpdateAnimBg="0" advAuto="0"/>
      <p:bldP spid="97075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C21F2C3E-6499-46AE-94B5-DCBFCCCF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733D-9922-4073-B012-0E34CAA4303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62" name="Rectangle 2">
            <a:extLst>
              <a:ext uri="{FF2B5EF4-FFF2-40B4-BE49-F238E27FC236}">
                <a16:creationId xmlns:a16="http://schemas.microsoft.com/office/drawing/2014/main" id="{A6D74468-A43C-45B6-834C-364CEDD6B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351838" cy="1150938"/>
          </a:xfrm>
        </p:spPr>
        <p:txBody>
          <a:bodyPr/>
          <a:lstStyle/>
          <a:p>
            <a:pPr marL="1971675" indent="-1971675" algn="just">
              <a:lnSpc>
                <a:spcPct val="80000"/>
              </a:lnSpc>
              <a:buFontTx/>
              <a:buNone/>
              <a:tabLst>
                <a:tab pos="1971675" algn="l"/>
              </a:tabLst>
            </a:pPr>
            <a:r>
              <a:rPr lang="zh-CN" altLang="en-US" sz="4000" b="1"/>
              <a:t>电解质</a:t>
            </a:r>
            <a:r>
              <a:rPr lang="en-US" altLang="zh-CN" sz="4000" b="1"/>
              <a:t>: </a:t>
            </a:r>
            <a:r>
              <a:rPr lang="zh-CN" altLang="en-US" sz="4000" b="1"/>
              <a:t>在水溶液中或在熔融状态下能够导电的化合物。</a:t>
            </a:r>
          </a:p>
        </p:txBody>
      </p:sp>
      <p:sp>
        <p:nvSpPr>
          <p:cNvPr id="808963" name="AutoShape 3">
            <a:extLst>
              <a:ext uri="{FF2B5EF4-FFF2-40B4-BE49-F238E27FC236}">
                <a16:creationId xmlns:a16="http://schemas.microsoft.com/office/drawing/2014/main" id="{2E09FE10-AC2F-4860-B731-2AAD077505DF}"/>
              </a:ext>
            </a:extLst>
          </p:cNvPr>
          <p:cNvSpPr>
            <a:spLocks/>
          </p:cNvSpPr>
          <p:nvPr/>
        </p:nvSpPr>
        <p:spPr bwMode="auto">
          <a:xfrm>
            <a:off x="3492500" y="1384300"/>
            <a:ext cx="5327650" cy="1828800"/>
          </a:xfrm>
          <a:prstGeom prst="leftBrace">
            <a:avLst>
              <a:gd name="adj1" fmla="val 0"/>
              <a:gd name="adj2" fmla="val 40278"/>
            </a:avLst>
          </a:prstGeom>
          <a:solidFill>
            <a:schemeClr val="accent1"/>
          </a:solidFill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强酸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强碱</a:t>
            </a:r>
          </a:p>
          <a:p>
            <a:pPr algn="ctr">
              <a:spcBef>
                <a:spcPct val="2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大部分盐类       </a:t>
            </a:r>
          </a:p>
        </p:txBody>
      </p:sp>
      <p:sp>
        <p:nvSpPr>
          <p:cNvPr id="808964" name="AutoShape 4">
            <a:extLst>
              <a:ext uri="{FF2B5EF4-FFF2-40B4-BE49-F238E27FC236}">
                <a16:creationId xmlns:a16="http://schemas.microsoft.com/office/drawing/2014/main" id="{E1E39DAF-5943-47A7-A22B-3FAD9A82D396}"/>
              </a:ext>
            </a:extLst>
          </p:cNvPr>
          <p:cNvSpPr>
            <a:spLocks/>
          </p:cNvSpPr>
          <p:nvPr/>
        </p:nvSpPr>
        <p:spPr bwMode="auto">
          <a:xfrm>
            <a:off x="3419475" y="3575050"/>
            <a:ext cx="5334000" cy="3167063"/>
          </a:xfrm>
          <a:prstGeom prst="leftBrace">
            <a:avLst>
              <a:gd name="adj1" fmla="val 0"/>
              <a:gd name="adj2" fmla="val 0"/>
            </a:avLst>
          </a:prstGeom>
          <a:solidFill>
            <a:schemeClr val="accent1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弱酸  </a:t>
            </a:r>
          </a:p>
          <a:p>
            <a:pPr algn="ctr">
              <a:spcBef>
                <a:spcPct val="1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弱碱  </a:t>
            </a:r>
          </a:p>
          <a:p>
            <a:pPr algn="ctr">
              <a:spcBef>
                <a:spcPct val="1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某些盐类  </a:t>
            </a:r>
          </a:p>
          <a:p>
            <a:pPr algn="ctr">
              <a:spcBef>
                <a:spcPct val="10000"/>
              </a:spcBef>
            </a:pP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如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HgCl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  </a:t>
            </a:r>
          </a:p>
          <a:p>
            <a:pPr algn="ctr">
              <a:spcBef>
                <a:spcPct val="10000"/>
              </a:spcBef>
            </a:pP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Pb(Ac)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]  </a:t>
            </a:r>
          </a:p>
        </p:txBody>
      </p:sp>
      <p:sp>
        <p:nvSpPr>
          <p:cNvPr id="808965" name="AutoShape 5">
            <a:extLst>
              <a:ext uri="{FF2B5EF4-FFF2-40B4-BE49-F238E27FC236}">
                <a16:creationId xmlns:a16="http://schemas.microsoft.com/office/drawing/2014/main" id="{3ECFB47E-909E-4893-A22C-0623CCEAB74F}"/>
              </a:ext>
            </a:extLst>
          </p:cNvPr>
          <p:cNvSpPr>
            <a:spLocks/>
          </p:cNvSpPr>
          <p:nvPr/>
        </p:nvSpPr>
        <p:spPr bwMode="auto">
          <a:xfrm>
            <a:off x="179388" y="3644900"/>
            <a:ext cx="5688012" cy="1728788"/>
          </a:xfrm>
          <a:prstGeom prst="borderCallout1">
            <a:avLst>
              <a:gd name="adj1" fmla="val -4407"/>
              <a:gd name="adj2" fmla="val 97991"/>
              <a:gd name="adj3" fmla="val -4407"/>
              <a:gd name="adj4" fmla="val 10829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在水溶液中部分电离，其电离过程是可逆的，存在着中性分子与水合离子间的电离平衡。</a:t>
            </a:r>
          </a:p>
        </p:txBody>
      </p:sp>
      <p:sp>
        <p:nvSpPr>
          <p:cNvPr id="808966" name="AutoShape 6">
            <a:extLst>
              <a:ext uri="{FF2B5EF4-FFF2-40B4-BE49-F238E27FC236}">
                <a16:creationId xmlns:a16="http://schemas.microsoft.com/office/drawing/2014/main" id="{ACA988F0-2DA6-4E05-9D8F-AB2E13D61C66}"/>
              </a:ext>
            </a:extLst>
          </p:cNvPr>
          <p:cNvSpPr>
            <a:spLocks/>
          </p:cNvSpPr>
          <p:nvPr/>
        </p:nvSpPr>
        <p:spPr bwMode="auto">
          <a:xfrm>
            <a:off x="468313" y="2205038"/>
            <a:ext cx="5327650" cy="647700"/>
          </a:xfrm>
          <a:prstGeom prst="borderCallout1">
            <a:avLst>
              <a:gd name="adj1" fmla="val -11764"/>
              <a:gd name="adj2" fmla="val 97856"/>
              <a:gd name="adj3" fmla="val -11764"/>
              <a:gd name="adj4" fmla="val 6375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Times New Roman" panose="02020603050405020304" pitchFamily="18" charset="0"/>
              </a:rPr>
              <a:t>在水溶液中能完全电离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 。</a:t>
            </a:r>
          </a:p>
        </p:txBody>
      </p:sp>
      <p:sp>
        <p:nvSpPr>
          <p:cNvPr id="808969" name="Text Box 9">
            <a:extLst>
              <a:ext uri="{FF2B5EF4-FFF2-40B4-BE49-F238E27FC236}">
                <a16:creationId xmlns:a16="http://schemas.microsoft.com/office/drawing/2014/main" id="{877DFC2D-1EDA-4135-AC5C-01CED608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24175"/>
            <a:ext cx="28797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/>
              <a:t>弱电解质</a:t>
            </a:r>
            <a:endParaRPr lang="zh-CN" altLang="en-US" sz="3600"/>
          </a:p>
        </p:txBody>
      </p:sp>
      <p:sp>
        <p:nvSpPr>
          <p:cNvPr id="808970" name="Rectangle 10">
            <a:extLst>
              <a:ext uri="{FF2B5EF4-FFF2-40B4-BE49-F238E27FC236}">
                <a16:creationId xmlns:a16="http://schemas.microsoft.com/office/drawing/2014/main" id="{6505174D-0D16-4A79-8F38-09A3DEEA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12875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强电解质</a:t>
            </a:r>
          </a:p>
        </p:txBody>
      </p:sp>
      <p:sp>
        <p:nvSpPr>
          <p:cNvPr id="808972" name="Text Box 12">
            <a:extLst>
              <a:ext uri="{FF2B5EF4-FFF2-40B4-BE49-F238E27FC236}">
                <a16:creationId xmlns:a16="http://schemas.microsoft.com/office/drawing/2014/main" id="{A50FFC9A-E46E-425E-94B4-683B04F4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341438"/>
            <a:ext cx="374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</a:rPr>
              <a:t>HCl </a:t>
            </a:r>
            <a:r>
              <a:rPr lang="zh-CN" altLang="en-US" sz="4000" b="1">
                <a:solidFill>
                  <a:srgbClr val="3333FF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4000" b="1" baseline="30000">
                <a:solidFill>
                  <a:srgbClr val="3333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</a:rPr>
              <a:t> + Cl</a:t>
            </a:r>
            <a:r>
              <a:rPr lang="en-US" altLang="zh-CN" sz="4000" b="1" baseline="30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808973" name="Text Box 13">
            <a:extLst>
              <a:ext uri="{FF2B5EF4-FFF2-40B4-BE49-F238E27FC236}">
                <a16:creationId xmlns:a16="http://schemas.microsoft.com/office/drawing/2014/main" id="{DE88B7B2-0C4B-4B3B-AA7A-F8FD31D53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16563"/>
            <a:ext cx="43926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HAc ⇌ H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+ Ac</a:t>
            </a:r>
            <a:r>
              <a:rPr lang="en-US" altLang="zh-CN" sz="4000" b="1" baseline="30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2" grpId="0" build="p" autoUpdateAnimBg="0"/>
      <p:bldP spid="808963" grpId="0" animBg="1" autoUpdateAnimBg="0"/>
      <p:bldP spid="808964" grpId="0" animBg="1" autoUpdateAnimBg="0"/>
      <p:bldP spid="808965" grpId="0" animBg="1" autoUpdateAnimBg="0"/>
      <p:bldP spid="808966" grpId="0" animBg="1" autoUpdateAnimBg="0"/>
      <p:bldP spid="808969" grpId="0"/>
      <p:bldP spid="808970" grpId="0"/>
      <p:bldP spid="808972" grpId="0"/>
      <p:bldP spid="8089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E7581129-A51C-445F-B264-7E9A6024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0847-DBAF-4737-91B3-E931DA478B3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A4E411B4-1530-43F2-A5A2-05F46183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0338"/>
            <a:ext cx="7704138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4000" b="1"/>
              <a:t>            NH</a:t>
            </a:r>
            <a:r>
              <a:rPr lang="en-US" altLang="zh-CN" sz="4000" b="1" baseline="-25000"/>
              <a:t>3</a:t>
            </a:r>
            <a:r>
              <a:rPr lang="en-US" altLang="zh-CN" sz="4000" b="1">
                <a:cs typeface="Times New Roman" panose="02020603050405020304" pitchFamily="18" charset="0"/>
              </a:rPr>
              <a:t>·</a:t>
            </a:r>
            <a:r>
              <a:rPr lang="en-US" altLang="zh-CN" sz="4000" b="1"/>
              <a:t>H</a:t>
            </a:r>
            <a:r>
              <a:rPr lang="en-US" altLang="zh-CN" sz="4000" b="1" baseline="-25000"/>
              <a:t>2</a:t>
            </a:r>
            <a:r>
              <a:rPr lang="en-US" altLang="zh-CN" sz="4000" b="1"/>
              <a:t>O       NH</a:t>
            </a:r>
            <a:r>
              <a:rPr lang="en-US" altLang="zh-CN" sz="4000" b="1" baseline="-25000"/>
              <a:t>4</a:t>
            </a:r>
            <a:r>
              <a:rPr lang="en-US" altLang="zh-CN" sz="4000" b="1" baseline="30000"/>
              <a:t>+   </a:t>
            </a:r>
            <a:r>
              <a:rPr lang="en-US" altLang="zh-CN" sz="4000" b="1"/>
              <a:t>+   OH</a:t>
            </a:r>
            <a:r>
              <a:rPr lang="en-US" altLang="zh-CN" sz="4000" b="1" baseline="30000">
                <a:cs typeface="Times New Roman" panose="02020603050405020304" pitchFamily="18" charset="0"/>
              </a:rPr>
              <a:t>–</a:t>
            </a:r>
          </a:p>
          <a:p>
            <a:pPr>
              <a:spcBef>
                <a:spcPct val="20000"/>
              </a:spcBef>
            </a:pPr>
            <a:r>
              <a:rPr lang="zh-CN" altLang="en-US" sz="3200" b="1"/>
              <a:t>起始浓度     </a:t>
            </a:r>
            <a:r>
              <a:rPr lang="zh-CN" altLang="en-US" sz="4000" b="1"/>
              <a:t> </a:t>
            </a:r>
            <a:r>
              <a:rPr lang="en-US" altLang="zh-CN" sz="4000" b="1" i="1"/>
              <a:t>c</a:t>
            </a:r>
            <a:r>
              <a:rPr lang="en-US" altLang="zh-CN" sz="4000" b="1" baseline="-25000"/>
              <a:t>0                         </a:t>
            </a:r>
            <a:r>
              <a:rPr lang="en-US" altLang="zh-CN" sz="4000" b="1"/>
              <a:t>0              0</a:t>
            </a:r>
          </a:p>
          <a:p>
            <a:pPr>
              <a:spcBef>
                <a:spcPct val="20000"/>
              </a:spcBef>
            </a:pPr>
            <a:endParaRPr lang="en-US" altLang="zh-CN" sz="1800" b="1"/>
          </a:p>
        </p:txBody>
      </p:sp>
      <p:cxnSp>
        <p:nvCxnSpPr>
          <p:cNvPr id="971779" name="AutoShape 3">
            <a:extLst>
              <a:ext uri="{FF2B5EF4-FFF2-40B4-BE49-F238E27FC236}">
                <a16:creationId xmlns:a16="http://schemas.microsoft.com/office/drawing/2014/main" id="{DA9795CA-E5C1-45FE-B511-FC329463AC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4388" y="4337050"/>
            <a:ext cx="0" cy="1588"/>
          </a:xfrm>
          <a:prstGeom prst="straightConnector1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1780" name="Rectangle 4">
            <a:extLst>
              <a:ext uri="{FF2B5EF4-FFF2-40B4-BE49-F238E27FC236}">
                <a16:creationId xmlns:a16="http://schemas.microsoft.com/office/drawing/2014/main" id="{33A64479-AE1E-4DB3-997B-0E4E2457C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1781" name="Object 5">
            <a:extLst>
              <a:ext uri="{FF2B5EF4-FFF2-40B4-BE49-F238E27FC236}">
                <a16:creationId xmlns:a16="http://schemas.microsoft.com/office/drawing/2014/main" id="{73B2FF02-FABB-487E-A59B-2C7A1C7CC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33363"/>
          <a:ext cx="10429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87" r:id="rId3" imgW="897844" imgH="463568" progId="ISISServer">
                  <p:embed/>
                </p:oleObj>
              </mc:Choice>
              <mc:Fallback>
                <p:oleObj r:id="rId3" imgW="897844" imgH="463568" progId="ISISServer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33363"/>
                        <a:ext cx="10429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1782" name="Rectangle 6">
            <a:extLst>
              <a:ext uri="{FF2B5EF4-FFF2-40B4-BE49-F238E27FC236}">
                <a16:creationId xmlns:a16="http://schemas.microsoft.com/office/drawing/2014/main" id="{63928C05-CD8F-4383-8451-246809ECC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44663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平衡浓度</a:t>
            </a:r>
            <a:r>
              <a:rPr kumimoji="1" lang="zh-CN" altLang="en-US" sz="4000" b="1"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0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–[OH</a:t>
            </a:r>
            <a:r>
              <a:rPr kumimoji="1"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4000" b="1">
                <a:latin typeface="Times New Roman" panose="02020603050405020304" pitchFamily="18" charset="0"/>
              </a:rPr>
              <a:t>]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       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[NH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4000" b="1" baseline="30000">
                <a:latin typeface="Times New Roman" panose="02020603050405020304" pitchFamily="18" charset="0"/>
              </a:rPr>
              <a:t>+</a:t>
            </a:r>
            <a:r>
              <a:rPr kumimoji="1" lang="en-US" altLang="zh-CN" sz="4000" b="1">
                <a:latin typeface="Times New Roman" panose="02020603050405020304" pitchFamily="18" charset="0"/>
              </a:rPr>
              <a:t>]   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</a:rPr>
              <a:t>[OH</a:t>
            </a:r>
            <a:r>
              <a:rPr kumimoji="1"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4000" b="1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71783" name="Rectangle 7">
            <a:extLst>
              <a:ext uri="{FF2B5EF4-FFF2-40B4-BE49-F238E27FC236}">
                <a16:creationId xmlns:a16="http://schemas.microsoft.com/office/drawing/2014/main" id="{62F7A625-7AC7-41B4-B25D-4F7F68C6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03488"/>
            <a:ext cx="3582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[OH</a:t>
            </a:r>
            <a:r>
              <a:rPr kumimoji="1"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] = </a:t>
            </a:r>
            <a:r>
              <a:rPr kumimoji="1" lang="en-US" altLang="zh-CN" sz="40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[NH</a:t>
            </a:r>
            <a:r>
              <a:rPr kumimoji="1" lang="en-US" altLang="zh-CN" sz="40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971784" name="AutoShape 8">
            <a:extLst>
              <a:ext uri="{FF2B5EF4-FFF2-40B4-BE49-F238E27FC236}">
                <a16:creationId xmlns:a16="http://schemas.microsoft.com/office/drawing/2014/main" id="{7F5E34A3-41C4-4C36-AC8B-E5273394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18138"/>
            <a:ext cx="3240088" cy="792162"/>
          </a:xfrm>
          <a:prstGeom prst="wedgeRectCallout">
            <a:avLst>
              <a:gd name="adj1" fmla="val 10704"/>
              <a:gd name="adj2" fmla="val -153407"/>
            </a:avLst>
          </a:prstGeom>
          <a:solidFill>
            <a:srgbClr val="FFFFCC"/>
          </a:solidFill>
          <a:ln w="381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sz="40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4000" b="1">
                <a:latin typeface="Times New Roman" panose="02020603050405020304" pitchFamily="18" charset="0"/>
              </a:rPr>
              <a:t> &gt; 400 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K</a:t>
            </a:r>
            <a:r>
              <a:rPr kumimoji="1" lang="en-US" altLang="zh-CN" sz="4000" b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endParaRPr kumimoji="1" lang="en-US" altLang="zh-CN" sz="4000" b="1" baseline="30000">
              <a:latin typeface="Arial Unicode MS" pitchFamily="34" charset="-122"/>
              <a:ea typeface="Arial Unicode MS" pitchFamily="34" charset="-122"/>
            </a:endParaRPr>
          </a:p>
        </p:txBody>
      </p:sp>
      <p:graphicFrame>
        <p:nvGraphicFramePr>
          <p:cNvPr id="971785" name="Object 9">
            <a:extLst>
              <a:ext uri="{FF2B5EF4-FFF2-40B4-BE49-F238E27FC236}">
                <a16:creationId xmlns:a16="http://schemas.microsoft.com/office/drawing/2014/main" id="{E0A006C2-B765-445C-A126-60D1E8F91CAF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50825" y="3328988"/>
          <a:ext cx="83534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88" name="公式" r:id="rId5" imgW="2654280" imgH="457200" progId="Equation.3">
                  <p:embed/>
                </p:oleObj>
              </mc:Choice>
              <mc:Fallback>
                <p:oleObj name="公式" r:id="rId5" imgW="26542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28988"/>
                        <a:ext cx="83534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786" name="Object 10">
            <a:extLst>
              <a:ext uri="{FF2B5EF4-FFF2-40B4-BE49-F238E27FC236}">
                <a16:creationId xmlns:a16="http://schemas.microsoft.com/office/drawing/2014/main" id="{E32C35C0-74CE-4B06-A8B6-60505D4B8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4841875"/>
          <a:ext cx="50482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89" name="公式" r:id="rId7" imgW="1130040" imgH="291960" progId="Equation.3">
                  <p:embed/>
                </p:oleObj>
              </mc:Choice>
              <mc:Fallback>
                <p:oleObj name="公式" r:id="rId7" imgW="1130040" imgH="291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4841875"/>
                        <a:ext cx="5048250" cy="13033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9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97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82" grpId="0"/>
      <p:bldP spid="971783" grpId="0"/>
      <p:bldP spid="9717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0F918E4-A218-47E1-A6E7-E111507C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B1F-A297-4F36-A339-BCAFF1C638F6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973828" name="Group 4">
            <a:extLst>
              <a:ext uri="{FF2B5EF4-FFF2-40B4-BE49-F238E27FC236}">
                <a16:creationId xmlns:a16="http://schemas.microsoft.com/office/drawing/2014/main" id="{443B6C97-CF2E-4662-AF1F-B14FB2F0436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842963"/>
            <a:ext cx="6553200" cy="701675"/>
            <a:chOff x="2016" y="816"/>
            <a:chExt cx="3744" cy="442"/>
          </a:xfrm>
        </p:grpSpPr>
        <p:sp>
          <p:nvSpPr>
            <p:cNvPr id="973829" name="Rectangle 5">
              <a:extLst>
                <a:ext uri="{FF2B5EF4-FFF2-40B4-BE49-F238E27FC236}">
                  <a16:creationId xmlns:a16="http://schemas.microsoft.com/office/drawing/2014/main" id="{0388C841-9E95-417F-97AF-A8F9B36C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16"/>
              <a:ext cx="37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4000" b="1">
                  <a:latin typeface="Times New Roman" panose="02020603050405020304" pitchFamily="18" charset="0"/>
                </a:rPr>
                <a:t>Ac</a:t>
              </a:r>
              <a:r>
                <a:rPr kumimoji="1" lang="en-GB" altLang="zh-CN" sz="40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kumimoji="1" lang="en-GB" altLang="zh-CN" sz="4000" b="1" baseline="30000">
                  <a:latin typeface="Times New Roman" panose="02020603050405020304" pitchFamily="18" charset="0"/>
                </a:rPr>
                <a:t> </a:t>
              </a:r>
              <a:r>
                <a:rPr kumimoji="1" lang="en-GB" altLang="zh-CN" sz="4000" b="1">
                  <a:latin typeface="Times New Roman" panose="02020603050405020304" pitchFamily="18" charset="0"/>
                </a:rPr>
                <a:t>+</a:t>
              </a:r>
              <a:r>
                <a:rPr kumimoji="1" lang="en-GB" altLang="zh-CN" sz="4000" b="1" baseline="30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4000" b="1">
                  <a:latin typeface="Times New Roman" panose="02020603050405020304" pitchFamily="18" charset="0"/>
                </a:rPr>
                <a:t>H</a:t>
              </a:r>
              <a:r>
                <a:rPr kumimoji="1" lang="en-GB" altLang="zh-CN" sz="40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4000" b="1">
                  <a:latin typeface="Times New Roman" panose="02020603050405020304" pitchFamily="18" charset="0"/>
                </a:rPr>
                <a:t>O</a:t>
              </a:r>
              <a:r>
                <a:rPr kumimoji="1" lang="en-GB" altLang="zh-CN" sz="4000" b="1">
                  <a:latin typeface="Times New Roman" panose="02020603050405020304" pitchFamily="18" charset="0"/>
                </a:rPr>
                <a:t>           </a:t>
              </a:r>
              <a:r>
                <a:rPr kumimoji="1" lang="en-US" altLang="zh-CN" sz="4000" b="1">
                  <a:latin typeface="Times New Roman" panose="02020603050405020304" pitchFamily="18" charset="0"/>
                </a:rPr>
                <a:t>HAc  </a:t>
              </a:r>
              <a:r>
                <a:rPr kumimoji="1" lang="en-GB" altLang="zh-CN" sz="4000" b="1">
                  <a:latin typeface="Times New Roman" panose="02020603050405020304" pitchFamily="18" charset="0"/>
                </a:rPr>
                <a:t>+  OH</a:t>
              </a:r>
              <a:r>
                <a:rPr kumimoji="1" lang="en-GB" altLang="zh-CN" sz="40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973830" name="Object 6">
              <a:extLst>
                <a:ext uri="{FF2B5EF4-FFF2-40B4-BE49-F238E27FC236}">
                  <a16:creationId xmlns:a16="http://schemas.microsoft.com/office/drawing/2014/main" id="{E559997D-D6CC-41EC-8933-46F78C03A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915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836" r:id="rId3" imgW="897844" imgH="463568" progId="ISISServer">
                    <p:embed/>
                  </p:oleObj>
                </mc:Choice>
                <mc:Fallback>
                  <p:oleObj r:id="rId3" imgW="897844" imgH="463568" progId="ISISServer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915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831" name="Object 7">
            <a:extLst>
              <a:ext uri="{FF2B5EF4-FFF2-40B4-BE49-F238E27FC236}">
                <a16:creationId xmlns:a16="http://schemas.microsoft.com/office/drawing/2014/main" id="{C5E3DA65-AAE4-4A8B-96FE-3F890F3C8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84313"/>
          <a:ext cx="6840537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37" name="公式" r:id="rId5" imgW="1701720" imgH="457200" progId="Equation.3">
                  <p:embed/>
                </p:oleObj>
              </mc:Choice>
              <mc:Fallback>
                <p:oleObj name="公式" r:id="rId5" imgW="17017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6840537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832" name="Object 8">
            <a:extLst>
              <a:ext uri="{FF2B5EF4-FFF2-40B4-BE49-F238E27FC236}">
                <a16:creationId xmlns:a16="http://schemas.microsoft.com/office/drawing/2014/main" id="{E8ED1682-D18F-4646-96D5-B78BA1694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84538"/>
          <a:ext cx="68405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38" name="公式" r:id="rId7" imgW="1638000" imgH="495000" progId="Equation.3">
                  <p:embed/>
                </p:oleObj>
              </mc:Choice>
              <mc:Fallback>
                <p:oleObj name="公式" r:id="rId7" imgW="163800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6840537" cy="20685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ECFF">
                              <a:alpha val="42999"/>
                            </a:srgbClr>
                          </a:gs>
                          <a:gs pos="100000">
                            <a:srgbClr val="A8C3D2">
                              <a:alpha val="39999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834" name="Text Box 10">
            <a:extLst>
              <a:ext uri="{FF2B5EF4-FFF2-40B4-BE49-F238E27FC236}">
                <a16:creationId xmlns:a16="http://schemas.microsoft.com/office/drawing/2014/main" id="{1C25BA02-062A-41FA-A2A8-B926C357B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0350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例：</a:t>
            </a:r>
          </a:p>
        </p:txBody>
      </p:sp>
      <p:sp>
        <p:nvSpPr>
          <p:cNvPr id="973835" name="AutoShape 11">
            <a:extLst>
              <a:ext uri="{FF2B5EF4-FFF2-40B4-BE49-F238E27FC236}">
                <a16:creationId xmlns:a16="http://schemas.microsoft.com/office/drawing/2014/main" id="{5C652028-80E5-4BD6-9A3D-4050A7AE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15888"/>
            <a:ext cx="2160587" cy="719137"/>
          </a:xfrm>
          <a:prstGeom prst="wedgeRoundRectCallout">
            <a:avLst>
              <a:gd name="adj1" fmla="val -83356"/>
              <a:gd name="adj2" fmla="val 689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kumimoji="1"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盐的水解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3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3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A1AC14A-4817-477D-83E5-BCC78C9C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5BB2-0EBE-4D9E-A2DF-17F5B628D89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972802" name="Rectangle 2">
            <a:extLst>
              <a:ext uri="{FF2B5EF4-FFF2-40B4-BE49-F238E27FC236}">
                <a16:creationId xmlns:a16="http://schemas.microsoft.com/office/drawing/2014/main" id="{B0695CE8-A983-431A-A54A-976E3BD6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/>
              <a:t>浓度为</a:t>
            </a:r>
            <a:r>
              <a:rPr lang="en-US" altLang="zh-CN" sz="4400" b="1" i="1"/>
              <a:t>c</a:t>
            </a:r>
            <a:r>
              <a:rPr lang="zh-CN" altLang="en-US" sz="4400" b="1" baseline="-25000"/>
              <a:t>碱</a:t>
            </a:r>
            <a:r>
              <a:rPr lang="zh-CN" altLang="en-US" sz="4400" b="1"/>
              <a:t>的一元弱碱溶液中：</a:t>
            </a:r>
          </a:p>
        </p:txBody>
      </p:sp>
      <p:sp>
        <p:nvSpPr>
          <p:cNvPr id="972803" name="Text Box 3">
            <a:extLst>
              <a:ext uri="{FF2B5EF4-FFF2-40B4-BE49-F238E27FC236}">
                <a16:creationId xmlns:a16="http://schemas.microsoft.com/office/drawing/2014/main" id="{C79131E5-00AB-4AF1-8F28-15D0DAEE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72453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适用条件：解离度</a:t>
            </a:r>
            <a:r>
              <a:rPr kumimoji="1"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  </a:t>
            </a:r>
            <a:r>
              <a:rPr kumimoji="1"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5%</a:t>
            </a:r>
            <a:r>
              <a:rPr kumimoji="1" lang="zh-CN" altLang="en-US" sz="4000" b="1">
                <a:latin typeface="Times New Roman" panose="02020603050405020304" pitchFamily="18" charset="0"/>
              </a:rPr>
              <a:t>时，</a:t>
            </a:r>
          </a:p>
          <a:p>
            <a:pPr>
              <a:spcBef>
                <a:spcPct val="50000"/>
              </a:spcBef>
            </a:pPr>
            <a:r>
              <a:rPr kumimoji="1" lang="zh-CN" altLang="en-US" sz="4000" b="1">
                <a:latin typeface="Times New Roman" panose="02020603050405020304" pitchFamily="18" charset="0"/>
              </a:rPr>
              <a:t>                   即</a:t>
            </a:r>
            <a:r>
              <a:rPr kumimoji="1"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4400" b="1" baseline="-25000">
                <a:latin typeface="Times New Roman" panose="02020603050405020304" pitchFamily="18" charset="0"/>
              </a:rPr>
              <a:t>碱</a:t>
            </a:r>
            <a:r>
              <a:rPr kumimoji="1" lang="en-US" altLang="zh-CN" sz="4000" b="1">
                <a:latin typeface="Times New Roman" panose="02020603050405020304" pitchFamily="18" charset="0"/>
              </a:rPr>
              <a:t>/</a:t>
            </a:r>
            <a:r>
              <a:rPr kumimoji="1" lang="en-US" altLang="zh-CN" sz="4000" b="1" i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1" lang="en-US" altLang="zh-CN" sz="4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40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400</a:t>
            </a:r>
            <a:r>
              <a:rPr kumimoji="1" lang="zh-CN" altLang="en-US" sz="40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72804" name="Object 4">
            <a:extLst>
              <a:ext uri="{FF2B5EF4-FFF2-40B4-BE49-F238E27FC236}">
                <a16:creationId xmlns:a16="http://schemas.microsoft.com/office/drawing/2014/main" id="{AEA2730E-5D28-4691-B9AB-B684B25A9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05038"/>
          <a:ext cx="60071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05" name="公式" r:id="rId3" imgW="1041120" imgH="291960" progId="Equation.3">
                  <p:embed/>
                </p:oleObj>
              </mc:Choice>
              <mc:Fallback>
                <p:oleObj name="公式" r:id="rId3" imgW="104112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6007100" cy="168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7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F9FDC522-F185-466A-ADB3-C0EACF24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1F29-201B-4B84-A3BE-E5D2CB95ACF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850946" name="Rectangle 2">
            <a:extLst>
              <a:ext uri="{FF2B5EF4-FFF2-40B4-BE49-F238E27FC236}">
                <a16:creationId xmlns:a16="http://schemas.microsoft.com/office/drawing/2014/main" id="{B0717F57-071A-4E50-8753-4C4CFEAC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052513"/>
            <a:ext cx="8424862" cy="1089025"/>
          </a:xfrm>
        </p:spPr>
        <p:txBody>
          <a:bodyPr/>
          <a:lstStyle/>
          <a:p>
            <a:pPr algn="just"/>
            <a:r>
              <a:rPr lang="zh-CN" altLang="en-US" sz="3600" b="1">
                <a:solidFill>
                  <a:srgbClr val="0000FF"/>
                </a:solidFill>
              </a:rPr>
              <a:t>多元酸：</a:t>
            </a:r>
            <a:r>
              <a:rPr lang="zh-CN" altLang="en-US" sz="3600" b="1">
                <a:solidFill>
                  <a:srgbClr val="0000FF"/>
                </a:solidFill>
                <a:latin typeface="宋体" panose="02010600030101010101" pitchFamily="2" charset="-122"/>
              </a:rPr>
              <a:t>同一分子能解离出多于</a:t>
            </a:r>
            <a:r>
              <a:rPr lang="en-US" altLang="zh-CN" sz="36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b="1">
                <a:solidFill>
                  <a:srgbClr val="0000FF"/>
                </a:solidFill>
                <a:latin typeface="宋体" panose="02010600030101010101" pitchFamily="2" charset="-122"/>
              </a:rPr>
              <a:t>个质子的酸。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8FC8D0C5-4654-47CD-AD01-62CEE73FEA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5300663"/>
            <a:ext cx="7421562" cy="4746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左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b="1">
                <a:latin typeface="Times New Roman" panose="02020603050405020304" pitchFamily="18" charset="0"/>
              </a:rPr>
              <a:t>右：</a:t>
            </a:r>
            <a:r>
              <a:rPr lang="en-US" altLang="zh-CN" sz="2400" b="1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SO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CO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PO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分子结构模型</a:t>
            </a:r>
          </a:p>
        </p:txBody>
      </p:sp>
      <p:pic>
        <p:nvPicPr>
          <p:cNvPr id="850948" name="Picture 4" descr="H2CO3分子结构模型">
            <a:extLst>
              <a:ext uri="{FF2B5EF4-FFF2-40B4-BE49-F238E27FC236}">
                <a16:creationId xmlns:a16="http://schemas.microsoft.com/office/drawing/2014/main" id="{56E4BA14-3BF6-4282-8F10-2014ECE29422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0238" y="2708275"/>
            <a:ext cx="2897187" cy="225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0949" name="Picture 5" descr="H2SO4分子结构模型">
            <a:extLst>
              <a:ext uri="{FF2B5EF4-FFF2-40B4-BE49-F238E27FC236}">
                <a16:creationId xmlns:a16="http://schemas.microsoft.com/office/drawing/2014/main" id="{39A7BA5E-7038-4397-B6A1-6528D314574E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2781300"/>
            <a:ext cx="2713037" cy="2035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0950" name="Picture 6" descr="H3PO4分子结构模型">
            <a:extLst>
              <a:ext uri="{FF2B5EF4-FFF2-40B4-BE49-F238E27FC236}">
                <a16:creationId xmlns:a16="http://schemas.microsoft.com/office/drawing/2014/main" id="{F0786212-8C06-44CF-8563-277BDB30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781300"/>
            <a:ext cx="28194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0951" name="Rectangle 7">
            <a:extLst>
              <a:ext uri="{FF2B5EF4-FFF2-40B4-BE49-F238E27FC236}">
                <a16:creationId xmlns:a16="http://schemas.microsoft.com/office/drawing/2014/main" id="{B657F4EC-AD6D-495E-BB4A-5ACFE8E6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61928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4000" b="1"/>
              <a:t>4.  </a:t>
            </a:r>
            <a:r>
              <a:rPr lang="zh-CN" altLang="en-US" sz="4000" b="1"/>
              <a:t>多元弱酸的解离平衡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2E9AE35C-D549-4F89-9D91-E1167D1F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B56D-CF08-4ABD-8692-80AEA31CD1E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851970" name="Rectangle 2">
            <a:extLst>
              <a:ext uri="{FF2B5EF4-FFF2-40B4-BE49-F238E27FC236}">
                <a16:creationId xmlns:a16="http://schemas.microsoft.com/office/drawing/2014/main" id="{51C785CA-5A89-415E-A78D-B371CB00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785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多元弱酸在水中分步解离；解离常数亦分级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且逐级减小，如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40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36352D9D-B376-4B8B-8FC8-26A2976B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14850"/>
            <a:ext cx="1004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40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graphicFrame>
        <p:nvGraphicFramePr>
          <p:cNvPr id="851972" name="Object 4">
            <a:extLst>
              <a:ext uri="{FF2B5EF4-FFF2-40B4-BE49-F238E27FC236}">
                <a16:creationId xmlns:a16="http://schemas.microsoft.com/office/drawing/2014/main" id="{667401CA-2034-455F-AFFE-6EE04A9B5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668838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94" name="BMP 图象" r:id="rId3" imgW="937374" imgH="281911" progId="Paint.Picture">
                  <p:embed/>
                </p:oleObj>
              </mc:Choice>
              <mc:Fallback>
                <p:oleObj name="BMP 图象" r:id="rId3" imgW="937374" imgH="28191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68838"/>
                        <a:ext cx="114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975" name="Group 7">
            <a:extLst>
              <a:ext uri="{FF2B5EF4-FFF2-40B4-BE49-F238E27FC236}">
                <a16:creationId xmlns:a16="http://schemas.microsoft.com/office/drawing/2014/main" id="{DA799558-2A21-4635-98D3-53C44D9415B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339850"/>
            <a:ext cx="8050213" cy="763588"/>
            <a:chOff x="793" y="1344"/>
            <a:chExt cx="5071" cy="481"/>
          </a:xfrm>
        </p:grpSpPr>
        <p:sp>
          <p:nvSpPr>
            <p:cNvPr id="851976" name="Rectangle 8">
              <a:extLst>
                <a:ext uri="{FF2B5EF4-FFF2-40B4-BE49-F238E27FC236}">
                  <a16:creationId xmlns:a16="http://schemas.microsoft.com/office/drawing/2014/main" id="{FD7F2F5E-2D9B-42F6-BA69-A2F29818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344"/>
              <a:ext cx="6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4000" b="1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851977" name="Rectangle 9">
              <a:extLst>
                <a:ext uri="{FF2B5EF4-FFF2-40B4-BE49-F238E27FC236}">
                  <a16:creationId xmlns:a16="http://schemas.microsoft.com/office/drawing/2014/main" id="{D20D984B-D074-4B47-9F98-164B84D28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383"/>
              <a:ext cx="371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</a:rPr>
                <a:t>+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+ HS</a:t>
              </a:r>
              <a:r>
                <a:rPr kumimoji="1" lang="en-US" altLang="zh-CN" sz="4000" b="1" baseline="300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40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40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4000" b="1" baseline="-25000">
                  <a:latin typeface="Times New Roman" panose="02020603050405020304" pitchFamily="18" charset="0"/>
                </a:rPr>
                <a:t>a1</a:t>
              </a:r>
              <a:r>
                <a:rPr lang="en-US" altLang="zh-CN" sz="4000" b="1" baseline="30000">
                  <a:latin typeface="Arial Unicode MS" pitchFamily="34" charset="-122"/>
                  <a:ea typeface="Arial Unicode MS" pitchFamily="34" charset="-122"/>
                  <a:sym typeface="Symbol" panose="05050102010706020507" pitchFamily="18" charset="2"/>
                </a:rPr>
                <a:t>Ɵ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 = 8.9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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</a:rPr>
                <a:t>–8</a:t>
              </a:r>
            </a:p>
          </p:txBody>
        </p:sp>
        <p:graphicFrame>
          <p:nvGraphicFramePr>
            <p:cNvPr id="851978" name="Object 10">
              <a:extLst>
                <a:ext uri="{FF2B5EF4-FFF2-40B4-BE49-F238E27FC236}">
                  <a16:creationId xmlns:a16="http://schemas.microsoft.com/office/drawing/2014/main" id="{CAF3A130-D74A-4404-9793-FB4777472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1434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95" r:id="rId5" imgW="897844" imgH="463568" progId="ISISServer">
                    <p:embed/>
                  </p:oleObj>
                </mc:Choice>
                <mc:Fallback>
                  <p:oleObj r:id="rId5" imgW="897844" imgH="463568" progId="ISISServer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34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1979" name="Group 11">
            <a:extLst>
              <a:ext uri="{FF2B5EF4-FFF2-40B4-BE49-F238E27FC236}">
                <a16:creationId xmlns:a16="http://schemas.microsoft.com/office/drawing/2014/main" id="{0235EF1A-9E89-43EE-B7D8-C0A3B9E6DFBE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141538"/>
            <a:ext cx="8120062" cy="711200"/>
            <a:chOff x="884" y="1973"/>
            <a:chExt cx="5115" cy="448"/>
          </a:xfrm>
        </p:grpSpPr>
        <p:sp>
          <p:nvSpPr>
            <p:cNvPr id="851980" name="Rectangle 12">
              <a:extLst>
                <a:ext uri="{FF2B5EF4-FFF2-40B4-BE49-F238E27FC236}">
                  <a16:creationId xmlns:a16="http://schemas.microsoft.com/office/drawing/2014/main" id="{241F1D10-B982-4080-818D-36C877D3A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979"/>
              <a:ext cx="6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HS</a:t>
              </a:r>
              <a:r>
                <a:rPr kumimoji="1" lang="en-US" altLang="zh-CN" sz="4000" b="1" baseline="30000">
                  <a:latin typeface="方正姚体" panose="02010601030101010101" pitchFamily="2" charset="-122"/>
                  <a:ea typeface="方正姚体" panose="02010601030101010101" pitchFamily="2" charset="-122"/>
                </a:rPr>
                <a:t>-</a:t>
              </a:r>
            </a:p>
          </p:txBody>
        </p:sp>
        <p:sp>
          <p:nvSpPr>
            <p:cNvPr id="851981" name="Rectangle 13">
              <a:extLst>
                <a:ext uri="{FF2B5EF4-FFF2-40B4-BE49-F238E27FC236}">
                  <a16:creationId xmlns:a16="http://schemas.microsoft.com/office/drawing/2014/main" id="{999C2F98-68B6-4996-A8BF-99C46D86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973"/>
              <a:ext cx="36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</a:rPr>
                <a:t>+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+ S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4000" b="1" baseline="30000">
                  <a:latin typeface="方正姚体" panose="02010601030101010101" pitchFamily="2" charset="-122"/>
                  <a:ea typeface="方正姚体" panose="02010601030101010101" pitchFamily="2" charset="-122"/>
                </a:rPr>
                <a:t>-</a:t>
              </a:r>
              <a:r>
                <a:rPr kumimoji="1" lang="en-US" altLang="zh-CN" sz="4000" b="1" baseline="3000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4000" b="1" i="1">
                  <a:latin typeface="Times New Roman" panose="02020603050405020304" pitchFamily="18" charset="0"/>
                </a:rPr>
                <a:t>K</a:t>
              </a:r>
              <a:r>
                <a:rPr lang="en-US" altLang="zh-CN" sz="4000" b="1" baseline="-25000">
                  <a:latin typeface="Times New Roman" panose="02020603050405020304" pitchFamily="18" charset="0"/>
                </a:rPr>
                <a:t>a2</a:t>
              </a:r>
              <a:r>
                <a:rPr lang="en-US" altLang="zh-CN" sz="4000" b="1" baseline="30000">
                  <a:latin typeface="Arial Unicode MS" pitchFamily="34" charset="-122"/>
                  <a:ea typeface="Arial Unicode MS" pitchFamily="34" charset="-122"/>
                  <a:sym typeface="Symbol" panose="05050102010706020507" pitchFamily="18" charset="2"/>
                </a:rPr>
                <a:t>Ɵ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 = 1.2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 </a:t>
              </a:r>
              <a:r>
                <a:rPr kumimoji="1" lang="en-US" altLang="zh-CN" sz="4000" b="1"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4000" b="1" baseline="30000"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</p:txBody>
        </p:sp>
        <p:graphicFrame>
          <p:nvGraphicFramePr>
            <p:cNvPr id="851982" name="Object 14">
              <a:extLst>
                <a:ext uri="{FF2B5EF4-FFF2-40B4-BE49-F238E27FC236}">
                  <a16:creationId xmlns:a16="http://schemas.microsoft.com/office/drawing/2014/main" id="{3F268DFA-F13B-4C60-B834-5E149C43CD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064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96" r:id="rId7" imgW="897844" imgH="463568" progId="ISISServer">
                    <p:embed/>
                  </p:oleObj>
                </mc:Choice>
                <mc:Fallback>
                  <p:oleObj r:id="rId7" imgW="897844" imgH="463568" progId="ISISServer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64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1990" name="Text Box 22">
            <a:extLst>
              <a:ext uri="{FF2B5EF4-FFF2-40B4-BE49-F238E27FC236}">
                <a16:creationId xmlns:a16="http://schemas.microsoft.com/office/drawing/2014/main" id="{03B2F369-1EEE-4358-A5A4-99805FEA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60800"/>
            <a:ext cx="3960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851992" name="Text Box 24">
            <a:extLst>
              <a:ext uri="{FF2B5EF4-FFF2-40B4-BE49-F238E27FC236}">
                <a16:creationId xmlns:a16="http://schemas.microsoft.com/office/drawing/2014/main" id="{04D05408-4A84-41C5-9B29-94CFF609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864235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3600" b="1" i="1">
                <a:solidFill>
                  <a:srgbClr val="0000CC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a1</a:t>
            </a:r>
            <a:r>
              <a:rPr kumimoji="0" lang="en-US" altLang="zh-CN" sz="3600" b="1" baseline="30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0000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 </a:t>
            </a:r>
            <a:r>
              <a:rPr lang="en-US" altLang="zh-CN" sz="3600" b="1" i="1">
                <a:solidFill>
                  <a:srgbClr val="0000CC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a2</a:t>
            </a:r>
            <a:r>
              <a:rPr kumimoji="0" lang="en-US" altLang="zh-CN" sz="3600" b="1" baseline="3000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Ɵ</a:t>
            </a:r>
            <a:r>
              <a:rPr lang="en-US" altLang="zh-CN" sz="3600" b="1" baseline="-2500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cs typeface="Times New Roman" panose="02020603050405020304" pitchFamily="18" charset="0"/>
              </a:rPr>
              <a:t>的原因：</a:t>
            </a:r>
          </a:p>
          <a:p>
            <a:pPr algn="just">
              <a:lnSpc>
                <a:spcPct val="110000"/>
              </a:lnSpc>
              <a:buFontTx/>
              <a:buAutoNum type="arabicParenBoth"/>
            </a:pPr>
            <a:r>
              <a:rPr lang="zh-CN" altLang="en-US" sz="3200" b="1">
                <a:cs typeface="Times New Roman" panose="02020603050405020304" pitchFamily="18" charset="0"/>
              </a:rPr>
              <a:t> 从负离子</a:t>
            </a:r>
            <a:r>
              <a:rPr lang="en-US" altLang="zh-CN" sz="3200" b="1">
                <a:cs typeface="Times New Roman" panose="02020603050405020304" pitchFamily="18" charset="0"/>
              </a:rPr>
              <a:t>HS</a:t>
            </a:r>
            <a:r>
              <a:rPr lang="en-US" altLang="zh-CN" sz="3200" b="1" baseline="3000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cs typeface="Times New Roman" panose="02020603050405020304" pitchFamily="18" charset="0"/>
              </a:rPr>
              <a:t>解离出</a:t>
            </a:r>
            <a:r>
              <a:rPr lang="en-US" altLang="zh-CN" sz="3200" b="1">
                <a:cs typeface="Times New Roman" panose="02020603050405020304" pitchFamily="18" charset="0"/>
              </a:rPr>
              <a:t>H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+</a:t>
            </a:r>
            <a:r>
              <a:rPr lang="zh-CN" altLang="en-US" sz="3200" b="1">
                <a:cs typeface="Times New Roman" panose="02020603050405020304" pitchFamily="18" charset="0"/>
              </a:rPr>
              <a:t>比从中性分子</a:t>
            </a:r>
            <a:r>
              <a:rPr lang="en-US" altLang="zh-CN" sz="3200" b="1"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cs typeface="Times New Roman" panose="02020603050405020304" pitchFamily="18" charset="0"/>
              </a:rPr>
              <a:t>S</a:t>
            </a:r>
            <a:r>
              <a:rPr lang="zh-CN" altLang="en-US" sz="3200" b="1">
                <a:cs typeface="Times New Roman" panose="02020603050405020304" pitchFamily="18" charset="0"/>
              </a:rPr>
              <a:t>解离出</a:t>
            </a:r>
            <a:r>
              <a:rPr lang="en-US" altLang="zh-CN" sz="3200" b="1">
                <a:cs typeface="Times New Roman" panose="02020603050405020304" pitchFamily="18" charset="0"/>
              </a:rPr>
              <a:t>H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+</a:t>
            </a:r>
            <a:r>
              <a:rPr lang="zh-CN" altLang="en-US" sz="3200" b="1">
                <a:cs typeface="Times New Roman" panose="02020603050405020304" pitchFamily="18" charset="0"/>
              </a:rPr>
              <a:t>困难得多</a:t>
            </a:r>
            <a:r>
              <a:rPr lang="en-US" altLang="zh-CN" sz="3200" b="1"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buFontTx/>
              <a:buAutoNum type="arabicParenBoth"/>
            </a:pPr>
            <a:r>
              <a:rPr lang="en-US" altLang="zh-CN" sz="3200" b="1"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cs typeface="Times New Roman" panose="02020603050405020304" pitchFamily="18" charset="0"/>
              </a:rPr>
              <a:t>第一步解离生成的</a:t>
            </a:r>
            <a:r>
              <a:rPr lang="en-US" altLang="zh-CN" sz="3200" b="1">
                <a:cs typeface="Times New Roman" panose="02020603050405020304" pitchFamily="18" charset="0"/>
              </a:rPr>
              <a:t>H</a:t>
            </a:r>
            <a:r>
              <a:rPr lang="en-US" altLang="zh-CN" sz="3200" b="1" baseline="30000">
                <a:cs typeface="Times New Roman" panose="02020603050405020304" pitchFamily="18" charset="0"/>
              </a:rPr>
              <a:t>+</a:t>
            </a:r>
            <a:r>
              <a:rPr lang="zh-CN" altLang="en-US" sz="3200" b="1">
                <a:cs typeface="Times New Roman" panose="02020603050405020304" pitchFamily="18" charset="0"/>
              </a:rPr>
              <a:t>抑制第二步解离</a:t>
            </a:r>
            <a:r>
              <a:rPr lang="en-US" altLang="zh-CN" sz="3200" b="1">
                <a:cs typeface="Times New Roman" panose="02020603050405020304" pitchFamily="18" charset="0"/>
              </a:rPr>
              <a:t>(</a:t>
            </a:r>
            <a:r>
              <a:rPr lang="zh-CN" altLang="en-US" sz="3200" b="1">
                <a:cs typeface="Times New Roman" panose="02020603050405020304" pitchFamily="18" charset="0"/>
              </a:rPr>
              <a:t>同离子效应</a:t>
            </a:r>
            <a:r>
              <a:rPr lang="en-US" altLang="zh-CN" sz="3200" b="1"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851993" name="Text Box 25">
            <a:extLst>
              <a:ext uri="{FF2B5EF4-FFF2-40B4-BE49-F238E27FC236}">
                <a16:creationId xmlns:a16="http://schemas.microsoft.com/office/drawing/2014/main" id="{5CC6B517-BFFA-4305-9AA5-293CBA2A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43550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结论：二元弱酸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zh-CN" sz="3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 , H</a:t>
            </a:r>
            <a:r>
              <a:rPr lang="en-US" altLang="zh-CN" sz="3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PO</a:t>
            </a:r>
            <a:r>
              <a:rPr lang="en-US" altLang="zh-CN" sz="3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n-US" altLang="zh-CN" sz="3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可近似由第一步解离求得。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5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92" grpId="0"/>
      <p:bldP spid="8519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6B4A2578-C0BC-4324-8A31-FB75BF85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6AFC-A220-44E4-A92D-0498507BFE1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22264" name="Text Box 24">
            <a:extLst>
              <a:ext uri="{FF2B5EF4-FFF2-40B4-BE49-F238E27FC236}">
                <a16:creationId xmlns:a16="http://schemas.microsoft.com/office/drawing/2014/main" id="{E81D6990-5532-40D5-AE06-04AC0CCA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88566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3600" b="1">
                <a:latin typeface="Times New Roman" panose="02020603050405020304" pitchFamily="18" charset="0"/>
              </a:rPr>
              <a:t>3.6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已知常温、常压下</a:t>
            </a:r>
            <a:r>
              <a:rPr kumimoji="1" lang="en-US" altLang="zh-CN" sz="3600" b="1">
                <a:latin typeface="Times New Roman" panose="02020603050405020304" pitchFamily="18" charset="0"/>
              </a:rPr>
              <a:t>H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S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在水中的溶解度为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0.10 mol·dm</a:t>
            </a:r>
            <a:r>
              <a:rPr kumimoji="1"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3</a:t>
            </a:r>
            <a:r>
              <a:rPr kumimoji="1" lang="zh-CN" altLang="en-US" sz="3600" b="1">
                <a:latin typeface="Times New Roman" panose="02020603050405020304" pitchFamily="18" charset="0"/>
              </a:rPr>
              <a:t>，求饱和</a:t>
            </a:r>
            <a:r>
              <a:rPr kumimoji="1" lang="en-US" altLang="zh-CN" sz="3600" b="1">
                <a:latin typeface="Times New Roman" panose="02020603050405020304" pitchFamily="18" charset="0"/>
              </a:rPr>
              <a:t>H</a:t>
            </a:r>
            <a:r>
              <a:rPr kumimoji="1"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S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水溶液中的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[H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>
                <a:latin typeface="Times New Roman" panose="02020603050405020304" pitchFamily="18" charset="0"/>
              </a:rPr>
              <a:t>]</a:t>
            </a:r>
            <a:r>
              <a:rPr kumimoji="1" lang="zh-CN" altLang="en-US" sz="36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3600" b="1">
                <a:latin typeface="Times New Roman" panose="02020603050405020304" pitchFamily="18" charset="0"/>
              </a:rPr>
              <a:t>pH</a:t>
            </a:r>
            <a:r>
              <a:rPr kumimoji="1" lang="zh-CN" altLang="en-US" sz="3600" b="1">
                <a:latin typeface="Times New Roman" panose="02020603050405020304" pitchFamily="18" charset="0"/>
              </a:rPr>
              <a:t>以及</a:t>
            </a:r>
            <a:r>
              <a:rPr kumimoji="1" lang="en-US" altLang="zh-CN" sz="3600" b="1">
                <a:latin typeface="Times New Roman" panose="02020603050405020304" pitchFamily="18" charset="0"/>
              </a:rPr>
              <a:t>H</a:t>
            </a:r>
            <a:r>
              <a:rPr kumimoji="1"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latin typeface="Times New Roman" panose="02020603050405020304" pitchFamily="18" charset="0"/>
              </a:rPr>
              <a:t>S</a:t>
            </a:r>
            <a:r>
              <a:rPr kumimoji="1" lang="zh-CN" altLang="en-US" sz="3600" b="1">
                <a:latin typeface="Times New Roman" panose="02020603050405020304" pitchFamily="18" charset="0"/>
              </a:rPr>
              <a:t>的解离度。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</a:rPr>
              <a:t>教材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</a:rPr>
              <a:t>P94 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</a:rPr>
              <a:t>3.2</a:t>
            </a:r>
          </a:p>
        </p:txBody>
      </p:sp>
      <p:sp>
        <p:nvSpPr>
          <p:cNvPr id="522275" name="Rectangle 35">
            <a:extLst>
              <a:ext uri="{FF2B5EF4-FFF2-40B4-BE49-F238E27FC236}">
                <a16:creationId xmlns:a16="http://schemas.microsoft.com/office/drawing/2014/main" id="{D8EEE023-EDC3-40B9-A888-AF31BC61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8496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解：因为</a:t>
            </a:r>
            <a:r>
              <a:rPr lang="en-US" altLang="zh-CN" sz="3600" b="1">
                <a:latin typeface="Times New Roman" panose="02020603050405020304" pitchFamily="18" charset="0"/>
              </a:rPr>
              <a:t>H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</a:rPr>
              <a:t>S</a:t>
            </a:r>
            <a:r>
              <a:rPr lang="zh-CN" altLang="en-US" sz="3600" b="1">
                <a:latin typeface="Times New Roman" panose="02020603050405020304" pitchFamily="18" charset="0"/>
              </a:rPr>
              <a:t>的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latin typeface="Times New Roman" panose="02020603050405020304" pitchFamily="18" charset="0"/>
              </a:rPr>
              <a:t> &gt;&gt; 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600" b="1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所以</a:t>
            </a:r>
            <a:r>
              <a:rPr lang="zh-CN" altLang="en-US" sz="3600" b="1">
                <a:latin typeface="Times New Roman" panose="02020603050405020304" pitchFamily="18" charset="0"/>
              </a:rPr>
              <a:t>可忽略二级解离，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当一元弱酸处理</a:t>
            </a:r>
            <a:r>
              <a:rPr lang="zh-CN" altLang="en-US" sz="3600" b="1">
                <a:latin typeface="Times New Roman" panose="02020603050405020304" pitchFamily="18" charset="0"/>
              </a:rPr>
              <a:t>。          </a:t>
            </a:r>
          </a:p>
        </p:txBody>
      </p:sp>
      <p:graphicFrame>
        <p:nvGraphicFramePr>
          <p:cNvPr id="522276" name="Object 36">
            <a:extLst>
              <a:ext uri="{FF2B5EF4-FFF2-40B4-BE49-F238E27FC236}">
                <a16:creationId xmlns:a16="http://schemas.microsoft.com/office/drawing/2014/main" id="{0CDE3829-08E0-48D9-AE0B-3C2135905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3397250"/>
          <a:ext cx="661511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9" name="公式" r:id="rId3" imgW="2082600" imgH="431640" progId="Equation.3">
                  <p:embed/>
                </p:oleObj>
              </mc:Choice>
              <mc:Fallback>
                <p:oleObj name="公式" r:id="rId3" imgW="208260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397250"/>
                        <a:ext cx="6615113" cy="1368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7" name="Object 37">
            <a:extLst>
              <a:ext uri="{FF2B5EF4-FFF2-40B4-BE49-F238E27FC236}">
                <a16:creationId xmlns:a16="http://schemas.microsoft.com/office/drawing/2014/main" id="{81C8C995-811D-41CB-9AA0-7AC53E5F1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941888"/>
          <a:ext cx="38322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0" name="公式" r:id="rId5" imgW="914400" imgH="291960" progId="Equation.3">
                  <p:embed/>
                </p:oleObj>
              </mc:Choice>
              <mc:Fallback>
                <p:oleObj name="公式" r:id="rId5" imgW="914400" imgH="2919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941888"/>
                        <a:ext cx="38322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8" name="Text Box 38">
            <a:extLst>
              <a:ext uri="{FF2B5EF4-FFF2-40B4-BE49-F238E27FC236}">
                <a16:creationId xmlns:a16="http://schemas.microsoft.com/office/drawing/2014/main" id="{A4232642-CE85-4EEA-B51C-9EEFFCC3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157788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5" grpId="0" build="p" autoUpdateAnimBg="0"/>
      <p:bldP spid="52227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048B1E1-DACE-4E32-9E0C-15D0D80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5D66A-91B5-49BC-81EC-80A1F0D8BA0C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432144" name="Object 16">
            <a:extLst>
              <a:ext uri="{FF2B5EF4-FFF2-40B4-BE49-F238E27FC236}">
                <a16:creationId xmlns:a16="http://schemas.microsoft.com/office/drawing/2014/main" id="{7CB0323A-475E-475D-8ADE-6BA1287A4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549275"/>
          <a:ext cx="78898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0" name="公式" r:id="rId3" imgW="2120760" imgH="507960" progId="Equation.3">
                  <p:embed/>
                </p:oleObj>
              </mc:Choice>
              <mc:Fallback>
                <p:oleObj name="公式" r:id="rId3" imgW="21207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49275"/>
                        <a:ext cx="788987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6" name="Text Box 18">
            <a:extLst>
              <a:ext uri="{FF2B5EF4-FFF2-40B4-BE49-F238E27FC236}">
                <a16:creationId xmlns:a16="http://schemas.microsoft.com/office/drawing/2014/main" id="{EE060CAA-D388-4D6E-8548-4C0C3546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1600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例</a:t>
            </a:r>
            <a:r>
              <a:rPr lang="en-US" altLang="zh-CN" sz="2800" b="1"/>
              <a:t>3.5 </a:t>
            </a:r>
            <a:r>
              <a:rPr lang="zh-CN" altLang="en-US" sz="2800" b="1"/>
              <a:t>解：</a:t>
            </a:r>
          </a:p>
        </p:txBody>
      </p:sp>
      <p:graphicFrame>
        <p:nvGraphicFramePr>
          <p:cNvPr id="432147" name="Object 19">
            <a:extLst>
              <a:ext uri="{FF2B5EF4-FFF2-40B4-BE49-F238E27FC236}">
                <a16:creationId xmlns:a16="http://schemas.microsoft.com/office/drawing/2014/main" id="{7FB340F6-FCF9-4D63-9F27-93F177CD8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357563"/>
          <a:ext cx="78120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1" name="公式" r:id="rId5" imgW="1968480" imgH="419040" progId="Equation.3">
                  <p:embed/>
                </p:oleObj>
              </mc:Choice>
              <mc:Fallback>
                <p:oleObj name="公式" r:id="rId5" imgW="196848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7812087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48" name="Text Box 20">
            <a:extLst>
              <a:ext uri="{FF2B5EF4-FFF2-40B4-BE49-F238E27FC236}">
                <a16:creationId xmlns:a16="http://schemas.microsoft.com/office/drawing/2014/main" id="{53628365-3CA8-4CE6-A351-F1195FF56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157788"/>
            <a:ext cx="82819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饱和溶液中绝大部分是未解离的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分子。</a:t>
            </a:r>
          </a:p>
        </p:txBody>
      </p:sp>
      <p:sp>
        <p:nvSpPr>
          <p:cNvPr id="432149" name="Text Box 21">
            <a:extLst>
              <a:ext uri="{FF2B5EF4-FFF2-40B4-BE49-F238E27FC236}">
                <a16:creationId xmlns:a16="http://schemas.microsoft.com/office/drawing/2014/main" id="{F038B9AB-E36B-4F59-8B6B-E104182F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492375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pH = ‒lg[H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] = ‒lg(9.4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10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‒5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4.0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8" grpId="0"/>
      <p:bldP spid="43214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DD0B596-6468-408B-88C9-96666E9F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67E9-C446-4E39-AA8B-FF553AC9BA1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6022306B-4A9B-4A30-888E-8C6B57A165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4716462" cy="825500"/>
          </a:xfrm>
        </p:spPr>
        <p:txBody>
          <a:bodyPr/>
          <a:lstStyle/>
          <a:p>
            <a:pPr algn="l"/>
            <a:r>
              <a:rPr kumimoji="1" lang="en-US" altLang="zh-CN" sz="4000" b="1">
                <a:latin typeface="Times New Roman" panose="02020603050405020304" pitchFamily="18" charset="0"/>
              </a:rPr>
              <a:t>3.2.3  </a:t>
            </a:r>
            <a:r>
              <a:rPr kumimoji="1" lang="zh-CN" altLang="en-US" sz="4000" b="1">
                <a:latin typeface="Times New Roman" panose="02020603050405020304" pitchFamily="18" charset="0"/>
              </a:rPr>
              <a:t>缓冲溶液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A727B697-6C10-4519-856A-C0971E7DC0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36613"/>
            <a:ext cx="8605837" cy="3384550"/>
          </a:xfrm>
        </p:spPr>
        <p:txBody>
          <a:bodyPr/>
          <a:lstStyle/>
          <a:p>
            <a:pPr marL="180975" indent="-180975" algn="just">
              <a:spcBef>
                <a:spcPct val="1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缓冲溶液</a:t>
            </a:r>
            <a:r>
              <a:rPr lang="en-US" altLang="zh-CN" sz="3600" b="1">
                <a:latin typeface="Times New Roman" panose="02020603050405020304" pitchFamily="18" charset="0"/>
              </a:rPr>
              <a:t>(buffer solution)</a:t>
            </a:r>
            <a:r>
              <a:rPr lang="zh-CN" altLang="en-US" sz="3600" b="1">
                <a:latin typeface="Times New Roman" panose="02020603050405020304" pitchFamily="18" charset="0"/>
              </a:rPr>
              <a:t>：能抵抗少量强酸、强碱和较多水的稀释而保持体系的</a:t>
            </a:r>
            <a:r>
              <a:rPr lang="en-US" altLang="zh-CN" sz="3600" b="1">
                <a:latin typeface="Times New Roman" panose="02020603050405020304" pitchFamily="18" charset="0"/>
              </a:rPr>
              <a:t>pH</a:t>
            </a:r>
            <a:r>
              <a:rPr lang="zh-CN" altLang="en-US" sz="3600" b="1">
                <a:latin typeface="Times New Roman" panose="02020603050405020304" pitchFamily="18" charset="0"/>
              </a:rPr>
              <a:t>基本不变的溶液。</a:t>
            </a:r>
          </a:p>
          <a:p>
            <a:pPr marL="180975" indent="-180975" algn="just">
              <a:spcBef>
                <a:spcPct val="1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缓冲作用：缓冲溶液保持</a:t>
            </a:r>
            <a:r>
              <a:rPr lang="en-US" altLang="zh-CN" sz="3600" b="1">
                <a:latin typeface="Times New Roman" panose="02020603050405020304" pitchFamily="18" charset="0"/>
              </a:rPr>
              <a:t>pH</a:t>
            </a:r>
            <a:r>
              <a:rPr lang="zh-CN" altLang="en-US" sz="3600" b="1">
                <a:latin typeface="Times New Roman" panose="02020603050405020304" pitchFamily="18" charset="0"/>
              </a:rPr>
              <a:t>基本不变的作用。</a:t>
            </a:r>
          </a:p>
          <a:p>
            <a:pPr marL="180975" indent="-180975" algn="just">
              <a:spcBef>
                <a:spcPct val="1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缓冲作用原理：如 </a:t>
            </a:r>
            <a:r>
              <a:rPr lang="en-US" altLang="zh-CN" sz="3600" b="1">
                <a:latin typeface="Times New Roman" panose="02020603050405020304" pitchFamily="18" charset="0"/>
              </a:rPr>
              <a:t>HAc+NaAc</a:t>
            </a:r>
            <a:r>
              <a:rPr lang="zh-CN" altLang="en-US" sz="3600" b="1">
                <a:latin typeface="Times New Roman" panose="02020603050405020304" pitchFamily="18" charset="0"/>
              </a:rPr>
              <a:t>混合溶液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734216" name="Group 8">
            <a:extLst>
              <a:ext uri="{FF2B5EF4-FFF2-40B4-BE49-F238E27FC236}">
                <a16:creationId xmlns:a16="http://schemas.microsoft.com/office/drawing/2014/main" id="{431B48D3-C8D2-4076-A710-8EFC752C8F1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365625"/>
            <a:ext cx="4249737" cy="1300163"/>
            <a:chOff x="1020" y="2341"/>
            <a:chExt cx="3538" cy="819"/>
          </a:xfrm>
        </p:grpSpPr>
        <p:sp>
          <p:nvSpPr>
            <p:cNvPr id="734212" name="Text Box 4">
              <a:extLst>
                <a:ext uri="{FF2B5EF4-FFF2-40B4-BE49-F238E27FC236}">
                  <a16:creationId xmlns:a16="http://schemas.microsoft.com/office/drawing/2014/main" id="{335B86F6-9B3F-4220-932E-A0E28C527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41"/>
              <a:ext cx="3538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HAc      H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+</a:t>
              </a:r>
              <a:r>
                <a:rPr lang="en-US" altLang="zh-CN" sz="3600" b="1">
                  <a:latin typeface="Times New Roman" panose="02020603050405020304" pitchFamily="18" charset="0"/>
                </a:rPr>
                <a:t>   +  Ac</a:t>
              </a:r>
              <a:r>
                <a:rPr lang="en-US" altLang="zh-CN" sz="3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3600" b="1">
                  <a:latin typeface="Times New Roman" panose="02020603050405020304" pitchFamily="18" charset="0"/>
                </a:rPr>
                <a:t>大量     少量    大量</a:t>
              </a:r>
            </a:p>
          </p:txBody>
        </p:sp>
        <p:graphicFrame>
          <p:nvGraphicFramePr>
            <p:cNvPr id="734215" name="Object 7">
              <a:extLst>
                <a:ext uri="{FF2B5EF4-FFF2-40B4-BE49-F238E27FC236}">
                  <a16:creationId xmlns:a16="http://schemas.microsoft.com/office/drawing/2014/main" id="{36C9C88B-DC68-4CD1-97A4-5709CF9E8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2387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238" r:id="rId3" imgW="897844" imgH="463568" progId="ISISServer">
                    <p:embed/>
                  </p:oleObj>
                </mc:Choice>
                <mc:Fallback>
                  <p:oleObj r:id="rId3" imgW="897844" imgH="463568" progId="ISISServer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387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4236" name="Object 28">
            <a:extLst>
              <a:ext uri="{FF2B5EF4-FFF2-40B4-BE49-F238E27FC236}">
                <a16:creationId xmlns:a16="http://schemas.microsoft.com/office/drawing/2014/main" id="{00D8A2CA-1503-4714-93C4-9D94FBC41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221163"/>
          <a:ext cx="280828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39" name="公式" r:id="rId5" imgW="1041120" imgH="444240" progId="Equation.3">
                  <p:embed/>
                </p:oleObj>
              </mc:Choice>
              <mc:Fallback>
                <p:oleObj name="公式" r:id="rId5" imgW="104112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80828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7" name="Object 29">
            <a:extLst>
              <a:ext uri="{FF2B5EF4-FFF2-40B4-BE49-F238E27FC236}">
                <a16:creationId xmlns:a16="http://schemas.microsoft.com/office/drawing/2014/main" id="{93E77209-51BF-4C07-B559-6555A8ABD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445125"/>
          <a:ext cx="3214688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40" name="公式" r:id="rId7" imgW="1079280" imgH="419040" progId="Equation.3">
                  <p:embed/>
                </p:oleObj>
              </mc:Choice>
              <mc:Fallback>
                <p:oleObj name="公式" r:id="rId7" imgW="1079280" imgH="4190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445125"/>
                        <a:ext cx="3214688" cy="1246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73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73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0B2A6A05-AC2A-4A30-8F3A-222C8139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CBF5-2B69-4B7A-BF55-495A607FC307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840706" name="Object 2">
            <a:extLst>
              <a:ext uri="{FF2B5EF4-FFF2-40B4-BE49-F238E27FC236}">
                <a16:creationId xmlns:a16="http://schemas.microsoft.com/office/drawing/2014/main" id="{992F4796-3309-42CA-AAC6-6A2F97D0B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60350"/>
          <a:ext cx="313213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28" name="公式" r:id="rId3" imgW="1079280" imgH="419040" progId="Equation.3">
                  <p:embed/>
                </p:oleObj>
              </mc:Choice>
              <mc:Fallback>
                <p:oleObj name="公式" r:id="rId3" imgW="1079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60350"/>
                        <a:ext cx="3132138" cy="12144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07" name="Rectangle 3">
            <a:extLst>
              <a:ext uri="{FF2B5EF4-FFF2-40B4-BE49-F238E27FC236}">
                <a16:creationId xmlns:a16="http://schemas.microsoft.com/office/drawing/2014/main" id="{254FF94A-F5A3-43B9-911D-E6ADD2CCAE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8913"/>
            <a:ext cx="3529013" cy="576262"/>
          </a:xfrm>
        </p:spPr>
        <p:txBody>
          <a:bodyPr/>
          <a:lstStyle/>
          <a:p>
            <a:pPr marL="180975" indent="-180975" algn="just">
              <a:lnSpc>
                <a:spcPct val="9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缓冲作用原理：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pSp>
        <p:nvGrpSpPr>
          <p:cNvPr id="840708" name="Group 4">
            <a:extLst>
              <a:ext uri="{FF2B5EF4-FFF2-40B4-BE49-F238E27FC236}">
                <a16:creationId xmlns:a16="http://schemas.microsoft.com/office/drawing/2014/main" id="{FF667612-45DA-41D3-B09A-F8F48ADA91B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92150"/>
            <a:ext cx="5616575" cy="1225550"/>
            <a:chOff x="1020" y="2341"/>
            <a:chExt cx="3538" cy="772"/>
          </a:xfrm>
        </p:grpSpPr>
        <p:sp>
          <p:nvSpPr>
            <p:cNvPr id="840709" name="Text Box 5">
              <a:extLst>
                <a:ext uri="{FF2B5EF4-FFF2-40B4-BE49-F238E27FC236}">
                  <a16:creationId xmlns:a16="http://schemas.microsoft.com/office/drawing/2014/main" id="{347D5492-7BC1-4BC2-A9AF-A437792DE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41"/>
              <a:ext cx="3538" cy="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HAc             H</a:t>
              </a:r>
              <a:r>
                <a:rPr lang="en-US" altLang="zh-CN" sz="3600" b="1" baseline="30000">
                  <a:latin typeface="Times New Roman" panose="02020603050405020304" pitchFamily="18" charset="0"/>
                </a:rPr>
                <a:t>+</a:t>
              </a:r>
              <a:r>
                <a:rPr lang="en-US" altLang="zh-CN" sz="3600" b="1">
                  <a:latin typeface="Times New Roman" panose="02020603050405020304" pitchFamily="18" charset="0"/>
                </a:rPr>
                <a:t>     +   Ac</a:t>
              </a:r>
              <a:r>
                <a:rPr lang="en-US" altLang="zh-CN" sz="3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3200" b="1">
                  <a:latin typeface="Times New Roman" panose="02020603050405020304" pitchFamily="18" charset="0"/>
                </a:rPr>
                <a:t>大量              少量         大量</a:t>
              </a:r>
            </a:p>
          </p:txBody>
        </p:sp>
        <p:graphicFrame>
          <p:nvGraphicFramePr>
            <p:cNvPr id="840710" name="Object 6">
              <a:extLst>
                <a:ext uri="{FF2B5EF4-FFF2-40B4-BE49-F238E27FC236}">
                  <a16:creationId xmlns:a16="http://schemas.microsoft.com/office/drawing/2014/main" id="{037D5168-E9AD-4705-A409-7A3FAF589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2387"/>
            <a:ext cx="5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729" r:id="rId5" imgW="897844" imgH="463568" progId="ISISServer">
                    <p:embed/>
                  </p:oleObj>
                </mc:Choice>
                <mc:Fallback>
                  <p:oleObj r:id="rId5" imgW="897844" imgH="463568" progId="ISISServer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387"/>
                          <a:ext cx="5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0713" name="Text Box 9">
            <a:extLst>
              <a:ext uri="{FF2B5EF4-FFF2-40B4-BE49-F238E27FC236}">
                <a16:creationId xmlns:a16="http://schemas.microsoft.com/office/drawing/2014/main" id="{49D54596-B6EF-4F26-97F6-C471C00B4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460851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外加少量强碱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(OH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endParaRPr lang="en-US" altLang="zh-CN" sz="32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716" name="Text Box 12">
            <a:extLst>
              <a:ext uri="{FF2B5EF4-FFF2-40B4-BE49-F238E27FC236}">
                <a16:creationId xmlns:a16="http://schemas.microsoft.com/office/drawing/2014/main" id="{7921DA5A-B8B7-4656-900E-ACCF2C5F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29000"/>
            <a:ext cx="438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外加少量强酸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(H</a:t>
            </a:r>
            <a:r>
              <a:rPr lang="en-US" altLang="zh-CN" sz="3200" b="1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</a:rPr>
              <a:t>,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840717" name="Text Box 13">
            <a:extLst>
              <a:ext uri="{FF2B5EF4-FFF2-40B4-BE49-F238E27FC236}">
                <a16:creationId xmlns:a16="http://schemas.microsoft.com/office/drawing/2014/main" id="{C0AA5163-066E-43EC-BA24-C087BEC1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41888"/>
            <a:ext cx="6192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</a:rPr>
              <a:t>HAc </a:t>
            </a:r>
            <a:r>
              <a:rPr lang="zh-CN" altLang="en-US" sz="3600" b="1">
                <a:latin typeface="Times New Roman" panose="02020603050405020304" pitchFamily="18" charset="0"/>
              </a:rPr>
              <a:t>抵抗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OH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600" b="1">
                <a:latin typeface="Times New Roman" panose="02020603050405020304" pitchFamily="18" charset="0"/>
              </a:rPr>
              <a:t>Ac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抵抗</a:t>
            </a:r>
            <a:r>
              <a:rPr lang="en-US" altLang="zh-CN" sz="3600" b="1">
                <a:solidFill>
                  <a:srgbClr val="CC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600" b="1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3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40718" name="Text Box 14">
            <a:extLst>
              <a:ext uri="{FF2B5EF4-FFF2-40B4-BE49-F238E27FC236}">
                <a16:creationId xmlns:a16="http://schemas.microsoft.com/office/drawing/2014/main" id="{B62445A8-8D48-4649-B08B-46F628D3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4679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4000" b="1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4000" b="1">
                <a:latin typeface="Times New Roman" panose="02020603050405020304" pitchFamily="18" charset="0"/>
              </a:rPr>
              <a:t> + Ac</a:t>
            </a:r>
            <a:r>
              <a:rPr lang="en-US" altLang="zh-CN" sz="40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⇌ HAc</a:t>
            </a:r>
          </a:p>
        </p:txBody>
      </p:sp>
      <p:sp>
        <p:nvSpPr>
          <p:cNvPr id="840719" name="Text Box 15">
            <a:extLst>
              <a:ext uri="{FF2B5EF4-FFF2-40B4-BE49-F238E27FC236}">
                <a16:creationId xmlns:a16="http://schemas.microsoft.com/office/drawing/2014/main" id="{7D39015B-7702-4F03-9DEC-31340677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36838"/>
            <a:ext cx="6192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3333FF"/>
                </a:solidFill>
                <a:latin typeface="Times New Roman" panose="02020603050405020304" pitchFamily="18" charset="0"/>
              </a:rPr>
              <a:t>OH</a:t>
            </a:r>
            <a:r>
              <a:rPr lang="en-US" altLang="zh-CN" sz="4000" b="1" baseline="300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b="1">
                <a:latin typeface="Times New Roman" panose="02020603050405020304" pitchFamily="18" charset="0"/>
              </a:rPr>
              <a:t> + HAc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⇌ Ac</a:t>
            </a:r>
            <a:r>
              <a:rPr lang="en-US" altLang="zh-CN" sz="4000" b="1" baseline="3000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4000" b="1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zh-CN" sz="4000" b="1" baseline="-25000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  <a:ea typeface="MS PGothic" panose="020B0600070205080204" pitchFamily="34" charset="-128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840720" name="Text Box 16">
            <a:extLst>
              <a:ext uri="{FF2B5EF4-FFF2-40B4-BE49-F238E27FC236}">
                <a16:creationId xmlns:a16="http://schemas.microsoft.com/office/drawing/2014/main" id="{19A2778B-2355-4CCE-B4F3-0A81454A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9215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840721" name="Text Box 17">
            <a:extLst>
              <a:ext uri="{FF2B5EF4-FFF2-40B4-BE49-F238E27FC236}">
                <a16:creationId xmlns:a16="http://schemas.microsoft.com/office/drawing/2014/main" id="{8EFFBA28-9BCD-4A3B-8789-BCE722B5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420938"/>
            <a:ext cx="3240088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[HAc]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略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[Ac</a:t>
            </a:r>
            <a:r>
              <a:rPr lang="en-US" altLang="zh-CN" sz="3200" b="1" baseline="30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略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pH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基本不变。</a:t>
            </a:r>
          </a:p>
        </p:txBody>
      </p:sp>
      <p:sp>
        <p:nvSpPr>
          <p:cNvPr id="840722" name="Text Box 18">
            <a:extLst>
              <a:ext uri="{FF2B5EF4-FFF2-40B4-BE49-F238E27FC236}">
                <a16:creationId xmlns:a16="http://schemas.microsoft.com/office/drawing/2014/main" id="{E3B62D68-4E67-412E-B4A9-8147D85A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657600"/>
            <a:ext cx="403225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[HAc]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略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[Ac</a:t>
            </a:r>
            <a:r>
              <a:rPr lang="en-US" altLang="zh-CN" sz="3200" b="1" baseline="30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略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pH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基本不变。</a:t>
            </a:r>
          </a:p>
        </p:txBody>
      </p:sp>
      <p:grpSp>
        <p:nvGrpSpPr>
          <p:cNvPr id="840727" name="Group 23">
            <a:extLst>
              <a:ext uri="{FF2B5EF4-FFF2-40B4-BE49-F238E27FC236}">
                <a16:creationId xmlns:a16="http://schemas.microsoft.com/office/drawing/2014/main" id="{A2437F75-46CA-4949-8507-D5F35D2F6A8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480050"/>
            <a:ext cx="3024188" cy="1377950"/>
            <a:chOff x="657" y="3521"/>
            <a:chExt cx="1815" cy="868"/>
          </a:xfrm>
        </p:grpSpPr>
        <p:sp>
          <p:nvSpPr>
            <p:cNvPr id="840724" name="Line 20">
              <a:extLst>
                <a:ext uri="{FF2B5EF4-FFF2-40B4-BE49-F238E27FC236}">
                  <a16:creationId xmlns:a16="http://schemas.microsoft.com/office/drawing/2014/main" id="{1CB776DA-6232-4E2B-A0BC-9D2E0F661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7" y="3521"/>
              <a:ext cx="1089" cy="31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725" name="Line 21">
              <a:extLst>
                <a:ext uri="{FF2B5EF4-FFF2-40B4-BE49-F238E27FC236}">
                  <a16:creationId xmlns:a16="http://schemas.microsoft.com/office/drawing/2014/main" id="{540C7036-D45B-4559-826D-7B7347FEF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3521"/>
              <a:ext cx="726" cy="317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726" name="Text Box 22">
              <a:extLst>
                <a:ext uri="{FF2B5EF4-FFF2-40B4-BE49-F238E27FC236}">
                  <a16:creationId xmlns:a16="http://schemas.microsoft.com/office/drawing/2014/main" id="{4F00A47B-7DFD-49F6-A861-8E3CE0B43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793"/>
              <a:ext cx="122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</a:rPr>
                <a:t>共轭酸碱对</a:t>
              </a:r>
              <a:r>
                <a:rPr lang="zh-CN" altLang="en-US" sz="2800" b="1">
                  <a:solidFill>
                    <a:srgbClr val="008000"/>
                  </a:solidFill>
                  <a:sym typeface="Symbol" panose="05050102010706020507" pitchFamily="18" charset="2"/>
                </a:rPr>
                <a:t>： </a:t>
              </a:r>
              <a:r>
                <a:rPr lang="zh-CN" altLang="en-US" sz="2800" b="1">
                  <a:solidFill>
                    <a:srgbClr val="008000"/>
                  </a:solidFill>
                </a:rPr>
                <a:t>缓冲对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6" grpId="0"/>
      <p:bldP spid="840717" grpId="0"/>
      <p:bldP spid="840718" grpId="0"/>
      <p:bldP spid="840719" grpId="0"/>
      <p:bldP spid="840721" grpId="0" animBg="1"/>
      <p:bldP spid="8407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16DD133A-1819-416E-BE4E-E5FFF80E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F1600-DFE1-4CF5-ADD7-1B541E7725A1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E186A9C9-661C-46E0-9130-6C7067263F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39688"/>
            <a:ext cx="8229600" cy="796925"/>
          </a:xfrm>
        </p:spPr>
        <p:txBody>
          <a:bodyPr/>
          <a:lstStyle/>
          <a:p>
            <a:r>
              <a:rPr lang="zh-CN" altLang="en-US" sz="4000" b="1"/>
              <a:t>常见的缓冲溶液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A2033E66-16A1-41E7-A8A4-4C9C53420A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65175"/>
            <a:ext cx="8640763" cy="1223963"/>
          </a:xfrm>
        </p:spPr>
        <p:txBody>
          <a:bodyPr/>
          <a:lstStyle/>
          <a:p>
            <a:pPr algn="just"/>
            <a:r>
              <a:rPr lang="zh-CN" altLang="en-US" sz="3600" b="1"/>
              <a:t>弱酸与弱酸盐、弱碱与弱碱盐、多元弱酸的两种不同酸式盐的混合溶液</a:t>
            </a:r>
          </a:p>
        </p:txBody>
      </p:sp>
      <p:sp>
        <p:nvSpPr>
          <p:cNvPr id="735244" name="AutoShape 12">
            <a:extLst>
              <a:ext uri="{FF2B5EF4-FFF2-40B4-BE49-F238E27FC236}">
                <a16:creationId xmlns:a16="http://schemas.microsoft.com/office/drawing/2014/main" id="{62A16BB9-61C9-4905-AF48-3F7536A7D212}"/>
              </a:ext>
            </a:extLst>
          </p:cNvPr>
          <p:cNvSpPr>
            <a:spLocks/>
          </p:cNvSpPr>
          <p:nvPr/>
        </p:nvSpPr>
        <p:spPr bwMode="auto">
          <a:xfrm>
            <a:off x="1979613" y="5665788"/>
            <a:ext cx="1871662" cy="715962"/>
          </a:xfrm>
          <a:prstGeom prst="callout1">
            <a:avLst>
              <a:gd name="adj1" fmla="val -10644"/>
              <a:gd name="adj2" fmla="val 93894"/>
              <a:gd name="adj3" fmla="val -10644"/>
              <a:gd name="adj4" fmla="val -88463"/>
            </a:avLst>
          </a:prstGeom>
          <a:solidFill>
            <a:srgbClr val="FFFFCC"/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3333FF"/>
                </a:solidFill>
              </a:rPr>
              <a:t>缓冲对</a:t>
            </a:r>
          </a:p>
        </p:txBody>
      </p:sp>
      <p:grpSp>
        <p:nvGrpSpPr>
          <p:cNvPr id="735247" name="Group 15">
            <a:extLst>
              <a:ext uri="{FF2B5EF4-FFF2-40B4-BE49-F238E27FC236}">
                <a16:creationId xmlns:a16="http://schemas.microsoft.com/office/drawing/2014/main" id="{26B76A27-0472-4FCD-A7D5-E35E26005FF4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2132013"/>
            <a:ext cx="8637587" cy="3384550"/>
            <a:chOff x="161" y="1343"/>
            <a:chExt cx="5441" cy="2132"/>
          </a:xfrm>
        </p:grpSpPr>
        <p:grpSp>
          <p:nvGrpSpPr>
            <p:cNvPr id="735239" name="Group 7">
              <a:extLst>
                <a:ext uri="{FF2B5EF4-FFF2-40B4-BE49-F238E27FC236}">
                  <a16:creationId xmlns:a16="http://schemas.microsoft.com/office/drawing/2014/main" id="{A7629784-7D54-4EC2-A896-785B4882A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" y="1343"/>
              <a:ext cx="5441" cy="2132"/>
              <a:chOff x="158" y="1207"/>
              <a:chExt cx="5441" cy="2132"/>
            </a:xfrm>
          </p:grpSpPr>
          <p:pic>
            <p:nvPicPr>
              <p:cNvPr id="735236" name="Picture 4">
                <a:extLst>
                  <a:ext uri="{FF2B5EF4-FFF2-40B4-BE49-F238E27FC236}">
                    <a16:creationId xmlns:a16="http://schemas.microsoft.com/office/drawing/2014/main" id="{979A56F9-CCDF-47C2-9354-E3CD20362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57"/>
              <a:stretch>
                <a:fillRect/>
              </a:stretch>
            </p:blipFill>
            <p:spPr bwMode="auto">
              <a:xfrm>
                <a:off x="158" y="1207"/>
                <a:ext cx="5441" cy="2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5237" name="Text Box 5">
                <a:extLst>
                  <a:ext uri="{FF2B5EF4-FFF2-40B4-BE49-F238E27FC236}">
                    <a16:creationId xmlns:a16="http://schemas.microsoft.com/office/drawing/2014/main" id="{61CE9727-B129-4B07-91F1-8C797621AF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" y="1732"/>
                <a:ext cx="1905" cy="3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600" b="1">
                    <a:latin typeface="Times New Roman" panose="02020603050405020304" pitchFamily="18" charset="0"/>
                  </a:rPr>
                  <a:t>HAc-NaAc</a:t>
                </a:r>
              </a:p>
            </p:txBody>
          </p:sp>
        </p:grpSp>
        <p:sp>
          <p:nvSpPr>
            <p:cNvPr id="735245" name="Text Box 13">
              <a:extLst>
                <a:ext uri="{FF2B5EF4-FFF2-40B4-BE49-F238E27FC236}">
                  <a16:creationId xmlns:a16="http://schemas.microsoft.com/office/drawing/2014/main" id="{85DEC029-595E-4121-8463-8C7012E1D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1870"/>
              <a:ext cx="726" cy="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4.74</a:t>
              </a:r>
            </a:p>
          </p:txBody>
        </p:sp>
        <p:sp>
          <p:nvSpPr>
            <p:cNvPr id="735246" name="Text Box 14">
              <a:extLst>
                <a:ext uri="{FF2B5EF4-FFF2-40B4-BE49-F238E27FC236}">
                  <a16:creationId xmlns:a16="http://schemas.microsoft.com/office/drawing/2014/main" id="{FEE3CEF3-AFCC-4025-BFB9-25ED40908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285"/>
              <a:ext cx="726" cy="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Times New Roman" panose="02020603050405020304" pitchFamily="18" charset="0"/>
                </a:rPr>
                <a:t>4.74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build="p"/>
      <p:bldP spid="7352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7005-0A59-4F87-BC58-F9649BF9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5237-0B03-4645-BCF0-F666828D861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43778" name="Rectangle 2">
            <a:extLst>
              <a:ext uri="{FF2B5EF4-FFF2-40B4-BE49-F238E27FC236}">
                <a16:creationId xmlns:a16="http://schemas.microsoft.com/office/drawing/2014/main" id="{1AB6037B-7A31-4314-B333-BF21628B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8229600" cy="1143000"/>
          </a:xfrm>
        </p:spPr>
        <p:txBody>
          <a:bodyPr/>
          <a:lstStyle/>
          <a:p>
            <a:r>
              <a:rPr kumimoji="1" lang="zh-CN" altLang="en-US" b="1">
                <a:solidFill>
                  <a:schemeClr val="tx1"/>
                </a:solidFill>
              </a:rPr>
              <a:t>酸碱电离理论的</a:t>
            </a:r>
            <a:r>
              <a:rPr kumimoji="1" lang="zh-CN" altLang="en-US" b="1">
                <a:solidFill>
                  <a:srgbClr val="FF0000"/>
                </a:solidFill>
              </a:rPr>
              <a:t>局限性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D4E11B11-0172-4031-80C7-8DDB8475E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785225" cy="4886325"/>
          </a:xfrm>
        </p:spPr>
        <p:txBody>
          <a:bodyPr/>
          <a:lstStyle/>
          <a:p>
            <a:pPr marL="609600" indent="-609600" algn="just">
              <a:buFontTx/>
              <a:buAutoNum type="circleNumDbPlain"/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酸碱</a:t>
            </a:r>
            <a:r>
              <a:rPr lang="zh-CN" altLang="en-US" sz="36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被限于水溶液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非水体系不适用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600" indent="-609600" algn="just"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如液氨的自偶解离</a:t>
            </a:r>
          </a:p>
          <a:p>
            <a:pPr marL="609600" indent="-609600" algn="just"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NH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⇌ NH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+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+ NH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2</a:t>
            </a:r>
            <a:r>
              <a:rPr lang="en-US" altLang="zh-CN" sz="3600" b="1" baseline="300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algn="just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碱被限制为氢氧化物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600" indent="-609600" algn="just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过去认为：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36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143 pm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138 pm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36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应为强碱，但实际上氨水是弱碱，而且从未分离出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3600" b="1" baseline="-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43780" name="Text Box 4">
            <a:extLst>
              <a:ext uri="{FF2B5EF4-FFF2-40B4-BE49-F238E27FC236}">
                <a16:creationId xmlns:a16="http://schemas.microsoft.com/office/drawing/2014/main" id="{EECC3497-7279-4FB6-9C1A-B9C6B369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805488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氨水：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40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•H</a:t>
            </a:r>
            <a:r>
              <a:rPr lang="en-US" altLang="zh-CN" sz="4000" b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4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4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4E86002-0493-4A67-83E4-9AC2D5BF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663B-8075-4B52-8611-71E4782ACD69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FCEEBC36-F730-447D-85D8-5CCF367AD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258763"/>
            <a:ext cx="8785225" cy="2665412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3600" b="1">
                <a:latin typeface="Times New Roman" panose="02020603050405020304" pitchFamily="18" charset="0"/>
              </a:rPr>
              <a:t>人体血液中由于含有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CO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-HCO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600" b="1" baseline="3000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>
                <a:latin typeface="Times New Roman" panose="02020603050405020304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NaH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PO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-Na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HPO</a:t>
            </a:r>
            <a:r>
              <a:rPr lang="en-US" altLang="zh-CN" sz="36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600" b="1">
                <a:latin typeface="Times New Roman" panose="02020603050405020304" pitchFamily="18" charset="0"/>
              </a:rPr>
              <a:t>等缓冲溶液，使人体血液的</a:t>
            </a:r>
            <a:r>
              <a:rPr lang="en-US" altLang="zh-CN" sz="3600" b="1">
                <a:latin typeface="Times New Roman" panose="02020603050405020304" pitchFamily="18" charset="0"/>
              </a:rPr>
              <a:t>pH</a:t>
            </a:r>
            <a:r>
              <a:rPr lang="zh-CN" altLang="en-US" sz="3600" b="1">
                <a:latin typeface="Times New Roman" panose="02020603050405020304" pitchFamily="18" charset="0"/>
              </a:rPr>
              <a:t>维持在</a:t>
            </a:r>
            <a:r>
              <a:rPr lang="en-US" altLang="zh-CN" sz="3600" b="1">
                <a:solidFill>
                  <a:srgbClr val="0033CC"/>
                </a:solidFill>
                <a:latin typeface="Times New Roman" panose="02020603050405020304" pitchFamily="18" charset="0"/>
              </a:rPr>
              <a:t>7.35~7.45</a:t>
            </a:r>
            <a:r>
              <a:rPr lang="zh-CN" altLang="en-US" sz="3600" b="1">
                <a:latin typeface="Times New Roman" panose="02020603050405020304" pitchFamily="18" charset="0"/>
              </a:rPr>
              <a:t>之间，保证了细胞代谢的正常进行和整个机体的生存。</a:t>
            </a:r>
          </a:p>
        </p:txBody>
      </p:sp>
      <p:pic>
        <p:nvPicPr>
          <p:cNvPr id="822276" name="Picture 4">
            <a:extLst>
              <a:ext uri="{FF2B5EF4-FFF2-40B4-BE49-F238E27FC236}">
                <a16:creationId xmlns:a16="http://schemas.microsoft.com/office/drawing/2014/main" id="{9B74F32E-DDA9-4266-A13D-36873281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997200"/>
            <a:ext cx="864076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2277" name="Text Box 5">
            <a:extLst>
              <a:ext uri="{FF2B5EF4-FFF2-40B4-BE49-F238E27FC236}">
                <a16:creationId xmlns:a16="http://schemas.microsoft.com/office/drawing/2014/main" id="{82EF2CEF-B542-411F-807B-71821F0C9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084763"/>
            <a:ext cx="6985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rPr>
              <a:t>pH &lt; 7.35, acidosis(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</a:rPr>
              <a:t>酸中毒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pH &gt; 7.45, alkalosis(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碱中毒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2278" name="Line 6">
            <a:extLst>
              <a:ext uri="{FF2B5EF4-FFF2-40B4-BE49-F238E27FC236}">
                <a16:creationId xmlns:a16="http://schemas.microsoft.com/office/drawing/2014/main" id="{6291B0C7-70C2-4148-BBC1-9B81AB5E4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357563"/>
            <a:ext cx="7345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79" name="Line 7">
            <a:extLst>
              <a:ext uri="{FF2B5EF4-FFF2-40B4-BE49-F238E27FC236}">
                <a16:creationId xmlns:a16="http://schemas.microsoft.com/office/drawing/2014/main" id="{BF784381-F3EC-4239-9370-BC1621447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3735388"/>
            <a:ext cx="21605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0756A3E-BA3D-4EA4-AACA-23234DC3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A259-357A-4525-BEC9-E3BE6001051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49F450AB-F3EF-4618-BD9F-A425D3C31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zh-CN" altLang="en-US" sz="4000" b="1"/>
              <a:t>常用的标准缓冲溶液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9649A44E-8A01-4D83-9417-5620E310D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525963"/>
          </a:xfrm>
        </p:spPr>
        <p:txBody>
          <a:bodyPr/>
          <a:lstStyle/>
          <a:p>
            <a:r>
              <a:rPr lang="en-US" altLang="zh-CN" sz="4000" b="1">
                <a:solidFill>
                  <a:srgbClr val="FF5050"/>
                </a:solidFill>
                <a:latin typeface="Times New Roman" panose="02020603050405020304" pitchFamily="18" charset="0"/>
              </a:rPr>
              <a:t>pH = 4.00</a:t>
            </a:r>
            <a:r>
              <a:rPr lang="zh-CN" altLang="en-US" sz="4000" b="1">
                <a:latin typeface="Times New Roman" panose="02020603050405020304" pitchFamily="18" charset="0"/>
              </a:rPr>
              <a:t>：</a:t>
            </a:r>
            <a:r>
              <a:rPr lang="en-US" altLang="zh-CN" sz="4000" b="1">
                <a:latin typeface="Times New Roman" panose="02020603050405020304" pitchFamily="18" charset="0"/>
              </a:rPr>
              <a:t>0.05 M </a:t>
            </a:r>
            <a:r>
              <a:rPr lang="zh-CN" altLang="en-US" sz="4000" b="1">
                <a:latin typeface="Times New Roman" panose="02020603050405020304" pitchFamily="18" charset="0"/>
              </a:rPr>
              <a:t>邻苯二甲酸氢钾溶液</a:t>
            </a:r>
          </a:p>
          <a:p>
            <a:r>
              <a:rPr lang="en-US" altLang="zh-CN" sz="4000" b="1">
                <a:solidFill>
                  <a:srgbClr val="009900"/>
                </a:solidFill>
                <a:latin typeface="Times New Roman" panose="02020603050405020304" pitchFamily="18" charset="0"/>
              </a:rPr>
              <a:t>pH = 6.86</a:t>
            </a:r>
            <a:r>
              <a:rPr lang="zh-CN" altLang="en-US" sz="4000" b="1">
                <a:latin typeface="Times New Roman" panose="02020603050405020304" pitchFamily="18" charset="0"/>
              </a:rPr>
              <a:t>：</a:t>
            </a:r>
            <a:r>
              <a:rPr lang="en-US" altLang="zh-CN" sz="4000" b="1">
                <a:latin typeface="Times New Roman" panose="02020603050405020304" pitchFamily="18" charset="0"/>
              </a:rPr>
              <a:t>0.025 M </a:t>
            </a:r>
            <a:r>
              <a:rPr lang="zh-CN" altLang="en-US" sz="4000" b="1">
                <a:latin typeface="Times New Roman" panose="02020603050405020304" pitchFamily="18" charset="0"/>
              </a:rPr>
              <a:t>磷酸二氢钾和</a:t>
            </a:r>
          </a:p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                        磷酸氢二钠混合盐溶液</a:t>
            </a:r>
          </a:p>
          <a:p>
            <a:r>
              <a:rPr lang="en-US" altLang="zh-CN" sz="4000" b="1">
                <a:solidFill>
                  <a:srgbClr val="0033CC"/>
                </a:solidFill>
                <a:latin typeface="Times New Roman" panose="02020603050405020304" pitchFamily="18" charset="0"/>
              </a:rPr>
              <a:t>pH = 9.18</a:t>
            </a:r>
            <a:r>
              <a:rPr lang="zh-CN" altLang="en-US" sz="4000" b="1">
                <a:latin typeface="Times New Roman" panose="02020603050405020304" pitchFamily="18" charset="0"/>
              </a:rPr>
              <a:t>：</a:t>
            </a:r>
            <a:r>
              <a:rPr lang="en-US" altLang="zh-CN" sz="4000" b="1">
                <a:latin typeface="Times New Roman" panose="02020603050405020304" pitchFamily="18" charset="0"/>
              </a:rPr>
              <a:t>0.01 M </a:t>
            </a:r>
            <a:r>
              <a:rPr lang="zh-CN" altLang="en-US" sz="4000" b="1">
                <a:latin typeface="Times New Roman" panose="02020603050405020304" pitchFamily="18" charset="0"/>
              </a:rPr>
              <a:t>硼砂</a:t>
            </a:r>
          </a:p>
          <a:p>
            <a:pPr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                        </a:t>
            </a:r>
            <a:r>
              <a:rPr lang="en-US" altLang="zh-CN" sz="4000" b="1">
                <a:latin typeface="Times New Roman" panose="02020603050405020304" pitchFamily="18" charset="0"/>
              </a:rPr>
              <a:t>(Na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</a:rPr>
              <a:t>B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4</a:t>
            </a:r>
            <a:r>
              <a:rPr lang="en-US" altLang="zh-CN" sz="4000" b="1">
                <a:latin typeface="Times New Roman" panose="02020603050405020304" pitchFamily="18" charset="0"/>
              </a:rPr>
              <a:t>O</a:t>
            </a:r>
            <a:r>
              <a:rPr lang="en-US" altLang="zh-CN" sz="4000" b="1" baseline="-25000">
                <a:latin typeface="Times New Roman" panose="02020603050405020304" pitchFamily="18" charset="0"/>
              </a:rPr>
              <a:t>7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10H</a:t>
            </a:r>
            <a:r>
              <a:rPr lang="en-US" altLang="zh-CN" sz="40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4000" b="1">
                <a:latin typeface="Times New Roman" panose="02020603050405020304" pitchFamily="18" charset="0"/>
              </a:rPr>
              <a:t>) </a:t>
            </a:r>
            <a:r>
              <a:rPr lang="zh-CN" altLang="en-US" sz="4000" b="1">
                <a:latin typeface="Times New Roman" panose="02020603050405020304" pitchFamily="18" charset="0"/>
              </a:rPr>
              <a:t>溶液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E1B0908-F2BD-45D7-86B8-5A5E4B2A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143E-07B2-4A83-BBF8-70DF0BE8CBC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737285" name="Rectangle 5">
            <a:extLst>
              <a:ext uri="{FF2B5EF4-FFF2-40B4-BE49-F238E27FC236}">
                <a16:creationId xmlns:a16="http://schemas.microsoft.com/office/drawing/2014/main" id="{F28D6A2D-9C24-4D16-9AB9-C15717BC4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08050"/>
            <a:ext cx="7273925" cy="2071688"/>
          </a:xfrm>
          <a:prstGeom prst="rect">
            <a:avLst/>
          </a:prstGeom>
          <a:solidFill>
            <a:srgbClr val="CC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dist">
              <a:lnSpc>
                <a:spcPct val="70000"/>
              </a:lnSpc>
              <a:spcBef>
                <a:spcPct val="2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</a:rPr>
              <a:t>                     HA     </a:t>
            </a:r>
            <a:r>
              <a:rPr kumimoji="1" lang="en-US" altLang="zh-CN" sz="3600" b="1">
                <a:latin typeface="Cambria Math" panose="02040503050406030204" pitchFamily="18" charset="0"/>
              </a:rPr>
              <a:t>⇌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  H</a:t>
            </a:r>
            <a:r>
              <a:rPr kumimoji="1" lang="en-US" altLang="zh-CN" sz="3600" b="1" baseline="30000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 +     A</a:t>
            </a:r>
            <a:r>
              <a:rPr kumimoji="1"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algn="dist">
              <a:lnSpc>
                <a:spcPct val="70000"/>
              </a:lnSpc>
              <a:spcBef>
                <a:spcPct val="2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起始浓度   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酸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0          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盐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</a:p>
          <a:p>
            <a:pPr algn="dist">
              <a:lnSpc>
                <a:spcPct val="70000"/>
              </a:lnSpc>
              <a:spcBef>
                <a:spcPct val="2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平衡浓度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酸</a:t>
            </a:r>
            <a:r>
              <a:rPr kumimoji="1"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          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盐</a:t>
            </a:r>
            <a:r>
              <a:rPr kumimoji="1" lang="en-US" altLang="zh-CN" sz="3600" b="1">
                <a:latin typeface="Times New Roman" panose="02020603050405020304" pitchFamily="18" charset="0"/>
              </a:rPr>
              <a:t>+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</a:p>
          <a:p>
            <a:pPr algn="dist">
              <a:lnSpc>
                <a:spcPct val="70000"/>
              </a:lnSpc>
              <a:spcBef>
                <a:spcPct val="20000"/>
              </a:spcBef>
            </a:pPr>
            <a:r>
              <a:rPr kumimoji="1" lang="en-US" altLang="zh-CN" sz="36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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酸</a:t>
            </a:r>
            <a:r>
              <a:rPr kumimoji="1" lang="zh-CN" altLang="en-US" sz="3600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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600" b="1" baseline="-25000">
                <a:latin typeface="Times New Roman" panose="02020603050405020304" pitchFamily="18" charset="0"/>
              </a:rPr>
              <a:t>盐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7287" name="Text Box 7">
            <a:extLst>
              <a:ext uri="{FF2B5EF4-FFF2-40B4-BE49-F238E27FC236}">
                <a16:creationId xmlns:a16="http://schemas.microsoft.com/office/drawing/2014/main" id="{C609B224-9C73-4BA0-A2DF-E485DD2CB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缓冲溶液</a:t>
            </a:r>
            <a:r>
              <a:rPr lang="en-US" altLang="zh-CN" sz="4000" b="1"/>
              <a:t>pH</a:t>
            </a:r>
            <a:r>
              <a:rPr lang="zh-CN" altLang="en-US" sz="4000" b="1"/>
              <a:t>的计算</a:t>
            </a:r>
            <a:r>
              <a:rPr lang="zh-CN" altLang="en-US" sz="4000"/>
              <a:t> </a:t>
            </a:r>
          </a:p>
        </p:txBody>
      </p:sp>
      <p:sp>
        <p:nvSpPr>
          <p:cNvPr id="737288" name="Rectangle 8">
            <a:extLst>
              <a:ext uri="{FF2B5EF4-FFF2-40B4-BE49-F238E27FC236}">
                <a16:creationId xmlns:a16="http://schemas.microsoft.com/office/drawing/2014/main" id="{013106E9-2AEF-4C52-BCF1-BE1C9631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4886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代入平衡常数表达式： </a:t>
            </a:r>
          </a:p>
        </p:txBody>
      </p:sp>
      <p:graphicFrame>
        <p:nvGraphicFramePr>
          <p:cNvPr id="737289" name="Object 9">
            <a:extLst>
              <a:ext uri="{FF2B5EF4-FFF2-40B4-BE49-F238E27FC236}">
                <a16:creationId xmlns:a16="http://schemas.microsoft.com/office/drawing/2014/main" id="{5B65C628-AAF6-47EE-BCA9-CE93D7406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644900"/>
          <a:ext cx="45180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8" name="公式" r:id="rId3" imgW="1384200" imgH="469800" progId="Equation.3">
                  <p:embed/>
                </p:oleObj>
              </mc:Choice>
              <mc:Fallback>
                <p:oleObj name="公式" r:id="rId3" imgW="13842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51802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0" name="Object 10">
            <a:extLst>
              <a:ext uri="{FF2B5EF4-FFF2-40B4-BE49-F238E27FC236}">
                <a16:creationId xmlns:a16="http://schemas.microsoft.com/office/drawing/2014/main" id="{05D94EB6-9A04-43A6-8FEA-7B35B7EA0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108575"/>
          <a:ext cx="338455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9" name="公式" r:id="rId5" imgW="990360" imgH="457200" progId="Equation.3">
                  <p:embed/>
                </p:oleObj>
              </mc:Choice>
              <mc:Fallback>
                <p:oleObj name="公式" r:id="rId5" imgW="9903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108575"/>
                        <a:ext cx="3384550" cy="15605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1" name="AutoShape 11">
            <a:extLst>
              <a:ext uri="{FF2B5EF4-FFF2-40B4-BE49-F238E27FC236}">
                <a16:creationId xmlns:a16="http://schemas.microsoft.com/office/drawing/2014/main" id="{171F4856-206B-4788-9533-C56C615AA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516563"/>
            <a:ext cx="1008063" cy="360362"/>
          </a:xfrm>
          <a:prstGeom prst="rightArrow">
            <a:avLst>
              <a:gd name="adj1" fmla="val 50000"/>
              <a:gd name="adj2" fmla="val 69934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296" name="Object 16">
            <a:extLst>
              <a:ext uri="{FF2B5EF4-FFF2-40B4-BE49-F238E27FC236}">
                <a16:creationId xmlns:a16="http://schemas.microsoft.com/office/drawing/2014/main" id="{584C8460-CAE7-4F22-851F-F3D7B58C8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013325"/>
          <a:ext cx="381635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0" name="公式" r:id="rId7" imgW="1104840" imgH="457200" progId="Equation.3">
                  <p:embed/>
                </p:oleObj>
              </mc:Choice>
              <mc:Fallback>
                <p:oleObj name="公式" r:id="rId7" imgW="110484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13325"/>
                        <a:ext cx="3816350" cy="1579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5" grpId="0" animBg="1"/>
      <p:bldP spid="73728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8E553BF-2007-4D0D-BAFB-0BE974D6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1D755-6788-41A4-9A43-51A8B97910F8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516125" name="Object 29">
            <a:extLst>
              <a:ext uri="{FF2B5EF4-FFF2-40B4-BE49-F238E27FC236}">
                <a16:creationId xmlns:a16="http://schemas.microsoft.com/office/drawing/2014/main" id="{9A77DAEA-6D24-45C3-B60E-9749D87BA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500438"/>
          <a:ext cx="48244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53" name="公式" r:id="rId3" imgW="1143000" imgH="457200" progId="Equation.3">
                  <p:embed/>
                </p:oleObj>
              </mc:Choice>
              <mc:Fallback>
                <p:oleObj name="公式" r:id="rId3" imgW="11430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00438"/>
                        <a:ext cx="4824412" cy="1930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5" name="Rectangle 9">
            <a:extLst>
              <a:ext uri="{FF2B5EF4-FFF2-40B4-BE49-F238E27FC236}">
                <a16:creationId xmlns:a16="http://schemas.microsoft.com/office/drawing/2014/main" id="{1A240FB0-F6A2-48CE-B6A5-F2C60A88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424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latin typeface="Times New Roman" panose="02020603050405020304" pitchFamily="18" charset="0"/>
              </a:rPr>
              <a:t>一元弱酸及其盐的混合溶液中的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[H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zh-CN" altLang="en-US" sz="4000" b="1">
                <a:latin typeface="Times New Roman" panose="02020603050405020304" pitchFamily="18" charset="0"/>
              </a:rPr>
              <a:t>计算公式：</a:t>
            </a:r>
          </a:p>
        </p:txBody>
      </p:sp>
      <p:graphicFrame>
        <p:nvGraphicFramePr>
          <p:cNvPr id="516124" name="Object 28">
            <a:extLst>
              <a:ext uri="{FF2B5EF4-FFF2-40B4-BE49-F238E27FC236}">
                <a16:creationId xmlns:a16="http://schemas.microsoft.com/office/drawing/2014/main" id="{CF29DA31-0D1B-4DF1-8649-2B7EA5761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345757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654" name="公式" r:id="rId5" imgW="863280" imgH="457200" progId="Equation.3">
                  <p:embed/>
                </p:oleObj>
              </mc:Choice>
              <mc:Fallback>
                <p:oleObj name="公式" r:id="rId5" imgW="86328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3457575" cy="18272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D6009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A0978C2-90E2-4E93-8841-C4309493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62E85-94B4-4436-858A-C1F27AEBD31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ABA7ED94-AD97-4F5B-BAAA-BF1C32DCF8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8913"/>
            <a:ext cx="8135938" cy="14478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一元弱碱及其盐的混合溶液中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[OH</a:t>
            </a:r>
            <a:r>
              <a:rPr lang="en-US" altLang="zh-CN" sz="4000" b="1" baseline="30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zh-CN" altLang="en-US" sz="4000" b="1">
                <a:latin typeface="Times New Roman" panose="02020603050405020304" pitchFamily="18" charset="0"/>
              </a:rPr>
              <a:t>的计算公式：</a:t>
            </a:r>
          </a:p>
        </p:txBody>
      </p:sp>
      <p:sp>
        <p:nvSpPr>
          <p:cNvPr id="517128" name="Rectangle 8">
            <a:extLst>
              <a:ext uri="{FF2B5EF4-FFF2-40B4-BE49-F238E27FC236}">
                <a16:creationId xmlns:a16="http://schemas.microsoft.com/office/drawing/2014/main" id="{E69F19B2-5F5D-4189-ACFD-ADBCB2A7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157788"/>
            <a:ext cx="64087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pH = 14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pOH </a:t>
            </a:r>
          </a:p>
          <a:p>
            <a:pPr>
              <a:spcBef>
                <a:spcPct val="10000"/>
              </a:spcBef>
            </a:pP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     = 14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kumimoji="1" lang="en-US" altLang="zh-CN" sz="40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40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1" lang="en-US" altLang="zh-CN" sz="40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+ lg(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4000" b="1" baseline="-25000">
                <a:latin typeface="Times New Roman" panose="02020603050405020304" pitchFamily="18" charset="0"/>
              </a:rPr>
              <a:t>碱</a:t>
            </a:r>
            <a:r>
              <a:rPr kumimoji="1" lang="en-US" altLang="zh-CN" sz="4000" b="1">
                <a:latin typeface="Times New Roman" panose="02020603050405020304" pitchFamily="18" charset="0"/>
              </a:rPr>
              <a:t>/</a:t>
            </a:r>
            <a:r>
              <a:rPr kumimoji="1" lang="en-US" altLang="zh-CN" sz="40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4000" b="1" baseline="-25000">
                <a:latin typeface="Times New Roman" panose="02020603050405020304" pitchFamily="18" charset="0"/>
              </a:rPr>
              <a:t>盐</a:t>
            </a:r>
            <a:r>
              <a:rPr kumimoji="1" lang="en-US" altLang="zh-CN" sz="4000" b="1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17141" name="Object 21">
            <a:extLst>
              <a:ext uri="{FF2B5EF4-FFF2-40B4-BE49-F238E27FC236}">
                <a16:creationId xmlns:a16="http://schemas.microsoft.com/office/drawing/2014/main" id="{8B47C161-6941-4D95-93AC-04C3BAB8C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84313"/>
          <a:ext cx="3384550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3" name="公式" r:id="rId3" imgW="977760" imgH="457200" progId="Equation.3">
                  <p:embed/>
                </p:oleObj>
              </mc:Choice>
              <mc:Fallback>
                <p:oleObj name="公式" r:id="rId3" imgW="9777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3384550" cy="15795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2" name="Object 22">
            <a:extLst>
              <a:ext uri="{FF2B5EF4-FFF2-40B4-BE49-F238E27FC236}">
                <a16:creationId xmlns:a16="http://schemas.microsoft.com/office/drawing/2014/main" id="{80DCC8BE-52EC-467B-BD98-80B516818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13100"/>
          <a:ext cx="51847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4" name="公式" r:id="rId5" imgW="1257120" imgH="457200" progId="Equation.3">
                  <p:embed/>
                </p:oleObj>
              </mc:Choice>
              <mc:Fallback>
                <p:oleObj name="公式" r:id="rId5" imgW="125712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5184775" cy="1885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1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11BEB46-A0EC-4122-B454-08A8E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1B43-9103-4061-BD04-77C1E17E99D0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DC61066C-8F0E-4299-B0F3-69E202DF32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88913"/>
            <a:ext cx="8497888" cy="936625"/>
          </a:xfrm>
        </p:spPr>
        <p:txBody>
          <a:bodyPr/>
          <a:lstStyle/>
          <a:p>
            <a:pPr algn="l"/>
            <a:r>
              <a:rPr lang="zh-CN" altLang="en-US" sz="4000" b="1">
                <a:solidFill>
                  <a:srgbClr val="FF0000"/>
                </a:solidFill>
              </a:rPr>
              <a:t>思考题：如何配制合适的缓冲溶液？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EB606AC7-59FA-45C3-90A8-7DBB8F8F88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569325" cy="15113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缓冲能力：缓冲溶液抵御少量外来酸碱的能力，称为缓冲能力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或缓冲容量</a:t>
            </a:r>
            <a:r>
              <a:rPr lang="en-US" altLang="zh-CN" sz="3600" b="1">
                <a:latin typeface="Times New Roman" panose="02020603050405020304" pitchFamily="18" charset="0"/>
              </a:rPr>
              <a:t>) </a:t>
            </a:r>
            <a:r>
              <a:rPr lang="zh-CN" altLang="en-US" sz="3600" b="1">
                <a:latin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10000"/>
              </a:lnSpc>
            </a:pPr>
            <a:endParaRPr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746501" name="Rectangle 5">
            <a:extLst>
              <a:ext uri="{FF2B5EF4-FFF2-40B4-BE49-F238E27FC236}">
                <a16:creationId xmlns:a16="http://schemas.microsoft.com/office/drawing/2014/main" id="{F59A9D85-FB58-4F82-AB08-A9E09D6CA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85693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</a:rPr>
              <a:t>配制某</a:t>
            </a:r>
            <a:r>
              <a:rPr lang="en-US" altLang="zh-CN" sz="3600" b="1">
                <a:latin typeface="Times New Roman" panose="02020603050405020304" pitchFamily="18" charset="0"/>
              </a:rPr>
              <a:t>pH</a:t>
            </a:r>
            <a:r>
              <a:rPr lang="zh-CN" altLang="en-US" sz="3600" b="1">
                <a:latin typeface="Times New Roman" panose="02020603050405020304" pitchFamily="18" charset="0"/>
              </a:rPr>
              <a:t>缓冲溶液时：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(1) </a:t>
            </a:r>
            <a:r>
              <a:rPr lang="zh-CN" altLang="en-US" sz="3600" b="1">
                <a:latin typeface="Times New Roman" panose="02020603050405020304" pitchFamily="18" charset="0"/>
              </a:rPr>
              <a:t>要选用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baseline="30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等于或接近该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pH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 b="1" i="1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baseline="30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等于或接近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pOH)</a:t>
            </a:r>
            <a:r>
              <a:rPr lang="zh-CN" altLang="en-US" sz="3600" b="1">
                <a:latin typeface="Times New Roman" panose="02020603050405020304" pitchFamily="18" charset="0"/>
              </a:rPr>
              <a:t>的共轭酸碱对。例如，配制</a:t>
            </a:r>
            <a:r>
              <a:rPr lang="en-US" altLang="zh-CN" sz="3600" b="1">
                <a:latin typeface="Times New Roman" panose="02020603050405020304" pitchFamily="18" charset="0"/>
              </a:rPr>
              <a:t>pH = 9 (pOH = 5) </a:t>
            </a:r>
            <a:r>
              <a:rPr lang="zh-CN" altLang="en-US" sz="3600" b="1">
                <a:latin typeface="Times New Roman" panose="02020603050405020304" pitchFamily="18" charset="0"/>
              </a:rPr>
              <a:t>左右的缓冲溶液，可选用</a:t>
            </a:r>
            <a:r>
              <a:rPr lang="en-US" altLang="zh-CN" sz="3600" b="1">
                <a:latin typeface="Times New Roman" panose="02020603050405020304" pitchFamily="18" charset="0"/>
              </a:rPr>
              <a:t>p</a:t>
            </a:r>
            <a:r>
              <a:rPr lang="en-US" altLang="zh-CN" sz="3600" b="1" i="1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b</a:t>
            </a:r>
            <a:r>
              <a:rPr lang="en-US" altLang="zh-CN" sz="3600" b="1" baseline="30000">
                <a:latin typeface="Arial Unicode MS" pitchFamily="34" charset="-122"/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lang="en-US" altLang="zh-CN" sz="3600" b="1">
                <a:latin typeface="Times New Roman" panose="02020603050405020304" pitchFamily="18" charset="0"/>
              </a:rPr>
              <a:t> = 4.74</a:t>
            </a:r>
            <a:r>
              <a:rPr lang="zh-CN" altLang="en-US" sz="3600" b="1">
                <a:latin typeface="Times New Roman" panose="02020603050405020304" pitchFamily="18" charset="0"/>
              </a:rPr>
              <a:t>的</a:t>
            </a:r>
            <a:r>
              <a:rPr lang="en-US" altLang="zh-CN" sz="3600" b="1">
                <a:latin typeface="Times New Roman" panose="02020603050405020304" pitchFamily="18" charset="0"/>
              </a:rPr>
              <a:t>NH</a:t>
            </a:r>
            <a:r>
              <a:rPr lang="en-US" altLang="zh-CN" sz="36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•H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O-NH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zh-CN" sz="3600" b="1">
                <a:latin typeface="Times New Roman" panose="02020603050405020304" pitchFamily="18" charset="0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</a:rPr>
              <a:t>缓冲对。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36F7060-9846-4A9A-ACF6-791AFF33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26-F70F-4DC7-A804-53C08B0F56DB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D69ABF81-AA47-4BE1-94CF-8061E1D3C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4000" b="1">
                <a:latin typeface="Times New Roman" panose="02020603050405020304" pitchFamily="18" charset="0"/>
              </a:rPr>
              <a:t>(2)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适当提高缓冲对的浓度。</a:t>
            </a:r>
            <a:r>
              <a:rPr lang="zh-CN" altLang="en-US" sz="4000" b="1">
                <a:latin typeface="Times New Roman" panose="02020603050405020304" pitchFamily="18" charset="0"/>
              </a:rPr>
              <a:t>一般来说，缓冲对的浓度越大，缓冲溶液的缓冲能力越大。实际工作中一般</a:t>
            </a:r>
            <a:r>
              <a:rPr lang="zh-CN" altLang="en-US" sz="4000" b="1">
                <a:solidFill>
                  <a:srgbClr val="0000FF"/>
                </a:solidFill>
                <a:latin typeface="Times New Roman" panose="02020603050405020304" pitchFamily="18" charset="0"/>
              </a:rPr>
              <a:t>缓冲对的浓度在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</a:rPr>
              <a:t>0.1~1.0 mol</a:t>
            </a:r>
            <a:r>
              <a:rPr lang="en-US" altLang="zh-CN" sz="4000" b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dm</a:t>
            </a:r>
            <a:r>
              <a:rPr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4000" b="1" baseline="3000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为宜</a:t>
            </a:r>
            <a:r>
              <a:rPr lang="zh-CN" altLang="en-US" sz="40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41060" name="Rectangle 4">
            <a:extLst>
              <a:ext uri="{FF2B5EF4-FFF2-40B4-BE49-F238E27FC236}">
                <a16:creationId xmlns:a16="http://schemas.microsoft.com/office/drawing/2014/main" id="{CB7B6E52-1D1B-4188-83DF-9A9D28917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  <a:noFill/>
          <a:ln/>
        </p:spPr>
        <p:txBody>
          <a:bodyPr/>
          <a:lstStyle/>
          <a:p>
            <a:pPr algn="l"/>
            <a:r>
              <a:rPr lang="zh-CN" altLang="en-US" sz="4000" b="1"/>
              <a:t>如何配制合适的缓冲溶液？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54B477EA-B9C9-4BC9-8226-971A7AB4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C315-0362-43EA-BB3B-75521330758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837636" name="Text Box 4">
            <a:extLst>
              <a:ext uri="{FF2B5EF4-FFF2-40B4-BE49-F238E27FC236}">
                <a16:creationId xmlns:a16="http://schemas.microsoft.com/office/drawing/2014/main" id="{6BB2A5F5-CD61-4E71-94BB-1B82388F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16113"/>
            <a:ext cx="8713788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0" lang="en-US" altLang="zh-CN" sz="3800" b="1">
                <a:ea typeface="楷体_GB2312" pitchFamily="49" charset="-122"/>
              </a:rPr>
              <a:t>(3) </a:t>
            </a:r>
            <a:r>
              <a:rPr kumimoji="0" lang="zh-CN" altLang="en-US" sz="3800" b="1">
                <a:ea typeface="楷体_GB2312" pitchFamily="49" charset="-122"/>
              </a:rPr>
              <a:t>为了保证缓冲能力的均衡，缓冲对中</a:t>
            </a:r>
            <a:r>
              <a:rPr kumimoji="0" lang="zh-CN" altLang="en-US" sz="3800" b="1">
                <a:solidFill>
                  <a:srgbClr val="FF0000"/>
                </a:solidFill>
                <a:ea typeface="楷体_GB2312" pitchFamily="49" charset="-122"/>
              </a:rPr>
              <a:t>两种物质的浓度以接近为好</a:t>
            </a:r>
            <a:r>
              <a:rPr kumimoji="0" lang="zh-CN" altLang="en-US" sz="3800" b="1">
                <a:ea typeface="楷体_GB2312" pitchFamily="49" charset="-122"/>
              </a:rPr>
              <a:t>，缓冲对的浓度比值一般为</a:t>
            </a:r>
            <a:r>
              <a:rPr kumimoji="0" lang="en-US" altLang="zh-CN" sz="3800" b="1">
                <a:ea typeface="楷体_GB2312" pitchFamily="49" charset="-122"/>
              </a:rPr>
              <a:t>0.1~10</a:t>
            </a:r>
            <a:r>
              <a:rPr kumimoji="0" lang="zh-CN" altLang="en-US" sz="3800" b="1">
                <a:ea typeface="楷体_GB2312" pitchFamily="49" charset="-122"/>
              </a:rPr>
              <a:t>，这时</a:t>
            </a:r>
            <a:r>
              <a:rPr kumimoji="0" lang="en-US" altLang="zh-CN" sz="3800" b="1">
                <a:solidFill>
                  <a:srgbClr val="0000FF"/>
                </a:solidFill>
                <a:ea typeface="楷体_GB2312" pitchFamily="49" charset="-122"/>
              </a:rPr>
              <a:t>pH = p</a:t>
            </a:r>
            <a:r>
              <a:rPr kumimoji="0" lang="en-US" altLang="zh-CN" sz="3800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kumimoji="0" lang="en-US" altLang="zh-CN" sz="3800" b="1" baseline="-25000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kumimoji="0" lang="en-US" altLang="zh-CN" sz="3800" b="1" baseline="30000">
                <a:solidFill>
                  <a:srgbClr val="0000FF"/>
                </a:solidFill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0" lang="en-US" altLang="zh-CN" sz="3800" b="1" baseline="3000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0" lang="en-US" altLang="zh-CN" sz="38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 1</a:t>
            </a:r>
            <a:r>
              <a:rPr kumimoji="0" lang="zh-CN" altLang="en-US" sz="3800" b="1">
                <a:ea typeface="楷体_GB2312" pitchFamily="49" charset="-122"/>
                <a:sym typeface="Symbol" panose="05050102010706020507" pitchFamily="18" charset="2"/>
              </a:rPr>
              <a:t>，此</a:t>
            </a:r>
            <a:r>
              <a:rPr kumimoji="0" lang="en-US" altLang="zh-CN" sz="3800" b="1">
                <a:ea typeface="楷体_GB2312" pitchFamily="49" charset="-122"/>
                <a:sym typeface="Symbol" panose="05050102010706020507" pitchFamily="18" charset="2"/>
              </a:rPr>
              <a:t>pH</a:t>
            </a:r>
            <a:r>
              <a:rPr kumimoji="0" lang="zh-CN" altLang="en-US" sz="3800" b="1">
                <a:ea typeface="楷体_GB2312" pitchFamily="49" charset="-122"/>
                <a:sym typeface="Symbol" panose="05050102010706020507" pitchFamily="18" charset="2"/>
              </a:rPr>
              <a:t>范围称为</a:t>
            </a:r>
            <a:r>
              <a:rPr kumimoji="0" lang="zh-CN" altLang="en-US" sz="38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有效缓冲范围</a:t>
            </a:r>
            <a:r>
              <a:rPr kumimoji="0" lang="zh-CN" altLang="en-US" sz="3800" b="1"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0" lang="zh-CN" altLang="en-US" sz="3800" b="1">
              <a:solidFill>
                <a:srgbClr val="000099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30000"/>
              </a:spcBef>
              <a:buFontTx/>
              <a:buChar char="•"/>
            </a:pPr>
            <a:r>
              <a:rPr kumimoji="0" lang="zh-CN" altLang="en-US" sz="3800" b="1">
                <a:solidFill>
                  <a:srgbClr val="FF0000"/>
                </a:solidFill>
                <a:ea typeface="楷体_GB2312" pitchFamily="49" charset="-122"/>
              </a:rPr>
              <a:t>缓冲对浓度比 </a:t>
            </a:r>
            <a:r>
              <a:rPr kumimoji="0" lang="en-US" altLang="zh-CN" sz="3800" b="1">
                <a:solidFill>
                  <a:srgbClr val="FF0000"/>
                </a:solidFill>
                <a:ea typeface="楷体_GB2312" pitchFamily="49" charset="-122"/>
              </a:rPr>
              <a:t>= 1</a:t>
            </a:r>
            <a:r>
              <a:rPr kumimoji="0" lang="en-US" altLang="zh-CN" sz="3800" b="1">
                <a:ea typeface="楷体_GB2312" pitchFamily="49" charset="-122"/>
              </a:rPr>
              <a:t> </a:t>
            </a:r>
            <a:r>
              <a:rPr kumimoji="0" lang="zh-CN" altLang="en-US" sz="3800" b="1">
                <a:solidFill>
                  <a:srgbClr val="FF0000"/>
                </a:solidFill>
                <a:ea typeface="楷体_GB2312" pitchFamily="49" charset="-122"/>
              </a:rPr>
              <a:t>时缓冲能力最大</a:t>
            </a:r>
            <a:r>
              <a:rPr kumimoji="0" lang="zh-CN" altLang="en-US" sz="3800" b="1">
                <a:ea typeface="楷体_GB2312" pitchFamily="49" charset="-122"/>
              </a:rPr>
              <a:t>，此时弱酸的</a:t>
            </a:r>
            <a:r>
              <a:rPr kumimoji="0" lang="en-US" altLang="zh-CN" sz="3800" b="1">
                <a:ea typeface="楷体_GB2312" pitchFamily="49" charset="-122"/>
              </a:rPr>
              <a:t>p</a:t>
            </a:r>
            <a:r>
              <a:rPr kumimoji="0" lang="en-US" altLang="zh-CN" sz="3800" b="1" i="1">
                <a:ea typeface="楷体_GB2312" pitchFamily="49" charset="-122"/>
              </a:rPr>
              <a:t>K</a:t>
            </a:r>
            <a:r>
              <a:rPr kumimoji="0" lang="en-US" altLang="zh-CN" sz="3800" b="1" baseline="-25000">
                <a:ea typeface="楷体_GB2312" pitchFamily="49" charset="-122"/>
              </a:rPr>
              <a:t>a</a:t>
            </a:r>
            <a:r>
              <a:rPr kumimoji="0" lang="en-US" altLang="zh-CN" sz="3800" b="1" baseline="30000">
                <a:ea typeface="Arial Unicode MS" pitchFamily="34" charset="-122"/>
                <a:sym typeface="Symbol" panose="05050102010706020507" pitchFamily="18" charset="2"/>
              </a:rPr>
              <a:t>Ɵ </a:t>
            </a:r>
            <a:r>
              <a:rPr kumimoji="0" lang="zh-CN" altLang="en-US" sz="3800" b="1">
                <a:ea typeface="Arial Unicode MS" pitchFamily="34" charset="-122"/>
                <a:sym typeface="Symbol" panose="05050102010706020507" pitchFamily="18" charset="2"/>
              </a:rPr>
              <a:t>等于所要求的</a:t>
            </a:r>
            <a:r>
              <a:rPr kumimoji="0" lang="en-US" altLang="zh-CN" sz="3800" b="1">
                <a:ea typeface="Arial Unicode MS" pitchFamily="34" charset="-122"/>
                <a:sym typeface="Symbol" panose="05050102010706020507" pitchFamily="18" charset="2"/>
              </a:rPr>
              <a:t>pH</a:t>
            </a:r>
            <a:r>
              <a:rPr kumimoji="0" lang="zh-CN" altLang="en-US" sz="3800" b="1">
                <a:ea typeface="Arial Unicode MS" pitchFamily="34" charset="-122"/>
                <a:sym typeface="Symbol" panose="05050102010706020507" pitchFamily="18" charset="2"/>
              </a:rPr>
              <a:t>，</a:t>
            </a:r>
            <a:r>
              <a:rPr kumimoji="0" lang="zh-CN" altLang="en-US" sz="3800" b="1" baseline="300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0" lang="zh-CN" altLang="en-US" sz="3800" b="1">
                <a:ea typeface="楷体_GB2312" pitchFamily="49" charset="-122"/>
              </a:rPr>
              <a:t>弱碱的</a:t>
            </a:r>
            <a:r>
              <a:rPr kumimoji="0" lang="en-US" altLang="zh-CN" sz="3800" b="1">
                <a:ea typeface="楷体_GB2312" pitchFamily="49" charset="-122"/>
              </a:rPr>
              <a:t>p</a:t>
            </a:r>
            <a:r>
              <a:rPr kumimoji="0" lang="en-US" altLang="zh-CN" sz="3800" b="1" i="1">
                <a:ea typeface="楷体_GB2312" pitchFamily="49" charset="-122"/>
              </a:rPr>
              <a:t>K</a:t>
            </a:r>
            <a:r>
              <a:rPr kumimoji="0" lang="en-US" altLang="zh-CN" sz="3800" b="1" baseline="-25000">
                <a:ea typeface="楷体_GB2312" pitchFamily="49" charset="-122"/>
              </a:rPr>
              <a:t>b</a:t>
            </a:r>
            <a:r>
              <a:rPr kumimoji="0" lang="en-US" altLang="zh-CN" sz="3800" b="1" baseline="30000">
                <a:ea typeface="Arial Unicode MS" pitchFamily="34" charset="-122"/>
                <a:sym typeface="Symbol" panose="05050102010706020507" pitchFamily="18" charset="2"/>
              </a:rPr>
              <a:t>Ɵ</a:t>
            </a:r>
            <a:r>
              <a:rPr kumimoji="0" lang="en-US" altLang="zh-CN" sz="3800" b="1">
                <a:ea typeface="楷体_GB2312" pitchFamily="49" charset="-122"/>
              </a:rPr>
              <a:t> = pOH</a:t>
            </a:r>
            <a:r>
              <a:rPr kumimoji="0" lang="zh-CN" altLang="en-US" sz="3800" b="1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837638" name="Object 6">
            <a:extLst>
              <a:ext uri="{FF2B5EF4-FFF2-40B4-BE49-F238E27FC236}">
                <a16:creationId xmlns:a16="http://schemas.microsoft.com/office/drawing/2014/main" id="{17BC5C16-A0FA-4E1F-9E5A-51D0952F5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76250"/>
          <a:ext cx="3673475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40" name="公式" r:id="rId3" imgW="1104840" imgH="457200" progId="Equation.3">
                  <p:embed/>
                </p:oleObj>
              </mc:Choice>
              <mc:Fallback>
                <p:oleObj name="公式" r:id="rId3" imgW="1104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6250"/>
                        <a:ext cx="3673475" cy="15208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39" name="Rectangle 7">
            <a:extLst>
              <a:ext uri="{FF2B5EF4-FFF2-40B4-BE49-F238E27FC236}">
                <a16:creationId xmlns:a16="http://schemas.microsoft.com/office/drawing/2014/main" id="{2907A484-4274-4522-9053-FEF7317F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5888"/>
            <a:ext cx="8229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/>
              <a:t>如何配制合适的缓冲溶液？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7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DD74A14-8318-4729-932D-F6875B00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3D97-3813-429D-B7AF-AEC4D04FF727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5231C1FD-796A-44B5-AEC8-246948EFA6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5888"/>
            <a:ext cx="8569325" cy="2881312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Tx/>
              <a:buNone/>
            </a:pP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3.6  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欲配制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pH = 9.20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•H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O) = 1.0 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•dm</a:t>
            </a:r>
            <a:r>
              <a:rPr lang="en-US" altLang="zh-CN" sz="40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–3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的缓冲溶液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500 cm</a:t>
            </a:r>
            <a:r>
              <a:rPr lang="en-US" altLang="zh-CN" sz="4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，问如何用浓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•H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溶液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15 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•dm</a:t>
            </a:r>
            <a:r>
              <a:rPr lang="en-US" altLang="zh-CN" sz="40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–3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和固体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 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配制？    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2084" name="Text Box 4">
            <a:extLst>
              <a:ext uri="{FF2B5EF4-FFF2-40B4-BE49-F238E27FC236}">
                <a16:creationId xmlns:a16="http://schemas.microsoft.com/office/drawing/2014/main" id="{4B104BD8-971A-461E-B46C-C35FC4CF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00438"/>
            <a:ext cx="84248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解：如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pH = 9.20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pOH = 4.80.</a:t>
            </a:r>
          </a:p>
          <a:p>
            <a:pPr algn="just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b="1" baseline="30000">
                <a:sym typeface="Symbol" panose="05050102010706020507" pitchFamily="18" charset="2"/>
              </a:rPr>
              <a:t>Ɵ</a:t>
            </a:r>
            <a:r>
              <a:rPr lang="en-US" altLang="zh-CN"/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•H</a:t>
            </a:r>
            <a:r>
              <a:rPr lang="en-US" altLang="zh-CN" sz="4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) = 4.74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942085" name="Object 5">
            <a:extLst>
              <a:ext uri="{FF2B5EF4-FFF2-40B4-BE49-F238E27FC236}">
                <a16:creationId xmlns:a16="http://schemas.microsoft.com/office/drawing/2014/main" id="{D7875A58-70D6-4DA2-AFCE-353288101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65452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86" name="公式" r:id="rId3" imgW="1777680" imgH="457200" progId="Equation.3">
                  <p:embed/>
                </p:oleObj>
              </mc:Choice>
              <mc:Fallback>
                <p:oleObj name="公式" r:id="rId3" imgW="1777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97425"/>
                        <a:ext cx="654526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9C76CFBB-4C11-4617-AC92-340C4BE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ABBA-3604-4BFF-B8A1-75DC1839A677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B7EDA8D7-FA99-4253-BA7E-FAA2D18EA6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2170113" cy="777875"/>
          </a:xfrm>
        </p:spPr>
        <p:txBody>
          <a:bodyPr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3.6 </a:t>
            </a:r>
            <a:r>
              <a:rPr lang="zh-CN" altLang="en-US" sz="3600" b="1"/>
              <a:t>解：</a:t>
            </a:r>
          </a:p>
        </p:txBody>
      </p:sp>
      <p:graphicFrame>
        <p:nvGraphicFramePr>
          <p:cNvPr id="943108" name="Object 4">
            <a:extLst>
              <a:ext uri="{FF2B5EF4-FFF2-40B4-BE49-F238E27FC236}">
                <a16:creationId xmlns:a16="http://schemas.microsoft.com/office/drawing/2014/main" id="{9CF60639-7B47-413D-8042-A2264F36E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88913"/>
          <a:ext cx="5564187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0" name="公式" r:id="rId3" imgW="1511280" imgH="711000" progId="Equation.3">
                  <p:embed/>
                </p:oleObj>
              </mc:Choice>
              <mc:Fallback>
                <p:oleObj name="公式" r:id="rId3" imgW="151128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8913"/>
                        <a:ext cx="5564187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Text Box 5">
            <a:extLst>
              <a:ext uri="{FF2B5EF4-FFF2-40B4-BE49-F238E27FC236}">
                <a16:creationId xmlns:a16="http://schemas.microsoft.com/office/drawing/2014/main" id="{B5FA0C66-8CC1-4210-A7AC-408A3AC4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8424863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配制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500 cm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(0.50 dm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缓冲溶液，应称取固体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Cl (</a:t>
            </a:r>
            <a:r>
              <a:rPr lang="en-US" altLang="zh-CN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= 53.5 g•mol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质量为</a:t>
            </a:r>
          </a:p>
          <a:p>
            <a:pPr algn="just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0.5 dm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1.1 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•dm</a:t>
            </a:r>
            <a:r>
              <a:rPr lang="en-US" altLang="zh-CN" sz="4000" b="1" baseline="30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–3</a:t>
            </a:r>
            <a:r>
              <a:rPr lang="en-US" altLang="zh-CN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53.5 g•mol</a:t>
            </a:r>
            <a:r>
              <a:rPr lang="en-US" altLang="zh-CN" sz="3600" b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= 29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E49CA92-2CFC-4B1E-8825-C243A7EC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6BC-BE93-4BDC-ADFA-AEBFA4842E5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04866" name="Rectangle 2">
            <a:extLst>
              <a:ext uri="{FF2B5EF4-FFF2-40B4-BE49-F238E27FC236}">
                <a16:creationId xmlns:a16="http://schemas.microsoft.com/office/drawing/2014/main" id="{86A83C1D-644F-438D-A20C-372F26153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496300" cy="626427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20</a:t>
            </a:r>
            <a:r>
              <a:rPr lang="zh-CN" altLang="en-US" sz="3600" b="1">
                <a:latin typeface="Times New Roman" panose="02020603050405020304" pitchFamily="18" charset="0"/>
              </a:rPr>
              <a:t>世纪</a:t>
            </a:r>
            <a:r>
              <a:rPr lang="en-US" altLang="zh-CN" sz="3600" b="1">
                <a:latin typeface="Times New Roman" panose="02020603050405020304" pitchFamily="18" charset="0"/>
              </a:rPr>
              <a:t>20</a:t>
            </a:r>
            <a:r>
              <a:rPr lang="zh-CN" altLang="en-US" sz="3600" b="1">
                <a:latin typeface="Times New Roman" panose="02020603050405020304" pitchFamily="18" charset="0"/>
              </a:rPr>
              <a:t>年代</a:t>
            </a:r>
            <a:r>
              <a:rPr lang="en-US" altLang="zh-CN" sz="3600" b="1">
                <a:latin typeface="Times New Roman" panose="02020603050405020304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酸碱的质子理论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丹麦化学家</a:t>
            </a:r>
            <a:r>
              <a:rPr lang="en-US" altLang="zh-CN" sz="3600" b="1">
                <a:latin typeface="Times New Roman" panose="02020603050405020304" pitchFamily="18" charset="0"/>
              </a:rPr>
              <a:t>J. N. Br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en-US" altLang="zh-CN" sz="3600" b="1">
                <a:latin typeface="Times New Roman" panose="02020603050405020304" pitchFamily="18" charset="0"/>
              </a:rPr>
              <a:t>nsted</a:t>
            </a:r>
            <a:r>
              <a:rPr lang="zh-CN" altLang="en-US" sz="3600" b="1">
                <a:latin typeface="Times New Roman" panose="02020603050405020304" pitchFamily="18" charset="0"/>
              </a:rPr>
              <a:t>和英国化学家</a:t>
            </a:r>
            <a:r>
              <a:rPr lang="en-US" altLang="zh-CN" sz="3600" b="1">
                <a:latin typeface="Times New Roman" panose="02020603050405020304" pitchFamily="18" charset="0"/>
              </a:rPr>
              <a:t>T. M. Lowry)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凡能给出质子的物质都是酸；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凡能接受质子的物质都是碱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酸碱的电子理论</a:t>
            </a:r>
            <a:r>
              <a:rPr lang="en-US" altLang="zh-CN" sz="3600" b="1">
                <a:latin typeface="Times New Roman" panose="02020603050405020304" pitchFamily="18" charset="0"/>
              </a:rPr>
              <a:t>(</a:t>
            </a:r>
            <a:r>
              <a:rPr lang="zh-CN" altLang="en-US" sz="3600" b="1">
                <a:latin typeface="Times New Roman" panose="02020603050405020304" pitchFamily="18" charset="0"/>
              </a:rPr>
              <a:t>美国物理化学家</a:t>
            </a:r>
            <a:r>
              <a:rPr lang="en-US" altLang="zh-CN" sz="3600" b="1">
                <a:latin typeface="Times New Roman" panose="02020603050405020304" pitchFamily="18" charset="0"/>
              </a:rPr>
              <a:t>G.N. Lewis)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凡能接受电子对的物质都是酸；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凡能</a:t>
            </a:r>
            <a:r>
              <a:rPr lang="zh-CN" altLang="en-US" sz="36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给出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电子对的物质都是碱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6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酸碱溶剂体系理论</a:t>
            </a:r>
            <a:r>
              <a:rPr lang="en-US" altLang="zh-CN" sz="3600" b="1">
                <a:latin typeface="Times New Roman" panose="02020603050405020304" pitchFamily="18" charset="0"/>
              </a:rPr>
              <a:t>(Cady</a:t>
            </a:r>
            <a:r>
              <a:rPr lang="zh-CN" altLang="en-US" sz="3600" b="1">
                <a:latin typeface="Times New Roman" panose="02020603050405020304" pitchFamily="18" charset="0"/>
              </a:rPr>
              <a:t>和</a:t>
            </a:r>
            <a:r>
              <a:rPr lang="en-US" altLang="zh-CN" sz="3600" b="1">
                <a:latin typeface="Times New Roman" panose="02020603050405020304" pitchFamily="18" charset="0"/>
              </a:rPr>
              <a:t>Elsey)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A32ACAE-AEF0-466B-A405-B6830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8435-EAA7-4542-8754-F5F5D282FF7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79016CEA-71FF-42F3-B146-E89D1F15B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2170113" cy="777875"/>
          </a:xfrm>
        </p:spPr>
        <p:txBody>
          <a:bodyPr/>
          <a:lstStyle/>
          <a:p>
            <a:pPr algn="l"/>
            <a:r>
              <a:rPr lang="zh-CN" altLang="en-US" sz="3600" b="1"/>
              <a:t>例</a:t>
            </a:r>
            <a:r>
              <a:rPr lang="en-US" altLang="zh-CN" sz="3600" b="1"/>
              <a:t>3.6 </a:t>
            </a:r>
            <a:r>
              <a:rPr lang="zh-CN" altLang="en-US" sz="3600" b="1"/>
              <a:t>解：</a:t>
            </a:r>
          </a:p>
        </p:txBody>
      </p:sp>
      <p:sp>
        <p:nvSpPr>
          <p:cNvPr id="944132" name="Text Box 4">
            <a:extLst>
              <a:ext uri="{FF2B5EF4-FFF2-40B4-BE49-F238E27FC236}">
                <a16:creationId xmlns:a16="http://schemas.microsoft.com/office/drawing/2014/main" id="{7E4E025E-91CF-40B1-9D80-E8328597C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36613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所需浓氨水体积</a:t>
            </a:r>
          </a:p>
        </p:txBody>
      </p:sp>
      <p:graphicFrame>
        <p:nvGraphicFramePr>
          <p:cNvPr id="944134" name="Object 6">
            <a:extLst>
              <a:ext uri="{FF2B5EF4-FFF2-40B4-BE49-F238E27FC236}">
                <a16:creationId xmlns:a16="http://schemas.microsoft.com/office/drawing/2014/main" id="{27ADD2D4-14BD-4086-88C6-9AD15F120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412875"/>
          <a:ext cx="86979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36" name="公式" r:id="rId3" imgW="2361960" imgH="419040" progId="Equation.3">
                  <p:embed/>
                </p:oleObj>
              </mc:Choice>
              <mc:Fallback>
                <p:oleObj name="公式" r:id="rId3" imgW="23619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2875"/>
                        <a:ext cx="8697912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5" name="Text Box 7">
            <a:extLst>
              <a:ext uri="{FF2B5EF4-FFF2-40B4-BE49-F238E27FC236}">
                <a16:creationId xmlns:a16="http://schemas.microsoft.com/office/drawing/2014/main" id="{0A89AE34-4E8F-47CA-8BD7-D77D1570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997200"/>
            <a:ext cx="8642350" cy="349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13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Char char="•"/>
            </a:pPr>
            <a:r>
              <a:rPr kumimoji="0" lang="zh-CN" altLang="en-US" sz="3600" b="1">
                <a:cs typeface="Times New Roman" panose="02020603050405020304" pitchFamily="18" charset="0"/>
              </a:rPr>
              <a:t>配制方法：称取</a:t>
            </a:r>
            <a:r>
              <a:rPr kumimoji="0" lang="en-US" altLang="zh-CN" sz="3600" b="1">
                <a:cs typeface="Times New Roman" panose="02020603050405020304" pitchFamily="18" charset="0"/>
              </a:rPr>
              <a:t>29 g </a:t>
            </a:r>
            <a:r>
              <a:rPr kumimoji="0" lang="zh-CN" altLang="en-US" sz="3600" b="1">
                <a:cs typeface="Times New Roman" panose="02020603050405020304" pitchFamily="18" charset="0"/>
              </a:rPr>
              <a:t>固体</a:t>
            </a:r>
            <a:r>
              <a:rPr kumimoji="0" lang="en-US" altLang="zh-CN" sz="3600" b="1">
                <a:cs typeface="Times New Roman" panose="02020603050405020304" pitchFamily="18" charset="0"/>
              </a:rPr>
              <a:t>NH</a:t>
            </a:r>
            <a:r>
              <a:rPr kumimoji="0" lang="en-US" altLang="zh-CN" sz="3600" b="1" baseline="-25000">
                <a:cs typeface="Times New Roman" panose="02020603050405020304" pitchFamily="18" charset="0"/>
              </a:rPr>
              <a:t>4</a:t>
            </a:r>
            <a:r>
              <a:rPr kumimoji="0" lang="en-US" altLang="zh-CN" sz="3600" b="1">
                <a:cs typeface="Times New Roman" panose="02020603050405020304" pitchFamily="18" charset="0"/>
              </a:rPr>
              <a:t>Cl </a:t>
            </a:r>
            <a:r>
              <a:rPr kumimoji="0" lang="zh-CN" altLang="en-US" sz="3600" b="1">
                <a:cs typeface="Times New Roman" panose="02020603050405020304" pitchFamily="18" charset="0"/>
              </a:rPr>
              <a:t>溶于少量水中，加入 </a:t>
            </a:r>
            <a:r>
              <a:rPr kumimoji="0" lang="en-US" altLang="zh-CN" sz="3600" b="1">
                <a:cs typeface="Times New Roman" panose="02020603050405020304" pitchFamily="18" charset="0"/>
              </a:rPr>
              <a:t>33 cm</a:t>
            </a:r>
            <a:r>
              <a:rPr kumimoji="0" lang="en-US" altLang="zh-CN" sz="3600" b="1" baseline="30000">
                <a:cs typeface="Times New Roman" panose="02020603050405020304" pitchFamily="18" charset="0"/>
              </a:rPr>
              <a:t>3</a:t>
            </a:r>
            <a:r>
              <a:rPr kumimoji="0" lang="en-US" altLang="zh-CN" sz="3600" b="1">
                <a:cs typeface="Times New Roman" panose="02020603050405020304" pitchFamily="18" charset="0"/>
              </a:rPr>
              <a:t> </a:t>
            </a:r>
            <a:r>
              <a:rPr kumimoji="0" lang="zh-CN" altLang="en-US" sz="3600" b="1">
                <a:cs typeface="Times New Roman" panose="02020603050405020304" pitchFamily="18" charset="0"/>
              </a:rPr>
              <a:t>浓氨水，然后加水稀释至</a:t>
            </a:r>
            <a:r>
              <a:rPr kumimoji="0" lang="en-US" altLang="zh-CN" sz="3600" b="1">
                <a:cs typeface="Times New Roman" panose="02020603050405020304" pitchFamily="18" charset="0"/>
              </a:rPr>
              <a:t>500 cm</a:t>
            </a:r>
            <a:r>
              <a:rPr kumimoji="0" lang="en-US" altLang="zh-CN" sz="3600" b="1" baseline="30000">
                <a:cs typeface="Times New Roman" panose="02020603050405020304" pitchFamily="18" charset="0"/>
              </a:rPr>
              <a:t>3 </a:t>
            </a:r>
            <a:r>
              <a:rPr kumimoji="0" lang="zh-CN" altLang="en-US" sz="3600" b="1">
                <a:cs typeface="Times New Roman" panose="02020603050405020304" pitchFamily="18" charset="0"/>
              </a:rPr>
              <a:t>。</a:t>
            </a: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kumimoji="0" lang="zh-CN" altLang="en-US" sz="3600" b="1">
                <a:cs typeface="Times New Roman" panose="02020603050405020304" pitchFamily="18" charset="0"/>
              </a:rPr>
              <a:t>可直接使用缓冲对</a:t>
            </a:r>
            <a:r>
              <a:rPr kumimoji="0" lang="en-US" altLang="zh-CN" sz="3600" b="1">
                <a:cs typeface="Times New Roman" panose="02020603050405020304" pitchFamily="18" charset="0"/>
              </a:rPr>
              <a:t>(</a:t>
            </a:r>
            <a:r>
              <a:rPr kumimoji="0" lang="zh-CN" altLang="en-US" sz="3600" b="1">
                <a:cs typeface="Times New Roman" panose="02020603050405020304" pitchFamily="18" charset="0"/>
              </a:rPr>
              <a:t>如弱酸</a:t>
            </a:r>
            <a:r>
              <a:rPr kumimoji="0" lang="en-US" altLang="zh-CN" sz="3600" b="1">
                <a:cs typeface="Times New Roman" panose="02020603050405020304" pitchFamily="18" charset="0"/>
              </a:rPr>
              <a:t>-</a:t>
            </a:r>
            <a:r>
              <a:rPr kumimoji="0" lang="zh-CN" altLang="en-US" sz="3600" b="1">
                <a:cs typeface="Times New Roman" panose="02020603050405020304" pitchFamily="18" charset="0"/>
              </a:rPr>
              <a:t>弱酸盐</a:t>
            </a:r>
            <a:r>
              <a:rPr kumimoji="0" lang="en-US" altLang="zh-CN" sz="3600" b="1">
                <a:cs typeface="Times New Roman" panose="02020603050405020304" pitchFamily="18" charset="0"/>
              </a:rPr>
              <a:t>)</a:t>
            </a:r>
            <a:r>
              <a:rPr kumimoji="0" lang="zh-CN" altLang="en-US" sz="3600" b="1">
                <a:cs typeface="Times New Roman" panose="02020603050405020304" pitchFamily="18" charset="0"/>
              </a:rPr>
              <a:t>配制缓冲溶液</a:t>
            </a:r>
            <a:r>
              <a:rPr kumimoji="0" lang="en-US" altLang="zh-CN" sz="3600" b="1">
                <a:cs typeface="Times New Roman" panose="02020603050405020304" pitchFamily="18" charset="0"/>
              </a:rPr>
              <a:t>(</a:t>
            </a:r>
            <a:r>
              <a:rPr kumimoji="0" lang="zh-CN" altLang="en-US" sz="3600" b="1">
                <a:cs typeface="Times New Roman" panose="02020603050405020304" pitchFamily="18" charset="0"/>
              </a:rPr>
              <a:t>见上</a:t>
            </a:r>
            <a:r>
              <a:rPr kumimoji="0" lang="en-US" altLang="zh-CN" sz="3600" b="1">
                <a:cs typeface="Times New Roman" panose="02020603050405020304" pitchFamily="18" charset="0"/>
              </a:rPr>
              <a:t>)</a:t>
            </a:r>
            <a:r>
              <a:rPr kumimoji="0" lang="zh-CN" altLang="en-US" sz="3600" b="1">
                <a:cs typeface="Times New Roman" panose="02020603050405020304" pitchFamily="18" charset="0"/>
              </a:rPr>
              <a:t>，也</a:t>
            </a:r>
            <a:r>
              <a:rPr kumimoji="0" lang="zh-CN" altLang="en-US" sz="3600" b="1">
                <a:solidFill>
                  <a:srgbClr val="0000FF"/>
                </a:solidFill>
                <a:cs typeface="Times New Roman" panose="02020603050405020304" pitchFamily="18" charset="0"/>
              </a:rPr>
              <a:t>可利用酸碱反应生成缓冲对</a:t>
            </a:r>
            <a:r>
              <a:rPr kumimoji="0" lang="zh-CN" altLang="en-US" sz="3600" b="1">
                <a:cs typeface="Times New Roman" panose="02020603050405020304" pitchFamily="18" charset="0"/>
              </a:rPr>
              <a:t>来配制缓冲溶液。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4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8193751A-FBBF-4988-B6B2-A31E3526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8BB1-394D-4B8A-9817-98F2413A481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625BB844-5A07-4444-9EEE-C1D40E0D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65200"/>
            <a:ext cx="80660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4000" b="1">
                <a:latin typeface="Times New Roman" panose="02020603050405020304" pitchFamily="18" charset="0"/>
                <a:ea typeface="楷体_GB2312" pitchFamily="49" charset="-122"/>
              </a:rPr>
              <a:t> </a:t>
            </a:r>
            <a:r>
              <a:rPr lang="zh-CN" altLang="en-US" sz="4000" b="1">
                <a:latin typeface="Times New Roman" panose="02020603050405020304" pitchFamily="18" charset="0"/>
              </a:rPr>
              <a:t>酸碱的定义</a:t>
            </a: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F23F3516-00E3-46C0-818C-320AD3EA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73263"/>
            <a:ext cx="85153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凡能给出质子的物质都是酸；</a:t>
            </a:r>
          </a:p>
          <a:p>
            <a:pPr algn="just">
              <a:buFontTx/>
              <a:buNone/>
            </a:pPr>
            <a:r>
              <a:rPr lang="zh-CN" altLang="en-US" sz="4400" b="1">
                <a:latin typeface="Times New Roman" panose="02020603050405020304" pitchFamily="18" charset="0"/>
                <a:ea typeface="楷体_GB2312" pitchFamily="49" charset="-122"/>
              </a:rPr>
              <a:t>凡能接受质子的物质都是碱</a:t>
            </a:r>
            <a:r>
              <a:rPr lang="zh-CN" altLang="en-US" sz="440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EE589026-0C2E-4E98-AD84-8D25C06A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54575"/>
            <a:ext cx="84978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4000" b="1">
                <a:solidFill>
                  <a:srgbClr val="0033CC"/>
                </a:solidFill>
                <a:latin typeface="Times New Roman" panose="02020603050405020304" pitchFamily="18" charset="0"/>
              </a:rPr>
              <a:t>因一个质子的得失而相互转变的一对酸碱称为共轭酸碱对。</a:t>
            </a:r>
          </a:p>
        </p:txBody>
      </p:sp>
      <p:sp>
        <p:nvSpPr>
          <p:cNvPr id="883717" name="Text Box 5">
            <a:extLst>
              <a:ext uri="{FF2B5EF4-FFF2-40B4-BE49-F238E27FC236}">
                <a16:creationId xmlns:a16="http://schemas.microsoft.com/office/drawing/2014/main" id="{CDD74CEF-F797-415D-ABFF-A9E91749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73488"/>
            <a:ext cx="8280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酸和碱可以是分子，也可以是离子。</a:t>
            </a: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513838CB-BE1E-4C6C-BEF6-FF37608D1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/>
              <a:t>3.2.2  </a:t>
            </a:r>
            <a:r>
              <a:rPr lang="zh-CN" altLang="en-US" b="1"/>
              <a:t>酸碱质子理论</a:t>
            </a:r>
            <a:r>
              <a:rPr lang="en-US" altLang="zh-CN" b="1">
                <a:solidFill>
                  <a:srgbClr val="FF0000"/>
                </a:solidFill>
              </a:rPr>
              <a:t>(</a:t>
            </a:r>
            <a:r>
              <a:rPr lang="zh-CN" altLang="en-US" b="1">
                <a:solidFill>
                  <a:srgbClr val="FF0000"/>
                </a:solidFill>
              </a:rPr>
              <a:t>重点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8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8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5" grpId="0" uiExpand="1" build="p" autoUpdateAnimBg="0"/>
      <p:bldP spid="883716" grpId="0"/>
      <p:bldP spid="883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1FF430E7-EDD5-4268-A326-7389172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BB04-C0C2-40B0-B9A6-54B708B92AB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84738" name="AutoShape 2">
            <a:extLst>
              <a:ext uri="{FF2B5EF4-FFF2-40B4-BE49-F238E27FC236}">
                <a16:creationId xmlns:a16="http://schemas.microsoft.com/office/drawing/2014/main" id="{47D9C263-10DE-41E8-8072-DA1FADDDFAD5}"/>
              </a:ext>
            </a:extLst>
          </p:cNvPr>
          <p:cNvSpPr>
            <a:spLocks/>
          </p:cNvSpPr>
          <p:nvPr/>
        </p:nvSpPr>
        <p:spPr bwMode="auto">
          <a:xfrm>
            <a:off x="1258888" y="4652963"/>
            <a:ext cx="1981200" cy="720725"/>
          </a:xfrm>
          <a:prstGeom prst="borderCallout1">
            <a:avLst>
              <a:gd name="adj1" fmla="val 15861"/>
              <a:gd name="adj2" fmla="val -3847"/>
              <a:gd name="adj3" fmla="val -48681"/>
              <a:gd name="adj4" fmla="val -8014"/>
            </a:avLst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4000" b="1">
                <a:latin typeface="Times New Roman" panose="02020603050405020304" pitchFamily="18" charset="0"/>
              </a:rPr>
              <a:t>共轭酸</a:t>
            </a:r>
          </a:p>
        </p:txBody>
      </p:sp>
      <p:sp>
        <p:nvSpPr>
          <p:cNvPr id="884739" name="AutoShape 3">
            <a:extLst>
              <a:ext uri="{FF2B5EF4-FFF2-40B4-BE49-F238E27FC236}">
                <a16:creationId xmlns:a16="http://schemas.microsoft.com/office/drawing/2014/main" id="{A312C65C-0DA0-4508-B640-7D7F56EAFF21}"/>
              </a:ext>
            </a:extLst>
          </p:cNvPr>
          <p:cNvSpPr>
            <a:spLocks/>
          </p:cNvSpPr>
          <p:nvPr/>
        </p:nvSpPr>
        <p:spPr bwMode="auto">
          <a:xfrm>
            <a:off x="3995738" y="4581525"/>
            <a:ext cx="2035175" cy="720725"/>
          </a:xfrm>
          <a:prstGeom prst="borderCallout1">
            <a:avLst>
              <a:gd name="adj1" fmla="val 15861"/>
              <a:gd name="adj2" fmla="val -3745"/>
              <a:gd name="adj3" fmla="val -54185"/>
              <a:gd name="adj4" fmla="val -12634"/>
            </a:avLst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4000" b="1">
                <a:latin typeface="Times New Roman" panose="02020603050405020304" pitchFamily="18" charset="0"/>
              </a:rPr>
              <a:t>共轭碱</a:t>
            </a:r>
          </a:p>
        </p:txBody>
      </p:sp>
      <p:grpSp>
        <p:nvGrpSpPr>
          <p:cNvPr id="884740" name="Group 4">
            <a:extLst>
              <a:ext uri="{FF2B5EF4-FFF2-40B4-BE49-F238E27FC236}">
                <a16:creationId xmlns:a16="http://schemas.microsoft.com/office/drawing/2014/main" id="{4E739A58-DEE2-40AB-9C16-E47B9937931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708275"/>
            <a:ext cx="7127875" cy="762000"/>
            <a:chOff x="204" y="1706"/>
            <a:chExt cx="4490" cy="480"/>
          </a:xfrm>
        </p:grpSpPr>
        <p:sp>
          <p:nvSpPr>
            <p:cNvPr id="884741" name="Text Box 5">
              <a:extLst>
                <a:ext uri="{FF2B5EF4-FFF2-40B4-BE49-F238E27FC236}">
                  <a16:creationId xmlns:a16="http://schemas.microsoft.com/office/drawing/2014/main" id="{49DD704C-3732-40ED-925D-1F96F75C3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706"/>
              <a:ext cx="449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NH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4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+                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NH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3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  <a:sym typeface="Wingdings 3" panose="05040102010807070707" pitchFamily="18" charset="2"/>
                </a:rPr>
                <a:t>      </a:t>
              </a:r>
              <a:r>
                <a:rPr kumimoji="1" lang="en-US" altLang="zh-CN" sz="4400" b="1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  <a:sym typeface="Wingdings 3" panose="05040102010807070707" pitchFamily="18" charset="2"/>
                </a:rPr>
                <a:t>   </a:t>
              </a:r>
              <a:r>
                <a:rPr kumimoji="1" lang="en-US" altLang="zh-CN" sz="44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+</a:t>
              </a:r>
            </a:p>
          </p:txBody>
        </p:sp>
        <p:graphicFrame>
          <p:nvGraphicFramePr>
            <p:cNvPr id="884742" name="Object 6">
              <a:extLst>
                <a:ext uri="{FF2B5EF4-FFF2-40B4-BE49-F238E27FC236}">
                  <a16:creationId xmlns:a16="http://schemas.microsoft.com/office/drawing/2014/main" id="{332948A1-8E5D-4F0E-95FB-AFA3EC53B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797"/>
            <a:ext cx="6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56" r:id="rId3" imgW="897844" imgH="463568" progId="ISISServer">
                    <p:embed/>
                  </p:oleObj>
                </mc:Choice>
                <mc:Fallback>
                  <p:oleObj r:id="rId3" imgW="897844" imgH="463568" progId="ISISServer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97"/>
                          <a:ext cx="68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4743" name="Group 7">
            <a:extLst>
              <a:ext uri="{FF2B5EF4-FFF2-40B4-BE49-F238E27FC236}">
                <a16:creationId xmlns:a16="http://schemas.microsoft.com/office/drawing/2014/main" id="{BD1B24C3-C29A-4C08-9078-DB5CEA465BD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73463"/>
            <a:ext cx="6911975" cy="762000"/>
            <a:chOff x="295" y="2296"/>
            <a:chExt cx="4354" cy="480"/>
          </a:xfrm>
        </p:grpSpPr>
        <p:sp>
          <p:nvSpPr>
            <p:cNvPr id="884744" name="Text Box 8">
              <a:extLst>
                <a:ext uri="{FF2B5EF4-FFF2-40B4-BE49-F238E27FC236}">
                  <a16:creationId xmlns:a16="http://schemas.microsoft.com/office/drawing/2014/main" id="{B1889FBF-C27A-4A24-AB68-691785B49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296"/>
              <a:ext cx="435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H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2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PO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4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              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HPO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4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2–</a:t>
              </a:r>
              <a:r>
                <a:rPr kumimoji="1" lang="en-US" altLang="zh-CN" sz="4400" b="1">
                  <a:latin typeface="Times New Roman" panose="02020603050405020304" pitchFamily="18" charset="0"/>
                  <a:ea typeface="楷体_GB2312" pitchFamily="49" charset="-122"/>
                </a:rPr>
                <a:t> +   H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+</a:t>
              </a:r>
            </a:p>
          </p:txBody>
        </p:sp>
        <p:graphicFrame>
          <p:nvGraphicFramePr>
            <p:cNvPr id="884745" name="Object 9">
              <a:extLst>
                <a:ext uri="{FF2B5EF4-FFF2-40B4-BE49-F238E27FC236}">
                  <a16:creationId xmlns:a16="http://schemas.microsoft.com/office/drawing/2014/main" id="{9C0C007B-1739-48FF-BD63-C44C41822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387"/>
            <a:ext cx="6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57" r:id="rId5" imgW="897844" imgH="463568" progId="ISISServer">
                    <p:embed/>
                  </p:oleObj>
                </mc:Choice>
                <mc:Fallback>
                  <p:oleObj r:id="rId5" imgW="897844" imgH="463568" progId="ISISServer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87"/>
                          <a:ext cx="68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4746" name="Group 10">
            <a:extLst>
              <a:ext uri="{FF2B5EF4-FFF2-40B4-BE49-F238E27FC236}">
                <a16:creationId xmlns:a16="http://schemas.microsoft.com/office/drawing/2014/main" id="{A45EA357-F007-4069-9F74-0977D6F2C90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20713"/>
            <a:ext cx="8280400" cy="1079500"/>
            <a:chOff x="340" y="346"/>
            <a:chExt cx="5216" cy="680"/>
          </a:xfrm>
        </p:grpSpPr>
        <p:sp>
          <p:nvSpPr>
            <p:cNvPr id="884747" name="Rectangle 11">
              <a:extLst>
                <a:ext uri="{FF2B5EF4-FFF2-40B4-BE49-F238E27FC236}">
                  <a16:creationId xmlns:a16="http://schemas.microsoft.com/office/drawing/2014/main" id="{649FFBB6-9911-4E95-B897-4171F867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46"/>
              <a:ext cx="5216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35000"/>
                </a:lnSpc>
              </a:pPr>
              <a:r>
                <a:rPr kumimoji="1" lang="zh-CN" altLang="en-US" sz="5400" b="1">
                  <a:latin typeface="Times New Roman" panose="02020603050405020304" pitchFamily="18" charset="0"/>
                  <a:ea typeface="楷体_GB2312" pitchFamily="49" charset="-122"/>
                </a:rPr>
                <a:t>酸           碱     </a:t>
              </a:r>
              <a:r>
                <a:rPr kumimoji="1" lang="en-US" altLang="zh-CN" sz="5400" b="1">
                  <a:latin typeface="Times New Roman" panose="02020603050405020304" pitchFamily="18" charset="0"/>
                  <a:ea typeface="楷体_GB2312" pitchFamily="49" charset="-122"/>
                </a:rPr>
                <a:t>+  </a:t>
              </a:r>
              <a:r>
                <a:rPr kumimoji="1" lang="zh-CN" altLang="en-US" sz="5400" b="1">
                  <a:latin typeface="Times New Roman" panose="02020603050405020304" pitchFamily="18" charset="0"/>
                  <a:ea typeface="楷体_GB2312" pitchFamily="49" charset="-122"/>
                </a:rPr>
                <a:t>质子</a:t>
              </a:r>
            </a:p>
          </p:txBody>
        </p:sp>
        <p:graphicFrame>
          <p:nvGraphicFramePr>
            <p:cNvPr id="884748" name="Object 12">
              <a:extLst>
                <a:ext uri="{FF2B5EF4-FFF2-40B4-BE49-F238E27FC236}">
                  <a16:creationId xmlns:a16="http://schemas.microsoft.com/office/drawing/2014/main" id="{B9A9C0BA-2072-4FC4-A6AB-789386C258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482"/>
            <a:ext cx="998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58" r:id="rId6" imgW="897844" imgH="463568" progId="ISISServer">
                    <p:embed/>
                  </p:oleObj>
                </mc:Choice>
                <mc:Fallback>
                  <p:oleObj r:id="rId6" imgW="897844" imgH="463568" progId="ISISServer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482"/>
                          <a:ext cx="998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4749" name="AutoShape 13">
            <a:extLst>
              <a:ext uri="{FF2B5EF4-FFF2-40B4-BE49-F238E27FC236}">
                <a16:creationId xmlns:a16="http://schemas.microsoft.com/office/drawing/2014/main" id="{AC769301-3F14-4650-B9C4-6ABE577B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2952750" cy="287337"/>
          </a:xfrm>
          <a:prstGeom prst="curvedDownArrow">
            <a:avLst>
              <a:gd name="adj1" fmla="val 205525"/>
              <a:gd name="adj2" fmla="val 411050"/>
              <a:gd name="adj3" fmla="val 33333"/>
            </a:avLst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4750" name="Text Box 14">
            <a:extLst>
              <a:ext uri="{FF2B5EF4-FFF2-40B4-BE49-F238E27FC236}">
                <a16:creationId xmlns:a16="http://schemas.microsoft.com/office/drawing/2014/main" id="{05EEF1F4-66A9-4C29-93A8-861DBCD41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0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楷体_GB2312" pitchFamily="49" charset="-122"/>
              </a:rPr>
              <a:t>共轭酸碱对</a:t>
            </a:r>
          </a:p>
        </p:txBody>
      </p:sp>
      <p:sp>
        <p:nvSpPr>
          <p:cNvPr id="884751" name="Text Box 15">
            <a:extLst>
              <a:ext uri="{FF2B5EF4-FFF2-40B4-BE49-F238E27FC236}">
                <a16:creationId xmlns:a16="http://schemas.microsoft.com/office/drawing/2014/main" id="{D726CE41-4031-425B-B643-A9ACC5CB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80645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HCl   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=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     Cl</a:t>
            </a:r>
            <a:r>
              <a:rPr kumimoji="1" lang="en-US" altLang="zh-CN" sz="4400" b="1" baseline="30000">
                <a:latin typeface="Times New Roman" panose="02020603050405020304" pitchFamily="18" charset="0"/>
                <a:ea typeface="MingLiU" pitchFamily="49" charset="-128"/>
                <a:cs typeface="Times New Roman" panose="02020603050405020304" pitchFamily="18" charset="0"/>
              </a:rPr>
              <a:t>–</a:t>
            </a:r>
            <a:r>
              <a:rPr kumimoji="1" lang="en-US" altLang="zh-CN" sz="4400" b="1" baseline="30000">
                <a:latin typeface="Times New Roman" panose="02020603050405020304" pitchFamily="18" charset="0"/>
                <a:ea typeface="MingLiU" pitchFamily="49" charset="-128"/>
              </a:rPr>
              <a:t>           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+   H</a:t>
            </a:r>
            <a:r>
              <a:rPr kumimoji="1" lang="en-US" altLang="zh-CN" sz="4400" b="1" baseline="30000">
                <a:latin typeface="Times New Roman" panose="02020603050405020304" pitchFamily="18" charset="0"/>
                <a:ea typeface="MingLiU" pitchFamily="49" charset="-128"/>
              </a:rPr>
              <a:t>+</a:t>
            </a:r>
            <a:r>
              <a:rPr kumimoji="1" lang="en-US" altLang="zh-CN" sz="4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400">
              <a:latin typeface="Times New Roman" panose="02020603050405020304" pitchFamily="18" charset="0"/>
            </a:endParaRPr>
          </a:p>
        </p:txBody>
      </p:sp>
      <p:grpSp>
        <p:nvGrpSpPr>
          <p:cNvPr id="884752" name="Group 16">
            <a:extLst>
              <a:ext uri="{FF2B5EF4-FFF2-40B4-BE49-F238E27FC236}">
                <a16:creationId xmlns:a16="http://schemas.microsoft.com/office/drawing/2014/main" id="{144691B6-628F-4E7F-82FF-C367EF1FD43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589588"/>
            <a:ext cx="6911975" cy="762000"/>
            <a:chOff x="295" y="2296"/>
            <a:chExt cx="4354" cy="480"/>
          </a:xfrm>
        </p:grpSpPr>
        <p:sp>
          <p:nvSpPr>
            <p:cNvPr id="884753" name="Text Box 17">
              <a:extLst>
                <a:ext uri="{FF2B5EF4-FFF2-40B4-BE49-F238E27FC236}">
                  <a16:creationId xmlns:a16="http://schemas.microsoft.com/office/drawing/2014/main" id="{45E0790F-98FA-44E2-858D-E4F6836B8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296"/>
              <a:ext cx="435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HPO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4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2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  <a:cs typeface="Times New Roman" panose="02020603050405020304" pitchFamily="18" charset="0"/>
                </a:rPr>
                <a:t>–              </a:t>
              </a:r>
              <a:r>
                <a:rPr kumimoji="1" lang="en-US" altLang="zh-CN" sz="4400" b="1">
                  <a:latin typeface="Times New Roman" panose="02020603050405020304" pitchFamily="18" charset="0"/>
                  <a:ea typeface="MingLiU" pitchFamily="49" charset="-128"/>
                </a:rPr>
                <a:t>PO</a:t>
              </a:r>
              <a:r>
                <a:rPr kumimoji="1" lang="en-US" altLang="zh-CN" sz="4400" b="1" baseline="-25000">
                  <a:latin typeface="Times New Roman" panose="02020603050405020304" pitchFamily="18" charset="0"/>
                  <a:ea typeface="MingLiU" pitchFamily="49" charset="-128"/>
                </a:rPr>
                <a:t>4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3–</a:t>
              </a:r>
              <a:r>
                <a:rPr kumimoji="1" lang="en-US" altLang="zh-CN" sz="4400" b="1">
                  <a:latin typeface="Times New Roman" panose="02020603050405020304" pitchFamily="18" charset="0"/>
                  <a:ea typeface="楷体_GB2312" pitchFamily="49" charset="-122"/>
                </a:rPr>
                <a:t> +   H</a:t>
              </a:r>
              <a:r>
                <a:rPr kumimoji="1" lang="en-US" altLang="zh-CN" sz="4400" b="1" baseline="30000">
                  <a:latin typeface="Times New Roman" panose="02020603050405020304" pitchFamily="18" charset="0"/>
                  <a:ea typeface="MingLiU" pitchFamily="49" charset="-128"/>
                </a:rPr>
                <a:t>+</a:t>
              </a:r>
            </a:p>
          </p:txBody>
        </p:sp>
        <p:graphicFrame>
          <p:nvGraphicFramePr>
            <p:cNvPr id="884754" name="Object 18">
              <a:extLst>
                <a:ext uri="{FF2B5EF4-FFF2-40B4-BE49-F238E27FC236}">
                  <a16:creationId xmlns:a16="http://schemas.microsoft.com/office/drawing/2014/main" id="{B787F341-2F73-408B-8853-F4CD3F352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387"/>
            <a:ext cx="68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759" r:id="rId7" imgW="897844" imgH="463568" progId="ISISServer">
                    <p:embed/>
                  </p:oleObj>
                </mc:Choice>
                <mc:Fallback>
                  <p:oleObj r:id="rId7" imgW="897844" imgH="463568" progId="ISISServer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contrast="18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87"/>
                          <a:ext cx="68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4755" name="Text Box 19">
            <a:extLst>
              <a:ext uri="{FF2B5EF4-FFF2-40B4-BE49-F238E27FC236}">
                <a16:creationId xmlns:a16="http://schemas.microsoft.com/office/drawing/2014/main" id="{D1B5E98D-E07E-41FB-A59B-8D29AA74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700213"/>
            <a:ext cx="2376488" cy="15859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酸中有碱</a:t>
            </a:r>
            <a:r>
              <a:rPr lang="en-US" altLang="zh-CN" sz="3600" b="1">
                <a:solidFill>
                  <a:srgbClr val="0000FF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碱可变酸。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8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8" grpId="0" animBg="1" autoUpdateAnimBg="0"/>
      <p:bldP spid="884739" grpId="0" animBg="1" autoUpdateAnimBg="0"/>
      <p:bldP spid="884750" grpId="0"/>
      <p:bldP spid="884751" grpId="0"/>
      <p:bldP spid="884755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11784</TotalTime>
  <Words>3294</Words>
  <Application>Microsoft Office PowerPoint</Application>
  <PresentationFormat>全屏显示(4:3)</PresentationFormat>
  <Paragraphs>421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70</vt:i4>
      </vt:variant>
    </vt:vector>
  </HeadingPairs>
  <TitlesOfParts>
    <vt:vector size="89" baseType="lpstr">
      <vt:lpstr>Times New Roman</vt:lpstr>
      <vt:lpstr>宋体</vt:lpstr>
      <vt:lpstr>Arial</vt:lpstr>
      <vt:lpstr>楷体_GB2312</vt:lpstr>
      <vt:lpstr>Symbol</vt:lpstr>
      <vt:lpstr>MS Gothic</vt:lpstr>
      <vt:lpstr>Wingdings</vt:lpstr>
      <vt:lpstr>MingLiU</vt:lpstr>
      <vt:lpstr>Wingdings 3</vt:lpstr>
      <vt:lpstr>MS PGothic</vt:lpstr>
      <vt:lpstr>Arial Unicode MS</vt:lpstr>
      <vt:lpstr>Tahoma</vt:lpstr>
      <vt:lpstr>Webdings</vt:lpstr>
      <vt:lpstr>Cambria Math</vt:lpstr>
      <vt:lpstr>方正姚体</vt:lpstr>
      <vt:lpstr>1_默认设计模板</vt:lpstr>
      <vt:lpstr>ISISServer</vt:lpstr>
      <vt:lpstr>Microsoft 公式 3.0</vt:lpstr>
      <vt:lpstr>BMP 图象</vt:lpstr>
      <vt:lpstr>3.2    酸碱解离平衡</vt:lpstr>
      <vt:lpstr>PowerPoint 演示文稿</vt:lpstr>
      <vt:lpstr>PowerPoint 演示文稿</vt:lpstr>
      <vt:lpstr>PowerPoint 演示文稿</vt:lpstr>
      <vt:lpstr>PowerPoint 演示文稿</vt:lpstr>
      <vt:lpstr>酸碱电离理论的局限性</vt:lpstr>
      <vt:lpstr>PowerPoint 演示文稿</vt:lpstr>
      <vt:lpstr>PowerPoint 演示文稿</vt:lpstr>
      <vt:lpstr>PowerPoint 演示文稿</vt:lpstr>
      <vt:lpstr>注意：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3.2.4 酸和碱的解离平衡</vt:lpstr>
      <vt:lpstr>1. 应用热力学数据计算解离常数</vt:lpstr>
      <vt:lpstr>解离常数KiƟ(i : ionization)的性质：</vt:lpstr>
      <vt:lpstr>解离常数KiƟ性质：</vt:lpstr>
      <vt:lpstr>PowerPoint 演示文稿</vt:lpstr>
      <vt:lpstr>PowerPoint 演示文稿</vt:lpstr>
      <vt:lpstr>(1)  解离度</vt:lpstr>
      <vt:lpstr>PowerPoint 演示文稿</vt:lpstr>
      <vt:lpstr>PowerPoint 演示文稿</vt:lpstr>
      <vt:lpstr>PowerPoint 演示文稿</vt:lpstr>
      <vt:lpstr>PowerPoint 演示文稿</vt:lpstr>
      <vt:lpstr>浓度为c酸 的一元弱酸溶液中：</vt:lpstr>
      <vt:lpstr>           HAc         H+  + Ac–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多元酸：同一分子能解离出多于1个质子的酸。</vt:lpstr>
      <vt:lpstr>PowerPoint 演示文稿</vt:lpstr>
      <vt:lpstr>PowerPoint 演示文稿</vt:lpstr>
      <vt:lpstr>PowerPoint 演示文稿</vt:lpstr>
      <vt:lpstr>3.2.3  缓冲溶液</vt:lpstr>
      <vt:lpstr>PowerPoint 演示文稿</vt:lpstr>
      <vt:lpstr>常见的缓冲溶液</vt:lpstr>
      <vt:lpstr>PowerPoint 演示文稿</vt:lpstr>
      <vt:lpstr>常用的标准缓冲溶液</vt:lpstr>
      <vt:lpstr>PowerPoint 演示文稿</vt:lpstr>
      <vt:lpstr>PowerPoint 演示文稿</vt:lpstr>
      <vt:lpstr>PowerPoint 演示文稿</vt:lpstr>
      <vt:lpstr>思考题：如何配制合适的缓冲溶液？</vt:lpstr>
      <vt:lpstr>如何配制合适的缓冲溶液？</vt:lpstr>
      <vt:lpstr>PowerPoint 演示文稿</vt:lpstr>
      <vt:lpstr>PowerPoint 演示文稿</vt:lpstr>
      <vt:lpstr>例3.6 解：</vt:lpstr>
      <vt:lpstr>例3.6 解：</vt:lpstr>
    </vt:vector>
  </TitlesOfParts>
  <Company>chemistry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     电离平衡</dc:title>
  <dc:creator>pengjun</dc:creator>
  <cp:lastModifiedBy>张伯望</cp:lastModifiedBy>
  <cp:revision>2728</cp:revision>
  <dcterms:created xsi:type="dcterms:W3CDTF">2001-09-01T12:59:19Z</dcterms:created>
  <dcterms:modified xsi:type="dcterms:W3CDTF">2017-09-07T11:22:45Z</dcterms:modified>
</cp:coreProperties>
</file>