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47" r:id="rId2"/>
    <p:sldId id="371" r:id="rId3"/>
    <p:sldId id="259" r:id="rId4"/>
    <p:sldId id="372" r:id="rId5"/>
    <p:sldId id="443" r:id="rId6"/>
    <p:sldId id="548" r:id="rId7"/>
    <p:sldId id="438" r:id="rId8"/>
    <p:sldId id="296" r:id="rId9"/>
    <p:sldId id="442" r:id="rId10"/>
    <p:sldId id="549" r:id="rId11"/>
    <p:sldId id="550" r:id="rId12"/>
    <p:sldId id="454" r:id="rId13"/>
    <p:sldId id="571" r:id="rId14"/>
    <p:sldId id="523" r:id="rId15"/>
    <p:sldId id="524" r:id="rId16"/>
    <p:sldId id="478" r:id="rId17"/>
    <p:sldId id="479" r:id="rId18"/>
    <p:sldId id="480" r:id="rId19"/>
    <p:sldId id="481" r:id="rId20"/>
    <p:sldId id="482" r:id="rId21"/>
    <p:sldId id="484" r:id="rId22"/>
    <p:sldId id="485" r:id="rId23"/>
    <p:sldId id="551" r:id="rId24"/>
    <p:sldId id="57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52" r:id="rId37"/>
    <p:sldId id="553" r:id="rId38"/>
    <p:sldId id="379" r:id="rId39"/>
    <p:sldId id="487" r:id="rId40"/>
    <p:sldId id="488" r:id="rId41"/>
    <p:sldId id="489" r:id="rId42"/>
    <p:sldId id="490" r:id="rId43"/>
    <p:sldId id="491" r:id="rId44"/>
    <p:sldId id="531" r:id="rId45"/>
    <p:sldId id="532" r:id="rId46"/>
    <p:sldId id="530" r:id="rId47"/>
    <p:sldId id="510" r:id="rId48"/>
    <p:sldId id="511" r:id="rId49"/>
    <p:sldId id="512" r:id="rId50"/>
    <p:sldId id="513" r:id="rId51"/>
    <p:sldId id="514" r:id="rId52"/>
    <p:sldId id="554" r:id="rId53"/>
    <p:sldId id="439" r:id="rId54"/>
    <p:sldId id="435" r:id="rId55"/>
    <p:sldId id="436" r:id="rId56"/>
    <p:sldId id="556" r:id="rId57"/>
    <p:sldId id="555" r:id="rId58"/>
  </p:sldIdLst>
  <p:sldSz cx="9906000" cy="6858000" type="A4"/>
  <p:notesSz cx="6888163" cy="96234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CEFC"/>
    <a:srgbClr val="E5CA72"/>
    <a:srgbClr val="618FFD"/>
    <a:srgbClr val="FF0000"/>
    <a:srgbClr val="DDDDDD"/>
    <a:srgbClr val="A2C1FE"/>
    <a:srgbClr val="000000"/>
    <a:srgbClr val="2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48" y="72"/>
      </p:cViewPr>
      <p:guideLst>
        <p:guide orient="horz" pos="213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0" y="-66"/>
      </p:cViewPr>
      <p:guideLst>
        <p:guide orient="horz" pos="3031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76288" y="4811713"/>
            <a:ext cx="5335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2672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9525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3050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63050"/>
            <a:ext cx="298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Times New Roman" pitchFamily="18" charset="0"/>
              </a:defRPr>
            </a:lvl1pPr>
          </a:lstStyle>
          <a:p>
            <a:fld id="{2F940679-63B3-408D-A13B-38D3D32DE8B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819150"/>
            <a:ext cx="4870450" cy="337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47700" y="4392613"/>
            <a:ext cx="7350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/>
          <a:p>
            <a:pPr defTabSz="877888">
              <a:lnSpc>
                <a:spcPct val="85000"/>
              </a:lnSpc>
            </a:pPr>
            <a:r>
              <a:rPr lang="en-GB" sz="1700" b="1"/>
              <a:t>Notes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278563" y="177800"/>
            <a:ext cx="381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/>
          <a:p>
            <a:pPr algn="r" defTabSz="877888">
              <a:lnSpc>
                <a:spcPct val="92000"/>
              </a:lnSpc>
            </a:pPr>
            <a:fld id="{DE7B9116-CC0E-4A07-9102-6118382D2443}" type="slidenum">
              <a:rPr lang="en-GB" sz="1700" b="1">
                <a:latin typeface="Times New Roman" pitchFamily="18" charset="0"/>
              </a:rPr>
              <a:pPr algn="r" defTabSz="877888">
                <a:lnSpc>
                  <a:spcPct val="92000"/>
                </a:lnSpc>
              </a:pPr>
              <a:t>‹#›</a:t>
            </a:fld>
            <a:endParaRPr lang="en-GB" sz="17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89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87685-C24B-4D2A-803C-4CAF8F550FBD}" type="slidenum">
              <a:rPr lang="en-GB"/>
              <a:pPr/>
              <a:t>1</a:t>
            </a:fld>
            <a:endParaRPr lang="en-GB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14413" y="819150"/>
            <a:ext cx="4870450" cy="3371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1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588FA-3C99-4496-80F6-18004B5C97BB}" type="slidenum">
              <a:rPr lang="en-GB"/>
              <a:pPr/>
              <a:t>10</a:t>
            </a:fld>
            <a:endParaRPr lang="en-GB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7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DFDB45-46D3-4D3C-B819-642866103186}" type="slidenum">
              <a:rPr lang="en-GB"/>
              <a:pPr/>
              <a:t>11</a:t>
            </a:fld>
            <a:endParaRPr lang="en-GB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0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47D38-D27A-434C-9031-7FC9DC42BC95}" type="slidenum">
              <a:rPr lang="en-GB"/>
              <a:pPr/>
              <a:t>12</a:t>
            </a:fld>
            <a:endParaRPr lang="en-GB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CA0C4-2057-4FCB-885F-398292F1515C}" type="slidenum">
              <a:rPr lang="en-GB"/>
              <a:pPr/>
              <a:t>14</a:t>
            </a:fld>
            <a:endParaRPr lang="en-GB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53229-25BA-431C-9027-92109233B7C5}" type="slidenum">
              <a:rPr lang="en-GB"/>
              <a:pPr/>
              <a:t>15</a:t>
            </a:fld>
            <a:endParaRPr lang="en-GB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BC75-0054-4855-B427-B7E4106CDD9A}" type="slidenum">
              <a:rPr lang="en-GB"/>
              <a:pPr/>
              <a:t>16</a:t>
            </a:fld>
            <a:endParaRPr lang="en-GB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5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2B020-DE9B-4E8B-B8F1-01BCA2ABE85A}" type="slidenum">
              <a:rPr lang="en-GB"/>
              <a:pPr/>
              <a:t>17</a:t>
            </a:fld>
            <a:endParaRPr lang="en-GB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B1D7-3BB6-4468-9C6E-8033176598AB}" type="slidenum">
              <a:rPr lang="en-GB"/>
              <a:pPr/>
              <a:t>18</a:t>
            </a:fld>
            <a:endParaRPr lang="en-GB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2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26949-B9A3-4D3D-9BE2-C9A53001A0C3}" type="slidenum">
              <a:rPr lang="en-GB"/>
              <a:pPr/>
              <a:t>19</a:t>
            </a:fld>
            <a:endParaRPr lang="en-GB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FA68A-D305-4F05-BCD6-C5305ECA7BFE}" type="slidenum">
              <a:rPr lang="en-GB"/>
              <a:pPr/>
              <a:t>20</a:t>
            </a:fld>
            <a:endParaRPr lang="en-GB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AAE73-82FF-4325-B92C-1E84784B23B3}" type="slidenum">
              <a:rPr lang="en-GB"/>
              <a:pPr/>
              <a:t>2</a:t>
            </a:fld>
            <a:endParaRPr lang="en-GB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2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B8B1B-5938-46CD-AA67-7986C4FE5EE9}" type="slidenum">
              <a:rPr lang="en-GB"/>
              <a:pPr/>
              <a:t>21</a:t>
            </a:fld>
            <a:endParaRPr lang="en-GB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8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020B1-70B3-43A9-9007-162237EB33C5}" type="slidenum">
              <a:rPr lang="en-GB"/>
              <a:pPr/>
              <a:t>22</a:t>
            </a:fld>
            <a:endParaRPr lang="en-GB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6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B5CB7-1D38-469C-89E1-C7E545FF3582}" type="slidenum">
              <a:rPr lang="en-GB"/>
              <a:pPr/>
              <a:t>23</a:t>
            </a:fld>
            <a:endParaRPr lang="en-GB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0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D7CFD-1385-457A-8C5C-A5249A7883E2}" type="slidenum">
              <a:rPr lang="en-GB"/>
              <a:pPr/>
              <a:t>25</a:t>
            </a:fld>
            <a:endParaRPr lang="en-GB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55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B8402-542C-4989-86B1-291C04839CB5}" type="slidenum">
              <a:rPr lang="en-GB"/>
              <a:pPr/>
              <a:t>26</a:t>
            </a:fld>
            <a:endParaRPr lang="en-GB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4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49548-22D1-416B-8D76-DAD6CFED42A8}" type="slidenum">
              <a:rPr lang="en-GB"/>
              <a:pPr/>
              <a:t>27</a:t>
            </a:fld>
            <a:endParaRPr lang="en-GB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7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DAAEC-40E7-440E-BC6C-6B1CDF6031A5}" type="slidenum">
              <a:rPr lang="en-GB"/>
              <a:pPr/>
              <a:t>28</a:t>
            </a:fld>
            <a:endParaRPr lang="en-GB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4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073DA-11A5-468F-B7E7-75CFC53C97ED}" type="slidenum">
              <a:rPr lang="en-GB"/>
              <a:pPr/>
              <a:t>29</a:t>
            </a:fld>
            <a:endParaRPr lang="en-GB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76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2F05F-979F-48FC-A23C-FFF2F744FE98}" type="slidenum">
              <a:rPr lang="en-GB"/>
              <a:pPr/>
              <a:t>30</a:t>
            </a:fld>
            <a:endParaRPr lang="en-GB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0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A290F-DA29-4DB2-A8F8-5AD89B3EA8A7}" type="slidenum">
              <a:rPr lang="en-GB"/>
              <a:pPr/>
              <a:t>31</a:t>
            </a:fld>
            <a:endParaRPr lang="en-GB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EC75E-2FA9-44FD-934C-B24DEA917F47}" type="slidenum">
              <a:rPr lang="en-GB"/>
              <a:pPr/>
              <a:t>3</a:t>
            </a:fld>
            <a:endParaRPr lang="en-GB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6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7B7B9-774D-449C-93A4-FDB75F87DF04}" type="slidenum">
              <a:rPr lang="en-GB"/>
              <a:pPr/>
              <a:t>32</a:t>
            </a:fld>
            <a:endParaRPr lang="en-GB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9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76A84-515B-4145-9DD1-C5BC47AF4DEF}" type="slidenum">
              <a:rPr lang="en-GB"/>
              <a:pPr/>
              <a:t>33</a:t>
            </a:fld>
            <a:endParaRPr lang="en-GB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7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3A467-343F-4109-9DDD-BDCBBCE2DD9A}" type="slidenum">
              <a:rPr lang="en-GB"/>
              <a:pPr/>
              <a:t>34</a:t>
            </a:fld>
            <a:endParaRPr lang="en-GB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865188"/>
            <a:ext cx="4487863" cy="3106737"/>
          </a:xfrm>
          <a:ln cap="flat"/>
        </p:spPr>
      </p:sp>
    </p:spTree>
    <p:extLst>
      <p:ext uri="{BB962C8B-B14F-4D97-AF65-F5344CB8AC3E}">
        <p14:creationId xmlns:p14="http://schemas.microsoft.com/office/powerpoint/2010/main" val="3550852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5630-2D23-443A-8F66-93E9270C3643}" type="slidenum">
              <a:rPr lang="en-GB"/>
              <a:pPr/>
              <a:t>35</a:t>
            </a:fld>
            <a:endParaRPr lang="en-GB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40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AF800-589F-42CF-8849-313B0B0767DE}" type="slidenum">
              <a:rPr lang="en-GB"/>
              <a:pPr/>
              <a:t>36</a:t>
            </a:fld>
            <a:endParaRPr lang="en-GB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8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2D9A8-C3A2-41D3-AD25-A620BF68761B}" type="slidenum">
              <a:rPr lang="en-GB"/>
              <a:pPr/>
              <a:t>37</a:t>
            </a:fld>
            <a:endParaRPr lang="en-GB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70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57D44-4B98-45AC-98BF-BE4066FD4A35}" type="slidenum">
              <a:rPr lang="en-GB"/>
              <a:pPr/>
              <a:t>38</a:t>
            </a:fld>
            <a:endParaRPr lang="en-GB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3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C9F09-056F-4B64-AE75-35B1CC20312D}" type="slidenum">
              <a:rPr lang="en-GB"/>
              <a:pPr/>
              <a:t>39</a:t>
            </a:fld>
            <a:endParaRPr lang="en-GB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9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681D1-B114-41E2-96D2-71DEED3D0095}" type="slidenum">
              <a:rPr lang="en-GB"/>
              <a:pPr/>
              <a:t>40</a:t>
            </a:fld>
            <a:endParaRPr lang="en-GB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7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2B9A-02CB-4D6A-988B-92D91FE878ED}" type="slidenum">
              <a:rPr lang="en-GB"/>
              <a:pPr/>
              <a:t>41</a:t>
            </a:fld>
            <a:endParaRPr lang="en-GB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D1925-DD99-4716-8FD2-605F2C1FA7D9}" type="slidenum">
              <a:rPr lang="en-GB"/>
              <a:pPr/>
              <a:t>4</a:t>
            </a:fld>
            <a:endParaRPr lang="en-GB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03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8E930-CF3D-410B-91FB-41ABE96548E9}" type="slidenum">
              <a:rPr lang="en-GB"/>
              <a:pPr/>
              <a:t>42</a:t>
            </a:fld>
            <a:endParaRPr lang="en-GB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061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644C1-B745-484B-9E83-2EE694CC7136}" type="slidenum">
              <a:rPr lang="en-GB"/>
              <a:pPr/>
              <a:t>43</a:t>
            </a:fld>
            <a:endParaRPr lang="en-GB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97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38629-0208-4C00-86E3-4833C4029256}" type="slidenum">
              <a:rPr lang="en-GB"/>
              <a:pPr/>
              <a:t>44</a:t>
            </a:fld>
            <a:endParaRPr lang="en-GB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99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3D471-C87B-4EF2-B502-289A0823D631}" type="slidenum">
              <a:rPr lang="en-GB"/>
              <a:pPr/>
              <a:t>45</a:t>
            </a:fld>
            <a:endParaRPr lang="en-GB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01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170B-698D-4BCD-90AA-DF64765F9875}" type="slidenum">
              <a:rPr lang="en-GB"/>
              <a:pPr/>
              <a:t>46</a:t>
            </a:fld>
            <a:endParaRPr lang="en-GB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94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FC586-694A-48FF-AB51-226CE99A0507}" type="slidenum">
              <a:rPr lang="en-GB"/>
              <a:pPr/>
              <a:t>47</a:t>
            </a:fld>
            <a:endParaRPr lang="en-GB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97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680D8-F6DA-42C9-B91F-6CBDAE9C9DEB}" type="slidenum">
              <a:rPr lang="en-GB"/>
              <a:pPr/>
              <a:t>48</a:t>
            </a:fld>
            <a:endParaRPr lang="en-GB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05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93D59-0C3A-4927-9766-1951AFFB5E0A}" type="slidenum">
              <a:rPr lang="en-GB"/>
              <a:pPr/>
              <a:t>49</a:t>
            </a:fld>
            <a:endParaRPr lang="en-GB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78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1B178-B309-4DEC-A5C3-84D5E3A64138}" type="slidenum">
              <a:rPr lang="en-GB"/>
              <a:pPr/>
              <a:t>50</a:t>
            </a:fld>
            <a:endParaRPr lang="en-GB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15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91F52-EFF1-440E-98AA-24110B1FF28B}" type="slidenum">
              <a:rPr lang="en-GB"/>
              <a:pPr/>
              <a:t>51</a:t>
            </a:fld>
            <a:endParaRPr lang="en-GB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1061F-0823-4D0F-AF7F-D6BCC265971D}" type="slidenum">
              <a:rPr lang="en-GB"/>
              <a:pPr/>
              <a:t>5</a:t>
            </a:fld>
            <a:endParaRPr lang="en-GB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848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81B0F-1491-4313-A7C9-948453132F12}" type="slidenum">
              <a:rPr lang="en-GB"/>
              <a:pPr/>
              <a:t>52</a:t>
            </a:fld>
            <a:endParaRPr lang="en-GB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327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7B40D-A6E8-4092-AF15-7D5120B366C8}" type="slidenum">
              <a:rPr lang="en-GB"/>
              <a:pPr/>
              <a:t>53</a:t>
            </a:fld>
            <a:endParaRPr lang="en-GB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9D7DC-CD08-4E8D-8232-0846317F45ED}" type="slidenum">
              <a:rPr lang="en-GB"/>
              <a:pPr/>
              <a:t>54</a:t>
            </a:fld>
            <a:endParaRPr lang="en-GB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96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B127-841A-42AB-A30E-1994180C2884}" type="slidenum">
              <a:rPr lang="en-GB"/>
              <a:pPr/>
              <a:t>55</a:t>
            </a:fld>
            <a:endParaRPr lang="en-GB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81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42321-0F01-41F7-91F2-2373055E73A3}" type="slidenum">
              <a:rPr lang="en-GB"/>
              <a:pPr/>
              <a:t>57</a:t>
            </a:fld>
            <a:endParaRPr lang="en-GB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2FB92-1A23-47BD-9828-E797F12B2680}" type="slidenum">
              <a:rPr lang="en-GB"/>
              <a:pPr/>
              <a:t>6</a:t>
            </a:fld>
            <a:endParaRPr lang="en-GB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63482-F950-4C29-8D23-959B4332D353}" type="slidenum">
              <a:rPr lang="en-GB"/>
              <a:pPr/>
              <a:t>7</a:t>
            </a:fld>
            <a:endParaRPr lang="en-GB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928F4-880E-49B9-91F0-2603D4E7D355}" type="slidenum">
              <a:rPr lang="en-GB"/>
              <a:pPr/>
              <a:t>8</a:t>
            </a:fld>
            <a:endParaRPr lang="en-GB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82C9E-03B2-4B02-81C8-CC3083538F3F}" type="slidenum">
              <a:rPr lang="en-GB"/>
              <a:pPr/>
              <a:t>9</a:t>
            </a:fld>
            <a:endParaRPr lang="en-GB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3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362200"/>
            <a:ext cx="8420100" cy="60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42950" y="3429000"/>
            <a:ext cx="8420100" cy="29718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65FBE-A12F-4A04-92B8-EC1879AA54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EAE4-6511-4BAB-AFCB-951EDC3CD1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533400"/>
            <a:ext cx="2166937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533400"/>
            <a:ext cx="6348413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6469C-48A0-4698-B7A7-4DEFBBCEC32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4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AA1A3-D00E-43CC-8D1D-C0027CFDB4E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1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78B52-F996-4499-A9F9-F5A35469DC0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3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828800"/>
            <a:ext cx="413385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413385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B395F-618E-40EB-9035-D0FBD889A0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7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02FD9-2948-4E67-823C-CD2E7CAB302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67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95D6E-FDAD-4CAB-8B15-1A80FDCDC9F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8F41C-6686-410E-934A-23AAF704477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5DEA5-CD57-4DF2-9690-B183395A9E3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27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53C24-57D1-40E8-B684-A082274577A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2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6038" rIns="93662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662" tIns="46038" rIns="93662" bIns="46038" numCol="1" anchor="ctr" anchorCtr="0" compatLnSpc="1">
            <a:prstTxWarp prst="textNoShape">
              <a:avLst/>
            </a:prstTxWarp>
          </a:bodyPr>
          <a:lstStyle>
            <a:lvl1pPr defTabSz="930275"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662" tIns="46038" rIns="93662" bIns="46038" numCol="1" anchor="ctr" anchorCtr="0" compatLnSpc="1">
            <a:prstTxWarp prst="textNoShape">
              <a:avLst/>
            </a:prstTxWarp>
          </a:bodyPr>
          <a:lstStyle>
            <a:lvl1pPr algn="ctr" defTabSz="930275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GB"/>
              <a:t>Software Testing - Dynamic Tests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662" tIns="46038" rIns="93662" bIns="46038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400">
                <a:solidFill>
                  <a:srgbClr val="000000"/>
                </a:solidFill>
              </a:defRPr>
            </a:lvl1pPr>
          </a:lstStyle>
          <a:p>
            <a:fld id="{22F3AF60-4803-400F-BA2C-FCEFA7F274FE}" type="slidenum">
              <a:rPr lang="en-GB"/>
              <a:pPr/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302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9302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Times New Roman" pitchFamily="18" charset="0"/>
        </a:defRPr>
      </a:lvl2pPr>
      <a:lvl3pPr algn="l" defTabSz="9302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Times New Roman" pitchFamily="18" charset="0"/>
        </a:defRPr>
      </a:lvl3pPr>
      <a:lvl4pPr algn="l" defTabSz="9302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Times New Roman" pitchFamily="18" charset="0"/>
        </a:defRPr>
      </a:lvl4pPr>
      <a:lvl5pPr algn="l" defTabSz="9302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Times New Roman" pitchFamily="18" charset="0"/>
        </a:defRPr>
      </a:lvl5pPr>
      <a:lvl6pPr marL="457200" algn="l" defTabSz="9302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Times New Roman" pitchFamily="18" charset="0"/>
        </a:defRPr>
      </a:lvl6pPr>
      <a:lvl7pPr marL="914400" algn="l" defTabSz="9302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Times New Roman" pitchFamily="18" charset="0"/>
        </a:defRPr>
      </a:lvl7pPr>
      <a:lvl8pPr marL="1371600" algn="l" defTabSz="9302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Times New Roman" pitchFamily="18" charset="0"/>
        </a:defRPr>
      </a:lvl8pPr>
      <a:lvl9pPr marL="1828800" algn="l" defTabSz="9302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Times New Roman" pitchFamily="18" charset="0"/>
        </a:defRPr>
      </a:lvl9pPr>
    </p:titleStyle>
    <p:bodyStyle>
      <a:lvl1pPr marL="346075" indent="-346075" algn="l" defTabSz="9302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Monotype Sorts" pitchFamily="2" charset="2"/>
        <a:buChar char="n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87338" algn="l" defTabSz="930275" rtl="0" eaLnBrk="0" fontAlgn="base" hangingPunct="0">
        <a:spcBef>
          <a:spcPct val="20000"/>
        </a:spcBef>
        <a:spcAft>
          <a:spcPct val="0"/>
        </a:spcAft>
        <a:buChar char="-"/>
        <a:defRPr sz="28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</a:defRPr>
      </a:lvl2pPr>
      <a:lvl3pPr marL="1152525" indent="-230188" algn="l" defTabSz="930275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14488" indent="-230188" algn="l" defTabSz="9302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76450" indent="-231775" algn="l" defTabSz="9302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33650" indent="-231775" algn="l" defTabSz="9302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90850" indent="-231775" algn="l" defTabSz="9302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48050" indent="-231775" algn="l" defTabSz="9302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905250" indent="-231775" algn="l" defTabSz="9302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8066-5191-4879-B962-3CFD89C0CA48}" type="slidenum">
              <a:rPr lang="en-GB"/>
              <a:pPr/>
              <a:t>1</a:t>
            </a:fld>
            <a:endParaRPr lang="en-GB"/>
          </a:p>
        </p:txBody>
      </p:sp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1600200" y="2286000"/>
            <a:ext cx="6934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3679825" y="1317625"/>
            <a:ext cx="216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rgbClr val="FF0000"/>
                </a:solidFill>
              </a:rPr>
              <a:t>Contents</a:t>
            </a:r>
            <a:endParaRPr lang="en-US" sz="3600" b="1">
              <a:solidFill>
                <a:srgbClr val="FF0000"/>
              </a:solidFill>
            </a:endParaRP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1219200" y="381000"/>
            <a:ext cx="72945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118000"/>
              </a:lnSpc>
            </a:pPr>
            <a:r>
              <a:rPr lang="en-GB" sz="3200" b="1" i="1">
                <a:solidFill>
                  <a:srgbClr val="00CC66"/>
                </a:solidFill>
              </a:rPr>
              <a:t>Software Testing  - </a:t>
            </a:r>
            <a:r>
              <a:rPr lang="en-IE" sz="3200" b="1" i="1">
                <a:solidFill>
                  <a:srgbClr val="00CC66"/>
                </a:solidFill>
              </a:rPr>
              <a:t>Dynamic Testing</a:t>
            </a:r>
            <a:endParaRPr lang="en-GB" sz="3200" b="1" i="1">
              <a:solidFill>
                <a:srgbClr val="00CC66"/>
              </a:solidFill>
            </a:endParaRPr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914400" y="2362200"/>
            <a:ext cx="8420100" cy="235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What is a testing technique?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and White box testing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White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IE" sz="2400" b="1">
                <a:solidFill>
                  <a:srgbClr val="000000"/>
                </a:solidFill>
              </a:rPr>
              <a:t>Experience-based techniques</a:t>
            </a:r>
            <a:endParaRPr lang="en-GB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E65-9F4E-4E86-A758-46BD3F0EBB9C}" type="slidenum">
              <a:rPr lang="en-GB"/>
              <a:pPr/>
              <a:t>10</a:t>
            </a:fld>
            <a:endParaRPr lang="en-GB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600200" y="3276600"/>
            <a:ext cx="6934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3679825" y="1317625"/>
            <a:ext cx="216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rgbClr val="FF0000"/>
                </a:solidFill>
              </a:rPr>
              <a:t>Contents</a:t>
            </a:r>
            <a:endParaRPr lang="en-US" sz="3600" b="1">
              <a:solidFill>
                <a:srgbClr val="FF0000"/>
              </a:solidFill>
            </a:endParaRP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1219200" y="381000"/>
            <a:ext cx="72945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118000"/>
              </a:lnSpc>
            </a:pPr>
            <a:r>
              <a:rPr lang="en-GB" sz="3200" b="1" i="1">
                <a:solidFill>
                  <a:srgbClr val="00CC66"/>
                </a:solidFill>
              </a:rPr>
              <a:t>Software Testing  - </a:t>
            </a:r>
            <a:r>
              <a:rPr lang="en-IE" sz="3200" b="1" i="1">
                <a:solidFill>
                  <a:srgbClr val="00CC66"/>
                </a:solidFill>
              </a:rPr>
              <a:t>Dynamic Testing</a:t>
            </a:r>
            <a:endParaRPr lang="en-GB" sz="3200" b="1" i="1">
              <a:solidFill>
                <a:srgbClr val="00CC66"/>
              </a:solidFill>
            </a:endParaRP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914400" y="2362200"/>
            <a:ext cx="8420100" cy="235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What is a testing technique?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and White box testing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White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IE" sz="2400" b="1">
                <a:solidFill>
                  <a:srgbClr val="000000"/>
                </a:solidFill>
              </a:rPr>
              <a:t>Experience-based techniques</a:t>
            </a:r>
            <a:endParaRPr lang="en-GB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C0FB-5C47-4F70-B637-47351C1C7872}" type="slidenum">
              <a:rPr lang="en-GB"/>
              <a:pPr/>
              <a:t>11</a:t>
            </a:fld>
            <a:endParaRPr lang="en-GB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Black-box test design technique</a:t>
            </a:r>
            <a:endParaRPr lang="en-GB"/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396875" y="2057400"/>
            <a:ext cx="9450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000000"/>
                </a:solidFill>
              </a:rPr>
              <a:t>A procedure to derive and/or select test cases based</a:t>
            </a:r>
          </a:p>
          <a:p>
            <a:r>
              <a:rPr lang="en-IE">
                <a:solidFill>
                  <a:srgbClr val="000000"/>
                </a:solidFill>
              </a:rPr>
              <a:t>on an analysis of the specification, either functional or </a:t>
            </a:r>
          </a:p>
          <a:p>
            <a:r>
              <a:rPr lang="en-IE">
                <a:solidFill>
                  <a:srgbClr val="000000"/>
                </a:solidFill>
              </a:rPr>
              <a:t>non-functional, of a compnent or system without reference </a:t>
            </a:r>
          </a:p>
          <a:p>
            <a:r>
              <a:rPr lang="en-IE">
                <a:solidFill>
                  <a:srgbClr val="000000"/>
                </a:solidFill>
              </a:rPr>
              <a:t>to its internal structure. 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593725" y="4408488"/>
            <a:ext cx="7905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i="1">
                <a:solidFill>
                  <a:srgbClr val="00CC66"/>
                </a:solidFill>
              </a:rPr>
              <a:t>Concentrates on what the software does not how</a:t>
            </a:r>
          </a:p>
          <a:p>
            <a:r>
              <a:rPr lang="en-IE" i="1">
                <a:solidFill>
                  <a:srgbClr val="00CC66"/>
                </a:solidFill>
              </a:rPr>
              <a:t>it does it. </a:t>
            </a:r>
            <a:endParaRPr lang="en-GB" i="1">
              <a:solidFill>
                <a:srgbClr val="00CC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C6A-9C6B-47FB-9295-395F77711707}" type="slidenum">
              <a:rPr lang="en-GB"/>
              <a:pPr/>
              <a:t>12</a:t>
            </a:fld>
            <a:endParaRPr lang="en-GB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Black Box test design and measurement techniques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Techniques defined in BS 7925-2</a:t>
            </a:r>
          </a:p>
          <a:p>
            <a:pPr lvl="1"/>
            <a:r>
              <a:rPr lang="en-GB" dirty="0">
                <a:solidFill>
                  <a:srgbClr val="00CC66"/>
                </a:solidFill>
              </a:rPr>
              <a:t>Equivalence partitioning</a:t>
            </a:r>
          </a:p>
          <a:p>
            <a:pPr lvl="1"/>
            <a:r>
              <a:rPr lang="en-GB" dirty="0">
                <a:solidFill>
                  <a:srgbClr val="00CC66"/>
                </a:solidFill>
              </a:rPr>
              <a:t>Boundary value analysis</a:t>
            </a:r>
          </a:p>
          <a:p>
            <a:pPr lvl="1"/>
            <a:r>
              <a:rPr lang="en-IE" dirty="0" smtClean="0">
                <a:solidFill>
                  <a:srgbClr val="00CC66"/>
                </a:solidFill>
              </a:rPr>
              <a:t>Decision </a:t>
            </a:r>
            <a:r>
              <a:rPr lang="en-IE" dirty="0">
                <a:solidFill>
                  <a:srgbClr val="00CC66"/>
                </a:solidFill>
              </a:rPr>
              <a:t>tables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State transition testing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Syntax testing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Random testing</a:t>
            </a:r>
            <a:endParaRPr lang="en-IE" dirty="0">
              <a:solidFill>
                <a:srgbClr val="000000"/>
              </a:solidFill>
            </a:endParaRPr>
          </a:p>
          <a:p>
            <a:pPr lvl="1"/>
            <a:r>
              <a:rPr lang="en-IE" dirty="0">
                <a:solidFill>
                  <a:srgbClr val="00B050"/>
                </a:solidFill>
              </a:rPr>
              <a:t>Use case testing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85383" name="AutoShape 39"/>
          <p:cNvSpPr>
            <a:spLocks/>
          </p:cNvSpPr>
          <p:nvPr/>
        </p:nvSpPr>
        <p:spPr bwMode="auto">
          <a:xfrm>
            <a:off x="5410200" y="259080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85384" name="AutoShape 40"/>
          <p:cNvSpPr>
            <a:spLocks/>
          </p:cNvSpPr>
          <p:nvPr/>
        </p:nvSpPr>
        <p:spPr bwMode="auto">
          <a:xfrm>
            <a:off x="5257800" y="25908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85385" name="Text Box 41"/>
          <p:cNvSpPr txBox="1">
            <a:spLocks noChangeArrowheads="1"/>
          </p:cNvSpPr>
          <p:nvPr/>
        </p:nvSpPr>
        <p:spPr bwMode="auto">
          <a:xfrm>
            <a:off x="5638800" y="2438400"/>
            <a:ext cx="1524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 sz="1800" i="1">
                <a:solidFill>
                  <a:srgbClr val="618FFD"/>
                </a:solidFill>
              </a:rPr>
              <a:t>Similar . Work well together</a:t>
            </a:r>
            <a:endParaRPr lang="en-GB" sz="1800" i="1">
              <a:solidFill>
                <a:srgbClr val="618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Software Testing - Dynamic Tests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41C-6686-410E-934A-23AAF704477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2pPr>
            <a:lvl3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3pPr>
            <a:lvl4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4pPr>
            <a:lvl5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5pPr>
            <a:lvl6pPr marL="457200"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IE" smtClean="0"/>
              <a:t>Testing Programs</a:t>
            </a:r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6075" indent="-3460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9300" indent="-287338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2pPr>
            <a:lvl3pPr marL="1152525" indent="-230188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14488" indent="-230188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764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336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908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480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9052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IE" smtClean="0"/>
              <a:t>Student grades are awarded as follows</a:t>
            </a:r>
          </a:p>
          <a:p>
            <a:pPr lvl="1"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Marks 00 - 39 ------------ Grade D </a:t>
            </a:r>
            <a:b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Marks 40 - 59 ------------ Grade C </a:t>
            </a:r>
            <a:b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Marks 60 - 70 ------------ Grade B </a:t>
            </a:r>
            <a:b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r>
              <a:rPr lang="en-US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Marks 71 - 100 ------------ Grade A </a:t>
            </a:r>
          </a:p>
          <a:p>
            <a:pPr lvl="1">
              <a:buFontTx/>
              <a:buNone/>
            </a:pPr>
            <a:endParaRPr lang="en-IE" sz="240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IE" sz="240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How would you test this program ?</a:t>
            </a:r>
            <a:endParaRPr lang="en-GB" sz="24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5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FBF3-E800-4DAF-8E73-56E4AE9945F8}" type="slidenum">
              <a:rPr lang="en-GB"/>
              <a:pPr/>
              <a:t>14</a:t>
            </a:fld>
            <a:endParaRPr lang="en-GB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Equivalence partitioning (EP)</a:t>
            </a:r>
          </a:p>
        </p:txBody>
      </p:sp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1985963" y="1192213"/>
            <a:ext cx="5908675" cy="1757362"/>
            <a:chOff x="1251" y="751"/>
            <a:chExt cx="3722" cy="1107"/>
          </a:xfrm>
        </p:grpSpPr>
        <p:sp>
          <p:nvSpPr>
            <p:cNvPr id="292868" name="Oval 4"/>
            <p:cNvSpPr>
              <a:spLocks noChangeArrowheads="1"/>
            </p:cNvSpPr>
            <p:nvPr/>
          </p:nvSpPr>
          <p:spPr bwMode="auto">
            <a:xfrm>
              <a:off x="1251" y="1006"/>
              <a:ext cx="3722" cy="64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2869" name="Line 5"/>
            <p:cNvSpPr>
              <a:spLocks noChangeShapeType="1"/>
            </p:cNvSpPr>
            <p:nvPr/>
          </p:nvSpPr>
          <p:spPr bwMode="auto">
            <a:xfrm>
              <a:off x="3281" y="751"/>
              <a:ext cx="0" cy="1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2870" name="Line 6"/>
            <p:cNvSpPr>
              <a:spLocks noChangeShapeType="1"/>
            </p:cNvSpPr>
            <p:nvPr/>
          </p:nvSpPr>
          <p:spPr bwMode="auto">
            <a:xfrm>
              <a:off x="4056" y="851"/>
              <a:ext cx="0" cy="9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>
              <a:off x="1828" y="851"/>
              <a:ext cx="0" cy="10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928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42950" y="3079750"/>
            <a:ext cx="8420100" cy="2335213"/>
          </a:xfrm>
          <a:noFill/>
          <a:ln/>
        </p:spPr>
        <p:txBody>
          <a:bodyPr/>
          <a:lstStyle/>
          <a:p>
            <a:pPr lvl="1"/>
            <a:r>
              <a:rPr lang="en-GB">
                <a:solidFill>
                  <a:srgbClr val="000000"/>
                </a:solidFill>
              </a:rPr>
              <a:t>divide (partition) the inputs, outputs, etc. into areas which are the same (equivalent)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assumption: if one value works, all will work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one from each partition better than all from one</a:t>
            </a:r>
          </a:p>
        </p:txBody>
      </p:sp>
      <p:grpSp>
        <p:nvGrpSpPr>
          <p:cNvPr id="292873" name="Group 9"/>
          <p:cNvGrpSpPr>
            <a:grpSpLocks/>
          </p:cNvGrpSpPr>
          <p:nvPr/>
        </p:nvGrpSpPr>
        <p:grpSpPr bwMode="auto">
          <a:xfrm>
            <a:off x="1903413" y="5665788"/>
            <a:ext cx="6073775" cy="806450"/>
            <a:chOff x="1199" y="3569"/>
            <a:chExt cx="3826" cy="508"/>
          </a:xfrm>
        </p:grpSpPr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>
              <a:off x="1199" y="3720"/>
              <a:ext cx="3826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2875" name="Line 11"/>
            <p:cNvSpPr>
              <a:spLocks noChangeShapeType="1"/>
            </p:cNvSpPr>
            <p:nvPr/>
          </p:nvSpPr>
          <p:spPr bwMode="auto">
            <a:xfrm>
              <a:off x="2361" y="3569"/>
              <a:ext cx="0" cy="3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2876" name="Line 12"/>
            <p:cNvSpPr>
              <a:spLocks noChangeShapeType="1"/>
            </p:cNvSpPr>
            <p:nvPr/>
          </p:nvSpPr>
          <p:spPr bwMode="auto">
            <a:xfrm>
              <a:off x="4153" y="3569"/>
              <a:ext cx="0" cy="3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2877" name="Rectangle 13"/>
            <p:cNvSpPr>
              <a:spLocks noChangeArrowheads="1"/>
            </p:cNvSpPr>
            <p:nvPr/>
          </p:nvSpPr>
          <p:spPr bwMode="auto">
            <a:xfrm>
              <a:off x="2418" y="3838"/>
              <a:ext cx="18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30275">
                <a:lnSpc>
                  <a:spcPct val="90000"/>
                </a:lnSpc>
              </a:pPr>
              <a:r>
                <a:rPr lang="en-GB" sz="2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92878" name="Rectangle 14"/>
            <p:cNvSpPr>
              <a:spLocks noChangeArrowheads="1"/>
            </p:cNvSpPr>
            <p:nvPr/>
          </p:nvSpPr>
          <p:spPr bwMode="auto">
            <a:xfrm>
              <a:off x="3629" y="3838"/>
              <a:ext cx="40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30275">
                <a:lnSpc>
                  <a:spcPct val="90000"/>
                </a:lnSpc>
              </a:pPr>
              <a:r>
                <a:rPr lang="en-GB" sz="2400" b="1">
                  <a:solidFill>
                    <a:schemeClr val="hlink"/>
                  </a:solidFill>
                </a:rPr>
                <a:t>100</a:t>
              </a:r>
            </a:p>
          </p:txBody>
        </p:sp>
        <p:sp>
          <p:nvSpPr>
            <p:cNvPr id="292879" name="Rectangle 15"/>
            <p:cNvSpPr>
              <a:spLocks noChangeArrowheads="1"/>
            </p:cNvSpPr>
            <p:nvPr/>
          </p:nvSpPr>
          <p:spPr bwMode="auto">
            <a:xfrm>
              <a:off x="4210" y="3838"/>
              <a:ext cx="40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30275">
                <a:lnSpc>
                  <a:spcPct val="90000"/>
                </a:lnSpc>
              </a:pPr>
              <a:r>
                <a:rPr lang="en-GB" sz="2400" b="1">
                  <a:solidFill>
                    <a:schemeClr val="folHlink"/>
                  </a:solidFill>
                </a:rPr>
                <a:t>101</a:t>
              </a:r>
            </a:p>
          </p:txBody>
        </p:sp>
        <p:sp>
          <p:nvSpPr>
            <p:cNvPr id="292880" name="Rectangle 16"/>
            <p:cNvSpPr>
              <a:spLocks noChangeArrowheads="1"/>
            </p:cNvSpPr>
            <p:nvPr/>
          </p:nvSpPr>
          <p:spPr bwMode="auto">
            <a:xfrm>
              <a:off x="2079" y="3838"/>
              <a:ext cx="18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30275">
                <a:lnSpc>
                  <a:spcPct val="90000"/>
                </a:lnSpc>
              </a:pPr>
              <a:r>
                <a:rPr lang="en-GB" sz="2400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292881" name="Group 17"/>
          <p:cNvGrpSpPr>
            <a:grpSpLocks/>
          </p:cNvGrpSpPr>
          <p:nvPr/>
        </p:nvGrpSpPr>
        <p:grpSpPr bwMode="auto">
          <a:xfrm>
            <a:off x="5132388" y="5181600"/>
            <a:ext cx="998537" cy="723900"/>
            <a:chOff x="3233" y="3264"/>
            <a:chExt cx="629" cy="456"/>
          </a:xfrm>
        </p:grpSpPr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>
              <a:off x="3233" y="3267"/>
              <a:ext cx="0" cy="45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2883" name="Text Box 19"/>
            <p:cNvSpPr txBox="1">
              <a:spLocks noChangeArrowheads="1"/>
            </p:cNvSpPr>
            <p:nvPr/>
          </p:nvSpPr>
          <p:spPr bwMode="auto">
            <a:xfrm>
              <a:off x="3350" y="3264"/>
              <a:ext cx="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hlink"/>
                  </a:solidFill>
                </a:rPr>
                <a:t>valid</a:t>
              </a:r>
              <a:endParaRPr lang="en-US" sz="2400"/>
            </a:p>
          </p:txBody>
        </p:sp>
      </p:grpSp>
      <p:grpSp>
        <p:nvGrpSpPr>
          <p:cNvPr id="292884" name="Group 20"/>
          <p:cNvGrpSpPr>
            <a:grpSpLocks/>
          </p:cNvGrpSpPr>
          <p:nvPr/>
        </p:nvGrpSpPr>
        <p:grpSpPr bwMode="auto">
          <a:xfrm>
            <a:off x="1524000" y="5181600"/>
            <a:ext cx="7131050" cy="723900"/>
            <a:chOff x="960" y="3264"/>
            <a:chExt cx="4492" cy="456"/>
          </a:xfrm>
        </p:grpSpPr>
        <p:sp>
          <p:nvSpPr>
            <p:cNvPr id="292885" name="Line 21"/>
            <p:cNvSpPr>
              <a:spLocks noChangeShapeType="1"/>
            </p:cNvSpPr>
            <p:nvPr/>
          </p:nvSpPr>
          <p:spPr bwMode="auto">
            <a:xfrm>
              <a:off x="1683" y="3318"/>
              <a:ext cx="0" cy="40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2886" name="Line 22"/>
            <p:cNvSpPr>
              <a:spLocks noChangeShapeType="1"/>
            </p:cNvSpPr>
            <p:nvPr/>
          </p:nvSpPr>
          <p:spPr bwMode="auto">
            <a:xfrm>
              <a:off x="4686" y="3318"/>
              <a:ext cx="0" cy="40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2887" name="Text Box 23"/>
            <p:cNvSpPr txBox="1">
              <a:spLocks noChangeArrowheads="1"/>
            </p:cNvSpPr>
            <p:nvPr/>
          </p:nvSpPr>
          <p:spPr bwMode="auto">
            <a:xfrm>
              <a:off x="4790" y="3264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invalid</a:t>
              </a:r>
            </a:p>
          </p:txBody>
        </p:sp>
        <p:sp>
          <p:nvSpPr>
            <p:cNvPr id="292888" name="Text Box 24"/>
            <p:cNvSpPr txBox="1">
              <a:spLocks noChangeArrowheads="1"/>
            </p:cNvSpPr>
            <p:nvPr/>
          </p:nvSpPr>
          <p:spPr bwMode="auto">
            <a:xfrm>
              <a:off x="960" y="3264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invalid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6AD4-BF23-49D1-9986-A5CC765EE75F}" type="slidenum">
              <a:rPr lang="en-GB"/>
              <a:pPr/>
              <a:t>15</a:t>
            </a:fld>
            <a:endParaRPr lang="en-GB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Boundary value analysis (BVA)</a:t>
            </a:r>
          </a:p>
        </p:txBody>
      </p:sp>
      <p:grpSp>
        <p:nvGrpSpPr>
          <p:cNvPr id="293891" name="Group 3"/>
          <p:cNvGrpSpPr>
            <a:grpSpLocks/>
          </p:cNvGrpSpPr>
          <p:nvPr/>
        </p:nvGrpSpPr>
        <p:grpSpPr bwMode="auto">
          <a:xfrm>
            <a:off x="2397125" y="1111250"/>
            <a:ext cx="5060950" cy="2157413"/>
            <a:chOff x="1510" y="700"/>
            <a:chExt cx="3188" cy="1359"/>
          </a:xfrm>
        </p:grpSpPr>
        <p:sp>
          <p:nvSpPr>
            <p:cNvPr id="293892" name="Oval 4"/>
            <p:cNvSpPr>
              <a:spLocks noChangeArrowheads="1"/>
            </p:cNvSpPr>
            <p:nvPr/>
          </p:nvSpPr>
          <p:spPr bwMode="auto">
            <a:xfrm>
              <a:off x="1510" y="906"/>
              <a:ext cx="3188" cy="99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893" name="Oval 5"/>
            <p:cNvSpPr>
              <a:spLocks noChangeArrowheads="1"/>
            </p:cNvSpPr>
            <p:nvPr/>
          </p:nvSpPr>
          <p:spPr bwMode="auto">
            <a:xfrm>
              <a:off x="2478" y="1107"/>
              <a:ext cx="89" cy="9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894" name="Oval 6"/>
            <p:cNvSpPr>
              <a:spLocks noChangeArrowheads="1"/>
            </p:cNvSpPr>
            <p:nvPr/>
          </p:nvSpPr>
          <p:spPr bwMode="auto">
            <a:xfrm>
              <a:off x="1849" y="1409"/>
              <a:ext cx="88" cy="9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895" name="Oval 7"/>
            <p:cNvSpPr>
              <a:spLocks noChangeArrowheads="1"/>
            </p:cNvSpPr>
            <p:nvPr/>
          </p:nvSpPr>
          <p:spPr bwMode="auto">
            <a:xfrm>
              <a:off x="2769" y="1107"/>
              <a:ext cx="89" cy="9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896" name="Oval 8"/>
            <p:cNvSpPr>
              <a:spLocks noChangeArrowheads="1"/>
            </p:cNvSpPr>
            <p:nvPr/>
          </p:nvSpPr>
          <p:spPr bwMode="auto">
            <a:xfrm>
              <a:off x="2236" y="1510"/>
              <a:ext cx="89" cy="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897" name="Oval 9"/>
            <p:cNvSpPr>
              <a:spLocks noChangeArrowheads="1"/>
            </p:cNvSpPr>
            <p:nvPr/>
          </p:nvSpPr>
          <p:spPr bwMode="auto">
            <a:xfrm>
              <a:off x="2139" y="1258"/>
              <a:ext cx="89" cy="9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898" name="Oval 10"/>
            <p:cNvSpPr>
              <a:spLocks noChangeArrowheads="1"/>
            </p:cNvSpPr>
            <p:nvPr/>
          </p:nvSpPr>
          <p:spPr bwMode="auto">
            <a:xfrm>
              <a:off x="2624" y="1510"/>
              <a:ext cx="88" cy="9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899" name="Oval 11"/>
            <p:cNvSpPr>
              <a:spLocks noChangeArrowheads="1"/>
            </p:cNvSpPr>
            <p:nvPr/>
          </p:nvSpPr>
          <p:spPr bwMode="auto">
            <a:xfrm>
              <a:off x="3059" y="1359"/>
              <a:ext cx="89" cy="9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00" name="Line 12"/>
            <p:cNvSpPr>
              <a:spLocks noChangeShapeType="1"/>
            </p:cNvSpPr>
            <p:nvPr/>
          </p:nvSpPr>
          <p:spPr bwMode="auto">
            <a:xfrm>
              <a:off x="2959" y="700"/>
              <a:ext cx="0" cy="13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01" name="Rectangle 13"/>
            <p:cNvSpPr>
              <a:spLocks noChangeArrowheads="1"/>
            </p:cNvSpPr>
            <p:nvPr/>
          </p:nvSpPr>
          <p:spPr bwMode="auto">
            <a:xfrm>
              <a:off x="4319" y="1409"/>
              <a:ext cx="89" cy="9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02" name="Rectangle 14"/>
            <p:cNvSpPr>
              <a:spLocks noChangeArrowheads="1"/>
            </p:cNvSpPr>
            <p:nvPr/>
          </p:nvSpPr>
          <p:spPr bwMode="auto">
            <a:xfrm>
              <a:off x="3253" y="1107"/>
              <a:ext cx="137" cy="9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03" name="Rectangle 15"/>
            <p:cNvSpPr>
              <a:spLocks noChangeArrowheads="1"/>
            </p:cNvSpPr>
            <p:nvPr/>
          </p:nvSpPr>
          <p:spPr bwMode="auto">
            <a:xfrm>
              <a:off x="3544" y="1359"/>
              <a:ext cx="137" cy="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04" name="Rectangle 16"/>
            <p:cNvSpPr>
              <a:spLocks noChangeArrowheads="1"/>
            </p:cNvSpPr>
            <p:nvPr/>
          </p:nvSpPr>
          <p:spPr bwMode="auto">
            <a:xfrm>
              <a:off x="3156" y="1661"/>
              <a:ext cx="138" cy="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05" name="Rectangle 17"/>
            <p:cNvSpPr>
              <a:spLocks noChangeArrowheads="1"/>
            </p:cNvSpPr>
            <p:nvPr/>
          </p:nvSpPr>
          <p:spPr bwMode="auto">
            <a:xfrm>
              <a:off x="3834" y="1560"/>
              <a:ext cx="138" cy="9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06" name="Rectangle 18"/>
            <p:cNvSpPr>
              <a:spLocks noChangeArrowheads="1"/>
            </p:cNvSpPr>
            <p:nvPr/>
          </p:nvSpPr>
          <p:spPr bwMode="auto">
            <a:xfrm>
              <a:off x="3883" y="1208"/>
              <a:ext cx="137" cy="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9390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742950" y="3516313"/>
            <a:ext cx="8420100" cy="1709737"/>
          </a:xfrm>
          <a:noFill/>
          <a:ln/>
        </p:spPr>
        <p:txBody>
          <a:bodyPr/>
          <a:lstStyle/>
          <a:p>
            <a:pPr lvl="1"/>
            <a:r>
              <a:rPr lang="en-GB">
                <a:solidFill>
                  <a:srgbClr val="000000"/>
                </a:solidFill>
              </a:rPr>
              <a:t>faults tend to lurk near boundaries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good place to look for faults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test values on both sides of boundaries</a:t>
            </a:r>
          </a:p>
        </p:txBody>
      </p:sp>
      <p:grpSp>
        <p:nvGrpSpPr>
          <p:cNvPr id="293908" name="Group 20"/>
          <p:cNvGrpSpPr>
            <a:grpSpLocks/>
          </p:cNvGrpSpPr>
          <p:nvPr/>
        </p:nvGrpSpPr>
        <p:grpSpPr bwMode="auto">
          <a:xfrm>
            <a:off x="1903413" y="5665788"/>
            <a:ext cx="6073775" cy="806450"/>
            <a:chOff x="1199" y="3569"/>
            <a:chExt cx="3826" cy="508"/>
          </a:xfrm>
        </p:grpSpPr>
        <p:sp>
          <p:nvSpPr>
            <p:cNvPr id="293909" name="Line 21"/>
            <p:cNvSpPr>
              <a:spLocks noChangeShapeType="1"/>
            </p:cNvSpPr>
            <p:nvPr/>
          </p:nvSpPr>
          <p:spPr bwMode="auto">
            <a:xfrm>
              <a:off x="1199" y="3720"/>
              <a:ext cx="3826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10" name="Line 22"/>
            <p:cNvSpPr>
              <a:spLocks noChangeShapeType="1"/>
            </p:cNvSpPr>
            <p:nvPr/>
          </p:nvSpPr>
          <p:spPr bwMode="auto">
            <a:xfrm>
              <a:off x="2361" y="3569"/>
              <a:ext cx="0" cy="3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11" name="Line 23"/>
            <p:cNvSpPr>
              <a:spLocks noChangeShapeType="1"/>
            </p:cNvSpPr>
            <p:nvPr/>
          </p:nvSpPr>
          <p:spPr bwMode="auto">
            <a:xfrm>
              <a:off x="4153" y="3569"/>
              <a:ext cx="0" cy="3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12" name="Rectangle 24"/>
            <p:cNvSpPr>
              <a:spLocks noChangeArrowheads="1"/>
            </p:cNvSpPr>
            <p:nvPr/>
          </p:nvSpPr>
          <p:spPr bwMode="auto">
            <a:xfrm>
              <a:off x="2418" y="3838"/>
              <a:ext cx="18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30275">
                <a:lnSpc>
                  <a:spcPct val="90000"/>
                </a:lnSpc>
              </a:pPr>
              <a:r>
                <a:rPr lang="en-GB" sz="2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93913" name="Rectangle 25"/>
            <p:cNvSpPr>
              <a:spLocks noChangeArrowheads="1"/>
            </p:cNvSpPr>
            <p:nvPr/>
          </p:nvSpPr>
          <p:spPr bwMode="auto">
            <a:xfrm>
              <a:off x="3725" y="3838"/>
              <a:ext cx="40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30275">
                <a:lnSpc>
                  <a:spcPct val="90000"/>
                </a:lnSpc>
              </a:pPr>
              <a:r>
                <a:rPr lang="en-GB" sz="2400" b="1">
                  <a:solidFill>
                    <a:schemeClr val="hlink"/>
                  </a:solidFill>
                </a:rPr>
                <a:t>100</a:t>
              </a:r>
            </a:p>
          </p:txBody>
        </p:sp>
        <p:sp>
          <p:nvSpPr>
            <p:cNvPr id="293914" name="Rectangle 26"/>
            <p:cNvSpPr>
              <a:spLocks noChangeArrowheads="1"/>
            </p:cNvSpPr>
            <p:nvPr/>
          </p:nvSpPr>
          <p:spPr bwMode="auto">
            <a:xfrm>
              <a:off x="4210" y="3838"/>
              <a:ext cx="40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30275">
                <a:lnSpc>
                  <a:spcPct val="90000"/>
                </a:lnSpc>
              </a:pPr>
              <a:r>
                <a:rPr lang="en-GB" sz="2400" b="1">
                  <a:solidFill>
                    <a:schemeClr val="folHlink"/>
                  </a:solidFill>
                </a:rPr>
                <a:t>101</a:t>
              </a:r>
            </a:p>
          </p:txBody>
        </p:sp>
        <p:sp>
          <p:nvSpPr>
            <p:cNvPr id="293915" name="Rectangle 27"/>
            <p:cNvSpPr>
              <a:spLocks noChangeArrowheads="1"/>
            </p:cNvSpPr>
            <p:nvPr/>
          </p:nvSpPr>
          <p:spPr bwMode="auto">
            <a:xfrm>
              <a:off x="2079" y="3838"/>
              <a:ext cx="18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30275">
                <a:lnSpc>
                  <a:spcPct val="90000"/>
                </a:lnSpc>
              </a:pPr>
              <a:r>
                <a:rPr lang="en-GB" sz="2400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3978275" y="5181600"/>
            <a:ext cx="2384425" cy="723900"/>
            <a:chOff x="2506" y="3264"/>
            <a:chExt cx="1502" cy="456"/>
          </a:xfrm>
        </p:grpSpPr>
        <p:sp>
          <p:nvSpPr>
            <p:cNvPr id="293917" name="Line 29"/>
            <p:cNvSpPr>
              <a:spLocks noChangeShapeType="1"/>
            </p:cNvSpPr>
            <p:nvPr/>
          </p:nvSpPr>
          <p:spPr bwMode="auto">
            <a:xfrm>
              <a:off x="2506" y="3267"/>
              <a:ext cx="0" cy="45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18" name="Line 30"/>
            <p:cNvSpPr>
              <a:spLocks noChangeShapeType="1"/>
            </p:cNvSpPr>
            <p:nvPr/>
          </p:nvSpPr>
          <p:spPr bwMode="auto">
            <a:xfrm>
              <a:off x="4008" y="3267"/>
              <a:ext cx="0" cy="45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3072" y="3264"/>
              <a:ext cx="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hlink"/>
                  </a:solidFill>
                </a:rPr>
                <a:t>valid</a:t>
              </a:r>
              <a:endParaRPr lang="en-US" sz="2400"/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1524000" y="5181600"/>
            <a:ext cx="7131050" cy="723900"/>
            <a:chOff x="960" y="3264"/>
            <a:chExt cx="4492" cy="456"/>
          </a:xfrm>
        </p:grpSpPr>
        <p:sp>
          <p:nvSpPr>
            <p:cNvPr id="293921" name="Line 33"/>
            <p:cNvSpPr>
              <a:spLocks noChangeShapeType="1"/>
            </p:cNvSpPr>
            <p:nvPr/>
          </p:nvSpPr>
          <p:spPr bwMode="auto">
            <a:xfrm>
              <a:off x="2216" y="3267"/>
              <a:ext cx="0" cy="45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22" name="Line 34"/>
            <p:cNvSpPr>
              <a:spLocks noChangeShapeType="1"/>
            </p:cNvSpPr>
            <p:nvPr/>
          </p:nvSpPr>
          <p:spPr bwMode="auto">
            <a:xfrm>
              <a:off x="4347" y="3267"/>
              <a:ext cx="0" cy="45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93923" name="Text Box 35"/>
            <p:cNvSpPr txBox="1">
              <a:spLocks noChangeArrowheads="1"/>
            </p:cNvSpPr>
            <p:nvPr/>
          </p:nvSpPr>
          <p:spPr bwMode="auto">
            <a:xfrm>
              <a:off x="4790" y="3264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invalid</a:t>
              </a:r>
            </a:p>
          </p:txBody>
        </p:sp>
        <p:sp>
          <p:nvSpPr>
            <p:cNvPr id="293924" name="Text Box 36"/>
            <p:cNvSpPr txBox="1">
              <a:spLocks noChangeArrowheads="1"/>
            </p:cNvSpPr>
            <p:nvPr/>
          </p:nvSpPr>
          <p:spPr bwMode="auto">
            <a:xfrm>
              <a:off x="960" y="3264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invalid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754A-83BA-4D50-90D6-401C606824CF}" type="slidenum">
              <a:rPr lang="en-GB"/>
              <a:pPr/>
              <a:t>16</a:t>
            </a:fld>
            <a:endParaRPr lang="en-GB"/>
          </a:p>
        </p:txBody>
      </p:sp>
      <p:sp>
        <p:nvSpPr>
          <p:cNvPr id="226306" name="AutoShape 2"/>
          <p:cNvSpPr>
            <a:spLocks noChangeArrowheads="1"/>
          </p:cNvSpPr>
          <p:nvPr/>
        </p:nvSpPr>
        <p:spPr bwMode="auto">
          <a:xfrm>
            <a:off x="609600" y="1295400"/>
            <a:ext cx="6781800" cy="518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/>
          </p:nvPr>
        </p:nvSpPr>
        <p:spPr>
          <a:xfrm>
            <a:off x="276225" y="279400"/>
            <a:ext cx="6027738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GB"/>
              <a:t>Example: Loan application</a:t>
            </a:r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6599238" cy="4251325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marL="0" indent="0" defTabSz="923925">
              <a:lnSpc>
                <a:spcPct val="88000"/>
              </a:lnSpc>
              <a:spcBef>
                <a:spcPct val="42000"/>
              </a:spcBef>
              <a:buFont typeface="Monotype Sorts" pitchFamily="2" charset="2"/>
              <a:buNone/>
            </a:pPr>
            <a:r>
              <a:rPr lang="en-GB" sz="2400"/>
              <a:t>Customer Name</a:t>
            </a:r>
          </a:p>
          <a:p>
            <a:pPr marL="0" indent="0" defTabSz="923925">
              <a:lnSpc>
                <a:spcPct val="88000"/>
              </a:lnSpc>
              <a:spcBef>
                <a:spcPct val="42000"/>
              </a:spcBef>
              <a:buFont typeface="Monotype Sorts" pitchFamily="2" charset="2"/>
              <a:buNone/>
            </a:pPr>
            <a:r>
              <a:rPr lang="en-GB" sz="2400"/>
              <a:t>Account number</a:t>
            </a:r>
          </a:p>
          <a:p>
            <a:pPr marL="0" indent="0" defTabSz="923925">
              <a:lnSpc>
                <a:spcPct val="88000"/>
              </a:lnSpc>
              <a:spcBef>
                <a:spcPct val="42000"/>
              </a:spcBef>
              <a:buFont typeface="Monotype Sorts" pitchFamily="2" charset="2"/>
              <a:buNone/>
            </a:pPr>
            <a:r>
              <a:rPr lang="en-GB" sz="2400"/>
              <a:t>Loan amount requested</a:t>
            </a:r>
          </a:p>
          <a:p>
            <a:pPr marL="0" indent="0" defTabSz="923925">
              <a:lnSpc>
                <a:spcPct val="88000"/>
              </a:lnSpc>
              <a:spcBef>
                <a:spcPct val="42000"/>
              </a:spcBef>
              <a:buFont typeface="Monotype Sorts" pitchFamily="2" charset="2"/>
              <a:buNone/>
            </a:pPr>
            <a:r>
              <a:rPr lang="en-GB" sz="2400"/>
              <a:t>     Term of loan</a:t>
            </a:r>
          </a:p>
          <a:p>
            <a:pPr marL="0" indent="0" defTabSz="923925">
              <a:lnSpc>
                <a:spcPct val="88000"/>
              </a:lnSpc>
              <a:spcBef>
                <a:spcPct val="42000"/>
              </a:spcBef>
              <a:buFont typeface="Monotype Sorts" pitchFamily="2" charset="2"/>
              <a:buNone/>
            </a:pPr>
            <a:r>
              <a:rPr lang="en-GB" sz="2400"/>
              <a:t>     Monthly repayment</a:t>
            </a:r>
          </a:p>
          <a:p>
            <a:pPr marL="0" indent="0" defTabSz="923925">
              <a:lnSpc>
                <a:spcPct val="88000"/>
              </a:lnSpc>
              <a:spcBef>
                <a:spcPct val="42000"/>
              </a:spcBef>
              <a:buFont typeface="Monotype Sorts" pitchFamily="2" charset="2"/>
              <a:buNone/>
            </a:pPr>
            <a:r>
              <a:rPr lang="en-GB" sz="1200" b="0"/>
              <a:t/>
            </a:r>
            <a:br>
              <a:rPr lang="en-GB" sz="1200" b="0"/>
            </a:br>
            <a:r>
              <a:rPr lang="en-GB" sz="2400" b="0"/>
              <a:t>Term:</a:t>
            </a:r>
          </a:p>
          <a:p>
            <a:pPr marL="0" indent="0" defTabSz="923925">
              <a:lnSpc>
                <a:spcPct val="88000"/>
              </a:lnSpc>
              <a:spcBef>
                <a:spcPct val="42000"/>
              </a:spcBef>
              <a:buFont typeface="Monotype Sorts" pitchFamily="2" charset="2"/>
              <a:buNone/>
            </a:pPr>
            <a:r>
              <a:rPr lang="en-GB" sz="2400" b="0"/>
              <a:t>Repayment:</a:t>
            </a:r>
          </a:p>
          <a:p>
            <a:pPr marL="0" indent="0" defTabSz="923925">
              <a:lnSpc>
                <a:spcPct val="88000"/>
              </a:lnSpc>
              <a:spcBef>
                <a:spcPct val="42000"/>
              </a:spcBef>
              <a:buFont typeface="Monotype Sorts" pitchFamily="2" charset="2"/>
              <a:buNone/>
            </a:pPr>
            <a:r>
              <a:rPr lang="en-GB" sz="2400" b="0"/>
              <a:t>Interest rate:</a:t>
            </a:r>
          </a:p>
          <a:p>
            <a:pPr marL="0" indent="0" defTabSz="923925">
              <a:lnSpc>
                <a:spcPct val="88000"/>
              </a:lnSpc>
              <a:spcBef>
                <a:spcPct val="42000"/>
              </a:spcBef>
              <a:buFont typeface="Monotype Sorts" pitchFamily="2" charset="2"/>
              <a:buNone/>
            </a:pPr>
            <a:r>
              <a:rPr lang="en-GB" sz="2400" b="0"/>
              <a:t>Total paid back:</a:t>
            </a:r>
          </a:p>
        </p:txBody>
      </p:sp>
      <p:sp>
        <p:nvSpPr>
          <p:cNvPr id="22630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4400" y="3048000"/>
            <a:ext cx="228600" cy="304800"/>
          </a:xfrm>
          <a:prstGeom prst="actionButtonBlank">
            <a:avLst/>
          </a:prstGeom>
          <a:solidFill>
            <a:srgbClr val="00CC66"/>
          </a:solidFill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6310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4400" y="3505200"/>
            <a:ext cx="228600" cy="304800"/>
          </a:xfrm>
          <a:prstGeom prst="actionButtonBlank">
            <a:avLst/>
          </a:prstGeom>
          <a:solidFill>
            <a:schemeClr val="tx2"/>
          </a:solidFill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6311" name="AutoShape 7"/>
          <p:cNvSpPr>
            <a:spLocks/>
          </p:cNvSpPr>
          <p:nvPr/>
        </p:nvSpPr>
        <p:spPr bwMode="auto">
          <a:xfrm>
            <a:off x="7772400" y="1981200"/>
            <a:ext cx="1600200" cy="758825"/>
          </a:xfrm>
          <a:prstGeom prst="accentCallout1">
            <a:avLst>
              <a:gd name="adj1" fmla="val 15065"/>
              <a:gd name="adj2" fmla="val -4764"/>
              <a:gd name="adj3" fmla="val 31171"/>
              <a:gd name="adj4" fmla="val -192560"/>
            </a:avLst>
          </a:prstGeom>
          <a:solidFill>
            <a:schemeClr val="accent1"/>
          </a:solidFill>
          <a:ln w="57150">
            <a:solidFill>
              <a:srgbClr val="00CC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6 digits, 1st</a:t>
            </a:r>
          </a:p>
          <a:p>
            <a:r>
              <a:rPr lang="en-GB" sz="2000">
                <a:solidFill>
                  <a:srgbClr val="000000"/>
                </a:solidFill>
              </a:rPr>
              <a:t>non-zero</a:t>
            </a:r>
          </a:p>
        </p:txBody>
      </p:sp>
      <p:sp>
        <p:nvSpPr>
          <p:cNvPr id="226312" name="AutoShape 8"/>
          <p:cNvSpPr>
            <a:spLocks/>
          </p:cNvSpPr>
          <p:nvPr/>
        </p:nvSpPr>
        <p:spPr bwMode="auto">
          <a:xfrm>
            <a:off x="7772400" y="2925763"/>
            <a:ext cx="1905000" cy="454025"/>
          </a:xfrm>
          <a:prstGeom prst="accentCallout1">
            <a:avLst>
              <a:gd name="adj1" fmla="val 25176"/>
              <a:gd name="adj2" fmla="val -4000"/>
              <a:gd name="adj3" fmla="val -32866"/>
              <a:gd name="adj4" fmla="val -99667"/>
            </a:avLst>
          </a:prstGeom>
          <a:solidFill>
            <a:schemeClr val="accent1"/>
          </a:solidFill>
          <a:ln w="57150">
            <a:solidFill>
              <a:srgbClr val="00CC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£500 to £9000</a:t>
            </a:r>
          </a:p>
        </p:txBody>
      </p:sp>
      <p:sp>
        <p:nvSpPr>
          <p:cNvPr id="226313" name="AutoShape 9"/>
          <p:cNvSpPr>
            <a:spLocks/>
          </p:cNvSpPr>
          <p:nvPr/>
        </p:nvSpPr>
        <p:spPr bwMode="auto">
          <a:xfrm>
            <a:off x="7772400" y="3657600"/>
            <a:ext cx="1905000" cy="454025"/>
          </a:xfrm>
          <a:prstGeom prst="accentCallout1">
            <a:avLst>
              <a:gd name="adj1" fmla="val 25176"/>
              <a:gd name="adj2" fmla="val -4000"/>
              <a:gd name="adj3" fmla="val -80769"/>
              <a:gd name="adj4" fmla="val -152833"/>
            </a:avLst>
          </a:prstGeom>
          <a:solidFill>
            <a:schemeClr val="accent1"/>
          </a:solidFill>
          <a:ln w="57150">
            <a:solidFill>
              <a:srgbClr val="00CC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1 to 30 years</a:t>
            </a:r>
          </a:p>
        </p:txBody>
      </p:sp>
      <p:sp>
        <p:nvSpPr>
          <p:cNvPr id="226314" name="AutoShape 10"/>
          <p:cNvSpPr>
            <a:spLocks/>
          </p:cNvSpPr>
          <p:nvPr/>
        </p:nvSpPr>
        <p:spPr bwMode="auto">
          <a:xfrm>
            <a:off x="7772400" y="4343400"/>
            <a:ext cx="1905000" cy="454025"/>
          </a:xfrm>
          <a:prstGeom prst="accentCallout1">
            <a:avLst>
              <a:gd name="adj1" fmla="val 25176"/>
              <a:gd name="adj2" fmla="val -4000"/>
              <a:gd name="adj3" fmla="val -132866"/>
              <a:gd name="adj4" fmla="val -100250"/>
            </a:avLst>
          </a:prstGeom>
          <a:solidFill>
            <a:schemeClr val="accent1"/>
          </a:solidFill>
          <a:ln w="57150">
            <a:solidFill>
              <a:srgbClr val="00CC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Minimum £10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3657600" y="1524000"/>
            <a:ext cx="3200400" cy="409575"/>
          </a:xfrm>
          <a:prstGeom prst="rect">
            <a:avLst/>
          </a:prstGeom>
          <a:noFill/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/>
              <a:t>                                                 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3657600" y="2052638"/>
            <a:ext cx="1035050" cy="409575"/>
          </a:xfrm>
          <a:prstGeom prst="rect">
            <a:avLst/>
          </a:prstGeom>
          <a:noFill/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            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4648200" y="2582863"/>
            <a:ext cx="1212850" cy="379412"/>
          </a:xfrm>
          <a:prstGeom prst="rect">
            <a:avLst/>
          </a:prstGeom>
          <a:noFill/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                </a:t>
            </a:r>
          </a:p>
        </p:txBody>
      </p:sp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3657600" y="3082925"/>
            <a:ext cx="1212850" cy="379413"/>
          </a:xfrm>
          <a:prstGeom prst="rect">
            <a:avLst/>
          </a:prstGeom>
          <a:noFill/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                </a:t>
            </a:r>
          </a:p>
        </p:txBody>
      </p:sp>
      <p:sp>
        <p:nvSpPr>
          <p:cNvPr id="226319" name="Text Box 15"/>
          <p:cNvSpPr txBox="1">
            <a:spLocks noChangeArrowheads="1"/>
          </p:cNvSpPr>
          <p:nvPr/>
        </p:nvSpPr>
        <p:spPr bwMode="auto">
          <a:xfrm>
            <a:off x="4648200" y="3582988"/>
            <a:ext cx="1212850" cy="379412"/>
          </a:xfrm>
          <a:prstGeom prst="rect">
            <a:avLst/>
          </a:prstGeom>
          <a:noFill/>
          <a:ln w="12700">
            <a:solidFill>
              <a:srgbClr val="4D4D4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                </a:t>
            </a:r>
          </a:p>
        </p:txBody>
      </p:sp>
      <p:sp>
        <p:nvSpPr>
          <p:cNvPr id="226320" name="Line 16"/>
          <p:cNvSpPr>
            <a:spLocks noChangeShapeType="1"/>
          </p:cNvSpPr>
          <p:nvPr/>
        </p:nvSpPr>
        <p:spPr bwMode="auto">
          <a:xfrm>
            <a:off x="762000" y="4038600"/>
            <a:ext cx="640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6321" name="AutoShape 17"/>
          <p:cNvSpPr>
            <a:spLocks/>
          </p:cNvSpPr>
          <p:nvPr/>
        </p:nvSpPr>
        <p:spPr bwMode="auto">
          <a:xfrm>
            <a:off x="7772400" y="1371600"/>
            <a:ext cx="1600200" cy="454025"/>
          </a:xfrm>
          <a:prstGeom prst="accentCallout1">
            <a:avLst>
              <a:gd name="adj1" fmla="val 25176"/>
              <a:gd name="adj2" fmla="val -4764"/>
              <a:gd name="adj3" fmla="val 73426"/>
              <a:gd name="adj4" fmla="val -57042"/>
            </a:avLst>
          </a:prstGeom>
          <a:solidFill>
            <a:schemeClr val="accent1"/>
          </a:solidFill>
          <a:ln w="57150">
            <a:solidFill>
              <a:srgbClr val="00CC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2-64 chars.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2914-F9CB-4484-A266-5C8A5424A349}" type="slidenum">
              <a:rPr lang="en-GB"/>
              <a:pPr/>
              <a:t>17</a:t>
            </a:fld>
            <a:endParaRPr lang="en-GB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9400"/>
            <a:ext cx="3586163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GB"/>
              <a:t>Customer name</a:t>
            </a:r>
          </a:p>
        </p:txBody>
      </p:sp>
      <p:grpSp>
        <p:nvGrpSpPr>
          <p:cNvPr id="227352" name="Group 24"/>
          <p:cNvGrpSpPr>
            <a:grpSpLocks/>
          </p:cNvGrpSpPr>
          <p:nvPr/>
        </p:nvGrpSpPr>
        <p:grpSpPr bwMode="auto">
          <a:xfrm>
            <a:off x="228600" y="1219200"/>
            <a:ext cx="9053513" cy="1609725"/>
            <a:chOff x="144" y="768"/>
            <a:chExt cx="5703" cy="1014"/>
          </a:xfrm>
        </p:grpSpPr>
        <p:sp>
          <p:nvSpPr>
            <p:cNvPr id="227331" name="Rectangle 3"/>
            <p:cNvSpPr>
              <a:spLocks noChangeArrowheads="1"/>
            </p:cNvSpPr>
            <p:nvPr/>
          </p:nvSpPr>
          <p:spPr bwMode="auto">
            <a:xfrm>
              <a:off x="144" y="768"/>
              <a:ext cx="2256" cy="2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346075" indent="-346075" defTabSz="923925">
                <a:lnSpc>
                  <a:spcPct val="97000"/>
                </a:lnSpc>
                <a:spcBef>
                  <a:spcPct val="49000"/>
                </a:spcBef>
              </a:pPr>
              <a:r>
                <a:rPr lang="en-GB" sz="2400" b="1">
                  <a:solidFill>
                    <a:srgbClr val="FF0000"/>
                  </a:solidFill>
                </a:rPr>
                <a:t>Number of characters:</a:t>
              </a:r>
            </a:p>
          </p:txBody>
        </p:sp>
        <p:grpSp>
          <p:nvGrpSpPr>
            <p:cNvPr id="227350" name="Group 22"/>
            <p:cNvGrpSpPr>
              <a:grpSpLocks/>
            </p:cNvGrpSpPr>
            <p:nvPr/>
          </p:nvGrpSpPr>
          <p:grpSpPr bwMode="auto">
            <a:xfrm>
              <a:off x="1392" y="995"/>
              <a:ext cx="4455" cy="787"/>
              <a:chOff x="1392" y="995"/>
              <a:chExt cx="4455" cy="787"/>
            </a:xfrm>
          </p:grpSpPr>
          <p:sp>
            <p:nvSpPr>
              <p:cNvPr id="227332" name="Line 4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4455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7333" name="Rectangle 5"/>
              <p:cNvSpPr>
                <a:spLocks noChangeArrowheads="1"/>
              </p:cNvSpPr>
              <p:nvPr/>
            </p:nvSpPr>
            <p:spPr bwMode="auto">
              <a:xfrm>
                <a:off x="2796" y="1421"/>
                <a:ext cx="19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folHlink"/>
                    </a:solidFill>
                  </a:rPr>
                  <a:t>2</a:t>
                </a:r>
              </a:p>
            </p:txBody>
          </p:sp>
          <p:sp>
            <p:nvSpPr>
              <p:cNvPr id="227334" name="Rectangle 6"/>
              <p:cNvSpPr>
                <a:spLocks noChangeArrowheads="1"/>
              </p:cNvSpPr>
              <p:nvPr/>
            </p:nvSpPr>
            <p:spPr bwMode="auto">
              <a:xfrm>
                <a:off x="4201" y="1421"/>
                <a:ext cx="300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folHlink"/>
                    </a:solidFill>
                  </a:rPr>
                  <a:t>64</a:t>
                </a:r>
              </a:p>
            </p:txBody>
          </p:sp>
          <p:sp>
            <p:nvSpPr>
              <p:cNvPr id="227335" name="Rectangle 7"/>
              <p:cNvSpPr>
                <a:spLocks noChangeArrowheads="1"/>
              </p:cNvSpPr>
              <p:nvPr/>
            </p:nvSpPr>
            <p:spPr bwMode="auto">
              <a:xfrm>
                <a:off x="4588" y="1421"/>
                <a:ext cx="300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accent2"/>
                    </a:solidFill>
                  </a:rPr>
                  <a:t>65</a:t>
                </a:r>
              </a:p>
            </p:txBody>
          </p:sp>
          <p:sp>
            <p:nvSpPr>
              <p:cNvPr id="227336" name="Rectangle 8"/>
              <p:cNvSpPr>
                <a:spLocks noChangeArrowheads="1"/>
              </p:cNvSpPr>
              <p:nvPr/>
            </p:nvSpPr>
            <p:spPr bwMode="auto">
              <a:xfrm>
                <a:off x="1594" y="1544"/>
                <a:ext cx="69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accent2"/>
                    </a:solidFill>
                  </a:rPr>
                  <a:t>invalid</a:t>
                </a:r>
              </a:p>
            </p:txBody>
          </p:sp>
          <p:sp>
            <p:nvSpPr>
              <p:cNvPr id="227337" name="Rectangle 9"/>
              <p:cNvSpPr>
                <a:spLocks noChangeArrowheads="1"/>
              </p:cNvSpPr>
              <p:nvPr/>
            </p:nvSpPr>
            <p:spPr bwMode="auto">
              <a:xfrm>
                <a:off x="3370" y="1544"/>
                <a:ext cx="52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folHlink"/>
                    </a:solidFill>
                  </a:rPr>
                  <a:t>valid</a:t>
                </a:r>
              </a:p>
            </p:txBody>
          </p:sp>
          <p:sp>
            <p:nvSpPr>
              <p:cNvPr id="227338" name="Rectangle 10"/>
              <p:cNvSpPr>
                <a:spLocks noChangeArrowheads="1"/>
              </p:cNvSpPr>
              <p:nvPr/>
            </p:nvSpPr>
            <p:spPr bwMode="auto">
              <a:xfrm>
                <a:off x="4936" y="1544"/>
                <a:ext cx="69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accent2"/>
                    </a:solidFill>
                  </a:rPr>
                  <a:t>invalid</a:t>
                </a:r>
              </a:p>
            </p:txBody>
          </p:sp>
          <p:sp>
            <p:nvSpPr>
              <p:cNvPr id="227339" name="Line 11"/>
              <p:cNvSpPr>
                <a:spLocks noChangeShapeType="1"/>
              </p:cNvSpPr>
              <p:nvPr/>
            </p:nvSpPr>
            <p:spPr bwMode="auto">
              <a:xfrm>
                <a:off x="2699" y="995"/>
                <a:ext cx="0" cy="6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7340" name="Line 12"/>
              <p:cNvSpPr>
                <a:spLocks noChangeShapeType="1"/>
              </p:cNvSpPr>
              <p:nvPr/>
            </p:nvSpPr>
            <p:spPr bwMode="auto">
              <a:xfrm>
                <a:off x="4540" y="995"/>
                <a:ext cx="0" cy="6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7341" name="Rectangle 13"/>
              <p:cNvSpPr>
                <a:spLocks noChangeArrowheads="1"/>
              </p:cNvSpPr>
              <p:nvPr/>
            </p:nvSpPr>
            <p:spPr bwMode="auto">
              <a:xfrm>
                <a:off x="2360" y="1421"/>
                <a:ext cx="19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27364" name="Group 36"/>
          <p:cNvGrpSpPr>
            <a:grpSpLocks/>
          </p:cNvGrpSpPr>
          <p:nvPr/>
        </p:nvGrpSpPr>
        <p:grpSpPr bwMode="auto">
          <a:xfrm>
            <a:off x="533400" y="4724400"/>
            <a:ext cx="8789988" cy="1931988"/>
            <a:chOff x="336" y="2976"/>
            <a:chExt cx="5537" cy="1217"/>
          </a:xfrm>
        </p:grpSpPr>
        <p:graphicFrame>
          <p:nvGraphicFramePr>
            <p:cNvPr id="227342" name="Object 14"/>
            <p:cNvGraphicFramePr>
              <a:graphicFrameLocks noChangeAspect="1"/>
            </p:cNvGraphicFramePr>
            <p:nvPr/>
          </p:nvGraphicFramePr>
          <p:xfrm>
            <a:off x="336" y="2976"/>
            <a:ext cx="5537" cy="1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73" name="Document" r:id="rId4" imgW="8834040" imgH="1955880" progId="Word.Document.8">
                    <p:embed/>
                  </p:oleObj>
                </mc:Choice>
                <mc:Fallback>
                  <p:oleObj name="Document" r:id="rId4" imgW="8834040" imgH="1955880" progId="Word.Document.8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36" y="2976"/>
                          <a:ext cx="5537" cy="1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7362" name="Group 34"/>
            <p:cNvGrpSpPr>
              <a:grpSpLocks/>
            </p:cNvGrpSpPr>
            <p:nvPr/>
          </p:nvGrpSpPr>
          <p:grpSpPr bwMode="auto">
            <a:xfrm>
              <a:off x="1296" y="3600"/>
              <a:ext cx="4560" cy="192"/>
              <a:chOff x="1296" y="3600"/>
              <a:chExt cx="4560" cy="192"/>
            </a:xfrm>
          </p:grpSpPr>
          <p:sp>
            <p:nvSpPr>
              <p:cNvPr id="227356" name="Line 28"/>
              <p:cNvSpPr>
                <a:spLocks noChangeShapeType="1"/>
              </p:cNvSpPr>
              <p:nvPr/>
            </p:nvSpPr>
            <p:spPr bwMode="auto">
              <a:xfrm>
                <a:off x="1296" y="3600"/>
                <a:ext cx="110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7357" name="Line 29"/>
              <p:cNvSpPr>
                <a:spLocks noChangeShapeType="1"/>
              </p:cNvSpPr>
              <p:nvPr/>
            </p:nvSpPr>
            <p:spPr bwMode="auto">
              <a:xfrm>
                <a:off x="2448" y="3600"/>
                <a:ext cx="110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7358" name="Line 30"/>
              <p:cNvSpPr>
                <a:spLocks noChangeShapeType="1"/>
              </p:cNvSpPr>
              <p:nvPr/>
            </p:nvSpPr>
            <p:spPr bwMode="auto">
              <a:xfrm>
                <a:off x="3600" y="3600"/>
                <a:ext cx="110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7359" name="Line 31"/>
              <p:cNvSpPr>
                <a:spLocks noChangeShapeType="1"/>
              </p:cNvSpPr>
              <p:nvPr/>
            </p:nvSpPr>
            <p:spPr bwMode="auto">
              <a:xfrm>
                <a:off x="4752" y="3600"/>
                <a:ext cx="110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7360" name="Line 32"/>
              <p:cNvSpPr>
                <a:spLocks noChangeShapeType="1"/>
              </p:cNvSpPr>
              <p:nvPr/>
            </p:nvSpPr>
            <p:spPr bwMode="auto">
              <a:xfrm>
                <a:off x="2448" y="3792"/>
                <a:ext cx="110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7361" name="Line 33"/>
              <p:cNvSpPr>
                <a:spLocks noChangeShapeType="1"/>
              </p:cNvSpPr>
              <p:nvPr/>
            </p:nvSpPr>
            <p:spPr bwMode="auto">
              <a:xfrm>
                <a:off x="4752" y="3792"/>
                <a:ext cx="110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  <p:grpSp>
        <p:nvGrpSpPr>
          <p:cNvPr id="227367" name="Group 39"/>
          <p:cNvGrpSpPr>
            <a:grpSpLocks/>
          </p:cNvGrpSpPr>
          <p:nvPr/>
        </p:nvGrpSpPr>
        <p:grpSpPr bwMode="auto">
          <a:xfrm>
            <a:off x="228600" y="3048000"/>
            <a:ext cx="6127750" cy="1371600"/>
            <a:chOff x="144" y="1920"/>
            <a:chExt cx="3860" cy="864"/>
          </a:xfrm>
        </p:grpSpPr>
        <p:sp>
          <p:nvSpPr>
            <p:cNvPr id="227343" name="Rectangle 15"/>
            <p:cNvSpPr>
              <a:spLocks noChangeArrowheads="1"/>
            </p:cNvSpPr>
            <p:nvPr/>
          </p:nvSpPr>
          <p:spPr bwMode="auto">
            <a:xfrm>
              <a:off x="144" y="2001"/>
              <a:ext cx="225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346075" indent="-346075" defTabSz="923925">
                <a:lnSpc>
                  <a:spcPct val="97000"/>
                </a:lnSpc>
                <a:spcBef>
                  <a:spcPct val="49000"/>
                </a:spcBef>
              </a:pPr>
              <a:r>
                <a:rPr lang="en-GB" sz="2400" b="1">
                  <a:solidFill>
                    <a:srgbClr val="FF0000"/>
                  </a:solidFill>
                </a:rPr>
                <a:t>Valid characters:</a:t>
              </a:r>
            </a:p>
          </p:txBody>
        </p:sp>
        <p:sp>
          <p:nvSpPr>
            <p:cNvPr id="227344" name="Text Box 16"/>
            <p:cNvSpPr txBox="1">
              <a:spLocks noChangeArrowheads="1"/>
            </p:cNvSpPr>
            <p:nvPr/>
          </p:nvSpPr>
          <p:spPr bwMode="auto">
            <a:xfrm>
              <a:off x="3408" y="2160"/>
              <a:ext cx="5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b="1">
                  <a:solidFill>
                    <a:schemeClr val="accent2"/>
                  </a:solidFill>
                </a:rPr>
                <a:t>Any</a:t>
              </a:r>
              <a:br>
                <a:rPr lang="en-GB" sz="2400" b="1">
                  <a:solidFill>
                    <a:schemeClr val="accent2"/>
                  </a:solidFill>
                </a:rPr>
              </a:br>
              <a:r>
                <a:rPr lang="en-GB" sz="2400" b="1">
                  <a:solidFill>
                    <a:schemeClr val="accent2"/>
                  </a:solidFill>
                </a:rPr>
                <a:t>other</a:t>
              </a:r>
            </a:p>
          </p:txBody>
        </p:sp>
        <p:grpSp>
          <p:nvGrpSpPr>
            <p:cNvPr id="227366" name="Group 38"/>
            <p:cNvGrpSpPr>
              <a:grpSpLocks/>
            </p:cNvGrpSpPr>
            <p:nvPr/>
          </p:nvGrpSpPr>
          <p:grpSpPr bwMode="auto">
            <a:xfrm>
              <a:off x="2112" y="1920"/>
              <a:ext cx="1056" cy="864"/>
              <a:chOff x="2112" y="1920"/>
              <a:chExt cx="1056" cy="864"/>
            </a:xfrm>
          </p:grpSpPr>
          <p:sp>
            <p:nvSpPr>
              <p:cNvPr id="227346" name="Text Box 18"/>
              <p:cNvSpPr txBox="1">
                <a:spLocks noChangeArrowheads="1"/>
              </p:cNvSpPr>
              <p:nvPr/>
            </p:nvSpPr>
            <p:spPr bwMode="auto">
              <a:xfrm>
                <a:off x="2390" y="1993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b="1">
                    <a:solidFill>
                      <a:schemeClr val="folHlink"/>
                    </a:solidFill>
                  </a:rPr>
                  <a:t>A-Z</a:t>
                </a:r>
              </a:p>
            </p:txBody>
          </p:sp>
          <p:sp>
            <p:nvSpPr>
              <p:cNvPr id="227347" name="Text Box 19"/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b="1">
                    <a:solidFill>
                      <a:schemeClr val="folHlink"/>
                    </a:solidFill>
                  </a:rPr>
                  <a:t>a-z</a:t>
                </a:r>
              </a:p>
            </p:txBody>
          </p:sp>
          <p:sp>
            <p:nvSpPr>
              <p:cNvPr id="227348" name="Text Box 20"/>
              <p:cNvSpPr txBox="1">
                <a:spLocks noChangeArrowheads="1"/>
              </p:cNvSpPr>
              <p:nvPr/>
            </p:nvSpPr>
            <p:spPr bwMode="auto">
              <a:xfrm>
                <a:off x="2256" y="225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b="1">
                    <a:solidFill>
                      <a:schemeClr val="folHlink"/>
                    </a:solidFill>
                  </a:rPr>
                  <a:t>-’</a:t>
                </a:r>
              </a:p>
            </p:txBody>
          </p:sp>
          <p:sp>
            <p:nvSpPr>
              <p:cNvPr id="227349" name="Oval 21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056" cy="86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7365" name="Text Box 37"/>
              <p:cNvSpPr txBox="1">
                <a:spLocks noChangeArrowheads="1"/>
              </p:cNvSpPr>
              <p:nvPr/>
            </p:nvSpPr>
            <p:spPr bwMode="auto">
              <a:xfrm>
                <a:off x="2304" y="2448"/>
                <a:ext cx="6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i="1">
                    <a:solidFill>
                      <a:schemeClr val="folHlink"/>
                    </a:solidFill>
                  </a:rPr>
                  <a:t>space</a:t>
                </a:r>
                <a:endParaRPr lang="en-GB" sz="2400">
                  <a:solidFill>
                    <a:schemeClr val="folHlink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23B1-6CDF-4D1A-82D5-2C18D1F6AEF2}" type="slidenum">
              <a:rPr lang="en-GB"/>
              <a:pPr/>
              <a:t>18</a:t>
            </a:fld>
            <a:endParaRPr lang="en-GB"/>
          </a:p>
        </p:txBody>
      </p:sp>
      <p:sp>
        <p:nvSpPr>
          <p:cNvPr id="228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6225" y="279400"/>
            <a:ext cx="3783013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GB"/>
              <a:t>Account number</a:t>
            </a:r>
          </a:p>
        </p:txBody>
      </p:sp>
      <p:grpSp>
        <p:nvGrpSpPr>
          <p:cNvPr id="228386" name="Group 1058"/>
          <p:cNvGrpSpPr>
            <a:grpSpLocks/>
          </p:cNvGrpSpPr>
          <p:nvPr/>
        </p:nvGrpSpPr>
        <p:grpSpPr bwMode="auto">
          <a:xfrm>
            <a:off x="762000" y="2209800"/>
            <a:ext cx="7653338" cy="1465263"/>
            <a:chOff x="480" y="1440"/>
            <a:chExt cx="4821" cy="923"/>
          </a:xfrm>
        </p:grpSpPr>
        <p:grpSp>
          <p:nvGrpSpPr>
            <p:cNvPr id="228356" name="Group 1028"/>
            <p:cNvGrpSpPr>
              <a:grpSpLocks/>
            </p:cNvGrpSpPr>
            <p:nvPr/>
          </p:nvGrpSpPr>
          <p:grpSpPr bwMode="auto">
            <a:xfrm>
              <a:off x="2976" y="1440"/>
              <a:ext cx="2325" cy="923"/>
              <a:chOff x="2448" y="2771"/>
              <a:chExt cx="2325" cy="923"/>
            </a:xfrm>
          </p:grpSpPr>
          <p:sp>
            <p:nvSpPr>
              <p:cNvPr id="228357" name="Line 1029"/>
              <p:cNvSpPr>
                <a:spLocks noChangeShapeType="1"/>
              </p:cNvSpPr>
              <p:nvPr/>
            </p:nvSpPr>
            <p:spPr bwMode="auto">
              <a:xfrm>
                <a:off x="2976" y="3072"/>
                <a:ext cx="124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8358" name="Rectangle 1030"/>
              <p:cNvSpPr>
                <a:spLocks noChangeArrowheads="1"/>
              </p:cNvSpPr>
              <p:nvPr/>
            </p:nvSpPr>
            <p:spPr bwMode="auto">
              <a:xfrm>
                <a:off x="3168" y="3149"/>
                <a:ext cx="19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28359" name="Rectangle 1031"/>
              <p:cNvSpPr>
                <a:spLocks noChangeArrowheads="1"/>
              </p:cNvSpPr>
              <p:nvPr/>
            </p:nvSpPr>
            <p:spPr bwMode="auto">
              <a:xfrm>
                <a:off x="3526" y="3149"/>
                <a:ext cx="19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folHlink"/>
                    </a:solidFill>
                  </a:rPr>
                  <a:t>6</a:t>
                </a:r>
              </a:p>
            </p:txBody>
          </p:sp>
          <p:sp>
            <p:nvSpPr>
              <p:cNvPr id="228360" name="Rectangle 1032"/>
              <p:cNvSpPr>
                <a:spLocks noChangeArrowheads="1"/>
              </p:cNvSpPr>
              <p:nvPr/>
            </p:nvSpPr>
            <p:spPr bwMode="auto">
              <a:xfrm>
                <a:off x="3862" y="3149"/>
                <a:ext cx="19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28361" name="Rectangle 1033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69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accent2"/>
                    </a:solidFill>
                  </a:rPr>
                  <a:t>invalid</a:t>
                </a:r>
              </a:p>
            </p:txBody>
          </p:sp>
          <p:sp>
            <p:nvSpPr>
              <p:cNvPr id="228362" name="Rectangle 1034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52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folHlink"/>
                    </a:solidFill>
                  </a:rPr>
                  <a:t>valid</a:t>
                </a:r>
              </a:p>
            </p:txBody>
          </p:sp>
          <p:sp>
            <p:nvSpPr>
              <p:cNvPr id="228363" name="Rectangle 1035"/>
              <p:cNvSpPr>
                <a:spLocks noChangeArrowheads="1"/>
              </p:cNvSpPr>
              <p:nvPr/>
            </p:nvSpPr>
            <p:spPr bwMode="auto">
              <a:xfrm>
                <a:off x="4080" y="3312"/>
                <a:ext cx="693" cy="2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defTabSz="923925">
                  <a:lnSpc>
                    <a:spcPct val="87000"/>
                  </a:lnSpc>
                </a:pPr>
                <a:r>
                  <a:rPr lang="en-GB" sz="2400" b="1">
                    <a:solidFill>
                      <a:schemeClr val="accent2"/>
                    </a:solidFill>
                  </a:rPr>
                  <a:t>invalid</a:t>
                </a:r>
              </a:p>
            </p:txBody>
          </p:sp>
          <p:sp>
            <p:nvSpPr>
              <p:cNvPr id="228364" name="Line 1036"/>
              <p:cNvSpPr>
                <a:spLocks noChangeShapeType="1"/>
              </p:cNvSpPr>
              <p:nvPr/>
            </p:nvSpPr>
            <p:spPr bwMode="auto">
              <a:xfrm>
                <a:off x="3456" y="2784"/>
                <a:ext cx="0" cy="6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8365" name="Line 1037"/>
              <p:cNvSpPr>
                <a:spLocks noChangeShapeType="1"/>
              </p:cNvSpPr>
              <p:nvPr/>
            </p:nvSpPr>
            <p:spPr bwMode="auto">
              <a:xfrm>
                <a:off x="3772" y="2771"/>
                <a:ext cx="0" cy="6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28366" name="Rectangle 1038"/>
            <p:cNvSpPr>
              <a:spLocks noChangeArrowheads="1"/>
            </p:cNvSpPr>
            <p:nvPr/>
          </p:nvSpPr>
          <p:spPr bwMode="auto">
            <a:xfrm>
              <a:off x="480" y="1728"/>
              <a:ext cx="2064" cy="2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346075" indent="-346075" defTabSz="923925">
                <a:lnSpc>
                  <a:spcPct val="97000"/>
                </a:lnSpc>
                <a:spcBef>
                  <a:spcPct val="49000"/>
                </a:spcBef>
              </a:pPr>
              <a:r>
                <a:rPr lang="en-GB" sz="2400" b="1">
                  <a:solidFill>
                    <a:srgbClr val="FF0000"/>
                  </a:solidFill>
                </a:rPr>
                <a:t>number of digits:</a:t>
              </a:r>
            </a:p>
          </p:txBody>
        </p:sp>
      </p:grpSp>
      <p:grpSp>
        <p:nvGrpSpPr>
          <p:cNvPr id="228385" name="Group 1057"/>
          <p:cNvGrpSpPr>
            <a:grpSpLocks/>
          </p:cNvGrpSpPr>
          <p:nvPr/>
        </p:nvGrpSpPr>
        <p:grpSpPr bwMode="auto">
          <a:xfrm>
            <a:off x="762000" y="1295400"/>
            <a:ext cx="4864100" cy="990600"/>
            <a:chOff x="480" y="816"/>
            <a:chExt cx="3064" cy="624"/>
          </a:xfrm>
        </p:grpSpPr>
        <p:sp>
          <p:nvSpPr>
            <p:cNvPr id="228355" name="Rectangle 1027"/>
            <p:cNvSpPr>
              <a:spLocks noChangeArrowheads="1"/>
            </p:cNvSpPr>
            <p:nvPr/>
          </p:nvSpPr>
          <p:spPr bwMode="auto">
            <a:xfrm>
              <a:off x="480" y="1008"/>
              <a:ext cx="1728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346075" indent="-346075" defTabSz="923925">
                <a:lnSpc>
                  <a:spcPct val="97000"/>
                </a:lnSpc>
                <a:spcBef>
                  <a:spcPct val="49000"/>
                </a:spcBef>
              </a:pPr>
              <a:r>
                <a:rPr lang="en-GB" sz="2400" b="1">
                  <a:solidFill>
                    <a:srgbClr val="FF0000"/>
                  </a:solidFill>
                </a:rPr>
                <a:t>first character:</a:t>
              </a:r>
            </a:p>
          </p:txBody>
        </p:sp>
        <p:grpSp>
          <p:nvGrpSpPr>
            <p:cNvPr id="228367" name="Group 1039"/>
            <p:cNvGrpSpPr>
              <a:grpSpLocks/>
            </p:cNvGrpSpPr>
            <p:nvPr/>
          </p:nvGrpSpPr>
          <p:grpSpPr bwMode="auto">
            <a:xfrm>
              <a:off x="2064" y="816"/>
              <a:ext cx="1480" cy="624"/>
              <a:chOff x="2064" y="1008"/>
              <a:chExt cx="1480" cy="624"/>
            </a:xfrm>
          </p:grpSpPr>
          <p:sp>
            <p:nvSpPr>
              <p:cNvPr id="228368" name="Text Box 1040"/>
              <p:cNvSpPr txBox="1">
                <a:spLocks noChangeArrowheads="1"/>
              </p:cNvSpPr>
              <p:nvPr/>
            </p:nvSpPr>
            <p:spPr bwMode="auto">
              <a:xfrm>
                <a:off x="2064" y="1344"/>
                <a:ext cx="12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b="1">
                    <a:solidFill>
                      <a:schemeClr val="accent2"/>
                    </a:solidFill>
                  </a:rPr>
                  <a:t>invalid: zero</a:t>
                </a:r>
              </a:p>
            </p:txBody>
          </p:sp>
          <p:sp>
            <p:nvSpPr>
              <p:cNvPr id="228369" name="Text Box 1041"/>
              <p:cNvSpPr txBox="1">
                <a:spLocks noChangeArrowheads="1"/>
              </p:cNvSpPr>
              <p:nvPr/>
            </p:nvSpPr>
            <p:spPr bwMode="auto">
              <a:xfrm>
                <a:off x="2064" y="1008"/>
                <a:ext cx="1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b="1">
                    <a:solidFill>
                      <a:schemeClr val="folHlink"/>
                    </a:solidFill>
                  </a:rPr>
                  <a:t>valid: non-zero</a:t>
                </a:r>
              </a:p>
            </p:txBody>
          </p:sp>
        </p:grpSp>
      </p:grpSp>
      <p:grpSp>
        <p:nvGrpSpPr>
          <p:cNvPr id="228384" name="Group 1056"/>
          <p:cNvGrpSpPr>
            <a:grpSpLocks/>
          </p:cNvGrpSpPr>
          <p:nvPr/>
        </p:nvGrpSpPr>
        <p:grpSpPr bwMode="auto">
          <a:xfrm>
            <a:off x="609600" y="3962400"/>
            <a:ext cx="8621713" cy="2209800"/>
            <a:chOff x="377" y="2995"/>
            <a:chExt cx="5431" cy="1373"/>
          </a:xfrm>
        </p:grpSpPr>
        <p:graphicFrame>
          <p:nvGraphicFramePr>
            <p:cNvPr id="228370" name="Object 1042"/>
            <p:cNvGraphicFramePr>
              <a:graphicFrameLocks noChangeAspect="1"/>
            </p:cNvGraphicFramePr>
            <p:nvPr/>
          </p:nvGraphicFramePr>
          <p:xfrm>
            <a:off x="377" y="2995"/>
            <a:ext cx="5431" cy="1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2" name="Document" r:id="rId4" imgW="8834040" imgH="2240280" progId="Word.Document.8">
                    <p:embed/>
                  </p:oleObj>
                </mc:Choice>
                <mc:Fallback>
                  <p:oleObj name="Document" r:id="rId4" imgW="8834040" imgH="2240280" progId="Word.Document.8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77" y="2995"/>
                          <a:ext cx="5431" cy="1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372" name="Line 1044"/>
            <p:cNvSpPr>
              <a:spLocks noChangeShapeType="1"/>
            </p:cNvSpPr>
            <p:nvPr/>
          </p:nvSpPr>
          <p:spPr bwMode="auto">
            <a:xfrm>
              <a:off x="1344" y="3600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8378" name="Line 1050"/>
            <p:cNvSpPr>
              <a:spLocks noChangeShapeType="1"/>
            </p:cNvSpPr>
            <p:nvPr/>
          </p:nvSpPr>
          <p:spPr bwMode="auto">
            <a:xfrm>
              <a:off x="2448" y="3600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8379" name="Line 1051"/>
            <p:cNvSpPr>
              <a:spLocks noChangeShapeType="1"/>
            </p:cNvSpPr>
            <p:nvPr/>
          </p:nvSpPr>
          <p:spPr bwMode="auto">
            <a:xfrm>
              <a:off x="3588" y="3600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8380" name="Line 1052"/>
            <p:cNvSpPr>
              <a:spLocks noChangeShapeType="1"/>
            </p:cNvSpPr>
            <p:nvPr/>
          </p:nvSpPr>
          <p:spPr bwMode="auto">
            <a:xfrm>
              <a:off x="4704" y="3600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8381" name="Line 1053"/>
            <p:cNvSpPr>
              <a:spLocks noChangeShapeType="1"/>
            </p:cNvSpPr>
            <p:nvPr/>
          </p:nvSpPr>
          <p:spPr bwMode="auto">
            <a:xfrm>
              <a:off x="4704" y="3810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8382" name="Line 1054"/>
            <p:cNvSpPr>
              <a:spLocks noChangeShapeType="1"/>
            </p:cNvSpPr>
            <p:nvPr/>
          </p:nvSpPr>
          <p:spPr bwMode="auto">
            <a:xfrm>
              <a:off x="2448" y="3798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8383" name="Line 1055"/>
            <p:cNvSpPr>
              <a:spLocks noChangeShapeType="1"/>
            </p:cNvSpPr>
            <p:nvPr/>
          </p:nvSpPr>
          <p:spPr bwMode="auto">
            <a:xfrm>
              <a:off x="2448" y="3996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57E1-4310-4C89-86FB-FC845EE3FF8F}" type="slidenum">
              <a:rPr lang="en-GB"/>
              <a:pPr/>
              <a:t>19</a:t>
            </a:fld>
            <a:endParaRPr lang="en-GB"/>
          </a:p>
        </p:txBody>
      </p:sp>
      <p:sp>
        <p:nvSpPr>
          <p:cNvPr id="229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6225" y="279400"/>
            <a:ext cx="3049588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GB"/>
              <a:t>Loan amount</a:t>
            </a:r>
          </a:p>
        </p:txBody>
      </p:sp>
      <p:grpSp>
        <p:nvGrpSpPr>
          <p:cNvPr id="229390" name="Group 1038"/>
          <p:cNvGrpSpPr>
            <a:grpSpLocks/>
          </p:cNvGrpSpPr>
          <p:nvPr/>
        </p:nvGrpSpPr>
        <p:grpSpPr bwMode="auto">
          <a:xfrm>
            <a:off x="1385888" y="1606550"/>
            <a:ext cx="7072312" cy="1679575"/>
            <a:chOff x="873" y="1012"/>
            <a:chExt cx="4455" cy="1058"/>
          </a:xfrm>
        </p:grpSpPr>
        <p:sp>
          <p:nvSpPr>
            <p:cNvPr id="229379" name="Line 1027"/>
            <p:cNvSpPr>
              <a:spLocks noChangeShapeType="1"/>
            </p:cNvSpPr>
            <p:nvPr/>
          </p:nvSpPr>
          <p:spPr bwMode="auto">
            <a:xfrm>
              <a:off x="873" y="1313"/>
              <a:ext cx="445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9380" name="Rectangle 1028"/>
            <p:cNvSpPr>
              <a:spLocks noChangeArrowheads="1"/>
            </p:cNvSpPr>
            <p:nvPr/>
          </p:nvSpPr>
          <p:spPr bwMode="auto">
            <a:xfrm>
              <a:off x="2239" y="1390"/>
              <a:ext cx="407" cy="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23925">
                <a:lnSpc>
                  <a:spcPct val="87000"/>
                </a:lnSpc>
              </a:pPr>
              <a:r>
                <a:rPr lang="en-GB" sz="2400" b="1">
                  <a:solidFill>
                    <a:schemeClr val="folHlink"/>
                  </a:solidFill>
                </a:rPr>
                <a:t>500</a:t>
              </a:r>
            </a:p>
          </p:txBody>
        </p:sp>
        <p:sp>
          <p:nvSpPr>
            <p:cNvPr id="229381" name="Rectangle 1029"/>
            <p:cNvSpPr>
              <a:spLocks noChangeArrowheads="1"/>
            </p:cNvSpPr>
            <p:nvPr/>
          </p:nvSpPr>
          <p:spPr bwMode="auto">
            <a:xfrm>
              <a:off x="3439" y="1390"/>
              <a:ext cx="514" cy="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23925">
                <a:lnSpc>
                  <a:spcPct val="87000"/>
                </a:lnSpc>
              </a:pPr>
              <a:r>
                <a:rPr lang="en-GB" sz="2400" b="1">
                  <a:solidFill>
                    <a:schemeClr val="folHlink"/>
                  </a:solidFill>
                </a:rPr>
                <a:t>9000</a:t>
              </a:r>
            </a:p>
          </p:txBody>
        </p:sp>
        <p:sp>
          <p:nvSpPr>
            <p:cNvPr id="229382" name="Rectangle 1030"/>
            <p:cNvSpPr>
              <a:spLocks noChangeArrowheads="1"/>
            </p:cNvSpPr>
            <p:nvPr/>
          </p:nvSpPr>
          <p:spPr bwMode="auto">
            <a:xfrm>
              <a:off x="4111" y="1390"/>
              <a:ext cx="514" cy="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23925">
                <a:lnSpc>
                  <a:spcPct val="87000"/>
                </a:lnSpc>
              </a:pPr>
              <a:r>
                <a:rPr lang="en-GB" sz="2400" b="1">
                  <a:solidFill>
                    <a:schemeClr val="accent2"/>
                  </a:solidFill>
                </a:rPr>
                <a:t>9001</a:t>
              </a:r>
            </a:p>
          </p:txBody>
        </p:sp>
        <p:sp>
          <p:nvSpPr>
            <p:cNvPr id="229383" name="Rectangle 1031"/>
            <p:cNvSpPr>
              <a:spLocks noChangeArrowheads="1"/>
            </p:cNvSpPr>
            <p:nvPr/>
          </p:nvSpPr>
          <p:spPr bwMode="auto">
            <a:xfrm>
              <a:off x="1075" y="1832"/>
              <a:ext cx="693" cy="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23925">
                <a:lnSpc>
                  <a:spcPct val="87000"/>
                </a:lnSpc>
              </a:pPr>
              <a:r>
                <a:rPr lang="en-GB" sz="2400" b="1">
                  <a:solidFill>
                    <a:schemeClr val="accent2"/>
                  </a:solidFill>
                </a:rPr>
                <a:t>invalid</a:t>
              </a:r>
            </a:p>
          </p:txBody>
        </p:sp>
        <p:sp>
          <p:nvSpPr>
            <p:cNvPr id="229384" name="Rectangle 1032"/>
            <p:cNvSpPr>
              <a:spLocks noChangeArrowheads="1"/>
            </p:cNvSpPr>
            <p:nvPr/>
          </p:nvSpPr>
          <p:spPr bwMode="auto">
            <a:xfrm>
              <a:off x="2851" y="1832"/>
              <a:ext cx="523" cy="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23925">
                <a:lnSpc>
                  <a:spcPct val="87000"/>
                </a:lnSpc>
              </a:pPr>
              <a:r>
                <a:rPr lang="en-GB" sz="2400" b="1">
                  <a:solidFill>
                    <a:schemeClr val="folHlink"/>
                  </a:solidFill>
                </a:rPr>
                <a:t>valid</a:t>
              </a:r>
            </a:p>
          </p:txBody>
        </p:sp>
        <p:sp>
          <p:nvSpPr>
            <p:cNvPr id="229385" name="Rectangle 1033"/>
            <p:cNvSpPr>
              <a:spLocks noChangeArrowheads="1"/>
            </p:cNvSpPr>
            <p:nvPr/>
          </p:nvSpPr>
          <p:spPr bwMode="auto">
            <a:xfrm>
              <a:off x="4417" y="1832"/>
              <a:ext cx="693" cy="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23925">
                <a:lnSpc>
                  <a:spcPct val="87000"/>
                </a:lnSpc>
              </a:pPr>
              <a:r>
                <a:rPr lang="en-GB" sz="2400" b="1">
                  <a:solidFill>
                    <a:schemeClr val="accent2"/>
                  </a:solidFill>
                </a:rPr>
                <a:t>invalid</a:t>
              </a:r>
            </a:p>
          </p:txBody>
        </p:sp>
        <p:sp>
          <p:nvSpPr>
            <p:cNvPr id="229386" name="Line 1034"/>
            <p:cNvSpPr>
              <a:spLocks noChangeShapeType="1"/>
            </p:cNvSpPr>
            <p:nvPr/>
          </p:nvSpPr>
          <p:spPr bwMode="auto">
            <a:xfrm>
              <a:off x="2180" y="1012"/>
              <a:ext cx="0" cy="6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9387" name="Line 1035"/>
            <p:cNvSpPr>
              <a:spLocks noChangeShapeType="1"/>
            </p:cNvSpPr>
            <p:nvPr/>
          </p:nvSpPr>
          <p:spPr bwMode="auto">
            <a:xfrm>
              <a:off x="4021" y="1012"/>
              <a:ext cx="0" cy="6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9388" name="Rectangle 1036"/>
            <p:cNvSpPr>
              <a:spLocks noChangeArrowheads="1"/>
            </p:cNvSpPr>
            <p:nvPr/>
          </p:nvSpPr>
          <p:spPr bwMode="auto">
            <a:xfrm>
              <a:off x="1663" y="1390"/>
              <a:ext cx="407" cy="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defTabSz="923925">
                <a:lnSpc>
                  <a:spcPct val="87000"/>
                </a:lnSpc>
              </a:pPr>
              <a:r>
                <a:rPr lang="en-GB" sz="2400" b="1">
                  <a:solidFill>
                    <a:schemeClr val="accent2"/>
                  </a:solidFill>
                </a:rPr>
                <a:t>499</a:t>
              </a:r>
            </a:p>
          </p:txBody>
        </p:sp>
      </p:grpSp>
      <p:grpSp>
        <p:nvGrpSpPr>
          <p:cNvPr id="229398" name="Group 1046"/>
          <p:cNvGrpSpPr>
            <a:grpSpLocks/>
          </p:cNvGrpSpPr>
          <p:nvPr/>
        </p:nvGrpSpPr>
        <p:grpSpPr bwMode="auto">
          <a:xfrm>
            <a:off x="558800" y="3844925"/>
            <a:ext cx="8620125" cy="2720975"/>
            <a:chOff x="352" y="2422"/>
            <a:chExt cx="5430" cy="1714"/>
          </a:xfrm>
        </p:grpSpPr>
        <p:graphicFrame>
          <p:nvGraphicFramePr>
            <p:cNvPr id="229389" name="Object 1037"/>
            <p:cNvGraphicFramePr>
              <a:graphicFrameLocks noChangeAspect="1"/>
            </p:cNvGraphicFramePr>
            <p:nvPr/>
          </p:nvGraphicFramePr>
          <p:xfrm>
            <a:off x="352" y="2422"/>
            <a:ext cx="5430" cy="1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04" name="Document" r:id="rId4" imgW="8834040" imgH="2788920" progId="Word.Document.8">
                    <p:embed/>
                  </p:oleObj>
                </mc:Choice>
                <mc:Fallback>
                  <p:oleObj name="Document" r:id="rId4" imgW="8834040" imgH="2788920" progId="Word.Document.8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52" y="2422"/>
                          <a:ext cx="5430" cy="1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392" name="Line 1040"/>
            <p:cNvSpPr>
              <a:spLocks noChangeShapeType="1"/>
            </p:cNvSpPr>
            <p:nvPr/>
          </p:nvSpPr>
          <p:spPr bwMode="auto">
            <a:xfrm>
              <a:off x="2436" y="3024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9393" name="Line 1041"/>
            <p:cNvSpPr>
              <a:spLocks noChangeShapeType="1"/>
            </p:cNvSpPr>
            <p:nvPr/>
          </p:nvSpPr>
          <p:spPr bwMode="auto">
            <a:xfrm>
              <a:off x="3552" y="3024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9394" name="Line 1042"/>
            <p:cNvSpPr>
              <a:spLocks noChangeShapeType="1"/>
            </p:cNvSpPr>
            <p:nvPr/>
          </p:nvSpPr>
          <p:spPr bwMode="auto">
            <a:xfrm>
              <a:off x="4680" y="3024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9395" name="Line 1043"/>
            <p:cNvSpPr>
              <a:spLocks noChangeShapeType="1"/>
            </p:cNvSpPr>
            <p:nvPr/>
          </p:nvSpPr>
          <p:spPr bwMode="auto">
            <a:xfrm>
              <a:off x="2436" y="3216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9396" name="Line 1044"/>
            <p:cNvSpPr>
              <a:spLocks noChangeShapeType="1"/>
            </p:cNvSpPr>
            <p:nvPr/>
          </p:nvSpPr>
          <p:spPr bwMode="auto">
            <a:xfrm>
              <a:off x="2436" y="3408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29397" name="Line 1045"/>
            <p:cNvSpPr>
              <a:spLocks noChangeShapeType="1"/>
            </p:cNvSpPr>
            <p:nvPr/>
          </p:nvSpPr>
          <p:spPr bwMode="auto">
            <a:xfrm>
              <a:off x="2436" y="3600"/>
              <a:ext cx="105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3A8-3A74-4024-8C5F-C5172C264472}" type="slidenum">
              <a:rPr lang="en-GB"/>
              <a:pPr/>
              <a:t>2</a:t>
            </a:fld>
            <a:endParaRPr lang="en-GB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dynamic test techniques?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Exhaustive testing (use of all possible inputs and conditions) is impractical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must use a subset of all possible test cases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must have high probability of detecting faults</a:t>
            </a:r>
          </a:p>
          <a:p>
            <a:r>
              <a:rPr lang="en-GB"/>
              <a:t>Need thought processes that help us select test cases more intelligently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test case design techniques are such thought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5068-EC2A-4B1E-9C63-2D89A228654A}" type="slidenum">
              <a:rPr lang="en-GB"/>
              <a:pPr/>
              <a:t>20</a:t>
            </a:fld>
            <a:endParaRPr lang="en-GB"/>
          </a:p>
        </p:txBody>
      </p:sp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 template</a:t>
            </a:r>
          </a:p>
        </p:txBody>
      </p:sp>
      <p:graphicFrame>
        <p:nvGraphicFramePr>
          <p:cNvPr id="230403" name="Object 1027"/>
          <p:cNvGraphicFramePr>
            <a:graphicFrameLocks noChangeAspect="1"/>
          </p:cNvGraphicFramePr>
          <p:nvPr/>
        </p:nvGraphicFramePr>
        <p:xfrm>
          <a:off x="228600" y="1295400"/>
          <a:ext cx="9480550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8" name="Document" r:id="rId4" imgW="9709560" imgH="4724280" progId="Word.Document.8">
                  <p:embed/>
                </p:oleObj>
              </mc:Choice>
              <mc:Fallback>
                <p:oleObj name="Document" r:id="rId4" imgW="9709560" imgH="4724280" progId="Word.Document.8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8600" y="1295400"/>
                        <a:ext cx="9480550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Line 1028"/>
          <p:cNvSpPr>
            <a:spLocks noChangeShapeType="1"/>
          </p:cNvSpPr>
          <p:nvPr/>
        </p:nvSpPr>
        <p:spPr bwMode="auto">
          <a:xfrm>
            <a:off x="1600200" y="2438400"/>
            <a:ext cx="147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05" name="Line 1029"/>
          <p:cNvSpPr>
            <a:spLocks noChangeShapeType="1"/>
          </p:cNvSpPr>
          <p:nvPr/>
        </p:nvSpPr>
        <p:spPr bwMode="auto">
          <a:xfrm>
            <a:off x="3713163" y="2438400"/>
            <a:ext cx="1506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06" name="Line 1030"/>
          <p:cNvSpPr>
            <a:spLocks noChangeShapeType="1"/>
          </p:cNvSpPr>
          <p:nvPr/>
        </p:nvSpPr>
        <p:spPr bwMode="auto">
          <a:xfrm>
            <a:off x="5826125" y="2438400"/>
            <a:ext cx="1347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08" name="Line 1032"/>
          <p:cNvSpPr>
            <a:spLocks noChangeShapeType="1"/>
          </p:cNvSpPr>
          <p:nvPr/>
        </p:nvSpPr>
        <p:spPr bwMode="auto">
          <a:xfrm>
            <a:off x="3713163" y="2733675"/>
            <a:ext cx="1506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07" name="Line 1031"/>
          <p:cNvSpPr>
            <a:spLocks noChangeShapeType="1"/>
          </p:cNvSpPr>
          <p:nvPr/>
        </p:nvSpPr>
        <p:spPr bwMode="auto">
          <a:xfrm>
            <a:off x="7772400" y="2438400"/>
            <a:ext cx="1328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09" name="Line 1033"/>
          <p:cNvSpPr>
            <a:spLocks noChangeShapeType="1"/>
          </p:cNvSpPr>
          <p:nvPr/>
        </p:nvSpPr>
        <p:spPr bwMode="auto">
          <a:xfrm>
            <a:off x="3713163" y="3322638"/>
            <a:ext cx="1506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0" name="Line 1034"/>
          <p:cNvSpPr>
            <a:spLocks noChangeShapeType="1"/>
          </p:cNvSpPr>
          <p:nvPr/>
        </p:nvSpPr>
        <p:spPr bwMode="auto">
          <a:xfrm>
            <a:off x="3713163" y="3629025"/>
            <a:ext cx="1506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1" name="Line 1035"/>
          <p:cNvSpPr>
            <a:spLocks noChangeShapeType="1"/>
          </p:cNvSpPr>
          <p:nvPr/>
        </p:nvSpPr>
        <p:spPr bwMode="auto">
          <a:xfrm>
            <a:off x="3713163" y="4513263"/>
            <a:ext cx="1506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2" name="Line 1036"/>
          <p:cNvSpPr>
            <a:spLocks noChangeShapeType="1"/>
          </p:cNvSpPr>
          <p:nvPr/>
        </p:nvSpPr>
        <p:spPr bwMode="auto">
          <a:xfrm>
            <a:off x="3713163" y="4803775"/>
            <a:ext cx="1506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3" name="Line 1037"/>
          <p:cNvSpPr>
            <a:spLocks noChangeShapeType="1"/>
          </p:cNvSpPr>
          <p:nvPr/>
        </p:nvSpPr>
        <p:spPr bwMode="auto">
          <a:xfrm>
            <a:off x="3713163" y="5095875"/>
            <a:ext cx="1506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4" name="Line 1038"/>
          <p:cNvSpPr>
            <a:spLocks noChangeShapeType="1"/>
          </p:cNvSpPr>
          <p:nvPr/>
        </p:nvSpPr>
        <p:spPr bwMode="auto">
          <a:xfrm>
            <a:off x="3713163" y="5387975"/>
            <a:ext cx="1506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5" name="Line 1039"/>
          <p:cNvSpPr>
            <a:spLocks noChangeShapeType="1"/>
          </p:cNvSpPr>
          <p:nvPr/>
        </p:nvSpPr>
        <p:spPr bwMode="auto">
          <a:xfrm>
            <a:off x="5826125" y="3322638"/>
            <a:ext cx="1347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6" name="Line 1040"/>
          <p:cNvSpPr>
            <a:spLocks noChangeShapeType="1"/>
          </p:cNvSpPr>
          <p:nvPr/>
        </p:nvSpPr>
        <p:spPr bwMode="auto">
          <a:xfrm>
            <a:off x="5826125" y="4513263"/>
            <a:ext cx="1347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7" name="Line 1041"/>
          <p:cNvSpPr>
            <a:spLocks noChangeShapeType="1"/>
          </p:cNvSpPr>
          <p:nvPr/>
        </p:nvSpPr>
        <p:spPr bwMode="auto">
          <a:xfrm>
            <a:off x="7772400" y="2724150"/>
            <a:ext cx="1328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8" name="Line 1042"/>
          <p:cNvSpPr>
            <a:spLocks noChangeShapeType="1"/>
          </p:cNvSpPr>
          <p:nvPr/>
        </p:nvSpPr>
        <p:spPr bwMode="auto">
          <a:xfrm>
            <a:off x="7772400" y="3322638"/>
            <a:ext cx="1328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19" name="Line 1043"/>
          <p:cNvSpPr>
            <a:spLocks noChangeShapeType="1"/>
          </p:cNvSpPr>
          <p:nvPr/>
        </p:nvSpPr>
        <p:spPr bwMode="auto">
          <a:xfrm>
            <a:off x="7772400" y="3629025"/>
            <a:ext cx="1328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20" name="Line 1044"/>
          <p:cNvSpPr>
            <a:spLocks noChangeShapeType="1"/>
          </p:cNvSpPr>
          <p:nvPr/>
        </p:nvSpPr>
        <p:spPr bwMode="auto">
          <a:xfrm>
            <a:off x="7772400" y="4513263"/>
            <a:ext cx="1328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0421" name="Line 1045"/>
          <p:cNvSpPr>
            <a:spLocks noChangeShapeType="1"/>
          </p:cNvSpPr>
          <p:nvPr/>
        </p:nvSpPr>
        <p:spPr bwMode="auto">
          <a:xfrm>
            <a:off x="1600200" y="3322638"/>
            <a:ext cx="147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1E3-E79C-43EA-AC5E-97AEEF8A5AB4}" type="slidenum">
              <a:rPr lang="en-GB"/>
              <a:pPr/>
              <a:t>21</a:t>
            </a:fld>
            <a:endParaRPr lang="en-GB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79400"/>
            <a:ext cx="3714750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GB"/>
              <a:t>Design test cases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1155700" y="2017713"/>
            <a:ext cx="469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rgbClr val="00CC66"/>
                </a:solidFill>
              </a:rPr>
              <a:t>Test</a:t>
            </a:r>
            <a:endParaRPr lang="en-GB">
              <a:solidFill>
                <a:srgbClr val="00CC66"/>
              </a:solidFill>
            </a:endParaRP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119188" y="2298700"/>
            <a:ext cx="54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rgbClr val="00CC66"/>
                </a:solidFill>
              </a:rPr>
              <a:t>Case</a:t>
            </a:r>
            <a:endParaRPr lang="en-GB">
              <a:solidFill>
                <a:srgbClr val="00CC66"/>
              </a:solidFill>
            </a:endParaRP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017713" y="2017713"/>
            <a:ext cx="1257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rgbClr val="00CC66"/>
                </a:solidFill>
              </a:rPr>
              <a:t>Description</a:t>
            </a:r>
            <a:endParaRPr lang="en-GB">
              <a:solidFill>
                <a:srgbClr val="00CC66"/>
              </a:solidFill>
            </a:endParaRP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779963" y="2017713"/>
            <a:ext cx="2070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rgbClr val="00CC66"/>
                </a:solidFill>
              </a:rPr>
              <a:t>Expected Outcome</a:t>
            </a:r>
            <a:endParaRPr lang="en-GB">
              <a:solidFill>
                <a:srgbClr val="00CC66"/>
              </a:solidFill>
            </a:endParaRP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7859713" y="2017713"/>
            <a:ext cx="1066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rgbClr val="00CC66"/>
                </a:solidFill>
              </a:rPr>
              <a:t>New Tags</a:t>
            </a:r>
            <a:endParaRPr lang="en-GB">
              <a:solidFill>
                <a:srgbClr val="00CC66"/>
              </a:solidFill>
            </a:endParaRP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7935913" y="22987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rgbClr val="00CC66"/>
                </a:solidFill>
              </a:rPr>
              <a:t>Covered</a:t>
            </a:r>
            <a:endParaRPr lang="en-GB">
              <a:solidFill>
                <a:srgbClr val="00CC66"/>
              </a:solidFill>
            </a:endParaRP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1331913" y="26971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chemeClr val="tx2"/>
                </a:solidFill>
              </a:rPr>
              <a:t>1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331913" y="39624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chemeClr val="tx2"/>
                </a:solidFill>
              </a:rPr>
              <a:t>2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32459" name="Line 11"/>
          <p:cNvSpPr>
            <a:spLocks noChangeShapeType="1"/>
          </p:cNvSpPr>
          <p:nvPr/>
        </p:nvSpPr>
        <p:spPr bwMode="black">
          <a:xfrm>
            <a:off x="939800" y="2630488"/>
            <a:ext cx="812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2460" name="Line 12"/>
          <p:cNvSpPr>
            <a:spLocks noChangeShapeType="1"/>
          </p:cNvSpPr>
          <p:nvPr/>
        </p:nvSpPr>
        <p:spPr bwMode="black">
          <a:xfrm>
            <a:off x="920750" y="3810000"/>
            <a:ext cx="8147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black">
          <a:xfrm>
            <a:off x="925513" y="1990725"/>
            <a:ext cx="81581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2462" name="Line 14"/>
          <p:cNvSpPr>
            <a:spLocks noChangeShapeType="1"/>
          </p:cNvSpPr>
          <p:nvPr/>
        </p:nvSpPr>
        <p:spPr bwMode="black">
          <a:xfrm>
            <a:off x="9083675" y="1992313"/>
            <a:ext cx="0" cy="30368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2463" name="Line 15"/>
          <p:cNvSpPr>
            <a:spLocks noChangeShapeType="1"/>
          </p:cNvSpPr>
          <p:nvPr/>
        </p:nvSpPr>
        <p:spPr bwMode="black">
          <a:xfrm>
            <a:off x="4611688" y="1992313"/>
            <a:ext cx="0" cy="30368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black">
          <a:xfrm>
            <a:off x="7693025" y="1992313"/>
            <a:ext cx="0" cy="30368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2465" name="Line 17"/>
          <p:cNvSpPr>
            <a:spLocks noChangeShapeType="1"/>
          </p:cNvSpPr>
          <p:nvPr/>
        </p:nvSpPr>
        <p:spPr bwMode="black">
          <a:xfrm>
            <a:off x="914400" y="1981200"/>
            <a:ext cx="0" cy="3036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2466" name="Line 18"/>
          <p:cNvSpPr>
            <a:spLocks noChangeShapeType="1"/>
          </p:cNvSpPr>
          <p:nvPr/>
        </p:nvSpPr>
        <p:spPr bwMode="black">
          <a:xfrm>
            <a:off x="1852613" y="1992313"/>
            <a:ext cx="0" cy="30368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2467" name="Rectangle 19"/>
          <p:cNvSpPr>
            <a:spLocks noChangeArrowheads="1"/>
          </p:cNvSpPr>
          <p:nvPr/>
        </p:nvSpPr>
        <p:spPr bwMode="auto">
          <a:xfrm>
            <a:off x="1981200" y="2667000"/>
            <a:ext cx="2159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chemeClr val="accent2"/>
                </a:solidFill>
              </a:rPr>
              <a:t>Name:	John Smith</a:t>
            </a:r>
          </a:p>
          <a:p>
            <a:r>
              <a:rPr lang="en-GB" sz="1800" b="1">
                <a:solidFill>
                  <a:schemeClr val="accent2"/>
                </a:solidFill>
              </a:rPr>
              <a:t>Acc no:	123456</a:t>
            </a:r>
          </a:p>
          <a:p>
            <a:r>
              <a:rPr lang="en-GB" sz="1800" b="1">
                <a:solidFill>
                  <a:schemeClr val="accent2"/>
                </a:solidFill>
              </a:rPr>
              <a:t>Loan:	2500</a:t>
            </a:r>
          </a:p>
          <a:p>
            <a:r>
              <a:rPr lang="en-GB" sz="1800" b="1">
                <a:solidFill>
                  <a:schemeClr val="accent2"/>
                </a:solidFill>
              </a:rPr>
              <a:t>Term:	3 years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232468" name="Rectangle 20"/>
          <p:cNvSpPr>
            <a:spLocks noChangeArrowheads="1"/>
          </p:cNvSpPr>
          <p:nvPr/>
        </p:nvSpPr>
        <p:spPr bwMode="auto">
          <a:xfrm>
            <a:off x="1981200" y="3854450"/>
            <a:ext cx="16764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chemeClr val="accent2"/>
                </a:solidFill>
              </a:rPr>
              <a:t>Name:	AB</a:t>
            </a:r>
          </a:p>
          <a:p>
            <a:r>
              <a:rPr lang="en-GB" sz="1800" b="1">
                <a:solidFill>
                  <a:schemeClr val="accent2"/>
                </a:solidFill>
              </a:rPr>
              <a:t>Acc no:	100000</a:t>
            </a:r>
          </a:p>
          <a:p>
            <a:r>
              <a:rPr lang="en-GB" sz="1800" b="1">
                <a:solidFill>
                  <a:schemeClr val="accent2"/>
                </a:solidFill>
              </a:rPr>
              <a:t>Loan:	500</a:t>
            </a:r>
          </a:p>
          <a:p>
            <a:r>
              <a:rPr lang="en-GB" sz="1800" b="1">
                <a:solidFill>
                  <a:schemeClr val="accent2"/>
                </a:solidFill>
              </a:rPr>
              <a:t>Term:	1 year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232469" name="Rectangle 21"/>
          <p:cNvSpPr>
            <a:spLocks noChangeArrowheads="1"/>
          </p:cNvSpPr>
          <p:nvPr/>
        </p:nvSpPr>
        <p:spPr bwMode="auto">
          <a:xfrm>
            <a:off x="4724400" y="2667000"/>
            <a:ext cx="26543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chemeClr val="accent2"/>
                </a:solidFill>
              </a:rPr>
              <a:t>Term:		3 years</a:t>
            </a:r>
          </a:p>
          <a:p>
            <a:r>
              <a:rPr lang="en-GB" sz="1800" b="1">
                <a:solidFill>
                  <a:schemeClr val="accent2"/>
                </a:solidFill>
              </a:rPr>
              <a:t>Repayment:	79.86</a:t>
            </a:r>
          </a:p>
          <a:p>
            <a:r>
              <a:rPr lang="en-GB" sz="1800" b="1">
                <a:solidFill>
                  <a:schemeClr val="accent2"/>
                </a:solidFill>
              </a:rPr>
              <a:t>Interest rate:	10%</a:t>
            </a:r>
          </a:p>
          <a:p>
            <a:r>
              <a:rPr lang="en-GB" sz="1800" b="1">
                <a:solidFill>
                  <a:schemeClr val="accent2"/>
                </a:solidFill>
              </a:rPr>
              <a:t>Total paid:	2874.96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232470" name="Rectangle 22"/>
          <p:cNvSpPr>
            <a:spLocks noChangeArrowheads="1"/>
          </p:cNvSpPr>
          <p:nvPr/>
        </p:nvSpPr>
        <p:spPr bwMode="auto">
          <a:xfrm>
            <a:off x="4724400" y="3854450"/>
            <a:ext cx="25273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chemeClr val="accent2"/>
                </a:solidFill>
              </a:rPr>
              <a:t>Term:		1 year</a:t>
            </a:r>
          </a:p>
          <a:p>
            <a:r>
              <a:rPr lang="en-GB" sz="1800" b="1">
                <a:solidFill>
                  <a:schemeClr val="accent2"/>
                </a:solidFill>
              </a:rPr>
              <a:t>Repayment:	44.80</a:t>
            </a:r>
          </a:p>
          <a:p>
            <a:r>
              <a:rPr lang="en-GB" sz="1800" b="1">
                <a:solidFill>
                  <a:schemeClr val="accent2"/>
                </a:solidFill>
              </a:rPr>
              <a:t>Interest rate:	7.5%</a:t>
            </a:r>
          </a:p>
          <a:p>
            <a:r>
              <a:rPr lang="en-GB" sz="1800" b="1">
                <a:solidFill>
                  <a:schemeClr val="accent2"/>
                </a:solidFill>
              </a:rPr>
              <a:t>Total paid:	537.60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232471" name="Rectangle 23"/>
          <p:cNvSpPr>
            <a:spLocks noChangeArrowheads="1"/>
          </p:cNvSpPr>
          <p:nvPr/>
        </p:nvSpPr>
        <p:spPr bwMode="auto">
          <a:xfrm>
            <a:off x="8001000" y="2667000"/>
            <a:ext cx="7493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chemeClr val="accent2"/>
                </a:solidFill>
              </a:rPr>
              <a:t>V1, V2,</a:t>
            </a:r>
          </a:p>
          <a:p>
            <a:r>
              <a:rPr lang="en-GB" sz="1800" b="1">
                <a:solidFill>
                  <a:schemeClr val="accent2"/>
                </a:solidFill>
              </a:rPr>
              <a:t>V3, V4,</a:t>
            </a:r>
            <a:br>
              <a:rPr lang="en-GB" sz="1800" b="1">
                <a:solidFill>
                  <a:schemeClr val="accent2"/>
                </a:solidFill>
              </a:rPr>
            </a:br>
            <a:r>
              <a:rPr lang="en-GB" sz="1800" b="1">
                <a:solidFill>
                  <a:schemeClr val="accent2"/>
                </a:solidFill>
              </a:rPr>
              <a:t>V5 .....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232472" name="Rectangle 24"/>
          <p:cNvSpPr>
            <a:spLocks noChangeArrowheads="1"/>
          </p:cNvSpPr>
          <p:nvPr/>
        </p:nvSpPr>
        <p:spPr bwMode="auto">
          <a:xfrm>
            <a:off x="8001000" y="3886200"/>
            <a:ext cx="774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800" b="1">
                <a:solidFill>
                  <a:schemeClr val="accent2"/>
                </a:solidFill>
              </a:rPr>
              <a:t>B1, B3,</a:t>
            </a:r>
          </a:p>
          <a:p>
            <a:r>
              <a:rPr lang="en-GB" sz="1800" b="1">
                <a:solidFill>
                  <a:schemeClr val="accent2"/>
                </a:solidFill>
              </a:rPr>
              <a:t>B5, .....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232473" name="Line 25"/>
          <p:cNvSpPr>
            <a:spLocks noChangeShapeType="1"/>
          </p:cNvSpPr>
          <p:nvPr/>
        </p:nvSpPr>
        <p:spPr bwMode="black">
          <a:xfrm>
            <a:off x="930275" y="5029200"/>
            <a:ext cx="8158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CD25-AE18-4F12-99CE-75F115481F87}" type="slidenum">
              <a:rPr lang="en-GB"/>
              <a:pPr/>
              <a:t>22</a:t>
            </a:fld>
            <a:endParaRPr lang="en-GB"/>
          </a:p>
        </p:txBody>
      </p:sp>
      <p:sp>
        <p:nvSpPr>
          <p:cNvPr id="23347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Why do both EP and BVA?</a:t>
            </a:r>
          </a:p>
        </p:txBody>
      </p:sp>
      <p:sp>
        <p:nvSpPr>
          <p:cNvPr id="2334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400"/>
              <a:t>If you do boundaries only, you have covered all the partitions as well</a:t>
            </a:r>
          </a:p>
          <a:p>
            <a:pPr lvl="1"/>
            <a:r>
              <a:rPr lang="en-GB" sz="2400">
                <a:solidFill>
                  <a:srgbClr val="000000"/>
                </a:solidFill>
              </a:rPr>
              <a:t>technically correct and may be OK if everything works correctly!</a:t>
            </a:r>
          </a:p>
          <a:p>
            <a:pPr lvl="1"/>
            <a:r>
              <a:rPr lang="en-GB" sz="2400">
                <a:solidFill>
                  <a:srgbClr val="000000"/>
                </a:solidFill>
              </a:rPr>
              <a:t>if the test fails, is the whole partition wrong, or is a boundary in the wrong place - have to test mid-partition anyway</a:t>
            </a:r>
          </a:p>
          <a:p>
            <a:pPr lvl="1"/>
            <a:r>
              <a:rPr lang="en-GB" sz="2400">
                <a:solidFill>
                  <a:srgbClr val="000000"/>
                </a:solidFill>
              </a:rPr>
              <a:t>testing only extremes may not give confidence for typical use scenarios (especially for users)</a:t>
            </a:r>
          </a:p>
          <a:p>
            <a:pPr lvl="1"/>
            <a:r>
              <a:rPr lang="en-GB" sz="2400">
                <a:solidFill>
                  <a:srgbClr val="000000"/>
                </a:solidFill>
              </a:rPr>
              <a:t>boundaries may be harder (more costly) to set up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C941-51FB-4965-B3E5-2195E81F4957}" type="slidenum">
              <a:rPr lang="en-GB"/>
              <a:pPr/>
              <a:t>23</a:t>
            </a:fld>
            <a:endParaRPr lang="en-GB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Decision Tables</a:t>
            </a:r>
            <a:endParaRPr lang="en-GB"/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517525" y="2122488"/>
            <a:ext cx="911701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000000"/>
                </a:solidFill>
              </a:rPr>
              <a:t>Testing combinations can be a challenge, as the number</a:t>
            </a:r>
          </a:p>
          <a:p>
            <a:r>
              <a:rPr lang="en-IE">
                <a:solidFill>
                  <a:srgbClr val="000000"/>
                </a:solidFill>
              </a:rPr>
              <a:t>of combinations can be huge. Testing all of them can be </a:t>
            </a:r>
          </a:p>
          <a:p>
            <a:r>
              <a:rPr lang="en-IE">
                <a:solidFill>
                  <a:srgbClr val="000000"/>
                </a:solidFill>
              </a:rPr>
              <a:t>impractical or impossible. </a:t>
            </a:r>
          </a:p>
          <a:p>
            <a:endParaRPr lang="en-IE">
              <a:solidFill>
                <a:srgbClr val="000000"/>
              </a:solidFill>
            </a:endParaRPr>
          </a:p>
          <a:p>
            <a:r>
              <a:rPr lang="en-IE">
                <a:solidFill>
                  <a:srgbClr val="000000"/>
                </a:solidFill>
              </a:rPr>
              <a:t>Decision tables give us a systematic way of selecting</a:t>
            </a:r>
          </a:p>
          <a:p>
            <a:r>
              <a:rPr lang="en-IE">
                <a:solidFill>
                  <a:srgbClr val="000000"/>
                </a:solidFill>
              </a:rPr>
              <a:t>combinations for testing. </a:t>
            </a: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Software Testing - Dynamic Tests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F41C-6686-410E-934A-23AAF704477B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2pPr>
            <a:lvl3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3pPr>
            <a:lvl4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4pPr>
            <a:lvl5pPr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5pPr>
            <a:lvl6pPr marL="457200"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l" defTabSz="930275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IE" smtClean="0"/>
              <a:t>Testing programs</a:t>
            </a:r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6075" indent="-3460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9300" indent="-287338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2pPr>
            <a:lvl3pPr marL="1152525" indent="-230188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14488" indent="-230188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764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336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908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480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905250" indent="-231775" algn="l" defTabSz="9302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IE" smtClean="0"/>
              <a:t>A program allow a user to buy a cinema ticket for 10 euro</a:t>
            </a:r>
          </a:p>
          <a:p>
            <a:r>
              <a:rPr lang="en-IE" smtClean="0"/>
              <a:t>If the user is a student they get a 5% discount</a:t>
            </a:r>
          </a:p>
          <a:p>
            <a:r>
              <a:rPr lang="en-IE" smtClean="0"/>
              <a:t>If the user is over 60 they get a 10% discount</a:t>
            </a:r>
          </a:p>
          <a:p>
            <a:r>
              <a:rPr lang="en-IE" smtClean="0"/>
              <a:t>How would you test this program ?</a:t>
            </a:r>
          </a:p>
          <a:p>
            <a:pPr>
              <a:buFontTx/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82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D11-2AAF-45EB-AF9D-588A0DDA0924}" type="slidenum">
              <a:rPr lang="en-GB"/>
              <a:pPr/>
              <a:t>25</a:t>
            </a:fld>
            <a:endParaRPr lang="en-GB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Decision tables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20100" cy="4267200"/>
          </a:xfrm>
          <a:noFill/>
          <a:ln/>
        </p:spPr>
        <p:txBody>
          <a:bodyPr lIns="93652" tIns="46033" rIns="93652" bIns="46033"/>
          <a:lstStyle/>
          <a:p>
            <a:r>
              <a:rPr lang="en-GB"/>
              <a:t>explore combinations of inputs, situations or events, </a:t>
            </a:r>
          </a:p>
          <a:p>
            <a:r>
              <a:rPr lang="en-GB"/>
              <a:t>it is very easy to overlook specific combinations of input </a:t>
            </a:r>
          </a:p>
          <a:p>
            <a:r>
              <a:rPr lang="en-GB"/>
              <a:t>start by expressing the input conditions of interest so that they are either TRUE or FALSE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219200" y="4572000"/>
            <a:ext cx="3767138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52" tIns="46033" rIns="93652" bIns="46033"/>
          <a:lstStyle/>
          <a:p>
            <a:pPr marL="749300" lvl="1" indent="-287338" defTabSz="930275">
              <a:spcBef>
                <a:spcPct val="20000"/>
              </a:spcBef>
              <a:buFontTx/>
              <a:buChar char="–"/>
            </a:pPr>
            <a:r>
              <a:rPr lang="en-GB">
                <a:solidFill>
                  <a:srgbClr val="00CC66"/>
                </a:solidFill>
                <a:latin typeface="Times New Roman" pitchFamily="18" charset="0"/>
              </a:rPr>
              <a:t>record found</a:t>
            </a:r>
          </a:p>
          <a:p>
            <a:pPr marL="749300" lvl="1" indent="-287338" defTabSz="930275">
              <a:spcBef>
                <a:spcPct val="20000"/>
              </a:spcBef>
              <a:buFontTx/>
              <a:buChar char="–"/>
            </a:pPr>
            <a:r>
              <a:rPr lang="en-GB">
                <a:solidFill>
                  <a:srgbClr val="00CC66"/>
                </a:solidFill>
                <a:latin typeface="Times New Roman" pitchFamily="18" charset="0"/>
              </a:rPr>
              <a:t>file exists</a:t>
            </a:r>
          </a:p>
          <a:p>
            <a:pPr marL="749300" lvl="1" indent="-287338" defTabSz="930275">
              <a:spcBef>
                <a:spcPct val="20000"/>
              </a:spcBef>
              <a:buFontTx/>
              <a:buChar char="–"/>
            </a:pPr>
            <a:r>
              <a:rPr lang="en-GB">
                <a:solidFill>
                  <a:srgbClr val="00CC66"/>
                </a:solidFill>
                <a:latin typeface="Times New Roman" pitchFamily="18" charset="0"/>
              </a:rPr>
              <a:t>code valid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4876800" y="4572000"/>
            <a:ext cx="4240213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52" tIns="46033" rIns="93652" bIns="46033"/>
          <a:lstStyle/>
          <a:p>
            <a:pPr marL="749300" lvl="1" indent="-287338" defTabSz="930275">
              <a:spcBef>
                <a:spcPct val="20000"/>
              </a:spcBef>
              <a:buFontTx/>
              <a:buChar char="–"/>
            </a:pPr>
            <a:r>
              <a:rPr lang="en-GB">
                <a:solidFill>
                  <a:srgbClr val="00CC66"/>
                </a:solidFill>
                <a:latin typeface="Times New Roman" pitchFamily="18" charset="0"/>
              </a:rPr>
              <a:t>policy expired</a:t>
            </a:r>
          </a:p>
          <a:p>
            <a:pPr marL="749300" lvl="1" indent="-287338" defTabSz="930275">
              <a:spcBef>
                <a:spcPct val="20000"/>
              </a:spcBef>
              <a:buFontTx/>
              <a:buChar char="–"/>
            </a:pPr>
            <a:r>
              <a:rPr lang="en-GB">
                <a:solidFill>
                  <a:srgbClr val="00CC66"/>
                </a:solidFill>
                <a:latin typeface="Times New Roman" pitchFamily="18" charset="0"/>
              </a:rPr>
              <a:t>account in credit</a:t>
            </a:r>
          </a:p>
          <a:p>
            <a:pPr marL="749300" lvl="1" indent="-287338" defTabSz="930275">
              <a:spcBef>
                <a:spcPct val="20000"/>
              </a:spcBef>
              <a:buFontTx/>
              <a:buChar char="–"/>
            </a:pPr>
            <a:r>
              <a:rPr lang="en-GB">
                <a:solidFill>
                  <a:srgbClr val="00CC66"/>
                </a:solidFill>
                <a:latin typeface="Times New Roman" pitchFamily="18" charset="0"/>
              </a:rPr>
              <a:t>due date &gt; current date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BC-C867-4BF5-AE57-E54E3EFA6124}" type="slidenum">
              <a:rPr lang="en-GB"/>
              <a:pPr/>
              <a:t>26</a:t>
            </a:fld>
            <a:endParaRPr lang="en-GB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Example: student access 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52" tIns="46033" rIns="93652" bIns="46033"/>
          <a:lstStyle/>
          <a:p>
            <a:pPr>
              <a:buFont typeface="Monotype Sorts" pitchFamily="2" charset="2"/>
              <a:buNone/>
            </a:pPr>
            <a:r>
              <a:rPr lang="en-GB"/>
              <a:t>	A university computer system allows students an allocation of disc space depending on their projects.</a:t>
            </a:r>
          </a:p>
          <a:p>
            <a:pPr>
              <a:buFont typeface="Monotype Sorts" pitchFamily="2" charset="2"/>
              <a:buNone/>
            </a:pPr>
            <a:r>
              <a:rPr lang="en-GB"/>
              <a:t>	If they have used all their allotted space, they are only allowed restricted access, i.e. to delete files, not to create them. This is assuming they have logged on with a valid username and password.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143000" y="5638800"/>
            <a:ext cx="7604125" cy="612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66" tIns="46033" rIns="92066" bIns="46033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What are the input and output conditions?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6C2E-0DDF-40D4-8A8B-F8D4435E4864}" type="slidenum">
              <a:rPr lang="en-GB"/>
              <a:pPr/>
              <a:t>27</a:t>
            </a:fld>
            <a:endParaRPr lang="en-GB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pPr defTabSz="939800"/>
            <a:r>
              <a:rPr lang="en-GB"/>
              <a:t>List the input and output conditions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762000" y="4027488"/>
            <a:ext cx="4191000" cy="219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52" tIns="46033" rIns="93652" bIns="46033"/>
          <a:lstStyle/>
          <a:p>
            <a:pPr marL="346075" indent="-346075" defTabSz="930275">
              <a:spcBef>
                <a:spcPct val="20000"/>
              </a:spcBef>
              <a:buFontTx/>
              <a:buChar char="•"/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</a:rPr>
              <a:t>list the ‘output conditions’ under the input conditions</a:t>
            </a:r>
          </a:p>
        </p:txBody>
      </p:sp>
      <p:graphicFrame>
        <p:nvGraphicFramePr>
          <p:cNvPr id="308228" name="Object 4"/>
          <p:cNvGraphicFramePr>
            <a:graphicFrameLocks/>
          </p:cNvGraphicFramePr>
          <p:nvPr/>
        </p:nvGraphicFramePr>
        <p:xfrm>
          <a:off x="5353050" y="1797050"/>
          <a:ext cx="4005263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7" name="Document" r:id="rId4" imgW="4008240" imgH="4076640" progId="Word.Document.8">
                  <p:embed/>
                </p:oleObj>
              </mc:Choice>
              <mc:Fallback>
                <p:oleObj name="Document" r:id="rId4" imgW="4008240" imgH="407664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353050" y="1797050"/>
                        <a:ext cx="4005263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229" name="Group 5"/>
          <p:cNvGrpSpPr>
            <a:grpSpLocks/>
          </p:cNvGrpSpPr>
          <p:nvPr/>
        </p:nvGrpSpPr>
        <p:grpSpPr bwMode="auto">
          <a:xfrm>
            <a:off x="5232400" y="1905000"/>
            <a:ext cx="3905250" cy="3765550"/>
            <a:chOff x="3296" y="1200"/>
            <a:chExt cx="2460" cy="2372"/>
          </a:xfrm>
        </p:grpSpPr>
        <p:sp>
          <p:nvSpPr>
            <p:cNvPr id="308230" name="Line 6"/>
            <p:cNvSpPr>
              <a:spLocks noChangeShapeType="1"/>
            </p:cNvSpPr>
            <p:nvPr/>
          </p:nvSpPr>
          <p:spPr bwMode="auto">
            <a:xfrm>
              <a:off x="3296" y="1200"/>
              <a:ext cx="24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31" name="Line 7"/>
            <p:cNvSpPr>
              <a:spLocks noChangeShapeType="1"/>
            </p:cNvSpPr>
            <p:nvPr/>
          </p:nvSpPr>
          <p:spPr bwMode="auto">
            <a:xfrm>
              <a:off x="3296" y="1537"/>
              <a:ext cx="24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32" name="Line 8"/>
            <p:cNvSpPr>
              <a:spLocks noChangeShapeType="1"/>
            </p:cNvSpPr>
            <p:nvPr/>
          </p:nvSpPr>
          <p:spPr bwMode="auto">
            <a:xfrm>
              <a:off x="3296" y="1889"/>
              <a:ext cx="24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33" name="Line 9"/>
            <p:cNvSpPr>
              <a:spLocks noChangeShapeType="1"/>
            </p:cNvSpPr>
            <p:nvPr/>
          </p:nvSpPr>
          <p:spPr bwMode="auto">
            <a:xfrm>
              <a:off x="3296" y="2228"/>
              <a:ext cx="24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34" name="Line 10"/>
            <p:cNvSpPr>
              <a:spLocks noChangeShapeType="1"/>
            </p:cNvSpPr>
            <p:nvPr/>
          </p:nvSpPr>
          <p:spPr bwMode="auto">
            <a:xfrm>
              <a:off x="3296" y="2552"/>
              <a:ext cx="24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35" name="Line 11"/>
            <p:cNvSpPr>
              <a:spLocks noChangeShapeType="1"/>
            </p:cNvSpPr>
            <p:nvPr/>
          </p:nvSpPr>
          <p:spPr bwMode="auto">
            <a:xfrm>
              <a:off x="3296" y="2890"/>
              <a:ext cx="24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36" name="Line 12"/>
            <p:cNvSpPr>
              <a:spLocks noChangeShapeType="1"/>
            </p:cNvSpPr>
            <p:nvPr/>
          </p:nvSpPr>
          <p:spPr bwMode="auto">
            <a:xfrm>
              <a:off x="3296" y="3228"/>
              <a:ext cx="24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37" name="Line 13"/>
            <p:cNvSpPr>
              <a:spLocks noChangeShapeType="1"/>
            </p:cNvSpPr>
            <p:nvPr/>
          </p:nvSpPr>
          <p:spPr bwMode="auto">
            <a:xfrm>
              <a:off x="3296" y="3567"/>
              <a:ext cx="24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38" name="Line 14"/>
            <p:cNvSpPr>
              <a:spLocks noChangeShapeType="1"/>
            </p:cNvSpPr>
            <p:nvPr/>
          </p:nvSpPr>
          <p:spPr bwMode="auto">
            <a:xfrm flipV="1">
              <a:off x="3296" y="1200"/>
              <a:ext cx="0" cy="23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39" name="Line 15"/>
            <p:cNvSpPr>
              <a:spLocks noChangeShapeType="1"/>
            </p:cNvSpPr>
            <p:nvPr/>
          </p:nvSpPr>
          <p:spPr bwMode="auto">
            <a:xfrm>
              <a:off x="5297" y="1540"/>
              <a:ext cx="0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8240" name="Line 16"/>
            <p:cNvSpPr>
              <a:spLocks noChangeShapeType="1"/>
            </p:cNvSpPr>
            <p:nvPr/>
          </p:nvSpPr>
          <p:spPr bwMode="auto">
            <a:xfrm>
              <a:off x="5297" y="2898"/>
              <a:ext cx="0" cy="6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308241" name="Rectangle 17"/>
          <p:cNvSpPr>
            <a:spLocks noChangeArrowheads="1"/>
          </p:cNvSpPr>
          <p:nvPr/>
        </p:nvSpPr>
        <p:spPr bwMode="auto">
          <a:xfrm>
            <a:off x="712788" y="1746250"/>
            <a:ext cx="4240212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52" tIns="46033" rIns="93652" bIns="46033"/>
          <a:lstStyle/>
          <a:p>
            <a:pPr marL="346075" indent="-346075" defTabSz="930275">
              <a:spcBef>
                <a:spcPct val="20000"/>
              </a:spcBef>
              <a:buFontTx/>
              <a:buChar char="•"/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</a:rPr>
              <a:t>list the ‘input conditions’ in the first column of the table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8F-EC9F-4447-918C-5B96AE2DE2B3}" type="slidenum">
              <a:rPr lang="en-GB"/>
              <a:pPr/>
              <a:t>28</a:t>
            </a:fld>
            <a:endParaRPr lang="en-GB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Determine input combinations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420100" cy="4267200"/>
          </a:xfrm>
          <a:noFill/>
          <a:ln/>
        </p:spPr>
        <p:txBody>
          <a:bodyPr lIns="93652" tIns="46033" rIns="93652" bIns="46033"/>
          <a:lstStyle/>
          <a:p>
            <a:r>
              <a:rPr lang="en-GB"/>
              <a:t>add columns to the table for each unique combination of input conditions.</a:t>
            </a:r>
          </a:p>
          <a:p>
            <a:r>
              <a:rPr lang="en-GB"/>
              <a:t>each entry in the table may be either ‘T’ for true, ‘F’ for false.</a:t>
            </a:r>
          </a:p>
        </p:txBody>
      </p:sp>
      <p:graphicFrame>
        <p:nvGraphicFramePr>
          <p:cNvPr id="309252" name="Object 4"/>
          <p:cNvGraphicFramePr>
            <a:graphicFrameLocks/>
          </p:cNvGraphicFramePr>
          <p:nvPr/>
        </p:nvGraphicFramePr>
        <p:xfrm>
          <a:off x="709613" y="3929063"/>
          <a:ext cx="8488362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3" name="Document" r:id="rId4" imgW="8422560" imgH="2397600" progId="Word.Document.8">
                  <p:embed/>
                </p:oleObj>
              </mc:Choice>
              <mc:Fallback>
                <p:oleObj name="Document" r:id="rId4" imgW="8422560" imgH="2397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09613" y="3929063"/>
                        <a:ext cx="8488362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3" name="Line 5"/>
          <p:cNvSpPr>
            <a:spLocks noChangeShapeType="1"/>
          </p:cNvSpPr>
          <p:nvPr/>
        </p:nvSpPr>
        <p:spPr bwMode="auto">
          <a:xfrm>
            <a:off x="736600" y="3871913"/>
            <a:ext cx="8194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736600" y="4452938"/>
            <a:ext cx="8194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>
            <a:off x="736600" y="5056188"/>
            <a:ext cx="819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736600" y="5637213"/>
            <a:ext cx="819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57" name="Line 9"/>
          <p:cNvSpPr>
            <a:spLocks noChangeShapeType="1"/>
          </p:cNvSpPr>
          <p:nvPr/>
        </p:nvSpPr>
        <p:spPr bwMode="auto">
          <a:xfrm>
            <a:off x="736600" y="6196013"/>
            <a:ext cx="8272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58" name="Line 10"/>
          <p:cNvSpPr>
            <a:spLocks noChangeShapeType="1"/>
          </p:cNvSpPr>
          <p:nvPr/>
        </p:nvSpPr>
        <p:spPr bwMode="auto">
          <a:xfrm flipV="1">
            <a:off x="8951913" y="3871913"/>
            <a:ext cx="0" cy="2324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V="1">
            <a:off x="736600" y="3871913"/>
            <a:ext cx="0" cy="2324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60" name="Line 12"/>
          <p:cNvSpPr>
            <a:spLocks noChangeShapeType="1"/>
          </p:cNvSpPr>
          <p:nvPr/>
        </p:nvSpPr>
        <p:spPr bwMode="auto">
          <a:xfrm>
            <a:off x="3789363" y="4457700"/>
            <a:ext cx="0" cy="1744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4443413" y="4457700"/>
            <a:ext cx="0" cy="17446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62" name="Line 14"/>
          <p:cNvSpPr>
            <a:spLocks noChangeShapeType="1"/>
          </p:cNvSpPr>
          <p:nvPr/>
        </p:nvSpPr>
        <p:spPr bwMode="auto">
          <a:xfrm>
            <a:off x="5110163" y="4457700"/>
            <a:ext cx="0" cy="17446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63" name="Line 15"/>
          <p:cNvSpPr>
            <a:spLocks noChangeShapeType="1"/>
          </p:cNvSpPr>
          <p:nvPr/>
        </p:nvSpPr>
        <p:spPr bwMode="auto">
          <a:xfrm>
            <a:off x="5764213" y="4457700"/>
            <a:ext cx="0" cy="17446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64" name="Line 16"/>
          <p:cNvSpPr>
            <a:spLocks noChangeShapeType="1"/>
          </p:cNvSpPr>
          <p:nvPr/>
        </p:nvSpPr>
        <p:spPr bwMode="auto">
          <a:xfrm>
            <a:off x="7058025" y="4457700"/>
            <a:ext cx="0" cy="17446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>
            <a:off x="7724775" y="4457700"/>
            <a:ext cx="0" cy="17446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>
            <a:off x="8377238" y="4457700"/>
            <a:ext cx="0" cy="17446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>
            <a:off x="6365875" y="4457700"/>
            <a:ext cx="0" cy="17446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1ED9-5AFA-4888-9FBC-4C97C74EB910}" type="slidenum">
              <a:rPr lang="en-GB"/>
              <a:pPr/>
              <a:t>29</a:t>
            </a:fld>
            <a:endParaRPr lang="en-GB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Rationalise input combinations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some combinations may be impossible or not of interest</a:t>
            </a:r>
          </a:p>
          <a:p>
            <a:r>
              <a:rPr lang="en-GB"/>
              <a:t>some combinations may be ‘equivalent’</a:t>
            </a:r>
          </a:p>
          <a:p>
            <a:r>
              <a:rPr lang="en-GB"/>
              <a:t>use a hyphen to denote “don’t care”</a:t>
            </a:r>
          </a:p>
        </p:txBody>
      </p:sp>
      <p:graphicFrame>
        <p:nvGraphicFramePr>
          <p:cNvPr id="310276" name="Object 4"/>
          <p:cNvGraphicFramePr>
            <a:graphicFrameLocks/>
          </p:cNvGraphicFramePr>
          <p:nvPr/>
        </p:nvGraphicFramePr>
        <p:xfrm>
          <a:off x="2093913" y="4252913"/>
          <a:ext cx="5719762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4" name="Document" r:id="rId4" imgW="5679360" imgH="2397600" progId="Word.Document.8">
                  <p:embed/>
                </p:oleObj>
              </mc:Choice>
              <mc:Fallback>
                <p:oleObj name="Document" r:id="rId4" imgW="5679360" imgH="2397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093913" y="4252913"/>
                        <a:ext cx="5719762" cy="243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77" name="Group 5"/>
          <p:cNvGrpSpPr>
            <a:grpSpLocks/>
          </p:cNvGrpSpPr>
          <p:nvPr/>
        </p:nvGrpSpPr>
        <p:grpSpPr bwMode="auto">
          <a:xfrm>
            <a:off x="2114550" y="4195763"/>
            <a:ext cx="5676900" cy="2330450"/>
            <a:chOff x="1332" y="2643"/>
            <a:chExt cx="3576" cy="1468"/>
          </a:xfrm>
        </p:grpSpPr>
        <p:sp>
          <p:nvSpPr>
            <p:cNvPr id="310278" name="Line 6"/>
            <p:cNvSpPr>
              <a:spLocks noChangeShapeType="1"/>
            </p:cNvSpPr>
            <p:nvPr/>
          </p:nvSpPr>
          <p:spPr bwMode="auto">
            <a:xfrm>
              <a:off x="1332" y="2643"/>
              <a:ext cx="3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79" name="Line 7"/>
            <p:cNvSpPr>
              <a:spLocks noChangeShapeType="1"/>
            </p:cNvSpPr>
            <p:nvPr/>
          </p:nvSpPr>
          <p:spPr bwMode="auto">
            <a:xfrm>
              <a:off x="1332" y="3009"/>
              <a:ext cx="3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80" name="Line 8"/>
            <p:cNvSpPr>
              <a:spLocks noChangeShapeType="1"/>
            </p:cNvSpPr>
            <p:nvPr/>
          </p:nvSpPr>
          <p:spPr bwMode="auto">
            <a:xfrm>
              <a:off x="1332" y="3390"/>
              <a:ext cx="3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81" name="Line 9"/>
            <p:cNvSpPr>
              <a:spLocks noChangeShapeType="1"/>
            </p:cNvSpPr>
            <p:nvPr/>
          </p:nvSpPr>
          <p:spPr bwMode="auto">
            <a:xfrm>
              <a:off x="1332" y="3756"/>
              <a:ext cx="3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82" name="Line 10"/>
            <p:cNvSpPr>
              <a:spLocks noChangeShapeType="1"/>
            </p:cNvSpPr>
            <p:nvPr/>
          </p:nvSpPr>
          <p:spPr bwMode="auto">
            <a:xfrm>
              <a:off x="1332" y="4107"/>
              <a:ext cx="3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83" name="Line 11"/>
            <p:cNvSpPr>
              <a:spLocks noChangeShapeType="1"/>
            </p:cNvSpPr>
            <p:nvPr/>
          </p:nvSpPr>
          <p:spPr bwMode="auto">
            <a:xfrm flipV="1">
              <a:off x="4908" y="2643"/>
              <a:ext cx="0" cy="1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84" name="Line 12"/>
            <p:cNvSpPr>
              <a:spLocks noChangeShapeType="1"/>
            </p:cNvSpPr>
            <p:nvPr/>
          </p:nvSpPr>
          <p:spPr bwMode="auto">
            <a:xfrm flipV="1">
              <a:off x="1332" y="2643"/>
              <a:ext cx="0" cy="1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85" name="Line 13"/>
            <p:cNvSpPr>
              <a:spLocks noChangeShapeType="1"/>
            </p:cNvSpPr>
            <p:nvPr/>
          </p:nvSpPr>
          <p:spPr bwMode="auto">
            <a:xfrm>
              <a:off x="3255" y="3012"/>
              <a:ext cx="0" cy="1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86" name="Line 14"/>
            <p:cNvSpPr>
              <a:spLocks noChangeShapeType="1"/>
            </p:cNvSpPr>
            <p:nvPr/>
          </p:nvSpPr>
          <p:spPr bwMode="auto">
            <a:xfrm>
              <a:off x="3667" y="3012"/>
              <a:ext cx="0" cy="1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87" name="Line 15"/>
            <p:cNvSpPr>
              <a:spLocks noChangeShapeType="1"/>
            </p:cNvSpPr>
            <p:nvPr/>
          </p:nvSpPr>
          <p:spPr bwMode="auto">
            <a:xfrm>
              <a:off x="4087" y="3012"/>
              <a:ext cx="0" cy="1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0288" name="Line 16"/>
            <p:cNvSpPr>
              <a:spLocks noChangeShapeType="1"/>
            </p:cNvSpPr>
            <p:nvPr/>
          </p:nvSpPr>
          <p:spPr bwMode="auto">
            <a:xfrm>
              <a:off x="4498" y="3012"/>
              <a:ext cx="0" cy="1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E79C-9B14-4DC1-9394-CA66C46867AE}" type="slidenum">
              <a:rPr lang="en-GB"/>
              <a:pPr/>
              <a:t>3</a:t>
            </a:fld>
            <a:endParaRPr lang="en-GB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What is a testing technique?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20100" cy="4267200"/>
          </a:xfrm>
          <a:noFill/>
          <a:ln/>
        </p:spPr>
        <p:txBody>
          <a:bodyPr/>
          <a:lstStyle/>
          <a:p>
            <a:r>
              <a:rPr lang="en-GB"/>
              <a:t>a procedure for selecting or designing tests</a:t>
            </a:r>
          </a:p>
          <a:p>
            <a:r>
              <a:rPr lang="en-GB"/>
              <a:t>based on a structural or functional model of the software</a:t>
            </a:r>
          </a:p>
          <a:p>
            <a:r>
              <a:rPr lang="en-GB"/>
              <a:t>successful at finding faults</a:t>
            </a:r>
          </a:p>
          <a:p>
            <a:r>
              <a:rPr lang="en-GB"/>
              <a:t>'best' practice</a:t>
            </a:r>
          </a:p>
          <a:p>
            <a:r>
              <a:rPr lang="en-GB"/>
              <a:t>a way of deriving good test cases</a:t>
            </a:r>
          </a:p>
          <a:p>
            <a:r>
              <a:rPr lang="en-GB"/>
              <a:t>a way of objectively measuring a test effort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90600" y="5410200"/>
            <a:ext cx="7886700" cy="528638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Testing should be rigorous, thorough and systematic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8D52-2854-46C1-BF62-7DAFA92C5888}" type="slidenum">
              <a:rPr lang="en-GB"/>
              <a:pPr/>
              <a:t>30</a:t>
            </a:fld>
            <a:endParaRPr lang="en-GB"/>
          </a:p>
        </p:txBody>
      </p:sp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Complete the table</a:t>
            </a:r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0" y="1474788"/>
            <a:ext cx="8420100" cy="4267200"/>
          </a:xfrm>
          <a:noFill/>
          <a:ln/>
        </p:spPr>
        <p:txBody>
          <a:bodyPr lIns="93652" tIns="46033" rIns="93652" bIns="46033"/>
          <a:lstStyle/>
          <a:p>
            <a:r>
              <a:rPr lang="en-GB"/>
              <a:t>determine the expected output conditions for each combination of input conditions</a:t>
            </a:r>
          </a:p>
        </p:txBody>
      </p:sp>
      <p:graphicFrame>
        <p:nvGraphicFramePr>
          <p:cNvPr id="311300" name="Object 1028"/>
          <p:cNvGraphicFramePr>
            <a:graphicFrameLocks/>
          </p:cNvGraphicFramePr>
          <p:nvPr/>
        </p:nvGraphicFramePr>
        <p:xfrm>
          <a:off x="1066800" y="2514600"/>
          <a:ext cx="5864225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7" name="Document" r:id="rId4" imgW="5821560" imgH="4074120" progId="Word.Document.8">
                  <p:embed/>
                </p:oleObj>
              </mc:Choice>
              <mc:Fallback>
                <p:oleObj name="Document" r:id="rId4" imgW="5821560" imgH="4074120" progId="Word.Document.8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066800" y="2514600"/>
                        <a:ext cx="5864225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1" name="AutoShape 1029"/>
          <p:cNvSpPr>
            <a:spLocks noChangeArrowheads="1"/>
          </p:cNvSpPr>
          <p:nvPr/>
        </p:nvSpPr>
        <p:spPr bwMode="auto">
          <a:xfrm>
            <a:off x="7439025" y="5589588"/>
            <a:ext cx="1187450" cy="652462"/>
          </a:xfrm>
          <a:prstGeom prst="leftArrow">
            <a:avLst>
              <a:gd name="adj1" fmla="val 75009"/>
              <a:gd name="adj2" fmla="val 90989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311302" name="Oval 1030"/>
          <p:cNvSpPr>
            <a:spLocks noChangeArrowheads="1"/>
          </p:cNvSpPr>
          <p:nvPr/>
        </p:nvSpPr>
        <p:spPr bwMode="auto">
          <a:xfrm>
            <a:off x="3643313" y="5037138"/>
            <a:ext cx="3738562" cy="1671637"/>
          </a:xfrm>
          <a:prstGeom prst="ellipse">
            <a:avLst/>
          </a:prstGeom>
          <a:noFill/>
          <a:ln w="1016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311303" name="Group 1031"/>
          <p:cNvGrpSpPr>
            <a:grpSpLocks/>
          </p:cNvGrpSpPr>
          <p:nvPr/>
        </p:nvGrpSpPr>
        <p:grpSpPr bwMode="auto">
          <a:xfrm>
            <a:off x="930275" y="2549525"/>
            <a:ext cx="5907088" cy="3884613"/>
            <a:chOff x="586" y="1606"/>
            <a:chExt cx="3721" cy="2447"/>
          </a:xfrm>
        </p:grpSpPr>
        <p:sp>
          <p:nvSpPr>
            <p:cNvPr id="311304" name="Line 1032"/>
            <p:cNvSpPr>
              <a:spLocks noChangeShapeType="1"/>
            </p:cNvSpPr>
            <p:nvPr/>
          </p:nvSpPr>
          <p:spPr bwMode="auto">
            <a:xfrm>
              <a:off x="586" y="1606"/>
              <a:ext cx="3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05" name="Line 1033"/>
            <p:cNvSpPr>
              <a:spLocks noChangeShapeType="1"/>
            </p:cNvSpPr>
            <p:nvPr/>
          </p:nvSpPr>
          <p:spPr bwMode="auto">
            <a:xfrm>
              <a:off x="586" y="1956"/>
              <a:ext cx="3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06" name="Line 1034"/>
            <p:cNvSpPr>
              <a:spLocks noChangeShapeType="1"/>
            </p:cNvSpPr>
            <p:nvPr/>
          </p:nvSpPr>
          <p:spPr bwMode="auto">
            <a:xfrm>
              <a:off x="586" y="2318"/>
              <a:ext cx="3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07" name="Line 1035"/>
            <p:cNvSpPr>
              <a:spLocks noChangeShapeType="1"/>
            </p:cNvSpPr>
            <p:nvPr/>
          </p:nvSpPr>
          <p:spPr bwMode="auto">
            <a:xfrm>
              <a:off x="586" y="2666"/>
              <a:ext cx="3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08" name="Line 1036"/>
            <p:cNvSpPr>
              <a:spLocks noChangeShapeType="1"/>
            </p:cNvSpPr>
            <p:nvPr/>
          </p:nvSpPr>
          <p:spPr bwMode="auto">
            <a:xfrm>
              <a:off x="586" y="3001"/>
              <a:ext cx="3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09" name="Line 1037"/>
            <p:cNvSpPr>
              <a:spLocks noChangeShapeType="1"/>
            </p:cNvSpPr>
            <p:nvPr/>
          </p:nvSpPr>
          <p:spPr bwMode="auto">
            <a:xfrm>
              <a:off x="586" y="3349"/>
              <a:ext cx="3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0" name="Line 1038"/>
            <p:cNvSpPr>
              <a:spLocks noChangeShapeType="1"/>
            </p:cNvSpPr>
            <p:nvPr/>
          </p:nvSpPr>
          <p:spPr bwMode="auto">
            <a:xfrm>
              <a:off x="586" y="3697"/>
              <a:ext cx="37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1" name="Line 1039"/>
            <p:cNvSpPr>
              <a:spLocks noChangeShapeType="1"/>
            </p:cNvSpPr>
            <p:nvPr/>
          </p:nvSpPr>
          <p:spPr bwMode="auto">
            <a:xfrm>
              <a:off x="586" y="4046"/>
              <a:ext cx="3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2" name="Line 1040"/>
            <p:cNvSpPr>
              <a:spLocks noChangeShapeType="1"/>
            </p:cNvSpPr>
            <p:nvPr/>
          </p:nvSpPr>
          <p:spPr bwMode="auto">
            <a:xfrm flipV="1">
              <a:off x="4307" y="1606"/>
              <a:ext cx="0" cy="2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3" name="Line 1041"/>
            <p:cNvSpPr>
              <a:spLocks noChangeShapeType="1"/>
            </p:cNvSpPr>
            <p:nvPr/>
          </p:nvSpPr>
          <p:spPr bwMode="auto">
            <a:xfrm flipV="1">
              <a:off x="586" y="1606"/>
              <a:ext cx="0" cy="2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4" name="Line 1042"/>
            <p:cNvSpPr>
              <a:spLocks noChangeShapeType="1"/>
            </p:cNvSpPr>
            <p:nvPr/>
          </p:nvSpPr>
          <p:spPr bwMode="auto">
            <a:xfrm>
              <a:off x="2586" y="1959"/>
              <a:ext cx="0" cy="10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5" name="Line 1043"/>
            <p:cNvSpPr>
              <a:spLocks noChangeShapeType="1"/>
            </p:cNvSpPr>
            <p:nvPr/>
          </p:nvSpPr>
          <p:spPr bwMode="auto">
            <a:xfrm>
              <a:off x="2586" y="3356"/>
              <a:ext cx="0" cy="6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6" name="Line 1044"/>
            <p:cNvSpPr>
              <a:spLocks noChangeShapeType="1"/>
            </p:cNvSpPr>
            <p:nvPr/>
          </p:nvSpPr>
          <p:spPr bwMode="auto">
            <a:xfrm>
              <a:off x="3015" y="1959"/>
              <a:ext cx="0" cy="10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7" name="Line 1045"/>
            <p:cNvSpPr>
              <a:spLocks noChangeShapeType="1"/>
            </p:cNvSpPr>
            <p:nvPr/>
          </p:nvSpPr>
          <p:spPr bwMode="auto">
            <a:xfrm>
              <a:off x="3452" y="1959"/>
              <a:ext cx="0" cy="10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8" name="Line 1046"/>
            <p:cNvSpPr>
              <a:spLocks noChangeShapeType="1"/>
            </p:cNvSpPr>
            <p:nvPr/>
          </p:nvSpPr>
          <p:spPr bwMode="auto">
            <a:xfrm>
              <a:off x="3880" y="1959"/>
              <a:ext cx="0" cy="10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19" name="Line 1047"/>
            <p:cNvSpPr>
              <a:spLocks noChangeShapeType="1"/>
            </p:cNvSpPr>
            <p:nvPr/>
          </p:nvSpPr>
          <p:spPr bwMode="auto">
            <a:xfrm>
              <a:off x="3015" y="3356"/>
              <a:ext cx="0" cy="6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20" name="Line 1048"/>
            <p:cNvSpPr>
              <a:spLocks noChangeShapeType="1"/>
            </p:cNvSpPr>
            <p:nvPr/>
          </p:nvSpPr>
          <p:spPr bwMode="auto">
            <a:xfrm>
              <a:off x="3452" y="3356"/>
              <a:ext cx="0" cy="6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1321" name="Line 1049"/>
            <p:cNvSpPr>
              <a:spLocks noChangeShapeType="1"/>
            </p:cNvSpPr>
            <p:nvPr/>
          </p:nvSpPr>
          <p:spPr bwMode="auto">
            <a:xfrm>
              <a:off x="3880" y="3356"/>
              <a:ext cx="0" cy="6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AE85-97C7-4044-95CB-C99E80EA9D8D}" type="slidenum">
              <a:rPr lang="en-GB"/>
              <a:pPr/>
              <a:t>31</a:t>
            </a:fld>
            <a:endParaRPr lang="en-GB"/>
          </a:p>
        </p:txBody>
      </p:sp>
      <p:sp>
        <p:nvSpPr>
          <p:cNvPr id="31232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Determine test case groups</a:t>
            </a:r>
          </a:p>
        </p:txBody>
      </p:sp>
      <p:sp>
        <p:nvSpPr>
          <p:cNvPr id="312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0" y="1228725"/>
            <a:ext cx="8420100" cy="4267200"/>
          </a:xfrm>
          <a:noFill/>
          <a:ln/>
        </p:spPr>
        <p:txBody>
          <a:bodyPr lIns="93652" tIns="46033" rIns="93652" bIns="46033"/>
          <a:lstStyle/>
          <a:p>
            <a:r>
              <a:rPr lang="en-GB"/>
              <a:t>each column is at least one test case</a:t>
            </a:r>
          </a:p>
        </p:txBody>
      </p:sp>
      <p:graphicFrame>
        <p:nvGraphicFramePr>
          <p:cNvPr id="312324" name="Object 1028"/>
          <p:cNvGraphicFramePr>
            <a:graphicFrameLocks/>
          </p:cNvGraphicFramePr>
          <p:nvPr/>
        </p:nvGraphicFramePr>
        <p:xfrm>
          <a:off x="915988" y="1981200"/>
          <a:ext cx="5938837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50" name="Document" r:id="rId4" imgW="5895360" imgH="4632840" progId="Word.Document.8">
                  <p:embed/>
                </p:oleObj>
              </mc:Choice>
              <mc:Fallback>
                <p:oleObj name="Document" r:id="rId4" imgW="5895360" imgH="4632840" progId="Word.Document.8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15988" y="1981200"/>
                        <a:ext cx="5938837" cy="470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5" name="AutoShape 1029"/>
          <p:cNvSpPr>
            <a:spLocks noChangeArrowheads="1"/>
          </p:cNvSpPr>
          <p:nvPr/>
        </p:nvSpPr>
        <p:spPr bwMode="auto">
          <a:xfrm>
            <a:off x="6824663" y="5908675"/>
            <a:ext cx="1185862" cy="654050"/>
          </a:xfrm>
          <a:prstGeom prst="leftArrow">
            <a:avLst>
              <a:gd name="adj1" fmla="val 75009"/>
              <a:gd name="adj2" fmla="val 90647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26" name="Line 1030"/>
          <p:cNvSpPr>
            <a:spLocks noChangeShapeType="1"/>
          </p:cNvSpPr>
          <p:nvPr/>
        </p:nvSpPr>
        <p:spPr bwMode="auto">
          <a:xfrm>
            <a:off x="776288" y="1990725"/>
            <a:ext cx="588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27" name="Line 1031"/>
          <p:cNvSpPr>
            <a:spLocks noChangeShapeType="1"/>
          </p:cNvSpPr>
          <p:nvPr/>
        </p:nvSpPr>
        <p:spPr bwMode="auto">
          <a:xfrm>
            <a:off x="776288" y="2544763"/>
            <a:ext cx="588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28" name="Line 1032"/>
          <p:cNvSpPr>
            <a:spLocks noChangeShapeType="1"/>
          </p:cNvSpPr>
          <p:nvPr/>
        </p:nvSpPr>
        <p:spPr bwMode="auto">
          <a:xfrm>
            <a:off x="776288" y="3121025"/>
            <a:ext cx="5883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29" name="Line 1033"/>
          <p:cNvSpPr>
            <a:spLocks noChangeShapeType="1"/>
          </p:cNvSpPr>
          <p:nvPr/>
        </p:nvSpPr>
        <p:spPr bwMode="auto">
          <a:xfrm>
            <a:off x="776288" y="3673475"/>
            <a:ext cx="5883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0" name="Line 1034"/>
          <p:cNvSpPr>
            <a:spLocks noChangeShapeType="1"/>
          </p:cNvSpPr>
          <p:nvPr/>
        </p:nvSpPr>
        <p:spPr bwMode="auto">
          <a:xfrm>
            <a:off x="776288" y="4205288"/>
            <a:ext cx="588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1" name="Line 1035"/>
          <p:cNvSpPr>
            <a:spLocks noChangeShapeType="1"/>
          </p:cNvSpPr>
          <p:nvPr/>
        </p:nvSpPr>
        <p:spPr bwMode="auto">
          <a:xfrm>
            <a:off x="776288" y="4757738"/>
            <a:ext cx="588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2" name="Line 1036"/>
          <p:cNvSpPr>
            <a:spLocks noChangeShapeType="1"/>
          </p:cNvSpPr>
          <p:nvPr/>
        </p:nvSpPr>
        <p:spPr bwMode="auto">
          <a:xfrm>
            <a:off x="776288" y="5310188"/>
            <a:ext cx="5883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3" name="Line 1037"/>
          <p:cNvSpPr>
            <a:spLocks noChangeShapeType="1"/>
          </p:cNvSpPr>
          <p:nvPr/>
        </p:nvSpPr>
        <p:spPr bwMode="auto">
          <a:xfrm>
            <a:off x="776288" y="5864225"/>
            <a:ext cx="5883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4" name="Line 1038"/>
          <p:cNvSpPr>
            <a:spLocks noChangeShapeType="1"/>
          </p:cNvSpPr>
          <p:nvPr/>
        </p:nvSpPr>
        <p:spPr bwMode="auto">
          <a:xfrm flipV="1">
            <a:off x="6683375" y="1990725"/>
            <a:ext cx="0" cy="4524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5" name="Line 1039"/>
          <p:cNvSpPr>
            <a:spLocks noChangeShapeType="1"/>
          </p:cNvSpPr>
          <p:nvPr/>
        </p:nvSpPr>
        <p:spPr bwMode="auto">
          <a:xfrm flipV="1">
            <a:off x="776288" y="1990725"/>
            <a:ext cx="0" cy="4503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6" name="Line 1040"/>
          <p:cNvSpPr>
            <a:spLocks noChangeShapeType="1"/>
          </p:cNvSpPr>
          <p:nvPr/>
        </p:nvSpPr>
        <p:spPr bwMode="auto">
          <a:xfrm>
            <a:off x="3951288" y="2549525"/>
            <a:ext cx="0" cy="166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7" name="Line 1041"/>
          <p:cNvSpPr>
            <a:spLocks noChangeShapeType="1"/>
          </p:cNvSpPr>
          <p:nvPr/>
        </p:nvSpPr>
        <p:spPr bwMode="auto">
          <a:xfrm>
            <a:off x="3951288" y="4768850"/>
            <a:ext cx="0" cy="173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8" name="Line 1042"/>
          <p:cNvSpPr>
            <a:spLocks noChangeShapeType="1"/>
          </p:cNvSpPr>
          <p:nvPr/>
        </p:nvSpPr>
        <p:spPr bwMode="auto">
          <a:xfrm>
            <a:off x="4632325" y="2549525"/>
            <a:ext cx="0" cy="16621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39" name="Line 1043"/>
          <p:cNvSpPr>
            <a:spLocks noChangeShapeType="1"/>
          </p:cNvSpPr>
          <p:nvPr/>
        </p:nvSpPr>
        <p:spPr bwMode="auto">
          <a:xfrm>
            <a:off x="5326063" y="2549525"/>
            <a:ext cx="0" cy="16621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40" name="Line 1044"/>
          <p:cNvSpPr>
            <a:spLocks noChangeShapeType="1"/>
          </p:cNvSpPr>
          <p:nvPr/>
        </p:nvSpPr>
        <p:spPr bwMode="auto">
          <a:xfrm>
            <a:off x="6005513" y="2549525"/>
            <a:ext cx="0" cy="16621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41" name="Line 1045"/>
          <p:cNvSpPr>
            <a:spLocks noChangeShapeType="1"/>
          </p:cNvSpPr>
          <p:nvPr/>
        </p:nvSpPr>
        <p:spPr bwMode="auto">
          <a:xfrm>
            <a:off x="4632325" y="4768850"/>
            <a:ext cx="0" cy="17256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42" name="Line 1046"/>
          <p:cNvSpPr>
            <a:spLocks noChangeShapeType="1"/>
          </p:cNvSpPr>
          <p:nvPr/>
        </p:nvSpPr>
        <p:spPr bwMode="auto">
          <a:xfrm>
            <a:off x="5326063" y="4768850"/>
            <a:ext cx="0" cy="17256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43" name="Line 1047"/>
          <p:cNvSpPr>
            <a:spLocks noChangeShapeType="1"/>
          </p:cNvSpPr>
          <p:nvPr/>
        </p:nvSpPr>
        <p:spPr bwMode="auto">
          <a:xfrm>
            <a:off x="6005513" y="4768850"/>
            <a:ext cx="0" cy="17256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2344" name="Line 1048"/>
          <p:cNvSpPr>
            <a:spLocks noChangeShapeType="1"/>
          </p:cNvSpPr>
          <p:nvPr/>
        </p:nvSpPr>
        <p:spPr bwMode="auto">
          <a:xfrm>
            <a:off x="771525" y="6503988"/>
            <a:ext cx="5911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4D79-B967-4FE8-8B95-7BD8B711A3EA}" type="slidenum">
              <a:rPr lang="en-GB"/>
              <a:pPr/>
              <a:t>32</a:t>
            </a:fld>
            <a:endParaRPr lang="en-GB"/>
          </a:p>
        </p:txBody>
      </p:sp>
      <p:sp>
        <p:nvSpPr>
          <p:cNvPr id="313346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Design test cases</a:t>
            </a:r>
          </a:p>
        </p:txBody>
      </p:sp>
      <p:sp>
        <p:nvSpPr>
          <p:cNvPr id="3133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42950" y="1474788"/>
            <a:ext cx="8420100" cy="4267200"/>
          </a:xfrm>
          <a:noFill/>
          <a:ln/>
        </p:spPr>
        <p:txBody>
          <a:bodyPr lIns="93652" tIns="46033" rIns="93652" bIns="46033"/>
          <a:lstStyle/>
          <a:p>
            <a:r>
              <a:rPr lang="en-GB"/>
              <a:t>usually one test case for each column but can be none or several</a:t>
            </a:r>
          </a:p>
        </p:txBody>
      </p:sp>
      <p:graphicFrame>
        <p:nvGraphicFramePr>
          <p:cNvPr id="313348" name="Object 2052"/>
          <p:cNvGraphicFramePr>
            <a:graphicFrameLocks/>
          </p:cNvGraphicFramePr>
          <p:nvPr/>
        </p:nvGraphicFramePr>
        <p:xfrm>
          <a:off x="722313" y="2659063"/>
          <a:ext cx="8462962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67" name="Document" r:id="rId4" imgW="8397360" imgH="3733920" progId="Word.Document.8">
                  <p:embed/>
                </p:oleObj>
              </mc:Choice>
              <mc:Fallback>
                <p:oleObj name="Document" r:id="rId4" imgW="8397360" imgH="3733920" progId="Word.Document.8">
                  <p:embed/>
                  <p:pic>
                    <p:nvPicPr>
                      <p:cNvPr id="0" name="Object 205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22313" y="2659063"/>
                        <a:ext cx="8462962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3349" name="Group 2053"/>
          <p:cNvGrpSpPr>
            <a:grpSpLocks/>
          </p:cNvGrpSpPr>
          <p:nvPr/>
        </p:nvGrpSpPr>
        <p:grpSpPr bwMode="auto">
          <a:xfrm>
            <a:off x="879475" y="2630488"/>
            <a:ext cx="8302625" cy="3835400"/>
            <a:chOff x="554" y="1657"/>
            <a:chExt cx="5230" cy="2416"/>
          </a:xfrm>
        </p:grpSpPr>
        <p:sp>
          <p:nvSpPr>
            <p:cNvPr id="313350" name="Line 2054"/>
            <p:cNvSpPr>
              <a:spLocks noChangeShapeType="1"/>
            </p:cNvSpPr>
            <p:nvPr/>
          </p:nvSpPr>
          <p:spPr bwMode="auto">
            <a:xfrm>
              <a:off x="554" y="1657"/>
              <a:ext cx="5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51" name="Line 2055"/>
            <p:cNvSpPr>
              <a:spLocks noChangeShapeType="1"/>
            </p:cNvSpPr>
            <p:nvPr/>
          </p:nvSpPr>
          <p:spPr bwMode="auto">
            <a:xfrm>
              <a:off x="554" y="1657"/>
              <a:ext cx="0" cy="24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52" name="Line 2056"/>
            <p:cNvSpPr>
              <a:spLocks noChangeShapeType="1"/>
            </p:cNvSpPr>
            <p:nvPr/>
          </p:nvSpPr>
          <p:spPr bwMode="auto">
            <a:xfrm>
              <a:off x="554" y="4073"/>
              <a:ext cx="5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53" name="Line 2057"/>
            <p:cNvSpPr>
              <a:spLocks noChangeShapeType="1"/>
            </p:cNvSpPr>
            <p:nvPr/>
          </p:nvSpPr>
          <p:spPr bwMode="auto">
            <a:xfrm>
              <a:off x="5784" y="1657"/>
              <a:ext cx="0" cy="24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54" name="Line 2058"/>
            <p:cNvSpPr>
              <a:spLocks noChangeShapeType="1"/>
            </p:cNvSpPr>
            <p:nvPr/>
          </p:nvSpPr>
          <p:spPr bwMode="auto">
            <a:xfrm>
              <a:off x="554" y="1959"/>
              <a:ext cx="5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55" name="Line 2059"/>
            <p:cNvSpPr>
              <a:spLocks noChangeShapeType="1"/>
            </p:cNvSpPr>
            <p:nvPr/>
          </p:nvSpPr>
          <p:spPr bwMode="auto">
            <a:xfrm>
              <a:off x="1038" y="1657"/>
              <a:ext cx="0" cy="2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56" name="Line 2060"/>
            <p:cNvSpPr>
              <a:spLocks noChangeShapeType="1"/>
            </p:cNvSpPr>
            <p:nvPr/>
          </p:nvSpPr>
          <p:spPr bwMode="auto">
            <a:xfrm>
              <a:off x="2975" y="1657"/>
              <a:ext cx="0" cy="2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57" name="Line 2061"/>
            <p:cNvSpPr>
              <a:spLocks noChangeShapeType="1"/>
            </p:cNvSpPr>
            <p:nvPr/>
          </p:nvSpPr>
          <p:spPr bwMode="auto">
            <a:xfrm>
              <a:off x="5203" y="1657"/>
              <a:ext cx="0" cy="2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58" name="Line 2062"/>
            <p:cNvSpPr>
              <a:spLocks noChangeShapeType="1"/>
            </p:cNvSpPr>
            <p:nvPr/>
          </p:nvSpPr>
          <p:spPr bwMode="auto">
            <a:xfrm>
              <a:off x="554" y="2160"/>
              <a:ext cx="5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59" name="Line 2063"/>
            <p:cNvSpPr>
              <a:spLocks noChangeShapeType="1"/>
            </p:cNvSpPr>
            <p:nvPr/>
          </p:nvSpPr>
          <p:spPr bwMode="auto">
            <a:xfrm>
              <a:off x="554" y="2613"/>
              <a:ext cx="5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60" name="Line 2064"/>
            <p:cNvSpPr>
              <a:spLocks noChangeShapeType="1"/>
            </p:cNvSpPr>
            <p:nvPr/>
          </p:nvSpPr>
          <p:spPr bwMode="auto">
            <a:xfrm>
              <a:off x="554" y="3072"/>
              <a:ext cx="5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3361" name="Line 2065"/>
            <p:cNvSpPr>
              <a:spLocks noChangeShapeType="1"/>
            </p:cNvSpPr>
            <p:nvPr/>
          </p:nvSpPr>
          <p:spPr bwMode="auto">
            <a:xfrm>
              <a:off x="554" y="3519"/>
              <a:ext cx="5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B3A-A625-421C-BC5B-3A518D05D80E}" type="slidenum">
              <a:rPr lang="en-GB"/>
              <a:pPr/>
              <a:t>33</a:t>
            </a:fld>
            <a:endParaRPr lang="en-GB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Rationalising outputs</a:t>
            </a:r>
          </a:p>
        </p:txBody>
      </p:sp>
      <p:grpSp>
        <p:nvGrpSpPr>
          <p:cNvPr id="314371" name="Group 3"/>
          <p:cNvGrpSpPr>
            <a:grpSpLocks/>
          </p:cNvGrpSpPr>
          <p:nvPr/>
        </p:nvGrpSpPr>
        <p:grpSpPr bwMode="auto">
          <a:xfrm>
            <a:off x="1430338" y="3997325"/>
            <a:ext cx="2630487" cy="1676400"/>
            <a:chOff x="901" y="2518"/>
            <a:chExt cx="1657" cy="1056"/>
          </a:xfrm>
        </p:grpSpPr>
        <p:sp>
          <p:nvSpPr>
            <p:cNvPr id="314372" name="Line 4"/>
            <p:cNvSpPr>
              <a:spLocks noChangeShapeType="1"/>
            </p:cNvSpPr>
            <p:nvPr/>
          </p:nvSpPr>
          <p:spPr bwMode="auto">
            <a:xfrm>
              <a:off x="901" y="2522"/>
              <a:ext cx="16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endParaRPr lang="en-IE"/>
            </a:p>
          </p:txBody>
        </p:sp>
        <p:sp>
          <p:nvSpPr>
            <p:cNvPr id="314373" name="Line 5"/>
            <p:cNvSpPr>
              <a:spLocks noChangeShapeType="1"/>
            </p:cNvSpPr>
            <p:nvPr/>
          </p:nvSpPr>
          <p:spPr bwMode="auto">
            <a:xfrm>
              <a:off x="901" y="251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endParaRPr lang="en-IE"/>
            </a:p>
          </p:txBody>
        </p:sp>
        <p:sp>
          <p:nvSpPr>
            <p:cNvPr id="314374" name="Line 6"/>
            <p:cNvSpPr>
              <a:spLocks noChangeShapeType="1"/>
            </p:cNvSpPr>
            <p:nvPr/>
          </p:nvSpPr>
          <p:spPr bwMode="auto">
            <a:xfrm flipH="1">
              <a:off x="901" y="3566"/>
              <a:ext cx="16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endParaRPr lang="en-IE"/>
            </a:p>
          </p:txBody>
        </p:sp>
        <p:sp>
          <p:nvSpPr>
            <p:cNvPr id="314375" name="Line 7"/>
            <p:cNvSpPr>
              <a:spLocks noChangeShapeType="1"/>
            </p:cNvSpPr>
            <p:nvPr/>
          </p:nvSpPr>
          <p:spPr bwMode="auto">
            <a:xfrm>
              <a:off x="901" y="2868"/>
              <a:ext cx="16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endParaRPr lang="en-IE"/>
            </a:p>
          </p:txBody>
        </p:sp>
        <p:sp>
          <p:nvSpPr>
            <p:cNvPr id="314376" name="Line 8"/>
            <p:cNvSpPr>
              <a:spLocks noChangeShapeType="1"/>
            </p:cNvSpPr>
            <p:nvPr/>
          </p:nvSpPr>
          <p:spPr bwMode="auto">
            <a:xfrm>
              <a:off x="901" y="3219"/>
              <a:ext cx="16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endParaRPr lang="en-IE"/>
            </a:p>
          </p:txBody>
        </p:sp>
        <p:sp>
          <p:nvSpPr>
            <p:cNvPr id="314377" name="Line 9"/>
            <p:cNvSpPr>
              <a:spLocks noChangeShapeType="1"/>
            </p:cNvSpPr>
            <p:nvPr/>
          </p:nvSpPr>
          <p:spPr bwMode="auto">
            <a:xfrm flipV="1">
              <a:off x="1312" y="2522"/>
              <a:ext cx="0" cy="10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endParaRPr lang="en-IE"/>
            </a:p>
          </p:txBody>
        </p:sp>
        <p:sp>
          <p:nvSpPr>
            <p:cNvPr id="314378" name="Line 10"/>
            <p:cNvSpPr>
              <a:spLocks noChangeShapeType="1"/>
            </p:cNvSpPr>
            <p:nvPr/>
          </p:nvSpPr>
          <p:spPr bwMode="auto">
            <a:xfrm flipV="1">
              <a:off x="2550" y="2522"/>
              <a:ext cx="0" cy="10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endParaRPr lang="en-IE"/>
            </a:p>
          </p:txBody>
        </p:sp>
        <p:sp>
          <p:nvSpPr>
            <p:cNvPr id="314379" name="Rectangle 11"/>
            <p:cNvSpPr>
              <a:spLocks noChangeArrowheads="1"/>
            </p:cNvSpPr>
            <p:nvPr/>
          </p:nvSpPr>
          <p:spPr bwMode="auto">
            <a:xfrm>
              <a:off x="960" y="2533"/>
              <a:ext cx="1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r>
                <a:rPr lang="en-GB">
                  <a:solidFill>
                    <a:schemeClr val="hlink"/>
                  </a:solidFill>
                  <a:latin typeface="Times New Roman" pitchFamily="18" charset="0"/>
                </a:rPr>
                <a:t>X </a:t>
              </a:r>
              <a:r>
                <a:rPr lang="en-GB">
                  <a:latin typeface="Times New Roman" pitchFamily="18" charset="0"/>
                </a:rPr>
                <a:t>    </a:t>
              </a:r>
              <a:r>
                <a:rPr lang="en-GB">
                  <a:solidFill>
                    <a:schemeClr val="accent2"/>
                  </a:solidFill>
                  <a:latin typeface="Times New Roman" pitchFamily="18" charset="0"/>
                </a:rPr>
                <a:t>T     F     F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>
              <a:off x="960" y="2904"/>
              <a:ext cx="1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r>
                <a:rPr lang="en-GB">
                  <a:solidFill>
                    <a:schemeClr val="hlink"/>
                  </a:solidFill>
                  <a:latin typeface="Times New Roman" pitchFamily="18" charset="0"/>
                </a:rPr>
                <a:t>Y</a:t>
              </a:r>
              <a:r>
                <a:rPr lang="en-GB">
                  <a:latin typeface="Times New Roman" pitchFamily="18" charset="0"/>
                </a:rPr>
                <a:t>     </a:t>
              </a:r>
              <a:r>
                <a:rPr lang="en-GB">
                  <a:solidFill>
                    <a:schemeClr val="accent2"/>
                  </a:solidFill>
                  <a:latin typeface="Times New Roman" pitchFamily="18" charset="0"/>
                </a:rPr>
                <a:t>F     T     F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314381" name="Rectangle 13"/>
            <p:cNvSpPr>
              <a:spLocks noChangeArrowheads="1"/>
            </p:cNvSpPr>
            <p:nvPr/>
          </p:nvSpPr>
          <p:spPr bwMode="auto">
            <a:xfrm>
              <a:off x="976" y="3210"/>
              <a:ext cx="1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48" tIns="46023" rIns="92048" bIns="46023">
              <a:spAutoFit/>
            </a:bodyPr>
            <a:lstStyle/>
            <a:p>
              <a:r>
                <a:rPr lang="en-GB">
                  <a:solidFill>
                    <a:schemeClr val="hlink"/>
                  </a:solidFill>
                  <a:latin typeface="Times New Roman" pitchFamily="18" charset="0"/>
                </a:rPr>
                <a:t>Z </a:t>
              </a:r>
              <a:r>
                <a:rPr lang="en-GB">
                  <a:latin typeface="Times New Roman" pitchFamily="18" charset="0"/>
                </a:rPr>
                <a:t>    </a:t>
              </a:r>
              <a:r>
                <a:rPr lang="en-GB">
                  <a:solidFill>
                    <a:schemeClr val="accent2"/>
                  </a:solidFill>
                  <a:latin typeface="Times New Roman" pitchFamily="18" charset="0"/>
                </a:rPr>
                <a:t>F     F     T</a:t>
              </a:r>
              <a:endParaRPr lang="en-GB">
                <a:latin typeface="Times New Roman" pitchFamily="18" charset="0"/>
              </a:endParaRPr>
            </a:p>
          </p:txBody>
        </p:sp>
        <p:grpSp>
          <p:nvGrpSpPr>
            <p:cNvPr id="314382" name="Group 14"/>
            <p:cNvGrpSpPr>
              <a:grpSpLocks/>
            </p:cNvGrpSpPr>
            <p:nvPr/>
          </p:nvGrpSpPr>
          <p:grpSpPr bwMode="auto">
            <a:xfrm>
              <a:off x="1722" y="2522"/>
              <a:ext cx="0" cy="1039"/>
              <a:chOff x="1722" y="2522"/>
              <a:chExt cx="0" cy="1039"/>
            </a:xfrm>
          </p:grpSpPr>
          <p:sp>
            <p:nvSpPr>
              <p:cNvPr id="314383" name="Line 15"/>
              <p:cNvSpPr>
                <a:spLocks noChangeShapeType="1"/>
              </p:cNvSpPr>
              <p:nvPr/>
            </p:nvSpPr>
            <p:spPr bwMode="auto">
              <a:xfrm>
                <a:off x="1722" y="252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84" name="Line 16"/>
              <p:cNvSpPr>
                <a:spLocks noChangeShapeType="1"/>
              </p:cNvSpPr>
              <p:nvPr/>
            </p:nvSpPr>
            <p:spPr bwMode="auto">
              <a:xfrm>
                <a:off x="1722" y="255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85" name="Line 17"/>
              <p:cNvSpPr>
                <a:spLocks noChangeShapeType="1"/>
              </p:cNvSpPr>
              <p:nvPr/>
            </p:nvSpPr>
            <p:spPr bwMode="auto">
              <a:xfrm>
                <a:off x="1722" y="2586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86" name="Line 18"/>
              <p:cNvSpPr>
                <a:spLocks noChangeShapeType="1"/>
              </p:cNvSpPr>
              <p:nvPr/>
            </p:nvSpPr>
            <p:spPr bwMode="auto">
              <a:xfrm>
                <a:off x="1722" y="261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87" name="Line 19"/>
              <p:cNvSpPr>
                <a:spLocks noChangeShapeType="1"/>
              </p:cNvSpPr>
              <p:nvPr/>
            </p:nvSpPr>
            <p:spPr bwMode="auto">
              <a:xfrm>
                <a:off x="1722" y="265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88" name="Line 20"/>
              <p:cNvSpPr>
                <a:spLocks noChangeShapeType="1"/>
              </p:cNvSpPr>
              <p:nvPr/>
            </p:nvSpPr>
            <p:spPr bwMode="auto">
              <a:xfrm>
                <a:off x="1722" y="2683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89" name="Line 21"/>
              <p:cNvSpPr>
                <a:spLocks noChangeShapeType="1"/>
              </p:cNvSpPr>
              <p:nvPr/>
            </p:nvSpPr>
            <p:spPr bwMode="auto">
              <a:xfrm>
                <a:off x="1722" y="2715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0" name="Line 22"/>
              <p:cNvSpPr>
                <a:spLocks noChangeShapeType="1"/>
              </p:cNvSpPr>
              <p:nvPr/>
            </p:nvSpPr>
            <p:spPr bwMode="auto">
              <a:xfrm>
                <a:off x="1722" y="2747"/>
                <a:ext cx="0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1" name="Line 23"/>
              <p:cNvSpPr>
                <a:spLocks noChangeShapeType="1"/>
              </p:cNvSpPr>
              <p:nvPr/>
            </p:nvSpPr>
            <p:spPr bwMode="auto">
              <a:xfrm>
                <a:off x="1722" y="278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2" name="Line 24"/>
              <p:cNvSpPr>
                <a:spLocks noChangeShapeType="1"/>
              </p:cNvSpPr>
              <p:nvPr/>
            </p:nvSpPr>
            <p:spPr bwMode="auto">
              <a:xfrm>
                <a:off x="1722" y="281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3" name="Line 25"/>
              <p:cNvSpPr>
                <a:spLocks noChangeShapeType="1"/>
              </p:cNvSpPr>
              <p:nvPr/>
            </p:nvSpPr>
            <p:spPr bwMode="auto">
              <a:xfrm>
                <a:off x="1722" y="284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4" name="Line 26"/>
              <p:cNvSpPr>
                <a:spLocks noChangeShapeType="1"/>
              </p:cNvSpPr>
              <p:nvPr/>
            </p:nvSpPr>
            <p:spPr bwMode="auto">
              <a:xfrm>
                <a:off x="1722" y="2876"/>
                <a:ext cx="0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5" name="Line 27"/>
              <p:cNvSpPr>
                <a:spLocks noChangeShapeType="1"/>
              </p:cNvSpPr>
              <p:nvPr/>
            </p:nvSpPr>
            <p:spPr bwMode="auto">
              <a:xfrm>
                <a:off x="1722" y="290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6" name="Line 28"/>
              <p:cNvSpPr>
                <a:spLocks noChangeShapeType="1"/>
              </p:cNvSpPr>
              <p:nvPr/>
            </p:nvSpPr>
            <p:spPr bwMode="auto">
              <a:xfrm>
                <a:off x="1722" y="294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7" name="Line 29"/>
              <p:cNvSpPr>
                <a:spLocks noChangeShapeType="1"/>
              </p:cNvSpPr>
              <p:nvPr/>
            </p:nvSpPr>
            <p:spPr bwMode="auto">
              <a:xfrm>
                <a:off x="1722" y="2973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8" name="Line 30"/>
              <p:cNvSpPr>
                <a:spLocks noChangeShapeType="1"/>
              </p:cNvSpPr>
              <p:nvPr/>
            </p:nvSpPr>
            <p:spPr bwMode="auto">
              <a:xfrm>
                <a:off x="1722" y="3005"/>
                <a:ext cx="0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399" name="Line 31"/>
              <p:cNvSpPr>
                <a:spLocks noChangeShapeType="1"/>
              </p:cNvSpPr>
              <p:nvPr/>
            </p:nvSpPr>
            <p:spPr bwMode="auto">
              <a:xfrm>
                <a:off x="1722" y="3038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0" name="Line 32"/>
              <p:cNvSpPr>
                <a:spLocks noChangeShapeType="1"/>
              </p:cNvSpPr>
              <p:nvPr/>
            </p:nvSpPr>
            <p:spPr bwMode="auto">
              <a:xfrm>
                <a:off x="1722" y="307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1" name="Line 33"/>
              <p:cNvSpPr>
                <a:spLocks noChangeShapeType="1"/>
              </p:cNvSpPr>
              <p:nvPr/>
            </p:nvSpPr>
            <p:spPr bwMode="auto">
              <a:xfrm>
                <a:off x="1722" y="310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2" name="Line 34"/>
              <p:cNvSpPr>
                <a:spLocks noChangeShapeType="1"/>
              </p:cNvSpPr>
              <p:nvPr/>
            </p:nvSpPr>
            <p:spPr bwMode="auto">
              <a:xfrm>
                <a:off x="1722" y="313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3" name="Line 35"/>
              <p:cNvSpPr>
                <a:spLocks noChangeShapeType="1"/>
              </p:cNvSpPr>
              <p:nvPr/>
            </p:nvSpPr>
            <p:spPr bwMode="auto">
              <a:xfrm>
                <a:off x="1722" y="3167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4" name="Line 36"/>
              <p:cNvSpPr>
                <a:spLocks noChangeShapeType="1"/>
              </p:cNvSpPr>
              <p:nvPr/>
            </p:nvSpPr>
            <p:spPr bwMode="auto">
              <a:xfrm>
                <a:off x="1722" y="319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5" name="Line 37"/>
              <p:cNvSpPr>
                <a:spLocks noChangeShapeType="1"/>
              </p:cNvSpPr>
              <p:nvPr/>
            </p:nvSpPr>
            <p:spPr bwMode="auto">
              <a:xfrm>
                <a:off x="1722" y="323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6" name="Line 38"/>
              <p:cNvSpPr>
                <a:spLocks noChangeShapeType="1"/>
              </p:cNvSpPr>
              <p:nvPr/>
            </p:nvSpPr>
            <p:spPr bwMode="auto">
              <a:xfrm>
                <a:off x="1722" y="3263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7" name="Line 39"/>
              <p:cNvSpPr>
                <a:spLocks noChangeShapeType="1"/>
              </p:cNvSpPr>
              <p:nvPr/>
            </p:nvSpPr>
            <p:spPr bwMode="auto">
              <a:xfrm>
                <a:off x="1722" y="3296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8" name="Line 40"/>
              <p:cNvSpPr>
                <a:spLocks noChangeShapeType="1"/>
              </p:cNvSpPr>
              <p:nvPr/>
            </p:nvSpPr>
            <p:spPr bwMode="auto">
              <a:xfrm>
                <a:off x="1722" y="3328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09" name="Line 41"/>
              <p:cNvSpPr>
                <a:spLocks noChangeShapeType="1"/>
              </p:cNvSpPr>
              <p:nvPr/>
            </p:nvSpPr>
            <p:spPr bwMode="auto">
              <a:xfrm>
                <a:off x="1722" y="336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10" name="Line 42"/>
              <p:cNvSpPr>
                <a:spLocks noChangeShapeType="1"/>
              </p:cNvSpPr>
              <p:nvPr/>
            </p:nvSpPr>
            <p:spPr bwMode="auto">
              <a:xfrm>
                <a:off x="1722" y="339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11" name="Line 43"/>
              <p:cNvSpPr>
                <a:spLocks noChangeShapeType="1"/>
              </p:cNvSpPr>
              <p:nvPr/>
            </p:nvSpPr>
            <p:spPr bwMode="auto">
              <a:xfrm>
                <a:off x="1722" y="3425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12" name="Line 44"/>
              <p:cNvSpPr>
                <a:spLocks noChangeShapeType="1"/>
              </p:cNvSpPr>
              <p:nvPr/>
            </p:nvSpPr>
            <p:spPr bwMode="auto">
              <a:xfrm>
                <a:off x="1722" y="3457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13" name="Line 45"/>
              <p:cNvSpPr>
                <a:spLocks noChangeShapeType="1"/>
              </p:cNvSpPr>
              <p:nvPr/>
            </p:nvSpPr>
            <p:spPr bwMode="auto">
              <a:xfrm>
                <a:off x="1722" y="348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14" name="Line 46"/>
              <p:cNvSpPr>
                <a:spLocks noChangeShapeType="1"/>
              </p:cNvSpPr>
              <p:nvPr/>
            </p:nvSpPr>
            <p:spPr bwMode="auto">
              <a:xfrm>
                <a:off x="1722" y="352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15" name="Line 47"/>
              <p:cNvSpPr>
                <a:spLocks noChangeShapeType="1"/>
              </p:cNvSpPr>
              <p:nvPr/>
            </p:nvSpPr>
            <p:spPr bwMode="auto">
              <a:xfrm>
                <a:off x="1722" y="355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</p:grpSp>
        <p:grpSp>
          <p:nvGrpSpPr>
            <p:cNvPr id="314416" name="Group 48"/>
            <p:cNvGrpSpPr>
              <a:grpSpLocks/>
            </p:cNvGrpSpPr>
            <p:nvPr/>
          </p:nvGrpSpPr>
          <p:grpSpPr bwMode="auto">
            <a:xfrm>
              <a:off x="2138" y="2522"/>
              <a:ext cx="0" cy="1039"/>
              <a:chOff x="2138" y="2522"/>
              <a:chExt cx="0" cy="1039"/>
            </a:xfrm>
          </p:grpSpPr>
          <p:sp>
            <p:nvSpPr>
              <p:cNvPr id="314417" name="Line 49"/>
              <p:cNvSpPr>
                <a:spLocks noChangeShapeType="1"/>
              </p:cNvSpPr>
              <p:nvPr/>
            </p:nvSpPr>
            <p:spPr bwMode="auto">
              <a:xfrm>
                <a:off x="2138" y="252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18" name="Line 50"/>
              <p:cNvSpPr>
                <a:spLocks noChangeShapeType="1"/>
              </p:cNvSpPr>
              <p:nvPr/>
            </p:nvSpPr>
            <p:spPr bwMode="auto">
              <a:xfrm>
                <a:off x="2138" y="255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19" name="Line 51"/>
              <p:cNvSpPr>
                <a:spLocks noChangeShapeType="1"/>
              </p:cNvSpPr>
              <p:nvPr/>
            </p:nvSpPr>
            <p:spPr bwMode="auto">
              <a:xfrm>
                <a:off x="2138" y="2586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0" name="Line 52"/>
              <p:cNvSpPr>
                <a:spLocks noChangeShapeType="1"/>
              </p:cNvSpPr>
              <p:nvPr/>
            </p:nvSpPr>
            <p:spPr bwMode="auto">
              <a:xfrm>
                <a:off x="2138" y="261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1" name="Line 53"/>
              <p:cNvSpPr>
                <a:spLocks noChangeShapeType="1"/>
              </p:cNvSpPr>
              <p:nvPr/>
            </p:nvSpPr>
            <p:spPr bwMode="auto">
              <a:xfrm>
                <a:off x="2138" y="265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2" name="Line 54"/>
              <p:cNvSpPr>
                <a:spLocks noChangeShapeType="1"/>
              </p:cNvSpPr>
              <p:nvPr/>
            </p:nvSpPr>
            <p:spPr bwMode="auto">
              <a:xfrm>
                <a:off x="2138" y="2683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3" name="Line 55"/>
              <p:cNvSpPr>
                <a:spLocks noChangeShapeType="1"/>
              </p:cNvSpPr>
              <p:nvPr/>
            </p:nvSpPr>
            <p:spPr bwMode="auto">
              <a:xfrm>
                <a:off x="2138" y="2715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4" name="Line 56"/>
              <p:cNvSpPr>
                <a:spLocks noChangeShapeType="1"/>
              </p:cNvSpPr>
              <p:nvPr/>
            </p:nvSpPr>
            <p:spPr bwMode="auto">
              <a:xfrm>
                <a:off x="2138" y="2747"/>
                <a:ext cx="0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5" name="Line 57"/>
              <p:cNvSpPr>
                <a:spLocks noChangeShapeType="1"/>
              </p:cNvSpPr>
              <p:nvPr/>
            </p:nvSpPr>
            <p:spPr bwMode="auto">
              <a:xfrm>
                <a:off x="2138" y="278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6" name="Line 58"/>
              <p:cNvSpPr>
                <a:spLocks noChangeShapeType="1"/>
              </p:cNvSpPr>
              <p:nvPr/>
            </p:nvSpPr>
            <p:spPr bwMode="auto">
              <a:xfrm>
                <a:off x="2138" y="281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7" name="Line 59"/>
              <p:cNvSpPr>
                <a:spLocks noChangeShapeType="1"/>
              </p:cNvSpPr>
              <p:nvPr/>
            </p:nvSpPr>
            <p:spPr bwMode="auto">
              <a:xfrm>
                <a:off x="2138" y="284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8" name="Line 60"/>
              <p:cNvSpPr>
                <a:spLocks noChangeShapeType="1"/>
              </p:cNvSpPr>
              <p:nvPr/>
            </p:nvSpPr>
            <p:spPr bwMode="auto">
              <a:xfrm>
                <a:off x="2138" y="2876"/>
                <a:ext cx="0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29" name="Line 61"/>
              <p:cNvSpPr>
                <a:spLocks noChangeShapeType="1"/>
              </p:cNvSpPr>
              <p:nvPr/>
            </p:nvSpPr>
            <p:spPr bwMode="auto">
              <a:xfrm>
                <a:off x="2138" y="290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0" name="Line 62"/>
              <p:cNvSpPr>
                <a:spLocks noChangeShapeType="1"/>
              </p:cNvSpPr>
              <p:nvPr/>
            </p:nvSpPr>
            <p:spPr bwMode="auto">
              <a:xfrm>
                <a:off x="2138" y="294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1" name="Line 63"/>
              <p:cNvSpPr>
                <a:spLocks noChangeShapeType="1"/>
              </p:cNvSpPr>
              <p:nvPr/>
            </p:nvSpPr>
            <p:spPr bwMode="auto">
              <a:xfrm>
                <a:off x="2138" y="2973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2" name="Line 64"/>
              <p:cNvSpPr>
                <a:spLocks noChangeShapeType="1"/>
              </p:cNvSpPr>
              <p:nvPr/>
            </p:nvSpPr>
            <p:spPr bwMode="auto">
              <a:xfrm>
                <a:off x="2138" y="3005"/>
                <a:ext cx="0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3" name="Line 65"/>
              <p:cNvSpPr>
                <a:spLocks noChangeShapeType="1"/>
              </p:cNvSpPr>
              <p:nvPr/>
            </p:nvSpPr>
            <p:spPr bwMode="auto">
              <a:xfrm>
                <a:off x="2138" y="3038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4" name="Line 66"/>
              <p:cNvSpPr>
                <a:spLocks noChangeShapeType="1"/>
              </p:cNvSpPr>
              <p:nvPr/>
            </p:nvSpPr>
            <p:spPr bwMode="auto">
              <a:xfrm>
                <a:off x="2138" y="307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5" name="Line 67"/>
              <p:cNvSpPr>
                <a:spLocks noChangeShapeType="1"/>
              </p:cNvSpPr>
              <p:nvPr/>
            </p:nvSpPr>
            <p:spPr bwMode="auto">
              <a:xfrm>
                <a:off x="2138" y="310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6" name="Line 68"/>
              <p:cNvSpPr>
                <a:spLocks noChangeShapeType="1"/>
              </p:cNvSpPr>
              <p:nvPr/>
            </p:nvSpPr>
            <p:spPr bwMode="auto">
              <a:xfrm>
                <a:off x="2138" y="313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7" name="Line 69"/>
              <p:cNvSpPr>
                <a:spLocks noChangeShapeType="1"/>
              </p:cNvSpPr>
              <p:nvPr/>
            </p:nvSpPr>
            <p:spPr bwMode="auto">
              <a:xfrm>
                <a:off x="2138" y="3167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8" name="Line 70"/>
              <p:cNvSpPr>
                <a:spLocks noChangeShapeType="1"/>
              </p:cNvSpPr>
              <p:nvPr/>
            </p:nvSpPr>
            <p:spPr bwMode="auto">
              <a:xfrm>
                <a:off x="2138" y="319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39" name="Line 71"/>
              <p:cNvSpPr>
                <a:spLocks noChangeShapeType="1"/>
              </p:cNvSpPr>
              <p:nvPr/>
            </p:nvSpPr>
            <p:spPr bwMode="auto">
              <a:xfrm>
                <a:off x="2138" y="323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0" name="Line 72"/>
              <p:cNvSpPr>
                <a:spLocks noChangeShapeType="1"/>
              </p:cNvSpPr>
              <p:nvPr/>
            </p:nvSpPr>
            <p:spPr bwMode="auto">
              <a:xfrm>
                <a:off x="2138" y="3263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1" name="Line 73"/>
              <p:cNvSpPr>
                <a:spLocks noChangeShapeType="1"/>
              </p:cNvSpPr>
              <p:nvPr/>
            </p:nvSpPr>
            <p:spPr bwMode="auto">
              <a:xfrm>
                <a:off x="2138" y="3296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2" name="Line 74"/>
              <p:cNvSpPr>
                <a:spLocks noChangeShapeType="1"/>
              </p:cNvSpPr>
              <p:nvPr/>
            </p:nvSpPr>
            <p:spPr bwMode="auto">
              <a:xfrm>
                <a:off x="2138" y="3328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3" name="Line 75"/>
              <p:cNvSpPr>
                <a:spLocks noChangeShapeType="1"/>
              </p:cNvSpPr>
              <p:nvPr/>
            </p:nvSpPr>
            <p:spPr bwMode="auto">
              <a:xfrm>
                <a:off x="2138" y="336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4" name="Line 76"/>
              <p:cNvSpPr>
                <a:spLocks noChangeShapeType="1"/>
              </p:cNvSpPr>
              <p:nvPr/>
            </p:nvSpPr>
            <p:spPr bwMode="auto">
              <a:xfrm>
                <a:off x="2138" y="339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5" name="Line 77"/>
              <p:cNvSpPr>
                <a:spLocks noChangeShapeType="1"/>
              </p:cNvSpPr>
              <p:nvPr/>
            </p:nvSpPr>
            <p:spPr bwMode="auto">
              <a:xfrm>
                <a:off x="2138" y="3425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6" name="Line 78"/>
              <p:cNvSpPr>
                <a:spLocks noChangeShapeType="1"/>
              </p:cNvSpPr>
              <p:nvPr/>
            </p:nvSpPr>
            <p:spPr bwMode="auto">
              <a:xfrm>
                <a:off x="2138" y="3457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7" name="Line 79"/>
              <p:cNvSpPr>
                <a:spLocks noChangeShapeType="1"/>
              </p:cNvSpPr>
              <p:nvPr/>
            </p:nvSpPr>
            <p:spPr bwMode="auto">
              <a:xfrm>
                <a:off x="2138" y="348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8" name="Line 80"/>
              <p:cNvSpPr>
                <a:spLocks noChangeShapeType="1"/>
              </p:cNvSpPr>
              <p:nvPr/>
            </p:nvSpPr>
            <p:spPr bwMode="auto">
              <a:xfrm>
                <a:off x="2138" y="352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49" name="Line 81"/>
              <p:cNvSpPr>
                <a:spLocks noChangeShapeType="1"/>
              </p:cNvSpPr>
              <p:nvPr/>
            </p:nvSpPr>
            <p:spPr bwMode="auto">
              <a:xfrm>
                <a:off x="2138" y="355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48" tIns="46023" rIns="92048" bIns="46023">
                <a:spAutoFit/>
              </a:bodyPr>
              <a:lstStyle/>
              <a:p>
                <a:endParaRPr lang="en-IE"/>
              </a:p>
            </p:txBody>
          </p:sp>
        </p:grpSp>
      </p:grpSp>
      <p:grpSp>
        <p:nvGrpSpPr>
          <p:cNvPr id="314450" name="Group 82"/>
          <p:cNvGrpSpPr>
            <a:grpSpLocks/>
          </p:cNvGrpSpPr>
          <p:nvPr/>
        </p:nvGrpSpPr>
        <p:grpSpPr bwMode="auto">
          <a:xfrm>
            <a:off x="5638800" y="5091113"/>
            <a:ext cx="3429000" cy="628650"/>
            <a:chOff x="3552" y="3208"/>
            <a:chExt cx="2160" cy="395"/>
          </a:xfrm>
        </p:grpSpPr>
        <p:sp>
          <p:nvSpPr>
            <p:cNvPr id="314451" name="Rectangle 83"/>
            <p:cNvSpPr>
              <a:spLocks noChangeArrowheads="1"/>
            </p:cNvSpPr>
            <p:nvPr/>
          </p:nvSpPr>
          <p:spPr bwMode="auto">
            <a:xfrm>
              <a:off x="3552" y="3212"/>
              <a:ext cx="2160" cy="3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6" tIns="46033" rIns="92066" bIns="46033">
              <a:spAutoFit/>
            </a:bodyPr>
            <a:lstStyle/>
            <a:p>
              <a:endParaRPr lang="en-IE"/>
            </a:p>
          </p:txBody>
        </p:sp>
        <p:sp>
          <p:nvSpPr>
            <p:cNvPr id="314452" name="Rectangle 84"/>
            <p:cNvSpPr>
              <a:spLocks noChangeArrowheads="1"/>
            </p:cNvSpPr>
            <p:nvPr/>
          </p:nvSpPr>
          <p:spPr bwMode="auto">
            <a:xfrm>
              <a:off x="3578" y="3243"/>
              <a:ext cx="20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6" tIns="46033" rIns="92066" bIns="46033">
              <a:spAutoFit/>
            </a:bodyPr>
            <a:lstStyle/>
            <a:p>
              <a:r>
                <a:rPr lang="en-GB">
                  <a:solidFill>
                    <a:schemeClr val="hlink"/>
                  </a:solidFill>
                  <a:latin typeface="Times New Roman" pitchFamily="18" charset="0"/>
                </a:rPr>
                <a:t>Output </a:t>
              </a:r>
              <a:r>
                <a:rPr lang="en-GB">
                  <a:latin typeface="Times New Roman" pitchFamily="18" charset="0"/>
                </a:rPr>
                <a:t>    </a:t>
              </a:r>
              <a:r>
                <a:rPr lang="en-GB">
                  <a:solidFill>
                    <a:schemeClr val="accent2"/>
                  </a:solidFill>
                  <a:latin typeface="Times New Roman" pitchFamily="18" charset="0"/>
                </a:rPr>
                <a:t>X     Y     Z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314453" name="Line 85"/>
            <p:cNvSpPr>
              <a:spLocks noChangeShapeType="1"/>
            </p:cNvSpPr>
            <p:nvPr/>
          </p:nvSpPr>
          <p:spPr bwMode="auto">
            <a:xfrm>
              <a:off x="4354" y="3208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6" tIns="46033" rIns="92066" bIns="46033">
              <a:spAutoFit/>
            </a:bodyPr>
            <a:lstStyle/>
            <a:p>
              <a:endParaRPr lang="en-IE"/>
            </a:p>
          </p:txBody>
        </p:sp>
        <p:grpSp>
          <p:nvGrpSpPr>
            <p:cNvPr id="314454" name="Group 86"/>
            <p:cNvGrpSpPr>
              <a:grpSpLocks/>
            </p:cNvGrpSpPr>
            <p:nvPr/>
          </p:nvGrpSpPr>
          <p:grpSpPr bwMode="auto">
            <a:xfrm>
              <a:off x="4836" y="3208"/>
              <a:ext cx="0" cy="394"/>
              <a:chOff x="4836" y="3208"/>
              <a:chExt cx="0" cy="394"/>
            </a:xfrm>
          </p:grpSpPr>
          <p:sp>
            <p:nvSpPr>
              <p:cNvPr id="314455" name="Line 87"/>
              <p:cNvSpPr>
                <a:spLocks noChangeShapeType="1"/>
              </p:cNvSpPr>
              <p:nvPr/>
            </p:nvSpPr>
            <p:spPr bwMode="auto">
              <a:xfrm>
                <a:off x="4836" y="3208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56" name="Line 88"/>
              <p:cNvSpPr>
                <a:spLocks noChangeShapeType="1"/>
              </p:cNvSpPr>
              <p:nvPr/>
            </p:nvSpPr>
            <p:spPr bwMode="auto">
              <a:xfrm>
                <a:off x="4836" y="324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57" name="Line 89"/>
              <p:cNvSpPr>
                <a:spLocks noChangeShapeType="1"/>
              </p:cNvSpPr>
              <p:nvPr/>
            </p:nvSpPr>
            <p:spPr bwMode="auto">
              <a:xfrm>
                <a:off x="4836" y="327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58" name="Line 90"/>
              <p:cNvSpPr>
                <a:spLocks noChangeShapeType="1"/>
              </p:cNvSpPr>
              <p:nvPr/>
            </p:nvSpPr>
            <p:spPr bwMode="auto">
              <a:xfrm>
                <a:off x="4836" y="3305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59" name="Line 91"/>
              <p:cNvSpPr>
                <a:spLocks noChangeShapeType="1"/>
              </p:cNvSpPr>
              <p:nvPr/>
            </p:nvSpPr>
            <p:spPr bwMode="auto">
              <a:xfrm>
                <a:off x="4836" y="3337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60" name="Line 92"/>
              <p:cNvSpPr>
                <a:spLocks noChangeShapeType="1"/>
              </p:cNvSpPr>
              <p:nvPr/>
            </p:nvSpPr>
            <p:spPr bwMode="auto">
              <a:xfrm>
                <a:off x="4836" y="336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61" name="Line 93"/>
              <p:cNvSpPr>
                <a:spLocks noChangeShapeType="1"/>
              </p:cNvSpPr>
              <p:nvPr/>
            </p:nvSpPr>
            <p:spPr bwMode="auto">
              <a:xfrm>
                <a:off x="4836" y="340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62" name="Line 94"/>
              <p:cNvSpPr>
                <a:spLocks noChangeShapeType="1"/>
              </p:cNvSpPr>
              <p:nvPr/>
            </p:nvSpPr>
            <p:spPr bwMode="auto">
              <a:xfrm>
                <a:off x="4836" y="343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63" name="Line 95"/>
              <p:cNvSpPr>
                <a:spLocks noChangeShapeType="1"/>
              </p:cNvSpPr>
              <p:nvPr/>
            </p:nvSpPr>
            <p:spPr bwMode="auto">
              <a:xfrm>
                <a:off x="4836" y="3466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64" name="Line 96"/>
              <p:cNvSpPr>
                <a:spLocks noChangeShapeType="1"/>
              </p:cNvSpPr>
              <p:nvPr/>
            </p:nvSpPr>
            <p:spPr bwMode="auto">
              <a:xfrm>
                <a:off x="4836" y="3498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65" name="Line 97"/>
              <p:cNvSpPr>
                <a:spLocks noChangeShapeType="1"/>
              </p:cNvSpPr>
              <p:nvPr/>
            </p:nvSpPr>
            <p:spPr bwMode="auto">
              <a:xfrm>
                <a:off x="4836" y="353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66" name="Line 98"/>
              <p:cNvSpPr>
                <a:spLocks noChangeShapeType="1"/>
              </p:cNvSpPr>
              <p:nvPr/>
            </p:nvSpPr>
            <p:spPr bwMode="auto">
              <a:xfrm>
                <a:off x="4836" y="3563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67" name="Line 99"/>
              <p:cNvSpPr>
                <a:spLocks noChangeShapeType="1"/>
              </p:cNvSpPr>
              <p:nvPr/>
            </p:nvSpPr>
            <p:spPr bwMode="auto">
              <a:xfrm>
                <a:off x="4836" y="3595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</p:grpSp>
        <p:grpSp>
          <p:nvGrpSpPr>
            <p:cNvPr id="314468" name="Group 100"/>
            <p:cNvGrpSpPr>
              <a:grpSpLocks/>
            </p:cNvGrpSpPr>
            <p:nvPr/>
          </p:nvGrpSpPr>
          <p:grpSpPr bwMode="auto">
            <a:xfrm>
              <a:off x="5272" y="3240"/>
              <a:ext cx="16" cy="355"/>
              <a:chOff x="5272" y="3240"/>
              <a:chExt cx="16" cy="355"/>
            </a:xfrm>
          </p:grpSpPr>
          <p:sp>
            <p:nvSpPr>
              <p:cNvPr id="314469" name="Line 101"/>
              <p:cNvSpPr>
                <a:spLocks noChangeShapeType="1"/>
              </p:cNvSpPr>
              <p:nvPr/>
            </p:nvSpPr>
            <p:spPr bwMode="auto">
              <a:xfrm>
                <a:off x="5272" y="324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0" name="Line 102"/>
              <p:cNvSpPr>
                <a:spLocks noChangeShapeType="1"/>
              </p:cNvSpPr>
              <p:nvPr/>
            </p:nvSpPr>
            <p:spPr bwMode="auto">
              <a:xfrm>
                <a:off x="5272" y="3272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1" name="Line 103"/>
              <p:cNvSpPr>
                <a:spLocks noChangeShapeType="1"/>
              </p:cNvSpPr>
              <p:nvPr/>
            </p:nvSpPr>
            <p:spPr bwMode="auto">
              <a:xfrm>
                <a:off x="5272" y="3305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2" name="Line 104"/>
              <p:cNvSpPr>
                <a:spLocks noChangeShapeType="1"/>
              </p:cNvSpPr>
              <p:nvPr/>
            </p:nvSpPr>
            <p:spPr bwMode="auto">
              <a:xfrm>
                <a:off x="5272" y="3337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3" name="Line 105"/>
              <p:cNvSpPr>
                <a:spLocks noChangeShapeType="1"/>
              </p:cNvSpPr>
              <p:nvPr/>
            </p:nvSpPr>
            <p:spPr bwMode="auto">
              <a:xfrm>
                <a:off x="5272" y="3369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4" name="Line 106"/>
              <p:cNvSpPr>
                <a:spLocks noChangeShapeType="1"/>
              </p:cNvSpPr>
              <p:nvPr/>
            </p:nvSpPr>
            <p:spPr bwMode="auto">
              <a:xfrm>
                <a:off x="5272" y="3401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5" name="Line 107"/>
              <p:cNvSpPr>
                <a:spLocks noChangeShapeType="1"/>
              </p:cNvSpPr>
              <p:nvPr/>
            </p:nvSpPr>
            <p:spPr bwMode="auto">
              <a:xfrm>
                <a:off x="5272" y="3434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6" name="Line 108"/>
              <p:cNvSpPr>
                <a:spLocks noChangeShapeType="1"/>
              </p:cNvSpPr>
              <p:nvPr/>
            </p:nvSpPr>
            <p:spPr bwMode="auto">
              <a:xfrm>
                <a:off x="5272" y="3466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7" name="Line 109"/>
              <p:cNvSpPr>
                <a:spLocks noChangeShapeType="1"/>
              </p:cNvSpPr>
              <p:nvPr/>
            </p:nvSpPr>
            <p:spPr bwMode="auto">
              <a:xfrm>
                <a:off x="5272" y="3498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8" name="Line 110"/>
              <p:cNvSpPr>
                <a:spLocks noChangeShapeType="1"/>
              </p:cNvSpPr>
              <p:nvPr/>
            </p:nvSpPr>
            <p:spPr bwMode="auto">
              <a:xfrm>
                <a:off x="5272" y="3530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79" name="Line 111"/>
              <p:cNvSpPr>
                <a:spLocks noChangeShapeType="1"/>
              </p:cNvSpPr>
              <p:nvPr/>
            </p:nvSpPr>
            <p:spPr bwMode="auto">
              <a:xfrm>
                <a:off x="5272" y="3563"/>
                <a:ext cx="0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314480" name="Line 112"/>
              <p:cNvSpPr>
                <a:spLocks noChangeShapeType="1"/>
              </p:cNvSpPr>
              <p:nvPr/>
            </p:nvSpPr>
            <p:spPr bwMode="auto">
              <a:xfrm>
                <a:off x="5272" y="3595"/>
                <a:ext cx="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6" tIns="46033" rIns="92066" bIns="46033">
                <a:spAutoFit/>
              </a:bodyPr>
              <a:lstStyle/>
              <a:p>
                <a:endParaRPr lang="en-IE"/>
              </a:p>
            </p:txBody>
          </p:sp>
        </p:grpSp>
      </p:grpSp>
      <p:sp>
        <p:nvSpPr>
          <p:cNvPr id="314481" name="Rectangle 11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if outputs or effects are mutually exclusive, I.e. T occurs in only one place in each column, we can combine them</a:t>
            </a:r>
          </a:p>
          <a:p>
            <a:r>
              <a:rPr lang="en-GB"/>
              <a:t>for example:</a:t>
            </a:r>
          </a:p>
        </p:txBody>
      </p:sp>
      <p:sp>
        <p:nvSpPr>
          <p:cNvPr id="314482" name="Rectangle 114"/>
          <p:cNvSpPr>
            <a:spLocks noChangeArrowheads="1"/>
          </p:cNvSpPr>
          <p:nvPr/>
        </p:nvSpPr>
        <p:spPr bwMode="auto">
          <a:xfrm>
            <a:off x="4589463" y="4205288"/>
            <a:ext cx="2890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6" tIns="46033" rIns="92066" bIns="46033">
            <a:spAutoFit/>
          </a:bodyPr>
          <a:lstStyle/>
          <a:p>
            <a:r>
              <a:rPr lang="en-GB" b="1"/>
              <a:t>is equivalent to: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230-9A4B-409A-A453-FE708C04DF83}" type="slidenum">
              <a:rPr lang="en-GB"/>
              <a:pPr/>
              <a:t>34</a:t>
            </a:fld>
            <a:endParaRPr lang="en-GB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Rationalising dangers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rationalising is based on assumptions</a:t>
            </a:r>
          </a:p>
          <a:p>
            <a:r>
              <a:rPr lang="en-GB"/>
              <a:t>assumptions may be wrong!</a:t>
            </a:r>
          </a:p>
          <a:p>
            <a:r>
              <a:rPr lang="en-GB"/>
              <a:t>assumptions should be stated</a:t>
            </a:r>
          </a:p>
          <a:p>
            <a:r>
              <a:rPr lang="en-GB"/>
              <a:t>assumptions may change over time</a:t>
            </a:r>
          </a:p>
          <a:p>
            <a:r>
              <a:rPr lang="en-GB"/>
              <a:t>be aware of the dangers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filling in the full table may find errors which will be missed if you rationalise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it is possible to rationalise too far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7118-99EA-4F1B-89BC-D74D3B474EDB}" type="slidenum">
              <a:rPr lang="en-GB"/>
              <a:pPr/>
              <a:t>35</a:t>
            </a:fld>
            <a:endParaRPr lang="en-GB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Extending decision tables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Entries can be more than just ‘true’ or ‘false’</a:t>
            </a:r>
          </a:p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completing table needs to be done carefully</a:t>
            </a:r>
          </a:p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rationalising becomes more important</a:t>
            </a:r>
          </a:p>
          <a:p>
            <a:r>
              <a:rPr lang="en-GB"/>
              <a:t>E.g.</a:t>
            </a:r>
          </a:p>
        </p:txBody>
      </p:sp>
      <p:graphicFrame>
        <p:nvGraphicFramePr>
          <p:cNvPr id="317444" name="Object 4"/>
          <p:cNvGraphicFramePr>
            <a:graphicFrameLocks/>
          </p:cNvGraphicFramePr>
          <p:nvPr/>
        </p:nvGraphicFramePr>
        <p:xfrm>
          <a:off x="709613" y="3971925"/>
          <a:ext cx="8488362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2" name="Document" r:id="rId4" imgW="8422560" imgH="2397600" progId="Word.Document.8">
                  <p:embed/>
                </p:oleObj>
              </mc:Choice>
              <mc:Fallback>
                <p:oleObj name="Document" r:id="rId4" imgW="8422560" imgH="2397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09613" y="3971925"/>
                        <a:ext cx="8488362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736600" y="4483100"/>
            <a:ext cx="8220075" cy="1762125"/>
            <a:chOff x="464" y="2824"/>
            <a:chExt cx="5178" cy="1110"/>
          </a:xfrm>
        </p:grpSpPr>
        <p:sp>
          <p:nvSpPr>
            <p:cNvPr id="317446" name="Line 6"/>
            <p:cNvSpPr>
              <a:spLocks noChangeShapeType="1"/>
            </p:cNvSpPr>
            <p:nvPr/>
          </p:nvSpPr>
          <p:spPr bwMode="auto">
            <a:xfrm>
              <a:off x="464" y="2832"/>
              <a:ext cx="51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47" name="Line 7"/>
            <p:cNvSpPr>
              <a:spLocks noChangeShapeType="1"/>
            </p:cNvSpPr>
            <p:nvPr/>
          </p:nvSpPr>
          <p:spPr bwMode="auto">
            <a:xfrm>
              <a:off x="464" y="3212"/>
              <a:ext cx="5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48" name="Line 8"/>
            <p:cNvSpPr>
              <a:spLocks noChangeShapeType="1"/>
            </p:cNvSpPr>
            <p:nvPr/>
          </p:nvSpPr>
          <p:spPr bwMode="auto">
            <a:xfrm>
              <a:off x="464" y="3578"/>
              <a:ext cx="5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49" name="Line 9"/>
            <p:cNvSpPr>
              <a:spLocks noChangeShapeType="1"/>
            </p:cNvSpPr>
            <p:nvPr/>
          </p:nvSpPr>
          <p:spPr bwMode="auto">
            <a:xfrm>
              <a:off x="464" y="3930"/>
              <a:ext cx="51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0" name="Line 10"/>
            <p:cNvSpPr>
              <a:spLocks noChangeShapeType="1"/>
            </p:cNvSpPr>
            <p:nvPr/>
          </p:nvSpPr>
          <p:spPr bwMode="auto">
            <a:xfrm flipV="1">
              <a:off x="5639" y="2824"/>
              <a:ext cx="0" cy="11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1" name="Line 11"/>
            <p:cNvSpPr>
              <a:spLocks noChangeShapeType="1"/>
            </p:cNvSpPr>
            <p:nvPr/>
          </p:nvSpPr>
          <p:spPr bwMode="auto">
            <a:xfrm flipV="1">
              <a:off x="464" y="2832"/>
              <a:ext cx="0" cy="10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2" name="Line 12"/>
            <p:cNvSpPr>
              <a:spLocks noChangeShapeType="1"/>
            </p:cNvSpPr>
            <p:nvPr/>
          </p:nvSpPr>
          <p:spPr bwMode="auto">
            <a:xfrm>
              <a:off x="2387" y="2835"/>
              <a:ext cx="0" cy="1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3" name="Line 13"/>
            <p:cNvSpPr>
              <a:spLocks noChangeShapeType="1"/>
            </p:cNvSpPr>
            <p:nvPr/>
          </p:nvSpPr>
          <p:spPr bwMode="auto">
            <a:xfrm>
              <a:off x="2655" y="2835"/>
              <a:ext cx="0" cy="1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4" name="Line 14"/>
            <p:cNvSpPr>
              <a:spLocks noChangeShapeType="1"/>
            </p:cNvSpPr>
            <p:nvPr/>
          </p:nvSpPr>
          <p:spPr bwMode="auto">
            <a:xfrm>
              <a:off x="2931" y="28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5" name="Line 15"/>
            <p:cNvSpPr>
              <a:spLocks noChangeShapeType="1"/>
            </p:cNvSpPr>
            <p:nvPr/>
          </p:nvSpPr>
          <p:spPr bwMode="auto">
            <a:xfrm>
              <a:off x="3199" y="2830"/>
              <a:ext cx="0" cy="10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6" name="Line 16"/>
            <p:cNvSpPr>
              <a:spLocks noChangeShapeType="1"/>
            </p:cNvSpPr>
            <p:nvPr/>
          </p:nvSpPr>
          <p:spPr bwMode="auto">
            <a:xfrm>
              <a:off x="3745" y="28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7" name="Line 17"/>
            <p:cNvSpPr>
              <a:spLocks noChangeShapeType="1"/>
            </p:cNvSpPr>
            <p:nvPr/>
          </p:nvSpPr>
          <p:spPr bwMode="auto">
            <a:xfrm>
              <a:off x="3470" y="2828"/>
              <a:ext cx="0" cy="1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8" name="Line 18"/>
            <p:cNvSpPr>
              <a:spLocks noChangeShapeType="1"/>
            </p:cNvSpPr>
            <p:nvPr/>
          </p:nvSpPr>
          <p:spPr bwMode="auto">
            <a:xfrm>
              <a:off x="4017" y="28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59" name="Line 19"/>
            <p:cNvSpPr>
              <a:spLocks noChangeShapeType="1"/>
            </p:cNvSpPr>
            <p:nvPr/>
          </p:nvSpPr>
          <p:spPr bwMode="auto">
            <a:xfrm>
              <a:off x="4289" y="28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60" name="Line 20"/>
            <p:cNvSpPr>
              <a:spLocks noChangeShapeType="1"/>
            </p:cNvSpPr>
            <p:nvPr/>
          </p:nvSpPr>
          <p:spPr bwMode="auto">
            <a:xfrm>
              <a:off x="4561" y="28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61" name="Line 21"/>
            <p:cNvSpPr>
              <a:spLocks noChangeShapeType="1"/>
            </p:cNvSpPr>
            <p:nvPr/>
          </p:nvSpPr>
          <p:spPr bwMode="auto">
            <a:xfrm>
              <a:off x="4833" y="28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62" name="Line 22"/>
            <p:cNvSpPr>
              <a:spLocks noChangeShapeType="1"/>
            </p:cNvSpPr>
            <p:nvPr/>
          </p:nvSpPr>
          <p:spPr bwMode="auto">
            <a:xfrm>
              <a:off x="5105" y="28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463" name="Line 23"/>
            <p:cNvSpPr>
              <a:spLocks noChangeShapeType="1"/>
            </p:cNvSpPr>
            <p:nvPr/>
          </p:nvSpPr>
          <p:spPr bwMode="auto">
            <a:xfrm>
              <a:off x="5377" y="28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317464" name="Rectangle 24"/>
          <p:cNvSpPr>
            <a:spLocks noChangeArrowheads="1"/>
          </p:cNvSpPr>
          <p:nvPr/>
        </p:nvSpPr>
        <p:spPr bwMode="auto">
          <a:xfrm>
            <a:off x="3800475" y="4503738"/>
            <a:ext cx="1719263" cy="17383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465" name="Rectangle 25"/>
          <p:cNvSpPr>
            <a:spLocks noChangeArrowheads="1"/>
          </p:cNvSpPr>
          <p:nvPr/>
        </p:nvSpPr>
        <p:spPr bwMode="auto">
          <a:xfrm>
            <a:off x="5526088" y="4491038"/>
            <a:ext cx="1719262" cy="17383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466" name="Rectangle 26"/>
          <p:cNvSpPr>
            <a:spLocks noChangeArrowheads="1"/>
          </p:cNvSpPr>
          <p:nvPr/>
        </p:nvSpPr>
        <p:spPr bwMode="auto">
          <a:xfrm>
            <a:off x="7237413" y="4497388"/>
            <a:ext cx="1719262" cy="17383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5354-77A6-46C9-8195-E6DFCB691D38}" type="slidenum">
              <a:rPr lang="en-GB"/>
              <a:pPr/>
              <a:t>36</a:t>
            </a:fld>
            <a:endParaRPr lang="en-GB"/>
          </a:p>
        </p:txBody>
      </p:sp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1600200" y="3810000"/>
            <a:ext cx="6934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3679825" y="1317625"/>
            <a:ext cx="216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rgbClr val="FF0000"/>
                </a:solidFill>
              </a:rPr>
              <a:t>Contents</a:t>
            </a:r>
            <a:endParaRPr lang="en-US" sz="3600" b="1">
              <a:solidFill>
                <a:srgbClr val="FF0000"/>
              </a:solidFill>
            </a:endParaRP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1219200" y="381000"/>
            <a:ext cx="72945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118000"/>
              </a:lnSpc>
            </a:pPr>
            <a:r>
              <a:rPr lang="en-GB" sz="3200" b="1" i="1">
                <a:solidFill>
                  <a:srgbClr val="00CC66"/>
                </a:solidFill>
              </a:rPr>
              <a:t>Software Testing  - </a:t>
            </a:r>
            <a:r>
              <a:rPr lang="en-IE" sz="3200" b="1" i="1">
                <a:solidFill>
                  <a:srgbClr val="00CC66"/>
                </a:solidFill>
              </a:rPr>
              <a:t>Dynamic Testing</a:t>
            </a:r>
            <a:endParaRPr lang="en-GB" sz="3200" b="1" i="1">
              <a:solidFill>
                <a:srgbClr val="00CC66"/>
              </a:solidFill>
            </a:endParaRP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914400" y="2362200"/>
            <a:ext cx="8420100" cy="235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What is a testing technique?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and White box testing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White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IE" sz="2400" b="1">
                <a:solidFill>
                  <a:srgbClr val="000000"/>
                </a:solidFill>
              </a:rPr>
              <a:t>Experienced-based techniques</a:t>
            </a:r>
            <a:endParaRPr lang="en-GB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7AE-5024-4EB9-819B-7691C9EDCCE9}" type="slidenum">
              <a:rPr lang="en-GB"/>
              <a:pPr/>
              <a:t>37</a:t>
            </a:fld>
            <a:endParaRPr lang="en-GB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White Box testing</a:t>
            </a:r>
            <a:endParaRPr lang="en-GB"/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9447213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000000"/>
                </a:solidFill>
              </a:rPr>
              <a:t>Test coverage measures the amount of testing performed</a:t>
            </a:r>
          </a:p>
          <a:p>
            <a:r>
              <a:rPr lang="en-IE">
                <a:solidFill>
                  <a:srgbClr val="000000"/>
                </a:solidFill>
              </a:rPr>
              <a:t>by a set of tests. </a:t>
            </a:r>
          </a:p>
          <a:p>
            <a:endParaRPr lang="en-IE">
              <a:solidFill>
                <a:srgbClr val="000000"/>
              </a:solidFill>
            </a:endParaRPr>
          </a:p>
          <a:p>
            <a:r>
              <a:rPr lang="en-IE">
                <a:solidFill>
                  <a:srgbClr val="000000"/>
                </a:solidFill>
              </a:rPr>
              <a:t>Wherever we can count things and can test whether or not</a:t>
            </a:r>
          </a:p>
          <a:p>
            <a:r>
              <a:rPr lang="en-IE">
                <a:solidFill>
                  <a:srgbClr val="000000"/>
                </a:solidFill>
              </a:rPr>
              <a:t>each of those things has been tested by some test we can </a:t>
            </a:r>
          </a:p>
          <a:p>
            <a:r>
              <a:rPr lang="en-IE">
                <a:solidFill>
                  <a:srgbClr val="000000"/>
                </a:solidFill>
              </a:rPr>
              <a:t>measure coverage</a:t>
            </a:r>
          </a:p>
          <a:p>
            <a:endParaRPr lang="en-IE">
              <a:solidFill>
                <a:srgbClr val="000000"/>
              </a:solidFill>
            </a:endParaRPr>
          </a:p>
          <a:p>
            <a:r>
              <a:rPr lang="en-IE">
                <a:solidFill>
                  <a:srgbClr val="000000"/>
                </a:solidFill>
              </a:rPr>
              <a:t>Coverage = number of coverage items exercised</a:t>
            </a:r>
          </a:p>
          <a:p>
            <a:r>
              <a:rPr lang="en-IE">
                <a:solidFill>
                  <a:srgbClr val="000000"/>
                </a:solidFill>
              </a:rPr>
              <a:t>		    Total number of coverage items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90148" name="Line 4"/>
          <p:cNvSpPr>
            <a:spLocks noChangeShapeType="1"/>
          </p:cNvSpPr>
          <p:nvPr/>
        </p:nvSpPr>
        <p:spPr bwMode="auto">
          <a:xfrm>
            <a:off x="2209800" y="5257800"/>
            <a:ext cx="594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90149" name="Line 5"/>
          <p:cNvSpPr>
            <a:spLocks noChangeShapeType="1"/>
          </p:cNvSpPr>
          <p:nvPr/>
        </p:nvSpPr>
        <p:spPr bwMode="auto">
          <a:xfrm>
            <a:off x="2286000" y="51816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90150" name="Line 6"/>
          <p:cNvSpPr>
            <a:spLocks noChangeShapeType="1"/>
          </p:cNvSpPr>
          <p:nvPr/>
        </p:nvSpPr>
        <p:spPr bwMode="auto">
          <a:xfrm>
            <a:off x="2133600" y="4953000"/>
            <a:ext cx="609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8229600" y="4648200"/>
            <a:ext cx="1430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000000"/>
                </a:solidFill>
              </a:rPr>
              <a:t>X 100%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1143000" y="5791200"/>
            <a:ext cx="729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i="1">
                <a:solidFill>
                  <a:srgbClr val="2F5E00"/>
                </a:solidFill>
              </a:rPr>
              <a:t>100% coverage does not mean 100% tested</a:t>
            </a:r>
            <a:r>
              <a:rPr lang="en-IE">
                <a:solidFill>
                  <a:srgbClr val="000000"/>
                </a:solidFill>
              </a:rPr>
              <a:t> </a:t>
            </a: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B27-CADC-47A9-8529-1EC509329AD6}" type="slidenum">
              <a:rPr lang="en-GB"/>
              <a:pPr/>
              <a:t>38</a:t>
            </a:fld>
            <a:endParaRPr lang="en-GB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White Box test design and measurement techniques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Techniques defined in BS 7925-2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Statement testing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Branch / Decision testing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Data flow testing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Branch condition testing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Branch condition combination testing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Modified condition decision testing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LCSAJ testing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2161-E49E-4DC8-8683-FEA408BB674F}" type="slidenum">
              <a:rPr lang="en-GB"/>
              <a:pPr/>
              <a:t>39</a:t>
            </a:fld>
            <a:endParaRPr lang="en-GB"/>
          </a:p>
        </p:txBody>
      </p:sp>
      <p:grpSp>
        <p:nvGrpSpPr>
          <p:cNvPr id="236546" name="Group 1026"/>
          <p:cNvGrpSpPr>
            <a:grpSpLocks/>
          </p:cNvGrpSpPr>
          <p:nvPr/>
        </p:nvGrpSpPr>
        <p:grpSpPr bwMode="auto">
          <a:xfrm>
            <a:off x="304800" y="3748088"/>
            <a:ext cx="3417888" cy="2557462"/>
            <a:chOff x="192" y="2361"/>
            <a:chExt cx="2153" cy="1611"/>
          </a:xfrm>
        </p:grpSpPr>
        <p:sp>
          <p:nvSpPr>
            <p:cNvPr id="236547" name="Line 1027"/>
            <p:cNvSpPr>
              <a:spLocks noChangeShapeType="1"/>
            </p:cNvSpPr>
            <p:nvPr/>
          </p:nvSpPr>
          <p:spPr bwMode="auto">
            <a:xfrm>
              <a:off x="2345" y="2361"/>
              <a:ext cx="0" cy="1611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5069" tIns="26027" rIns="65069" bIns="26027">
              <a:spAutoFit/>
            </a:bodyPr>
            <a:lstStyle/>
            <a:p>
              <a:endParaRPr lang="en-IE"/>
            </a:p>
          </p:txBody>
        </p:sp>
        <p:sp>
          <p:nvSpPr>
            <p:cNvPr id="236548" name="Rectangle 1028"/>
            <p:cNvSpPr>
              <a:spLocks noChangeArrowheads="1"/>
            </p:cNvSpPr>
            <p:nvPr/>
          </p:nvSpPr>
          <p:spPr bwMode="auto">
            <a:xfrm>
              <a:off x="192" y="3024"/>
              <a:ext cx="2033" cy="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5069" tIns="26027" rIns="65069" bIns="26027">
              <a:spAutoFit/>
            </a:bodyPr>
            <a:lstStyle/>
            <a:p>
              <a:pPr algn="r" defTabSz="930275">
                <a:lnSpc>
                  <a:spcPct val="93000"/>
                </a:lnSpc>
                <a:spcBef>
                  <a:spcPct val="46000"/>
                </a:spcBef>
              </a:pPr>
              <a:r>
                <a:rPr lang="en-GB" sz="2500" b="1" i="1">
                  <a:solidFill>
                    <a:schemeClr val="hlink"/>
                  </a:solidFill>
                  <a:latin typeface="Times New Roman" pitchFamily="18" charset="0"/>
                </a:rPr>
                <a:t>Stronger structural techniques (different structural elements)</a:t>
              </a:r>
            </a:p>
          </p:txBody>
        </p:sp>
      </p:grpSp>
      <p:sp>
        <p:nvSpPr>
          <p:cNvPr id="236549" name="Rectangle 1029"/>
          <p:cNvSpPr>
            <a:spLocks noChangeArrowheads="1"/>
          </p:cNvSpPr>
          <p:nvPr/>
        </p:nvSpPr>
        <p:spPr bwMode="hidden">
          <a:xfrm>
            <a:off x="381000" y="3581400"/>
            <a:ext cx="171926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0275">
              <a:lnSpc>
                <a:spcPct val="87000"/>
              </a:lnSpc>
            </a:pPr>
            <a:r>
              <a:rPr lang="en-GB" sz="2500" b="1" i="1"/>
              <a:t>More tests</a:t>
            </a:r>
          </a:p>
        </p:txBody>
      </p:sp>
      <p:sp useBgFill="1">
        <p:nvSpPr>
          <p:cNvPr id="236550" name="Rectangle 1030"/>
          <p:cNvSpPr>
            <a:spLocks noChangeArrowheads="1"/>
          </p:cNvSpPr>
          <p:nvPr/>
        </p:nvSpPr>
        <p:spPr bwMode="hidden">
          <a:xfrm>
            <a:off x="381000" y="3544888"/>
            <a:ext cx="19050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551" name="Oval 1031"/>
          <p:cNvSpPr>
            <a:spLocks noChangeAspect="1" noChangeArrowheads="1"/>
          </p:cNvSpPr>
          <p:nvPr/>
        </p:nvSpPr>
        <p:spPr bwMode="auto">
          <a:xfrm>
            <a:off x="2252663" y="2254250"/>
            <a:ext cx="1119187" cy="6413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552" name="Oval 1032"/>
          <p:cNvSpPr>
            <a:spLocks noChangeAspect="1" noChangeArrowheads="1"/>
          </p:cNvSpPr>
          <p:nvPr/>
        </p:nvSpPr>
        <p:spPr bwMode="auto">
          <a:xfrm>
            <a:off x="2301875" y="2282825"/>
            <a:ext cx="1019175" cy="584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553" name="Oval 1033"/>
          <p:cNvSpPr>
            <a:spLocks noChangeAspect="1" noChangeArrowheads="1"/>
          </p:cNvSpPr>
          <p:nvPr/>
        </p:nvSpPr>
        <p:spPr bwMode="auto">
          <a:xfrm>
            <a:off x="2349500" y="2309813"/>
            <a:ext cx="925513" cy="5302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554" name="Oval 1034"/>
          <p:cNvSpPr>
            <a:spLocks noChangeAspect="1" noChangeArrowheads="1"/>
          </p:cNvSpPr>
          <p:nvPr/>
        </p:nvSpPr>
        <p:spPr bwMode="auto">
          <a:xfrm>
            <a:off x="2397125" y="2338388"/>
            <a:ext cx="831850" cy="4762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555" name="Oval 1035"/>
          <p:cNvSpPr>
            <a:spLocks noChangeAspect="1" noChangeArrowheads="1"/>
          </p:cNvSpPr>
          <p:nvPr/>
        </p:nvSpPr>
        <p:spPr bwMode="auto">
          <a:xfrm>
            <a:off x="2438400" y="2362200"/>
            <a:ext cx="749300" cy="4286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556" name="Rectangle 103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723" tIns="47176" rIns="92723" bIns="47176"/>
          <a:lstStyle/>
          <a:p>
            <a:pPr defTabSz="898525">
              <a:lnSpc>
                <a:spcPct val="98000"/>
              </a:lnSpc>
            </a:pPr>
            <a:r>
              <a:rPr lang="en-GB"/>
              <a:t>Using structural coverage</a:t>
            </a:r>
          </a:p>
        </p:txBody>
      </p:sp>
      <p:grpSp>
        <p:nvGrpSpPr>
          <p:cNvPr id="236557" name="Group 1037"/>
          <p:cNvGrpSpPr>
            <a:grpSpLocks/>
          </p:cNvGrpSpPr>
          <p:nvPr/>
        </p:nvGrpSpPr>
        <p:grpSpPr bwMode="auto">
          <a:xfrm>
            <a:off x="4357688" y="6278563"/>
            <a:ext cx="3228975" cy="488950"/>
            <a:chOff x="2745" y="3955"/>
            <a:chExt cx="2034" cy="308"/>
          </a:xfrm>
        </p:grpSpPr>
        <p:sp>
          <p:nvSpPr>
            <p:cNvPr id="236558" name="Rectangle 1038"/>
            <p:cNvSpPr>
              <a:spLocks noChangeArrowheads="1"/>
            </p:cNvSpPr>
            <p:nvPr/>
          </p:nvSpPr>
          <p:spPr bwMode="auto">
            <a:xfrm>
              <a:off x="2885" y="4022"/>
              <a:ext cx="175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69" tIns="26027" rIns="65069" bIns="26027">
              <a:spAutoFit/>
            </a:bodyPr>
            <a:lstStyle/>
            <a:p>
              <a:pPr algn="ctr" defTabSz="946150">
                <a:lnSpc>
                  <a:spcPct val="87000"/>
                </a:lnSpc>
              </a:pPr>
              <a:r>
                <a:rPr lang="en-GB" sz="2500" b="1" i="1">
                  <a:solidFill>
                    <a:schemeClr val="hlink"/>
                  </a:solidFill>
                  <a:latin typeface="Times New Roman" pitchFamily="18" charset="0"/>
                </a:rPr>
                <a:t>Increasing coverage</a:t>
              </a:r>
            </a:p>
          </p:txBody>
        </p:sp>
        <p:sp>
          <p:nvSpPr>
            <p:cNvPr id="236559" name="Line 1039"/>
            <p:cNvSpPr>
              <a:spLocks noChangeShapeType="1"/>
            </p:cNvSpPr>
            <p:nvPr/>
          </p:nvSpPr>
          <p:spPr bwMode="auto">
            <a:xfrm>
              <a:off x="2745" y="3955"/>
              <a:ext cx="203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69" tIns="26027" rIns="65069" bIns="26027">
              <a:spAutoFit/>
            </a:bodyPr>
            <a:lstStyle/>
            <a:p>
              <a:endParaRPr lang="en-IE"/>
            </a:p>
          </p:txBody>
        </p:sp>
      </p:grpSp>
      <p:grpSp>
        <p:nvGrpSpPr>
          <p:cNvPr id="236560" name="Group 1040"/>
          <p:cNvGrpSpPr>
            <a:grpSpLocks/>
          </p:cNvGrpSpPr>
          <p:nvPr/>
        </p:nvGrpSpPr>
        <p:grpSpPr bwMode="auto">
          <a:xfrm>
            <a:off x="5181600" y="2895600"/>
            <a:ext cx="909638" cy="1504950"/>
            <a:chOff x="3240" y="1584"/>
            <a:chExt cx="568" cy="904"/>
          </a:xfrm>
        </p:grpSpPr>
        <p:sp>
          <p:nvSpPr>
            <p:cNvPr id="236561" name="Rectangle 1041"/>
            <p:cNvSpPr>
              <a:spLocks noChangeArrowheads="1"/>
            </p:cNvSpPr>
            <p:nvPr/>
          </p:nvSpPr>
          <p:spPr bwMode="auto">
            <a:xfrm>
              <a:off x="3240" y="1584"/>
              <a:ext cx="568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62" name="Line 1042"/>
            <p:cNvSpPr>
              <a:spLocks noChangeShapeType="1"/>
            </p:cNvSpPr>
            <p:nvPr/>
          </p:nvSpPr>
          <p:spPr bwMode="auto">
            <a:xfrm flipH="1">
              <a:off x="3524" y="2156"/>
              <a:ext cx="9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63" name="Line 1043"/>
            <p:cNvSpPr>
              <a:spLocks noChangeShapeType="1"/>
            </p:cNvSpPr>
            <p:nvPr/>
          </p:nvSpPr>
          <p:spPr bwMode="auto">
            <a:xfrm flipV="1">
              <a:off x="3524" y="1916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64" name="Line 1044"/>
            <p:cNvSpPr>
              <a:spLocks noChangeShapeType="1"/>
            </p:cNvSpPr>
            <p:nvPr/>
          </p:nvSpPr>
          <p:spPr bwMode="auto">
            <a:xfrm>
              <a:off x="3428" y="1820"/>
              <a:ext cx="24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65" name="Line 1045"/>
            <p:cNvSpPr>
              <a:spLocks noChangeShapeType="1"/>
            </p:cNvSpPr>
            <p:nvPr/>
          </p:nvSpPr>
          <p:spPr bwMode="auto">
            <a:xfrm>
              <a:off x="3668" y="1820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66" name="Line 1046"/>
            <p:cNvSpPr>
              <a:spLocks noChangeShapeType="1"/>
            </p:cNvSpPr>
            <p:nvPr/>
          </p:nvSpPr>
          <p:spPr bwMode="auto">
            <a:xfrm>
              <a:off x="3380" y="1868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67" name="Line 1047"/>
            <p:cNvSpPr>
              <a:spLocks noChangeShapeType="1"/>
            </p:cNvSpPr>
            <p:nvPr/>
          </p:nvSpPr>
          <p:spPr bwMode="auto">
            <a:xfrm flipH="1">
              <a:off x="3380" y="2300"/>
              <a:ext cx="28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68" name="Line 1048"/>
            <p:cNvSpPr>
              <a:spLocks noChangeShapeType="1"/>
            </p:cNvSpPr>
            <p:nvPr/>
          </p:nvSpPr>
          <p:spPr bwMode="auto">
            <a:xfrm>
              <a:off x="3524" y="1916"/>
              <a:ext cx="14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69" name="Rectangle 1049"/>
            <p:cNvSpPr>
              <a:spLocks noChangeArrowheads="1"/>
            </p:cNvSpPr>
            <p:nvPr/>
          </p:nvSpPr>
          <p:spPr bwMode="auto">
            <a:xfrm>
              <a:off x="3576" y="1968"/>
              <a:ext cx="184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70" name="Rectangle 1050"/>
            <p:cNvSpPr>
              <a:spLocks noChangeArrowheads="1"/>
            </p:cNvSpPr>
            <p:nvPr/>
          </p:nvSpPr>
          <p:spPr bwMode="auto">
            <a:xfrm>
              <a:off x="3288" y="2016"/>
              <a:ext cx="184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71" name="Rectangle 1051"/>
            <p:cNvSpPr>
              <a:spLocks noChangeArrowheads="1"/>
            </p:cNvSpPr>
            <p:nvPr/>
          </p:nvSpPr>
          <p:spPr bwMode="auto">
            <a:xfrm rot="18900000">
              <a:off x="3624" y="2112"/>
              <a:ext cx="88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grpSp>
          <p:nvGrpSpPr>
            <p:cNvPr id="236572" name="Group 1052"/>
            <p:cNvGrpSpPr>
              <a:grpSpLocks/>
            </p:cNvGrpSpPr>
            <p:nvPr/>
          </p:nvGrpSpPr>
          <p:grpSpPr bwMode="auto">
            <a:xfrm>
              <a:off x="3626" y="1892"/>
              <a:ext cx="42" cy="48"/>
              <a:chOff x="3626" y="1892"/>
              <a:chExt cx="42" cy="48"/>
            </a:xfrm>
          </p:grpSpPr>
          <p:sp>
            <p:nvSpPr>
              <p:cNvPr id="236573" name="Line 1053"/>
              <p:cNvSpPr>
                <a:spLocks noChangeShapeType="1"/>
              </p:cNvSpPr>
              <p:nvPr/>
            </p:nvSpPr>
            <p:spPr bwMode="auto">
              <a:xfrm flipH="1">
                <a:off x="3626" y="1916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36574" name="Line 1054"/>
              <p:cNvSpPr>
                <a:spLocks noChangeShapeType="1"/>
              </p:cNvSpPr>
              <p:nvPr/>
            </p:nvSpPr>
            <p:spPr bwMode="auto">
              <a:xfrm flipH="1" flipV="1">
                <a:off x="3626" y="1892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grpSp>
          <p:nvGrpSpPr>
            <p:cNvPr id="236575" name="Group 1055"/>
            <p:cNvGrpSpPr>
              <a:grpSpLocks/>
            </p:cNvGrpSpPr>
            <p:nvPr/>
          </p:nvGrpSpPr>
          <p:grpSpPr bwMode="auto">
            <a:xfrm>
              <a:off x="3386" y="2276"/>
              <a:ext cx="42" cy="48"/>
              <a:chOff x="3386" y="2276"/>
              <a:chExt cx="42" cy="48"/>
            </a:xfrm>
          </p:grpSpPr>
          <p:sp>
            <p:nvSpPr>
              <p:cNvPr id="236576" name="Line 1056"/>
              <p:cNvSpPr>
                <a:spLocks noChangeShapeType="1"/>
              </p:cNvSpPr>
              <p:nvPr/>
            </p:nvSpPr>
            <p:spPr bwMode="auto">
              <a:xfrm>
                <a:off x="3386" y="2300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36577" name="Line 1057"/>
              <p:cNvSpPr>
                <a:spLocks noChangeShapeType="1"/>
              </p:cNvSpPr>
              <p:nvPr/>
            </p:nvSpPr>
            <p:spPr bwMode="auto">
              <a:xfrm flipV="1">
                <a:off x="3386" y="2276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36578" name="Line 1058"/>
            <p:cNvSpPr>
              <a:spLocks noChangeShapeType="1"/>
            </p:cNvSpPr>
            <p:nvPr/>
          </p:nvSpPr>
          <p:spPr bwMode="auto">
            <a:xfrm>
              <a:off x="3380" y="2300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79" name="Rectangle 1059"/>
            <p:cNvSpPr>
              <a:spLocks noChangeArrowheads="1"/>
            </p:cNvSpPr>
            <p:nvPr/>
          </p:nvSpPr>
          <p:spPr bwMode="auto">
            <a:xfrm>
              <a:off x="3288" y="2352"/>
              <a:ext cx="184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80" name="Line 1060"/>
            <p:cNvSpPr>
              <a:spLocks noChangeShapeType="1"/>
            </p:cNvSpPr>
            <p:nvPr/>
          </p:nvSpPr>
          <p:spPr bwMode="auto">
            <a:xfrm flipV="1">
              <a:off x="3380" y="1676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81" name="Rectangle 1061"/>
            <p:cNvSpPr>
              <a:spLocks noChangeArrowheads="1"/>
            </p:cNvSpPr>
            <p:nvPr/>
          </p:nvSpPr>
          <p:spPr bwMode="auto">
            <a:xfrm>
              <a:off x="3288" y="1632"/>
              <a:ext cx="184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82" name="Rectangle 1062"/>
            <p:cNvSpPr>
              <a:spLocks noChangeArrowheads="1"/>
            </p:cNvSpPr>
            <p:nvPr/>
          </p:nvSpPr>
          <p:spPr bwMode="auto">
            <a:xfrm rot="18900000">
              <a:off x="3336" y="1776"/>
              <a:ext cx="88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36583" name="Group 1063"/>
          <p:cNvGrpSpPr>
            <a:grpSpLocks/>
          </p:cNvGrpSpPr>
          <p:nvPr/>
        </p:nvGrpSpPr>
        <p:grpSpPr bwMode="auto">
          <a:xfrm>
            <a:off x="3989388" y="4495800"/>
            <a:ext cx="911225" cy="1504950"/>
            <a:chOff x="2472" y="2688"/>
            <a:chExt cx="568" cy="904"/>
          </a:xfrm>
        </p:grpSpPr>
        <p:sp>
          <p:nvSpPr>
            <p:cNvPr id="236584" name="Rectangle 1064"/>
            <p:cNvSpPr>
              <a:spLocks noChangeArrowheads="1"/>
            </p:cNvSpPr>
            <p:nvPr/>
          </p:nvSpPr>
          <p:spPr bwMode="auto">
            <a:xfrm>
              <a:off x="2472" y="2688"/>
              <a:ext cx="568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85" name="Line 1065"/>
            <p:cNvSpPr>
              <a:spLocks noChangeShapeType="1"/>
            </p:cNvSpPr>
            <p:nvPr/>
          </p:nvSpPr>
          <p:spPr bwMode="auto">
            <a:xfrm flipH="1">
              <a:off x="2756" y="3260"/>
              <a:ext cx="9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86" name="Line 1066"/>
            <p:cNvSpPr>
              <a:spLocks noChangeShapeType="1"/>
            </p:cNvSpPr>
            <p:nvPr/>
          </p:nvSpPr>
          <p:spPr bwMode="auto">
            <a:xfrm flipV="1">
              <a:off x="2756" y="3020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87" name="Line 1067"/>
            <p:cNvSpPr>
              <a:spLocks noChangeShapeType="1"/>
            </p:cNvSpPr>
            <p:nvPr/>
          </p:nvSpPr>
          <p:spPr bwMode="auto">
            <a:xfrm>
              <a:off x="2660" y="2924"/>
              <a:ext cx="24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88" name="Line 1068"/>
            <p:cNvSpPr>
              <a:spLocks noChangeShapeType="1"/>
            </p:cNvSpPr>
            <p:nvPr/>
          </p:nvSpPr>
          <p:spPr bwMode="auto">
            <a:xfrm>
              <a:off x="2900" y="2924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89" name="Line 1069"/>
            <p:cNvSpPr>
              <a:spLocks noChangeShapeType="1"/>
            </p:cNvSpPr>
            <p:nvPr/>
          </p:nvSpPr>
          <p:spPr bwMode="auto">
            <a:xfrm>
              <a:off x="2612" y="2780"/>
              <a:ext cx="0" cy="7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90" name="Line 1070"/>
            <p:cNvSpPr>
              <a:spLocks noChangeShapeType="1"/>
            </p:cNvSpPr>
            <p:nvPr/>
          </p:nvSpPr>
          <p:spPr bwMode="auto">
            <a:xfrm flipH="1">
              <a:off x="2612" y="3404"/>
              <a:ext cx="28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91" name="Line 1071"/>
            <p:cNvSpPr>
              <a:spLocks noChangeShapeType="1"/>
            </p:cNvSpPr>
            <p:nvPr/>
          </p:nvSpPr>
          <p:spPr bwMode="auto">
            <a:xfrm>
              <a:off x="2756" y="3020"/>
              <a:ext cx="14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92" name="Rectangle 1072"/>
            <p:cNvSpPr>
              <a:spLocks noChangeArrowheads="1"/>
            </p:cNvSpPr>
            <p:nvPr/>
          </p:nvSpPr>
          <p:spPr bwMode="auto">
            <a:xfrm>
              <a:off x="2808" y="3072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93" name="Rectangle 1073"/>
            <p:cNvSpPr>
              <a:spLocks noChangeArrowheads="1"/>
            </p:cNvSpPr>
            <p:nvPr/>
          </p:nvSpPr>
          <p:spPr bwMode="auto">
            <a:xfrm>
              <a:off x="2520" y="3120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594" name="Rectangle 1074"/>
            <p:cNvSpPr>
              <a:spLocks noChangeArrowheads="1"/>
            </p:cNvSpPr>
            <p:nvPr/>
          </p:nvSpPr>
          <p:spPr bwMode="auto">
            <a:xfrm rot="18900000">
              <a:off x="2856" y="3216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grpSp>
          <p:nvGrpSpPr>
            <p:cNvPr id="236595" name="Group 1075"/>
            <p:cNvGrpSpPr>
              <a:grpSpLocks/>
            </p:cNvGrpSpPr>
            <p:nvPr/>
          </p:nvGrpSpPr>
          <p:grpSpPr bwMode="auto">
            <a:xfrm>
              <a:off x="2858" y="2996"/>
              <a:ext cx="42" cy="48"/>
              <a:chOff x="2858" y="2996"/>
              <a:chExt cx="42" cy="48"/>
            </a:xfrm>
          </p:grpSpPr>
          <p:sp>
            <p:nvSpPr>
              <p:cNvPr id="236596" name="Line 1076"/>
              <p:cNvSpPr>
                <a:spLocks noChangeShapeType="1"/>
              </p:cNvSpPr>
              <p:nvPr/>
            </p:nvSpPr>
            <p:spPr bwMode="auto">
              <a:xfrm flipH="1">
                <a:off x="2858" y="3020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36597" name="Line 1077"/>
              <p:cNvSpPr>
                <a:spLocks noChangeShapeType="1"/>
              </p:cNvSpPr>
              <p:nvPr/>
            </p:nvSpPr>
            <p:spPr bwMode="auto">
              <a:xfrm flipH="1" flipV="1">
                <a:off x="2858" y="2996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grpSp>
          <p:nvGrpSpPr>
            <p:cNvPr id="236598" name="Group 1078"/>
            <p:cNvGrpSpPr>
              <a:grpSpLocks/>
            </p:cNvGrpSpPr>
            <p:nvPr/>
          </p:nvGrpSpPr>
          <p:grpSpPr bwMode="auto">
            <a:xfrm>
              <a:off x="2618" y="3380"/>
              <a:ext cx="42" cy="48"/>
              <a:chOff x="2618" y="3380"/>
              <a:chExt cx="42" cy="48"/>
            </a:xfrm>
          </p:grpSpPr>
          <p:sp>
            <p:nvSpPr>
              <p:cNvPr id="236599" name="Line 1079"/>
              <p:cNvSpPr>
                <a:spLocks noChangeShapeType="1"/>
              </p:cNvSpPr>
              <p:nvPr/>
            </p:nvSpPr>
            <p:spPr bwMode="auto">
              <a:xfrm>
                <a:off x="2618" y="3404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36600" name="Line 1080"/>
              <p:cNvSpPr>
                <a:spLocks noChangeShapeType="1"/>
              </p:cNvSpPr>
              <p:nvPr/>
            </p:nvSpPr>
            <p:spPr bwMode="auto">
              <a:xfrm flipV="1">
                <a:off x="2618" y="3380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36601" name="Rectangle 1081"/>
            <p:cNvSpPr>
              <a:spLocks noChangeArrowheads="1"/>
            </p:cNvSpPr>
            <p:nvPr/>
          </p:nvSpPr>
          <p:spPr bwMode="auto">
            <a:xfrm>
              <a:off x="2520" y="345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02" name="Rectangle 1082"/>
            <p:cNvSpPr>
              <a:spLocks noChangeArrowheads="1"/>
            </p:cNvSpPr>
            <p:nvPr/>
          </p:nvSpPr>
          <p:spPr bwMode="auto">
            <a:xfrm>
              <a:off x="2520" y="273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03" name="Rectangle 1083"/>
            <p:cNvSpPr>
              <a:spLocks noChangeArrowheads="1"/>
            </p:cNvSpPr>
            <p:nvPr/>
          </p:nvSpPr>
          <p:spPr bwMode="auto">
            <a:xfrm rot="18900000">
              <a:off x="2568" y="2880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36604" name="Group 1084"/>
          <p:cNvGrpSpPr>
            <a:grpSpLocks/>
          </p:cNvGrpSpPr>
          <p:nvPr/>
        </p:nvGrpSpPr>
        <p:grpSpPr bwMode="auto">
          <a:xfrm>
            <a:off x="5189538" y="4495800"/>
            <a:ext cx="909637" cy="1504950"/>
            <a:chOff x="3240" y="2688"/>
            <a:chExt cx="568" cy="904"/>
          </a:xfrm>
        </p:grpSpPr>
        <p:sp>
          <p:nvSpPr>
            <p:cNvPr id="236605" name="Rectangle 1085"/>
            <p:cNvSpPr>
              <a:spLocks noChangeArrowheads="1"/>
            </p:cNvSpPr>
            <p:nvPr/>
          </p:nvSpPr>
          <p:spPr bwMode="auto">
            <a:xfrm>
              <a:off x="3240" y="2688"/>
              <a:ext cx="568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06" name="Line 1086"/>
            <p:cNvSpPr>
              <a:spLocks noChangeShapeType="1"/>
            </p:cNvSpPr>
            <p:nvPr/>
          </p:nvSpPr>
          <p:spPr bwMode="auto">
            <a:xfrm flipH="1">
              <a:off x="3524" y="3260"/>
              <a:ext cx="9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07" name="Line 1087"/>
            <p:cNvSpPr>
              <a:spLocks noChangeShapeType="1"/>
            </p:cNvSpPr>
            <p:nvPr/>
          </p:nvSpPr>
          <p:spPr bwMode="auto">
            <a:xfrm flipV="1">
              <a:off x="3524" y="3020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08" name="Line 1088"/>
            <p:cNvSpPr>
              <a:spLocks noChangeShapeType="1"/>
            </p:cNvSpPr>
            <p:nvPr/>
          </p:nvSpPr>
          <p:spPr bwMode="auto">
            <a:xfrm>
              <a:off x="3428" y="2924"/>
              <a:ext cx="24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09" name="Line 1089"/>
            <p:cNvSpPr>
              <a:spLocks noChangeShapeType="1"/>
            </p:cNvSpPr>
            <p:nvPr/>
          </p:nvSpPr>
          <p:spPr bwMode="auto">
            <a:xfrm>
              <a:off x="3668" y="2924"/>
              <a:ext cx="0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0" name="Line 1090"/>
            <p:cNvSpPr>
              <a:spLocks noChangeShapeType="1"/>
            </p:cNvSpPr>
            <p:nvPr/>
          </p:nvSpPr>
          <p:spPr bwMode="auto">
            <a:xfrm>
              <a:off x="3380" y="2780"/>
              <a:ext cx="0" cy="7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1" name="Line 1091"/>
            <p:cNvSpPr>
              <a:spLocks noChangeShapeType="1"/>
            </p:cNvSpPr>
            <p:nvPr/>
          </p:nvSpPr>
          <p:spPr bwMode="auto">
            <a:xfrm flipH="1">
              <a:off x="3380" y="3404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2" name="Line 1092"/>
            <p:cNvSpPr>
              <a:spLocks noChangeShapeType="1"/>
            </p:cNvSpPr>
            <p:nvPr/>
          </p:nvSpPr>
          <p:spPr bwMode="auto">
            <a:xfrm>
              <a:off x="3524" y="3020"/>
              <a:ext cx="14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3" name="Rectangle 1093"/>
            <p:cNvSpPr>
              <a:spLocks noChangeArrowheads="1"/>
            </p:cNvSpPr>
            <p:nvPr/>
          </p:nvSpPr>
          <p:spPr bwMode="auto">
            <a:xfrm>
              <a:off x="3576" y="3072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4" name="Rectangle 1094"/>
            <p:cNvSpPr>
              <a:spLocks noChangeArrowheads="1"/>
            </p:cNvSpPr>
            <p:nvPr/>
          </p:nvSpPr>
          <p:spPr bwMode="auto">
            <a:xfrm>
              <a:off x="3288" y="3120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5" name="Rectangle 1095"/>
            <p:cNvSpPr>
              <a:spLocks noChangeArrowheads="1"/>
            </p:cNvSpPr>
            <p:nvPr/>
          </p:nvSpPr>
          <p:spPr bwMode="auto">
            <a:xfrm rot="18900000">
              <a:off x="3624" y="3216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6" name="Line 1096"/>
            <p:cNvSpPr>
              <a:spLocks noChangeShapeType="1"/>
            </p:cNvSpPr>
            <p:nvPr/>
          </p:nvSpPr>
          <p:spPr bwMode="auto">
            <a:xfrm>
              <a:off x="3376" y="3398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7" name="Line 1097"/>
            <p:cNvSpPr>
              <a:spLocks noChangeShapeType="1"/>
            </p:cNvSpPr>
            <p:nvPr/>
          </p:nvSpPr>
          <p:spPr bwMode="auto">
            <a:xfrm flipV="1">
              <a:off x="3376" y="3362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8" name="Rectangle 1098"/>
            <p:cNvSpPr>
              <a:spLocks noChangeArrowheads="1"/>
            </p:cNvSpPr>
            <p:nvPr/>
          </p:nvSpPr>
          <p:spPr bwMode="auto">
            <a:xfrm>
              <a:off x="3288" y="345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19" name="Rectangle 1099"/>
            <p:cNvSpPr>
              <a:spLocks noChangeArrowheads="1"/>
            </p:cNvSpPr>
            <p:nvPr/>
          </p:nvSpPr>
          <p:spPr bwMode="auto">
            <a:xfrm>
              <a:off x="3288" y="273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20" name="Rectangle 1100"/>
            <p:cNvSpPr>
              <a:spLocks noChangeArrowheads="1"/>
            </p:cNvSpPr>
            <p:nvPr/>
          </p:nvSpPr>
          <p:spPr bwMode="auto">
            <a:xfrm rot="18900000">
              <a:off x="3336" y="2880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grpSp>
          <p:nvGrpSpPr>
            <p:cNvPr id="236621" name="Group 1101"/>
            <p:cNvGrpSpPr>
              <a:grpSpLocks/>
            </p:cNvGrpSpPr>
            <p:nvPr/>
          </p:nvGrpSpPr>
          <p:grpSpPr bwMode="auto">
            <a:xfrm>
              <a:off x="3626" y="2996"/>
              <a:ext cx="42" cy="48"/>
              <a:chOff x="3626" y="2996"/>
              <a:chExt cx="42" cy="48"/>
            </a:xfrm>
          </p:grpSpPr>
          <p:sp>
            <p:nvSpPr>
              <p:cNvPr id="236622" name="Line 1102"/>
              <p:cNvSpPr>
                <a:spLocks noChangeShapeType="1"/>
              </p:cNvSpPr>
              <p:nvPr/>
            </p:nvSpPr>
            <p:spPr bwMode="auto">
              <a:xfrm flipH="1">
                <a:off x="3626" y="3020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36623" name="Line 1103"/>
              <p:cNvSpPr>
                <a:spLocks noChangeShapeType="1"/>
              </p:cNvSpPr>
              <p:nvPr/>
            </p:nvSpPr>
            <p:spPr bwMode="auto">
              <a:xfrm flipH="1" flipV="1">
                <a:off x="3626" y="2996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</p:grpSp>
      <p:grpSp>
        <p:nvGrpSpPr>
          <p:cNvPr id="236624" name="Group 1104"/>
          <p:cNvGrpSpPr>
            <a:grpSpLocks/>
          </p:cNvGrpSpPr>
          <p:nvPr/>
        </p:nvGrpSpPr>
        <p:grpSpPr bwMode="auto">
          <a:xfrm>
            <a:off x="6381750" y="4495800"/>
            <a:ext cx="909638" cy="1504950"/>
            <a:chOff x="4008" y="2688"/>
            <a:chExt cx="568" cy="904"/>
          </a:xfrm>
        </p:grpSpPr>
        <p:sp>
          <p:nvSpPr>
            <p:cNvPr id="236625" name="Rectangle 1105"/>
            <p:cNvSpPr>
              <a:spLocks noChangeArrowheads="1"/>
            </p:cNvSpPr>
            <p:nvPr/>
          </p:nvSpPr>
          <p:spPr bwMode="auto">
            <a:xfrm>
              <a:off x="4008" y="2688"/>
              <a:ext cx="568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26" name="Line 1106"/>
            <p:cNvSpPr>
              <a:spLocks noChangeShapeType="1"/>
            </p:cNvSpPr>
            <p:nvPr/>
          </p:nvSpPr>
          <p:spPr bwMode="auto">
            <a:xfrm flipH="1">
              <a:off x="4292" y="3260"/>
              <a:ext cx="9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27" name="Line 1107"/>
            <p:cNvSpPr>
              <a:spLocks noChangeShapeType="1"/>
            </p:cNvSpPr>
            <p:nvPr/>
          </p:nvSpPr>
          <p:spPr bwMode="auto">
            <a:xfrm flipV="1">
              <a:off x="4292" y="3020"/>
              <a:ext cx="0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28" name="Line 1108"/>
            <p:cNvSpPr>
              <a:spLocks noChangeShapeType="1"/>
            </p:cNvSpPr>
            <p:nvPr/>
          </p:nvSpPr>
          <p:spPr bwMode="auto">
            <a:xfrm>
              <a:off x="4196" y="2924"/>
              <a:ext cx="24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29" name="Line 1109"/>
            <p:cNvSpPr>
              <a:spLocks noChangeShapeType="1"/>
            </p:cNvSpPr>
            <p:nvPr/>
          </p:nvSpPr>
          <p:spPr bwMode="auto">
            <a:xfrm>
              <a:off x="4436" y="2924"/>
              <a:ext cx="0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0" name="Line 1110"/>
            <p:cNvSpPr>
              <a:spLocks noChangeShapeType="1"/>
            </p:cNvSpPr>
            <p:nvPr/>
          </p:nvSpPr>
          <p:spPr bwMode="auto">
            <a:xfrm>
              <a:off x="4148" y="2780"/>
              <a:ext cx="0" cy="7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1" name="Line 1111"/>
            <p:cNvSpPr>
              <a:spLocks noChangeShapeType="1"/>
            </p:cNvSpPr>
            <p:nvPr/>
          </p:nvSpPr>
          <p:spPr bwMode="auto">
            <a:xfrm flipH="1">
              <a:off x="4148" y="3404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2" name="Line 1112"/>
            <p:cNvSpPr>
              <a:spLocks noChangeShapeType="1"/>
            </p:cNvSpPr>
            <p:nvPr/>
          </p:nvSpPr>
          <p:spPr bwMode="auto">
            <a:xfrm>
              <a:off x="4292" y="3020"/>
              <a:ext cx="14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3" name="Rectangle 1113"/>
            <p:cNvSpPr>
              <a:spLocks noChangeArrowheads="1"/>
            </p:cNvSpPr>
            <p:nvPr/>
          </p:nvSpPr>
          <p:spPr bwMode="auto">
            <a:xfrm>
              <a:off x="4344" y="3072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4" name="Rectangle 1114"/>
            <p:cNvSpPr>
              <a:spLocks noChangeArrowheads="1"/>
            </p:cNvSpPr>
            <p:nvPr/>
          </p:nvSpPr>
          <p:spPr bwMode="auto">
            <a:xfrm>
              <a:off x="4056" y="3120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5" name="Rectangle 1115"/>
            <p:cNvSpPr>
              <a:spLocks noChangeArrowheads="1"/>
            </p:cNvSpPr>
            <p:nvPr/>
          </p:nvSpPr>
          <p:spPr bwMode="auto">
            <a:xfrm rot="18900000">
              <a:off x="4392" y="3216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6" name="Line 1116"/>
            <p:cNvSpPr>
              <a:spLocks noChangeShapeType="1"/>
            </p:cNvSpPr>
            <p:nvPr/>
          </p:nvSpPr>
          <p:spPr bwMode="auto">
            <a:xfrm>
              <a:off x="4144" y="3398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7" name="Line 1117"/>
            <p:cNvSpPr>
              <a:spLocks noChangeShapeType="1"/>
            </p:cNvSpPr>
            <p:nvPr/>
          </p:nvSpPr>
          <p:spPr bwMode="auto">
            <a:xfrm flipV="1">
              <a:off x="4144" y="3362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8" name="Rectangle 1118"/>
            <p:cNvSpPr>
              <a:spLocks noChangeArrowheads="1"/>
            </p:cNvSpPr>
            <p:nvPr/>
          </p:nvSpPr>
          <p:spPr bwMode="auto">
            <a:xfrm>
              <a:off x="4056" y="345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39" name="Rectangle 1119"/>
            <p:cNvSpPr>
              <a:spLocks noChangeArrowheads="1"/>
            </p:cNvSpPr>
            <p:nvPr/>
          </p:nvSpPr>
          <p:spPr bwMode="auto">
            <a:xfrm>
              <a:off x="4056" y="273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40" name="Rectangle 1120"/>
            <p:cNvSpPr>
              <a:spLocks noChangeArrowheads="1"/>
            </p:cNvSpPr>
            <p:nvPr/>
          </p:nvSpPr>
          <p:spPr bwMode="auto">
            <a:xfrm rot="18900000">
              <a:off x="4104" y="2880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41" name="Line 1121"/>
            <p:cNvSpPr>
              <a:spLocks noChangeShapeType="1"/>
            </p:cNvSpPr>
            <p:nvPr/>
          </p:nvSpPr>
          <p:spPr bwMode="auto">
            <a:xfrm flipH="1">
              <a:off x="4383" y="3014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6642" name="Line 1122"/>
            <p:cNvSpPr>
              <a:spLocks noChangeShapeType="1"/>
            </p:cNvSpPr>
            <p:nvPr/>
          </p:nvSpPr>
          <p:spPr bwMode="auto">
            <a:xfrm flipH="1" flipV="1">
              <a:off x="4383" y="2978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36643" name="Group 1123"/>
          <p:cNvGrpSpPr>
            <a:grpSpLocks/>
          </p:cNvGrpSpPr>
          <p:nvPr/>
        </p:nvGrpSpPr>
        <p:grpSpPr bwMode="auto">
          <a:xfrm>
            <a:off x="2362200" y="2667000"/>
            <a:ext cx="6629400" cy="1733550"/>
            <a:chOff x="1488" y="1680"/>
            <a:chExt cx="4176" cy="1092"/>
          </a:xfrm>
        </p:grpSpPr>
        <p:sp>
          <p:nvSpPr>
            <p:cNvPr id="236644" name="Rectangle 1124"/>
            <p:cNvSpPr>
              <a:spLocks noChangeArrowheads="1"/>
            </p:cNvSpPr>
            <p:nvPr/>
          </p:nvSpPr>
          <p:spPr bwMode="auto">
            <a:xfrm>
              <a:off x="4128" y="2208"/>
              <a:ext cx="153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5061" tIns="26025" rIns="65061" bIns="26025">
              <a:spAutoFit/>
            </a:bodyPr>
            <a:lstStyle/>
            <a:p>
              <a:pPr algn="ctr" defTabSz="930275">
                <a:lnSpc>
                  <a:spcPct val="87000"/>
                </a:lnSpc>
              </a:pPr>
              <a:r>
                <a:rPr lang="en-GB" sz="2500" b="1"/>
                <a:t>Coverage OK?</a:t>
              </a:r>
            </a:p>
          </p:txBody>
        </p:sp>
        <p:grpSp>
          <p:nvGrpSpPr>
            <p:cNvPr id="236645" name="Group 1125"/>
            <p:cNvGrpSpPr>
              <a:grpSpLocks/>
            </p:cNvGrpSpPr>
            <p:nvPr/>
          </p:nvGrpSpPr>
          <p:grpSpPr bwMode="auto">
            <a:xfrm>
              <a:off x="1488" y="1680"/>
              <a:ext cx="1599" cy="1092"/>
              <a:chOff x="1488" y="1680"/>
              <a:chExt cx="1599" cy="1092"/>
            </a:xfrm>
          </p:grpSpPr>
          <p:sp>
            <p:nvSpPr>
              <p:cNvPr id="236646" name="Line 1126"/>
              <p:cNvSpPr>
                <a:spLocks noChangeShapeType="1"/>
              </p:cNvSpPr>
              <p:nvPr/>
            </p:nvSpPr>
            <p:spPr bwMode="auto">
              <a:xfrm>
                <a:off x="2256" y="1680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5061" tIns="26025" rIns="65061" bIns="26025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236647" name="Rectangle 1127"/>
              <p:cNvSpPr>
                <a:spLocks noChangeArrowheads="1"/>
              </p:cNvSpPr>
              <p:nvPr/>
            </p:nvSpPr>
            <p:spPr bwMode="auto">
              <a:xfrm>
                <a:off x="1488" y="1872"/>
                <a:ext cx="970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5061" tIns="26025" rIns="65061" bIns="26025">
                <a:spAutoFit/>
              </a:bodyPr>
              <a:lstStyle/>
              <a:p>
                <a:pPr defTabSz="930275">
                  <a:lnSpc>
                    <a:spcPct val="87000"/>
                  </a:lnSpc>
                </a:pPr>
                <a:r>
                  <a:rPr lang="en-GB" sz="2500" b="1"/>
                  <a:t>What's</a:t>
                </a:r>
              </a:p>
              <a:p>
                <a:pPr defTabSz="930275">
                  <a:lnSpc>
                    <a:spcPct val="87000"/>
                  </a:lnSpc>
                </a:pPr>
                <a:r>
                  <a:rPr lang="en-GB" sz="2500" b="1"/>
                  <a:t>covered?</a:t>
                </a:r>
              </a:p>
            </p:txBody>
          </p:sp>
          <p:grpSp>
            <p:nvGrpSpPr>
              <p:cNvPr id="236648" name="Group 1128"/>
              <p:cNvGrpSpPr>
                <a:grpSpLocks/>
              </p:cNvGrpSpPr>
              <p:nvPr/>
            </p:nvGrpSpPr>
            <p:grpSpPr bwMode="auto">
              <a:xfrm>
                <a:off x="2513" y="1824"/>
                <a:ext cx="574" cy="948"/>
                <a:chOff x="2472" y="1584"/>
                <a:chExt cx="568" cy="904"/>
              </a:xfrm>
            </p:grpSpPr>
            <p:sp>
              <p:nvSpPr>
                <p:cNvPr id="236649" name="Rectangle 1129"/>
                <p:cNvSpPr>
                  <a:spLocks noChangeArrowheads="1"/>
                </p:cNvSpPr>
                <p:nvPr/>
              </p:nvSpPr>
              <p:spPr bwMode="auto">
                <a:xfrm>
                  <a:off x="2472" y="1584"/>
                  <a:ext cx="568" cy="9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0" name="Line 1130"/>
                <p:cNvSpPr>
                  <a:spLocks noChangeShapeType="1"/>
                </p:cNvSpPr>
                <p:nvPr/>
              </p:nvSpPr>
              <p:spPr bwMode="auto">
                <a:xfrm flipH="1">
                  <a:off x="2756" y="21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1" name="Line 1131"/>
                <p:cNvSpPr>
                  <a:spLocks noChangeShapeType="1"/>
                </p:cNvSpPr>
                <p:nvPr/>
              </p:nvSpPr>
              <p:spPr bwMode="auto">
                <a:xfrm flipV="1">
                  <a:off x="2756" y="19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2" name="Line 1132"/>
                <p:cNvSpPr>
                  <a:spLocks noChangeShapeType="1"/>
                </p:cNvSpPr>
                <p:nvPr/>
              </p:nvSpPr>
              <p:spPr bwMode="auto">
                <a:xfrm>
                  <a:off x="2660" y="182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3" name="Line 1133"/>
                <p:cNvSpPr>
                  <a:spLocks noChangeShapeType="1"/>
                </p:cNvSpPr>
                <p:nvPr/>
              </p:nvSpPr>
              <p:spPr bwMode="auto">
                <a:xfrm>
                  <a:off x="2900" y="1820"/>
                  <a:ext cx="0" cy="48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4" name="Line 1134"/>
                <p:cNvSpPr>
                  <a:spLocks noChangeShapeType="1"/>
                </p:cNvSpPr>
                <p:nvPr/>
              </p:nvSpPr>
              <p:spPr bwMode="auto">
                <a:xfrm>
                  <a:off x="2612" y="1868"/>
                  <a:ext cx="0" cy="48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5" name="Line 1135"/>
                <p:cNvSpPr>
                  <a:spLocks noChangeShapeType="1"/>
                </p:cNvSpPr>
                <p:nvPr/>
              </p:nvSpPr>
              <p:spPr bwMode="auto">
                <a:xfrm flipH="1">
                  <a:off x="2612" y="2300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6" name="Line 1136"/>
                <p:cNvSpPr>
                  <a:spLocks noChangeShapeType="1"/>
                </p:cNvSpPr>
                <p:nvPr/>
              </p:nvSpPr>
              <p:spPr bwMode="auto">
                <a:xfrm>
                  <a:off x="2756" y="191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7" name="Rectangle 1137"/>
                <p:cNvSpPr>
                  <a:spLocks noChangeArrowheads="1"/>
                </p:cNvSpPr>
                <p:nvPr/>
              </p:nvSpPr>
              <p:spPr bwMode="auto">
                <a:xfrm>
                  <a:off x="2808" y="1968"/>
                  <a:ext cx="184" cy="8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8" name="Rectangle 1138"/>
                <p:cNvSpPr>
                  <a:spLocks noChangeArrowheads="1"/>
                </p:cNvSpPr>
                <p:nvPr/>
              </p:nvSpPr>
              <p:spPr bwMode="auto">
                <a:xfrm>
                  <a:off x="2520" y="2016"/>
                  <a:ext cx="184" cy="8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59" name="Rectangle 1139"/>
                <p:cNvSpPr>
                  <a:spLocks noChangeArrowheads="1"/>
                </p:cNvSpPr>
                <p:nvPr/>
              </p:nvSpPr>
              <p:spPr bwMode="auto">
                <a:xfrm rot="18900000">
                  <a:off x="2856" y="2112"/>
                  <a:ext cx="88" cy="8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grpSp>
              <p:nvGrpSpPr>
                <p:cNvPr id="236660" name="Group 1140"/>
                <p:cNvGrpSpPr>
                  <a:grpSpLocks/>
                </p:cNvGrpSpPr>
                <p:nvPr/>
              </p:nvGrpSpPr>
              <p:grpSpPr bwMode="auto">
                <a:xfrm>
                  <a:off x="2858" y="1892"/>
                  <a:ext cx="42" cy="48"/>
                  <a:chOff x="2858" y="1892"/>
                  <a:chExt cx="42" cy="48"/>
                </a:xfrm>
              </p:grpSpPr>
              <p:sp>
                <p:nvSpPr>
                  <p:cNvPr id="236661" name="Line 11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8" y="1916"/>
                    <a:ext cx="42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5061" tIns="26025" rIns="65061" bIns="26025">
                    <a:spAutoFit/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236662" name="Line 11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58" y="1892"/>
                    <a:ext cx="42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5061" tIns="26025" rIns="65061" bIns="26025">
                    <a:spAutoFit/>
                  </a:bodyPr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236663" name="Group 1143"/>
                <p:cNvGrpSpPr>
                  <a:grpSpLocks/>
                </p:cNvGrpSpPr>
                <p:nvPr/>
              </p:nvGrpSpPr>
              <p:grpSpPr bwMode="auto">
                <a:xfrm>
                  <a:off x="2618" y="2276"/>
                  <a:ext cx="42" cy="48"/>
                  <a:chOff x="2618" y="2276"/>
                  <a:chExt cx="42" cy="48"/>
                </a:xfrm>
              </p:grpSpPr>
              <p:sp>
                <p:nvSpPr>
                  <p:cNvPr id="236664" name="Line 1144"/>
                  <p:cNvSpPr>
                    <a:spLocks noChangeShapeType="1"/>
                  </p:cNvSpPr>
                  <p:nvPr/>
                </p:nvSpPr>
                <p:spPr bwMode="auto">
                  <a:xfrm>
                    <a:off x="2618" y="2300"/>
                    <a:ext cx="42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5061" tIns="26025" rIns="65061" bIns="26025">
                    <a:spAutoFit/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236665" name="Line 1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8" y="2276"/>
                    <a:ext cx="42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5061" tIns="26025" rIns="65061" bIns="26025">
                    <a:spAutoFit/>
                  </a:bodyPr>
                  <a:lstStyle/>
                  <a:p>
                    <a:endParaRPr lang="en-IE"/>
                  </a:p>
                </p:txBody>
              </p:sp>
            </p:grpSp>
            <p:sp>
              <p:nvSpPr>
                <p:cNvPr id="236666" name="Line 1146"/>
                <p:cNvSpPr>
                  <a:spLocks noChangeShapeType="1"/>
                </p:cNvSpPr>
                <p:nvPr/>
              </p:nvSpPr>
              <p:spPr bwMode="auto">
                <a:xfrm>
                  <a:off x="2612" y="230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67" name="Rectangle 1147"/>
                <p:cNvSpPr>
                  <a:spLocks noChangeArrowheads="1"/>
                </p:cNvSpPr>
                <p:nvPr/>
              </p:nvSpPr>
              <p:spPr bwMode="auto">
                <a:xfrm>
                  <a:off x="2520" y="2352"/>
                  <a:ext cx="184" cy="8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68" name="Line 1148"/>
                <p:cNvSpPr>
                  <a:spLocks noChangeShapeType="1"/>
                </p:cNvSpPr>
                <p:nvPr/>
              </p:nvSpPr>
              <p:spPr bwMode="auto">
                <a:xfrm flipV="1">
                  <a:off x="2612" y="167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69" name="Rectangle 1149"/>
                <p:cNvSpPr>
                  <a:spLocks noChangeArrowheads="1"/>
                </p:cNvSpPr>
                <p:nvPr/>
              </p:nvSpPr>
              <p:spPr bwMode="auto">
                <a:xfrm>
                  <a:off x="2520" y="1632"/>
                  <a:ext cx="184" cy="8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  <p:sp>
              <p:nvSpPr>
                <p:cNvPr id="236670" name="Rectangle 1150"/>
                <p:cNvSpPr>
                  <a:spLocks noChangeArrowheads="1"/>
                </p:cNvSpPr>
                <p:nvPr/>
              </p:nvSpPr>
              <p:spPr bwMode="auto">
                <a:xfrm rot="18900000">
                  <a:off x="2568" y="1776"/>
                  <a:ext cx="88" cy="8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E"/>
                </a:p>
              </p:txBody>
            </p:sp>
          </p:grpSp>
        </p:grpSp>
      </p:grpSp>
      <p:grpSp>
        <p:nvGrpSpPr>
          <p:cNvPr id="236671" name="Group 1151"/>
          <p:cNvGrpSpPr>
            <a:grpSpLocks/>
          </p:cNvGrpSpPr>
          <p:nvPr/>
        </p:nvGrpSpPr>
        <p:grpSpPr bwMode="auto">
          <a:xfrm>
            <a:off x="685800" y="1295400"/>
            <a:ext cx="8535988" cy="1489075"/>
            <a:chOff x="432" y="816"/>
            <a:chExt cx="5377" cy="938"/>
          </a:xfrm>
        </p:grpSpPr>
        <p:sp>
          <p:nvSpPr>
            <p:cNvPr id="236672" name="Rectangle 1152"/>
            <p:cNvSpPr>
              <a:spLocks noChangeArrowheads="1"/>
            </p:cNvSpPr>
            <p:nvPr/>
          </p:nvSpPr>
          <p:spPr bwMode="auto">
            <a:xfrm>
              <a:off x="4130" y="1513"/>
              <a:ext cx="12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pPr algn="ctr" defTabSz="930275">
                <a:lnSpc>
                  <a:spcPct val="87000"/>
                </a:lnSpc>
              </a:pPr>
              <a:r>
                <a:rPr lang="en-GB" sz="2500" b="1"/>
                <a:t>Results OK?</a:t>
              </a:r>
            </a:p>
          </p:txBody>
        </p:sp>
        <p:sp>
          <p:nvSpPr>
            <p:cNvPr id="236673" name="Line 1153"/>
            <p:cNvSpPr>
              <a:spLocks noChangeShapeType="1"/>
            </p:cNvSpPr>
            <p:nvPr/>
          </p:nvSpPr>
          <p:spPr bwMode="auto">
            <a:xfrm>
              <a:off x="1065" y="1073"/>
              <a:ext cx="548" cy="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endParaRPr lang="en-IE"/>
            </a:p>
          </p:txBody>
        </p:sp>
        <p:sp>
          <p:nvSpPr>
            <p:cNvPr id="236674" name="Line 1154"/>
            <p:cNvSpPr>
              <a:spLocks noChangeShapeType="1"/>
            </p:cNvSpPr>
            <p:nvPr/>
          </p:nvSpPr>
          <p:spPr bwMode="auto">
            <a:xfrm flipV="1">
              <a:off x="2404" y="1265"/>
              <a:ext cx="4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endParaRPr lang="en-IE"/>
            </a:p>
          </p:txBody>
        </p:sp>
        <p:sp>
          <p:nvSpPr>
            <p:cNvPr id="236675" name="Line 1155"/>
            <p:cNvSpPr>
              <a:spLocks noChangeShapeType="1"/>
            </p:cNvSpPr>
            <p:nvPr/>
          </p:nvSpPr>
          <p:spPr bwMode="auto">
            <a:xfrm>
              <a:off x="3843" y="1427"/>
              <a:ext cx="313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endParaRPr lang="en-IE"/>
            </a:p>
          </p:txBody>
        </p:sp>
        <p:sp>
          <p:nvSpPr>
            <p:cNvPr id="236676" name="Line 1156"/>
            <p:cNvSpPr>
              <a:spLocks noChangeShapeType="1"/>
            </p:cNvSpPr>
            <p:nvPr/>
          </p:nvSpPr>
          <p:spPr bwMode="auto">
            <a:xfrm flipV="1">
              <a:off x="3843" y="1119"/>
              <a:ext cx="1137" cy="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endParaRPr lang="en-IE"/>
            </a:p>
          </p:txBody>
        </p:sp>
        <p:sp>
          <p:nvSpPr>
            <p:cNvPr id="236677" name="Rectangle 1157"/>
            <p:cNvSpPr>
              <a:spLocks noChangeArrowheads="1"/>
            </p:cNvSpPr>
            <p:nvPr/>
          </p:nvSpPr>
          <p:spPr bwMode="auto">
            <a:xfrm>
              <a:off x="4948" y="816"/>
              <a:ext cx="861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pPr algn="ctr" defTabSz="930275"/>
              <a:r>
                <a:rPr lang="en-GB" sz="2500" b="1"/>
                <a:t>Enough</a:t>
              </a:r>
            </a:p>
            <a:p>
              <a:pPr algn="ctr" defTabSz="930275"/>
              <a:r>
                <a:rPr lang="en-GB" sz="2500" b="1"/>
                <a:t>tests?</a:t>
              </a:r>
            </a:p>
          </p:txBody>
        </p:sp>
        <p:sp>
          <p:nvSpPr>
            <p:cNvPr id="236678" name="AutoShape 1158"/>
            <p:cNvSpPr>
              <a:spLocks noChangeArrowheads="1"/>
            </p:cNvSpPr>
            <p:nvPr/>
          </p:nvSpPr>
          <p:spPr bwMode="auto">
            <a:xfrm>
              <a:off x="432" y="855"/>
              <a:ext cx="622" cy="747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pPr algn="ctr" defTabSz="930275"/>
              <a:r>
                <a:rPr lang="en-GB" sz="2500" b="1">
                  <a:solidFill>
                    <a:srgbClr val="000000"/>
                  </a:solidFill>
                </a:rPr>
                <a:t>Spec</a:t>
              </a:r>
            </a:p>
          </p:txBody>
        </p:sp>
        <p:sp>
          <p:nvSpPr>
            <p:cNvPr id="236679" name="Rectangle 1159"/>
            <p:cNvSpPr>
              <a:spLocks noChangeArrowheads="1"/>
            </p:cNvSpPr>
            <p:nvPr/>
          </p:nvSpPr>
          <p:spPr bwMode="auto">
            <a:xfrm>
              <a:off x="2823" y="1077"/>
              <a:ext cx="1009" cy="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pPr algn="ctr" defTabSz="930275"/>
              <a:r>
                <a:rPr lang="en-GB" sz="2500" b="1">
                  <a:solidFill>
                    <a:srgbClr val="000000"/>
                  </a:solidFill>
                </a:rPr>
                <a:t>Software</a:t>
              </a:r>
            </a:p>
          </p:txBody>
        </p:sp>
        <p:sp>
          <p:nvSpPr>
            <p:cNvPr id="236680" name="Line 1160"/>
            <p:cNvSpPr>
              <a:spLocks noChangeShapeType="1"/>
            </p:cNvSpPr>
            <p:nvPr/>
          </p:nvSpPr>
          <p:spPr bwMode="auto">
            <a:xfrm>
              <a:off x="1117" y="947"/>
              <a:ext cx="3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endParaRPr lang="en-IE"/>
            </a:p>
          </p:txBody>
        </p:sp>
        <p:sp>
          <p:nvSpPr>
            <p:cNvPr id="236681" name="Oval 1161"/>
            <p:cNvSpPr>
              <a:spLocks noChangeArrowheads="1"/>
            </p:cNvSpPr>
            <p:nvPr/>
          </p:nvSpPr>
          <p:spPr bwMode="auto">
            <a:xfrm>
              <a:off x="1872" y="1392"/>
              <a:ext cx="590" cy="311"/>
            </a:xfrm>
            <a:prstGeom prst="ellipse">
              <a:avLst/>
            </a:prstGeom>
            <a:solidFill>
              <a:srgbClr val="E5CA7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endParaRPr lang="en-IE"/>
            </a:p>
          </p:txBody>
        </p:sp>
        <p:sp>
          <p:nvSpPr>
            <p:cNvPr id="236682" name="Oval 1162"/>
            <p:cNvSpPr>
              <a:spLocks noChangeArrowheads="1"/>
            </p:cNvSpPr>
            <p:nvPr/>
          </p:nvSpPr>
          <p:spPr bwMode="auto">
            <a:xfrm>
              <a:off x="1566" y="1210"/>
              <a:ext cx="840" cy="369"/>
            </a:xfrm>
            <a:prstGeom prst="ellipse">
              <a:avLst/>
            </a:prstGeom>
            <a:solidFill>
              <a:srgbClr val="E5CA7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42" tIns="26016" rIns="65042" bIns="26016">
              <a:spAutoFit/>
            </a:bodyPr>
            <a:lstStyle/>
            <a:p>
              <a:pPr algn="ctr" defTabSz="946150"/>
              <a:r>
                <a:rPr lang="en-GB" sz="2500" b="1">
                  <a:solidFill>
                    <a:srgbClr val="000000"/>
                  </a:solidFill>
                </a:rPr>
                <a:t>Tests</a:t>
              </a:r>
            </a:p>
          </p:txBody>
        </p:sp>
      </p:grpSp>
      <p:sp>
        <p:nvSpPr>
          <p:cNvPr id="236683" name="Rectangle 1163"/>
          <p:cNvSpPr>
            <a:spLocks noChangeArrowheads="1"/>
          </p:cNvSpPr>
          <p:nvPr/>
        </p:nvSpPr>
        <p:spPr bwMode="hidden">
          <a:xfrm>
            <a:off x="381000" y="3581400"/>
            <a:ext cx="171926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0275">
              <a:lnSpc>
                <a:spcPct val="87000"/>
              </a:lnSpc>
            </a:pPr>
            <a:r>
              <a:rPr lang="en-GB" sz="2500" b="1" i="1"/>
              <a:t>More tests</a:t>
            </a:r>
          </a:p>
        </p:txBody>
      </p:sp>
      <p:sp>
        <p:nvSpPr>
          <p:cNvPr id="236684" name="Rectangle 1164"/>
          <p:cNvSpPr>
            <a:spLocks noChangeArrowheads="1"/>
          </p:cNvSpPr>
          <p:nvPr/>
        </p:nvSpPr>
        <p:spPr bwMode="hidden">
          <a:xfrm>
            <a:off x="381000" y="3581400"/>
            <a:ext cx="171926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0275">
              <a:lnSpc>
                <a:spcPct val="87000"/>
              </a:lnSpc>
            </a:pPr>
            <a:r>
              <a:rPr lang="en-GB" sz="2500" b="1" i="1"/>
              <a:t>More tests</a:t>
            </a:r>
          </a:p>
        </p:txBody>
      </p:sp>
      <p:sp useBgFill="1">
        <p:nvSpPr>
          <p:cNvPr id="236685" name="Rectangle 1165"/>
          <p:cNvSpPr>
            <a:spLocks noChangeArrowheads="1"/>
          </p:cNvSpPr>
          <p:nvPr/>
        </p:nvSpPr>
        <p:spPr bwMode="hidden">
          <a:xfrm>
            <a:off x="381000" y="3544888"/>
            <a:ext cx="19050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686" name="Rectangle 1166"/>
          <p:cNvSpPr>
            <a:spLocks noChangeArrowheads="1"/>
          </p:cNvSpPr>
          <p:nvPr/>
        </p:nvSpPr>
        <p:spPr bwMode="hidden">
          <a:xfrm>
            <a:off x="381000" y="3581400"/>
            <a:ext cx="171926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0275">
              <a:lnSpc>
                <a:spcPct val="87000"/>
              </a:lnSpc>
            </a:pPr>
            <a:r>
              <a:rPr lang="en-GB" sz="2500" b="1" i="1"/>
              <a:t>More tests</a:t>
            </a:r>
          </a:p>
        </p:txBody>
      </p:sp>
      <p:sp useBgFill="1">
        <p:nvSpPr>
          <p:cNvPr id="236687" name="Rectangle 1167"/>
          <p:cNvSpPr>
            <a:spLocks noChangeArrowheads="1"/>
          </p:cNvSpPr>
          <p:nvPr/>
        </p:nvSpPr>
        <p:spPr bwMode="hidden">
          <a:xfrm>
            <a:off x="381000" y="3544888"/>
            <a:ext cx="19050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688" name="Rectangle 1168"/>
          <p:cNvSpPr>
            <a:spLocks noChangeArrowheads="1"/>
          </p:cNvSpPr>
          <p:nvPr/>
        </p:nvSpPr>
        <p:spPr bwMode="auto">
          <a:xfrm>
            <a:off x="381000" y="3581400"/>
            <a:ext cx="171926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0275">
              <a:lnSpc>
                <a:spcPct val="87000"/>
              </a:lnSpc>
            </a:pPr>
            <a:r>
              <a:rPr lang="en-GB" sz="2500" b="1" i="1"/>
              <a:t>More tests</a:t>
            </a:r>
          </a:p>
        </p:txBody>
      </p:sp>
      <p:sp useBgFill="1">
        <p:nvSpPr>
          <p:cNvPr id="236689" name="Rectangle 1169"/>
          <p:cNvSpPr>
            <a:spLocks noChangeArrowheads="1"/>
          </p:cNvSpPr>
          <p:nvPr/>
        </p:nvSpPr>
        <p:spPr bwMode="hidden">
          <a:xfrm>
            <a:off x="381000" y="3544888"/>
            <a:ext cx="19050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690" name="Rectangle 1170"/>
          <p:cNvSpPr>
            <a:spLocks noChangeArrowheads="1"/>
          </p:cNvSpPr>
          <p:nvPr/>
        </p:nvSpPr>
        <p:spPr bwMode="hidden">
          <a:xfrm>
            <a:off x="381000" y="3581400"/>
            <a:ext cx="171926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0275">
              <a:lnSpc>
                <a:spcPct val="87000"/>
              </a:lnSpc>
            </a:pPr>
            <a:r>
              <a:rPr lang="en-GB" sz="2500" b="1" i="1"/>
              <a:t>More tests</a:t>
            </a:r>
          </a:p>
        </p:txBody>
      </p:sp>
      <p:sp useBgFill="1">
        <p:nvSpPr>
          <p:cNvPr id="236691" name="Rectangle 1171"/>
          <p:cNvSpPr>
            <a:spLocks noChangeArrowheads="1"/>
          </p:cNvSpPr>
          <p:nvPr/>
        </p:nvSpPr>
        <p:spPr bwMode="hidden">
          <a:xfrm>
            <a:off x="381000" y="3544888"/>
            <a:ext cx="19050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692" name="Rectangle 1172"/>
          <p:cNvSpPr>
            <a:spLocks noChangeArrowheads="1"/>
          </p:cNvSpPr>
          <p:nvPr/>
        </p:nvSpPr>
        <p:spPr bwMode="hidden">
          <a:xfrm>
            <a:off x="381000" y="3581400"/>
            <a:ext cx="171926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0275">
              <a:lnSpc>
                <a:spcPct val="87000"/>
              </a:lnSpc>
            </a:pPr>
            <a:r>
              <a:rPr lang="en-GB" sz="2500" b="1" i="1"/>
              <a:t>More tests</a:t>
            </a:r>
          </a:p>
        </p:txBody>
      </p:sp>
      <p:sp useBgFill="1">
        <p:nvSpPr>
          <p:cNvPr id="236693" name="Rectangle 1173"/>
          <p:cNvSpPr>
            <a:spLocks noChangeArrowheads="1"/>
          </p:cNvSpPr>
          <p:nvPr/>
        </p:nvSpPr>
        <p:spPr bwMode="hidden">
          <a:xfrm>
            <a:off x="381000" y="3544888"/>
            <a:ext cx="19050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6694" name="Rectangle 1174"/>
          <p:cNvSpPr>
            <a:spLocks noChangeArrowheads="1"/>
          </p:cNvSpPr>
          <p:nvPr/>
        </p:nvSpPr>
        <p:spPr bwMode="hidden">
          <a:xfrm>
            <a:off x="381000" y="3581400"/>
            <a:ext cx="171926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0275">
              <a:lnSpc>
                <a:spcPct val="87000"/>
              </a:lnSpc>
            </a:pPr>
            <a:r>
              <a:rPr lang="en-GB" sz="2500" b="1" i="1"/>
              <a:t>More tests</a:t>
            </a:r>
          </a:p>
        </p:txBody>
      </p:sp>
      <p:sp>
        <p:nvSpPr>
          <p:cNvPr id="236695" name="Line 1175"/>
          <p:cNvSpPr>
            <a:spLocks noChangeShapeType="1"/>
          </p:cNvSpPr>
          <p:nvPr/>
        </p:nvSpPr>
        <p:spPr bwMode="auto">
          <a:xfrm flipV="1">
            <a:off x="1371600" y="2819400"/>
            <a:ext cx="9144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9" grpId="0" autoUpdateAnimBg="0"/>
      <p:bldP spid="236550" grpId="0" animBg="1"/>
      <p:bldP spid="236551" grpId="0" animBg="1"/>
      <p:bldP spid="236552" grpId="0" animBg="1"/>
      <p:bldP spid="236553" grpId="0" animBg="1"/>
      <p:bldP spid="236554" grpId="0" animBg="1"/>
      <p:bldP spid="236555" grpId="0" animBg="1"/>
      <p:bldP spid="236683" grpId="0" autoUpdateAnimBg="0"/>
      <p:bldP spid="236684" grpId="0" autoUpdateAnimBg="0"/>
      <p:bldP spid="236685" grpId="0" animBg="1"/>
      <p:bldP spid="236686" grpId="0" autoUpdateAnimBg="0"/>
      <p:bldP spid="236687" grpId="0" animBg="1"/>
      <p:bldP spid="236688" grpId="0" autoUpdateAnimBg="0"/>
      <p:bldP spid="236689" grpId="0" animBg="1"/>
      <p:bldP spid="236690" grpId="0" autoUpdateAnimBg="0"/>
      <p:bldP spid="236691" grpId="0" animBg="1"/>
      <p:bldP spid="236692" grpId="0" autoUpdateAnimBg="0"/>
      <p:bldP spid="236693" grpId="0" animBg="1"/>
      <p:bldP spid="236694" grpId="0" autoUpdateAnimBg="0"/>
      <p:bldP spid="2366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0C9F-5803-4B44-B044-D5A572E54426}" type="slidenum">
              <a:rPr lang="en-GB"/>
              <a:pPr/>
              <a:t>4</a:t>
            </a:fld>
            <a:endParaRPr lang="en-GB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990600" y="5638800"/>
            <a:ext cx="7870825" cy="528638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Using techniques makes testing much more effective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 of techniques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420100" cy="4267200"/>
          </a:xfrm>
        </p:spPr>
        <p:txBody>
          <a:bodyPr/>
          <a:lstStyle/>
          <a:p>
            <a:r>
              <a:rPr lang="en-GB"/>
              <a:t>Different people: similar probability find faults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gain some independence of thought</a:t>
            </a:r>
          </a:p>
          <a:p>
            <a:r>
              <a:rPr lang="en-GB"/>
              <a:t>Effective testing: find more faults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focus attention on specific types of fault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know you're testing the right thing </a:t>
            </a:r>
          </a:p>
          <a:p>
            <a:r>
              <a:rPr lang="en-GB"/>
              <a:t>Efficient testing: find faults with less effort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avoid duplication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systematic techniques are measurable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8401-114A-4893-9273-F04962175606}" type="slidenum">
              <a:rPr lang="en-GB"/>
              <a:pPr/>
              <a:t>40</a:t>
            </a:fld>
            <a:endParaRPr lang="en-GB"/>
          </a:p>
        </p:txBody>
      </p:sp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3652" tIns="46033" rIns="93652" bIns="46033"/>
          <a:lstStyle/>
          <a:p>
            <a:r>
              <a:rPr lang="en-GB"/>
              <a:t>The test coverage trap</a:t>
            </a:r>
          </a:p>
        </p:txBody>
      </p:sp>
      <p:sp>
        <p:nvSpPr>
          <p:cNvPr id="237571" name="Line 1027"/>
          <p:cNvSpPr>
            <a:spLocks noChangeShapeType="1"/>
          </p:cNvSpPr>
          <p:nvPr/>
        </p:nvSpPr>
        <p:spPr bwMode="auto">
          <a:xfrm flipV="1">
            <a:off x="2030413" y="1031875"/>
            <a:ext cx="0" cy="35163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7572" name="Line 1028"/>
          <p:cNvSpPr>
            <a:spLocks noChangeShapeType="1"/>
          </p:cNvSpPr>
          <p:nvPr/>
        </p:nvSpPr>
        <p:spPr bwMode="auto">
          <a:xfrm>
            <a:off x="2030413" y="4548188"/>
            <a:ext cx="6921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7573" name="Rectangle 1029"/>
          <p:cNvSpPr>
            <a:spLocks noChangeArrowheads="1"/>
          </p:cNvSpPr>
          <p:nvPr/>
        </p:nvSpPr>
        <p:spPr bwMode="auto">
          <a:xfrm>
            <a:off x="5897563" y="3278188"/>
            <a:ext cx="3197225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3" rIns="92066" bIns="46033">
            <a:spAutoFit/>
          </a:bodyPr>
          <a:lstStyle/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Structure exercised,</a:t>
            </a:r>
          </a:p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insufficient function</a:t>
            </a:r>
          </a:p>
        </p:txBody>
      </p:sp>
      <p:sp>
        <p:nvSpPr>
          <p:cNvPr id="237574" name="Rectangle 1030"/>
          <p:cNvSpPr>
            <a:spLocks noChangeArrowheads="1"/>
          </p:cNvSpPr>
          <p:nvPr/>
        </p:nvSpPr>
        <p:spPr bwMode="auto">
          <a:xfrm>
            <a:off x="2378075" y="1239838"/>
            <a:ext cx="3276600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3" rIns="92066" bIns="46033">
            <a:spAutoFit/>
          </a:bodyPr>
          <a:lstStyle/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Function exercised,</a:t>
            </a:r>
          </a:p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insufficient structure</a:t>
            </a:r>
          </a:p>
        </p:txBody>
      </p:sp>
      <p:grpSp>
        <p:nvGrpSpPr>
          <p:cNvPr id="237575" name="Group 1031"/>
          <p:cNvGrpSpPr>
            <a:grpSpLocks/>
          </p:cNvGrpSpPr>
          <p:nvPr/>
        </p:nvGrpSpPr>
        <p:grpSpPr bwMode="auto">
          <a:xfrm>
            <a:off x="2030413" y="1130300"/>
            <a:ext cx="6680200" cy="3417888"/>
            <a:chOff x="1279" y="712"/>
            <a:chExt cx="4208" cy="2153"/>
          </a:xfrm>
        </p:grpSpPr>
        <p:sp>
          <p:nvSpPr>
            <p:cNvPr id="237576" name="Line 1032"/>
            <p:cNvSpPr>
              <a:spLocks noChangeShapeType="1"/>
            </p:cNvSpPr>
            <p:nvPr/>
          </p:nvSpPr>
          <p:spPr bwMode="auto">
            <a:xfrm flipV="1">
              <a:off x="1279" y="1153"/>
              <a:ext cx="2858" cy="1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6" tIns="46033" rIns="92066" bIns="46033">
              <a:spAutoFit/>
            </a:bodyPr>
            <a:lstStyle/>
            <a:p>
              <a:endParaRPr lang="en-IE"/>
            </a:p>
          </p:txBody>
        </p:sp>
        <p:sp>
          <p:nvSpPr>
            <p:cNvPr id="237577" name="Rectangle 1033"/>
            <p:cNvSpPr>
              <a:spLocks noChangeArrowheads="1"/>
            </p:cNvSpPr>
            <p:nvPr/>
          </p:nvSpPr>
          <p:spPr bwMode="auto">
            <a:xfrm>
              <a:off x="4183" y="712"/>
              <a:ext cx="1304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66" tIns="46033" rIns="92066" bIns="46033">
              <a:spAutoFit/>
            </a:bodyPr>
            <a:lstStyle/>
            <a:p>
              <a:pPr algn="ctr"/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better testing</a:t>
              </a:r>
            </a:p>
          </p:txBody>
        </p:sp>
      </p:grpSp>
      <p:sp>
        <p:nvSpPr>
          <p:cNvPr id="237578" name="Rectangle 1034"/>
          <p:cNvSpPr>
            <a:spLocks noChangeArrowheads="1"/>
          </p:cNvSpPr>
          <p:nvPr/>
        </p:nvSpPr>
        <p:spPr bwMode="auto">
          <a:xfrm>
            <a:off x="2278063" y="4645025"/>
            <a:ext cx="567848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19" tIns="23809" rIns="60319" bIns="23809">
            <a:spAutoFit/>
          </a:bodyPr>
          <a:lstStyle/>
          <a:p>
            <a:pPr defTabSz="887413">
              <a:lnSpc>
                <a:spcPct val="90000"/>
              </a:lnSpc>
            </a:pPr>
            <a:r>
              <a:rPr lang="en-GB" sz="1700"/>
              <a:t>% Statement              % Decision                   % Condition</a:t>
            </a:r>
          </a:p>
          <a:p>
            <a:pPr defTabSz="887413">
              <a:lnSpc>
                <a:spcPct val="90000"/>
              </a:lnSpc>
            </a:pPr>
            <a:r>
              <a:rPr lang="en-GB" sz="1700"/>
              <a:t>                                                                        Combination</a:t>
            </a:r>
          </a:p>
        </p:txBody>
      </p:sp>
      <p:sp>
        <p:nvSpPr>
          <p:cNvPr id="237579" name="Rectangle 1035"/>
          <p:cNvSpPr>
            <a:spLocks noChangeArrowheads="1"/>
          </p:cNvSpPr>
          <p:nvPr/>
        </p:nvSpPr>
        <p:spPr bwMode="auto">
          <a:xfrm>
            <a:off x="3813175" y="5029200"/>
            <a:ext cx="25955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19" tIns="23809" rIns="60319" bIns="23809">
            <a:spAutoFit/>
          </a:bodyPr>
          <a:lstStyle/>
          <a:p>
            <a:pPr defTabSz="887413">
              <a:lnSpc>
                <a:spcPct val="92000"/>
              </a:lnSpc>
            </a:pPr>
            <a:r>
              <a:rPr lang="en-GB" sz="1900" b="1"/>
              <a:t>Structural testedness</a:t>
            </a:r>
          </a:p>
        </p:txBody>
      </p:sp>
      <p:sp>
        <p:nvSpPr>
          <p:cNvPr id="237580" name="Rectangle 1036"/>
          <p:cNvSpPr>
            <a:spLocks noChangeArrowheads="1"/>
          </p:cNvSpPr>
          <p:nvPr/>
        </p:nvSpPr>
        <p:spPr bwMode="auto">
          <a:xfrm>
            <a:off x="433388" y="2312988"/>
            <a:ext cx="13874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19" tIns="23809" rIns="60319" bIns="23809">
            <a:spAutoFit/>
          </a:bodyPr>
          <a:lstStyle/>
          <a:p>
            <a:pPr defTabSz="887413">
              <a:lnSpc>
                <a:spcPct val="92000"/>
              </a:lnSpc>
            </a:pPr>
            <a:r>
              <a:rPr lang="en-GB" sz="1900" b="1"/>
              <a:t>Functional</a:t>
            </a:r>
          </a:p>
          <a:p>
            <a:pPr defTabSz="887413">
              <a:lnSpc>
                <a:spcPct val="92000"/>
              </a:lnSpc>
            </a:pPr>
            <a:r>
              <a:rPr lang="en-GB" sz="1900" b="1"/>
              <a:t>testedness</a:t>
            </a:r>
          </a:p>
        </p:txBody>
      </p:sp>
      <p:sp>
        <p:nvSpPr>
          <p:cNvPr id="237581" name="Rectangle 1037"/>
          <p:cNvSpPr>
            <a:spLocks noChangeArrowheads="1"/>
          </p:cNvSpPr>
          <p:nvPr/>
        </p:nvSpPr>
        <p:spPr bwMode="auto">
          <a:xfrm>
            <a:off x="1117600" y="5719763"/>
            <a:ext cx="3530600" cy="9461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3" rIns="92066" bIns="46033">
            <a:spAutoFit/>
          </a:bodyPr>
          <a:lstStyle/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100% coverage does</a:t>
            </a:r>
            <a:br>
              <a:rPr lang="en-GB" b="1" i="1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not mean 100% tested!</a:t>
            </a:r>
          </a:p>
        </p:txBody>
      </p:sp>
      <p:sp>
        <p:nvSpPr>
          <p:cNvPr id="237582" name="Rectangle 1038"/>
          <p:cNvSpPr>
            <a:spLocks noChangeArrowheads="1"/>
          </p:cNvSpPr>
          <p:nvPr/>
        </p:nvSpPr>
        <p:spPr bwMode="auto">
          <a:xfrm>
            <a:off x="6000750" y="5713413"/>
            <a:ext cx="2455863" cy="946150"/>
          </a:xfrm>
          <a:prstGeom prst="rect">
            <a:avLst/>
          </a:prstGeom>
          <a:solidFill>
            <a:srgbClr val="EDCEF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3" rIns="92066" bIns="46033">
            <a:spAutoFit/>
          </a:bodyPr>
          <a:lstStyle/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Coverage is not</a:t>
            </a:r>
            <a:br>
              <a:rPr lang="en-GB" b="1" i="1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Thoroughness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43C9-D141-405F-85B5-37CCF3F33892}" type="slidenum">
              <a:rPr lang="en-GB"/>
              <a:pPr/>
              <a:t>41</a:t>
            </a:fld>
            <a:endParaRPr lang="en-GB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20100" cy="609600"/>
          </a:xfrm>
          <a:noFill/>
          <a:ln/>
        </p:spPr>
        <p:txBody>
          <a:bodyPr lIns="94348" tIns="47176" rIns="94348" bIns="47176"/>
          <a:lstStyle/>
          <a:p>
            <a:r>
              <a:rPr lang="en-GB"/>
              <a:t>Statement coverage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20100" cy="4267200"/>
          </a:xfrm>
          <a:noFill/>
          <a:ln/>
        </p:spPr>
        <p:txBody>
          <a:bodyPr lIns="94348" tIns="47176" rIns="94348" bIns="47176"/>
          <a:lstStyle/>
          <a:p>
            <a:r>
              <a:rPr lang="en-GB"/>
              <a:t>percentage of executable statements exercised by a test suite</a:t>
            </a:r>
          </a:p>
          <a:p>
            <a:pPr lvl="1">
              <a:buFontTx/>
              <a:buNone/>
            </a:pPr>
            <a:r>
              <a:rPr lang="en-GB"/>
              <a:t>	</a:t>
            </a:r>
            <a:r>
              <a:rPr lang="en-GB">
                <a:solidFill>
                  <a:srgbClr val="000000"/>
                </a:solidFill>
              </a:rPr>
              <a:t>number of statements exercised</a:t>
            </a:r>
          </a:p>
          <a:p>
            <a:pPr lvl="1">
              <a:buFontTx/>
              <a:buNone/>
            </a:pPr>
            <a:r>
              <a:rPr lang="en-GB">
                <a:solidFill>
                  <a:srgbClr val="000000"/>
                </a:solidFill>
              </a:rPr>
              <a:t>	    total number of statements</a:t>
            </a:r>
          </a:p>
          <a:p>
            <a:r>
              <a:rPr lang="en-GB"/>
              <a:t>example: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program has 100 statements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tests exercise 87 statements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statement coverage = 87%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989013" y="3168650"/>
            <a:ext cx="30638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6625">
              <a:lnSpc>
                <a:spcPct val="87000"/>
              </a:lnSpc>
            </a:pPr>
            <a:r>
              <a:rPr lang="en-GB" sz="2500" b="1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524000" y="6169025"/>
            <a:ext cx="6858000" cy="406400"/>
          </a:xfrm>
          <a:prstGeom prst="rect">
            <a:avLst/>
          </a:prstGeom>
          <a:solidFill>
            <a:srgbClr val="00CC6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5069" tIns="26027" rIns="65069" bIns="26027">
            <a:spAutoFit/>
          </a:bodyPr>
          <a:lstStyle/>
          <a:p>
            <a:pPr marL="350838" indent="-350838" algn="ctr" defTabSz="936625">
              <a:lnSpc>
                <a:spcPct val="90000"/>
              </a:lnSpc>
              <a:spcBef>
                <a:spcPct val="45000"/>
              </a:spcBef>
            </a:pPr>
            <a:r>
              <a:rPr lang="en-GB" sz="2500" b="1">
                <a:solidFill>
                  <a:schemeClr val="bg1"/>
                </a:solidFill>
              </a:rPr>
              <a:t>Typical ad hoc testing achieves 60 - 75%</a:t>
            </a:r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>
            <a:off x="1419225" y="3321050"/>
            <a:ext cx="496252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8612" name="Text Box 20"/>
          <p:cNvSpPr txBox="1">
            <a:spLocks noChangeArrowheads="1"/>
          </p:cNvSpPr>
          <p:nvPr/>
        </p:nvSpPr>
        <p:spPr bwMode="auto">
          <a:xfrm>
            <a:off x="5762625" y="228600"/>
            <a:ext cx="3478213" cy="139858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Statement coverage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is normally measured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by a software tool.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12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EDCC-9073-4AEE-A47D-06CD68AC9E78}" type="slidenum">
              <a:rPr lang="en-GB"/>
              <a:pPr/>
              <a:t>42</a:t>
            </a:fld>
            <a:endParaRPr lang="en-GB"/>
          </a:p>
        </p:txBody>
      </p:sp>
      <p:sp>
        <p:nvSpPr>
          <p:cNvPr id="239618" name="Rectangle 1026"/>
          <p:cNvSpPr>
            <a:spLocks noChangeArrowheads="1"/>
          </p:cNvSpPr>
          <p:nvPr/>
        </p:nvSpPr>
        <p:spPr bwMode="auto">
          <a:xfrm>
            <a:off x="1295400" y="1598613"/>
            <a:ext cx="2306638" cy="2286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494" tIns="25397" rIns="63494" bIns="25397">
            <a:spAutoFit/>
          </a:bodyPr>
          <a:lstStyle/>
          <a:p>
            <a:endParaRPr lang="en-IE"/>
          </a:p>
        </p:txBody>
      </p:sp>
      <p:sp>
        <p:nvSpPr>
          <p:cNvPr id="239619" name="Rectangle 1027"/>
          <p:cNvSpPr>
            <a:spLocks noChangeArrowheads="1"/>
          </p:cNvSpPr>
          <p:nvPr/>
        </p:nvSpPr>
        <p:spPr bwMode="hidden">
          <a:xfrm>
            <a:off x="1295400" y="1598613"/>
            <a:ext cx="2306638" cy="452437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9620" name="Rectangle 1028"/>
          <p:cNvSpPr>
            <a:spLocks noChangeArrowheads="1"/>
          </p:cNvSpPr>
          <p:nvPr/>
        </p:nvSpPr>
        <p:spPr bwMode="hidden">
          <a:xfrm>
            <a:off x="1295400" y="2055813"/>
            <a:ext cx="2306638" cy="452437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9621" name="Rectangle 1029"/>
          <p:cNvSpPr>
            <a:spLocks noChangeArrowheads="1"/>
          </p:cNvSpPr>
          <p:nvPr/>
        </p:nvSpPr>
        <p:spPr bwMode="hidden">
          <a:xfrm>
            <a:off x="1295400" y="2514600"/>
            <a:ext cx="2306638" cy="454025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9622" name="Rectangle 1030"/>
          <p:cNvSpPr>
            <a:spLocks noChangeArrowheads="1"/>
          </p:cNvSpPr>
          <p:nvPr/>
        </p:nvSpPr>
        <p:spPr bwMode="hidden">
          <a:xfrm>
            <a:off x="1295400" y="2973388"/>
            <a:ext cx="2306638" cy="452437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9623" name="Rectangle 1031"/>
          <p:cNvSpPr>
            <a:spLocks noChangeArrowheads="1"/>
          </p:cNvSpPr>
          <p:nvPr/>
        </p:nvSpPr>
        <p:spPr bwMode="hidden">
          <a:xfrm>
            <a:off x="1295400" y="3432175"/>
            <a:ext cx="2306638" cy="452438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9624" name="Rectangle 10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4348" tIns="47176" rIns="94348" bIns="47176"/>
          <a:lstStyle/>
          <a:p>
            <a:pPr>
              <a:lnSpc>
                <a:spcPct val="85000"/>
              </a:lnSpc>
            </a:pPr>
            <a:r>
              <a:rPr lang="en-GB"/>
              <a:t>Example of statement coverage</a:t>
            </a:r>
          </a:p>
        </p:txBody>
      </p:sp>
      <p:grpSp>
        <p:nvGrpSpPr>
          <p:cNvPr id="239625" name="Group 1033"/>
          <p:cNvGrpSpPr>
            <a:grpSpLocks/>
          </p:cNvGrpSpPr>
          <p:nvPr/>
        </p:nvGrpSpPr>
        <p:grpSpPr bwMode="auto">
          <a:xfrm>
            <a:off x="4419600" y="1371600"/>
            <a:ext cx="4953000" cy="1905000"/>
            <a:chOff x="2736" y="864"/>
            <a:chExt cx="3120" cy="1200"/>
          </a:xfrm>
        </p:grpSpPr>
        <p:sp>
          <p:nvSpPr>
            <p:cNvPr id="239626" name="Text Box 1034"/>
            <p:cNvSpPr txBox="1">
              <a:spLocks noChangeArrowheads="1"/>
            </p:cNvSpPr>
            <p:nvPr/>
          </p:nvSpPr>
          <p:spPr bwMode="black">
            <a:xfrm>
              <a:off x="3010" y="905"/>
              <a:ext cx="598" cy="60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>
              <a:spAutoFit/>
            </a:bodyPr>
            <a:lstStyle/>
            <a:p>
              <a:pPr algn="ctr"/>
              <a:r>
                <a:rPr lang="en-US">
                  <a:solidFill>
                    <a:srgbClr val="00CC66"/>
                  </a:solidFill>
                </a:rPr>
                <a:t>Test</a:t>
              </a:r>
            </a:p>
            <a:p>
              <a:pPr algn="ctr"/>
              <a:r>
                <a:rPr lang="en-US">
                  <a:solidFill>
                    <a:srgbClr val="00CC66"/>
                  </a:solidFill>
                </a:rPr>
                <a:t>case</a:t>
              </a:r>
            </a:p>
          </p:txBody>
        </p:sp>
        <p:sp>
          <p:nvSpPr>
            <p:cNvPr id="239627" name="Text Box 1035"/>
            <p:cNvSpPr txBox="1">
              <a:spLocks noChangeArrowheads="1"/>
            </p:cNvSpPr>
            <p:nvPr/>
          </p:nvSpPr>
          <p:spPr bwMode="black">
            <a:xfrm>
              <a:off x="3823" y="905"/>
              <a:ext cx="623" cy="3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>
              <a:spAutoFit/>
            </a:bodyPr>
            <a:lstStyle/>
            <a:p>
              <a:pPr algn="ctr"/>
              <a:r>
                <a:rPr lang="en-US">
                  <a:solidFill>
                    <a:srgbClr val="00CC66"/>
                  </a:solidFill>
                </a:rPr>
                <a:t>Input</a:t>
              </a:r>
            </a:p>
          </p:txBody>
        </p:sp>
        <p:sp>
          <p:nvSpPr>
            <p:cNvPr id="239628" name="Text Box 1036"/>
            <p:cNvSpPr txBox="1">
              <a:spLocks noChangeArrowheads="1"/>
            </p:cNvSpPr>
            <p:nvPr/>
          </p:nvSpPr>
          <p:spPr bwMode="black">
            <a:xfrm>
              <a:off x="4662" y="905"/>
              <a:ext cx="1059" cy="60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>
              <a:spAutoFit/>
            </a:bodyPr>
            <a:lstStyle/>
            <a:p>
              <a:pPr algn="ctr"/>
              <a:r>
                <a:rPr lang="en-US">
                  <a:solidFill>
                    <a:srgbClr val="00CC66"/>
                  </a:solidFill>
                </a:rPr>
                <a:t>Expected</a:t>
              </a:r>
            </a:p>
            <a:p>
              <a:pPr algn="ctr"/>
              <a:r>
                <a:rPr lang="en-US">
                  <a:solidFill>
                    <a:srgbClr val="00CC66"/>
                  </a:solidFill>
                </a:rPr>
                <a:t>output</a:t>
              </a:r>
            </a:p>
          </p:txBody>
        </p:sp>
        <p:sp>
          <p:nvSpPr>
            <p:cNvPr id="239629" name="Line 1037"/>
            <p:cNvSpPr>
              <a:spLocks noChangeShapeType="1"/>
            </p:cNvSpPr>
            <p:nvPr/>
          </p:nvSpPr>
          <p:spPr bwMode="black">
            <a:xfrm>
              <a:off x="2736" y="1536"/>
              <a:ext cx="3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>
              <a:spAutoFit/>
            </a:bodyPr>
            <a:lstStyle/>
            <a:p>
              <a:endParaRPr lang="en-IE"/>
            </a:p>
          </p:txBody>
        </p:sp>
        <p:sp>
          <p:nvSpPr>
            <p:cNvPr id="239630" name="Line 1038"/>
            <p:cNvSpPr>
              <a:spLocks noChangeShapeType="1"/>
            </p:cNvSpPr>
            <p:nvPr/>
          </p:nvSpPr>
          <p:spPr bwMode="black">
            <a:xfrm>
              <a:off x="3696" y="864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>
              <a:spAutoFit/>
            </a:bodyPr>
            <a:lstStyle/>
            <a:p>
              <a:endParaRPr lang="en-IE"/>
            </a:p>
          </p:txBody>
        </p:sp>
        <p:sp>
          <p:nvSpPr>
            <p:cNvPr id="239631" name="Line 1039"/>
            <p:cNvSpPr>
              <a:spLocks noChangeShapeType="1"/>
            </p:cNvSpPr>
            <p:nvPr/>
          </p:nvSpPr>
          <p:spPr bwMode="black">
            <a:xfrm>
              <a:off x="4560" y="864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>
              <a:spAutoFit/>
            </a:bodyPr>
            <a:lstStyle/>
            <a:p>
              <a:endParaRPr lang="en-IE"/>
            </a:p>
          </p:txBody>
        </p:sp>
      </p:grpSp>
      <p:grpSp>
        <p:nvGrpSpPr>
          <p:cNvPr id="239632" name="Group 1040"/>
          <p:cNvGrpSpPr>
            <a:grpSpLocks/>
          </p:cNvGrpSpPr>
          <p:nvPr/>
        </p:nvGrpSpPr>
        <p:grpSpPr bwMode="auto">
          <a:xfrm>
            <a:off x="5060950" y="2541588"/>
            <a:ext cx="3371850" cy="519112"/>
            <a:chOff x="3188" y="1601"/>
            <a:chExt cx="2124" cy="327"/>
          </a:xfrm>
        </p:grpSpPr>
        <p:sp>
          <p:nvSpPr>
            <p:cNvPr id="239633" name="Text Box 1041"/>
            <p:cNvSpPr txBox="1">
              <a:spLocks noChangeArrowheads="1"/>
            </p:cNvSpPr>
            <p:nvPr/>
          </p:nvSpPr>
          <p:spPr bwMode="black">
            <a:xfrm>
              <a:off x="3188" y="160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9634" name="Text Box 1042"/>
            <p:cNvSpPr txBox="1">
              <a:spLocks noChangeArrowheads="1"/>
            </p:cNvSpPr>
            <p:nvPr/>
          </p:nvSpPr>
          <p:spPr bwMode="black">
            <a:xfrm>
              <a:off x="4014" y="160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39635" name="Text Box 1043"/>
            <p:cNvSpPr txBox="1">
              <a:spLocks noChangeArrowheads="1"/>
            </p:cNvSpPr>
            <p:nvPr/>
          </p:nvSpPr>
          <p:spPr bwMode="black">
            <a:xfrm>
              <a:off x="5071" y="160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239636" name="Group 1044"/>
          <p:cNvGrpSpPr>
            <a:grpSpLocks/>
          </p:cNvGrpSpPr>
          <p:nvPr/>
        </p:nvGrpSpPr>
        <p:grpSpPr bwMode="auto">
          <a:xfrm>
            <a:off x="2651125" y="3962400"/>
            <a:ext cx="5805488" cy="1830388"/>
            <a:chOff x="1670" y="2496"/>
            <a:chExt cx="3657" cy="1153"/>
          </a:xfrm>
        </p:grpSpPr>
        <p:sp>
          <p:nvSpPr>
            <p:cNvPr id="239637" name="Text Box 1045"/>
            <p:cNvSpPr txBox="1">
              <a:spLocks noChangeArrowheads="1"/>
            </p:cNvSpPr>
            <p:nvPr/>
          </p:nvSpPr>
          <p:spPr bwMode="auto">
            <a:xfrm>
              <a:off x="1670" y="2784"/>
              <a:ext cx="365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1" tIns="45715" rIns="91431" bIns="45715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As all 5 statements are ‘covered’ by</a:t>
              </a:r>
            </a:p>
            <a:p>
              <a:pPr algn="ctr"/>
              <a:r>
                <a:rPr lang="en-US">
                  <a:solidFill>
                    <a:srgbClr val="000000"/>
                  </a:solidFill>
                </a:rPr>
                <a:t>this test case, we have achieved</a:t>
              </a:r>
            </a:p>
            <a:p>
              <a:pPr algn="ctr"/>
              <a:r>
                <a:rPr lang="en-US">
                  <a:solidFill>
                    <a:srgbClr val="000000"/>
                  </a:solidFill>
                </a:rPr>
                <a:t>100% statement coverage</a:t>
              </a:r>
            </a:p>
          </p:txBody>
        </p:sp>
        <p:sp>
          <p:nvSpPr>
            <p:cNvPr id="239638" name="Line 1046"/>
            <p:cNvSpPr>
              <a:spLocks noChangeShapeType="1"/>
            </p:cNvSpPr>
            <p:nvPr/>
          </p:nvSpPr>
          <p:spPr bwMode="auto">
            <a:xfrm flipH="1" flipV="1">
              <a:off x="1841" y="249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1" tIns="45715" rIns="91431" bIns="45715">
              <a:spAutoFit/>
            </a:bodyPr>
            <a:lstStyle/>
            <a:p>
              <a:endParaRPr lang="en-IE"/>
            </a:p>
          </p:txBody>
        </p:sp>
      </p:grpSp>
      <p:sp>
        <p:nvSpPr>
          <p:cNvPr id="239639" name="Rectangle 1047"/>
          <p:cNvSpPr>
            <a:spLocks noChangeArrowheads="1"/>
          </p:cNvSpPr>
          <p:nvPr/>
        </p:nvSpPr>
        <p:spPr bwMode="auto">
          <a:xfrm>
            <a:off x="1381125" y="1598613"/>
            <a:ext cx="22764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069" tIns="26027" rIns="65069" bIns="26027">
            <a:spAutoFit/>
          </a:bodyPr>
          <a:lstStyle/>
          <a:p>
            <a:pPr marL="350838" indent="-350838" defTabSz="936625">
              <a:lnSpc>
                <a:spcPct val="86000"/>
              </a:lnSpc>
              <a:spcBef>
                <a:spcPct val="40000"/>
              </a:spcBef>
            </a:pPr>
            <a:r>
              <a:rPr lang="en-GB" sz="2400" b="1">
                <a:solidFill>
                  <a:srgbClr val="000000"/>
                </a:solidFill>
              </a:rPr>
              <a:t>read(a)</a:t>
            </a:r>
          </a:p>
          <a:p>
            <a:pPr marL="350838" indent="-350838" defTabSz="936625">
              <a:lnSpc>
                <a:spcPct val="86000"/>
              </a:lnSpc>
              <a:spcBef>
                <a:spcPct val="40000"/>
              </a:spcBef>
            </a:pPr>
            <a:r>
              <a:rPr lang="en-GB" sz="2400" b="1">
                <a:solidFill>
                  <a:srgbClr val="000000"/>
                </a:solidFill>
              </a:rPr>
              <a:t>IF a &gt; 6 THEN</a:t>
            </a:r>
          </a:p>
          <a:p>
            <a:pPr marL="350838" indent="-350838" defTabSz="936625">
              <a:lnSpc>
                <a:spcPct val="86000"/>
              </a:lnSpc>
              <a:spcBef>
                <a:spcPct val="40000"/>
              </a:spcBef>
            </a:pPr>
            <a:r>
              <a:rPr lang="en-GB" sz="2400" b="1">
                <a:solidFill>
                  <a:srgbClr val="000000"/>
                </a:solidFill>
              </a:rPr>
              <a:t>    b = a</a:t>
            </a:r>
          </a:p>
          <a:p>
            <a:pPr marL="350838" indent="-350838" defTabSz="936625">
              <a:lnSpc>
                <a:spcPct val="86000"/>
              </a:lnSpc>
              <a:spcBef>
                <a:spcPct val="40000"/>
              </a:spcBef>
            </a:pPr>
            <a:r>
              <a:rPr lang="en-GB" sz="2400" b="1">
                <a:solidFill>
                  <a:srgbClr val="000000"/>
                </a:solidFill>
              </a:rPr>
              <a:t>ENDIF</a:t>
            </a:r>
          </a:p>
          <a:p>
            <a:pPr marL="350838" indent="-350838" defTabSz="936625">
              <a:lnSpc>
                <a:spcPct val="86000"/>
              </a:lnSpc>
              <a:spcBef>
                <a:spcPct val="40000"/>
              </a:spcBef>
            </a:pPr>
            <a:r>
              <a:rPr lang="en-GB" sz="2400" b="1">
                <a:solidFill>
                  <a:srgbClr val="000000"/>
                </a:solidFill>
              </a:rPr>
              <a:t>print b</a:t>
            </a:r>
            <a:endParaRPr lang="en-GB" sz="1800" b="1"/>
          </a:p>
        </p:txBody>
      </p:sp>
      <p:grpSp>
        <p:nvGrpSpPr>
          <p:cNvPr id="239640" name="Group 1048"/>
          <p:cNvGrpSpPr>
            <a:grpSpLocks/>
          </p:cNvGrpSpPr>
          <p:nvPr/>
        </p:nvGrpSpPr>
        <p:grpSpPr bwMode="auto">
          <a:xfrm>
            <a:off x="533400" y="1600200"/>
            <a:ext cx="1806575" cy="4679950"/>
            <a:chOff x="336" y="1008"/>
            <a:chExt cx="1138" cy="2948"/>
          </a:xfrm>
        </p:grpSpPr>
        <p:sp>
          <p:nvSpPr>
            <p:cNvPr id="239641" name="Rectangle 1049"/>
            <p:cNvSpPr>
              <a:spLocks noChangeArrowheads="1"/>
            </p:cNvSpPr>
            <p:nvPr/>
          </p:nvSpPr>
          <p:spPr bwMode="auto">
            <a:xfrm>
              <a:off x="432" y="1008"/>
              <a:ext cx="336" cy="14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 anchor="ctr"/>
            <a:lstStyle/>
            <a:p>
              <a:pPr algn="ctr"/>
              <a:endParaRPr lang="en-US" i="1"/>
            </a:p>
          </p:txBody>
        </p:sp>
        <p:sp>
          <p:nvSpPr>
            <p:cNvPr id="239642" name="Rectangle 1050"/>
            <p:cNvSpPr>
              <a:spLocks noChangeArrowheads="1"/>
            </p:cNvSpPr>
            <p:nvPr/>
          </p:nvSpPr>
          <p:spPr bwMode="auto">
            <a:xfrm>
              <a:off x="528" y="1008"/>
              <a:ext cx="240" cy="1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 anchor="ctr"/>
            <a:lstStyle/>
            <a:p>
              <a:pPr marL="350838" indent="-350838" defTabSz="936625">
                <a:lnSpc>
                  <a:spcPct val="86000"/>
                </a:lnSpc>
                <a:spcBef>
                  <a:spcPct val="40000"/>
                </a:spcBef>
              </a:pPr>
              <a:r>
                <a:rPr lang="en-GB" sz="2400" b="1" i="1">
                  <a:solidFill>
                    <a:srgbClr val="000000"/>
                  </a:solidFill>
                </a:rPr>
                <a:t>1</a:t>
              </a:r>
            </a:p>
            <a:p>
              <a:pPr marL="350838" indent="-350838" defTabSz="936625">
                <a:lnSpc>
                  <a:spcPct val="86000"/>
                </a:lnSpc>
                <a:spcBef>
                  <a:spcPct val="40000"/>
                </a:spcBef>
              </a:pPr>
              <a:r>
                <a:rPr lang="en-GB" sz="2400" b="1" i="1">
                  <a:solidFill>
                    <a:srgbClr val="000000"/>
                  </a:solidFill>
                </a:rPr>
                <a:t>2</a:t>
              </a:r>
            </a:p>
            <a:p>
              <a:pPr marL="350838" indent="-350838" defTabSz="936625">
                <a:lnSpc>
                  <a:spcPct val="86000"/>
                </a:lnSpc>
                <a:spcBef>
                  <a:spcPct val="40000"/>
                </a:spcBef>
              </a:pPr>
              <a:r>
                <a:rPr lang="en-GB" sz="2400" b="1" i="1">
                  <a:solidFill>
                    <a:srgbClr val="000000"/>
                  </a:solidFill>
                </a:rPr>
                <a:t>3</a:t>
              </a:r>
            </a:p>
            <a:p>
              <a:pPr marL="350838" indent="-350838" defTabSz="936625">
                <a:lnSpc>
                  <a:spcPct val="86000"/>
                </a:lnSpc>
                <a:spcBef>
                  <a:spcPct val="40000"/>
                </a:spcBef>
              </a:pPr>
              <a:r>
                <a:rPr lang="en-GB" sz="2400" b="1" i="1">
                  <a:solidFill>
                    <a:srgbClr val="000000"/>
                  </a:solidFill>
                </a:rPr>
                <a:t>4</a:t>
              </a:r>
            </a:p>
            <a:p>
              <a:pPr marL="350838" indent="-350838" defTabSz="936625">
                <a:lnSpc>
                  <a:spcPct val="86000"/>
                </a:lnSpc>
                <a:spcBef>
                  <a:spcPct val="40000"/>
                </a:spcBef>
              </a:pPr>
              <a:r>
                <a:rPr lang="en-GB" sz="2400" b="1" i="1">
                  <a:solidFill>
                    <a:srgbClr val="000000"/>
                  </a:solidFill>
                </a:rPr>
                <a:t>5</a:t>
              </a:r>
              <a:endParaRPr lang="en-GB" sz="1800" b="1"/>
            </a:p>
          </p:txBody>
        </p:sp>
        <p:sp>
          <p:nvSpPr>
            <p:cNvPr id="239643" name="Text Box 1051"/>
            <p:cNvSpPr txBox="1">
              <a:spLocks noChangeArrowheads="1"/>
            </p:cNvSpPr>
            <p:nvPr/>
          </p:nvSpPr>
          <p:spPr bwMode="auto">
            <a:xfrm>
              <a:off x="336" y="3360"/>
              <a:ext cx="113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 anchor="ctr"/>
            <a:lstStyle/>
            <a:p>
              <a:r>
                <a:rPr lang="en-US">
                  <a:solidFill>
                    <a:srgbClr val="000000"/>
                  </a:solidFill>
                </a:rPr>
                <a:t>Statement</a:t>
              </a:r>
            </a:p>
            <a:p>
              <a:r>
                <a:rPr lang="en-US">
                  <a:solidFill>
                    <a:srgbClr val="000000"/>
                  </a:solidFill>
                </a:rPr>
                <a:t>numbers</a:t>
              </a:r>
            </a:p>
          </p:txBody>
        </p:sp>
        <p:sp>
          <p:nvSpPr>
            <p:cNvPr id="239644" name="Line 1052"/>
            <p:cNvSpPr>
              <a:spLocks noChangeShapeType="1"/>
            </p:cNvSpPr>
            <p:nvPr/>
          </p:nvSpPr>
          <p:spPr bwMode="auto">
            <a:xfrm flipH="1" flipV="1">
              <a:off x="624" y="2448"/>
              <a:ext cx="48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2" tIns="45705" rIns="91412" bIns="45705" anchor="ctr"/>
            <a:lstStyle/>
            <a:p>
              <a:endParaRPr lang="en-IE"/>
            </a:p>
          </p:txBody>
        </p:sp>
      </p:grpSp>
      <p:sp>
        <p:nvSpPr>
          <p:cNvPr id="239646" name="Line 1054"/>
          <p:cNvSpPr>
            <a:spLocks noChangeShapeType="1"/>
          </p:cNvSpPr>
          <p:nvPr/>
        </p:nvSpPr>
        <p:spPr bwMode="auto">
          <a:xfrm flipH="1" flipV="1">
            <a:off x="990600" y="3962400"/>
            <a:ext cx="228600" cy="144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39648" name="Line 1056"/>
          <p:cNvSpPr>
            <a:spLocks noChangeShapeType="1"/>
          </p:cNvSpPr>
          <p:nvPr/>
        </p:nvSpPr>
        <p:spPr bwMode="auto">
          <a:xfrm flipH="1" flipV="1">
            <a:off x="3124200" y="3962400"/>
            <a:ext cx="3810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nimBg="1"/>
      <p:bldP spid="239620" grpId="0" animBg="1"/>
      <p:bldP spid="239621" grpId="0" animBg="1"/>
      <p:bldP spid="239622" grpId="0" animBg="1"/>
      <p:bldP spid="2396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7FB-E924-4D8A-A8F1-E71C8A8AB664}" type="slidenum">
              <a:rPr lang="en-GB"/>
              <a:pPr/>
              <a:t>43</a:t>
            </a:fld>
            <a:endParaRPr lang="en-GB"/>
          </a:p>
        </p:txBody>
      </p:sp>
      <p:sp>
        <p:nvSpPr>
          <p:cNvPr id="2406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4348" tIns="47176" rIns="94348" bIns="47176" anchor="t"/>
          <a:lstStyle/>
          <a:p>
            <a:r>
              <a:rPr lang="en-GB"/>
              <a:t>Decision coverage</a:t>
            </a:r>
            <a:br>
              <a:rPr lang="en-GB"/>
            </a:br>
            <a:r>
              <a:rPr lang="en-GB"/>
              <a:t>(Branch coverage)</a:t>
            </a:r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348" tIns="47176" rIns="94348" bIns="47176"/>
          <a:lstStyle/>
          <a:p>
            <a:r>
              <a:rPr lang="en-GB"/>
              <a:t>percentage of decision outcomes</a:t>
            </a:r>
            <a:br>
              <a:rPr lang="en-GB"/>
            </a:br>
            <a:r>
              <a:rPr lang="en-GB"/>
              <a:t>exercised by a test suite</a:t>
            </a:r>
          </a:p>
          <a:p>
            <a:pPr lvl="1">
              <a:buFontTx/>
              <a:buNone/>
            </a:pPr>
            <a:r>
              <a:rPr lang="en-GB">
                <a:solidFill>
                  <a:srgbClr val="000000"/>
                </a:solidFill>
              </a:rPr>
              <a:t>	number of decisions outcomes exercised</a:t>
            </a:r>
          </a:p>
          <a:p>
            <a:pPr lvl="1">
              <a:buFontTx/>
              <a:buNone/>
            </a:pPr>
            <a:r>
              <a:rPr lang="en-GB">
                <a:solidFill>
                  <a:srgbClr val="000000"/>
                </a:solidFill>
              </a:rPr>
              <a:t>	    total number of decision outcomes</a:t>
            </a:r>
          </a:p>
          <a:p>
            <a:r>
              <a:rPr lang="en-GB"/>
              <a:t>example: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program has 120 decision outcomes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tests exercise 60 decision outcomes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decision coverage = 50%</a:t>
            </a:r>
          </a:p>
        </p:txBody>
      </p:sp>
      <p:sp>
        <p:nvSpPr>
          <p:cNvPr id="240644" name="Rectangle 1028"/>
          <p:cNvSpPr>
            <a:spLocks noChangeArrowheads="1"/>
          </p:cNvSpPr>
          <p:nvPr/>
        </p:nvSpPr>
        <p:spPr bwMode="auto">
          <a:xfrm>
            <a:off x="1447800" y="6196013"/>
            <a:ext cx="7010400" cy="411162"/>
          </a:xfrm>
          <a:prstGeom prst="rect">
            <a:avLst/>
          </a:prstGeom>
          <a:solidFill>
            <a:srgbClr val="00CC6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5069" tIns="26027" rIns="65069" bIns="26027">
            <a:spAutoFit/>
          </a:bodyPr>
          <a:lstStyle/>
          <a:p>
            <a:pPr marL="350838" indent="-350838" algn="ctr" defTabSz="936625">
              <a:lnSpc>
                <a:spcPct val="90000"/>
              </a:lnSpc>
              <a:spcBef>
                <a:spcPct val="45000"/>
              </a:spcBef>
            </a:pPr>
            <a:r>
              <a:rPr lang="en-GB" sz="2500" b="1">
                <a:solidFill>
                  <a:schemeClr val="bg1"/>
                </a:solidFill>
              </a:rPr>
              <a:t>Typical ad hoc testing achieves 40 - 60%</a:t>
            </a:r>
          </a:p>
        </p:txBody>
      </p:sp>
      <p:sp>
        <p:nvSpPr>
          <p:cNvPr id="240645" name="Rectangle 1029"/>
          <p:cNvSpPr>
            <a:spLocks noChangeArrowheads="1"/>
          </p:cNvSpPr>
          <p:nvPr/>
        </p:nvSpPr>
        <p:spPr bwMode="auto">
          <a:xfrm>
            <a:off x="989013" y="3168650"/>
            <a:ext cx="30638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69" tIns="26027" rIns="65069" bIns="26027">
            <a:spAutoFit/>
          </a:bodyPr>
          <a:lstStyle/>
          <a:p>
            <a:pPr defTabSz="936625">
              <a:lnSpc>
                <a:spcPct val="87000"/>
              </a:lnSpc>
            </a:pPr>
            <a:r>
              <a:rPr lang="en-GB" sz="2500" b="1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240646" name="Line 1030"/>
          <p:cNvSpPr>
            <a:spLocks noChangeShapeType="1"/>
          </p:cNvSpPr>
          <p:nvPr/>
        </p:nvSpPr>
        <p:spPr bwMode="auto">
          <a:xfrm>
            <a:off x="1419225" y="3321050"/>
            <a:ext cx="60388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40647" name="Group 1031"/>
          <p:cNvGrpSpPr>
            <a:grpSpLocks/>
          </p:cNvGrpSpPr>
          <p:nvPr/>
        </p:nvGrpSpPr>
        <p:grpSpPr bwMode="auto">
          <a:xfrm>
            <a:off x="7835900" y="1978025"/>
            <a:ext cx="1360488" cy="3735388"/>
            <a:chOff x="4903" y="929"/>
            <a:chExt cx="849" cy="2244"/>
          </a:xfrm>
        </p:grpSpPr>
        <p:sp>
          <p:nvSpPr>
            <p:cNvPr id="240648" name="Line 1032"/>
            <p:cNvSpPr>
              <a:spLocks noChangeShapeType="1"/>
            </p:cNvSpPr>
            <p:nvPr/>
          </p:nvSpPr>
          <p:spPr bwMode="auto">
            <a:xfrm>
              <a:off x="5186" y="1724"/>
              <a:ext cx="565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0649" name="Line 1033"/>
            <p:cNvSpPr>
              <a:spLocks noChangeShapeType="1"/>
            </p:cNvSpPr>
            <p:nvPr/>
          </p:nvSpPr>
          <p:spPr bwMode="auto">
            <a:xfrm>
              <a:off x="5150" y="1087"/>
              <a:ext cx="0" cy="193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0650" name="AutoShape 1034"/>
            <p:cNvSpPr>
              <a:spLocks noChangeArrowheads="1"/>
            </p:cNvSpPr>
            <p:nvPr/>
          </p:nvSpPr>
          <p:spPr bwMode="auto">
            <a:xfrm>
              <a:off x="4911" y="1480"/>
              <a:ext cx="479" cy="47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0651" name="Rectangle 1035"/>
            <p:cNvSpPr>
              <a:spLocks noChangeArrowheads="1"/>
            </p:cNvSpPr>
            <p:nvPr/>
          </p:nvSpPr>
          <p:spPr bwMode="auto">
            <a:xfrm>
              <a:off x="4903" y="929"/>
              <a:ext cx="495" cy="31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0652" name="Rectangle 1036"/>
            <p:cNvSpPr>
              <a:spLocks noChangeArrowheads="1"/>
            </p:cNvSpPr>
            <p:nvPr/>
          </p:nvSpPr>
          <p:spPr bwMode="auto">
            <a:xfrm>
              <a:off x="4903" y="2177"/>
              <a:ext cx="495" cy="31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0653" name="Rectangle 1037"/>
            <p:cNvSpPr>
              <a:spLocks noChangeArrowheads="1"/>
            </p:cNvSpPr>
            <p:nvPr/>
          </p:nvSpPr>
          <p:spPr bwMode="auto">
            <a:xfrm>
              <a:off x="4903" y="2857"/>
              <a:ext cx="495" cy="31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0654" name="Line 1038"/>
            <p:cNvSpPr>
              <a:spLocks noChangeShapeType="1"/>
            </p:cNvSpPr>
            <p:nvPr/>
          </p:nvSpPr>
          <p:spPr bwMode="auto">
            <a:xfrm>
              <a:off x="5748" y="1735"/>
              <a:ext cx="0" cy="95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0655" name="Line 1039"/>
            <p:cNvSpPr>
              <a:spLocks noChangeShapeType="1"/>
            </p:cNvSpPr>
            <p:nvPr/>
          </p:nvSpPr>
          <p:spPr bwMode="auto">
            <a:xfrm>
              <a:off x="5187" y="2699"/>
              <a:ext cx="565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40656" name="Group 1040"/>
          <p:cNvGrpSpPr>
            <a:grpSpLocks/>
          </p:cNvGrpSpPr>
          <p:nvPr/>
        </p:nvGrpSpPr>
        <p:grpSpPr bwMode="auto">
          <a:xfrm>
            <a:off x="8289925" y="3302000"/>
            <a:ext cx="906463" cy="1622425"/>
            <a:chOff x="5233" y="1808"/>
            <a:chExt cx="571" cy="1022"/>
          </a:xfrm>
        </p:grpSpPr>
        <p:sp>
          <p:nvSpPr>
            <p:cNvPr id="240657" name="Line 1041"/>
            <p:cNvSpPr>
              <a:spLocks noChangeShapeType="1"/>
            </p:cNvSpPr>
            <p:nvPr/>
          </p:nvSpPr>
          <p:spPr bwMode="auto">
            <a:xfrm>
              <a:off x="5233" y="1808"/>
              <a:ext cx="570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0658" name="Line 1042"/>
            <p:cNvSpPr>
              <a:spLocks noChangeShapeType="1"/>
            </p:cNvSpPr>
            <p:nvPr/>
          </p:nvSpPr>
          <p:spPr bwMode="auto">
            <a:xfrm>
              <a:off x="5800" y="1820"/>
              <a:ext cx="0" cy="1004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40659" name="Line 1043"/>
            <p:cNvSpPr>
              <a:spLocks noChangeShapeType="1"/>
            </p:cNvSpPr>
            <p:nvPr/>
          </p:nvSpPr>
          <p:spPr bwMode="auto">
            <a:xfrm>
              <a:off x="5234" y="2830"/>
              <a:ext cx="570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40660" name="Line 1044"/>
          <p:cNvSpPr>
            <a:spLocks noChangeShapeType="1"/>
          </p:cNvSpPr>
          <p:nvPr/>
        </p:nvSpPr>
        <p:spPr bwMode="auto">
          <a:xfrm>
            <a:off x="8231188" y="2336800"/>
            <a:ext cx="0" cy="762000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0661" name="Line 1045"/>
          <p:cNvSpPr>
            <a:spLocks noChangeShapeType="1"/>
          </p:cNvSpPr>
          <p:nvPr/>
        </p:nvSpPr>
        <p:spPr bwMode="auto">
          <a:xfrm>
            <a:off x="8231188" y="3481388"/>
            <a:ext cx="0" cy="760412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0662" name="Line 1046"/>
          <p:cNvSpPr>
            <a:spLocks noChangeShapeType="1"/>
          </p:cNvSpPr>
          <p:nvPr/>
        </p:nvSpPr>
        <p:spPr bwMode="auto">
          <a:xfrm>
            <a:off x="8231188" y="4470400"/>
            <a:ext cx="0" cy="762000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0663" name="Line 1047"/>
          <p:cNvSpPr>
            <a:spLocks noChangeShapeType="1"/>
          </p:cNvSpPr>
          <p:nvPr/>
        </p:nvSpPr>
        <p:spPr bwMode="auto">
          <a:xfrm>
            <a:off x="8231188" y="2336800"/>
            <a:ext cx="0" cy="762000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0664" name="AutoShape 1048"/>
          <p:cNvSpPr>
            <a:spLocks noChangeArrowheads="1"/>
          </p:cNvSpPr>
          <p:nvPr/>
        </p:nvSpPr>
        <p:spPr bwMode="auto">
          <a:xfrm>
            <a:off x="7848600" y="2895600"/>
            <a:ext cx="768350" cy="796925"/>
          </a:xfrm>
          <a:prstGeom prst="diamond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0665" name="Rectangle 1049"/>
          <p:cNvSpPr>
            <a:spLocks noChangeArrowheads="1"/>
          </p:cNvSpPr>
          <p:nvPr/>
        </p:nvSpPr>
        <p:spPr bwMode="auto">
          <a:xfrm>
            <a:off x="7835900" y="1978025"/>
            <a:ext cx="793750" cy="5254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0666" name="Rectangle 1050"/>
          <p:cNvSpPr>
            <a:spLocks noChangeArrowheads="1"/>
          </p:cNvSpPr>
          <p:nvPr/>
        </p:nvSpPr>
        <p:spPr bwMode="auto">
          <a:xfrm>
            <a:off x="7835900" y="4056063"/>
            <a:ext cx="793750" cy="5254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0667" name="Line 1051"/>
          <p:cNvSpPr>
            <a:spLocks noChangeShapeType="1"/>
          </p:cNvSpPr>
          <p:nvPr/>
        </p:nvSpPr>
        <p:spPr bwMode="auto">
          <a:xfrm>
            <a:off x="8231188" y="4927600"/>
            <a:ext cx="0" cy="381000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0668" name="Rectangle 1052"/>
          <p:cNvSpPr>
            <a:spLocks noChangeArrowheads="1"/>
          </p:cNvSpPr>
          <p:nvPr/>
        </p:nvSpPr>
        <p:spPr bwMode="auto">
          <a:xfrm>
            <a:off x="7835900" y="5187950"/>
            <a:ext cx="793750" cy="5254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0669" name="Text Box 1053"/>
          <p:cNvSpPr txBox="1">
            <a:spLocks noChangeArrowheads="1"/>
          </p:cNvSpPr>
          <p:nvPr/>
        </p:nvSpPr>
        <p:spPr bwMode="auto">
          <a:xfrm>
            <a:off x="5762625" y="228600"/>
            <a:ext cx="3478213" cy="139858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Decision coverage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is normally measured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by a software tool.</a:t>
            </a:r>
          </a:p>
        </p:txBody>
      </p:sp>
      <p:sp>
        <p:nvSpPr>
          <p:cNvPr id="240670" name="Text Box 1054"/>
          <p:cNvSpPr txBox="1">
            <a:spLocks noChangeArrowheads="1"/>
          </p:cNvSpPr>
          <p:nvPr/>
        </p:nvSpPr>
        <p:spPr bwMode="auto">
          <a:xfrm>
            <a:off x="7448550" y="3516313"/>
            <a:ext cx="8397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08" tIns="46854" rIns="93708" bIns="46854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8313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6625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04938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74838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320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892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464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036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2500">
                <a:solidFill>
                  <a:srgbClr val="00CC66"/>
                </a:solidFill>
                <a:latin typeface="Arial" charset="0"/>
              </a:rPr>
              <a:t>True</a:t>
            </a:r>
          </a:p>
        </p:txBody>
      </p:sp>
      <p:sp>
        <p:nvSpPr>
          <p:cNvPr id="240671" name="Text Box 1055"/>
          <p:cNvSpPr txBox="1">
            <a:spLocks noChangeArrowheads="1"/>
          </p:cNvSpPr>
          <p:nvPr/>
        </p:nvSpPr>
        <p:spPr bwMode="auto">
          <a:xfrm>
            <a:off x="8523288" y="2876550"/>
            <a:ext cx="9620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08" tIns="46854" rIns="93708" bIns="46854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8313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6625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04938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74838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320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892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464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036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2500">
                <a:solidFill>
                  <a:srgbClr val="00CC66"/>
                </a:solidFill>
                <a:latin typeface="Arial" charset="0"/>
              </a:rPr>
              <a:t>False</a:t>
            </a:r>
          </a:p>
        </p:txBody>
      </p:sp>
      <p:sp>
        <p:nvSpPr>
          <p:cNvPr id="240672" name="Text Box 1056"/>
          <p:cNvSpPr txBox="1">
            <a:spLocks noChangeArrowheads="1"/>
          </p:cNvSpPr>
          <p:nvPr/>
        </p:nvSpPr>
        <p:spPr bwMode="auto">
          <a:xfrm>
            <a:off x="8070850" y="3036888"/>
            <a:ext cx="3635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08" tIns="46854" rIns="93708" bIns="46854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8313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6625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04938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74838" defTabSz="9366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320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892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464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036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2500">
                <a:solidFill>
                  <a:srgbClr val="000000"/>
                </a:solidFill>
                <a:latin typeface="Arial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0" grpId="0" animBg="1"/>
      <p:bldP spid="240661" grpId="0" animBg="1"/>
      <p:bldP spid="240662" grpId="0" animBg="1"/>
      <p:bldP spid="240663" grpId="0" animBg="1"/>
      <p:bldP spid="240667" grpId="0" animBg="1"/>
      <p:bldP spid="240669" grpId="0" animBg="1" autoUpdateAnimBg="0"/>
      <p:bldP spid="240670" grpId="0" autoUpdateAnimBg="0"/>
      <p:bldP spid="24067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298-9F8D-46C5-A7D3-D7250260603A}" type="slidenum">
              <a:rPr lang="en-GB"/>
              <a:pPr/>
              <a:t>44</a:t>
            </a:fld>
            <a:endParaRPr lang="en-GB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through code</a:t>
            </a:r>
          </a:p>
        </p:txBody>
      </p:sp>
      <p:grpSp>
        <p:nvGrpSpPr>
          <p:cNvPr id="302262" name="Group 182"/>
          <p:cNvGrpSpPr>
            <a:grpSpLocks/>
          </p:cNvGrpSpPr>
          <p:nvPr/>
        </p:nvGrpSpPr>
        <p:grpSpPr bwMode="auto">
          <a:xfrm>
            <a:off x="609600" y="1885950"/>
            <a:ext cx="1360488" cy="3735388"/>
            <a:chOff x="384" y="1332"/>
            <a:chExt cx="857" cy="2353"/>
          </a:xfrm>
        </p:grpSpPr>
        <p:sp>
          <p:nvSpPr>
            <p:cNvPr id="302135" name="Line 55"/>
            <p:cNvSpPr>
              <a:spLocks noChangeShapeType="1"/>
            </p:cNvSpPr>
            <p:nvPr/>
          </p:nvSpPr>
          <p:spPr bwMode="invGray">
            <a:xfrm>
              <a:off x="633" y="2217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085" name="Line 5"/>
            <p:cNvSpPr>
              <a:spLocks noChangeShapeType="1"/>
            </p:cNvSpPr>
            <p:nvPr/>
          </p:nvSpPr>
          <p:spPr bwMode="invGray">
            <a:xfrm>
              <a:off x="670" y="2166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invGray">
            <a:xfrm>
              <a:off x="633" y="1498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invGray">
            <a:xfrm>
              <a:off x="1237" y="2177"/>
              <a:ext cx="0" cy="1005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invGray">
            <a:xfrm flipH="1">
              <a:off x="671" y="3188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36" name="Line 56"/>
            <p:cNvSpPr>
              <a:spLocks noChangeShapeType="1"/>
            </p:cNvSpPr>
            <p:nvPr/>
          </p:nvSpPr>
          <p:spPr bwMode="invGray">
            <a:xfrm>
              <a:off x="633" y="2936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088" name="Rectangle 8"/>
            <p:cNvSpPr>
              <a:spLocks noChangeArrowheads="1"/>
            </p:cNvSpPr>
            <p:nvPr/>
          </p:nvSpPr>
          <p:spPr bwMode="auto">
            <a:xfrm>
              <a:off x="384" y="133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089" name="Rectangle 9"/>
            <p:cNvSpPr>
              <a:spLocks noChangeArrowheads="1"/>
            </p:cNvSpPr>
            <p:nvPr/>
          </p:nvSpPr>
          <p:spPr bwMode="auto">
            <a:xfrm>
              <a:off x="384" y="2641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090" name="Rectangle 10"/>
            <p:cNvSpPr>
              <a:spLocks noChangeArrowheads="1"/>
            </p:cNvSpPr>
            <p:nvPr/>
          </p:nvSpPr>
          <p:spPr bwMode="auto">
            <a:xfrm>
              <a:off x="384" y="3354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01" name="AutoShape 21"/>
            <p:cNvSpPr>
              <a:spLocks noChangeArrowheads="1"/>
            </p:cNvSpPr>
            <p:nvPr/>
          </p:nvSpPr>
          <p:spPr bwMode="auto">
            <a:xfrm>
              <a:off x="392" y="1910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?</a:t>
              </a:r>
            </a:p>
          </p:txBody>
        </p:sp>
      </p:grpSp>
      <p:grpSp>
        <p:nvGrpSpPr>
          <p:cNvPr id="302258" name="Group 178"/>
          <p:cNvGrpSpPr>
            <a:grpSpLocks/>
          </p:cNvGrpSpPr>
          <p:nvPr/>
        </p:nvGrpSpPr>
        <p:grpSpPr bwMode="auto">
          <a:xfrm>
            <a:off x="2349500" y="1895475"/>
            <a:ext cx="1739900" cy="3735388"/>
            <a:chOff x="1480" y="1338"/>
            <a:chExt cx="1096" cy="2353"/>
          </a:xfrm>
        </p:grpSpPr>
        <p:grpSp>
          <p:nvGrpSpPr>
            <p:cNvPr id="302250" name="Group 170"/>
            <p:cNvGrpSpPr>
              <a:grpSpLocks/>
            </p:cNvGrpSpPr>
            <p:nvPr/>
          </p:nvGrpSpPr>
          <p:grpSpPr bwMode="auto">
            <a:xfrm>
              <a:off x="1728" y="1504"/>
              <a:ext cx="609" cy="1862"/>
              <a:chOff x="1728" y="1504"/>
              <a:chExt cx="609" cy="1862"/>
            </a:xfrm>
          </p:grpSpPr>
          <p:sp>
            <p:nvSpPr>
              <p:cNvPr id="302141" name="Line 61"/>
              <p:cNvSpPr>
                <a:spLocks noChangeShapeType="1"/>
              </p:cNvSpPr>
              <p:nvPr/>
            </p:nvSpPr>
            <p:spPr bwMode="invGray">
              <a:xfrm>
                <a:off x="1766" y="2172"/>
                <a:ext cx="570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2142" name="Line 62"/>
              <p:cNvSpPr>
                <a:spLocks noChangeShapeType="1"/>
              </p:cNvSpPr>
              <p:nvPr/>
            </p:nvSpPr>
            <p:spPr bwMode="invGray">
              <a:xfrm>
                <a:off x="1729" y="1504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2148" name="Line 68"/>
              <p:cNvSpPr>
                <a:spLocks noChangeShapeType="1"/>
              </p:cNvSpPr>
              <p:nvPr/>
            </p:nvSpPr>
            <p:spPr bwMode="invGray">
              <a:xfrm flipH="1">
                <a:off x="1728" y="3194"/>
                <a:ext cx="609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2153" name="Line 73"/>
              <p:cNvSpPr>
                <a:spLocks noChangeShapeType="1"/>
              </p:cNvSpPr>
              <p:nvPr/>
            </p:nvSpPr>
            <p:spPr bwMode="invGray">
              <a:xfrm>
                <a:off x="1729" y="2223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2154" name="Line 74"/>
              <p:cNvSpPr>
                <a:spLocks noChangeShapeType="1"/>
              </p:cNvSpPr>
              <p:nvPr/>
            </p:nvSpPr>
            <p:spPr bwMode="invGray">
              <a:xfrm>
                <a:off x="1729" y="2942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2156" name="Line 76"/>
              <p:cNvSpPr>
                <a:spLocks noChangeShapeType="1"/>
              </p:cNvSpPr>
              <p:nvPr/>
            </p:nvSpPr>
            <p:spPr bwMode="invGray">
              <a:xfrm>
                <a:off x="2323" y="2183"/>
                <a:ext cx="0" cy="458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2157" name="Line 77"/>
              <p:cNvSpPr>
                <a:spLocks noChangeShapeType="1"/>
              </p:cNvSpPr>
              <p:nvPr/>
            </p:nvSpPr>
            <p:spPr bwMode="invGray">
              <a:xfrm>
                <a:off x="2329" y="2782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302144" name="Rectangle 64"/>
            <p:cNvSpPr>
              <a:spLocks noChangeArrowheads="1"/>
            </p:cNvSpPr>
            <p:nvPr/>
          </p:nvSpPr>
          <p:spPr bwMode="auto">
            <a:xfrm>
              <a:off x="1480" y="133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45" name="Rectangle 65"/>
            <p:cNvSpPr>
              <a:spLocks noChangeArrowheads="1"/>
            </p:cNvSpPr>
            <p:nvPr/>
          </p:nvSpPr>
          <p:spPr bwMode="auto">
            <a:xfrm>
              <a:off x="1480" y="2647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46" name="Rectangle 66"/>
            <p:cNvSpPr>
              <a:spLocks noChangeArrowheads="1"/>
            </p:cNvSpPr>
            <p:nvPr/>
          </p:nvSpPr>
          <p:spPr bwMode="auto">
            <a:xfrm>
              <a:off x="1480" y="336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49" name="AutoShape 69"/>
            <p:cNvSpPr>
              <a:spLocks noChangeArrowheads="1"/>
            </p:cNvSpPr>
            <p:nvPr/>
          </p:nvSpPr>
          <p:spPr bwMode="auto">
            <a:xfrm>
              <a:off x="1488" y="191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155" name="Rectangle 75"/>
            <p:cNvSpPr>
              <a:spLocks noChangeArrowheads="1"/>
            </p:cNvSpPr>
            <p:nvPr/>
          </p:nvSpPr>
          <p:spPr bwMode="auto">
            <a:xfrm>
              <a:off x="2076" y="2647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02233" name="Group 153"/>
          <p:cNvGrpSpPr>
            <a:grpSpLocks/>
          </p:cNvGrpSpPr>
          <p:nvPr/>
        </p:nvGrpSpPr>
        <p:grpSpPr bwMode="auto">
          <a:xfrm>
            <a:off x="722313" y="1790700"/>
            <a:ext cx="382587" cy="3619500"/>
            <a:chOff x="455" y="1272"/>
            <a:chExt cx="241" cy="2280"/>
          </a:xfrm>
        </p:grpSpPr>
        <p:sp>
          <p:nvSpPr>
            <p:cNvPr id="302171" name="Line 91"/>
            <p:cNvSpPr>
              <a:spLocks noChangeShapeType="1"/>
            </p:cNvSpPr>
            <p:nvPr/>
          </p:nvSpPr>
          <p:spPr bwMode="auto">
            <a:xfrm>
              <a:off x="624" y="1566"/>
              <a:ext cx="0" cy="1986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80" name="Text Box 100"/>
            <p:cNvSpPr txBox="1">
              <a:spLocks noChangeArrowheads="1"/>
            </p:cNvSpPr>
            <p:nvPr/>
          </p:nvSpPr>
          <p:spPr bwMode="auto">
            <a:xfrm>
              <a:off x="455" y="127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2234" name="Group 154"/>
          <p:cNvGrpSpPr>
            <a:grpSpLocks/>
          </p:cNvGrpSpPr>
          <p:nvPr/>
        </p:nvGrpSpPr>
        <p:grpSpPr bwMode="auto">
          <a:xfrm>
            <a:off x="996950" y="1790700"/>
            <a:ext cx="1000125" cy="3622675"/>
            <a:chOff x="628" y="1272"/>
            <a:chExt cx="630" cy="2282"/>
          </a:xfrm>
        </p:grpSpPr>
        <p:sp>
          <p:nvSpPr>
            <p:cNvPr id="302173" name="Freeform 93"/>
            <p:cNvSpPr>
              <a:spLocks/>
            </p:cNvSpPr>
            <p:nvPr/>
          </p:nvSpPr>
          <p:spPr bwMode="auto">
            <a:xfrm>
              <a:off x="708" y="1572"/>
              <a:ext cx="550" cy="1982"/>
            </a:xfrm>
            <a:custGeom>
              <a:avLst/>
              <a:gdLst>
                <a:gd name="T0" fmla="*/ 33 w 550"/>
                <a:gd name="T1" fmla="*/ 0 h 1982"/>
                <a:gd name="T2" fmla="*/ 36 w 550"/>
                <a:gd name="T3" fmla="*/ 294 h 1982"/>
                <a:gd name="T4" fmla="*/ 48 w 550"/>
                <a:gd name="T5" fmla="*/ 492 h 1982"/>
                <a:gd name="T6" fmla="*/ 148 w 550"/>
                <a:gd name="T7" fmla="*/ 580 h 1982"/>
                <a:gd name="T8" fmla="*/ 461 w 550"/>
                <a:gd name="T9" fmla="*/ 607 h 1982"/>
                <a:gd name="T10" fmla="*/ 530 w 550"/>
                <a:gd name="T11" fmla="*/ 823 h 1982"/>
                <a:gd name="T12" fmla="*/ 526 w 550"/>
                <a:gd name="T13" fmla="*/ 1104 h 1982"/>
                <a:gd name="T14" fmla="*/ 526 w 550"/>
                <a:gd name="T15" fmla="*/ 1409 h 1982"/>
                <a:gd name="T16" fmla="*/ 490 w 550"/>
                <a:gd name="T17" fmla="*/ 1610 h 1982"/>
                <a:gd name="T18" fmla="*/ 168 w 550"/>
                <a:gd name="T19" fmla="*/ 1618 h 1982"/>
                <a:gd name="T20" fmla="*/ 26 w 550"/>
                <a:gd name="T21" fmla="*/ 1685 h 1982"/>
                <a:gd name="T22" fmla="*/ 14 w 550"/>
                <a:gd name="T23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82">
                  <a:moveTo>
                    <a:pt x="33" y="0"/>
                  </a:moveTo>
                  <a:cubicBezTo>
                    <a:pt x="34" y="49"/>
                    <a:pt x="34" y="212"/>
                    <a:pt x="36" y="294"/>
                  </a:cubicBezTo>
                  <a:cubicBezTo>
                    <a:pt x="38" y="376"/>
                    <a:pt x="29" y="444"/>
                    <a:pt x="48" y="492"/>
                  </a:cubicBezTo>
                  <a:cubicBezTo>
                    <a:pt x="67" y="540"/>
                    <a:pt x="79" y="561"/>
                    <a:pt x="148" y="580"/>
                  </a:cubicBezTo>
                  <a:cubicBezTo>
                    <a:pt x="217" y="599"/>
                    <a:pt x="397" y="567"/>
                    <a:pt x="461" y="607"/>
                  </a:cubicBezTo>
                  <a:cubicBezTo>
                    <a:pt x="525" y="647"/>
                    <a:pt x="519" y="740"/>
                    <a:pt x="530" y="823"/>
                  </a:cubicBezTo>
                  <a:cubicBezTo>
                    <a:pt x="541" y="906"/>
                    <a:pt x="527" y="1006"/>
                    <a:pt x="526" y="1104"/>
                  </a:cubicBezTo>
                  <a:cubicBezTo>
                    <a:pt x="525" y="1202"/>
                    <a:pt x="532" y="1325"/>
                    <a:pt x="526" y="1409"/>
                  </a:cubicBezTo>
                  <a:cubicBezTo>
                    <a:pt x="520" y="1493"/>
                    <a:pt x="550" y="1575"/>
                    <a:pt x="490" y="1610"/>
                  </a:cubicBezTo>
                  <a:cubicBezTo>
                    <a:pt x="430" y="1645"/>
                    <a:pt x="245" y="1606"/>
                    <a:pt x="168" y="1618"/>
                  </a:cubicBezTo>
                  <a:cubicBezTo>
                    <a:pt x="91" y="1630"/>
                    <a:pt x="52" y="1624"/>
                    <a:pt x="26" y="1685"/>
                  </a:cubicBezTo>
                  <a:cubicBezTo>
                    <a:pt x="0" y="1746"/>
                    <a:pt x="16" y="1920"/>
                    <a:pt x="14" y="1982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81" name="Text Box 101"/>
            <p:cNvSpPr txBox="1">
              <a:spLocks noChangeArrowheads="1"/>
            </p:cNvSpPr>
            <p:nvPr/>
          </p:nvSpPr>
          <p:spPr bwMode="auto">
            <a:xfrm>
              <a:off x="628" y="127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2264" name="Group 184"/>
          <p:cNvGrpSpPr>
            <a:grpSpLocks/>
          </p:cNvGrpSpPr>
          <p:nvPr/>
        </p:nvGrpSpPr>
        <p:grpSpPr bwMode="auto">
          <a:xfrm>
            <a:off x="4495800" y="1903413"/>
            <a:ext cx="2774950" cy="3735387"/>
            <a:chOff x="2832" y="1343"/>
            <a:chExt cx="1748" cy="2353"/>
          </a:xfrm>
        </p:grpSpPr>
        <p:sp>
          <p:nvSpPr>
            <p:cNvPr id="302137" name="Line 57"/>
            <p:cNvSpPr>
              <a:spLocks noChangeShapeType="1"/>
            </p:cNvSpPr>
            <p:nvPr/>
          </p:nvSpPr>
          <p:spPr bwMode="invGray">
            <a:xfrm>
              <a:off x="3082" y="1497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38" name="Line 58"/>
            <p:cNvSpPr>
              <a:spLocks noChangeShapeType="1"/>
            </p:cNvSpPr>
            <p:nvPr/>
          </p:nvSpPr>
          <p:spPr bwMode="invGray">
            <a:xfrm>
              <a:off x="3082" y="2228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39" name="Line 59"/>
            <p:cNvSpPr>
              <a:spLocks noChangeShapeType="1"/>
            </p:cNvSpPr>
            <p:nvPr/>
          </p:nvSpPr>
          <p:spPr bwMode="invGray">
            <a:xfrm>
              <a:off x="3082" y="2959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13" name="Rectangle 33"/>
            <p:cNvSpPr>
              <a:spLocks noChangeArrowheads="1"/>
            </p:cNvSpPr>
            <p:nvPr/>
          </p:nvSpPr>
          <p:spPr bwMode="auto">
            <a:xfrm>
              <a:off x="2832" y="1343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14" name="Rectangle 34"/>
            <p:cNvSpPr>
              <a:spLocks noChangeArrowheads="1"/>
            </p:cNvSpPr>
            <p:nvPr/>
          </p:nvSpPr>
          <p:spPr bwMode="auto">
            <a:xfrm>
              <a:off x="2832" y="26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15" name="Rectangle 35"/>
            <p:cNvSpPr>
              <a:spLocks noChangeArrowheads="1"/>
            </p:cNvSpPr>
            <p:nvPr/>
          </p:nvSpPr>
          <p:spPr bwMode="auto">
            <a:xfrm>
              <a:off x="2832" y="3365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invGray">
            <a:xfrm flipH="1">
              <a:off x="3119" y="3199"/>
              <a:ext cx="625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40" name="Line 60"/>
            <p:cNvSpPr>
              <a:spLocks noChangeShapeType="1"/>
            </p:cNvSpPr>
            <p:nvPr/>
          </p:nvSpPr>
          <p:spPr bwMode="invGray">
            <a:xfrm rot="-5400000">
              <a:off x="3289" y="1964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58" name="Line 78"/>
            <p:cNvSpPr>
              <a:spLocks noChangeShapeType="1"/>
            </p:cNvSpPr>
            <p:nvPr/>
          </p:nvSpPr>
          <p:spPr bwMode="invGray">
            <a:xfrm>
              <a:off x="3744" y="2237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59" name="Line 79"/>
            <p:cNvSpPr>
              <a:spLocks noChangeShapeType="1"/>
            </p:cNvSpPr>
            <p:nvPr/>
          </p:nvSpPr>
          <p:spPr bwMode="invGray">
            <a:xfrm>
              <a:off x="3744" y="2765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62" name="Line 82"/>
            <p:cNvSpPr>
              <a:spLocks noChangeShapeType="1"/>
            </p:cNvSpPr>
            <p:nvPr/>
          </p:nvSpPr>
          <p:spPr bwMode="invGray">
            <a:xfrm>
              <a:off x="4323" y="2189"/>
              <a:ext cx="0" cy="47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63" name="Line 83"/>
            <p:cNvSpPr>
              <a:spLocks noChangeShapeType="1"/>
            </p:cNvSpPr>
            <p:nvPr/>
          </p:nvSpPr>
          <p:spPr bwMode="invGray">
            <a:xfrm>
              <a:off x="4323" y="2765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64" name="Line 84"/>
            <p:cNvSpPr>
              <a:spLocks noChangeShapeType="1"/>
            </p:cNvSpPr>
            <p:nvPr/>
          </p:nvSpPr>
          <p:spPr bwMode="invGray">
            <a:xfrm flipH="1">
              <a:off x="3744" y="3197"/>
              <a:ext cx="576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60" name="Line 80"/>
            <p:cNvSpPr>
              <a:spLocks noChangeShapeType="1"/>
            </p:cNvSpPr>
            <p:nvPr/>
          </p:nvSpPr>
          <p:spPr bwMode="invGray">
            <a:xfrm rot="-5400000">
              <a:off x="4100" y="1977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26" name="AutoShape 46"/>
            <p:cNvSpPr>
              <a:spLocks noChangeArrowheads="1"/>
            </p:cNvSpPr>
            <p:nvPr/>
          </p:nvSpPr>
          <p:spPr bwMode="auto">
            <a:xfrm>
              <a:off x="2840" y="1921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5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132" name="AutoShape 52"/>
            <p:cNvSpPr>
              <a:spLocks noChangeArrowheads="1"/>
            </p:cNvSpPr>
            <p:nvPr/>
          </p:nvSpPr>
          <p:spPr bwMode="auto">
            <a:xfrm>
              <a:off x="3501" y="1921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5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134" name="Rectangle 54"/>
            <p:cNvSpPr>
              <a:spLocks noChangeArrowheads="1"/>
            </p:cNvSpPr>
            <p:nvPr/>
          </p:nvSpPr>
          <p:spPr bwMode="auto">
            <a:xfrm>
              <a:off x="3501" y="26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61" name="Rectangle 81"/>
            <p:cNvSpPr>
              <a:spLocks noChangeArrowheads="1"/>
            </p:cNvSpPr>
            <p:nvPr/>
          </p:nvSpPr>
          <p:spPr bwMode="auto">
            <a:xfrm>
              <a:off x="4080" y="26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02237" name="Group 157"/>
          <p:cNvGrpSpPr>
            <a:grpSpLocks/>
          </p:cNvGrpSpPr>
          <p:nvPr/>
        </p:nvGrpSpPr>
        <p:grpSpPr bwMode="auto">
          <a:xfrm>
            <a:off x="4445000" y="1801813"/>
            <a:ext cx="382588" cy="3660775"/>
            <a:chOff x="2800" y="1279"/>
            <a:chExt cx="241" cy="2306"/>
          </a:xfrm>
        </p:grpSpPr>
        <p:sp>
          <p:nvSpPr>
            <p:cNvPr id="302176" name="Line 96"/>
            <p:cNvSpPr>
              <a:spLocks noChangeShapeType="1"/>
            </p:cNvSpPr>
            <p:nvPr/>
          </p:nvSpPr>
          <p:spPr bwMode="auto">
            <a:xfrm>
              <a:off x="2928" y="1576"/>
              <a:ext cx="0" cy="2009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83" name="Text Box 103"/>
            <p:cNvSpPr txBox="1">
              <a:spLocks noChangeArrowheads="1"/>
            </p:cNvSpPr>
            <p:nvPr/>
          </p:nvSpPr>
          <p:spPr bwMode="auto">
            <a:xfrm>
              <a:off x="2800" y="12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2238" name="Group 158"/>
          <p:cNvGrpSpPr>
            <a:grpSpLocks/>
          </p:cNvGrpSpPr>
          <p:nvPr/>
        </p:nvGrpSpPr>
        <p:grpSpPr bwMode="auto">
          <a:xfrm>
            <a:off x="4691063" y="1801813"/>
            <a:ext cx="1247775" cy="3663950"/>
            <a:chOff x="2955" y="1279"/>
            <a:chExt cx="786" cy="2308"/>
          </a:xfrm>
        </p:grpSpPr>
        <p:sp>
          <p:nvSpPr>
            <p:cNvPr id="302177" name="Freeform 97"/>
            <p:cNvSpPr>
              <a:spLocks/>
            </p:cNvSpPr>
            <p:nvPr/>
          </p:nvSpPr>
          <p:spPr bwMode="auto">
            <a:xfrm>
              <a:off x="3075" y="1584"/>
              <a:ext cx="666" cy="2003"/>
            </a:xfrm>
            <a:custGeom>
              <a:avLst/>
              <a:gdLst>
                <a:gd name="T0" fmla="*/ 29 w 666"/>
                <a:gd name="T1" fmla="*/ 0 h 2003"/>
                <a:gd name="T2" fmla="*/ 31 w 666"/>
                <a:gd name="T3" fmla="*/ 309 h 2003"/>
                <a:gd name="T4" fmla="*/ 41 w 666"/>
                <a:gd name="T5" fmla="*/ 576 h 2003"/>
                <a:gd name="T6" fmla="*/ 140 w 666"/>
                <a:gd name="T7" fmla="*/ 640 h 2003"/>
                <a:gd name="T8" fmla="*/ 465 w 666"/>
                <a:gd name="T9" fmla="*/ 644 h 2003"/>
                <a:gd name="T10" fmla="*/ 633 w 666"/>
                <a:gd name="T11" fmla="*/ 680 h 2003"/>
                <a:gd name="T12" fmla="*/ 661 w 666"/>
                <a:gd name="T13" fmla="*/ 844 h 2003"/>
                <a:gd name="T14" fmla="*/ 653 w 666"/>
                <a:gd name="T15" fmla="*/ 1152 h 2003"/>
                <a:gd name="T16" fmla="*/ 653 w 666"/>
                <a:gd name="T17" fmla="*/ 1368 h 2003"/>
                <a:gd name="T18" fmla="*/ 645 w 666"/>
                <a:gd name="T19" fmla="*/ 1520 h 2003"/>
                <a:gd name="T20" fmla="*/ 541 w 666"/>
                <a:gd name="T21" fmla="*/ 1600 h 2003"/>
                <a:gd name="T22" fmla="*/ 149 w 666"/>
                <a:gd name="T23" fmla="*/ 1616 h 2003"/>
                <a:gd name="T24" fmla="*/ 23 w 666"/>
                <a:gd name="T25" fmla="*/ 1706 h 2003"/>
                <a:gd name="T26" fmla="*/ 11 w 666"/>
                <a:gd name="T27" fmla="*/ 2003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6" h="2003">
                  <a:moveTo>
                    <a:pt x="29" y="0"/>
                  </a:moveTo>
                  <a:cubicBezTo>
                    <a:pt x="29" y="51"/>
                    <a:pt x="29" y="213"/>
                    <a:pt x="31" y="309"/>
                  </a:cubicBezTo>
                  <a:cubicBezTo>
                    <a:pt x="33" y="405"/>
                    <a:pt x="23" y="521"/>
                    <a:pt x="41" y="576"/>
                  </a:cubicBezTo>
                  <a:cubicBezTo>
                    <a:pt x="59" y="631"/>
                    <a:pt x="69" y="629"/>
                    <a:pt x="140" y="640"/>
                  </a:cubicBezTo>
                  <a:cubicBezTo>
                    <a:pt x="211" y="651"/>
                    <a:pt x="383" y="637"/>
                    <a:pt x="465" y="644"/>
                  </a:cubicBezTo>
                  <a:cubicBezTo>
                    <a:pt x="547" y="651"/>
                    <a:pt x="600" y="647"/>
                    <a:pt x="633" y="680"/>
                  </a:cubicBezTo>
                  <a:cubicBezTo>
                    <a:pt x="666" y="713"/>
                    <a:pt x="658" y="765"/>
                    <a:pt x="661" y="844"/>
                  </a:cubicBezTo>
                  <a:cubicBezTo>
                    <a:pt x="664" y="923"/>
                    <a:pt x="654" y="1065"/>
                    <a:pt x="653" y="1152"/>
                  </a:cubicBezTo>
                  <a:cubicBezTo>
                    <a:pt x="652" y="1239"/>
                    <a:pt x="654" y="1307"/>
                    <a:pt x="653" y="1368"/>
                  </a:cubicBezTo>
                  <a:cubicBezTo>
                    <a:pt x="652" y="1429"/>
                    <a:pt x="664" y="1481"/>
                    <a:pt x="645" y="1520"/>
                  </a:cubicBezTo>
                  <a:cubicBezTo>
                    <a:pt x="626" y="1559"/>
                    <a:pt x="624" y="1584"/>
                    <a:pt x="541" y="1600"/>
                  </a:cubicBezTo>
                  <a:cubicBezTo>
                    <a:pt x="458" y="1616"/>
                    <a:pt x="235" y="1598"/>
                    <a:pt x="149" y="1616"/>
                  </a:cubicBezTo>
                  <a:cubicBezTo>
                    <a:pt x="63" y="1634"/>
                    <a:pt x="46" y="1642"/>
                    <a:pt x="23" y="1706"/>
                  </a:cubicBezTo>
                  <a:cubicBezTo>
                    <a:pt x="0" y="1770"/>
                    <a:pt x="13" y="1941"/>
                    <a:pt x="11" y="2003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84" name="Text Box 104"/>
            <p:cNvSpPr txBox="1">
              <a:spLocks noChangeArrowheads="1"/>
            </p:cNvSpPr>
            <p:nvPr/>
          </p:nvSpPr>
          <p:spPr bwMode="auto">
            <a:xfrm>
              <a:off x="2955" y="12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2239" name="Group 159"/>
          <p:cNvGrpSpPr>
            <a:grpSpLocks/>
          </p:cNvGrpSpPr>
          <p:nvPr/>
        </p:nvGrpSpPr>
        <p:grpSpPr bwMode="auto">
          <a:xfrm>
            <a:off x="4935538" y="1801813"/>
            <a:ext cx="1924050" cy="3675062"/>
            <a:chOff x="3109" y="1279"/>
            <a:chExt cx="1212" cy="2315"/>
          </a:xfrm>
        </p:grpSpPr>
        <p:sp>
          <p:nvSpPr>
            <p:cNvPr id="302178" name="Freeform 98"/>
            <p:cNvSpPr>
              <a:spLocks/>
            </p:cNvSpPr>
            <p:nvPr/>
          </p:nvSpPr>
          <p:spPr bwMode="auto">
            <a:xfrm>
              <a:off x="3238" y="1576"/>
              <a:ext cx="1083" cy="2018"/>
            </a:xfrm>
            <a:custGeom>
              <a:avLst/>
              <a:gdLst>
                <a:gd name="T0" fmla="*/ 22 w 1083"/>
                <a:gd name="T1" fmla="*/ 0 h 2018"/>
                <a:gd name="T2" fmla="*/ 22 w 1083"/>
                <a:gd name="T3" fmla="*/ 284 h 2018"/>
                <a:gd name="T4" fmla="*/ 34 w 1083"/>
                <a:gd name="T5" fmla="*/ 524 h 2018"/>
                <a:gd name="T6" fmla="*/ 138 w 1083"/>
                <a:gd name="T7" fmla="*/ 596 h 2018"/>
                <a:gd name="T8" fmla="*/ 322 w 1083"/>
                <a:gd name="T9" fmla="*/ 600 h 2018"/>
                <a:gd name="T10" fmla="*/ 809 w 1083"/>
                <a:gd name="T11" fmla="*/ 602 h 2018"/>
                <a:gd name="T12" fmla="*/ 1039 w 1083"/>
                <a:gd name="T13" fmla="*/ 624 h 2018"/>
                <a:gd name="T14" fmla="*/ 1073 w 1083"/>
                <a:gd name="T15" fmla="*/ 871 h 2018"/>
                <a:gd name="T16" fmla="*/ 1070 w 1083"/>
                <a:gd name="T17" fmla="*/ 1224 h 2018"/>
                <a:gd name="T18" fmla="*/ 1070 w 1083"/>
                <a:gd name="T19" fmla="*/ 1521 h 2018"/>
                <a:gd name="T20" fmla="*/ 1010 w 1083"/>
                <a:gd name="T21" fmla="*/ 1632 h 2018"/>
                <a:gd name="T22" fmla="*/ 842 w 1083"/>
                <a:gd name="T23" fmla="*/ 1660 h 2018"/>
                <a:gd name="T24" fmla="*/ 270 w 1083"/>
                <a:gd name="T25" fmla="*/ 1660 h 2018"/>
                <a:gd name="T26" fmla="*/ 110 w 1083"/>
                <a:gd name="T27" fmla="*/ 1668 h 2018"/>
                <a:gd name="T28" fmla="*/ 22 w 1083"/>
                <a:gd name="T29" fmla="*/ 1700 h 2018"/>
                <a:gd name="T30" fmla="*/ 2 w 1083"/>
                <a:gd name="T31" fmla="*/ 1808 h 2018"/>
                <a:gd name="T32" fmla="*/ 9 w 1083"/>
                <a:gd name="T33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3" h="2018">
                  <a:moveTo>
                    <a:pt x="22" y="0"/>
                  </a:moveTo>
                  <a:cubicBezTo>
                    <a:pt x="22" y="47"/>
                    <a:pt x="20" y="197"/>
                    <a:pt x="22" y="284"/>
                  </a:cubicBezTo>
                  <a:cubicBezTo>
                    <a:pt x="24" y="371"/>
                    <a:pt x="15" y="472"/>
                    <a:pt x="34" y="524"/>
                  </a:cubicBezTo>
                  <a:cubicBezTo>
                    <a:pt x="53" y="576"/>
                    <a:pt x="90" y="583"/>
                    <a:pt x="138" y="596"/>
                  </a:cubicBezTo>
                  <a:cubicBezTo>
                    <a:pt x="186" y="609"/>
                    <a:pt x="210" y="599"/>
                    <a:pt x="322" y="600"/>
                  </a:cubicBezTo>
                  <a:cubicBezTo>
                    <a:pt x="434" y="601"/>
                    <a:pt x="690" y="598"/>
                    <a:pt x="809" y="602"/>
                  </a:cubicBezTo>
                  <a:cubicBezTo>
                    <a:pt x="928" y="606"/>
                    <a:pt x="995" y="579"/>
                    <a:pt x="1039" y="624"/>
                  </a:cubicBezTo>
                  <a:cubicBezTo>
                    <a:pt x="1083" y="669"/>
                    <a:pt x="1068" y="771"/>
                    <a:pt x="1073" y="871"/>
                  </a:cubicBezTo>
                  <a:cubicBezTo>
                    <a:pt x="1078" y="971"/>
                    <a:pt x="1071" y="1116"/>
                    <a:pt x="1070" y="1224"/>
                  </a:cubicBezTo>
                  <a:cubicBezTo>
                    <a:pt x="1069" y="1332"/>
                    <a:pt x="1080" y="1453"/>
                    <a:pt x="1070" y="1521"/>
                  </a:cubicBezTo>
                  <a:cubicBezTo>
                    <a:pt x="1060" y="1589"/>
                    <a:pt x="1048" y="1609"/>
                    <a:pt x="1010" y="1632"/>
                  </a:cubicBezTo>
                  <a:cubicBezTo>
                    <a:pt x="972" y="1655"/>
                    <a:pt x="965" y="1655"/>
                    <a:pt x="842" y="1660"/>
                  </a:cubicBezTo>
                  <a:cubicBezTo>
                    <a:pt x="719" y="1665"/>
                    <a:pt x="392" y="1659"/>
                    <a:pt x="270" y="1660"/>
                  </a:cubicBezTo>
                  <a:cubicBezTo>
                    <a:pt x="148" y="1661"/>
                    <a:pt x="151" y="1661"/>
                    <a:pt x="110" y="1668"/>
                  </a:cubicBezTo>
                  <a:cubicBezTo>
                    <a:pt x="69" y="1675"/>
                    <a:pt x="40" y="1677"/>
                    <a:pt x="22" y="1700"/>
                  </a:cubicBezTo>
                  <a:cubicBezTo>
                    <a:pt x="4" y="1723"/>
                    <a:pt x="4" y="1755"/>
                    <a:pt x="2" y="1808"/>
                  </a:cubicBezTo>
                  <a:cubicBezTo>
                    <a:pt x="0" y="1861"/>
                    <a:pt x="8" y="1983"/>
                    <a:pt x="9" y="2018"/>
                  </a:cubicBezTo>
                </a:path>
              </a:pathLst>
            </a:custGeom>
            <a:noFill/>
            <a:ln w="508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85" name="Text Box 105"/>
            <p:cNvSpPr txBox="1">
              <a:spLocks noChangeArrowheads="1"/>
            </p:cNvSpPr>
            <p:nvPr/>
          </p:nvSpPr>
          <p:spPr bwMode="auto">
            <a:xfrm>
              <a:off x="3109" y="12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3</a:t>
              </a:r>
            </a:p>
          </p:txBody>
        </p:sp>
      </p:grpSp>
      <p:grpSp>
        <p:nvGrpSpPr>
          <p:cNvPr id="302235" name="Group 155"/>
          <p:cNvGrpSpPr>
            <a:grpSpLocks/>
          </p:cNvGrpSpPr>
          <p:nvPr/>
        </p:nvGrpSpPr>
        <p:grpSpPr bwMode="auto">
          <a:xfrm>
            <a:off x="2433638" y="1806575"/>
            <a:ext cx="382587" cy="3592513"/>
            <a:chOff x="1533" y="1282"/>
            <a:chExt cx="241" cy="2263"/>
          </a:xfrm>
        </p:grpSpPr>
        <p:sp>
          <p:nvSpPr>
            <p:cNvPr id="302174" name="Line 94"/>
            <p:cNvSpPr>
              <a:spLocks noChangeShapeType="1"/>
            </p:cNvSpPr>
            <p:nvPr/>
          </p:nvSpPr>
          <p:spPr bwMode="auto">
            <a:xfrm>
              <a:off x="1718" y="1567"/>
              <a:ext cx="0" cy="197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86" name="Text Box 106"/>
            <p:cNvSpPr txBox="1">
              <a:spLocks noChangeArrowheads="1"/>
            </p:cNvSpPr>
            <p:nvPr/>
          </p:nvSpPr>
          <p:spPr bwMode="auto">
            <a:xfrm>
              <a:off x="1533" y="128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2236" name="Group 156"/>
          <p:cNvGrpSpPr>
            <a:grpSpLocks/>
          </p:cNvGrpSpPr>
          <p:nvPr/>
        </p:nvGrpSpPr>
        <p:grpSpPr bwMode="auto">
          <a:xfrm>
            <a:off x="2708275" y="1806575"/>
            <a:ext cx="1025525" cy="3595688"/>
            <a:chOff x="1706" y="1282"/>
            <a:chExt cx="646" cy="2265"/>
          </a:xfrm>
        </p:grpSpPr>
        <p:sp>
          <p:nvSpPr>
            <p:cNvPr id="302175" name="Freeform 95"/>
            <p:cNvSpPr>
              <a:spLocks/>
            </p:cNvSpPr>
            <p:nvPr/>
          </p:nvSpPr>
          <p:spPr bwMode="auto">
            <a:xfrm>
              <a:off x="1802" y="1568"/>
              <a:ext cx="550" cy="1979"/>
            </a:xfrm>
            <a:custGeom>
              <a:avLst/>
              <a:gdLst>
                <a:gd name="T0" fmla="*/ 34 w 550"/>
                <a:gd name="T1" fmla="*/ 0 h 1979"/>
                <a:gd name="T2" fmla="*/ 34 w 550"/>
                <a:gd name="T3" fmla="*/ 280 h 1979"/>
                <a:gd name="T4" fmla="*/ 46 w 550"/>
                <a:gd name="T5" fmla="*/ 500 h 1979"/>
                <a:gd name="T6" fmla="*/ 158 w 550"/>
                <a:gd name="T7" fmla="*/ 584 h 1979"/>
                <a:gd name="T8" fmla="*/ 461 w 550"/>
                <a:gd name="T9" fmla="*/ 604 h 1979"/>
                <a:gd name="T10" fmla="*/ 530 w 550"/>
                <a:gd name="T11" fmla="*/ 820 h 1979"/>
                <a:gd name="T12" fmla="*/ 526 w 550"/>
                <a:gd name="T13" fmla="*/ 1101 h 1979"/>
                <a:gd name="T14" fmla="*/ 526 w 550"/>
                <a:gd name="T15" fmla="*/ 1406 h 1979"/>
                <a:gd name="T16" fmla="*/ 490 w 550"/>
                <a:gd name="T17" fmla="*/ 1607 h 1979"/>
                <a:gd name="T18" fmla="*/ 168 w 550"/>
                <a:gd name="T19" fmla="*/ 1615 h 1979"/>
                <a:gd name="T20" fmla="*/ 26 w 550"/>
                <a:gd name="T21" fmla="*/ 1682 h 1979"/>
                <a:gd name="T22" fmla="*/ 14 w 550"/>
                <a:gd name="T23" fmla="*/ 1979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79">
                  <a:moveTo>
                    <a:pt x="34" y="0"/>
                  </a:moveTo>
                  <a:cubicBezTo>
                    <a:pt x="33" y="47"/>
                    <a:pt x="32" y="197"/>
                    <a:pt x="34" y="280"/>
                  </a:cubicBezTo>
                  <a:cubicBezTo>
                    <a:pt x="36" y="363"/>
                    <a:pt x="25" y="449"/>
                    <a:pt x="46" y="500"/>
                  </a:cubicBezTo>
                  <a:cubicBezTo>
                    <a:pt x="67" y="551"/>
                    <a:pt x="89" y="567"/>
                    <a:pt x="158" y="584"/>
                  </a:cubicBezTo>
                  <a:cubicBezTo>
                    <a:pt x="227" y="601"/>
                    <a:pt x="399" y="565"/>
                    <a:pt x="461" y="604"/>
                  </a:cubicBezTo>
                  <a:cubicBezTo>
                    <a:pt x="523" y="643"/>
                    <a:pt x="519" y="737"/>
                    <a:pt x="530" y="820"/>
                  </a:cubicBezTo>
                  <a:cubicBezTo>
                    <a:pt x="541" y="903"/>
                    <a:pt x="527" y="1003"/>
                    <a:pt x="526" y="1101"/>
                  </a:cubicBezTo>
                  <a:cubicBezTo>
                    <a:pt x="525" y="1199"/>
                    <a:pt x="532" y="1322"/>
                    <a:pt x="526" y="1406"/>
                  </a:cubicBezTo>
                  <a:cubicBezTo>
                    <a:pt x="520" y="1490"/>
                    <a:pt x="550" y="1572"/>
                    <a:pt x="490" y="1607"/>
                  </a:cubicBezTo>
                  <a:cubicBezTo>
                    <a:pt x="430" y="1642"/>
                    <a:pt x="245" y="1603"/>
                    <a:pt x="168" y="1615"/>
                  </a:cubicBezTo>
                  <a:cubicBezTo>
                    <a:pt x="91" y="1627"/>
                    <a:pt x="52" y="1621"/>
                    <a:pt x="26" y="1682"/>
                  </a:cubicBezTo>
                  <a:cubicBezTo>
                    <a:pt x="0" y="1743"/>
                    <a:pt x="16" y="1917"/>
                    <a:pt x="14" y="1979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87" name="Text Box 107"/>
            <p:cNvSpPr txBox="1">
              <a:spLocks noChangeArrowheads="1"/>
            </p:cNvSpPr>
            <p:nvPr/>
          </p:nvSpPr>
          <p:spPr bwMode="auto">
            <a:xfrm>
              <a:off x="1706" y="128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2260" name="Group 180"/>
          <p:cNvGrpSpPr>
            <a:grpSpLocks/>
          </p:cNvGrpSpPr>
          <p:nvPr/>
        </p:nvGrpSpPr>
        <p:grpSpPr bwMode="auto">
          <a:xfrm>
            <a:off x="7620000" y="914400"/>
            <a:ext cx="1739900" cy="5707063"/>
            <a:chOff x="4800" y="576"/>
            <a:chExt cx="1096" cy="3595"/>
          </a:xfrm>
        </p:grpSpPr>
        <p:sp>
          <p:nvSpPr>
            <p:cNvPr id="302214" name="Line 134"/>
            <p:cNvSpPr>
              <a:spLocks noChangeShapeType="1"/>
            </p:cNvSpPr>
            <p:nvPr/>
          </p:nvSpPr>
          <p:spPr bwMode="invGray">
            <a:xfrm>
              <a:off x="5049" y="2783"/>
              <a:ext cx="0" cy="471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89" name="Line 109"/>
            <p:cNvSpPr>
              <a:spLocks noChangeShapeType="1"/>
            </p:cNvSpPr>
            <p:nvPr/>
          </p:nvSpPr>
          <p:spPr bwMode="invGray">
            <a:xfrm>
              <a:off x="5086" y="1410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90" name="Line 110"/>
            <p:cNvSpPr>
              <a:spLocks noChangeShapeType="1"/>
            </p:cNvSpPr>
            <p:nvPr/>
          </p:nvSpPr>
          <p:spPr bwMode="invGray">
            <a:xfrm>
              <a:off x="5049" y="742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95" name="Line 115"/>
            <p:cNvSpPr>
              <a:spLocks noChangeShapeType="1"/>
            </p:cNvSpPr>
            <p:nvPr/>
          </p:nvSpPr>
          <p:spPr bwMode="invGray">
            <a:xfrm>
              <a:off x="5040" y="2304"/>
              <a:ext cx="617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96" name="Line 116"/>
            <p:cNvSpPr>
              <a:spLocks noChangeShapeType="1"/>
            </p:cNvSpPr>
            <p:nvPr/>
          </p:nvSpPr>
          <p:spPr bwMode="invGray">
            <a:xfrm>
              <a:off x="5049" y="1461"/>
              <a:ext cx="0" cy="419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97" name="Line 117"/>
            <p:cNvSpPr>
              <a:spLocks noChangeShapeType="1"/>
            </p:cNvSpPr>
            <p:nvPr/>
          </p:nvSpPr>
          <p:spPr bwMode="invGray">
            <a:xfrm>
              <a:off x="5049" y="3464"/>
              <a:ext cx="0" cy="37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98" name="Line 118"/>
            <p:cNvSpPr>
              <a:spLocks noChangeShapeType="1"/>
            </p:cNvSpPr>
            <p:nvPr/>
          </p:nvSpPr>
          <p:spPr bwMode="invGray">
            <a:xfrm>
              <a:off x="5643" y="1421"/>
              <a:ext cx="0" cy="355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99" name="Line 119"/>
            <p:cNvSpPr>
              <a:spLocks noChangeShapeType="1"/>
            </p:cNvSpPr>
            <p:nvPr/>
          </p:nvSpPr>
          <p:spPr bwMode="invGray">
            <a:xfrm>
              <a:off x="5649" y="1911"/>
              <a:ext cx="0" cy="393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09" name="Line 129"/>
            <p:cNvSpPr>
              <a:spLocks noChangeShapeType="1"/>
            </p:cNvSpPr>
            <p:nvPr/>
          </p:nvSpPr>
          <p:spPr bwMode="invGray">
            <a:xfrm>
              <a:off x="5086" y="2732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10" name="Line 130"/>
            <p:cNvSpPr>
              <a:spLocks noChangeShapeType="1"/>
            </p:cNvSpPr>
            <p:nvPr/>
          </p:nvSpPr>
          <p:spPr bwMode="invGray">
            <a:xfrm>
              <a:off x="5049" y="2064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13" name="Line 133"/>
            <p:cNvSpPr>
              <a:spLocks noChangeShapeType="1"/>
            </p:cNvSpPr>
            <p:nvPr/>
          </p:nvSpPr>
          <p:spPr bwMode="invGray">
            <a:xfrm>
              <a:off x="5040" y="3664"/>
              <a:ext cx="617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15" name="Line 135"/>
            <p:cNvSpPr>
              <a:spLocks noChangeShapeType="1"/>
            </p:cNvSpPr>
            <p:nvPr/>
          </p:nvSpPr>
          <p:spPr bwMode="invGray">
            <a:xfrm>
              <a:off x="5643" y="2743"/>
              <a:ext cx="0" cy="377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16" name="Line 136"/>
            <p:cNvSpPr>
              <a:spLocks noChangeShapeType="1"/>
            </p:cNvSpPr>
            <p:nvPr/>
          </p:nvSpPr>
          <p:spPr bwMode="invGray">
            <a:xfrm>
              <a:off x="5649" y="3255"/>
              <a:ext cx="0" cy="409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03" name="Rectangle 123"/>
            <p:cNvSpPr>
              <a:spLocks noChangeArrowheads="1"/>
            </p:cNvSpPr>
            <p:nvPr/>
          </p:nvSpPr>
          <p:spPr bwMode="auto">
            <a:xfrm>
              <a:off x="4800" y="384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91" name="AutoShape 111"/>
            <p:cNvSpPr>
              <a:spLocks noChangeArrowheads="1"/>
            </p:cNvSpPr>
            <p:nvPr/>
          </p:nvSpPr>
          <p:spPr bwMode="auto">
            <a:xfrm>
              <a:off x="4808" y="1154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92" name="Rectangle 112"/>
            <p:cNvSpPr>
              <a:spLocks noChangeArrowheads="1"/>
            </p:cNvSpPr>
            <p:nvPr/>
          </p:nvSpPr>
          <p:spPr bwMode="auto">
            <a:xfrm>
              <a:off x="4800" y="576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193" name="Rectangle 113"/>
            <p:cNvSpPr>
              <a:spLocks noChangeArrowheads="1"/>
            </p:cNvSpPr>
            <p:nvPr/>
          </p:nvSpPr>
          <p:spPr bwMode="auto">
            <a:xfrm>
              <a:off x="4800" y="1885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00" name="AutoShape 120"/>
            <p:cNvSpPr>
              <a:spLocks noChangeArrowheads="1"/>
            </p:cNvSpPr>
            <p:nvPr/>
          </p:nvSpPr>
          <p:spPr bwMode="auto">
            <a:xfrm>
              <a:off x="4808" y="1160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201" name="Rectangle 121"/>
            <p:cNvSpPr>
              <a:spLocks noChangeArrowheads="1"/>
            </p:cNvSpPr>
            <p:nvPr/>
          </p:nvSpPr>
          <p:spPr bwMode="auto">
            <a:xfrm>
              <a:off x="4800" y="576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04" name="Rectangle 124"/>
            <p:cNvSpPr>
              <a:spLocks noChangeArrowheads="1"/>
            </p:cNvSpPr>
            <p:nvPr/>
          </p:nvSpPr>
          <p:spPr bwMode="auto">
            <a:xfrm>
              <a:off x="5396" y="1776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17" name="AutoShape 137"/>
            <p:cNvSpPr>
              <a:spLocks noChangeArrowheads="1"/>
            </p:cNvSpPr>
            <p:nvPr/>
          </p:nvSpPr>
          <p:spPr bwMode="auto">
            <a:xfrm>
              <a:off x="4800" y="2492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218" name="Rectangle 138"/>
            <p:cNvSpPr>
              <a:spLocks noChangeArrowheads="1"/>
            </p:cNvSpPr>
            <p:nvPr/>
          </p:nvSpPr>
          <p:spPr bwMode="auto">
            <a:xfrm>
              <a:off x="4800" y="3255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19" name="Rectangle 139"/>
            <p:cNvSpPr>
              <a:spLocks noChangeArrowheads="1"/>
            </p:cNvSpPr>
            <p:nvPr/>
          </p:nvSpPr>
          <p:spPr bwMode="auto">
            <a:xfrm>
              <a:off x="5396" y="312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02240" name="Group 160"/>
          <p:cNvGrpSpPr>
            <a:grpSpLocks/>
          </p:cNvGrpSpPr>
          <p:nvPr/>
        </p:nvGrpSpPr>
        <p:grpSpPr bwMode="auto">
          <a:xfrm>
            <a:off x="7497763" y="793750"/>
            <a:ext cx="382587" cy="5607050"/>
            <a:chOff x="4723" y="500"/>
            <a:chExt cx="241" cy="3532"/>
          </a:xfrm>
        </p:grpSpPr>
        <p:sp>
          <p:nvSpPr>
            <p:cNvPr id="302223" name="Line 143"/>
            <p:cNvSpPr>
              <a:spLocks noChangeShapeType="1"/>
            </p:cNvSpPr>
            <p:nvPr/>
          </p:nvSpPr>
          <p:spPr bwMode="auto">
            <a:xfrm>
              <a:off x="4896" y="816"/>
              <a:ext cx="0" cy="3216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27" name="Text Box 147"/>
            <p:cNvSpPr txBox="1">
              <a:spLocks noChangeArrowheads="1"/>
            </p:cNvSpPr>
            <p:nvPr/>
          </p:nvSpPr>
          <p:spPr bwMode="auto">
            <a:xfrm>
              <a:off x="4723" y="50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2241" name="Group 161"/>
          <p:cNvGrpSpPr>
            <a:grpSpLocks/>
          </p:cNvGrpSpPr>
          <p:nvPr/>
        </p:nvGrpSpPr>
        <p:grpSpPr bwMode="auto">
          <a:xfrm>
            <a:off x="7712075" y="793750"/>
            <a:ext cx="1262063" cy="5607050"/>
            <a:chOff x="4858" y="500"/>
            <a:chExt cx="795" cy="3532"/>
          </a:xfrm>
        </p:grpSpPr>
        <p:sp>
          <p:nvSpPr>
            <p:cNvPr id="302224" name="Freeform 144"/>
            <p:cNvSpPr>
              <a:spLocks/>
            </p:cNvSpPr>
            <p:nvPr/>
          </p:nvSpPr>
          <p:spPr bwMode="auto">
            <a:xfrm>
              <a:off x="4968" y="816"/>
              <a:ext cx="685" cy="3216"/>
            </a:xfrm>
            <a:custGeom>
              <a:avLst/>
              <a:gdLst>
                <a:gd name="T0" fmla="*/ 10 w 685"/>
                <a:gd name="T1" fmla="*/ 0 h 3216"/>
                <a:gd name="T2" fmla="*/ 16 w 685"/>
                <a:gd name="T3" fmla="*/ 456 h 3216"/>
                <a:gd name="T4" fmla="*/ 108 w 685"/>
                <a:gd name="T5" fmla="*/ 580 h 3216"/>
                <a:gd name="T6" fmla="*/ 572 w 685"/>
                <a:gd name="T7" fmla="*/ 596 h 3216"/>
                <a:gd name="T8" fmla="*/ 668 w 685"/>
                <a:gd name="T9" fmla="*/ 708 h 3216"/>
                <a:gd name="T10" fmla="*/ 676 w 685"/>
                <a:gd name="T11" fmla="*/ 1044 h 3216"/>
                <a:gd name="T12" fmla="*/ 672 w 685"/>
                <a:gd name="T13" fmla="*/ 1380 h 3216"/>
                <a:gd name="T14" fmla="*/ 604 w 685"/>
                <a:gd name="T15" fmla="*/ 1484 h 3216"/>
                <a:gd name="T16" fmla="*/ 436 w 685"/>
                <a:gd name="T17" fmla="*/ 1488 h 3216"/>
                <a:gd name="T18" fmla="*/ 140 w 685"/>
                <a:gd name="T19" fmla="*/ 1496 h 3216"/>
                <a:gd name="T20" fmla="*/ 32 w 685"/>
                <a:gd name="T21" fmla="*/ 1580 h 3216"/>
                <a:gd name="T22" fmla="*/ 20 w 685"/>
                <a:gd name="T23" fmla="*/ 1748 h 3216"/>
                <a:gd name="T24" fmla="*/ 20 w 685"/>
                <a:gd name="T25" fmla="*/ 2100 h 3216"/>
                <a:gd name="T26" fmla="*/ 28 w 685"/>
                <a:gd name="T27" fmla="*/ 3216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3216">
                  <a:moveTo>
                    <a:pt x="10" y="0"/>
                  </a:moveTo>
                  <a:cubicBezTo>
                    <a:pt x="11" y="76"/>
                    <a:pt x="0" y="359"/>
                    <a:pt x="16" y="456"/>
                  </a:cubicBezTo>
                  <a:cubicBezTo>
                    <a:pt x="32" y="553"/>
                    <a:pt x="15" y="557"/>
                    <a:pt x="108" y="580"/>
                  </a:cubicBezTo>
                  <a:cubicBezTo>
                    <a:pt x="201" y="603"/>
                    <a:pt x="479" y="575"/>
                    <a:pt x="572" y="596"/>
                  </a:cubicBezTo>
                  <a:cubicBezTo>
                    <a:pt x="665" y="617"/>
                    <a:pt x="651" y="633"/>
                    <a:pt x="668" y="708"/>
                  </a:cubicBezTo>
                  <a:cubicBezTo>
                    <a:pt x="685" y="783"/>
                    <a:pt x="675" y="932"/>
                    <a:pt x="676" y="1044"/>
                  </a:cubicBezTo>
                  <a:cubicBezTo>
                    <a:pt x="677" y="1156"/>
                    <a:pt x="684" y="1307"/>
                    <a:pt x="672" y="1380"/>
                  </a:cubicBezTo>
                  <a:cubicBezTo>
                    <a:pt x="660" y="1453"/>
                    <a:pt x="643" y="1466"/>
                    <a:pt x="604" y="1484"/>
                  </a:cubicBezTo>
                  <a:cubicBezTo>
                    <a:pt x="565" y="1502"/>
                    <a:pt x="513" y="1486"/>
                    <a:pt x="436" y="1488"/>
                  </a:cubicBezTo>
                  <a:cubicBezTo>
                    <a:pt x="359" y="1490"/>
                    <a:pt x="207" y="1481"/>
                    <a:pt x="140" y="1496"/>
                  </a:cubicBezTo>
                  <a:cubicBezTo>
                    <a:pt x="73" y="1511"/>
                    <a:pt x="52" y="1538"/>
                    <a:pt x="32" y="1580"/>
                  </a:cubicBezTo>
                  <a:cubicBezTo>
                    <a:pt x="12" y="1622"/>
                    <a:pt x="22" y="1661"/>
                    <a:pt x="20" y="1748"/>
                  </a:cubicBezTo>
                  <a:cubicBezTo>
                    <a:pt x="18" y="1835"/>
                    <a:pt x="19" y="1855"/>
                    <a:pt x="20" y="2100"/>
                  </a:cubicBezTo>
                  <a:cubicBezTo>
                    <a:pt x="21" y="2345"/>
                    <a:pt x="26" y="2984"/>
                    <a:pt x="28" y="3216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28" name="Text Box 148"/>
            <p:cNvSpPr txBox="1">
              <a:spLocks noChangeArrowheads="1"/>
            </p:cNvSpPr>
            <p:nvPr/>
          </p:nvSpPr>
          <p:spPr bwMode="auto">
            <a:xfrm>
              <a:off x="4858" y="50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2242" name="Group 162"/>
          <p:cNvGrpSpPr>
            <a:grpSpLocks/>
          </p:cNvGrpSpPr>
          <p:nvPr/>
        </p:nvGrpSpPr>
        <p:grpSpPr bwMode="auto">
          <a:xfrm>
            <a:off x="7926388" y="793750"/>
            <a:ext cx="1157287" cy="5600700"/>
            <a:chOff x="4993" y="500"/>
            <a:chExt cx="729" cy="3528"/>
          </a:xfrm>
        </p:grpSpPr>
        <p:sp>
          <p:nvSpPr>
            <p:cNvPr id="302225" name="Freeform 145"/>
            <p:cNvSpPr>
              <a:spLocks/>
            </p:cNvSpPr>
            <p:nvPr/>
          </p:nvSpPr>
          <p:spPr bwMode="auto">
            <a:xfrm>
              <a:off x="5094" y="820"/>
              <a:ext cx="628" cy="3208"/>
            </a:xfrm>
            <a:custGeom>
              <a:avLst/>
              <a:gdLst>
                <a:gd name="T0" fmla="*/ 18 w 628"/>
                <a:gd name="T1" fmla="*/ 0 h 3208"/>
                <a:gd name="T2" fmla="*/ 26 w 628"/>
                <a:gd name="T3" fmla="*/ 436 h 3208"/>
                <a:gd name="T4" fmla="*/ 118 w 628"/>
                <a:gd name="T5" fmla="*/ 544 h 3208"/>
                <a:gd name="T6" fmla="*/ 514 w 628"/>
                <a:gd name="T7" fmla="*/ 552 h 3208"/>
                <a:gd name="T8" fmla="*/ 610 w 628"/>
                <a:gd name="T9" fmla="*/ 660 h 3208"/>
                <a:gd name="T10" fmla="*/ 622 w 628"/>
                <a:gd name="T11" fmla="*/ 1040 h 3208"/>
                <a:gd name="T12" fmla="*/ 618 w 628"/>
                <a:gd name="T13" fmla="*/ 1376 h 3208"/>
                <a:gd name="T14" fmla="*/ 570 w 628"/>
                <a:gd name="T15" fmla="*/ 1512 h 3208"/>
                <a:gd name="T16" fmla="*/ 378 w 628"/>
                <a:gd name="T17" fmla="*/ 1524 h 3208"/>
                <a:gd name="T18" fmla="*/ 150 w 628"/>
                <a:gd name="T19" fmla="*/ 1528 h 3208"/>
                <a:gd name="T20" fmla="*/ 27 w 628"/>
                <a:gd name="T21" fmla="*/ 1588 h 3208"/>
                <a:gd name="T22" fmla="*/ 2 w 628"/>
                <a:gd name="T23" fmla="*/ 1752 h 3208"/>
                <a:gd name="T24" fmla="*/ 38 w 628"/>
                <a:gd name="T25" fmla="*/ 1872 h 3208"/>
                <a:gd name="T26" fmla="*/ 142 w 628"/>
                <a:gd name="T27" fmla="*/ 1912 h 3208"/>
                <a:gd name="T28" fmla="*/ 274 w 628"/>
                <a:gd name="T29" fmla="*/ 1916 h 3208"/>
                <a:gd name="T30" fmla="*/ 418 w 628"/>
                <a:gd name="T31" fmla="*/ 1916 h 3208"/>
                <a:gd name="T32" fmla="*/ 534 w 628"/>
                <a:gd name="T33" fmla="*/ 1936 h 3208"/>
                <a:gd name="T34" fmla="*/ 554 w 628"/>
                <a:gd name="T35" fmla="*/ 2116 h 3208"/>
                <a:gd name="T36" fmla="*/ 550 w 628"/>
                <a:gd name="T37" fmla="*/ 2460 h 3208"/>
                <a:gd name="T38" fmla="*/ 550 w 628"/>
                <a:gd name="T39" fmla="*/ 2764 h 3208"/>
                <a:gd name="T40" fmla="*/ 442 w 628"/>
                <a:gd name="T41" fmla="*/ 2844 h 3208"/>
                <a:gd name="T42" fmla="*/ 194 w 628"/>
                <a:gd name="T43" fmla="*/ 2844 h 3208"/>
                <a:gd name="T44" fmla="*/ 74 w 628"/>
                <a:gd name="T45" fmla="*/ 2856 h 3208"/>
                <a:gd name="T46" fmla="*/ 18 w 628"/>
                <a:gd name="T47" fmla="*/ 2916 h 3208"/>
                <a:gd name="T48" fmla="*/ 6 w 628"/>
                <a:gd name="T49" fmla="*/ 3020 h 3208"/>
                <a:gd name="T50" fmla="*/ 10 w 628"/>
                <a:gd name="T51" fmla="*/ 3208 h 3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8" h="3208">
                  <a:moveTo>
                    <a:pt x="18" y="0"/>
                  </a:moveTo>
                  <a:cubicBezTo>
                    <a:pt x="19" y="73"/>
                    <a:pt x="9" y="345"/>
                    <a:pt x="26" y="436"/>
                  </a:cubicBezTo>
                  <a:cubicBezTo>
                    <a:pt x="43" y="527"/>
                    <a:pt x="37" y="525"/>
                    <a:pt x="118" y="544"/>
                  </a:cubicBezTo>
                  <a:cubicBezTo>
                    <a:pt x="199" y="563"/>
                    <a:pt x="432" y="533"/>
                    <a:pt x="514" y="552"/>
                  </a:cubicBezTo>
                  <a:cubicBezTo>
                    <a:pt x="596" y="571"/>
                    <a:pt x="592" y="579"/>
                    <a:pt x="610" y="660"/>
                  </a:cubicBezTo>
                  <a:cubicBezTo>
                    <a:pt x="628" y="741"/>
                    <a:pt x="621" y="921"/>
                    <a:pt x="622" y="1040"/>
                  </a:cubicBezTo>
                  <a:cubicBezTo>
                    <a:pt x="623" y="1159"/>
                    <a:pt x="627" y="1297"/>
                    <a:pt x="618" y="1376"/>
                  </a:cubicBezTo>
                  <a:cubicBezTo>
                    <a:pt x="609" y="1455"/>
                    <a:pt x="610" y="1487"/>
                    <a:pt x="570" y="1512"/>
                  </a:cubicBezTo>
                  <a:cubicBezTo>
                    <a:pt x="530" y="1537"/>
                    <a:pt x="448" y="1521"/>
                    <a:pt x="378" y="1524"/>
                  </a:cubicBezTo>
                  <a:cubicBezTo>
                    <a:pt x="308" y="1527"/>
                    <a:pt x="208" y="1517"/>
                    <a:pt x="150" y="1528"/>
                  </a:cubicBezTo>
                  <a:cubicBezTo>
                    <a:pt x="92" y="1539"/>
                    <a:pt x="52" y="1551"/>
                    <a:pt x="27" y="1588"/>
                  </a:cubicBezTo>
                  <a:cubicBezTo>
                    <a:pt x="2" y="1625"/>
                    <a:pt x="0" y="1705"/>
                    <a:pt x="2" y="1752"/>
                  </a:cubicBezTo>
                  <a:cubicBezTo>
                    <a:pt x="4" y="1799"/>
                    <a:pt x="15" y="1845"/>
                    <a:pt x="38" y="1872"/>
                  </a:cubicBezTo>
                  <a:cubicBezTo>
                    <a:pt x="61" y="1899"/>
                    <a:pt x="103" y="1905"/>
                    <a:pt x="142" y="1912"/>
                  </a:cubicBezTo>
                  <a:cubicBezTo>
                    <a:pt x="181" y="1919"/>
                    <a:pt x="228" y="1915"/>
                    <a:pt x="274" y="1916"/>
                  </a:cubicBezTo>
                  <a:cubicBezTo>
                    <a:pt x="320" y="1917"/>
                    <a:pt x="375" y="1913"/>
                    <a:pt x="418" y="1916"/>
                  </a:cubicBezTo>
                  <a:cubicBezTo>
                    <a:pt x="461" y="1919"/>
                    <a:pt x="511" y="1903"/>
                    <a:pt x="534" y="1936"/>
                  </a:cubicBezTo>
                  <a:cubicBezTo>
                    <a:pt x="557" y="1969"/>
                    <a:pt x="551" y="2029"/>
                    <a:pt x="554" y="2116"/>
                  </a:cubicBezTo>
                  <a:cubicBezTo>
                    <a:pt x="557" y="2203"/>
                    <a:pt x="551" y="2352"/>
                    <a:pt x="550" y="2460"/>
                  </a:cubicBezTo>
                  <a:cubicBezTo>
                    <a:pt x="549" y="2568"/>
                    <a:pt x="568" y="2700"/>
                    <a:pt x="550" y="2764"/>
                  </a:cubicBezTo>
                  <a:cubicBezTo>
                    <a:pt x="532" y="2828"/>
                    <a:pt x="501" y="2831"/>
                    <a:pt x="442" y="2844"/>
                  </a:cubicBezTo>
                  <a:cubicBezTo>
                    <a:pt x="383" y="2857"/>
                    <a:pt x="255" y="2842"/>
                    <a:pt x="194" y="2844"/>
                  </a:cubicBezTo>
                  <a:cubicBezTo>
                    <a:pt x="133" y="2846"/>
                    <a:pt x="103" y="2844"/>
                    <a:pt x="74" y="2856"/>
                  </a:cubicBezTo>
                  <a:cubicBezTo>
                    <a:pt x="45" y="2868"/>
                    <a:pt x="29" y="2889"/>
                    <a:pt x="18" y="2916"/>
                  </a:cubicBezTo>
                  <a:cubicBezTo>
                    <a:pt x="7" y="2943"/>
                    <a:pt x="7" y="2971"/>
                    <a:pt x="6" y="3020"/>
                  </a:cubicBezTo>
                  <a:cubicBezTo>
                    <a:pt x="5" y="3069"/>
                    <a:pt x="9" y="3169"/>
                    <a:pt x="10" y="3208"/>
                  </a:cubicBezTo>
                </a:path>
              </a:pathLst>
            </a:custGeom>
            <a:noFill/>
            <a:ln w="508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29" name="Text Box 149"/>
            <p:cNvSpPr txBox="1">
              <a:spLocks noChangeArrowheads="1"/>
            </p:cNvSpPr>
            <p:nvPr/>
          </p:nvSpPr>
          <p:spPr bwMode="auto">
            <a:xfrm>
              <a:off x="4993" y="50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3</a:t>
              </a:r>
            </a:p>
          </p:txBody>
        </p:sp>
      </p:grpSp>
      <p:grpSp>
        <p:nvGrpSpPr>
          <p:cNvPr id="302243" name="Group 163"/>
          <p:cNvGrpSpPr>
            <a:grpSpLocks/>
          </p:cNvGrpSpPr>
          <p:nvPr/>
        </p:nvGrpSpPr>
        <p:grpSpPr bwMode="auto">
          <a:xfrm>
            <a:off x="8140700" y="793750"/>
            <a:ext cx="989013" cy="5600700"/>
            <a:chOff x="5128" y="500"/>
            <a:chExt cx="623" cy="3528"/>
          </a:xfrm>
        </p:grpSpPr>
        <p:sp>
          <p:nvSpPr>
            <p:cNvPr id="302226" name="Freeform 146"/>
            <p:cNvSpPr>
              <a:spLocks/>
            </p:cNvSpPr>
            <p:nvPr/>
          </p:nvSpPr>
          <p:spPr bwMode="auto">
            <a:xfrm>
              <a:off x="5186" y="816"/>
              <a:ext cx="565" cy="3212"/>
            </a:xfrm>
            <a:custGeom>
              <a:avLst/>
              <a:gdLst>
                <a:gd name="T0" fmla="*/ 19 w 565"/>
                <a:gd name="T1" fmla="*/ 0 h 3212"/>
                <a:gd name="T2" fmla="*/ 22 w 565"/>
                <a:gd name="T3" fmla="*/ 932 h 3212"/>
                <a:gd name="T4" fmla="*/ 22 w 565"/>
                <a:gd name="T5" fmla="*/ 1644 h 3212"/>
                <a:gd name="T6" fmla="*/ 42 w 565"/>
                <a:gd name="T7" fmla="*/ 1824 h 3212"/>
                <a:gd name="T8" fmla="*/ 166 w 565"/>
                <a:gd name="T9" fmla="*/ 1864 h 3212"/>
                <a:gd name="T10" fmla="*/ 342 w 565"/>
                <a:gd name="T11" fmla="*/ 1868 h 3212"/>
                <a:gd name="T12" fmla="*/ 530 w 565"/>
                <a:gd name="T13" fmla="*/ 1900 h 3212"/>
                <a:gd name="T14" fmla="*/ 554 w 565"/>
                <a:gd name="T15" fmla="*/ 2128 h 3212"/>
                <a:gd name="T16" fmla="*/ 558 w 565"/>
                <a:gd name="T17" fmla="*/ 2472 h 3212"/>
                <a:gd name="T18" fmla="*/ 550 w 565"/>
                <a:gd name="T19" fmla="*/ 2760 h 3212"/>
                <a:gd name="T20" fmla="*/ 486 w 565"/>
                <a:gd name="T21" fmla="*/ 2880 h 3212"/>
                <a:gd name="T22" fmla="*/ 250 w 565"/>
                <a:gd name="T23" fmla="*/ 2896 h 3212"/>
                <a:gd name="T24" fmla="*/ 94 w 565"/>
                <a:gd name="T25" fmla="*/ 2904 h 3212"/>
                <a:gd name="T26" fmla="*/ 14 w 565"/>
                <a:gd name="T27" fmla="*/ 2968 h 3212"/>
                <a:gd name="T28" fmla="*/ 10 w 565"/>
                <a:gd name="T29" fmla="*/ 3212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5" h="3212">
                  <a:moveTo>
                    <a:pt x="19" y="0"/>
                  </a:moveTo>
                  <a:cubicBezTo>
                    <a:pt x="20" y="155"/>
                    <a:pt x="22" y="658"/>
                    <a:pt x="22" y="932"/>
                  </a:cubicBezTo>
                  <a:cubicBezTo>
                    <a:pt x="22" y="1206"/>
                    <a:pt x="19" y="1495"/>
                    <a:pt x="22" y="1644"/>
                  </a:cubicBezTo>
                  <a:cubicBezTo>
                    <a:pt x="25" y="1793"/>
                    <a:pt x="18" y="1787"/>
                    <a:pt x="42" y="1824"/>
                  </a:cubicBezTo>
                  <a:cubicBezTo>
                    <a:pt x="66" y="1861"/>
                    <a:pt x="116" y="1857"/>
                    <a:pt x="166" y="1864"/>
                  </a:cubicBezTo>
                  <a:cubicBezTo>
                    <a:pt x="216" y="1871"/>
                    <a:pt x="281" y="1862"/>
                    <a:pt x="342" y="1868"/>
                  </a:cubicBezTo>
                  <a:cubicBezTo>
                    <a:pt x="403" y="1874"/>
                    <a:pt x="495" y="1857"/>
                    <a:pt x="530" y="1900"/>
                  </a:cubicBezTo>
                  <a:cubicBezTo>
                    <a:pt x="565" y="1943"/>
                    <a:pt x="549" y="2033"/>
                    <a:pt x="554" y="2128"/>
                  </a:cubicBezTo>
                  <a:cubicBezTo>
                    <a:pt x="559" y="2223"/>
                    <a:pt x="559" y="2367"/>
                    <a:pt x="558" y="2472"/>
                  </a:cubicBezTo>
                  <a:cubicBezTo>
                    <a:pt x="557" y="2577"/>
                    <a:pt x="562" y="2692"/>
                    <a:pt x="550" y="2760"/>
                  </a:cubicBezTo>
                  <a:cubicBezTo>
                    <a:pt x="538" y="2828"/>
                    <a:pt x="536" y="2857"/>
                    <a:pt x="486" y="2880"/>
                  </a:cubicBezTo>
                  <a:cubicBezTo>
                    <a:pt x="436" y="2903"/>
                    <a:pt x="315" y="2892"/>
                    <a:pt x="250" y="2896"/>
                  </a:cubicBezTo>
                  <a:cubicBezTo>
                    <a:pt x="185" y="2900"/>
                    <a:pt x="133" y="2892"/>
                    <a:pt x="94" y="2904"/>
                  </a:cubicBezTo>
                  <a:cubicBezTo>
                    <a:pt x="55" y="2916"/>
                    <a:pt x="28" y="2917"/>
                    <a:pt x="14" y="2968"/>
                  </a:cubicBezTo>
                  <a:cubicBezTo>
                    <a:pt x="0" y="3019"/>
                    <a:pt x="11" y="3161"/>
                    <a:pt x="10" y="3212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2230" name="Text Box 150"/>
            <p:cNvSpPr txBox="1">
              <a:spLocks noChangeArrowheads="1"/>
            </p:cNvSpPr>
            <p:nvPr/>
          </p:nvSpPr>
          <p:spPr bwMode="auto">
            <a:xfrm>
              <a:off x="5128" y="50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E189-A462-4131-9E93-0CB1A697A47D}" type="slidenum">
              <a:rPr lang="en-GB"/>
              <a:pPr/>
              <a:t>45</a:t>
            </a:fld>
            <a:endParaRPr lang="en-GB"/>
          </a:p>
        </p:txBody>
      </p:sp>
      <p:sp>
        <p:nvSpPr>
          <p:cNvPr id="305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through code with loops</a:t>
            </a:r>
          </a:p>
        </p:txBody>
      </p:sp>
      <p:grpSp>
        <p:nvGrpSpPr>
          <p:cNvPr id="305274" name="Group 1146"/>
          <p:cNvGrpSpPr>
            <a:grpSpLocks/>
          </p:cNvGrpSpPr>
          <p:nvPr/>
        </p:nvGrpSpPr>
        <p:grpSpPr bwMode="auto">
          <a:xfrm>
            <a:off x="614363" y="1709738"/>
            <a:ext cx="2271712" cy="3673475"/>
            <a:chOff x="387" y="1077"/>
            <a:chExt cx="1431" cy="2314"/>
          </a:xfrm>
        </p:grpSpPr>
        <p:sp>
          <p:nvSpPr>
            <p:cNvPr id="305156" name="Line 1028"/>
            <p:cNvSpPr>
              <a:spLocks noChangeShapeType="1"/>
            </p:cNvSpPr>
            <p:nvPr/>
          </p:nvSpPr>
          <p:spPr bwMode="invGray">
            <a:xfrm>
              <a:off x="1209" y="2037"/>
              <a:ext cx="0" cy="385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157" name="Line 1029"/>
            <p:cNvSpPr>
              <a:spLocks noChangeShapeType="1"/>
            </p:cNvSpPr>
            <p:nvPr/>
          </p:nvSpPr>
          <p:spPr bwMode="invGray">
            <a:xfrm flipH="1">
              <a:off x="1209" y="1641"/>
              <a:ext cx="609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158" name="Line 1030"/>
            <p:cNvSpPr>
              <a:spLocks noChangeShapeType="1"/>
            </p:cNvSpPr>
            <p:nvPr/>
          </p:nvSpPr>
          <p:spPr bwMode="invGray">
            <a:xfrm>
              <a:off x="1209" y="1318"/>
              <a:ext cx="0" cy="55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159" name="Line 1031"/>
            <p:cNvSpPr>
              <a:spLocks noChangeShapeType="1"/>
            </p:cNvSpPr>
            <p:nvPr/>
          </p:nvSpPr>
          <p:spPr bwMode="invGray">
            <a:xfrm flipV="1">
              <a:off x="1818" y="1641"/>
              <a:ext cx="0" cy="1005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160" name="Line 1032"/>
            <p:cNvSpPr>
              <a:spLocks noChangeShapeType="1"/>
            </p:cNvSpPr>
            <p:nvPr/>
          </p:nvSpPr>
          <p:spPr bwMode="invGray">
            <a:xfrm flipH="1">
              <a:off x="639" y="2634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256" name="Line 1128"/>
            <p:cNvSpPr>
              <a:spLocks noChangeShapeType="1"/>
            </p:cNvSpPr>
            <p:nvPr/>
          </p:nvSpPr>
          <p:spPr bwMode="invGray">
            <a:xfrm>
              <a:off x="1381" y="2640"/>
              <a:ext cx="437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162" name="Rectangle 1034"/>
            <p:cNvSpPr>
              <a:spLocks noChangeArrowheads="1"/>
            </p:cNvSpPr>
            <p:nvPr/>
          </p:nvSpPr>
          <p:spPr bwMode="auto">
            <a:xfrm>
              <a:off x="960" y="1077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163" name="Rectangle 1035"/>
            <p:cNvSpPr>
              <a:spLocks noChangeArrowheads="1"/>
            </p:cNvSpPr>
            <p:nvPr/>
          </p:nvSpPr>
          <p:spPr bwMode="auto">
            <a:xfrm>
              <a:off x="960" y="1877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grpSp>
          <p:nvGrpSpPr>
            <p:cNvPr id="305257" name="Group 1129"/>
            <p:cNvGrpSpPr>
              <a:grpSpLocks/>
            </p:cNvGrpSpPr>
            <p:nvPr/>
          </p:nvGrpSpPr>
          <p:grpSpPr bwMode="auto">
            <a:xfrm>
              <a:off x="387" y="2642"/>
              <a:ext cx="500" cy="749"/>
              <a:chOff x="1564" y="2611"/>
              <a:chExt cx="500" cy="749"/>
            </a:xfrm>
          </p:grpSpPr>
          <p:sp>
            <p:nvSpPr>
              <p:cNvPr id="305161" name="Line 1033"/>
              <p:cNvSpPr>
                <a:spLocks noChangeShapeType="1"/>
              </p:cNvSpPr>
              <p:nvPr/>
            </p:nvSpPr>
            <p:spPr bwMode="invGray">
              <a:xfrm>
                <a:off x="1813" y="2611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5164" name="Rectangle 1036"/>
              <p:cNvSpPr>
                <a:spLocks noChangeArrowheads="1"/>
              </p:cNvSpPr>
              <p:nvPr/>
            </p:nvSpPr>
            <p:spPr bwMode="auto">
              <a:xfrm>
                <a:off x="1564" y="3029"/>
                <a:ext cx="500" cy="331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305165" name="AutoShape 1037"/>
            <p:cNvSpPr>
              <a:spLocks noChangeArrowheads="1"/>
            </p:cNvSpPr>
            <p:nvPr/>
          </p:nvSpPr>
          <p:spPr bwMode="auto">
            <a:xfrm>
              <a:off x="968" y="2378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?</a:t>
              </a:r>
            </a:p>
          </p:txBody>
        </p:sp>
      </p:grpSp>
      <p:grpSp>
        <p:nvGrpSpPr>
          <p:cNvPr id="305269" name="Group 1141"/>
          <p:cNvGrpSpPr>
            <a:grpSpLocks/>
          </p:cNvGrpSpPr>
          <p:nvPr/>
        </p:nvGrpSpPr>
        <p:grpSpPr bwMode="auto">
          <a:xfrm>
            <a:off x="784225" y="1709738"/>
            <a:ext cx="1033463" cy="3436937"/>
            <a:chOff x="494" y="1077"/>
            <a:chExt cx="651" cy="2165"/>
          </a:xfrm>
        </p:grpSpPr>
        <p:sp>
          <p:nvSpPr>
            <p:cNvPr id="305184" name="Freeform 1056"/>
            <p:cNvSpPr>
              <a:spLocks/>
            </p:cNvSpPr>
            <p:nvPr/>
          </p:nvSpPr>
          <p:spPr bwMode="auto">
            <a:xfrm>
              <a:off x="494" y="1409"/>
              <a:ext cx="595" cy="1833"/>
            </a:xfrm>
            <a:custGeom>
              <a:avLst/>
              <a:gdLst>
                <a:gd name="T0" fmla="*/ 587 w 595"/>
                <a:gd name="T1" fmla="*/ 0 h 1833"/>
                <a:gd name="T2" fmla="*/ 590 w 595"/>
                <a:gd name="T3" fmla="*/ 294 h 1833"/>
                <a:gd name="T4" fmla="*/ 590 w 595"/>
                <a:gd name="T5" fmla="*/ 931 h 1833"/>
                <a:gd name="T6" fmla="*/ 582 w 595"/>
                <a:gd name="T7" fmla="*/ 1083 h 1833"/>
                <a:gd name="T8" fmla="*/ 510 w 595"/>
                <a:gd name="T9" fmla="*/ 1163 h 1833"/>
                <a:gd name="T10" fmla="*/ 374 w 595"/>
                <a:gd name="T11" fmla="*/ 1179 h 1833"/>
                <a:gd name="T12" fmla="*/ 214 w 595"/>
                <a:gd name="T13" fmla="*/ 1179 h 1833"/>
                <a:gd name="T14" fmla="*/ 90 w 595"/>
                <a:gd name="T15" fmla="*/ 1183 h 1833"/>
                <a:gd name="T16" fmla="*/ 14 w 595"/>
                <a:gd name="T17" fmla="*/ 1235 h 1833"/>
                <a:gd name="T18" fmla="*/ 6 w 595"/>
                <a:gd name="T19" fmla="*/ 1379 h 1833"/>
                <a:gd name="T20" fmla="*/ 5 w 595"/>
                <a:gd name="T21" fmla="*/ 1560 h 1833"/>
                <a:gd name="T22" fmla="*/ 5 w 595"/>
                <a:gd name="T23" fmla="*/ 1833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5" h="1833">
                  <a:moveTo>
                    <a:pt x="587" y="0"/>
                  </a:moveTo>
                  <a:cubicBezTo>
                    <a:pt x="588" y="49"/>
                    <a:pt x="590" y="139"/>
                    <a:pt x="590" y="294"/>
                  </a:cubicBezTo>
                  <a:cubicBezTo>
                    <a:pt x="590" y="449"/>
                    <a:pt x="591" y="800"/>
                    <a:pt x="590" y="931"/>
                  </a:cubicBezTo>
                  <a:cubicBezTo>
                    <a:pt x="589" y="1062"/>
                    <a:pt x="595" y="1044"/>
                    <a:pt x="582" y="1083"/>
                  </a:cubicBezTo>
                  <a:cubicBezTo>
                    <a:pt x="569" y="1122"/>
                    <a:pt x="545" y="1147"/>
                    <a:pt x="510" y="1163"/>
                  </a:cubicBezTo>
                  <a:cubicBezTo>
                    <a:pt x="475" y="1179"/>
                    <a:pt x="423" y="1176"/>
                    <a:pt x="374" y="1179"/>
                  </a:cubicBezTo>
                  <a:cubicBezTo>
                    <a:pt x="325" y="1182"/>
                    <a:pt x="261" y="1178"/>
                    <a:pt x="214" y="1179"/>
                  </a:cubicBezTo>
                  <a:cubicBezTo>
                    <a:pt x="167" y="1180"/>
                    <a:pt x="123" y="1174"/>
                    <a:pt x="90" y="1183"/>
                  </a:cubicBezTo>
                  <a:cubicBezTo>
                    <a:pt x="57" y="1192"/>
                    <a:pt x="28" y="1202"/>
                    <a:pt x="14" y="1235"/>
                  </a:cubicBezTo>
                  <a:cubicBezTo>
                    <a:pt x="0" y="1268"/>
                    <a:pt x="7" y="1325"/>
                    <a:pt x="6" y="1379"/>
                  </a:cubicBezTo>
                  <a:cubicBezTo>
                    <a:pt x="5" y="1433"/>
                    <a:pt x="5" y="1484"/>
                    <a:pt x="5" y="1560"/>
                  </a:cubicBezTo>
                  <a:cubicBezTo>
                    <a:pt x="5" y="1636"/>
                    <a:pt x="5" y="1776"/>
                    <a:pt x="5" y="1833"/>
                  </a:cubicBezTo>
                </a:path>
              </a:pathLst>
            </a:custGeom>
            <a:noFill/>
            <a:ln w="50800" cap="flat" cmpd="sng">
              <a:solidFill>
                <a:srgbClr val="00CC66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185" name="Text Box 1057"/>
            <p:cNvSpPr txBox="1">
              <a:spLocks noChangeArrowheads="1"/>
            </p:cNvSpPr>
            <p:nvPr/>
          </p:nvSpPr>
          <p:spPr bwMode="auto">
            <a:xfrm>
              <a:off x="904" y="10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5270" name="Group 1142"/>
          <p:cNvGrpSpPr>
            <a:grpSpLocks/>
          </p:cNvGrpSpPr>
          <p:nvPr/>
        </p:nvGrpSpPr>
        <p:grpSpPr bwMode="auto">
          <a:xfrm>
            <a:off x="890588" y="1709738"/>
            <a:ext cx="1941512" cy="3427412"/>
            <a:chOff x="561" y="1077"/>
            <a:chExt cx="1223" cy="2159"/>
          </a:xfrm>
        </p:grpSpPr>
        <p:sp>
          <p:nvSpPr>
            <p:cNvPr id="305259" name="Freeform 1131"/>
            <p:cNvSpPr>
              <a:spLocks/>
            </p:cNvSpPr>
            <p:nvPr/>
          </p:nvSpPr>
          <p:spPr bwMode="auto">
            <a:xfrm>
              <a:off x="561" y="1428"/>
              <a:ext cx="1223" cy="1808"/>
            </a:xfrm>
            <a:custGeom>
              <a:avLst/>
              <a:gdLst>
                <a:gd name="T0" fmla="*/ 607 w 1223"/>
                <a:gd name="T1" fmla="*/ 0 h 1808"/>
                <a:gd name="T2" fmla="*/ 623 w 1223"/>
                <a:gd name="T3" fmla="*/ 988 h 1808"/>
                <a:gd name="T4" fmla="*/ 635 w 1223"/>
                <a:gd name="T5" fmla="*/ 1092 h 1808"/>
                <a:gd name="T6" fmla="*/ 703 w 1223"/>
                <a:gd name="T7" fmla="*/ 1172 h 1808"/>
                <a:gd name="T8" fmla="*/ 851 w 1223"/>
                <a:gd name="T9" fmla="*/ 1176 h 1808"/>
                <a:gd name="T10" fmla="*/ 1043 w 1223"/>
                <a:gd name="T11" fmla="*/ 1180 h 1808"/>
                <a:gd name="T12" fmla="*/ 1171 w 1223"/>
                <a:gd name="T13" fmla="*/ 1112 h 1808"/>
                <a:gd name="T14" fmla="*/ 1211 w 1223"/>
                <a:gd name="T15" fmla="*/ 976 h 1808"/>
                <a:gd name="T16" fmla="*/ 1219 w 1223"/>
                <a:gd name="T17" fmla="*/ 388 h 1808"/>
                <a:gd name="T18" fmla="*/ 1187 w 1223"/>
                <a:gd name="T19" fmla="*/ 272 h 1808"/>
                <a:gd name="T20" fmla="*/ 1079 w 1223"/>
                <a:gd name="T21" fmla="*/ 224 h 1808"/>
                <a:gd name="T22" fmla="*/ 831 w 1223"/>
                <a:gd name="T23" fmla="*/ 224 h 1808"/>
                <a:gd name="T24" fmla="*/ 715 w 1223"/>
                <a:gd name="T25" fmla="*/ 268 h 1808"/>
                <a:gd name="T26" fmla="*/ 691 w 1223"/>
                <a:gd name="T27" fmla="*/ 396 h 1808"/>
                <a:gd name="T28" fmla="*/ 695 w 1223"/>
                <a:gd name="T29" fmla="*/ 1032 h 1808"/>
                <a:gd name="T30" fmla="*/ 663 w 1223"/>
                <a:gd name="T31" fmla="*/ 1196 h 1808"/>
                <a:gd name="T32" fmla="*/ 551 w 1223"/>
                <a:gd name="T33" fmla="*/ 1244 h 1808"/>
                <a:gd name="T34" fmla="*/ 219 w 1223"/>
                <a:gd name="T35" fmla="*/ 1240 h 1808"/>
                <a:gd name="T36" fmla="*/ 35 w 1223"/>
                <a:gd name="T37" fmla="*/ 1260 h 1808"/>
                <a:gd name="T38" fmla="*/ 11 w 1223"/>
                <a:gd name="T39" fmla="*/ 1364 h 1808"/>
                <a:gd name="T40" fmla="*/ 11 w 1223"/>
                <a:gd name="T41" fmla="*/ 1808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3" h="1808">
                  <a:moveTo>
                    <a:pt x="607" y="0"/>
                  </a:moveTo>
                  <a:cubicBezTo>
                    <a:pt x="610" y="165"/>
                    <a:pt x="618" y="806"/>
                    <a:pt x="623" y="988"/>
                  </a:cubicBezTo>
                  <a:cubicBezTo>
                    <a:pt x="628" y="1170"/>
                    <a:pt x="622" y="1061"/>
                    <a:pt x="635" y="1092"/>
                  </a:cubicBezTo>
                  <a:cubicBezTo>
                    <a:pt x="648" y="1123"/>
                    <a:pt x="667" y="1158"/>
                    <a:pt x="703" y="1172"/>
                  </a:cubicBezTo>
                  <a:cubicBezTo>
                    <a:pt x="739" y="1186"/>
                    <a:pt x="794" y="1175"/>
                    <a:pt x="851" y="1176"/>
                  </a:cubicBezTo>
                  <a:cubicBezTo>
                    <a:pt x="908" y="1177"/>
                    <a:pt x="990" y="1191"/>
                    <a:pt x="1043" y="1180"/>
                  </a:cubicBezTo>
                  <a:cubicBezTo>
                    <a:pt x="1096" y="1169"/>
                    <a:pt x="1143" y="1146"/>
                    <a:pt x="1171" y="1112"/>
                  </a:cubicBezTo>
                  <a:cubicBezTo>
                    <a:pt x="1199" y="1078"/>
                    <a:pt x="1203" y="1097"/>
                    <a:pt x="1211" y="976"/>
                  </a:cubicBezTo>
                  <a:cubicBezTo>
                    <a:pt x="1219" y="855"/>
                    <a:pt x="1223" y="505"/>
                    <a:pt x="1219" y="388"/>
                  </a:cubicBezTo>
                  <a:cubicBezTo>
                    <a:pt x="1215" y="271"/>
                    <a:pt x="1210" y="299"/>
                    <a:pt x="1187" y="272"/>
                  </a:cubicBezTo>
                  <a:cubicBezTo>
                    <a:pt x="1164" y="245"/>
                    <a:pt x="1138" y="232"/>
                    <a:pt x="1079" y="224"/>
                  </a:cubicBezTo>
                  <a:cubicBezTo>
                    <a:pt x="1020" y="216"/>
                    <a:pt x="892" y="217"/>
                    <a:pt x="831" y="224"/>
                  </a:cubicBezTo>
                  <a:cubicBezTo>
                    <a:pt x="770" y="231"/>
                    <a:pt x="738" y="239"/>
                    <a:pt x="715" y="268"/>
                  </a:cubicBezTo>
                  <a:cubicBezTo>
                    <a:pt x="692" y="297"/>
                    <a:pt x="694" y="269"/>
                    <a:pt x="691" y="396"/>
                  </a:cubicBezTo>
                  <a:cubicBezTo>
                    <a:pt x="688" y="523"/>
                    <a:pt x="700" y="899"/>
                    <a:pt x="695" y="1032"/>
                  </a:cubicBezTo>
                  <a:cubicBezTo>
                    <a:pt x="690" y="1165"/>
                    <a:pt x="687" y="1161"/>
                    <a:pt x="663" y="1196"/>
                  </a:cubicBezTo>
                  <a:cubicBezTo>
                    <a:pt x="639" y="1231"/>
                    <a:pt x="625" y="1237"/>
                    <a:pt x="551" y="1244"/>
                  </a:cubicBezTo>
                  <a:cubicBezTo>
                    <a:pt x="477" y="1251"/>
                    <a:pt x="305" y="1237"/>
                    <a:pt x="219" y="1240"/>
                  </a:cubicBezTo>
                  <a:cubicBezTo>
                    <a:pt x="133" y="1243"/>
                    <a:pt x="70" y="1239"/>
                    <a:pt x="35" y="1260"/>
                  </a:cubicBezTo>
                  <a:cubicBezTo>
                    <a:pt x="0" y="1281"/>
                    <a:pt x="15" y="1273"/>
                    <a:pt x="11" y="1364"/>
                  </a:cubicBezTo>
                  <a:cubicBezTo>
                    <a:pt x="7" y="1455"/>
                    <a:pt x="11" y="1716"/>
                    <a:pt x="11" y="1808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261" name="Text Box 1133"/>
            <p:cNvSpPr txBox="1">
              <a:spLocks noChangeArrowheads="1"/>
            </p:cNvSpPr>
            <p:nvPr/>
          </p:nvSpPr>
          <p:spPr bwMode="auto">
            <a:xfrm>
              <a:off x="1085" y="10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5271" name="Group 1143"/>
          <p:cNvGrpSpPr>
            <a:grpSpLocks/>
          </p:cNvGrpSpPr>
          <p:nvPr/>
        </p:nvGrpSpPr>
        <p:grpSpPr bwMode="auto">
          <a:xfrm>
            <a:off x="1095375" y="1709738"/>
            <a:ext cx="1662113" cy="3402012"/>
            <a:chOff x="690" y="1077"/>
            <a:chExt cx="1047" cy="2143"/>
          </a:xfrm>
        </p:grpSpPr>
        <p:sp>
          <p:nvSpPr>
            <p:cNvPr id="305260" name="Freeform 1132"/>
            <p:cNvSpPr>
              <a:spLocks/>
            </p:cNvSpPr>
            <p:nvPr/>
          </p:nvSpPr>
          <p:spPr bwMode="auto">
            <a:xfrm>
              <a:off x="690" y="1428"/>
              <a:ext cx="1047" cy="1792"/>
            </a:xfrm>
            <a:custGeom>
              <a:avLst/>
              <a:gdLst>
                <a:gd name="T0" fmla="*/ 630 w 1047"/>
                <a:gd name="T1" fmla="*/ 0 h 1792"/>
                <a:gd name="T2" fmla="*/ 634 w 1047"/>
                <a:gd name="T3" fmla="*/ 980 h 1792"/>
                <a:gd name="T4" fmla="*/ 670 w 1047"/>
                <a:gd name="T5" fmla="*/ 1104 h 1792"/>
                <a:gd name="T6" fmla="*/ 742 w 1047"/>
                <a:gd name="T7" fmla="*/ 1124 h 1792"/>
                <a:gd name="T8" fmla="*/ 954 w 1047"/>
                <a:gd name="T9" fmla="*/ 1108 h 1792"/>
                <a:gd name="T10" fmla="*/ 1030 w 1047"/>
                <a:gd name="T11" fmla="*/ 1048 h 1792"/>
                <a:gd name="T12" fmla="*/ 1038 w 1047"/>
                <a:gd name="T13" fmla="*/ 912 h 1792"/>
                <a:gd name="T14" fmla="*/ 1046 w 1047"/>
                <a:gd name="T15" fmla="*/ 396 h 1792"/>
                <a:gd name="T16" fmla="*/ 1034 w 1047"/>
                <a:gd name="T17" fmla="*/ 316 h 1792"/>
                <a:gd name="T18" fmla="*/ 978 w 1047"/>
                <a:gd name="T19" fmla="*/ 272 h 1792"/>
                <a:gd name="T20" fmla="*/ 762 w 1047"/>
                <a:gd name="T21" fmla="*/ 272 h 1792"/>
                <a:gd name="T22" fmla="*/ 698 w 1047"/>
                <a:gd name="T23" fmla="*/ 308 h 1792"/>
                <a:gd name="T24" fmla="*/ 674 w 1047"/>
                <a:gd name="T25" fmla="*/ 392 h 1792"/>
                <a:gd name="T26" fmla="*/ 678 w 1047"/>
                <a:gd name="T27" fmla="*/ 976 h 1792"/>
                <a:gd name="T28" fmla="*/ 706 w 1047"/>
                <a:gd name="T29" fmla="*/ 1044 h 1792"/>
                <a:gd name="T30" fmla="*/ 778 w 1047"/>
                <a:gd name="T31" fmla="*/ 1072 h 1792"/>
                <a:gd name="T32" fmla="*/ 914 w 1047"/>
                <a:gd name="T33" fmla="*/ 1064 h 1792"/>
                <a:gd name="T34" fmla="*/ 974 w 1047"/>
                <a:gd name="T35" fmla="*/ 1032 h 1792"/>
                <a:gd name="T36" fmla="*/ 982 w 1047"/>
                <a:gd name="T37" fmla="*/ 892 h 1792"/>
                <a:gd name="T38" fmla="*/ 1002 w 1047"/>
                <a:gd name="T39" fmla="*/ 704 h 1792"/>
                <a:gd name="T40" fmla="*/ 998 w 1047"/>
                <a:gd name="T41" fmla="*/ 428 h 1792"/>
                <a:gd name="T42" fmla="*/ 998 w 1047"/>
                <a:gd name="T43" fmla="*/ 352 h 1792"/>
                <a:gd name="T44" fmla="*/ 942 w 1047"/>
                <a:gd name="T45" fmla="*/ 316 h 1792"/>
                <a:gd name="T46" fmla="*/ 802 w 1047"/>
                <a:gd name="T47" fmla="*/ 316 h 1792"/>
                <a:gd name="T48" fmla="*/ 734 w 1047"/>
                <a:gd name="T49" fmla="*/ 352 h 1792"/>
                <a:gd name="T50" fmla="*/ 730 w 1047"/>
                <a:gd name="T51" fmla="*/ 448 h 1792"/>
                <a:gd name="T52" fmla="*/ 734 w 1047"/>
                <a:gd name="T53" fmla="*/ 776 h 1792"/>
                <a:gd name="T54" fmla="*/ 730 w 1047"/>
                <a:gd name="T55" fmla="*/ 1132 h 1792"/>
                <a:gd name="T56" fmla="*/ 650 w 1047"/>
                <a:gd name="T57" fmla="*/ 1248 h 1792"/>
                <a:gd name="T58" fmla="*/ 518 w 1047"/>
                <a:gd name="T59" fmla="*/ 1304 h 1792"/>
                <a:gd name="T60" fmla="*/ 198 w 1047"/>
                <a:gd name="T61" fmla="*/ 1308 h 1792"/>
                <a:gd name="T62" fmla="*/ 50 w 1047"/>
                <a:gd name="T63" fmla="*/ 1332 h 1792"/>
                <a:gd name="T64" fmla="*/ 6 w 1047"/>
                <a:gd name="T65" fmla="*/ 1448 h 1792"/>
                <a:gd name="T66" fmla="*/ 14 w 1047"/>
                <a:gd name="T67" fmla="*/ 1792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7" h="1792">
                  <a:moveTo>
                    <a:pt x="630" y="0"/>
                  </a:moveTo>
                  <a:cubicBezTo>
                    <a:pt x="631" y="163"/>
                    <a:pt x="627" y="796"/>
                    <a:pt x="634" y="980"/>
                  </a:cubicBezTo>
                  <a:cubicBezTo>
                    <a:pt x="641" y="1164"/>
                    <a:pt x="652" y="1080"/>
                    <a:pt x="670" y="1104"/>
                  </a:cubicBezTo>
                  <a:cubicBezTo>
                    <a:pt x="688" y="1128"/>
                    <a:pt x="695" y="1123"/>
                    <a:pt x="742" y="1124"/>
                  </a:cubicBezTo>
                  <a:cubicBezTo>
                    <a:pt x="789" y="1125"/>
                    <a:pt x="906" y="1121"/>
                    <a:pt x="954" y="1108"/>
                  </a:cubicBezTo>
                  <a:cubicBezTo>
                    <a:pt x="1002" y="1095"/>
                    <a:pt x="1016" y="1081"/>
                    <a:pt x="1030" y="1048"/>
                  </a:cubicBezTo>
                  <a:cubicBezTo>
                    <a:pt x="1044" y="1015"/>
                    <a:pt x="1035" y="1021"/>
                    <a:pt x="1038" y="912"/>
                  </a:cubicBezTo>
                  <a:cubicBezTo>
                    <a:pt x="1041" y="803"/>
                    <a:pt x="1047" y="495"/>
                    <a:pt x="1046" y="396"/>
                  </a:cubicBezTo>
                  <a:cubicBezTo>
                    <a:pt x="1045" y="297"/>
                    <a:pt x="1045" y="337"/>
                    <a:pt x="1034" y="316"/>
                  </a:cubicBezTo>
                  <a:cubicBezTo>
                    <a:pt x="1023" y="295"/>
                    <a:pt x="1023" y="279"/>
                    <a:pt x="978" y="272"/>
                  </a:cubicBezTo>
                  <a:cubicBezTo>
                    <a:pt x="933" y="265"/>
                    <a:pt x="809" y="266"/>
                    <a:pt x="762" y="272"/>
                  </a:cubicBezTo>
                  <a:cubicBezTo>
                    <a:pt x="715" y="278"/>
                    <a:pt x="713" y="288"/>
                    <a:pt x="698" y="308"/>
                  </a:cubicBezTo>
                  <a:cubicBezTo>
                    <a:pt x="683" y="328"/>
                    <a:pt x="677" y="281"/>
                    <a:pt x="674" y="392"/>
                  </a:cubicBezTo>
                  <a:cubicBezTo>
                    <a:pt x="671" y="503"/>
                    <a:pt x="673" y="867"/>
                    <a:pt x="678" y="976"/>
                  </a:cubicBezTo>
                  <a:cubicBezTo>
                    <a:pt x="683" y="1085"/>
                    <a:pt x="689" y="1028"/>
                    <a:pt x="706" y="1044"/>
                  </a:cubicBezTo>
                  <a:cubicBezTo>
                    <a:pt x="723" y="1060"/>
                    <a:pt x="743" y="1069"/>
                    <a:pt x="778" y="1072"/>
                  </a:cubicBezTo>
                  <a:cubicBezTo>
                    <a:pt x="813" y="1075"/>
                    <a:pt x="881" y="1071"/>
                    <a:pt x="914" y="1064"/>
                  </a:cubicBezTo>
                  <a:cubicBezTo>
                    <a:pt x="947" y="1057"/>
                    <a:pt x="963" y="1061"/>
                    <a:pt x="974" y="1032"/>
                  </a:cubicBezTo>
                  <a:cubicBezTo>
                    <a:pt x="985" y="1003"/>
                    <a:pt x="977" y="947"/>
                    <a:pt x="982" y="892"/>
                  </a:cubicBezTo>
                  <a:cubicBezTo>
                    <a:pt x="987" y="837"/>
                    <a:pt x="999" y="781"/>
                    <a:pt x="1002" y="704"/>
                  </a:cubicBezTo>
                  <a:cubicBezTo>
                    <a:pt x="1005" y="627"/>
                    <a:pt x="999" y="487"/>
                    <a:pt x="998" y="428"/>
                  </a:cubicBezTo>
                  <a:cubicBezTo>
                    <a:pt x="997" y="369"/>
                    <a:pt x="1007" y="371"/>
                    <a:pt x="998" y="352"/>
                  </a:cubicBezTo>
                  <a:cubicBezTo>
                    <a:pt x="989" y="333"/>
                    <a:pt x="975" y="322"/>
                    <a:pt x="942" y="316"/>
                  </a:cubicBezTo>
                  <a:cubicBezTo>
                    <a:pt x="909" y="310"/>
                    <a:pt x="837" y="310"/>
                    <a:pt x="802" y="316"/>
                  </a:cubicBezTo>
                  <a:cubicBezTo>
                    <a:pt x="767" y="322"/>
                    <a:pt x="746" y="330"/>
                    <a:pt x="734" y="352"/>
                  </a:cubicBezTo>
                  <a:cubicBezTo>
                    <a:pt x="722" y="374"/>
                    <a:pt x="730" y="377"/>
                    <a:pt x="730" y="448"/>
                  </a:cubicBezTo>
                  <a:cubicBezTo>
                    <a:pt x="730" y="519"/>
                    <a:pt x="734" y="662"/>
                    <a:pt x="734" y="776"/>
                  </a:cubicBezTo>
                  <a:cubicBezTo>
                    <a:pt x="734" y="890"/>
                    <a:pt x="744" y="1053"/>
                    <a:pt x="730" y="1132"/>
                  </a:cubicBezTo>
                  <a:cubicBezTo>
                    <a:pt x="716" y="1211"/>
                    <a:pt x="685" y="1219"/>
                    <a:pt x="650" y="1248"/>
                  </a:cubicBezTo>
                  <a:cubicBezTo>
                    <a:pt x="615" y="1277"/>
                    <a:pt x="593" y="1294"/>
                    <a:pt x="518" y="1304"/>
                  </a:cubicBezTo>
                  <a:cubicBezTo>
                    <a:pt x="443" y="1314"/>
                    <a:pt x="276" y="1303"/>
                    <a:pt x="198" y="1308"/>
                  </a:cubicBezTo>
                  <a:cubicBezTo>
                    <a:pt x="120" y="1313"/>
                    <a:pt x="82" y="1309"/>
                    <a:pt x="50" y="1332"/>
                  </a:cubicBezTo>
                  <a:cubicBezTo>
                    <a:pt x="18" y="1355"/>
                    <a:pt x="12" y="1371"/>
                    <a:pt x="6" y="1448"/>
                  </a:cubicBezTo>
                  <a:cubicBezTo>
                    <a:pt x="0" y="1525"/>
                    <a:pt x="12" y="1720"/>
                    <a:pt x="14" y="1792"/>
                  </a:cubicBezTo>
                </a:path>
              </a:pathLst>
            </a:custGeom>
            <a:noFill/>
            <a:ln w="508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5262" name="Text Box 1134"/>
            <p:cNvSpPr txBox="1">
              <a:spLocks noChangeArrowheads="1"/>
            </p:cNvSpPr>
            <p:nvPr/>
          </p:nvSpPr>
          <p:spPr bwMode="auto">
            <a:xfrm>
              <a:off x="1251" y="10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3</a:t>
              </a:r>
            </a:p>
          </p:txBody>
        </p:sp>
      </p:grpSp>
      <p:grpSp>
        <p:nvGrpSpPr>
          <p:cNvPr id="305272" name="Group 1144"/>
          <p:cNvGrpSpPr>
            <a:grpSpLocks/>
          </p:cNvGrpSpPr>
          <p:nvPr/>
        </p:nvGrpSpPr>
        <p:grpSpPr bwMode="auto">
          <a:xfrm>
            <a:off x="2384425" y="1709738"/>
            <a:ext cx="2513013" cy="519112"/>
            <a:chOff x="1502" y="1077"/>
            <a:chExt cx="1583" cy="327"/>
          </a:xfrm>
        </p:grpSpPr>
        <p:sp>
          <p:nvSpPr>
            <p:cNvPr id="305263" name="Text Box 1135"/>
            <p:cNvSpPr txBox="1">
              <a:spLocks noChangeArrowheads="1"/>
            </p:cNvSpPr>
            <p:nvPr/>
          </p:nvSpPr>
          <p:spPr bwMode="auto">
            <a:xfrm>
              <a:off x="1502" y="10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05264" name="Text Box 1136"/>
            <p:cNvSpPr txBox="1">
              <a:spLocks noChangeArrowheads="1"/>
            </p:cNvSpPr>
            <p:nvPr/>
          </p:nvSpPr>
          <p:spPr bwMode="auto">
            <a:xfrm>
              <a:off x="1753" y="10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05265" name="Text Box 1137"/>
            <p:cNvSpPr txBox="1">
              <a:spLocks noChangeArrowheads="1"/>
            </p:cNvSpPr>
            <p:nvPr/>
          </p:nvSpPr>
          <p:spPr bwMode="auto">
            <a:xfrm>
              <a:off x="2004" y="10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05266" name="Text Box 1138"/>
            <p:cNvSpPr txBox="1">
              <a:spLocks noChangeArrowheads="1"/>
            </p:cNvSpPr>
            <p:nvPr/>
          </p:nvSpPr>
          <p:spPr bwMode="auto">
            <a:xfrm>
              <a:off x="2256" y="107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305267" name="Text Box 1139"/>
            <p:cNvSpPr txBox="1">
              <a:spLocks noChangeArrowheads="1"/>
            </p:cNvSpPr>
            <p:nvPr/>
          </p:nvSpPr>
          <p:spPr bwMode="auto">
            <a:xfrm>
              <a:off x="2496" y="1077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8 ….</a:t>
              </a:r>
            </a:p>
          </p:txBody>
        </p:sp>
      </p:grpSp>
      <p:sp>
        <p:nvSpPr>
          <p:cNvPr id="305268" name="Text Box 1140"/>
          <p:cNvSpPr txBox="1">
            <a:spLocks noChangeArrowheads="1"/>
          </p:cNvSpPr>
          <p:nvPr/>
        </p:nvSpPr>
        <p:spPr bwMode="auto">
          <a:xfrm>
            <a:off x="4343400" y="2895600"/>
            <a:ext cx="3749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for as many times as it</a:t>
            </a:r>
          </a:p>
          <a:p>
            <a:r>
              <a:rPr lang="en-GB"/>
              <a:t>is possible to go round</a:t>
            </a:r>
          </a:p>
          <a:p>
            <a:r>
              <a:rPr lang="en-GB"/>
              <a:t>the loop (this can be</a:t>
            </a:r>
          </a:p>
          <a:p>
            <a:r>
              <a:rPr lang="en-GB"/>
              <a:t>unlimited, i.e. infinite)</a:t>
            </a:r>
          </a:p>
        </p:txBody>
      </p:sp>
      <p:sp>
        <p:nvSpPr>
          <p:cNvPr id="305273" name="Line 1145"/>
          <p:cNvSpPr>
            <a:spLocks noChangeShapeType="1"/>
          </p:cNvSpPr>
          <p:nvPr/>
        </p:nvSpPr>
        <p:spPr bwMode="auto">
          <a:xfrm flipH="1" flipV="1">
            <a:off x="4572000" y="2209800"/>
            <a:ext cx="3048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68" grpId="0" autoUpdateAnimBg="0"/>
      <p:bldP spid="30527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0818-8850-4DEE-8B6F-394061F2E6BC}" type="slidenum">
              <a:rPr lang="en-GB"/>
              <a:pPr/>
              <a:t>46</a:t>
            </a:fld>
            <a:endParaRPr lang="en-GB"/>
          </a:p>
        </p:txBody>
      </p:sp>
      <p:grpSp>
        <p:nvGrpSpPr>
          <p:cNvPr id="301112" name="Group 56"/>
          <p:cNvGrpSpPr>
            <a:grpSpLocks/>
          </p:cNvGrpSpPr>
          <p:nvPr/>
        </p:nvGrpSpPr>
        <p:grpSpPr bwMode="auto">
          <a:xfrm>
            <a:off x="8721725" y="3425825"/>
            <a:ext cx="1136650" cy="3236913"/>
            <a:chOff x="5494" y="2158"/>
            <a:chExt cx="716" cy="2039"/>
          </a:xfrm>
        </p:grpSpPr>
        <p:sp>
          <p:nvSpPr>
            <p:cNvPr id="301088" name="Line 32"/>
            <p:cNvSpPr>
              <a:spLocks noChangeShapeType="1"/>
            </p:cNvSpPr>
            <p:nvPr/>
          </p:nvSpPr>
          <p:spPr bwMode="auto">
            <a:xfrm>
              <a:off x="5856" y="2158"/>
              <a:ext cx="0" cy="1586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1090" name="Rectangle 34"/>
            <p:cNvSpPr>
              <a:spLocks noChangeArrowheads="1"/>
            </p:cNvSpPr>
            <p:nvPr/>
          </p:nvSpPr>
          <p:spPr bwMode="auto">
            <a:xfrm>
              <a:off x="5494" y="3744"/>
              <a:ext cx="716" cy="45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>
                  <a:solidFill>
                    <a:srgbClr val="000000"/>
                  </a:solidFill>
                </a:rPr>
                <a:t>End</a:t>
              </a:r>
            </a:p>
          </p:txBody>
        </p:sp>
      </p:grpSp>
      <p:grpSp>
        <p:nvGrpSpPr>
          <p:cNvPr id="301115" name="Group 59"/>
          <p:cNvGrpSpPr>
            <a:grpSpLocks/>
          </p:cNvGrpSpPr>
          <p:nvPr/>
        </p:nvGrpSpPr>
        <p:grpSpPr bwMode="auto">
          <a:xfrm>
            <a:off x="8085138" y="2935288"/>
            <a:ext cx="1773237" cy="944562"/>
            <a:chOff x="5093" y="1849"/>
            <a:chExt cx="1117" cy="595"/>
          </a:xfrm>
        </p:grpSpPr>
        <p:sp>
          <p:nvSpPr>
            <p:cNvPr id="301062" name="Line 6"/>
            <p:cNvSpPr>
              <a:spLocks noChangeShapeType="1"/>
            </p:cNvSpPr>
            <p:nvPr/>
          </p:nvSpPr>
          <p:spPr bwMode="auto">
            <a:xfrm>
              <a:off x="5228" y="2112"/>
              <a:ext cx="266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1084" name="Rectangle 28"/>
            <p:cNvSpPr>
              <a:spLocks noChangeArrowheads="1"/>
            </p:cNvSpPr>
            <p:nvPr/>
          </p:nvSpPr>
          <p:spPr bwMode="auto">
            <a:xfrm>
              <a:off x="5494" y="1850"/>
              <a:ext cx="716" cy="59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>
                  <a:solidFill>
                    <a:srgbClr val="000000"/>
                  </a:solidFill>
                </a:rPr>
                <a:t>Select</a:t>
              </a:r>
            </a:p>
            <a:p>
              <a:pPr algn="ctr"/>
              <a:r>
                <a:rPr lang="en-GB" sz="2400">
                  <a:solidFill>
                    <a:srgbClr val="000000"/>
                  </a:solidFill>
                </a:rPr>
                <a:t>trans...</a:t>
              </a:r>
            </a:p>
          </p:txBody>
        </p:sp>
        <p:sp>
          <p:nvSpPr>
            <p:cNvPr id="301094" name="Text Box 38"/>
            <p:cNvSpPr txBox="1">
              <a:spLocks noChangeArrowheads="1"/>
            </p:cNvSpPr>
            <p:nvPr/>
          </p:nvSpPr>
          <p:spPr bwMode="auto">
            <a:xfrm>
              <a:off x="5093" y="1849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</p:grp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6156325" y="3702050"/>
            <a:ext cx="0" cy="2774950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1095" name="Line 39"/>
          <p:cNvSpPr>
            <a:spLocks noChangeShapeType="1"/>
          </p:cNvSpPr>
          <p:nvPr/>
        </p:nvSpPr>
        <p:spPr bwMode="auto">
          <a:xfrm flipH="1">
            <a:off x="7794625" y="5235575"/>
            <a:ext cx="0" cy="841375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1	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93825"/>
            <a:ext cx="8420100" cy="47021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400"/>
              <a:t>Wait for card to be inserted</a:t>
            </a:r>
          </a:p>
          <a:p>
            <a:pPr>
              <a:buFont typeface="Monotype Sorts" pitchFamily="2" charset="2"/>
              <a:buNone/>
            </a:pPr>
            <a:r>
              <a:rPr lang="en-GB" sz="2400"/>
              <a:t>IF card is a valid card THEN </a:t>
            </a:r>
          </a:p>
          <a:p>
            <a:pPr>
              <a:buFont typeface="Monotype Sorts" pitchFamily="2" charset="2"/>
              <a:buNone/>
            </a:pPr>
            <a:r>
              <a:rPr lang="en-GB" sz="2400"/>
              <a:t>	display “Enter PIN number”</a:t>
            </a:r>
          </a:p>
          <a:p>
            <a:pPr>
              <a:buFont typeface="Monotype Sorts" pitchFamily="2" charset="2"/>
              <a:buNone/>
            </a:pPr>
            <a:r>
              <a:rPr lang="en-GB" sz="2400"/>
              <a:t>	IF PIN is valid THEN </a:t>
            </a:r>
          </a:p>
          <a:p>
            <a:pPr>
              <a:buFont typeface="Monotype Sorts" pitchFamily="2" charset="2"/>
              <a:buNone/>
            </a:pPr>
            <a:r>
              <a:rPr lang="en-GB" sz="2400"/>
              <a:t>		 select transaction</a:t>
            </a:r>
          </a:p>
          <a:p>
            <a:pPr>
              <a:buFont typeface="Monotype Sorts" pitchFamily="2" charset="2"/>
              <a:buNone/>
            </a:pPr>
            <a:r>
              <a:rPr lang="en-GB" sz="2400"/>
              <a:t>	ELSE (otherwise)</a:t>
            </a:r>
          </a:p>
          <a:p>
            <a:pPr>
              <a:buFont typeface="Monotype Sorts" pitchFamily="2" charset="2"/>
              <a:buNone/>
            </a:pPr>
            <a:r>
              <a:rPr lang="en-GB" sz="2400"/>
              <a:t>		 display “PIN invalid”</a:t>
            </a:r>
          </a:p>
          <a:p>
            <a:pPr>
              <a:buFont typeface="Monotype Sorts" pitchFamily="2" charset="2"/>
              <a:buNone/>
            </a:pPr>
            <a:r>
              <a:rPr lang="en-GB" sz="2400"/>
              <a:t>ELSE (otherwise)</a:t>
            </a:r>
          </a:p>
          <a:p>
            <a:pPr>
              <a:buFont typeface="Monotype Sorts" pitchFamily="2" charset="2"/>
              <a:buNone/>
            </a:pPr>
            <a:r>
              <a:rPr lang="en-GB" sz="2400"/>
              <a:t>	reject card</a:t>
            </a:r>
          </a:p>
          <a:p>
            <a:pPr>
              <a:buFont typeface="Monotype Sorts" pitchFamily="2" charset="2"/>
              <a:buNone/>
            </a:pPr>
            <a:r>
              <a:rPr lang="en-GB" sz="2400"/>
              <a:t>End</a:t>
            </a:r>
          </a:p>
        </p:txBody>
      </p:sp>
      <p:grpSp>
        <p:nvGrpSpPr>
          <p:cNvPr id="301097" name="Group 41"/>
          <p:cNvGrpSpPr>
            <a:grpSpLocks/>
          </p:cNvGrpSpPr>
          <p:nvPr/>
        </p:nvGrpSpPr>
        <p:grpSpPr bwMode="auto">
          <a:xfrm>
            <a:off x="6526213" y="1393825"/>
            <a:ext cx="1773237" cy="1001713"/>
            <a:chOff x="4111" y="878"/>
            <a:chExt cx="1117" cy="631"/>
          </a:xfrm>
        </p:grpSpPr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>
              <a:off x="4188" y="1193"/>
              <a:ext cx="324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4512" y="915"/>
              <a:ext cx="716" cy="59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>
                  <a:solidFill>
                    <a:srgbClr val="000000"/>
                  </a:solidFill>
                </a:rPr>
                <a:t>Display</a:t>
              </a:r>
            </a:p>
            <a:p>
              <a:pPr algn="ctr"/>
              <a:r>
                <a:rPr lang="en-GB" sz="2400">
                  <a:solidFill>
                    <a:srgbClr val="000000"/>
                  </a:solidFill>
                </a:rPr>
                <a:t>“Enter..</a:t>
              </a:r>
            </a:p>
          </p:txBody>
        </p:sp>
        <p:sp>
          <p:nvSpPr>
            <p:cNvPr id="301071" name="Text Box 15"/>
            <p:cNvSpPr txBox="1">
              <a:spLocks noChangeArrowheads="1"/>
            </p:cNvSpPr>
            <p:nvPr/>
          </p:nvSpPr>
          <p:spPr bwMode="auto">
            <a:xfrm>
              <a:off x="4111" y="878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</p:grpSp>
      <p:grpSp>
        <p:nvGrpSpPr>
          <p:cNvPr id="301098" name="Group 42"/>
          <p:cNvGrpSpPr>
            <a:grpSpLocks/>
          </p:cNvGrpSpPr>
          <p:nvPr/>
        </p:nvGrpSpPr>
        <p:grpSpPr bwMode="auto">
          <a:xfrm>
            <a:off x="7162800" y="2395538"/>
            <a:ext cx="1250950" cy="1516062"/>
            <a:chOff x="4512" y="1509"/>
            <a:chExt cx="788" cy="955"/>
          </a:xfrm>
        </p:grpSpPr>
        <p:sp>
          <p:nvSpPr>
            <p:cNvPr id="301087" name="Line 31"/>
            <p:cNvSpPr>
              <a:spLocks noChangeShapeType="1"/>
            </p:cNvSpPr>
            <p:nvPr/>
          </p:nvSpPr>
          <p:spPr bwMode="auto">
            <a:xfrm flipH="1">
              <a:off x="4910" y="1509"/>
              <a:ext cx="0" cy="26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1081" name="AutoShape 25"/>
            <p:cNvSpPr>
              <a:spLocks noChangeArrowheads="1"/>
            </p:cNvSpPr>
            <p:nvPr/>
          </p:nvSpPr>
          <p:spPr bwMode="auto">
            <a:xfrm>
              <a:off x="4512" y="1769"/>
              <a:ext cx="788" cy="695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Valid</a:t>
              </a:r>
              <a:br>
                <a:rPr lang="en-US" sz="2000" b="1">
                  <a:solidFill>
                    <a:srgbClr val="000000"/>
                  </a:solidFill>
                </a:rPr>
              </a:br>
              <a:r>
                <a:rPr lang="en-US" sz="2000" b="1">
                  <a:solidFill>
                    <a:srgbClr val="000000"/>
                  </a:solidFill>
                </a:rPr>
                <a:t>PIN?</a:t>
              </a:r>
            </a:p>
          </p:txBody>
        </p:sp>
      </p:grpSp>
      <p:grpSp>
        <p:nvGrpSpPr>
          <p:cNvPr id="301106" name="Group 50"/>
          <p:cNvGrpSpPr>
            <a:grpSpLocks/>
          </p:cNvGrpSpPr>
          <p:nvPr/>
        </p:nvGrpSpPr>
        <p:grpSpPr bwMode="auto">
          <a:xfrm>
            <a:off x="5511800" y="2395538"/>
            <a:ext cx="1136650" cy="1484312"/>
            <a:chOff x="3472" y="1509"/>
            <a:chExt cx="716" cy="935"/>
          </a:xfrm>
        </p:grpSpPr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>
              <a:off x="3873" y="1509"/>
              <a:ext cx="0" cy="34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1072" name="Text Box 16"/>
            <p:cNvSpPr txBox="1">
              <a:spLocks noChangeArrowheads="1"/>
            </p:cNvSpPr>
            <p:nvPr/>
          </p:nvSpPr>
          <p:spPr bwMode="auto">
            <a:xfrm>
              <a:off x="3858" y="1509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  <p:sp>
          <p:nvSpPr>
            <p:cNvPr id="301085" name="Rectangle 29"/>
            <p:cNvSpPr>
              <a:spLocks noChangeArrowheads="1"/>
            </p:cNvSpPr>
            <p:nvPr/>
          </p:nvSpPr>
          <p:spPr bwMode="auto">
            <a:xfrm>
              <a:off x="3472" y="1850"/>
              <a:ext cx="716" cy="59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>
                  <a:solidFill>
                    <a:srgbClr val="000000"/>
                  </a:solidFill>
                </a:rPr>
                <a:t>Reject</a:t>
              </a:r>
            </a:p>
            <a:p>
              <a:pPr algn="ctr"/>
              <a:r>
                <a:rPr lang="en-GB" sz="2400">
                  <a:solidFill>
                    <a:srgbClr val="000000"/>
                  </a:solidFill>
                </a:rPr>
                <a:t>card</a:t>
              </a:r>
            </a:p>
          </p:txBody>
        </p:sp>
      </p:grpSp>
      <p:grpSp>
        <p:nvGrpSpPr>
          <p:cNvPr id="301100" name="Group 44"/>
          <p:cNvGrpSpPr>
            <a:grpSpLocks/>
          </p:cNvGrpSpPr>
          <p:nvPr/>
        </p:nvGrpSpPr>
        <p:grpSpPr bwMode="auto">
          <a:xfrm>
            <a:off x="7277100" y="3702050"/>
            <a:ext cx="1136650" cy="1533525"/>
            <a:chOff x="4584" y="2332"/>
            <a:chExt cx="716" cy="966"/>
          </a:xfrm>
        </p:grpSpPr>
        <p:sp>
          <p:nvSpPr>
            <p:cNvPr id="301089" name="Line 33"/>
            <p:cNvSpPr>
              <a:spLocks noChangeShapeType="1"/>
            </p:cNvSpPr>
            <p:nvPr/>
          </p:nvSpPr>
          <p:spPr bwMode="auto">
            <a:xfrm flipH="1">
              <a:off x="4910" y="2444"/>
              <a:ext cx="0" cy="26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1083" name="Rectangle 27"/>
            <p:cNvSpPr>
              <a:spLocks noChangeArrowheads="1"/>
            </p:cNvSpPr>
            <p:nvPr/>
          </p:nvSpPr>
          <p:spPr bwMode="auto">
            <a:xfrm>
              <a:off x="4584" y="2704"/>
              <a:ext cx="716" cy="59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>
                  <a:solidFill>
                    <a:srgbClr val="000000"/>
                  </a:solidFill>
                </a:rPr>
                <a:t>Display</a:t>
              </a:r>
            </a:p>
            <a:p>
              <a:pPr algn="ctr"/>
              <a:r>
                <a:rPr lang="en-GB" sz="2400">
                  <a:solidFill>
                    <a:srgbClr val="000000"/>
                  </a:solidFill>
                </a:rPr>
                <a:t>“PIN in..</a:t>
              </a:r>
            </a:p>
          </p:txBody>
        </p:sp>
        <p:sp>
          <p:nvSpPr>
            <p:cNvPr id="301093" name="Text Box 37"/>
            <p:cNvSpPr txBox="1">
              <a:spLocks noChangeArrowheads="1"/>
            </p:cNvSpPr>
            <p:nvPr/>
          </p:nvSpPr>
          <p:spPr bwMode="auto">
            <a:xfrm>
              <a:off x="4910" y="2332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  <p:sp>
        <p:nvSpPr>
          <p:cNvPr id="301102" name="Line 46"/>
          <p:cNvSpPr>
            <a:spLocks noChangeShapeType="1"/>
          </p:cNvSpPr>
          <p:nvPr/>
        </p:nvSpPr>
        <p:spPr bwMode="auto">
          <a:xfrm>
            <a:off x="7794625" y="6096000"/>
            <a:ext cx="927100" cy="0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1105" name="Line 49"/>
          <p:cNvSpPr>
            <a:spLocks noChangeShapeType="1"/>
          </p:cNvSpPr>
          <p:nvPr/>
        </p:nvSpPr>
        <p:spPr bwMode="auto">
          <a:xfrm>
            <a:off x="6156325" y="6477000"/>
            <a:ext cx="2565400" cy="0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1107" name="Rectangle 51"/>
          <p:cNvSpPr>
            <a:spLocks noChangeArrowheads="1"/>
          </p:cNvSpPr>
          <p:nvPr/>
        </p:nvSpPr>
        <p:spPr bwMode="hidden">
          <a:xfrm>
            <a:off x="742950" y="1393825"/>
            <a:ext cx="461645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62" tIns="46038" rIns="93662" bIns="46038"/>
          <a:lstStyle/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A2C1FE"/>
                </a:solidFill>
              </a:rPr>
              <a:t>Wait for card to be inserted</a:t>
            </a:r>
          </a:p>
        </p:txBody>
      </p:sp>
      <p:sp>
        <p:nvSpPr>
          <p:cNvPr id="301108" name="Rectangle 52"/>
          <p:cNvSpPr>
            <a:spLocks noChangeArrowheads="1"/>
          </p:cNvSpPr>
          <p:nvPr/>
        </p:nvSpPr>
        <p:spPr bwMode="hidden">
          <a:xfrm>
            <a:off x="742950" y="1393825"/>
            <a:ext cx="461645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62" tIns="46038" rIns="93662" bIns="46038"/>
          <a:lstStyle/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/>
              <a:t>Wait for card to be inserted</a:t>
            </a:r>
            <a:endParaRPr lang="en-GB" sz="2400" b="1">
              <a:solidFill>
                <a:srgbClr val="A2C1FE"/>
              </a:solidFill>
            </a:endParaRP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A2C1FE"/>
                </a:solidFill>
              </a:rPr>
              <a:t>IF card is a valid card THEN </a:t>
            </a:r>
          </a:p>
        </p:txBody>
      </p:sp>
      <p:sp>
        <p:nvSpPr>
          <p:cNvPr id="301109" name="Rectangle 53"/>
          <p:cNvSpPr>
            <a:spLocks noChangeArrowheads="1"/>
          </p:cNvSpPr>
          <p:nvPr/>
        </p:nvSpPr>
        <p:spPr bwMode="hidden">
          <a:xfrm>
            <a:off x="742950" y="1393825"/>
            <a:ext cx="46164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62" tIns="46038" rIns="93662" bIns="46038"/>
          <a:lstStyle/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Wait for card to be inserted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IF card is a valid card THEN 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</a:t>
            </a:r>
            <a:r>
              <a:rPr lang="en-GB" sz="2400" b="1">
                <a:solidFill>
                  <a:srgbClr val="A2C1FE"/>
                </a:solidFill>
              </a:rPr>
              <a:t>display “Enter PIN number”</a:t>
            </a:r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hidden">
          <a:xfrm>
            <a:off x="742950" y="1393825"/>
            <a:ext cx="474345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62" tIns="46038" rIns="93662" bIns="46038"/>
          <a:lstStyle/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Wait for card to be inserted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IF card is a valid card THEN 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display “Enter PIN number”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</a:t>
            </a:r>
            <a:r>
              <a:rPr lang="en-GB" sz="2400" b="1">
                <a:solidFill>
                  <a:srgbClr val="A2C1FE"/>
                </a:solidFill>
              </a:rPr>
              <a:t>IF PIN is valid THEN</a:t>
            </a:r>
            <a:r>
              <a:rPr lang="en-GB" sz="24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01111" name="Rectangle 55"/>
          <p:cNvSpPr>
            <a:spLocks noChangeArrowheads="1"/>
          </p:cNvSpPr>
          <p:nvPr/>
        </p:nvSpPr>
        <p:spPr bwMode="hidden">
          <a:xfrm>
            <a:off x="742950" y="1393825"/>
            <a:ext cx="481965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62" tIns="46038" rIns="93662" bIns="46038"/>
          <a:lstStyle/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Wait for card to be inserted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IF card is a valid card THEN 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display “Enter PIN number”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IF PIN is valid THEN 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	 </a:t>
            </a:r>
            <a:r>
              <a:rPr lang="en-GB" sz="2400" b="1">
                <a:solidFill>
                  <a:srgbClr val="A2C1FE"/>
                </a:solidFill>
              </a:rPr>
              <a:t>select transaction</a:t>
            </a:r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301113" name="Rectangle 57"/>
          <p:cNvSpPr>
            <a:spLocks noChangeArrowheads="1"/>
          </p:cNvSpPr>
          <p:nvPr/>
        </p:nvSpPr>
        <p:spPr bwMode="hidden">
          <a:xfrm>
            <a:off x="742950" y="1393825"/>
            <a:ext cx="4819650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62" tIns="46038" rIns="93662" bIns="46038"/>
          <a:lstStyle/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Wait for card to be inserted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IF card is a valid card THEN 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display “Enter PIN number”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IF PIN is valid THEN 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	 select transaction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</a:t>
            </a:r>
            <a:r>
              <a:rPr lang="en-GB" sz="2400" b="1">
                <a:solidFill>
                  <a:srgbClr val="A2C1FE"/>
                </a:solidFill>
              </a:rPr>
              <a:t>ELSE (otherwise)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A2C1FE"/>
                </a:solidFill>
              </a:rPr>
              <a:t>		 display “PIN invalid”</a:t>
            </a:r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301114" name="Rectangle 58"/>
          <p:cNvSpPr>
            <a:spLocks noChangeArrowheads="1"/>
          </p:cNvSpPr>
          <p:nvPr/>
        </p:nvSpPr>
        <p:spPr bwMode="hidden">
          <a:xfrm>
            <a:off x="742950" y="1393825"/>
            <a:ext cx="4724400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62" tIns="46038" rIns="93662" bIns="46038"/>
          <a:lstStyle/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Wait for card to be inserted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IF card is a valid card THEN 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display “Enter PIN number”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IF PIN is valid THEN 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	 select transaction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ELSE (otherwise)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	 display “PIN invalid”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ELSE (otherwise)</a:t>
            </a:r>
          </a:p>
          <a:p>
            <a: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	reject card</a:t>
            </a:r>
          </a:p>
        </p:txBody>
      </p:sp>
      <p:grpSp>
        <p:nvGrpSpPr>
          <p:cNvPr id="301096" name="Group 40"/>
          <p:cNvGrpSpPr>
            <a:grpSpLocks/>
          </p:cNvGrpSpPr>
          <p:nvPr/>
        </p:nvGrpSpPr>
        <p:grpSpPr bwMode="auto">
          <a:xfrm>
            <a:off x="5511800" y="849313"/>
            <a:ext cx="1250950" cy="1582737"/>
            <a:chOff x="3472" y="535"/>
            <a:chExt cx="788" cy="997"/>
          </a:xfrm>
        </p:grpSpPr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3864" y="535"/>
              <a:ext cx="0" cy="302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01076" name="AutoShape 20"/>
            <p:cNvSpPr>
              <a:spLocks noChangeArrowheads="1"/>
            </p:cNvSpPr>
            <p:nvPr/>
          </p:nvSpPr>
          <p:spPr bwMode="auto">
            <a:xfrm>
              <a:off x="3472" y="837"/>
              <a:ext cx="788" cy="695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Valid</a:t>
              </a:r>
              <a:br>
                <a:rPr lang="en-US" sz="2000" b="1">
                  <a:solidFill>
                    <a:srgbClr val="000000"/>
                  </a:solidFill>
                </a:rPr>
              </a:br>
              <a:r>
                <a:rPr lang="en-US" sz="2000" b="1">
                  <a:solidFill>
                    <a:srgbClr val="000000"/>
                  </a:solidFill>
                </a:rPr>
                <a:t>card?</a:t>
              </a:r>
            </a:p>
          </p:txBody>
        </p:sp>
      </p:grpSp>
      <p:sp>
        <p:nvSpPr>
          <p:cNvPr id="301086" name="Rectangle 30"/>
          <p:cNvSpPr>
            <a:spLocks noChangeArrowheads="1"/>
          </p:cNvSpPr>
          <p:nvPr/>
        </p:nvSpPr>
        <p:spPr bwMode="auto">
          <a:xfrm>
            <a:off x="5511800" y="217488"/>
            <a:ext cx="1136650" cy="7191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>
                <a:solidFill>
                  <a:srgbClr val="000000"/>
                </a:solidFill>
              </a:rPr>
              <a:t>Wait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0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0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7" grpId="0" animBg="1"/>
      <p:bldP spid="301095" grpId="0" animBg="1"/>
      <p:bldP spid="301059" grpId="0" build="p" autoUpdateAnimBg="0"/>
      <p:bldP spid="301102" grpId="0" animBg="1"/>
      <p:bldP spid="301105" grpId="0" animBg="1"/>
      <p:bldP spid="301107" grpId="0" autoUpdateAnimBg="0"/>
      <p:bldP spid="301108" grpId="0" autoUpdateAnimBg="0"/>
      <p:bldP spid="301109" grpId="0" autoUpdateAnimBg="0"/>
      <p:bldP spid="301110" grpId="0" autoUpdateAnimBg="0"/>
      <p:bldP spid="301111" grpId="0" autoUpdateAnimBg="0"/>
      <p:bldP spid="301113" grpId="0" autoUpdateAnimBg="0"/>
      <p:bldP spid="301114" grpId="0" autoUpdateAnimBg="0"/>
      <p:bldP spid="30108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EB97-548D-43BD-AF7D-2106359BCAC5}" type="slidenum">
              <a:rPr lang="en-GB"/>
              <a:pPr/>
              <a:t>47</a:t>
            </a:fld>
            <a:endParaRPr lang="en-GB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677863" y="1368425"/>
            <a:ext cx="28463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Read A</a:t>
            </a:r>
          </a:p>
          <a:p>
            <a:r>
              <a:rPr lang="en-GB" sz="2400"/>
              <a:t>IF A &gt; 0 THEN</a:t>
            </a:r>
          </a:p>
          <a:p>
            <a:r>
              <a:rPr lang="en-GB" sz="2400"/>
              <a:t>     IF A  = 21 THEN</a:t>
            </a:r>
          </a:p>
          <a:p>
            <a:r>
              <a:rPr lang="en-GB" sz="2400"/>
              <a:t>	Print “Key”</a:t>
            </a:r>
          </a:p>
          <a:p>
            <a:r>
              <a:rPr lang="en-GB" sz="2400"/>
              <a:t>     ENDIF</a:t>
            </a:r>
          </a:p>
          <a:p>
            <a:r>
              <a:rPr lang="en-GB" sz="2400"/>
              <a:t>ENDIF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677863" y="1368425"/>
            <a:ext cx="21717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sz="2400">
              <a:solidFill>
                <a:srgbClr val="618FFD"/>
              </a:solidFill>
            </a:endParaRPr>
          </a:p>
          <a:p>
            <a:r>
              <a:rPr lang="en-GB" sz="2400">
                <a:solidFill>
                  <a:srgbClr val="618FFD"/>
                </a:solidFill>
              </a:rPr>
              <a:t>IF A &gt; 0 THEN</a:t>
            </a:r>
          </a:p>
          <a:p>
            <a:r>
              <a:rPr lang="en-GB" sz="2400">
                <a:solidFill>
                  <a:srgbClr val="618FFD"/>
                </a:solidFill>
              </a:rPr>
              <a:t>    </a:t>
            </a:r>
          </a:p>
          <a:p>
            <a:r>
              <a:rPr lang="en-GB" sz="2400">
                <a:solidFill>
                  <a:srgbClr val="618FFD"/>
                </a:solidFill>
              </a:rPr>
              <a:t>	</a:t>
            </a:r>
          </a:p>
          <a:p>
            <a:r>
              <a:rPr lang="en-GB" sz="2400">
                <a:solidFill>
                  <a:srgbClr val="618FFD"/>
                </a:solidFill>
              </a:rPr>
              <a:t>     </a:t>
            </a:r>
          </a:p>
          <a:p>
            <a:r>
              <a:rPr lang="en-GB" sz="2400">
                <a:solidFill>
                  <a:srgbClr val="618FFD"/>
                </a:solidFill>
              </a:rPr>
              <a:t>ENDIF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77863" y="1368425"/>
            <a:ext cx="25384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sz="2400">
              <a:solidFill>
                <a:srgbClr val="618FFD"/>
              </a:solidFill>
            </a:endParaRPr>
          </a:p>
          <a:p>
            <a:endParaRPr lang="en-GB" sz="2400">
              <a:solidFill>
                <a:srgbClr val="618FFD"/>
              </a:solidFill>
            </a:endParaRPr>
          </a:p>
          <a:p>
            <a:r>
              <a:rPr lang="en-GB" sz="2400">
                <a:solidFill>
                  <a:srgbClr val="618FFD"/>
                </a:solidFill>
              </a:rPr>
              <a:t>     </a:t>
            </a:r>
          </a:p>
          <a:p>
            <a:r>
              <a:rPr lang="en-GB" sz="2400">
                <a:solidFill>
                  <a:srgbClr val="618FFD"/>
                </a:solidFill>
              </a:rPr>
              <a:t>	Print “Key”</a:t>
            </a:r>
          </a:p>
          <a:p>
            <a:r>
              <a:rPr lang="en-GB" sz="2400">
                <a:solidFill>
                  <a:srgbClr val="618FFD"/>
                </a:solidFill>
              </a:rPr>
              <a:t>   </a:t>
            </a:r>
          </a:p>
          <a:p>
            <a:endParaRPr lang="en-GB" sz="2400">
              <a:solidFill>
                <a:srgbClr val="618FFD"/>
              </a:solidFill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677863" y="1368425"/>
            <a:ext cx="28463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sz="2400">
              <a:solidFill>
                <a:srgbClr val="618FFD"/>
              </a:solidFill>
            </a:endParaRPr>
          </a:p>
          <a:p>
            <a:endParaRPr lang="en-GB" sz="2400">
              <a:solidFill>
                <a:srgbClr val="618FFD"/>
              </a:solidFill>
            </a:endParaRPr>
          </a:p>
          <a:p>
            <a:r>
              <a:rPr lang="en-GB" sz="2400">
                <a:solidFill>
                  <a:srgbClr val="618FFD"/>
                </a:solidFill>
              </a:rPr>
              <a:t>     IF A  = 21 THEN</a:t>
            </a:r>
          </a:p>
          <a:p>
            <a:r>
              <a:rPr lang="en-GB" sz="2400">
                <a:solidFill>
                  <a:srgbClr val="618FFD"/>
                </a:solidFill>
              </a:rPr>
              <a:t>	</a:t>
            </a:r>
          </a:p>
          <a:p>
            <a:r>
              <a:rPr lang="en-GB" sz="2400">
                <a:solidFill>
                  <a:srgbClr val="618FFD"/>
                </a:solidFill>
              </a:rPr>
              <a:t>     ENDIF</a:t>
            </a:r>
          </a:p>
          <a:p>
            <a:endParaRPr lang="en-GB" sz="2400">
              <a:solidFill>
                <a:srgbClr val="618FFD"/>
              </a:solidFill>
            </a:endParaRP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2</a:t>
            </a:r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4414838"/>
            <a:ext cx="5810250" cy="2209800"/>
          </a:xfrm>
        </p:spPr>
        <p:txBody>
          <a:bodyPr/>
          <a:lstStyle/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Cyclomatic complexity: _____</a:t>
            </a:r>
          </a:p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Minimum tests to achieve: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Statement coverage: ______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Branch coverage: _____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hidden">
          <a:xfrm>
            <a:off x="4511675" y="43354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hidden">
          <a:xfrm>
            <a:off x="4546600" y="52879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hidden">
          <a:xfrm>
            <a:off x="3981450" y="576421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677863" y="1368425"/>
            <a:ext cx="1201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618FFD"/>
                </a:solidFill>
              </a:rPr>
              <a:t>Read A</a:t>
            </a:r>
          </a:p>
        </p:txBody>
      </p:sp>
      <p:grpSp>
        <p:nvGrpSpPr>
          <p:cNvPr id="274444" name="Group 12"/>
          <p:cNvGrpSpPr>
            <a:grpSpLocks/>
          </p:cNvGrpSpPr>
          <p:nvPr/>
        </p:nvGrpSpPr>
        <p:grpSpPr bwMode="auto">
          <a:xfrm>
            <a:off x="7821613" y="1441450"/>
            <a:ext cx="1684337" cy="2008188"/>
            <a:chOff x="4927" y="908"/>
            <a:chExt cx="1061" cy="1265"/>
          </a:xfrm>
        </p:grpSpPr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>
              <a:off x="5745" y="1137"/>
              <a:ext cx="1" cy="1036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4446" name="Line 14"/>
            <p:cNvSpPr>
              <a:spLocks noChangeShapeType="1"/>
            </p:cNvSpPr>
            <p:nvPr/>
          </p:nvSpPr>
          <p:spPr bwMode="auto">
            <a:xfrm>
              <a:off x="5162" y="1152"/>
              <a:ext cx="584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5488" y="1423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>
                  <a:solidFill>
                    <a:srgbClr val="000000"/>
                  </a:solidFill>
                </a:rPr>
                <a:t>Print</a:t>
              </a:r>
            </a:p>
          </p:txBody>
        </p:sp>
        <p:sp>
          <p:nvSpPr>
            <p:cNvPr id="274448" name="Line 16"/>
            <p:cNvSpPr>
              <a:spLocks noChangeShapeType="1"/>
            </p:cNvSpPr>
            <p:nvPr/>
          </p:nvSpPr>
          <p:spPr bwMode="auto">
            <a:xfrm flipH="1">
              <a:off x="4927" y="2150"/>
              <a:ext cx="818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4449" name="Text Box 17"/>
            <p:cNvSpPr txBox="1">
              <a:spLocks noChangeArrowheads="1"/>
            </p:cNvSpPr>
            <p:nvPr/>
          </p:nvSpPr>
          <p:spPr bwMode="auto">
            <a:xfrm>
              <a:off x="5075" y="908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</p:grpSp>
      <p:grpSp>
        <p:nvGrpSpPr>
          <p:cNvPr id="274450" name="Group 18"/>
          <p:cNvGrpSpPr>
            <a:grpSpLocks/>
          </p:cNvGrpSpPr>
          <p:nvPr/>
        </p:nvGrpSpPr>
        <p:grpSpPr bwMode="auto">
          <a:xfrm>
            <a:off x="6540500" y="1408113"/>
            <a:ext cx="1663700" cy="2025650"/>
            <a:chOff x="4120" y="887"/>
            <a:chExt cx="1048" cy="1276"/>
          </a:xfrm>
        </p:grpSpPr>
        <p:sp>
          <p:nvSpPr>
            <p:cNvPr id="274451" name="Line 19"/>
            <p:cNvSpPr>
              <a:spLocks noChangeShapeType="1"/>
            </p:cNvSpPr>
            <p:nvPr/>
          </p:nvSpPr>
          <p:spPr bwMode="auto">
            <a:xfrm>
              <a:off x="4927" y="1392"/>
              <a:ext cx="0" cy="77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4452" name="Line 20"/>
            <p:cNvSpPr>
              <a:spLocks noChangeShapeType="1"/>
            </p:cNvSpPr>
            <p:nvPr/>
          </p:nvSpPr>
          <p:spPr bwMode="auto">
            <a:xfrm flipH="1">
              <a:off x="4120" y="2154"/>
              <a:ext cx="80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4453" name="Line 21"/>
            <p:cNvSpPr>
              <a:spLocks noChangeShapeType="1"/>
            </p:cNvSpPr>
            <p:nvPr/>
          </p:nvSpPr>
          <p:spPr bwMode="auto">
            <a:xfrm>
              <a:off x="4360" y="1130"/>
              <a:ext cx="324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4454" name="AutoShape 22"/>
            <p:cNvSpPr>
              <a:spLocks noChangeArrowheads="1"/>
            </p:cNvSpPr>
            <p:nvPr/>
          </p:nvSpPr>
          <p:spPr bwMode="auto">
            <a:xfrm>
              <a:off x="4684" y="890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A=21</a:t>
              </a:r>
            </a:p>
          </p:txBody>
        </p:sp>
        <p:sp>
          <p:nvSpPr>
            <p:cNvPr id="274455" name="Text Box 23"/>
            <p:cNvSpPr txBox="1">
              <a:spLocks noChangeArrowheads="1"/>
            </p:cNvSpPr>
            <p:nvPr/>
          </p:nvSpPr>
          <p:spPr bwMode="auto">
            <a:xfrm>
              <a:off x="4231" y="887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  <p:sp>
          <p:nvSpPr>
            <p:cNvPr id="274456" name="Text Box 24"/>
            <p:cNvSpPr txBox="1">
              <a:spLocks noChangeArrowheads="1"/>
            </p:cNvSpPr>
            <p:nvPr/>
          </p:nvSpPr>
          <p:spPr bwMode="auto">
            <a:xfrm>
              <a:off x="4605" y="1337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  <p:grpSp>
        <p:nvGrpSpPr>
          <p:cNvPr id="274457" name="Group 25"/>
          <p:cNvGrpSpPr>
            <a:grpSpLocks/>
          </p:cNvGrpSpPr>
          <p:nvPr/>
        </p:nvGrpSpPr>
        <p:grpSpPr bwMode="auto">
          <a:xfrm>
            <a:off x="6000750" y="1416050"/>
            <a:ext cx="952500" cy="2959100"/>
            <a:chOff x="3780" y="892"/>
            <a:chExt cx="600" cy="1864"/>
          </a:xfrm>
        </p:grpSpPr>
        <p:sp>
          <p:nvSpPr>
            <p:cNvPr id="274458" name="Line 26"/>
            <p:cNvSpPr>
              <a:spLocks noChangeShapeType="1"/>
            </p:cNvSpPr>
            <p:nvPr/>
          </p:nvSpPr>
          <p:spPr bwMode="auto">
            <a:xfrm>
              <a:off x="4119" y="1344"/>
              <a:ext cx="0" cy="1095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4459" name="Rectangle 27"/>
            <p:cNvSpPr>
              <a:spLocks noChangeArrowheads="1"/>
            </p:cNvSpPr>
            <p:nvPr/>
          </p:nvSpPr>
          <p:spPr bwMode="auto">
            <a:xfrm>
              <a:off x="3880" y="2425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</a:rPr>
                <a:t>End</a:t>
              </a: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74460" name="AutoShape 28"/>
            <p:cNvSpPr>
              <a:spLocks noChangeArrowheads="1"/>
            </p:cNvSpPr>
            <p:nvPr/>
          </p:nvSpPr>
          <p:spPr bwMode="auto">
            <a:xfrm>
              <a:off x="3876" y="892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A&gt;0</a:t>
              </a:r>
            </a:p>
          </p:txBody>
        </p:sp>
        <p:sp>
          <p:nvSpPr>
            <p:cNvPr id="274461" name="Text Box 29"/>
            <p:cNvSpPr txBox="1">
              <a:spLocks noChangeArrowheads="1"/>
            </p:cNvSpPr>
            <p:nvPr/>
          </p:nvSpPr>
          <p:spPr bwMode="auto">
            <a:xfrm>
              <a:off x="3780" y="1353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  <p:grpSp>
        <p:nvGrpSpPr>
          <p:cNvPr id="274462" name="Group 30"/>
          <p:cNvGrpSpPr>
            <a:grpSpLocks/>
          </p:cNvGrpSpPr>
          <p:nvPr/>
        </p:nvGrpSpPr>
        <p:grpSpPr bwMode="auto">
          <a:xfrm>
            <a:off x="6140450" y="498475"/>
            <a:ext cx="793750" cy="917575"/>
            <a:chOff x="3868" y="314"/>
            <a:chExt cx="500" cy="578"/>
          </a:xfrm>
        </p:grpSpPr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>
              <a:off x="4116" y="590"/>
              <a:ext cx="0" cy="302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4464" name="Rectangle 32"/>
            <p:cNvSpPr>
              <a:spLocks noChangeArrowheads="1"/>
            </p:cNvSpPr>
            <p:nvPr/>
          </p:nvSpPr>
          <p:spPr bwMode="auto">
            <a:xfrm>
              <a:off x="3868" y="314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>
                  <a:solidFill>
                    <a:srgbClr val="000000"/>
                  </a:solidFill>
                </a:rPr>
                <a:t>Read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autoUpdateAnimBg="0"/>
      <p:bldP spid="274435" grpId="0" autoUpdateAnimBg="0"/>
      <p:bldP spid="274436" grpId="0" autoUpdateAnimBg="0"/>
      <p:bldP spid="274437" grpId="0" autoUpdateAnimBg="0"/>
      <p:bldP spid="274439" grpId="0" build="p" autoUpdateAnimBg="0"/>
      <p:bldP spid="274440" grpId="0" autoUpdateAnimBg="0"/>
      <p:bldP spid="274441" grpId="0" autoUpdateAnimBg="0"/>
      <p:bldP spid="274442" grpId="0" autoUpdateAnimBg="0"/>
      <p:bldP spid="27444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7AF1-9B86-43E5-8752-A199C061673F}" type="slidenum">
              <a:rPr lang="en-GB"/>
              <a:pPr/>
              <a:t>48</a:t>
            </a:fld>
            <a:endParaRPr lang="en-GB"/>
          </a:p>
        </p:txBody>
      </p:sp>
      <p:sp>
        <p:nvSpPr>
          <p:cNvPr id="27545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3</a:t>
            </a:r>
          </a:p>
        </p:txBody>
      </p:sp>
      <p:sp>
        <p:nvSpPr>
          <p:cNvPr id="2754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94138" y="4400550"/>
            <a:ext cx="5810250" cy="2209800"/>
          </a:xfrm>
        </p:spPr>
        <p:txBody>
          <a:bodyPr/>
          <a:lstStyle/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Cyclomatic complexity: _____</a:t>
            </a:r>
          </a:p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Minimum tests to achieve: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Statement coverage: ______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Branch coverage: _____</a:t>
            </a:r>
          </a:p>
        </p:txBody>
      </p:sp>
      <p:sp>
        <p:nvSpPr>
          <p:cNvPr id="275460" name="Text Box 2052"/>
          <p:cNvSpPr txBox="1">
            <a:spLocks noChangeArrowheads="1"/>
          </p:cNvSpPr>
          <p:nvPr/>
        </p:nvSpPr>
        <p:spPr bwMode="auto">
          <a:xfrm>
            <a:off x="455613" y="1381125"/>
            <a:ext cx="33702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Read A</a:t>
            </a:r>
          </a:p>
          <a:p>
            <a:r>
              <a:rPr lang="en-GB" sz="2400">
                <a:solidFill>
                  <a:srgbClr val="000000"/>
                </a:solidFill>
              </a:rPr>
              <a:t>Read B</a:t>
            </a:r>
          </a:p>
          <a:p>
            <a:r>
              <a:rPr lang="en-GB" sz="2400">
                <a:solidFill>
                  <a:srgbClr val="000000"/>
                </a:solidFill>
              </a:rPr>
              <a:t>IF A &gt; 0 THEN</a:t>
            </a:r>
          </a:p>
          <a:p>
            <a:r>
              <a:rPr lang="en-GB" sz="2400">
                <a:solidFill>
                  <a:srgbClr val="000000"/>
                </a:solidFill>
              </a:rPr>
              <a:t>     IF B  = 0 THEN</a:t>
            </a:r>
          </a:p>
          <a:p>
            <a:r>
              <a:rPr lang="en-GB" sz="2400">
                <a:solidFill>
                  <a:srgbClr val="000000"/>
                </a:solidFill>
              </a:rPr>
              <a:t>	Print “No values”</a:t>
            </a:r>
          </a:p>
          <a:p>
            <a:r>
              <a:rPr lang="en-GB" sz="2400">
                <a:solidFill>
                  <a:srgbClr val="000000"/>
                </a:solidFill>
              </a:rPr>
              <a:t>     ELSE</a:t>
            </a:r>
          </a:p>
          <a:p>
            <a:r>
              <a:rPr lang="en-GB" sz="2400">
                <a:solidFill>
                  <a:srgbClr val="000000"/>
                </a:solidFill>
              </a:rPr>
              <a:t>	Print B</a:t>
            </a:r>
          </a:p>
          <a:p>
            <a:r>
              <a:rPr lang="en-GB" sz="2400">
                <a:solidFill>
                  <a:srgbClr val="000000"/>
                </a:solidFill>
              </a:rPr>
              <a:t>	IF A &gt; 21 THEN</a:t>
            </a:r>
          </a:p>
          <a:p>
            <a:r>
              <a:rPr lang="en-GB" sz="2400">
                <a:solidFill>
                  <a:srgbClr val="000000"/>
                </a:solidFill>
              </a:rPr>
              <a:t>	    Print A</a:t>
            </a:r>
          </a:p>
          <a:p>
            <a:r>
              <a:rPr lang="en-GB" sz="2400">
                <a:solidFill>
                  <a:srgbClr val="000000"/>
                </a:solidFill>
              </a:rPr>
              <a:t>	ENDIF</a:t>
            </a:r>
          </a:p>
          <a:p>
            <a:r>
              <a:rPr lang="en-GB" sz="2400">
                <a:solidFill>
                  <a:srgbClr val="000000"/>
                </a:solidFill>
              </a:rPr>
              <a:t>     ENDIF</a:t>
            </a:r>
          </a:p>
          <a:p>
            <a:r>
              <a:rPr lang="en-GB" sz="2400">
                <a:solidFill>
                  <a:srgbClr val="000000"/>
                </a:solidFill>
              </a:rPr>
              <a:t>ENDIF</a:t>
            </a:r>
          </a:p>
        </p:txBody>
      </p:sp>
      <p:sp>
        <p:nvSpPr>
          <p:cNvPr id="275461" name="Text Box 2053"/>
          <p:cNvSpPr txBox="1">
            <a:spLocks noChangeArrowheads="1"/>
          </p:cNvSpPr>
          <p:nvPr/>
        </p:nvSpPr>
        <p:spPr bwMode="hidden">
          <a:xfrm>
            <a:off x="8478838" y="429895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75462" name="Text Box 2054"/>
          <p:cNvSpPr txBox="1">
            <a:spLocks noChangeArrowheads="1"/>
          </p:cNvSpPr>
          <p:nvPr/>
        </p:nvSpPr>
        <p:spPr bwMode="hidden">
          <a:xfrm>
            <a:off x="8250238" y="526891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5463" name="Text Box 2055"/>
          <p:cNvSpPr txBox="1">
            <a:spLocks noChangeArrowheads="1"/>
          </p:cNvSpPr>
          <p:nvPr/>
        </p:nvSpPr>
        <p:spPr bwMode="hidden">
          <a:xfrm>
            <a:off x="7739063" y="572770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grpSp>
        <p:nvGrpSpPr>
          <p:cNvPr id="275464" name="Group 2056"/>
          <p:cNvGrpSpPr>
            <a:grpSpLocks/>
          </p:cNvGrpSpPr>
          <p:nvPr/>
        </p:nvGrpSpPr>
        <p:grpSpPr bwMode="auto">
          <a:xfrm>
            <a:off x="7396163" y="2389188"/>
            <a:ext cx="1624012" cy="1133475"/>
            <a:chOff x="4659" y="1505"/>
            <a:chExt cx="1023" cy="714"/>
          </a:xfrm>
        </p:grpSpPr>
        <p:sp>
          <p:nvSpPr>
            <p:cNvPr id="275465" name="Line 2057"/>
            <p:cNvSpPr>
              <a:spLocks noChangeShapeType="1"/>
            </p:cNvSpPr>
            <p:nvPr/>
          </p:nvSpPr>
          <p:spPr bwMode="auto">
            <a:xfrm flipH="1">
              <a:off x="4893" y="1762"/>
              <a:ext cx="294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66" name="Line 2058"/>
            <p:cNvSpPr>
              <a:spLocks noChangeShapeType="1"/>
            </p:cNvSpPr>
            <p:nvPr/>
          </p:nvSpPr>
          <p:spPr bwMode="auto">
            <a:xfrm>
              <a:off x="5437" y="1788"/>
              <a:ext cx="0" cy="43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67" name="Rectangle 2059"/>
            <p:cNvSpPr>
              <a:spLocks noChangeArrowheads="1"/>
            </p:cNvSpPr>
            <p:nvPr/>
          </p:nvSpPr>
          <p:spPr bwMode="auto">
            <a:xfrm>
              <a:off x="5182" y="162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Print</a:t>
              </a:r>
            </a:p>
          </p:txBody>
        </p:sp>
        <p:sp>
          <p:nvSpPr>
            <p:cNvPr id="275468" name="Line 2060"/>
            <p:cNvSpPr>
              <a:spLocks noChangeShapeType="1"/>
            </p:cNvSpPr>
            <p:nvPr/>
          </p:nvSpPr>
          <p:spPr bwMode="auto">
            <a:xfrm flipH="1">
              <a:off x="4659" y="2205"/>
              <a:ext cx="778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69" name="Text Box 2061"/>
            <p:cNvSpPr txBox="1">
              <a:spLocks noChangeArrowheads="1"/>
            </p:cNvSpPr>
            <p:nvPr/>
          </p:nvSpPr>
          <p:spPr bwMode="auto">
            <a:xfrm>
              <a:off x="4782" y="1505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</p:grpSp>
      <p:grpSp>
        <p:nvGrpSpPr>
          <p:cNvPr id="275470" name="Group 2062"/>
          <p:cNvGrpSpPr>
            <a:grpSpLocks/>
          </p:cNvGrpSpPr>
          <p:nvPr/>
        </p:nvGrpSpPr>
        <p:grpSpPr bwMode="auto">
          <a:xfrm>
            <a:off x="6038850" y="1514475"/>
            <a:ext cx="1771650" cy="1990725"/>
            <a:chOff x="3804" y="954"/>
            <a:chExt cx="1116" cy="1254"/>
          </a:xfrm>
        </p:grpSpPr>
        <p:sp>
          <p:nvSpPr>
            <p:cNvPr id="275471" name="Line 2063"/>
            <p:cNvSpPr>
              <a:spLocks noChangeShapeType="1"/>
            </p:cNvSpPr>
            <p:nvPr/>
          </p:nvSpPr>
          <p:spPr bwMode="auto">
            <a:xfrm>
              <a:off x="4659" y="1298"/>
              <a:ext cx="0" cy="21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72" name="Line 2064"/>
            <p:cNvSpPr>
              <a:spLocks noChangeShapeType="1"/>
            </p:cNvSpPr>
            <p:nvPr/>
          </p:nvSpPr>
          <p:spPr bwMode="auto">
            <a:xfrm flipH="1">
              <a:off x="3901" y="1206"/>
              <a:ext cx="519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73" name="Rectangle 2065"/>
            <p:cNvSpPr>
              <a:spLocks noChangeArrowheads="1"/>
            </p:cNvSpPr>
            <p:nvPr/>
          </p:nvSpPr>
          <p:spPr bwMode="auto">
            <a:xfrm>
              <a:off x="4420" y="100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Print</a:t>
              </a:r>
            </a:p>
          </p:txBody>
        </p:sp>
        <p:sp>
          <p:nvSpPr>
            <p:cNvPr id="275474" name="AutoShape 2066"/>
            <p:cNvSpPr>
              <a:spLocks noChangeArrowheads="1"/>
            </p:cNvSpPr>
            <p:nvPr/>
          </p:nvSpPr>
          <p:spPr bwMode="auto">
            <a:xfrm>
              <a:off x="4429" y="151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A&gt;21</a:t>
              </a:r>
            </a:p>
          </p:txBody>
        </p:sp>
        <p:sp>
          <p:nvSpPr>
            <p:cNvPr id="275475" name="Line 2067"/>
            <p:cNvSpPr>
              <a:spLocks noChangeShapeType="1"/>
            </p:cNvSpPr>
            <p:nvPr/>
          </p:nvSpPr>
          <p:spPr bwMode="auto">
            <a:xfrm>
              <a:off x="4659" y="2018"/>
              <a:ext cx="0" cy="19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76" name="Line 2068"/>
            <p:cNvSpPr>
              <a:spLocks noChangeShapeType="1"/>
            </p:cNvSpPr>
            <p:nvPr/>
          </p:nvSpPr>
          <p:spPr bwMode="auto">
            <a:xfrm flipH="1">
              <a:off x="3804" y="2206"/>
              <a:ext cx="855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77" name="Text Box 2069"/>
            <p:cNvSpPr txBox="1">
              <a:spLocks noChangeArrowheads="1"/>
            </p:cNvSpPr>
            <p:nvPr/>
          </p:nvSpPr>
          <p:spPr bwMode="auto">
            <a:xfrm>
              <a:off x="3962" y="954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  <p:sp>
          <p:nvSpPr>
            <p:cNvPr id="275478" name="Text Box 2070"/>
            <p:cNvSpPr txBox="1">
              <a:spLocks noChangeArrowheads="1"/>
            </p:cNvSpPr>
            <p:nvPr/>
          </p:nvSpPr>
          <p:spPr bwMode="auto">
            <a:xfrm>
              <a:off x="4312" y="1934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  <p:grpSp>
        <p:nvGrpSpPr>
          <p:cNvPr id="275479" name="Group 2071"/>
          <p:cNvGrpSpPr>
            <a:grpSpLocks/>
          </p:cNvGrpSpPr>
          <p:nvPr/>
        </p:nvGrpSpPr>
        <p:grpSpPr bwMode="auto">
          <a:xfrm>
            <a:off x="4757738" y="1498600"/>
            <a:ext cx="1663700" cy="2020888"/>
            <a:chOff x="2997" y="944"/>
            <a:chExt cx="1048" cy="1273"/>
          </a:xfrm>
        </p:grpSpPr>
        <p:sp>
          <p:nvSpPr>
            <p:cNvPr id="275480" name="Line 2072"/>
            <p:cNvSpPr>
              <a:spLocks noChangeShapeType="1"/>
            </p:cNvSpPr>
            <p:nvPr/>
          </p:nvSpPr>
          <p:spPr bwMode="auto">
            <a:xfrm>
              <a:off x="3807" y="1334"/>
              <a:ext cx="0" cy="29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81" name="Line 2073"/>
            <p:cNvSpPr>
              <a:spLocks noChangeShapeType="1"/>
            </p:cNvSpPr>
            <p:nvPr/>
          </p:nvSpPr>
          <p:spPr bwMode="auto">
            <a:xfrm>
              <a:off x="3804" y="1808"/>
              <a:ext cx="0" cy="409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82" name="Line 2074"/>
            <p:cNvSpPr>
              <a:spLocks noChangeShapeType="1"/>
            </p:cNvSpPr>
            <p:nvPr/>
          </p:nvSpPr>
          <p:spPr bwMode="auto">
            <a:xfrm flipH="1">
              <a:off x="3033" y="1184"/>
              <a:ext cx="528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83" name="AutoShape 2075"/>
            <p:cNvSpPr>
              <a:spLocks noChangeArrowheads="1"/>
            </p:cNvSpPr>
            <p:nvPr/>
          </p:nvSpPr>
          <p:spPr bwMode="auto">
            <a:xfrm>
              <a:off x="3561" y="944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B=0</a:t>
              </a:r>
            </a:p>
          </p:txBody>
        </p:sp>
        <p:sp>
          <p:nvSpPr>
            <p:cNvPr id="275484" name="Rectangle 2076"/>
            <p:cNvSpPr>
              <a:spLocks noChangeArrowheads="1"/>
            </p:cNvSpPr>
            <p:nvPr/>
          </p:nvSpPr>
          <p:spPr bwMode="auto">
            <a:xfrm>
              <a:off x="3539" y="163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Print</a:t>
              </a:r>
            </a:p>
          </p:txBody>
        </p:sp>
        <p:sp>
          <p:nvSpPr>
            <p:cNvPr id="275485" name="Line 2077"/>
            <p:cNvSpPr>
              <a:spLocks noChangeShapeType="1"/>
            </p:cNvSpPr>
            <p:nvPr/>
          </p:nvSpPr>
          <p:spPr bwMode="auto">
            <a:xfrm flipH="1">
              <a:off x="2997" y="2207"/>
              <a:ext cx="807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86" name="Text Box 2078"/>
            <p:cNvSpPr txBox="1">
              <a:spLocks noChangeArrowheads="1"/>
            </p:cNvSpPr>
            <p:nvPr/>
          </p:nvSpPr>
          <p:spPr bwMode="auto">
            <a:xfrm>
              <a:off x="3136" y="958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  <p:sp>
          <p:nvSpPr>
            <p:cNvPr id="275487" name="Text Box 2079"/>
            <p:cNvSpPr txBox="1">
              <a:spLocks noChangeArrowheads="1"/>
            </p:cNvSpPr>
            <p:nvPr/>
          </p:nvSpPr>
          <p:spPr bwMode="auto">
            <a:xfrm>
              <a:off x="3368" y="1383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</p:grpSp>
      <p:grpSp>
        <p:nvGrpSpPr>
          <p:cNvPr id="275488" name="Group 2080"/>
          <p:cNvGrpSpPr>
            <a:grpSpLocks/>
          </p:cNvGrpSpPr>
          <p:nvPr/>
        </p:nvGrpSpPr>
        <p:grpSpPr bwMode="auto">
          <a:xfrm>
            <a:off x="4232275" y="584200"/>
            <a:ext cx="919163" cy="3798888"/>
            <a:chOff x="2666" y="368"/>
            <a:chExt cx="579" cy="2393"/>
          </a:xfrm>
        </p:grpSpPr>
        <p:sp>
          <p:nvSpPr>
            <p:cNvPr id="275489" name="Line 2081"/>
            <p:cNvSpPr>
              <a:spLocks noChangeShapeType="1"/>
            </p:cNvSpPr>
            <p:nvPr/>
          </p:nvSpPr>
          <p:spPr bwMode="auto">
            <a:xfrm>
              <a:off x="2996" y="1424"/>
              <a:ext cx="0" cy="1013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90" name="Line 2082"/>
            <p:cNvSpPr>
              <a:spLocks noChangeShapeType="1"/>
            </p:cNvSpPr>
            <p:nvPr/>
          </p:nvSpPr>
          <p:spPr bwMode="auto">
            <a:xfrm>
              <a:off x="2993" y="644"/>
              <a:ext cx="0" cy="302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5491" name="Rectangle 2083"/>
            <p:cNvSpPr>
              <a:spLocks noChangeArrowheads="1"/>
            </p:cNvSpPr>
            <p:nvPr/>
          </p:nvSpPr>
          <p:spPr bwMode="auto">
            <a:xfrm>
              <a:off x="2745" y="36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Read</a:t>
              </a:r>
            </a:p>
          </p:txBody>
        </p:sp>
        <p:sp>
          <p:nvSpPr>
            <p:cNvPr id="275492" name="AutoShape 2084"/>
            <p:cNvSpPr>
              <a:spLocks noChangeArrowheads="1"/>
            </p:cNvSpPr>
            <p:nvPr/>
          </p:nvSpPr>
          <p:spPr bwMode="auto">
            <a:xfrm>
              <a:off x="2753" y="94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A&gt;0</a:t>
              </a:r>
            </a:p>
          </p:txBody>
        </p:sp>
        <p:sp>
          <p:nvSpPr>
            <p:cNvPr id="275493" name="Rectangle 2085"/>
            <p:cNvSpPr>
              <a:spLocks noChangeArrowheads="1"/>
            </p:cNvSpPr>
            <p:nvPr/>
          </p:nvSpPr>
          <p:spPr bwMode="auto">
            <a:xfrm>
              <a:off x="2745" y="243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</a:rPr>
                <a:t>End</a:t>
              </a:r>
            </a:p>
          </p:txBody>
        </p:sp>
        <p:sp>
          <p:nvSpPr>
            <p:cNvPr id="275494" name="Text Box 2086"/>
            <p:cNvSpPr txBox="1">
              <a:spLocks noChangeArrowheads="1"/>
            </p:cNvSpPr>
            <p:nvPr/>
          </p:nvSpPr>
          <p:spPr bwMode="auto">
            <a:xfrm>
              <a:off x="2666" y="1387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  <p:bldP spid="275460" grpId="0" autoUpdateAnimBg="0"/>
      <p:bldP spid="275461" grpId="0" autoUpdateAnimBg="0"/>
      <p:bldP spid="275462" grpId="0" autoUpdateAnimBg="0"/>
      <p:bldP spid="27546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12C5-90FD-4AF0-9C2A-0339E16BA815}" type="slidenum">
              <a:rPr lang="en-GB"/>
              <a:pPr/>
              <a:t>49</a:t>
            </a:fld>
            <a:endParaRPr lang="en-GB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9800" y="4735513"/>
            <a:ext cx="6115050" cy="2000250"/>
          </a:xfrm>
        </p:spPr>
        <p:txBody>
          <a:bodyPr/>
          <a:lstStyle/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Cyclomatic complexity: _____</a:t>
            </a:r>
          </a:p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Minimum tests to achieve: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Statement coverage: ______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Branch coverage: _____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284163" y="1400175"/>
            <a:ext cx="30448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Read A</a:t>
            </a:r>
          </a:p>
          <a:p>
            <a:r>
              <a:rPr lang="en-GB" sz="2400">
                <a:solidFill>
                  <a:srgbClr val="000000"/>
                </a:solidFill>
              </a:rPr>
              <a:t>Read B</a:t>
            </a:r>
          </a:p>
          <a:p>
            <a:r>
              <a:rPr lang="en-GB" sz="2400">
                <a:solidFill>
                  <a:srgbClr val="000000"/>
                </a:solidFill>
              </a:rPr>
              <a:t>IF A &lt; 0 THEN</a:t>
            </a:r>
          </a:p>
          <a:p>
            <a:r>
              <a:rPr lang="en-GB" sz="2400">
                <a:solidFill>
                  <a:srgbClr val="000000"/>
                </a:solidFill>
              </a:rPr>
              <a:t>     Print  “A negative”</a:t>
            </a:r>
          </a:p>
          <a:p>
            <a:r>
              <a:rPr lang="en-GB" sz="2400">
                <a:solidFill>
                  <a:srgbClr val="000000"/>
                </a:solidFill>
              </a:rPr>
              <a:t>ELSE</a:t>
            </a:r>
          </a:p>
          <a:p>
            <a:r>
              <a:rPr lang="en-GB" sz="2400">
                <a:solidFill>
                  <a:srgbClr val="000000"/>
                </a:solidFill>
              </a:rPr>
              <a:t>     Print  “A positive”</a:t>
            </a:r>
          </a:p>
          <a:p>
            <a:r>
              <a:rPr lang="en-GB" sz="2400">
                <a:solidFill>
                  <a:srgbClr val="000000"/>
                </a:solidFill>
              </a:rPr>
              <a:t>ENDIF</a:t>
            </a:r>
          </a:p>
          <a:p>
            <a:r>
              <a:rPr lang="en-GB" sz="2400">
                <a:solidFill>
                  <a:srgbClr val="000000"/>
                </a:solidFill>
              </a:rPr>
              <a:t>IF B &lt; 0 THEN</a:t>
            </a:r>
          </a:p>
          <a:p>
            <a:r>
              <a:rPr lang="en-GB" sz="2400">
                <a:solidFill>
                  <a:srgbClr val="000000"/>
                </a:solidFill>
              </a:rPr>
              <a:t>     Print  “B negative”</a:t>
            </a:r>
          </a:p>
          <a:p>
            <a:r>
              <a:rPr lang="en-GB" sz="2400">
                <a:solidFill>
                  <a:srgbClr val="000000"/>
                </a:solidFill>
              </a:rPr>
              <a:t>ELSE</a:t>
            </a:r>
          </a:p>
          <a:p>
            <a:r>
              <a:rPr lang="en-GB" sz="2400">
                <a:solidFill>
                  <a:srgbClr val="000000"/>
                </a:solidFill>
              </a:rPr>
              <a:t>     Print  “B positive”</a:t>
            </a:r>
          </a:p>
          <a:p>
            <a:r>
              <a:rPr lang="en-GB" sz="2400">
                <a:solidFill>
                  <a:srgbClr val="000000"/>
                </a:solidFill>
              </a:rPr>
              <a:t>ENDIF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hidden">
          <a:xfrm>
            <a:off x="8007350" y="46529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hidden">
          <a:xfrm>
            <a:off x="7778750" y="5622925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hidden">
          <a:xfrm>
            <a:off x="7267575" y="608171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4</a:t>
            </a:r>
          </a:p>
        </p:txBody>
      </p:sp>
      <p:grpSp>
        <p:nvGrpSpPr>
          <p:cNvPr id="276488" name="Group 8"/>
          <p:cNvGrpSpPr>
            <a:grpSpLocks/>
          </p:cNvGrpSpPr>
          <p:nvPr/>
        </p:nvGrpSpPr>
        <p:grpSpPr bwMode="auto">
          <a:xfrm>
            <a:off x="4729163" y="412750"/>
            <a:ext cx="1292225" cy="525463"/>
            <a:chOff x="2979" y="260"/>
            <a:chExt cx="814" cy="331"/>
          </a:xfrm>
        </p:grpSpPr>
        <p:sp>
          <p:nvSpPr>
            <p:cNvPr id="276489" name="Line 9"/>
            <p:cNvSpPr>
              <a:spLocks noChangeShapeType="1"/>
            </p:cNvSpPr>
            <p:nvPr/>
          </p:nvSpPr>
          <p:spPr bwMode="hidden">
            <a:xfrm>
              <a:off x="3359" y="416"/>
              <a:ext cx="434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6490" name="Rectangle 10"/>
            <p:cNvSpPr>
              <a:spLocks noChangeArrowheads="1"/>
            </p:cNvSpPr>
            <p:nvPr/>
          </p:nvSpPr>
          <p:spPr bwMode="hidden">
            <a:xfrm>
              <a:off x="2979" y="26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Read</a:t>
              </a:r>
            </a:p>
          </p:txBody>
        </p:sp>
      </p:grpSp>
      <p:sp>
        <p:nvSpPr>
          <p:cNvPr id="276491" name="Rectangle 11"/>
          <p:cNvSpPr>
            <a:spLocks noChangeArrowheads="1"/>
          </p:cNvSpPr>
          <p:nvPr/>
        </p:nvSpPr>
        <p:spPr bwMode="hidden">
          <a:xfrm>
            <a:off x="6026150" y="4230688"/>
            <a:ext cx="793750" cy="5254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</a:rPr>
              <a:t>End</a:t>
            </a: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5861050" y="2884488"/>
            <a:ext cx="979488" cy="1392237"/>
            <a:chOff x="3692" y="1817"/>
            <a:chExt cx="617" cy="877"/>
          </a:xfrm>
        </p:grpSpPr>
        <p:sp>
          <p:nvSpPr>
            <p:cNvPr id="276493" name="Line 13"/>
            <p:cNvSpPr>
              <a:spLocks noChangeShapeType="1"/>
            </p:cNvSpPr>
            <p:nvPr/>
          </p:nvSpPr>
          <p:spPr bwMode="hidden">
            <a:xfrm>
              <a:off x="4035" y="2316"/>
              <a:ext cx="0" cy="37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grpSp>
          <p:nvGrpSpPr>
            <p:cNvPr id="276494" name="Group 14"/>
            <p:cNvGrpSpPr>
              <a:grpSpLocks/>
            </p:cNvGrpSpPr>
            <p:nvPr/>
          </p:nvGrpSpPr>
          <p:grpSpPr bwMode="auto">
            <a:xfrm>
              <a:off x="3692" y="1817"/>
              <a:ext cx="617" cy="604"/>
              <a:chOff x="3692" y="1817"/>
              <a:chExt cx="617" cy="604"/>
            </a:xfrm>
          </p:grpSpPr>
          <p:sp>
            <p:nvSpPr>
              <p:cNvPr id="276495" name="Line 15"/>
              <p:cNvSpPr>
                <a:spLocks noChangeShapeType="1"/>
              </p:cNvSpPr>
              <p:nvPr/>
            </p:nvSpPr>
            <p:spPr bwMode="hidden">
              <a:xfrm flipH="1">
                <a:off x="4035" y="1817"/>
                <a:ext cx="0" cy="265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76496" name="Rectangle 16"/>
              <p:cNvSpPr>
                <a:spLocks noChangeArrowheads="1"/>
              </p:cNvSpPr>
              <p:nvPr/>
            </p:nvSpPr>
            <p:spPr bwMode="hidden">
              <a:xfrm>
                <a:off x="3809" y="2090"/>
                <a:ext cx="500" cy="331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Print</a:t>
                </a:r>
              </a:p>
            </p:txBody>
          </p:sp>
          <p:sp>
            <p:nvSpPr>
              <p:cNvPr id="276497" name="Text Box 17"/>
              <p:cNvSpPr txBox="1">
                <a:spLocks noChangeArrowheads="1"/>
              </p:cNvSpPr>
              <p:nvPr/>
            </p:nvSpPr>
            <p:spPr bwMode="hidden">
              <a:xfrm>
                <a:off x="3692" y="1818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/>
                  <a:t>No</a:t>
                </a:r>
              </a:p>
            </p:txBody>
          </p:sp>
        </p:grpSp>
      </p:grpSp>
      <p:grpSp>
        <p:nvGrpSpPr>
          <p:cNvPr id="276498" name="Group 18"/>
          <p:cNvGrpSpPr>
            <a:grpSpLocks/>
          </p:cNvGrpSpPr>
          <p:nvPr/>
        </p:nvGrpSpPr>
        <p:grpSpPr bwMode="auto">
          <a:xfrm>
            <a:off x="6018213" y="2244725"/>
            <a:ext cx="2087562" cy="1762125"/>
            <a:chOff x="3791" y="1414"/>
            <a:chExt cx="1315" cy="1110"/>
          </a:xfrm>
        </p:grpSpPr>
        <p:grpSp>
          <p:nvGrpSpPr>
            <p:cNvPr id="276499" name="Group 19"/>
            <p:cNvGrpSpPr>
              <a:grpSpLocks/>
            </p:cNvGrpSpPr>
            <p:nvPr/>
          </p:nvGrpSpPr>
          <p:grpSpPr bwMode="auto">
            <a:xfrm>
              <a:off x="4047" y="1414"/>
              <a:ext cx="1059" cy="1110"/>
              <a:chOff x="4047" y="1414"/>
              <a:chExt cx="1059" cy="1110"/>
            </a:xfrm>
          </p:grpSpPr>
          <p:sp>
            <p:nvSpPr>
              <p:cNvPr id="276500" name="Line 20"/>
              <p:cNvSpPr>
                <a:spLocks noChangeShapeType="1"/>
              </p:cNvSpPr>
              <p:nvPr/>
            </p:nvSpPr>
            <p:spPr bwMode="hidden">
              <a:xfrm flipH="1">
                <a:off x="4845" y="1802"/>
                <a:ext cx="0" cy="716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76501" name="Line 21"/>
              <p:cNvSpPr>
                <a:spLocks noChangeShapeType="1"/>
              </p:cNvSpPr>
              <p:nvPr/>
            </p:nvSpPr>
            <p:spPr bwMode="hidden">
              <a:xfrm>
                <a:off x="4071" y="1652"/>
                <a:ext cx="535" cy="0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76502" name="Rectangle 22"/>
              <p:cNvSpPr>
                <a:spLocks noChangeArrowheads="1"/>
              </p:cNvSpPr>
              <p:nvPr/>
            </p:nvSpPr>
            <p:spPr bwMode="hidden">
              <a:xfrm>
                <a:off x="4606" y="1500"/>
                <a:ext cx="500" cy="331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Print</a:t>
                </a:r>
              </a:p>
            </p:txBody>
          </p:sp>
          <p:sp>
            <p:nvSpPr>
              <p:cNvPr id="276503" name="Line 23"/>
              <p:cNvSpPr>
                <a:spLocks noChangeShapeType="1"/>
              </p:cNvSpPr>
              <p:nvPr/>
            </p:nvSpPr>
            <p:spPr bwMode="hidden">
              <a:xfrm flipH="1">
                <a:off x="4047" y="2524"/>
                <a:ext cx="806" cy="0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76504" name="Text Box 24"/>
              <p:cNvSpPr txBox="1">
                <a:spLocks noChangeArrowheads="1"/>
              </p:cNvSpPr>
              <p:nvPr/>
            </p:nvSpPr>
            <p:spPr bwMode="hidden">
              <a:xfrm>
                <a:off x="4136" y="1414"/>
                <a:ext cx="4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/>
                  <a:t>Yes</a:t>
                </a:r>
              </a:p>
            </p:txBody>
          </p:sp>
        </p:grpSp>
        <p:sp>
          <p:nvSpPr>
            <p:cNvPr id="276505" name="AutoShape 25"/>
            <p:cNvSpPr>
              <a:spLocks noChangeArrowheads="1"/>
            </p:cNvSpPr>
            <p:nvPr/>
          </p:nvSpPr>
          <p:spPr bwMode="hidden">
            <a:xfrm>
              <a:off x="3791" y="1414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B&lt;0</a:t>
              </a:r>
            </a:p>
          </p:txBody>
        </p:sp>
      </p:grpSp>
      <p:grpSp>
        <p:nvGrpSpPr>
          <p:cNvPr id="276506" name="Group 26"/>
          <p:cNvGrpSpPr>
            <a:grpSpLocks/>
          </p:cNvGrpSpPr>
          <p:nvPr/>
        </p:nvGrpSpPr>
        <p:grpSpPr bwMode="auto">
          <a:xfrm>
            <a:off x="5895975" y="903288"/>
            <a:ext cx="944563" cy="1392237"/>
            <a:chOff x="3714" y="569"/>
            <a:chExt cx="595" cy="877"/>
          </a:xfrm>
        </p:grpSpPr>
        <p:sp>
          <p:nvSpPr>
            <p:cNvPr id="276507" name="Line 27"/>
            <p:cNvSpPr>
              <a:spLocks noChangeShapeType="1"/>
            </p:cNvSpPr>
            <p:nvPr/>
          </p:nvSpPr>
          <p:spPr bwMode="hidden">
            <a:xfrm>
              <a:off x="4035" y="1068"/>
              <a:ext cx="0" cy="37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6508" name="Line 28"/>
            <p:cNvSpPr>
              <a:spLocks noChangeShapeType="1"/>
            </p:cNvSpPr>
            <p:nvPr/>
          </p:nvSpPr>
          <p:spPr bwMode="hidden">
            <a:xfrm flipH="1">
              <a:off x="4035" y="569"/>
              <a:ext cx="0" cy="273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6509" name="Rectangle 29"/>
            <p:cNvSpPr>
              <a:spLocks noChangeArrowheads="1"/>
            </p:cNvSpPr>
            <p:nvPr/>
          </p:nvSpPr>
          <p:spPr bwMode="hidden">
            <a:xfrm>
              <a:off x="3809" y="84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Print</a:t>
              </a:r>
            </a:p>
          </p:txBody>
        </p:sp>
        <p:sp>
          <p:nvSpPr>
            <p:cNvPr id="276510" name="Text Box 30"/>
            <p:cNvSpPr txBox="1">
              <a:spLocks noChangeArrowheads="1"/>
            </p:cNvSpPr>
            <p:nvPr/>
          </p:nvSpPr>
          <p:spPr bwMode="hidden">
            <a:xfrm>
              <a:off x="3714" y="569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  <p:grpSp>
        <p:nvGrpSpPr>
          <p:cNvPr id="276511" name="Group 31"/>
          <p:cNvGrpSpPr>
            <a:grpSpLocks/>
          </p:cNvGrpSpPr>
          <p:nvPr/>
        </p:nvGrpSpPr>
        <p:grpSpPr bwMode="auto">
          <a:xfrm>
            <a:off x="6018213" y="261938"/>
            <a:ext cx="2087562" cy="1763712"/>
            <a:chOff x="3791" y="165"/>
            <a:chExt cx="1315" cy="1111"/>
          </a:xfrm>
        </p:grpSpPr>
        <p:grpSp>
          <p:nvGrpSpPr>
            <p:cNvPr id="276512" name="Group 32"/>
            <p:cNvGrpSpPr>
              <a:grpSpLocks/>
            </p:cNvGrpSpPr>
            <p:nvPr/>
          </p:nvGrpSpPr>
          <p:grpSpPr bwMode="auto">
            <a:xfrm>
              <a:off x="4035" y="165"/>
              <a:ext cx="1071" cy="1111"/>
              <a:chOff x="4035" y="165"/>
              <a:chExt cx="1071" cy="1111"/>
            </a:xfrm>
          </p:grpSpPr>
          <p:sp>
            <p:nvSpPr>
              <p:cNvPr id="276513" name="Line 33"/>
              <p:cNvSpPr>
                <a:spLocks noChangeShapeType="1"/>
              </p:cNvSpPr>
              <p:nvPr/>
            </p:nvSpPr>
            <p:spPr bwMode="hidden">
              <a:xfrm flipH="1">
                <a:off x="4845" y="554"/>
                <a:ext cx="0" cy="716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76514" name="Line 34"/>
              <p:cNvSpPr>
                <a:spLocks noChangeShapeType="1"/>
              </p:cNvSpPr>
              <p:nvPr/>
            </p:nvSpPr>
            <p:spPr bwMode="hidden">
              <a:xfrm>
                <a:off x="4209" y="404"/>
                <a:ext cx="397" cy="0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76515" name="Rectangle 35"/>
              <p:cNvSpPr>
                <a:spLocks noChangeArrowheads="1"/>
              </p:cNvSpPr>
              <p:nvPr/>
            </p:nvSpPr>
            <p:spPr bwMode="hidden">
              <a:xfrm>
                <a:off x="4606" y="252"/>
                <a:ext cx="500" cy="331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Print</a:t>
                </a:r>
              </a:p>
            </p:txBody>
          </p:sp>
          <p:sp>
            <p:nvSpPr>
              <p:cNvPr id="276516" name="Line 36"/>
              <p:cNvSpPr>
                <a:spLocks noChangeShapeType="1"/>
              </p:cNvSpPr>
              <p:nvPr/>
            </p:nvSpPr>
            <p:spPr bwMode="hidden">
              <a:xfrm flipH="1">
                <a:off x="4035" y="1276"/>
                <a:ext cx="806" cy="0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76517" name="Text Box 37"/>
              <p:cNvSpPr txBox="1">
                <a:spLocks noChangeArrowheads="1"/>
              </p:cNvSpPr>
              <p:nvPr/>
            </p:nvSpPr>
            <p:spPr bwMode="hidden">
              <a:xfrm>
                <a:off x="4158" y="165"/>
                <a:ext cx="4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/>
                  <a:t>Yes</a:t>
                </a:r>
              </a:p>
            </p:txBody>
          </p:sp>
        </p:grpSp>
        <p:sp>
          <p:nvSpPr>
            <p:cNvPr id="276518" name="AutoShape 38"/>
            <p:cNvSpPr>
              <a:spLocks noChangeArrowheads="1"/>
            </p:cNvSpPr>
            <p:nvPr/>
          </p:nvSpPr>
          <p:spPr bwMode="hidden">
            <a:xfrm>
              <a:off x="3791" y="16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A&lt;0</a:t>
              </a:r>
            </a:p>
          </p:txBody>
        </p:sp>
      </p:grpSp>
      <p:sp>
        <p:nvSpPr>
          <p:cNvPr id="276519" name="Text Box 39"/>
          <p:cNvSpPr txBox="1">
            <a:spLocks noChangeArrowheads="1"/>
          </p:cNvSpPr>
          <p:nvPr/>
        </p:nvSpPr>
        <p:spPr bwMode="hidden">
          <a:xfrm>
            <a:off x="3254375" y="1336675"/>
            <a:ext cx="2090738" cy="9715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CC66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0000"/>
                </a:solidFill>
              </a:rPr>
              <a:t>Note: there</a:t>
            </a:r>
            <a:br>
              <a:rPr lang="en-GB" b="1">
                <a:solidFill>
                  <a:srgbClr val="000000"/>
                </a:solidFill>
              </a:rPr>
            </a:br>
            <a:r>
              <a:rPr lang="en-GB" b="1">
                <a:solidFill>
                  <a:srgbClr val="000000"/>
                </a:solidFill>
              </a:rPr>
              <a:t>are 4 paths</a:t>
            </a: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p" autoUpdateAnimBg="0"/>
      <p:bldP spid="276483" grpId="0" autoUpdateAnimBg="0"/>
      <p:bldP spid="276484" grpId="0" autoUpdateAnimBg="0"/>
      <p:bldP spid="276485" grpId="0" autoUpdateAnimBg="0"/>
      <p:bldP spid="276486" grpId="0" autoUpdateAnimBg="0"/>
      <p:bldP spid="276491" grpId="0" animBg="1" autoUpdateAnimBg="0"/>
      <p:bldP spid="27651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5BC-E66D-472B-9835-6C428E3FEE26}" type="slidenum">
              <a:rPr lang="en-GB"/>
              <a:pPr/>
              <a:t>5</a:t>
            </a:fld>
            <a:endParaRPr lang="en-GB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20100" cy="4267200"/>
          </a:xfrm>
        </p:spPr>
        <p:txBody>
          <a:bodyPr/>
          <a:lstStyle/>
          <a:p>
            <a:r>
              <a:rPr lang="en-GB"/>
              <a:t>Objective assessment of thoroughness of testing (with respect to use of each technique)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useful for comparison of one test effort to another</a:t>
            </a:r>
          </a:p>
          <a:p>
            <a:r>
              <a:rPr lang="en-GB"/>
              <a:t>E.g.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295400" y="4038600"/>
            <a:ext cx="30353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Project A</a:t>
            </a:r>
          </a:p>
          <a:p>
            <a:r>
              <a:rPr lang="en-GB">
                <a:solidFill>
                  <a:srgbClr val="00CC66"/>
                </a:solidFill>
              </a:rPr>
              <a:t>60% Equivalence </a:t>
            </a:r>
            <a:br>
              <a:rPr lang="en-GB">
                <a:solidFill>
                  <a:srgbClr val="00CC66"/>
                </a:solidFill>
              </a:rPr>
            </a:br>
            <a:r>
              <a:rPr lang="en-GB">
                <a:solidFill>
                  <a:srgbClr val="00CC66"/>
                </a:solidFill>
              </a:rPr>
              <a:t>	partitions</a:t>
            </a:r>
          </a:p>
          <a:p>
            <a:r>
              <a:rPr lang="en-GB">
                <a:solidFill>
                  <a:srgbClr val="00CC66"/>
                </a:solidFill>
              </a:rPr>
              <a:t>50% Boundaries</a:t>
            </a:r>
          </a:p>
          <a:p>
            <a:r>
              <a:rPr lang="en-GB">
                <a:solidFill>
                  <a:srgbClr val="00CC66"/>
                </a:solidFill>
              </a:rPr>
              <a:t>75% Branches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5181600" y="3962400"/>
            <a:ext cx="30353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Project B</a:t>
            </a:r>
          </a:p>
          <a:p>
            <a:r>
              <a:rPr lang="en-GB">
                <a:solidFill>
                  <a:srgbClr val="00CC66"/>
                </a:solidFill>
              </a:rPr>
              <a:t>40% Equivalence </a:t>
            </a:r>
            <a:br>
              <a:rPr lang="en-GB">
                <a:solidFill>
                  <a:srgbClr val="00CC66"/>
                </a:solidFill>
              </a:rPr>
            </a:br>
            <a:r>
              <a:rPr lang="en-GB">
                <a:solidFill>
                  <a:srgbClr val="00CC66"/>
                </a:solidFill>
              </a:rPr>
              <a:t>	partitions</a:t>
            </a:r>
          </a:p>
          <a:p>
            <a:r>
              <a:rPr lang="en-GB">
                <a:solidFill>
                  <a:srgbClr val="00CC66"/>
                </a:solidFill>
              </a:rPr>
              <a:t>45% Boundaries</a:t>
            </a:r>
          </a:p>
          <a:p>
            <a:r>
              <a:rPr lang="en-GB">
                <a:solidFill>
                  <a:srgbClr val="00CC66"/>
                </a:solidFill>
              </a:rPr>
              <a:t>60%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8753-5DC1-4679-8523-0C0F5ED27F8C}" type="slidenum">
              <a:rPr lang="en-GB"/>
              <a:pPr/>
              <a:t>50</a:t>
            </a:fld>
            <a:endParaRPr lang="en-GB"/>
          </a:p>
        </p:txBody>
      </p:sp>
      <p:grpSp>
        <p:nvGrpSpPr>
          <p:cNvPr id="277506" name="Group 2"/>
          <p:cNvGrpSpPr>
            <a:grpSpLocks/>
          </p:cNvGrpSpPr>
          <p:nvPr/>
        </p:nvGrpSpPr>
        <p:grpSpPr bwMode="auto">
          <a:xfrm>
            <a:off x="5913438" y="2355850"/>
            <a:ext cx="906462" cy="1325563"/>
            <a:chOff x="3725" y="1484"/>
            <a:chExt cx="571" cy="835"/>
          </a:xfrm>
        </p:grpSpPr>
        <p:sp>
          <p:nvSpPr>
            <p:cNvPr id="277507" name="Line 3"/>
            <p:cNvSpPr>
              <a:spLocks noChangeShapeType="1"/>
            </p:cNvSpPr>
            <p:nvPr/>
          </p:nvSpPr>
          <p:spPr bwMode="hidden">
            <a:xfrm>
              <a:off x="4034" y="1517"/>
              <a:ext cx="0" cy="467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7508" name="Rectangle 4"/>
            <p:cNvSpPr>
              <a:spLocks noChangeArrowheads="1"/>
            </p:cNvSpPr>
            <p:nvPr/>
          </p:nvSpPr>
          <p:spPr bwMode="hidden">
            <a:xfrm>
              <a:off x="3796" y="198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</a:rPr>
                <a:t>End</a:t>
              </a:r>
            </a:p>
          </p:txBody>
        </p:sp>
        <p:sp>
          <p:nvSpPr>
            <p:cNvPr id="277509" name="Text Box 5"/>
            <p:cNvSpPr txBox="1">
              <a:spLocks noChangeArrowheads="1"/>
            </p:cNvSpPr>
            <p:nvPr/>
          </p:nvSpPr>
          <p:spPr bwMode="hidden">
            <a:xfrm>
              <a:off x="3725" y="1484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24250" y="4514850"/>
            <a:ext cx="6115050" cy="2000250"/>
          </a:xfrm>
        </p:spPr>
        <p:txBody>
          <a:bodyPr/>
          <a:lstStyle/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Cyclomatic complexity: _____</a:t>
            </a:r>
          </a:p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Minimum tests to achieve: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Statement coverage: ______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Branch coverage: _____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284163" y="1400175"/>
            <a:ext cx="30448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Read A</a:t>
            </a:r>
          </a:p>
          <a:p>
            <a:r>
              <a:rPr lang="en-GB" sz="2400">
                <a:solidFill>
                  <a:srgbClr val="000000"/>
                </a:solidFill>
              </a:rPr>
              <a:t>Read B</a:t>
            </a:r>
          </a:p>
          <a:p>
            <a:r>
              <a:rPr lang="en-GB" sz="2400">
                <a:solidFill>
                  <a:srgbClr val="000000"/>
                </a:solidFill>
              </a:rPr>
              <a:t>IF A &lt; 0 THEN</a:t>
            </a:r>
          </a:p>
          <a:p>
            <a:r>
              <a:rPr lang="en-GB" sz="2400">
                <a:solidFill>
                  <a:srgbClr val="000000"/>
                </a:solidFill>
              </a:rPr>
              <a:t>     Print  “A negative”</a:t>
            </a:r>
          </a:p>
          <a:p>
            <a:r>
              <a:rPr lang="en-GB" sz="2400">
                <a:solidFill>
                  <a:srgbClr val="000000"/>
                </a:solidFill>
              </a:rPr>
              <a:t>ENDIF</a:t>
            </a:r>
          </a:p>
          <a:p>
            <a:r>
              <a:rPr lang="en-GB" sz="2400">
                <a:solidFill>
                  <a:srgbClr val="000000"/>
                </a:solidFill>
              </a:rPr>
              <a:t>IF B &lt; 0 THEN</a:t>
            </a:r>
          </a:p>
          <a:p>
            <a:r>
              <a:rPr lang="en-GB" sz="2400">
                <a:solidFill>
                  <a:srgbClr val="000000"/>
                </a:solidFill>
              </a:rPr>
              <a:t>     Print  “B negative”</a:t>
            </a:r>
          </a:p>
          <a:p>
            <a:r>
              <a:rPr lang="en-GB" sz="2400">
                <a:solidFill>
                  <a:srgbClr val="000000"/>
                </a:solidFill>
              </a:rPr>
              <a:t>ENDIF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hidden">
          <a:xfrm>
            <a:off x="8051800" y="44323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hidden">
          <a:xfrm>
            <a:off x="7823200" y="54022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hidden">
          <a:xfrm>
            <a:off x="7312025" y="58610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751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5</a:t>
            </a:r>
          </a:p>
        </p:txBody>
      </p:sp>
      <p:grpSp>
        <p:nvGrpSpPr>
          <p:cNvPr id="277516" name="Group 12"/>
          <p:cNvGrpSpPr>
            <a:grpSpLocks/>
          </p:cNvGrpSpPr>
          <p:nvPr/>
        </p:nvGrpSpPr>
        <p:grpSpPr bwMode="auto">
          <a:xfrm>
            <a:off x="4746625" y="412750"/>
            <a:ext cx="1312863" cy="525463"/>
            <a:chOff x="2990" y="260"/>
            <a:chExt cx="827" cy="331"/>
          </a:xfrm>
        </p:grpSpPr>
        <p:sp>
          <p:nvSpPr>
            <p:cNvPr id="277517" name="Line 13"/>
            <p:cNvSpPr>
              <a:spLocks noChangeShapeType="1"/>
            </p:cNvSpPr>
            <p:nvPr/>
          </p:nvSpPr>
          <p:spPr bwMode="hidden">
            <a:xfrm>
              <a:off x="3370" y="416"/>
              <a:ext cx="447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hidden">
            <a:xfrm>
              <a:off x="2990" y="26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Read</a:t>
              </a:r>
            </a:p>
          </p:txBody>
        </p:sp>
      </p:grpSp>
      <p:grpSp>
        <p:nvGrpSpPr>
          <p:cNvPr id="277519" name="Group 15"/>
          <p:cNvGrpSpPr>
            <a:grpSpLocks/>
          </p:cNvGrpSpPr>
          <p:nvPr/>
        </p:nvGrpSpPr>
        <p:grpSpPr bwMode="auto">
          <a:xfrm>
            <a:off x="6035675" y="255588"/>
            <a:ext cx="2087563" cy="1127125"/>
            <a:chOff x="3802" y="161"/>
            <a:chExt cx="1315" cy="710"/>
          </a:xfrm>
        </p:grpSpPr>
        <p:sp>
          <p:nvSpPr>
            <p:cNvPr id="277520" name="Line 16"/>
            <p:cNvSpPr>
              <a:spLocks noChangeShapeType="1"/>
            </p:cNvSpPr>
            <p:nvPr/>
          </p:nvSpPr>
          <p:spPr bwMode="hidden">
            <a:xfrm flipH="1">
              <a:off x="4870" y="601"/>
              <a:ext cx="0" cy="27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7521" name="Line 17"/>
            <p:cNvSpPr>
              <a:spLocks noChangeShapeType="1"/>
            </p:cNvSpPr>
            <p:nvPr/>
          </p:nvSpPr>
          <p:spPr bwMode="hidden">
            <a:xfrm flipH="1">
              <a:off x="4038" y="866"/>
              <a:ext cx="83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7522" name="Line 18"/>
            <p:cNvSpPr>
              <a:spLocks noChangeShapeType="1"/>
            </p:cNvSpPr>
            <p:nvPr/>
          </p:nvSpPr>
          <p:spPr bwMode="hidden">
            <a:xfrm>
              <a:off x="4082" y="404"/>
              <a:ext cx="535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7523" name="AutoShape 19"/>
            <p:cNvSpPr>
              <a:spLocks noChangeArrowheads="1"/>
            </p:cNvSpPr>
            <p:nvPr/>
          </p:nvSpPr>
          <p:spPr bwMode="hidden">
            <a:xfrm>
              <a:off x="3802" y="16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A&lt;0</a:t>
              </a:r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hidden">
            <a:xfrm>
              <a:off x="4617" y="2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Print</a:t>
              </a:r>
            </a:p>
          </p:txBody>
        </p:sp>
        <p:sp>
          <p:nvSpPr>
            <p:cNvPr id="277525" name="Text Box 21"/>
            <p:cNvSpPr txBox="1">
              <a:spLocks noChangeArrowheads="1"/>
            </p:cNvSpPr>
            <p:nvPr/>
          </p:nvSpPr>
          <p:spPr bwMode="hidden">
            <a:xfrm>
              <a:off x="4186" y="161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</p:grpSp>
      <p:grpSp>
        <p:nvGrpSpPr>
          <p:cNvPr id="277526" name="Group 22"/>
          <p:cNvGrpSpPr>
            <a:grpSpLocks/>
          </p:cNvGrpSpPr>
          <p:nvPr/>
        </p:nvGrpSpPr>
        <p:grpSpPr bwMode="auto">
          <a:xfrm>
            <a:off x="5940425" y="896938"/>
            <a:ext cx="523875" cy="871537"/>
            <a:chOff x="3742" y="565"/>
            <a:chExt cx="330" cy="549"/>
          </a:xfrm>
        </p:grpSpPr>
        <p:sp>
          <p:nvSpPr>
            <p:cNvPr id="277527" name="Line 23"/>
            <p:cNvSpPr>
              <a:spLocks noChangeShapeType="1"/>
            </p:cNvSpPr>
            <p:nvPr/>
          </p:nvSpPr>
          <p:spPr bwMode="hidden">
            <a:xfrm>
              <a:off x="4048" y="647"/>
              <a:ext cx="0" cy="467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hidden">
            <a:xfrm>
              <a:off x="3742" y="565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  <p:grpSp>
        <p:nvGrpSpPr>
          <p:cNvPr id="277529" name="Group 25"/>
          <p:cNvGrpSpPr>
            <a:grpSpLocks/>
          </p:cNvGrpSpPr>
          <p:nvPr/>
        </p:nvGrpSpPr>
        <p:grpSpPr bwMode="auto">
          <a:xfrm>
            <a:off x="6035675" y="1714500"/>
            <a:ext cx="2087563" cy="1049338"/>
            <a:chOff x="3802" y="1080"/>
            <a:chExt cx="1315" cy="661"/>
          </a:xfrm>
        </p:grpSpPr>
        <p:sp>
          <p:nvSpPr>
            <p:cNvPr id="277530" name="Line 26"/>
            <p:cNvSpPr>
              <a:spLocks noChangeShapeType="1"/>
            </p:cNvSpPr>
            <p:nvPr/>
          </p:nvSpPr>
          <p:spPr bwMode="hidden">
            <a:xfrm flipH="1">
              <a:off x="4856" y="1471"/>
              <a:ext cx="0" cy="27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7531" name="Line 27"/>
            <p:cNvSpPr>
              <a:spLocks noChangeShapeType="1"/>
            </p:cNvSpPr>
            <p:nvPr/>
          </p:nvSpPr>
          <p:spPr bwMode="hidden">
            <a:xfrm>
              <a:off x="4082" y="1321"/>
              <a:ext cx="548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7532" name="AutoShape 28"/>
            <p:cNvSpPr>
              <a:spLocks noChangeArrowheads="1"/>
            </p:cNvSpPr>
            <p:nvPr/>
          </p:nvSpPr>
          <p:spPr bwMode="hidden">
            <a:xfrm>
              <a:off x="3802" y="1083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B&lt;0</a:t>
              </a:r>
            </a:p>
          </p:txBody>
        </p:sp>
        <p:sp>
          <p:nvSpPr>
            <p:cNvPr id="277533" name="Rectangle 29"/>
            <p:cNvSpPr>
              <a:spLocks noChangeArrowheads="1"/>
            </p:cNvSpPr>
            <p:nvPr/>
          </p:nvSpPr>
          <p:spPr bwMode="hidden">
            <a:xfrm>
              <a:off x="4617" y="1169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Print</a:t>
              </a:r>
            </a:p>
          </p:txBody>
        </p:sp>
        <p:sp>
          <p:nvSpPr>
            <p:cNvPr id="277534" name="Line 30"/>
            <p:cNvSpPr>
              <a:spLocks noChangeShapeType="1"/>
            </p:cNvSpPr>
            <p:nvPr/>
          </p:nvSpPr>
          <p:spPr bwMode="hidden">
            <a:xfrm flipH="1">
              <a:off x="4024" y="1736"/>
              <a:ext cx="83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7535" name="Text Box 31"/>
            <p:cNvSpPr txBox="1">
              <a:spLocks noChangeArrowheads="1"/>
            </p:cNvSpPr>
            <p:nvPr/>
          </p:nvSpPr>
          <p:spPr bwMode="hidden">
            <a:xfrm>
              <a:off x="4169" y="1080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0" grpId="0" build="p" autoUpdateAnimBg="0"/>
      <p:bldP spid="277511" grpId="0" autoUpdateAnimBg="0"/>
      <p:bldP spid="277512" grpId="0" autoUpdateAnimBg="0"/>
      <p:bldP spid="277513" grpId="0" autoUpdateAnimBg="0"/>
      <p:bldP spid="27751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F5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88AB-51A4-4BC6-BD00-28EFE30F38B8}" type="slidenum">
              <a:rPr lang="en-GB"/>
              <a:pPr/>
              <a:t>51</a:t>
            </a:fld>
            <a:endParaRPr lang="en-GB"/>
          </a:p>
        </p:txBody>
      </p:sp>
      <p:sp>
        <p:nvSpPr>
          <p:cNvPr id="278530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3524250" y="4514850"/>
            <a:ext cx="6115050" cy="2000250"/>
          </a:xfrm>
        </p:spPr>
        <p:txBody>
          <a:bodyPr/>
          <a:lstStyle/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Cyclomatic complexity: _____</a:t>
            </a:r>
          </a:p>
          <a:p>
            <a:pPr lvl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Minimum tests to achieve: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Statement coverage: ______</a:t>
            </a:r>
          </a:p>
          <a:p>
            <a:pPr lvl="2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Branch coverage: _____</a:t>
            </a:r>
          </a:p>
        </p:txBody>
      </p:sp>
      <p:sp>
        <p:nvSpPr>
          <p:cNvPr id="278531" name="Text Box 2051"/>
          <p:cNvSpPr txBox="1">
            <a:spLocks noChangeArrowheads="1"/>
          </p:cNvSpPr>
          <p:nvPr/>
        </p:nvSpPr>
        <p:spPr bwMode="auto">
          <a:xfrm>
            <a:off x="284163" y="1400175"/>
            <a:ext cx="30448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0000"/>
                </a:solidFill>
              </a:rPr>
              <a:t>Read A</a:t>
            </a:r>
          </a:p>
          <a:p>
            <a:r>
              <a:rPr lang="en-GB" sz="2400">
                <a:solidFill>
                  <a:srgbClr val="000000"/>
                </a:solidFill>
              </a:rPr>
              <a:t>IF A &lt; 0 THEN</a:t>
            </a:r>
          </a:p>
          <a:p>
            <a:r>
              <a:rPr lang="en-GB" sz="2400">
                <a:solidFill>
                  <a:srgbClr val="000000"/>
                </a:solidFill>
              </a:rPr>
              <a:t>     Print  “A negative”</a:t>
            </a:r>
          </a:p>
          <a:p>
            <a:r>
              <a:rPr lang="en-GB" sz="2400">
                <a:solidFill>
                  <a:srgbClr val="000000"/>
                </a:solidFill>
              </a:rPr>
              <a:t>ENDIF</a:t>
            </a:r>
          </a:p>
          <a:p>
            <a:r>
              <a:rPr lang="en-GB" sz="2400">
                <a:solidFill>
                  <a:srgbClr val="000000"/>
                </a:solidFill>
              </a:rPr>
              <a:t>IF A &gt; 0 THEN</a:t>
            </a:r>
          </a:p>
          <a:p>
            <a:r>
              <a:rPr lang="en-GB" sz="2400">
                <a:solidFill>
                  <a:srgbClr val="000000"/>
                </a:solidFill>
              </a:rPr>
              <a:t>     Print  “A positive”</a:t>
            </a:r>
          </a:p>
          <a:p>
            <a:r>
              <a:rPr lang="en-GB" sz="2400">
                <a:solidFill>
                  <a:srgbClr val="000000"/>
                </a:solidFill>
              </a:rPr>
              <a:t>ENDIF</a:t>
            </a:r>
          </a:p>
        </p:txBody>
      </p:sp>
      <p:sp>
        <p:nvSpPr>
          <p:cNvPr id="278532" name="Text Box 2052"/>
          <p:cNvSpPr txBox="1">
            <a:spLocks noChangeArrowheads="1"/>
          </p:cNvSpPr>
          <p:nvPr/>
        </p:nvSpPr>
        <p:spPr bwMode="hidden">
          <a:xfrm>
            <a:off x="8051800" y="44323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8533" name="Text Box 2053"/>
          <p:cNvSpPr txBox="1">
            <a:spLocks noChangeArrowheads="1"/>
          </p:cNvSpPr>
          <p:nvPr/>
        </p:nvSpPr>
        <p:spPr bwMode="hidden">
          <a:xfrm>
            <a:off x="7823200" y="54022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8534" name="Text Box 2054"/>
          <p:cNvSpPr txBox="1">
            <a:spLocks noChangeArrowheads="1"/>
          </p:cNvSpPr>
          <p:nvPr/>
        </p:nvSpPr>
        <p:spPr bwMode="hidden">
          <a:xfrm>
            <a:off x="7312025" y="58610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8535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6</a:t>
            </a:r>
          </a:p>
        </p:txBody>
      </p:sp>
      <p:grpSp>
        <p:nvGrpSpPr>
          <p:cNvPr id="278536" name="Group 2056"/>
          <p:cNvGrpSpPr>
            <a:grpSpLocks/>
          </p:cNvGrpSpPr>
          <p:nvPr/>
        </p:nvGrpSpPr>
        <p:grpSpPr bwMode="auto">
          <a:xfrm>
            <a:off x="4746625" y="412750"/>
            <a:ext cx="1312863" cy="525463"/>
            <a:chOff x="2990" y="260"/>
            <a:chExt cx="827" cy="331"/>
          </a:xfrm>
        </p:grpSpPr>
        <p:sp>
          <p:nvSpPr>
            <p:cNvPr id="278537" name="Line 2057"/>
            <p:cNvSpPr>
              <a:spLocks noChangeShapeType="1"/>
            </p:cNvSpPr>
            <p:nvPr/>
          </p:nvSpPr>
          <p:spPr bwMode="hidden">
            <a:xfrm>
              <a:off x="3370" y="416"/>
              <a:ext cx="447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8538" name="Rectangle 2058"/>
            <p:cNvSpPr>
              <a:spLocks noChangeArrowheads="1"/>
            </p:cNvSpPr>
            <p:nvPr/>
          </p:nvSpPr>
          <p:spPr bwMode="hidden">
            <a:xfrm>
              <a:off x="2990" y="26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Read</a:t>
              </a:r>
            </a:p>
          </p:txBody>
        </p:sp>
      </p:grpSp>
      <p:grpSp>
        <p:nvGrpSpPr>
          <p:cNvPr id="278539" name="Group 2059"/>
          <p:cNvGrpSpPr>
            <a:grpSpLocks/>
          </p:cNvGrpSpPr>
          <p:nvPr/>
        </p:nvGrpSpPr>
        <p:grpSpPr bwMode="auto">
          <a:xfrm>
            <a:off x="6410325" y="255588"/>
            <a:ext cx="1712913" cy="1127125"/>
            <a:chOff x="4038" y="161"/>
            <a:chExt cx="1079" cy="710"/>
          </a:xfrm>
        </p:grpSpPr>
        <p:sp>
          <p:nvSpPr>
            <p:cNvPr id="278540" name="Line 2060"/>
            <p:cNvSpPr>
              <a:spLocks noChangeShapeType="1"/>
            </p:cNvSpPr>
            <p:nvPr/>
          </p:nvSpPr>
          <p:spPr bwMode="hidden">
            <a:xfrm flipH="1">
              <a:off x="4870" y="601"/>
              <a:ext cx="0" cy="27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8541" name="Line 2061"/>
            <p:cNvSpPr>
              <a:spLocks noChangeShapeType="1"/>
            </p:cNvSpPr>
            <p:nvPr/>
          </p:nvSpPr>
          <p:spPr bwMode="hidden">
            <a:xfrm flipH="1">
              <a:off x="4038" y="866"/>
              <a:ext cx="83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8542" name="Line 2062"/>
            <p:cNvSpPr>
              <a:spLocks noChangeShapeType="1"/>
            </p:cNvSpPr>
            <p:nvPr/>
          </p:nvSpPr>
          <p:spPr bwMode="hidden">
            <a:xfrm>
              <a:off x="4082" y="404"/>
              <a:ext cx="535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8543" name="Rectangle 2063"/>
            <p:cNvSpPr>
              <a:spLocks noChangeArrowheads="1"/>
            </p:cNvSpPr>
            <p:nvPr/>
          </p:nvSpPr>
          <p:spPr bwMode="hidden">
            <a:xfrm>
              <a:off x="4617" y="2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Print</a:t>
              </a:r>
            </a:p>
          </p:txBody>
        </p:sp>
        <p:sp>
          <p:nvSpPr>
            <p:cNvPr id="278544" name="Text Box 2064"/>
            <p:cNvSpPr txBox="1">
              <a:spLocks noChangeArrowheads="1"/>
            </p:cNvSpPr>
            <p:nvPr/>
          </p:nvSpPr>
          <p:spPr bwMode="hidden">
            <a:xfrm>
              <a:off x="4186" y="161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</p:grpSp>
      <p:grpSp>
        <p:nvGrpSpPr>
          <p:cNvPr id="278545" name="Group 2065"/>
          <p:cNvGrpSpPr>
            <a:grpSpLocks/>
          </p:cNvGrpSpPr>
          <p:nvPr/>
        </p:nvGrpSpPr>
        <p:grpSpPr bwMode="auto">
          <a:xfrm>
            <a:off x="5940425" y="896938"/>
            <a:ext cx="523875" cy="871537"/>
            <a:chOff x="3742" y="565"/>
            <a:chExt cx="330" cy="549"/>
          </a:xfrm>
        </p:grpSpPr>
        <p:sp>
          <p:nvSpPr>
            <p:cNvPr id="278546" name="Line 2066"/>
            <p:cNvSpPr>
              <a:spLocks noChangeShapeType="1"/>
            </p:cNvSpPr>
            <p:nvPr/>
          </p:nvSpPr>
          <p:spPr bwMode="hidden">
            <a:xfrm>
              <a:off x="4048" y="647"/>
              <a:ext cx="0" cy="467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8547" name="Text Box 2067"/>
            <p:cNvSpPr txBox="1">
              <a:spLocks noChangeArrowheads="1"/>
            </p:cNvSpPr>
            <p:nvPr/>
          </p:nvSpPr>
          <p:spPr bwMode="hidden">
            <a:xfrm>
              <a:off x="3742" y="565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  <p:grpSp>
        <p:nvGrpSpPr>
          <p:cNvPr id="278548" name="Group 2068"/>
          <p:cNvGrpSpPr>
            <a:grpSpLocks/>
          </p:cNvGrpSpPr>
          <p:nvPr/>
        </p:nvGrpSpPr>
        <p:grpSpPr bwMode="auto">
          <a:xfrm>
            <a:off x="5913438" y="2355850"/>
            <a:ext cx="906462" cy="1325563"/>
            <a:chOff x="3725" y="1484"/>
            <a:chExt cx="571" cy="835"/>
          </a:xfrm>
        </p:grpSpPr>
        <p:sp>
          <p:nvSpPr>
            <p:cNvPr id="278549" name="Line 2069"/>
            <p:cNvSpPr>
              <a:spLocks noChangeShapeType="1"/>
            </p:cNvSpPr>
            <p:nvPr/>
          </p:nvSpPr>
          <p:spPr bwMode="hidden">
            <a:xfrm>
              <a:off x="4034" y="1517"/>
              <a:ext cx="0" cy="467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8550" name="Rectangle 2070"/>
            <p:cNvSpPr>
              <a:spLocks noChangeArrowheads="1"/>
            </p:cNvSpPr>
            <p:nvPr/>
          </p:nvSpPr>
          <p:spPr bwMode="hidden">
            <a:xfrm>
              <a:off x="3796" y="198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</a:rPr>
                <a:t>End</a:t>
              </a:r>
            </a:p>
          </p:txBody>
        </p:sp>
        <p:sp>
          <p:nvSpPr>
            <p:cNvPr id="278551" name="Text Box 2071"/>
            <p:cNvSpPr txBox="1">
              <a:spLocks noChangeArrowheads="1"/>
            </p:cNvSpPr>
            <p:nvPr/>
          </p:nvSpPr>
          <p:spPr bwMode="hidden">
            <a:xfrm>
              <a:off x="3725" y="1484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No</a:t>
              </a:r>
            </a:p>
          </p:txBody>
        </p:sp>
      </p:grpSp>
      <p:grpSp>
        <p:nvGrpSpPr>
          <p:cNvPr id="278552" name="Group 2072"/>
          <p:cNvGrpSpPr>
            <a:grpSpLocks/>
          </p:cNvGrpSpPr>
          <p:nvPr/>
        </p:nvGrpSpPr>
        <p:grpSpPr bwMode="auto">
          <a:xfrm>
            <a:off x="6035675" y="1714500"/>
            <a:ext cx="2087563" cy="1049338"/>
            <a:chOff x="3802" y="1080"/>
            <a:chExt cx="1315" cy="661"/>
          </a:xfrm>
        </p:grpSpPr>
        <p:sp>
          <p:nvSpPr>
            <p:cNvPr id="278553" name="Line 2073"/>
            <p:cNvSpPr>
              <a:spLocks noChangeShapeType="1"/>
            </p:cNvSpPr>
            <p:nvPr/>
          </p:nvSpPr>
          <p:spPr bwMode="hidden">
            <a:xfrm flipH="1">
              <a:off x="4856" y="1471"/>
              <a:ext cx="0" cy="27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8554" name="Line 2074"/>
            <p:cNvSpPr>
              <a:spLocks noChangeShapeType="1"/>
            </p:cNvSpPr>
            <p:nvPr/>
          </p:nvSpPr>
          <p:spPr bwMode="hidden">
            <a:xfrm>
              <a:off x="4082" y="1321"/>
              <a:ext cx="548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8555" name="AutoShape 2075"/>
            <p:cNvSpPr>
              <a:spLocks noChangeArrowheads="1"/>
            </p:cNvSpPr>
            <p:nvPr/>
          </p:nvSpPr>
          <p:spPr bwMode="hidden">
            <a:xfrm>
              <a:off x="3802" y="1083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A&gt;0</a:t>
              </a:r>
            </a:p>
          </p:txBody>
        </p:sp>
        <p:sp>
          <p:nvSpPr>
            <p:cNvPr id="278556" name="Rectangle 2076"/>
            <p:cNvSpPr>
              <a:spLocks noChangeArrowheads="1"/>
            </p:cNvSpPr>
            <p:nvPr/>
          </p:nvSpPr>
          <p:spPr bwMode="hidden">
            <a:xfrm>
              <a:off x="4617" y="1169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Print</a:t>
              </a:r>
            </a:p>
          </p:txBody>
        </p:sp>
        <p:sp>
          <p:nvSpPr>
            <p:cNvPr id="278557" name="Line 2077"/>
            <p:cNvSpPr>
              <a:spLocks noChangeShapeType="1"/>
            </p:cNvSpPr>
            <p:nvPr/>
          </p:nvSpPr>
          <p:spPr bwMode="hidden">
            <a:xfrm flipH="1">
              <a:off x="4024" y="1736"/>
              <a:ext cx="83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78558" name="Text Box 2078"/>
            <p:cNvSpPr txBox="1">
              <a:spLocks noChangeArrowheads="1"/>
            </p:cNvSpPr>
            <p:nvPr/>
          </p:nvSpPr>
          <p:spPr bwMode="hidden">
            <a:xfrm>
              <a:off x="4169" y="1080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Yes</a:t>
              </a:r>
            </a:p>
          </p:txBody>
        </p:sp>
      </p:grpSp>
      <p:sp>
        <p:nvSpPr>
          <p:cNvPr id="278559" name="AutoShape 2079"/>
          <p:cNvSpPr>
            <a:spLocks noChangeArrowheads="1"/>
          </p:cNvSpPr>
          <p:nvPr/>
        </p:nvSpPr>
        <p:spPr bwMode="hidden">
          <a:xfrm>
            <a:off x="6035675" y="263525"/>
            <a:ext cx="768350" cy="796925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A&lt;0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build="p" autoUpdateAnimBg="0"/>
      <p:bldP spid="278531" grpId="0" autoUpdateAnimBg="0"/>
      <p:bldP spid="278532" grpId="0" autoUpdateAnimBg="0"/>
      <p:bldP spid="278533" grpId="0" autoUpdateAnimBg="0"/>
      <p:bldP spid="278534" grpId="0" autoUpdateAnimBg="0"/>
      <p:bldP spid="278559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01C2-57D8-4EB6-A32F-6A69903B6D0E}" type="slidenum">
              <a:rPr lang="en-GB"/>
              <a:pPr/>
              <a:t>52</a:t>
            </a:fld>
            <a:endParaRPr lang="en-GB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1600200" y="4267200"/>
            <a:ext cx="6934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3679825" y="1317625"/>
            <a:ext cx="216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rgbClr val="FF0000"/>
                </a:solidFill>
              </a:rPr>
              <a:t>Contents</a:t>
            </a:r>
            <a:endParaRPr lang="en-US" sz="3600" b="1">
              <a:solidFill>
                <a:srgbClr val="FF0000"/>
              </a:solidFill>
            </a:endParaRPr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1219200" y="381000"/>
            <a:ext cx="72945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118000"/>
              </a:lnSpc>
            </a:pPr>
            <a:r>
              <a:rPr lang="en-GB" sz="3200" b="1" i="1">
                <a:solidFill>
                  <a:srgbClr val="00CC66"/>
                </a:solidFill>
              </a:rPr>
              <a:t>Software Testing  - </a:t>
            </a:r>
            <a:r>
              <a:rPr lang="en-IE" sz="3200" b="1" i="1">
                <a:solidFill>
                  <a:srgbClr val="00CC66"/>
                </a:solidFill>
              </a:rPr>
              <a:t>Dynamic Testing</a:t>
            </a:r>
            <a:endParaRPr lang="en-GB" sz="3200" b="1" i="1">
              <a:solidFill>
                <a:srgbClr val="00CC66"/>
              </a:solidFill>
            </a:endParaRPr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914400" y="2362200"/>
            <a:ext cx="8420100" cy="235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What is a testing technique?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and White box testing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White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IE" sz="2400" b="1">
                <a:solidFill>
                  <a:srgbClr val="000000"/>
                </a:solidFill>
              </a:rPr>
              <a:t>Experience-based techniques</a:t>
            </a:r>
            <a:endParaRPr lang="en-GB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FCCD-A62D-4130-A5DF-957D32F81235}" type="slidenum">
              <a:rPr lang="en-GB"/>
              <a:pPr/>
              <a:t>53</a:t>
            </a:fld>
            <a:endParaRPr lang="en-GB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Non-systematic test techniques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Trial and error / Ad hoc</a:t>
            </a:r>
          </a:p>
          <a:p>
            <a:r>
              <a:rPr lang="en-GB"/>
              <a:t>Error guessing / Experience-driven</a:t>
            </a:r>
          </a:p>
          <a:p>
            <a:r>
              <a:rPr lang="en-GB"/>
              <a:t>User Testing</a:t>
            </a:r>
          </a:p>
          <a:p>
            <a:r>
              <a:rPr lang="en-GB"/>
              <a:t>Unscripted Testing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347913" y="4814888"/>
            <a:ext cx="5210175" cy="1382712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A testing approach that is only</a:t>
            </a:r>
          </a:p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rigorous, thorough and systematic</a:t>
            </a:r>
          </a:p>
          <a:p>
            <a:pPr algn="ctr"/>
            <a:r>
              <a:rPr lang="en-GB" b="1" i="1">
                <a:solidFill>
                  <a:schemeClr val="bg1"/>
                </a:solidFill>
                <a:latin typeface="Times New Roman" pitchFamily="18" charset="0"/>
              </a:rPr>
              <a:t>is incomplete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642E-6D7A-4FF9-8F72-1941AD2168AC}" type="slidenum">
              <a:rPr lang="en-GB"/>
              <a:pPr/>
              <a:t>54</a:t>
            </a:fld>
            <a:endParaRPr lang="en-GB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Error-Guessing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always worth including</a:t>
            </a:r>
          </a:p>
          <a:p>
            <a:r>
              <a:rPr lang="en-GB"/>
              <a:t>after systematic techniques have been used</a:t>
            </a:r>
          </a:p>
          <a:p>
            <a:r>
              <a:rPr lang="en-GB"/>
              <a:t>can find some faults that systematic techniques can miss</a:t>
            </a:r>
          </a:p>
          <a:p>
            <a:r>
              <a:rPr lang="en-GB"/>
              <a:t>a ‘mopping up’ approach</a:t>
            </a:r>
          </a:p>
          <a:p>
            <a:r>
              <a:rPr lang="en-GB"/>
              <a:t>supplements systematic techniques</a:t>
            </a:r>
          </a:p>
          <a:p>
            <a:endParaRPr lang="en-GB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447800" y="5638800"/>
            <a:ext cx="7010400" cy="457200"/>
          </a:xfrm>
          <a:prstGeom prst="rect">
            <a:avLst/>
          </a:prstGeom>
          <a:solidFill>
            <a:srgbClr val="00CC66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GB">
                <a:solidFill>
                  <a:srgbClr val="000000"/>
                </a:solidFill>
              </a:rPr>
              <a:t>Not a good approach to start testing with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7F4-40ED-475C-9F14-84EB1B95102B}" type="slidenum">
              <a:rPr lang="en-GB"/>
              <a:pPr/>
              <a:t>55</a:t>
            </a:fld>
            <a:endParaRPr lang="en-GB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Error Guessing: deriving test cases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Consider: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past failures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intuition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experience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brain storming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“What is the craziest thing we can do?”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8F48-9351-4C73-883A-99AD0CC1F7D8}" type="slidenum">
              <a:rPr lang="en-GB"/>
              <a:pPr/>
              <a:t>56</a:t>
            </a:fld>
            <a:endParaRPr lang="en-GB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Choosing a Test Technique</a:t>
            </a:r>
            <a:endParaRPr lang="en-GB"/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669925" y="1665288"/>
            <a:ext cx="6067425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000000"/>
                </a:solidFill>
              </a:rPr>
              <a:t>This depends on a number of factors</a:t>
            </a:r>
          </a:p>
          <a:p>
            <a:pPr lvl="1">
              <a:buFont typeface="Wingdings" pitchFamily="2" charset="2"/>
              <a:buChar char="§"/>
            </a:pPr>
            <a:r>
              <a:rPr lang="en-IE">
                <a:solidFill>
                  <a:srgbClr val="000000"/>
                </a:solidFill>
              </a:rPr>
              <a:t> Type of system</a:t>
            </a:r>
          </a:p>
          <a:p>
            <a:pPr lvl="1">
              <a:buFont typeface="Wingdings" pitchFamily="2" charset="2"/>
              <a:buChar char="§"/>
            </a:pPr>
            <a:r>
              <a:rPr lang="en-IE">
                <a:solidFill>
                  <a:srgbClr val="000000"/>
                </a:solidFill>
              </a:rPr>
              <a:t> regulatory standards,</a:t>
            </a:r>
          </a:p>
          <a:p>
            <a:pPr lvl="1">
              <a:buFont typeface="Wingdings" pitchFamily="2" charset="2"/>
              <a:buChar char="§"/>
            </a:pPr>
            <a:r>
              <a:rPr lang="en-IE">
                <a:solidFill>
                  <a:srgbClr val="000000"/>
                </a:solidFill>
              </a:rPr>
              <a:t> Customers/Contract agreements</a:t>
            </a:r>
          </a:p>
          <a:p>
            <a:pPr lvl="1">
              <a:buFont typeface="Wingdings" pitchFamily="2" charset="2"/>
              <a:buChar char="§"/>
            </a:pPr>
            <a:r>
              <a:rPr lang="en-IE">
                <a:solidFill>
                  <a:srgbClr val="000000"/>
                </a:solidFill>
              </a:rPr>
              <a:t> level of risk</a:t>
            </a:r>
          </a:p>
          <a:p>
            <a:pPr lvl="1">
              <a:buFont typeface="Wingdings" pitchFamily="2" charset="2"/>
              <a:buChar char="§"/>
            </a:pPr>
            <a:r>
              <a:rPr lang="en-IE">
                <a:solidFill>
                  <a:srgbClr val="000000"/>
                </a:solidFill>
              </a:rPr>
              <a:t> type of risk</a:t>
            </a:r>
          </a:p>
          <a:p>
            <a:pPr lvl="1">
              <a:buFont typeface="Wingdings" pitchFamily="2" charset="2"/>
              <a:buChar char="§"/>
            </a:pPr>
            <a:r>
              <a:rPr lang="en-IE">
                <a:solidFill>
                  <a:srgbClr val="000000"/>
                </a:solidFill>
              </a:rPr>
              <a:t> testers knowledge</a:t>
            </a:r>
          </a:p>
          <a:p>
            <a:pPr lvl="1">
              <a:buFont typeface="Wingdings" pitchFamily="2" charset="2"/>
              <a:buChar char="§"/>
            </a:pPr>
            <a:r>
              <a:rPr lang="en-IE">
                <a:solidFill>
                  <a:srgbClr val="000000"/>
                </a:solidFill>
              </a:rPr>
              <a:t> time and budget</a:t>
            </a:r>
          </a:p>
          <a:p>
            <a:pPr lvl="1">
              <a:buFont typeface="Wingdings" pitchFamily="2" charset="2"/>
              <a:buChar char="§"/>
            </a:pPr>
            <a:r>
              <a:rPr lang="en-IE">
                <a:solidFill>
                  <a:srgbClr val="000000"/>
                </a:solidFill>
              </a:rPr>
              <a:t> …. etc</a:t>
            </a:r>
          </a:p>
          <a:p>
            <a:endParaRPr lang="en-IE">
              <a:solidFill>
                <a:srgbClr val="000000"/>
              </a:solidFill>
            </a:endParaRPr>
          </a:p>
          <a:p>
            <a:r>
              <a:rPr lang="en-IE">
                <a:solidFill>
                  <a:srgbClr val="000000"/>
                </a:solidFill>
              </a:rPr>
              <a:t>Usually use more than one technique</a:t>
            </a: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D9DC-2F72-4529-9810-F1E99C79925F}" type="slidenum">
              <a:rPr lang="en-GB"/>
              <a:pPr/>
              <a:t>57</a:t>
            </a:fld>
            <a:endParaRPr lang="en-GB"/>
          </a:p>
        </p:txBody>
      </p:sp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685800" y="1371600"/>
            <a:ext cx="8420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62" tIns="46038" rIns="93662" bIns="46038" anchor="ctr"/>
          <a:lstStyle/>
          <a:p>
            <a:pPr algn="ctr" defTabSz="930275">
              <a:lnSpc>
                <a:spcPct val="88000"/>
              </a:lnSpc>
            </a:pPr>
            <a:r>
              <a:rPr lang="en-GB" sz="3600" b="1">
                <a:solidFill>
                  <a:srgbClr val="000000"/>
                </a:solidFill>
              </a:rPr>
              <a:t>Summary: Key Points</a:t>
            </a: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762000" y="2667000"/>
            <a:ext cx="84201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</a:pPr>
            <a:r>
              <a:rPr lang="en-GB" sz="2400" b="1">
                <a:solidFill>
                  <a:srgbClr val="000000"/>
                </a:solidFill>
              </a:rPr>
              <a:t>Test techniques are ‘best practice’: help to find faults</a:t>
            </a: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</a:pPr>
            <a:r>
              <a:rPr lang="en-GB" sz="2400" b="1">
                <a:solidFill>
                  <a:srgbClr val="000000"/>
                </a:solidFill>
              </a:rPr>
              <a:t>Black Box techniques are based on behaviour</a:t>
            </a: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</a:pPr>
            <a:r>
              <a:rPr lang="en-GB" sz="2400" b="1">
                <a:solidFill>
                  <a:srgbClr val="000000"/>
                </a:solidFill>
              </a:rPr>
              <a:t>White Box techniques are based on structure</a:t>
            </a: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</a:pPr>
            <a:r>
              <a:rPr lang="en-GB" sz="2400" b="1">
                <a:solidFill>
                  <a:srgbClr val="000000"/>
                </a:solidFill>
              </a:rPr>
              <a:t>Error Guessing supplements systematic techniques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4861-2EB5-4E03-9960-97C9CF8F50DE}" type="slidenum">
              <a:rPr lang="en-GB"/>
              <a:pPr/>
              <a:t>6</a:t>
            </a:fld>
            <a:endParaRPr lang="en-GB"/>
          </a:p>
        </p:txBody>
      </p:sp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1600200" y="2819400"/>
            <a:ext cx="6934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3679825" y="1317625"/>
            <a:ext cx="216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rgbClr val="FF0000"/>
                </a:solidFill>
              </a:rPr>
              <a:t>Contents</a:t>
            </a:r>
            <a:endParaRPr lang="en-US" sz="3600" b="1">
              <a:solidFill>
                <a:srgbClr val="FF0000"/>
              </a:solidFill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1219200" y="381000"/>
            <a:ext cx="72945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118000"/>
              </a:lnSpc>
            </a:pPr>
            <a:r>
              <a:rPr lang="en-GB" sz="3200" b="1" i="1">
                <a:solidFill>
                  <a:srgbClr val="00CC66"/>
                </a:solidFill>
              </a:rPr>
              <a:t>Software Testing  - </a:t>
            </a:r>
            <a:r>
              <a:rPr lang="en-IE" sz="3200" b="1" i="1">
                <a:solidFill>
                  <a:srgbClr val="00CC66"/>
                </a:solidFill>
              </a:rPr>
              <a:t>Dynamic Testing</a:t>
            </a:r>
            <a:endParaRPr lang="en-GB" sz="3200" b="1" i="1">
              <a:solidFill>
                <a:srgbClr val="00CC66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914400" y="2362200"/>
            <a:ext cx="8420100" cy="235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What is a testing technique?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and White box testing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Black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GB" sz="2400" b="1">
                <a:solidFill>
                  <a:srgbClr val="000000"/>
                </a:solidFill>
              </a:rPr>
              <a:t>White box test techniques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Clr>
                <a:schemeClr val="tx2"/>
              </a:buClr>
              <a:buSzPct val="50000"/>
              <a:buFont typeface="Monotype Sorts" pitchFamily="2" charset="2"/>
              <a:buNone/>
            </a:pPr>
            <a:r>
              <a:rPr lang="en-IE" sz="2400" b="1">
                <a:solidFill>
                  <a:srgbClr val="000000"/>
                </a:solidFill>
              </a:rPr>
              <a:t>Experience-based techniques</a:t>
            </a:r>
            <a:endParaRPr lang="en-GB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4F7C-83F7-4BAA-AB11-506732A55086}" type="slidenum">
              <a:rPr lang="en-GB"/>
              <a:pPr/>
              <a:t>7</a:t>
            </a:fld>
            <a:endParaRPr lang="en-GB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511175"/>
            <a:ext cx="8467725" cy="654050"/>
          </a:xfrm>
          <a:noFill/>
          <a:ln/>
        </p:spPr>
        <p:txBody>
          <a:bodyPr/>
          <a:lstStyle/>
          <a:p>
            <a:r>
              <a:rPr lang="en-GB"/>
              <a:t>Three types of systematic technique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8000"/>
              </a:lnSpc>
              <a:spcBef>
                <a:spcPct val="43000"/>
              </a:spcBef>
              <a:buFont typeface="Monotype Sorts" pitchFamily="2" charset="2"/>
              <a:buNone/>
            </a:pPr>
            <a:r>
              <a:rPr lang="en-GB" sz="2400"/>
              <a:t>Static (non-execution)</a:t>
            </a:r>
          </a:p>
          <a:p>
            <a:pPr lvl="1">
              <a:lnSpc>
                <a:spcPct val="88000"/>
              </a:lnSpc>
              <a:spcBef>
                <a:spcPct val="43000"/>
              </a:spcBef>
              <a:buFontTx/>
              <a:buChar char="•"/>
            </a:pPr>
            <a:r>
              <a:rPr lang="en-GB" sz="2400">
                <a:solidFill>
                  <a:srgbClr val="000000"/>
                </a:solidFill>
              </a:rPr>
              <a:t>examination of documentation,</a:t>
            </a:r>
            <a:br>
              <a:rPr lang="en-GB" sz="2400">
                <a:solidFill>
                  <a:srgbClr val="000000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source code listings, etc.</a:t>
            </a:r>
            <a:endParaRPr lang="en-GB" sz="2000">
              <a:solidFill>
                <a:srgbClr val="000000"/>
              </a:solidFill>
            </a:endParaRPr>
          </a:p>
          <a:p>
            <a:pPr>
              <a:lnSpc>
                <a:spcPct val="88000"/>
              </a:lnSpc>
              <a:spcBef>
                <a:spcPct val="43000"/>
              </a:spcBef>
              <a:buFont typeface="Monotype Sorts" pitchFamily="2" charset="2"/>
              <a:buNone/>
            </a:pPr>
            <a:r>
              <a:rPr lang="en-GB" sz="2400"/>
              <a:t>Functional (Black Box)</a:t>
            </a:r>
          </a:p>
          <a:p>
            <a:pPr lvl="1">
              <a:lnSpc>
                <a:spcPct val="88000"/>
              </a:lnSpc>
              <a:spcBef>
                <a:spcPct val="43000"/>
              </a:spcBef>
              <a:buFontTx/>
              <a:buChar char="•"/>
            </a:pPr>
            <a:r>
              <a:rPr lang="en-GB" sz="2400">
                <a:solidFill>
                  <a:srgbClr val="000000"/>
                </a:solidFill>
              </a:rPr>
              <a:t>based on behaviour /</a:t>
            </a:r>
            <a:br>
              <a:rPr lang="en-GB" sz="2400">
                <a:solidFill>
                  <a:srgbClr val="000000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functionality of software</a:t>
            </a:r>
            <a:endParaRPr lang="en-GB" sz="2000">
              <a:solidFill>
                <a:srgbClr val="000000"/>
              </a:solidFill>
            </a:endParaRPr>
          </a:p>
          <a:p>
            <a:pPr>
              <a:lnSpc>
                <a:spcPct val="88000"/>
              </a:lnSpc>
              <a:spcBef>
                <a:spcPct val="43000"/>
              </a:spcBef>
              <a:buFont typeface="Monotype Sorts" pitchFamily="2" charset="2"/>
              <a:buNone/>
            </a:pPr>
            <a:r>
              <a:rPr lang="en-GB" sz="2400"/>
              <a:t>Structural (White Box)</a:t>
            </a:r>
          </a:p>
          <a:p>
            <a:pPr lvl="1">
              <a:lnSpc>
                <a:spcPct val="88000"/>
              </a:lnSpc>
              <a:spcBef>
                <a:spcPct val="43000"/>
              </a:spcBef>
              <a:buFontTx/>
              <a:buChar char="•"/>
            </a:pPr>
            <a:r>
              <a:rPr lang="en-GB" sz="2400">
                <a:solidFill>
                  <a:srgbClr val="000000"/>
                </a:solidFill>
              </a:rPr>
              <a:t>based on structure</a:t>
            </a:r>
            <a:br>
              <a:rPr lang="en-GB" sz="2400">
                <a:solidFill>
                  <a:srgbClr val="000000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of software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6327775" y="5051425"/>
            <a:ext cx="1414463" cy="11572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5375275" y="56308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7756525" y="5926138"/>
            <a:ext cx="893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6316663" y="5632450"/>
            <a:ext cx="158750" cy="714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 flipV="1">
            <a:off x="6475413" y="5187950"/>
            <a:ext cx="238125" cy="5159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6708775" y="5210175"/>
            <a:ext cx="85725" cy="1984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V="1">
            <a:off x="6794500" y="5187950"/>
            <a:ext cx="160338" cy="2206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>
            <a:off x="6956425" y="5187950"/>
            <a:ext cx="319088" cy="2206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 flipV="1">
            <a:off x="7115175" y="5556250"/>
            <a:ext cx="238125" cy="3683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7356475" y="5557838"/>
            <a:ext cx="77788" cy="5889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V="1">
            <a:off x="7426325" y="5927725"/>
            <a:ext cx="328613" cy="2079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flipH="1" flipV="1">
            <a:off x="6829425" y="5686425"/>
            <a:ext cx="285750" cy="2397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 flipH="1">
            <a:off x="7116763" y="5400675"/>
            <a:ext cx="136525" cy="5254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 flipV="1">
            <a:off x="6794500" y="5394325"/>
            <a:ext cx="31750" cy="2968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60786" name="Group 18"/>
          <p:cNvGrpSpPr>
            <a:grpSpLocks/>
          </p:cNvGrpSpPr>
          <p:nvPr/>
        </p:nvGrpSpPr>
        <p:grpSpPr bwMode="auto">
          <a:xfrm>
            <a:off x="6475413" y="5548313"/>
            <a:ext cx="306387" cy="417512"/>
            <a:chOff x="4079" y="3495"/>
            <a:chExt cx="193" cy="263"/>
          </a:xfrm>
        </p:grpSpPr>
        <p:sp>
          <p:nvSpPr>
            <p:cNvPr id="160787" name="Oval 19"/>
            <p:cNvSpPr>
              <a:spLocks noChangeArrowheads="1"/>
            </p:cNvSpPr>
            <p:nvPr/>
          </p:nvSpPr>
          <p:spPr bwMode="auto">
            <a:xfrm>
              <a:off x="4087" y="3495"/>
              <a:ext cx="185" cy="26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0788" name="Line 20"/>
            <p:cNvSpPr>
              <a:spLocks noChangeShapeType="1"/>
            </p:cNvSpPr>
            <p:nvPr/>
          </p:nvSpPr>
          <p:spPr bwMode="auto">
            <a:xfrm flipH="1" flipV="1">
              <a:off x="4079" y="3580"/>
              <a:ext cx="33" cy="1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7042150" y="3233738"/>
            <a:ext cx="1414463" cy="1157287"/>
          </a:xfrm>
          <a:prstGeom prst="rect">
            <a:avLst/>
          </a:prstGeom>
          <a:solidFill>
            <a:srgbClr val="0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90" name="Line 22"/>
          <p:cNvSpPr>
            <a:spLocks noChangeShapeType="1"/>
          </p:cNvSpPr>
          <p:nvPr/>
        </p:nvSpPr>
        <p:spPr bwMode="auto">
          <a:xfrm>
            <a:off x="6089650" y="381317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>
            <a:off x="8470900" y="4108450"/>
            <a:ext cx="893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60792" name="Group 24"/>
          <p:cNvGrpSpPr>
            <a:grpSpLocks/>
          </p:cNvGrpSpPr>
          <p:nvPr/>
        </p:nvGrpSpPr>
        <p:grpSpPr bwMode="auto">
          <a:xfrm>
            <a:off x="6613525" y="1112838"/>
            <a:ext cx="3055938" cy="1763712"/>
            <a:chOff x="4166" y="701"/>
            <a:chExt cx="1925" cy="1111"/>
          </a:xfrm>
        </p:grpSpPr>
        <p:grpSp>
          <p:nvGrpSpPr>
            <p:cNvPr id="160793" name="Group 25"/>
            <p:cNvGrpSpPr>
              <a:grpSpLocks/>
            </p:cNvGrpSpPr>
            <p:nvPr/>
          </p:nvGrpSpPr>
          <p:grpSpPr bwMode="auto">
            <a:xfrm>
              <a:off x="4204" y="701"/>
              <a:ext cx="1887" cy="1111"/>
              <a:chOff x="4204" y="701"/>
              <a:chExt cx="1887" cy="1111"/>
            </a:xfrm>
          </p:grpSpPr>
          <p:sp>
            <p:nvSpPr>
              <p:cNvPr id="160794" name="Freeform 26"/>
              <p:cNvSpPr>
                <a:spLocks/>
              </p:cNvSpPr>
              <p:nvPr/>
            </p:nvSpPr>
            <p:spPr bwMode="auto">
              <a:xfrm>
                <a:off x="4204" y="701"/>
                <a:ext cx="1887" cy="1111"/>
              </a:xfrm>
              <a:custGeom>
                <a:avLst/>
                <a:gdLst>
                  <a:gd name="T0" fmla="*/ 29 w 1887"/>
                  <a:gd name="T1" fmla="*/ 274 h 1111"/>
                  <a:gd name="T2" fmla="*/ 1079 w 1887"/>
                  <a:gd name="T3" fmla="*/ 0 h 1111"/>
                  <a:gd name="T4" fmla="*/ 1886 w 1887"/>
                  <a:gd name="T5" fmla="*/ 806 h 1111"/>
                  <a:gd name="T6" fmla="*/ 790 w 1887"/>
                  <a:gd name="T7" fmla="*/ 1110 h 1111"/>
                  <a:gd name="T8" fmla="*/ 0 w 1887"/>
                  <a:gd name="T9" fmla="*/ 278 h 1111"/>
                  <a:gd name="T10" fmla="*/ 29 w 1887"/>
                  <a:gd name="T11" fmla="*/ 274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7" h="1111">
                    <a:moveTo>
                      <a:pt x="29" y="274"/>
                    </a:moveTo>
                    <a:lnTo>
                      <a:pt x="1079" y="0"/>
                    </a:lnTo>
                    <a:lnTo>
                      <a:pt x="1886" y="806"/>
                    </a:lnTo>
                    <a:lnTo>
                      <a:pt x="790" y="1110"/>
                    </a:lnTo>
                    <a:lnTo>
                      <a:pt x="0" y="278"/>
                    </a:lnTo>
                    <a:lnTo>
                      <a:pt x="29" y="274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rgbClr val="FFFFCC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160795" name="Group 27"/>
              <p:cNvGrpSpPr>
                <a:grpSpLocks/>
              </p:cNvGrpSpPr>
              <p:nvPr/>
            </p:nvGrpSpPr>
            <p:grpSpPr bwMode="auto">
              <a:xfrm>
                <a:off x="4320" y="769"/>
                <a:ext cx="1631" cy="959"/>
                <a:chOff x="4320" y="769"/>
                <a:chExt cx="1631" cy="959"/>
              </a:xfrm>
            </p:grpSpPr>
            <p:sp>
              <p:nvSpPr>
                <p:cNvPr id="16079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320" y="769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79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368" y="817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79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416" y="865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79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464" y="913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512" y="961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560" y="1009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608" y="1057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656" y="1105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704" y="1153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52" y="1201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00" y="1249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849" y="1297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896" y="1345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0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4944" y="1393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1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992" y="1441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1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040" y="1489"/>
                  <a:ext cx="911" cy="23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  <p:grpSp>
            <p:nvGrpSpPr>
              <p:cNvPr id="160812" name="Group 44"/>
              <p:cNvGrpSpPr>
                <a:grpSpLocks/>
              </p:cNvGrpSpPr>
              <p:nvPr/>
            </p:nvGrpSpPr>
            <p:grpSpPr bwMode="auto">
              <a:xfrm>
                <a:off x="4434" y="834"/>
                <a:ext cx="1379" cy="882"/>
                <a:chOff x="4434" y="834"/>
                <a:chExt cx="1379" cy="882"/>
              </a:xfrm>
            </p:grpSpPr>
            <p:sp>
              <p:nvSpPr>
                <p:cNvPr id="160813" name="Oval 45"/>
                <p:cNvSpPr>
                  <a:spLocks noChangeArrowheads="1"/>
                </p:cNvSpPr>
                <p:nvPr/>
              </p:nvSpPr>
              <p:spPr bwMode="auto">
                <a:xfrm rot="240000">
                  <a:off x="4630" y="937"/>
                  <a:ext cx="427" cy="53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14" name="Oval 46"/>
                <p:cNvSpPr>
                  <a:spLocks noChangeArrowheads="1"/>
                </p:cNvSpPr>
                <p:nvPr/>
              </p:nvSpPr>
              <p:spPr bwMode="auto">
                <a:xfrm>
                  <a:off x="4726" y="1033"/>
                  <a:ext cx="427" cy="53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15" name="Oval 47"/>
                <p:cNvSpPr>
                  <a:spLocks noChangeArrowheads="1"/>
                </p:cNvSpPr>
                <p:nvPr/>
              </p:nvSpPr>
              <p:spPr bwMode="auto">
                <a:xfrm>
                  <a:off x="4706" y="1227"/>
                  <a:ext cx="427" cy="53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16" name="Oval 48"/>
                <p:cNvSpPr>
                  <a:spLocks noChangeArrowheads="1"/>
                </p:cNvSpPr>
                <p:nvPr/>
              </p:nvSpPr>
              <p:spPr bwMode="auto">
                <a:xfrm>
                  <a:off x="5260" y="1383"/>
                  <a:ext cx="427" cy="53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17" name="Oval 49"/>
                <p:cNvSpPr>
                  <a:spLocks noChangeArrowheads="1"/>
                </p:cNvSpPr>
                <p:nvPr/>
              </p:nvSpPr>
              <p:spPr bwMode="auto">
                <a:xfrm>
                  <a:off x="5064" y="1577"/>
                  <a:ext cx="427" cy="53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18" name="Oval 50"/>
                <p:cNvSpPr>
                  <a:spLocks noChangeArrowheads="1"/>
                </p:cNvSpPr>
                <p:nvPr/>
              </p:nvSpPr>
              <p:spPr bwMode="auto">
                <a:xfrm>
                  <a:off x="4915" y="1146"/>
                  <a:ext cx="53" cy="427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19" name="Oval 51"/>
                <p:cNvSpPr>
                  <a:spLocks noChangeArrowheads="1"/>
                </p:cNvSpPr>
                <p:nvPr/>
              </p:nvSpPr>
              <p:spPr bwMode="auto">
                <a:xfrm>
                  <a:off x="4599" y="936"/>
                  <a:ext cx="53" cy="427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0" name="Oval 52"/>
                <p:cNvSpPr>
                  <a:spLocks noChangeArrowheads="1"/>
                </p:cNvSpPr>
                <p:nvPr/>
              </p:nvSpPr>
              <p:spPr bwMode="auto">
                <a:xfrm>
                  <a:off x="5251" y="865"/>
                  <a:ext cx="68" cy="294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1" name="Oval 53"/>
                <p:cNvSpPr>
                  <a:spLocks noChangeArrowheads="1"/>
                </p:cNvSpPr>
                <p:nvPr/>
              </p:nvSpPr>
              <p:spPr bwMode="auto">
                <a:xfrm>
                  <a:off x="5432" y="978"/>
                  <a:ext cx="66" cy="327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2" name="Rectangle 54"/>
                <p:cNvSpPr>
                  <a:spLocks noChangeArrowheads="1"/>
                </p:cNvSpPr>
                <p:nvPr/>
              </p:nvSpPr>
              <p:spPr bwMode="auto">
                <a:xfrm>
                  <a:off x="5031" y="1369"/>
                  <a:ext cx="71" cy="9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3" name="Rectangle 55"/>
                <p:cNvSpPr>
                  <a:spLocks noChangeArrowheads="1"/>
                </p:cNvSpPr>
                <p:nvPr/>
              </p:nvSpPr>
              <p:spPr bwMode="auto">
                <a:xfrm>
                  <a:off x="5527" y="1488"/>
                  <a:ext cx="72" cy="9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4" name="Rectangle 56"/>
                <p:cNvSpPr>
                  <a:spLocks noChangeArrowheads="1"/>
                </p:cNvSpPr>
                <p:nvPr/>
              </p:nvSpPr>
              <p:spPr bwMode="auto">
                <a:xfrm>
                  <a:off x="5283" y="1247"/>
                  <a:ext cx="71" cy="9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5" name="Rectangle 57"/>
                <p:cNvSpPr>
                  <a:spLocks noChangeArrowheads="1"/>
                </p:cNvSpPr>
                <p:nvPr/>
              </p:nvSpPr>
              <p:spPr bwMode="auto">
                <a:xfrm rot="18660000">
                  <a:off x="5112" y="807"/>
                  <a:ext cx="43" cy="9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6" name="Rectangle 58"/>
                <p:cNvSpPr>
                  <a:spLocks noChangeArrowheads="1"/>
                </p:cNvSpPr>
                <p:nvPr/>
              </p:nvSpPr>
              <p:spPr bwMode="auto">
                <a:xfrm rot="18660000">
                  <a:off x="4744" y="1094"/>
                  <a:ext cx="42" cy="9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7" name="Rectangle 59"/>
                <p:cNvSpPr>
                  <a:spLocks noChangeArrowheads="1"/>
                </p:cNvSpPr>
                <p:nvPr/>
              </p:nvSpPr>
              <p:spPr bwMode="auto">
                <a:xfrm rot="18660000">
                  <a:off x="5744" y="1423"/>
                  <a:ext cx="41" cy="9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8" name="Rectangle 60"/>
                <p:cNvSpPr>
                  <a:spLocks noChangeArrowheads="1"/>
                </p:cNvSpPr>
                <p:nvPr/>
              </p:nvSpPr>
              <p:spPr bwMode="auto">
                <a:xfrm rot="18660000">
                  <a:off x="5154" y="1646"/>
                  <a:ext cx="42" cy="9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29" name="Rectangle 61"/>
                <p:cNvSpPr>
                  <a:spLocks noChangeArrowheads="1"/>
                </p:cNvSpPr>
                <p:nvPr/>
              </p:nvSpPr>
              <p:spPr bwMode="auto">
                <a:xfrm rot="18660000">
                  <a:off x="4461" y="1034"/>
                  <a:ext cx="43" cy="9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grpSp>
          <p:nvGrpSpPr>
            <p:cNvPr id="160830" name="Group 62"/>
            <p:cNvGrpSpPr>
              <a:grpSpLocks/>
            </p:cNvGrpSpPr>
            <p:nvPr/>
          </p:nvGrpSpPr>
          <p:grpSpPr bwMode="auto">
            <a:xfrm>
              <a:off x="4166" y="1047"/>
              <a:ext cx="1208" cy="689"/>
              <a:chOff x="4166" y="1047"/>
              <a:chExt cx="1208" cy="689"/>
            </a:xfrm>
          </p:grpSpPr>
          <p:sp>
            <p:nvSpPr>
              <p:cNvPr id="160831" name="Oval 63"/>
              <p:cNvSpPr>
                <a:spLocks noChangeArrowheads="1"/>
              </p:cNvSpPr>
              <p:nvPr/>
            </p:nvSpPr>
            <p:spPr bwMode="auto">
              <a:xfrm>
                <a:off x="4583" y="1143"/>
                <a:ext cx="759" cy="376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60832" name="Rectangle 64"/>
              <p:cNvSpPr>
                <a:spLocks noChangeArrowheads="1"/>
              </p:cNvSpPr>
              <p:nvPr/>
            </p:nvSpPr>
            <p:spPr bwMode="auto">
              <a:xfrm>
                <a:off x="4579" y="1235"/>
                <a:ext cx="767" cy="96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60833" name="Oval 65"/>
              <p:cNvSpPr>
                <a:spLocks noChangeArrowheads="1"/>
              </p:cNvSpPr>
              <p:nvPr/>
            </p:nvSpPr>
            <p:spPr bwMode="auto">
              <a:xfrm>
                <a:off x="4583" y="1047"/>
                <a:ext cx="759" cy="37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60834" name="Line 66"/>
              <p:cNvSpPr>
                <a:spLocks noChangeShapeType="1"/>
              </p:cNvSpPr>
              <p:nvPr/>
            </p:nvSpPr>
            <p:spPr bwMode="auto">
              <a:xfrm>
                <a:off x="4579" y="1236"/>
                <a:ext cx="0" cy="9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60835" name="Line 67"/>
              <p:cNvSpPr>
                <a:spLocks noChangeShapeType="1"/>
              </p:cNvSpPr>
              <p:nvPr/>
            </p:nvSpPr>
            <p:spPr bwMode="auto">
              <a:xfrm>
                <a:off x="5346" y="1236"/>
                <a:ext cx="0" cy="9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graphicFrame>
            <p:nvGraphicFramePr>
              <p:cNvPr id="160836" name="Object 68"/>
              <p:cNvGraphicFramePr>
                <a:graphicFrameLocks/>
              </p:cNvGraphicFramePr>
              <p:nvPr/>
            </p:nvGraphicFramePr>
            <p:xfrm>
              <a:off x="4540" y="1070"/>
              <a:ext cx="834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341" name="WordArt 3.2" r:id="rId4" imgW="1374480" imgH="536400" progId="MSWordArt.2">
                      <p:embed/>
                    </p:oleObj>
                  </mc:Choice>
                  <mc:Fallback>
                    <p:oleObj name="WordArt 3.2" r:id="rId4" imgW="1374480" imgH="536400" progId="MSWordArt.2">
                      <p:embed/>
                      <p:pic>
                        <p:nvPicPr>
                          <p:cNvPr id="0" name="Object 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0" y="1070"/>
                            <a:ext cx="834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0837" name="Group 69"/>
              <p:cNvGrpSpPr>
                <a:grpSpLocks/>
              </p:cNvGrpSpPr>
              <p:nvPr/>
            </p:nvGrpSpPr>
            <p:grpSpPr bwMode="auto">
              <a:xfrm>
                <a:off x="4166" y="1371"/>
                <a:ext cx="558" cy="365"/>
                <a:chOff x="4166" y="1371"/>
                <a:chExt cx="558" cy="365"/>
              </a:xfrm>
            </p:grpSpPr>
            <p:sp>
              <p:nvSpPr>
                <p:cNvPr id="160838" name="Oval 70"/>
                <p:cNvSpPr>
                  <a:spLocks noChangeArrowheads="1"/>
                </p:cNvSpPr>
                <p:nvPr/>
              </p:nvSpPr>
              <p:spPr bwMode="auto">
                <a:xfrm>
                  <a:off x="4650" y="1371"/>
                  <a:ext cx="74" cy="84"/>
                </a:xfrm>
                <a:prstGeom prst="ellipse">
                  <a:avLst/>
                </a:prstGeom>
                <a:solidFill>
                  <a:srgbClr val="919191"/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39" name="Freeform 71"/>
                <p:cNvSpPr>
                  <a:spLocks/>
                </p:cNvSpPr>
                <p:nvPr/>
              </p:nvSpPr>
              <p:spPr bwMode="auto">
                <a:xfrm>
                  <a:off x="4193" y="1384"/>
                  <a:ext cx="508" cy="344"/>
                </a:xfrm>
                <a:custGeom>
                  <a:avLst/>
                  <a:gdLst>
                    <a:gd name="T0" fmla="*/ 0 w 508"/>
                    <a:gd name="T1" fmla="*/ 272 h 344"/>
                    <a:gd name="T2" fmla="*/ 470 w 508"/>
                    <a:gd name="T3" fmla="*/ 0 h 344"/>
                    <a:gd name="T4" fmla="*/ 507 w 508"/>
                    <a:gd name="T5" fmla="*/ 69 h 344"/>
                    <a:gd name="T6" fmla="*/ 32 w 508"/>
                    <a:gd name="T7" fmla="*/ 343 h 344"/>
                    <a:gd name="T8" fmla="*/ 0 w 508"/>
                    <a:gd name="T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344">
                      <a:moveTo>
                        <a:pt x="0" y="272"/>
                      </a:moveTo>
                      <a:lnTo>
                        <a:pt x="470" y="0"/>
                      </a:lnTo>
                      <a:lnTo>
                        <a:pt x="507" y="69"/>
                      </a:lnTo>
                      <a:lnTo>
                        <a:pt x="32" y="343"/>
                      </a:lnTo>
                      <a:lnTo>
                        <a:pt x="0" y="266"/>
                      </a:lnTo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6084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175" y="1379"/>
                  <a:ext cx="491" cy="285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4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222" y="1447"/>
                  <a:ext cx="490" cy="285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160842" name="Oval 74"/>
                <p:cNvSpPr>
                  <a:spLocks noChangeArrowheads="1"/>
                </p:cNvSpPr>
                <p:nvPr/>
              </p:nvSpPr>
              <p:spPr bwMode="auto">
                <a:xfrm>
                  <a:off x="4166" y="1652"/>
                  <a:ext cx="74" cy="84"/>
                </a:xfrm>
                <a:prstGeom prst="ellipse">
                  <a:avLst/>
                </a:prstGeom>
                <a:solidFill>
                  <a:srgbClr val="91919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D3C4-66FE-4EA8-ADB5-EBF8C2F3A168}" type="slidenum">
              <a:rPr lang="en-GB"/>
              <a:pPr/>
              <a:t>8</a:t>
            </a:fld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8000"/>
              </a:lnSpc>
            </a:pPr>
            <a:r>
              <a:rPr lang="en-GB"/>
              <a:t>Some test techniques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H="1">
            <a:off x="6616700" y="2994025"/>
            <a:ext cx="922338" cy="310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8278813" y="2840038"/>
            <a:ext cx="1077912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462213" y="1509713"/>
            <a:ext cx="1328737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5537200" y="2840038"/>
            <a:ext cx="577850" cy="588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966788" y="4168775"/>
            <a:ext cx="995362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371975" y="3948113"/>
            <a:ext cx="1660525" cy="884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948488" y="1657350"/>
            <a:ext cx="330200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4289425" y="1509713"/>
            <a:ext cx="2076450" cy="1254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1050925" y="1509713"/>
            <a:ext cx="1244600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1549400" y="1509713"/>
            <a:ext cx="746125" cy="811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1963738" y="1436688"/>
            <a:ext cx="414337" cy="1254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378075" y="1436688"/>
            <a:ext cx="0" cy="177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2046288" y="3135313"/>
            <a:ext cx="1162050" cy="811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205288" y="3135313"/>
            <a:ext cx="0" cy="588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1382713" y="4168775"/>
            <a:ext cx="579437" cy="738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962150" y="4316413"/>
            <a:ext cx="0" cy="1476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>
            <a:off x="3125788" y="3948113"/>
            <a:ext cx="1244600" cy="884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3875088" y="3948113"/>
            <a:ext cx="495300" cy="132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4370388" y="4021138"/>
            <a:ext cx="0" cy="169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4371975" y="3948113"/>
            <a:ext cx="663575" cy="2214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4371975" y="3948113"/>
            <a:ext cx="914400" cy="177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4371975" y="3948113"/>
            <a:ext cx="1246188" cy="1254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H="1">
            <a:off x="6116638" y="2840038"/>
            <a:ext cx="414337" cy="884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6697663" y="2987675"/>
            <a:ext cx="0" cy="1179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H="1">
            <a:off x="6948488" y="2397125"/>
            <a:ext cx="330200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7862888" y="2397125"/>
            <a:ext cx="163512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8194675" y="2840038"/>
            <a:ext cx="163513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H="1">
            <a:off x="7778750" y="2840038"/>
            <a:ext cx="331788" cy="1401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7362825" y="2765425"/>
            <a:ext cx="581025" cy="2289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H="1">
            <a:off x="7011988" y="2765425"/>
            <a:ext cx="765175" cy="279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2462213" y="1436688"/>
            <a:ext cx="746125" cy="809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1870075" y="1277938"/>
            <a:ext cx="982663" cy="4191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GB" sz="2400" b="1">
                <a:solidFill>
                  <a:srgbClr val="000000"/>
                </a:solidFill>
              </a:rPr>
              <a:t>Static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5773738" y="1203325"/>
            <a:ext cx="1422400" cy="4191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GB" sz="2400" b="1">
                <a:solidFill>
                  <a:srgbClr val="000000"/>
                </a:solidFill>
              </a:rPr>
              <a:t>Dynamic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032125" y="2681288"/>
            <a:ext cx="1592263" cy="419100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GB" sz="2400" b="1">
                <a:solidFill>
                  <a:srgbClr val="000000"/>
                </a:solidFill>
              </a:rPr>
              <a:t>Structural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6853238" y="1943100"/>
            <a:ext cx="1897062" cy="419100"/>
          </a:xfrm>
          <a:prstGeom prst="rect">
            <a:avLst/>
          </a:prstGeom>
          <a:solidFill>
            <a:srgbClr val="00FFFF"/>
          </a:solidFill>
          <a:ln w="25400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GB" sz="2400" b="1">
                <a:solidFill>
                  <a:srgbClr val="000000"/>
                </a:solidFill>
              </a:rPr>
              <a:t>Behavioural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7435850" y="2671763"/>
            <a:ext cx="1308100" cy="328612"/>
          </a:xfrm>
          <a:prstGeom prst="rect">
            <a:avLst/>
          </a:prstGeom>
          <a:solidFill>
            <a:srgbClr val="618FFD"/>
          </a:solidFill>
          <a:ln w="25400">
            <a:solidFill>
              <a:srgbClr val="618FFD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Functional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5191125" y="2671763"/>
            <a:ext cx="1765300" cy="3286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Non-functional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387350" y="1797050"/>
            <a:ext cx="1041400" cy="303213"/>
          </a:xfrm>
          <a:prstGeom prst="rect">
            <a:avLst/>
          </a:prstGeom>
          <a:solidFill>
            <a:srgbClr val="EDCEFC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Reviews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87350" y="2684463"/>
            <a:ext cx="1651000" cy="303212"/>
          </a:xfrm>
          <a:prstGeom prst="rect">
            <a:avLst/>
          </a:prstGeom>
          <a:solidFill>
            <a:srgbClr val="EDCEFC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Walkthroughs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695325" y="3127375"/>
            <a:ext cx="1739900" cy="303213"/>
          </a:xfrm>
          <a:prstGeom prst="rect">
            <a:avLst/>
          </a:prstGeom>
          <a:solidFill>
            <a:srgbClr val="EDCEFC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Desk-checking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619250" y="3865563"/>
            <a:ext cx="673100" cy="558800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Data</a:t>
            </a:r>
          </a:p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Flow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469900" y="4911725"/>
            <a:ext cx="1219200" cy="5334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Symbolic</a:t>
            </a:r>
          </a:p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Execution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1382713" y="5724525"/>
            <a:ext cx="1181100" cy="5334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Definition</a:t>
            </a:r>
          </a:p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-Use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2462213" y="4752975"/>
            <a:ext cx="1231900" cy="3032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Statement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2362200" y="5195888"/>
            <a:ext cx="1930400" cy="30321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Branch/Decision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2743200" y="5638800"/>
            <a:ext cx="2044700" cy="3032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Branch Condition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3792538" y="6081713"/>
            <a:ext cx="2044700" cy="5556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Branch Condition</a:t>
            </a:r>
            <a:br>
              <a:rPr lang="en-GB" sz="1800" b="1">
                <a:solidFill>
                  <a:srgbClr val="000000"/>
                </a:solidFill>
              </a:rPr>
            </a:br>
            <a:r>
              <a:rPr lang="en-GB" sz="1800" b="1">
                <a:solidFill>
                  <a:srgbClr val="000000"/>
                </a:solidFill>
              </a:rPr>
              <a:t>Combination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203825" y="5638800"/>
            <a:ext cx="876300" cy="3032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LCSAJ</a:t>
            </a: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5453063" y="5121275"/>
            <a:ext cx="635000" cy="3032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Arcs</a:t>
            </a: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8027988" y="3508375"/>
            <a:ext cx="1460500" cy="533400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Equivalence</a:t>
            </a:r>
          </a:p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Partitioning</a:t>
            </a:r>
          </a:p>
        </p:txBody>
      </p:sp>
      <p:sp>
        <p:nvSpPr>
          <p:cNvPr id="16437" name="Rectangle 53"/>
          <p:cNvSpPr>
            <a:spLocks noChangeArrowheads="1"/>
          </p:cNvSpPr>
          <p:nvPr/>
        </p:nvSpPr>
        <p:spPr bwMode="auto">
          <a:xfrm>
            <a:off x="7696200" y="4248150"/>
            <a:ext cx="1741488" cy="533400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Boundary</a:t>
            </a:r>
          </a:p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Value Analysis</a:t>
            </a:r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7281863" y="4986338"/>
            <a:ext cx="2603500" cy="292100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Cause-Effect Graphing</a:t>
            </a:r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6937375" y="5495925"/>
            <a:ext cx="1089025" cy="292100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Random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5287963" y="3643313"/>
            <a:ext cx="1079500" cy="3032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Usability</a:t>
            </a:r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5453063" y="4087813"/>
            <a:ext cx="1524000" cy="3032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Performance</a:t>
            </a:r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2546350" y="2166938"/>
            <a:ext cx="1752600" cy="303212"/>
          </a:xfrm>
          <a:prstGeom prst="rect">
            <a:avLst/>
          </a:prstGeom>
          <a:solidFill>
            <a:srgbClr val="EDCEFC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Static Analysis</a:t>
            </a:r>
          </a:p>
        </p:txBody>
      </p:sp>
      <p:sp>
        <p:nvSpPr>
          <p:cNvPr id="16443" name="Rectangle 59"/>
          <p:cNvSpPr>
            <a:spLocks noChangeArrowheads="1"/>
          </p:cNvSpPr>
          <p:nvPr/>
        </p:nvSpPr>
        <p:spPr bwMode="auto">
          <a:xfrm>
            <a:off x="387350" y="2252663"/>
            <a:ext cx="1270000" cy="303212"/>
          </a:xfrm>
          <a:prstGeom prst="rect">
            <a:avLst/>
          </a:prstGeom>
          <a:solidFill>
            <a:srgbClr val="EDCEFC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Inspection</a:t>
            </a:r>
          </a:p>
        </p:txBody>
      </p: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3862388" y="3717925"/>
            <a:ext cx="965200" cy="5588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hlink"/>
            </a:solidFill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Control</a:t>
            </a:r>
          </a:p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Flow</a:t>
            </a:r>
          </a:p>
        </p:txBody>
      </p:sp>
      <p:sp>
        <p:nvSpPr>
          <p:cNvPr id="16445" name="Rectangle 61"/>
          <p:cNvSpPr>
            <a:spLocks noChangeArrowheads="1"/>
          </p:cNvSpPr>
          <p:nvPr/>
        </p:nvSpPr>
        <p:spPr bwMode="auto">
          <a:xfrm>
            <a:off x="5786438" y="4603750"/>
            <a:ext cx="520700" cy="3032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etc.</a:t>
            </a:r>
          </a:p>
        </p:txBody>
      </p:sp>
      <p:sp>
        <p:nvSpPr>
          <p:cNvPr id="16446" name="Rectangle 62"/>
          <p:cNvSpPr>
            <a:spLocks noChangeArrowheads="1"/>
          </p:cNvSpPr>
          <p:nvPr/>
        </p:nvSpPr>
        <p:spPr bwMode="auto">
          <a:xfrm>
            <a:off x="5121275" y="3200400"/>
            <a:ext cx="520700" cy="3032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etc.</a:t>
            </a:r>
          </a:p>
        </p:txBody>
      </p:sp>
      <p:sp>
        <p:nvSpPr>
          <p:cNvPr id="16447" name="Rectangle 63"/>
          <p:cNvSpPr>
            <a:spLocks noChangeArrowheads="1"/>
          </p:cNvSpPr>
          <p:nvPr/>
        </p:nvSpPr>
        <p:spPr bwMode="auto">
          <a:xfrm>
            <a:off x="3460750" y="1724025"/>
            <a:ext cx="520700" cy="303213"/>
          </a:xfrm>
          <a:prstGeom prst="rect">
            <a:avLst/>
          </a:prstGeom>
          <a:solidFill>
            <a:srgbClr val="EDCEFC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etc.</a:t>
            </a:r>
          </a:p>
        </p:txBody>
      </p: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552450" y="4308475"/>
            <a:ext cx="520700" cy="303213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etc.</a:t>
            </a:r>
          </a:p>
        </p:txBody>
      </p:sp>
      <p:sp>
        <p:nvSpPr>
          <p:cNvPr id="16449" name="Rectangle 65"/>
          <p:cNvSpPr>
            <a:spLocks noChangeArrowheads="1"/>
          </p:cNvSpPr>
          <p:nvPr/>
        </p:nvSpPr>
        <p:spPr bwMode="auto">
          <a:xfrm>
            <a:off x="9191625" y="3028950"/>
            <a:ext cx="520700" cy="303213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GB" sz="1800" b="1">
                <a:solidFill>
                  <a:srgbClr val="000000"/>
                </a:solidFill>
              </a:rPr>
              <a:t>etc.</a:t>
            </a:r>
          </a:p>
        </p:txBody>
      </p:sp>
      <p:sp>
        <p:nvSpPr>
          <p:cNvPr id="16450" name="Rectangle 66"/>
          <p:cNvSpPr>
            <a:spLocks noChangeArrowheads="1"/>
          </p:cNvSpPr>
          <p:nvPr/>
        </p:nvSpPr>
        <p:spPr bwMode="auto">
          <a:xfrm>
            <a:off x="6540500" y="6029325"/>
            <a:ext cx="1947863" cy="292100"/>
          </a:xfrm>
          <a:prstGeom prst="rect">
            <a:avLst/>
          </a:prstGeom>
          <a:solidFill>
            <a:srgbClr val="618FFD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8000"/>
              </a:lnSpc>
            </a:pPr>
            <a:r>
              <a:rPr lang="en-GB" sz="1800" b="1">
                <a:solidFill>
                  <a:srgbClr val="000000"/>
                </a:solidFill>
              </a:rPr>
              <a:t>State Transition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Software Testing - Dynamic Tests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ABF8-2A22-4087-8156-4006EF1AD7F7}" type="slidenum">
              <a:rPr lang="en-GB"/>
              <a:pPr/>
              <a:t>9</a:t>
            </a:fld>
            <a:endParaRPr lang="en-GB"/>
          </a:p>
        </p:txBody>
      </p:sp>
      <p:grpSp>
        <p:nvGrpSpPr>
          <p:cNvPr id="166935" name="Group 23"/>
          <p:cNvGrpSpPr>
            <a:grpSpLocks/>
          </p:cNvGrpSpPr>
          <p:nvPr/>
        </p:nvGrpSpPr>
        <p:grpSpPr bwMode="auto">
          <a:xfrm>
            <a:off x="3352800" y="1524000"/>
            <a:ext cx="6172200" cy="4876800"/>
            <a:chOff x="2112" y="960"/>
            <a:chExt cx="3888" cy="3072"/>
          </a:xfrm>
        </p:grpSpPr>
        <p:sp>
          <p:nvSpPr>
            <p:cNvPr id="166914" name="AutoShape 2"/>
            <p:cNvSpPr>
              <a:spLocks noChangeArrowheads="1"/>
            </p:cNvSpPr>
            <p:nvPr/>
          </p:nvSpPr>
          <p:spPr bwMode="auto">
            <a:xfrm>
              <a:off x="2112" y="960"/>
              <a:ext cx="3792" cy="3072"/>
            </a:xfrm>
            <a:prstGeom prst="parallelogram">
              <a:avLst>
                <a:gd name="adj" fmla="val 52541"/>
              </a:avLst>
            </a:prstGeom>
            <a:gradFill rotWithShape="0">
              <a:gsLst>
                <a:gs pos="0">
                  <a:srgbClr val="000000"/>
                </a:gs>
                <a:gs pos="100000">
                  <a:schemeClr val="tx1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6932" name="AutoShape 20"/>
            <p:cNvSpPr>
              <a:spLocks noChangeArrowheads="1"/>
            </p:cNvSpPr>
            <p:nvPr/>
          </p:nvSpPr>
          <p:spPr bwMode="auto">
            <a:xfrm>
              <a:off x="3984" y="960"/>
              <a:ext cx="2016" cy="3072"/>
            </a:xfrm>
            <a:prstGeom prst="parallelogram">
              <a:avLst>
                <a:gd name="adj" fmla="val 85681"/>
              </a:avLst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Black box versus white box?</a:t>
            </a:r>
          </a:p>
        </p:txBody>
      </p: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4062413" y="1119188"/>
            <a:ext cx="4233862" cy="4929187"/>
            <a:chOff x="2559" y="705"/>
            <a:chExt cx="2667" cy="3105"/>
          </a:xfrm>
        </p:grpSpPr>
        <p:sp>
          <p:nvSpPr>
            <p:cNvPr id="166922" name="Line 10"/>
            <p:cNvSpPr>
              <a:spLocks noChangeShapeType="1"/>
            </p:cNvSpPr>
            <p:nvPr/>
          </p:nvSpPr>
          <p:spPr bwMode="blackGray">
            <a:xfrm flipV="1">
              <a:off x="3005" y="705"/>
              <a:ext cx="2221" cy="2925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6927" name="Rectangle 15"/>
            <p:cNvSpPr>
              <a:spLocks noChangeArrowheads="1"/>
            </p:cNvSpPr>
            <p:nvPr/>
          </p:nvSpPr>
          <p:spPr bwMode="blackGray">
            <a:xfrm flipH="1">
              <a:off x="2982" y="2632"/>
              <a:ext cx="1411" cy="4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2400" b="1">
                  <a:solidFill>
                    <a:srgbClr val="000000"/>
                  </a:solidFill>
                </a:rPr>
                <a:t>Integration</a:t>
              </a:r>
            </a:p>
          </p:txBody>
        </p:sp>
        <p:sp>
          <p:nvSpPr>
            <p:cNvPr id="166928" name="Rectangle 16"/>
            <p:cNvSpPr>
              <a:spLocks noChangeArrowheads="1"/>
            </p:cNvSpPr>
            <p:nvPr/>
          </p:nvSpPr>
          <p:spPr bwMode="blackGray">
            <a:xfrm flipH="1">
              <a:off x="2559" y="3392"/>
              <a:ext cx="1411" cy="4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2400" b="1">
                  <a:solidFill>
                    <a:srgbClr val="000000"/>
                  </a:solidFill>
                </a:rPr>
                <a:t>Component</a:t>
              </a:r>
            </a:p>
          </p:txBody>
        </p:sp>
        <p:sp>
          <p:nvSpPr>
            <p:cNvPr id="166929" name="Rectangle 17"/>
            <p:cNvSpPr>
              <a:spLocks noChangeArrowheads="1"/>
            </p:cNvSpPr>
            <p:nvPr/>
          </p:nvSpPr>
          <p:spPr bwMode="blackGray">
            <a:xfrm flipH="1">
              <a:off x="3814" y="1107"/>
              <a:ext cx="1411" cy="4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2400" b="1">
                  <a:solidFill>
                    <a:srgbClr val="000000"/>
                  </a:solidFill>
                </a:rPr>
                <a:t>Acceptance</a:t>
              </a:r>
            </a:p>
          </p:txBody>
        </p:sp>
        <p:sp>
          <p:nvSpPr>
            <p:cNvPr id="166930" name="Rectangle 18"/>
            <p:cNvSpPr>
              <a:spLocks noChangeArrowheads="1"/>
            </p:cNvSpPr>
            <p:nvPr/>
          </p:nvSpPr>
          <p:spPr bwMode="blackGray">
            <a:xfrm flipH="1">
              <a:off x="3391" y="1867"/>
              <a:ext cx="1411" cy="4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sz="2400" b="1">
                  <a:solidFill>
                    <a:srgbClr val="000000"/>
                  </a:solidFill>
                </a:rPr>
                <a:t>System</a:t>
              </a:r>
            </a:p>
          </p:txBody>
        </p:sp>
      </p:grp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533400" y="1676400"/>
            <a:ext cx="363061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Black box appropriate</a:t>
            </a:r>
          </a:p>
          <a:p>
            <a:r>
              <a:rPr lang="en-GB">
                <a:solidFill>
                  <a:srgbClr val="000000"/>
                </a:solidFill>
              </a:rPr>
              <a:t>at all levels but</a:t>
            </a:r>
          </a:p>
          <a:p>
            <a:r>
              <a:rPr lang="en-GB">
                <a:solidFill>
                  <a:srgbClr val="000000"/>
                </a:solidFill>
              </a:rPr>
              <a:t>dominates higher</a:t>
            </a:r>
          </a:p>
          <a:p>
            <a:r>
              <a:rPr lang="en-GB">
                <a:solidFill>
                  <a:srgbClr val="000000"/>
                </a:solidFill>
              </a:rPr>
              <a:t>levels of testing</a:t>
            </a:r>
          </a:p>
          <a:p>
            <a:endParaRPr lang="en-GB">
              <a:solidFill>
                <a:srgbClr val="000000"/>
              </a:solidFill>
            </a:endParaRPr>
          </a:p>
          <a:p>
            <a:r>
              <a:rPr lang="en-GB">
                <a:solidFill>
                  <a:srgbClr val="000000"/>
                </a:solidFill>
              </a:rPr>
              <a:t>White box used</a:t>
            </a:r>
          </a:p>
          <a:p>
            <a:r>
              <a:rPr lang="en-GB">
                <a:solidFill>
                  <a:srgbClr val="000000"/>
                </a:solidFill>
              </a:rPr>
              <a:t>predominately</a:t>
            </a:r>
          </a:p>
          <a:p>
            <a:r>
              <a:rPr lang="en-GB">
                <a:solidFill>
                  <a:srgbClr val="000000"/>
                </a:solidFill>
              </a:rPr>
              <a:t>at lower levels</a:t>
            </a:r>
          </a:p>
          <a:p>
            <a:r>
              <a:rPr lang="en-GB">
                <a:solidFill>
                  <a:srgbClr val="000000"/>
                </a:solidFill>
              </a:rPr>
              <a:t>to compliment</a:t>
            </a:r>
          </a:p>
          <a:p>
            <a:r>
              <a:rPr lang="en-GB">
                <a:solidFill>
                  <a:srgbClr val="000000"/>
                </a:solidFill>
              </a:rPr>
              <a:t>black box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oveCol">
  <a:themeElements>
    <a:clrScheme name="GroveCol 1">
      <a:dk1>
        <a:srgbClr val="B2B2B2"/>
      </a:dk1>
      <a:lt1>
        <a:srgbClr val="FFFFFF"/>
      </a:lt1>
      <a:dk2>
        <a:srgbClr val="003530"/>
      </a:dk2>
      <a:lt2>
        <a:srgbClr val="FAFD00"/>
      </a:lt2>
      <a:accent1>
        <a:srgbClr val="DBFFB8"/>
      </a:accent1>
      <a:accent2>
        <a:srgbClr val="8CF4EA"/>
      </a:accent2>
      <a:accent3>
        <a:srgbClr val="AAAEAD"/>
      </a:accent3>
      <a:accent4>
        <a:srgbClr val="DADADA"/>
      </a:accent4>
      <a:accent5>
        <a:srgbClr val="EAFFD8"/>
      </a:accent5>
      <a:accent6>
        <a:srgbClr val="7EDDD4"/>
      </a:accent6>
      <a:hlink>
        <a:srgbClr val="EAEC5E"/>
      </a:hlink>
      <a:folHlink>
        <a:srgbClr val="F39FD1"/>
      </a:folHlink>
    </a:clrScheme>
    <a:fontScheme name="GroveCo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oveCol 1">
        <a:dk1>
          <a:srgbClr val="B2B2B2"/>
        </a:dk1>
        <a:lt1>
          <a:srgbClr val="FFFFFF"/>
        </a:lt1>
        <a:dk2>
          <a:srgbClr val="003530"/>
        </a:dk2>
        <a:lt2>
          <a:srgbClr val="FAFD00"/>
        </a:lt2>
        <a:accent1>
          <a:srgbClr val="DBFFB8"/>
        </a:accent1>
        <a:accent2>
          <a:srgbClr val="8CF4EA"/>
        </a:accent2>
        <a:accent3>
          <a:srgbClr val="AAAEAD"/>
        </a:accent3>
        <a:accent4>
          <a:srgbClr val="DADADA"/>
        </a:accent4>
        <a:accent5>
          <a:srgbClr val="EAFFD8"/>
        </a:accent5>
        <a:accent6>
          <a:srgbClr val="7EDDD4"/>
        </a:accent6>
        <a:hlink>
          <a:srgbClr val="EAEC5E"/>
        </a:hlink>
        <a:folHlink>
          <a:srgbClr val="F39F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veCol 2">
        <a:dk1>
          <a:srgbClr val="B2B2B2"/>
        </a:dk1>
        <a:lt1>
          <a:srgbClr val="FFFFFF"/>
        </a:lt1>
        <a:dk2>
          <a:srgbClr val="003530"/>
        </a:dk2>
        <a:lt2>
          <a:srgbClr val="FAFD00"/>
        </a:lt2>
        <a:accent1>
          <a:srgbClr val="A3F25F"/>
        </a:accent1>
        <a:accent2>
          <a:srgbClr val="A2C1FE"/>
        </a:accent2>
        <a:accent3>
          <a:srgbClr val="AAAEAD"/>
        </a:accent3>
        <a:accent4>
          <a:srgbClr val="DADADA"/>
        </a:accent4>
        <a:accent5>
          <a:srgbClr val="CEF7B6"/>
        </a:accent5>
        <a:accent6>
          <a:srgbClr val="92AFE6"/>
        </a:accent6>
        <a:hlink>
          <a:srgbClr val="F3F49F"/>
        </a:hlink>
        <a:folHlink>
          <a:srgbClr val="F39F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veCol 3">
        <a:dk1>
          <a:srgbClr val="000066"/>
        </a:dk1>
        <a:lt1>
          <a:srgbClr val="CCCCFF"/>
        </a:lt1>
        <a:dk2>
          <a:srgbClr val="0000FF"/>
        </a:dk2>
        <a:lt2>
          <a:srgbClr val="FFFF00"/>
        </a:lt2>
        <a:accent1>
          <a:srgbClr val="FF3300"/>
        </a:accent1>
        <a:accent2>
          <a:srgbClr val="FF9933"/>
        </a:accent2>
        <a:accent3>
          <a:srgbClr val="AAAAFF"/>
        </a:accent3>
        <a:accent4>
          <a:srgbClr val="AEAEDA"/>
        </a:accent4>
        <a:accent5>
          <a:srgbClr val="FFADAA"/>
        </a:accent5>
        <a:accent6>
          <a:srgbClr val="E78A2D"/>
        </a:accent6>
        <a:hlink>
          <a:srgbClr val="D60093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veCol 4">
        <a:dk1>
          <a:srgbClr val="000000"/>
        </a:dk1>
        <a:lt1>
          <a:srgbClr val="FFFFFF"/>
        </a:lt1>
        <a:dk2>
          <a:srgbClr val="000099"/>
        </a:dk2>
        <a:lt2>
          <a:srgbClr val="CCECFF"/>
        </a:lt2>
        <a:accent1>
          <a:srgbClr val="00CCC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B9B9E7"/>
        </a:accent6>
        <a:hlink>
          <a:srgbClr val="66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veCol 5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veCol 6">
        <a:dk1>
          <a:srgbClr val="000000"/>
        </a:dk1>
        <a:lt1>
          <a:srgbClr val="FFFFCC"/>
        </a:lt1>
        <a:dk2>
          <a:srgbClr val="663300"/>
        </a:dk2>
        <a:lt2>
          <a:srgbClr val="FFCC66"/>
        </a:lt2>
        <a:accent1>
          <a:srgbClr val="999933"/>
        </a:accent1>
        <a:accent2>
          <a:srgbClr val="CCCC00"/>
        </a:accent2>
        <a:accent3>
          <a:srgbClr val="FFFFE2"/>
        </a:accent3>
        <a:accent4>
          <a:srgbClr val="000000"/>
        </a:accent4>
        <a:accent5>
          <a:srgbClr val="CACAAD"/>
        </a:accent5>
        <a:accent6>
          <a:srgbClr val="B9B900"/>
        </a:accent6>
        <a:hlink>
          <a:srgbClr val="FF9966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veCol 7">
        <a:dk1>
          <a:srgbClr val="990066"/>
        </a:dk1>
        <a:lt1>
          <a:srgbClr val="FFFFFF"/>
        </a:lt1>
        <a:dk2>
          <a:srgbClr val="CC3399"/>
        </a:dk2>
        <a:lt2>
          <a:srgbClr val="FFFF00"/>
        </a:lt2>
        <a:accent1>
          <a:srgbClr val="6699FF"/>
        </a:accent1>
        <a:accent2>
          <a:srgbClr val="00CCCC"/>
        </a:accent2>
        <a:accent3>
          <a:srgbClr val="E2ADCA"/>
        </a:accent3>
        <a:accent4>
          <a:srgbClr val="DADADA"/>
        </a:accent4>
        <a:accent5>
          <a:srgbClr val="B8CAFF"/>
        </a:accent5>
        <a:accent6>
          <a:srgbClr val="00B9B9"/>
        </a:accent6>
        <a:hlink>
          <a:srgbClr val="9966FF"/>
        </a:hlink>
        <a:folHlink>
          <a:srgbClr val="FF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veCol 8">
        <a:dk1>
          <a:srgbClr val="003300"/>
        </a:dk1>
        <a:lt1>
          <a:srgbClr val="FFFFFF"/>
        </a:lt1>
        <a:dk2>
          <a:srgbClr val="009900"/>
        </a:dk2>
        <a:lt2>
          <a:srgbClr val="FFFF00"/>
        </a:lt2>
        <a:accent1>
          <a:srgbClr val="CCCC00"/>
        </a:accent1>
        <a:accent2>
          <a:srgbClr val="999933"/>
        </a:accent2>
        <a:accent3>
          <a:srgbClr val="AACAAA"/>
        </a:accent3>
        <a:accent4>
          <a:srgbClr val="DADADA"/>
        </a:accent4>
        <a:accent5>
          <a:srgbClr val="E2E2AA"/>
        </a:accent5>
        <a:accent6>
          <a:srgbClr val="8A8A2D"/>
        </a:accent6>
        <a:hlink>
          <a:srgbClr val="9999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C:\MSOffice\Templates\Presentations\GroveCol.pot</Template>
  <TotalTime>1490463872</TotalTime>
  <Pages>31</Pages>
  <Words>2575</Words>
  <Application>Microsoft Office PowerPoint</Application>
  <PresentationFormat>A4 Paper (210x297 mm)</PresentationFormat>
  <Paragraphs>893</Paragraphs>
  <Slides>57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Monotype Sorts</vt:lpstr>
      <vt:lpstr>Times New Roman</vt:lpstr>
      <vt:lpstr>Wingdings</vt:lpstr>
      <vt:lpstr>GroveCol</vt:lpstr>
      <vt:lpstr>Document</vt:lpstr>
      <vt:lpstr>WordArt 3.2</vt:lpstr>
      <vt:lpstr>PowerPoint Presentation</vt:lpstr>
      <vt:lpstr>Why dynamic test techniques?</vt:lpstr>
      <vt:lpstr>What is a testing technique?</vt:lpstr>
      <vt:lpstr>Advantages of techniques</vt:lpstr>
      <vt:lpstr>Measurement</vt:lpstr>
      <vt:lpstr>PowerPoint Presentation</vt:lpstr>
      <vt:lpstr>Three types of systematic technique</vt:lpstr>
      <vt:lpstr>Some test techniques</vt:lpstr>
      <vt:lpstr>Black box versus white box?</vt:lpstr>
      <vt:lpstr>PowerPoint Presentation</vt:lpstr>
      <vt:lpstr>Black-box test design technique</vt:lpstr>
      <vt:lpstr>Black Box test design and measurement techniques</vt:lpstr>
      <vt:lpstr>PowerPoint Presentation</vt:lpstr>
      <vt:lpstr>Equivalence partitioning (EP)</vt:lpstr>
      <vt:lpstr>Boundary value analysis (BVA)</vt:lpstr>
      <vt:lpstr>Example: Loan application</vt:lpstr>
      <vt:lpstr>Customer name</vt:lpstr>
      <vt:lpstr>Account number</vt:lpstr>
      <vt:lpstr>Loan amount</vt:lpstr>
      <vt:lpstr>Condition template</vt:lpstr>
      <vt:lpstr>Design test cases</vt:lpstr>
      <vt:lpstr>Why do both EP and BVA?</vt:lpstr>
      <vt:lpstr>Decision Tables</vt:lpstr>
      <vt:lpstr>PowerPoint Presentation</vt:lpstr>
      <vt:lpstr>Decision tables</vt:lpstr>
      <vt:lpstr>Example: student access </vt:lpstr>
      <vt:lpstr>List the input and output conditions</vt:lpstr>
      <vt:lpstr>Determine input combinations</vt:lpstr>
      <vt:lpstr>Rationalise input combinations</vt:lpstr>
      <vt:lpstr>Complete the table</vt:lpstr>
      <vt:lpstr>Determine test case groups</vt:lpstr>
      <vt:lpstr>Design test cases</vt:lpstr>
      <vt:lpstr>Rationalising outputs</vt:lpstr>
      <vt:lpstr>Rationalising dangers</vt:lpstr>
      <vt:lpstr>Extending decision tables</vt:lpstr>
      <vt:lpstr>PowerPoint Presentation</vt:lpstr>
      <vt:lpstr>White Box testing</vt:lpstr>
      <vt:lpstr>White Box test design and measurement techniques</vt:lpstr>
      <vt:lpstr>Using structural coverage</vt:lpstr>
      <vt:lpstr>The test coverage trap</vt:lpstr>
      <vt:lpstr>Statement coverage</vt:lpstr>
      <vt:lpstr>Example of statement coverage</vt:lpstr>
      <vt:lpstr>Decision coverage (Branch coverage)</vt:lpstr>
      <vt:lpstr>Paths through code</vt:lpstr>
      <vt:lpstr>Paths through code with loops</vt:lpstr>
      <vt:lpstr>Example 1 </vt:lpstr>
      <vt:lpstr>Example 2</vt:lpstr>
      <vt:lpstr>Example 3</vt:lpstr>
      <vt:lpstr>Example 4</vt:lpstr>
      <vt:lpstr>Example 5</vt:lpstr>
      <vt:lpstr>Example 6</vt:lpstr>
      <vt:lpstr>PowerPoint Presentation</vt:lpstr>
      <vt:lpstr>Non-systematic test techniques</vt:lpstr>
      <vt:lpstr>Error-Guessing</vt:lpstr>
      <vt:lpstr>Error Guessing: deriving test cases</vt:lpstr>
      <vt:lpstr>Choosing a Test Technique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Paradoxes &amp; Psychology</dc:title>
  <dc:creator>Dorothy Graham</dc:creator>
  <cp:lastModifiedBy>Claire Horgan</cp:lastModifiedBy>
  <cp:revision>130</cp:revision>
  <cp:lastPrinted>1999-08-05T09:32:08Z</cp:lastPrinted>
  <dcterms:created xsi:type="dcterms:W3CDTF">1997-05-10T00:22:48Z</dcterms:created>
  <dcterms:modified xsi:type="dcterms:W3CDTF">2015-09-16T12:11:09Z</dcterms:modified>
</cp:coreProperties>
</file>