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8" r:id="rId2"/>
    <p:sldId id="259" r:id="rId3"/>
    <p:sldId id="260" r:id="rId4"/>
    <p:sldId id="270" r:id="rId5"/>
    <p:sldId id="261" r:id="rId6"/>
    <p:sldId id="262" r:id="rId7"/>
    <p:sldId id="265" r:id="rId8"/>
    <p:sldId id="271" r:id="rId9"/>
    <p:sldId id="272" r:id="rId10"/>
    <p:sldId id="273" r:id="rId11"/>
    <p:sldId id="274" r:id="rId12"/>
    <p:sldId id="269" r:id="rId13"/>
    <p:sldId id="275" r:id="rId14"/>
    <p:sldId id="266" r:id="rId15"/>
    <p:sldId id="267" r:id="rId16"/>
    <p:sldId id="268"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78" autoAdjust="0"/>
    <p:restoredTop sz="93001" autoAdjust="0"/>
  </p:normalViewPr>
  <p:slideViewPr>
    <p:cSldViewPr snapToGrid="0">
      <p:cViewPr varScale="1">
        <p:scale>
          <a:sx n="84" d="100"/>
          <a:sy n="84" d="100"/>
        </p:scale>
        <p:origin x="710" y="82"/>
      </p:cViewPr>
      <p:guideLst>
        <p:guide orient="horz" pos="2160"/>
        <p:guide pos="3846"/>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t>1</a:t>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t>10</a:t>
            </a:fld>
            <a:endParaRPr lang="zh-CN" altLang="en-US" dirty="0"/>
          </a:p>
        </p:txBody>
      </p:sp>
    </p:spTree>
    <p:extLst>
      <p:ext uri="{BB962C8B-B14F-4D97-AF65-F5344CB8AC3E}">
        <p14:creationId xmlns:p14="http://schemas.microsoft.com/office/powerpoint/2010/main" val="1356665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t>11</a:t>
            </a:fld>
            <a:endParaRPr lang="zh-CN" altLang="en-US" dirty="0"/>
          </a:p>
        </p:txBody>
      </p:sp>
    </p:spTree>
    <p:extLst>
      <p:ext uri="{BB962C8B-B14F-4D97-AF65-F5344CB8AC3E}">
        <p14:creationId xmlns:p14="http://schemas.microsoft.com/office/powerpoint/2010/main" val="1438732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t>12</a:t>
            </a:fld>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t>13</a:t>
            </a:fld>
            <a:endParaRPr lang="zh-CN" altLang="en-US" dirty="0"/>
          </a:p>
        </p:txBody>
      </p:sp>
    </p:spTree>
    <p:extLst>
      <p:ext uri="{BB962C8B-B14F-4D97-AF65-F5344CB8AC3E}">
        <p14:creationId xmlns:p14="http://schemas.microsoft.com/office/powerpoint/2010/main" val="21904189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t>14</a:t>
            </a:fld>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t>15</a:t>
            </a:fld>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t>16</a:t>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t>3</a:t>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t>4</a:t>
            </a:fld>
            <a:endParaRPr lang="zh-CN" altLang="en-US" dirty="0"/>
          </a:p>
        </p:txBody>
      </p:sp>
    </p:spTree>
    <p:extLst>
      <p:ext uri="{BB962C8B-B14F-4D97-AF65-F5344CB8AC3E}">
        <p14:creationId xmlns:p14="http://schemas.microsoft.com/office/powerpoint/2010/main" val="3521426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t>5</a:t>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t>6</a:t>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t>7</a:t>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t>8</a:t>
            </a:fld>
            <a:endParaRPr lang="zh-CN" altLang="en-US" dirty="0"/>
          </a:p>
        </p:txBody>
      </p:sp>
    </p:spTree>
    <p:extLst>
      <p:ext uri="{BB962C8B-B14F-4D97-AF65-F5344CB8AC3E}">
        <p14:creationId xmlns:p14="http://schemas.microsoft.com/office/powerpoint/2010/main" val="3359997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t>9</a:t>
            </a:fld>
            <a:endParaRPr lang="zh-CN" altLang="en-US" dirty="0"/>
          </a:p>
        </p:txBody>
      </p:sp>
    </p:spTree>
    <p:extLst>
      <p:ext uri="{BB962C8B-B14F-4D97-AF65-F5344CB8AC3E}">
        <p14:creationId xmlns:p14="http://schemas.microsoft.com/office/powerpoint/2010/main" val="11353715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样式2-首页1">
    <p:spTree>
      <p:nvGrpSpPr>
        <p:cNvPr id="1" name=""/>
        <p:cNvGrpSpPr/>
        <p:nvPr/>
      </p:nvGrpSpPr>
      <p:grpSpPr>
        <a:xfrm>
          <a:off x="0" y="0"/>
          <a:ext cx="0" cy="0"/>
          <a:chOff x="0" y="0"/>
          <a:chExt cx="0" cy="0"/>
        </a:xfrm>
      </p:grpSpPr>
      <p:sp>
        <p:nvSpPr>
          <p:cNvPr id="6" name="PA-矩形 7"/>
          <p:cNvSpPr/>
          <p:nvPr userDrawn="1">
            <p:custDataLst>
              <p:tags r:id="rId1"/>
            </p:custData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7" name="PA-矩形 7"/>
          <p:cNvSpPr/>
          <p:nvPr userDrawn="1">
            <p:custDataLst>
              <p:tags r:id="rId2"/>
            </p:custDataLst>
          </p:nvPr>
        </p:nvSpPr>
        <p:spPr>
          <a:xfrm>
            <a:off x="0" y="0"/>
            <a:ext cx="12192000" cy="6858000"/>
          </a:xfrm>
          <a:prstGeom prst="rect">
            <a:avLst/>
          </a:prstGeom>
          <a:gradFill>
            <a:gsLst>
              <a:gs pos="0">
                <a:srgbClr val="008244"/>
              </a:gs>
              <a:gs pos="100000">
                <a:schemeClr val="accent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8" name="任意多边形: 形状 39"/>
          <p:cNvSpPr/>
          <p:nvPr userDrawn="1"/>
        </p:nvSpPr>
        <p:spPr>
          <a:xfrm>
            <a:off x="221886" y="0"/>
            <a:ext cx="7536857" cy="6858000"/>
          </a:xfrm>
          <a:custGeom>
            <a:avLst/>
            <a:gdLst>
              <a:gd name="connsiteX0" fmla="*/ 0 w 7536857"/>
              <a:gd name="connsiteY0" fmla="*/ 0 h 6858000"/>
              <a:gd name="connsiteX1" fmla="*/ 6351816 w 7536857"/>
              <a:gd name="connsiteY1" fmla="*/ 0 h 6858000"/>
              <a:gd name="connsiteX2" fmla="*/ 6432300 w 7536857"/>
              <a:gd name="connsiteY2" fmla="*/ 102417 h 6858000"/>
              <a:gd name="connsiteX3" fmla="*/ 7536857 w 7536857"/>
              <a:gd name="connsiteY3" fmla="*/ 3429000 h 6858000"/>
              <a:gd name="connsiteX4" fmla="*/ 6432300 w 7536857"/>
              <a:gd name="connsiteY4" fmla="*/ 6755583 h 6858000"/>
              <a:gd name="connsiteX5" fmla="*/ 6351816 w 7536857"/>
              <a:gd name="connsiteY5" fmla="*/ 6858000 h 6858000"/>
              <a:gd name="connsiteX6" fmla="*/ 0 w 753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36857" h="6858000">
                <a:moveTo>
                  <a:pt x="0" y="0"/>
                </a:moveTo>
                <a:lnTo>
                  <a:pt x="6351816" y="0"/>
                </a:lnTo>
                <a:lnTo>
                  <a:pt x="6432300" y="102417"/>
                </a:lnTo>
                <a:cubicBezTo>
                  <a:pt x="7126033" y="1030047"/>
                  <a:pt x="7536857" y="2181547"/>
                  <a:pt x="7536857" y="3429000"/>
                </a:cubicBezTo>
                <a:cubicBezTo>
                  <a:pt x="7536857" y="4676454"/>
                  <a:pt x="7126033" y="5827953"/>
                  <a:pt x="6432300" y="6755583"/>
                </a:cubicBezTo>
                <a:lnTo>
                  <a:pt x="6351816" y="6858000"/>
                </a:lnTo>
                <a:lnTo>
                  <a:pt x="0" y="6858000"/>
                </a:lnTo>
                <a:close/>
              </a:path>
            </a:pathLst>
          </a:custGeom>
          <a:pattFill prst="pct5">
            <a:fgClr>
              <a:schemeClr val="bg1">
                <a:lumMod val="85000"/>
              </a:schemeClr>
            </a:fgClr>
            <a:bgClr>
              <a:schemeClr val="bg1"/>
            </a:bgClr>
          </a:pattFill>
          <a:ln>
            <a:noFill/>
          </a:ln>
          <a:effectLst>
            <a:outerShdw blurRad="190500" sx="101000" sy="101000" algn="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9" name="任意多边形: 形状 39"/>
          <p:cNvSpPr/>
          <p:nvPr userDrawn="1"/>
        </p:nvSpPr>
        <p:spPr>
          <a:xfrm>
            <a:off x="189674" y="0"/>
            <a:ext cx="7536857" cy="6858000"/>
          </a:xfrm>
          <a:custGeom>
            <a:avLst/>
            <a:gdLst>
              <a:gd name="connsiteX0" fmla="*/ 0 w 7536857"/>
              <a:gd name="connsiteY0" fmla="*/ 0 h 6858000"/>
              <a:gd name="connsiteX1" fmla="*/ 6351816 w 7536857"/>
              <a:gd name="connsiteY1" fmla="*/ 0 h 6858000"/>
              <a:gd name="connsiteX2" fmla="*/ 6432300 w 7536857"/>
              <a:gd name="connsiteY2" fmla="*/ 102417 h 6858000"/>
              <a:gd name="connsiteX3" fmla="*/ 7536857 w 7536857"/>
              <a:gd name="connsiteY3" fmla="*/ 3429000 h 6858000"/>
              <a:gd name="connsiteX4" fmla="*/ 6432300 w 7536857"/>
              <a:gd name="connsiteY4" fmla="*/ 6755583 h 6858000"/>
              <a:gd name="connsiteX5" fmla="*/ 6351816 w 7536857"/>
              <a:gd name="connsiteY5" fmla="*/ 6858000 h 6858000"/>
              <a:gd name="connsiteX6" fmla="*/ 0 w 753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36857" h="6858000">
                <a:moveTo>
                  <a:pt x="0" y="0"/>
                </a:moveTo>
                <a:lnTo>
                  <a:pt x="6351816" y="0"/>
                </a:lnTo>
                <a:lnTo>
                  <a:pt x="6432300" y="102417"/>
                </a:lnTo>
                <a:cubicBezTo>
                  <a:pt x="7126033" y="1030047"/>
                  <a:pt x="7536857" y="2181547"/>
                  <a:pt x="7536857" y="3429000"/>
                </a:cubicBezTo>
                <a:cubicBezTo>
                  <a:pt x="7536857" y="4676454"/>
                  <a:pt x="7126033" y="5827953"/>
                  <a:pt x="6432300" y="6755583"/>
                </a:cubicBezTo>
                <a:lnTo>
                  <a:pt x="6351816" y="6858000"/>
                </a:lnTo>
                <a:lnTo>
                  <a:pt x="0" y="6858000"/>
                </a:lnTo>
                <a:close/>
              </a:path>
            </a:pathLst>
          </a:custGeom>
          <a:solidFill>
            <a:srgbClr val="A13F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0" name="任意多边形: 形状 39"/>
          <p:cNvSpPr/>
          <p:nvPr userDrawn="1"/>
        </p:nvSpPr>
        <p:spPr>
          <a:xfrm>
            <a:off x="0" y="0"/>
            <a:ext cx="7536857" cy="6858000"/>
          </a:xfrm>
          <a:custGeom>
            <a:avLst/>
            <a:gdLst>
              <a:gd name="connsiteX0" fmla="*/ 0 w 7536857"/>
              <a:gd name="connsiteY0" fmla="*/ 0 h 6858000"/>
              <a:gd name="connsiteX1" fmla="*/ 6351816 w 7536857"/>
              <a:gd name="connsiteY1" fmla="*/ 0 h 6858000"/>
              <a:gd name="connsiteX2" fmla="*/ 6432300 w 7536857"/>
              <a:gd name="connsiteY2" fmla="*/ 102417 h 6858000"/>
              <a:gd name="connsiteX3" fmla="*/ 7536857 w 7536857"/>
              <a:gd name="connsiteY3" fmla="*/ 3429000 h 6858000"/>
              <a:gd name="connsiteX4" fmla="*/ 6432300 w 7536857"/>
              <a:gd name="connsiteY4" fmla="*/ 6755583 h 6858000"/>
              <a:gd name="connsiteX5" fmla="*/ 6351816 w 7536857"/>
              <a:gd name="connsiteY5" fmla="*/ 6858000 h 6858000"/>
              <a:gd name="connsiteX6" fmla="*/ 0 w 753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36857" h="6858000">
                <a:moveTo>
                  <a:pt x="0" y="0"/>
                </a:moveTo>
                <a:lnTo>
                  <a:pt x="6351816" y="0"/>
                </a:lnTo>
                <a:lnTo>
                  <a:pt x="6432300" y="102417"/>
                </a:lnTo>
                <a:cubicBezTo>
                  <a:pt x="7126033" y="1030047"/>
                  <a:pt x="7536857" y="2181547"/>
                  <a:pt x="7536857" y="3429000"/>
                </a:cubicBezTo>
                <a:cubicBezTo>
                  <a:pt x="7536857" y="4676454"/>
                  <a:pt x="7126033" y="5827953"/>
                  <a:pt x="6432300" y="6755583"/>
                </a:cubicBezTo>
                <a:lnTo>
                  <a:pt x="6351816" y="6858000"/>
                </a:lnTo>
                <a:lnTo>
                  <a:pt x="0" y="6858000"/>
                </a:lnTo>
                <a:close/>
              </a:path>
            </a:pathLst>
          </a:custGeom>
          <a:solidFill>
            <a:schemeClr val="bg1"/>
          </a:solidFill>
          <a:ln>
            <a:noFill/>
          </a:ln>
          <a:effectLst>
            <a:outerShdw blurRad="76200" sx="101000" sy="101000" algn="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1" name="任意多边形: 形状 74"/>
          <p:cNvSpPr/>
          <p:nvPr userDrawn="1"/>
        </p:nvSpPr>
        <p:spPr>
          <a:xfrm flipV="1">
            <a:off x="660400" y="3829587"/>
            <a:ext cx="6489382" cy="193259"/>
          </a:xfrm>
          <a:custGeom>
            <a:avLst/>
            <a:gdLst>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1" fmla="*/ 0 w 6415214"/>
              <a:gd name="connsiteY0-2" fmla="*/ 171407 h 262847"/>
              <a:gd name="connsiteX1-3" fmla="*/ 6415214 w 6415214"/>
              <a:gd name="connsiteY1-4" fmla="*/ 171407 h 262847"/>
              <a:gd name="connsiteX2-5" fmla="*/ 6415214 w 6415214"/>
              <a:gd name="connsiteY2-6" fmla="*/ 100390 h 262847"/>
              <a:gd name="connsiteX3-7" fmla="*/ 511261 w 6415214"/>
              <a:gd name="connsiteY3-8" fmla="*/ 100390 h 262847"/>
              <a:gd name="connsiteX4-9" fmla="*/ 229919 w 6415214"/>
              <a:gd name="connsiteY4-10" fmla="*/ 0 h 262847"/>
              <a:gd name="connsiteX5-11" fmla="*/ 229919 w 6415214"/>
              <a:gd name="connsiteY5-12" fmla="*/ 100390 h 262847"/>
              <a:gd name="connsiteX6-13" fmla="*/ 0 w 6415214"/>
              <a:gd name="connsiteY6-14" fmla="*/ 100390 h 262847"/>
              <a:gd name="connsiteX7" fmla="*/ 91440 w 6415214"/>
              <a:gd name="connsiteY7" fmla="*/ 262847 h 262847"/>
              <a:gd name="connsiteX0-15" fmla="*/ 0 w 6415214"/>
              <a:gd name="connsiteY0-16" fmla="*/ 171407 h 171407"/>
              <a:gd name="connsiteX1-17" fmla="*/ 6415214 w 6415214"/>
              <a:gd name="connsiteY1-18" fmla="*/ 171407 h 171407"/>
              <a:gd name="connsiteX2-19" fmla="*/ 6415214 w 6415214"/>
              <a:gd name="connsiteY2-20" fmla="*/ 100390 h 171407"/>
              <a:gd name="connsiteX3-21" fmla="*/ 511261 w 6415214"/>
              <a:gd name="connsiteY3-22" fmla="*/ 100390 h 171407"/>
              <a:gd name="connsiteX4-23" fmla="*/ 229919 w 6415214"/>
              <a:gd name="connsiteY4-24" fmla="*/ 0 h 171407"/>
              <a:gd name="connsiteX5-25" fmla="*/ 229919 w 6415214"/>
              <a:gd name="connsiteY5-26" fmla="*/ 100390 h 171407"/>
              <a:gd name="connsiteX6-27" fmla="*/ 0 w 6415214"/>
              <a:gd name="connsiteY6-28" fmla="*/ 100390 h 171407"/>
              <a:gd name="connsiteX0-29" fmla="*/ 0 w 6415214"/>
              <a:gd name="connsiteY0-30" fmla="*/ 171407 h 171407"/>
              <a:gd name="connsiteX1-31" fmla="*/ 6415214 w 6415214"/>
              <a:gd name="connsiteY1-32" fmla="*/ 100390 h 171407"/>
              <a:gd name="connsiteX2-33" fmla="*/ 511261 w 6415214"/>
              <a:gd name="connsiteY2-34" fmla="*/ 100390 h 171407"/>
              <a:gd name="connsiteX3-35" fmla="*/ 229919 w 6415214"/>
              <a:gd name="connsiteY3-36" fmla="*/ 0 h 171407"/>
              <a:gd name="connsiteX4-37" fmla="*/ 229919 w 6415214"/>
              <a:gd name="connsiteY4-38" fmla="*/ 100390 h 171407"/>
              <a:gd name="connsiteX5-39" fmla="*/ 0 w 6415214"/>
              <a:gd name="connsiteY5-40" fmla="*/ 100390 h 171407"/>
              <a:gd name="connsiteX0-41" fmla="*/ 6415214 w 6415214"/>
              <a:gd name="connsiteY0-42" fmla="*/ 100390 h 100390"/>
              <a:gd name="connsiteX1-43" fmla="*/ 511261 w 6415214"/>
              <a:gd name="connsiteY1-44" fmla="*/ 100390 h 100390"/>
              <a:gd name="connsiteX2-45" fmla="*/ 229919 w 6415214"/>
              <a:gd name="connsiteY2-46" fmla="*/ 0 h 100390"/>
              <a:gd name="connsiteX3-47" fmla="*/ 229919 w 6415214"/>
              <a:gd name="connsiteY3-48" fmla="*/ 100390 h 100390"/>
              <a:gd name="connsiteX4-49" fmla="*/ 0 w 6415214"/>
              <a:gd name="connsiteY4-50" fmla="*/ 100390 h 100390"/>
              <a:gd name="connsiteX0-51" fmla="*/ 6415214 w 6415214"/>
              <a:gd name="connsiteY0-52" fmla="*/ 195640 h 195640"/>
              <a:gd name="connsiteX1-53" fmla="*/ 511261 w 6415214"/>
              <a:gd name="connsiteY1-54" fmla="*/ 195640 h 195640"/>
              <a:gd name="connsiteX2-55" fmla="*/ 227538 w 6415214"/>
              <a:gd name="connsiteY2-56" fmla="*/ 0 h 195640"/>
              <a:gd name="connsiteX3-57" fmla="*/ 229919 w 6415214"/>
              <a:gd name="connsiteY3-58" fmla="*/ 195640 h 195640"/>
              <a:gd name="connsiteX4-59" fmla="*/ 0 w 6415214"/>
              <a:gd name="connsiteY4-60" fmla="*/ 195640 h 195640"/>
              <a:gd name="connsiteX0-61" fmla="*/ 6415214 w 6415214"/>
              <a:gd name="connsiteY0-62" fmla="*/ 193259 h 193259"/>
              <a:gd name="connsiteX1-63" fmla="*/ 511261 w 6415214"/>
              <a:gd name="connsiteY1-64" fmla="*/ 193259 h 193259"/>
              <a:gd name="connsiteX2-65" fmla="*/ 232301 w 6415214"/>
              <a:gd name="connsiteY2-66" fmla="*/ 0 h 193259"/>
              <a:gd name="connsiteX3-67" fmla="*/ 229919 w 6415214"/>
              <a:gd name="connsiteY3-68" fmla="*/ 193259 h 193259"/>
              <a:gd name="connsiteX4-69" fmla="*/ 0 w 6415214"/>
              <a:gd name="connsiteY4-70" fmla="*/ 193259 h 19325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15214" h="193259">
                <a:moveTo>
                  <a:pt x="6415214" y="193259"/>
                </a:moveTo>
                <a:lnTo>
                  <a:pt x="511261" y="193259"/>
                </a:lnTo>
                <a:lnTo>
                  <a:pt x="232301" y="0"/>
                </a:lnTo>
                <a:cubicBezTo>
                  <a:pt x="233095" y="65213"/>
                  <a:pt x="229125" y="128046"/>
                  <a:pt x="229919" y="193259"/>
                </a:cubicBezTo>
                <a:lnTo>
                  <a:pt x="0" y="193259"/>
                </a:ln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3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ea"/>
              <a:sym typeface="+mn-lt"/>
            </a:endParaRPr>
          </a:p>
        </p:txBody>
      </p:sp>
      <p:sp>
        <p:nvSpPr>
          <p:cNvPr id="12" name="标题 47"/>
          <p:cNvSpPr>
            <a:spLocks noGrp="1"/>
          </p:cNvSpPr>
          <p:nvPr>
            <p:ph type="title" hasCustomPrompt="1"/>
          </p:nvPr>
        </p:nvSpPr>
        <p:spPr>
          <a:xfrm>
            <a:off x="671368" y="2616692"/>
            <a:ext cx="7015008" cy="1200329"/>
          </a:xfrm>
          <a:prstGeom prst="rect">
            <a:avLst/>
          </a:prstGeom>
          <a:noFill/>
        </p:spPr>
        <p:txBody>
          <a:bodyPr wrap="square" lIns="0" rtlCol="0">
            <a:spAutoFit/>
          </a:bodyPr>
          <a:lstStyle>
            <a:lvl1pPr>
              <a:lnSpc>
                <a:spcPct val="100000"/>
              </a:lnSpc>
              <a:defRPr lang="zh-CN" altLang="en-US" sz="3600" b="1" spc="100" dirty="0">
                <a:latin typeface="微软雅黑" panose="020B0503020204020204" charset="-122"/>
                <a:ea typeface="微软雅黑" panose="020B0503020204020204" charset="-122"/>
                <a:cs typeface="+mn-ea"/>
              </a:defRPr>
            </a:lvl1pPr>
          </a:lstStyle>
          <a:p>
            <a:pPr marL="0" lvl="0"/>
            <a:r>
              <a:rPr lang="zh-CN" altLang="en-US" dirty="0"/>
              <a:t>请在此输入标题</a:t>
            </a:r>
            <a:br>
              <a:rPr lang="zh-CN" altLang="en-US" dirty="0"/>
            </a:br>
            <a:r>
              <a:rPr lang="zh-CN" altLang="en-US" dirty="0"/>
              <a:t>尽量回车保证标题为两行</a:t>
            </a:r>
          </a:p>
        </p:txBody>
      </p:sp>
      <p:sp>
        <p:nvSpPr>
          <p:cNvPr id="13" name="文本占位符 87"/>
          <p:cNvSpPr>
            <a:spLocks noGrp="1"/>
          </p:cNvSpPr>
          <p:nvPr>
            <p:ph type="body" sz="quarter" idx="13" hasCustomPrompt="1"/>
          </p:nvPr>
        </p:nvSpPr>
        <p:spPr>
          <a:xfrm>
            <a:off x="671367" y="2352090"/>
            <a:ext cx="5137927" cy="258532"/>
          </a:xfrm>
          <a:prstGeom prst="rect">
            <a:avLst/>
          </a:prstGeom>
          <a:noFill/>
        </p:spPr>
        <p:txBody>
          <a:bodyPr wrap="square" lIns="0" rtlCol="0">
            <a:spAutoFit/>
          </a:bodyPr>
          <a:lstStyle>
            <a:lvl1pPr marL="0" indent="0">
              <a:buNone/>
              <a:defRPr lang="zh-CN" altLang="en-US" sz="1200" spc="100" dirty="0">
                <a:solidFill>
                  <a:schemeClr val="tx1">
                    <a:lumMod val="65000"/>
                    <a:lumOff val="35000"/>
                  </a:schemeClr>
                </a:solidFill>
                <a:latin typeface="微软雅黑 Light" panose="020B0502040204020203" pitchFamily="34" charset="-122"/>
                <a:ea typeface="微软雅黑 Light" panose="020B0502040204020203" pitchFamily="34" charset="-122"/>
                <a:cs typeface="+mn-ea"/>
                <a:sym typeface="Wingdings 3" panose="05040102010807070707" pitchFamily="18" charset="2"/>
              </a:defRPr>
            </a:lvl1pPr>
          </a:lstStyle>
          <a:p>
            <a:pPr marL="228600" lvl="0" indent="-228600"/>
            <a:r>
              <a:rPr lang="zh-CN" altLang="en-US" dirty="0"/>
              <a:t>请在此输入你的副标题</a:t>
            </a:r>
          </a:p>
        </p:txBody>
      </p:sp>
      <p:sp>
        <p:nvSpPr>
          <p:cNvPr id="14" name="文本占位符 53"/>
          <p:cNvSpPr>
            <a:spLocks noGrp="1"/>
          </p:cNvSpPr>
          <p:nvPr>
            <p:ph type="body" sz="quarter" idx="16" hasCustomPrompt="1"/>
          </p:nvPr>
        </p:nvSpPr>
        <p:spPr>
          <a:xfrm>
            <a:off x="671366" y="4094394"/>
            <a:ext cx="6221139" cy="372410"/>
          </a:xfrm>
          <a:prstGeom prst="rect">
            <a:avLst/>
          </a:prstGeom>
          <a:noFill/>
        </p:spPr>
        <p:txBody>
          <a:bodyPr wrap="square" lIns="0" rtlCol="0" anchor="ctr" anchorCtr="0">
            <a:spAutoFit/>
          </a:bodyPr>
          <a:lstStyle>
            <a:lvl1pPr marL="0" indent="0">
              <a:lnSpc>
                <a:spcPct val="130000"/>
              </a:lnSpc>
              <a:buNone/>
              <a:defRPr lang="zh-CN" altLang="en-US" sz="1400" spc="100" smtClean="0">
                <a:solidFill>
                  <a:schemeClr val="tx1">
                    <a:lumMod val="85000"/>
                    <a:lumOff val="1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nSpc>
                <a:spcPct val="130000"/>
              </a:lnSpc>
            </a:pPr>
            <a:r>
              <a:rPr lang="zh-CN" altLang="en-US" dirty="0"/>
              <a:t>答辩人：北小理　　　导　师： 京小工　　　时　间：</a:t>
            </a:r>
            <a:r>
              <a:rPr lang="en-US" altLang="zh-CN" dirty="0"/>
              <a:t>XXX</a:t>
            </a:r>
            <a:endParaRPr lang="zh-CN" altLang="en-US" dirty="0"/>
          </a:p>
        </p:txBody>
      </p:sp>
      <p:sp>
        <p:nvSpPr>
          <p:cNvPr id="16" name="文本框 15"/>
          <p:cNvSpPr txBox="1"/>
          <p:nvPr userDrawn="1"/>
        </p:nvSpPr>
        <p:spPr>
          <a:xfrm>
            <a:off x="474450" y="318256"/>
            <a:ext cx="2104863" cy="792864"/>
          </a:xfrm>
          <a:prstGeom prst="rect">
            <a:avLst/>
          </a:prstGeom>
          <a:noFill/>
          <a:ln>
            <a:noFill/>
          </a:ln>
        </p:spPr>
        <p:txBody>
          <a:bodyPr wrap="square" lIns="180000" tIns="180000" rIns="180000" bIns="180000" rtlCol="0">
            <a:spAutoFit/>
          </a:bodyPr>
          <a:lstStyle/>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2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 BIT </a:t>
            </a:r>
            <a:r>
              <a:rPr kumimoji="0" lang="en-US" altLang="zh-CN" sz="2400" b="1" i="0" u="none" strike="noStrike" kern="1200" cap="none" spc="100" normalizeH="0" baseline="0" noProof="0" dirty="0">
                <a:ln>
                  <a:noFill/>
                </a:ln>
                <a:solidFill>
                  <a:srgbClr val="A2A2A2"/>
                </a:solidFill>
                <a:effectLst/>
                <a:uLnTx/>
                <a:uFillTx/>
                <a:latin typeface="+mn-ea"/>
                <a:ea typeface="+mn-ea"/>
                <a:cs typeface="+mn-cs"/>
              </a:rPr>
              <a:t>▷</a:t>
            </a:r>
            <a:endParaRPr kumimoji="0" lang="zh-CN" altLang="en-US" sz="2400" b="1" i="0" u="none" strike="noStrike" kern="1200" cap="none" spc="100" normalizeH="0" baseline="0" noProof="0" dirty="0">
              <a:ln>
                <a:noFill/>
              </a:ln>
              <a:solidFill>
                <a:srgbClr val="A2A2A2"/>
              </a:solidFill>
              <a:effectLst/>
              <a:uLnTx/>
              <a:uFillTx/>
              <a:latin typeface="+mn-ea"/>
              <a:ea typeface="+mn-ea"/>
              <a:cs typeface="+mn-cs"/>
            </a:endParaRPr>
          </a:p>
        </p:txBody>
      </p:sp>
      <p:pic>
        <p:nvPicPr>
          <p:cNvPr id="23" name="图片 22"/>
          <p:cNvPicPr>
            <a:picLocks noChangeAspect="1"/>
          </p:cNvPicPr>
          <p:nvPr userDrawn="1"/>
        </p:nvPicPr>
        <p:blipFill>
          <a:blip r:embed="rId4"/>
          <a:stretch>
            <a:fillRect/>
          </a:stretch>
        </p:blipFill>
        <p:spPr>
          <a:xfrm>
            <a:off x="8250894" y="-774608"/>
            <a:ext cx="7885491" cy="7588381"/>
          </a:xfrm>
          <a:prstGeom prst="rect">
            <a:avLst/>
          </a:prstGeom>
        </p:spPr>
      </p:pic>
      <p:pic>
        <p:nvPicPr>
          <p:cNvPr id="20" name="图片 19"/>
          <p:cNvPicPr>
            <a:picLocks noChangeAspect="1"/>
          </p:cNvPicPr>
          <p:nvPr userDrawn="1"/>
        </p:nvPicPr>
        <p:blipFill>
          <a:blip r:embed="rId5" cstate="print"/>
          <a:stretch>
            <a:fillRect/>
          </a:stretch>
        </p:blipFill>
        <p:spPr>
          <a:xfrm>
            <a:off x="8250874" y="2196869"/>
            <a:ext cx="3243162" cy="2464261"/>
          </a:xfrm>
          <a:prstGeom prst="rect">
            <a:avLst/>
          </a:prstGeom>
        </p:spPr>
      </p:pic>
      <p:grpSp>
        <p:nvGrpSpPr>
          <p:cNvPr id="2" name="组合 1"/>
          <p:cNvGrpSpPr/>
          <p:nvPr userDrawn="1"/>
        </p:nvGrpSpPr>
        <p:grpSpPr>
          <a:xfrm>
            <a:off x="671368" y="6061309"/>
            <a:ext cx="2479573" cy="304965"/>
            <a:chOff x="671368" y="6061309"/>
            <a:chExt cx="2479573" cy="304965"/>
          </a:xfrm>
        </p:grpSpPr>
        <p:grpSp>
          <p:nvGrpSpPr>
            <p:cNvPr id="74" name="组合 73"/>
            <p:cNvGrpSpPr/>
            <p:nvPr userDrawn="1"/>
          </p:nvGrpSpPr>
          <p:grpSpPr>
            <a:xfrm>
              <a:off x="2098445" y="6064781"/>
              <a:ext cx="1052496" cy="298683"/>
              <a:chOff x="2373567" y="1096524"/>
              <a:chExt cx="2578404" cy="731714"/>
            </a:xfrm>
          </p:grpSpPr>
          <p:sp>
            <p:nvSpPr>
              <p:cNvPr id="89"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accent3"/>
              </a:solid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90" name="Freeform 6"/>
              <p:cNvSpPr/>
              <p:nvPr/>
            </p:nvSpPr>
            <p:spPr bwMode="auto">
              <a:xfrm>
                <a:off x="4620305" y="1246611"/>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accent3"/>
              </a:solid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nvGrpSpPr>
              <p:cNvPr id="91" name="组合 90"/>
              <p:cNvGrpSpPr/>
              <p:nvPr/>
            </p:nvGrpSpPr>
            <p:grpSpPr>
              <a:xfrm>
                <a:off x="2373567" y="1096524"/>
                <a:ext cx="589817" cy="731714"/>
                <a:chOff x="5548313" y="2084388"/>
                <a:chExt cx="547688" cy="679451"/>
              </a:xfrm>
              <a:solidFill>
                <a:schemeClr val="accent3"/>
              </a:solidFill>
            </p:grpSpPr>
            <p:sp>
              <p:nvSpPr>
                <p:cNvPr id="96"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97"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92" name="组合 91"/>
              <p:cNvGrpSpPr/>
              <p:nvPr/>
            </p:nvGrpSpPr>
            <p:grpSpPr>
              <a:xfrm>
                <a:off x="3194779" y="1296598"/>
                <a:ext cx="356817" cy="382445"/>
                <a:chOff x="3792874" y="3156423"/>
                <a:chExt cx="331330" cy="355128"/>
              </a:xfrm>
              <a:solidFill>
                <a:schemeClr val="accent3"/>
              </a:solidFill>
            </p:grpSpPr>
            <p:sp>
              <p:nvSpPr>
                <p:cNvPr id="93"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94"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95"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nvGrpSpPr>
            <p:cNvPr id="75" name="组合 74"/>
            <p:cNvGrpSpPr/>
            <p:nvPr userDrawn="1"/>
          </p:nvGrpSpPr>
          <p:grpSpPr>
            <a:xfrm>
              <a:off x="671368" y="6061309"/>
              <a:ext cx="1100339" cy="304965"/>
              <a:chOff x="2372715" y="161759"/>
              <a:chExt cx="2695608" cy="747103"/>
            </a:xfrm>
          </p:grpSpPr>
          <p:grpSp>
            <p:nvGrpSpPr>
              <p:cNvPr id="76" name="组合 75"/>
              <p:cNvGrpSpPr/>
              <p:nvPr/>
            </p:nvGrpSpPr>
            <p:grpSpPr>
              <a:xfrm>
                <a:off x="3804781" y="283376"/>
                <a:ext cx="521428" cy="548788"/>
                <a:chOff x="6113463" y="3541713"/>
                <a:chExt cx="484188" cy="509588"/>
              </a:xfrm>
              <a:solidFill>
                <a:schemeClr val="accent3"/>
              </a:solidFill>
            </p:grpSpPr>
            <p:sp>
              <p:nvSpPr>
                <p:cNvPr id="87"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8"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77" name="组合 76"/>
              <p:cNvGrpSpPr/>
              <p:nvPr/>
            </p:nvGrpSpPr>
            <p:grpSpPr>
              <a:xfrm>
                <a:off x="2372715" y="161759"/>
                <a:ext cx="591521" cy="747103"/>
                <a:chOff x="6108700" y="2066926"/>
                <a:chExt cx="549275" cy="693738"/>
              </a:xfrm>
              <a:solidFill>
                <a:schemeClr val="accent3"/>
              </a:solidFill>
            </p:grpSpPr>
            <p:sp>
              <p:nvSpPr>
                <p:cNvPr id="85"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6"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78" name="组合 77"/>
              <p:cNvGrpSpPr/>
              <p:nvPr/>
            </p:nvGrpSpPr>
            <p:grpSpPr>
              <a:xfrm>
                <a:off x="3173775" y="375308"/>
                <a:ext cx="396626" cy="341923"/>
                <a:chOff x="6186488" y="2930526"/>
                <a:chExt cx="368300" cy="317500"/>
              </a:xfrm>
              <a:solidFill>
                <a:schemeClr val="accent3"/>
              </a:solidFill>
            </p:grpSpPr>
            <p:sp>
              <p:nvSpPr>
                <p:cNvPr id="82"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3"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4"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79" name="组合 78"/>
              <p:cNvGrpSpPr/>
              <p:nvPr/>
            </p:nvGrpSpPr>
            <p:grpSpPr>
              <a:xfrm>
                <a:off x="4613362" y="313351"/>
                <a:ext cx="454961" cy="453362"/>
                <a:chOff x="11893465" y="1994536"/>
                <a:chExt cx="274986" cy="274018"/>
              </a:xfrm>
              <a:solidFill>
                <a:schemeClr val="accent3"/>
              </a:solidFill>
            </p:grpSpPr>
            <p:sp>
              <p:nvSpPr>
                <p:cNvPr id="80"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1"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面样式2-首页2">
    <p:spTree>
      <p:nvGrpSpPr>
        <p:cNvPr id="1" name=""/>
        <p:cNvGrpSpPr/>
        <p:nvPr/>
      </p:nvGrpSpPr>
      <p:grpSpPr>
        <a:xfrm>
          <a:off x="0" y="0"/>
          <a:ext cx="0" cy="0"/>
          <a:chOff x="0" y="0"/>
          <a:chExt cx="0" cy="0"/>
        </a:xfrm>
      </p:grpSpPr>
      <p:sp>
        <p:nvSpPr>
          <p:cNvPr id="35" name="PA-矩形 7"/>
          <p:cNvSpPr/>
          <p:nvPr userDrawn="1">
            <p:custDataLst>
              <p:tags r:id="rId1"/>
            </p:custDataLst>
          </p:nvPr>
        </p:nvSpPr>
        <p:spPr>
          <a:xfrm>
            <a:off x="11373037" y="1"/>
            <a:ext cx="818963"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3" name="PA-矩形 7"/>
          <p:cNvSpPr/>
          <p:nvPr userDrawn="1">
            <p:custDataLst>
              <p:tags r:id="rId2"/>
            </p:custDataLst>
          </p:nvPr>
        </p:nvSpPr>
        <p:spPr>
          <a:xfrm>
            <a:off x="0" y="0"/>
            <a:ext cx="1137938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11" name="直接连接符 10"/>
          <p:cNvCxnSpPr/>
          <p:nvPr userDrawn="1"/>
        </p:nvCxnSpPr>
        <p:spPr>
          <a:xfrm>
            <a:off x="1137303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37" name="图片 36"/>
          <p:cNvPicPr>
            <a:picLocks noChangeAspect="1"/>
          </p:cNvPicPr>
          <p:nvPr userDrawn="1"/>
        </p:nvPicPr>
        <p:blipFill>
          <a:blip r:embed="rId4"/>
          <a:stretch>
            <a:fillRect/>
          </a:stretch>
        </p:blipFill>
        <p:spPr>
          <a:xfrm>
            <a:off x="-2610651" y="161103"/>
            <a:ext cx="6791691" cy="6535792"/>
          </a:xfrm>
          <a:prstGeom prst="rect">
            <a:avLst/>
          </a:prstGeom>
        </p:spPr>
      </p:pic>
      <p:sp>
        <p:nvSpPr>
          <p:cNvPr id="3" name="矩形 2"/>
          <p:cNvSpPr/>
          <p:nvPr userDrawn="1"/>
        </p:nvSpPr>
        <p:spPr>
          <a:xfrm>
            <a:off x="0" y="1504950"/>
            <a:ext cx="12192000" cy="3848100"/>
          </a:xfrm>
          <a:prstGeom prst="rect">
            <a:avLst/>
          </a:prstGeom>
          <a:solidFill>
            <a:schemeClr val="bg1"/>
          </a:solidFill>
          <a:ln>
            <a:noFill/>
          </a:ln>
          <a:effectLst>
            <a:outerShdw blurRad="1016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endParaRPr>
          </a:p>
        </p:txBody>
      </p:sp>
      <p:sp>
        <p:nvSpPr>
          <p:cNvPr id="31" name="任意多边形: 形状 30"/>
          <p:cNvSpPr/>
          <p:nvPr userDrawn="1"/>
        </p:nvSpPr>
        <p:spPr>
          <a:xfrm flipV="1">
            <a:off x="5143364" y="3786901"/>
            <a:ext cx="6236023" cy="193259"/>
          </a:xfrm>
          <a:custGeom>
            <a:avLst/>
            <a:gdLst>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1" fmla="*/ 0 w 6415214"/>
              <a:gd name="connsiteY0-2" fmla="*/ 171407 h 262847"/>
              <a:gd name="connsiteX1-3" fmla="*/ 6415214 w 6415214"/>
              <a:gd name="connsiteY1-4" fmla="*/ 171407 h 262847"/>
              <a:gd name="connsiteX2-5" fmla="*/ 6415214 w 6415214"/>
              <a:gd name="connsiteY2-6" fmla="*/ 100390 h 262847"/>
              <a:gd name="connsiteX3-7" fmla="*/ 511261 w 6415214"/>
              <a:gd name="connsiteY3-8" fmla="*/ 100390 h 262847"/>
              <a:gd name="connsiteX4-9" fmla="*/ 229919 w 6415214"/>
              <a:gd name="connsiteY4-10" fmla="*/ 0 h 262847"/>
              <a:gd name="connsiteX5-11" fmla="*/ 229919 w 6415214"/>
              <a:gd name="connsiteY5-12" fmla="*/ 100390 h 262847"/>
              <a:gd name="connsiteX6-13" fmla="*/ 0 w 6415214"/>
              <a:gd name="connsiteY6-14" fmla="*/ 100390 h 262847"/>
              <a:gd name="connsiteX7" fmla="*/ 91440 w 6415214"/>
              <a:gd name="connsiteY7" fmla="*/ 262847 h 262847"/>
              <a:gd name="connsiteX0-15" fmla="*/ 0 w 6415214"/>
              <a:gd name="connsiteY0-16" fmla="*/ 171407 h 171407"/>
              <a:gd name="connsiteX1-17" fmla="*/ 6415214 w 6415214"/>
              <a:gd name="connsiteY1-18" fmla="*/ 171407 h 171407"/>
              <a:gd name="connsiteX2-19" fmla="*/ 6415214 w 6415214"/>
              <a:gd name="connsiteY2-20" fmla="*/ 100390 h 171407"/>
              <a:gd name="connsiteX3-21" fmla="*/ 511261 w 6415214"/>
              <a:gd name="connsiteY3-22" fmla="*/ 100390 h 171407"/>
              <a:gd name="connsiteX4-23" fmla="*/ 229919 w 6415214"/>
              <a:gd name="connsiteY4-24" fmla="*/ 0 h 171407"/>
              <a:gd name="connsiteX5-25" fmla="*/ 229919 w 6415214"/>
              <a:gd name="connsiteY5-26" fmla="*/ 100390 h 171407"/>
              <a:gd name="connsiteX6-27" fmla="*/ 0 w 6415214"/>
              <a:gd name="connsiteY6-28" fmla="*/ 100390 h 171407"/>
              <a:gd name="connsiteX0-29" fmla="*/ 0 w 6415214"/>
              <a:gd name="connsiteY0-30" fmla="*/ 171407 h 171407"/>
              <a:gd name="connsiteX1-31" fmla="*/ 6415214 w 6415214"/>
              <a:gd name="connsiteY1-32" fmla="*/ 100390 h 171407"/>
              <a:gd name="connsiteX2-33" fmla="*/ 511261 w 6415214"/>
              <a:gd name="connsiteY2-34" fmla="*/ 100390 h 171407"/>
              <a:gd name="connsiteX3-35" fmla="*/ 229919 w 6415214"/>
              <a:gd name="connsiteY3-36" fmla="*/ 0 h 171407"/>
              <a:gd name="connsiteX4-37" fmla="*/ 229919 w 6415214"/>
              <a:gd name="connsiteY4-38" fmla="*/ 100390 h 171407"/>
              <a:gd name="connsiteX5-39" fmla="*/ 0 w 6415214"/>
              <a:gd name="connsiteY5-40" fmla="*/ 100390 h 171407"/>
              <a:gd name="connsiteX0-41" fmla="*/ 6415214 w 6415214"/>
              <a:gd name="connsiteY0-42" fmla="*/ 100390 h 100390"/>
              <a:gd name="connsiteX1-43" fmla="*/ 511261 w 6415214"/>
              <a:gd name="connsiteY1-44" fmla="*/ 100390 h 100390"/>
              <a:gd name="connsiteX2-45" fmla="*/ 229919 w 6415214"/>
              <a:gd name="connsiteY2-46" fmla="*/ 0 h 100390"/>
              <a:gd name="connsiteX3-47" fmla="*/ 229919 w 6415214"/>
              <a:gd name="connsiteY3-48" fmla="*/ 100390 h 100390"/>
              <a:gd name="connsiteX4-49" fmla="*/ 0 w 6415214"/>
              <a:gd name="connsiteY4-50" fmla="*/ 100390 h 100390"/>
              <a:gd name="connsiteX0-51" fmla="*/ 6415214 w 6415214"/>
              <a:gd name="connsiteY0-52" fmla="*/ 195640 h 195640"/>
              <a:gd name="connsiteX1-53" fmla="*/ 511261 w 6415214"/>
              <a:gd name="connsiteY1-54" fmla="*/ 195640 h 195640"/>
              <a:gd name="connsiteX2-55" fmla="*/ 227538 w 6415214"/>
              <a:gd name="connsiteY2-56" fmla="*/ 0 h 195640"/>
              <a:gd name="connsiteX3-57" fmla="*/ 229919 w 6415214"/>
              <a:gd name="connsiteY3-58" fmla="*/ 195640 h 195640"/>
              <a:gd name="connsiteX4-59" fmla="*/ 0 w 6415214"/>
              <a:gd name="connsiteY4-60" fmla="*/ 195640 h 195640"/>
              <a:gd name="connsiteX0-61" fmla="*/ 6415214 w 6415214"/>
              <a:gd name="connsiteY0-62" fmla="*/ 193259 h 193259"/>
              <a:gd name="connsiteX1-63" fmla="*/ 511261 w 6415214"/>
              <a:gd name="connsiteY1-64" fmla="*/ 193259 h 193259"/>
              <a:gd name="connsiteX2-65" fmla="*/ 232301 w 6415214"/>
              <a:gd name="connsiteY2-66" fmla="*/ 0 h 193259"/>
              <a:gd name="connsiteX3-67" fmla="*/ 229919 w 6415214"/>
              <a:gd name="connsiteY3-68" fmla="*/ 193259 h 193259"/>
              <a:gd name="connsiteX4-69" fmla="*/ 0 w 6415214"/>
              <a:gd name="connsiteY4-70" fmla="*/ 193259 h 19325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15214" h="193259">
                <a:moveTo>
                  <a:pt x="6415214" y="193259"/>
                </a:moveTo>
                <a:lnTo>
                  <a:pt x="511261" y="193259"/>
                </a:lnTo>
                <a:lnTo>
                  <a:pt x="232301" y="0"/>
                </a:lnTo>
                <a:cubicBezTo>
                  <a:pt x="233095" y="65213"/>
                  <a:pt x="229125" y="128046"/>
                  <a:pt x="229919" y="193259"/>
                </a:cubicBezTo>
                <a:lnTo>
                  <a:pt x="0" y="193259"/>
                </a:ln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3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ea"/>
              <a:sym typeface="+mn-lt"/>
            </a:endParaRPr>
          </a:p>
        </p:txBody>
      </p:sp>
      <p:sp>
        <p:nvSpPr>
          <p:cNvPr id="48" name="标题 47"/>
          <p:cNvSpPr>
            <a:spLocks noGrp="1"/>
          </p:cNvSpPr>
          <p:nvPr>
            <p:ph type="title" hasCustomPrompt="1"/>
          </p:nvPr>
        </p:nvSpPr>
        <p:spPr>
          <a:xfrm>
            <a:off x="5143364" y="2558484"/>
            <a:ext cx="6206079" cy="1200329"/>
          </a:xfrm>
          <a:prstGeom prst="rect">
            <a:avLst/>
          </a:prstGeom>
          <a:noFill/>
        </p:spPr>
        <p:txBody>
          <a:bodyPr wrap="square" lIns="0" rtlCol="0">
            <a:spAutoFit/>
          </a:bodyPr>
          <a:lstStyle>
            <a:lvl1pPr>
              <a:lnSpc>
                <a:spcPct val="100000"/>
              </a:lnSpc>
              <a:defRPr lang="zh-CN" altLang="en-US" sz="3600" b="1" spc="100" dirty="0">
                <a:latin typeface="+mn-ea"/>
                <a:ea typeface="+mn-ea"/>
                <a:cs typeface="+mn-ea"/>
              </a:defRPr>
            </a:lvl1pPr>
          </a:lstStyle>
          <a:p>
            <a:pPr marL="0" lvl="0"/>
            <a:r>
              <a:rPr lang="zh-CN" altLang="en-US" dirty="0"/>
              <a:t>请在此输入标题</a:t>
            </a:r>
            <a:br>
              <a:rPr lang="zh-CN" altLang="en-US" dirty="0"/>
            </a:br>
            <a:r>
              <a:rPr lang="zh-CN" altLang="en-US" dirty="0"/>
              <a:t>尽量回车保证标题为两行</a:t>
            </a:r>
          </a:p>
        </p:txBody>
      </p:sp>
      <p:sp>
        <p:nvSpPr>
          <p:cNvPr id="60" name="文本占位符 87"/>
          <p:cNvSpPr>
            <a:spLocks noGrp="1"/>
          </p:cNvSpPr>
          <p:nvPr>
            <p:ph type="body" sz="quarter" idx="13" hasCustomPrompt="1"/>
          </p:nvPr>
        </p:nvSpPr>
        <p:spPr>
          <a:xfrm>
            <a:off x="5137014" y="2329801"/>
            <a:ext cx="5154585" cy="258532"/>
          </a:xfrm>
          <a:prstGeom prst="rect">
            <a:avLst/>
          </a:prstGeom>
          <a:noFill/>
        </p:spPr>
        <p:txBody>
          <a:bodyPr wrap="square" lIns="0" rtlCol="0">
            <a:spAutoFit/>
          </a:bodyPr>
          <a:lstStyle>
            <a:lvl1pPr marL="0" indent="0">
              <a:buNone/>
              <a:defRPr lang="zh-CN" altLang="en-US" sz="1200" spc="100" dirty="0">
                <a:solidFill>
                  <a:schemeClr val="tx1">
                    <a:lumMod val="65000"/>
                    <a:lumOff val="35000"/>
                  </a:schemeClr>
                </a:solidFill>
                <a:latin typeface="微软雅黑 Light" panose="020B0502040204020203" pitchFamily="34" charset="-122"/>
                <a:ea typeface="微软雅黑 Light" panose="020B0502040204020203" pitchFamily="34" charset="-122"/>
                <a:cs typeface="+mn-ea"/>
                <a:sym typeface="Wingdings 3" panose="05040102010807070707" pitchFamily="18" charset="2"/>
              </a:defRPr>
            </a:lvl1pPr>
          </a:lstStyle>
          <a:p>
            <a:pPr marL="228600" lvl="0" indent="-228600"/>
            <a:r>
              <a:rPr lang="zh-CN" altLang="en-US" dirty="0"/>
              <a:t>请在此输入你的副标题</a:t>
            </a:r>
          </a:p>
        </p:txBody>
      </p:sp>
      <p:sp>
        <p:nvSpPr>
          <p:cNvPr id="38" name="文本占位符 53"/>
          <p:cNvSpPr>
            <a:spLocks noGrp="1"/>
          </p:cNvSpPr>
          <p:nvPr>
            <p:ph type="body" sz="quarter" idx="16" hasCustomPrompt="1"/>
          </p:nvPr>
        </p:nvSpPr>
        <p:spPr>
          <a:xfrm>
            <a:off x="5143364" y="4185030"/>
            <a:ext cx="6229674" cy="372410"/>
          </a:xfrm>
          <a:prstGeom prst="rect">
            <a:avLst/>
          </a:prstGeom>
          <a:noFill/>
        </p:spPr>
        <p:txBody>
          <a:bodyPr wrap="square" lIns="0" rtlCol="0" anchor="ctr" anchorCtr="0">
            <a:spAutoFit/>
          </a:bodyPr>
          <a:lstStyle>
            <a:lvl1pPr marL="0" indent="0">
              <a:lnSpc>
                <a:spcPct val="130000"/>
              </a:lnSpc>
              <a:buNone/>
              <a:defRPr lang="zh-CN" altLang="en-US" sz="1400" spc="100" smtClean="0">
                <a:solidFill>
                  <a:schemeClr val="tx1">
                    <a:lumMod val="85000"/>
                    <a:lumOff val="1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nSpc>
                <a:spcPct val="130000"/>
              </a:lnSpc>
            </a:pPr>
            <a:r>
              <a:rPr lang="zh-CN" altLang="en-US" dirty="0"/>
              <a:t>答辩人：北小理　　　导　师： 京小工　　　时　间：</a:t>
            </a:r>
            <a:r>
              <a:rPr lang="en-US" altLang="zh-CN" dirty="0"/>
              <a:t>XXX</a:t>
            </a:r>
            <a:endParaRPr lang="zh-CN" altLang="en-US" dirty="0"/>
          </a:p>
        </p:txBody>
      </p:sp>
      <p:pic>
        <p:nvPicPr>
          <p:cNvPr id="8" name="图片 7"/>
          <p:cNvPicPr>
            <a:picLocks noChangeAspect="1"/>
          </p:cNvPicPr>
          <p:nvPr userDrawn="1"/>
        </p:nvPicPr>
        <p:blipFill>
          <a:blip r:embed="rId5" cstate="print"/>
          <a:stretch>
            <a:fillRect/>
          </a:stretch>
        </p:blipFill>
        <p:spPr>
          <a:xfrm>
            <a:off x="1111261" y="2359437"/>
            <a:ext cx="2855386" cy="2169616"/>
          </a:xfrm>
          <a:prstGeom prst="rect">
            <a:avLst/>
          </a:prstGeom>
        </p:spPr>
      </p:pic>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封面样式2-首页3">
    <p:spTree>
      <p:nvGrpSpPr>
        <p:cNvPr id="1" name=""/>
        <p:cNvGrpSpPr/>
        <p:nvPr/>
      </p:nvGrpSpPr>
      <p:grpSpPr>
        <a:xfrm>
          <a:off x="0" y="0"/>
          <a:ext cx="0" cy="0"/>
          <a:chOff x="0" y="0"/>
          <a:chExt cx="0" cy="0"/>
        </a:xfrm>
      </p:grpSpPr>
      <p:sp>
        <p:nvSpPr>
          <p:cNvPr id="33" name="PA-矩形 7"/>
          <p:cNvSpPr/>
          <p:nvPr userDrawn="1">
            <p:custDataLst>
              <p:tags r:id="rId1"/>
            </p:custData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19" name="任意多边形: 形状 118"/>
          <p:cNvSpPr/>
          <p:nvPr userDrawn="1"/>
        </p:nvSpPr>
        <p:spPr>
          <a:xfrm rot="1916941">
            <a:off x="-628945" y="-604401"/>
            <a:ext cx="12918999" cy="10347422"/>
          </a:xfrm>
          <a:custGeom>
            <a:avLst/>
            <a:gdLst>
              <a:gd name="connsiteX0" fmla="*/ 3910821 w 12918999"/>
              <a:gd name="connsiteY0" fmla="*/ 3392979 h 10347422"/>
              <a:gd name="connsiteX1" fmla="*/ 10262073 w 12918999"/>
              <a:gd name="connsiteY1" fmla="*/ 135295 h 10347422"/>
              <a:gd name="connsiteX2" fmla="*/ 10593809 w 12918999"/>
              <a:gd name="connsiteY2" fmla="*/ 0 h 10347422"/>
              <a:gd name="connsiteX3" fmla="*/ 12918999 w 12918999"/>
              <a:gd name="connsiteY3" fmla="*/ 3728462 h 10347422"/>
              <a:gd name="connsiteX4" fmla="*/ 11966464 w 12918999"/>
              <a:gd name="connsiteY4" fmla="*/ 4224159 h 10347422"/>
              <a:gd name="connsiteX5" fmla="*/ 3050273 w 12918999"/>
              <a:gd name="connsiteY5" fmla="*/ 10050202 h 10347422"/>
              <a:gd name="connsiteX6" fmla="*/ 2678241 w 12918999"/>
              <a:gd name="connsiteY6" fmla="*/ 10347422 h 10347422"/>
              <a:gd name="connsiteX7" fmla="*/ 0 w 12918999"/>
              <a:gd name="connsiteY7" fmla="*/ 6052840 h 10347422"/>
              <a:gd name="connsiteX8" fmla="*/ 4301 w 12918999"/>
              <a:gd name="connsiteY8" fmla="*/ 6049545 h 10347422"/>
              <a:gd name="connsiteX9" fmla="*/ 3049697 w 12918999"/>
              <a:gd name="connsiteY9" fmla="*/ 3931365 h 10347422"/>
              <a:gd name="connsiteX10" fmla="*/ 3910821 w 12918999"/>
              <a:gd name="connsiteY10" fmla="*/ 3392979 h 10347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918999" h="10347422">
                <a:moveTo>
                  <a:pt x="3910821" y="3392979"/>
                </a:moveTo>
                <a:cubicBezTo>
                  <a:pt x="5934272" y="2157348"/>
                  <a:pt x="8056184" y="1066634"/>
                  <a:pt x="10262073" y="135295"/>
                </a:cubicBezTo>
                <a:lnTo>
                  <a:pt x="10593809" y="0"/>
                </a:lnTo>
                <a:lnTo>
                  <a:pt x="12918999" y="3728462"/>
                </a:lnTo>
                <a:lnTo>
                  <a:pt x="11966464" y="4224159"/>
                </a:lnTo>
                <a:cubicBezTo>
                  <a:pt x="8816355" y="5904658"/>
                  <a:pt x="5833798" y="7857148"/>
                  <a:pt x="3050273" y="10050202"/>
                </a:cubicBezTo>
                <a:lnTo>
                  <a:pt x="2678241" y="10347422"/>
                </a:lnTo>
                <a:lnTo>
                  <a:pt x="0" y="6052840"/>
                </a:lnTo>
                <a:lnTo>
                  <a:pt x="4301" y="6049545"/>
                </a:lnTo>
                <a:cubicBezTo>
                  <a:pt x="990558" y="5305797"/>
                  <a:pt x="2006380" y="4599047"/>
                  <a:pt x="3049697" y="3931365"/>
                </a:cubicBezTo>
                <a:cubicBezTo>
                  <a:pt x="3334701" y="3748973"/>
                  <a:pt x="3621756" y="3569497"/>
                  <a:pt x="3910821" y="3392979"/>
                </a:cubicBezTo>
                <a:close/>
              </a:path>
            </a:pathLst>
          </a:custGeom>
          <a:gradFill>
            <a:gsLst>
              <a:gs pos="0">
                <a:schemeClr val="bg1">
                  <a:alpha val="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06" name="任意多边形: 形状 105"/>
          <p:cNvSpPr/>
          <p:nvPr userDrawn="1"/>
        </p:nvSpPr>
        <p:spPr>
          <a:xfrm rot="2885786">
            <a:off x="1087929" y="-2969595"/>
            <a:ext cx="10843749" cy="12155155"/>
          </a:xfrm>
          <a:custGeom>
            <a:avLst/>
            <a:gdLst>
              <a:gd name="connsiteX0" fmla="*/ 6051751 w 10843749"/>
              <a:gd name="connsiteY0" fmla="*/ 1433305 h 12155155"/>
              <a:gd name="connsiteX1" fmla="*/ 6837805 w 10843749"/>
              <a:gd name="connsiteY1" fmla="*/ 587393 h 12155155"/>
              <a:gd name="connsiteX2" fmla="*/ 7410328 w 10843749"/>
              <a:gd name="connsiteY2" fmla="*/ 0 h 12155155"/>
              <a:gd name="connsiteX3" fmla="*/ 10843749 w 10843749"/>
              <a:gd name="connsiteY3" fmla="*/ 3081016 h 12155155"/>
              <a:gd name="connsiteX4" fmla="*/ 2700969 w 10843749"/>
              <a:gd name="connsiteY4" fmla="*/ 12155155 h 12155155"/>
              <a:gd name="connsiteX5" fmla="*/ 0 w 10843749"/>
              <a:gd name="connsiteY5" fmla="*/ 9731411 h 12155155"/>
              <a:gd name="connsiteX6" fmla="*/ 261077 w 10843749"/>
              <a:gd name="connsiteY6" fmla="*/ 9278934 h 12155155"/>
              <a:gd name="connsiteX7" fmla="*/ 6051751 w 10843749"/>
              <a:gd name="connsiteY7" fmla="*/ 1433305 h 1215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43749" h="12155155">
                <a:moveTo>
                  <a:pt x="6051751" y="1433305"/>
                </a:moveTo>
                <a:cubicBezTo>
                  <a:pt x="6310424" y="1148193"/>
                  <a:pt x="6572461" y="866201"/>
                  <a:pt x="6837805" y="587393"/>
                </a:cubicBezTo>
                <a:lnTo>
                  <a:pt x="7410328" y="0"/>
                </a:lnTo>
                <a:lnTo>
                  <a:pt x="10843749" y="3081016"/>
                </a:lnTo>
                <a:lnTo>
                  <a:pt x="2700969" y="12155155"/>
                </a:lnTo>
                <a:lnTo>
                  <a:pt x="0" y="9731411"/>
                </a:lnTo>
                <a:lnTo>
                  <a:pt x="261077" y="9278934"/>
                </a:lnTo>
                <a:cubicBezTo>
                  <a:pt x="1926385" y="6466781"/>
                  <a:pt x="3869211" y="3838947"/>
                  <a:pt x="6051751" y="1433305"/>
                </a:cubicBezTo>
                <a:close/>
              </a:path>
            </a:pathLst>
          </a:custGeom>
          <a:gradFill>
            <a:gsLst>
              <a:gs pos="0">
                <a:schemeClr val="bg1">
                  <a:alpha val="0"/>
                </a:schemeClr>
              </a:gs>
              <a:gs pos="100000">
                <a:schemeClr val="accent2">
                  <a:alpha val="11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18" name="任意多边形: 形状 117"/>
          <p:cNvSpPr/>
          <p:nvPr userDrawn="1"/>
        </p:nvSpPr>
        <p:spPr>
          <a:xfrm rot="1846855">
            <a:off x="-307281" y="-539696"/>
            <a:ext cx="12650822" cy="11532482"/>
          </a:xfrm>
          <a:custGeom>
            <a:avLst/>
            <a:gdLst>
              <a:gd name="connsiteX0" fmla="*/ 7956679 w 12650822"/>
              <a:gd name="connsiteY0" fmla="*/ 1195248 h 11532482"/>
              <a:gd name="connsiteX1" fmla="*/ 9978822 w 12650822"/>
              <a:gd name="connsiteY1" fmla="*/ 62012 h 11532482"/>
              <a:gd name="connsiteX2" fmla="*/ 10098991 w 12650822"/>
              <a:gd name="connsiteY2" fmla="*/ 0 h 11532482"/>
              <a:gd name="connsiteX3" fmla="*/ 12650822 w 12650822"/>
              <a:gd name="connsiteY3" fmla="*/ 4283979 h 11532482"/>
              <a:gd name="connsiteX4" fmla="*/ 12245569 w 12650822"/>
              <a:gd name="connsiteY4" fmla="*/ 4531370 h 11532482"/>
              <a:gd name="connsiteX5" fmla="*/ 3166697 w 12650822"/>
              <a:gd name="connsiteY5" fmla="*/ 11321300 h 11532482"/>
              <a:gd name="connsiteX6" fmla="*/ 2933905 w 12650822"/>
              <a:gd name="connsiteY6" fmla="*/ 11532482 h 11532482"/>
              <a:gd name="connsiteX7" fmla="*/ 1718627 w 12650822"/>
              <a:gd name="connsiteY7" fmla="*/ 9865697 h 11532482"/>
              <a:gd name="connsiteX8" fmla="*/ 0 w 12650822"/>
              <a:gd name="connsiteY8" fmla="*/ 6980488 h 11532482"/>
              <a:gd name="connsiteX9" fmla="*/ 22022 w 12650822"/>
              <a:gd name="connsiteY9" fmla="*/ 6960742 h 11532482"/>
              <a:gd name="connsiteX10" fmla="*/ 4718407 w 12650822"/>
              <a:gd name="connsiteY10" fmla="*/ 3273000 h 11532482"/>
              <a:gd name="connsiteX11" fmla="*/ 7956679 w 12650822"/>
              <a:gd name="connsiteY11" fmla="*/ 1195248 h 11532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650822" h="11532482">
                <a:moveTo>
                  <a:pt x="7956679" y="1195248"/>
                </a:moveTo>
                <a:cubicBezTo>
                  <a:pt x="8621077" y="803084"/>
                  <a:pt x="9295272" y="425195"/>
                  <a:pt x="9978822" y="62012"/>
                </a:cubicBezTo>
                <a:lnTo>
                  <a:pt x="10098991" y="0"/>
                </a:lnTo>
                <a:lnTo>
                  <a:pt x="12650822" y="4283979"/>
                </a:lnTo>
                <a:lnTo>
                  <a:pt x="12245569" y="4531370"/>
                </a:lnTo>
                <a:cubicBezTo>
                  <a:pt x="9012618" y="6531229"/>
                  <a:pt x="5974903" y="8805712"/>
                  <a:pt x="3166697" y="11321300"/>
                </a:cubicBezTo>
                <a:lnTo>
                  <a:pt x="2933905" y="11532482"/>
                </a:lnTo>
                <a:lnTo>
                  <a:pt x="1718627" y="9865697"/>
                </a:lnTo>
                <a:lnTo>
                  <a:pt x="0" y="6980488"/>
                </a:lnTo>
                <a:lnTo>
                  <a:pt x="22022" y="6960742"/>
                </a:lnTo>
                <a:cubicBezTo>
                  <a:pt x="1511041" y="5644986"/>
                  <a:pt x="3079104" y="4413194"/>
                  <a:pt x="4718407" y="3273000"/>
                </a:cubicBezTo>
                <a:cubicBezTo>
                  <a:pt x="5769244" y="2542106"/>
                  <a:pt x="6849352" y="1848853"/>
                  <a:pt x="7956679" y="1195248"/>
                </a:cubicBezTo>
                <a:close/>
              </a:path>
            </a:pathLst>
          </a:custGeom>
          <a:gradFill>
            <a:gsLst>
              <a:gs pos="0">
                <a:schemeClr val="bg1">
                  <a:alpha val="3000"/>
                </a:schemeClr>
              </a:gs>
              <a:gs pos="100000">
                <a:schemeClr val="accent2">
                  <a:alpha val="1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9" name="任意多边形: 形状 83"/>
          <p:cNvSpPr/>
          <p:nvPr userDrawn="1"/>
        </p:nvSpPr>
        <p:spPr>
          <a:xfrm>
            <a:off x="-1" y="2998308"/>
            <a:ext cx="12191999" cy="3656014"/>
          </a:xfrm>
          <a:custGeom>
            <a:avLst/>
            <a:gdLst>
              <a:gd name="connsiteX0" fmla="*/ 6096002 w 12191999"/>
              <a:gd name="connsiteY0" fmla="*/ 0 h 3656014"/>
              <a:gd name="connsiteX1" fmla="*/ 11517301 w 12191999"/>
              <a:gd name="connsiteY1" fmla="*/ 568339 h 3656014"/>
              <a:gd name="connsiteX2" fmla="*/ 12191999 w 12191999"/>
              <a:gd name="connsiteY2" fmla="*/ 741496 h 3656014"/>
              <a:gd name="connsiteX3" fmla="*/ 12191999 w 12191999"/>
              <a:gd name="connsiteY3" fmla="*/ 3656014 h 3656014"/>
              <a:gd name="connsiteX4" fmla="*/ 0 w 12191999"/>
              <a:gd name="connsiteY4" fmla="*/ 3656014 h 3656014"/>
              <a:gd name="connsiteX5" fmla="*/ 0 w 12191999"/>
              <a:gd name="connsiteY5" fmla="*/ 741497 h 3656014"/>
              <a:gd name="connsiteX6" fmla="*/ 674702 w 12191999"/>
              <a:gd name="connsiteY6" fmla="*/ 568339 h 3656014"/>
              <a:gd name="connsiteX7" fmla="*/ 6096002 w 12191999"/>
              <a:gd name="connsiteY7" fmla="*/ 0 h 365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3656014">
                <a:moveTo>
                  <a:pt x="6096002" y="0"/>
                </a:moveTo>
                <a:cubicBezTo>
                  <a:pt x="8104174" y="0"/>
                  <a:pt x="9969760" y="209519"/>
                  <a:pt x="11517301" y="568339"/>
                </a:cubicBezTo>
                <a:lnTo>
                  <a:pt x="12191999" y="741496"/>
                </a:lnTo>
                <a:lnTo>
                  <a:pt x="12191999" y="3656014"/>
                </a:lnTo>
                <a:lnTo>
                  <a:pt x="0" y="3656014"/>
                </a:lnTo>
                <a:lnTo>
                  <a:pt x="0" y="741497"/>
                </a:lnTo>
                <a:lnTo>
                  <a:pt x="674702" y="568339"/>
                </a:lnTo>
                <a:cubicBezTo>
                  <a:pt x="2222243" y="209519"/>
                  <a:pt x="4087830" y="0"/>
                  <a:pt x="6096002" y="0"/>
                </a:cubicBezTo>
                <a:close/>
              </a:path>
            </a:pathLst>
          </a:custGeom>
          <a:solidFill>
            <a:schemeClr val="bg1"/>
          </a:solidFill>
          <a:ln>
            <a:noFill/>
          </a:ln>
          <a:effectLst>
            <a:outerShdw blurRad="381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3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ea"/>
            </a:endParaRPr>
          </a:p>
        </p:txBody>
      </p:sp>
      <p:sp>
        <p:nvSpPr>
          <p:cNvPr id="50" name="任意多边形: 形状 83"/>
          <p:cNvSpPr/>
          <p:nvPr userDrawn="1"/>
        </p:nvSpPr>
        <p:spPr>
          <a:xfrm>
            <a:off x="-2" y="3019587"/>
            <a:ext cx="12191999" cy="3656014"/>
          </a:xfrm>
          <a:custGeom>
            <a:avLst/>
            <a:gdLst>
              <a:gd name="connsiteX0" fmla="*/ 6096002 w 12191999"/>
              <a:gd name="connsiteY0" fmla="*/ 0 h 3656014"/>
              <a:gd name="connsiteX1" fmla="*/ 11517301 w 12191999"/>
              <a:gd name="connsiteY1" fmla="*/ 568339 h 3656014"/>
              <a:gd name="connsiteX2" fmla="*/ 12191999 w 12191999"/>
              <a:gd name="connsiteY2" fmla="*/ 741496 h 3656014"/>
              <a:gd name="connsiteX3" fmla="*/ 12191999 w 12191999"/>
              <a:gd name="connsiteY3" fmla="*/ 3656014 h 3656014"/>
              <a:gd name="connsiteX4" fmla="*/ 0 w 12191999"/>
              <a:gd name="connsiteY4" fmla="*/ 3656014 h 3656014"/>
              <a:gd name="connsiteX5" fmla="*/ 0 w 12191999"/>
              <a:gd name="connsiteY5" fmla="*/ 741497 h 3656014"/>
              <a:gd name="connsiteX6" fmla="*/ 674702 w 12191999"/>
              <a:gd name="connsiteY6" fmla="*/ 568339 h 3656014"/>
              <a:gd name="connsiteX7" fmla="*/ 6096002 w 12191999"/>
              <a:gd name="connsiteY7" fmla="*/ 0 h 365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3656014">
                <a:moveTo>
                  <a:pt x="6096002" y="0"/>
                </a:moveTo>
                <a:cubicBezTo>
                  <a:pt x="8104174" y="0"/>
                  <a:pt x="9969760" y="209519"/>
                  <a:pt x="11517301" y="568339"/>
                </a:cubicBezTo>
                <a:lnTo>
                  <a:pt x="12191999" y="741496"/>
                </a:lnTo>
                <a:lnTo>
                  <a:pt x="12191999" y="3656014"/>
                </a:lnTo>
                <a:lnTo>
                  <a:pt x="0" y="3656014"/>
                </a:lnTo>
                <a:lnTo>
                  <a:pt x="0" y="741497"/>
                </a:lnTo>
                <a:lnTo>
                  <a:pt x="674702" y="568339"/>
                </a:lnTo>
                <a:cubicBezTo>
                  <a:pt x="2222243" y="209519"/>
                  <a:pt x="4087830" y="0"/>
                  <a:pt x="6096002" y="0"/>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3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ea"/>
            </a:endParaRPr>
          </a:p>
        </p:txBody>
      </p:sp>
      <p:sp>
        <p:nvSpPr>
          <p:cNvPr id="102" name="任意多边形: 形状 101"/>
          <p:cNvSpPr/>
          <p:nvPr userDrawn="1"/>
        </p:nvSpPr>
        <p:spPr>
          <a:xfrm rot="2676034">
            <a:off x="-1681418" y="5021332"/>
            <a:ext cx="3362838" cy="3410056"/>
          </a:xfrm>
          <a:custGeom>
            <a:avLst/>
            <a:gdLst>
              <a:gd name="connsiteX0" fmla="*/ 0 w 3362838"/>
              <a:gd name="connsiteY0" fmla="*/ 0 h 3410056"/>
              <a:gd name="connsiteX1" fmla="*/ 3362838 w 3362838"/>
              <a:gd name="connsiteY1" fmla="*/ 3410056 h 3410056"/>
              <a:gd name="connsiteX2" fmla="*/ 3362837 w 3362838"/>
              <a:gd name="connsiteY2" fmla="*/ 3410056 h 3410056"/>
              <a:gd name="connsiteX3" fmla="*/ 0 w 3362838"/>
              <a:gd name="connsiteY3" fmla="*/ 1 h 3410056"/>
            </a:gdLst>
            <a:ahLst/>
            <a:cxnLst>
              <a:cxn ang="0">
                <a:pos x="connsiteX0" y="connsiteY0"/>
              </a:cxn>
              <a:cxn ang="0">
                <a:pos x="connsiteX1" y="connsiteY1"/>
              </a:cxn>
              <a:cxn ang="0">
                <a:pos x="connsiteX2" y="connsiteY2"/>
              </a:cxn>
              <a:cxn ang="0">
                <a:pos x="connsiteX3" y="connsiteY3"/>
              </a:cxn>
            </a:cxnLst>
            <a:rect l="l" t="t" r="r" b="b"/>
            <a:pathLst>
              <a:path w="3362838" h="3410056">
                <a:moveTo>
                  <a:pt x="0" y="0"/>
                </a:moveTo>
                <a:lnTo>
                  <a:pt x="3362838" y="3410056"/>
                </a:lnTo>
                <a:lnTo>
                  <a:pt x="3362837" y="3410056"/>
                </a:lnTo>
                <a:lnTo>
                  <a:pt x="0" y="1"/>
                </a:lnTo>
                <a:close/>
              </a:path>
            </a:pathLst>
          </a:custGeom>
          <a:gradFill>
            <a:gsLst>
              <a:gs pos="0">
                <a:schemeClr val="bg1">
                  <a:alpha val="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84" name="任意多边形: 形状 83"/>
          <p:cNvSpPr/>
          <p:nvPr userDrawn="1"/>
        </p:nvSpPr>
        <p:spPr>
          <a:xfrm>
            <a:off x="1" y="3201986"/>
            <a:ext cx="12191999" cy="3656014"/>
          </a:xfrm>
          <a:custGeom>
            <a:avLst/>
            <a:gdLst>
              <a:gd name="connsiteX0" fmla="*/ 6096002 w 12191999"/>
              <a:gd name="connsiteY0" fmla="*/ 0 h 3656014"/>
              <a:gd name="connsiteX1" fmla="*/ 11517301 w 12191999"/>
              <a:gd name="connsiteY1" fmla="*/ 568339 h 3656014"/>
              <a:gd name="connsiteX2" fmla="*/ 12191999 w 12191999"/>
              <a:gd name="connsiteY2" fmla="*/ 741496 h 3656014"/>
              <a:gd name="connsiteX3" fmla="*/ 12191999 w 12191999"/>
              <a:gd name="connsiteY3" fmla="*/ 3656014 h 3656014"/>
              <a:gd name="connsiteX4" fmla="*/ 0 w 12191999"/>
              <a:gd name="connsiteY4" fmla="*/ 3656014 h 3656014"/>
              <a:gd name="connsiteX5" fmla="*/ 0 w 12191999"/>
              <a:gd name="connsiteY5" fmla="*/ 741497 h 3656014"/>
              <a:gd name="connsiteX6" fmla="*/ 674702 w 12191999"/>
              <a:gd name="connsiteY6" fmla="*/ 568339 h 3656014"/>
              <a:gd name="connsiteX7" fmla="*/ 6096002 w 12191999"/>
              <a:gd name="connsiteY7" fmla="*/ 0 h 365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3656014">
                <a:moveTo>
                  <a:pt x="6096002" y="0"/>
                </a:moveTo>
                <a:cubicBezTo>
                  <a:pt x="8104174" y="0"/>
                  <a:pt x="9969760" y="209519"/>
                  <a:pt x="11517301" y="568339"/>
                </a:cubicBezTo>
                <a:lnTo>
                  <a:pt x="12191999" y="741496"/>
                </a:lnTo>
                <a:lnTo>
                  <a:pt x="12191999" y="3656014"/>
                </a:lnTo>
                <a:lnTo>
                  <a:pt x="0" y="3656014"/>
                </a:lnTo>
                <a:lnTo>
                  <a:pt x="0" y="741497"/>
                </a:lnTo>
                <a:lnTo>
                  <a:pt x="674702" y="568339"/>
                </a:lnTo>
                <a:cubicBezTo>
                  <a:pt x="2222243" y="209519"/>
                  <a:pt x="4087830" y="0"/>
                  <a:pt x="6096002" y="0"/>
                </a:cubicBezTo>
                <a:close/>
              </a:path>
            </a:pathLst>
          </a:custGeom>
          <a:solidFill>
            <a:schemeClr val="bg1"/>
          </a:solidFill>
          <a:ln>
            <a:noFill/>
          </a:ln>
          <a:effectLst>
            <a:outerShdw blurRad="381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3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ea"/>
            </a:endParaRPr>
          </a:p>
        </p:txBody>
      </p:sp>
      <p:sp>
        <p:nvSpPr>
          <p:cNvPr id="48" name="标题 47"/>
          <p:cNvSpPr>
            <a:spLocks noGrp="1"/>
          </p:cNvSpPr>
          <p:nvPr userDrawn="1">
            <p:ph type="title" hasCustomPrompt="1"/>
          </p:nvPr>
        </p:nvSpPr>
        <p:spPr>
          <a:xfrm>
            <a:off x="515938" y="3758091"/>
            <a:ext cx="11160124" cy="1323439"/>
          </a:xfrm>
          <a:prstGeom prst="rect">
            <a:avLst/>
          </a:prstGeom>
          <a:noFill/>
        </p:spPr>
        <p:txBody>
          <a:bodyPr wrap="square" lIns="0" rtlCol="0">
            <a:spAutoFit/>
          </a:bodyPr>
          <a:lstStyle>
            <a:lvl1pPr algn="ctr">
              <a:lnSpc>
                <a:spcPct val="100000"/>
              </a:lnSpc>
              <a:defRPr lang="zh-CN" altLang="en-US" sz="4000" b="1" spc="100" dirty="0">
                <a:solidFill>
                  <a:schemeClr val="tx1"/>
                </a:solidFill>
                <a:latin typeface="+mn-ea"/>
                <a:ea typeface="+mn-ea"/>
                <a:cs typeface="+mn-ea"/>
              </a:defRPr>
            </a:lvl1pPr>
          </a:lstStyle>
          <a:p>
            <a:pPr marL="0" lvl="0"/>
            <a:r>
              <a:rPr lang="zh-CN" altLang="en-US" dirty="0"/>
              <a:t>北京理工大学</a:t>
            </a:r>
            <a:br>
              <a:rPr lang="zh-CN" altLang="en-US" dirty="0"/>
            </a:br>
            <a:r>
              <a:rPr lang="zh-CN" altLang="en-US" dirty="0"/>
              <a:t>毕业设计论文答辩模板</a:t>
            </a:r>
          </a:p>
        </p:txBody>
      </p:sp>
      <p:sp>
        <p:nvSpPr>
          <p:cNvPr id="38" name="文本占位符 53"/>
          <p:cNvSpPr>
            <a:spLocks noGrp="1"/>
          </p:cNvSpPr>
          <p:nvPr userDrawn="1">
            <p:ph type="body" sz="quarter" idx="16" hasCustomPrompt="1"/>
          </p:nvPr>
        </p:nvSpPr>
        <p:spPr>
          <a:xfrm>
            <a:off x="2141362" y="5528219"/>
            <a:ext cx="7909277" cy="372410"/>
          </a:xfrm>
          <a:prstGeom prst="rect">
            <a:avLst/>
          </a:prstGeom>
          <a:noFill/>
        </p:spPr>
        <p:txBody>
          <a:bodyPr wrap="square" lIns="0" rtlCol="0" anchor="ctr" anchorCtr="0">
            <a:spAutoFit/>
          </a:bodyPr>
          <a:lstStyle>
            <a:lvl1pPr marL="0" indent="0" algn="ctr">
              <a:lnSpc>
                <a:spcPct val="130000"/>
              </a:lnSpc>
              <a:buNone/>
              <a:defRPr lang="zh-CN" altLang="en-US" sz="1400" spc="100" smtClean="0">
                <a:solidFill>
                  <a:schemeClr val="tx1">
                    <a:lumMod val="85000"/>
                    <a:lumOff val="1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nSpc>
                <a:spcPct val="130000"/>
              </a:lnSpc>
            </a:pPr>
            <a:r>
              <a:rPr lang="zh-CN" altLang="en-US" dirty="0"/>
              <a:t>答辩人：北小理　　　导　师： 京小工　　　时　间：</a:t>
            </a:r>
            <a:r>
              <a:rPr lang="en-US" altLang="zh-CN" dirty="0"/>
              <a:t>XXX</a:t>
            </a:r>
            <a:endParaRPr lang="zh-CN" altLang="en-US" dirty="0"/>
          </a:p>
        </p:txBody>
      </p:sp>
      <p:cxnSp>
        <p:nvCxnSpPr>
          <p:cNvPr id="18" name="直接连接符 17"/>
          <p:cNvCxnSpPr/>
          <p:nvPr userDrawn="1"/>
        </p:nvCxnSpPr>
        <p:spPr>
          <a:xfrm>
            <a:off x="2108522" y="5295418"/>
            <a:ext cx="7974957"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userDrawn="1"/>
        </p:nvPicPr>
        <p:blipFill>
          <a:blip r:embed="rId3" cstate="print"/>
          <a:stretch>
            <a:fillRect/>
          </a:stretch>
        </p:blipFill>
        <p:spPr>
          <a:xfrm>
            <a:off x="3866200" y="944838"/>
            <a:ext cx="4510874" cy="1262604"/>
          </a:xfrm>
          <a:prstGeom prst="rect">
            <a:avLst/>
          </a:prstGeom>
        </p:spPr>
      </p:pic>
      <p:sp>
        <p:nvSpPr>
          <p:cNvPr id="51" name="文本框 50"/>
          <p:cNvSpPr txBox="1"/>
          <p:nvPr userDrawn="1"/>
        </p:nvSpPr>
        <p:spPr>
          <a:xfrm>
            <a:off x="150844" y="6088688"/>
            <a:ext cx="2156520" cy="617431"/>
          </a:xfrm>
          <a:prstGeom prst="rect">
            <a:avLst/>
          </a:prstGeom>
          <a:noFill/>
          <a:ln>
            <a:noFill/>
          </a:ln>
        </p:spPr>
        <p:txBody>
          <a:bodyPr wrap="square" lIns="180000" tIns="180000" rIns="180000" bIns="180000" rtlCol="0">
            <a:spAutoFit/>
          </a:bodyPr>
          <a:lstStyle/>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1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BIT</a:t>
            </a:r>
            <a:r>
              <a:rPr kumimoji="0" lang="en-US" altLang="zh-CN" sz="1400" b="0"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a:t>
            </a:r>
            <a:r>
              <a:rPr kumimoji="0" lang="en-US" altLang="zh-CN" sz="1400" b="0"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SINCE 1940</a:t>
            </a:r>
            <a:endParaRPr kumimoji="0" lang="zh-CN" altLang="en-US" sz="1400" b="1" i="0" u="none" strike="noStrike" kern="1200" cap="none" spc="100" normalizeH="0" baseline="0" noProof="0" dirty="0">
              <a:ln>
                <a:noFill/>
              </a:ln>
              <a:solidFill>
                <a:srgbClr val="A2A2A2"/>
              </a:solidFill>
              <a:effectLst/>
              <a:uLnTx/>
              <a:uFillTx/>
              <a:latin typeface="微软雅黑 Light" panose="020B0502040204020203" pitchFamily="34" charset="-122"/>
              <a:ea typeface="微软雅黑 Light" panose="020B0502040204020203" pitchFamily="34" charset="-122"/>
              <a:cs typeface="+mn-cs"/>
            </a:endParaRPr>
          </a:p>
        </p:txBody>
      </p:sp>
      <p:grpSp>
        <p:nvGrpSpPr>
          <p:cNvPr id="3" name="组合 2"/>
          <p:cNvGrpSpPr/>
          <p:nvPr userDrawn="1"/>
        </p:nvGrpSpPr>
        <p:grpSpPr>
          <a:xfrm>
            <a:off x="10272478" y="6308389"/>
            <a:ext cx="1629576" cy="198576"/>
            <a:chOff x="10272478" y="6308389"/>
            <a:chExt cx="1629576" cy="198576"/>
          </a:xfrm>
        </p:grpSpPr>
        <p:grpSp>
          <p:nvGrpSpPr>
            <p:cNvPr id="40" name="组合 39"/>
            <p:cNvGrpSpPr/>
            <p:nvPr userDrawn="1"/>
          </p:nvGrpSpPr>
          <p:grpSpPr>
            <a:xfrm>
              <a:off x="11216726" y="6310650"/>
              <a:ext cx="685328" cy="194486"/>
              <a:chOff x="2373567" y="1096524"/>
              <a:chExt cx="2578404" cy="731714"/>
            </a:xfrm>
          </p:grpSpPr>
          <p:sp>
            <p:nvSpPr>
              <p:cNvPr id="70"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accent3"/>
              </a:solid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1" name="Freeform 6"/>
              <p:cNvSpPr/>
              <p:nvPr/>
            </p:nvSpPr>
            <p:spPr bwMode="auto">
              <a:xfrm>
                <a:off x="4620306" y="1237050"/>
                <a:ext cx="331665" cy="499208"/>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accent3"/>
              </a:solid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nvGrpSpPr>
              <p:cNvPr id="72" name="组合 71"/>
              <p:cNvGrpSpPr/>
              <p:nvPr/>
            </p:nvGrpSpPr>
            <p:grpSpPr>
              <a:xfrm>
                <a:off x="2373567" y="1096524"/>
                <a:ext cx="589817" cy="731714"/>
                <a:chOff x="5548313" y="2084388"/>
                <a:chExt cx="547688" cy="679451"/>
              </a:xfrm>
              <a:solidFill>
                <a:schemeClr val="accent3"/>
              </a:solidFill>
            </p:grpSpPr>
            <p:sp>
              <p:nvSpPr>
                <p:cNvPr id="77"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8"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73" name="组合 72"/>
              <p:cNvGrpSpPr/>
              <p:nvPr/>
            </p:nvGrpSpPr>
            <p:grpSpPr>
              <a:xfrm>
                <a:off x="3194779" y="1296598"/>
                <a:ext cx="356817" cy="382445"/>
                <a:chOff x="3792874" y="3156423"/>
                <a:chExt cx="331330" cy="355128"/>
              </a:xfrm>
              <a:solidFill>
                <a:schemeClr val="accent3"/>
              </a:solidFill>
            </p:grpSpPr>
            <p:sp>
              <p:nvSpPr>
                <p:cNvPr id="74"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5"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6"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nvGrpSpPr>
            <p:cNvPr id="41" name="组合 40"/>
            <p:cNvGrpSpPr/>
            <p:nvPr userDrawn="1"/>
          </p:nvGrpSpPr>
          <p:grpSpPr>
            <a:xfrm>
              <a:off x="10272478" y="6308389"/>
              <a:ext cx="721622" cy="198576"/>
              <a:chOff x="2372715" y="161759"/>
              <a:chExt cx="2714952" cy="747103"/>
            </a:xfrm>
          </p:grpSpPr>
          <p:grpSp>
            <p:nvGrpSpPr>
              <p:cNvPr id="42" name="组合 41"/>
              <p:cNvGrpSpPr/>
              <p:nvPr/>
            </p:nvGrpSpPr>
            <p:grpSpPr>
              <a:xfrm>
                <a:off x="3804781" y="283376"/>
                <a:ext cx="521428" cy="548788"/>
                <a:chOff x="6113463" y="3541713"/>
                <a:chExt cx="484188" cy="509588"/>
              </a:xfrm>
              <a:solidFill>
                <a:schemeClr val="accent3"/>
              </a:solidFill>
            </p:grpSpPr>
            <p:sp>
              <p:nvSpPr>
                <p:cNvPr id="68"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69"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43" name="组合 42"/>
              <p:cNvGrpSpPr/>
              <p:nvPr/>
            </p:nvGrpSpPr>
            <p:grpSpPr>
              <a:xfrm>
                <a:off x="2372715" y="161759"/>
                <a:ext cx="591521" cy="747103"/>
                <a:chOff x="6108700" y="2066926"/>
                <a:chExt cx="549275" cy="693738"/>
              </a:xfrm>
              <a:solidFill>
                <a:schemeClr val="accent3"/>
              </a:solidFill>
            </p:grpSpPr>
            <p:sp>
              <p:nvSpPr>
                <p:cNvPr id="66"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67"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44" name="组合 43"/>
              <p:cNvGrpSpPr/>
              <p:nvPr/>
            </p:nvGrpSpPr>
            <p:grpSpPr>
              <a:xfrm>
                <a:off x="3173775" y="375308"/>
                <a:ext cx="396626" cy="341923"/>
                <a:chOff x="6186488" y="2930526"/>
                <a:chExt cx="368300" cy="317500"/>
              </a:xfrm>
              <a:solidFill>
                <a:schemeClr val="accent3"/>
              </a:solidFill>
            </p:grpSpPr>
            <p:sp>
              <p:nvSpPr>
                <p:cNvPr id="63"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64"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65"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45" name="组合 44"/>
              <p:cNvGrpSpPr/>
              <p:nvPr/>
            </p:nvGrpSpPr>
            <p:grpSpPr>
              <a:xfrm>
                <a:off x="4613354" y="313344"/>
                <a:ext cx="474313" cy="479486"/>
                <a:chOff x="11893474" y="1994534"/>
                <a:chExt cx="286683" cy="289808"/>
              </a:xfrm>
              <a:solidFill>
                <a:schemeClr val="accent3"/>
              </a:solidFill>
            </p:grpSpPr>
            <p:sp>
              <p:nvSpPr>
                <p:cNvPr id="46" name="Freeform 11"/>
                <p:cNvSpPr>
                  <a:spLocks noEditPoints="1"/>
                </p:cNvSpPr>
                <p:nvPr/>
              </p:nvSpPr>
              <p:spPr bwMode="auto">
                <a:xfrm>
                  <a:off x="11976099" y="1994534"/>
                  <a:ext cx="204058" cy="285679"/>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47" name="Freeform 12"/>
                <p:cNvSpPr/>
                <p:nvPr/>
              </p:nvSpPr>
              <p:spPr bwMode="auto">
                <a:xfrm>
                  <a:off x="11893474" y="2009126"/>
                  <a:ext cx="109877" cy="275216"/>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封面样式2-尾页">
    <p:spTree>
      <p:nvGrpSpPr>
        <p:cNvPr id="1" name=""/>
        <p:cNvGrpSpPr/>
        <p:nvPr/>
      </p:nvGrpSpPr>
      <p:grpSpPr>
        <a:xfrm>
          <a:off x="0" y="0"/>
          <a:ext cx="0" cy="0"/>
          <a:chOff x="0" y="0"/>
          <a:chExt cx="0" cy="0"/>
        </a:xfrm>
      </p:grpSpPr>
      <p:sp>
        <p:nvSpPr>
          <p:cNvPr id="6" name="PA-矩形 7"/>
          <p:cNvSpPr/>
          <p:nvPr userDrawn="1">
            <p:custDataLst>
              <p:tags r:id="rId1"/>
            </p:custData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PA-矩形 7"/>
          <p:cNvSpPr/>
          <p:nvPr userDrawn="1">
            <p:custDataLst>
              <p:tags r:id="rId2"/>
            </p:custDataLst>
          </p:nvPr>
        </p:nvSpPr>
        <p:spPr>
          <a:xfrm>
            <a:off x="0" y="0"/>
            <a:ext cx="12192000" cy="6858000"/>
          </a:xfrm>
          <a:prstGeom prst="rect">
            <a:avLst/>
          </a:prstGeom>
          <a:gradFill flip="none" rotWithShape="1">
            <a:gsLst>
              <a:gs pos="0">
                <a:schemeClr val="accent1">
                  <a:alpha val="0"/>
                </a:schemeClr>
              </a:gs>
              <a:gs pos="52200">
                <a:schemeClr val="accent1"/>
              </a:gs>
              <a:gs pos="100000">
                <a:schemeClr val="accent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形状 19"/>
          <p:cNvSpPr/>
          <p:nvPr userDrawn="1"/>
        </p:nvSpPr>
        <p:spPr>
          <a:xfrm flipH="1" flipV="1">
            <a:off x="4442085" y="3759199"/>
            <a:ext cx="3307830" cy="2335892"/>
          </a:xfrm>
          <a:custGeom>
            <a:avLst/>
            <a:gdLst>
              <a:gd name="connsiteX0" fmla="*/ 3162300 w 3162300"/>
              <a:gd name="connsiteY0" fmla="*/ 2147409 h 2147409"/>
              <a:gd name="connsiteX1" fmla="*/ 0 w 3162300"/>
              <a:gd name="connsiteY1" fmla="*/ 2147409 h 2147409"/>
              <a:gd name="connsiteX2" fmla="*/ 0 w 3162300"/>
              <a:gd name="connsiteY2" fmla="*/ 1565265 h 2147409"/>
              <a:gd name="connsiteX3" fmla="*/ 0 w 3162300"/>
              <a:gd name="connsiteY3" fmla="*/ 1544697 h 2147409"/>
              <a:gd name="connsiteX4" fmla="*/ 0 w 3162300"/>
              <a:gd name="connsiteY4" fmla="*/ 0 h 2147409"/>
              <a:gd name="connsiteX5" fmla="*/ 1585774 w 3162300"/>
              <a:gd name="connsiteY5" fmla="*/ 1112898 h 2147409"/>
              <a:gd name="connsiteX6" fmla="*/ 3162300 w 3162300"/>
              <a:gd name="connsiteY6" fmla="*/ 0 h 2147409"/>
              <a:gd name="connsiteX7" fmla="*/ 3162300 w 3162300"/>
              <a:gd name="connsiteY7" fmla="*/ 1544697 h 2147409"/>
              <a:gd name="connsiteX8" fmla="*/ 3162300 w 3162300"/>
              <a:gd name="connsiteY8" fmla="*/ 1565265 h 2147409"/>
              <a:gd name="connsiteX0-1" fmla="*/ 0 w 3162300"/>
              <a:gd name="connsiteY0-2" fmla="*/ 2147409 h 2238849"/>
              <a:gd name="connsiteX1-3" fmla="*/ 0 w 3162300"/>
              <a:gd name="connsiteY1-4" fmla="*/ 1565265 h 2238849"/>
              <a:gd name="connsiteX2-5" fmla="*/ 0 w 3162300"/>
              <a:gd name="connsiteY2-6" fmla="*/ 1544697 h 2238849"/>
              <a:gd name="connsiteX3-7" fmla="*/ 0 w 3162300"/>
              <a:gd name="connsiteY3-8" fmla="*/ 0 h 2238849"/>
              <a:gd name="connsiteX4-9" fmla="*/ 1585774 w 3162300"/>
              <a:gd name="connsiteY4-10" fmla="*/ 1112898 h 2238849"/>
              <a:gd name="connsiteX5-11" fmla="*/ 3162300 w 3162300"/>
              <a:gd name="connsiteY5-12" fmla="*/ 0 h 2238849"/>
              <a:gd name="connsiteX6-13" fmla="*/ 3162300 w 3162300"/>
              <a:gd name="connsiteY6-14" fmla="*/ 1544697 h 2238849"/>
              <a:gd name="connsiteX7-15" fmla="*/ 3162300 w 3162300"/>
              <a:gd name="connsiteY7-16" fmla="*/ 1565265 h 2238849"/>
              <a:gd name="connsiteX8-17" fmla="*/ 3162300 w 3162300"/>
              <a:gd name="connsiteY8-18" fmla="*/ 2147409 h 2238849"/>
              <a:gd name="connsiteX9" fmla="*/ 91440 w 3162300"/>
              <a:gd name="connsiteY9" fmla="*/ 2238849 h 2238849"/>
              <a:gd name="connsiteX0-19" fmla="*/ 0 w 3162300"/>
              <a:gd name="connsiteY0-20" fmla="*/ 2147409 h 2147409"/>
              <a:gd name="connsiteX1-21" fmla="*/ 0 w 3162300"/>
              <a:gd name="connsiteY1-22" fmla="*/ 1565265 h 2147409"/>
              <a:gd name="connsiteX2-23" fmla="*/ 0 w 3162300"/>
              <a:gd name="connsiteY2-24" fmla="*/ 1544697 h 2147409"/>
              <a:gd name="connsiteX3-25" fmla="*/ 0 w 3162300"/>
              <a:gd name="connsiteY3-26" fmla="*/ 0 h 2147409"/>
              <a:gd name="connsiteX4-27" fmla="*/ 1585774 w 3162300"/>
              <a:gd name="connsiteY4-28" fmla="*/ 1112898 h 2147409"/>
              <a:gd name="connsiteX5-29" fmla="*/ 3162300 w 3162300"/>
              <a:gd name="connsiteY5-30" fmla="*/ 0 h 2147409"/>
              <a:gd name="connsiteX6-31" fmla="*/ 3162300 w 3162300"/>
              <a:gd name="connsiteY6-32" fmla="*/ 1544697 h 2147409"/>
              <a:gd name="connsiteX7-33" fmla="*/ 3162300 w 3162300"/>
              <a:gd name="connsiteY7-34" fmla="*/ 1565265 h 2147409"/>
              <a:gd name="connsiteX8-35" fmla="*/ 3162300 w 3162300"/>
              <a:gd name="connsiteY8-36" fmla="*/ 2147409 h 21474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3162300" h="2147409">
                <a:moveTo>
                  <a:pt x="0" y="2147409"/>
                </a:moveTo>
                <a:lnTo>
                  <a:pt x="0" y="1565265"/>
                </a:lnTo>
                <a:lnTo>
                  <a:pt x="0" y="1544697"/>
                </a:lnTo>
                <a:lnTo>
                  <a:pt x="0" y="0"/>
                </a:lnTo>
                <a:lnTo>
                  <a:pt x="1585774" y="1112898"/>
                </a:lnTo>
                <a:lnTo>
                  <a:pt x="3162300" y="0"/>
                </a:lnTo>
                <a:lnTo>
                  <a:pt x="3162300" y="1544697"/>
                </a:lnTo>
                <a:lnTo>
                  <a:pt x="3162300" y="1565265"/>
                </a:lnTo>
                <a:lnTo>
                  <a:pt x="3162300" y="2147409"/>
                </a:lnTo>
              </a:path>
            </a:pathLst>
          </a:cu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cs typeface="+mn-ea"/>
              <a:sym typeface="+mn-lt"/>
            </a:endParaRPr>
          </a:p>
        </p:txBody>
      </p:sp>
      <p:sp>
        <p:nvSpPr>
          <p:cNvPr id="11" name="矩形 3"/>
          <p:cNvSpPr/>
          <p:nvPr userDrawn="1"/>
        </p:nvSpPr>
        <p:spPr>
          <a:xfrm>
            <a:off x="4442085" y="1015093"/>
            <a:ext cx="3307830" cy="1428368"/>
          </a:xfrm>
          <a:custGeom>
            <a:avLst/>
            <a:gdLst>
              <a:gd name="connsiteX0" fmla="*/ 0 w 3162300"/>
              <a:gd name="connsiteY0" fmla="*/ 0 h 1871961"/>
              <a:gd name="connsiteX1" fmla="*/ 3162300 w 3162300"/>
              <a:gd name="connsiteY1" fmla="*/ 0 h 1871961"/>
              <a:gd name="connsiteX2" fmla="*/ 3162300 w 3162300"/>
              <a:gd name="connsiteY2" fmla="*/ 1871961 h 1871961"/>
              <a:gd name="connsiteX3" fmla="*/ 0 w 3162300"/>
              <a:gd name="connsiteY3" fmla="*/ 1871961 h 1871961"/>
              <a:gd name="connsiteX4" fmla="*/ 0 w 3162300"/>
              <a:gd name="connsiteY4" fmla="*/ 0 h 1871961"/>
              <a:gd name="connsiteX0-1" fmla="*/ 0 w 3162300"/>
              <a:gd name="connsiteY0-2" fmla="*/ 1871961 h 1963401"/>
              <a:gd name="connsiteX1-3" fmla="*/ 0 w 3162300"/>
              <a:gd name="connsiteY1-4" fmla="*/ 0 h 1963401"/>
              <a:gd name="connsiteX2-5" fmla="*/ 3162300 w 3162300"/>
              <a:gd name="connsiteY2-6" fmla="*/ 0 h 1963401"/>
              <a:gd name="connsiteX3-7" fmla="*/ 3162300 w 3162300"/>
              <a:gd name="connsiteY3-8" fmla="*/ 1871961 h 1963401"/>
              <a:gd name="connsiteX4-9" fmla="*/ 91440 w 3162300"/>
              <a:gd name="connsiteY4-10" fmla="*/ 1963401 h 1963401"/>
              <a:gd name="connsiteX0-11" fmla="*/ 0 w 3162300"/>
              <a:gd name="connsiteY0-12" fmla="*/ 1871961 h 1871961"/>
              <a:gd name="connsiteX1-13" fmla="*/ 0 w 3162300"/>
              <a:gd name="connsiteY1-14" fmla="*/ 0 h 1871961"/>
              <a:gd name="connsiteX2-15" fmla="*/ 3162300 w 3162300"/>
              <a:gd name="connsiteY2-16" fmla="*/ 0 h 1871961"/>
              <a:gd name="connsiteX3-17" fmla="*/ 3162300 w 3162300"/>
              <a:gd name="connsiteY3-18" fmla="*/ 1871961 h 1871961"/>
            </a:gdLst>
            <a:ahLst/>
            <a:cxnLst>
              <a:cxn ang="0">
                <a:pos x="connsiteX0-1" y="connsiteY0-2"/>
              </a:cxn>
              <a:cxn ang="0">
                <a:pos x="connsiteX1-3" y="connsiteY1-4"/>
              </a:cxn>
              <a:cxn ang="0">
                <a:pos x="connsiteX2-5" y="connsiteY2-6"/>
              </a:cxn>
              <a:cxn ang="0">
                <a:pos x="connsiteX3-7" y="connsiteY3-8"/>
              </a:cxn>
            </a:cxnLst>
            <a:rect l="l" t="t" r="r" b="b"/>
            <a:pathLst>
              <a:path w="3162300" h="1871961">
                <a:moveTo>
                  <a:pt x="0" y="1871961"/>
                </a:moveTo>
                <a:lnTo>
                  <a:pt x="0" y="0"/>
                </a:lnTo>
                <a:lnTo>
                  <a:pt x="3162300" y="0"/>
                </a:lnTo>
                <a:lnTo>
                  <a:pt x="3162300" y="1871961"/>
                </a:lnTo>
              </a:path>
            </a:pathLst>
          </a:cu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30000"/>
              </a:lnSpc>
            </a:pPr>
            <a:endParaRPr lang="zh-CN" altLang="en-US">
              <a:cs typeface="+mn-ea"/>
              <a:sym typeface="+mn-lt"/>
            </a:endParaRPr>
          </a:p>
        </p:txBody>
      </p:sp>
      <p:sp>
        <p:nvSpPr>
          <p:cNvPr id="12" name="等腰三角形 11"/>
          <p:cNvSpPr/>
          <p:nvPr userDrawn="1"/>
        </p:nvSpPr>
        <p:spPr>
          <a:xfrm flipV="1">
            <a:off x="6007269" y="3832178"/>
            <a:ext cx="177462" cy="152984"/>
          </a:xfrm>
          <a:prstGeom prst="triangl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pic>
        <p:nvPicPr>
          <p:cNvPr id="13" name="图片 12"/>
          <p:cNvPicPr>
            <a:picLocks noChangeAspect="1"/>
          </p:cNvPicPr>
          <p:nvPr userDrawn="1"/>
        </p:nvPicPr>
        <p:blipFill>
          <a:blip r:embed="rId4" cstate="print"/>
          <a:stretch>
            <a:fillRect/>
          </a:stretch>
        </p:blipFill>
        <p:spPr>
          <a:xfrm>
            <a:off x="4974749" y="1401223"/>
            <a:ext cx="2256308" cy="631546"/>
          </a:xfrm>
          <a:prstGeom prst="rect">
            <a:avLst/>
          </a:prstGeom>
        </p:spPr>
      </p:pic>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样式3-1">
    <p:spTree>
      <p:nvGrpSpPr>
        <p:cNvPr id="1" name=""/>
        <p:cNvGrpSpPr/>
        <p:nvPr/>
      </p:nvGrpSpPr>
      <p:grpSpPr>
        <a:xfrm>
          <a:off x="0" y="0"/>
          <a:ext cx="0" cy="0"/>
          <a:chOff x="0" y="0"/>
          <a:chExt cx="0" cy="0"/>
        </a:xfrm>
      </p:grpSpPr>
      <p:sp>
        <p:nvSpPr>
          <p:cNvPr id="8" name="文本框 7"/>
          <p:cNvSpPr txBox="1"/>
          <p:nvPr userDrawn="1"/>
        </p:nvSpPr>
        <p:spPr>
          <a:xfrm rot="16200000">
            <a:off x="-1538864" y="2653429"/>
            <a:ext cx="5229637" cy="1323439"/>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8000" b="1" i="0" u="none" strike="noStrike" kern="1200" cap="none" spc="50" normalizeH="0" baseline="0" noProof="0" dirty="0">
                <a:ln>
                  <a:noFill/>
                </a:ln>
                <a:solidFill>
                  <a:prstClr val="white">
                    <a:lumMod val="85000"/>
                  </a:prstClr>
                </a:solidFill>
                <a:effectLst/>
                <a:uLnTx/>
                <a:uFillTx/>
                <a:latin typeface="微软雅黑" panose="020B0503020204020204" charset="-122"/>
                <a:ea typeface="微软雅黑" panose="020B0503020204020204" charset="-122"/>
                <a:cs typeface="+mn-cs"/>
              </a:rPr>
              <a:t>Contents</a:t>
            </a:r>
            <a:r>
              <a:rPr kumimoji="0" lang="en-US" altLang="zh-CN" sz="4400" b="1" i="0" u="none" strike="noStrike" kern="1200" cap="none" spc="50" normalizeH="0" baseline="0" noProof="0" dirty="0">
                <a:ln>
                  <a:noFill/>
                </a:ln>
                <a:solidFill>
                  <a:srgbClr val="A13F0B"/>
                </a:solidFill>
                <a:effectLst/>
                <a:uLnTx/>
                <a:uFillTx/>
                <a:latin typeface="微软雅黑" panose="020B0503020204020204" charset="-122"/>
                <a:ea typeface="微软雅黑" panose="020B0503020204020204" charset="-122"/>
                <a:cs typeface="+mn-cs"/>
              </a:rPr>
              <a:t>■</a:t>
            </a:r>
            <a:endParaRPr kumimoji="0" lang="zh-CN" altLang="en-US" sz="4400" b="1" i="0" u="none" strike="noStrike" kern="1200" cap="none" spc="50" normalizeH="0" baseline="0" noProof="0" dirty="0">
              <a:ln>
                <a:noFill/>
              </a:ln>
              <a:solidFill>
                <a:srgbClr val="A13F0B"/>
              </a:solidFill>
              <a:effectLst/>
              <a:uLnTx/>
              <a:uFillTx/>
              <a:latin typeface="微软雅黑" panose="020B0503020204020204" charset="-122"/>
              <a:ea typeface="微软雅黑" panose="020B0503020204020204" charset="-122"/>
              <a:cs typeface="+mn-cs"/>
            </a:endParaRPr>
          </a:p>
        </p:txBody>
      </p:sp>
      <p:sp>
        <p:nvSpPr>
          <p:cNvPr id="9" name="文本框 8"/>
          <p:cNvSpPr txBox="1"/>
          <p:nvPr userDrawn="1"/>
        </p:nvSpPr>
        <p:spPr>
          <a:xfrm>
            <a:off x="1116549" y="3752395"/>
            <a:ext cx="738664" cy="2246769"/>
          </a:xfrm>
          <a:prstGeom prst="rect">
            <a:avLst/>
          </a:prstGeom>
          <a:noFill/>
        </p:spPr>
        <p:txBody>
          <a:bodyPr vert="eaVert"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1200" cap="none" spc="600" normalizeH="0" baseline="0" noProof="0" dirty="0">
                <a:ln>
                  <a:noFill/>
                </a:ln>
                <a:solidFill>
                  <a:srgbClr val="006C39"/>
                </a:solidFill>
                <a:effectLst/>
                <a:uLnTx/>
                <a:uFillTx/>
                <a:latin typeface="Century Gothic" panose="020B0502020202020204" pitchFamily="34" charset="0"/>
                <a:ea typeface="微软雅黑" panose="020B0503020204020204" charset="-122"/>
                <a:cs typeface="+mn-cs"/>
              </a:rPr>
              <a:t>结构大纲</a:t>
            </a:r>
          </a:p>
        </p:txBody>
      </p:sp>
      <p:sp>
        <p:nvSpPr>
          <p:cNvPr id="12" name="文本框 11"/>
          <p:cNvSpPr txBox="1"/>
          <p:nvPr userDrawn="1"/>
        </p:nvSpPr>
        <p:spPr>
          <a:xfrm>
            <a:off x="9519824" y="6600901"/>
            <a:ext cx="2523448" cy="246221"/>
          </a:xfrm>
          <a:prstGeom prst="rect">
            <a:avLst/>
          </a:prstGeom>
          <a:noFill/>
        </p:spPr>
        <p:txBody>
          <a:bodyPr wrap="none" rtlCol="0">
            <a:spAutoFit/>
          </a:body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0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cs typeface="Arial" panose="020B0604020202020204" pitchFamily="34" charset="0"/>
              </a:rPr>
              <a:t>BEIJING INSTITUTE OF TECHNOLOGY</a:t>
            </a:r>
            <a:endParaRPr kumimoji="0" lang="zh-CN" altLang="en-US" sz="10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cs typeface="Arial" panose="020B0604020202020204" pitchFamily="34" charset="0"/>
            </a:endParaRPr>
          </a:p>
        </p:txBody>
      </p:sp>
      <p:pic>
        <p:nvPicPr>
          <p:cNvPr id="57" name="图片 56"/>
          <p:cNvPicPr>
            <a:picLocks noChangeAspect="1"/>
          </p:cNvPicPr>
          <p:nvPr userDrawn="1"/>
        </p:nvPicPr>
        <p:blipFill>
          <a:blip r:embed="rId2" cstate="print"/>
          <a:stretch>
            <a:fillRect/>
          </a:stretch>
        </p:blipFill>
        <p:spPr>
          <a:xfrm>
            <a:off x="10041148" y="78493"/>
            <a:ext cx="2025400" cy="566914"/>
          </a:xfrm>
          <a:prstGeom prst="rect">
            <a:avLst/>
          </a:prstGeom>
        </p:spPr>
      </p:pic>
      <p:sp>
        <p:nvSpPr>
          <p:cNvPr id="82" name="任意多边形: 形状 59"/>
          <p:cNvSpPr/>
          <p:nvPr userDrawn="1"/>
        </p:nvSpPr>
        <p:spPr>
          <a:xfrm flipH="1">
            <a:off x="-1352550" y="-2"/>
            <a:ext cx="13544548" cy="1057277"/>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gradFill>
            <a:gsLst>
              <a:gs pos="0">
                <a:schemeClr val="accent1"/>
              </a:gs>
              <a:gs pos="100000">
                <a:schemeClr val="accent1">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83" name="图片 82"/>
          <p:cNvPicPr>
            <a:picLocks noChangeAspect="1"/>
          </p:cNvPicPr>
          <p:nvPr userDrawn="1"/>
        </p:nvPicPr>
        <p:blipFill>
          <a:blip r:embed="rId2" cstate="print"/>
          <a:stretch>
            <a:fillRect/>
          </a:stretch>
        </p:blipFill>
        <p:spPr>
          <a:xfrm>
            <a:off x="9793498" y="249943"/>
            <a:ext cx="2025400" cy="566914"/>
          </a:xfrm>
          <a:prstGeom prst="rect">
            <a:avLst/>
          </a:prstGeom>
        </p:spPr>
      </p:pic>
      <p:sp>
        <p:nvSpPr>
          <p:cNvPr id="84" name="矩形 83"/>
          <p:cNvSpPr/>
          <p:nvPr userDrawn="1"/>
        </p:nvSpPr>
        <p:spPr>
          <a:xfrm>
            <a:off x="0" y="6188075"/>
            <a:ext cx="12192000" cy="669925"/>
          </a:xfrm>
          <a:prstGeom prst="rect">
            <a:avLst/>
          </a:prstGeom>
          <a:gradFill>
            <a:gsLst>
              <a:gs pos="0">
                <a:schemeClr val="accent4"/>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grpSp>
        <p:nvGrpSpPr>
          <p:cNvPr id="33" name="组合 32"/>
          <p:cNvGrpSpPr/>
          <p:nvPr userDrawn="1"/>
        </p:nvGrpSpPr>
        <p:grpSpPr>
          <a:xfrm>
            <a:off x="587288" y="6381747"/>
            <a:ext cx="2479573" cy="304965"/>
            <a:chOff x="671368" y="6061309"/>
            <a:chExt cx="2479573" cy="304965"/>
          </a:xfrm>
          <a:solidFill>
            <a:schemeClr val="bg1"/>
          </a:solidFill>
        </p:grpSpPr>
        <p:grpSp>
          <p:nvGrpSpPr>
            <p:cNvPr id="34" name="组合 33"/>
            <p:cNvGrpSpPr/>
            <p:nvPr userDrawn="1"/>
          </p:nvGrpSpPr>
          <p:grpSpPr>
            <a:xfrm>
              <a:off x="2098445" y="6064781"/>
              <a:ext cx="1052496" cy="298683"/>
              <a:chOff x="2373567" y="1096524"/>
              <a:chExt cx="2578404" cy="731714"/>
            </a:xfrm>
            <a:grpFill/>
          </p:grpSpPr>
          <p:sp>
            <p:nvSpPr>
              <p:cNvPr id="49"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50" name="Freeform 6"/>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nvGrpSpPr>
              <p:cNvPr id="51" name="组合 50"/>
              <p:cNvGrpSpPr/>
              <p:nvPr/>
            </p:nvGrpSpPr>
            <p:grpSpPr>
              <a:xfrm>
                <a:off x="2373567" y="1096524"/>
                <a:ext cx="589817" cy="731714"/>
                <a:chOff x="5548313" y="2084388"/>
                <a:chExt cx="547688" cy="679451"/>
              </a:xfrm>
              <a:grpFill/>
            </p:grpSpPr>
            <p:sp>
              <p:nvSpPr>
                <p:cNvPr id="56"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58"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52" name="组合 51"/>
              <p:cNvGrpSpPr/>
              <p:nvPr/>
            </p:nvGrpSpPr>
            <p:grpSpPr>
              <a:xfrm>
                <a:off x="3194779" y="1296598"/>
                <a:ext cx="356817" cy="382445"/>
                <a:chOff x="3792874" y="3156423"/>
                <a:chExt cx="331330" cy="355128"/>
              </a:xfrm>
              <a:grpFill/>
            </p:grpSpPr>
            <p:sp>
              <p:nvSpPr>
                <p:cNvPr id="53"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54"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55"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nvGrpSpPr>
            <p:cNvPr id="35" name="组合 34"/>
            <p:cNvGrpSpPr/>
            <p:nvPr userDrawn="1"/>
          </p:nvGrpSpPr>
          <p:grpSpPr>
            <a:xfrm>
              <a:off x="671368" y="6061309"/>
              <a:ext cx="1100339" cy="304965"/>
              <a:chOff x="2372715" y="161759"/>
              <a:chExt cx="2695608" cy="747103"/>
            </a:xfrm>
            <a:grpFill/>
          </p:grpSpPr>
          <p:grpSp>
            <p:nvGrpSpPr>
              <p:cNvPr id="36" name="组合 35"/>
              <p:cNvGrpSpPr/>
              <p:nvPr/>
            </p:nvGrpSpPr>
            <p:grpSpPr>
              <a:xfrm>
                <a:off x="3804781" y="283376"/>
                <a:ext cx="521428" cy="548788"/>
                <a:chOff x="6113463" y="3541713"/>
                <a:chExt cx="484188" cy="509588"/>
              </a:xfrm>
              <a:grpFill/>
            </p:grpSpPr>
            <p:sp>
              <p:nvSpPr>
                <p:cNvPr id="47"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48"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7" name="组合 36"/>
              <p:cNvGrpSpPr/>
              <p:nvPr/>
            </p:nvGrpSpPr>
            <p:grpSpPr>
              <a:xfrm>
                <a:off x="2372715" y="161759"/>
                <a:ext cx="591521" cy="747103"/>
                <a:chOff x="6108700" y="2066926"/>
                <a:chExt cx="549275" cy="693738"/>
              </a:xfrm>
              <a:grpFill/>
            </p:grpSpPr>
            <p:sp>
              <p:nvSpPr>
                <p:cNvPr id="45"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46"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8" name="组合 37"/>
              <p:cNvGrpSpPr/>
              <p:nvPr/>
            </p:nvGrpSpPr>
            <p:grpSpPr>
              <a:xfrm>
                <a:off x="3173775" y="375308"/>
                <a:ext cx="396626" cy="341923"/>
                <a:chOff x="6186488" y="2930526"/>
                <a:chExt cx="368300" cy="317500"/>
              </a:xfrm>
              <a:grpFill/>
            </p:grpSpPr>
            <p:sp>
              <p:nvSpPr>
                <p:cNvPr id="42"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43"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44"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9" name="组合 38"/>
              <p:cNvGrpSpPr/>
              <p:nvPr/>
            </p:nvGrpSpPr>
            <p:grpSpPr>
              <a:xfrm>
                <a:off x="4613362" y="313351"/>
                <a:ext cx="454961" cy="453362"/>
                <a:chOff x="11893465" y="1994536"/>
                <a:chExt cx="274986" cy="274018"/>
              </a:xfrm>
              <a:grpFill/>
            </p:grpSpPr>
            <p:sp>
              <p:nvSpPr>
                <p:cNvPr id="40"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41"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页样式1-常规">
    <p:spTree>
      <p:nvGrpSpPr>
        <p:cNvPr id="1" name=""/>
        <p:cNvGrpSpPr/>
        <p:nvPr/>
      </p:nvGrpSpPr>
      <p:grpSpPr>
        <a:xfrm>
          <a:off x="0" y="0"/>
          <a:ext cx="0" cy="0"/>
          <a:chOff x="0" y="0"/>
          <a:chExt cx="0" cy="0"/>
        </a:xfrm>
      </p:grpSpPr>
      <p:cxnSp>
        <p:nvCxnSpPr>
          <p:cNvPr id="2" name="直接连接符 1"/>
          <p:cNvCxnSpPr/>
          <p:nvPr userDrawn="1"/>
        </p:nvCxnSpPr>
        <p:spPr>
          <a:xfrm>
            <a:off x="1550089" y="863157"/>
            <a:ext cx="10318623"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4" name="矩形 23"/>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userDrawn="1"/>
        </p:nvSpPr>
        <p:spPr>
          <a:xfrm>
            <a:off x="318632" y="0"/>
            <a:ext cx="1048735" cy="87312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2" name="标题 11"/>
          <p:cNvSpPr>
            <a:spLocks noGrp="1"/>
          </p:cNvSpPr>
          <p:nvPr>
            <p:ph type="title"/>
          </p:nvPr>
        </p:nvSpPr>
        <p:spPr>
          <a:xfrm>
            <a:off x="1606550" y="34431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p>
        </p:txBody>
      </p:sp>
      <p:sp>
        <p:nvSpPr>
          <p:cNvPr id="5" name="矩形 4"/>
          <p:cNvSpPr/>
          <p:nvPr userDrawn="1"/>
        </p:nvSpPr>
        <p:spPr>
          <a:xfrm>
            <a:off x="318631" y="6188075"/>
            <a:ext cx="10844339" cy="66992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charset="-122"/>
              </a:rPr>
              <a:t>‹#›</a:t>
            </a:fld>
            <a:endParaRPr lang="zh-CN" altLang="en-US" sz="1600" dirty="0">
              <a:solidFill>
                <a:srgbClr val="F2F2F2"/>
              </a:solidFill>
              <a:latin typeface="微软雅黑" panose="020B0503020204020204" charset="-122"/>
            </a:endParaRPr>
          </a:p>
        </p:txBody>
      </p:sp>
      <p:sp>
        <p:nvSpPr>
          <p:cNvPr id="25" name="矩形 24"/>
          <p:cNvSpPr/>
          <p:nvPr userDrawn="1"/>
        </p:nvSpPr>
        <p:spPr>
          <a:xfrm>
            <a:off x="1378908" y="-1612"/>
            <a:ext cx="167082" cy="8747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pic>
        <p:nvPicPr>
          <p:cNvPr id="57" name="图片 56"/>
          <p:cNvPicPr>
            <a:picLocks noChangeAspect="1"/>
          </p:cNvPicPr>
          <p:nvPr userDrawn="1"/>
        </p:nvPicPr>
        <p:blipFill>
          <a:blip r:embed="rId2" cstate="print"/>
          <a:stretch>
            <a:fillRect/>
          </a:stretch>
        </p:blipFill>
        <p:spPr>
          <a:xfrm>
            <a:off x="9837818" y="347339"/>
            <a:ext cx="1969223" cy="432990"/>
          </a:xfrm>
          <a:prstGeom prst="rect">
            <a:avLst/>
          </a:prstGeom>
        </p:spPr>
      </p:pic>
      <p:cxnSp>
        <p:nvCxnSpPr>
          <p:cNvPr id="7" name="直接连接符 6"/>
          <p:cNvCxnSpPr/>
          <p:nvPr userDrawn="1"/>
        </p:nvCxnSpPr>
        <p:spPr>
          <a:xfrm>
            <a:off x="1366474" y="-17822"/>
            <a:ext cx="0" cy="107941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userDrawn="1"/>
        </p:nvCxnSpPr>
        <p:spPr>
          <a:xfrm>
            <a:off x="11155416" y="6119786"/>
            <a:ext cx="0" cy="76063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userDrawn="1"/>
        </p:nvGrpSpPr>
        <p:grpSpPr>
          <a:xfrm>
            <a:off x="587288" y="6381747"/>
            <a:ext cx="2479573" cy="304965"/>
            <a:chOff x="671368" y="6061309"/>
            <a:chExt cx="2479573" cy="304965"/>
          </a:xfrm>
          <a:solidFill>
            <a:schemeClr val="bg1"/>
          </a:solidFill>
        </p:grpSpPr>
        <p:grpSp>
          <p:nvGrpSpPr>
            <p:cNvPr id="85" name="组合 84"/>
            <p:cNvGrpSpPr/>
            <p:nvPr userDrawn="1"/>
          </p:nvGrpSpPr>
          <p:grpSpPr>
            <a:xfrm>
              <a:off x="2098445" y="6064781"/>
              <a:ext cx="1052496" cy="298683"/>
              <a:chOff x="2373567" y="1096524"/>
              <a:chExt cx="2578404" cy="731714"/>
            </a:xfrm>
            <a:grpFill/>
          </p:grpSpPr>
          <p:sp>
            <p:nvSpPr>
              <p:cNvPr id="100"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101" name="Freeform 6"/>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102" name="组合 101"/>
              <p:cNvGrpSpPr/>
              <p:nvPr/>
            </p:nvGrpSpPr>
            <p:grpSpPr>
              <a:xfrm>
                <a:off x="2373567" y="1096524"/>
                <a:ext cx="589817" cy="731714"/>
                <a:chOff x="5548313" y="2084388"/>
                <a:chExt cx="547688" cy="679451"/>
              </a:xfrm>
              <a:grpFill/>
            </p:grpSpPr>
            <p:sp>
              <p:nvSpPr>
                <p:cNvPr id="107"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3" name="组合 102"/>
              <p:cNvGrpSpPr/>
              <p:nvPr/>
            </p:nvGrpSpPr>
            <p:grpSpPr>
              <a:xfrm>
                <a:off x="3194779" y="1296598"/>
                <a:ext cx="356817" cy="382445"/>
                <a:chOff x="3792874" y="3156423"/>
                <a:chExt cx="331330" cy="355128"/>
              </a:xfrm>
              <a:grpFill/>
            </p:grpSpPr>
            <p:sp>
              <p:nvSpPr>
                <p:cNvPr id="104"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86" name="组合 85"/>
            <p:cNvGrpSpPr/>
            <p:nvPr userDrawn="1"/>
          </p:nvGrpSpPr>
          <p:grpSpPr>
            <a:xfrm>
              <a:off x="671368" y="6061309"/>
              <a:ext cx="1100339" cy="304965"/>
              <a:chOff x="2372715" y="161759"/>
              <a:chExt cx="2695608" cy="747103"/>
            </a:xfrm>
            <a:grpFill/>
          </p:grpSpPr>
          <p:grpSp>
            <p:nvGrpSpPr>
              <p:cNvPr id="87" name="组合 86"/>
              <p:cNvGrpSpPr/>
              <p:nvPr/>
            </p:nvGrpSpPr>
            <p:grpSpPr>
              <a:xfrm>
                <a:off x="3804781" y="283376"/>
                <a:ext cx="521428" cy="548788"/>
                <a:chOff x="6113463" y="3541713"/>
                <a:chExt cx="484188" cy="509588"/>
              </a:xfrm>
              <a:grpFill/>
            </p:grpSpPr>
            <p:sp>
              <p:nvSpPr>
                <p:cNvPr id="98"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88" name="组合 87"/>
              <p:cNvGrpSpPr/>
              <p:nvPr/>
            </p:nvGrpSpPr>
            <p:grpSpPr>
              <a:xfrm>
                <a:off x="2372715" y="161759"/>
                <a:ext cx="591521" cy="747103"/>
                <a:chOff x="6108700" y="2066926"/>
                <a:chExt cx="549275" cy="693738"/>
              </a:xfrm>
              <a:grpFill/>
            </p:grpSpPr>
            <p:sp>
              <p:nvSpPr>
                <p:cNvPr id="96"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89" name="组合 88"/>
              <p:cNvGrpSpPr/>
              <p:nvPr/>
            </p:nvGrpSpPr>
            <p:grpSpPr>
              <a:xfrm>
                <a:off x="3173775" y="375308"/>
                <a:ext cx="396626" cy="341923"/>
                <a:chOff x="6186488" y="2930526"/>
                <a:chExt cx="368300" cy="317500"/>
              </a:xfrm>
              <a:grpFill/>
            </p:grpSpPr>
            <p:sp>
              <p:nvSpPr>
                <p:cNvPr id="93"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0" name="组合 89"/>
              <p:cNvGrpSpPr/>
              <p:nvPr/>
            </p:nvGrpSpPr>
            <p:grpSpPr>
              <a:xfrm>
                <a:off x="4613362" y="313351"/>
                <a:ext cx="454961" cy="453362"/>
                <a:chOff x="11893465" y="1994536"/>
                <a:chExt cx="274986" cy="274018"/>
              </a:xfrm>
              <a:grpFill/>
            </p:grpSpPr>
            <p:sp>
              <p:nvSpPr>
                <p:cNvPr id="91"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92"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307D9317-7C4B-477D-9FCD-CD5482370328}" type="datetimeFigureOut">
              <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rPr>
              <a:t>2023/1/3</a:t>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EC0B3BC9-7090-482A-AB63-1945A9C9F1E4}" type="slidenum">
              <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spd="med">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5760" y="2560321"/>
            <a:ext cx="7320616" cy="1256702"/>
          </a:xfrm>
        </p:spPr>
        <p:txBody>
          <a:bodyPr/>
          <a:lstStyle/>
          <a:p>
            <a:pPr>
              <a:lnSpc>
                <a:spcPct val="100000"/>
              </a:lnSpc>
            </a:pPr>
            <a:r>
              <a:rPr lang="zh-CN" altLang="en-US" dirty="0"/>
              <a:t>基于数据库的文件系统设计与实现</a:t>
            </a:r>
          </a:p>
        </p:txBody>
      </p:sp>
      <p:sp>
        <p:nvSpPr>
          <p:cNvPr id="4" name="文本占位符 3"/>
          <p:cNvSpPr>
            <a:spLocks noGrp="1"/>
          </p:cNvSpPr>
          <p:nvPr>
            <p:ph type="body" sz="quarter" idx="16"/>
          </p:nvPr>
        </p:nvSpPr>
        <p:spPr>
          <a:xfrm>
            <a:off x="671366" y="4108052"/>
            <a:ext cx="6221139" cy="345094"/>
          </a:xfrm>
        </p:spPr>
        <p:txBody>
          <a:bodyPr/>
          <a:lstStyle/>
          <a:p>
            <a:r>
              <a:rPr lang="zh-CN" altLang="en-US" dirty="0"/>
              <a:t>答辩人：陈林峰　　　导　师：陆慧梅　　　时间：</a:t>
            </a:r>
            <a:fld id="{D59A35C6-7D58-4C95-A60A-B688BEF8C3D6}" type="datetime1">
              <a:rPr lang="zh-CN" altLang="en-US" smtClean="0"/>
              <a:t>2023/1/3</a:t>
            </a:fld>
            <a:endParaRPr lang="zh-CN" altLang="en-US" dirty="0"/>
          </a:p>
        </p:txBody>
      </p:sp>
    </p:spTree>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1606550" y="345305"/>
            <a:ext cx="8643848" cy="478155"/>
          </a:xfrm>
        </p:spPr>
        <p:txBody>
          <a:bodyPr/>
          <a:lstStyle/>
          <a:p>
            <a:r>
              <a:rPr lang="zh-CN" altLang="en-US" dirty="0"/>
              <a:t>技术方案</a:t>
            </a:r>
          </a:p>
        </p:txBody>
      </p:sp>
      <p:sp>
        <p:nvSpPr>
          <p:cNvPr id="53" name="文本框 52"/>
          <p:cNvSpPr txBox="1">
            <a:spLocks noChangeArrowheads="1"/>
          </p:cNvSpPr>
          <p:nvPr/>
        </p:nvSpPr>
        <p:spPr bwMode="auto">
          <a:xfrm>
            <a:off x="357352" y="235111"/>
            <a:ext cx="96979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3</a:t>
            </a:r>
            <a:endParaRPr lang="zh-CN" altLang="en-US" sz="3600" b="1" dirty="0">
              <a:solidFill>
                <a:schemeClr val="bg1"/>
              </a:solidFill>
            </a:endParaRPr>
          </a:p>
        </p:txBody>
      </p:sp>
      <p:grpSp>
        <p:nvGrpSpPr>
          <p:cNvPr id="11" name="组合 10"/>
          <p:cNvGrpSpPr/>
          <p:nvPr/>
        </p:nvGrpSpPr>
        <p:grpSpPr>
          <a:xfrm>
            <a:off x="536790" y="1197864"/>
            <a:ext cx="11118422" cy="4764024"/>
            <a:chOff x="658659" y="2188316"/>
            <a:chExt cx="2160000" cy="3836213"/>
          </a:xfrm>
        </p:grpSpPr>
        <p:sp>
          <p:nvSpPr>
            <p:cNvPr id="12" name="矩形 11"/>
            <p:cNvSpPr/>
            <p:nvPr/>
          </p:nvSpPr>
          <p:spPr>
            <a:xfrm>
              <a:off x="678857"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3" name="文本框 12"/>
            <p:cNvSpPr txBox="1"/>
            <p:nvPr/>
          </p:nvSpPr>
          <p:spPr>
            <a:xfrm>
              <a:off x="678857" y="2188316"/>
              <a:ext cx="765343" cy="371754"/>
            </a:xfrm>
            <a:prstGeom prst="rect">
              <a:avLst/>
            </a:prstGeom>
            <a:noFill/>
          </p:spPr>
          <p:txBody>
            <a:bodyPr wrap="none" lIns="0" rtlCol="0">
              <a:spAutoFit/>
            </a:bodyPr>
            <a:lstStyle/>
            <a:p>
              <a:r>
                <a:rPr lang="zh-CN" altLang="en-US" sz="2400" b="1" spc="100" dirty="0">
                  <a:solidFill>
                    <a:schemeClr val="accent1"/>
                  </a:solidFill>
                </a:rPr>
                <a:t>文件系统实现的优化和扩展</a:t>
              </a:r>
            </a:p>
          </p:txBody>
        </p:sp>
        <p:sp>
          <p:nvSpPr>
            <p:cNvPr id="14" name="文本框 13"/>
            <p:cNvSpPr txBox="1"/>
            <p:nvPr/>
          </p:nvSpPr>
          <p:spPr>
            <a:xfrm>
              <a:off x="658659" y="3042182"/>
              <a:ext cx="2160000" cy="2982347"/>
            </a:xfrm>
            <a:prstGeom prst="rect">
              <a:avLst/>
            </a:prstGeom>
            <a:noFill/>
          </p:spPr>
          <p:txBody>
            <a:bodyPr wrap="square" lIns="0" rtlCol="0">
              <a:noAutofit/>
            </a:bodyPr>
            <a:lstStyle/>
            <a:p>
              <a:pPr algn="just">
                <a:lnSpc>
                  <a:spcPct val="150000"/>
                </a:lnSpc>
              </a:pPr>
              <a:r>
                <a:rPr lang="zh-CN" altLang="en-US" spc="100" dirty="0"/>
                <a:t>基于数据库的文件系统的优势</a:t>
              </a:r>
              <a:endParaRPr lang="en-US" altLang="zh-CN" spc="100" dirty="0"/>
            </a:p>
            <a:p>
              <a:pPr marL="285750" indent="-285750" algn="just">
                <a:lnSpc>
                  <a:spcPct val="150000"/>
                </a:lnSpc>
                <a:buFont typeface="Arial" panose="020B0604020202020204" pitchFamily="34" charset="0"/>
                <a:buChar char="•"/>
              </a:pPr>
              <a:r>
                <a:rPr lang="zh-CN" altLang="en-US" spc="100" dirty="0"/>
                <a:t>存储小文件</a:t>
              </a:r>
              <a:r>
                <a:rPr lang="en-US" altLang="zh-CN" spc="100" dirty="0"/>
                <a:t>|</a:t>
              </a:r>
              <a:r>
                <a:rPr lang="zh-CN" altLang="en-US" spc="100" dirty="0"/>
                <a:t>存储不经常发生修改的文件</a:t>
              </a:r>
              <a:r>
                <a:rPr lang="en-US" altLang="zh-CN" spc="100" dirty="0"/>
                <a:t>(</a:t>
              </a:r>
              <a:r>
                <a:rPr lang="zh-CN" altLang="en-US" spc="100" dirty="0"/>
                <a:t>音乐</a:t>
              </a:r>
              <a:r>
                <a:rPr lang="en-US" altLang="zh-CN" spc="100" dirty="0"/>
                <a:t>/</a:t>
              </a:r>
              <a:r>
                <a:rPr lang="zh-CN" altLang="en-US" spc="100" dirty="0"/>
                <a:t>图片</a:t>
              </a:r>
              <a:r>
                <a:rPr lang="en-US" altLang="zh-CN" spc="100" dirty="0"/>
                <a:t>/</a:t>
              </a:r>
              <a:r>
                <a:rPr lang="zh-CN" altLang="en-US" spc="100" dirty="0"/>
                <a:t>已存档文档</a:t>
              </a:r>
              <a:r>
                <a:rPr lang="en-US" altLang="zh-CN" spc="100" dirty="0"/>
                <a:t>)</a:t>
              </a:r>
            </a:p>
            <a:p>
              <a:pPr marL="285750" indent="-285750" algn="just">
                <a:lnSpc>
                  <a:spcPct val="150000"/>
                </a:lnSpc>
                <a:buFont typeface="Arial" panose="020B0604020202020204" pitchFamily="34" charset="0"/>
                <a:buChar char="•"/>
              </a:pPr>
              <a:r>
                <a:rPr lang="zh-CN" altLang="en-US" spc="100" dirty="0"/>
                <a:t>元数据扩展</a:t>
              </a:r>
              <a:endParaRPr lang="en-US" altLang="zh-CN" spc="100" dirty="0"/>
            </a:p>
            <a:p>
              <a:pPr marL="285750" indent="-285750" algn="just">
                <a:lnSpc>
                  <a:spcPct val="150000"/>
                </a:lnSpc>
                <a:buFont typeface="Arial" panose="020B0604020202020204" pitchFamily="34" charset="0"/>
                <a:buChar char="•"/>
              </a:pPr>
              <a:r>
                <a:rPr lang="zh-CN" altLang="en-US" spc="100" dirty="0"/>
                <a:t>事务支持</a:t>
              </a:r>
              <a:endParaRPr lang="en-US" altLang="zh-CN" spc="100" dirty="0"/>
            </a:p>
            <a:p>
              <a:pPr algn="just">
                <a:lnSpc>
                  <a:spcPct val="150000"/>
                </a:lnSpc>
              </a:pPr>
              <a:r>
                <a:rPr lang="zh-CN" altLang="en-US" spc="100" dirty="0"/>
                <a:t>对 </a:t>
              </a:r>
              <a:r>
                <a:rPr lang="en-US" altLang="zh-CN" spc="100" dirty="0"/>
                <a:t>DBFS </a:t>
              </a:r>
              <a:r>
                <a:rPr lang="zh-CN" altLang="en-US" spc="100" dirty="0"/>
                <a:t>的优化集中于设计文件数据在数据库中的存储方式，以及扩展文件系统接口，使得用户可以对存储的文件进行元数据扩展，并且可以根据自定义的元信息进行文件的检索。</a:t>
              </a:r>
              <a:endParaRPr lang="en-US" altLang="zh-CN" spc="100" dirty="0"/>
            </a:p>
            <a:p>
              <a:pPr marL="342900" indent="-342900" algn="just">
                <a:lnSpc>
                  <a:spcPct val="150000"/>
                </a:lnSpc>
                <a:buFont typeface="+mj-lt"/>
                <a:buAutoNum type="arabicPeriod"/>
              </a:pPr>
              <a:r>
                <a:rPr lang="zh-CN" altLang="en-US" spc="100" dirty="0"/>
                <a:t>提供用户接口使得用户可以增删改查文件元数据</a:t>
              </a:r>
              <a:endParaRPr lang="en-US" altLang="zh-CN" spc="100" dirty="0"/>
            </a:p>
            <a:p>
              <a:pPr marL="342900" indent="-342900" algn="just">
                <a:lnSpc>
                  <a:spcPct val="150000"/>
                </a:lnSpc>
                <a:buFont typeface="+mj-lt"/>
                <a:buAutoNum type="arabicPeriod"/>
              </a:pPr>
              <a:r>
                <a:rPr lang="zh-CN" altLang="en-US" spc="100" dirty="0"/>
                <a:t>直接导出数据库接口，使得用户既可以正常使用文件系统，也可以使用数据库</a:t>
              </a:r>
              <a:endParaRPr lang="en-US" altLang="zh-CN" spc="100" dirty="0"/>
            </a:p>
            <a:p>
              <a:pPr marL="342900" indent="-342900" algn="just">
                <a:lnSpc>
                  <a:spcPct val="150000"/>
                </a:lnSpc>
                <a:buFont typeface="+mj-lt"/>
                <a:buAutoNum type="arabicPeriod"/>
              </a:pPr>
              <a:r>
                <a:rPr lang="zh-CN" altLang="en-US" spc="100" dirty="0"/>
                <a:t>添加文件时通过参数控制文件存储方式</a:t>
              </a:r>
              <a:endParaRPr lang="en-US" altLang="zh-CN" spc="100" dirty="0"/>
            </a:p>
          </p:txBody>
        </p:sp>
      </p:grpSp>
    </p:spTree>
    <p:extLst>
      <p:ext uri="{BB962C8B-B14F-4D97-AF65-F5344CB8AC3E}">
        <p14:creationId xmlns:p14="http://schemas.microsoft.com/office/powerpoint/2010/main" val="2946687980"/>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1606550" y="345305"/>
            <a:ext cx="8643848" cy="478155"/>
          </a:xfrm>
        </p:spPr>
        <p:txBody>
          <a:bodyPr/>
          <a:lstStyle/>
          <a:p>
            <a:r>
              <a:rPr lang="zh-CN" altLang="en-US" dirty="0"/>
              <a:t>技术方案</a:t>
            </a:r>
          </a:p>
        </p:txBody>
      </p:sp>
      <p:sp>
        <p:nvSpPr>
          <p:cNvPr id="53" name="文本框 52"/>
          <p:cNvSpPr txBox="1">
            <a:spLocks noChangeArrowheads="1"/>
          </p:cNvSpPr>
          <p:nvPr/>
        </p:nvSpPr>
        <p:spPr bwMode="auto">
          <a:xfrm>
            <a:off x="357352" y="235111"/>
            <a:ext cx="96979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3</a:t>
            </a:r>
            <a:endParaRPr lang="zh-CN" altLang="en-US" sz="3600" b="1" dirty="0">
              <a:solidFill>
                <a:schemeClr val="bg1"/>
              </a:solidFill>
            </a:endParaRPr>
          </a:p>
        </p:txBody>
      </p:sp>
      <p:grpSp>
        <p:nvGrpSpPr>
          <p:cNvPr id="11" name="组合 10"/>
          <p:cNvGrpSpPr/>
          <p:nvPr/>
        </p:nvGrpSpPr>
        <p:grpSpPr>
          <a:xfrm>
            <a:off x="640757" y="1197864"/>
            <a:ext cx="11118427" cy="4864608"/>
            <a:chOff x="678857" y="2188316"/>
            <a:chExt cx="2160001" cy="3917208"/>
          </a:xfrm>
        </p:grpSpPr>
        <p:sp>
          <p:nvSpPr>
            <p:cNvPr id="12" name="矩形 11"/>
            <p:cNvSpPr/>
            <p:nvPr/>
          </p:nvSpPr>
          <p:spPr>
            <a:xfrm>
              <a:off x="678857"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3" name="文本框 12"/>
            <p:cNvSpPr txBox="1"/>
            <p:nvPr/>
          </p:nvSpPr>
          <p:spPr>
            <a:xfrm>
              <a:off x="678857" y="2188316"/>
              <a:ext cx="972673" cy="371754"/>
            </a:xfrm>
            <a:prstGeom prst="rect">
              <a:avLst/>
            </a:prstGeom>
            <a:noFill/>
          </p:spPr>
          <p:txBody>
            <a:bodyPr wrap="none" lIns="0" rtlCol="0">
              <a:spAutoFit/>
            </a:bodyPr>
            <a:lstStyle/>
            <a:p>
              <a:r>
                <a:rPr lang="zh-CN" altLang="en-US" sz="2400" b="1" spc="100" dirty="0">
                  <a:solidFill>
                    <a:schemeClr val="accent1"/>
                  </a:solidFill>
                </a:rPr>
                <a:t> </a:t>
              </a:r>
              <a:r>
                <a:rPr lang="en-US" altLang="zh-CN" sz="2400" b="1" spc="100" dirty="0">
                  <a:solidFill>
                    <a:schemeClr val="accent1"/>
                  </a:solidFill>
                </a:rPr>
                <a:t>DBFS </a:t>
              </a:r>
              <a:r>
                <a:rPr lang="zh-CN" altLang="en-US" sz="2400" b="1" spc="100" dirty="0">
                  <a:solidFill>
                    <a:schemeClr val="accent1"/>
                  </a:solidFill>
                </a:rPr>
                <a:t>与传统文件系统的对比分析</a:t>
              </a:r>
            </a:p>
          </p:txBody>
        </p:sp>
        <p:sp>
          <p:nvSpPr>
            <p:cNvPr id="14" name="文本框 13"/>
            <p:cNvSpPr txBox="1"/>
            <p:nvPr/>
          </p:nvSpPr>
          <p:spPr>
            <a:xfrm>
              <a:off x="678858" y="3123177"/>
              <a:ext cx="2160000" cy="2982347"/>
            </a:xfrm>
            <a:prstGeom prst="rect">
              <a:avLst/>
            </a:prstGeom>
            <a:noFill/>
          </p:spPr>
          <p:txBody>
            <a:bodyPr wrap="square" lIns="0" rtlCol="0">
              <a:noAutofit/>
            </a:bodyPr>
            <a:lstStyle/>
            <a:p>
              <a:pPr algn="just">
                <a:lnSpc>
                  <a:spcPct val="150000"/>
                </a:lnSpc>
              </a:pPr>
              <a:r>
                <a:rPr lang="en-US" altLang="zh-CN" spc="100" dirty="0"/>
                <a:t>DBFS</a:t>
              </a:r>
              <a:r>
                <a:rPr lang="zh-CN" altLang="en-US" spc="100" dirty="0"/>
                <a:t>需要与传统的文件系统实现进行对比分析，以得到其性能数据和其它参考数据。</a:t>
              </a:r>
              <a:endParaRPr lang="en-US" altLang="zh-CN" spc="100" dirty="0"/>
            </a:p>
            <a:p>
              <a:pPr marL="285750" indent="-285750" algn="just">
                <a:lnSpc>
                  <a:spcPct val="150000"/>
                </a:lnSpc>
                <a:buFont typeface="Arial" panose="020B0604020202020204" pitchFamily="34" charset="0"/>
                <a:buChar char="•"/>
              </a:pPr>
              <a:r>
                <a:rPr lang="zh-CN" altLang="en-US" spc="100" dirty="0"/>
                <a:t>编写读写测试程序对不同的</a:t>
              </a:r>
              <a:r>
                <a:rPr lang="en-US" altLang="zh-CN" spc="100" dirty="0"/>
                <a:t>fs</a:t>
              </a:r>
              <a:r>
                <a:rPr lang="zh-CN" altLang="en-US" spc="100" dirty="0"/>
                <a:t>进行测试，分析性能数据</a:t>
              </a:r>
              <a:endParaRPr lang="en-US" altLang="zh-CN" spc="100" dirty="0"/>
            </a:p>
            <a:p>
              <a:pPr marL="742950" lvl="1" indent="-285750" algn="just">
                <a:lnSpc>
                  <a:spcPct val="150000"/>
                </a:lnSpc>
                <a:buFont typeface="Arial" panose="020B0604020202020204" pitchFamily="34" charset="0"/>
                <a:buChar char="•"/>
              </a:pPr>
              <a:r>
                <a:rPr lang="zh-CN" altLang="en-US" spc="100" dirty="0"/>
                <a:t>读写程序需要考虑大文件类型和小文件类型</a:t>
              </a:r>
              <a:endParaRPr lang="en-US" altLang="zh-CN" spc="100" dirty="0"/>
            </a:p>
            <a:p>
              <a:pPr marL="285750" indent="-285750" algn="just">
                <a:lnSpc>
                  <a:spcPct val="150000"/>
                </a:lnSpc>
                <a:buFont typeface="Arial" panose="020B0604020202020204" pitchFamily="34" charset="0"/>
                <a:buChar char="•"/>
              </a:pPr>
              <a:r>
                <a:rPr lang="zh-CN" altLang="en-US" spc="100" dirty="0"/>
                <a:t>编写文件系统测试程序检查实现正确性</a:t>
              </a:r>
              <a:endParaRPr lang="en-US" altLang="zh-CN" spc="100" dirty="0"/>
            </a:p>
            <a:p>
              <a:pPr marL="285750" indent="-285750" algn="just">
                <a:lnSpc>
                  <a:spcPct val="150000"/>
                </a:lnSpc>
                <a:buFont typeface="Arial" panose="020B0604020202020204" pitchFamily="34" charset="0"/>
                <a:buChar char="•"/>
              </a:pPr>
              <a:r>
                <a:rPr lang="zh-CN" altLang="en-US" spc="100" dirty="0"/>
                <a:t>利用数据库扩展实现文件元数据的增删改查，对比传统文件系统实现此功能带来的</a:t>
              </a:r>
              <a:endParaRPr lang="en-US" altLang="zh-CN" spc="100" dirty="0"/>
            </a:p>
          </p:txBody>
        </p:sp>
      </p:grpSp>
    </p:spTree>
    <p:extLst>
      <p:ext uri="{BB962C8B-B14F-4D97-AF65-F5344CB8AC3E}">
        <p14:creationId xmlns:p14="http://schemas.microsoft.com/office/powerpoint/2010/main" val="2922229041"/>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1606550" y="345305"/>
            <a:ext cx="8643848" cy="478155"/>
          </a:xfrm>
        </p:spPr>
        <p:txBody>
          <a:bodyPr/>
          <a:lstStyle/>
          <a:p>
            <a:r>
              <a:rPr lang="zh-CN" altLang="en-US" dirty="0"/>
              <a:t>重点难点</a:t>
            </a:r>
          </a:p>
        </p:txBody>
      </p:sp>
      <p:sp>
        <p:nvSpPr>
          <p:cNvPr id="53" name="文本框 52"/>
          <p:cNvSpPr txBox="1">
            <a:spLocks noChangeArrowheads="1"/>
          </p:cNvSpPr>
          <p:nvPr/>
        </p:nvSpPr>
        <p:spPr bwMode="auto">
          <a:xfrm>
            <a:off x="357352" y="235111"/>
            <a:ext cx="96979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3</a:t>
            </a:r>
            <a:endParaRPr lang="zh-CN" altLang="en-US" sz="3600" b="1" dirty="0">
              <a:solidFill>
                <a:schemeClr val="bg1"/>
              </a:solidFill>
            </a:endParaRPr>
          </a:p>
        </p:txBody>
      </p:sp>
      <p:grpSp>
        <p:nvGrpSpPr>
          <p:cNvPr id="19" name="组合 18"/>
          <p:cNvGrpSpPr/>
          <p:nvPr/>
        </p:nvGrpSpPr>
        <p:grpSpPr>
          <a:xfrm>
            <a:off x="473710" y="1200785"/>
            <a:ext cx="4083050" cy="1716405"/>
            <a:chOff x="9448380" y="2188316"/>
            <a:chExt cx="2160001" cy="2462375"/>
          </a:xfrm>
        </p:grpSpPr>
        <p:sp>
          <p:nvSpPr>
            <p:cNvPr id="20" name="矩形 19"/>
            <p:cNvSpPr/>
            <p:nvPr/>
          </p:nvSpPr>
          <p:spPr>
            <a:xfrm>
              <a:off x="9448380"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1" name="文本框 20"/>
            <p:cNvSpPr txBox="1"/>
            <p:nvPr/>
          </p:nvSpPr>
          <p:spPr>
            <a:xfrm>
              <a:off x="9448380" y="2188316"/>
              <a:ext cx="1268320" cy="662310"/>
            </a:xfrm>
            <a:prstGeom prst="rect">
              <a:avLst/>
            </a:prstGeom>
            <a:noFill/>
          </p:spPr>
          <p:txBody>
            <a:bodyPr wrap="square" lIns="0" rtlCol="0">
              <a:spAutoFit/>
            </a:bodyPr>
            <a:lstStyle/>
            <a:p>
              <a:r>
                <a:rPr lang="zh-CN" altLang="en-US" sz="2400" b="1" spc="100" dirty="0">
                  <a:solidFill>
                    <a:schemeClr val="accent1"/>
                  </a:solidFill>
                </a:rPr>
                <a:t>数据库裸机移植</a:t>
              </a:r>
            </a:p>
          </p:txBody>
        </p:sp>
        <p:sp>
          <p:nvSpPr>
            <p:cNvPr id="22" name="文本框 21"/>
            <p:cNvSpPr txBox="1"/>
            <p:nvPr/>
          </p:nvSpPr>
          <p:spPr>
            <a:xfrm>
              <a:off x="9448380" y="3122980"/>
              <a:ext cx="2160001" cy="1527711"/>
            </a:xfrm>
            <a:prstGeom prst="rect">
              <a:avLst/>
            </a:prstGeom>
            <a:noFill/>
          </p:spPr>
          <p:txBody>
            <a:bodyPr wrap="square" lIns="0" rtlCol="0">
              <a:noAutofit/>
            </a:bodyPr>
            <a:lstStyle/>
            <a:p>
              <a:pPr algn="just">
                <a:lnSpc>
                  <a:spcPct val="150000"/>
                </a:lnSpc>
              </a:pPr>
              <a:r>
                <a:rPr lang="zh-CN" altLang="en-US" spc="100" dirty="0"/>
                <a:t>需要良好的接口，使得即不破坏数据库原有的运行环境也可以移植到不同平台</a:t>
              </a:r>
            </a:p>
          </p:txBody>
        </p:sp>
      </p:grpSp>
      <p:grpSp>
        <p:nvGrpSpPr>
          <p:cNvPr id="2" name="组合 1"/>
          <p:cNvGrpSpPr/>
          <p:nvPr/>
        </p:nvGrpSpPr>
        <p:grpSpPr>
          <a:xfrm>
            <a:off x="473710" y="3203257"/>
            <a:ext cx="5346065" cy="2193925"/>
            <a:chOff x="9448380" y="2188316"/>
            <a:chExt cx="2313940" cy="2193865"/>
          </a:xfrm>
        </p:grpSpPr>
        <p:sp>
          <p:nvSpPr>
            <p:cNvPr id="3" name="矩形 2"/>
            <p:cNvSpPr/>
            <p:nvPr/>
          </p:nvSpPr>
          <p:spPr>
            <a:xfrm>
              <a:off x="9448380"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4" name="文本框 3"/>
            <p:cNvSpPr txBox="1"/>
            <p:nvPr/>
          </p:nvSpPr>
          <p:spPr>
            <a:xfrm>
              <a:off x="9448380" y="2188316"/>
              <a:ext cx="2313940" cy="460362"/>
            </a:xfrm>
            <a:prstGeom prst="rect">
              <a:avLst/>
            </a:prstGeom>
            <a:noFill/>
          </p:spPr>
          <p:txBody>
            <a:bodyPr wrap="square" lIns="0" rtlCol="0">
              <a:spAutoFit/>
            </a:bodyPr>
            <a:lstStyle/>
            <a:p>
              <a:r>
                <a:rPr lang="zh-CN" altLang="en-US" sz="2400" b="1" spc="100" dirty="0">
                  <a:solidFill>
                    <a:schemeClr val="accent1"/>
                  </a:solidFill>
                </a:rPr>
                <a:t>文件系统设计</a:t>
              </a:r>
              <a:r>
                <a:rPr lang="en-US" altLang="zh-CN" sz="2400" b="1" spc="100" dirty="0">
                  <a:solidFill>
                    <a:schemeClr val="accent1"/>
                  </a:solidFill>
                </a:rPr>
                <a:t>/</a:t>
              </a:r>
              <a:r>
                <a:rPr lang="zh-CN" altLang="en-US" sz="2400" b="1" spc="100" dirty="0">
                  <a:solidFill>
                    <a:schemeClr val="accent1"/>
                  </a:solidFill>
                </a:rPr>
                <a:t>扩展</a:t>
              </a:r>
            </a:p>
          </p:txBody>
        </p:sp>
        <p:sp>
          <p:nvSpPr>
            <p:cNvPr id="5" name="文本框 4"/>
            <p:cNvSpPr txBox="1"/>
            <p:nvPr/>
          </p:nvSpPr>
          <p:spPr>
            <a:xfrm>
              <a:off x="9448380" y="3123010"/>
              <a:ext cx="2160025" cy="1259171"/>
            </a:xfrm>
            <a:prstGeom prst="rect">
              <a:avLst/>
            </a:prstGeom>
            <a:noFill/>
          </p:spPr>
          <p:txBody>
            <a:bodyPr wrap="square" lIns="0" rtlCol="0">
              <a:noAutofit/>
            </a:bodyPr>
            <a:lstStyle/>
            <a:p>
              <a:pPr algn="just">
                <a:lnSpc>
                  <a:spcPct val="150000"/>
                </a:lnSpc>
              </a:pPr>
              <a:r>
                <a:rPr lang="zh-CN" altLang="en-US" spc="100" dirty="0"/>
                <a:t>文件系统的存储方式是其性能关键因素，需要权衡两种实现的方式的代价。同时要充分挖掘数据库提供的特性提供更多的功能</a:t>
              </a:r>
            </a:p>
          </p:txBody>
        </p:sp>
      </p:grpSp>
    </p:spTree>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1606550" y="345305"/>
            <a:ext cx="8643848" cy="478155"/>
          </a:xfrm>
        </p:spPr>
        <p:txBody>
          <a:bodyPr/>
          <a:lstStyle/>
          <a:p>
            <a:r>
              <a:rPr lang="zh-CN" altLang="en-US" dirty="0"/>
              <a:t>意义</a:t>
            </a:r>
          </a:p>
        </p:txBody>
      </p:sp>
      <p:sp>
        <p:nvSpPr>
          <p:cNvPr id="53" name="文本框 52"/>
          <p:cNvSpPr txBox="1">
            <a:spLocks noChangeArrowheads="1"/>
          </p:cNvSpPr>
          <p:nvPr/>
        </p:nvSpPr>
        <p:spPr bwMode="auto">
          <a:xfrm>
            <a:off x="357352" y="235111"/>
            <a:ext cx="96979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3</a:t>
            </a:r>
            <a:endParaRPr lang="zh-CN" altLang="en-US" sz="3600" b="1" dirty="0">
              <a:solidFill>
                <a:schemeClr val="bg1"/>
              </a:solidFill>
            </a:endParaRPr>
          </a:p>
        </p:txBody>
      </p:sp>
      <p:sp>
        <p:nvSpPr>
          <p:cNvPr id="14" name="文本框 13"/>
          <p:cNvSpPr txBox="1"/>
          <p:nvPr/>
        </p:nvSpPr>
        <p:spPr>
          <a:xfrm>
            <a:off x="842256" y="1765551"/>
            <a:ext cx="11118422" cy="3703645"/>
          </a:xfrm>
          <a:prstGeom prst="rect">
            <a:avLst/>
          </a:prstGeom>
          <a:noFill/>
        </p:spPr>
        <p:txBody>
          <a:bodyPr wrap="square" lIns="0" rtlCol="0">
            <a:noAutofit/>
          </a:bodyPr>
          <a:lstStyle/>
          <a:p>
            <a:pPr marL="285750" indent="-285750" algn="just">
              <a:lnSpc>
                <a:spcPct val="150000"/>
              </a:lnSpc>
              <a:buFont typeface="Arial" panose="020B0604020202020204" pitchFamily="34" charset="0"/>
              <a:buChar char="•"/>
            </a:pPr>
            <a:r>
              <a:rPr lang="zh-CN" altLang="en-US" spc="100" dirty="0"/>
              <a:t>探索文件系统新的实现方式</a:t>
            </a:r>
            <a:endParaRPr lang="en-US" altLang="zh-CN" spc="100" dirty="0"/>
          </a:p>
          <a:p>
            <a:pPr marL="742950" lvl="1" indent="-285750" algn="just">
              <a:lnSpc>
                <a:spcPct val="150000"/>
              </a:lnSpc>
              <a:buFont typeface="Arial" panose="020B0604020202020204" pitchFamily="34" charset="0"/>
              <a:buChar char="•"/>
            </a:pPr>
            <a:r>
              <a:rPr lang="zh-CN" altLang="en-US" spc="100" dirty="0"/>
              <a:t>简化文件系统设计和实现难度</a:t>
            </a:r>
            <a:endParaRPr lang="en-US" altLang="zh-CN" spc="100" dirty="0"/>
          </a:p>
          <a:p>
            <a:pPr marL="742950" lvl="1" indent="-285750" algn="just">
              <a:lnSpc>
                <a:spcPct val="150000"/>
              </a:lnSpc>
              <a:buFont typeface="Arial" panose="020B0604020202020204" pitchFamily="34" charset="0"/>
              <a:buChar char="•"/>
            </a:pPr>
            <a:r>
              <a:rPr lang="zh-CN" altLang="en-US" spc="100" dirty="0"/>
              <a:t>基于功能更完善，特性更多的数据库实现文件系统</a:t>
            </a:r>
            <a:endParaRPr lang="en-US" altLang="zh-CN" spc="100" dirty="0"/>
          </a:p>
          <a:p>
            <a:pPr marL="285750" indent="-285750" algn="just">
              <a:lnSpc>
                <a:spcPct val="150000"/>
              </a:lnSpc>
              <a:buFont typeface="Arial" panose="020B0604020202020204" pitchFamily="34" charset="0"/>
              <a:buChar char="•"/>
            </a:pPr>
            <a:r>
              <a:rPr lang="zh-CN" altLang="en-US" spc="100" dirty="0"/>
              <a:t>项目中</a:t>
            </a:r>
            <a:r>
              <a:rPr lang="en-US" altLang="zh-CN" spc="100" dirty="0" err="1"/>
              <a:t>jammdb</a:t>
            </a:r>
            <a:r>
              <a:rPr lang="zh-CN" altLang="en-US" spc="100" dirty="0"/>
              <a:t>可以为</a:t>
            </a:r>
            <a:r>
              <a:rPr lang="en-US" altLang="zh-CN" spc="100" dirty="0"/>
              <a:t>rust</a:t>
            </a:r>
            <a:r>
              <a:rPr lang="zh-CN" altLang="en-US" spc="100" dirty="0"/>
              <a:t>生态中的嵌入式系统或者其它操作系统使用</a:t>
            </a:r>
            <a:endParaRPr lang="en-US" altLang="zh-CN" spc="100" dirty="0"/>
          </a:p>
          <a:p>
            <a:pPr marL="285750" indent="-285750" algn="just">
              <a:lnSpc>
                <a:spcPct val="150000"/>
              </a:lnSpc>
              <a:buFont typeface="Arial" panose="020B0604020202020204" pitchFamily="34" charset="0"/>
              <a:buChar char="•"/>
            </a:pPr>
            <a:r>
              <a:rPr lang="zh-CN" altLang="en-US" spc="100" dirty="0"/>
              <a:t>基于</a:t>
            </a:r>
            <a:r>
              <a:rPr lang="en-US" altLang="zh-CN" spc="100" dirty="0" err="1"/>
              <a:t>jammdb</a:t>
            </a:r>
            <a:r>
              <a:rPr lang="zh-CN" altLang="en-US" spc="100" dirty="0"/>
              <a:t>的文件系统也可以用于其它裸机系统使用</a:t>
            </a:r>
            <a:endParaRPr lang="en-US" altLang="zh-CN" spc="100" dirty="0"/>
          </a:p>
          <a:p>
            <a:pPr marL="285750" indent="-285750" algn="just">
              <a:lnSpc>
                <a:spcPct val="150000"/>
              </a:lnSpc>
              <a:buFont typeface="Arial" panose="020B0604020202020204" pitchFamily="34" charset="0"/>
              <a:buChar char="•"/>
            </a:pPr>
            <a:endParaRPr lang="en-US" altLang="zh-CN" spc="100" dirty="0"/>
          </a:p>
        </p:txBody>
      </p:sp>
    </p:spTree>
    <p:extLst>
      <p:ext uri="{BB962C8B-B14F-4D97-AF65-F5344CB8AC3E}">
        <p14:creationId xmlns:p14="http://schemas.microsoft.com/office/powerpoint/2010/main" val="2825260915"/>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1206302" y="1232515"/>
            <a:ext cx="10221361" cy="480436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占位符 67"/>
          <p:cNvSpPr txBox="1"/>
          <p:nvPr/>
        </p:nvSpPr>
        <p:spPr>
          <a:xfrm>
            <a:off x="798789" y="1125538"/>
            <a:ext cx="10532646" cy="4826556"/>
          </a:xfrm>
          <a:prstGeom prst="rect">
            <a:avLst/>
          </a:prstGeom>
          <a:solidFill>
            <a:schemeClr val="bg1"/>
          </a:solidFill>
          <a:effectLst>
            <a:outerShdw blurRad="50800" dist="38100" dir="2700000" algn="tl" rotWithShape="0">
              <a:prstClr val="black">
                <a:alpha val="40000"/>
              </a:prstClr>
            </a:outerShdw>
          </a:effectLst>
        </p:spPr>
        <p:txBody>
          <a:bodyPr anchor="ctr">
            <a:normAutofit/>
          </a:bodyPr>
          <a:lstStyle>
            <a:lvl1pPr marL="0" indent="0" algn="l" rtl="0" eaLnBrk="0" fontAlgn="base" hangingPunct="0">
              <a:lnSpc>
                <a:spcPct val="125000"/>
              </a:lnSpc>
              <a:spcBef>
                <a:spcPts val="0"/>
              </a:spcBef>
              <a:spcAft>
                <a:spcPct val="0"/>
              </a:spcAft>
              <a:buFont typeface="Arial" panose="020B0604020202020204" pitchFamily="34" charset="0"/>
              <a:buNone/>
              <a:defRPr sz="2400" kern="1200">
                <a:solidFill>
                  <a:schemeClr val="tx1"/>
                </a:solidFill>
                <a:latin typeface="+mn-ea"/>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10" name="标题 9"/>
          <p:cNvSpPr>
            <a:spLocks noGrp="1"/>
          </p:cNvSpPr>
          <p:nvPr>
            <p:ph type="title"/>
          </p:nvPr>
        </p:nvSpPr>
        <p:spPr>
          <a:xfrm>
            <a:off x="1606550" y="345305"/>
            <a:ext cx="8643848" cy="478155"/>
          </a:xfrm>
        </p:spPr>
        <p:txBody>
          <a:bodyPr/>
          <a:lstStyle/>
          <a:p>
            <a:r>
              <a:rPr lang="zh-CN" altLang="en-US" dirty="0"/>
              <a:t>时间安排</a:t>
            </a:r>
          </a:p>
        </p:txBody>
      </p:sp>
      <p:sp>
        <p:nvSpPr>
          <p:cNvPr id="33" name="文本框 32"/>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4</a:t>
            </a:r>
          </a:p>
        </p:txBody>
      </p:sp>
      <p:graphicFrame>
        <p:nvGraphicFramePr>
          <p:cNvPr id="3" name="表格 3">
            <a:extLst>
              <a:ext uri="{FF2B5EF4-FFF2-40B4-BE49-F238E27FC236}">
                <a16:creationId xmlns:a16="http://schemas.microsoft.com/office/drawing/2014/main" id="{F125C9BB-A6E0-4347-9085-CD3EC96BFC75}"/>
              </a:ext>
            </a:extLst>
          </p:cNvPr>
          <p:cNvGraphicFramePr>
            <a:graphicFrameLocks noGrp="1"/>
          </p:cNvGraphicFramePr>
          <p:nvPr>
            <p:extLst>
              <p:ext uri="{D42A27DB-BD31-4B8C-83A1-F6EECF244321}">
                <p14:modId xmlns:p14="http://schemas.microsoft.com/office/powerpoint/2010/main" val="3945892949"/>
              </p:ext>
            </p:extLst>
          </p:nvPr>
        </p:nvGraphicFramePr>
        <p:xfrm>
          <a:off x="764337" y="1125538"/>
          <a:ext cx="10628874" cy="4936840"/>
        </p:xfrm>
        <a:graphic>
          <a:graphicData uri="http://schemas.openxmlformats.org/drawingml/2006/table">
            <a:tbl>
              <a:tblPr firstRow="1" bandRow="1">
                <a:tableStyleId>{5C22544A-7EE6-4342-B048-85BDC9FD1C3A}</a:tableStyleId>
              </a:tblPr>
              <a:tblGrid>
                <a:gridCol w="2472639">
                  <a:extLst>
                    <a:ext uri="{9D8B030D-6E8A-4147-A177-3AD203B41FA5}">
                      <a16:colId xmlns:a16="http://schemas.microsoft.com/office/drawing/2014/main" val="2178551751"/>
                    </a:ext>
                  </a:extLst>
                </a:gridCol>
                <a:gridCol w="8156235">
                  <a:extLst>
                    <a:ext uri="{9D8B030D-6E8A-4147-A177-3AD203B41FA5}">
                      <a16:colId xmlns:a16="http://schemas.microsoft.com/office/drawing/2014/main" val="976313567"/>
                    </a:ext>
                  </a:extLst>
                </a:gridCol>
              </a:tblGrid>
              <a:tr h="603320">
                <a:tc>
                  <a:txBody>
                    <a:bodyPr/>
                    <a:lstStyle/>
                    <a:p>
                      <a:pPr algn="ctr"/>
                      <a:r>
                        <a:rPr lang="zh-CN" altLang="en-US" dirty="0"/>
                        <a:t>时间</a:t>
                      </a:r>
                    </a:p>
                  </a:txBody>
                  <a:tcPr/>
                </a:tc>
                <a:tc>
                  <a:txBody>
                    <a:bodyPr/>
                    <a:lstStyle/>
                    <a:p>
                      <a:pPr algn="ctr"/>
                      <a:r>
                        <a:rPr lang="zh-CN" altLang="en-US" dirty="0"/>
                        <a:t>工作</a:t>
                      </a:r>
                    </a:p>
                  </a:txBody>
                  <a:tcPr/>
                </a:tc>
                <a:extLst>
                  <a:ext uri="{0D108BD9-81ED-4DB2-BD59-A6C34878D82A}">
                    <a16:rowId xmlns:a16="http://schemas.microsoft.com/office/drawing/2014/main" val="1485200229"/>
                  </a:ext>
                </a:extLst>
              </a:tr>
              <a:tr h="603320">
                <a:tc>
                  <a:txBody>
                    <a:bodyPr/>
                    <a:lstStyle/>
                    <a:p>
                      <a:r>
                        <a:rPr lang="en-US" altLang="zh-CN" dirty="0"/>
                        <a:t>2022.12-2023.1</a:t>
                      </a:r>
                      <a:endParaRPr lang="zh-CN" altLang="en-US" dirty="0"/>
                    </a:p>
                  </a:txBody>
                  <a:tcPr/>
                </a:tc>
                <a:tc>
                  <a:txBody>
                    <a:bodyPr/>
                    <a:lstStyle/>
                    <a:p>
                      <a:r>
                        <a:rPr lang="zh-CN" altLang="en-US" dirty="0"/>
                        <a:t>参与选题并完成开题报告</a:t>
                      </a:r>
                    </a:p>
                  </a:txBody>
                  <a:tcPr/>
                </a:tc>
                <a:extLst>
                  <a:ext uri="{0D108BD9-81ED-4DB2-BD59-A6C34878D82A}">
                    <a16:rowId xmlns:a16="http://schemas.microsoft.com/office/drawing/2014/main" val="3856685629"/>
                  </a:ext>
                </a:extLst>
              </a:tr>
              <a:tr h="603320">
                <a:tc>
                  <a:txBody>
                    <a:bodyPr/>
                    <a:lstStyle/>
                    <a:p>
                      <a:r>
                        <a:rPr lang="en-US" altLang="zh-CN" dirty="0"/>
                        <a:t>2023.1-2023.2</a:t>
                      </a:r>
                      <a:endParaRPr lang="zh-CN" altLang="en-US" dirty="0"/>
                    </a:p>
                  </a:txBody>
                  <a:tcPr/>
                </a:tc>
                <a:tc>
                  <a:txBody>
                    <a:bodyPr/>
                    <a:lstStyle/>
                    <a:p>
                      <a:r>
                        <a:rPr lang="zh-CN" altLang="en-US" dirty="0"/>
                        <a:t>分析数据库实现，将数据库移植到 </a:t>
                      </a:r>
                      <a:r>
                        <a:rPr lang="en-US" altLang="zh-CN" dirty="0" err="1"/>
                        <a:t>riscv</a:t>
                      </a:r>
                      <a:r>
                        <a:rPr lang="en-US" altLang="zh-CN" dirty="0"/>
                        <a:t> </a:t>
                      </a:r>
                      <a:r>
                        <a:rPr lang="zh-CN" altLang="en-US" dirty="0"/>
                        <a:t>裸机平台，设计文件系</a:t>
                      </a:r>
                    </a:p>
                    <a:p>
                      <a:r>
                        <a:rPr lang="zh-CN" altLang="en-US" dirty="0"/>
                        <a:t>统实现方式，完成文件系统的基本功能。</a:t>
                      </a:r>
                    </a:p>
                  </a:txBody>
                  <a:tcPr/>
                </a:tc>
                <a:extLst>
                  <a:ext uri="{0D108BD9-81ED-4DB2-BD59-A6C34878D82A}">
                    <a16:rowId xmlns:a16="http://schemas.microsoft.com/office/drawing/2014/main" val="2204314298"/>
                  </a:ext>
                </a:extLst>
              </a:tr>
              <a:tr h="603320">
                <a:tc>
                  <a:txBody>
                    <a:bodyPr/>
                    <a:lstStyle/>
                    <a:p>
                      <a:r>
                        <a:rPr lang="en-US" altLang="zh-CN" dirty="0"/>
                        <a:t>2023.2-2023.3</a:t>
                      </a:r>
                      <a:endParaRPr lang="zh-CN" altLang="en-US" dirty="0"/>
                    </a:p>
                  </a:txBody>
                  <a:tcPr/>
                </a:tc>
                <a:tc>
                  <a:txBody>
                    <a:bodyPr/>
                    <a:lstStyle/>
                    <a:p>
                      <a:r>
                        <a:rPr lang="zh-CN" altLang="en-US" dirty="0"/>
                        <a:t>完成文件系统的高级功能，优化文件系统的实现，提高文件系统</a:t>
                      </a:r>
                    </a:p>
                    <a:p>
                      <a:r>
                        <a:rPr lang="zh-CN" altLang="en-US" dirty="0"/>
                        <a:t>性能</a:t>
                      </a:r>
                    </a:p>
                  </a:txBody>
                  <a:tcPr/>
                </a:tc>
                <a:extLst>
                  <a:ext uri="{0D108BD9-81ED-4DB2-BD59-A6C34878D82A}">
                    <a16:rowId xmlns:a16="http://schemas.microsoft.com/office/drawing/2014/main" val="1928226010"/>
                  </a:ext>
                </a:extLst>
              </a:tr>
              <a:tr h="603320">
                <a:tc>
                  <a:txBody>
                    <a:bodyPr/>
                    <a:lstStyle/>
                    <a:p>
                      <a:r>
                        <a:rPr lang="en-US" altLang="zh-CN" dirty="0"/>
                        <a:t>2023.3-2023.4</a:t>
                      </a:r>
                      <a:endParaRPr lang="zh-CN" altLang="en-US" dirty="0"/>
                    </a:p>
                  </a:txBody>
                  <a:tcPr/>
                </a:tc>
                <a:tc>
                  <a:txBody>
                    <a:bodyPr/>
                    <a:lstStyle/>
                    <a:p>
                      <a:r>
                        <a:rPr lang="zh-CN" altLang="en-US" dirty="0"/>
                        <a:t>将基于数据库的文件系统实现与其它文件系统进行对比分析，总</a:t>
                      </a:r>
                    </a:p>
                    <a:p>
                      <a:r>
                        <a:rPr lang="zh-CN" altLang="en-US" dirty="0"/>
                        <a:t>结使用数据库系统构建文件系统带来的优势和不足之处。</a:t>
                      </a:r>
                    </a:p>
                  </a:txBody>
                  <a:tcPr/>
                </a:tc>
                <a:extLst>
                  <a:ext uri="{0D108BD9-81ED-4DB2-BD59-A6C34878D82A}">
                    <a16:rowId xmlns:a16="http://schemas.microsoft.com/office/drawing/2014/main" val="1264184177"/>
                  </a:ext>
                </a:extLst>
              </a:tr>
              <a:tr h="603320">
                <a:tc>
                  <a:txBody>
                    <a:bodyPr/>
                    <a:lstStyle/>
                    <a:p>
                      <a:r>
                        <a:rPr lang="en-US" altLang="zh-CN" dirty="0"/>
                        <a:t>2023.4-2023.5</a:t>
                      </a:r>
                      <a:endParaRPr lang="zh-CN" altLang="en-US" dirty="0"/>
                    </a:p>
                  </a:txBody>
                  <a:tcPr/>
                </a:tc>
                <a:tc>
                  <a:txBody>
                    <a:bodyPr/>
                    <a:lstStyle/>
                    <a:p>
                      <a:r>
                        <a:rPr lang="zh-CN" altLang="en-US" dirty="0"/>
                        <a:t>完成论文撰写，完成课题报告</a:t>
                      </a:r>
                    </a:p>
                  </a:txBody>
                  <a:tcPr/>
                </a:tc>
                <a:extLst>
                  <a:ext uri="{0D108BD9-81ED-4DB2-BD59-A6C34878D82A}">
                    <a16:rowId xmlns:a16="http://schemas.microsoft.com/office/drawing/2014/main" val="3075281860"/>
                  </a:ext>
                </a:extLst>
              </a:tr>
              <a:tr h="603320">
                <a:tc>
                  <a:txBody>
                    <a:bodyPr/>
                    <a:lstStyle/>
                    <a:p>
                      <a:r>
                        <a:rPr lang="en-US" altLang="zh-CN" dirty="0"/>
                        <a:t>2023.5-2023.6</a:t>
                      </a:r>
                      <a:endParaRPr lang="zh-CN" altLang="en-US" dirty="0"/>
                    </a:p>
                  </a:txBody>
                  <a:tcPr/>
                </a:tc>
                <a:tc>
                  <a:txBody>
                    <a:bodyPr/>
                    <a:lstStyle/>
                    <a:p>
                      <a:r>
                        <a:rPr lang="zh-CN" altLang="en-US" dirty="0"/>
                        <a:t>参与论文答辩</a:t>
                      </a:r>
                    </a:p>
                  </a:txBody>
                  <a:tcPr/>
                </a:tc>
                <a:extLst>
                  <a:ext uri="{0D108BD9-81ED-4DB2-BD59-A6C34878D82A}">
                    <a16:rowId xmlns:a16="http://schemas.microsoft.com/office/drawing/2014/main" val="3870224470"/>
                  </a:ext>
                </a:extLst>
              </a:tr>
              <a:tr h="60332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40777398"/>
                  </a:ext>
                </a:extLst>
              </a:tr>
            </a:tbl>
          </a:graphicData>
        </a:graphic>
      </p:graphicFrame>
    </p:spTree>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1206302" y="1232515"/>
            <a:ext cx="10221361" cy="480436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占位符 67"/>
          <p:cNvSpPr txBox="1"/>
          <p:nvPr/>
        </p:nvSpPr>
        <p:spPr>
          <a:xfrm>
            <a:off x="798789" y="1125538"/>
            <a:ext cx="10532646" cy="4826556"/>
          </a:xfrm>
          <a:prstGeom prst="rect">
            <a:avLst/>
          </a:prstGeom>
          <a:solidFill>
            <a:schemeClr val="bg1"/>
          </a:solidFill>
          <a:effectLst>
            <a:outerShdw blurRad="50800" dist="38100" dir="2700000" algn="tl" rotWithShape="0">
              <a:prstClr val="black">
                <a:alpha val="40000"/>
              </a:prstClr>
            </a:outerShdw>
          </a:effectLst>
        </p:spPr>
        <p:txBody>
          <a:bodyPr anchor="ctr">
            <a:normAutofit fontScale="85000" lnSpcReduction="10000"/>
          </a:bodyPr>
          <a:lstStyle>
            <a:lvl1pPr marL="0" indent="0" algn="l" rtl="0" eaLnBrk="0" fontAlgn="base" hangingPunct="0">
              <a:lnSpc>
                <a:spcPct val="125000"/>
              </a:lnSpc>
              <a:spcBef>
                <a:spcPts val="0"/>
              </a:spcBef>
              <a:spcAft>
                <a:spcPct val="0"/>
              </a:spcAft>
              <a:buFont typeface="Arial" panose="020B0604020202020204" pitchFamily="34" charset="0"/>
              <a:buNone/>
              <a:defRPr sz="2400" kern="1200">
                <a:solidFill>
                  <a:schemeClr val="tx1"/>
                </a:solidFill>
                <a:latin typeface="+mn-ea"/>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altLang="zh-CN" sz="2400" b="0" dirty="0">
                <a:solidFill>
                  <a:schemeClr val="tx1"/>
                </a:solidFill>
              </a:rPr>
              <a:t>[1]IRUM I, RAZA M, SHARIF M, et al. File Systems for Various Operating Systems: A Review[J]. Research Journal of Applied Sciences, 2012, 4(17): 2934-2947.</a:t>
            </a:r>
          </a:p>
          <a:p>
            <a:pPr>
              <a:buNone/>
            </a:pPr>
            <a:r>
              <a:rPr lang="en-US" altLang="zh-CN" sz="2400" b="0" dirty="0">
                <a:solidFill>
                  <a:schemeClr val="tx1"/>
                </a:solidFill>
              </a:rPr>
              <a:t>[2]BEST S. {JFS} Log: How the Journaled File System Performs Logging[C]//4th An-</a:t>
            </a:r>
          </a:p>
          <a:p>
            <a:pPr>
              <a:buNone/>
            </a:pPr>
            <a:r>
              <a:rPr lang="en-US" altLang="zh-CN" sz="2400" b="0" dirty="0" err="1">
                <a:solidFill>
                  <a:schemeClr val="tx1"/>
                </a:solidFill>
              </a:rPr>
              <a:t>nual</a:t>
            </a:r>
            <a:r>
              <a:rPr lang="en-US" altLang="zh-CN" sz="2400" b="0" dirty="0">
                <a:solidFill>
                  <a:schemeClr val="tx1"/>
                </a:solidFill>
              </a:rPr>
              <a:t> Linux Showcase &amp; Conference (ALS 2000). 2000.</a:t>
            </a:r>
          </a:p>
          <a:p>
            <a:pPr>
              <a:buNone/>
            </a:pPr>
            <a:r>
              <a:rPr lang="en-US" altLang="zh-CN" sz="2400" b="0" dirty="0">
                <a:solidFill>
                  <a:schemeClr val="tx1"/>
                </a:solidFill>
              </a:rPr>
              <a:t>[3]SWEENEY A, DOUCETTE D, HU W, et al. Scalability in the XFS File System.[C]</a:t>
            </a:r>
          </a:p>
          <a:p>
            <a:pPr>
              <a:buNone/>
            </a:pPr>
            <a:r>
              <a:rPr lang="en-US" altLang="zh-CN" sz="2400" b="0" dirty="0">
                <a:solidFill>
                  <a:schemeClr val="tx1"/>
                </a:solidFill>
              </a:rPr>
              <a:t>//USENIX Annual Technical Conference: vol. 15. 1996.</a:t>
            </a:r>
          </a:p>
          <a:p>
            <a:pPr>
              <a:buNone/>
            </a:pPr>
            <a:r>
              <a:rPr lang="en-US" altLang="zh-CN" sz="2400" b="0" dirty="0">
                <a:solidFill>
                  <a:schemeClr val="tx1"/>
                </a:solidFill>
              </a:rPr>
              <a:t>[4]RODEH O, BACIK J, MASON C. BTRFS: The Linux B-tree filesystem[J]. ACM</a:t>
            </a:r>
          </a:p>
          <a:p>
            <a:pPr>
              <a:buNone/>
            </a:pPr>
            <a:r>
              <a:rPr lang="en-US" altLang="zh-CN" sz="2400" b="0" dirty="0">
                <a:solidFill>
                  <a:schemeClr val="tx1"/>
                </a:solidFill>
              </a:rPr>
              <a:t>Transactions on Storage (TOS), 2013, 9(3): 1-32.</a:t>
            </a:r>
          </a:p>
          <a:p>
            <a:pPr>
              <a:buNone/>
            </a:pPr>
            <a:r>
              <a:rPr lang="en-US" altLang="zh-CN" sz="2400" b="0" dirty="0">
                <a:solidFill>
                  <a:schemeClr val="tx1"/>
                </a:solidFill>
              </a:rPr>
              <a:t>[5]CAO M, BHATTACHARYA S, TS’O T. Ext4: The Next Generation of Ext2/3 </a:t>
            </a:r>
            <a:r>
              <a:rPr lang="en-US" altLang="zh-CN" sz="2400" b="0" dirty="0" err="1">
                <a:solidFill>
                  <a:schemeClr val="tx1"/>
                </a:solidFill>
              </a:rPr>
              <a:t>Filesys</a:t>
            </a:r>
            <a:r>
              <a:rPr lang="en-US" altLang="zh-CN" sz="2400" b="0" dirty="0">
                <a:solidFill>
                  <a:schemeClr val="tx1"/>
                </a:solidFill>
              </a:rPr>
              <a:t>-</a:t>
            </a:r>
          </a:p>
          <a:p>
            <a:pPr>
              <a:buNone/>
            </a:pPr>
            <a:r>
              <a:rPr lang="en-US" altLang="zh-CN" sz="2400" b="0" dirty="0" err="1">
                <a:solidFill>
                  <a:schemeClr val="tx1"/>
                </a:solidFill>
              </a:rPr>
              <a:t>tem</a:t>
            </a:r>
            <a:r>
              <a:rPr lang="en-US" altLang="zh-CN" sz="2400" b="0" dirty="0">
                <a:solidFill>
                  <a:schemeClr val="tx1"/>
                </a:solidFill>
              </a:rPr>
              <a:t>.[C]//LSF. 2007.</a:t>
            </a:r>
          </a:p>
          <a:p>
            <a:pPr>
              <a:buNone/>
            </a:pPr>
            <a:r>
              <a:rPr lang="en-US" altLang="zh-CN" sz="2400" b="0" dirty="0">
                <a:solidFill>
                  <a:schemeClr val="tx1"/>
                </a:solidFill>
              </a:rPr>
              <a:t>[6]OH J, JI S, KIM Y, et al. {exF2FS}: Transaction Support in {Log-Structured} </a:t>
            </a:r>
            <a:r>
              <a:rPr lang="en-US" altLang="zh-CN" sz="2400" b="0" dirty="0" err="1">
                <a:solidFill>
                  <a:schemeClr val="tx1"/>
                </a:solidFill>
              </a:rPr>
              <a:t>Filesys</a:t>
            </a:r>
            <a:r>
              <a:rPr lang="en-US" altLang="zh-CN" sz="2400" b="0" dirty="0">
                <a:solidFill>
                  <a:schemeClr val="tx1"/>
                </a:solidFill>
              </a:rPr>
              <a:t>-</a:t>
            </a:r>
          </a:p>
          <a:p>
            <a:pPr>
              <a:buNone/>
            </a:pPr>
            <a:r>
              <a:rPr lang="en-US" altLang="zh-CN" sz="2400" b="0" dirty="0" err="1">
                <a:solidFill>
                  <a:schemeClr val="tx1"/>
                </a:solidFill>
              </a:rPr>
              <a:t>tem</a:t>
            </a:r>
            <a:r>
              <a:rPr lang="en-US" altLang="zh-CN" sz="2400" b="0" dirty="0">
                <a:solidFill>
                  <a:schemeClr val="tx1"/>
                </a:solidFill>
              </a:rPr>
              <a:t>[C]//20th USENIX Conference on File and Storage Technologies (FAST 22).</a:t>
            </a:r>
          </a:p>
          <a:p>
            <a:pPr>
              <a:buNone/>
            </a:pPr>
            <a:r>
              <a:rPr lang="en-US" altLang="zh-CN" sz="2400" b="0" dirty="0">
                <a:solidFill>
                  <a:schemeClr val="tx1"/>
                </a:solidFill>
              </a:rPr>
              <a:t>2022: 345-362</a:t>
            </a:r>
            <a:endParaRPr lang="zh-CN" altLang="en-US" sz="2400" b="0" dirty="0">
              <a:solidFill>
                <a:schemeClr val="tx1"/>
              </a:solidFill>
            </a:endParaRPr>
          </a:p>
          <a:p>
            <a:endParaRPr lang="zh-CN" altLang="en-US" dirty="0"/>
          </a:p>
        </p:txBody>
      </p:sp>
      <p:sp>
        <p:nvSpPr>
          <p:cNvPr id="10" name="标题 9"/>
          <p:cNvSpPr>
            <a:spLocks noGrp="1"/>
          </p:cNvSpPr>
          <p:nvPr>
            <p:ph type="title"/>
          </p:nvPr>
        </p:nvSpPr>
        <p:spPr>
          <a:xfrm>
            <a:off x="1606550" y="345305"/>
            <a:ext cx="8643848" cy="478155"/>
          </a:xfrm>
        </p:spPr>
        <p:txBody>
          <a:bodyPr/>
          <a:lstStyle/>
          <a:p>
            <a:r>
              <a:rPr lang="zh-CN" altLang="en-US" dirty="0"/>
              <a:t>参考文献</a:t>
            </a:r>
          </a:p>
        </p:txBody>
      </p:sp>
      <p:sp>
        <p:nvSpPr>
          <p:cNvPr id="33" name="文本框 32"/>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4</a:t>
            </a:r>
          </a:p>
        </p:txBody>
      </p:sp>
    </p:spTree>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833795" y="2336758"/>
            <a:ext cx="8524408" cy="1446550"/>
          </a:xfrm>
          <a:prstGeom prst="rect">
            <a:avLst/>
          </a:prstGeom>
          <a:noFill/>
        </p:spPr>
        <p:txBody>
          <a:bodyPr wrap="square" rtlCol="0">
            <a:spAutoFit/>
          </a:bodyPr>
          <a:lstStyle/>
          <a:p>
            <a:pPr algn="ctr"/>
            <a:r>
              <a:rPr lang="zh-CN" altLang="en-US" sz="4400" dirty="0">
                <a:solidFill>
                  <a:schemeClr val="bg1"/>
                </a:solidFill>
                <a:latin typeface="+mn-ea"/>
                <a:ea typeface="+mn-ea"/>
              </a:rPr>
              <a:t>谢谢观看</a:t>
            </a:r>
            <a:endParaRPr lang="en-US" altLang="zh-CN" sz="4400" dirty="0">
              <a:solidFill>
                <a:schemeClr val="bg1"/>
              </a:solidFill>
              <a:latin typeface="+mn-ea"/>
              <a:ea typeface="+mn-ea"/>
            </a:endParaRPr>
          </a:p>
          <a:p>
            <a:pPr algn="ctr"/>
            <a:r>
              <a:rPr lang="zh-CN" altLang="en-US" sz="4400" dirty="0">
                <a:solidFill>
                  <a:schemeClr val="bg1"/>
                </a:solidFill>
                <a:latin typeface="+mn-ea"/>
                <a:ea typeface="+mn-ea"/>
              </a:rPr>
              <a:t>敬请各位老师批评指正</a:t>
            </a:r>
          </a:p>
        </p:txBody>
      </p:sp>
    </p:spTree>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2599574" y="1028700"/>
            <a:ext cx="3114955" cy="1259572"/>
            <a:chOff x="5576876" y="540040"/>
            <a:chExt cx="3114955" cy="1259572"/>
          </a:xfrm>
        </p:grpSpPr>
        <p:sp>
          <p:nvSpPr>
            <p:cNvPr id="29" name="文本框 28"/>
            <p:cNvSpPr txBox="1"/>
            <p:nvPr/>
          </p:nvSpPr>
          <p:spPr>
            <a:xfrm>
              <a:off x="5576876" y="540040"/>
              <a:ext cx="886781" cy="769441"/>
            </a:xfrm>
            <a:prstGeom prst="rect">
              <a:avLst/>
            </a:prstGeom>
            <a:noFill/>
          </p:spPr>
          <p:txBody>
            <a:bodyPr wrap="none" rtlCol="0">
              <a:spAutoFit/>
            </a:bodyPr>
            <a:lstStyle/>
            <a:p>
              <a:r>
                <a:rPr lang="en-US" altLang="zh-CN" sz="4400" b="1" spc="300" dirty="0">
                  <a:gradFill>
                    <a:gsLst>
                      <a:gs pos="0">
                        <a:schemeClr val="accent1"/>
                      </a:gs>
                      <a:gs pos="90000">
                        <a:schemeClr val="accent1">
                          <a:alpha val="0"/>
                        </a:schemeClr>
                      </a:gs>
                    </a:gsLst>
                    <a:lin ang="5400000" scaled="1"/>
                  </a:gradFill>
                </a:rPr>
                <a:t>01</a:t>
              </a:r>
              <a:endParaRPr lang="zh-CN" altLang="en-US" sz="4400" b="1" spc="300" dirty="0">
                <a:gradFill>
                  <a:gsLst>
                    <a:gs pos="0">
                      <a:schemeClr val="accent1"/>
                    </a:gs>
                    <a:gs pos="90000">
                      <a:schemeClr val="accent1">
                        <a:alpha val="0"/>
                      </a:schemeClr>
                    </a:gs>
                  </a:gsLst>
                  <a:lin ang="5400000" scaled="1"/>
                </a:gradFill>
              </a:endParaRPr>
            </a:p>
          </p:txBody>
        </p:sp>
        <p:sp>
          <p:nvSpPr>
            <p:cNvPr id="10" name="文本框 9"/>
            <p:cNvSpPr txBox="1"/>
            <p:nvPr/>
          </p:nvSpPr>
          <p:spPr>
            <a:xfrm>
              <a:off x="5576876" y="977361"/>
              <a:ext cx="1774845" cy="523220"/>
            </a:xfrm>
            <a:prstGeom prst="rect">
              <a:avLst/>
            </a:prstGeom>
            <a:noFill/>
          </p:spPr>
          <p:txBody>
            <a:bodyPr wrap="none" rtlCol="0">
              <a:spAutoFit/>
            </a:bodyPr>
            <a:lstStyle/>
            <a:p>
              <a:r>
                <a:rPr lang="zh-CN" altLang="en-US" sz="2800" b="1" spc="300" dirty="0">
                  <a:latin typeface="微软雅黑" panose="020B0503020204020204" charset="-122"/>
                </a:rPr>
                <a:t>研究背景</a:t>
              </a:r>
            </a:p>
          </p:txBody>
        </p:sp>
        <p:sp>
          <p:nvSpPr>
            <p:cNvPr id="11" name="文本框 10"/>
            <p:cNvSpPr txBox="1"/>
            <p:nvPr/>
          </p:nvSpPr>
          <p:spPr>
            <a:xfrm>
              <a:off x="5576876" y="1461058"/>
              <a:ext cx="3114955" cy="338554"/>
            </a:xfrm>
            <a:prstGeom prst="rect">
              <a:avLst/>
            </a:prstGeom>
            <a:noFill/>
          </p:spPr>
          <p:txBody>
            <a:bodyPr wrap="none" rtlCol="0">
              <a:spAutoFit/>
            </a:bodyPr>
            <a:lstStyle/>
            <a:p>
              <a:r>
                <a:rPr lang="en-US" altLang="zh-CN" sz="1600" spc="100" dirty="0">
                  <a:solidFill>
                    <a:schemeClr val="bg1">
                      <a:lumMod val="75000"/>
                    </a:schemeClr>
                  </a:solidFill>
                </a:rPr>
                <a:t>Background of the project</a:t>
              </a:r>
              <a:endParaRPr lang="zh-CN" altLang="en-US" sz="1600" spc="100" dirty="0">
                <a:solidFill>
                  <a:schemeClr val="bg1">
                    <a:lumMod val="75000"/>
                  </a:schemeClr>
                </a:solidFill>
              </a:endParaRPr>
            </a:p>
          </p:txBody>
        </p:sp>
      </p:grpSp>
      <p:grpSp>
        <p:nvGrpSpPr>
          <p:cNvPr id="35" name="组合 34"/>
          <p:cNvGrpSpPr/>
          <p:nvPr/>
        </p:nvGrpSpPr>
        <p:grpSpPr>
          <a:xfrm>
            <a:off x="6477473" y="1028700"/>
            <a:ext cx="2967479" cy="1259572"/>
            <a:chOff x="8704421" y="540040"/>
            <a:chExt cx="2967479" cy="1259572"/>
          </a:xfrm>
        </p:grpSpPr>
        <p:sp>
          <p:nvSpPr>
            <p:cNvPr id="30" name="文本框 29"/>
            <p:cNvSpPr txBox="1"/>
            <p:nvPr/>
          </p:nvSpPr>
          <p:spPr>
            <a:xfrm>
              <a:off x="8704421" y="540040"/>
              <a:ext cx="886781" cy="769441"/>
            </a:xfrm>
            <a:prstGeom prst="rect">
              <a:avLst/>
            </a:prstGeom>
            <a:noFill/>
          </p:spPr>
          <p:txBody>
            <a:bodyPr wrap="none" rtlCol="0">
              <a:spAutoFit/>
            </a:bodyPr>
            <a:lstStyle/>
            <a:p>
              <a:r>
                <a:rPr lang="en-US" altLang="zh-CN" sz="4400" b="1" spc="300" dirty="0">
                  <a:gradFill>
                    <a:gsLst>
                      <a:gs pos="0">
                        <a:schemeClr val="accent1"/>
                      </a:gs>
                      <a:gs pos="90000">
                        <a:schemeClr val="accent1">
                          <a:alpha val="0"/>
                        </a:schemeClr>
                      </a:gs>
                    </a:gsLst>
                    <a:lin ang="5400000" scaled="1"/>
                  </a:gradFill>
                </a:rPr>
                <a:t>02</a:t>
              </a:r>
              <a:endParaRPr lang="zh-CN" altLang="en-US" sz="4400" b="1" spc="300" dirty="0">
                <a:gradFill>
                  <a:gsLst>
                    <a:gs pos="0">
                      <a:schemeClr val="accent1"/>
                    </a:gs>
                    <a:gs pos="90000">
                      <a:schemeClr val="accent1">
                        <a:alpha val="0"/>
                      </a:schemeClr>
                    </a:gs>
                  </a:gsLst>
                  <a:lin ang="5400000" scaled="1"/>
                </a:gradFill>
              </a:endParaRPr>
            </a:p>
          </p:txBody>
        </p:sp>
        <p:sp>
          <p:nvSpPr>
            <p:cNvPr id="14" name="文本框 13"/>
            <p:cNvSpPr txBox="1"/>
            <p:nvPr/>
          </p:nvSpPr>
          <p:spPr>
            <a:xfrm>
              <a:off x="8704421" y="977361"/>
              <a:ext cx="2967479" cy="523220"/>
            </a:xfrm>
            <a:prstGeom prst="rect">
              <a:avLst/>
            </a:prstGeom>
            <a:noFill/>
          </p:spPr>
          <p:txBody>
            <a:bodyPr wrap="none" rtlCol="0">
              <a:spAutoFit/>
            </a:bodyPr>
            <a:lstStyle/>
            <a:p>
              <a:r>
                <a:rPr lang="zh-CN" altLang="en-US" sz="2800" b="1" spc="300" dirty="0">
                  <a:latin typeface="微软雅黑" panose="020B0503020204020204" charset="-122"/>
                </a:rPr>
                <a:t>国内外研究情况</a:t>
              </a:r>
            </a:p>
          </p:txBody>
        </p:sp>
        <p:sp>
          <p:nvSpPr>
            <p:cNvPr id="15" name="文本框 14"/>
            <p:cNvSpPr txBox="1"/>
            <p:nvPr/>
          </p:nvSpPr>
          <p:spPr>
            <a:xfrm>
              <a:off x="8704421" y="1461058"/>
              <a:ext cx="1962397" cy="338554"/>
            </a:xfrm>
            <a:prstGeom prst="rect">
              <a:avLst/>
            </a:prstGeom>
            <a:noFill/>
          </p:spPr>
          <p:txBody>
            <a:bodyPr wrap="none" rtlCol="0">
              <a:spAutoFit/>
            </a:bodyPr>
            <a:lstStyle/>
            <a:p>
              <a:r>
                <a:rPr lang="en-US" altLang="zh-CN" sz="1600" spc="100" dirty="0">
                  <a:solidFill>
                    <a:schemeClr val="bg1">
                      <a:lumMod val="75000"/>
                    </a:schemeClr>
                  </a:solidFill>
                </a:rPr>
                <a:t>Project Progress</a:t>
              </a:r>
              <a:endParaRPr lang="zh-CN" altLang="en-US" sz="1600" spc="100" dirty="0">
                <a:solidFill>
                  <a:schemeClr val="bg1">
                    <a:lumMod val="75000"/>
                  </a:schemeClr>
                </a:solidFill>
              </a:endParaRPr>
            </a:p>
          </p:txBody>
        </p:sp>
      </p:grpSp>
      <p:grpSp>
        <p:nvGrpSpPr>
          <p:cNvPr id="37" name="组合 36"/>
          <p:cNvGrpSpPr/>
          <p:nvPr/>
        </p:nvGrpSpPr>
        <p:grpSpPr>
          <a:xfrm>
            <a:off x="2599574" y="2996052"/>
            <a:ext cx="1887855" cy="1227661"/>
            <a:chOff x="5576876" y="2230747"/>
            <a:chExt cx="1887855" cy="1227661"/>
          </a:xfrm>
        </p:grpSpPr>
        <p:sp>
          <p:nvSpPr>
            <p:cNvPr id="31" name="文本框 30"/>
            <p:cNvSpPr txBox="1"/>
            <p:nvPr/>
          </p:nvSpPr>
          <p:spPr>
            <a:xfrm>
              <a:off x="5576876" y="2230747"/>
              <a:ext cx="886781" cy="769441"/>
            </a:xfrm>
            <a:prstGeom prst="rect">
              <a:avLst/>
            </a:prstGeom>
            <a:noFill/>
          </p:spPr>
          <p:txBody>
            <a:bodyPr wrap="none" rtlCol="0">
              <a:spAutoFit/>
            </a:bodyPr>
            <a:lstStyle/>
            <a:p>
              <a:r>
                <a:rPr lang="en-US" altLang="zh-CN" sz="4400" b="1" spc="300" dirty="0">
                  <a:gradFill>
                    <a:gsLst>
                      <a:gs pos="0">
                        <a:schemeClr val="accent1"/>
                      </a:gs>
                      <a:gs pos="90000">
                        <a:schemeClr val="accent1">
                          <a:alpha val="0"/>
                        </a:schemeClr>
                      </a:gs>
                    </a:gsLst>
                    <a:lin ang="5400000" scaled="1"/>
                  </a:gradFill>
                </a:rPr>
                <a:t>03</a:t>
              </a:r>
              <a:endParaRPr lang="zh-CN" altLang="en-US" sz="4400" b="1" spc="300" dirty="0">
                <a:gradFill>
                  <a:gsLst>
                    <a:gs pos="0">
                      <a:schemeClr val="accent1"/>
                    </a:gs>
                    <a:gs pos="90000">
                      <a:schemeClr val="accent1">
                        <a:alpha val="0"/>
                      </a:schemeClr>
                    </a:gs>
                  </a:gsLst>
                  <a:lin ang="5400000" scaled="1"/>
                </a:gradFill>
              </a:endParaRPr>
            </a:p>
          </p:txBody>
        </p:sp>
        <p:sp>
          <p:nvSpPr>
            <p:cNvPr id="17" name="文本框 16"/>
            <p:cNvSpPr txBox="1"/>
            <p:nvPr/>
          </p:nvSpPr>
          <p:spPr>
            <a:xfrm>
              <a:off x="5576876" y="2637526"/>
              <a:ext cx="1774845" cy="523220"/>
            </a:xfrm>
            <a:prstGeom prst="rect">
              <a:avLst/>
            </a:prstGeom>
            <a:noFill/>
          </p:spPr>
          <p:txBody>
            <a:bodyPr wrap="none" rtlCol="0">
              <a:spAutoFit/>
            </a:bodyPr>
            <a:lstStyle/>
            <a:p>
              <a:r>
                <a:rPr lang="zh-CN" altLang="en-US" sz="2800" b="1" spc="300" dirty="0">
                  <a:latin typeface="微软雅黑" panose="020B0503020204020204" charset="-122"/>
                </a:rPr>
                <a:t>技术方案</a:t>
              </a:r>
            </a:p>
          </p:txBody>
        </p:sp>
        <p:sp>
          <p:nvSpPr>
            <p:cNvPr id="18" name="文本框 17"/>
            <p:cNvSpPr txBox="1"/>
            <p:nvPr/>
          </p:nvSpPr>
          <p:spPr>
            <a:xfrm>
              <a:off x="5576876" y="3121223"/>
              <a:ext cx="1887855" cy="337185"/>
            </a:xfrm>
            <a:prstGeom prst="rect">
              <a:avLst/>
            </a:prstGeom>
            <a:noFill/>
          </p:spPr>
          <p:txBody>
            <a:bodyPr wrap="none" rtlCol="0">
              <a:spAutoFit/>
            </a:bodyPr>
            <a:lstStyle/>
            <a:p>
              <a:r>
                <a:rPr lang="en-US" altLang="zh-CN" sz="1600" spc="100" dirty="0">
                  <a:solidFill>
                    <a:schemeClr val="bg1">
                      <a:lumMod val="75000"/>
                    </a:schemeClr>
                  </a:solidFill>
                </a:rPr>
                <a:t>Project Content</a:t>
              </a:r>
            </a:p>
          </p:txBody>
        </p:sp>
      </p:grpSp>
      <p:grpSp>
        <p:nvGrpSpPr>
          <p:cNvPr id="36" name="组合 35"/>
          <p:cNvGrpSpPr/>
          <p:nvPr/>
        </p:nvGrpSpPr>
        <p:grpSpPr>
          <a:xfrm>
            <a:off x="8862403" y="3002004"/>
            <a:ext cx="2313305" cy="1227661"/>
            <a:chOff x="8704421" y="2230747"/>
            <a:chExt cx="2313305" cy="1227661"/>
          </a:xfrm>
        </p:grpSpPr>
        <p:sp>
          <p:nvSpPr>
            <p:cNvPr id="32" name="文本框 31"/>
            <p:cNvSpPr txBox="1"/>
            <p:nvPr/>
          </p:nvSpPr>
          <p:spPr>
            <a:xfrm>
              <a:off x="8704421" y="2230747"/>
              <a:ext cx="886781" cy="769441"/>
            </a:xfrm>
            <a:prstGeom prst="rect">
              <a:avLst/>
            </a:prstGeom>
            <a:noFill/>
          </p:spPr>
          <p:txBody>
            <a:bodyPr wrap="none" rtlCol="0">
              <a:spAutoFit/>
            </a:bodyPr>
            <a:lstStyle/>
            <a:p>
              <a:r>
                <a:rPr lang="en-US" altLang="zh-CN" sz="4400" b="1" spc="300" dirty="0">
                  <a:gradFill>
                    <a:gsLst>
                      <a:gs pos="0">
                        <a:schemeClr val="accent1"/>
                      </a:gs>
                      <a:gs pos="90000">
                        <a:schemeClr val="accent1">
                          <a:alpha val="0"/>
                        </a:schemeClr>
                      </a:gs>
                    </a:gsLst>
                    <a:lin ang="5400000" scaled="1"/>
                  </a:gradFill>
                </a:rPr>
                <a:t>04</a:t>
              </a:r>
              <a:endParaRPr lang="zh-CN" altLang="en-US" sz="4400" b="1" spc="300" dirty="0">
                <a:gradFill>
                  <a:gsLst>
                    <a:gs pos="0">
                      <a:schemeClr val="accent1"/>
                    </a:gs>
                    <a:gs pos="90000">
                      <a:schemeClr val="accent1">
                        <a:alpha val="0"/>
                      </a:schemeClr>
                    </a:gs>
                  </a:gsLst>
                  <a:lin ang="5400000" scaled="1"/>
                </a:gradFill>
              </a:endParaRPr>
            </a:p>
          </p:txBody>
        </p:sp>
        <p:sp>
          <p:nvSpPr>
            <p:cNvPr id="20" name="文本框 19"/>
            <p:cNvSpPr txBox="1"/>
            <p:nvPr/>
          </p:nvSpPr>
          <p:spPr>
            <a:xfrm>
              <a:off x="8704421" y="2637526"/>
              <a:ext cx="1757680" cy="521970"/>
            </a:xfrm>
            <a:prstGeom prst="rect">
              <a:avLst/>
            </a:prstGeom>
            <a:noFill/>
          </p:spPr>
          <p:txBody>
            <a:bodyPr wrap="none" rtlCol="0">
              <a:spAutoFit/>
            </a:bodyPr>
            <a:lstStyle/>
            <a:p>
              <a:r>
                <a:rPr lang="zh-CN" altLang="en-US" sz="2800" b="1" spc="300" dirty="0">
                  <a:latin typeface="微软雅黑" panose="020B0503020204020204" charset="-122"/>
                </a:rPr>
                <a:t>时间安排</a:t>
              </a:r>
            </a:p>
          </p:txBody>
        </p:sp>
        <p:sp>
          <p:nvSpPr>
            <p:cNvPr id="21" name="文本框 20"/>
            <p:cNvSpPr txBox="1"/>
            <p:nvPr/>
          </p:nvSpPr>
          <p:spPr>
            <a:xfrm>
              <a:off x="8704421" y="3121223"/>
              <a:ext cx="2313305" cy="337185"/>
            </a:xfrm>
            <a:prstGeom prst="rect">
              <a:avLst/>
            </a:prstGeom>
            <a:noFill/>
          </p:spPr>
          <p:txBody>
            <a:bodyPr wrap="none" rtlCol="0">
              <a:spAutoFit/>
            </a:bodyPr>
            <a:lstStyle/>
            <a:p>
              <a:pPr algn="l"/>
              <a:r>
                <a:rPr lang="en-US" altLang="zh-CN" sz="1600" spc="100" dirty="0">
                  <a:solidFill>
                    <a:schemeClr val="bg1">
                      <a:lumMod val="75000"/>
                    </a:schemeClr>
                  </a:solidFill>
                  <a:sym typeface="+mn-ea"/>
                </a:rPr>
                <a:t>Plans of the Project</a:t>
              </a:r>
              <a:endParaRPr lang="zh-CN" altLang="en-US" sz="1600" spc="100" dirty="0">
                <a:solidFill>
                  <a:schemeClr val="bg1">
                    <a:lumMod val="75000"/>
                  </a:schemeClr>
                </a:solidFill>
              </a:endParaRPr>
            </a:p>
          </p:txBody>
        </p:sp>
      </p:grpSp>
      <p:grpSp>
        <p:nvGrpSpPr>
          <p:cNvPr id="5" name="组合 4"/>
          <p:cNvGrpSpPr/>
          <p:nvPr/>
        </p:nvGrpSpPr>
        <p:grpSpPr>
          <a:xfrm>
            <a:off x="10467218" y="5849866"/>
            <a:ext cx="1052654" cy="108000"/>
            <a:chOff x="10467218" y="6126091"/>
            <a:chExt cx="1052654" cy="108000"/>
          </a:xfrm>
          <a:solidFill>
            <a:schemeClr val="accent1"/>
          </a:solidFill>
        </p:grpSpPr>
        <p:sp>
          <p:nvSpPr>
            <p:cNvPr id="3" name="椭圆 2"/>
            <p:cNvSpPr/>
            <p:nvPr/>
          </p:nvSpPr>
          <p:spPr>
            <a:xfrm>
              <a:off x="10467218" y="6126091"/>
              <a:ext cx="108000" cy="1080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2" name="椭圆 91"/>
            <p:cNvSpPr/>
            <p:nvPr/>
          </p:nvSpPr>
          <p:spPr>
            <a:xfrm>
              <a:off x="10703381" y="6126091"/>
              <a:ext cx="108000" cy="1080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3" name="椭圆 92"/>
            <p:cNvSpPr/>
            <p:nvPr/>
          </p:nvSpPr>
          <p:spPr>
            <a:xfrm>
              <a:off x="10939545" y="6126091"/>
              <a:ext cx="108000" cy="1080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4" name="椭圆 93"/>
            <p:cNvSpPr/>
            <p:nvPr/>
          </p:nvSpPr>
          <p:spPr>
            <a:xfrm>
              <a:off x="11175708" y="6126091"/>
              <a:ext cx="108000" cy="1080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5" name="椭圆 94"/>
            <p:cNvSpPr/>
            <p:nvPr/>
          </p:nvSpPr>
          <p:spPr>
            <a:xfrm>
              <a:off x="11411872" y="6126091"/>
              <a:ext cx="108000" cy="10800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24" name="组合 23">
            <a:extLst>
              <a:ext uri="{FF2B5EF4-FFF2-40B4-BE49-F238E27FC236}">
                <a16:creationId xmlns:a16="http://schemas.microsoft.com/office/drawing/2014/main" id="{82640432-B308-4800-91FB-CF0C41FBEE26}"/>
              </a:ext>
            </a:extLst>
          </p:cNvPr>
          <p:cNvGrpSpPr/>
          <p:nvPr/>
        </p:nvGrpSpPr>
        <p:grpSpPr>
          <a:xfrm>
            <a:off x="5461758" y="2996052"/>
            <a:ext cx="2313305" cy="1227661"/>
            <a:chOff x="8704421" y="2230747"/>
            <a:chExt cx="2313305" cy="1227661"/>
          </a:xfrm>
        </p:grpSpPr>
        <p:sp>
          <p:nvSpPr>
            <p:cNvPr id="25" name="文本框 24">
              <a:extLst>
                <a:ext uri="{FF2B5EF4-FFF2-40B4-BE49-F238E27FC236}">
                  <a16:creationId xmlns:a16="http://schemas.microsoft.com/office/drawing/2014/main" id="{BD127690-ABBD-49BF-98DE-9EE0A71B3C47}"/>
                </a:ext>
              </a:extLst>
            </p:cNvPr>
            <p:cNvSpPr txBox="1"/>
            <p:nvPr/>
          </p:nvSpPr>
          <p:spPr>
            <a:xfrm>
              <a:off x="8704421" y="2230747"/>
              <a:ext cx="886781" cy="769441"/>
            </a:xfrm>
            <a:prstGeom prst="rect">
              <a:avLst/>
            </a:prstGeom>
            <a:noFill/>
          </p:spPr>
          <p:txBody>
            <a:bodyPr wrap="none" rtlCol="0">
              <a:spAutoFit/>
            </a:bodyPr>
            <a:lstStyle/>
            <a:p>
              <a:r>
                <a:rPr lang="en-US" altLang="zh-CN" sz="4400" b="1" spc="300" dirty="0">
                  <a:gradFill>
                    <a:gsLst>
                      <a:gs pos="0">
                        <a:schemeClr val="accent1"/>
                      </a:gs>
                      <a:gs pos="90000">
                        <a:schemeClr val="accent1">
                          <a:alpha val="0"/>
                        </a:schemeClr>
                      </a:gs>
                    </a:gsLst>
                    <a:lin ang="5400000" scaled="1"/>
                  </a:gradFill>
                </a:rPr>
                <a:t>04</a:t>
              </a:r>
              <a:endParaRPr lang="zh-CN" altLang="en-US" sz="4400" b="1" spc="300" dirty="0">
                <a:gradFill>
                  <a:gsLst>
                    <a:gs pos="0">
                      <a:schemeClr val="accent1"/>
                    </a:gs>
                    <a:gs pos="90000">
                      <a:schemeClr val="accent1">
                        <a:alpha val="0"/>
                      </a:schemeClr>
                    </a:gs>
                  </a:gsLst>
                  <a:lin ang="5400000" scaled="1"/>
                </a:gradFill>
              </a:endParaRPr>
            </a:p>
          </p:txBody>
        </p:sp>
        <p:sp>
          <p:nvSpPr>
            <p:cNvPr id="26" name="文本框 25">
              <a:extLst>
                <a:ext uri="{FF2B5EF4-FFF2-40B4-BE49-F238E27FC236}">
                  <a16:creationId xmlns:a16="http://schemas.microsoft.com/office/drawing/2014/main" id="{81E36B30-406C-4E7A-A9C1-B6608541A956}"/>
                </a:ext>
              </a:extLst>
            </p:cNvPr>
            <p:cNvSpPr txBox="1"/>
            <p:nvPr/>
          </p:nvSpPr>
          <p:spPr>
            <a:xfrm>
              <a:off x="8704421" y="2637526"/>
              <a:ext cx="979755" cy="523220"/>
            </a:xfrm>
            <a:prstGeom prst="rect">
              <a:avLst/>
            </a:prstGeom>
            <a:noFill/>
          </p:spPr>
          <p:txBody>
            <a:bodyPr wrap="none" rtlCol="0">
              <a:spAutoFit/>
            </a:bodyPr>
            <a:lstStyle/>
            <a:p>
              <a:r>
                <a:rPr lang="zh-CN" altLang="en-US" sz="2800" b="1" spc="300" dirty="0">
                  <a:latin typeface="微软雅黑" panose="020B0503020204020204" charset="-122"/>
                </a:rPr>
                <a:t>意义</a:t>
              </a:r>
            </a:p>
          </p:txBody>
        </p:sp>
        <p:sp>
          <p:nvSpPr>
            <p:cNvPr id="27" name="文本框 26">
              <a:extLst>
                <a:ext uri="{FF2B5EF4-FFF2-40B4-BE49-F238E27FC236}">
                  <a16:creationId xmlns:a16="http://schemas.microsoft.com/office/drawing/2014/main" id="{63F3FC00-3B21-4C87-AF77-FA8F79BE450F}"/>
                </a:ext>
              </a:extLst>
            </p:cNvPr>
            <p:cNvSpPr txBox="1"/>
            <p:nvPr/>
          </p:nvSpPr>
          <p:spPr>
            <a:xfrm>
              <a:off x="8704421" y="3121223"/>
              <a:ext cx="2313305" cy="337185"/>
            </a:xfrm>
            <a:prstGeom prst="rect">
              <a:avLst/>
            </a:prstGeom>
            <a:noFill/>
          </p:spPr>
          <p:txBody>
            <a:bodyPr wrap="none" rtlCol="0">
              <a:spAutoFit/>
            </a:bodyPr>
            <a:lstStyle/>
            <a:p>
              <a:pPr algn="l"/>
              <a:r>
                <a:rPr lang="en-US" altLang="zh-CN" sz="1600" spc="100" dirty="0">
                  <a:solidFill>
                    <a:schemeClr val="bg1">
                      <a:lumMod val="75000"/>
                    </a:schemeClr>
                  </a:solidFill>
                  <a:sym typeface="+mn-ea"/>
                </a:rPr>
                <a:t>Plans of the Project</a:t>
              </a:r>
              <a:endParaRPr lang="zh-CN" altLang="en-US" sz="1600" spc="100" dirty="0">
                <a:solidFill>
                  <a:schemeClr val="bg1">
                    <a:lumMod val="75000"/>
                  </a:schemeClr>
                </a:solidFill>
              </a:endParaRPr>
            </a:p>
          </p:txBody>
        </p:sp>
      </p:grpSp>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606550" y="345305"/>
            <a:ext cx="8643848" cy="478155"/>
          </a:xfrm>
        </p:spPr>
        <p:txBody>
          <a:bodyPr/>
          <a:lstStyle/>
          <a:p>
            <a:r>
              <a:rPr lang="zh-CN" altLang="en-US" dirty="0"/>
              <a:t>研究背景</a:t>
            </a:r>
          </a:p>
        </p:txBody>
      </p:sp>
      <p:sp>
        <p:nvSpPr>
          <p:cNvPr id="10" name="文本框 9"/>
          <p:cNvSpPr txBox="1">
            <a:spLocks noChangeArrowheads="1"/>
          </p:cNvSpPr>
          <p:nvPr/>
        </p:nvSpPr>
        <p:spPr bwMode="auto">
          <a:xfrm>
            <a:off x="357352" y="235111"/>
            <a:ext cx="96979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1</a:t>
            </a:r>
            <a:endParaRPr lang="zh-CN" altLang="en-US" sz="3600" b="1" dirty="0">
              <a:solidFill>
                <a:schemeClr val="bg1"/>
              </a:solidFill>
            </a:endParaRPr>
          </a:p>
        </p:txBody>
      </p:sp>
      <p:sp>
        <p:nvSpPr>
          <p:cNvPr id="11" name="内容占位符 1"/>
          <p:cNvSpPr txBox="1"/>
          <p:nvPr/>
        </p:nvSpPr>
        <p:spPr>
          <a:xfrm>
            <a:off x="1539631" y="1700198"/>
            <a:ext cx="9100038" cy="3851031"/>
          </a:xfrm>
          <a:prstGeom prst="rect">
            <a:avLst/>
          </a:prstGeom>
        </p:spPr>
        <p:txBody>
          <a:bodyPr vert="horz" lIns="0" tIns="0" rIns="0" bIns="0" rtlCol="0">
            <a:normAutofit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defRPr/>
            </a:pPr>
            <a:r>
              <a:rPr lang="en-US" altLang="zh-CN" sz="2000" dirty="0">
                <a:solidFill>
                  <a:srgbClr val="000000"/>
                </a:solidFill>
                <a:latin typeface="微软雅黑" panose="020B0503020204020204" charset="-122"/>
                <a:ea typeface="微软雅黑" panose="020B0503020204020204" charset="-122"/>
                <a:sym typeface="+mn-ea"/>
              </a:rPr>
              <a:t>     </a:t>
            </a:r>
            <a:r>
              <a:rPr lang="zh-CN" altLang="en-US" sz="1900" noProof="0" dirty="0">
                <a:ln>
                  <a:noFill/>
                </a:ln>
                <a:solidFill>
                  <a:srgbClr val="000000"/>
                </a:solidFill>
                <a:effectLst/>
                <a:uLnTx/>
                <a:uFillTx/>
                <a:latin typeface="微软雅黑" panose="020B0503020204020204" charset="-122"/>
                <a:ea typeface="微软雅黑" panose="020B0503020204020204" charset="-122"/>
                <a:sym typeface="+mn-ea"/>
              </a:rPr>
              <a:t>计算机中的文件系统是一种存储和组织计算机数据的方法，它使得对数据的访问和查找变得容易，文件系统使用文件和树形目录的抽象逻辑概念代替了硬盘和光盘等物理设备使用数据块的概念，用户使用文件系统来保存数据而不必关心数据实际保存在硬盘（或者光盘）的地址为多少的数据块上，只需要记住这个文件的所属目录和文件名。</a:t>
            </a:r>
            <a:endParaRPr lang="en-US" altLang="zh-CN" sz="1900" noProof="0" dirty="0">
              <a:ln>
                <a:noFill/>
              </a:ln>
              <a:solidFill>
                <a:srgbClr val="000000"/>
              </a:solidFill>
              <a:effectLst/>
              <a:uLnTx/>
              <a:uFillTx/>
              <a:latin typeface="微软雅黑" panose="020B0503020204020204" charset="-122"/>
              <a:ea typeface="微软雅黑" panose="020B0503020204020204" charset="-122"/>
              <a:sym typeface="+mn-ea"/>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defRPr/>
            </a:pPr>
            <a:r>
              <a:rPr lang="en-US" altLang="zh-CN" sz="1900" dirty="0">
                <a:solidFill>
                  <a:srgbClr val="000000"/>
                </a:solidFill>
                <a:latin typeface="微软雅黑" panose="020B0503020204020204" charset="-122"/>
                <a:ea typeface="微软雅黑" panose="020B0503020204020204" charset="-122"/>
                <a:sym typeface="+mn-ea"/>
              </a:rPr>
              <a:t>     </a:t>
            </a:r>
            <a:r>
              <a:rPr lang="zh-CN" altLang="en-US" sz="1900" noProof="0" dirty="0">
                <a:ln>
                  <a:noFill/>
                </a:ln>
                <a:solidFill>
                  <a:srgbClr val="000000"/>
                </a:solidFill>
                <a:effectLst/>
                <a:uLnTx/>
                <a:uFillTx/>
                <a:latin typeface="微软雅黑" panose="020B0503020204020204" charset="-122"/>
                <a:ea typeface="微软雅黑" panose="020B0503020204020204" charset="-122"/>
                <a:sym typeface="+mn-ea"/>
              </a:rPr>
              <a:t>随着时间的推移，存储需求不断变化，数据量不断增加，文件系统必须是可靠的、持久的、安全的、高效的、容错的和可扩展的</a:t>
            </a:r>
            <a:r>
              <a:rPr lang="en-US" altLang="zh-CN" sz="1900" noProof="0" dirty="0">
                <a:ln>
                  <a:noFill/>
                </a:ln>
                <a:solidFill>
                  <a:srgbClr val="000000"/>
                </a:solidFill>
                <a:effectLst/>
                <a:uLnTx/>
                <a:uFillTx/>
                <a:latin typeface="微软雅黑" panose="020B0503020204020204" charset="-122"/>
                <a:ea typeface="微软雅黑" panose="020B0503020204020204" charset="-122"/>
                <a:sym typeface="+mn-ea"/>
              </a:rPr>
              <a:t>[1], </a:t>
            </a:r>
            <a:r>
              <a:rPr lang="zh-CN" altLang="en-US" sz="1900" noProof="0" dirty="0">
                <a:ln>
                  <a:noFill/>
                </a:ln>
                <a:solidFill>
                  <a:srgbClr val="000000"/>
                </a:solidFill>
                <a:effectLst/>
                <a:uLnTx/>
                <a:uFillTx/>
                <a:latin typeface="微软雅黑" panose="020B0503020204020204" charset="-122"/>
                <a:ea typeface="微软雅黑" panose="020B0503020204020204" charset="-122"/>
                <a:sym typeface="+mn-ea"/>
              </a:rPr>
              <a:t>为了实现这些特性并跟上不断变化的计算需求和存储需求，不同的技术和文件系统随着时间的推移而被引入到操作系统中，但是绝大多数的文件系统实现仍然采用的是树状层次结构，提供给用户的接口仍然是最基本的 </a:t>
            </a:r>
            <a:r>
              <a:rPr lang="en-US" altLang="zh-CN" sz="1900" noProof="0" dirty="0">
                <a:ln>
                  <a:noFill/>
                </a:ln>
                <a:solidFill>
                  <a:srgbClr val="000000"/>
                </a:solidFill>
                <a:effectLst/>
                <a:uLnTx/>
                <a:uFillTx/>
                <a:latin typeface="微软雅黑" panose="020B0503020204020204" charset="-122"/>
                <a:ea typeface="微软雅黑" panose="020B0503020204020204" charset="-122"/>
                <a:sym typeface="+mn-ea"/>
              </a:rPr>
              <a:t>open/read/write </a:t>
            </a:r>
            <a:r>
              <a:rPr lang="zh-CN" altLang="en-US" sz="1900" noProof="0" dirty="0">
                <a:ln>
                  <a:noFill/>
                </a:ln>
                <a:solidFill>
                  <a:srgbClr val="000000"/>
                </a:solidFill>
                <a:effectLst/>
                <a:uLnTx/>
                <a:uFillTx/>
                <a:latin typeface="微软雅黑" panose="020B0503020204020204" charset="-122"/>
                <a:ea typeface="微软雅黑" panose="020B0503020204020204" charset="-122"/>
                <a:sym typeface="+mn-ea"/>
              </a:rPr>
              <a:t>等</a:t>
            </a:r>
          </a:p>
        </p:txBody>
      </p:sp>
      <p:sp>
        <p:nvSpPr>
          <p:cNvPr id="12" name="半闭框 11"/>
          <p:cNvSpPr/>
          <p:nvPr/>
        </p:nvSpPr>
        <p:spPr>
          <a:xfrm>
            <a:off x="1058985" y="1459875"/>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半闭框 12"/>
          <p:cNvSpPr/>
          <p:nvPr/>
        </p:nvSpPr>
        <p:spPr>
          <a:xfrm flipH="1" flipV="1">
            <a:off x="10639669" y="5185859"/>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606550" y="345305"/>
            <a:ext cx="8643848" cy="478155"/>
          </a:xfrm>
        </p:spPr>
        <p:txBody>
          <a:bodyPr/>
          <a:lstStyle/>
          <a:p>
            <a:r>
              <a:rPr lang="zh-CN" altLang="en-US" dirty="0"/>
              <a:t>研究背景</a:t>
            </a:r>
          </a:p>
        </p:txBody>
      </p:sp>
      <p:sp>
        <p:nvSpPr>
          <p:cNvPr id="10" name="文本框 9"/>
          <p:cNvSpPr txBox="1">
            <a:spLocks noChangeArrowheads="1"/>
          </p:cNvSpPr>
          <p:nvPr/>
        </p:nvSpPr>
        <p:spPr bwMode="auto">
          <a:xfrm>
            <a:off x="357352" y="235111"/>
            <a:ext cx="96979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1</a:t>
            </a:r>
            <a:endParaRPr lang="zh-CN" altLang="en-US" sz="3600" b="1" dirty="0">
              <a:solidFill>
                <a:schemeClr val="bg1"/>
              </a:solidFill>
            </a:endParaRPr>
          </a:p>
        </p:txBody>
      </p:sp>
      <p:sp>
        <p:nvSpPr>
          <p:cNvPr id="11" name="内容占位符 1"/>
          <p:cNvSpPr txBox="1"/>
          <p:nvPr/>
        </p:nvSpPr>
        <p:spPr>
          <a:xfrm>
            <a:off x="1539631" y="1700198"/>
            <a:ext cx="9100038" cy="3851031"/>
          </a:xfrm>
          <a:prstGeom prst="rect">
            <a:avLst/>
          </a:prstGeom>
        </p:spPr>
        <p:txBody>
          <a:bodyPr vert="horz" lIns="0" tIns="0" rIns="0" bIns="0" rtlCol="0">
            <a:normAutofit fontScale="925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defRPr/>
            </a:pPr>
            <a:r>
              <a:rPr lang="zh-CN" altLang="en-US" sz="2000" noProof="0" dirty="0">
                <a:ln>
                  <a:noFill/>
                </a:ln>
                <a:solidFill>
                  <a:srgbClr val="000000"/>
                </a:solidFill>
                <a:effectLst/>
                <a:uLnTx/>
                <a:uFillTx/>
                <a:latin typeface="微软雅黑" panose="020B0503020204020204" charset="-122"/>
                <a:ea typeface="微软雅黑" panose="020B0503020204020204" charset="-122"/>
                <a:sym typeface="+mn-ea"/>
              </a:rPr>
              <a:t>     在文件系统快速发展的同时，数据库系统同样也在随着需求的不断变化而快速迭代。数据库是以电子方式存储的系统数据集合，它可以包含任何类型的数据，包括文字、数字、图像、视频和文件。这些数据按一定的数据模型组织、描述和存储，具有较小冗余度、较高数据独立性和易扩展性，并可为各种用户共享。通常，数据库的实现以文件系统为基础，所有的数据库操作，如增删改查、备份等最后都会转换为对磁盘上文件的操作。</a:t>
            </a:r>
            <a:endParaRPr lang="en-US" altLang="zh-CN" sz="2000" noProof="0" dirty="0">
              <a:ln>
                <a:noFill/>
              </a:ln>
              <a:solidFill>
                <a:srgbClr val="000000"/>
              </a:solidFill>
              <a:effectLst/>
              <a:uLnTx/>
              <a:uFillTx/>
              <a:latin typeface="微软雅黑" panose="020B0503020204020204" charset="-122"/>
              <a:ea typeface="微软雅黑" panose="020B0503020204020204" charset="-122"/>
              <a:sym typeface="+mn-ea"/>
            </a:endParaRPr>
          </a:p>
          <a:p>
            <a:pPr marL="0" lvl="0" indent="0">
              <a:buNone/>
              <a:defRPr/>
            </a:pPr>
            <a:r>
              <a:rPr lang="zh-CN" altLang="en-US" sz="2000" noProof="0" dirty="0">
                <a:ln>
                  <a:noFill/>
                </a:ln>
                <a:solidFill>
                  <a:srgbClr val="000000"/>
                </a:solidFill>
                <a:effectLst/>
                <a:uLnTx/>
                <a:uFillTx/>
                <a:latin typeface="微软雅黑" panose="020B0503020204020204" charset="-122"/>
                <a:ea typeface="微软雅黑" panose="020B0503020204020204" charset="-122"/>
                <a:sym typeface="+mn-ea"/>
              </a:rPr>
              <a:t>     从数据库和文件系统的发展来看，两者是在互相借鉴，共同发展，从两者的功能来看，他们都是存储数据的一种管理方式。既然两者的功能如此相像，那一个值得思考的问题就是为什么大多数的数据库系统实现以文件系统为基础，而不能反其道而行之？文件系统的实现者是否可以重用数据库的基础设施以</a:t>
            </a:r>
            <a:r>
              <a:rPr lang="zh-CN" altLang="en-US" sz="2000" dirty="0">
                <a:solidFill>
                  <a:srgbClr val="000000"/>
                </a:solidFill>
                <a:latin typeface="微软雅黑" panose="020B0503020204020204" charset="-122"/>
                <a:ea typeface="微软雅黑" panose="020B0503020204020204" charset="-122"/>
                <a:sym typeface="+mn-ea"/>
              </a:rPr>
              <a:t>的更获得数据库提供多</a:t>
            </a:r>
            <a:r>
              <a:rPr lang="zh-CN" altLang="en-US" sz="2000" noProof="0" dirty="0">
                <a:ln>
                  <a:noFill/>
                </a:ln>
                <a:solidFill>
                  <a:srgbClr val="000000"/>
                </a:solidFill>
                <a:effectLst/>
                <a:uLnTx/>
                <a:uFillTx/>
                <a:latin typeface="微软雅黑" panose="020B0503020204020204" charset="-122"/>
                <a:ea typeface="微软雅黑" panose="020B0503020204020204" charset="-122"/>
                <a:sym typeface="+mn-ea"/>
              </a:rPr>
              <a:t>特性？更近一步地，文件系统的实现是否可以完全在一个数据库系统提供的接口上进行？</a:t>
            </a:r>
            <a:endParaRPr lang="en-US" altLang="zh-CN" sz="2000" noProof="0" dirty="0">
              <a:ln>
                <a:noFill/>
              </a:ln>
              <a:solidFill>
                <a:srgbClr val="000000"/>
              </a:solidFill>
              <a:effectLst/>
              <a:uLnTx/>
              <a:uFillTx/>
              <a:latin typeface="微软雅黑" panose="020B0503020204020204" charset="-122"/>
              <a:ea typeface="微软雅黑" panose="020B0503020204020204" charset="-122"/>
              <a:sym typeface="+mn-ea"/>
            </a:endParaRPr>
          </a:p>
        </p:txBody>
      </p:sp>
      <p:sp>
        <p:nvSpPr>
          <p:cNvPr id="12" name="半闭框 11"/>
          <p:cNvSpPr/>
          <p:nvPr/>
        </p:nvSpPr>
        <p:spPr>
          <a:xfrm>
            <a:off x="1058985" y="1459875"/>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半闭框 12"/>
          <p:cNvSpPr/>
          <p:nvPr/>
        </p:nvSpPr>
        <p:spPr>
          <a:xfrm flipH="1" flipV="1">
            <a:off x="10639669" y="5185859"/>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Tree>
    <p:extLst>
      <p:ext uri="{BB962C8B-B14F-4D97-AF65-F5344CB8AC3E}">
        <p14:creationId xmlns:p14="http://schemas.microsoft.com/office/powerpoint/2010/main" val="3029138190"/>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1606550" y="345305"/>
            <a:ext cx="8643848" cy="478155"/>
          </a:xfrm>
        </p:spPr>
        <p:txBody>
          <a:bodyPr/>
          <a:lstStyle/>
          <a:p>
            <a:r>
              <a:rPr lang="zh-CN" altLang="en-US" dirty="0"/>
              <a:t>国内外研究情况</a:t>
            </a:r>
          </a:p>
        </p:txBody>
      </p:sp>
      <p:sp>
        <p:nvSpPr>
          <p:cNvPr id="14" name="文本框 13"/>
          <p:cNvSpPr txBox="1"/>
          <p:nvPr/>
        </p:nvSpPr>
        <p:spPr>
          <a:xfrm>
            <a:off x="660398" y="1131608"/>
            <a:ext cx="2853509" cy="646112"/>
          </a:xfrm>
          <a:prstGeom prst="roundRect">
            <a:avLst/>
          </a:prstGeom>
          <a:solidFill>
            <a:schemeClr val="accent1"/>
          </a:solidFill>
        </p:spPr>
        <p:txBody>
          <a:bodyPr wrap="square" lIns="0" tIns="0" rIns="0" bIns="0" rtlCol="0" anchor="ctr" anchorCtr="0">
            <a:noAutofit/>
          </a:bodyPr>
          <a:lstStyle/>
          <a:p>
            <a:pPr marL="0" marR="0" lvl="0" indent="0" algn="ctr" defTabSz="914400" eaLnBrk="1" fontAlgn="auto" latinLnBrk="0" hangingPunct="1">
              <a:lnSpc>
                <a:spcPct val="130000"/>
              </a:lnSpc>
              <a:spcBef>
                <a:spcPts val="0"/>
              </a:spcBef>
              <a:spcAft>
                <a:spcPts val="0"/>
              </a:spcAft>
              <a:buClrTx/>
              <a:buSzTx/>
              <a:buFontTx/>
              <a:buNone/>
              <a:defRPr/>
            </a:pPr>
            <a:r>
              <a:rPr kumimoji="0" lang="zh-CN" altLang="en-US" sz="2800" b="1" i="0" u="none" strike="noStrike" kern="0" cap="none" spc="300" normalizeH="0" baseline="0" noProof="0" dirty="0">
                <a:ln>
                  <a:noFill/>
                </a:ln>
                <a:solidFill>
                  <a:srgbClr val="FFFFFF"/>
                </a:solidFill>
                <a:effectLst/>
                <a:uLnTx/>
                <a:uFillTx/>
                <a:latin typeface="微软雅黑" panose="020B0503020204020204" charset="-122"/>
                <a:ea typeface="微软雅黑" panose="020B0503020204020204" charset="-122"/>
              </a:rPr>
              <a:t>日志文件系统</a:t>
            </a:r>
          </a:p>
        </p:txBody>
      </p:sp>
      <p:sp>
        <p:nvSpPr>
          <p:cNvPr id="19" name="文本框 18"/>
          <p:cNvSpPr txBox="1"/>
          <p:nvPr/>
        </p:nvSpPr>
        <p:spPr>
          <a:xfrm>
            <a:off x="660397" y="3221302"/>
            <a:ext cx="2853509" cy="619744"/>
          </a:xfrm>
          <a:prstGeom prst="roundRect">
            <a:avLst/>
          </a:prstGeom>
          <a:solidFill>
            <a:schemeClr val="accent4"/>
          </a:solidFill>
        </p:spPr>
        <p:txBody>
          <a:bodyPr wrap="square" lIns="0" tIns="0" rIns="0" bIns="0" rtlCol="0" anchor="ctr" anchorCtr="0">
            <a:noAutofit/>
          </a:bodyPr>
          <a:lstStyle/>
          <a:p>
            <a:pPr marL="0" marR="0" lvl="0" indent="0" algn="ctr" defTabSz="914400" eaLnBrk="1" fontAlgn="auto" latinLnBrk="0" hangingPunct="1">
              <a:lnSpc>
                <a:spcPct val="130000"/>
              </a:lnSpc>
              <a:spcBef>
                <a:spcPts val="0"/>
              </a:spcBef>
              <a:spcAft>
                <a:spcPts val="0"/>
              </a:spcAft>
              <a:buClrTx/>
              <a:buSzTx/>
              <a:buFontTx/>
              <a:buNone/>
              <a:defRPr/>
            </a:pPr>
            <a:r>
              <a:rPr kumimoji="0" lang="zh-CN" altLang="en-US" sz="2800" b="1" i="0" u="none" strike="noStrike" kern="0" cap="none" spc="300" normalizeH="0" baseline="0" noProof="0" dirty="0">
                <a:ln>
                  <a:noFill/>
                </a:ln>
                <a:solidFill>
                  <a:srgbClr val="FFFFFF"/>
                </a:solidFill>
                <a:effectLst/>
                <a:uLnTx/>
                <a:uFillTx/>
                <a:latin typeface="微软雅黑" panose="020B0503020204020204" charset="-122"/>
                <a:ea typeface="微软雅黑" panose="020B0503020204020204" charset="-122"/>
              </a:rPr>
              <a:t>事务文件系统</a:t>
            </a:r>
          </a:p>
        </p:txBody>
      </p:sp>
      <p:sp>
        <p:nvSpPr>
          <p:cNvPr id="20" name="文本框 19"/>
          <p:cNvSpPr txBox="1"/>
          <p:nvPr/>
        </p:nvSpPr>
        <p:spPr>
          <a:xfrm>
            <a:off x="660398" y="1920536"/>
            <a:ext cx="10858500" cy="1045223"/>
          </a:xfrm>
          <a:prstGeom prst="rect">
            <a:avLst/>
          </a:prstGeom>
          <a:noFill/>
        </p:spPr>
        <p:txBody>
          <a:bodyPr wrap="square" lIns="0" tIns="0" rIns="0" bIns="0" rtlCol="0">
            <a:spAutoFit/>
          </a:bodyPr>
          <a:lstStyle/>
          <a:p>
            <a:pPr algn="just" eaLnBrk="1" fontAlgn="auto" hangingPunct="1">
              <a:lnSpc>
                <a:spcPct val="130000"/>
              </a:lnSpc>
              <a:spcBef>
                <a:spcPts val="0"/>
              </a:spcBef>
              <a:spcAft>
                <a:spcPts val="0"/>
              </a:spcAft>
            </a:pPr>
            <a:r>
              <a:rPr lang="zh-CN" altLang="en-US" spc="300" dirty="0">
                <a:solidFill>
                  <a:srgbClr val="000000">
                    <a:lumMod val="85000"/>
                    <a:lumOff val="15000"/>
                  </a:srgbClr>
                </a:solidFill>
                <a:latin typeface="微软雅黑" panose="020B0503020204020204" charset="-122"/>
                <a:ea typeface="微软雅黑" panose="020B0503020204020204" charset="-122"/>
              </a:rPr>
              <a:t>日志文件系统</a:t>
            </a:r>
            <a:r>
              <a:rPr lang="en-US" altLang="zh-CN" spc="300" dirty="0">
                <a:solidFill>
                  <a:srgbClr val="000000">
                    <a:lumMod val="85000"/>
                    <a:lumOff val="15000"/>
                  </a:srgbClr>
                </a:solidFill>
                <a:latin typeface="微软雅黑" panose="020B0503020204020204" charset="-122"/>
                <a:ea typeface="微软雅黑" panose="020B0503020204020204" charset="-122"/>
              </a:rPr>
              <a:t>(Journaling file system</a:t>
            </a:r>
            <a:r>
              <a:rPr lang="zh-CN" altLang="en-US" spc="300" dirty="0">
                <a:solidFill>
                  <a:srgbClr val="000000">
                    <a:lumMod val="85000"/>
                    <a:lumOff val="15000"/>
                  </a:srgbClr>
                </a:solidFill>
                <a:latin typeface="微软雅黑" panose="020B0503020204020204" charset="-122"/>
                <a:ea typeface="微软雅黑" panose="020B0503020204020204" charset="-122"/>
              </a:rPr>
              <a:t>）是一种文件系统。在发生变化时，它先把相关的信息写入一个被称为日志的区域，然后再把变化写入主文件系统。</a:t>
            </a:r>
            <a:r>
              <a:rPr lang="en-US" altLang="zh-CN" spc="300" dirty="0">
                <a:solidFill>
                  <a:srgbClr val="000000">
                    <a:lumMod val="85000"/>
                    <a:lumOff val="15000"/>
                  </a:srgbClr>
                </a:solidFill>
                <a:latin typeface="微软雅黑" panose="020B0503020204020204" charset="-122"/>
                <a:ea typeface="微软雅黑" panose="020B0503020204020204" charset="-122"/>
              </a:rPr>
              <a:t>JFS[2]</a:t>
            </a:r>
            <a:r>
              <a:rPr lang="zh-CN" altLang="en-US" spc="300" dirty="0">
                <a:solidFill>
                  <a:srgbClr val="000000">
                    <a:lumMod val="85000"/>
                    <a:lumOff val="15000"/>
                  </a:srgbClr>
                </a:solidFill>
                <a:latin typeface="微软雅黑" panose="020B0503020204020204" charset="-122"/>
                <a:ea typeface="微软雅黑" panose="020B0503020204020204" charset="-122"/>
              </a:rPr>
              <a:t>、</a:t>
            </a:r>
            <a:r>
              <a:rPr lang="en-US" altLang="zh-CN" spc="300" dirty="0">
                <a:solidFill>
                  <a:srgbClr val="000000">
                    <a:lumMod val="85000"/>
                    <a:lumOff val="15000"/>
                  </a:srgbClr>
                </a:solidFill>
                <a:latin typeface="微软雅黑" panose="020B0503020204020204" charset="-122"/>
                <a:ea typeface="微软雅黑" panose="020B0503020204020204" charset="-122"/>
              </a:rPr>
              <a:t>XFS[3] </a:t>
            </a:r>
            <a:r>
              <a:rPr lang="en-US" altLang="zh-CN" spc="300" dirty="0" err="1">
                <a:solidFill>
                  <a:srgbClr val="000000">
                    <a:lumMod val="85000"/>
                    <a:lumOff val="15000"/>
                  </a:srgbClr>
                </a:solidFill>
                <a:latin typeface="微软雅黑" panose="020B0503020204020204" charset="-122"/>
                <a:ea typeface="微软雅黑" panose="020B0503020204020204" charset="-122"/>
              </a:rPr>
              <a:t>Btrfs</a:t>
            </a:r>
            <a:r>
              <a:rPr lang="en-US" altLang="zh-CN" spc="300" dirty="0">
                <a:solidFill>
                  <a:srgbClr val="000000">
                    <a:lumMod val="85000"/>
                    <a:lumOff val="15000"/>
                  </a:srgbClr>
                </a:solidFill>
                <a:latin typeface="微软雅黑" panose="020B0503020204020204" charset="-122"/>
                <a:ea typeface="微软雅黑" panose="020B0503020204020204" charset="-122"/>
              </a:rPr>
              <a:t>[4]</a:t>
            </a:r>
            <a:r>
              <a:rPr lang="zh-CN" altLang="en-US" spc="300" dirty="0">
                <a:solidFill>
                  <a:srgbClr val="000000">
                    <a:lumMod val="85000"/>
                    <a:lumOff val="15000"/>
                  </a:srgbClr>
                </a:solidFill>
                <a:latin typeface="微软雅黑" panose="020B0503020204020204" charset="-122"/>
                <a:ea typeface="微软雅黑" panose="020B0503020204020204" charset="-122"/>
              </a:rPr>
              <a:t>、</a:t>
            </a:r>
            <a:r>
              <a:rPr lang="en-US" altLang="zh-CN" spc="300" dirty="0">
                <a:solidFill>
                  <a:srgbClr val="000000">
                    <a:lumMod val="85000"/>
                    <a:lumOff val="15000"/>
                  </a:srgbClr>
                </a:solidFill>
                <a:latin typeface="微软雅黑" panose="020B0503020204020204" charset="-122"/>
                <a:ea typeface="微软雅黑" panose="020B0503020204020204" charset="-122"/>
              </a:rPr>
              <a:t>Ext4[5]</a:t>
            </a:r>
            <a:r>
              <a:rPr lang="zh-CN" altLang="en-US" spc="300" dirty="0">
                <a:solidFill>
                  <a:srgbClr val="000000">
                    <a:lumMod val="85000"/>
                    <a:lumOff val="15000"/>
                  </a:srgbClr>
                </a:solidFill>
                <a:latin typeface="微软雅黑" panose="020B0503020204020204" charset="-122"/>
                <a:ea typeface="微软雅黑" panose="020B0503020204020204" charset="-122"/>
              </a:rPr>
              <a:t>、</a:t>
            </a:r>
            <a:r>
              <a:rPr lang="en-US" altLang="zh-CN" spc="300" dirty="0">
                <a:solidFill>
                  <a:srgbClr val="000000">
                    <a:lumMod val="85000"/>
                    <a:lumOff val="15000"/>
                  </a:srgbClr>
                </a:solidFill>
                <a:latin typeface="微软雅黑" panose="020B0503020204020204" charset="-122"/>
                <a:ea typeface="微软雅黑" panose="020B0503020204020204" charset="-122"/>
              </a:rPr>
              <a:t>NTFS</a:t>
            </a:r>
          </a:p>
        </p:txBody>
      </p:sp>
      <p:sp>
        <p:nvSpPr>
          <p:cNvPr id="21" name="文本框 20"/>
          <p:cNvSpPr txBox="1"/>
          <p:nvPr/>
        </p:nvSpPr>
        <p:spPr>
          <a:xfrm>
            <a:off x="666750" y="3980468"/>
            <a:ext cx="10858500" cy="2205540"/>
          </a:xfrm>
          <a:prstGeom prst="rect">
            <a:avLst/>
          </a:prstGeom>
          <a:noFill/>
        </p:spPr>
        <p:txBody>
          <a:bodyPr wrap="square" lIns="0" tIns="0" rIns="0" bIns="0" rtlCol="0">
            <a:spAutoFit/>
          </a:bodyPr>
          <a:lstStyle/>
          <a:p>
            <a:pPr algn="just" eaLnBrk="1" fontAlgn="auto" hangingPunct="1">
              <a:lnSpc>
                <a:spcPct val="130000"/>
              </a:lnSpc>
              <a:spcBef>
                <a:spcPts val="0"/>
              </a:spcBef>
              <a:spcAft>
                <a:spcPts val="0"/>
              </a:spcAft>
            </a:pPr>
            <a:r>
              <a:rPr lang="zh-CN" altLang="en-US" sz="2000" b="1" spc="300" dirty="0">
                <a:solidFill>
                  <a:srgbClr val="000000">
                    <a:lumMod val="85000"/>
                    <a:lumOff val="15000"/>
                  </a:srgbClr>
                </a:solidFill>
                <a:latin typeface="微软雅黑" panose="020B0503020204020204" charset="-122"/>
                <a:ea typeface="微软雅黑" panose="020B0503020204020204" charset="-122"/>
              </a:rPr>
              <a:t>除了对数据库的日志和简单事务的借鉴之外，许多适应新需求的文件系统实现在设计中会直接包含事务 </a:t>
            </a:r>
            <a:r>
              <a:rPr lang="en-US" altLang="zh-CN" sz="2000" b="1" spc="300" dirty="0">
                <a:solidFill>
                  <a:srgbClr val="000000">
                    <a:lumMod val="85000"/>
                    <a:lumOff val="15000"/>
                  </a:srgbClr>
                </a:solidFill>
                <a:latin typeface="微软雅黑" panose="020B0503020204020204" charset="-122"/>
                <a:ea typeface="微软雅黑" panose="020B0503020204020204" charset="-122"/>
              </a:rPr>
              <a:t>ACID </a:t>
            </a:r>
            <a:r>
              <a:rPr lang="zh-CN" altLang="en-US" sz="2000" b="1" spc="300" dirty="0">
                <a:solidFill>
                  <a:srgbClr val="000000">
                    <a:lumMod val="85000"/>
                    <a:lumOff val="15000"/>
                  </a:srgbClr>
                </a:solidFill>
                <a:latin typeface="微软雅黑" panose="020B0503020204020204" charset="-122"/>
                <a:ea typeface="微软雅黑" panose="020B0503020204020204" charset="-122"/>
              </a:rPr>
              <a:t>特性的设计</a:t>
            </a:r>
            <a:endParaRPr lang="en-US" altLang="zh-CN" sz="2000" b="1" spc="300" dirty="0">
              <a:solidFill>
                <a:srgbClr val="000000">
                  <a:lumMod val="85000"/>
                  <a:lumOff val="15000"/>
                </a:srgbClr>
              </a:solidFill>
              <a:latin typeface="微软雅黑" panose="020B0503020204020204" charset="-122"/>
              <a:ea typeface="微软雅黑" panose="020B0503020204020204" charset="-122"/>
            </a:endParaRPr>
          </a:p>
          <a:p>
            <a:pPr marL="342900" indent="-342900" algn="just" eaLnBrk="1" fontAlgn="auto" hangingPunct="1">
              <a:lnSpc>
                <a:spcPct val="130000"/>
              </a:lnSpc>
              <a:spcBef>
                <a:spcPts val="0"/>
              </a:spcBef>
              <a:spcAft>
                <a:spcPts val="0"/>
              </a:spcAft>
              <a:buFont typeface="Arial" panose="020B0604020202020204" pitchFamily="34" charset="0"/>
              <a:buChar char="•"/>
            </a:pPr>
            <a:r>
              <a:rPr lang="en-US" altLang="zh-CN" spc="300" dirty="0">
                <a:solidFill>
                  <a:srgbClr val="000000">
                    <a:lumMod val="85000"/>
                    <a:lumOff val="15000"/>
                  </a:srgbClr>
                </a:solidFill>
                <a:latin typeface="微软雅黑" panose="020B0503020204020204" charset="-122"/>
                <a:ea typeface="微软雅黑" panose="020B0503020204020204" charset="-122"/>
              </a:rPr>
              <a:t>exF2FS[6]</a:t>
            </a:r>
            <a:r>
              <a:rPr lang="zh-CN" altLang="en-US" spc="300" dirty="0">
                <a:solidFill>
                  <a:srgbClr val="000000">
                    <a:lumMod val="85000"/>
                    <a:lumOff val="15000"/>
                  </a:srgbClr>
                </a:solidFill>
                <a:latin typeface="微软雅黑" panose="020B0503020204020204" charset="-122"/>
                <a:ea typeface="微软雅黑" panose="020B0503020204020204" charset="-122"/>
              </a:rPr>
              <a:t>是一个事务性的日志文件系统，其允许事务跨越多个文件，应用程序可以显式指定与事务关联的文件</a:t>
            </a:r>
            <a:endParaRPr lang="en-US" altLang="zh-CN" spc="300" dirty="0">
              <a:solidFill>
                <a:srgbClr val="000000">
                  <a:lumMod val="85000"/>
                  <a:lumOff val="15000"/>
                </a:srgbClr>
              </a:solidFill>
              <a:latin typeface="微软雅黑" panose="020B0503020204020204" charset="-122"/>
              <a:ea typeface="微软雅黑" panose="020B0503020204020204" charset="-122"/>
            </a:endParaRPr>
          </a:p>
          <a:p>
            <a:pPr marL="342900" indent="-342900" algn="just" eaLnBrk="1" fontAlgn="auto" hangingPunct="1">
              <a:lnSpc>
                <a:spcPct val="130000"/>
              </a:lnSpc>
              <a:spcBef>
                <a:spcPts val="0"/>
              </a:spcBef>
              <a:spcAft>
                <a:spcPts val="0"/>
              </a:spcAft>
              <a:buFont typeface="Arial" panose="020B0604020202020204" pitchFamily="34" charset="0"/>
              <a:buChar char="•"/>
            </a:pPr>
            <a:r>
              <a:rPr lang="en-US" altLang="zh-CN" spc="300" dirty="0" err="1">
                <a:solidFill>
                  <a:srgbClr val="000000">
                    <a:lumMod val="85000"/>
                    <a:lumOff val="15000"/>
                  </a:srgbClr>
                </a:solidFill>
                <a:latin typeface="微软雅黑" panose="020B0503020204020204" charset="-122"/>
                <a:ea typeface="微软雅黑" panose="020B0503020204020204" charset="-122"/>
              </a:rPr>
              <a:t>DurableFS</a:t>
            </a:r>
            <a:r>
              <a:rPr lang="en-US" altLang="zh-CN" spc="300" dirty="0">
                <a:solidFill>
                  <a:srgbClr val="000000">
                    <a:lumMod val="85000"/>
                    <a:lumOff val="15000"/>
                  </a:srgbClr>
                </a:solidFill>
                <a:latin typeface="微软雅黑" panose="020B0503020204020204" charset="-122"/>
                <a:ea typeface="微软雅黑" panose="020B0503020204020204" charset="-122"/>
              </a:rPr>
              <a:t>[7]</a:t>
            </a:r>
            <a:r>
              <a:rPr lang="zh-CN" altLang="en-US" spc="300" dirty="0">
                <a:solidFill>
                  <a:srgbClr val="000000">
                    <a:lumMod val="85000"/>
                    <a:lumOff val="15000"/>
                  </a:srgbClr>
                </a:solidFill>
                <a:latin typeface="微软雅黑" panose="020B0503020204020204" charset="-122"/>
                <a:ea typeface="微软雅黑" panose="020B0503020204020204" charset="-122"/>
              </a:rPr>
              <a:t>提供了一种受限制的事务形式：文件打开和关闭之间的操作自动形成具有原子性和持久性保证的事务</a:t>
            </a:r>
          </a:p>
        </p:txBody>
      </p:sp>
      <p:sp>
        <p:nvSpPr>
          <p:cNvPr id="22" name="文本框 21"/>
          <p:cNvSpPr txBox="1">
            <a:spLocks noChangeArrowheads="1"/>
          </p:cNvSpPr>
          <p:nvPr/>
        </p:nvSpPr>
        <p:spPr bwMode="auto">
          <a:xfrm>
            <a:off x="357352" y="235111"/>
            <a:ext cx="96979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2</a:t>
            </a:r>
            <a:endParaRPr lang="zh-CN" altLang="en-US" sz="3600" b="1" dirty="0">
              <a:solidFill>
                <a:schemeClr val="bg1"/>
              </a:solidFill>
            </a:endParaRPr>
          </a:p>
        </p:txBody>
      </p:sp>
    </p:spTree>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1606550" y="345305"/>
            <a:ext cx="8643848" cy="478155"/>
          </a:xfrm>
        </p:spPr>
        <p:txBody>
          <a:bodyPr/>
          <a:lstStyle/>
          <a:p>
            <a:r>
              <a:rPr lang="zh-CN" altLang="en-US" dirty="0"/>
              <a:t>国内外研究情况</a:t>
            </a:r>
          </a:p>
        </p:txBody>
      </p:sp>
      <p:sp>
        <p:nvSpPr>
          <p:cNvPr id="14" name="文本框 13"/>
          <p:cNvSpPr txBox="1"/>
          <p:nvPr/>
        </p:nvSpPr>
        <p:spPr>
          <a:xfrm>
            <a:off x="660398" y="1029435"/>
            <a:ext cx="2853509" cy="619744"/>
          </a:xfrm>
          <a:prstGeom prst="roundRect">
            <a:avLst/>
          </a:prstGeom>
          <a:solidFill>
            <a:schemeClr val="accent1"/>
          </a:solidFill>
        </p:spPr>
        <p:txBody>
          <a:bodyPr wrap="square" lIns="0" tIns="0" rIns="0" bIns="0" rtlCol="0" anchor="ctr" anchorCtr="0">
            <a:noAutofit/>
          </a:bodyPr>
          <a:lstStyle/>
          <a:p>
            <a:pPr marL="0" marR="0" lvl="0" indent="0" algn="ctr" defTabSz="914400" eaLnBrk="1" fontAlgn="auto" latinLnBrk="0" hangingPunct="1">
              <a:lnSpc>
                <a:spcPct val="130000"/>
              </a:lnSpc>
              <a:spcBef>
                <a:spcPts val="0"/>
              </a:spcBef>
              <a:spcAft>
                <a:spcPts val="0"/>
              </a:spcAft>
              <a:buClrTx/>
              <a:buSzTx/>
              <a:buFontTx/>
              <a:buNone/>
              <a:defRPr/>
            </a:pPr>
            <a:r>
              <a:rPr kumimoji="0" lang="en-US" altLang="zh-CN" sz="2800" b="1" i="0" u="none" strike="noStrike" kern="0" cap="none" spc="300" normalizeH="0" baseline="0" noProof="0" dirty="0">
                <a:ln>
                  <a:noFill/>
                </a:ln>
                <a:solidFill>
                  <a:srgbClr val="FFFFFF"/>
                </a:solidFill>
                <a:effectLst/>
                <a:uLnTx/>
                <a:uFillTx/>
                <a:latin typeface="微软雅黑" panose="020B0503020204020204" charset="-122"/>
                <a:ea typeface="微软雅黑" panose="020B0503020204020204" charset="-122"/>
              </a:rPr>
              <a:t>DBFS</a:t>
            </a:r>
            <a:endParaRPr kumimoji="0" lang="zh-CN" altLang="en-US" sz="2800" b="1" i="0" u="none" strike="noStrike" kern="0" cap="none" spc="300" normalizeH="0" baseline="0" noProof="0" dirty="0">
              <a:ln>
                <a:noFill/>
              </a:ln>
              <a:solidFill>
                <a:srgbClr val="FFFFFF"/>
              </a:solidFill>
              <a:effectLst/>
              <a:uLnTx/>
              <a:uFillTx/>
              <a:latin typeface="微软雅黑" panose="020B0503020204020204" charset="-122"/>
              <a:ea typeface="微软雅黑" panose="020B0503020204020204" charset="-122"/>
            </a:endParaRPr>
          </a:p>
        </p:txBody>
      </p:sp>
      <p:sp>
        <p:nvSpPr>
          <p:cNvPr id="20" name="文本框 19"/>
          <p:cNvSpPr txBox="1"/>
          <p:nvPr/>
        </p:nvSpPr>
        <p:spPr>
          <a:xfrm>
            <a:off x="687832" y="1851278"/>
            <a:ext cx="10858500" cy="3926011"/>
          </a:xfrm>
          <a:prstGeom prst="rect">
            <a:avLst/>
          </a:prstGeom>
          <a:noFill/>
        </p:spPr>
        <p:txBody>
          <a:bodyPr wrap="square" lIns="0" tIns="0" rIns="0" bIns="0" rtlCol="0">
            <a:spAutoFit/>
          </a:bodyPr>
          <a:lstStyle/>
          <a:p>
            <a:pPr marL="342900" indent="-342900" algn="just" eaLnBrk="1" fontAlgn="auto" hangingPunct="1">
              <a:lnSpc>
                <a:spcPct val="130000"/>
              </a:lnSpc>
              <a:spcBef>
                <a:spcPts val="0"/>
              </a:spcBef>
              <a:spcAft>
                <a:spcPts val="0"/>
              </a:spcAft>
              <a:buFont typeface="Arial" panose="020B0604020202020204" pitchFamily="34" charset="0"/>
              <a:buChar char="•"/>
            </a:pPr>
            <a:r>
              <a:rPr lang="en-US" altLang="zh-CN" spc="300" dirty="0">
                <a:solidFill>
                  <a:srgbClr val="000000">
                    <a:lumMod val="85000"/>
                    <a:lumOff val="15000"/>
                  </a:srgbClr>
                </a:solidFill>
                <a:latin typeface="微软雅黑" panose="020B0503020204020204" charset="-122"/>
                <a:ea typeface="微软雅黑" panose="020B0503020204020204" charset="-122"/>
              </a:rPr>
              <a:t>IFS[8]</a:t>
            </a:r>
            <a:r>
              <a:rPr lang="zh-CN" altLang="en-US" spc="300" dirty="0">
                <a:solidFill>
                  <a:srgbClr val="000000">
                    <a:lumMod val="85000"/>
                    <a:lumOff val="15000"/>
                  </a:srgbClr>
                </a:solidFill>
                <a:latin typeface="微软雅黑" panose="020B0503020204020204" charset="-122"/>
                <a:ea typeface="微软雅黑" panose="020B0503020204020204" charset="-122"/>
              </a:rPr>
              <a:t>是一个基于关系型数据库 </a:t>
            </a:r>
            <a:r>
              <a:rPr lang="en-US" altLang="zh-CN" spc="300" dirty="0">
                <a:solidFill>
                  <a:srgbClr val="000000">
                    <a:lumMod val="85000"/>
                    <a:lumOff val="15000"/>
                  </a:srgbClr>
                </a:solidFill>
                <a:latin typeface="微软雅黑" panose="020B0503020204020204" charset="-122"/>
                <a:ea typeface="微软雅黑" panose="020B0503020204020204" charset="-122"/>
              </a:rPr>
              <a:t>POSTGRES </a:t>
            </a:r>
            <a:r>
              <a:rPr lang="zh-CN" altLang="en-US" spc="300" dirty="0">
                <a:solidFill>
                  <a:srgbClr val="000000">
                    <a:lumMod val="85000"/>
                    <a:lumOff val="15000"/>
                  </a:srgbClr>
                </a:solidFill>
                <a:latin typeface="微软雅黑" panose="020B0503020204020204" charset="-122"/>
                <a:ea typeface="微软雅黑" panose="020B0503020204020204" charset="-122"/>
              </a:rPr>
              <a:t>实现的文件系统，其向用户提供事务特性以及时间旅行功能，同时其使用多张关系表来构建层级文件系统以最大限度地支持传统 </a:t>
            </a:r>
            <a:r>
              <a:rPr lang="en-US" altLang="zh-CN" spc="300" dirty="0">
                <a:solidFill>
                  <a:srgbClr val="000000">
                    <a:lumMod val="85000"/>
                    <a:lumOff val="15000"/>
                  </a:srgbClr>
                </a:solidFill>
                <a:latin typeface="微软雅黑" panose="020B0503020204020204" charset="-122"/>
                <a:ea typeface="微软雅黑" panose="020B0503020204020204" charset="-122"/>
              </a:rPr>
              <a:t>POSIX </a:t>
            </a:r>
            <a:r>
              <a:rPr lang="zh-CN" altLang="en-US" spc="300" dirty="0">
                <a:solidFill>
                  <a:srgbClr val="000000">
                    <a:lumMod val="85000"/>
                    <a:lumOff val="15000"/>
                  </a:srgbClr>
                </a:solidFill>
                <a:latin typeface="微软雅黑" panose="020B0503020204020204" charset="-122"/>
                <a:ea typeface="微软雅黑" panose="020B0503020204020204" charset="-122"/>
              </a:rPr>
              <a:t>接口</a:t>
            </a:r>
            <a:endParaRPr lang="en-US" altLang="zh-CN" spc="300" dirty="0">
              <a:solidFill>
                <a:srgbClr val="000000">
                  <a:lumMod val="85000"/>
                  <a:lumOff val="15000"/>
                </a:srgbClr>
              </a:solidFill>
              <a:latin typeface="微软雅黑" panose="020B0503020204020204" charset="-122"/>
              <a:ea typeface="微软雅黑" panose="020B0503020204020204" charset="-122"/>
            </a:endParaRPr>
          </a:p>
          <a:p>
            <a:pPr marL="342900" indent="-342900" algn="just" eaLnBrk="1" fontAlgn="auto" hangingPunct="1">
              <a:lnSpc>
                <a:spcPct val="130000"/>
              </a:lnSpc>
              <a:spcBef>
                <a:spcPts val="0"/>
              </a:spcBef>
              <a:spcAft>
                <a:spcPts val="0"/>
              </a:spcAft>
              <a:buFont typeface="Arial" panose="020B0604020202020204" pitchFamily="34" charset="0"/>
              <a:buChar char="•"/>
            </a:pPr>
            <a:r>
              <a:rPr lang="en-US" altLang="zh-CN" spc="300" dirty="0">
                <a:solidFill>
                  <a:srgbClr val="000000">
                    <a:lumMod val="85000"/>
                    <a:lumOff val="15000"/>
                  </a:srgbClr>
                </a:solidFill>
                <a:latin typeface="微软雅黑" panose="020B0503020204020204" charset="-122"/>
                <a:ea typeface="微软雅黑" panose="020B0503020204020204" charset="-122"/>
              </a:rPr>
              <a:t>Oracle </a:t>
            </a:r>
            <a:r>
              <a:rPr lang="en-US" altLang="zh-CN" spc="300" dirty="0" err="1">
                <a:solidFill>
                  <a:srgbClr val="000000">
                    <a:lumMod val="85000"/>
                    <a:lumOff val="15000"/>
                  </a:srgbClr>
                </a:solidFill>
                <a:latin typeface="微软雅黑" panose="020B0503020204020204" charset="-122"/>
                <a:ea typeface="微软雅黑" panose="020B0503020204020204" charset="-122"/>
              </a:rPr>
              <a:t>iFS</a:t>
            </a:r>
            <a:r>
              <a:rPr lang="en-US" altLang="zh-CN" spc="300" dirty="0">
                <a:solidFill>
                  <a:srgbClr val="000000">
                    <a:lumMod val="85000"/>
                    <a:lumOff val="15000"/>
                  </a:srgbClr>
                </a:solidFill>
                <a:latin typeface="微软雅黑" panose="020B0503020204020204" charset="-122"/>
                <a:ea typeface="微软雅黑" panose="020B0503020204020204" charset="-122"/>
              </a:rPr>
              <a:t> </a:t>
            </a:r>
            <a:r>
              <a:rPr lang="zh-CN" altLang="en-US" spc="300" dirty="0">
                <a:solidFill>
                  <a:srgbClr val="000000">
                    <a:lumMod val="85000"/>
                    <a:lumOff val="15000"/>
                  </a:srgbClr>
                </a:solidFill>
                <a:latin typeface="微软雅黑" panose="020B0503020204020204" charset="-122"/>
                <a:ea typeface="微软雅黑" panose="020B0503020204020204" charset="-122"/>
              </a:rPr>
              <a:t>是一个运行在数据库之上的文件系统，实质上，</a:t>
            </a:r>
            <a:r>
              <a:rPr lang="en-US" altLang="zh-CN" spc="300" dirty="0">
                <a:solidFill>
                  <a:srgbClr val="000000">
                    <a:lumMod val="85000"/>
                    <a:lumOff val="15000"/>
                  </a:srgbClr>
                </a:solidFill>
                <a:latin typeface="微软雅黑" panose="020B0503020204020204" charset="-122"/>
                <a:ea typeface="微软雅黑" panose="020B0503020204020204" charset="-122"/>
              </a:rPr>
              <a:t>Oracle </a:t>
            </a:r>
            <a:r>
              <a:rPr lang="en-US" altLang="zh-CN" spc="300" dirty="0" err="1">
                <a:solidFill>
                  <a:srgbClr val="000000">
                    <a:lumMod val="85000"/>
                    <a:lumOff val="15000"/>
                  </a:srgbClr>
                </a:solidFill>
                <a:latin typeface="微软雅黑" panose="020B0503020204020204" charset="-122"/>
                <a:ea typeface="微软雅黑" panose="020B0503020204020204" charset="-122"/>
              </a:rPr>
              <a:t>iFS</a:t>
            </a:r>
            <a:r>
              <a:rPr lang="en-US" altLang="zh-CN" spc="300" dirty="0">
                <a:solidFill>
                  <a:srgbClr val="000000">
                    <a:lumMod val="85000"/>
                    <a:lumOff val="15000"/>
                  </a:srgbClr>
                </a:solidFill>
                <a:latin typeface="微软雅黑" panose="020B0503020204020204" charset="-122"/>
                <a:ea typeface="微软雅黑" panose="020B0503020204020204" charset="-122"/>
              </a:rPr>
              <a:t> </a:t>
            </a:r>
            <a:r>
              <a:rPr lang="zh-CN" altLang="en-US" spc="300" dirty="0">
                <a:solidFill>
                  <a:srgbClr val="000000">
                    <a:lumMod val="85000"/>
                    <a:lumOff val="15000"/>
                  </a:srgbClr>
                </a:solidFill>
                <a:latin typeface="微软雅黑" panose="020B0503020204020204" charset="-122"/>
                <a:ea typeface="微软雅黑" panose="020B0503020204020204" charset="-122"/>
              </a:rPr>
              <a:t>提供了文件系统和数据库之间的范式转换，同时提供了一些高级搜索和数据备份功能</a:t>
            </a:r>
            <a:endParaRPr lang="en-US" altLang="zh-CN" spc="300" dirty="0">
              <a:solidFill>
                <a:srgbClr val="000000">
                  <a:lumMod val="85000"/>
                  <a:lumOff val="15000"/>
                </a:srgbClr>
              </a:solidFill>
              <a:latin typeface="微软雅黑" panose="020B0503020204020204" charset="-122"/>
              <a:ea typeface="微软雅黑" panose="020B0503020204020204" charset="-122"/>
            </a:endParaRPr>
          </a:p>
          <a:p>
            <a:pPr marL="342900" indent="-342900" algn="just" eaLnBrk="1" fontAlgn="auto" hangingPunct="1">
              <a:lnSpc>
                <a:spcPct val="130000"/>
              </a:lnSpc>
              <a:spcBef>
                <a:spcPts val="0"/>
              </a:spcBef>
              <a:spcAft>
                <a:spcPts val="0"/>
              </a:spcAft>
              <a:buFont typeface="Arial" panose="020B0604020202020204" pitchFamily="34" charset="0"/>
              <a:buChar char="•"/>
            </a:pPr>
            <a:r>
              <a:rPr lang="zh-CN" altLang="en-US" spc="300" dirty="0">
                <a:solidFill>
                  <a:srgbClr val="000000">
                    <a:lumMod val="85000"/>
                    <a:lumOff val="15000"/>
                  </a:srgbClr>
                </a:solidFill>
                <a:latin typeface="微软雅黑" panose="020B0503020204020204" charset="-122"/>
                <a:ea typeface="微软雅黑" panose="020B0503020204020204" charset="-122"/>
              </a:rPr>
              <a:t>国内学者</a:t>
            </a:r>
            <a:r>
              <a:rPr lang="en-US" altLang="zh-CN" spc="300" dirty="0">
                <a:solidFill>
                  <a:srgbClr val="000000">
                    <a:lumMod val="85000"/>
                    <a:lumOff val="15000"/>
                  </a:srgbClr>
                </a:solidFill>
                <a:latin typeface="微软雅黑" panose="020B0503020204020204" charset="-122"/>
                <a:ea typeface="微软雅黑" panose="020B0503020204020204" charset="-122"/>
              </a:rPr>
              <a:t>[9]</a:t>
            </a:r>
            <a:r>
              <a:rPr lang="zh-CN" altLang="en-US" spc="300" dirty="0">
                <a:solidFill>
                  <a:srgbClr val="000000">
                    <a:lumMod val="85000"/>
                    <a:lumOff val="15000"/>
                  </a:srgbClr>
                </a:solidFill>
                <a:latin typeface="微软雅黑" panose="020B0503020204020204" charset="-122"/>
                <a:ea typeface="微软雅黑" panose="020B0503020204020204" charset="-122"/>
              </a:rPr>
              <a:t>将</a:t>
            </a:r>
            <a:r>
              <a:rPr lang="en-US" altLang="zh-CN" spc="300" dirty="0">
                <a:solidFill>
                  <a:srgbClr val="000000">
                    <a:lumMod val="85000"/>
                    <a:lumOff val="15000"/>
                  </a:srgbClr>
                </a:solidFill>
                <a:latin typeface="微软雅黑" panose="020B0503020204020204" charset="-122"/>
                <a:ea typeface="微软雅黑" panose="020B0503020204020204" charset="-122"/>
              </a:rPr>
              <a:t>Oracle </a:t>
            </a:r>
            <a:r>
              <a:rPr lang="en-US" altLang="zh-CN" spc="300" dirty="0" err="1">
                <a:solidFill>
                  <a:srgbClr val="000000">
                    <a:lumMod val="85000"/>
                    <a:lumOff val="15000"/>
                  </a:srgbClr>
                </a:solidFill>
                <a:latin typeface="微软雅黑" panose="020B0503020204020204" charset="-122"/>
                <a:ea typeface="微软雅黑" panose="020B0503020204020204" charset="-122"/>
              </a:rPr>
              <a:t>iFS</a:t>
            </a:r>
            <a:r>
              <a:rPr lang="en-US" altLang="zh-CN" spc="300" dirty="0">
                <a:solidFill>
                  <a:srgbClr val="000000">
                    <a:lumMod val="85000"/>
                    <a:lumOff val="15000"/>
                  </a:srgbClr>
                </a:solidFill>
                <a:latin typeface="微软雅黑" panose="020B0503020204020204" charset="-122"/>
                <a:ea typeface="微软雅黑" panose="020B0503020204020204" charset="-122"/>
              </a:rPr>
              <a:t> </a:t>
            </a:r>
            <a:r>
              <a:rPr lang="zh-CN" altLang="en-US" spc="300" dirty="0">
                <a:solidFill>
                  <a:srgbClr val="000000">
                    <a:lumMod val="85000"/>
                    <a:lumOff val="15000"/>
                  </a:srgbClr>
                </a:solidFill>
                <a:latin typeface="微软雅黑" panose="020B0503020204020204" charset="-122"/>
                <a:ea typeface="微软雅黑" panose="020B0503020204020204" charset="-122"/>
              </a:rPr>
              <a:t>移植到 </a:t>
            </a:r>
            <a:r>
              <a:rPr lang="en-US" altLang="zh-CN" spc="300" dirty="0" err="1">
                <a:solidFill>
                  <a:srgbClr val="000000">
                    <a:lumMod val="85000"/>
                    <a:lumOff val="15000"/>
                  </a:srgbClr>
                </a:solidFill>
                <a:latin typeface="微软雅黑" panose="020B0503020204020204" charset="-122"/>
                <a:ea typeface="微软雅黑" panose="020B0503020204020204" charset="-122"/>
              </a:rPr>
              <a:t>linux</a:t>
            </a:r>
            <a:r>
              <a:rPr lang="en-US" altLang="zh-CN" spc="300" dirty="0">
                <a:solidFill>
                  <a:srgbClr val="000000">
                    <a:lumMod val="85000"/>
                    <a:lumOff val="15000"/>
                  </a:srgbClr>
                </a:solidFill>
                <a:latin typeface="微软雅黑" panose="020B0503020204020204" charset="-122"/>
                <a:ea typeface="微软雅黑" panose="020B0503020204020204" charset="-122"/>
              </a:rPr>
              <a:t> </a:t>
            </a:r>
            <a:r>
              <a:rPr lang="zh-CN" altLang="en-US" spc="300" dirty="0">
                <a:solidFill>
                  <a:srgbClr val="000000">
                    <a:lumMod val="85000"/>
                    <a:lumOff val="15000"/>
                  </a:srgbClr>
                </a:solidFill>
                <a:latin typeface="微软雅黑" panose="020B0503020204020204" charset="-122"/>
                <a:ea typeface="微软雅黑" panose="020B0503020204020204" charset="-122"/>
              </a:rPr>
              <a:t>的 </a:t>
            </a:r>
            <a:r>
              <a:rPr lang="en-US" altLang="zh-CN" spc="300" dirty="0">
                <a:solidFill>
                  <a:srgbClr val="000000">
                    <a:lumMod val="85000"/>
                    <a:lumOff val="15000"/>
                  </a:srgbClr>
                </a:solidFill>
                <a:latin typeface="微软雅黑" panose="020B0503020204020204" charset="-122"/>
                <a:ea typeface="微软雅黑" panose="020B0503020204020204" charset="-122"/>
              </a:rPr>
              <a:t>VFS </a:t>
            </a:r>
            <a:r>
              <a:rPr lang="zh-CN" altLang="en-US" spc="300" dirty="0">
                <a:solidFill>
                  <a:srgbClr val="000000">
                    <a:lumMod val="85000"/>
                    <a:lumOff val="15000"/>
                  </a:srgbClr>
                </a:solidFill>
                <a:latin typeface="微软雅黑" panose="020B0503020204020204" charset="-122"/>
                <a:ea typeface="微软雅黑" panose="020B0503020204020204" charset="-122"/>
              </a:rPr>
              <a:t>模块中使得用户对其使用就如原有的文件系统一样，并且将基于内容分类、关联访问、基于内容的访问、版本控制等功能扩展到 </a:t>
            </a:r>
            <a:r>
              <a:rPr lang="en-US" altLang="zh-CN" spc="300" dirty="0">
                <a:solidFill>
                  <a:srgbClr val="000000">
                    <a:lumMod val="85000"/>
                    <a:lumOff val="15000"/>
                  </a:srgbClr>
                </a:solidFill>
                <a:latin typeface="微软雅黑" panose="020B0503020204020204" charset="-122"/>
                <a:ea typeface="微软雅黑" panose="020B0503020204020204" charset="-122"/>
              </a:rPr>
              <a:t>VFS </a:t>
            </a:r>
            <a:r>
              <a:rPr lang="zh-CN" altLang="en-US" spc="300" dirty="0">
                <a:solidFill>
                  <a:srgbClr val="000000">
                    <a:lumMod val="85000"/>
                    <a:lumOff val="15000"/>
                  </a:srgbClr>
                </a:solidFill>
                <a:latin typeface="微软雅黑" panose="020B0503020204020204" charset="-122"/>
                <a:ea typeface="微软雅黑" panose="020B0503020204020204" charset="-122"/>
              </a:rPr>
              <a:t>中</a:t>
            </a:r>
            <a:endParaRPr lang="en-US" altLang="zh-CN" spc="300" dirty="0">
              <a:solidFill>
                <a:srgbClr val="000000">
                  <a:lumMod val="85000"/>
                  <a:lumOff val="15000"/>
                </a:srgbClr>
              </a:solidFill>
              <a:latin typeface="微软雅黑" panose="020B0503020204020204" charset="-122"/>
              <a:ea typeface="微软雅黑" panose="020B0503020204020204" charset="-122"/>
            </a:endParaRPr>
          </a:p>
          <a:p>
            <a:pPr marL="342900" indent="-342900" algn="just" eaLnBrk="1" fontAlgn="auto" hangingPunct="1">
              <a:lnSpc>
                <a:spcPct val="130000"/>
              </a:lnSpc>
              <a:spcBef>
                <a:spcPts val="0"/>
              </a:spcBef>
              <a:spcAft>
                <a:spcPts val="0"/>
              </a:spcAft>
              <a:buFont typeface="Arial" panose="020B0604020202020204" pitchFamily="34" charset="0"/>
              <a:buChar char="•"/>
            </a:pPr>
            <a:r>
              <a:rPr lang="en-US" altLang="zh-CN" spc="300" dirty="0">
                <a:solidFill>
                  <a:srgbClr val="000000">
                    <a:lumMod val="85000"/>
                    <a:lumOff val="15000"/>
                  </a:srgbClr>
                </a:solidFill>
                <a:latin typeface="微软雅黑" panose="020B0503020204020204" charset="-122"/>
                <a:ea typeface="微软雅黑" panose="020B0503020204020204" charset="-122"/>
              </a:rPr>
              <a:t>AMINO[10]</a:t>
            </a:r>
            <a:r>
              <a:rPr lang="zh-CN" altLang="en-US" spc="300" dirty="0">
                <a:solidFill>
                  <a:srgbClr val="000000">
                    <a:lumMod val="85000"/>
                    <a:lumOff val="15000"/>
                  </a:srgbClr>
                </a:solidFill>
                <a:latin typeface="微软雅黑" panose="020B0503020204020204" charset="-122"/>
                <a:ea typeface="微软雅黑" panose="020B0503020204020204" charset="-122"/>
              </a:rPr>
              <a:t>是一个具有 </a:t>
            </a:r>
            <a:r>
              <a:rPr lang="en-US" altLang="zh-CN" spc="300" dirty="0">
                <a:solidFill>
                  <a:srgbClr val="000000">
                    <a:lumMod val="85000"/>
                    <a:lumOff val="15000"/>
                  </a:srgbClr>
                </a:solidFill>
                <a:latin typeface="微软雅黑" panose="020B0503020204020204" charset="-122"/>
                <a:ea typeface="微软雅黑" panose="020B0503020204020204" charset="-122"/>
              </a:rPr>
              <a:t>ACID </a:t>
            </a:r>
            <a:r>
              <a:rPr lang="zh-CN" altLang="en-US" spc="300" dirty="0">
                <a:solidFill>
                  <a:srgbClr val="000000">
                    <a:lumMod val="85000"/>
                    <a:lumOff val="15000"/>
                  </a:srgbClr>
                </a:solidFill>
                <a:latin typeface="微软雅黑" panose="020B0503020204020204" charset="-122"/>
                <a:ea typeface="微软雅黑" panose="020B0503020204020204" charset="-122"/>
              </a:rPr>
              <a:t>语义的文件系统，其使用 </a:t>
            </a:r>
            <a:r>
              <a:rPr lang="en-US" altLang="zh-CN" spc="300" dirty="0">
                <a:solidFill>
                  <a:srgbClr val="000000">
                    <a:lumMod val="85000"/>
                    <a:lumOff val="15000"/>
                  </a:srgbClr>
                </a:solidFill>
                <a:latin typeface="微软雅黑" panose="020B0503020204020204" charset="-122"/>
                <a:ea typeface="微软雅黑" panose="020B0503020204020204" charset="-122"/>
              </a:rPr>
              <a:t>Berkeley Database </a:t>
            </a:r>
            <a:r>
              <a:rPr lang="zh-CN" altLang="en-US" spc="300" dirty="0">
                <a:solidFill>
                  <a:srgbClr val="000000">
                    <a:lumMod val="85000"/>
                    <a:lumOff val="15000"/>
                  </a:srgbClr>
                </a:solidFill>
                <a:latin typeface="微软雅黑" panose="020B0503020204020204" charset="-122"/>
                <a:ea typeface="微软雅黑" panose="020B0503020204020204" charset="-122"/>
              </a:rPr>
              <a:t>作为后备存储，将一个易于使用但功能强大的嵌套事务 </a:t>
            </a:r>
            <a:r>
              <a:rPr lang="en-US" altLang="zh-CN" spc="300" dirty="0">
                <a:solidFill>
                  <a:srgbClr val="000000">
                    <a:lumMod val="85000"/>
                    <a:lumOff val="15000"/>
                  </a:srgbClr>
                </a:solidFill>
                <a:latin typeface="微软雅黑" panose="020B0503020204020204" charset="-122"/>
                <a:ea typeface="微软雅黑" panose="020B0503020204020204" charset="-122"/>
              </a:rPr>
              <a:t>API </a:t>
            </a:r>
            <a:r>
              <a:rPr lang="zh-CN" altLang="en-US" spc="300" dirty="0">
                <a:solidFill>
                  <a:srgbClr val="000000">
                    <a:lumMod val="85000"/>
                    <a:lumOff val="15000"/>
                  </a:srgbClr>
                </a:solidFill>
                <a:latin typeface="微软雅黑" panose="020B0503020204020204" charset="-122"/>
                <a:ea typeface="微软雅黑" panose="020B0503020204020204" charset="-122"/>
              </a:rPr>
              <a:t>导出到用户空间该文件系统不仅为应用程序提供了 </a:t>
            </a:r>
            <a:r>
              <a:rPr lang="en-US" altLang="zh-CN" spc="300" dirty="0">
                <a:solidFill>
                  <a:srgbClr val="000000">
                    <a:lumMod val="85000"/>
                    <a:lumOff val="15000"/>
                  </a:srgbClr>
                </a:solidFill>
                <a:latin typeface="微软雅黑" panose="020B0503020204020204" charset="-122"/>
                <a:ea typeface="微软雅黑" panose="020B0503020204020204" charset="-122"/>
              </a:rPr>
              <a:t>ACID </a:t>
            </a:r>
            <a:r>
              <a:rPr lang="zh-CN" altLang="en-US" spc="300" dirty="0">
                <a:solidFill>
                  <a:srgbClr val="000000">
                    <a:lumMod val="85000"/>
                    <a:lumOff val="15000"/>
                  </a:srgbClr>
                </a:solidFill>
                <a:latin typeface="微软雅黑" panose="020B0503020204020204" charset="-122"/>
                <a:ea typeface="微软雅黑" panose="020B0503020204020204" charset="-122"/>
              </a:rPr>
              <a:t>的额外好处，在性能方面也与 </a:t>
            </a:r>
            <a:r>
              <a:rPr lang="en-US" altLang="zh-CN" spc="300" dirty="0">
                <a:solidFill>
                  <a:srgbClr val="000000">
                    <a:lumMod val="85000"/>
                    <a:lumOff val="15000"/>
                  </a:srgbClr>
                </a:solidFill>
                <a:latin typeface="微软雅黑" panose="020B0503020204020204" charset="-122"/>
                <a:ea typeface="微软雅黑" panose="020B0503020204020204" charset="-122"/>
              </a:rPr>
              <a:t>ext3 </a:t>
            </a:r>
            <a:r>
              <a:rPr lang="zh-CN" altLang="en-US" spc="300" dirty="0">
                <a:solidFill>
                  <a:srgbClr val="000000">
                    <a:lumMod val="85000"/>
                    <a:lumOff val="15000"/>
                  </a:srgbClr>
                </a:solidFill>
                <a:latin typeface="微软雅黑" panose="020B0503020204020204" charset="-122"/>
                <a:ea typeface="微软雅黑" panose="020B0503020204020204" charset="-122"/>
              </a:rPr>
              <a:t>相当</a:t>
            </a:r>
            <a:endParaRPr lang="en-US" altLang="zh-CN" spc="300" dirty="0">
              <a:solidFill>
                <a:srgbClr val="000000">
                  <a:lumMod val="85000"/>
                  <a:lumOff val="15000"/>
                </a:srgbClr>
              </a:solidFill>
              <a:latin typeface="微软雅黑" panose="020B0503020204020204" charset="-122"/>
              <a:ea typeface="微软雅黑" panose="020B0503020204020204" charset="-122"/>
            </a:endParaRPr>
          </a:p>
        </p:txBody>
      </p:sp>
      <p:sp>
        <p:nvSpPr>
          <p:cNvPr id="22" name="文本框 21"/>
          <p:cNvSpPr txBox="1">
            <a:spLocks noChangeArrowheads="1"/>
          </p:cNvSpPr>
          <p:nvPr/>
        </p:nvSpPr>
        <p:spPr bwMode="auto">
          <a:xfrm>
            <a:off x="357352" y="235111"/>
            <a:ext cx="96979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2</a:t>
            </a:r>
            <a:endParaRPr lang="zh-CN" altLang="en-US" sz="3600" b="1" dirty="0">
              <a:solidFill>
                <a:schemeClr val="bg1"/>
              </a:solidFill>
            </a:endParaRPr>
          </a:p>
        </p:txBody>
      </p:sp>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1606550" y="345305"/>
            <a:ext cx="8643848" cy="478155"/>
          </a:xfrm>
        </p:spPr>
        <p:txBody>
          <a:bodyPr/>
          <a:lstStyle/>
          <a:p>
            <a:r>
              <a:rPr lang="zh-CN" altLang="en-US" dirty="0"/>
              <a:t>技术方案</a:t>
            </a:r>
          </a:p>
        </p:txBody>
      </p:sp>
      <p:sp>
        <p:nvSpPr>
          <p:cNvPr id="53" name="文本框 52"/>
          <p:cNvSpPr txBox="1">
            <a:spLocks noChangeArrowheads="1"/>
          </p:cNvSpPr>
          <p:nvPr/>
        </p:nvSpPr>
        <p:spPr bwMode="auto">
          <a:xfrm>
            <a:off x="357352" y="235111"/>
            <a:ext cx="96979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3</a:t>
            </a:r>
            <a:endParaRPr lang="zh-CN" altLang="en-US" sz="3600" b="1" dirty="0">
              <a:solidFill>
                <a:schemeClr val="bg1"/>
              </a:solidFill>
            </a:endParaRPr>
          </a:p>
        </p:txBody>
      </p:sp>
      <p:grpSp>
        <p:nvGrpSpPr>
          <p:cNvPr id="11" name="组合 10"/>
          <p:cNvGrpSpPr/>
          <p:nvPr/>
        </p:nvGrpSpPr>
        <p:grpSpPr>
          <a:xfrm>
            <a:off x="640757" y="1197864"/>
            <a:ext cx="11118427" cy="4864608"/>
            <a:chOff x="678857" y="2188316"/>
            <a:chExt cx="2160001" cy="3917208"/>
          </a:xfrm>
        </p:grpSpPr>
        <p:sp>
          <p:nvSpPr>
            <p:cNvPr id="12" name="矩形 11"/>
            <p:cNvSpPr/>
            <p:nvPr/>
          </p:nvSpPr>
          <p:spPr>
            <a:xfrm>
              <a:off x="678857"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3" name="文本框 12"/>
            <p:cNvSpPr txBox="1"/>
            <p:nvPr/>
          </p:nvSpPr>
          <p:spPr>
            <a:xfrm>
              <a:off x="678857" y="2188316"/>
              <a:ext cx="1036697" cy="417978"/>
            </a:xfrm>
            <a:prstGeom prst="rect">
              <a:avLst/>
            </a:prstGeom>
            <a:noFill/>
          </p:spPr>
          <p:txBody>
            <a:bodyPr wrap="none" lIns="0" rtlCol="0">
              <a:spAutoFit/>
            </a:bodyPr>
            <a:lstStyle/>
            <a:p>
              <a:r>
                <a:rPr lang="zh-CN" altLang="en-US" sz="2400" b="1" spc="100" dirty="0">
                  <a:solidFill>
                    <a:schemeClr val="accent1"/>
                  </a:solidFill>
                </a:rPr>
                <a:t> </a:t>
              </a:r>
              <a:r>
                <a:rPr lang="en-US" altLang="zh-CN" sz="2400" b="1" spc="100" dirty="0" err="1">
                  <a:solidFill>
                    <a:schemeClr val="accent1"/>
                  </a:solidFill>
                </a:rPr>
                <a:t>jammdb</a:t>
              </a:r>
              <a:r>
                <a:rPr lang="en-US" altLang="zh-CN" sz="2400" b="1" spc="100" dirty="0">
                  <a:solidFill>
                    <a:schemeClr val="accent1"/>
                  </a:solidFill>
                </a:rPr>
                <a:t> </a:t>
              </a:r>
              <a:r>
                <a:rPr lang="zh-CN" altLang="en-US" sz="2400" b="1" spc="100" dirty="0">
                  <a:solidFill>
                    <a:schemeClr val="accent1"/>
                  </a:solidFill>
                </a:rPr>
                <a:t>数据库的分析和移植工作</a:t>
              </a:r>
            </a:p>
          </p:txBody>
        </p:sp>
        <p:sp>
          <p:nvSpPr>
            <p:cNvPr id="14" name="文本框 13"/>
            <p:cNvSpPr txBox="1"/>
            <p:nvPr/>
          </p:nvSpPr>
          <p:spPr>
            <a:xfrm>
              <a:off x="678858" y="3123177"/>
              <a:ext cx="2160000" cy="2982347"/>
            </a:xfrm>
            <a:prstGeom prst="rect">
              <a:avLst/>
            </a:prstGeom>
            <a:noFill/>
          </p:spPr>
          <p:txBody>
            <a:bodyPr wrap="square" lIns="0" rtlCol="0">
              <a:noAutofit/>
            </a:bodyPr>
            <a:lstStyle/>
            <a:p>
              <a:pPr algn="just">
                <a:lnSpc>
                  <a:spcPct val="150000"/>
                </a:lnSpc>
              </a:pPr>
              <a:r>
                <a:rPr lang="en-US" altLang="zh-CN" spc="100" dirty="0" err="1"/>
                <a:t>jammdb</a:t>
              </a:r>
              <a:r>
                <a:rPr lang="en-US" altLang="zh-CN" spc="100" dirty="0"/>
                <a:t> </a:t>
              </a:r>
              <a:r>
                <a:rPr lang="zh-CN" altLang="en-US" spc="100" dirty="0"/>
                <a:t>数据库是一个使用 </a:t>
              </a:r>
              <a:r>
                <a:rPr lang="en-US" altLang="zh-CN" spc="100" dirty="0"/>
                <a:t>rust </a:t>
              </a:r>
              <a:r>
                <a:rPr lang="zh-CN" altLang="en-US" spc="100" dirty="0"/>
                <a:t>编程语言实现的嵌入式单文件系统，是 </a:t>
              </a:r>
              <a:r>
                <a:rPr lang="en-US" altLang="zh-CN" spc="100" dirty="0"/>
                <a:t>go </a:t>
              </a:r>
              <a:r>
                <a:rPr lang="zh-CN" altLang="en-US" spc="100" dirty="0"/>
                <a:t>语言实现的 </a:t>
              </a:r>
              <a:r>
                <a:rPr lang="en-US" altLang="zh-CN" spc="100" dirty="0" err="1"/>
                <a:t>BoltDB</a:t>
              </a:r>
              <a:r>
                <a:rPr lang="en-US" altLang="zh-CN" spc="100" dirty="0"/>
                <a:t> </a:t>
              </a:r>
              <a:r>
                <a:rPr lang="zh-CN" altLang="en-US" spc="100" dirty="0"/>
                <a:t>的</a:t>
              </a:r>
            </a:p>
            <a:p>
              <a:pPr algn="just">
                <a:lnSpc>
                  <a:spcPct val="150000"/>
                </a:lnSpc>
              </a:pPr>
              <a:r>
                <a:rPr lang="zh-CN" altLang="en-US" spc="100" dirty="0"/>
                <a:t>移植，支持将 </a:t>
              </a:r>
              <a:r>
                <a:rPr lang="en-US" altLang="zh-CN" spc="100" dirty="0"/>
                <a:t>key-value </a:t>
              </a:r>
              <a:r>
                <a:rPr lang="zh-CN" altLang="en-US" spc="100" dirty="0"/>
                <a:t>存储为字节数据。</a:t>
              </a:r>
              <a:r>
                <a:rPr lang="en-US" altLang="zh-CN" spc="100" dirty="0" err="1"/>
                <a:t>jammdb</a:t>
              </a:r>
              <a:r>
                <a:rPr lang="en-US" altLang="zh-CN" spc="100" dirty="0"/>
                <a:t> </a:t>
              </a:r>
              <a:r>
                <a:rPr lang="zh-CN" altLang="en-US" spc="100" dirty="0"/>
                <a:t>提供 </a:t>
              </a:r>
              <a:r>
                <a:rPr lang="en-US" altLang="zh-CN" spc="100" dirty="0"/>
                <a:t>ACID </a:t>
              </a:r>
              <a:r>
                <a:rPr lang="zh-CN" altLang="en-US" spc="100" dirty="0"/>
                <a:t>特性，具有多个无锁读取器和一个并发的写入器，所有的数据被组织为一棵 </a:t>
              </a:r>
              <a:r>
                <a:rPr lang="en-US" altLang="zh-CN" spc="100" dirty="0"/>
                <a:t>B+ </a:t>
              </a:r>
              <a:r>
                <a:rPr lang="zh-CN" altLang="en-US" spc="100" dirty="0"/>
                <a:t>树，因此随机和顺序读取非常快。</a:t>
              </a:r>
              <a:endParaRPr lang="en-US" altLang="zh-CN" spc="100" dirty="0"/>
            </a:p>
            <a:p>
              <a:pPr marL="342900" indent="-342900" algn="just">
                <a:lnSpc>
                  <a:spcPct val="150000"/>
                </a:lnSpc>
                <a:buFont typeface="+mj-lt"/>
                <a:buAutoNum type="arabicPeriod"/>
              </a:pPr>
              <a:r>
                <a:rPr lang="zh-CN" altLang="en-US" spc="100" dirty="0"/>
                <a:t>分析 </a:t>
              </a:r>
              <a:r>
                <a:rPr lang="en-US" altLang="zh-CN" spc="100" dirty="0" err="1"/>
                <a:t>jammdb</a:t>
              </a:r>
              <a:r>
                <a:rPr lang="zh-CN" altLang="en-US" spc="100" dirty="0"/>
                <a:t>的实现，理清数据库对操作系统的依赖</a:t>
              </a:r>
              <a:endParaRPr lang="en-US" altLang="zh-CN" spc="100" dirty="0"/>
            </a:p>
            <a:p>
              <a:pPr marL="800100" lvl="1" indent="-342900" algn="just">
                <a:lnSpc>
                  <a:spcPct val="150000"/>
                </a:lnSpc>
                <a:buFont typeface="+mj-lt"/>
                <a:buAutoNum type="arabicPeriod"/>
              </a:pPr>
              <a:r>
                <a:rPr lang="zh-CN" altLang="en-US" spc="100" dirty="0"/>
                <a:t>参考</a:t>
              </a:r>
              <a:r>
                <a:rPr lang="en-US" altLang="zh-CN" spc="100" dirty="0" err="1"/>
                <a:t>boltDB</a:t>
              </a:r>
              <a:r>
                <a:rPr lang="zh-CN" altLang="en-US" spc="100" dirty="0"/>
                <a:t>的解析并对应到</a:t>
              </a:r>
              <a:r>
                <a:rPr lang="en-US" altLang="zh-CN" spc="100" dirty="0" err="1"/>
                <a:t>jammdb</a:t>
              </a:r>
              <a:r>
                <a:rPr lang="zh-CN" altLang="en-US" spc="100" dirty="0"/>
                <a:t>上面</a:t>
              </a:r>
              <a:endParaRPr lang="en-US" altLang="zh-CN" spc="100" dirty="0"/>
            </a:p>
            <a:p>
              <a:pPr marL="800100" lvl="1" indent="-342900" algn="just">
                <a:lnSpc>
                  <a:spcPct val="150000"/>
                </a:lnSpc>
                <a:buFont typeface="+mj-lt"/>
                <a:buAutoNum type="arabicPeriod"/>
              </a:pPr>
              <a:r>
                <a:rPr lang="zh-CN" altLang="en-US" spc="100" dirty="0"/>
                <a:t>将</a:t>
              </a:r>
              <a:r>
                <a:rPr lang="en-US" altLang="zh-CN" spc="100" dirty="0" err="1"/>
                <a:t>jammdb</a:t>
              </a:r>
              <a:r>
                <a:rPr lang="zh-CN" altLang="en-US" spc="100" dirty="0"/>
                <a:t>的依赖抽象为接口，脱离操作系统的支持</a:t>
              </a:r>
              <a:endParaRPr lang="en-US" altLang="zh-CN" spc="100" dirty="0"/>
            </a:p>
            <a:p>
              <a:pPr marL="800100" lvl="1" indent="-342900" algn="just">
                <a:lnSpc>
                  <a:spcPct val="150000"/>
                </a:lnSpc>
                <a:buFont typeface="+mj-lt"/>
                <a:buAutoNum type="arabicPeriod"/>
              </a:pPr>
              <a:r>
                <a:rPr lang="zh-CN" altLang="en-US" spc="100" dirty="0"/>
                <a:t>提供一个具体实现使得不开发裸机应用的用户可以正常使用数据库</a:t>
              </a:r>
              <a:endParaRPr lang="en-US" altLang="zh-CN" spc="100" dirty="0"/>
            </a:p>
            <a:p>
              <a:pPr marL="342900" indent="-342900" algn="just">
                <a:lnSpc>
                  <a:spcPct val="150000"/>
                </a:lnSpc>
                <a:buFont typeface="+mj-lt"/>
                <a:buAutoNum type="arabicPeriod"/>
              </a:pPr>
              <a:r>
                <a:rPr lang="en-US" altLang="zh-CN" spc="100" dirty="0"/>
                <a:t> </a:t>
              </a:r>
              <a:r>
                <a:rPr lang="zh-CN" altLang="en-US" spc="100" dirty="0"/>
                <a:t>将</a:t>
              </a:r>
              <a:r>
                <a:rPr lang="en-US" altLang="zh-CN" spc="100" dirty="0" err="1"/>
                <a:t>jammdb</a:t>
              </a:r>
              <a:r>
                <a:rPr lang="en-US" altLang="zh-CN" spc="100" dirty="0"/>
                <a:t> </a:t>
              </a:r>
              <a:r>
                <a:rPr lang="zh-CN" altLang="en-US" spc="100" dirty="0"/>
                <a:t>数据库移植到 </a:t>
              </a:r>
              <a:r>
                <a:rPr lang="en-US" altLang="zh-CN" spc="100" dirty="0" err="1"/>
                <a:t>riscv</a:t>
              </a:r>
              <a:r>
                <a:rPr lang="en-US" altLang="zh-CN" spc="100" dirty="0"/>
                <a:t> </a:t>
              </a:r>
              <a:r>
                <a:rPr lang="zh-CN" altLang="en-US" spc="100" dirty="0"/>
                <a:t>裸机平台上</a:t>
              </a:r>
              <a:endParaRPr lang="en-US" altLang="zh-CN" spc="100" dirty="0"/>
            </a:p>
            <a:p>
              <a:pPr marL="800100" lvl="1" indent="-342900" algn="just">
                <a:lnSpc>
                  <a:spcPct val="150000"/>
                </a:lnSpc>
                <a:buFont typeface="+mj-lt"/>
                <a:buAutoNum type="arabicPeriod"/>
              </a:pPr>
              <a:r>
                <a:rPr lang="zh-CN" altLang="en-US" spc="100" dirty="0"/>
                <a:t>在裸机之上实现接口，进行正确性测试</a:t>
              </a:r>
              <a:endParaRPr lang="en-US" altLang="zh-CN" spc="100" dirty="0"/>
            </a:p>
            <a:p>
              <a:pPr marL="800100" lvl="1" indent="-342900" algn="just">
                <a:lnSpc>
                  <a:spcPct val="150000"/>
                </a:lnSpc>
                <a:buFont typeface="+mj-lt"/>
                <a:buAutoNum type="arabicPeriod"/>
              </a:pPr>
              <a:endParaRPr lang="zh-CN" altLang="en-US" spc="100" dirty="0"/>
            </a:p>
          </p:txBody>
        </p:sp>
      </p:grpSp>
    </p:spTree>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1606550" y="345305"/>
            <a:ext cx="8643848" cy="478155"/>
          </a:xfrm>
        </p:spPr>
        <p:txBody>
          <a:bodyPr/>
          <a:lstStyle/>
          <a:p>
            <a:r>
              <a:rPr lang="zh-CN" altLang="en-US" dirty="0"/>
              <a:t>技术方案</a:t>
            </a:r>
          </a:p>
        </p:txBody>
      </p:sp>
      <p:sp>
        <p:nvSpPr>
          <p:cNvPr id="53" name="文本框 52"/>
          <p:cNvSpPr txBox="1">
            <a:spLocks noChangeArrowheads="1"/>
          </p:cNvSpPr>
          <p:nvPr/>
        </p:nvSpPr>
        <p:spPr bwMode="auto">
          <a:xfrm>
            <a:off x="357352" y="235111"/>
            <a:ext cx="96979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3</a:t>
            </a:r>
            <a:endParaRPr lang="zh-CN" altLang="en-US" sz="3600" b="1" dirty="0">
              <a:solidFill>
                <a:schemeClr val="bg1"/>
              </a:solidFill>
            </a:endParaRPr>
          </a:p>
        </p:txBody>
      </p:sp>
      <p:grpSp>
        <p:nvGrpSpPr>
          <p:cNvPr id="11" name="组合 10"/>
          <p:cNvGrpSpPr/>
          <p:nvPr/>
        </p:nvGrpSpPr>
        <p:grpSpPr>
          <a:xfrm>
            <a:off x="640757" y="1197864"/>
            <a:ext cx="11118427" cy="4864608"/>
            <a:chOff x="678857" y="2188316"/>
            <a:chExt cx="2160001" cy="3917208"/>
          </a:xfrm>
        </p:grpSpPr>
        <p:sp>
          <p:nvSpPr>
            <p:cNvPr id="12" name="矩形 11"/>
            <p:cNvSpPr/>
            <p:nvPr/>
          </p:nvSpPr>
          <p:spPr>
            <a:xfrm>
              <a:off x="678857"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3" name="文本框 12"/>
            <p:cNvSpPr txBox="1"/>
            <p:nvPr/>
          </p:nvSpPr>
          <p:spPr>
            <a:xfrm>
              <a:off x="678857" y="2188316"/>
              <a:ext cx="640775" cy="371754"/>
            </a:xfrm>
            <a:prstGeom prst="rect">
              <a:avLst/>
            </a:prstGeom>
            <a:noFill/>
          </p:spPr>
          <p:txBody>
            <a:bodyPr wrap="none" lIns="0" rtlCol="0">
              <a:spAutoFit/>
            </a:bodyPr>
            <a:lstStyle/>
            <a:p>
              <a:r>
                <a:rPr lang="zh-CN" altLang="en-US" sz="2400" b="1" spc="100" dirty="0">
                  <a:solidFill>
                    <a:schemeClr val="accent1"/>
                  </a:solidFill>
                </a:rPr>
                <a:t>文件系统的设计和实现</a:t>
              </a:r>
            </a:p>
          </p:txBody>
        </p:sp>
        <p:sp>
          <p:nvSpPr>
            <p:cNvPr id="14" name="文本框 13"/>
            <p:cNvSpPr txBox="1"/>
            <p:nvPr/>
          </p:nvSpPr>
          <p:spPr>
            <a:xfrm>
              <a:off x="678858" y="3123177"/>
              <a:ext cx="2160000" cy="2982347"/>
            </a:xfrm>
            <a:prstGeom prst="rect">
              <a:avLst/>
            </a:prstGeom>
            <a:noFill/>
          </p:spPr>
          <p:txBody>
            <a:bodyPr wrap="square" lIns="0" rtlCol="0">
              <a:noAutofit/>
            </a:bodyPr>
            <a:lstStyle/>
            <a:p>
              <a:pPr algn="just">
                <a:lnSpc>
                  <a:spcPct val="150000"/>
                </a:lnSpc>
              </a:pPr>
              <a:r>
                <a:rPr lang="zh-CN" altLang="en-US" spc="100" dirty="0"/>
                <a:t>数据库中并没有直接对应文件系统层级结构的数据结构，因此需要基于数据库的相关结构重新设计一种可以表达文件系统层级结构的存储方式。</a:t>
              </a:r>
              <a:endParaRPr lang="en-US" altLang="zh-CN" spc="100" dirty="0"/>
            </a:p>
            <a:p>
              <a:pPr marL="285750" indent="-285750" algn="just">
                <a:lnSpc>
                  <a:spcPct val="150000"/>
                </a:lnSpc>
                <a:buFont typeface="Arial" panose="020B0604020202020204" pitchFamily="34" charset="0"/>
                <a:buChar char="•"/>
              </a:pPr>
              <a:r>
                <a:rPr lang="zh-CN" altLang="en-US" spc="100" dirty="0"/>
                <a:t>文件系统的存储方式</a:t>
              </a:r>
              <a:endParaRPr lang="en-US" altLang="zh-CN" spc="100" dirty="0"/>
            </a:p>
            <a:p>
              <a:pPr marL="800100" lvl="1" indent="-342900" algn="just">
                <a:lnSpc>
                  <a:spcPct val="150000"/>
                </a:lnSpc>
                <a:buFont typeface="+mj-lt"/>
                <a:buAutoNum type="arabicPeriod"/>
              </a:pPr>
              <a:r>
                <a:rPr lang="zh-CN" altLang="en-US" spc="100" dirty="0"/>
                <a:t>基于</a:t>
              </a:r>
              <a:r>
                <a:rPr lang="en-US" altLang="zh-CN" spc="100" dirty="0" err="1"/>
                <a:t>jammdb</a:t>
              </a:r>
              <a:r>
                <a:rPr lang="en-US" altLang="zh-CN" spc="100" dirty="0"/>
                <a:t> </a:t>
              </a:r>
              <a:r>
                <a:rPr lang="zh-CN" altLang="en-US" spc="100" dirty="0"/>
                <a:t>提供嵌套 </a:t>
              </a:r>
              <a:r>
                <a:rPr lang="en-US" altLang="zh-CN" spc="100" dirty="0"/>
                <a:t>bucket </a:t>
              </a:r>
              <a:r>
                <a:rPr lang="zh-CN" altLang="en-US" spc="100" dirty="0"/>
                <a:t>数据结构</a:t>
              </a:r>
              <a:endParaRPr lang="en-US" altLang="zh-CN" spc="100" dirty="0"/>
            </a:p>
            <a:p>
              <a:pPr marL="1257300" lvl="2" indent="-342900" algn="just">
                <a:lnSpc>
                  <a:spcPct val="150000"/>
                </a:lnSpc>
                <a:buFont typeface="+mj-lt"/>
                <a:buAutoNum type="arabicPeriod"/>
              </a:pPr>
              <a:r>
                <a:rPr lang="zh-CN" altLang="en-US" spc="100" dirty="0"/>
                <a:t>修改</a:t>
              </a:r>
              <a:r>
                <a:rPr lang="en-US" altLang="zh-CN" spc="100" dirty="0" err="1"/>
                <a:t>jammdb</a:t>
              </a:r>
              <a:r>
                <a:rPr lang="zh-CN" altLang="en-US" spc="100" dirty="0"/>
                <a:t>相关实现</a:t>
              </a:r>
              <a:endParaRPr lang="en-US" altLang="zh-CN" spc="100" dirty="0"/>
            </a:p>
            <a:p>
              <a:pPr marL="800100" lvl="1" indent="-342900" algn="just">
                <a:lnSpc>
                  <a:spcPct val="150000"/>
                </a:lnSpc>
                <a:buFont typeface="+mj-lt"/>
                <a:buAutoNum type="arabicPeriod"/>
              </a:pPr>
              <a:r>
                <a:rPr lang="zh-CN" altLang="en-US" spc="100" dirty="0"/>
                <a:t>平铺目录，所有的文件</a:t>
              </a:r>
              <a:r>
                <a:rPr lang="en-US" altLang="zh-CN" spc="100" dirty="0"/>
                <a:t>/</a:t>
              </a:r>
              <a:r>
                <a:rPr lang="zh-CN" altLang="en-US" spc="100" dirty="0"/>
                <a:t>目录全部以一个</a:t>
              </a:r>
              <a:r>
                <a:rPr lang="en-US" altLang="zh-CN" spc="100" dirty="0"/>
                <a:t>bucket</a:t>
              </a:r>
              <a:r>
                <a:rPr lang="zh-CN" altLang="en-US" spc="100" dirty="0"/>
                <a:t>的形式存放于数据库中</a:t>
              </a:r>
              <a:endParaRPr lang="en-US" altLang="zh-CN" spc="100" dirty="0"/>
            </a:p>
            <a:p>
              <a:pPr marL="1257300" lvl="2" indent="-342900" algn="just">
                <a:lnSpc>
                  <a:spcPct val="150000"/>
                </a:lnSpc>
                <a:buFont typeface="+mj-lt"/>
                <a:buAutoNum type="arabicPeriod"/>
              </a:pPr>
              <a:r>
                <a:rPr lang="zh-CN" altLang="en-US" spc="100" dirty="0"/>
                <a:t>目录</a:t>
              </a:r>
              <a:r>
                <a:rPr lang="en-US" altLang="zh-CN" spc="100" dirty="0"/>
                <a:t>bucket</a:t>
              </a:r>
              <a:r>
                <a:rPr lang="zh-CN" altLang="en-US" spc="100" dirty="0"/>
                <a:t>中的数据存放了子目录</a:t>
              </a:r>
              <a:r>
                <a:rPr lang="en-US" altLang="zh-CN" spc="100" dirty="0"/>
                <a:t>/</a:t>
              </a:r>
              <a:r>
                <a:rPr lang="zh-CN" altLang="en-US" spc="100" dirty="0"/>
                <a:t>子文件的名称</a:t>
              </a:r>
              <a:endParaRPr lang="en-US" altLang="zh-CN" spc="100" dirty="0"/>
            </a:p>
            <a:p>
              <a:pPr marL="1257300" lvl="2" indent="-342900" algn="just">
                <a:lnSpc>
                  <a:spcPct val="150000"/>
                </a:lnSpc>
                <a:buFont typeface="+mj-lt"/>
                <a:buAutoNum type="arabicPeriod"/>
              </a:pPr>
              <a:r>
                <a:rPr lang="zh-CN" altLang="en-US" spc="100" dirty="0"/>
                <a:t>文件</a:t>
              </a:r>
              <a:r>
                <a:rPr lang="en-US" altLang="zh-CN" spc="100" dirty="0"/>
                <a:t>bucket</a:t>
              </a:r>
              <a:r>
                <a:rPr lang="zh-CN" altLang="en-US" spc="100" dirty="0"/>
                <a:t>中数据存放用户数据</a:t>
              </a:r>
              <a:endParaRPr lang="en-US" altLang="zh-CN" spc="100" dirty="0"/>
            </a:p>
            <a:p>
              <a:pPr marL="1257300" lvl="2" indent="-342900" algn="just">
                <a:lnSpc>
                  <a:spcPct val="150000"/>
                </a:lnSpc>
                <a:buFont typeface="+mj-lt"/>
                <a:buAutoNum type="arabicPeriod"/>
              </a:pPr>
              <a:endParaRPr lang="en-US" altLang="zh-CN" spc="100" dirty="0"/>
            </a:p>
            <a:p>
              <a:pPr marL="1257300" lvl="2" indent="-342900" algn="just">
                <a:lnSpc>
                  <a:spcPct val="150000"/>
                </a:lnSpc>
                <a:buFont typeface="+mj-lt"/>
                <a:buAutoNum type="arabicPeriod"/>
              </a:pPr>
              <a:endParaRPr lang="en-US" altLang="zh-CN" spc="100" dirty="0"/>
            </a:p>
          </p:txBody>
        </p:sp>
      </p:grpSp>
    </p:spTree>
    <p:extLst>
      <p:ext uri="{BB962C8B-B14F-4D97-AF65-F5344CB8AC3E}">
        <p14:creationId xmlns:p14="http://schemas.microsoft.com/office/powerpoint/2010/main" val="666702532"/>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1606550" y="345305"/>
            <a:ext cx="8643848" cy="478155"/>
          </a:xfrm>
        </p:spPr>
        <p:txBody>
          <a:bodyPr/>
          <a:lstStyle/>
          <a:p>
            <a:r>
              <a:rPr lang="zh-CN" altLang="en-US" dirty="0"/>
              <a:t>技术方案</a:t>
            </a:r>
          </a:p>
        </p:txBody>
      </p:sp>
      <p:sp>
        <p:nvSpPr>
          <p:cNvPr id="53" name="文本框 52"/>
          <p:cNvSpPr txBox="1">
            <a:spLocks noChangeArrowheads="1"/>
          </p:cNvSpPr>
          <p:nvPr/>
        </p:nvSpPr>
        <p:spPr bwMode="auto">
          <a:xfrm>
            <a:off x="357352" y="235111"/>
            <a:ext cx="96979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3</a:t>
            </a:r>
            <a:endParaRPr lang="zh-CN" altLang="en-US" sz="3600" b="1" dirty="0">
              <a:solidFill>
                <a:schemeClr val="bg1"/>
              </a:solidFill>
            </a:endParaRPr>
          </a:p>
        </p:txBody>
      </p:sp>
      <p:grpSp>
        <p:nvGrpSpPr>
          <p:cNvPr id="11" name="组合 10"/>
          <p:cNvGrpSpPr/>
          <p:nvPr/>
        </p:nvGrpSpPr>
        <p:grpSpPr>
          <a:xfrm>
            <a:off x="640757" y="1197864"/>
            <a:ext cx="11118427" cy="4864608"/>
            <a:chOff x="678857" y="2188316"/>
            <a:chExt cx="2160001" cy="3917208"/>
          </a:xfrm>
        </p:grpSpPr>
        <p:sp>
          <p:nvSpPr>
            <p:cNvPr id="12" name="矩形 11"/>
            <p:cNvSpPr/>
            <p:nvPr/>
          </p:nvSpPr>
          <p:spPr>
            <a:xfrm>
              <a:off x="678857"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3" name="文本框 12"/>
            <p:cNvSpPr txBox="1"/>
            <p:nvPr/>
          </p:nvSpPr>
          <p:spPr>
            <a:xfrm>
              <a:off x="678857" y="2188316"/>
              <a:ext cx="640775" cy="371754"/>
            </a:xfrm>
            <a:prstGeom prst="rect">
              <a:avLst/>
            </a:prstGeom>
            <a:noFill/>
          </p:spPr>
          <p:txBody>
            <a:bodyPr wrap="none" lIns="0" rtlCol="0">
              <a:spAutoFit/>
            </a:bodyPr>
            <a:lstStyle/>
            <a:p>
              <a:r>
                <a:rPr lang="zh-CN" altLang="en-US" sz="2400" b="1" spc="100" dirty="0">
                  <a:solidFill>
                    <a:schemeClr val="accent1"/>
                  </a:solidFill>
                </a:rPr>
                <a:t>文件系统的设计和实现</a:t>
              </a:r>
            </a:p>
          </p:txBody>
        </p:sp>
        <p:sp>
          <p:nvSpPr>
            <p:cNvPr id="14" name="文本框 13"/>
            <p:cNvSpPr txBox="1"/>
            <p:nvPr/>
          </p:nvSpPr>
          <p:spPr>
            <a:xfrm>
              <a:off x="678858" y="3123177"/>
              <a:ext cx="2160000" cy="2982347"/>
            </a:xfrm>
            <a:prstGeom prst="rect">
              <a:avLst/>
            </a:prstGeom>
            <a:noFill/>
          </p:spPr>
          <p:txBody>
            <a:bodyPr wrap="square" lIns="0" rtlCol="0">
              <a:noAutofit/>
            </a:bodyPr>
            <a:lstStyle/>
            <a:p>
              <a:pPr marL="285750" indent="-285750" algn="just">
                <a:lnSpc>
                  <a:spcPct val="150000"/>
                </a:lnSpc>
                <a:buFont typeface="Arial" panose="020B0604020202020204" pitchFamily="34" charset="0"/>
                <a:buChar char="•"/>
              </a:pPr>
              <a:r>
                <a:rPr lang="zh-CN" altLang="en-US" spc="100" dirty="0"/>
                <a:t>文件信息的存储</a:t>
              </a:r>
              <a:endParaRPr lang="en-US" altLang="zh-CN" spc="100" dirty="0"/>
            </a:p>
            <a:p>
              <a:pPr marL="800100" lvl="1" indent="-342900" algn="just">
                <a:lnSpc>
                  <a:spcPct val="150000"/>
                </a:lnSpc>
                <a:buFont typeface="+mj-lt"/>
                <a:buAutoNum type="arabicPeriod"/>
              </a:pPr>
              <a:r>
                <a:rPr lang="en-US" altLang="zh-CN" spc="100" dirty="0"/>
                <a:t>key = “</a:t>
              </a:r>
              <a:r>
                <a:rPr lang="en-US" altLang="zh-CN" spc="100" dirty="0" err="1"/>
                <a:t>data”,value</a:t>
              </a:r>
              <a:r>
                <a:rPr lang="en-US" altLang="zh-CN" spc="100" dirty="0"/>
                <a:t> = “….”</a:t>
              </a:r>
            </a:p>
            <a:p>
              <a:pPr marL="1257300" lvl="2" indent="-342900" algn="just">
                <a:lnSpc>
                  <a:spcPct val="150000"/>
                </a:lnSpc>
                <a:buFont typeface="+mj-lt"/>
                <a:buAutoNum type="arabicPeriod"/>
              </a:pPr>
              <a:r>
                <a:rPr lang="zh-CN" altLang="en-US" spc="100" dirty="0"/>
                <a:t>所有的文件内容存在一个</a:t>
              </a:r>
              <a:r>
                <a:rPr lang="en-US" altLang="zh-CN" spc="100" dirty="0"/>
                <a:t>value</a:t>
              </a:r>
              <a:r>
                <a:rPr lang="zh-CN" altLang="en-US" spc="100" dirty="0"/>
                <a:t>里面</a:t>
              </a:r>
              <a:endParaRPr lang="en-US" altLang="zh-CN" spc="100" dirty="0"/>
            </a:p>
            <a:p>
              <a:pPr marL="1257300" lvl="2" indent="-342900" algn="just">
                <a:lnSpc>
                  <a:spcPct val="150000"/>
                </a:lnSpc>
                <a:buFont typeface="+mj-lt"/>
                <a:buAutoNum type="arabicPeriod"/>
              </a:pPr>
              <a:r>
                <a:rPr lang="zh-CN" altLang="en-US" spc="100" dirty="0"/>
                <a:t>读取速度快，修改</a:t>
              </a:r>
              <a:r>
                <a:rPr lang="en-US" altLang="zh-CN" spc="100" dirty="0"/>
                <a:t>/</a:t>
              </a:r>
              <a:r>
                <a:rPr lang="zh-CN" altLang="en-US" spc="100" dirty="0"/>
                <a:t>写入慢，相当于需要重写整个</a:t>
              </a:r>
              <a:r>
                <a:rPr lang="en-US" altLang="zh-CN" spc="100" dirty="0"/>
                <a:t>value</a:t>
              </a:r>
            </a:p>
            <a:p>
              <a:pPr marL="800100" lvl="1" indent="-342900" algn="just">
                <a:lnSpc>
                  <a:spcPct val="150000"/>
                </a:lnSpc>
                <a:buFont typeface="+mj-lt"/>
                <a:buAutoNum type="arabicPeriod"/>
              </a:pPr>
              <a:r>
                <a:rPr lang="en-US" altLang="zh-CN" spc="100" dirty="0"/>
                <a:t>key = “</a:t>
              </a:r>
              <a:r>
                <a:rPr lang="en-US" altLang="zh-CN" spc="100" dirty="0" err="1"/>
                <a:t>data”,bucket</a:t>
              </a:r>
              <a:endParaRPr lang="en-US" altLang="zh-CN" spc="100" dirty="0"/>
            </a:p>
            <a:p>
              <a:pPr marL="1257300" lvl="2" indent="-342900" algn="just">
                <a:lnSpc>
                  <a:spcPct val="150000"/>
                </a:lnSpc>
                <a:buFont typeface="+mj-lt"/>
                <a:buAutoNum type="arabicPeriod"/>
              </a:pPr>
              <a:r>
                <a:rPr lang="zh-CN" altLang="en-US" spc="100" dirty="0"/>
                <a:t>每一次修改作为一个</a:t>
              </a:r>
              <a:r>
                <a:rPr lang="en-US" altLang="zh-CN" spc="100" dirty="0"/>
                <a:t>key-value</a:t>
              </a:r>
              <a:r>
                <a:rPr lang="zh-CN" altLang="en-US" spc="100" dirty="0"/>
                <a:t>插入</a:t>
              </a:r>
              <a:endParaRPr lang="en-US" altLang="zh-CN" spc="100" dirty="0"/>
            </a:p>
            <a:p>
              <a:pPr marL="1257300" lvl="2" indent="-342900" algn="just">
                <a:lnSpc>
                  <a:spcPct val="150000"/>
                </a:lnSpc>
                <a:buFont typeface="+mj-lt"/>
                <a:buAutoNum type="arabicPeriod"/>
              </a:pPr>
              <a:r>
                <a:rPr lang="zh-CN" altLang="en-US" spc="100" dirty="0"/>
                <a:t>读取稍慢，修改</a:t>
              </a:r>
              <a:r>
                <a:rPr lang="en-US" altLang="zh-CN" spc="100" dirty="0"/>
                <a:t>/</a:t>
              </a:r>
              <a:r>
                <a:rPr lang="zh-CN" altLang="en-US" spc="100" dirty="0"/>
                <a:t>写入更快，可以只修改某一部分</a:t>
              </a:r>
              <a:endParaRPr lang="en-US" altLang="zh-CN" spc="100" dirty="0"/>
            </a:p>
            <a:p>
              <a:pPr marL="1257300" lvl="2" indent="-342900" algn="just">
                <a:lnSpc>
                  <a:spcPct val="150000"/>
                </a:lnSpc>
                <a:buFont typeface="+mj-lt"/>
                <a:buAutoNum type="arabicPeriod"/>
              </a:pPr>
              <a:endParaRPr lang="en-US" altLang="zh-CN" spc="100" dirty="0"/>
            </a:p>
          </p:txBody>
        </p:sp>
      </p:grpSp>
    </p:spTree>
    <p:extLst>
      <p:ext uri="{BB962C8B-B14F-4D97-AF65-F5344CB8AC3E}">
        <p14:creationId xmlns:p14="http://schemas.microsoft.com/office/powerpoint/2010/main" val="940122492"/>
      </p:ext>
    </p:extLst>
  </p:cSld>
  <p:clrMapOvr>
    <a:masterClrMapping/>
  </p:clrMapOvr>
  <p:transition spd="med">
    <p:pull/>
  </p:transition>
</p:sld>
</file>

<file path=ppt/tags/tag1.xml><?xml version="1.0" encoding="utf-8"?>
<p:tagLst xmlns:a="http://schemas.openxmlformats.org/drawingml/2006/main" xmlns:r="http://schemas.openxmlformats.org/officeDocument/2006/relationships" xmlns:p="http://schemas.openxmlformats.org/presentationml/2006/main">
  <p:tag name="PA" val="v5.1.2"/>
</p:tagLst>
</file>

<file path=ppt/tags/tag2.xml><?xml version="1.0" encoding="utf-8"?>
<p:tagLst xmlns:a="http://schemas.openxmlformats.org/drawingml/2006/main" xmlns:r="http://schemas.openxmlformats.org/officeDocument/2006/relationships" xmlns:p="http://schemas.openxmlformats.org/presentationml/2006/main">
  <p:tag name="PA" val="v5.1.2"/>
</p:tagLst>
</file>

<file path=ppt/tags/tag3.xml><?xml version="1.0" encoding="utf-8"?>
<p:tagLst xmlns:a="http://schemas.openxmlformats.org/drawingml/2006/main" xmlns:r="http://schemas.openxmlformats.org/officeDocument/2006/relationships" xmlns:p="http://schemas.openxmlformats.org/presentationml/2006/main">
  <p:tag name="PA" val="v5.1.2"/>
</p:tagLst>
</file>

<file path=ppt/tags/tag4.xml><?xml version="1.0" encoding="utf-8"?>
<p:tagLst xmlns:a="http://schemas.openxmlformats.org/drawingml/2006/main" xmlns:r="http://schemas.openxmlformats.org/officeDocument/2006/relationships" xmlns:p="http://schemas.openxmlformats.org/presentationml/2006/main">
  <p:tag name="PA" val="v5.1.2"/>
</p:tagLst>
</file>

<file path=ppt/tags/tag5.xml><?xml version="1.0" encoding="utf-8"?>
<p:tagLst xmlns:a="http://schemas.openxmlformats.org/drawingml/2006/main" xmlns:r="http://schemas.openxmlformats.org/officeDocument/2006/relationships" xmlns:p="http://schemas.openxmlformats.org/presentationml/2006/main">
  <p:tag name="PA" val="v5.1.2"/>
</p:tagLst>
</file>

<file path=ppt/tags/tag6.xml><?xml version="1.0" encoding="utf-8"?>
<p:tagLst xmlns:a="http://schemas.openxmlformats.org/drawingml/2006/main" xmlns:r="http://schemas.openxmlformats.org/officeDocument/2006/relationships" xmlns:p="http://schemas.openxmlformats.org/presentationml/2006/main">
  <p:tag name="PA" val="v5.1.2"/>
</p:tagLst>
</file>

<file path=ppt/tags/tag7.xml><?xml version="1.0" encoding="utf-8"?>
<p:tagLst xmlns:a="http://schemas.openxmlformats.org/drawingml/2006/main" xmlns:r="http://schemas.openxmlformats.org/officeDocument/2006/relationships" xmlns:p="http://schemas.openxmlformats.org/presentationml/2006/main">
  <p:tag name="PA" val="v5.1.2"/>
</p:tagLst>
</file>

<file path=ppt/theme/theme1.xml><?xml version="1.0" encoding="utf-8"?>
<a:theme xmlns:a="http://schemas.openxmlformats.org/drawingml/2006/main" name="封2​​">
  <a:themeElements>
    <a:clrScheme name="自定义 34">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TotalTime>
  <Words>1772</Words>
  <Application>Microsoft Office PowerPoint</Application>
  <PresentationFormat>宽屏</PresentationFormat>
  <Paragraphs>154</Paragraphs>
  <Slides>16</Slides>
  <Notes>16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微软雅黑</vt:lpstr>
      <vt:lpstr>微软雅黑 Light</vt:lpstr>
      <vt:lpstr>Arial</vt:lpstr>
      <vt:lpstr>Calibri</vt:lpstr>
      <vt:lpstr>Century Gothic</vt:lpstr>
      <vt:lpstr>封2​​</vt:lpstr>
      <vt:lpstr>基于数据库的文件系统设计与实现</vt:lpstr>
      <vt:lpstr>PowerPoint 演示文稿</vt:lpstr>
      <vt:lpstr>研究背景</vt:lpstr>
      <vt:lpstr>研究背景</vt:lpstr>
      <vt:lpstr>国内外研究情况</vt:lpstr>
      <vt:lpstr>国内外研究情况</vt:lpstr>
      <vt:lpstr>技术方案</vt:lpstr>
      <vt:lpstr>技术方案</vt:lpstr>
      <vt:lpstr>技术方案</vt:lpstr>
      <vt:lpstr>技术方案</vt:lpstr>
      <vt:lpstr>技术方案</vt:lpstr>
      <vt:lpstr>重点难点</vt:lpstr>
      <vt:lpstr>意义</vt:lpstr>
      <vt:lpstr>时间安排</vt:lpstr>
      <vt:lpstr>参考文献</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wan</dc:creator>
  <cp:lastModifiedBy>陈 林峰</cp:lastModifiedBy>
  <cp:revision>162</cp:revision>
  <dcterms:created xsi:type="dcterms:W3CDTF">2019-06-19T02:08:00Z</dcterms:created>
  <dcterms:modified xsi:type="dcterms:W3CDTF">2023-01-03T14:12:08Z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DA582315202048708D54D22309C1893A</vt:lpwstr>
  </property>
</Properties>
</file>