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9" r:id="rId3"/>
    <p:sldId id="260" r:id="rId4"/>
    <p:sldId id="270" r:id="rId5"/>
    <p:sldId id="261" r:id="rId6"/>
    <p:sldId id="262" r:id="rId7"/>
    <p:sldId id="276" r:id="rId8"/>
    <p:sldId id="265" r:id="rId9"/>
    <p:sldId id="271" r:id="rId10"/>
    <p:sldId id="272" r:id="rId11"/>
    <p:sldId id="273" r:id="rId12"/>
    <p:sldId id="274" r:id="rId13"/>
    <p:sldId id="269" r:id="rId14"/>
    <p:sldId id="275" r:id="rId15"/>
    <p:sldId id="266" r:id="rId16"/>
    <p:sldId id="277" r:id="rId17"/>
    <p:sldId id="267"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87940" autoAdjust="0"/>
  </p:normalViewPr>
  <p:slideViewPr>
    <p:cSldViewPr snapToGrid="0">
      <p:cViewPr varScale="1">
        <p:scale>
          <a:sx n="69" d="100"/>
          <a:sy n="69" d="100"/>
        </p:scale>
        <p:origin x="82" y="82"/>
      </p:cViewPr>
      <p:guideLst>
        <p:guide orient="horz" pos="2160"/>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10</a:t>
            </a:fld>
            <a:endParaRPr lang="zh-CN" altLang="en-US" dirty="0"/>
          </a:p>
        </p:txBody>
      </p:sp>
    </p:spTree>
    <p:extLst>
      <p:ext uri="{BB962C8B-B14F-4D97-AF65-F5344CB8AC3E}">
        <p14:creationId xmlns:p14="http://schemas.microsoft.com/office/powerpoint/2010/main" val="1135371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11</a:t>
            </a:fld>
            <a:endParaRPr lang="zh-CN" altLang="en-US" dirty="0"/>
          </a:p>
        </p:txBody>
      </p:sp>
    </p:spTree>
    <p:extLst>
      <p:ext uri="{BB962C8B-B14F-4D97-AF65-F5344CB8AC3E}">
        <p14:creationId xmlns:p14="http://schemas.microsoft.com/office/powerpoint/2010/main" val="135666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12</a:t>
            </a:fld>
            <a:endParaRPr lang="zh-CN" altLang="en-US" dirty="0"/>
          </a:p>
        </p:txBody>
      </p:sp>
    </p:spTree>
    <p:extLst>
      <p:ext uri="{BB962C8B-B14F-4D97-AF65-F5344CB8AC3E}">
        <p14:creationId xmlns:p14="http://schemas.microsoft.com/office/powerpoint/2010/main" val="143873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14</a:t>
            </a:fld>
            <a:endParaRPr lang="zh-CN" altLang="en-US" dirty="0"/>
          </a:p>
        </p:txBody>
      </p:sp>
    </p:spTree>
    <p:extLst>
      <p:ext uri="{BB962C8B-B14F-4D97-AF65-F5344CB8AC3E}">
        <p14:creationId xmlns:p14="http://schemas.microsoft.com/office/powerpoint/2010/main" val="219041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17</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18</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4</a:t>
            </a:fld>
            <a:endParaRPr lang="zh-CN" altLang="en-US" dirty="0"/>
          </a:p>
        </p:txBody>
      </p:sp>
    </p:spTree>
    <p:extLst>
      <p:ext uri="{BB962C8B-B14F-4D97-AF65-F5344CB8AC3E}">
        <p14:creationId xmlns:p14="http://schemas.microsoft.com/office/powerpoint/2010/main" val="352142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9</a:t>
            </a:fld>
            <a:endParaRPr lang="zh-CN" altLang="en-US" dirty="0"/>
          </a:p>
        </p:txBody>
      </p:sp>
    </p:spTree>
    <p:extLst>
      <p:ext uri="{BB962C8B-B14F-4D97-AF65-F5344CB8AC3E}">
        <p14:creationId xmlns:p14="http://schemas.microsoft.com/office/powerpoint/2010/main" val="3359997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PA-矩形 7"/>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任意多边形: 形状 39"/>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任意多边形: 形状 39"/>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任意多边形: 形状 39"/>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任意多边形: 形状 74"/>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2" name="标题 47"/>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charset="-122"/>
                <a:ea typeface="微软雅黑" panose="020B050302020402020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0" name="Freeform 6"/>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91" name="组合 90"/>
              <p:cNvGrpSpPr/>
              <p:nvPr/>
            </p:nvGrpSpPr>
            <p:grpSpPr>
              <a:xfrm>
                <a:off x="2373567" y="1096524"/>
                <a:ext cx="589817" cy="731714"/>
                <a:chOff x="5548313" y="2084388"/>
                <a:chExt cx="547688" cy="679451"/>
              </a:xfrm>
              <a:solidFill>
                <a:schemeClr val="accent3"/>
              </a:solidFill>
            </p:grpSpPr>
            <p:sp>
              <p:nvSpPr>
                <p:cNvPr id="9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92" name="组合 91"/>
              <p:cNvGrpSpPr/>
              <p:nvPr/>
            </p:nvGrpSpPr>
            <p:grpSpPr>
              <a:xfrm>
                <a:off x="3194779" y="1296598"/>
                <a:ext cx="356817" cy="382445"/>
                <a:chOff x="3792874" y="3156423"/>
                <a:chExt cx="331330" cy="355128"/>
              </a:xfrm>
              <a:solidFill>
                <a:schemeClr val="accent3"/>
              </a:solidFill>
            </p:grpSpPr>
            <p:sp>
              <p:nvSpPr>
                <p:cNvPr id="9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p:cNvGrpSpPr/>
              <p:nvPr/>
            </p:nvGrpSpPr>
            <p:grpSpPr>
              <a:xfrm>
                <a:off x="3804781" y="283376"/>
                <a:ext cx="521428" cy="548788"/>
                <a:chOff x="6113463" y="3541713"/>
                <a:chExt cx="484188" cy="509588"/>
              </a:xfrm>
              <a:solidFill>
                <a:schemeClr val="accent3"/>
              </a:solidFill>
            </p:grpSpPr>
            <p:sp>
              <p:nvSpPr>
                <p:cNvPr id="8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7" name="组合 76"/>
              <p:cNvGrpSpPr/>
              <p:nvPr/>
            </p:nvGrpSpPr>
            <p:grpSpPr>
              <a:xfrm>
                <a:off x="2372715" y="161759"/>
                <a:ext cx="591521" cy="747103"/>
                <a:chOff x="6108700" y="2066926"/>
                <a:chExt cx="549275" cy="693738"/>
              </a:xfrm>
              <a:solidFill>
                <a:schemeClr val="accent3"/>
              </a:solidFill>
            </p:grpSpPr>
            <p:sp>
              <p:nvSpPr>
                <p:cNvPr id="8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73775" y="375308"/>
                <a:ext cx="396626" cy="341923"/>
                <a:chOff x="6186488" y="2930526"/>
                <a:chExt cx="368300" cy="317500"/>
              </a:xfrm>
              <a:solidFill>
                <a:schemeClr val="accent3"/>
              </a:solidFill>
            </p:grpSpPr>
            <p:sp>
              <p:nvSpPr>
                <p:cNvPr id="8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3" name="PA-矩形 7"/>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stretch>
            <a:fillRect/>
          </a:stretch>
        </p:blipFill>
        <p:spPr>
          <a:xfrm>
            <a:off x="-2610651" y="161103"/>
            <a:ext cx="6791691" cy="6535792"/>
          </a:xfrm>
          <a:prstGeom prst="rect">
            <a:avLst/>
          </a:prstGeom>
        </p:spPr>
      </p:pic>
      <p:sp>
        <p:nvSpPr>
          <p:cNvPr id="3" name="矩形 2"/>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31" name="任意多边形: 形状 30"/>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48" name="标题 47"/>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stretch>
            <a:fillRect/>
          </a:stretch>
        </p:blipFill>
        <p:spPr>
          <a:xfrm>
            <a:off x="1111261" y="2359437"/>
            <a:ext cx="2855386" cy="2169616"/>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任意多边形: 形状 118"/>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6" name="任意多边形: 形状 105"/>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8" name="任意多边形: 形状 117"/>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任意多边形: 形状 83"/>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50" name="任意多边形: 形状 83"/>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02" name="任意多边形: 形状 101"/>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任意多边形: 形状 83"/>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48" name="标题 47"/>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1" name="Freeform 6"/>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2" name="组合 71"/>
              <p:cNvGrpSpPr/>
              <p:nvPr/>
            </p:nvGrpSpPr>
            <p:grpSpPr>
              <a:xfrm>
                <a:off x="2373567" y="1096524"/>
                <a:ext cx="589817" cy="731714"/>
                <a:chOff x="5548313" y="2084388"/>
                <a:chExt cx="547688" cy="679451"/>
              </a:xfrm>
              <a:solidFill>
                <a:schemeClr val="accent3"/>
              </a:solidFill>
            </p:grpSpPr>
            <p:sp>
              <p:nvSpPr>
                <p:cNvPr id="7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3" name="组合 72"/>
              <p:cNvGrpSpPr/>
              <p:nvPr/>
            </p:nvGrpSpPr>
            <p:grpSpPr>
              <a:xfrm>
                <a:off x="3194779" y="1296598"/>
                <a:ext cx="356817" cy="382445"/>
                <a:chOff x="3792874" y="3156423"/>
                <a:chExt cx="331330" cy="355128"/>
              </a:xfrm>
              <a:solidFill>
                <a:schemeClr val="accent3"/>
              </a:solidFill>
            </p:grpSpPr>
            <p:sp>
              <p:nvSpPr>
                <p:cNvPr id="7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p:cNvGrpSpPr/>
              <p:nvPr/>
            </p:nvGrpSpPr>
            <p:grpSpPr>
              <a:xfrm>
                <a:off x="3804781" y="283376"/>
                <a:ext cx="521428" cy="548788"/>
                <a:chOff x="6113463" y="3541713"/>
                <a:chExt cx="484188" cy="509588"/>
              </a:xfrm>
              <a:solidFill>
                <a:schemeClr val="accent3"/>
              </a:solidFill>
            </p:grpSpPr>
            <p:sp>
              <p:nvSpPr>
                <p:cNvPr id="6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3" name="组合 42"/>
              <p:cNvGrpSpPr/>
              <p:nvPr/>
            </p:nvGrpSpPr>
            <p:grpSpPr>
              <a:xfrm>
                <a:off x="2372715" y="161759"/>
                <a:ext cx="591521" cy="747103"/>
                <a:chOff x="6108700" y="2066926"/>
                <a:chExt cx="549275" cy="693738"/>
              </a:xfrm>
              <a:solidFill>
                <a:schemeClr val="accent3"/>
              </a:solidFill>
            </p:grpSpPr>
            <p:sp>
              <p:nvSpPr>
                <p:cNvPr id="6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4" name="组合 43"/>
              <p:cNvGrpSpPr/>
              <p:nvPr/>
            </p:nvGrpSpPr>
            <p:grpSpPr>
              <a:xfrm>
                <a:off x="3173775" y="375308"/>
                <a:ext cx="396626" cy="341923"/>
                <a:chOff x="6186488" y="2930526"/>
                <a:chExt cx="368300" cy="317500"/>
              </a:xfrm>
              <a:solidFill>
                <a:schemeClr val="accent3"/>
              </a:solidFill>
            </p:grpSpPr>
            <p:sp>
              <p:nvSpPr>
                <p:cNvPr id="6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7" name="Freeform 12"/>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1" fmla="*/ 0 w 3162300"/>
              <a:gd name="connsiteY0-2" fmla="*/ 2147409 h 2238849"/>
              <a:gd name="connsiteX1-3" fmla="*/ 0 w 3162300"/>
              <a:gd name="connsiteY1-4" fmla="*/ 1565265 h 2238849"/>
              <a:gd name="connsiteX2-5" fmla="*/ 0 w 3162300"/>
              <a:gd name="connsiteY2-6" fmla="*/ 1544697 h 2238849"/>
              <a:gd name="connsiteX3-7" fmla="*/ 0 w 3162300"/>
              <a:gd name="connsiteY3-8" fmla="*/ 0 h 2238849"/>
              <a:gd name="connsiteX4-9" fmla="*/ 1585774 w 3162300"/>
              <a:gd name="connsiteY4-10" fmla="*/ 1112898 h 2238849"/>
              <a:gd name="connsiteX5-11" fmla="*/ 3162300 w 3162300"/>
              <a:gd name="connsiteY5-12" fmla="*/ 0 h 2238849"/>
              <a:gd name="connsiteX6-13" fmla="*/ 3162300 w 3162300"/>
              <a:gd name="connsiteY6-14" fmla="*/ 1544697 h 2238849"/>
              <a:gd name="connsiteX7-15" fmla="*/ 3162300 w 3162300"/>
              <a:gd name="connsiteY7-16" fmla="*/ 1565265 h 2238849"/>
              <a:gd name="connsiteX8-17" fmla="*/ 3162300 w 3162300"/>
              <a:gd name="connsiteY8-18" fmla="*/ 2147409 h 2238849"/>
              <a:gd name="connsiteX9" fmla="*/ 91440 w 3162300"/>
              <a:gd name="connsiteY9" fmla="*/ 2238849 h 2238849"/>
              <a:gd name="connsiteX0-19" fmla="*/ 0 w 3162300"/>
              <a:gd name="connsiteY0-20" fmla="*/ 2147409 h 2147409"/>
              <a:gd name="connsiteX1-21" fmla="*/ 0 w 3162300"/>
              <a:gd name="connsiteY1-22" fmla="*/ 1565265 h 2147409"/>
              <a:gd name="connsiteX2-23" fmla="*/ 0 w 3162300"/>
              <a:gd name="connsiteY2-24" fmla="*/ 1544697 h 2147409"/>
              <a:gd name="connsiteX3-25" fmla="*/ 0 w 3162300"/>
              <a:gd name="connsiteY3-26" fmla="*/ 0 h 2147409"/>
              <a:gd name="connsiteX4-27" fmla="*/ 1585774 w 3162300"/>
              <a:gd name="connsiteY4-28" fmla="*/ 1112898 h 2147409"/>
              <a:gd name="connsiteX5-29" fmla="*/ 3162300 w 3162300"/>
              <a:gd name="connsiteY5-30" fmla="*/ 0 h 2147409"/>
              <a:gd name="connsiteX6-31" fmla="*/ 3162300 w 3162300"/>
              <a:gd name="connsiteY6-32" fmla="*/ 1544697 h 2147409"/>
              <a:gd name="connsiteX7-33" fmla="*/ 3162300 w 3162300"/>
              <a:gd name="connsiteY7-34" fmla="*/ 1565265 h 2147409"/>
              <a:gd name="connsiteX8-35" fmla="*/ 3162300 w 3162300"/>
              <a:gd name="connsiteY8-36" fmla="*/ 2147409 h 21474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1" fmla="*/ 0 w 3162300"/>
              <a:gd name="connsiteY0-2" fmla="*/ 1871961 h 1963401"/>
              <a:gd name="connsiteX1-3" fmla="*/ 0 w 3162300"/>
              <a:gd name="connsiteY1-4" fmla="*/ 0 h 1963401"/>
              <a:gd name="connsiteX2-5" fmla="*/ 3162300 w 3162300"/>
              <a:gd name="connsiteY2-6" fmla="*/ 0 h 1963401"/>
              <a:gd name="connsiteX3-7" fmla="*/ 3162300 w 3162300"/>
              <a:gd name="connsiteY3-8" fmla="*/ 1871961 h 1963401"/>
              <a:gd name="connsiteX4-9" fmla="*/ 91440 w 3162300"/>
              <a:gd name="connsiteY4-10" fmla="*/ 1963401 h 1963401"/>
              <a:gd name="connsiteX0-11" fmla="*/ 0 w 3162300"/>
              <a:gd name="connsiteY0-12" fmla="*/ 1871961 h 1871961"/>
              <a:gd name="connsiteX1-13" fmla="*/ 0 w 3162300"/>
              <a:gd name="connsiteY1-14" fmla="*/ 0 h 1871961"/>
              <a:gd name="connsiteX2-15" fmla="*/ 3162300 w 3162300"/>
              <a:gd name="connsiteY2-16" fmla="*/ 0 h 1871961"/>
              <a:gd name="connsiteX3-17" fmla="*/ 3162300 w 3162300"/>
              <a:gd name="connsiteY3-18" fmla="*/ 1871961 h 1871961"/>
            </a:gdLst>
            <a:ahLst/>
            <a:cxnLst>
              <a:cxn ang="0">
                <a:pos x="connsiteX0-1" y="connsiteY0-2"/>
              </a:cxn>
              <a:cxn ang="0">
                <a:pos x="connsiteX1-3" y="connsiteY1-4"/>
              </a:cxn>
              <a:cxn ang="0">
                <a:pos x="connsiteX2-5" y="connsiteY2-6"/>
              </a:cxn>
              <a:cxn ang="0">
                <a:pos x="connsiteX3-7" y="connsiteY3-8"/>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cs typeface="+mn-ea"/>
              <a:sym typeface="+mn-lt"/>
            </a:endParaRPr>
          </a:p>
        </p:txBody>
      </p:sp>
      <p:sp>
        <p:nvSpPr>
          <p:cNvPr id="12" name="等腰三角形 11"/>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stretch>
            <a:fillRect/>
          </a:stretch>
        </p:blipFill>
        <p:spPr>
          <a:xfrm>
            <a:off x="4974749" y="1401223"/>
            <a:ext cx="2256308" cy="631546"/>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3-1">
    <p:spTree>
      <p:nvGrpSpPr>
        <p:cNvPr id="1" name=""/>
        <p:cNvGrpSpPr/>
        <p:nvPr/>
      </p:nvGrpSpPr>
      <p:grpSpPr>
        <a:xfrm>
          <a:off x="0" y="0"/>
          <a:ext cx="0" cy="0"/>
          <a:chOff x="0" y="0"/>
          <a:chExt cx="0" cy="0"/>
        </a:xfrm>
      </p:grpSpPr>
      <p:sp>
        <p:nvSpPr>
          <p:cNvPr id="8" name="文本框 7"/>
          <p:cNvSpPr txBox="1"/>
          <p:nvPr userDrawn="1"/>
        </p:nvSpPr>
        <p:spPr>
          <a:xfrm rot="16200000">
            <a:off x="-1538864" y="2653429"/>
            <a:ext cx="5229637" cy="132343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0" b="1" i="0" u="none" strike="noStrike" kern="1200" cap="none" spc="50" normalizeH="0" baseline="0" noProof="0" dirty="0">
                <a:ln>
                  <a:noFill/>
                </a:ln>
                <a:solidFill>
                  <a:prstClr val="white">
                    <a:lumMod val="85000"/>
                  </a:prstClr>
                </a:solidFill>
                <a:effectLst/>
                <a:uLnTx/>
                <a:uFillTx/>
                <a:latin typeface="微软雅黑" panose="020B0503020204020204" charset="-122"/>
                <a:ea typeface="微软雅黑" panose="020B0503020204020204" charset="-122"/>
                <a:cs typeface="+mn-cs"/>
              </a:rPr>
              <a:t>Contents</a:t>
            </a:r>
            <a:r>
              <a:rPr kumimoji="0" lang="en-US" altLang="zh-CN"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rPr>
              <a:t>■</a:t>
            </a:r>
            <a:endParaRPr kumimoji="0" lang="zh-CN" altLang="en-US"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endParaRPr>
          </a:p>
        </p:txBody>
      </p:sp>
      <p:sp>
        <p:nvSpPr>
          <p:cNvPr id="9" name="文本框 8"/>
          <p:cNvSpPr txBox="1"/>
          <p:nvPr userDrawn="1"/>
        </p:nvSpPr>
        <p:spPr>
          <a:xfrm>
            <a:off x="1116549" y="3752395"/>
            <a:ext cx="738664" cy="2246769"/>
          </a:xfrm>
          <a:prstGeom prst="rect">
            <a:avLst/>
          </a:prstGeom>
          <a:noFill/>
        </p:spPr>
        <p:txBody>
          <a:bodyPr vert="eaVert"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600" normalizeH="0" baseline="0" noProof="0" dirty="0">
                <a:ln>
                  <a:noFill/>
                </a:ln>
                <a:solidFill>
                  <a:srgbClr val="006C39"/>
                </a:solidFill>
                <a:effectLst/>
                <a:uLnTx/>
                <a:uFillTx/>
                <a:latin typeface="Century Gothic" panose="020B0502020202020204" pitchFamily="34" charset="0"/>
                <a:ea typeface="微软雅黑" panose="020B0503020204020204" charset="-122"/>
                <a:cs typeface="+mn-cs"/>
              </a:rPr>
              <a:t>结构大纲</a:t>
            </a:r>
          </a:p>
        </p:txBody>
      </p:sp>
      <p:sp>
        <p:nvSpPr>
          <p:cNvPr id="12" name="文本框 11"/>
          <p:cNvSpPr txBox="1"/>
          <p:nvPr userDrawn="1"/>
        </p:nvSpPr>
        <p:spPr>
          <a:xfrm>
            <a:off x="9519824" y="6600901"/>
            <a:ext cx="2523448" cy="246221"/>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57" name="图片 56"/>
          <p:cNvPicPr>
            <a:picLocks noChangeAspect="1"/>
          </p:cNvPicPr>
          <p:nvPr userDrawn="1"/>
        </p:nvPicPr>
        <p:blipFill>
          <a:blip r:embed="rId2" cstate="print"/>
          <a:stretch>
            <a:fillRect/>
          </a:stretch>
        </p:blipFill>
        <p:spPr>
          <a:xfrm>
            <a:off x="10041148" y="78493"/>
            <a:ext cx="2025400" cy="566914"/>
          </a:xfrm>
          <a:prstGeom prst="rect">
            <a:avLst/>
          </a:prstGeom>
        </p:spPr>
      </p:pic>
      <p:sp>
        <p:nvSpPr>
          <p:cNvPr id="82" name="任意多边形: 形状 59"/>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3" name="图片 82"/>
          <p:cNvPicPr>
            <a:picLocks noChangeAspect="1"/>
          </p:cNvPicPr>
          <p:nvPr userDrawn="1"/>
        </p:nvPicPr>
        <p:blipFill>
          <a:blip r:embed="rId2" cstate="print"/>
          <a:stretch>
            <a:fillRect/>
          </a:stretch>
        </p:blipFill>
        <p:spPr>
          <a:xfrm>
            <a:off x="9793498" y="249943"/>
            <a:ext cx="2025400" cy="566914"/>
          </a:xfrm>
          <a:prstGeom prst="rect">
            <a:avLst/>
          </a:prstGeom>
        </p:spPr>
      </p:pic>
      <p:sp>
        <p:nvSpPr>
          <p:cNvPr id="84" name="矩形 83"/>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3" name="组合 32"/>
          <p:cNvGrpSpPr/>
          <p:nvPr userDrawn="1"/>
        </p:nvGrpSpPr>
        <p:grpSpPr>
          <a:xfrm>
            <a:off x="587288" y="6381747"/>
            <a:ext cx="2479573" cy="304965"/>
            <a:chOff x="671368" y="6061309"/>
            <a:chExt cx="2479573" cy="304965"/>
          </a:xfrm>
          <a:solidFill>
            <a:schemeClr val="bg1"/>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2023/1/3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760" y="2560321"/>
            <a:ext cx="7320616" cy="1256702"/>
          </a:xfrm>
        </p:spPr>
        <p:txBody>
          <a:bodyPr/>
          <a:lstStyle/>
          <a:p>
            <a:pPr>
              <a:lnSpc>
                <a:spcPct val="100000"/>
              </a:lnSpc>
            </a:pPr>
            <a:r>
              <a:rPr lang="zh-CN" altLang="en-US" dirty="0"/>
              <a:t>基于数据库的文件系统设计与实现</a:t>
            </a:r>
          </a:p>
        </p:txBody>
      </p:sp>
      <p:sp>
        <p:nvSpPr>
          <p:cNvPr id="4" name="文本占位符 3"/>
          <p:cNvSpPr>
            <a:spLocks noGrp="1"/>
          </p:cNvSpPr>
          <p:nvPr>
            <p:ph type="body" sz="quarter" idx="16"/>
          </p:nvPr>
        </p:nvSpPr>
        <p:spPr>
          <a:xfrm>
            <a:off x="671366" y="4108052"/>
            <a:ext cx="6221139" cy="345094"/>
          </a:xfrm>
        </p:spPr>
        <p:txBody>
          <a:bodyPr/>
          <a:lstStyle/>
          <a:p>
            <a:r>
              <a:rPr lang="zh-CN" altLang="en-US" dirty="0"/>
              <a:t>答辩人：陈林峰　　　导　师：陆慧梅　　　时间：</a:t>
            </a:r>
            <a:fld id="{D59A35C6-7D58-4C95-A60A-B688BEF8C3D6}" type="datetime1">
              <a:rPr lang="zh-CN" altLang="en-US" smtClean="0"/>
              <a:t>2023/1/3</a:t>
            </a:fld>
            <a:endParaRPr lang="zh-CN" alt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640775" cy="371754"/>
            </a:xfrm>
            <a:prstGeom prst="rect">
              <a:avLst/>
            </a:prstGeom>
            <a:noFill/>
          </p:spPr>
          <p:txBody>
            <a:bodyPr wrap="none" lIns="0" rtlCol="0">
              <a:spAutoFit/>
            </a:bodyPr>
            <a:lstStyle/>
            <a:p>
              <a:r>
                <a:rPr lang="zh-CN" altLang="en-US" sz="2400" b="1" spc="100" dirty="0">
                  <a:solidFill>
                    <a:schemeClr val="accent1"/>
                  </a:solidFill>
                </a:rPr>
                <a:t>文件系统的设计和实现</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marL="285750" indent="-285750" algn="just">
                <a:lnSpc>
                  <a:spcPct val="150000"/>
                </a:lnSpc>
                <a:buFont typeface="Arial" panose="020B0604020202020204" pitchFamily="34" charset="0"/>
                <a:buChar char="•"/>
              </a:pPr>
              <a:r>
                <a:rPr lang="zh-CN" altLang="en-US" spc="100" dirty="0"/>
                <a:t>文件信息的存储</a:t>
              </a:r>
              <a:endParaRPr lang="en-US" altLang="zh-CN" spc="100" dirty="0"/>
            </a:p>
            <a:p>
              <a:pPr marL="800100" lvl="1" indent="-342900" algn="just">
                <a:lnSpc>
                  <a:spcPct val="150000"/>
                </a:lnSpc>
                <a:buFont typeface="+mj-lt"/>
                <a:buAutoNum type="arabicPeriod"/>
              </a:pPr>
              <a:r>
                <a:rPr lang="en-US" altLang="zh-CN" spc="100" dirty="0"/>
                <a:t>key = “</a:t>
              </a:r>
              <a:r>
                <a:rPr lang="en-US" altLang="zh-CN" spc="100" dirty="0" err="1"/>
                <a:t>data”,value</a:t>
              </a:r>
              <a:r>
                <a:rPr lang="en-US" altLang="zh-CN" spc="100" dirty="0"/>
                <a:t> = “….”</a:t>
              </a:r>
            </a:p>
            <a:p>
              <a:pPr marL="1257300" lvl="2" indent="-342900" algn="just">
                <a:lnSpc>
                  <a:spcPct val="150000"/>
                </a:lnSpc>
                <a:buFont typeface="+mj-lt"/>
                <a:buAutoNum type="arabicPeriod"/>
              </a:pPr>
              <a:r>
                <a:rPr lang="zh-CN" altLang="en-US" spc="100" dirty="0"/>
                <a:t>所有的文件内容存在一个</a:t>
              </a:r>
              <a:r>
                <a:rPr lang="en-US" altLang="zh-CN" spc="100" dirty="0"/>
                <a:t>value</a:t>
              </a:r>
              <a:r>
                <a:rPr lang="zh-CN" altLang="en-US" spc="100" dirty="0"/>
                <a:t>里面</a:t>
              </a:r>
              <a:endParaRPr lang="en-US" altLang="zh-CN" spc="100" dirty="0"/>
            </a:p>
            <a:p>
              <a:pPr marL="1257300" lvl="2" indent="-342900" algn="just">
                <a:lnSpc>
                  <a:spcPct val="150000"/>
                </a:lnSpc>
                <a:buFont typeface="+mj-lt"/>
                <a:buAutoNum type="arabicPeriod"/>
              </a:pPr>
              <a:r>
                <a:rPr lang="zh-CN" altLang="en-US" spc="100" dirty="0"/>
                <a:t>读取速度快，修改</a:t>
              </a:r>
              <a:r>
                <a:rPr lang="en-US" altLang="zh-CN" spc="100" dirty="0"/>
                <a:t>/</a:t>
              </a:r>
              <a:r>
                <a:rPr lang="zh-CN" altLang="en-US" spc="100" dirty="0"/>
                <a:t>写入慢，相当于需要重写整个</a:t>
              </a:r>
              <a:r>
                <a:rPr lang="en-US" altLang="zh-CN" spc="100" dirty="0"/>
                <a:t>value</a:t>
              </a:r>
            </a:p>
            <a:p>
              <a:pPr marL="800100" lvl="1" indent="-342900" algn="just">
                <a:lnSpc>
                  <a:spcPct val="150000"/>
                </a:lnSpc>
                <a:buFont typeface="+mj-lt"/>
                <a:buAutoNum type="arabicPeriod"/>
              </a:pPr>
              <a:r>
                <a:rPr lang="en-US" altLang="zh-CN" spc="100" dirty="0"/>
                <a:t>key = “</a:t>
              </a:r>
              <a:r>
                <a:rPr lang="en-US" altLang="zh-CN" spc="100" dirty="0" err="1"/>
                <a:t>data”,bucket</a:t>
              </a:r>
              <a:endParaRPr lang="en-US" altLang="zh-CN" spc="100" dirty="0"/>
            </a:p>
            <a:p>
              <a:pPr marL="1257300" lvl="2" indent="-342900" algn="just">
                <a:lnSpc>
                  <a:spcPct val="150000"/>
                </a:lnSpc>
                <a:buFont typeface="+mj-lt"/>
                <a:buAutoNum type="arabicPeriod"/>
              </a:pPr>
              <a:r>
                <a:rPr lang="zh-CN" altLang="en-US" spc="100" dirty="0"/>
                <a:t>每一次修改作为一个</a:t>
              </a:r>
              <a:r>
                <a:rPr lang="en-US" altLang="zh-CN" spc="100" dirty="0"/>
                <a:t>key-value</a:t>
              </a:r>
              <a:r>
                <a:rPr lang="zh-CN" altLang="en-US" spc="100" dirty="0"/>
                <a:t>插入</a:t>
              </a:r>
              <a:endParaRPr lang="en-US" altLang="zh-CN" spc="100" dirty="0"/>
            </a:p>
            <a:p>
              <a:pPr marL="1257300" lvl="2" indent="-342900" algn="just">
                <a:lnSpc>
                  <a:spcPct val="150000"/>
                </a:lnSpc>
                <a:buFont typeface="+mj-lt"/>
                <a:buAutoNum type="arabicPeriod"/>
              </a:pPr>
              <a:r>
                <a:rPr lang="zh-CN" altLang="en-US" spc="100" dirty="0"/>
                <a:t>读取稍慢，修改</a:t>
              </a:r>
              <a:r>
                <a:rPr lang="en-US" altLang="zh-CN" spc="100" dirty="0"/>
                <a:t>/</a:t>
              </a:r>
              <a:r>
                <a:rPr lang="zh-CN" altLang="en-US" spc="100" dirty="0"/>
                <a:t>写入更快，可以只修改某一部分</a:t>
              </a:r>
              <a:endParaRPr lang="en-US" altLang="zh-CN" spc="100" dirty="0"/>
            </a:p>
            <a:p>
              <a:pPr marL="1257300" lvl="2" indent="-342900" algn="just">
                <a:lnSpc>
                  <a:spcPct val="150000"/>
                </a:lnSpc>
                <a:buFont typeface="+mj-lt"/>
                <a:buAutoNum type="arabicPeriod"/>
              </a:pPr>
              <a:endParaRPr lang="en-US" altLang="zh-CN" spc="100" dirty="0"/>
            </a:p>
          </p:txBody>
        </p:sp>
      </p:grpSp>
    </p:spTree>
    <p:extLst>
      <p:ext uri="{BB962C8B-B14F-4D97-AF65-F5344CB8AC3E}">
        <p14:creationId xmlns:p14="http://schemas.microsoft.com/office/powerpoint/2010/main" val="94012249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536790" y="1197864"/>
            <a:ext cx="11118422" cy="4764024"/>
            <a:chOff x="658659" y="2188316"/>
            <a:chExt cx="2160000" cy="3836213"/>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765343" cy="371754"/>
            </a:xfrm>
            <a:prstGeom prst="rect">
              <a:avLst/>
            </a:prstGeom>
            <a:noFill/>
          </p:spPr>
          <p:txBody>
            <a:bodyPr wrap="none" lIns="0" rtlCol="0">
              <a:spAutoFit/>
            </a:bodyPr>
            <a:lstStyle/>
            <a:p>
              <a:r>
                <a:rPr lang="zh-CN" altLang="en-US" sz="2400" b="1" spc="100" dirty="0">
                  <a:solidFill>
                    <a:schemeClr val="accent1"/>
                  </a:solidFill>
                </a:rPr>
                <a:t>文件系统实现的优化和扩展</a:t>
              </a:r>
            </a:p>
          </p:txBody>
        </p:sp>
        <p:sp>
          <p:nvSpPr>
            <p:cNvPr id="14" name="文本框 13"/>
            <p:cNvSpPr txBox="1"/>
            <p:nvPr/>
          </p:nvSpPr>
          <p:spPr>
            <a:xfrm>
              <a:off x="658659" y="3042182"/>
              <a:ext cx="2160000" cy="2982347"/>
            </a:xfrm>
            <a:prstGeom prst="rect">
              <a:avLst/>
            </a:prstGeom>
            <a:noFill/>
          </p:spPr>
          <p:txBody>
            <a:bodyPr wrap="square" lIns="0" rtlCol="0">
              <a:noAutofit/>
            </a:bodyPr>
            <a:lstStyle/>
            <a:p>
              <a:pPr algn="just">
                <a:lnSpc>
                  <a:spcPct val="150000"/>
                </a:lnSpc>
              </a:pPr>
              <a:r>
                <a:rPr lang="zh-CN" altLang="en-US" spc="100" dirty="0"/>
                <a:t>基于数据库的文件系统的优势</a:t>
              </a:r>
              <a:endParaRPr lang="en-US" altLang="zh-CN" spc="100" dirty="0"/>
            </a:p>
            <a:p>
              <a:pPr marL="285750" indent="-285750" algn="just">
                <a:lnSpc>
                  <a:spcPct val="150000"/>
                </a:lnSpc>
                <a:buFont typeface="Arial" panose="020B0604020202020204" pitchFamily="34" charset="0"/>
                <a:buChar char="•"/>
              </a:pPr>
              <a:r>
                <a:rPr lang="zh-CN" altLang="en-US" spc="100" dirty="0"/>
                <a:t>存储小文件</a:t>
              </a:r>
              <a:r>
                <a:rPr lang="en-US" altLang="zh-CN" spc="100" dirty="0"/>
                <a:t>|</a:t>
              </a:r>
              <a:r>
                <a:rPr lang="zh-CN" altLang="en-US" spc="100" dirty="0"/>
                <a:t>存储不经常发生修改的文件</a:t>
              </a:r>
              <a:r>
                <a:rPr lang="en-US" altLang="zh-CN" spc="100" dirty="0"/>
                <a:t>(</a:t>
              </a:r>
              <a:r>
                <a:rPr lang="zh-CN" altLang="en-US" spc="100" dirty="0"/>
                <a:t>音乐</a:t>
              </a:r>
              <a:r>
                <a:rPr lang="en-US" altLang="zh-CN" spc="100" dirty="0"/>
                <a:t>/</a:t>
              </a:r>
              <a:r>
                <a:rPr lang="zh-CN" altLang="en-US" spc="100" dirty="0"/>
                <a:t>图片</a:t>
              </a:r>
              <a:r>
                <a:rPr lang="en-US" altLang="zh-CN" spc="100" dirty="0"/>
                <a:t>/</a:t>
              </a:r>
              <a:r>
                <a:rPr lang="zh-CN" altLang="en-US" spc="100" dirty="0"/>
                <a:t>已存档文档</a:t>
              </a:r>
              <a:r>
                <a:rPr lang="en-US" altLang="zh-CN" spc="100" dirty="0"/>
                <a:t>)</a:t>
              </a:r>
            </a:p>
            <a:p>
              <a:pPr marL="285750" indent="-285750" algn="just">
                <a:lnSpc>
                  <a:spcPct val="150000"/>
                </a:lnSpc>
                <a:buFont typeface="Arial" panose="020B0604020202020204" pitchFamily="34" charset="0"/>
                <a:buChar char="•"/>
              </a:pPr>
              <a:r>
                <a:rPr lang="zh-CN" altLang="en-US" spc="100" dirty="0"/>
                <a:t>元数据扩展</a:t>
              </a:r>
              <a:endParaRPr lang="en-US" altLang="zh-CN" spc="100" dirty="0"/>
            </a:p>
            <a:p>
              <a:pPr marL="285750" indent="-285750" algn="just">
                <a:lnSpc>
                  <a:spcPct val="150000"/>
                </a:lnSpc>
                <a:buFont typeface="Arial" panose="020B0604020202020204" pitchFamily="34" charset="0"/>
                <a:buChar char="•"/>
              </a:pPr>
              <a:r>
                <a:rPr lang="zh-CN" altLang="en-US" spc="100" dirty="0"/>
                <a:t>事务支持</a:t>
              </a:r>
              <a:endParaRPr lang="en-US" altLang="zh-CN" spc="100" dirty="0"/>
            </a:p>
            <a:p>
              <a:pPr algn="just">
                <a:lnSpc>
                  <a:spcPct val="150000"/>
                </a:lnSpc>
              </a:pPr>
              <a:r>
                <a:rPr lang="zh-CN" altLang="en-US" spc="100" dirty="0"/>
                <a:t>对 </a:t>
              </a:r>
              <a:r>
                <a:rPr lang="en-US" altLang="zh-CN" spc="100" dirty="0"/>
                <a:t>DBFS </a:t>
              </a:r>
              <a:r>
                <a:rPr lang="zh-CN" altLang="en-US" spc="100" dirty="0"/>
                <a:t>的优化集中于设计文件数据在数据库中的存储方式，以及扩展文件系统接口，使得用户可以对存储的文件进行元数据扩展，并且可以根据自定义的元信息进行文件的检索。</a:t>
              </a:r>
              <a:endParaRPr lang="en-US" altLang="zh-CN" spc="100" dirty="0"/>
            </a:p>
            <a:p>
              <a:pPr marL="342900" indent="-342900" algn="just">
                <a:lnSpc>
                  <a:spcPct val="150000"/>
                </a:lnSpc>
                <a:buFont typeface="+mj-lt"/>
                <a:buAutoNum type="arabicPeriod"/>
              </a:pPr>
              <a:r>
                <a:rPr lang="zh-CN" altLang="en-US" spc="100" dirty="0"/>
                <a:t>提供用户接口使得用户可以增删改查文件元数据</a:t>
              </a:r>
              <a:endParaRPr lang="en-US" altLang="zh-CN" spc="100" dirty="0"/>
            </a:p>
            <a:p>
              <a:pPr marL="342900" indent="-342900" algn="just">
                <a:lnSpc>
                  <a:spcPct val="150000"/>
                </a:lnSpc>
                <a:buFont typeface="+mj-lt"/>
                <a:buAutoNum type="arabicPeriod"/>
              </a:pPr>
              <a:r>
                <a:rPr lang="zh-CN" altLang="en-US" spc="100" dirty="0"/>
                <a:t>直接导出数据库接口，使得用户既可以正常使用文件系统，也可以使用数据库</a:t>
              </a:r>
              <a:endParaRPr lang="en-US" altLang="zh-CN" spc="100" dirty="0"/>
            </a:p>
            <a:p>
              <a:pPr marL="342900" indent="-342900" algn="just">
                <a:lnSpc>
                  <a:spcPct val="150000"/>
                </a:lnSpc>
                <a:buFont typeface="+mj-lt"/>
                <a:buAutoNum type="arabicPeriod"/>
              </a:pPr>
              <a:r>
                <a:rPr lang="zh-CN" altLang="en-US" spc="100" dirty="0"/>
                <a:t>添加文件时通过参数控制文件存储方式</a:t>
              </a:r>
              <a:endParaRPr lang="en-US" altLang="zh-CN" spc="100" dirty="0"/>
            </a:p>
          </p:txBody>
        </p:sp>
      </p:grpSp>
    </p:spTree>
    <p:extLst>
      <p:ext uri="{BB962C8B-B14F-4D97-AF65-F5344CB8AC3E}">
        <p14:creationId xmlns:p14="http://schemas.microsoft.com/office/powerpoint/2010/main" val="294668798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972673" cy="371754"/>
            </a:xfrm>
            <a:prstGeom prst="rect">
              <a:avLst/>
            </a:prstGeom>
            <a:noFill/>
          </p:spPr>
          <p:txBody>
            <a:bodyPr wrap="none" lIns="0" rtlCol="0">
              <a:spAutoFit/>
            </a:bodyPr>
            <a:lstStyle/>
            <a:p>
              <a:r>
                <a:rPr lang="zh-CN" altLang="en-US" sz="2400" b="1" spc="100" dirty="0">
                  <a:solidFill>
                    <a:schemeClr val="accent1"/>
                  </a:solidFill>
                </a:rPr>
                <a:t> </a:t>
              </a:r>
              <a:r>
                <a:rPr lang="en-US" altLang="zh-CN" sz="2400" b="1" spc="100" dirty="0">
                  <a:solidFill>
                    <a:schemeClr val="accent1"/>
                  </a:solidFill>
                </a:rPr>
                <a:t>DBFS </a:t>
              </a:r>
              <a:r>
                <a:rPr lang="zh-CN" altLang="en-US" sz="2400" b="1" spc="100" dirty="0">
                  <a:solidFill>
                    <a:schemeClr val="accent1"/>
                  </a:solidFill>
                </a:rPr>
                <a:t>与传统文件系统的对比分析</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en-US" altLang="zh-CN" spc="100" dirty="0"/>
                <a:t>DBFS</a:t>
              </a:r>
              <a:r>
                <a:rPr lang="zh-CN" altLang="en-US" spc="100" dirty="0"/>
                <a:t>需要与传统的文件系统实现进行对比分析，以得到其性能数据和其它参考数据。</a:t>
              </a:r>
              <a:endParaRPr lang="en-US" altLang="zh-CN" spc="100" dirty="0"/>
            </a:p>
            <a:p>
              <a:pPr marL="285750" indent="-285750" algn="just">
                <a:lnSpc>
                  <a:spcPct val="150000"/>
                </a:lnSpc>
                <a:buFont typeface="Arial" panose="020B0604020202020204" pitchFamily="34" charset="0"/>
                <a:buChar char="•"/>
              </a:pPr>
              <a:r>
                <a:rPr lang="zh-CN" altLang="en-US" spc="100" dirty="0"/>
                <a:t>编写读写测试程序对不同的</a:t>
              </a:r>
              <a:r>
                <a:rPr lang="en-US" altLang="zh-CN" spc="100" dirty="0"/>
                <a:t>fs</a:t>
              </a:r>
              <a:r>
                <a:rPr lang="zh-CN" altLang="en-US" spc="100" dirty="0"/>
                <a:t>进行测试，分析其读写性能数据</a:t>
              </a:r>
              <a:endParaRPr lang="en-US" altLang="zh-CN" spc="100" dirty="0"/>
            </a:p>
            <a:p>
              <a:pPr marL="742950" lvl="1" indent="-285750" algn="just">
                <a:lnSpc>
                  <a:spcPct val="150000"/>
                </a:lnSpc>
                <a:buFont typeface="Arial" panose="020B0604020202020204" pitchFamily="34" charset="0"/>
                <a:buChar char="•"/>
              </a:pPr>
              <a:r>
                <a:rPr lang="zh-CN" altLang="en-US" spc="100" dirty="0"/>
                <a:t>读写程序需要考虑大文件类型和小文件类型</a:t>
              </a:r>
              <a:endParaRPr lang="en-US" altLang="zh-CN" spc="100" dirty="0"/>
            </a:p>
            <a:p>
              <a:pPr marL="285750" indent="-285750" algn="just">
                <a:lnSpc>
                  <a:spcPct val="150000"/>
                </a:lnSpc>
                <a:buFont typeface="Arial" panose="020B0604020202020204" pitchFamily="34" charset="0"/>
                <a:buChar char="•"/>
              </a:pPr>
              <a:r>
                <a:rPr lang="zh-CN" altLang="en-US" spc="100" dirty="0"/>
                <a:t>编写文件系统测试程序检查实现正确性</a:t>
              </a:r>
              <a:endParaRPr lang="en-US" altLang="zh-CN" spc="100" dirty="0"/>
            </a:p>
            <a:p>
              <a:pPr marL="285750" indent="-285750" algn="just">
                <a:lnSpc>
                  <a:spcPct val="150000"/>
                </a:lnSpc>
                <a:buFont typeface="Arial" panose="020B0604020202020204" pitchFamily="34" charset="0"/>
                <a:buChar char="•"/>
              </a:pPr>
              <a:r>
                <a:rPr lang="zh-CN" altLang="en-US" spc="100" dirty="0"/>
                <a:t>完成数据库移植的正确性检查</a:t>
              </a:r>
              <a:endParaRPr lang="en-US" altLang="zh-CN" spc="100" dirty="0"/>
            </a:p>
            <a:p>
              <a:pPr marL="285750" indent="-285750" algn="just">
                <a:lnSpc>
                  <a:spcPct val="150000"/>
                </a:lnSpc>
                <a:buFont typeface="Arial" panose="020B0604020202020204" pitchFamily="34" charset="0"/>
                <a:buChar char="•"/>
              </a:pPr>
              <a:r>
                <a:rPr lang="zh-CN" altLang="en-US" spc="100" dirty="0"/>
                <a:t>利用数据库扩展实现文件元数据的增删改查，对比传统文件系统实现此功能带来的开销</a:t>
              </a:r>
              <a:endParaRPr lang="en-US" altLang="zh-CN" spc="100" dirty="0"/>
            </a:p>
          </p:txBody>
        </p:sp>
      </p:grpSp>
    </p:spTree>
    <p:extLst>
      <p:ext uri="{BB962C8B-B14F-4D97-AF65-F5344CB8AC3E}">
        <p14:creationId xmlns:p14="http://schemas.microsoft.com/office/powerpoint/2010/main" val="292222904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重点难点</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9" name="组合 18"/>
          <p:cNvGrpSpPr/>
          <p:nvPr/>
        </p:nvGrpSpPr>
        <p:grpSpPr>
          <a:xfrm>
            <a:off x="473710" y="1200785"/>
            <a:ext cx="4083050" cy="1716405"/>
            <a:chOff x="9448380" y="2188316"/>
            <a:chExt cx="2160001" cy="2462375"/>
          </a:xfrm>
        </p:grpSpPr>
        <p:sp>
          <p:nvSpPr>
            <p:cNvPr id="20" name="矩形 19"/>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9448380" y="2188316"/>
              <a:ext cx="1268320" cy="662310"/>
            </a:xfrm>
            <a:prstGeom prst="rect">
              <a:avLst/>
            </a:prstGeom>
            <a:noFill/>
          </p:spPr>
          <p:txBody>
            <a:bodyPr wrap="square" lIns="0" rtlCol="0">
              <a:spAutoFit/>
            </a:bodyPr>
            <a:lstStyle/>
            <a:p>
              <a:r>
                <a:rPr lang="zh-CN" altLang="en-US" sz="2400" b="1" spc="100" dirty="0">
                  <a:solidFill>
                    <a:schemeClr val="accent1"/>
                  </a:solidFill>
                </a:rPr>
                <a:t>数据库裸机移植</a:t>
              </a:r>
            </a:p>
          </p:txBody>
        </p:sp>
        <p:sp>
          <p:nvSpPr>
            <p:cNvPr id="22" name="文本框 21"/>
            <p:cNvSpPr txBox="1"/>
            <p:nvPr/>
          </p:nvSpPr>
          <p:spPr>
            <a:xfrm>
              <a:off x="9448380" y="3122980"/>
              <a:ext cx="2160001" cy="1527711"/>
            </a:xfrm>
            <a:prstGeom prst="rect">
              <a:avLst/>
            </a:prstGeom>
            <a:noFill/>
          </p:spPr>
          <p:txBody>
            <a:bodyPr wrap="square" lIns="0" rtlCol="0">
              <a:noAutofit/>
            </a:bodyPr>
            <a:lstStyle/>
            <a:p>
              <a:pPr algn="just">
                <a:lnSpc>
                  <a:spcPct val="150000"/>
                </a:lnSpc>
              </a:pPr>
              <a:r>
                <a:rPr lang="zh-CN" altLang="en-US" spc="100" dirty="0"/>
                <a:t>需要良好的接口，使得即不破坏数据库原有的运行环境也可以移植到不同平台</a:t>
              </a:r>
            </a:p>
          </p:txBody>
        </p:sp>
      </p:grpSp>
      <p:grpSp>
        <p:nvGrpSpPr>
          <p:cNvPr id="2" name="组合 1"/>
          <p:cNvGrpSpPr/>
          <p:nvPr/>
        </p:nvGrpSpPr>
        <p:grpSpPr>
          <a:xfrm>
            <a:off x="473710" y="3203257"/>
            <a:ext cx="5346065" cy="2193925"/>
            <a:chOff x="9448380" y="2188316"/>
            <a:chExt cx="2313940" cy="2193865"/>
          </a:xfrm>
        </p:grpSpPr>
        <p:sp>
          <p:nvSpPr>
            <p:cNvPr id="3" name="矩形 2"/>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 name="文本框 3"/>
            <p:cNvSpPr txBox="1"/>
            <p:nvPr/>
          </p:nvSpPr>
          <p:spPr>
            <a:xfrm>
              <a:off x="9448380" y="2188316"/>
              <a:ext cx="2313940" cy="460362"/>
            </a:xfrm>
            <a:prstGeom prst="rect">
              <a:avLst/>
            </a:prstGeom>
            <a:noFill/>
          </p:spPr>
          <p:txBody>
            <a:bodyPr wrap="square" lIns="0" rtlCol="0">
              <a:spAutoFit/>
            </a:bodyPr>
            <a:lstStyle/>
            <a:p>
              <a:r>
                <a:rPr lang="zh-CN" altLang="en-US" sz="2400" b="1" spc="100" dirty="0">
                  <a:solidFill>
                    <a:schemeClr val="accent1"/>
                  </a:solidFill>
                </a:rPr>
                <a:t>文件系统设计</a:t>
              </a:r>
              <a:r>
                <a:rPr lang="en-US" altLang="zh-CN" sz="2400" b="1" spc="100" dirty="0">
                  <a:solidFill>
                    <a:schemeClr val="accent1"/>
                  </a:solidFill>
                </a:rPr>
                <a:t>/</a:t>
              </a:r>
              <a:r>
                <a:rPr lang="zh-CN" altLang="en-US" sz="2400" b="1" spc="100" dirty="0">
                  <a:solidFill>
                    <a:schemeClr val="accent1"/>
                  </a:solidFill>
                </a:rPr>
                <a:t>扩展</a:t>
              </a:r>
            </a:p>
          </p:txBody>
        </p:sp>
        <p:sp>
          <p:nvSpPr>
            <p:cNvPr id="5" name="文本框 4"/>
            <p:cNvSpPr txBox="1"/>
            <p:nvPr/>
          </p:nvSpPr>
          <p:spPr>
            <a:xfrm>
              <a:off x="9448380" y="3123010"/>
              <a:ext cx="2160025" cy="1259171"/>
            </a:xfrm>
            <a:prstGeom prst="rect">
              <a:avLst/>
            </a:prstGeom>
            <a:noFill/>
          </p:spPr>
          <p:txBody>
            <a:bodyPr wrap="square" lIns="0" rtlCol="0">
              <a:noAutofit/>
            </a:bodyPr>
            <a:lstStyle/>
            <a:p>
              <a:pPr algn="just">
                <a:lnSpc>
                  <a:spcPct val="150000"/>
                </a:lnSpc>
              </a:pPr>
              <a:r>
                <a:rPr lang="zh-CN" altLang="en-US" spc="100" dirty="0"/>
                <a:t>文件系统的存储方式是其性能关键因素，需要权衡两种实现的方式的代价。同时要充分挖掘数据库提供的特性提供更多的功能</a:t>
              </a:r>
            </a:p>
          </p:txBody>
        </p:sp>
      </p:gr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意义</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endParaRPr lang="zh-CN" altLang="en-US" sz="3600" b="1" dirty="0">
              <a:solidFill>
                <a:schemeClr val="bg1"/>
              </a:solidFill>
            </a:endParaRPr>
          </a:p>
        </p:txBody>
      </p:sp>
      <p:sp>
        <p:nvSpPr>
          <p:cNvPr id="14" name="文本框 13"/>
          <p:cNvSpPr txBox="1"/>
          <p:nvPr/>
        </p:nvSpPr>
        <p:spPr>
          <a:xfrm>
            <a:off x="842256" y="1765551"/>
            <a:ext cx="11118422" cy="3703645"/>
          </a:xfrm>
          <a:prstGeom prst="rect">
            <a:avLst/>
          </a:prstGeom>
          <a:noFill/>
        </p:spPr>
        <p:txBody>
          <a:bodyPr wrap="square" lIns="0" rtlCol="0">
            <a:noAutofit/>
          </a:bodyPr>
          <a:lstStyle/>
          <a:p>
            <a:pPr marL="285750" indent="-285750" algn="just">
              <a:lnSpc>
                <a:spcPct val="150000"/>
              </a:lnSpc>
              <a:buFont typeface="Arial" panose="020B0604020202020204" pitchFamily="34" charset="0"/>
              <a:buChar char="•"/>
            </a:pPr>
            <a:r>
              <a:rPr lang="zh-CN" altLang="en-US" spc="100" dirty="0"/>
              <a:t>探索文件系统新的实现方式</a:t>
            </a:r>
            <a:endParaRPr lang="en-US" altLang="zh-CN" spc="100" dirty="0"/>
          </a:p>
          <a:p>
            <a:pPr marL="742950" lvl="1" indent="-285750" algn="just">
              <a:lnSpc>
                <a:spcPct val="150000"/>
              </a:lnSpc>
              <a:buFont typeface="Arial" panose="020B0604020202020204" pitchFamily="34" charset="0"/>
              <a:buChar char="•"/>
            </a:pPr>
            <a:r>
              <a:rPr lang="zh-CN" altLang="en-US" spc="100" dirty="0"/>
              <a:t>简化文件系统设计和实现难度</a:t>
            </a:r>
            <a:endParaRPr lang="en-US" altLang="zh-CN" spc="100" dirty="0"/>
          </a:p>
          <a:p>
            <a:pPr marL="1200150" lvl="2" indent="-285750" algn="just">
              <a:lnSpc>
                <a:spcPct val="150000"/>
              </a:lnSpc>
              <a:buFont typeface="Arial" panose="020B0604020202020204" pitchFamily="34" charset="0"/>
              <a:buChar char="•"/>
            </a:pPr>
            <a:r>
              <a:rPr lang="zh-CN" altLang="en-US" spc="100" dirty="0"/>
              <a:t>文件与目录可以一个</a:t>
            </a:r>
            <a:r>
              <a:rPr lang="en-US" altLang="zh-CN" spc="100" dirty="0"/>
              <a:t>key</a:t>
            </a:r>
            <a:r>
              <a:rPr lang="zh-CN" altLang="en-US" spc="100" dirty="0"/>
              <a:t>存在，而不需要特殊的</a:t>
            </a:r>
            <a:r>
              <a:rPr lang="en-US" altLang="zh-CN" spc="100" dirty="0" err="1"/>
              <a:t>inode</a:t>
            </a:r>
            <a:r>
              <a:rPr lang="zh-CN" altLang="en-US" spc="100" dirty="0"/>
              <a:t>设计</a:t>
            </a:r>
            <a:endParaRPr lang="en-US" altLang="zh-CN" spc="100" dirty="0"/>
          </a:p>
          <a:p>
            <a:pPr marL="1200150" lvl="2" indent="-285750" algn="just">
              <a:lnSpc>
                <a:spcPct val="150000"/>
              </a:lnSpc>
              <a:buFont typeface="Arial" panose="020B0604020202020204" pitchFamily="34" charset="0"/>
              <a:buChar char="•"/>
            </a:pPr>
            <a:r>
              <a:rPr lang="zh-CN" altLang="en-US" spc="100" dirty="0"/>
              <a:t>简单模拟传统的层级文件系统</a:t>
            </a:r>
            <a:endParaRPr lang="en-US" altLang="zh-CN" spc="100" dirty="0"/>
          </a:p>
          <a:p>
            <a:pPr marL="1200150" lvl="2" indent="-285750" algn="just">
              <a:lnSpc>
                <a:spcPct val="150000"/>
              </a:lnSpc>
              <a:buFont typeface="Arial" panose="020B0604020202020204" pitchFamily="34" charset="0"/>
              <a:buChar char="•"/>
            </a:pPr>
            <a:r>
              <a:rPr lang="zh-CN" altLang="en-US" spc="100" dirty="0"/>
              <a:t>简化硬链接</a:t>
            </a:r>
            <a:r>
              <a:rPr lang="en-US" altLang="zh-CN" spc="100" dirty="0"/>
              <a:t>/</a:t>
            </a:r>
            <a:r>
              <a:rPr lang="zh-CN" altLang="en-US" spc="100" dirty="0"/>
              <a:t>软链接的实现</a:t>
            </a:r>
            <a:endParaRPr lang="en-US" altLang="zh-CN" spc="100" dirty="0"/>
          </a:p>
          <a:p>
            <a:pPr marL="742950" lvl="1" indent="-285750" algn="just">
              <a:lnSpc>
                <a:spcPct val="150000"/>
              </a:lnSpc>
              <a:buFont typeface="Arial" panose="020B0604020202020204" pitchFamily="34" charset="0"/>
              <a:buChar char="•"/>
            </a:pPr>
            <a:r>
              <a:rPr lang="zh-CN" altLang="en-US" spc="100" dirty="0"/>
              <a:t>基于功能更完善，特性更多的数据库实现文件系统</a:t>
            </a:r>
            <a:endParaRPr lang="en-US" altLang="zh-CN" spc="100" dirty="0"/>
          </a:p>
          <a:p>
            <a:pPr marL="1200150" lvl="2" indent="-285750" algn="just">
              <a:lnSpc>
                <a:spcPct val="150000"/>
              </a:lnSpc>
              <a:buFont typeface="Arial" panose="020B0604020202020204" pitchFamily="34" charset="0"/>
              <a:buChar char="•"/>
            </a:pPr>
            <a:r>
              <a:rPr lang="zh-CN" altLang="en-US" spc="100" dirty="0"/>
              <a:t>不同的数据库提供不同的特性，影响文件系统的设计实现</a:t>
            </a:r>
            <a:endParaRPr lang="en-US" altLang="zh-CN" spc="100" dirty="0"/>
          </a:p>
          <a:p>
            <a:pPr marL="285750" indent="-285750" algn="just">
              <a:lnSpc>
                <a:spcPct val="150000"/>
              </a:lnSpc>
              <a:buFont typeface="Arial" panose="020B0604020202020204" pitchFamily="34" charset="0"/>
              <a:buChar char="•"/>
            </a:pPr>
            <a:r>
              <a:rPr lang="zh-CN" altLang="en-US" spc="100" dirty="0"/>
              <a:t>项目中</a:t>
            </a:r>
            <a:r>
              <a:rPr lang="en-US" altLang="zh-CN" spc="100" dirty="0" err="1"/>
              <a:t>jammdb</a:t>
            </a:r>
            <a:r>
              <a:rPr lang="zh-CN" altLang="en-US" spc="100" dirty="0"/>
              <a:t>可以为</a:t>
            </a:r>
            <a:r>
              <a:rPr lang="en-US" altLang="zh-CN" spc="100" dirty="0"/>
              <a:t>rust</a:t>
            </a:r>
            <a:r>
              <a:rPr lang="zh-CN" altLang="en-US" spc="100" dirty="0"/>
              <a:t>生态中的嵌入式系统或者其它操作系统使用</a:t>
            </a:r>
            <a:endParaRPr lang="en-US" altLang="zh-CN" spc="100" dirty="0"/>
          </a:p>
          <a:p>
            <a:pPr marL="285750" indent="-285750" algn="just">
              <a:lnSpc>
                <a:spcPct val="150000"/>
              </a:lnSpc>
              <a:buFont typeface="Arial" panose="020B0604020202020204" pitchFamily="34" charset="0"/>
              <a:buChar char="•"/>
            </a:pPr>
            <a:r>
              <a:rPr lang="zh-CN" altLang="en-US" spc="100" dirty="0"/>
              <a:t>基于</a:t>
            </a:r>
            <a:r>
              <a:rPr lang="en-US" altLang="zh-CN" spc="100" dirty="0" err="1"/>
              <a:t>jammdb</a:t>
            </a:r>
            <a:r>
              <a:rPr lang="zh-CN" altLang="en-US" spc="100" dirty="0"/>
              <a:t>的文件系统也可以用于其它裸机系统使用</a:t>
            </a:r>
            <a:endParaRPr lang="en-US" altLang="zh-CN" spc="100" dirty="0"/>
          </a:p>
          <a:p>
            <a:pPr marL="285750" indent="-285750" algn="just">
              <a:lnSpc>
                <a:spcPct val="150000"/>
              </a:lnSpc>
              <a:buFont typeface="Arial" panose="020B0604020202020204" pitchFamily="34" charset="0"/>
              <a:buChar char="•"/>
            </a:pPr>
            <a:endParaRPr lang="en-US" altLang="zh-CN" spc="100" dirty="0"/>
          </a:p>
        </p:txBody>
      </p:sp>
    </p:spTree>
    <p:extLst>
      <p:ext uri="{BB962C8B-B14F-4D97-AF65-F5344CB8AC3E}">
        <p14:creationId xmlns:p14="http://schemas.microsoft.com/office/powerpoint/2010/main" val="282526091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时间安排</a:t>
            </a:r>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5</a:t>
            </a:r>
          </a:p>
        </p:txBody>
      </p:sp>
      <p:graphicFrame>
        <p:nvGraphicFramePr>
          <p:cNvPr id="3" name="表格 3">
            <a:extLst>
              <a:ext uri="{FF2B5EF4-FFF2-40B4-BE49-F238E27FC236}">
                <a16:creationId xmlns:a16="http://schemas.microsoft.com/office/drawing/2014/main" id="{F125C9BB-A6E0-4347-9085-CD3EC96BFC75}"/>
              </a:ext>
            </a:extLst>
          </p:cNvPr>
          <p:cNvGraphicFramePr>
            <a:graphicFrameLocks noGrp="1"/>
          </p:cNvGraphicFramePr>
          <p:nvPr>
            <p:extLst>
              <p:ext uri="{D42A27DB-BD31-4B8C-83A1-F6EECF244321}">
                <p14:modId xmlns:p14="http://schemas.microsoft.com/office/powerpoint/2010/main" val="683994397"/>
              </p:ext>
            </p:extLst>
          </p:nvPr>
        </p:nvGraphicFramePr>
        <p:xfrm>
          <a:off x="764337" y="1125538"/>
          <a:ext cx="10628874" cy="4596116"/>
        </p:xfrm>
        <a:graphic>
          <a:graphicData uri="http://schemas.openxmlformats.org/drawingml/2006/table">
            <a:tbl>
              <a:tblPr firstRow="1" bandRow="1">
                <a:tableStyleId>{5C22544A-7EE6-4342-B048-85BDC9FD1C3A}</a:tableStyleId>
              </a:tblPr>
              <a:tblGrid>
                <a:gridCol w="2472639">
                  <a:extLst>
                    <a:ext uri="{9D8B030D-6E8A-4147-A177-3AD203B41FA5}">
                      <a16:colId xmlns:a16="http://schemas.microsoft.com/office/drawing/2014/main" val="2178551751"/>
                    </a:ext>
                  </a:extLst>
                </a:gridCol>
                <a:gridCol w="8156235">
                  <a:extLst>
                    <a:ext uri="{9D8B030D-6E8A-4147-A177-3AD203B41FA5}">
                      <a16:colId xmlns:a16="http://schemas.microsoft.com/office/drawing/2014/main" val="976313567"/>
                    </a:ext>
                  </a:extLst>
                </a:gridCol>
              </a:tblGrid>
              <a:tr h="560698">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1485200229"/>
                  </a:ext>
                </a:extLst>
              </a:tr>
              <a:tr h="560698">
                <a:tc>
                  <a:txBody>
                    <a:bodyPr/>
                    <a:lstStyle/>
                    <a:p>
                      <a:r>
                        <a:rPr lang="en-US" altLang="zh-CN" dirty="0"/>
                        <a:t>2022.12-2023.1</a:t>
                      </a:r>
                      <a:endParaRPr lang="zh-CN" altLang="en-US" dirty="0"/>
                    </a:p>
                  </a:txBody>
                  <a:tcPr/>
                </a:tc>
                <a:tc>
                  <a:txBody>
                    <a:bodyPr/>
                    <a:lstStyle/>
                    <a:p>
                      <a:r>
                        <a:rPr lang="zh-CN" altLang="en-US" dirty="0"/>
                        <a:t>参与选题并完成开题报告</a:t>
                      </a:r>
                    </a:p>
                  </a:txBody>
                  <a:tcPr/>
                </a:tc>
                <a:extLst>
                  <a:ext uri="{0D108BD9-81ED-4DB2-BD59-A6C34878D82A}">
                    <a16:rowId xmlns:a16="http://schemas.microsoft.com/office/drawing/2014/main" val="3856685629"/>
                  </a:ext>
                </a:extLst>
              </a:tr>
              <a:tr h="1869562">
                <a:tc>
                  <a:txBody>
                    <a:bodyPr/>
                    <a:lstStyle/>
                    <a:p>
                      <a:r>
                        <a:rPr lang="en-US" altLang="zh-CN" dirty="0"/>
                        <a:t>2023.1-2023.2</a:t>
                      </a:r>
                      <a:endParaRPr lang="zh-CN" altLang="en-US" dirty="0"/>
                    </a:p>
                  </a:txBody>
                  <a:tcPr/>
                </a:tc>
                <a:tc>
                  <a:txBody>
                    <a:bodyPr/>
                    <a:lstStyle/>
                    <a:p>
                      <a:r>
                        <a:rPr lang="zh-CN" altLang="en-US" dirty="0"/>
                        <a:t>分析数据库实现，将数据库移植到 </a:t>
                      </a:r>
                      <a:r>
                        <a:rPr lang="en-US" altLang="zh-CN" dirty="0" err="1"/>
                        <a:t>riscv</a:t>
                      </a:r>
                      <a:r>
                        <a:rPr lang="en-US" altLang="zh-CN" dirty="0"/>
                        <a:t> </a:t>
                      </a:r>
                      <a:r>
                        <a:rPr lang="zh-CN" altLang="en-US" dirty="0"/>
                        <a:t>裸机平台，设计文件系统实现方式，完成文件系统的基本功能。</a:t>
                      </a:r>
                      <a:endParaRPr lang="en-US" altLang="zh-CN" dirty="0"/>
                    </a:p>
                    <a:p>
                      <a:pPr marL="285750" indent="-285750">
                        <a:buFont typeface="Arial" panose="020B0604020202020204" pitchFamily="34" charset="0"/>
                        <a:buChar char="•"/>
                      </a:pPr>
                      <a:r>
                        <a:rPr lang="zh-CN" altLang="en-US" dirty="0"/>
                        <a:t>修改数据库接口，在不影响其原有功能的基础上可以自定义底层文件依赖</a:t>
                      </a:r>
                      <a:endParaRPr lang="en-US" altLang="zh-CN" dirty="0"/>
                    </a:p>
                    <a:p>
                      <a:pPr marL="285750" indent="-285750">
                        <a:buFont typeface="Arial" panose="020B0604020202020204" pitchFamily="34" charset="0"/>
                        <a:buChar char="•"/>
                      </a:pPr>
                      <a:r>
                        <a:rPr lang="zh-CN" altLang="en-US" dirty="0"/>
                        <a:t>在</a:t>
                      </a:r>
                      <a:r>
                        <a:rPr lang="en-US" altLang="zh-CN" dirty="0" err="1"/>
                        <a:t>qemu</a:t>
                      </a:r>
                      <a:r>
                        <a:rPr lang="zh-CN" altLang="en-US" dirty="0"/>
                        <a:t>模拟的</a:t>
                      </a:r>
                      <a:r>
                        <a:rPr lang="en-US" altLang="zh-CN" dirty="0" err="1"/>
                        <a:t>riscv</a:t>
                      </a:r>
                      <a:r>
                        <a:rPr lang="zh-CN" altLang="en-US" dirty="0"/>
                        <a:t>平台上实现定义的接口，使得</a:t>
                      </a:r>
                      <a:r>
                        <a:rPr lang="en-US" altLang="zh-CN" dirty="0" err="1"/>
                        <a:t>jammdb</a:t>
                      </a:r>
                      <a:r>
                        <a:rPr lang="zh-CN" altLang="en-US" dirty="0"/>
                        <a:t>可以运行与裸机上</a:t>
                      </a:r>
                      <a:endParaRPr lang="en-US" altLang="zh-CN" dirty="0"/>
                    </a:p>
                    <a:p>
                      <a:pPr marL="285750" indent="-285750">
                        <a:buFont typeface="Arial" panose="020B0604020202020204" pitchFamily="34" charset="0"/>
                        <a:buChar char="•"/>
                      </a:pPr>
                      <a:r>
                        <a:rPr lang="zh-CN" altLang="en-US" dirty="0"/>
                        <a:t>根据数据库的数据结构或者自定义数据结构完成层级文件系统的抽象和实现</a:t>
                      </a:r>
                      <a:endParaRPr lang="en-US" altLang="zh-CN" dirty="0"/>
                    </a:p>
                    <a:p>
                      <a:pPr marL="285750" indent="-285750">
                        <a:buFont typeface="Arial" panose="020B0604020202020204" pitchFamily="34" charset="0"/>
                        <a:buChar char="•"/>
                      </a:pPr>
                      <a:r>
                        <a:rPr lang="zh-CN" altLang="en-US" dirty="0"/>
                        <a:t>实现</a:t>
                      </a:r>
                      <a:r>
                        <a:rPr lang="en-US" altLang="zh-CN" dirty="0"/>
                        <a:t>POSIX</a:t>
                      </a:r>
                      <a:r>
                        <a:rPr lang="zh-CN" altLang="en-US" dirty="0"/>
                        <a:t>定义的大部分文件系统调用接口</a:t>
                      </a:r>
                      <a:endParaRPr lang="en-US" altLang="zh-CN" dirty="0"/>
                    </a:p>
                  </a:txBody>
                  <a:tcPr/>
                </a:tc>
                <a:extLst>
                  <a:ext uri="{0D108BD9-81ED-4DB2-BD59-A6C34878D82A}">
                    <a16:rowId xmlns:a16="http://schemas.microsoft.com/office/drawing/2014/main" val="2204314298"/>
                  </a:ext>
                </a:extLst>
              </a:tr>
              <a:tr h="1359682">
                <a:tc>
                  <a:txBody>
                    <a:bodyPr/>
                    <a:lstStyle/>
                    <a:p>
                      <a:r>
                        <a:rPr lang="en-US" altLang="zh-CN" dirty="0"/>
                        <a:t>2023.2-2023.3</a:t>
                      </a:r>
                      <a:endParaRPr lang="zh-CN" altLang="en-US" dirty="0"/>
                    </a:p>
                  </a:txBody>
                  <a:tcPr/>
                </a:tc>
                <a:tc>
                  <a:txBody>
                    <a:bodyPr/>
                    <a:lstStyle/>
                    <a:p>
                      <a:r>
                        <a:rPr lang="zh-CN" altLang="en-US" dirty="0"/>
                        <a:t>完成文件系统的高级功能，优化文件系统的实现，提高文件系统性能</a:t>
                      </a:r>
                      <a:endParaRPr lang="en-US" altLang="zh-CN" dirty="0"/>
                    </a:p>
                    <a:p>
                      <a:pPr marL="285750" indent="-285750">
                        <a:buFont typeface="Arial" panose="020B0604020202020204" pitchFamily="34" charset="0"/>
                        <a:buChar char="•"/>
                      </a:pPr>
                      <a:r>
                        <a:rPr lang="zh-CN" altLang="en-US" dirty="0"/>
                        <a:t>针对文件内容存储方式，优化文件读写性能</a:t>
                      </a:r>
                      <a:endParaRPr lang="en-US" altLang="zh-CN" dirty="0"/>
                    </a:p>
                    <a:p>
                      <a:pPr marL="285750" indent="-285750">
                        <a:buFont typeface="Arial" panose="020B0604020202020204" pitchFamily="34" charset="0"/>
                        <a:buChar char="•"/>
                      </a:pPr>
                      <a:r>
                        <a:rPr lang="zh-CN" altLang="en-US" dirty="0"/>
                        <a:t>直接导出数据库接口，使得用户在同一块存储设备上既可以使用数据库也可以使用文件系统</a:t>
                      </a:r>
                      <a:endParaRPr lang="en-US" altLang="zh-CN" dirty="0"/>
                    </a:p>
                    <a:p>
                      <a:pPr marL="285750" indent="-285750">
                        <a:buFont typeface="Arial" panose="020B0604020202020204" pitchFamily="34" charset="0"/>
                        <a:buChar char="•"/>
                      </a:pPr>
                      <a:r>
                        <a:rPr lang="zh-CN" altLang="en-US" dirty="0"/>
                        <a:t>针对数据库的</a:t>
                      </a:r>
                      <a:r>
                        <a:rPr lang="en-US" altLang="zh-CN" dirty="0"/>
                        <a:t>key-value</a:t>
                      </a:r>
                      <a:r>
                        <a:rPr lang="zh-CN" altLang="en-US" dirty="0"/>
                        <a:t>带来的便利，实现用户对文件元数据的扩展</a:t>
                      </a:r>
                      <a:endParaRPr lang="en-US" altLang="zh-CN" dirty="0"/>
                    </a:p>
                  </a:txBody>
                  <a:tcPr/>
                </a:tc>
                <a:extLst>
                  <a:ext uri="{0D108BD9-81ED-4DB2-BD59-A6C34878D82A}">
                    <a16:rowId xmlns:a16="http://schemas.microsoft.com/office/drawing/2014/main" val="1928226010"/>
                  </a:ext>
                </a:extLst>
              </a:tr>
            </a:tbl>
          </a:graphicData>
        </a:graphic>
      </p:graphicFrame>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AE9FE-094F-4477-B994-DBE4AFF3DF33}"/>
              </a:ext>
            </a:extLst>
          </p:cNvPr>
          <p:cNvSpPr>
            <a:spLocks noGrp="1"/>
          </p:cNvSpPr>
          <p:nvPr>
            <p:ph type="title"/>
          </p:nvPr>
        </p:nvSpPr>
        <p:spPr/>
        <p:txBody>
          <a:bodyPr/>
          <a:lstStyle/>
          <a:p>
            <a:r>
              <a:rPr lang="zh-CN" altLang="en-US" dirty="0"/>
              <a:t>时间安排</a:t>
            </a:r>
          </a:p>
        </p:txBody>
      </p:sp>
      <p:graphicFrame>
        <p:nvGraphicFramePr>
          <p:cNvPr id="3" name="表格 3">
            <a:extLst>
              <a:ext uri="{FF2B5EF4-FFF2-40B4-BE49-F238E27FC236}">
                <a16:creationId xmlns:a16="http://schemas.microsoft.com/office/drawing/2014/main" id="{0BFAEA2B-F736-49B2-AF02-C4447D067FA9}"/>
              </a:ext>
            </a:extLst>
          </p:cNvPr>
          <p:cNvGraphicFramePr>
            <a:graphicFrameLocks noGrp="1"/>
          </p:cNvGraphicFramePr>
          <p:nvPr>
            <p:extLst>
              <p:ext uri="{D42A27DB-BD31-4B8C-83A1-F6EECF244321}">
                <p14:modId xmlns:p14="http://schemas.microsoft.com/office/powerpoint/2010/main" val="2614471648"/>
              </p:ext>
            </p:extLst>
          </p:nvPr>
        </p:nvGraphicFramePr>
        <p:xfrm>
          <a:off x="614037" y="1600568"/>
          <a:ext cx="10628874" cy="4150640"/>
        </p:xfrm>
        <a:graphic>
          <a:graphicData uri="http://schemas.openxmlformats.org/drawingml/2006/table">
            <a:tbl>
              <a:tblPr firstRow="1" bandRow="1">
                <a:tableStyleId>{5C22544A-7EE6-4342-B048-85BDC9FD1C3A}</a:tableStyleId>
              </a:tblPr>
              <a:tblGrid>
                <a:gridCol w="2472639">
                  <a:extLst>
                    <a:ext uri="{9D8B030D-6E8A-4147-A177-3AD203B41FA5}">
                      <a16:colId xmlns:a16="http://schemas.microsoft.com/office/drawing/2014/main" val="2178551751"/>
                    </a:ext>
                  </a:extLst>
                </a:gridCol>
                <a:gridCol w="8156235">
                  <a:extLst>
                    <a:ext uri="{9D8B030D-6E8A-4147-A177-3AD203B41FA5}">
                      <a16:colId xmlns:a16="http://schemas.microsoft.com/office/drawing/2014/main" val="976313567"/>
                    </a:ext>
                  </a:extLst>
                </a:gridCol>
              </a:tblGrid>
              <a:tr h="603320">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1485200229"/>
                  </a:ext>
                </a:extLst>
              </a:tr>
              <a:tr h="603320">
                <a:tc>
                  <a:txBody>
                    <a:bodyPr/>
                    <a:lstStyle/>
                    <a:p>
                      <a:r>
                        <a:rPr lang="en-US" altLang="zh-CN" dirty="0"/>
                        <a:t>2023.3-2023.4</a:t>
                      </a:r>
                      <a:endParaRPr lang="zh-CN" altLang="en-US" dirty="0"/>
                    </a:p>
                  </a:txBody>
                  <a:tcPr/>
                </a:tc>
                <a:tc>
                  <a:txBody>
                    <a:bodyPr/>
                    <a:lstStyle/>
                    <a:p>
                      <a:r>
                        <a:rPr lang="zh-CN" altLang="en-US" dirty="0"/>
                        <a:t>将基于数据库的文件系统实现与其它文件系统进行对比分析，总结使用数据库系统构建文件系统带来的优势和不足之处。</a:t>
                      </a:r>
                      <a:endParaRPr lang="en-US" altLang="zh-CN" dirty="0"/>
                    </a:p>
                    <a:p>
                      <a:pPr marL="285750" indent="-285750">
                        <a:buFont typeface="Arial" panose="020B0604020202020204" pitchFamily="34" charset="0"/>
                        <a:buChar char="•"/>
                      </a:pPr>
                      <a:r>
                        <a:rPr lang="zh-CN" altLang="en-US" dirty="0"/>
                        <a:t>完成</a:t>
                      </a:r>
                      <a:r>
                        <a:rPr lang="en-US" altLang="zh-CN" dirty="0" err="1"/>
                        <a:t>jammdb</a:t>
                      </a:r>
                      <a:r>
                        <a:rPr lang="zh-CN" altLang="en-US" dirty="0"/>
                        <a:t>的正确性测试</a:t>
                      </a:r>
                      <a:endParaRPr lang="en-US" altLang="zh-CN" dirty="0"/>
                    </a:p>
                    <a:p>
                      <a:pPr marL="285750" indent="-285750">
                        <a:buFont typeface="Arial" panose="020B0604020202020204" pitchFamily="34" charset="0"/>
                        <a:buChar char="•"/>
                      </a:pPr>
                      <a:r>
                        <a:rPr lang="zh-CN" altLang="en-US" dirty="0"/>
                        <a:t>编写测例完成对文件系统实现的正确性测试</a:t>
                      </a:r>
                      <a:endParaRPr lang="en-US" altLang="zh-CN" dirty="0"/>
                    </a:p>
                    <a:p>
                      <a:pPr marL="285750" indent="-285750">
                        <a:buFont typeface="Arial" panose="020B0604020202020204" pitchFamily="34" charset="0"/>
                        <a:buChar char="•"/>
                      </a:pPr>
                      <a:r>
                        <a:rPr lang="zh-CN" altLang="en-US" dirty="0"/>
                        <a:t>编写测例测试不同文件系统的性能，分析原因</a:t>
                      </a:r>
                      <a:endParaRPr lang="en-US" altLang="zh-CN" dirty="0"/>
                    </a:p>
                    <a:p>
                      <a:pPr marL="285750" indent="-285750">
                        <a:buFont typeface="Arial" panose="020B0604020202020204" pitchFamily="34" charset="0"/>
                        <a:buChar char="•"/>
                      </a:pPr>
                      <a:r>
                        <a:rPr lang="zh-CN" altLang="en-US" dirty="0"/>
                        <a:t>编写测例使用</a:t>
                      </a:r>
                      <a:r>
                        <a:rPr lang="en-US" altLang="zh-CN" dirty="0"/>
                        <a:t>DBFS</a:t>
                      </a:r>
                      <a:r>
                        <a:rPr lang="zh-CN" altLang="en-US" dirty="0"/>
                        <a:t>的扩展功能，对比在传统文件中实现相关功能带来的代价</a:t>
                      </a:r>
                    </a:p>
                  </a:txBody>
                  <a:tcPr/>
                </a:tc>
                <a:extLst>
                  <a:ext uri="{0D108BD9-81ED-4DB2-BD59-A6C34878D82A}">
                    <a16:rowId xmlns:a16="http://schemas.microsoft.com/office/drawing/2014/main" val="1264184177"/>
                  </a:ext>
                </a:extLst>
              </a:tr>
              <a:tr h="603320">
                <a:tc>
                  <a:txBody>
                    <a:bodyPr/>
                    <a:lstStyle/>
                    <a:p>
                      <a:r>
                        <a:rPr lang="en-US" altLang="zh-CN" dirty="0"/>
                        <a:t>2023.4-2023.5</a:t>
                      </a:r>
                      <a:endParaRPr lang="zh-CN" altLang="en-US" dirty="0"/>
                    </a:p>
                  </a:txBody>
                  <a:tcPr/>
                </a:tc>
                <a:tc>
                  <a:txBody>
                    <a:bodyPr/>
                    <a:lstStyle/>
                    <a:p>
                      <a:r>
                        <a:rPr lang="zh-CN" altLang="en-US" dirty="0"/>
                        <a:t>完成论文撰写，完成课题报告</a:t>
                      </a:r>
                    </a:p>
                  </a:txBody>
                  <a:tcPr/>
                </a:tc>
                <a:extLst>
                  <a:ext uri="{0D108BD9-81ED-4DB2-BD59-A6C34878D82A}">
                    <a16:rowId xmlns:a16="http://schemas.microsoft.com/office/drawing/2014/main" val="3075281860"/>
                  </a:ext>
                </a:extLst>
              </a:tr>
              <a:tr h="603320">
                <a:tc>
                  <a:txBody>
                    <a:bodyPr/>
                    <a:lstStyle/>
                    <a:p>
                      <a:r>
                        <a:rPr lang="en-US" altLang="zh-CN" dirty="0"/>
                        <a:t>2023.5-2023.6</a:t>
                      </a:r>
                      <a:endParaRPr lang="zh-CN" altLang="en-US" dirty="0"/>
                    </a:p>
                  </a:txBody>
                  <a:tcPr/>
                </a:tc>
                <a:tc>
                  <a:txBody>
                    <a:bodyPr/>
                    <a:lstStyle/>
                    <a:p>
                      <a:r>
                        <a:rPr lang="zh-CN" altLang="en-US" dirty="0"/>
                        <a:t>参与论文答辩</a:t>
                      </a:r>
                    </a:p>
                  </a:txBody>
                  <a:tcPr/>
                </a:tc>
                <a:extLst>
                  <a:ext uri="{0D108BD9-81ED-4DB2-BD59-A6C34878D82A}">
                    <a16:rowId xmlns:a16="http://schemas.microsoft.com/office/drawing/2014/main" val="3870224470"/>
                  </a:ext>
                </a:extLst>
              </a:tr>
              <a:tr h="60332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0777398"/>
                  </a:ext>
                </a:extLst>
              </a:tr>
            </a:tbl>
          </a:graphicData>
        </a:graphic>
      </p:graphicFrame>
    </p:spTree>
    <p:extLst>
      <p:ext uri="{BB962C8B-B14F-4D97-AF65-F5344CB8AC3E}">
        <p14:creationId xmlns:p14="http://schemas.microsoft.com/office/powerpoint/2010/main" val="25099125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fontScale="85000" lnSpcReduction="10000"/>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400" b="0" dirty="0">
                <a:solidFill>
                  <a:schemeClr val="tx1"/>
                </a:solidFill>
              </a:rPr>
              <a:t>[1]IRUM I, RAZA M, SHARIF M, et al. File Systems for Various Operating Systems: A Review[J]. Research Journal of Applied Sciences, 2012, 4(17): 2934-2947.</a:t>
            </a:r>
          </a:p>
          <a:p>
            <a:pPr>
              <a:buNone/>
            </a:pPr>
            <a:r>
              <a:rPr lang="en-US" altLang="zh-CN" sz="2400" b="0" dirty="0">
                <a:solidFill>
                  <a:schemeClr val="tx1"/>
                </a:solidFill>
              </a:rPr>
              <a:t>[2]BEST S. {JFS} Log: How the Journaled File System Performs Logging[C]//4th An-</a:t>
            </a:r>
          </a:p>
          <a:p>
            <a:pPr>
              <a:buNone/>
            </a:pPr>
            <a:r>
              <a:rPr lang="en-US" altLang="zh-CN" sz="2400" b="0" dirty="0" err="1">
                <a:solidFill>
                  <a:schemeClr val="tx1"/>
                </a:solidFill>
              </a:rPr>
              <a:t>nual</a:t>
            </a:r>
            <a:r>
              <a:rPr lang="en-US" altLang="zh-CN" sz="2400" b="0" dirty="0">
                <a:solidFill>
                  <a:schemeClr val="tx1"/>
                </a:solidFill>
              </a:rPr>
              <a:t> Linux Showcase &amp; Conference (ALS 2000). 2000.</a:t>
            </a:r>
          </a:p>
          <a:p>
            <a:pPr>
              <a:buNone/>
            </a:pPr>
            <a:r>
              <a:rPr lang="en-US" altLang="zh-CN" sz="2400" b="0" dirty="0">
                <a:solidFill>
                  <a:schemeClr val="tx1"/>
                </a:solidFill>
              </a:rPr>
              <a:t>[3]SWEENEY A, DOUCETTE D, HU W, et al. Scalability in the XFS File System.[C]</a:t>
            </a:r>
          </a:p>
          <a:p>
            <a:pPr>
              <a:buNone/>
            </a:pPr>
            <a:r>
              <a:rPr lang="en-US" altLang="zh-CN" sz="2400" b="0" dirty="0">
                <a:solidFill>
                  <a:schemeClr val="tx1"/>
                </a:solidFill>
              </a:rPr>
              <a:t>//USENIX Annual Technical Conference: vol. 15. 1996.</a:t>
            </a:r>
          </a:p>
          <a:p>
            <a:pPr>
              <a:buNone/>
            </a:pPr>
            <a:r>
              <a:rPr lang="en-US" altLang="zh-CN" sz="2400" b="0" dirty="0">
                <a:solidFill>
                  <a:schemeClr val="tx1"/>
                </a:solidFill>
              </a:rPr>
              <a:t>[4]RODEH O, BACIK J, MASON C. BTRFS: The Linux B-tree filesystem[J]. ACM</a:t>
            </a:r>
          </a:p>
          <a:p>
            <a:pPr>
              <a:buNone/>
            </a:pPr>
            <a:r>
              <a:rPr lang="en-US" altLang="zh-CN" sz="2400" b="0" dirty="0">
                <a:solidFill>
                  <a:schemeClr val="tx1"/>
                </a:solidFill>
              </a:rPr>
              <a:t>Transactions on Storage (TOS), 2013, 9(3): 1-32.</a:t>
            </a:r>
          </a:p>
          <a:p>
            <a:pPr>
              <a:buNone/>
            </a:pPr>
            <a:r>
              <a:rPr lang="en-US" altLang="zh-CN" sz="2400" b="0" dirty="0">
                <a:solidFill>
                  <a:schemeClr val="tx1"/>
                </a:solidFill>
              </a:rPr>
              <a:t>[5]CAO M, BHATTACHARYA S, TS’O T. Ext4: The Next Generation of Ext2/3 </a:t>
            </a:r>
            <a:r>
              <a:rPr lang="en-US" altLang="zh-CN" sz="2400" b="0" dirty="0" err="1">
                <a:solidFill>
                  <a:schemeClr val="tx1"/>
                </a:solidFill>
              </a:rPr>
              <a:t>Filesys</a:t>
            </a:r>
            <a:r>
              <a:rPr lang="en-US" altLang="zh-CN" sz="2400" b="0" dirty="0">
                <a:solidFill>
                  <a:schemeClr val="tx1"/>
                </a:solidFill>
              </a:rPr>
              <a:t>-</a:t>
            </a:r>
          </a:p>
          <a:p>
            <a:pPr>
              <a:buNone/>
            </a:pPr>
            <a:r>
              <a:rPr lang="en-US" altLang="zh-CN" sz="2400" b="0" dirty="0" err="1">
                <a:solidFill>
                  <a:schemeClr val="tx1"/>
                </a:solidFill>
              </a:rPr>
              <a:t>tem</a:t>
            </a:r>
            <a:r>
              <a:rPr lang="en-US" altLang="zh-CN" sz="2400" b="0" dirty="0">
                <a:solidFill>
                  <a:schemeClr val="tx1"/>
                </a:solidFill>
              </a:rPr>
              <a:t>.[C]//LSF. 2007.</a:t>
            </a:r>
          </a:p>
          <a:p>
            <a:pPr>
              <a:buNone/>
            </a:pPr>
            <a:r>
              <a:rPr lang="en-US" altLang="zh-CN" sz="2400" b="0" dirty="0">
                <a:solidFill>
                  <a:schemeClr val="tx1"/>
                </a:solidFill>
              </a:rPr>
              <a:t>[6]OH J, JI S, KIM Y, et al. {exF2FS}: Transaction Support in {Log-Structured} </a:t>
            </a:r>
            <a:r>
              <a:rPr lang="en-US" altLang="zh-CN" sz="2400" b="0" dirty="0" err="1">
                <a:solidFill>
                  <a:schemeClr val="tx1"/>
                </a:solidFill>
              </a:rPr>
              <a:t>Filesys</a:t>
            </a:r>
            <a:r>
              <a:rPr lang="en-US" altLang="zh-CN" sz="2400" b="0" dirty="0">
                <a:solidFill>
                  <a:schemeClr val="tx1"/>
                </a:solidFill>
              </a:rPr>
              <a:t>-</a:t>
            </a:r>
          </a:p>
          <a:p>
            <a:pPr>
              <a:buNone/>
            </a:pPr>
            <a:r>
              <a:rPr lang="en-US" altLang="zh-CN" sz="2400" b="0" dirty="0" err="1">
                <a:solidFill>
                  <a:schemeClr val="tx1"/>
                </a:solidFill>
              </a:rPr>
              <a:t>tem</a:t>
            </a:r>
            <a:r>
              <a:rPr lang="en-US" altLang="zh-CN" sz="2400" b="0" dirty="0">
                <a:solidFill>
                  <a:schemeClr val="tx1"/>
                </a:solidFill>
              </a:rPr>
              <a:t>[C]//20th USENIX Conference on File and Storage Technologies (FAST 22).</a:t>
            </a:r>
          </a:p>
          <a:p>
            <a:pPr>
              <a:buNone/>
            </a:pPr>
            <a:r>
              <a:rPr lang="en-US" altLang="zh-CN" sz="2400" b="0" dirty="0">
                <a:solidFill>
                  <a:schemeClr val="tx1"/>
                </a:solidFill>
              </a:rPr>
              <a:t>2022: 345-362</a:t>
            </a:r>
            <a:endParaRPr lang="zh-CN" altLang="en-US" sz="2400" b="0" dirty="0">
              <a:solidFill>
                <a:schemeClr val="tx1"/>
              </a:solidFill>
            </a:endParaRPr>
          </a:p>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参考文献</a:t>
            </a:r>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833795" y="2336758"/>
            <a:ext cx="8524408" cy="1446550"/>
          </a:xfrm>
          <a:prstGeom prst="rect">
            <a:avLst/>
          </a:prstGeom>
          <a:noFill/>
        </p:spPr>
        <p:txBody>
          <a:bodyPr wrap="square" rtlCol="0">
            <a:spAutoFit/>
          </a:bodyPr>
          <a:lstStyle/>
          <a:p>
            <a:pPr algn="ctr"/>
            <a:r>
              <a:rPr lang="zh-CN" altLang="en-US" sz="4400" dirty="0">
                <a:solidFill>
                  <a:schemeClr val="bg1"/>
                </a:solidFill>
                <a:latin typeface="+mn-ea"/>
                <a:ea typeface="+mn-ea"/>
              </a:rPr>
              <a:t>谢谢观看</a:t>
            </a:r>
            <a:endParaRPr lang="en-US" altLang="zh-CN" sz="4400" dirty="0">
              <a:solidFill>
                <a:schemeClr val="bg1"/>
              </a:solidFill>
              <a:latin typeface="+mn-ea"/>
              <a:ea typeface="+mn-ea"/>
            </a:endParaRPr>
          </a:p>
          <a:p>
            <a:pPr algn="ctr"/>
            <a:r>
              <a:rPr lang="zh-CN" altLang="en-US" sz="4400" dirty="0">
                <a:solidFill>
                  <a:schemeClr val="bg1"/>
                </a:solidFill>
                <a:latin typeface="+mn-ea"/>
                <a:ea typeface="+mn-ea"/>
              </a:rPr>
              <a:t>敬请各位老师批评指正</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599574" y="1028700"/>
            <a:ext cx="3114955" cy="1259572"/>
            <a:chOff x="5576876" y="540040"/>
            <a:chExt cx="3114955" cy="1259572"/>
          </a:xfrm>
        </p:grpSpPr>
        <p:sp>
          <p:nvSpPr>
            <p:cNvPr id="29" name="文本框 28"/>
            <p:cNvSpPr txBox="1"/>
            <p:nvPr/>
          </p:nvSpPr>
          <p:spPr>
            <a:xfrm>
              <a:off x="5576876"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01</a:t>
              </a:r>
              <a:endParaRPr lang="zh-CN" altLang="en-US" sz="4400" b="1" spc="300" dirty="0">
                <a:gradFill>
                  <a:gsLst>
                    <a:gs pos="0">
                      <a:schemeClr val="accent1"/>
                    </a:gs>
                    <a:gs pos="90000">
                      <a:schemeClr val="accent1">
                        <a:alpha val="0"/>
                      </a:schemeClr>
                    </a:gs>
                  </a:gsLst>
                  <a:lin ang="5400000" scaled="1"/>
                </a:gradFill>
              </a:endParaRPr>
            </a:p>
          </p:txBody>
        </p:sp>
        <p:sp>
          <p:nvSpPr>
            <p:cNvPr id="10" name="文本框 9"/>
            <p:cNvSpPr txBox="1"/>
            <p:nvPr/>
          </p:nvSpPr>
          <p:spPr>
            <a:xfrm>
              <a:off x="5576876" y="977361"/>
              <a:ext cx="1774845" cy="523220"/>
            </a:xfrm>
            <a:prstGeom prst="rect">
              <a:avLst/>
            </a:prstGeom>
            <a:noFill/>
          </p:spPr>
          <p:txBody>
            <a:bodyPr wrap="none" rtlCol="0">
              <a:spAutoFit/>
            </a:bodyPr>
            <a:lstStyle/>
            <a:p>
              <a:r>
                <a:rPr lang="zh-CN" altLang="en-US" sz="2800" b="1" spc="300" dirty="0">
                  <a:latin typeface="微软雅黑" panose="020B0503020204020204" charset="-122"/>
                </a:rPr>
                <a:t>研究背景</a:t>
              </a:r>
            </a:p>
          </p:txBody>
        </p:sp>
        <p:sp>
          <p:nvSpPr>
            <p:cNvPr id="11" name="文本框 10"/>
            <p:cNvSpPr txBox="1"/>
            <p:nvPr/>
          </p:nvSpPr>
          <p:spPr>
            <a:xfrm>
              <a:off x="5576876" y="1461058"/>
              <a:ext cx="3114955" cy="338554"/>
            </a:xfrm>
            <a:prstGeom prst="rect">
              <a:avLst/>
            </a:prstGeom>
            <a:noFill/>
          </p:spPr>
          <p:txBody>
            <a:bodyPr wrap="none" rtlCol="0">
              <a:spAutoFit/>
            </a:bodyPr>
            <a:lstStyle/>
            <a:p>
              <a:r>
                <a:rPr lang="en-US" altLang="zh-CN" sz="1600" spc="100" dirty="0">
                  <a:solidFill>
                    <a:schemeClr val="bg1">
                      <a:lumMod val="75000"/>
                    </a:schemeClr>
                  </a:solidFill>
                </a:rPr>
                <a:t>Background of the project</a:t>
              </a:r>
              <a:endParaRPr lang="zh-CN" altLang="en-US" sz="1600" spc="100" dirty="0">
                <a:solidFill>
                  <a:schemeClr val="bg1">
                    <a:lumMod val="75000"/>
                  </a:schemeClr>
                </a:solidFill>
              </a:endParaRPr>
            </a:p>
          </p:txBody>
        </p:sp>
      </p:grpSp>
      <p:grpSp>
        <p:nvGrpSpPr>
          <p:cNvPr id="35" name="组合 34"/>
          <p:cNvGrpSpPr/>
          <p:nvPr/>
        </p:nvGrpSpPr>
        <p:grpSpPr>
          <a:xfrm>
            <a:off x="6477473" y="1028700"/>
            <a:ext cx="2967479" cy="1259572"/>
            <a:chOff x="8704421" y="540040"/>
            <a:chExt cx="2967479" cy="1259572"/>
          </a:xfrm>
        </p:grpSpPr>
        <p:sp>
          <p:nvSpPr>
            <p:cNvPr id="30" name="文本框 29"/>
            <p:cNvSpPr txBox="1"/>
            <p:nvPr/>
          </p:nvSpPr>
          <p:spPr>
            <a:xfrm>
              <a:off x="8704421"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02</a:t>
              </a:r>
              <a:endParaRPr lang="zh-CN" altLang="en-US" sz="4400" b="1" spc="300" dirty="0">
                <a:gradFill>
                  <a:gsLst>
                    <a:gs pos="0">
                      <a:schemeClr val="accent1"/>
                    </a:gs>
                    <a:gs pos="90000">
                      <a:schemeClr val="accent1">
                        <a:alpha val="0"/>
                      </a:schemeClr>
                    </a:gs>
                  </a:gsLst>
                  <a:lin ang="5400000" scaled="1"/>
                </a:gradFill>
              </a:endParaRPr>
            </a:p>
          </p:txBody>
        </p:sp>
        <p:sp>
          <p:nvSpPr>
            <p:cNvPr id="14" name="文本框 13"/>
            <p:cNvSpPr txBox="1"/>
            <p:nvPr/>
          </p:nvSpPr>
          <p:spPr>
            <a:xfrm>
              <a:off x="8704421" y="977361"/>
              <a:ext cx="2967479" cy="523220"/>
            </a:xfrm>
            <a:prstGeom prst="rect">
              <a:avLst/>
            </a:prstGeom>
            <a:noFill/>
          </p:spPr>
          <p:txBody>
            <a:bodyPr wrap="none" rtlCol="0">
              <a:spAutoFit/>
            </a:bodyPr>
            <a:lstStyle/>
            <a:p>
              <a:r>
                <a:rPr lang="zh-CN" altLang="en-US" sz="2800" b="1" spc="300" dirty="0">
                  <a:latin typeface="微软雅黑" panose="020B0503020204020204" charset="-122"/>
                </a:rPr>
                <a:t>国内外研究情况</a:t>
              </a:r>
            </a:p>
          </p:txBody>
        </p:sp>
        <p:sp>
          <p:nvSpPr>
            <p:cNvPr id="15" name="文本框 14"/>
            <p:cNvSpPr txBox="1"/>
            <p:nvPr/>
          </p:nvSpPr>
          <p:spPr>
            <a:xfrm>
              <a:off x="8704421" y="1461058"/>
              <a:ext cx="1962397" cy="338554"/>
            </a:xfrm>
            <a:prstGeom prst="rect">
              <a:avLst/>
            </a:prstGeom>
            <a:noFill/>
          </p:spPr>
          <p:txBody>
            <a:bodyPr wrap="none" rtlCol="0">
              <a:spAutoFit/>
            </a:bodyPr>
            <a:lstStyle/>
            <a:p>
              <a:r>
                <a:rPr lang="en-US" altLang="zh-CN" sz="1600" spc="100" dirty="0">
                  <a:solidFill>
                    <a:schemeClr val="bg1">
                      <a:lumMod val="75000"/>
                    </a:schemeClr>
                  </a:solidFill>
                </a:rPr>
                <a:t>Project Progress</a:t>
              </a:r>
              <a:endParaRPr lang="zh-CN" altLang="en-US" sz="1600" spc="100" dirty="0">
                <a:solidFill>
                  <a:schemeClr val="bg1">
                    <a:lumMod val="75000"/>
                  </a:schemeClr>
                </a:solidFill>
              </a:endParaRPr>
            </a:p>
          </p:txBody>
        </p:sp>
      </p:grpSp>
      <p:grpSp>
        <p:nvGrpSpPr>
          <p:cNvPr id="37" name="组合 36"/>
          <p:cNvGrpSpPr/>
          <p:nvPr/>
        </p:nvGrpSpPr>
        <p:grpSpPr>
          <a:xfrm>
            <a:off x="2599574" y="2996052"/>
            <a:ext cx="1887855" cy="1227661"/>
            <a:chOff x="5576876" y="2230747"/>
            <a:chExt cx="1887855" cy="1227661"/>
          </a:xfrm>
        </p:grpSpPr>
        <p:sp>
          <p:nvSpPr>
            <p:cNvPr id="31" name="文本框 30"/>
            <p:cNvSpPr txBox="1"/>
            <p:nvPr/>
          </p:nvSpPr>
          <p:spPr>
            <a:xfrm>
              <a:off x="5576876"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03</a:t>
              </a:r>
              <a:endParaRPr lang="zh-CN" altLang="en-US" sz="4400" b="1" spc="300" dirty="0">
                <a:gradFill>
                  <a:gsLst>
                    <a:gs pos="0">
                      <a:schemeClr val="accent1"/>
                    </a:gs>
                    <a:gs pos="90000">
                      <a:schemeClr val="accent1">
                        <a:alpha val="0"/>
                      </a:schemeClr>
                    </a:gs>
                  </a:gsLst>
                  <a:lin ang="5400000" scaled="1"/>
                </a:gradFill>
              </a:endParaRPr>
            </a:p>
          </p:txBody>
        </p:sp>
        <p:sp>
          <p:nvSpPr>
            <p:cNvPr id="17" name="文本框 16"/>
            <p:cNvSpPr txBox="1"/>
            <p:nvPr/>
          </p:nvSpPr>
          <p:spPr>
            <a:xfrm>
              <a:off x="5576876" y="2637526"/>
              <a:ext cx="1774845" cy="523220"/>
            </a:xfrm>
            <a:prstGeom prst="rect">
              <a:avLst/>
            </a:prstGeom>
            <a:noFill/>
          </p:spPr>
          <p:txBody>
            <a:bodyPr wrap="none" rtlCol="0">
              <a:spAutoFit/>
            </a:bodyPr>
            <a:lstStyle/>
            <a:p>
              <a:r>
                <a:rPr lang="zh-CN" altLang="en-US" sz="2800" b="1" spc="300" dirty="0">
                  <a:latin typeface="微软雅黑" panose="020B0503020204020204" charset="-122"/>
                </a:rPr>
                <a:t>技术方案</a:t>
              </a:r>
            </a:p>
          </p:txBody>
        </p:sp>
        <p:sp>
          <p:nvSpPr>
            <p:cNvPr id="18" name="文本框 17"/>
            <p:cNvSpPr txBox="1"/>
            <p:nvPr/>
          </p:nvSpPr>
          <p:spPr>
            <a:xfrm>
              <a:off x="5576876" y="3121223"/>
              <a:ext cx="1887855" cy="337185"/>
            </a:xfrm>
            <a:prstGeom prst="rect">
              <a:avLst/>
            </a:prstGeom>
            <a:noFill/>
          </p:spPr>
          <p:txBody>
            <a:bodyPr wrap="none" rtlCol="0">
              <a:spAutoFit/>
            </a:bodyPr>
            <a:lstStyle/>
            <a:p>
              <a:r>
                <a:rPr lang="en-US" altLang="zh-CN" sz="1600" spc="100" dirty="0">
                  <a:solidFill>
                    <a:schemeClr val="bg1">
                      <a:lumMod val="75000"/>
                    </a:schemeClr>
                  </a:solidFill>
                </a:rPr>
                <a:t>Project Content</a:t>
              </a:r>
            </a:p>
          </p:txBody>
        </p:sp>
      </p:grpSp>
      <p:grpSp>
        <p:nvGrpSpPr>
          <p:cNvPr id="36" name="组合 35"/>
          <p:cNvGrpSpPr/>
          <p:nvPr/>
        </p:nvGrpSpPr>
        <p:grpSpPr>
          <a:xfrm>
            <a:off x="8862403" y="3002004"/>
            <a:ext cx="2313305" cy="1227661"/>
            <a:chOff x="8704421" y="2230747"/>
            <a:chExt cx="2313305" cy="1227661"/>
          </a:xfrm>
        </p:grpSpPr>
        <p:sp>
          <p:nvSpPr>
            <p:cNvPr id="32" name="文本框 31"/>
            <p:cNvSpPr txBox="1"/>
            <p:nvPr/>
          </p:nvSpPr>
          <p:spPr>
            <a:xfrm>
              <a:off x="8704421" y="2230747"/>
              <a:ext cx="957313"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05</a:t>
              </a:r>
              <a:endParaRPr lang="zh-CN" altLang="en-US" sz="4400" b="1" spc="300" dirty="0">
                <a:gradFill>
                  <a:gsLst>
                    <a:gs pos="0">
                      <a:schemeClr val="accent1"/>
                    </a:gs>
                    <a:gs pos="90000">
                      <a:schemeClr val="accent1">
                        <a:alpha val="0"/>
                      </a:schemeClr>
                    </a:gs>
                  </a:gsLst>
                  <a:lin ang="5400000" scaled="1"/>
                </a:gradFill>
              </a:endParaRPr>
            </a:p>
          </p:txBody>
        </p:sp>
        <p:sp>
          <p:nvSpPr>
            <p:cNvPr id="20" name="文本框 19"/>
            <p:cNvSpPr txBox="1"/>
            <p:nvPr/>
          </p:nvSpPr>
          <p:spPr>
            <a:xfrm>
              <a:off x="8704421" y="2637526"/>
              <a:ext cx="1757680" cy="521970"/>
            </a:xfrm>
            <a:prstGeom prst="rect">
              <a:avLst/>
            </a:prstGeom>
            <a:noFill/>
          </p:spPr>
          <p:txBody>
            <a:bodyPr wrap="none" rtlCol="0">
              <a:spAutoFit/>
            </a:bodyPr>
            <a:lstStyle/>
            <a:p>
              <a:r>
                <a:rPr lang="zh-CN" altLang="en-US" sz="2800" b="1" spc="300" dirty="0">
                  <a:latin typeface="微软雅黑" panose="020B0503020204020204" charset="-122"/>
                </a:rPr>
                <a:t>时间安排</a:t>
              </a:r>
            </a:p>
          </p:txBody>
        </p:sp>
        <p:sp>
          <p:nvSpPr>
            <p:cNvPr id="21" name="文本框 20"/>
            <p:cNvSpPr txBox="1"/>
            <p:nvPr/>
          </p:nvSpPr>
          <p:spPr>
            <a:xfrm>
              <a:off x="8704421" y="3121223"/>
              <a:ext cx="2313305" cy="337185"/>
            </a:xfrm>
            <a:prstGeom prst="rect">
              <a:avLst/>
            </a:prstGeom>
            <a:noFill/>
          </p:spPr>
          <p:txBody>
            <a:bodyPr wrap="none" rtlCol="0">
              <a:spAutoFit/>
            </a:bodyPr>
            <a:lstStyle/>
            <a:p>
              <a:pPr algn="l"/>
              <a:r>
                <a:rPr lang="en-US" altLang="zh-CN" sz="1600" spc="100" dirty="0">
                  <a:solidFill>
                    <a:schemeClr val="bg1">
                      <a:lumMod val="75000"/>
                    </a:schemeClr>
                  </a:solidFill>
                  <a:sym typeface="+mn-ea"/>
                </a:rPr>
                <a:t>Plans of the Project</a:t>
              </a:r>
              <a:endParaRPr lang="zh-CN" altLang="en-US" sz="1600" spc="100" dirty="0">
                <a:solidFill>
                  <a:schemeClr val="bg1">
                    <a:lumMod val="75000"/>
                  </a:schemeClr>
                </a:solidFill>
              </a:endParaRPr>
            </a:p>
          </p:txBody>
        </p:sp>
      </p:grpSp>
      <p:grpSp>
        <p:nvGrpSpPr>
          <p:cNvPr id="5" name="组合 4"/>
          <p:cNvGrpSpPr/>
          <p:nvPr/>
        </p:nvGrpSpPr>
        <p:grpSpPr>
          <a:xfrm>
            <a:off x="10467218" y="5849866"/>
            <a:ext cx="1052654" cy="108000"/>
            <a:chOff x="10467218" y="6126091"/>
            <a:chExt cx="1052654" cy="108000"/>
          </a:xfrm>
          <a:solidFill>
            <a:schemeClr val="accent1"/>
          </a:solidFill>
        </p:grpSpPr>
        <p:sp>
          <p:nvSpPr>
            <p:cNvPr id="3" name="椭圆 2"/>
            <p:cNvSpPr/>
            <p:nvPr/>
          </p:nvSpPr>
          <p:spPr>
            <a:xfrm>
              <a:off x="1046721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椭圆 91"/>
            <p:cNvSpPr/>
            <p:nvPr/>
          </p:nvSpPr>
          <p:spPr>
            <a:xfrm>
              <a:off x="10703381"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10939545"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117570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1411872"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a:extLst>
              <a:ext uri="{FF2B5EF4-FFF2-40B4-BE49-F238E27FC236}">
                <a16:creationId xmlns:a16="http://schemas.microsoft.com/office/drawing/2014/main" id="{82640432-B308-4800-91FB-CF0C41FBEE26}"/>
              </a:ext>
            </a:extLst>
          </p:cNvPr>
          <p:cNvGrpSpPr/>
          <p:nvPr/>
        </p:nvGrpSpPr>
        <p:grpSpPr>
          <a:xfrm>
            <a:off x="5764210" y="2996052"/>
            <a:ext cx="2313305" cy="1227661"/>
            <a:chOff x="8704421" y="2230747"/>
            <a:chExt cx="2313305" cy="1227661"/>
          </a:xfrm>
        </p:grpSpPr>
        <p:sp>
          <p:nvSpPr>
            <p:cNvPr id="25" name="文本框 24">
              <a:extLst>
                <a:ext uri="{FF2B5EF4-FFF2-40B4-BE49-F238E27FC236}">
                  <a16:creationId xmlns:a16="http://schemas.microsoft.com/office/drawing/2014/main" id="{BD127690-ABBD-49BF-98DE-9EE0A71B3C47}"/>
                </a:ext>
              </a:extLst>
            </p:cNvPr>
            <p:cNvSpPr txBox="1"/>
            <p:nvPr/>
          </p:nvSpPr>
          <p:spPr>
            <a:xfrm>
              <a:off x="8704421"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04</a:t>
              </a:r>
              <a:endParaRPr lang="zh-CN" altLang="en-US" sz="4400" b="1" spc="300" dirty="0">
                <a:gradFill>
                  <a:gsLst>
                    <a:gs pos="0">
                      <a:schemeClr val="accent1"/>
                    </a:gs>
                    <a:gs pos="90000">
                      <a:schemeClr val="accent1">
                        <a:alpha val="0"/>
                      </a:schemeClr>
                    </a:gs>
                  </a:gsLst>
                  <a:lin ang="5400000" scaled="1"/>
                </a:gradFill>
              </a:endParaRPr>
            </a:p>
          </p:txBody>
        </p:sp>
        <p:sp>
          <p:nvSpPr>
            <p:cNvPr id="26" name="文本框 25">
              <a:extLst>
                <a:ext uri="{FF2B5EF4-FFF2-40B4-BE49-F238E27FC236}">
                  <a16:creationId xmlns:a16="http://schemas.microsoft.com/office/drawing/2014/main" id="{81E36B30-406C-4E7A-A9C1-B6608541A956}"/>
                </a:ext>
              </a:extLst>
            </p:cNvPr>
            <p:cNvSpPr txBox="1"/>
            <p:nvPr/>
          </p:nvSpPr>
          <p:spPr>
            <a:xfrm>
              <a:off x="8704421" y="2637526"/>
              <a:ext cx="979755" cy="523220"/>
            </a:xfrm>
            <a:prstGeom prst="rect">
              <a:avLst/>
            </a:prstGeom>
            <a:noFill/>
          </p:spPr>
          <p:txBody>
            <a:bodyPr wrap="none" rtlCol="0">
              <a:spAutoFit/>
            </a:bodyPr>
            <a:lstStyle/>
            <a:p>
              <a:r>
                <a:rPr lang="zh-CN" altLang="en-US" sz="2800" b="1" spc="300" dirty="0">
                  <a:latin typeface="微软雅黑" panose="020B0503020204020204" charset="-122"/>
                </a:rPr>
                <a:t>意义</a:t>
              </a:r>
            </a:p>
          </p:txBody>
        </p:sp>
        <p:sp>
          <p:nvSpPr>
            <p:cNvPr id="27" name="文本框 26">
              <a:extLst>
                <a:ext uri="{FF2B5EF4-FFF2-40B4-BE49-F238E27FC236}">
                  <a16:creationId xmlns:a16="http://schemas.microsoft.com/office/drawing/2014/main" id="{63F3FC00-3B21-4C87-AF77-FA8F79BE450F}"/>
                </a:ext>
              </a:extLst>
            </p:cNvPr>
            <p:cNvSpPr txBox="1"/>
            <p:nvPr/>
          </p:nvSpPr>
          <p:spPr>
            <a:xfrm>
              <a:off x="8704421" y="3121223"/>
              <a:ext cx="2313305" cy="337185"/>
            </a:xfrm>
            <a:prstGeom prst="rect">
              <a:avLst/>
            </a:prstGeom>
            <a:noFill/>
          </p:spPr>
          <p:txBody>
            <a:bodyPr wrap="none" rtlCol="0">
              <a:spAutoFit/>
            </a:bodyPr>
            <a:lstStyle/>
            <a:p>
              <a:pPr algn="l"/>
              <a:r>
                <a:rPr lang="en-US" altLang="zh-CN" sz="1600" spc="100" dirty="0">
                  <a:solidFill>
                    <a:schemeClr val="bg1">
                      <a:lumMod val="75000"/>
                    </a:schemeClr>
                  </a:solidFill>
                  <a:sym typeface="+mn-ea"/>
                </a:rPr>
                <a:t>Plans of the Project</a:t>
              </a:r>
              <a:endParaRPr lang="zh-CN" altLang="en-US" sz="1600" spc="100" dirty="0">
                <a:solidFill>
                  <a:schemeClr val="bg1">
                    <a:lumMod val="75000"/>
                  </a:schemeClr>
                </a:solidFill>
              </a:endParaRP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研究背景</a:t>
            </a:r>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539631" y="1700198"/>
            <a:ext cx="9100038" cy="3851031"/>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en-US" altLang="zh-CN" sz="2000" dirty="0">
                <a:solidFill>
                  <a:srgbClr val="000000"/>
                </a:solidFill>
                <a:latin typeface="微软雅黑" panose="020B0503020204020204" charset="-122"/>
                <a:ea typeface="微软雅黑" panose="020B0503020204020204" charset="-122"/>
                <a:sym typeface="+mn-ea"/>
              </a:rPr>
              <a:t>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计算机中的文件系统是一种存储和组织计算机数据的方法，它使得对数据的访问和查找变得容易，文件系统使用文件和树形目录的抽象逻辑概念代替了硬盘和光盘等物理设备使用数据块的概念，用户使用文件系统来保存数据而不必关心数据实际保存在硬盘（或者光盘）的地址为多少的数据块上，只需要记住这个文件的所属目录和文件名。</a:t>
            </a:r>
            <a:endPar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en-US" altLang="zh-CN" sz="1900" dirty="0">
                <a:solidFill>
                  <a:srgbClr val="000000"/>
                </a:solidFill>
                <a:latin typeface="微软雅黑" panose="020B0503020204020204" charset="-122"/>
                <a:ea typeface="微软雅黑" panose="020B0503020204020204" charset="-122"/>
                <a:sym typeface="+mn-ea"/>
              </a:rPr>
              <a:t>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随着时间的推移，存储需求不断变化，数据量不断增加，文件系统必须是可靠的、持久的、安全的、高效的、容错的和可扩展的</a:t>
            </a:r>
            <a:r>
              <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rPr>
              <a:t>[1],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为了实现这些特性并跟上不断变化的计算需求和存储需求，不同的技术和文件系统随着时间的推移而被引入到操作系统中，但是绝大多数的文件系统实现仍然采用的是树状层次结构，提供给用户的接口仍然是最基本的 </a:t>
            </a:r>
            <a:r>
              <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rPr>
              <a:t>open/read/write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等</a:t>
            </a: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研究背景</a:t>
            </a:r>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539631" y="1700198"/>
            <a:ext cx="9100038" cy="3851031"/>
          </a:xfrm>
          <a:prstGeom prst="rect">
            <a:avLst/>
          </a:prstGeom>
        </p:spPr>
        <p:txBody>
          <a:bodyPr vert="horz" lIns="0" tIns="0" rIns="0" bIns="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     在文件系统快速发展的同时，数据库系统同样也在随着需求的不断变化而快速迭代。数据库是以电子方式存储的系统数据集合，它可以包含任何类型的数据，包括文字、数字、图像、视频和文件。这些数据按一定的数据模型组织、描述和存储，具有较小冗余度、较高数据独立性和易扩展性，并可为各种用户共享。通常，数据库的实现以文件系统为基础，所有的数据库操作，如增删改查、备份等最后都会转换为对磁盘上文件的操作。</a:t>
            </a:r>
            <a:endParaRPr lang="en-US" altLang="zh-CN" sz="2000" noProof="0" dirty="0">
              <a:ln>
                <a:noFill/>
              </a:ln>
              <a:solidFill>
                <a:srgbClr val="000000"/>
              </a:solidFill>
              <a:effectLst/>
              <a:uLnTx/>
              <a:uFillTx/>
              <a:latin typeface="微软雅黑" panose="020B0503020204020204" charset="-122"/>
              <a:ea typeface="微软雅黑" panose="020B0503020204020204" charset="-122"/>
              <a:sym typeface="+mn-ea"/>
            </a:endParaRPr>
          </a:p>
          <a:p>
            <a:pPr marL="0" lvl="0" indent="0">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     从数据库和文件系统的发展来看，两者是在互相借鉴，共同发展，从两者的功能来看，他们都是存储数据的一种管理方式。既然两者的功能如此相像，那一个值得思考的问题就是为什么大多数的数据库系统实现以文件系统为基础，而不能反其道而行之？文件系统的实现者是否可以重用数据库的基础设施以</a:t>
            </a:r>
            <a:r>
              <a:rPr lang="zh-CN" altLang="en-US" sz="2000" dirty="0">
                <a:solidFill>
                  <a:srgbClr val="000000"/>
                </a:solidFill>
                <a:latin typeface="微软雅黑" panose="020B0503020204020204" charset="-122"/>
                <a:ea typeface="微软雅黑" panose="020B0503020204020204" charset="-122"/>
                <a:sym typeface="+mn-ea"/>
              </a:rPr>
              <a:t>的更获得数据库提供多</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特性？更近一步地，文件系统的实现是否可以完全在一个数据库系统提供的接口上进行？</a:t>
            </a:r>
            <a:endParaRPr lang="en-US" altLang="zh-CN" sz="2000" noProof="0" dirty="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0291381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国内外研究情况</a:t>
            </a:r>
          </a:p>
        </p:txBody>
      </p:sp>
      <p:sp>
        <p:nvSpPr>
          <p:cNvPr id="14" name="文本框 13"/>
          <p:cNvSpPr txBox="1"/>
          <p:nvPr/>
        </p:nvSpPr>
        <p:spPr>
          <a:xfrm>
            <a:off x="660398" y="1131608"/>
            <a:ext cx="2853509" cy="646112"/>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日志文件系统</a:t>
            </a:r>
          </a:p>
        </p:txBody>
      </p:sp>
      <p:sp>
        <p:nvSpPr>
          <p:cNvPr id="19" name="文本框 18"/>
          <p:cNvSpPr txBox="1"/>
          <p:nvPr/>
        </p:nvSpPr>
        <p:spPr>
          <a:xfrm>
            <a:off x="660397" y="3221302"/>
            <a:ext cx="2853509" cy="619744"/>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事务文件系统</a:t>
            </a:r>
          </a:p>
        </p:txBody>
      </p:sp>
      <p:sp>
        <p:nvSpPr>
          <p:cNvPr id="20" name="文本框 19"/>
          <p:cNvSpPr txBox="1"/>
          <p:nvPr/>
        </p:nvSpPr>
        <p:spPr>
          <a:xfrm>
            <a:off x="660398" y="1920536"/>
            <a:ext cx="10858500" cy="1045223"/>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pc="300" dirty="0">
                <a:solidFill>
                  <a:srgbClr val="000000">
                    <a:lumMod val="85000"/>
                    <a:lumOff val="15000"/>
                  </a:srgbClr>
                </a:solidFill>
                <a:latin typeface="微软雅黑" panose="020B0503020204020204" charset="-122"/>
                <a:ea typeface="微软雅黑" panose="020B0503020204020204" charset="-122"/>
              </a:rPr>
              <a:t>日志文件系统</a:t>
            </a:r>
            <a:r>
              <a:rPr lang="en-US" altLang="zh-CN" spc="300" dirty="0">
                <a:solidFill>
                  <a:srgbClr val="000000">
                    <a:lumMod val="85000"/>
                    <a:lumOff val="15000"/>
                  </a:srgbClr>
                </a:solidFill>
                <a:latin typeface="微软雅黑" panose="020B0503020204020204" charset="-122"/>
                <a:ea typeface="微软雅黑" panose="020B0503020204020204" charset="-122"/>
              </a:rPr>
              <a:t>(Journaling file system</a:t>
            </a:r>
            <a:r>
              <a:rPr lang="zh-CN" altLang="en-US" spc="300" dirty="0">
                <a:solidFill>
                  <a:srgbClr val="000000">
                    <a:lumMod val="85000"/>
                    <a:lumOff val="15000"/>
                  </a:srgbClr>
                </a:solidFill>
                <a:latin typeface="微软雅黑" panose="020B0503020204020204" charset="-122"/>
                <a:ea typeface="微软雅黑" panose="020B0503020204020204" charset="-122"/>
              </a:rPr>
              <a:t>）是一种文件系统。在发生变化时，它先把相关的信息写入一个被称为日志的区域，然后再把变化写入主文件系统。</a:t>
            </a:r>
            <a:r>
              <a:rPr lang="en-US" altLang="zh-CN" spc="300" dirty="0">
                <a:solidFill>
                  <a:srgbClr val="000000">
                    <a:lumMod val="85000"/>
                    <a:lumOff val="15000"/>
                  </a:srgbClr>
                </a:solidFill>
                <a:latin typeface="微软雅黑" panose="020B0503020204020204" charset="-122"/>
                <a:ea typeface="微软雅黑" panose="020B0503020204020204" charset="-122"/>
              </a:rPr>
              <a:t>JFS[2]</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XFS[3] </a:t>
            </a:r>
            <a:r>
              <a:rPr lang="en-US" altLang="zh-CN" spc="300" dirty="0" err="1">
                <a:solidFill>
                  <a:srgbClr val="000000">
                    <a:lumMod val="85000"/>
                    <a:lumOff val="15000"/>
                  </a:srgbClr>
                </a:solidFill>
                <a:latin typeface="微软雅黑" panose="020B0503020204020204" charset="-122"/>
                <a:ea typeface="微软雅黑" panose="020B0503020204020204" charset="-122"/>
              </a:rPr>
              <a:t>Btrfs</a:t>
            </a:r>
            <a:r>
              <a:rPr lang="en-US" altLang="zh-CN" spc="300" dirty="0">
                <a:solidFill>
                  <a:srgbClr val="000000">
                    <a:lumMod val="85000"/>
                    <a:lumOff val="15000"/>
                  </a:srgbClr>
                </a:solidFill>
                <a:latin typeface="微软雅黑" panose="020B0503020204020204" charset="-122"/>
                <a:ea typeface="微软雅黑" panose="020B0503020204020204" charset="-122"/>
              </a:rPr>
              <a:t>[4]</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Ext4[5]</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NTFS</a:t>
            </a:r>
          </a:p>
        </p:txBody>
      </p:sp>
      <p:sp>
        <p:nvSpPr>
          <p:cNvPr id="21" name="文本框 20"/>
          <p:cNvSpPr txBox="1"/>
          <p:nvPr/>
        </p:nvSpPr>
        <p:spPr>
          <a:xfrm>
            <a:off x="666750" y="3980468"/>
            <a:ext cx="10858500" cy="220554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z="2000" b="1" spc="300" dirty="0">
                <a:solidFill>
                  <a:srgbClr val="000000">
                    <a:lumMod val="85000"/>
                    <a:lumOff val="15000"/>
                  </a:srgbClr>
                </a:solidFill>
                <a:latin typeface="微软雅黑" panose="020B0503020204020204" charset="-122"/>
                <a:ea typeface="微软雅黑" panose="020B0503020204020204" charset="-122"/>
              </a:rPr>
              <a:t>除了对数据库的日志和简单事务的借鉴之外，许多适应新需求的文件系统实现在设计中会直接包含事务 </a:t>
            </a:r>
            <a:r>
              <a:rPr lang="en-US" altLang="zh-CN" sz="2000" b="1" spc="300" dirty="0">
                <a:solidFill>
                  <a:srgbClr val="000000">
                    <a:lumMod val="85000"/>
                    <a:lumOff val="15000"/>
                  </a:srgbClr>
                </a:solidFill>
                <a:latin typeface="微软雅黑" panose="020B0503020204020204" charset="-122"/>
                <a:ea typeface="微软雅黑" panose="020B0503020204020204" charset="-122"/>
              </a:rPr>
              <a:t>ACID </a:t>
            </a:r>
            <a:r>
              <a:rPr lang="zh-CN" altLang="en-US" sz="2000" b="1" spc="300" dirty="0">
                <a:solidFill>
                  <a:srgbClr val="000000">
                    <a:lumMod val="85000"/>
                    <a:lumOff val="15000"/>
                  </a:srgbClr>
                </a:solidFill>
                <a:latin typeface="微软雅黑" panose="020B0503020204020204" charset="-122"/>
                <a:ea typeface="微软雅黑" panose="020B0503020204020204" charset="-122"/>
              </a:rPr>
              <a:t>特性的设计</a:t>
            </a:r>
            <a:endParaRPr lang="en-US" altLang="zh-CN" sz="2000" b="1"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exF2FS[6]</a:t>
            </a:r>
            <a:r>
              <a:rPr lang="zh-CN" altLang="en-US" spc="300" dirty="0">
                <a:solidFill>
                  <a:srgbClr val="000000">
                    <a:lumMod val="85000"/>
                    <a:lumOff val="15000"/>
                  </a:srgbClr>
                </a:solidFill>
                <a:latin typeface="微软雅黑" panose="020B0503020204020204" charset="-122"/>
                <a:ea typeface="微软雅黑" panose="020B0503020204020204" charset="-122"/>
              </a:rPr>
              <a:t>是一个事务性的日志文件系统，其允许事务跨越多个文件，应用程序可以显式指定与事务关联的文件</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err="1">
                <a:solidFill>
                  <a:srgbClr val="000000">
                    <a:lumMod val="85000"/>
                    <a:lumOff val="15000"/>
                  </a:srgbClr>
                </a:solidFill>
                <a:latin typeface="微软雅黑" panose="020B0503020204020204" charset="-122"/>
                <a:ea typeface="微软雅黑" panose="020B0503020204020204" charset="-122"/>
              </a:rPr>
              <a:t>DurableFS</a:t>
            </a:r>
            <a:r>
              <a:rPr lang="en-US" altLang="zh-CN" spc="300" dirty="0">
                <a:solidFill>
                  <a:srgbClr val="000000">
                    <a:lumMod val="85000"/>
                    <a:lumOff val="15000"/>
                  </a:srgbClr>
                </a:solidFill>
                <a:latin typeface="微软雅黑" panose="020B0503020204020204" charset="-122"/>
                <a:ea typeface="微软雅黑" panose="020B0503020204020204" charset="-122"/>
              </a:rPr>
              <a:t>[7]</a:t>
            </a:r>
            <a:r>
              <a:rPr lang="zh-CN" altLang="en-US" spc="300" dirty="0">
                <a:solidFill>
                  <a:srgbClr val="000000">
                    <a:lumMod val="85000"/>
                    <a:lumOff val="15000"/>
                  </a:srgbClr>
                </a:solidFill>
                <a:latin typeface="微软雅黑" panose="020B0503020204020204" charset="-122"/>
                <a:ea typeface="微软雅黑" panose="020B0503020204020204" charset="-122"/>
              </a:rPr>
              <a:t>提供了一种受限制的事务形式：文件打开和关闭之间的操作自动形成具有原子性和持久性保证的事务</a:t>
            </a: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国内外研究情况</a:t>
            </a:r>
          </a:p>
        </p:txBody>
      </p:sp>
      <p:sp>
        <p:nvSpPr>
          <p:cNvPr id="14" name="文本框 13"/>
          <p:cNvSpPr txBox="1"/>
          <p:nvPr/>
        </p:nvSpPr>
        <p:spPr>
          <a:xfrm>
            <a:off x="660398" y="1029435"/>
            <a:ext cx="2853509" cy="619744"/>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DBFS</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687832" y="1851278"/>
            <a:ext cx="10858500" cy="3926011"/>
          </a:xfrm>
          <a:prstGeom prst="rect">
            <a:avLst/>
          </a:prstGeom>
          <a:noFill/>
        </p:spPr>
        <p:txBody>
          <a:bodyPr wrap="square" lIns="0" tIns="0" rIns="0" bIns="0" rtlCol="0">
            <a:spAutoFit/>
          </a:bodyPr>
          <a:lstStyle/>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IFS[8]</a:t>
            </a:r>
            <a:r>
              <a:rPr lang="zh-CN" altLang="en-US" spc="300" dirty="0">
                <a:solidFill>
                  <a:srgbClr val="000000">
                    <a:lumMod val="85000"/>
                    <a:lumOff val="15000"/>
                  </a:srgbClr>
                </a:solidFill>
                <a:latin typeface="微软雅黑" panose="020B0503020204020204" charset="-122"/>
                <a:ea typeface="微软雅黑" panose="020B0503020204020204" charset="-122"/>
              </a:rPr>
              <a:t>是一个基于关系型数据库 </a:t>
            </a:r>
            <a:r>
              <a:rPr lang="en-US" altLang="zh-CN" spc="300" dirty="0">
                <a:solidFill>
                  <a:srgbClr val="000000">
                    <a:lumMod val="85000"/>
                    <a:lumOff val="15000"/>
                  </a:srgbClr>
                </a:solidFill>
                <a:latin typeface="微软雅黑" panose="020B0503020204020204" charset="-122"/>
                <a:ea typeface="微软雅黑" panose="020B0503020204020204" charset="-122"/>
              </a:rPr>
              <a:t>POSTGRES </a:t>
            </a:r>
            <a:r>
              <a:rPr lang="zh-CN" altLang="en-US" spc="300" dirty="0">
                <a:solidFill>
                  <a:srgbClr val="000000">
                    <a:lumMod val="85000"/>
                    <a:lumOff val="15000"/>
                  </a:srgbClr>
                </a:solidFill>
                <a:latin typeface="微软雅黑" panose="020B0503020204020204" charset="-122"/>
                <a:ea typeface="微软雅黑" panose="020B0503020204020204" charset="-122"/>
              </a:rPr>
              <a:t>实现的文件系统，其向用户提供事务特性以及时间旅行功能，同时其使用多张关系表来构建层级文件系统以最大限度地支持传统 </a:t>
            </a:r>
            <a:r>
              <a:rPr lang="en-US" altLang="zh-CN" spc="300" dirty="0">
                <a:solidFill>
                  <a:srgbClr val="000000">
                    <a:lumMod val="85000"/>
                    <a:lumOff val="15000"/>
                  </a:srgbClr>
                </a:solidFill>
                <a:latin typeface="微软雅黑" panose="020B0503020204020204" charset="-122"/>
                <a:ea typeface="微软雅黑" panose="020B0503020204020204" charset="-122"/>
              </a:rPr>
              <a:t>POSIX </a:t>
            </a:r>
            <a:r>
              <a:rPr lang="zh-CN" altLang="en-US" spc="300" dirty="0">
                <a:solidFill>
                  <a:srgbClr val="000000">
                    <a:lumMod val="85000"/>
                    <a:lumOff val="15000"/>
                  </a:srgbClr>
                </a:solidFill>
                <a:latin typeface="微软雅黑" panose="020B0503020204020204" charset="-122"/>
                <a:ea typeface="微软雅黑" panose="020B0503020204020204" charset="-122"/>
              </a:rPr>
              <a:t>接口</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是一个运行在数据库之上的文件系统，实质上，</a:t>
            </a: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提供了文件系统和数据库之间的范式转换，同时提供了一些高级搜索和数据备份功能</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zh-CN" altLang="en-US" spc="300" dirty="0">
                <a:solidFill>
                  <a:srgbClr val="000000">
                    <a:lumMod val="85000"/>
                    <a:lumOff val="15000"/>
                  </a:srgbClr>
                </a:solidFill>
                <a:latin typeface="微软雅黑" panose="020B0503020204020204" charset="-122"/>
                <a:ea typeface="微软雅黑" panose="020B0503020204020204" charset="-122"/>
              </a:rPr>
              <a:t>国内学者</a:t>
            </a:r>
            <a:r>
              <a:rPr lang="en-US" altLang="zh-CN" spc="300" dirty="0">
                <a:solidFill>
                  <a:srgbClr val="000000">
                    <a:lumMod val="85000"/>
                    <a:lumOff val="15000"/>
                  </a:srgbClr>
                </a:solidFill>
                <a:latin typeface="微软雅黑" panose="020B0503020204020204" charset="-122"/>
                <a:ea typeface="微软雅黑" panose="020B0503020204020204" charset="-122"/>
              </a:rPr>
              <a:t>[9]</a:t>
            </a:r>
            <a:r>
              <a:rPr lang="zh-CN" altLang="en-US" spc="300" dirty="0">
                <a:solidFill>
                  <a:srgbClr val="000000">
                    <a:lumMod val="85000"/>
                    <a:lumOff val="15000"/>
                  </a:srgbClr>
                </a:solidFill>
                <a:latin typeface="微软雅黑" panose="020B0503020204020204" charset="-122"/>
                <a:ea typeface="微软雅黑" panose="020B0503020204020204" charset="-122"/>
              </a:rPr>
              <a:t>将</a:t>
            </a: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移植到 </a:t>
            </a:r>
            <a:r>
              <a:rPr lang="en-US" altLang="zh-CN" spc="300" dirty="0" err="1">
                <a:solidFill>
                  <a:srgbClr val="000000">
                    <a:lumMod val="85000"/>
                    <a:lumOff val="15000"/>
                  </a:srgbClr>
                </a:solidFill>
                <a:latin typeface="微软雅黑" panose="020B0503020204020204" charset="-122"/>
                <a:ea typeface="微软雅黑" panose="020B0503020204020204" charset="-122"/>
              </a:rPr>
              <a:t>linux</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的 </a:t>
            </a:r>
            <a:r>
              <a:rPr lang="en-US" altLang="zh-CN" spc="300" dirty="0">
                <a:solidFill>
                  <a:srgbClr val="000000">
                    <a:lumMod val="85000"/>
                    <a:lumOff val="15000"/>
                  </a:srgbClr>
                </a:solidFill>
                <a:latin typeface="微软雅黑" panose="020B0503020204020204" charset="-122"/>
                <a:ea typeface="微软雅黑" panose="020B0503020204020204" charset="-122"/>
              </a:rPr>
              <a:t>VFS </a:t>
            </a:r>
            <a:r>
              <a:rPr lang="zh-CN" altLang="en-US" spc="300" dirty="0">
                <a:solidFill>
                  <a:srgbClr val="000000">
                    <a:lumMod val="85000"/>
                    <a:lumOff val="15000"/>
                  </a:srgbClr>
                </a:solidFill>
                <a:latin typeface="微软雅黑" panose="020B0503020204020204" charset="-122"/>
                <a:ea typeface="微软雅黑" panose="020B0503020204020204" charset="-122"/>
              </a:rPr>
              <a:t>模块中使得用户对其使用就如原有的文件系统一样，并且将基于内容分类、关联访问、基于内容的访问、版本控制等功能扩展到 </a:t>
            </a:r>
            <a:r>
              <a:rPr lang="en-US" altLang="zh-CN" spc="300" dirty="0">
                <a:solidFill>
                  <a:srgbClr val="000000">
                    <a:lumMod val="85000"/>
                    <a:lumOff val="15000"/>
                  </a:srgbClr>
                </a:solidFill>
                <a:latin typeface="微软雅黑" panose="020B0503020204020204" charset="-122"/>
                <a:ea typeface="微软雅黑" panose="020B0503020204020204" charset="-122"/>
              </a:rPr>
              <a:t>VFS </a:t>
            </a:r>
            <a:r>
              <a:rPr lang="zh-CN" altLang="en-US" spc="300" dirty="0">
                <a:solidFill>
                  <a:srgbClr val="000000">
                    <a:lumMod val="85000"/>
                    <a:lumOff val="15000"/>
                  </a:srgbClr>
                </a:solidFill>
                <a:latin typeface="微软雅黑" panose="020B0503020204020204" charset="-122"/>
                <a:ea typeface="微软雅黑" panose="020B0503020204020204" charset="-122"/>
              </a:rPr>
              <a:t>中</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AMINO[10]</a:t>
            </a:r>
            <a:r>
              <a:rPr lang="zh-CN" altLang="en-US" spc="300" dirty="0">
                <a:solidFill>
                  <a:srgbClr val="000000">
                    <a:lumMod val="85000"/>
                    <a:lumOff val="15000"/>
                  </a:srgbClr>
                </a:solidFill>
                <a:latin typeface="微软雅黑" panose="020B0503020204020204" charset="-122"/>
                <a:ea typeface="微软雅黑" panose="020B0503020204020204" charset="-122"/>
              </a:rPr>
              <a:t>是一个具有 </a:t>
            </a:r>
            <a:r>
              <a:rPr lang="en-US" altLang="zh-CN" spc="300" dirty="0">
                <a:solidFill>
                  <a:srgbClr val="000000">
                    <a:lumMod val="85000"/>
                    <a:lumOff val="15000"/>
                  </a:srgbClr>
                </a:solidFill>
                <a:latin typeface="微软雅黑" panose="020B0503020204020204" charset="-122"/>
                <a:ea typeface="微软雅黑" panose="020B0503020204020204" charset="-122"/>
              </a:rPr>
              <a:t>ACID </a:t>
            </a:r>
            <a:r>
              <a:rPr lang="zh-CN" altLang="en-US" spc="300" dirty="0">
                <a:solidFill>
                  <a:srgbClr val="000000">
                    <a:lumMod val="85000"/>
                    <a:lumOff val="15000"/>
                  </a:srgbClr>
                </a:solidFill>
                <a:latin typeface="微软雅黑" panose="020B0503020204020204" charset="-122"/>
                <a:ea typeface="微软雅黑" panose="020B0503020204020204" charset="-122"/>
              </a:rPr>
              <a:t>语义的文件系统，其使用 </a:t>
            </a:r>
            <a:r>
              <a:rPr lang="en-US" altLang="zh-CN" spc="300" dirty="0">
                <a:solidFill>
                  <a:srgbClr val="000000">
                    <a:lumMod val="85000"/>
                    <a:lumOff val="15000"/>
                  </a:srgbClr>
                </a:solidFill>
                <a:latin typeface="微软雅黑" panose="020B0503020204020204" charset="-122"/>
                <a:ea typeface="微软雅黑" panose="020B0503020204020204" charset="-122"/>
              </a:rPr>
              <a:t>Berkeley Database </a:t>
            </a:r>
            <a:r>
              <a:rPr lang="zh-CN" altLang="en-US" spc="300" dirty="0">
                <a:solidFill>
                  <a:srgbClr val="000000">
                    <a:lumMod val="85000"/>
                    <a:lumOff val="15000"/>
                  </a:srgbClr>
                </a:solidFill>
                <a:latin typeface="微软雅黑" panose="020B0503020204020204" charset="-122"/>
                <a:ea typeface="微软雅黑" panose="020B0503020204020204" charset="-122"/>
              </a:rPr>
              <a:t>作为后备存储，将一个易于使用但功能强大的嵌套事务 </a:t>
            </a:r>
            <a:r>
              <a:rPr lang="en-US" altLang="zh-CN" spc="300" dirty="0">
                <a:solidFill>
                  <a:srgbClr val="000000">
                    <a:lumMod val="85000"/>
                    <a:lumOff val="15000"/>
                  </a:srgbClr>
                </a:solidFill>
                <a:latin typeface="微软雅黑" panose="020B0503020204020204" charset="-122"/>
                <a:ea typeface="微软雅黑" panose="020B0503020204020204" charset="-122"/>
              </a:rPr>
              <a:t>API </a:t>
            </a:r>
            <a:r>
              <a:rPr lang="zh-CN" altLang="en-US" spc="300" dirty="0">
                <a:solidFill>
                  <a:srgbClr val="000000">
                    <a:lumMod val="85000"/>
                    <a:lumOff val="15000"/>
                  </a:srgbClr>
                </a:solidFill>
                <a:latin typeface="微软雅黑" panose="020B0503020204020204" charset="-122"/>
                <a:ea typeface="微软雅黑" panose="020B0503020204020204" charset="-122"/>
              </a:rPr>
              <a:t>导出到用户空间该文件系统不仅为应用程序提供了 </a:t>
            </a:r>
            <a:r>
              <a:rPr lang="en-US" altLang="zh-CN" spc="300" dirty="0">
                <a:solidFill>
                  <a:srgbClr val="000000">
                    <a:lumMod val="85000"/>
                    <a:lumOff val="15000"/>
                  </a:srgbClr>
                </a:solidFill>
                <a:latin typeface="微软雅黑" panose="020B0503020204020204" charset="-122"/>
                <a:ea typeface="微软雅黑" panose="020B0503020204020204" charset="-122"/>
              </a:rPr>
              <a:t>ACID </a:t>
            </a:r>
            <a:r>
              <a:rPr lang="zh-CN" altLang="en-US" spc="300" dirty="0">
                <a:solidFill>
                  <a:srgbClr val="000000">
                    <a:lumMod val="85000"/>
                    <a:lumOff val="15000"/>
                  </a:srgbClr>
                </a:solidFill>
                <a:latin typeface="微软雅黑" panose="020B0503020204020204" charset="-122"/>
                <a:ea typeface="微软雅黑" panose="020B0503020204020204" charset="-122"/>
              </a:rPr>
              <a:t>的额外好处，在性能方面也与 </a:t>
            </a:r>
            <a:r>
              <a:rPr lang="en-US" altLang="zh-CN" spc="300" dirty="0">
                <a:solidFill>
                  <a:srgbClr val="000000">
                    <a:lumMod val="85000"/>
                    <a:lumOff val="15000"/>
                  </a:srgbClr>
                </a:solidFill>
                <a:latin typeface="微软雅黑" panose="020B0503020204020204" charset="-122"/>
                <a:ea typeface="微软雅黑" panose="020B0503020204020204" charset="-122"/>
              </a:rPr>
              <a:t>ext3 </a:t>
            </a:r>
            <a:r>
              <a:rPr lang="zh-CN" altLang="en-US" spc="300" dirty="0">
                <a:solidFill>
                  <a:srgbClr val="000000">
                    <a:lumMod val="85000"/>
                    <a:lumOff val="15000"/>
                  </a:srgbClr>
                </a:solidFill>
                <a:latin typeface="微软雅黑" panose="020B0503020204020204" charset="-122"/>
                <a:ea typeface="微软雅黑" panose="020B0503020204020204" charset="-122"/>
              </a:rPr>
              <a:t>相当</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工作内容</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4" name="文本框 3">
            <a:extLst>
              <a:ext uri="{FF2B5EF4-FFF2-40B4-BE49-F238E27FC236}">
                <a16:creationId xmlns:a16="http://schemas.microsoft.com/office/drawing/2014/main" id="{E20F2A1A-93CA-4C31-B559-8114D4ED74F8}"/>
              </a:ext>
            </a:extLst>
          </p:cNvPr>
          <p:cNvSpPr txBox="1"/>
          <p:nvPr/>
        </p:nvSpPr>
        <p:spPr>
          <a:xfrm>
            <a:off x="357352" y="2967335"/>
            <a:ext cx="2194560" cy="923330"/>
          </a:xfrm>
          <a:prstGeom prst="rect">
            <a:avLst/>
          </a:prstGeom>
          <a:noFill/>
        </p:spPr>
        <p:txBody>
          <a:bodyPr wrap="square" rtlCol="0">
            <a:spAutoFit/>
          </a:bodyPr>
          <a:lstStyle/>
          <a:p>
            <a:r>
              <a:rPr lang="en-US" altLang="zh-CN" sz="1800" b="1" spc="100" dirty="0" err="1">
                <a:solidFill>
                  <a:schemeClr val="accent1"/>
                </a:solidFill>
              </a:rPr>
              <a:t>jammdb</a:t>
            </a:r>
            <a:r>
              <a:rPr lang="en-US" altLang="zh-CN" sz="1800" b="1" spc="100" dirty="0">
                <a:solidFill>
                  <a:schemeClr val="accent1"/>
                </a:solidFill>
              </a:rPr>
              <a:t> </a:t>
            </a:r>
            <a:r>
              <a:rPr lang="zh-CN" altLang="en-US" sz="1800" b="1" spc="100" dirty="0">
                <a:solidFill>
                  <a:schemeClr val="accent1"/>
                </a:solidFill>
              </a:rPr>
              <a:t>数据库的分析和移植工作</a:t>
            </a:r>
            <a:endParaRPr lang="en-US" altLang="zh-CN" sz="1800" b="1" spc="100" dirty="0">
              <a:solidFill>
                <a:schemeClr val="accent1"/>
              </a:solidFill>
            </a:endParaRPr>
          </a:p>
          <a:p>
            <a:endParaRPr lang="zh-CN" altLang="en-US" dirty="0"/>
          </a:p>
        </p:txBody>
      </p:sp>
      <p:sp>
        <p:nvSpPr>
          <p:cNvPr id="25" name="right-arrow_339913">
            <a:extLst>
              <a:ext uri="{FF2B5EF4-FFF2-40B4-BE49-F238E27FC236}">
                <a16:creationId xmlns:a16="http://schemas.microsoft.com/office/drawing/2014/main" id="{B777E30D-55E7-494F-A1BE-4BB55FFF36EF}"/>
              </a:ext>
            </a:extLst>
          </p:cNvPr>
          <p:cNvSpPr>
            <a:spLocks noChangeAspect="1"/>
          </p:cNvSpPr>
          <p:nvPr/>
        </p:nvSpPr>
        <p:spPr bwMode="auto">
          <a:xfrm>
            <a:off x="5928474" y="296420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sp>
      <p:sp>
        <p:nvSpPr>
          <p:cNvPr id="5" name="文本框 4">
            <a:extLst>
              <a:ext uri="{FF2B5EF4-FFF2-40B4-BE49-F238E27FC236}">
                <a16:creationId xmlns:a16="http://schemas.microsoft.com/office/drawing/2014/main" id="{9089545E-3ABD-4C60-9D5C-ADA8FFAFE347}"/>
              </a:ext>
            </a:extLst>
          </p:cNvPr>
          <p:cNvSpPr txBox="1"/>
          <p:nvPr/>
        </p:nvSpPr>
        <p:spPr>
          <a:xfrm>
            <a:off x="3189623" y="3105834"/>
            <a:ext cx="2621230" cy="646331"/>
          </a:xfrm>
          <a:prstGeom prst="rect">
            <a:avLst/>
          </a:prstGeom>
          <a:noFill/>
        </p:spPr>
        <p:txBody>
          <a:bodyPr wrap="none" rtlCol="0">
            <a:spAutoFit/>
          </a:bodyPr>
          <a:lstStyle/>
          <a:p>
            <a:r>
              <a:rPr lang="zh-CN" altLang="en-US" sz="1800" b="1" spc="100" dirty="0">
                <a:solidFill>
                  <a:schemeClr val="accent1"/>
                </a:solidFill>
              </a:rPr>
              <a:t>文件系统的设计和实现</a:t>
            </a:r>
            <a:endParaRPr lang="en-US" altLang="zh-CN" sz="1800" b="1" spc="100" dirty="0">
              <a:solidFill>
                <a:schemeClr val="accent1"/>
              </a:solidFill>
            </a:endParaRPr>
          </a:p>
          <a:p>
            <a:endParaRPr lang="zh-CN" altLang="en-US" dirty="0"/>
          </a:p>
        </p:txBody>
      </p:sp>
      <p:sp>
        <p:nvSpPr>
          <p:cNvPr id="26" name="right-arrow_339913">
            <a:extLst>
              <a:ext uri="{FF2B5EF4-FFF2-40B4-BE49-F238E27FC236}">
                <a16:creationId xmlns:a16="http://schemas.microsoft.com/office/drawing/2014/main" id="{AF8CECB0-C095-4F2F-A8AC-38FD199F9A98}"/>
              </a:ext>
            </a:extLst>
          </p:cNvPr>
          <p:cNvSpPr>
            <a:spLocks noChangeAspect="1"/>
          </p:cNvSpPr>
          <p:nvPr/>
        </p:nvSpPr>
        <p:spPr bwMode="auto">
          <a:xfrm>
            <a:off x="2555681" y="2967335"/>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endParaRPr lang="zh-CN" altLang="en-US" dirty="0"/>
          </a:p>
        </p:txBody>
      </p:sp>
      <p:sp>
        <p:nvSpPr>
          <p:cNvPr id="6" name="文本框 5">
            <a:extLst>
              <a:ext uri="{FF2B5EF4-FFF2-40B4-BE49-F238E27FC236}">
                <a16:creationId xmlns:a16="http://schemas.microsoft.com/office/drawing/2014/main" id="{EBB2A395-D866-41C9-94F2-DFD51FBB8327}"/>
              </a:ext>
            </a:extLst>
          </p:cNvPr>
          <p:cNvSpPr txBox="1"/>
          <p:nvPr/>
        </p:nvSpPr>
        <p:spPr>
          <a:xfrm>
            <a:off x="6776853" y="2964209"/>
            <a:ext cx="1837918" cy="923330"/>
          </a:xfrm>
          <a:prstGeom prst="rect">
            <a:avLst/>
          </a:prstGeom>
          <a:noFill/>
        </p:spPr>
        <p:txBody>
          <a:bodyPr wrap="square" rtlCol="0">
            <a:spAutoFit/>
          </a:bodyPr>
          <a:lstStyle/>
          <a:p>
            <a:r>
              <a:rPr lang="zh-CN" altLang="en-US" sz="1800" b="1" spc="100" dirty="0">
                <a:solidFill>
                  <a:schemeClr val="accent1"/>
                </a:solidFill>
              </a:rPr>
              <a:t>文件系统实现的优化和扩展</a:t>
            </a:r>
          </a:p>
          <a:p>
            <a:endParaRPr lang="zh-CN" altLang="en-US" dirty="0"/>
          </a:p>
        </p:txBody>
      </p:sp>
      <p:sp>
        <p:nvSpPr>
          <p:cNvPr id="7" name="文本框 6">
            <a:extLst>
              <a:ext uri="{FF2B5EF4-FFF2-40B4-BE49-F238E27FC236}">
                <a16:creationId xmlns:a16="http://schemas.microsoft.com/office/drawing/2014/main" id="{0ED17E59-F508-46B3-A114-F490F7045BA8}"/>
              </a:ext>
            </a:extLst>
          </p:cNvPr>
          <p:cNvSpPr txBox="1"/>
          <p:nvPr/>
        </p:nvSpPr>
        <p:spPr>
          <a:xfrm>
            <a:off x="9493690" y="2924506"/>
            <a:ext cx="2286000" cy="646331"/>
          </a:xfrm>
          <a:prstGeom prst="rect">
            <a:avLst/>
          </a:prstGeom>
          <a:noFill/>
        </p:spPr>
        <p:txBody>
          <a:bodyPr wrap="square" rtlCol="0">
            <a:spAutoFit/>
          </a:bodyPr>
          <a:lstStyle/>
          <a:p>
            <a:r>
              <a:rPr lang="en-US" altLang="zh-CN" sz="1800" b="1" spc="100" dirty="0">
                <a:solidFill>
                  <a:schemeClr val="accent1"/>
                </a:solidFill>
              </a:rPr>
              <a:t>DBFS </a:t>
            </a:r>
            <a:r>
              <a:rPr lang="zh-CN" altLang="en-US" sz="1800" b="1" spc="100" dirty="0">
                <a:solidFill>
                  <a:schemeClr val="accent1"/>
                </a:solidFill>
              </a:rPr>
              <a:t>与传统文件系统的对比分析</a:t>
            </a:r>
          </a:p>
        </p:txBody>
      </p:sp>
      <p:sp>
        <p:nvSpPr>
          <p:cNvPr id="27" name="right-arrow_339913">
            <a:extLst>
              <a:ext uri="{FF2B5EF4-FFF2-40B4-BE49-F238E27FC236}">
                <a16:creationId xmlns:a16="http://schemas.microsoft.com/office/drawing/2014/main" id="{D7657D61-311D-40BC-928C-554914479F5D}"/>
              </a:ext>
            </a:extLst>
          </p:cNvPr>
          <p:cNvSpPr>
            <a:spLocks noChangeAspect="1"/>
          </p:cNvSpPr>
          <p:nvPr/>
        </p:nvSpPr>
        <p:spPr bwMode="auto">
          <a:xfrm>
            <a:off x="8548622" y="2964208"/>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1036697" cy="417978"/>
            </a:xfrm>
            <a:prstGeom prst="rect">
              <a:avLst/>
            </a:prstGeom>
            <a:noFill/>
          </p:spPr>
          <p:txBody>
            <a:bodyPr wrap="none" lIns="0" rtlCol="0">
              <a:spAutoFit/>
            </a:bodyPr>
            <a:lstStyle/>
            <a:p>
              <a:r>
                <a:rPr lang="zh-CN" altLang="en-US" sz="2400" b="1" spc="100" dirty="0">
                  <a:solidFill>
                    <a:schemeClr val="accent1"/>
                  </a:solidFill>
                </a:rPr>
                <a:t> </a:t>
              </a:r>
              <a:r>
                <a:rPr lang="en-US" altLang="zh-CN" sz="2400" b="1" spc="100" dirty="0" err="1">
                  <a:solidFill>
                    <a:schemeClr val="accent1"/>
                  </a:solidFill>
                </a:rPr>
                <a:t>jammdb</a:t>
              </a:r>
              <a:r>
                <a:rPr lang="en-US" altLang="zh-CN" sz="2400" b="1" spc="100" dirty="0">
                  <a:solidFill>
                    <a:schemeClr val="accent1"/>
                  </a:solidFill>
                </a:rPr>
                <a:t> </a:t>
              </a:r>
              <a:r>
                <a:rPr lang="zh-CN" altLang="en-US" sz="2400" b="1" spc="100" dirty="0">
                  <a:solidFill>
                    <a:schemeClr val="accent1"/>
                  </a:solidFill>
                </a:rPr>
                <a:t>数据库的分析和移植工作</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en-US" altLang="zh-CN" spc="100" dirty="0" err="1"/>
                <a:t>jammdb</a:t>
              </a:r>
              <a:r>
                <a:rPr lang="en-US" altLang="zh-CN" spc="100" dirty="0"/>
                <a:t> </a:t>
              </a:r>
              <a:r>
                <a:rPr lang="zh-CN" altLang="en-US" spc="100" dirty="0"/>
                <a:t>数据库是一个使用 </a:t>
              </a:r>
              <a:r>
                <a:rPr lang="en-US" altLang="zh-CN" spc="100" dirty="0"/>
                <a:t>rust </a:t>
              </a:r>
              <a:r>
                <a:rPr lang="zh-CN" altLang="en-US" spc="100" dirty="0"/>
                <a:t>编程语言实现的嵌入式单文件系统，是 </a:t>
              </a:r>
              <a:r>
                <a:rPr lang="en-US" altLang="zh-CN" spc="100" dirty="0"/>
                <a:t>go </a:t>
              </a:r>
              <a:r>
                <a:rPr lang="zh-CN" altLang="en-US" spc="100" dirty="0"/>
                <a:t>语言实现的 </a:t>
              </a:r>
              <a:r>
                <a:rPr lang="en-US" altLang="zh-CN" spc="100" dirty="0" err="1"/>
                <a:t>BoltDB</a:t>
              </a:r>
              <a:r>
                <a:rPr lang="en-US" altLang="zh-CN" spc="100" dirty="0"/>
                <a:t> </a:t>
              </a:r>
              <a:r>
                <a:rPr lang="zh-CN" altLang="en-US" spc="100" dirty="0"/>
                <a:t>的</a:t>
              </a:r>
            </a:p>
            <a:p>
              <a:pPr algn="just">
                <a:lnSpc>
                  <a:spcPct val="150000"/>
                </a:lnSpc>
              </a:pPr>
              <a:r>
                <a:rPr lang="zh-CN" altLang="en-US" spc="100" dirty="0"/>
                <a:t>移植，支持将 </a:t>
              </a:r>
              <a:r>
                <a:rPr lang="en-US" altLang="zh-CN" spc="100" dirty="0"/>
                <a:t>key-value </a:t>
              </a:r>
              <a:r>
                <a:rPr lang="zh-CN" altLang="en-US" spc="100" dirty="0"/>
                <a:t>存储为字节数据。</a:t>
              </a:r>
              <a:r>
                <a:rPr lang="en-US" altLang="zh-CN" spc="100" dirty="0" err="1"/>
                <a:t>jammdb</a:t>
              </a:r>
              <a:r>
                <a:rPr lang="en-US" altLang="zh-CN" spc="100" dirty="0"/>
                <a:t> </a:t>
              </a:r>
              <a:r>
                <a:rPr lang="zh-CN" altLang="en-US" spc="100" dirty="0"/>
                <a:t>提供 </a:t>
              </a:r>
              <a:r>
                <a:rPr lang="en-US" altLang="zh-CN" spc="100" dirty="0"/>
                <a:t>ACID </a:t>
              </a:r>
              <a:r>
                <a:rPr lang="zh-CN" altLang="en-US" spc="100" dirty="0"/>
                <a:t>特性，具有多个无锁读取器和一个并发的写入器，所有的数据被组织为一棵 </a:t>
              </a:r>
              <a:r>
                <a:rPr lang="en-US" altLang="zh-CN" spc="100" dirty="0"/>
                <a:t>B+ </a:t>
              </a:r>
              <a:r>
                <a:rPr lang="zh-CN" altLang="en-US" spc="100" dirty="0"/>
                <a:t>树，因此随机和顺序读取非常快。</a:t>
              </a:r>
              <a:endParaRPr lang="en-US" altLang="zh-CN" spc="100" dirty="0"/>
            </a:p>
            <a:p>
              <a:pPr marL="342900" indent="-342900" algn="just">
                <a:lnSpc>
                  <a:spcPct val="150000"/>
                </a:lnSpc>
                <a:buFont typeface="+mj-lt"/>
                <a:buAutoNum type="arabicPeriod"/>
              </a:pPr>
              <a:r>
                <a:rPr lang="zh-CN" altLang="en-US" spc="100" dirty="0"/>
                <a:t>分析 </a:t>
              </a:r>
              <a:r>
                <a:rPr lang="en-US" altLang="zh-CN" spc="100" dirty="0" err="1"/>
                <a:t>jammdb</a:t>
              </a:r>
              <a:r>
                <a:rPr lang="zh-CN" altLang="en-US" spc="100" dirty="0"/>
                <a:t>的实现，理清数据库对操作系统的依赖</a:t>
              </a:r>
              <a:endParaRPr lang="en-US" altLang="zh-CN" spc="100" dirty="0"/>
            </a:p>
            <a:p>
              <a:pPr marL="800100" lvl="1" indent="-342900" algn="just">
                <a:lnSpc>
                  <a:spcPct val="150000"/>
                </a:lnSpc>
                <a:buFont typeface="+mj-lt"/>
                <a:buAutoNum type="arabicPeriod"/>
              </a:pPr>
              <a:r>
                <a:rPr lang="zh-CN" altLang="en-US" spc="100" dirty="0"/>
                <a:t>参考</a:t>
              </a:r>
              <a:r>
                <a:rPr lang="en-US" altLang="zh-CN" spc="100" dirty="0" err="1"/>
                <a:t>boltDB</a:t>
              </a:r>
              <a:r>
                <a:rPr lang="zh-CN" altLang="en-US" spc="100" dirty="0"/>
                <a:t>的解析并对应到</a:t>
              </a:r>
              <a:r>
                <a:rPr lang="en-US" altLang="zh-CN" spc="100" dirty="0" err="1"/>
                <a:t>jammdb</a:t>
              </a:r>
              <a:r>
                <a:rPr lang="zh-CN" altLang="en-US" spc="100" dirty="0"/>
                <a:t>上面</a:t>
              </a:r>
              <a:endParaRPr lang="en-US" altLang="zh-CN" spc="100" dirty="0"/>
            </a:p>
            <a:p>
              <a:pPr marL="800100" lvl="1" indent="-342900" algn="just">
                <a:lnSpc>
                  <a:spcPct val="150000"/>
                </a:lnSpc>
                <a:buFont typeface="+mj-lt"/>
                <a:buAutoNum type="arabicPeriod"/>
              </a:pPr>
              <a:r>
                <a:rPr lang="zh-CN" altLang="en-US" spc="100" dirty="0"/>
                <a:t>将</a:t>
              </a:r>
              <a:r>
                <a:rPr lang="en-US" altLang="zh-CN" spc="100" dirty="0" err="1"/>
                <a:t>jammdb</a:t>
              </a:r>
              <a:r>
                <a:rPr lang="zh-CN" altLang="en-US" spc="100" dirty="0"/>
                <a:t>的依赖抽象为接口，脱离操作系统的支持</a:t>
              </a:r>
              <a:endParaRPr lang="en-US" altLang="zh-CN" spc="100" dirty="0"/>
            </a:p>
            <a:p>
              <a:pPr marL="800100" lvl="1" indent="-342900" algn="just">
                <a:lnSpc>
                  <a:spcPct val="150000"/>
                </a:lnSpc>
                <a:buFont typeface="+mj-lt"/>
                <a:buAutoNum type="arabicPeriod"/>
              </a:pPr>
              <a:r>
                <a:rPr lang="zh-CN" altLang="en-US" spc="100" dirty="0"/>
                <a:t>提供一个具体实现使得不开发裸机应用的用户可以正常使用数据库</a:t>
              </a:r>
              <a:endParaRPr lang="en-US" altLang="zh-CN" spc="100" dirty="0"/>
            </a:p>
            <a:p>
              <a:pPr marL="342900" indent="-342900" algn="just">
                <a:lnSpc>
                  <a:spcPct val="150000"/>
                </a:lnSpc>
                <a:buFont typeface="+mj-lt"/>
                <a:buAutoNum type="arabicPeriod"/>
              </a:pPr>
              <a:r>
                <a:rPr lang="en-US" altLang="zh-CN" spc="100" dirty="0"/>
                <a:t> </a:t>
              </a:r>
              <a:r>
                <a:rPr lang="zh-CN" altLang="en-US" spc="100" dirty="0"/>
                <a:t>将</a:t>
              </a:r>
              <a:r>
                <a:rPr lang="en-US" altLang="zh-CN" spc="100" dirty="0" err="1"/>
                <a:t>jammdb</a:t>
              </a:r>
              <a:r>
                <a:rPr lang="en-US" altLang="zh-CN" spc="100" dirty="0"/>
                <a:t> </a:t>
              </a:r>
              <a:r>
                <a:rPr lang="zh-CN" altLang="en-US" spc="100" dirty="0"/>
                <a:t>数据库移植到 </a:t>
              </a:r>
              <a:r>
                <a:rPr lang="en-US" altLang="zh-CN" spc="100" dirty="0" err="1"/>
                <a:t>riscv</a:t>
              </a:r>
              <a:r>
                <a:rPr lang="en-US" altLang="zh-CN" spc="100" dirty="0"/>
                <a:t> </a:t>
              </a:r>
              <a:r>
                <a:rPr lang="zh-CN" altLang="en-US" spc="100" dirty="0"/>
                <a:t>裸机平台上</a:t>
              </a:r>
              <a:endParaRPr lang="en-US" altLang="zh-CN" spc="100" dirty="0"/>
            </a:p>
            <a:p>
              <a:pPr marL="800100" lvl="1" indent="-342900" algn="just">
                <a:lnSpc>
                  <a:spcPct val="150000"/>
                </a:lnSpc>
                <a:buFont typeface="+mj-lt"/>
                <a:buAutoNum type="arabicPeriod"/>
              </a:pPr>
              <a:r>
                <a:rPr lang="zh-CN" altLang="en-US" spc="100" dirty="0"/>
                <a:t>在裸机之上实现接口，进行正确性测试</a:t>
              </a:r>
              <a:endParaRPr lang="en-US" altLang="zh-CN" spc="100" dirty="0"/>
            </a:p>
            <a:p>
              <a:pPr marL="800100" lvl="1" indent="-342900" algn="just">
                <a:lnSpc>
                  <a:spcPct val="150000"/>
                </a:lnSpc>
                <a:buFont typeface="+mj-lt"/>
                <a:buAutoNum type="arabicPeriod"/>
              </a:pPr>
              <a:endParaRPr lang="zh-CN" altLang="en-US" spc="100" dirty="0"/>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640775" cy="371754"/>
            </a:xfrm>
            <a:prstGeom prst="rect">
              <a:avLst/>
            </a:prstGeom>
            <a:noFill/>
          </p:spPr>
          <p:txBody>
            <a:bodyPr wrap="none" lIns="0" rtlCol="0">
              <a:spAutoFit/>
            </a:bodyPr>
            <a:lstStyle/>
            <a:p>
              <a:r>
                <a:rPr lang="zh-CN" altLang="en-US" sz="2400" b="1" spc="100" dirty="0">
                  <a:solidFill>
                    <a:schemeClr val="accent1"/>
                  </a:solidFill>
                </a:rPr>
                <a:t>文件系统的设计和实现</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zh-CN" altLang="en-US" spc="100" dirty="0"/>
                <a:t>数据库中并没有直接对应文件系统层级结构的数据结构，因此需要基于数据库的相关结构重新设计一种可以表达文件系统层级结构的存储方式。</a:t>
              </a:r>
              <a:endParaRPr lang="en-US" altLang="zh-CN" spc="100" dirty="0"/>
            </a:p>
            <a:p>
              <a:pPr marL="285750" indent="-285750" algn="just">
                <a:lnSpc>
                  <a:spcPct val="150000"/>
                </a:lnSpc>
                <a:buFont typeface="Arial" panose="020B0604020202020204" pitchFamily="34" charset="0"/>
                <a:buChar char="•"/>
              </a:pPr>
              <a:r>
                <a:rPr lang="zh-CN" altLang="en-US" spc="100" dirty="0"/>
                <a:t>文件系统的存储方式</a:t>
              </a:r>
              <a:endParaRPr lang="en-US" altLang="zh-CN" spc="100" dirty="0"/>
            </a:p>
            <a:p>
              <a:pPr marL="800100" lvl="1" indent="-342900" algn="just">
                <a:lnSpc>
                  <a:spcPct val="150000"/>
                </a:lnSpc>
                <a:buFont typeface="+mj-lt"/>
                <a:buAutoNum type="arabicPeriod"/>
              </a:pPr>
              <a:r>
                <a:rPr lang="zh-CN" altLang="en-US" spc="100" dirty="0"/>
                <a:t>基于</a:t>
              </a:r>
              <a:r>
                <a:rPr lang="en-US" altLang="zh-CN" spc="100" dirty="0" err="1"/>
                <a:t>jammdb</a:t>
              </a:r>
              <a:r>
                <a:rPr lang="en-US" altLang="zh-CN" spc="100" dirty="0"/>
                <a:t> </a:t>
              </a:r>
              <a:r>
                <a:rPr lang="zh-CN" altLang="en-US" spc="100" dirty="0"/>
                <a:t>提供嵌套 </a:t>
              </a:r>
              <a:r>
                <a:rPr lang="en-US" altLang="zh-CN" spc="100" dirty="0"/>
                <a:t>bucket </a:t>
              </a:r>
              <a:r>
                <a:rPr lang="zh-CN" altLang="en-US" spc="100" dirty="0"/>
                <a:t>数据结构</a:t>
              </a:r>
              <a:endParaRPr lang="en-US" altLang="zh-CN" spc="100" dirty="0"/>
            </a:p>
            <a:p>
              <a:pPr marL="1257300" lvl="2" indent="-342900" algn="just">
                <a:lnSpc>
                  <a:spcPct val="150000"/>
                </a:lnSpc>
                <a:buFont typeface="+mj-lt"/>
                <a:buAutoNum type="arabicPeriod"/>
              </a:pPr>
              <a:r>
                <a:rPr lang="zh-CN" altLang="en-US" spc="100" dirty="0"/>
                <a:t>修改</a:t>
              </a:r>
              <a:r>
                <a:rPr lang="en-US" altLang="zh-CN" spc="100" dirty="0" err="1"/>
                <a:t>jammdb</a:t>
              </a:r>
              <a:r>
                <a:rPr lang="zh-CN" altLang="en-US" spc="100" dirty="0"/>
                <a:t>相关实现</a:t>
              </a:r>
              <a:endParaRPr lang="en-US" altLang="zh-CN" spc="100" dirty="0"/>
            </a:p>
            <a:p>
              <a:pPr marL="800100" lvl="1" indent="-342900" algn="just">
                <a:lnSpc>
                  <a:spcPct val="150000"/>
                </a:lnSpc>
                <a:buFont typeface="+mj-lt"/>
                <a:buAutoNum type="arabicPeriod"/>
              </a:pPr>
              <a:r>
                <a:rPr lang="zh-CN" altLang="en-US" spc="100" dirty="0"/>
                <a:t>平铺目录，所有的文件</a:t>
              </a:r>
              <a:r>
                <a:rPr lang="en-US" altLang="zh-CN" spc="100" dirty="0"/>
                <a:t>/</a:t>
              </a:r>
              <a:r>
                <a:rPr lang="zh-CN" altLang="en-US" spc="100" dirty="0"/>
                <a:t>目录全部以一个</a:t>
              </a:r>
              <a:r>
                <a:rPr lang="en-US" altLang="zh-CN" spc="100" dirty="0"/>
                <a:t>bucket</a:t>
              </a:r>
              <a:r>
                <a:rPr lang="zh-CN" altLang="en-US" spc="100" dirty="0"/>
                <a:t>的形式存放于数据库中</a:t>
              </a:r>
              <a:endParaRPr lang="en-US" altLang="zh-CN" spc="100" dirty="0"/>
            </a:p>
            <a:p>
              <a:pPr marL="1257300" lvl="2" indent="-342900" algn="just">
                <a:lnSpc>
                  <a:spcPct val="150000"/>
                </a:lnSpc>
                <a:buFont typeface="+mj-lt"/>
                <a:buAutoNum type="arabicPeriod"/>
              </a:pPr>
              <a:r>
                <a:rPr lang="zh-CN" altLang="en-US" spc="100" dirty="0"/>
                <a:t>目录</a:t>
              </a:r>
              <a:r>
                <a:rPr lang="en-US" altLang="zh-CN" spc="100" dirty="0"/>
                <a:t>bucket</a:t>
              </a:r>
              <a:r>
                <a:rPr lang="zh-CN" altLang="en-US" spc="100" dirty="0"/>
                <a:t>中的数据存放了子目录</a:t>
              </a:r>
              <a:r>
                <a:rPr lang="en-US" altLang="zh-CN" spc="100" dirty="0"/>
                <a:t>/</a:t>
              </a:r>
              <a:r>
                <a:rPr lang="zh-CN" altLang="en-US" spc="100" dirty="0"/>
                <a:t>子文件的名称</a:t>
              </a:r>
              <a:endParaRPr lang="en-US" altLang="zh-CN" spc="100" dirty="0"/>
            </a:p>
            <a:p>
              <a:pPr marL="1257300" lvl="2" indent="-342900" algn="just">
                <a:lnSpc>
                  <a:spcPct val="150000"/>
                </a:lnSpc>
                <a:buFont typeface="+mj-lt"/>
                <a:buAutoNum type="arabicPeriod"/>
              </a:pPr>
              <a:r>
                <a:rPr lang="zh-CN" altLang="en-US" spc="100" dirty="0"/>
                <a:t>文件</a:t>
              </a:r>
              <a:r>
                <a:rPr lang="en-US" altLang="zh-CN" spc="100" dirty="0"/>
                <a:t>bucket</a:t>
              </a:r>
              <a:r>
                <a:rPr lang="zh-CN" altLang="en-US" spc="100" dirty="0"/>
                <a:t>中数据存放用户数据</a:t>
              </a:r>
              <a:endParaRPr lang="en-US" altLang="zh-CN" spc="100" dirty="0"/>
            </a:p>
            <a:p>
              <a:pPr marL="1257300" lvl="2" indent="-342900" algn="just">
                <a:lnSpc>
                  <a:spcPct val="150000"/>
                </a:lnSpc>
                <a:buFont typeface="+mj-lt"/>
                <a:buAutoNum type="arabicPeriod"/>
              </a:pPr>
              <a:endParaRPr lang="en-US" altLang="zh-CN" spc="100" dirty="0"/>
            </a:p>
            <a:p>
              <a:pPr marL="1257300" lvl="2" indent="-342900" algn="just">
                <a:lnSpc>
                  <a:spcPct val="150000"/>
                </a:lnSpc>
                <a:buFont typeface="+mj-lt"/>
                <a:buAutoNum type="arabicPeriod"/>
              </a:pPr>
              <a:endParaRPr lang="en-US" altLang="zh-CN" spc="100" dirty="0"/>
            </a:p>
          </p:txBody>
        </p:sp>
      </p:grpSp>
    </p:spTree>
    <p:extLst>
      <p:ext uri="{BB962C8B-B14F-4D97-AF65-F5344CB8AC3E}">
        <p14:creationId xmlns:p14="http://schemas.microsoft.com/office/powerpoint/2010/main" val="66670253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2004</Words>
  <Application>Microsoft Office PowerPoint</Application>
  <PresentationFormat>宽屏</PresentationFormat>
  <Paragraphs>177</Paragraphs>
  <Slides>18</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微软雅黑</vt:lpstr>
      <vt:lpstr>微软雅黑 Light</vt:lpstr>
      <vt:lpstr>Arial</vt:lpstr>
      <vt:lpstr>Calibri</vt:lpstr>
      <vt:lpstr>Century Gothic</vt:lpstr>
      <vt:lpstr>封2​​</vt:lpstr>
      <vt:lpstr>基于数据库的文件系统设计与实现</vt:lpstr>
      <vt:lpstr>PowerPoint 演示文稿</vt:lpstr>
      <vt:lpstr>研究背景</vt:lpstr>
      <vt:lpstr>研究背景</vt:lpstr>
      <vt:lpstr>国内外研究情况</vt:lpstr>
      <vt:lpstr>国内外研究情况</vt:lpstr>
      <vt:lpstr>工作内容</vt:lpstr>
      <vt:lpstr>技术方案</vt:lpstr>
      <vt:lpstr>技术方案</vt:lpstr>
      <vt:lpstr>技术方案</vt:lpstr>
      <vt:lpstr>技术方案</vt:lpstr>
      <vt:lpstr>技术方案</vt:lpstr>
      <vt:lpstr>重点难点</vt:lpstr>
      <vt:lpstr>意义</vt:lpstr>
      <vt:lpstr>时间安排</vt:lpstr>
      <vt:lpstr>时间安排</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wan</dc:creator>
  <cp:lastModifiedBy>陈 林峰</cp:lastModifiedBy>
  <cp:revision>169</cp:revision>
  <dcterms:created xsi:type="dcterms:W3CDTF">2019-06-19T02:08:00Z</dcterms:created>
  <dcterms:modified xsi:type="dcterms:W3CDTF">2023-01-04T14:10:33Z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DA582315202048708D54D22309C1893A</vt:lpwstr>
  </property>
</Properties>
</file>