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4" r:id="rId2"/>
    <p:sldId id="312" r:id="rId3"/>
    <p:sldId id="313" r:id="rId4"/>
    <p:sldId id="315" r:id="rId5"/>
    <p:sldId id="31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3F"/>
    <a:srgbClr val="EAD2E4"/>
    <a:srgbClr val="DBB3D1"/>
    <a:srgbClr val="445574"/>
    <a:srgbClr val="2C394C"/>
    <a:srgbClr val="313E58"/>
    <a:srgbClr val="C1D6E5"/>
    <a:srgbClr val="CDDEE9"/>
    <a:srgbClr val="A9C5DA"/>
    <a:srgbClr val="A9C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643" autoAdjust="0"/>
  </p:normalViewPr>
  <p:slideViewPr>
    <p:cSldViewPr snapToGrid="0">
      <p:cViewPr varScale="1">
        <p:scale>
          <a:sx n="100" d="100"/>
          <a:sy n="100" d="100"/>
        </p:scale>
        <p:origin x="156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05FF2-560D-7A42-8AE2-0E5805DA273F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C808-2088-6341-9560-4A200BA7D2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595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안녕하세요 저는 </a:t>
            </a:r>
            <a:r>
              <a:rPr kumimoji="1" lang="en-US" altLang="ko-KR" dirty="0" smtClean="0"/>
              <a:t>8</a:t>
            </a:r>
            <a:r>
              <a:rPr kumimoji="1" lang="ko-KR" altLang="en-US" dirty="0" smtClean="0"/>
              <a:t>조 발표를 맞게된 이주형입니다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저희 조는 프로젝트 토픽을 </a:t>
            </a:r>
            <a:r>
              <a:rPr kumimoji="1" lang="en-US" altLang="ko-KR" dirty="0" smtClean="0"/>
              <a:t>’</a:t>
            </a:r>
            <a:r>
              <a:rPr kumimoji="1" lang="ko-KR" altLang="en-US" dirty="0" smtClean="0"/>
              <a:t>아두이노를 활용한 스마트밴드</a:t>
            </a:r>
            <a:r>
              <a:rPr kumimoji="1" lang="en-US" altLang="ko-KR" dirty="0" smtClean="0"/>
              <a:t>’</a:t>
            </a:r>
            <a:r>
              <a:rPr kumimoji="1" lang="ko-KR" altLang="en-US" dirty="0" smtClean="0"/>
              <a:t>로 정하게 되었습니다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FC808-2088-6341-9560-4A200BA7D22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50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스마트밴드가 어떤 것인지 모르시는 분들이 많지 않을 것 같은데요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아시다시피 스마트밴드를 활용해서 운동량 측정이나 수면시간 계산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그리고 시계 기능 등을 사용할 수 있습니다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FC808-2088-6341-9560-4A200BA7D22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623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저희의 역량이 받쳐준다면 블루투스를 이용하여 아두이노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그러니까 스마트밴드와 앱을 연동해서 정보를 송수신하고 싶지만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아직 부족한 점이 많아서 출력값을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시리얼 모니터로 확인 하는 것으로 대체하러고 합니다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FC808-2088-6341-9560-4A200BA7D22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2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스마트밴드를 만드는데는 메인보드로 사용할 아두이노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걸음 수 감지를 위한 자이로 센서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블루투스 모듈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전원 공급을 위한 리튬폴리머 배터리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그리고 아두이노와 컴퓨터를 연결할 변환 모듈이 필요하다고 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FC808-2088-6341-9560-4A200BA7D22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32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pPr/>
              <a:t>2017. 10. 16.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1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pPr/>
              <a:t>2017. 10. 16.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4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pPr/>
              <a:t>2017. 10. 16.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pPr/>
              <a:t>2017. 10. 16.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2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pPr/>
              <a:t>2017. 10. 16.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pPr/>
              <a:t>2017. 10. 16.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pPr/>
              <a:t>2017. 10. 16.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5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pPr/>
              <a:t>2017. 10. 16.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1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pPr/>
              <a:t>2017. 10. 16.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pPr/>
              <a:t>2017. 10. 16.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pPr/>
              <a:t>2017. 10. 16.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3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AA53-87C7-4FEB-B5AC-50A1DED8F9AB}" type="datetimeFigureOut">
              <a:rPr lang="ko-KR" altLang="en-US" smtClean="0"/>
              <a:pPr/>
              <a:t>2017. 10. 16.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6B9A-9935-4AB7-8314-4E60ED099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885951"/>
            <a:ext cx="12191999" cy="571500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11863"/>
              </p:ext>
            </p:extLst>
          </p:nvPr>
        </p:nvGraphicFramePr>
        <p:xfrm>
          <a:off x="104797" y="2002620"/>
          <a:ext cx="11963352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21252"/>
              </p:ext>
            </p:extLst>
          </p:nvPr>
        </p:nvGraphicFramePr>
        <p:xfrm>
          <a:off x="104750" y="2002620"/>
          <a:ext cx="1196342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</a:tblGrid>
              <a:tr h="1161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189849" y="3290994"/>
            <a:ext cx="789153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3A3A3A"/>
                </a:solidFill>
                <a:latin typeface="+mj-ea"/>
                <a:ea typeface="+mj-ea"/>
              </a:rPr>
              <a:t>아두이노를 활용한 </a:t>
            </a:r>
            <a:r>
              <a:rPr lang="ko-KR" altLang="en-US" sz="3200" dirty="0" smtClean="0">
                <a:solidFill>
                  <a:srgbClr val="3A3A3A"/>
                </a:solidFill>
                <a:latin typeface="+mj-ea"/>
                <a:ea typeface="+mj-ea"/>
              </a:rPr>
              <a:t>스마트커튼</a:t>
            </a:r>
            <a:endParaRPr lang="en-US" altLang="ko-KR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3191" y="4049812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창의융합설계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 이재성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이주형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이중원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조유담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267675" y="1606022"/>
            <a:ext cx="108000" cy="1084076"/>
            <a:chOff x="8267675" y="1809221"/>
            <a:chExt cx="108000" cy="1084076"/>
          </a:xfrm>
        </p:grpSpPr>
        <p:sp>
          <p:nvSpPr>
            <p:cNvPr id="15" name="직사각형 14"/>
            <p:cNvSpPr/>
            <p:nvPr/>
          </p:nvSpPr>
          <p:spPr>
            <a:xfrm>
              <a:off x="8303675" y="1809221"/>
              <a:ext cx="36000" cy="104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78529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 descr="56264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7069" y="3099309"/>
            <a:ext cx="985011" cy="9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CBDD2"/>
            </a:gs>
            <a:gs pos="100000">
              <a:srgbClr val="C1D6E5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592206" y="777688"/>
            <a:ext cx="7155543" cy="532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78445"/>
              </p:ext>
            </p:extLst>
          </p:nvPr>
        </p:nvGraphicFramePr>
        <p:xfrm>
          <a:off x="4835592" y="1273395"/>
          <a:ext cx="636578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  <a:gridCol w="53048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96817"/>
              </p:ext>
            </p:extLst>
          </p:nvPr>
        </p:nvGraphicFramePr>
        <p:xfrm>
          <a:off x="4835593" y="1273395"/>
          <a:ext cx="636580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  <a:gridCol w="132620"/>
                <a:gridCol w="132622"/>
                <a:gridCol w="132622"/>
                <a:gridCol w="132620"/>
              </a:tblGrid>
              <a:tr h="1161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591422" y="2106720"/>
            <a:ext cx="68443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       </a:t>
            </a:r>
            <a:r>
              <a:rPr lang="ko-KR" altLang="en-US" sz="2400" b="1" dirty="0" smtClean="0"/>
              <a:t>스마트</a:t>
            </a:r>
            <a:r>
              <a:rPr lang="ko-KR" altLang="en-US" sz="2400" b="1" dirty="0" smtClean="0"/>
              <a:t>커튼</a:t>
            </a:r>
            <a:endParaRPr lang="en-US" altLang="ko-KR" sz="2400" b="1" dirty="0" smtClean="0"/>
          </a:p>
          <a:p>
            <a:endParaRPr lang="ko-KR" altLang="en-US" sz="1600" b="1" dirty="0" smtClean="0"/>
          </a:p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시간에 따라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 조도에 따라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 온도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및 습도에 따라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 커튼 길이 조절</a:t>
            </a:r>
            <a:endParaRPr lang="en-US" altLang="ko-KR" sz="1600" b="1" i="1" dirty="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42907" y="1628508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>
              <a:lnSpc>
                <a:spcPct val="150000"/>
              </a:lnSpc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978114" y="876797"/>
            <a:ext cx="108000" cy="1084076"/>
            <a:chOff x="8267675" y="1809221"/>
            <a:chExt cx="108000" cy="1084076"/>
          </a:xfrm>
        </p:grpSpPr>
        <p:sp>
          <p:nvSpPr>
            <p:cNvPr id="15" name="직사각형 14"/>
            <p:cNvSpPr/>
            <p:nvPr/>
          </p:nvSpPr>
          <p:spPr>
            <a:xfrm>
              <a:off x="8303675" y="1809221"/>
              <a:ext cx="36000" cy="104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267675" y="278529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8196" y="3918857"/>
            <a:ext cx="3640750" cy="2184954"/>
          </a:xfrm>
          <a:prstGeom prst="rect">
            <a:avLst/>
          </a:prstGeom>
          <a:pattFill prst="smGrid">
            <a:fgClr>
              <a:srgbClr val="C1D6E5"/>
            </a:fgClr>
            <a:bgClr>
              <a:srgbClr val="CDDE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8197" y="782510"/>
            <a:ext cx="3638264" cy="313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20677"/>
              </p:ext>
            </p:extLst>
          </p:nvPr>
        </p:nvGraphicFramePr>
        <p:xfrm>
          <a:off x="535711" y="3920363"/>
          <a:ext cx="3640749" cy="218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07"/>
                <a:gridCol w="520107"/>
                <a:gridCol w="520107"/>
                <a:gridCol w="520107"/>
                <a:gridCol w="520107"/>
                <a:gridCol w="520107"/>
                <a:gridCol w="520107"/>
              </a:tblGrid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86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A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2566731" y="4399562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66731" y="493276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52381" y="549791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538921" y="549791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79292" y="4399562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79292" y="5495403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52381" y="493276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8512" y="1130835"/>
            <a:ext cx="73468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INDEX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738450" y="1570022"/>
            <a:ext cx="576000" cy="36000"/>
          </a:xfrm>
          <a:prstGeom prst="rect">
            <a:avLst/>
          </a:prstGeom>
          <a:solidFill>
            <a:srgbClr val="41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22218" y="1791299"/>
            <a:ext cx="33468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bg2">
                    <a:lumMod val="25000"/>
                  </a:schemeClr>
                </a:solidFill>
              </a:rPr>
              <a:t>01 WHAT WE MAKE?</a:t>
            </a:r>
          </a:p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02 </a:t>
            </a:r>
            <a:r>
              <a:rPr lang="en-US" altLang="ko-KR" b="1" i="1" dirty="0" smtClean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MATERIALS</a:t>
            </a:r>
            <a:endParaRPr lang="en-US" altLang="ko-KR" b="1" i="1" dirty="0" smtClean="0">
              <a:solidFill>
                <a:schemeClr val="bg2">
                  <a:lumMod val="2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33" y="3096687"/>
            <a:ext cx="2984777" cy="269046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064936" y="5485556"/>
            <a:ext cx="200013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-Curtain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26" name="그림 25" descr="26314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8680" y="193548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C1D6E5"/>
          </a:fgClr>
          <a:bgClr>
            <a:srgbClr val="CDDE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55251" y="229513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01561"/>
              </p:ext>
            </p:extLst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63719"/>
              </p:ext>
            </p:extLst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-2535558" y="6858000"/>
            <a:ext cx="72372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smtClean="0"/>
          </a:p>
          <a:p>
            <a:r>
              <a:rPr lang="ko-KR" altLang="en-US" sz="2000" smtClean="0"/>
              <a:t>가속도 센서를 이용해 수집한 데이터를 앱으로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전송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앱에서 데이터를 처리해 걸음 수와 칼로리를 계산</a:t>
            </a:r>
            <a:endParaRPr lang="en-US" altLang="ko-KR" sz="2000" smtClean="0"/>
          </a:p>
          <a:p>
            <a:r>
              <a:rPr lang="ko-KR" altLang="en-US" sz="2000" smtClean="0"/>
              <a:t>칼로리를 누적해서 저장하므로 월</a:t>
            </a:r>
            <a:r>
              <a:rPr lang="en-US" altLang="ko-KR" sz="2000" smtClean="0"/>
              <a:t>/</a:t>
            </a:r>
            <a:r>
              <a:rPr lang="ko-KR" altLang="en-US" sz="2000" smtClean="0"/>
              <a:t>일</a:t>
            </a:r>
            <a:r>
              <a:rPr lang="en-US" altLang="ko-KR" sz="2000" smtClean="0"/>
              <a:t>/</a:t>
            </a:r>
            <a:r>
              <a:rPr lang="ko-KR" altLang="en-US" sz="2000" smtClean="0"/>
              <a:t>시간 별 그래프로 확인 가능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RetroBand</a:t>
            </a:r>
            <a:r>
              <a:rPr lang="ko-KR" altLang="en-US" sz="2000" smtClean="0"/>
              <a:t>와 모바일 폰을 블루투스로 연결 </a:t>
            </a:r>
            <a:r>
              <a:rPr lang="en-US" altLang="ko-KR" sz="2000" smtClean="0"/>
              <a:t>– </a:t>
            </a:r>
            <a:r>
              <a:rPr lang="ko-KR" altLang="en-US" sz="2000" smtClean="0"/>
              <a:t>앱으로 데이터 전송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밴드만 따로 들고다니면서 데이터를 축적 할 수 없는 한계점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57270" y="765580"/>
            <a:ext cx="4272459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rgbClr val="FF0000"/>
                </a:solidFill>
              </a:rPr>
              <a:t>CONTENTS 01. WHAT WE MAKE?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7474" y="322261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68619" y="1436140"/>
            <a:ext cx="4272459" cy="469950"/>
          </a:xfrm>
          <a:prstGeom prst="rect">
            <a:avLst/>
          </a:prstGeom>
          <a:noFill/>
          <a:ln w="28575">
            <a:noFill/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Automatic Curtain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9080" y="2712720"/>
            <a:ext cx="5852160" cy="3962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17" idx="2"/>
          </p:cNvCxnSpPr>
          <p:nvPr/>
        </p:nvCxnSpPr>
        <p:spPr>
          <a:xfrm rot="16200000" flipH="1">
            <a:off x="7124589" y="886349"/>
            <a:ext cx="776150" cy="2815631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7" idx="2"/>
          </p:cNvCxnSpPr>
          <p:nvPr/>
        </p:nvCxnSpPr>
        <p:spPr>
          <a:xfrm rot="5400000">
            <a:off x="4263280" y="840671"/>
            <a:ext cx="776150" cy="2906989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080760" y="2712720"/>
            <a:ext cx="5928360" cy="3962400"/>
          </a:xfrm>
          <a:prstGeom prst="rect">
            <a:avLst/>
          </a:prstGeom>
          <a:solidFill>
            <a:srgbClr val="FFD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7019159" y="4133620"/>
            <a:ext cx="4272459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4000" b="1" smtClean="0">
                <a:solidFill>
                  <a:schemeClr val="bg1"/>
                </a:solidFill>
                <a:latin typeface="+mn-ea"/>
              </a:rPr>
              <a:t>ANDROID APP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060319" y="4133620"/>
            <a:ext cx="4272459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4000" b="1" smtClean="0">
                <a:solidFill>
                  <a:schemeClr val="bg1"/>
                </a:solidFill>
                <a:latin typeface="+mn-ea"/>
              </a:rPr>
              <a:t>ARDUINO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3" name="그림 102" descr="56265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2280" y="1264920"/>
            <a:ext cx="670560" cy="670560"/>
          </a:xfrm>
          <a:prstGeom prst="rect">
            <a:avLst/>
          </a:prstGeom>
        </p:spPr>
      </p:pic>
      <p:pic>
        <p:nvPicPr>
          <p:cNvPr id="105" name="그림 104" descr="14902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20640" y="321564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C1D6E5"/>
          </a:fgClr>
          <a:bgClr>
            <a:srgbClr val="CDDEE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8556" y="230967"/>
            <a:ext cx="11725729" cy="644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3250" y="420564"/>
          <a:ext cx="11275224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  <a:gridCol w="939602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23241" y="420564"/>
          <a:ext cx="1127527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  <a:gridCol w="234900"/>
                <a:gridCol w="234903"/>
                <a:gridCol w="234903"/>
                <a:gridCol w="234900"/>
              </a:tblGrid>
              <a:tr h="1019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371966" y="765580"/>
            <a:ext cx="3784994" cy="469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rgbClr val="FF0000"/>
                </a:solidFill>
              </a:rPr>
              <a:t>CONTENTS 02. MATARIALS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243130" y="322261"/>
            <a:ext cx="108000" cy="731651"/>
            <a:chOff x="8267675" y="1647296"/>
            <a:chExt cx="108000" cy="731651"/>
          </a:xfrm>
        </p:grpSpPr>
        <p:sp>
          <p:nvSpPr>
            <p:cNvPr id="23" name="직사각형 22"/>
            <p:cNvSpPr/>
            <p:nvPr/>
          </p:nvSpPr>
          <p:spPr>
            <a:xfrm>
              <a:off x="8303675" y="1647296"/>
              <a:ext cx="36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267675" y="227094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86179" y="3961902"/>
            <a:ext cx="2013181" cy="42746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b="1" smtClean="0">
                <a:solidFill>
                  <a:schemeClr val="bg1"/>
                </a:solidFill>
              </a:rPr>
              <a:t>아두이노</a:t>
            </a:r>
            <a:endParaRPr lang="en-US" altLang="ko-KR" sz="1500" b="1" smtClean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7826" y="3961902"/>
            <a:ext cx="1987788" cy="42746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bg1"/>
                </a:solidFill>
              </a:rPr>
              <a:t>조도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센서</a:t>
            </a:r>
            <a:endParaRPr lang="en-US" altLang="ko-KR" sz="1500" b="1" dirty="0" smtClean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08220" y="3976894"/>
            <a:ext cx="1984385" cy="42746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mtClean="0">
                <a:solidFill>
                  <a:schemeClr val="bg1"/>
                </a:solidFill>
              </a:rPr>
              <a:t>블루투스 모듈</a:t>
            </a:r>
            <a:endParaRPr lang="en-US" altLang="ko-KR" sz="1500" b="1" smtClean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413326"/>
            <a:ext cx="2020994" cy="144015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71" y="2362201"/>
            <a:ext cx="1539239" cy="15392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15" y="2368424"/>
            <a:ext cx="2038345" cy="1526791"/>
          </a:xfrm>
          <a:prstGeom prst="rect">
            <a:avLst/>
          </a:prstGeom>
        </p:spPr>
      </p:pic>
      <p:pic>
        <p:nvPicPr>
          <p:cNvPr id="50" name="그림 49" descr="qfr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5312" y="2346663"/>
            <a:ext cx="2005772" cy="1569381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7405139" y="3977142"/>
            <a:ext cx="2013181" cy="42746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bg1"/>
                </a:solidFill>
              </a:rPr>
              <a:t>온습도 센서</a:t>
            </a:r>
            <a:endParaRPr lang="en-US" altLang="ko-KR" sz="1500" b="1" dirty="0" smtClean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706379" y="3977142"/>
            <a:ext cx="2013181" cy="42746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bg1"/>
                </a:solidFill>
              </a:rPr>
              <a:t>모터</a:t>
            </a:r>
            <a:endParaRPr lang="en-US" altLang="ko-KR" sz="1500" b="1" dirty="0" smtClean="0">
              <a:solidFill>
                <a:schemeClr val="bg1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00" y="2444014"/>
            <a:ext cx="2042299" cy="14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CBDD2"/>
            </a:gs>
            <a:gs pos="100000">
              <a:srgbClr val="C1D6E5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5240" y="245836"/>
            <a:ext cx="12191999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823907"/>
              </p:ext>
            </p:extLst>
          </p:nvPr>
        </p:nvGraphicFramePr>
        <p:xfrm>
          <a:off x="89557" y="362505"/>
          <a:ext cx="11963352" cy="31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  <a:gridCol w="996946"/>
              </a:tblGrid>
              <a:tr h="311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7232"/>
              </p:ext>
            </p:extLst>
          </p:nvPr>
        </p:nvGraphicFramePr>
        <p:xfrm>
          <a:off x="89510" y="362505"/>
          <a:ext cx="1196342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  <a:gridCol w="249236"/>
                <a:gridCol w="249240"/>
                <a:gridCol w="249240"/>
                <a:gridCol w="249236"/>
              </a:tblGrid>
              <a:tr h="1161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260209" y="2513754"/>
            <a:ext cx="7891536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smtClean="0">
                <a:solidFill>
                  <a:schemeClr val="bg1"/>
                </a:solidFill>
                <a:latin typeface="+mj-ea"/>
                <a:ea typeface="+mj-ea"/>
              </a:rPr>
              <a:t>Thank you!</a:t>
            </a:r>
            <a:endParaRPr lang="en-US" altLang="ko-KR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bg2">
              <a:lumMod val="90000"/>
            </a:schemeClr>
          </a:solidFill>
          <a:prstDash val="dash"/>
          <a:tailEnd type="triangle" w="lg" len="lg"/>
        </a:ln>
      </a:spPr>
      <a:bodyPr rtlCol="0" anchor="t"/>
      <a:lstStyle>
        <a:defPPr algn="ctr">
          <a:lnSpc>
            <a:spcPct val="150000"/>
          </a:lnSpc>
          <a:defRPr sz="2000" smtClean="0">
            <a:solidFill>
              <a:schemeClr val="bg2">
                <a:lumMod val="50000"/>
              </a:schemeClr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222</Words>
  <Application>Microsoft Macintosh PowerPoint</Application>
  <PresentationFormat>와이드스크린</PresentationFormat>
  <Paragraphs>38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이미지 텍스트</dc:creator>
  <cp:lastModifiedBy>이주형</cp:lastModifiedBy>
  <cp:revision>157</cp:revision>
  <dcterms:created xsi:type="dcterms:W3CDTF">2017-05-12T06:14:44Z</dcterms:created>
  <dcterms:modified xsi:type="dcterms:W3CDTF">2017-10-15T15:54:11Z</dcterms:modified>
</cp:coreProperties>
</file>