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40"/>
  </p:notesMasterIdLst>
  <p:sldIdLst>
    <p:sldId id="256" r:id="rId2"/>
    <p:sldId id="257" r:id="rId3"/>
    <p:sldId id="258" r:id="rId4"/>
    <p:sldId id="259" r:id="rId5"/>
    <p:sldId id="260" r:id="rId6"/>
    <p:sldId id="273" r:id="rId7"/>
    <p:sldId id="270" r:id="rId8"/>
    <p:sldId id="271" r:id="rId9"/>
    <p:sldId id="285" r:id="rId10"/>
    <p:sldId id="296" r:id="rId11"/>
    <p:sldId id="297" r:id="rId12"/>
    <p:sldId id="298" r:id="rId13"/>
    <p:sldId id="299" r:id="rId14"/>
    <p:sldId id="300" r:id="rId15"/>
    <p:sldId id="312" r:id="rId16"/>
    <p:sldId id="301" r:id="rId17"/>
    <p:sldId id="310" r:id="rId18"/>
    <p:sldId id="302" r:id="rId19"/>
    <p:sldId id="309" r:id="rId20"/>
    <p:sldId id="303" r:id="rId21"/>
    <p:sldId id="307" r:id="rId22"/>
    <p:sldId id="304" r:id="rId23"/>
    <p:sldId id="305" r:id="rId24"/>
    <p:sldId id="308" r:id="rId25"/>
    <p:sldId id="306" r:id="rId26"/>
    <p:sldId id="311" r:id="rId27"/>
    <p:sldId id="294" r:id="rId28"/>
    <p:sldId id="295" r:id="rId29"/>
    <p:sldId id="290" r:id="rId30"/>
    <p:sldId id="291" r:id="rId31"/>
    <p:sldId id="289" r:id="rId32"/>
    <p:sldId id="292" r:id="rId33"/>
    <p:sldId id="293" r:id="rId34"/>
    <p:sldId id="287" r:id="rId35"/>
    <p:sldId id="288" r:id="rId36"/>
    <p:sldId id="286" r:id="rId37"/>
    <p:sldId id="274" r:id="rId38"/>
    <p:sldId id="26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7F866C-3DCF-4779-B9EF-2257C4A17D42}">
          <p14:sldIdLst>
            <p14:sldId id="256"/>
            <p14:sldId id="257"/>
            <p14:sldId id="258"/>
            <p14:sldId id="259"/>
            <p14:sldId id="260"/>
            <p14:sldId id="273"/>
            <p14:sldId id="270"/>
            <p14:sldId id="271"/>
            <p14:sldId id="285"/>
            <p14:sldId id="296"/>
            <p14:sldId id="297"/>
            <p14:sldId id="298"/>
            <p14:sldId id="299"/>
            <p14:sldId id="300"/>
            <p14:sldId id="312"/>
            <p14:sldId id="301"/>
            <p14:sldId id="310"/>
            <p14:sldId id="302"/>
            <p14:sldId id="309"/>
            <p14:sldId id="303"/>
            <p14:sldId id="307"/>
            <p14:sldId id="304"/>
            <p14:sldId id="305"/>
            <p14:sldId id="308"/>
            <p14:sldId id="306"/>
            <p14:sldId id="311"/>
            <p14:sldId id="294"/>
            <p14:sldId id="295"/>
            <p14:sldId id="290"/>
            <p14:sldId id="291"/>
            <p14:sldId id="289"/>
            <p14:sldId id="292"/>
            <p14:sldId id="293"/>
            <p14:sldId id="287"/>
            <p14:sldId id="288"/>
            <p14:sldId id="286"/>
            <p14:sldId id="274"/>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RAMTEKE" initials="YR" lastIdx="1" clrIdx="0">
    <p:extLst>
      <p:ext uri="{19B8F6BF-5375-455C-9EA6-DF929625EA0E}">
        <p15:presenceInfo xmlns:p15="http://schemas.microsoft.com/office/powerpoint/2012/main" userId="dad1d5f8ff4dce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8E7"/>
    <a:srgbClr val="BB9A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4" autoAdjust="0"/>
    <p:restoredTop sz="93842" autoAdjust="0"/>
  </p:normalViewPr>
  <p:slideViewPr>
    <p:cSldViewPr snapToGrid="0">
      <p:cViewPr>
        <p:scale>
          <a:sx n="80" d="100"/>
          <a:sy n="80" d="100"/>
        </p:scale>
        <p:origin x="1133" y="53"/>
      </p:cViewPr>
      <p:guideLst/>
    </p:cSldViewPr>
  </p:slideViewPr>
  <p:notesTextViewPr>
    <p:cViewPr>
      <p:scale>
        <a:sx n="1" d="1"/>
        <a:sy n="1" d="1"/>
      </p:scale>
      <p:origin x="0" y="0"/>
    </p:cViewPr>
  </p:notesTextViewPr>
  <p:sorterViewPr>
    <p:cViewPr>
      <p:scale>
        <a:sx n="100" d="100"/>
        <a:sy n="100" d="100"/>
      </p:scale>
      <p:origin x="0" y="-1039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CB2DA-301C-4B4E-92AE-06C0E19EB57D}"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B458C-3150-46FD-8FA6-7A9AD42F5B8D}" type="slidenum">
              <a:rPr lang="en-US" smtClean="0"/>
              <a:t>‹#›</a:t>
            </a:fld>
            <a:endParaRPr lang="en-US"/>
          </a:p>
        </p:txBody>
      </p:sp>
    </p:spTree>
    <p:extLst>
      <p:ext uri="{BB962C8B-B14F-4D97-AF65-F5344CB8AC3E}">
        <p14:creationId xmlns:p14="http://schemas.microsoft.com/office/powerpoint/2010/main" val="1756470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B458C-3150-46FD-8FA6-7A9AD42F5B8D}" type="slidenum">
              <a:rPr lang="en-US" smtClean="0"/>
              <a:t>3</a:t>
            </a:fld>
            <a:endParaRPr lang="en-US"/>
          </a:p>
        </p:txBody>
      </p:sp>
    </p:spTree>
    <p:extLst>
      <p:ext uri="{BB962C8B-B14F-4D97-AF65-F5344CB8AC3E}">
        <p14:creationId xmlns:p14="http://schemas.microsoft.com/office/powerpoint/2010/main" val="364401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B458C-3150-46FD-8FA6-7A9AD42F5B8D}" type="slidenum">
              <a:rPr lang="en-US" smtClean="0"/>
              <a:t>4</a:t>
            </a:fld>
            <a:endParaRPr lang="en-US"/>
          </a:p>
        </p:txBody>
      </p:sp>
    </p:spTree>
    <p:extLst>
      <p:ext uri="{BB962C8B-B14F-4D97-AF65-F5344CB8AC3E}">
        <p14:creationId xmlns:p14="http://schemas.microsoft.com/office/powerpoint/2010/main" val="33207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1B458C-3150-46FD-8FA6-7A9AD42F5B8D}" type="slidenum">
              <a:rPr lang="en-US" smtClean="0"/>
              <a:t>5</a:t>
            </a:fld>
            <a:endParaRPr lang="en-US"/>
          </a:p>
        </p:txBody>
      </p:sp>
    </p:spTree>
    <p:extLst>
      <p:ext uri="{BB962C8B-B14F-4D97-AF65-F5344CB8AC3E}">
        <p14:creationId xmlns:p14="http://schemas.microsoft.com/office/powerpoint/2010/main" val="4172894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1B458C-3150-46FD-8FA6-7A9AD42F5B8D}" type="slidenum">
              <a:rPr lang="en-US" smtClean="0"/>
              <a:t>38</a:t>
            </a:fld>
            <a:endParaRPr lang="en-US"/>
          </a:p>
        </p:txBody>
      </p:sp>
    </p:spTree>
    <p:extLst>
      <p:ext uri="{BB962C8B-B14F-4D97-AF65-F5344CB8AC3E}">
        <p14:creationId xmlns:p14="http://schemas.microsoft.com/office/powerpoint/2010/main" val="1120339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3F6E1-984B-4826-8A92-60A608B20FE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128651771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13F6E1-984B-4826-8A92-60A608B20FE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413595738"/>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13F6E1-984B-4826-8A92-60A608B20FE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6B53C2-9BC7-4281-AEBD-8336C66B95D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995076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13F6E1-984B-4826-8A92-60A608B20FE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216065100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13F6E1-984B-4826-8A92-60A608B20FE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6B53C2-9BC7-4281-AEBD-8336C66B95D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0964381"/>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13F6E1-984B-4826-8A92-60A608B20FE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177776859"/>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3F6E1-984B-4826-8A92-60A608B20FE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21916363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3F6E1-984B-4826-8A92-60A608B20FE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2191794445"/>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3F6E1-984B-4826-8A92-60A608B20FE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1061322137"/>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13F6E1-984B-4826-8A92-60A608B20FE8}"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15053518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13F6E1-984B-4826-8A92-60A608B20FE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1934343777"/>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3F6E1-984B-4826-8A92-60A608B20FE8}"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82441816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3F6E1-984B-4826-8A92-60A608B20FE8}"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291781469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3F6E1-984B-4826-8A92-60A608B20FE8}"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344906796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13F6E1-984B-4826-8A92-60A608B20FE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126104668"/>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13F6E1-984B-4826-8A92-60A608B20FE8}"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6B53C2-9BC7-4281-AEBD-8336C66B95D5}" type="slidenum">
              <a:rPr lang="en-US" smtClean="0"/>
              <a:t>‹#›</a:t>
            </a:fld>
            <a:endParaRPr lang="en-US"/>
          </a:p>
        </p:txBody>
      </p:sp>
    </p:spTree>
    <p:extLst>
      <p:ext uri="{BB962C8B-B14F-4D97-AF65-F5344CB8AC3E}">
        <p14:creationId xmlns:p14="http://schemas.microsoft.com/office/powerpoint/2010/main" val="338828401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13F6E1-984B-4826-8A92-60A608B20FE8}" type="datetimeFigureOut">
              <a:rPr lang="en-US" smtClean="0"/>
              <a:t>11/30/2022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86B53C2-9BC7-4281-AEBD-8336C66B95D5}" type="slidenum">
              <a:rPr lang="en-US" smtClean="0"/>
              <a:t>‹#›</a:t>
            </a:fld>
            <a:endParaRPr lang="en-US"/>
          </a:p>
        </p:txBody>
      </p:sp>
    </p:spTree>
    <p:extLst>
      <p:ext uri="{BB962C8B-B14F-4D97-AF65-F5344CB8AC3E}">
        <p14:creationId xmlns:p14="http://schemas.microsoft.com/office/powerpoint/2010/main" val="426181753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mc:AlternateContent xmlns:mc="http://schemas.openxmlformats.org/markup-compatibility/2006" xmlns:p14="http://schemas.microsoft.com/office/powerpoint/2010/main">
    <mc:Choice Requires="p14">
      <p:transition p14:dur="0" advTm="1000"/>
    </mc:Choice>
    <mc:Fallback xmlns="">
      <p:transition advTm="1000"/>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12192000" cy="6858000"/>
          </a:xfrm>
          <a:prstGeom prst="rect">
            <a:avLst/>
          </a:prstGeom>
        </p:spPr>
      </p:pic>
      <p:sp>
        <p:nvSpPr>
          <p:cNvPr id="2" name="Title 1"/>
          <p:cNvSpPr>
            <a:spLocks noGrp="1"/>
          </p:cNvSpPr>
          <p:nvPr>
            <p:ph type="ctrTitle"/>
          </p:nvPr>
        </p:nvSpPr>
        <p:spPr>
          <a:xfrm>
            <a:off x="0" y="1"/>
            <a:ext cx="8134350" cy="1562099"/>
          </a:xfrm>
        </p:spPr>
        <p:txBody>
          <a:bodyPr anchor="t">
            <a:normAutofit fontScale="90000"/>
          </a:bodyPr>
          <a:lstStyle/>
          <a:p>
            <a:pPr algn="l"/>
            <a:r>
              <a:rPr lang="en-US" sz="2000" b="1" dirty="0">
                <a:latin typeface="Artifakt Element Black" panose="020B0A03050000020004" pitchFamily="34" charset="0"/>
                <a:ea typeface="Artifakt Element Black" panose="020B0A03050000020004" pitchFamily="34" charset="0"/>
              </a:rPr>
              <a:t>MIT ART </a:t>
            </a:r>
            <a:r>
              <a:rPr lang="en-US" sz="2000" dirty="0">
                <a:latin typeface="Artifakt Element Black" panose="020B0A03050000020004" pitchFamily="34" charset="0"/>
                <a:ea typeface="Artifakt Element Black" panose="020B0A03050000020004" pitchFamily="34" charset="0"/>
              </a:rPr>
              <a:t>DESIGN</a:t>
            </a:r>
            <a:r>
              <a:rPr lang="en-US" sz="2000" b="1" dirty="0">
                <a:latin typeface="Artifakt Element Black" panose="020B0A03050000020004" pitchFamily="34" charset="0"/>
                <a:ea typeface="Artifakt Element Black" panose="020B0A03050000020004" pitchFamily="34" charset="0"/>
              </a:rPr>
              <a:t> AND TECHNOLOGY UNIVRSITY (PUNE ,MAHARASHTRA</a:t>
            </a:r>
            <a:r>
              <a:rPr lang="en-US" sz="2000" b="1" dirty="0"/>
              <a:t>)</a:t>
            </a:r>
            <a:br>
              <a:rPr lang="en-US" sz="2000" b="1" dirty="0"/>
            </a:br>
            <a:r>
              <a:rPr lang="en-US" sz="1800" b="1" dirty="0"/>
              <a:t>Established by </a:t>
            </a:r>
            <a:r>
              <a:rPr lang="en-US" sz="1800" b="1" dirty="0" err="1"/>
              <a:t>Govt</a:t>
            </a:r>
            <a:r>
              <a:rPr lang="en-US" sz="1800" b="1" dirty="0"/>
              <a:t> of Maharashtra by MIT ADT University  ACT </a:t>
            </a:r>
            <a:r>
              <a:rPr lang="en-US" sz="1800" b="1" dirty="0" err="1"/>
              <a:t>No.XXXIX</a:t>
            </a:r>
            <a:r>
              <a:rPr lang="en-US" sz="1800" b="1" dirty="0"/>
              <a:t> of 2019</a:t>
            </a:r>
            <a:br>
              <a:rPr lang="en-US" sz="2000" b="1" dirty="0"/>
            </a:br>
            <a:br>
              <a:rPr lang="en-US" sz="2000" b="1" dirty="0"/>
            </a:br>
            <a:r>
              <a:rPr lang="en-US" sz="4400" b="1" dirty="0">
                <a:latin typeface="Algerian" panose="04020705040A02060702" pitchFamily="82" charset="0"/>
              </a:rPr>
              <a:t>MIT SCHOOL OF ENGINEERING</a:t>
            </a:r>
            <a:br>
              <a:rPr lang="en-US" sz="4400" b="1" dirty="0">
                <a:latin typeface="Algerian" panose="04020705040A02060702" pitchFamily="82" charset="0"/>
              </a:rPr>
            </a:br>
            <a:r>
              <a:rPr lang="en-US" sz="4400" b="1" dirty="0">
                <a:latin typeface="Algerian" panose="04020705040A02060702" pitchFamily="82" charset="0"/>
              </a:rPr>
              <a:t>  </a:t>
            </a:r>
            <a:br>
              <a:rPr lang="en-US" sz="2000" b="1" dirty="0"/>
            </a:br>
            <a:br>
              <a:rPr lang="en-US" sz="2000" dirty="0"/>
            </a:br>
            <a:r>
              <a:rPr lang="en-US" sz="2000" dirty="0"/>
              <a:t> </a:t>
            </a:r>
          </a:p>
        </p:txBody>
      </p:sp>
    </p:spTree>
    <p:extLst>
      <p:ext uri="{BB962C8B-B14F-4D97-AF65-F5344CB8AC3E}">
        <p14:creationId xmlns:p14="http://schemas.microsoft.com/office/powerpoint/2010/main" val="3313539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2D56-1DA4-9486-1517-793E09DA6F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9AAE93B-0B3F-4CBF-E79A-69311F853B7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1503"/>
          <a:stretch/>
        </p:blipFill>
        <p:spPr>
          <a:xfrm>
            <a:off x="0" y="0"/>
            <a:ext cx="6096000" cy="6845301"/>
          </a:xfrm>
        </p:spPr>
      </p:pic>
      <p:pic>
        <p:nvPicPr>
          <p:cNvPr id="7" name="Picture 6">
            <a:extLst>
              <a:ext uri="{FF2B5EF4-FFF2-40B4-BE49-F238E27FC236}">
                <a16:creationId xmlns:a16="http://schemas.microsoft.com/office/drawing/2014/main" id="{B246DEA9-B122-5E93-B44B-A364E172857A}"/>
              </a:ext>
            </a:extLst>
          </p:cNvPr>
          <p:cNvPicPr>
            <a:picLocks noChangeAspect="1"/>
          </p:cNvPicPr>
          <p:nvPr/>
        </p:nvPicPr>
        <p:blipFill rotWithShape="1">
          <a:blip r:embed="rId3">
            <a:extLst>
              <a:ext uri="{28A0092B-C50C-407E-A947-70E740481C1C}">
                <a14:useLocalDpi xmlns:a14="http://schemas.microsoft.com/office/drawing/2010/main" val="0"/>
              </a:ext>
            </a:extLst>
          </a:blip>
          <a:srcRect l="9225" t="2452" r="17490" b="15925"/>
          <a:stretch/>
        </p:blipFill>
        <p:spPr>
          <a:xfrm>
            <a:off x="6095999" y="22224"/>
            <a:ext cx="6095999" cy="6931026"/>
          </a:xfrm>
          <a:prstGeom prst="rect">
            <a:avLst/>
          </a:prstGeom>
        </p:spPr>
      </p:pic>
    </p:spTree>
    <p:extLst>
      <p:ext uri="{BB962C8B-B14F-4D97-AF65-F5344CB8AC3E}">
        <p14:creationId xmlns:p14="http://schemas.microsoft.com/office/powerpoint/2010/main" val="1365576538"/>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61D0-2588-F05A-7795-32323D046DC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786B304-1453-3AB5-854C-C8B4E76F0EE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2566"/>
          <a:stretch/>
        </p:blipFill>
        <p:spPr>
          <a:xfrm>
            <a:off x="-1" y="0"/>
            <a:ext cx="5648326" cy="6850086"/>
          </a:xfrm>
        </p:spPr>
      </p:pic>
      <p:pic>
        <p:nvPicPr>
          <p:cNvPr id="7" name="Picture 6">
            <a:extLst>
              <a:ext uri="{FF2B5EF4-FFF2-40B4-BE49-F238E27FC236}">
                <a16:creationId xmlns:a16="http://schemas.microsoft.com/office/drawing/2014/main" id="{0AA55EA3-5266-550B-F824-77D7F5FE2C92}"/>
              </a:ext>
            </a:extLst>
          </p:cNvPr>
          <p:cNvPicPr>
            <a:picLocks noChangeAspect="1"/>
          </p:cNvPicPr>
          <p:nvPr/>
        </p:nvPicPr>
        <p:blipFill rotWithShape="1">
          <a:blip r:embed="rId3">
            <a:extLst>
              <a:ext uri="{28A0092B-C50C-407E-A947-70E740481C1C}">
                <a14:useLocalDpi xmlns:a14="http://schemas.microsoft.com/office/drawing/2010/main" val="0"/>
              </a:ext>
            </a:extLst>
          </a:blip>
          <a:srcRect t="4020" r="12667" b="4470"/>
          <a:stretch/>
        </p:blipFill>
        <p:spPr>
          <a:xfrm>
            <a:off x="5648324" y="-41783"/>
            <a:ext cx="6543675" cy="6891869"/>
          </a:xfrm>
          <a:prstGeom prst="rect">
            <a:avLst/>
          </a:prstGeom>
        </p:spPr>
      </p:pic>
    </p:spTree>
    <p:extLst>
      <p:ext uri="{BB962C8B-B14F-4D97-AF65-F5344CB8AC3E}">
        <p14:creationId xmlns:p14="http://schemas.microsoft.com/office/powerpoint/2010/main" val="2311459867"/>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FBFF-03D0-437B-CBFF-09A7AB82232E}"/>
              </a:ext>
            </a:extLst>
          </p:cNvPr>
          <p:cNvSpPr>
            <a:spLocks noGrp="1"/>
          </p:cNvSpPr>
          <p:nvPr>
            <p:ph type="title"/>
          </p:nvPr>
        </p:nvSpPr>
        <p:spPr>
          <a:xfrm>
            <a:off x="773651" y="3080770"/>
            <a:ext cx="5322349" cy="677410"/>
          </a:xfrm>
        </p:spPr>
        <p:txBody>
          <a:bodyPr/>
          <a:lstStyle/>
          <a:p>
            <a:r>
              <a:rPr lang="en-US" sz="3600" b="1" i="1" u="sng" dirty="0"/>
              <a:t>QUALITY OF WATER:-</a:t>
            </a:r>
            <a:endParaRPr lang="en-IN" dirty="0"/>
          </a:p>
        </p:txBody>
      </p:sp>
      <p:pic>
        <p:nvPicPr>
          <p:cNvPr id="5" name="Content Placeholder 4">
            <a:extLst>
              <a:ext uri="{FF2B5EF4-FFF2-40B4-BE49-F238E27FC236}">
                <a16:creationId xmlns:a16="http://schemas.microsoft.com/office/drawing/2014/main" id="{F4F6F8A8-0C4E-31F3-21A1-4960096B22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5" t="2016" r="14782" b="8842"/>
          <a:stretch/>
        </p:blipFill>
        <p:spPr>
          <a:xfrm>
            <a:off x="6096000" y="0"/>
            <a:ext cx="6096000" cy="6858000"/>
          </a:xfrm>
        </p:spPr>
      </p:pic>
    </p:spTree>
    <p:extLst>
      <p:ext uri="{BB962C8B-B14F-4D97-AF65-F5344CB8AC3E}">
        <p14:creationId xmlns:p14="http://schemas.microsoft.com/office/powerpoint/2010/main" val="90238087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E02D-08F0-8B3F-6DDB-AF1817BD52A8}"/>
              </a:ext>
            </a:extLst>
          </p:cNvPr>
          <p:cNvSpPr>
            <a:spLocks noGrp="1"/>
          </p:cNvSpPr>
          <p:nvPr>
            <p:ph type="title"/>
          </p:nvPr>
        </p:nvSpPr>
        <p:spPr>
          <a:xfrm>
            <a:off x="2592925" y="624110"/>
            <a:ext cx="8911687" cy="531450"/>
          </a:xfrm>
        </p:spPr>
        <p:txBody>
          <a:bodyPr>
            <a:normAutofit/>
          </a:bodyPr>
          <a:lstStyle/>
          <a:p>
            <a:r>
              <a:rPr lang="en-US" sz="2400" b="1" u="sng" dirty="0"/>
              <a:t>HARDNESS</a:t>
            </a:r>
          </a:p>
        </p:txBody>
      </p:sp>
      <p:sp>
        <p:nvSpPr>
          <p:cNvPr id="3" name="Content Placeholder 2">
            <a:extLst>
              <a:ext uri="{FF2B5EF4-FFF2-40B4-BE49-F238E27FC236}">
                <a16:creationId xmlns:a16="http://schemas.microsoft.com/office/drawing/2014/main" id="{4A885540-52C0-F060-C336-531173EC864E}"/>
              </a:ext>
            </a:extLst>
          </p:cNvPr>
          <p:cNvSpPr>
            <a:spLocks noGrp="1"/>
          </p:cNvSpPr>
          <p:nvPr>
            <p:ph idx="1"/>
          </p:nvPr>
        </p:nvSpPr>
        <p:spPr>
          <a:xfrm>
            <a:off x="-790747" y="1155560"/>
            <a:ext cx="8915400" cy="5462954"/>
          </a:xfrm>
        </p:spPr>
        <p:txBody>
          <a:bodyPr/>
          <a:lstStyle/>
          <a:p>
            <a:pPr marL="0" indent="0" algn="ctr">
              <a:buNone/>
            </a:pPr>
            <a:r>
              <a:rPr lang="en-US" u="sng" dirty="0"/>
              <a:t>Total Hardness Sample 50ml</a:t>
            </a:r>
          </a:p>
          <a:p>
            <a:pPr marL="0" indent="0" algn="ctr">
              <a:buNone/>
            </a:pPr>
            <a:endParaRPr lang="en-US" u="sng" dirty="0"/>
          </a:p>
          <a:p>
            <a:pPr marL="0" indent="0" algn="ctr">
              <a:buNone/>
            </a:pPr>
            <a:r>
              <a:rPr lang="en-US" u="sng" dirty="0"/>
              <a:t>5ml Buffer </a:t>
            </a:r>
            <a:r>
              <a:rPr lang="en-US" u="sng" dirty="0" err="1"/>
              <a:t>Solutuion</a:t>
            </a:r>
            <a:endParaRPr lang="en-US" u="sng" dirty="0"/>
          </a:p>
          <a:p>
            <a:pPr marL="0" indent="0" algn="ctr">
              <a:buNone/>
            </a:pPr>
            <a:endParaRPr lang="en-US" u="sng" dirty="0"/>
          </a:p>
          <a:p>
            <a:pPr marL="0" indent="0" algn="ctr">
              <a:buNone/>
            </a:pPr>
            <a:r>
              <a:rPr lang="en-US" u="sng" dirty="0"/>
              <a:t>EBT Indicator</a:t>
            </a:r>
            <a:r>
              <a:rPr lang="en-US" dirty="0"/>
              <a:t> = 0.01N</a:t>
            </a:r>
          </a:p>
          <a:p>
            <a:pPr marL="0" indent="0" algn="ctr">
              <a:buNone/>
            </a:pPr>
            <a:r>
              <a:rPr lang="en-US" dirty="0"/>
              <a:t>(color changes to wine)</a:t>
            </a:r>
          </a:p>
          <a:p>
            <a:pPr marL="0" indent="0" algn="ctr">
              <a:buNone/>
            </a:pPr>
            <a:endParaRPr lang="en-US" dirty="0"/>
          </a:p>
          <a:p>
            <a:pPr marL="0" indent="0" algn="ctr">
              <a:buNone/>
            </a:pPr>
            <a:r>
              <a:rPr lang="en-US" dirty="0"/>
              <a:t>Titration against EDTA</a:t>
            </a:r>
          </a:p>
          <a:p>
            <a:pPr marL="0" indent="0" algn="ctr">
              <a:buNone/>
            </a:pPr>
            <a:r>
              <a:rPr lang="en-US" dirty="0"/>
              <a:t>(color to blue)</a:t>
            </a:r>
          </a:p>
          <a:p>
            <a:pPr marL="0" indent="0" algn="ctr">
              <a:buNone/>
            </a:pPr>
            <a:endParaRPr lang="en-US" dirty="0"/>
          </a:p>
          <a:p>
            <a:pPr marL="0" indent="0" algn="ctr">
              <a:buNone/>
            </a:pPr>
            <a:r>
              <a:rPr lang="en-US" dirty="0"/>
              <a:t>Note the reading</a:t>
            </a:r>
          </a:p>
        </p:txBody>
      </p:sp>
      <p:cxnSp>
        <p:nvCxnSpPr>
          <p:cNvPr id="5" name="Straight Arrow Connector 4">
            <a:extLst>
              <a:ext uri="{FF2B5EF4-FFF2-40B4-BE49-F238E27FC236}">
                <a16:creationId xmlns:a16="http://schemas.microsoft.com/office/drawing/2014/main" id="{CC69B509-D9D2-D7FE-E2FE-57A1FE5922F8}"/>
              </a:ext>
            </a:extLst>
          </p:cNvPr>
          <p:cNvCxnSpPr>
            <a:cxnSpLocks/>
          </p:cNvCxnSpPr>
          <p:nvPr/>
        </p:nvCxnSpPr>
        <p:spPr>
          <a:xfrm>
            <a:off x="3576517" y="1527349"/>
            <a:ext cx="0" cy="4203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8A9C6666-B6F9-1FAF-8CAB-AD679512C74B}"/>
              </a:ext>
            </a:extLst>
          </p:cNvPr>
          <p:cNvCxnSpPr>
            <a:cxnSpLocks/>
          </p:cNvCxnSpPr>
          <p:nvPr/>
        </p:nvCxnSpPr>
        <p:spPr>
          <a:xfrm>
            <a:off x="3565773" y="2329543"/>
            <a:ext cx="0" cy="4739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6602581E-E24B-AC90-7AD3-24262AD2A4C1}"/>
              </a:ext>
            </a:extLst>
          </p:cNvPr>
          <p:cNvCxnSpPr>
            <a:cxnSpLocks/>
          </p:cNvCxnSpPr>
          <p:nvPr/>
        </p:nvCxnSpPr>
        <p:spPr>
          <a:xfrm>
            <a:off x="3585870" y="3505199"/>
            <a:ext cx="0" cy="5627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30E15C2-8AAB-B2EF-41BF-85E496C38E54}"/>
              </a:ext>
            </a:extLst>
          </p:cNvPr>
          <p:cNvCxnSpPr>
            <a:cxnSpLocks/>
          </p:cNvCxnSpPr>
          <p:nvPr/>
        </p:nvCxnSpPr>
        <p:spPr>
          <a:xfrm>
            <a:off x="3585870" y="4700954"/>
            <a:ext cx="0" cy="5526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B92B81B4-A172-AF7A-1EEB-F46A1915D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900" y="889835"/>
            <a:ext cx="3792143" cy="5069393"/>
          </a:xfrm>
          <a:prstGeom prst="rect">
            <a:avLst/>
          </a:prstGeom>
        </p:spPr>
      </p:pic>
    </p:spTree>
    <p:extLst>
      <p:ext uri="{BB962C8B-B14F-4D97-AF65-F5344CB8AC3E}">
        <p14:creationId xmlns:p14="http://schemas.microsoft.com/office/powerpoint/2010/main" val="1607489138"/>
      </p:ext>
    </p:extLst>
  </p:cSld>
  <p:clrMapOvr>
    <a:masterClrMapping/>
  </p:clrMapOvr>
  <mc:AlternateContent xmlns:mc="http://schemas.openxmlformats.org/markup-compatibility/2006">
    <mc:Choice xmlns:p14="http://schemas.microsoft.com/office/powerpoint/2010/main" Requires="p14">
      <p:transition p14:dur="10" advTm="1000"/>
    </mc:Choice>
    <mc:Fallback>
      <p:transition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FC9F-369F-9830-8379-137C16770843}"/>
              </a:ext>
            </a:extLst>
          </p:cNvPr>
          <p:cNvSpPr>
            <a:spLocks noGrp="1"/>
          </p:cNvSpPr>
          <p:nvPr>
            <p:ph type="title"/>
          </p:nvPr>
        </p:nvSpPr>
        <p:spPr>
          <a:xfrm>
            <a:off x="2602973" y="595075"/>
            <a:ext cx="8911687" cy="541499"/>
          </a:xfrm>
        </p:spPr>
        <p:txBody>
          <a:bodyPr>
            <a:normAutofit/>
          </a:bodyPr>
          <a:lstStyle/>
          <a:p>
            <a:r>
              <a:rPr lang="en-US" sz="2400" b="1" u="sng" dirty="0"/>
              <a:t>BOD:-</a:t>
            </a:r>
            <a:endParaRPr lang="en-US" sz="2400" dirty="0"/>
          </a:p>
        </p:txBody>
      </p:sp>
      <p:sp>
        <p:nvSpPr>
          <p:cNvPr id="3" name="Content Placeholder 2">
            <a:extLst>
              <a:ext uri="{FF2B5EF4-FFF2-40B4-BE49-F238E27FC236}">
                <a16:creationId xmlns:a16="http://schemas.microsoft.com/office/drawing/2014/main" id="{31B34BF9-D37C-A366-60D8-187E7B06A69B}"/>
              </a:ext>
            </a:extLst>
          </p:cNvPr>
          <p:cNvSpPr>
            <a:spLocks noGrp="1"/>
          </p:cNvSpPr>
          <p:nvPr>
            <p:ph idx="1"/>
          </p:nvPr>
        </p:nvSpPr>
        <p:spPr>
          <a:xfrm>
            <a:off x="-1406351" y="1068475"/>
            <a:ext cx="8915400" cy="5668945"/>
          </a:xfrm>
        </p:spPr>
        <p:txBody>
          <a:bodyPr>
            <a:normAutofit/>
          </a:bodyPr>
          <a:lstStyle/>
          <a:p>
            <a:pPr algn="ctr"/>
            <a:r>
              <a:rPr lang="en-US" sz="1400" dirty="0"/>
              <a:t>Sample 300ml </a:t>
            </a:r>
          </a:p>
          <a:p>
            <a:pPr marL="0" indent="0" algn="ctr">
              <a:buNone/>
            </a:pPr>
            <a:r>
              <a:rPr lang="en-US" sz="1400" b="1" dirty="0"/>
              <a:t>+</a:t>
            </a:r>
          </a:p>
          <a:p>
            <a:pPr marL="0" indent="0" algn="ctr">
              <a:buNone/>
            </a:pPr>
            <a:r>
              <a:rPr lang="en-US" sz="1400" dirty="0"/>
              <a:t>Alkali Iodine 2ml</a:t>
            </a:r>
          </a:p>
          <a:p>
            <a:pPr marL="0" indent="0" algn="ctr">
              <a:buNone/>
            </a:pPr>
            <a:r>
              <a:rPr lang="en-US" sz="1400" b="1" dirty="0"/>
              <a:t>+</a:t>
            </a:r>
          </a:p>
          <a:p>
            <a:pPr marL="0" indent="0" algn="ctr">
              <a:buNone/>
            </a:pPr>
            <a:r>
              <a:rPr lang="en-US" sz="1400" dirty="0"/>
              <a:t>MnSO4</a:t>
            </a:r>
          </a:p>
          <a:p>
            <a:pPr marL="0" indent="0" algn="ctr">
              <a:buNone/>
            </a:pPr>
            <a:r>
              <a:rPr lang="en-US" sz="1400" dirty="0"/>
              <a:t>Orange PPT settling</a:t>
            </a:r>
          </a:p>
          <a:p>
            <a:pPr marL="0" indent="0" algn="ctr">
              <a:buNone/>
            </a:pPr>
            <a:endParaRPr lang="en-US" sz="1400" dirty="0"/>
          </a:p>
          <a:p>
            <a:pPr marL="0" indent="0" algn="ctr">
              <a:buNone/>
            </a:pPr>
            <a:r>
              <a:rPr lang="en-US" sz="1400" dirty="0"/>
              <a:t>2 – 4 ml cone H2SO4</a:t>
            </a:r>
          </a:p>
          <a:p>
            <a:pPr marL="0" indent="0" algn="ctr">
              <a:buNone/>
            </a:pPr>
            <a:endParaRPr lang="en-US" sz="1400" dirty="0"/>
          </a:p>
          <a:p>
            <a:pPr marL="0" indent="0" algn="ctr">
              <a:buNone/>
            </a:pPr>
            <a:r>
              <a:rPr lang="en-US" sz="1400" dirty="0"/>
              <a:t>Shake</a:t>
            </a:r>
          </a:p>
          <a:p>
            <a:pPr marL="0" indent="0" algn="ctr">
              <a:buNone/>
            </a:pPr>
            <a:endParaRPr lang="en-US" sz="1400" dirty="0"/>
          </a:p>
          <a:p>
            <a:pPr marL="0" indent="0" algn="ctr">
              <a:buNone/>
            </a:pPr>
            <a:r>
              <a:rPr lang="en-US" sz="1400" dirty="0"/>
              <a:t>Take 203ml + Starch Indicator</a:t>
            </a:r>
          </a:p>
          <a:p>
            <a:pPr marL="0" indent="0" algn="ctr">
              <a:buNone/>
            </a:pPr>
            <a:endParaRPr lang="en-US" sz="1400" dirty="0"/>
          </a:p>
          <a:p>
            <a:pPr marL="0" indent="0" algn="ctr">
              <a:buNone/>
            </a:pPr>
            <a:r>
              <a:rPr lang="en-US" sz="1600" dirty="0"/>
              <a:t>Titrate against sodium sulphate</a:t>
            </a:r>
          </a:p>
          <a:p>
            <a:pPr marL="0" indent="0" algn="ctr">
              <a:buNone/>
            </a:pPr>
            <a:r>
              <a:rPr lang="en-US" sz="1600" dirty="0"/>
              <a:t>Titrate value x 0.2 x 1000</a:t>
            </a:r>
          </a:p>
          <a:p>
            <a:pPr marL="0" indent="0" algn="ctr">
              <a:buNone/>
            </a:pPr>
            <a:r>
              <a:rPr lang="en-US" sz="1600" dirty="0"/>
              <a:t>203</a:t>
            </a:r>
          </a:p>
          <a:p>
            <a:pPr marL="0" indent="0" algn="ctr">
              <a:buNone/>
            </a:pPr>
            <a:endParaRPr lang="en-US" sz="1600" dirty="0"/>
          </a:p>
          <a:p>
            <a:pPr marL="0" indent="0" algn="ctr">
              <a:buNone/>
            </a:pPr>
            <a:endParaRPr lang="en-US" dirty="0"/>
          </a:p>
        </p:txBody>
      </p:sp>
      <p:cxnSp>
        <p:nvCxnSpPr>
          <p:cNvPr id="5" name="Straight Connector 4">
            <a:extLst>
              <a:ext uri="{FF2B5EF4-FFF2-40B4-BE49-F238E27FC236}">
                <a16:creationId xmlns:a16="http://schemas.microsoft.com/office/drawing/2014/main" id="{B641173E-5885-204A-239D-9511E8199031}"/>
              </a:ext>
            </a:extLst>
          </p:cNvPr>
          <p:cNvCxnSpPr/>
          <p:nvPr/>
        </p:nvCxnSpPr>
        <p:spPr>
          <a:xfrm>
            <a:off x="1949380" y="6233890"/>
            <a:ext cx="2210638"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78042959-2A3A-322E-7795-58EBFE54840F}"/>
              </a:ext>
            </a:extLst>
          </p:cNvPr>
          <p:cNvCxnSpPr/>
          <p:nvPr/>
        </p:nvCxnSpPr>
        <p:spPr>
          <a:xfrm>
            <a:off x="3054699" y="3074796"/>
            <a:ext cx="0" cy="4320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20CA7894-C972-78C0-B239-1565FD1172CB}"/>
              </a:ext>
            </a:extLst>
          </p:cNvPr>
          <p:cNvCxnSpPr/>
          <p:nvPr/>
        </p:nvCxnSpPr>
        <p:spPr>
          <a:xfrm>
            <a:off x="3054699" y="3808325"/>
            <a:ext cx="0" cy="411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0C2169E-666F-DA26-A0AB-16F226623B96}"/>
              </a:ext>
            </a:extLst>
          </p:cNvPr>
          <p:cNvCxnSpPr/>
          <p:nvPr/>
        </p:nvCxnSpPr>
        <p:spPr>
          <a:xfrm>
            <a:off x="3061397" y="4461467"/>
            <a:ext cx="0" cy="422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78C00B8-A023-CBE6-FA35-63DBD8A1A68B}"/>
              </a:ext>
            </a:extLst>
          </p:cNvPr>
          <p:cNvCxnSpPr/>
          <p:nvPr/>
        </p:nvCxnSpPr>
        <p:spPr>
          <a:xfrm>
            <a:off x="3051349" y="5134708"/>
            <a:ext cx="0" cy="4320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5" name="Picture 14">
            <a:extLst>
              <a:ext uri="{FF2B5EF4-FFF2-40B4-BE49-F238E27FC236}">
                <a16:creationId xmlns:a16="http://schemas.microsoft.com/office/drawing/2014/main" id="{795A7B6E-E36A-6D2F-0B5B-A6299348F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95075"/>
            <a:ext cx="4408507" cy="5893357"/>
          </a:xfrm>
          <a:prstGeom prst="rect">
            <a:avLst/>
          </a:prstGeom>
        </p:spPr>
      </p:pic>
    </p:spTree>
    <p:extLst>
      <p:ext uri="{BB962C8B-B14F-4D97-AF65-F5344CB8AC3E}">
        <p14:creationId xmlns:p14="http://schemas.microsoft.com/office/powerpoint/2010/main" val="230046274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CE65-89C8-3E96-9591-E83D9CAC0512}"/>
              </a:ext>
            </a:extLst>
          </p:cNvPr>
          <p:cNvSpPr>
            <a:spLocks noGrp="1"/>
          </p:cNvSpPr>
          <p:nvPr>
            <p:ph type="title"/>
          </p:nvPr>
        </p:nvSpPr>
        <p:spPr>
          <a:xfrm>
            <a:off x="1550987" y="700310"/>
            <a:ext cx="8911687" cy="585565"/>
          </a:xfrm>
        </p:spPr>
        <p:txBody>
          <a:bodyPr>
            <a:normAutofit/>
          </a:bodyPr>
          <a:lstStyle/>
          <a:p>
            <a:r>
              <a:rPr lang="en-US" sz="2400" u="sng" dirty="0"/>
              <a:t>BOD OBSERVATION TABLE :-</a:t>
            </a:r>
          </a:p>
        </p:txBody>
      </p:sp>
      <p:graphicFrame>
        <p:nvGraphicFramePr>
          <p:cNvPr id="4" name="Table 4">
            <a:extLst>
              <a:ext uri="{FF2B5EF4-FFF2-40B4-BE49-F238E27FC236}">
                <a16:creationId xmlns:a16="http://schemas.microsoft.com/office/drawing/2014/main" id="{E269C631-1CEF-B8F8-CF8F-B49060CC3965}"/>
              </a:ext>
            </a:extLst>
          </p:cNvPr>
          <p:cNvGraphicFramePr>
            <a:graphicFrameLocks noGrp="1"/>
          </p:cNvGraphicFramePr>
          <p:nvPr>
            <p:ph idx="1"/>
            <p:extLst>
              <p:ext uri="{D42A27DB-BD31-4B8C-83A1-F6EECF244321}">
                <p14:modId xmlns:p14="http://schemas.microsoft.com/office/powerpoint/2010/main" val="2425289969"/>
              </p:ext>
            </p:extLst>
          </p:nvPr>
        </p:nvGraphicFramePr>
        <p:xfrm>
          <a:off x="1638300" y="1895475"/>
          <a:ext cx="8915400" cy="2400300"/>
        </p:xfrm>
        <a:graphic>
          <a:graphicData uri="http://schemas.openxmlformats.org/drawingml/2006/table">
            <a:tbl>
              <a:tblPr firstRow="1" bandRow="1">
                <a:tableStyleId>{F5AB1C69-6EDB-4FF4-983F-18BD219EF322}</a:tableStyleId>
              </a:tblPr>
              <a:tblGrid>
                <a:gridCol w="4457700">
                  <a:extLst>
                    <a:ext uri="{9D8B030D-6E8A-4147-A177-3AD203B41FA5}">
                      <a16:colId xmlns:a16="http://schemas.microsoft.com/office/drawing/2014/main" val="1375015456"/>
                    </a:ext>
                  </a:extLst>
                </a:gridCol>
                <a:gridCol w="4457700">
                  <a:extLst>
                    <a:ext uri="{9D8B030D-6E8A-4147-A177-3AD203B41FA5}">
                      <a16:colId xmlns:a16="http://schemas.microsoft.com/office/drawing/2014/main" val="3783561529"/>
                    </a:ext>
                  </a:extLst>
                </a:gridCol>
              </a:tblGrid>
              <a:tr h="474784">
                <a:tc>
                  <a:txBody>
                    <a:bodyPr/>
                    <a:lstStyle/>
                    <a:p>
                      <a:pPr algn="ctr"/>
                      <a:r>
                        <a:rPr lang="en-US" dirty="0"/>
                        <a:t>Distilled water</a:t>
                      </a:r>
                    </a:p>
                  </a:txBody>
                  <a:tcPr anchor="ctr"/>
                </a:tc>
                <a:tc>
                  <a:txBody>
                    <a:bodyPr/>
                    <a:lstStyle/>
                    <a:p>
                      <a:pPr algn="ctr"/>
                      <a:r>
                        <a:rPr lang="en-US" dirty="0"/>
                        <a:t>1.379 mg/l</a:t>
                      </a:r>
                    </a:p>
                  </a:txBody>
                  <a:tcPr anchor="ctr"/>
                </a:tc>
                <a:extLst>
                  <a:ext uri="{0D108BD9-81ED-4DB2-BD59-A6C34878D82A}">
                    <a16:rowId xmlns:a16="http://schemas.microsoft.com/office/drawing/2014/main" val="1573164621"/>
                  </a:ext>
                </a:extLst>
              </a:tr>
              <a:tr h="481379">
                <a:tc>
                  <a:txBody>
                    <a:bodyPr/>
                    <a:lstStyle/>
                    <a:p>
                      <a:pPr algn="ctr"/>
                      <a:r>
                        <a:rPr lang="en-US" b="1" dirty="0">
                          <a:solidFill>
                            <a:schemeClr val="tx1"/>
                          </a:solidFill>
                        </a:rPr>
                        <a:t>Tap Water </a:t>
                      </a:r>
                    </a:p>
                  </a:txBody>
                  <a:tcPr anchor="ctr"/>
                </a:tc>
                <a:tc>
                  <a:txBody>
                    <a:bodyPr/>
                    <a:lstStyle/>
                    <a:p>
                      <a:pPr algn="ctr"/>
                      <a:r>
                        <a:rPr lang="en-US" b="1" dirty="0">
                          <a:solidFill>
                            <a:schemeClr val="tx1"/>
                          </a:solidFill>
                        </a:rPr>
                        <a:t>1.91 mg/l</a:t>
                      </a:r>
                    </a:p>
                  </a:txBody>
                  <a:tcPr anchor="ctr"/>
                </a:tc>
                <a:extLst>
                  <a:ext uri="{0D108BD9-81ED-4DB2-BD59-A6C34878D82A}">
                    <a16:rowId xmlns:a16="http://schemas.microsoft.com/office/drawing/2014/main" val="4207700309"/>
                  </a:ext>
                </a:extLst>
              </a:tr>
              <a:tr h="481379">
                <a:tc>
                  <a:txBody>
                    <a:bodyPr/>
                    <a:lstStyle/>
                    <a:p>
                      <a:pPr algn="ctr"/>
                      <a:r>
                        <a:rPr lang="en-US" b="1" dirty="0">
                          <a:solidFill>
                            <a:schemeClr val="tx1"/>
                          </a:solidFill>
                        </a:rPr>
                        <a:t>Bore Water </a:t>
                      </a:r>
                    </a:p>
                  </a:txBody>
                  <a:tcPr anchor="ctr"/>
                </a:tc>
                <a:tc>
                  <a:txBody>
                    <a:bodyPr/>
                    <a:lstStyle/>
                    <a:p>
                      <a:pPr algn="ctr"/>
                      <a:r>
                        <a:rPr lang="en-US" b="1" dirty="0">
                          <a:solidFill>
                            <a:schemeClr val="tx1"/>
                          </a:solidFill>
                        </a:rPr>
                        <a:t>0.39 mg/l</a:t>
                      </a:r>
                    </a:p>
                  </a:txBody>
                  <a:tcPr anchor="ctr"/>
                </a:tc>
                <a:extLst>
                  <a:ext uri="{0D108BD9-81ED-4DB2-BD59-A6C34878D82A}">
                    <a16:rowId xmlns:a16="http://schemas.microsoft.com/office/drawing/2014/main" val="383141359"/>
                  </a:ext>
                </a:extLst>
              </a:tr>
              <a:tr h="481379">
                <a:tc>
                  <a:txBody>
                    <a:bodyPr/>
                    <a:lstStyle/>
                    <a:p>
                      <a:pPr algn="ctr"/>
                      <a:r>
                        <a:rPr lang="en-US" b="1" dirty="0">
                          <a:solidFill>
                            <a:schemeClr val="tx1"/>
                          </a:solidFill>
                        </a:rPr>
                        <a:t>Pilot Water</a:t>
                      </a:r>
                    </a:p>
                  </a:txBody>
                  <a:tcPr anchor="ctr"/>
                </a:tc>
                <a:tc>
                  <a:txBody>
                    <a:bodyPr/>
                    <a:lstStyle/>
                    <a:p>
                      <a:pPr algn="ctr"/>
                      <a:r>
                        <a:rPr lang="en-US" b="1" dirty="0">
                          <a:solidFill>
                            <a:schemeClr val="tx1"/>
                          </a:solidFill>
                        </a:rPr>
                        <a:t>1.18 mg/l</a:t>
                      </a:r>
                    </a:p>
                  </a:txBody>
                  <a:tcPr anchor="ctr"/>
                </a:tc>
                <a:extLst>
                  <a:ext uri="{0D108BD9-81ED-4DB2-BD59-A6C34878D82A}">
                    <a16:rowId xmlns:a16="http://schemas.microsoft.com/office/drawing/2014/main" val="4025642012"/>
                  </a:ext>
                </a:extLst>
              </a:tr>
              <a:tr h="481379">
                <a:tc>
                  <a:txBody>
                    <a:bodyPr/>
                    <a:lstStyle/>
                    <a:p>
                      <a:pPr algn="ctr"/>
                      <a:r>
                        <a:rPr lang="en-US" b="1" dirty="0">
                          <a:solidFill>
                            <a:schemeClr val="tx1"/>
                          </a:solidFill>
                        </a:rPr>
                        <a:t>Drinking Water </a:t>
                      </a:r>
                    </a:p>
                  </a:txBody>
                  <a:tcPr anchor="ctr"/>
                </a:tc>
                <a:tc>
                  <a:txBody>
                    <a:bodyPr/>
                    <a:lstStyle/>
                    <a:p>
                      <a:pPr algn="ctr"/>
                      <a:r>
                        <a:rPr lang="en-US" b="1" dirty="0">
                          <a:solidFill>
                            <a:schemeClr val="tx1"/>
                          </a:solidFill>
                        </a:rPr>
                        <a:t>0.88 mg/l</a:t>
                      </a:r>
                    </a:p>
                  </a:txBody>
                  <a:tcPr anchor="ctr"/>
                </a:tc>
                <a:extLst>
                  <a:ext uri="{0D108BD9-81ED-4DB2-BD59-A6C34878D82A}">
                    <a16:rowId xmlns:a16="http://schemas.microsoft.com/office/drawing/2014/main" val="3890706367"/>
                  </a:ext>
                </a:extLst>
              </a:tr>
            </a:tbl>
          </a:graphicData>
        </a:graphic>
      </p:graphicFrame>
    </p:spTree>
    <p:extLst>
      <p:ext uri="{BB962C8B-B14F-4D97-AF65-F5344CB8AC3E}">
        <p14:creationId xmlns:p14="http://schemas.microsoft.com/office/powerpoint/2010/main" val="355846985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7C6E-C372-1B13-F910-988082F3A97F}"/>
              </a:ext>
            </a:extLst>
          </p:cNvPr>
          <p:cNvSpPr>
            <a:spLocks noGrp="1"/>
          </p:cNvSpPr>
          <p:nvPr>
            <p:ph type="title"/>
          </p:nvPr>
        </p:nvSpPr>
        <p:spPr>
          <a:xfrm>
            <a:off x="1640156" y="564936"/>
            <a:ext cx="8911687" cy="513587"/>
          </a:xfrm>
        </p:spPr>
        <p:txBody>
          <a:bodyPr>
            <a:normAutofit/>
          </a:bodyPr>
          <a:lstStyle/>
          <a:p>
            <a:r>
              <a:rPr lang="en-US" sz="2400" b="1" u="sng" dirty="0"/>
              <a:t>TOTAL SUSPENDED SOLIDS (TSS):-</a:t>
            </a:r>
          </a:p>
        </p:txBody>
      </p:sp>
      <p:sp>
        <p:nvSpPr>
          <p:cNvPr id="3" name="Content Placeholder 2">
            <a:extLst>
              <a:ext uri="{FF2B5EF4-FFF2-40B4-BE49-F238E27FC236}">
                <a16:creationId xmlns:a16="http://schemas.microsoft.com/office/drawing/2014/main" id="{EB591386-0BAD-223E-D2C3-0EF19F6795B1}"/>
              </a:ext>
            </a:extLst>
          </p:cNvPr>
          <p:cNvSpPr>
            <a:spLocks noGrp="1"/>
          </p:cNvSpPr>
          <p:nvPr>
            <p:ph idx="1"/>
          </p:nvPr>
        </p:nvSpPr>
        <p:spPr>
          <a:xfrm>
            <a:off x="1640156" y="1078522"/>
            <a:ext cx="8915400" cy="5779477"/>
          </a:xfrm>
        </p:spPr>
        <p:txBody>
          <a:bodyPr/>
          <a:lstStyle/>
          <a:p>
            <a:pPr marL="0" indent="0" algn="ctr">
              <a:lnSpc>
                <a:spcPct val="150000"/>
              </a:lnSpc>
              <a:buNone/>
            </a:pPr>
            <a:r>
              <a:rPr lang="en-US" dirty="0"/>
              <a:t>Take filter paper (dry)</a:t>
            </a:r>
          </a:p>
          <a:p>
            <a:pPr marL="0" indent="0" algn="ctr">
              <a:lnSpc>
                <a:spcPct val="150000"/>
              </a:lnSpc>
              <a:buNone/>
            </a:pPr>
            <a:r>
              <a:rPr lang="en-US" dirty="0"/>
              <a:t>Take wt. = B</a:t>
            </a:r>
          </a:p>
          <a:p>
            <a:pPr marL="0" indent="0" algn="ctr">
              <a:lnSpc>
                <a:spcPct val="150000"/>
              </a:lnSpc>
              <a:buNone/>
            </a:pPr>
            <a:r>
              <a:rPr lang="en-US" dirty="0"/>
              <a:t>At 1</a:t>
            </a:r>
            <a:r>
              <a:rPr lang="en-US" baseline="30000" dirty="0"/>
              <a:t>st</a:t>
            </a:r>
            <a:r>
              <a:rPr lang="en-US" dirty="0"/>
              <a:t> wet it distill water</a:t>
            </a:r>
          </a:p>
          <a:p>
            <a:pPr marL="0" indent="0" algn="ctr">
              <a:lnSpc>
                <a:spcPct val="150000"/>
              </a:lnSpc>
              <a:buNone/>
            </a:pPr>
            <a:r>
              <a:rPr lang="en-US" dirty="0"/>
              <a:t>Then filter our sample 30ml</a:t>
            </a:r>
          </a:p>
          <a:p>
            <a:pPr marL="0" indent="0" algn="ctr">
              <a:lnSpc>
                <a:spcPct val="150000"/>
              </a:lnSpc>
              <a:buNone/>
            </a:pPr>
            <a:r>
              <a:rPr lang="en-US" dirty="0"/>
              <a:t>Dry filter paper in oven</a:t>
            </a:r>
          </a:p>
          <a:p>
            <a:pPr marL="0" indent="0" algn="ctr">
              <a:lnSpc>
                <a:spcPct val="150000"/>
              </a:lnSpc>
              <a:buNone/>
            </a:pPr>
            <a:r>
              <a:rPr lang="en-US" dirty="0"/>
              <a:t>Then,</a:t>
            </a:r>
          </a:p>
          <a:p>
            <a:pPr marL="0" indent="0" algn="ctr">
              <a:lnSpc>
                <a:spcPct val="150000"/>
              </a:lnSpc>
              <a:buNone/>
            </a:pPr>
            <a:r>
              <a:rPr lang="en-US" dirty="0"/>
              <a:t>Take wt. = A</a:t>
            </a:r>
          </a:p>
          <a:p>
            <a:pPr marL="0" indent="0" algn="ctr">
              <a:lnSpc>
                <a:spcPct val="150000"/>
              </a:lnSpc>
              <a:buNone/>
            </a:pPr>
            <a:r>
              <a:rPr lang="en-US" dirty="0"/>
              <a:t>TSS = (A-B)x100</a:t>
            </a:r>
          </a:p>
          <a:p>
            <a:pPr marL="0" indent="0" algn="ctr">
              <a:lnSpc>
                <a:spcPct val="150000"/>
              </a:lnSpc>
              <a:buNone/>
            </a:pPr>
            <a:r>
              <a:rPr lang="en-US" dirty="0"/>
              <a:t>          vol. of sample</a:t>
            </a:r>
          </a:p>
          <a:p>
            <a:pPr marL="0" indent="0">
              <a:buNone/>
            </a:pPr>
            <a:endParaRPr lang="en-US" dirty="0"/>
          </a:p>
        </p:txBody>
      </p:sp>
      <p:cxnSp>
        <p:nvCxnSpPr>
          <p:cNvPr id="5" name="Straight Connector 4">
            <a:extLst>
              <a:ext uri="{FF2B5EF4-FFF2-40B4-BE49-F238E27FC236}">
                <a16:creationId xmlns:a16="http://schemas.microsoft.com/office/drawing/2014/main" id="{33737727-4769-C906-5217-BCE452997BE9}"/>
              </a:ext>
            </a:extLst>
          </p:cNvPr>
          <p:cNvCxnSpPr>
            <a:cxnSpLocks/>
          </p:cNvCxnSpPr>
          <p:nvPr/>
        </p:nvCxnSpPr>
        <p:spPr>
          <a:xfrm>
            <a:off x="5657222" y="5375869"/>
            <a:ext cx="1467059"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A9F6E358-F829-543B-F022-93193659E519}"/>
              </a:ext>
            </a:extLst>
          </p:cNvPr>
          <p:cNvCxnSpPr/>
          <p:nvPr/>
        </p:nvCxnSpPr>
        <p:spPr>
          <a:xfrm>
            <a:off x="6096000" y="1482130"/>
            <a:ext cx="0" cy="316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C475DBE4-86C4-C63B-6D67-A06774C10C31}"/>
              </a:ext>
            </a:extLst>
          </p:cNvPr>
          <p:cNvCxnSpPr>
            <a:cxnSpLocks/>
          </p:cNvCxnSpPr>
          <p:nvPr/>
        </p:nvCxnSpPr>
        <p:spPr>
          <a:xfrm>
            <a:off x="6096000" y="2039815"/>
            <a:ext cx="0" cy="3014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D24C7D1-AE2C-EC16-DD0B-1482C732718A}"/>
              </a:ext>
            </a:extLst>
          </p:cNvPr>
          <p:cNvCxnSpPr/>
          <p:nvPr/>
        </p:nvCxnSpPr>
        <p:spPr>
          <a:xfrm>
            <a:off x="6096000" y="2542233"/>
            <a:ext cx="0" cy="3717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455E61D-B804-6B0F-69B3-540DA7BB099B}"/>
              </a:ext>
            </a:extLst>
          </p:cNvPr>
          <p:cNvCxnSpPr/>
          <p:nvPr/>
        </p:nvCxnSpPr>
        <p:spPr>
          <a:xfrm>
            <a:off x="6096000" y="3084844"/>
            <a:ext cx="0" cy="344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8EC4B3C-06EC-5E76-0453-1466719AFEC1}"/>
              </a:ext>
            </a:extLst>
          </p:cNvPr>
          <p:cNvCxnSpPr>
            <a:cxnSpLocks/>
          </p:cNvCxnSpPr>
          <p:nvPr/>
        </p:nvCxnSpPr>
        <p:spPr>
          <a:xfrm>
            <a:off x="6096000" y="3657600"/>
            <a:ext cx="0" cy="291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C6DA2276-B2F1-038B-CA69-83F677B4FD98}"/>
              </a:ext>
            </a:extLst>
          </p:cNvPr>
          <p:cNvCxnSpPr/>
          <p:nvPr/>
        </p:nvCxnSpPr>
        <p:spPr>
          <a:xfrm>
            <a:off x="6096000" y="4190163"/>
            <a:ext cx="0" cy="30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77B41889-5FC6-A350-0773-EE1C76C7BCA5}"/>
              </a:ext>
            </a:extLst>
          </p:cNvPr>
          <p:cNvCxnSpPr/>
          <p:nvPr/>
        </p:nvCxnSpPr>
        <p:spPr>
          <a:xfrm>
            <a:off x="6096000" y="4682532"/>
            <a:ext cx="0" cy="3215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9632077"/>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A464-69FC-1B84-0370-52D949A3D174}"/>
              </a:ext>
            </a:extLst>
          </p:cNvPr>
          <p:cNvSpPr>
            <a:spLocks noGrp="1"/>
          </p:cNvSpPr>
          <p:nvPr>
            <p:ph type="title"/>
          </p:nvPr>
        </p:nvSpPr>
        <p:spPr>
          <a:xfrm>
            <a:off x="1640156" y="739288"/>
            <a:ext cx="8911687" cy="608944"/>
          </a:xfrm>
        </p:spPr>
        <p:txBody>
          <a:bodyPr>
            <a:normAutofit/>
          </a:bodyPr>
          <a:lstStyle/>
          <a:p>
            <a:r>
              <a:rPr lang="en-US" sz="2400" b="1" u="sng" dirty="0"/>
              <a:t>TSS CONTAIN:-</a:t>
            </a:r>
          </a:p>
        </p:txBody>
      </p:sp>
      <p:graphicFrame>
        <p:nvGraphicFramePr>
          <p:cNvPr id="4" name="Table 4">
            <a:extLst>
              <a:ext uri="{FF2B5EF4-FFF2-40B4-BE49-F238E27FC236}">
                <a16:creationId xmlns:a16="http://schemas.microsoft.com/office/drawing/2014/main" id="{84206E10-9790-8A92-A66A-A01D65F86BCD}"/>
              </a:ext>
            </a:extLst>
          </p:cNvPr>
          <p:cNvGraphicFramePr>
            <a:graphicFrameLocks noGrp="1"/>
          </p:cNvGraphicFramePr>
          <p:nvPr>
            <p:ph idx="1"/>
            <p:extLst>
              <p:ext uri="{D42A27DB-BD31-4B8C-83A1-F6EECF244321}">
                <p14:modId xmlns:p14="http://schemas.microsoft.com/office/powerpoint/2010/main" val="4199921220"/>
              </p:ext>
            </p:extLst>
          </p:nvPr>
        </p:nvGraphicFramePr>
        <p:xfrm>
          <a:off x="1638299" y="1567915"/>
          <a:ext cx="8915400" cy="372217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3538929760"/>
                    </a:ext>
                  </a:extLst>
                </a:gridCol>
                <a:gridCol w="2228850">
                  <a:extLst>
                    <a:ext uri="{9D8B030D-6E8A-4147-A177-3AD203B41FA5}">
                      <a16:colId xmlns:a16="http://schemas.microsoft.com/office/drawing/2014/main" val="1278842970"/>
                    </a:ext>
                  </a:extLst>
                </a:gridCol>
                <a:gridCol w="2228850">
                  <a:extLst>
                    <a:ext uri="{9D8B030D-6E8A-4147-A177-3AD203B41FA5}">
                      <a16:colId xmlns:a16="http://schemas.microsoft.com/office/drawing/2014/main" val="3421901032"/>
                    </a:ext>
                  </a:extLst>
                </a:gridCol>
                <a:gridCol w="2228850">
                  <a:extLst>
                    <a:ext uri="{9D8B030D-6E8A-4147-A177-3AD203B41FA5}">
                      <a16:colId xmlns:a16="http://schemas.microsoft.com/office/drawing/2014/main" val="566116342"/>
                    </a:ext>
                  </a:extLst>
                </a:gridCol>
              </a:tblGrid>
              <a:tr h="616418">
                <a:tc>
                  <a:txBody>
                    <a:bodyPr/>
                    <a:lstStyle/>
                    <a:p>
                      <a:pPr algn="ctr"/>
                      <a:r>
                        <a:rPr lang="en-US" b="1" u="sng" dirty="0"/>
                        <a:t>SAMPLE</a:t>
                      </a:r>
                    </a:p>
                  </a:txBody>
                  <a:tcPr anchor="ctr"/>
                </a:tc>
                <a:tc>
                  <a:txBody>
                    <a:bodyPr/>
                    <a:lstStyle/>
                    <a:p>
                      <a:pPr algn="ctr"/>
                      <a:r>
                        <a:rPr lang="en-US" b="1" u="none" dirty="0" err="1"/>
                        <a:t>Wt</a:t>
                      </a:r>
                      <a:r>
                        <a:rPr lang="en-US" b="1" u="none" dirty="0"/>
                        <a:t> of filter paper before drying</a:t>
                      </a:r>
                    </a:p>
                  </a:txBody>
                  <a:tcPr anchor="ctr"/>
                </a:tc>
                <a:tc>
                  <a:txBody>
                    <a:bodyPr/>
                    <a:lstStyle/>
                    <a:p>
                      <a:pPr algn="ctr"/>
                      <a:r>
                        <a:rPr lang="en-US" b="1" dirty="0" err="1"/>
                        <a:t>Wt</a:t>
                      </a:r>
                      <a:r>
                        <a:rPr lang="en-US" b="1" dirty="0"/>
                        <a:t> of filter paper after drying</a:t>
                      </a:r>
                    </a:p>
                  </a:txBody>
                  <a:tcPr anchor="ctr"/>
                </a:tc>
                <a:tc>
                  <a:txBody>
                    <a:bodyPr/>
                    <a:lstStyle/>
                    <a:p>
                      <a:pPr algn="ctr"/>
                      <a:r>
                        <a:rPr lang="en-US" b="1" dirty="0"/>
                        <a:t>(A-S)x1000</a:t>
                      </a:r>
                    </a:p>
                    <a:p>
                      <a:pPr algn="ctr"/>
                      <a:r>
                        <a:rPr lang="en-US" b="1" dirty="0"/>
                        <a:t>Vol of sample</a:t>
                      </a:r>
                    </a:p>
                  </a:txBody>
                  <a:tcPr anchor="ctr"/>
                </a:tc>
                <a:extLst>
                  <a:ext uri="{0D108BD9-81ED-4DB2-BD59-A6C34878D82A}">
                    <a16:rowId xmlns:a16="http://schemas.microsoft.com/office/drawing/2014/main" val="1644366387"/>
                  </a:ext>
                </a:extLst>
              </a:tr>
              <a:tr h="616418">
                <a:tc>
                  <a:txBody>
                    <a:bodyPr/>
                    <a:lstStyle/>
                    <a:p>
                      <a:pPr algn="ctr"/>
                      <a:r>
                        <a:rPr lang="en-US" b="1" dirty="0"/>
                        <a:t>Pilot plant (P.P)</a:t>
                      </a:r>
                    </a:p>
                  </a:txBody>
                  <a:tcPr anchor="ctr"/>
                </a:tc>
                <a:tc>
                  <a:txBody>
                    <a:bodyPr/>
                    <a:lstStyle/>
                    <a:p>
                      <a:pPr algn="ctr"/>
                      <a:r>
                        <a:rPr lang="en-US" b="1" dirty="0"/>
                        <a:t>1.5</a:t>
                      </a:r>
                    </a:p>
                  </a:txBody>
                  <a:tcPr anchor="ctr"/>
                </a:tc>
                <a:tc>
                  <a:txBody>
                    <a:bodyPr/>
                    <a:lstStyle/>
                    <a:p>
                      <a:pPr algn="ctr"/>
                      <a:r>
                        <a:rPr lang="en-US" b="1" dirty="0"/>
                        <a:t>0.41</a:t>
                      </a:r>
                    </a:p>
                  </a:txBody>
                  <a:tcPr anchor="ctr"/>
                </a:tc>
                <a:tc>
                  <a:txBody>
                    <a:bodyPr/>
                    <a:lstStyle/>
                    <a:p>
                      <a:pPr algn="ctr"/>
                      <a:r>
                        <a:rPr lang="en-US" b="1" dirty="0"/>
                        <a:t>21.8</a:t>
                      </a:r>
                    </a:p>
                  </a:txBody>
                  <a:tcPr anchor="ctr"/>
                </a:tc>
                <a:extLst>
                  <a:ext uri="{0D108BD9-81ED-4DB2-BD59-A6C34878D82A}">
                    <a16:rowId xmlns:a16="http://schemas.microsoft.com/office/drawing/2014/main" val="1290229469"/>
                  </a:ext>
                </a:extLst>
              </a:tr>
              <a:tr h="616418">
                <a:tc>
                  <a:txBody>
                    <a:bodyPr/>
                    <a:lstStyle/>
                    <a:p>
                      <a:pPr algn="ctr"/>
                      <a:r>
                        <a:rPr lang="en-US" b="1" dirty="0"/>
                        <a:t>Drinking Water</a:t>
                      </a:r>
                    </a:p>
                  </a:txBody>
                  <a:tcPr anchor="ctr"/>
                </a:tc>
                <a:tc>
                  <a:txBody>
                    <a:bodyPr/>
                    <a:lstStyle/>
                    <a:p>
                      <a:pPr algn="ctr"/>
                      <a:r>
                        <a:rPr lang="en-US" b="1" dirty="0"/>
                        <a:t>1.6</a:t>
                      </a:r>
                    </a:p>
                  </a:txBody>
                  <a:tcPr anchor="ctr"/>
                </a:tc>
                <a:tc>
                  <a:txBody>
                    <a:bodyPr/>
                    <a:lstStyle/>
                    <a:p>
                      <a:pPr algn="ctr"/>
                      <a:r>
                        <a:rPr lang="en-US" b="1" dirty="0"/>
                        <a:t>0.43</a:t>
                      </a:r>
                    </a:p>
                  </a:txBody>
                  <a:tcPr anchor="ctr"/>
                </a:tc>
                <a:tc>
                  <a:txBody>
                    <a:bodyPr/>
                    <a:lstStyle/>
                    <a:p>
                      <a:pPr algn="ctr"/>
                      <a:r>
                        <a:rPr lang="en-US" b="1" dirty="0"/>
                        <a:t>23.4</a:t>
                      </a:r>
                    </a:p>
                  </a:txBody>
                  <a:tcPr anchor="ctr"/>
                </a:tc>
                <a:extLst>
                  <a:ext uri="{0D108BD9-81ED-4DB2-BD59-A6C34878D82A}">
                    <a16:rowId xmlns:a16="http://schemas.microsoft.com/office/drawing/2014/main" val="1084629030"/>
                  </a:ext>
                </a:extLst>
              </a:tr>
              <a:tr h="616418">
                <a:tc>
                  <a:txBody>
                    <a:bodyPr/>
                    <a:lstStyle/>
                    <a:p>
                      <a:pPr algn="ctr"/>
                      <a:r>
                        <a:rPr lang="en-US" b="1" dirty="0"/>
                        <a:t>Bore water</a:t>
                      </a:r>
                    </a:p>
                  </a:txBody>
                  <a:tcPr anchor="ctr"/>
                </a:tc>
                <a:tc>
                  <a:txBody>
                    <a:bodyPr/>
                    <a:lstStyle/>
                    <a:p>
                      <a:pPr algn="ctr"/>
                      <a:r>
                        <a:rPr lang="en-US" b="1" dirty="0"/>
                        <a:t>2.1</a:t>
                      </a:r>
                    </a:p>
                  </a:txBody>
                  <a:tcPr anchor="ctr"/>
                </a:tc>
                <a:tc>
                  <a:txBody>
                    <a:bodyPr/>
                    <a:lstStyle/>
                    <a:p>
                      <a:pPr algn="ctr"/>
                      <a:r>
                        <a:rPr lang="en-US" b="1" dirty="0"/>
                        <a:t>0.49</a:t>
                      </a:r>
                    </a:p>
                  </a:txBody>
                  <a:tcPr anchor="ctr"/>
                </a:tc>
                <a:tc>
                  <a:txBody>
                    <a:bodyPr/>
                    <a:lstStyle/>
                    <a:p>
                      <a:pPr algn="ctr"/>
                      <a:r>
                        <a:rPr lang="en-US" b="1" dirty="0"/>
                        <a:t>33.4</a:t>
                      </a:r>
                    </a:p>
                  </a:txBody>
                  <a:tcPr anchor="ctr"/>
                </a:tc>
                <a:extLst>
                  <a:ext uri="{0D108BD9-81ED-4DB2-BD59-A6C34878D82A}">
                    <a16:rowId xmlns:a16="http://schemas.microsoft.com/office/drawing/2014/main" val="3737407261"/>
                  </a:ext>
                </a:extLst>
              </a:tr>
              <a:tr h="616418">
                <a:tc>
                  <a:txBody>
                    <a:bodyPr/>
                    <a:lstStyle/>
                    <a:p>
                      <a:pPr algn="ctr"/>
                      <a:r>
                        <a:rPr lang="en-US" b="1" dirty="0"/>
                        <a:t>Tap water</a:t>
                      </a:r>
                    </a:p>
                  </a:txBody>
                  <a:tcPr anchor="ctr"/>
                </a:tc>
                <a:tc>
                  <a:txBody>
                    <a:bodyPr/>
                    <a:lstStyle/>
                    <a:p>
                      <a:pPr algn="ctr"/>
                      <a:r>
                        <a:rPr lang="en-US" b="1" dirty="0"/>
                        <a:t>1.4</a:t>
                      </a:r>
                    </a:p>
                  </a:txBody>
                  <a:tcPr anchor="ctr"/>
                </a:tc>
                <a:tc>
                  <a:txBody>
                    <a:bodyPr/>
                    <a:lstStyle/>
                    <a:p>
                      <a:pPr algn="ctr"/>
                      <a:r>
                        <a:rPr lang="en-US" b="1" dirty="0"/>
                        <a:t>0.42</a:t>
                      </a:r>
                    </a:p>
                  </a:txBody>
                  <a:tcPr anchor="ctr"/>
                </a:tc>
                <a:tc>
                  <a:txBody>
                    <a:bodyPr/>
                    <a:lstStyle/>
                    <a:p>
                      <a:pPr algn="ctr"/>
                      <a:r>
                        <a:rPr lang="en-US" b="1" dirty="0"/>
                        <a:t>19.6</a:t>
                      </a:r>
                    </a:p>
                  </a:txBody>
                  <a:tcPr anchor="ctr"/>
                </a:tc>
                <a:extLst>
                  <a:ext uri="{0D108BD9-81ED-4DB2-BD59-A6C34878D82A}">
                    <a16:rowId xmlns:a16="http://schemas.microsoft.com/office/drawing/2014/main" val="2080121583"/>
                  </a:ext>
                </a:extLst>
              </a:tr>
              <a:tr h="616418">
                <a:tc>
                  <a:txBody>
                    <a:bodyPr/>
                    <a:lstStyle/>
                    <a:p>
                      <a:pPr algn="ctr"/>
                      <a:r>
                        <a:rPr lang="en-US" b="1" dirty="0" err="1"/>
                        <a:t>Distl</a:t>
                      </a:r>
                      <a:r>
                        <a:rPr lang="en-US" b="1" dirty="0"/>
                        <a:t>. water</a:t>
                      </a:r>
                    </a:p>
                  </a:txBody>
                  <a:tcPr anchor="ctr"/>
                </a:tc>
                <a:tc>
                  <a:txBody>
                    <a:bodyPr/>
                    <a:lstStyle/>
                    <a:p>
                      <a:pPr algn="ctr"/>
                      <a:r>
                        <a:rPr lang="en-US" b="1" dirty="0"/>
                        <a:t>1.5</a:t>
                      </a:r>
                    </a:p>
                  </a:txBody>
                  <a:tcPr anchor="ctr"/>
                </a:tc>
                <a:tc>
                  <a:txBody>
                    <a:bodyPr/>
                    <a:lstStyle/>
                    <a:p>
                      <a:pPr algn="ctr"/>
                      <a:r>
                        <a:rPr lang="en-US" b="1" dirty="0"/>
                        <a:t>0.47</a:t>
                      </a:r>
                    </a:p>
                  </a:txBody>
                  <a:tcPr anchor="ctr"/>
                </a:tc>
                <a:tc>
                  <a:txBody>
                    <a:bodyPr/>
                    <a:lstStyle/>
                    <a:p>
                      <a:pPr algn="ctr"/>
                      <a:r>
                        <a:rPr lang="en-US" b="1" dirty="0"/>
                        <a:t>20.6</a:t>
                      </a:r>
                    </a:p>
                  </a:txBody>
                  <a:tcPr anchor="ctr"/>
                </a:tc>
                <a:extLst>
                  <a:ext uri="{0D108BD9-81ED-4DB2-BD59-A6C34878D82A}">
                    <a16:rowId xmlns:a16="http://schemas.microsoft.com/office/drawing/2014/main" val="177964969"/>
                  </a:ext>
                </a:extLst>
              </a:tr>
            </a:tbl>
          </a:graphicData>
        </a:graphic>
      </p:graphicFrame>
      <p:cxnSp>
        <p:nvCxnSpPr>
          <p:cNvPr id="6" name="Straight Connector 5">
            <a:extLst>
              <a:ext uri="{FF2B5EF4-FFF2-40B4-BE49-F238E27FC236}">
                <a16:creationId xmlns:a16="http://schemas.microsoft.com/office/drawing/2014/main" id="{3A436BB8-0E61-7AC4-B236-B860D916FE00}"/>
              </a:ext>
            </a:extLst>
          </p:cNvPr>
          <p:cNvCxnSpPr>
            <a:cxnSpLocks/>
          </p:cNvCxnSpPr>
          <p:nvPr/>
        </p:nvCxnSpPr>
        <p:spPr>
          <a:xfrm>
            <a:off x="8913412" y="1866207"/>
            <a:ext cx="1153301"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5807171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D096-BF46-F851-47FC-2305696826F1}"/>
              </a:ext>
            </a:extLst>
          </p:cNvPr>
          <p:cNvSpPr>
            <a:spLocks noGrp="1"/>
          </p:cNvSpPr>
          <p:nvPr>
            <p:ph type="title"/>
          </p:nvPr>
        </p:nvSpPr>
        <p:spPr>
          <a:xfrm>
            <a:off x="1640156" y="610858"/>
            <a:ext cx="8911687" cy="555333"/>
          </a:xfrm>
        </p:spPr>
        <p:txBody>
          <a:bodyPr>
            <a:normAutofit/>
          </a:bodyPr>
          <a:lstStyle/>
          <a:p>
            <a:r>
              <a:rPr lang="en-US" sz="2800" b="1" u="sng" dirty="0"/>
              <a:t>Total Dissolved Solids (TDS):-</a:t>
            </a:r>
          </a:p>
        </p:txBody>
      </p:sp>
      <p:sp>
        <p:nvSpPr>
          <p:cNvPr id="3" name="Content Placeholder 2">
            <a:extLst>
              <a:ext uri="{FF2B5EF4-FFF2-40B4-BE49-F238E27FC236}">
                <a16:creationId xmlns:a16="http://schemas.microsoft.com/office/drawing/2014/main" id="{6A33135D-174B-26E0-54F3-89601B3E07AD}"/>
              </a:ext>
            </a:extLst>
          </p:cNvPr>
          <p:cNvSpPr>
            <a:spLocks noGrp="1"/>
          </p:cNvSpPr>
          <p:nvPr>
            <p:ph idx="1"/>
          </p:nvPr>
        </p:nvSpPr>
        <p:spPr>
          <a:xfrm>
            <a:off x="1445812" y="1497495"/>
            <a:ext cx="8915400" cy="5585791"/>
          </a:xfrm>
        </p:spPr>
        <p:txBody>
          <a:bodyPr>
            <a:normAutofit/>
          </a:bodyPr>
          <a:lstStyle/>
          <a:p>
            <a:r>
              <a:rPr lang="en-US" sz="2000" dirty="0"/>
              <a:t>Wt. empty Prepare plate w, </a:t>
            </a:r>
          </a:p>
          <a:p>
            <a:pPr marL="0" indent="0">
              <a:buNone/>
            </a:pPr>
            <a:r>
              <a:rPr lang="en-US" sz="2000" dirty="0"/>
              <a:t>     Transfer 10ml sample in it</a:t>
            </a:r>
          </a:p>
          <a:p>
            <a:r>
              <a:rPr lang="en-US" sz="2000" dirty="0"/>
              <a:t>Put in Oven (for 30min)</a:t>
            </a:r>
          </a:p>
          <a:p>
            <a:r>
              <a:rPr lang="en-US" sz="2000" dirty="0"/>
              <a:t>Put in Desiccator</a:t>
            </a:r>
          </a:p>
          <a:p>
            <a:r>
              <a:rPr lang="en-US" sz="2000" dirty="0"/>
              <a:t>Wt. them w2</a:t>
            </a:r>
          </a:p>
          <a:p>
            <a:r>
              <a:rPr lang="en-US" sz="2000" dirty="0"/>
              <a:t>Now,</a:t>
            </a:r>
          </a:p>
          <a:p>
            <a:pPr marL="0" indent="0">
              <a:buNone/>
            </a:pPr>
            <a:r>
              <a:rPr lang="en-US" sz="2000" dirty="0"/>
              <a:t>              √ w2-w1x1000/vol of sample</a:t>
            </a:r>
          </a:p>
          <a:p>
            <a:pPr marL="0" indent="0">
              <a:buNone/>
            </a:pPr>
            <a:r>
              <a:rPr lang="en-US" sz="2000" dirty="0"/>
              <a:t>                           </a:t>
            </a:r>
          </a:p>
          <a:p>
            <a:pPr marL="0" indent="0">
              <a:buNone/>
            </a:pPr>
            <a:r>
              <a:rPr lang="en-US" sz="2000" b="1" dirty="0"/>
              <a:t>Total Solids[TS] = TDS + TSS</a:t>
            </a:r>
          </a:p>
          <a:p>
            <a:pPr marL="0" indent="0">
              <a:buNone/>
            </a:pPr>
            <a:endParaRPr lang="en-US" sz="2000" dirty="0"/>
          </a:p>
        </p:txBody>
      </p:sp>
    </p:spTree>
    <p:extLst>
      <p:ext uri="{BB962C8B-B14F-4D97-AF65-F5344CB8AC3E}">
        <p14:creationId xmlns:p14="http://schemas.microsoft.com/office/powerpoint/2010/main" val="237090507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C8D7-8789-D91A-3037-DAF9F27BFC2E}"/>
              </a:ext>
            </a:extLst>
          </p:cNvPr>
          <p:cNvSpPr>
            <a:spLocks noGrp="1"/>
          </p:cNvSpPr>
          <p:nvPr>
            <p:ph type="title"/>
          </p:nvPr>
        </p:nvSpPr>
        <p:spPr>
          <a:xfrm>
            <a:off x="1640156" y="737210"/>
            <a:ext cx="8911687" cy="446845"/>
          </a:xfrm>
        </p:spPr>
        <p:txBody>
          <a:bodyPr>
            <a:noAutofit/>
          </a:bodyPr>
          <a:lstStyle/>
          <a:p>
            <a:r>
              <a:rPr lang="en-US" sz="2400" b="1" u="sng" dirty="0"/>
              <a:t>TDS CONTAIN:-</a:t>
            </a:r>
          </a:p>
        </p:txBody>
      </p:sp>
      <p:graphicFrame>
        <p:nvGraphicFramePr>
          <p:cNvPr id="7" name="Table 7">
            <a:extLst>
              <a:ext uri="{FF2B5EF4-FFF2-40B4-BE49-F238E27FC236}">
                <a16:creationId xmlns:a16="http://schemas.microsoft.com/office/drawing/2014/main" id="{C416F224-8348-58F0-6EC6-D61C96D24E27}"/>
              </a:ext>
            </a:extLst>
          </p:cNvPr>
          <p:cNvGraphicFramePr>
            <a:graphicFrameLocks noGrp="1"/>
          </p:cNvGraphicFramePr>
          <p:nvPr>
            <p:ph idx="1"/>
            <p:extLst>
              <p:ext uri="{D42A27DB-BD31-4B8C-83A1-F6EECF244321}">
                <p14:modId xmlns:p14="http://schemas.microsoft.com/office/powerpoint/2010/main" val="1231567798"/>
              </p:ext>
            </p:extLst>
          </p:nvPr>
        </p:nvGraphicFramePr>
        <p:xfrm>
          <a:off x="1605535" y="2163418"/>
          <a:ext cx="8980928" cy="2531164"/>
        </p:xfrm>
        <a:graphic>
          <a:graphicData uri="http://schemas.openxmlformats.org/drawingml/2006/table">
            <a:tbl>
              <a:tblPr firstRow="1" bandRow="1">
                <a:tableStyleId>{5C22544A-7EE6-4342-B048-85BDC9FD1C3A}</a:tableStyleId>
              </a:tblPr>
              <a:tblGrid>
                <a:gridCol w="2236643">
                  <a:extLst>
                    <a:ext uri="{9D8B030D-6E8A-4147-A177-3AD203B41FA5}">
                      <a16:colId xmlns:a16="http://schemas.microsoft.com/office/drawing/2014/main" val="3748804484"/>
                    </a:ext>
                  </a:extLst>
                </a:gridCol>
                <a:gridCol w="1497777">
                  <a:extLst>
                    <a:ext uri="{9D8B030D-6E8A-4147-A177-3AD203B41FA5}">
                      <a16:colId xmlns:a16="http://schemas.microsoft.com/office/drawing/2014/main" val="2780576584"/>
                    </a:ext>
                  </a:extLst>
                </a:gridCol>
                <a:gridCol w="1748836">
                  <a:extLst>
                    <a:ext uri="{9D8B030D-6E8A-4147-A177-3AD203B41FA5}">
                      <a16:colId xmlns:a16="http://schemas.microsoft.com/office/drawing/2014/main" val="854360718"/>
                    </a:ext>
                  </a:extLst>
                </a:gridCol>
                <a:gridCol w="1748836">
                  <a:extLst>
                    <a:ext uri="{9D8B030D-6E8A-4147-A177-3AD203B41FA5}">
                      <a16:colId xmlns:a16="http://schemas.microsoft.com/office/drawing/2014/main" val="2340899540"/>
                    </a:ext>
                  </a:extLst>
                </a:gridCol>
                <a:gridCol w="1748836">
                  <a:extLst>
                    <a:ext uri="{9D8B030D-6E8A-4147-A177-3AD203B41FA5}">
                      <a16:colId xmlns:a16="http://schemas.microsoft.com/office/drawing/2014/main" val="1968648981"/>
                    </a:ext>
                  </a:extLst>
                </a:gridCol>
              </a:tblGrid>
              <a:tr h="676964">
                <a:tc>
                  <a:txBody>
                    <a:bodyPr/>
                    <a:lstStyle/>
                    <a:p>
                      <a:pPr algn="ctr"/>
                      <a:r>
                        <a:rPr lang="en-US" b="1" u="sng" dirty="0"/>
                        <a:t>SAMPLE</a:t>
                      </a:r>
                    </a:p>
                  </a:txBody>
                  <a:tcPr anchor="ctr"/>
                </a:tc>
                <a:tc>
                  <a:txBody>
                    <a:bodyPr/>
                    <a:lstStyle/>
                    <a:p>
                      <a:pPr algn="ctr"/>
                      <a:r>
                        <a:rPr lang="en-US" b="1" dirty="0"/>
                        <a:t>w1</a:t>
                      </a:r>
                    </a:p>
                  </a:txBody>
                  <a:tcPr anchor="ctr"/>
                </a:tc>
                <a:tc>
                  <a:txBody>
                    <a:bodyPr/>
                    <a:lstStyle/>
                    <a:p>
                      <a:pPr algn="ctr"/>
                      <a:r>
                        <a:rPr lang="en-US" b="1" dirty="0" err="1"/>
                        <a:t>Presi</a:t>
                      </a:r>
                      <a:r>
                        <a:rPr lang="en-US" b="1" dirty="0"/>
                        <a:t> DISTL. WATER</a:t>
                      </a:r>
                    </a:p>
                  </a:txBody>
                  <a:tcPr anchor="ctr"/>
                </a:tc>
                <a:tc>
                  <a:txBody>
                    <a:bodyPr/>
                    <a:lstStyle/>
                    <a:p>
                      <a:pPr algn="ctr"/>
                      <a:r>
                        <a:rPr lang="en-US" b="1" dirty="0"/>
                        <a:t>w2</a:t>
                      </a:r>
                    </a:p>
                  </a:txBody>
                  <a:tcPr anchor="ctr"/>
                </a:tc>
                <a:tc>
                  <a:txBody>
                    <a:bodyPr/>
                    <a:lstStyle/>
                    <a:p>
                      <a:pPr algn="ctr"/>
                      <a:r>
                        <a:rPr lang="en-US" b="1" dirty="0"/>
                        <a:t>(w2-w1)x1000</a:t>
                      </a:r>
                    </a:p>
                    <a:p>
                      <a:pPr algn="ctr"/>
                      <a:r>
                        <a:rPr lang="en-US" b="1" dirty="0"/>
                        <a:t>Vol of sample</a:t>
                      </a:r>
                    </a:p>
                  </a:txBody>
                  <a:tcPr anchor="ctr"/>
                </a:tc>
                <a:extLst>
                  <a:ext uri="{0D108BD9-81ED-4DB2-BD59-A6C34878D82A}">
                    <a16:rowId xmlns:a16="http://schemas.microsoft.com/office/drawing/2014/main" val="2936381172"/>
                  </a:ext>
                </a:extLst>
              </a:tr>
              <a:tr h="370840">
                <a:tc>
                  <a:txBody>
                    <a:bodyPr/>
                    <a:lstStyle/>
                    <a:p>
                      <a:pPr algn="ctr"/>
                      <a:r>
                        <a:rPr lang="en-US" b="1" dirty="0" err="1"/>
                        <a:t>Distl</a:t>
                      </a:r>
                      <a:r>
                        <a:rPr lang="en-US" b="1" dirty="0"/>
                        <a:t>. water</a:t>
                      </a:r>
                    </a:p>
                  </a:txBody>
                  <a:tcPr anchor="ctr"/>
                </a:tc>
                <a:tc>
                  <a:txBody>
                    <a:bodyPr/>
                    <a:lstStyle/>
                    <a:p>
                      <a:pPr algn="ctr"/>
                      <a:r>
                        <a:rPr lang="en-US" b="1" dirty="0"/>
                        <a:t>43.72 </a:t>
                      </a:r>
                    </a:p>
                  </a:txBody>
                  <a:tcPr anchor="ctr"/>
                </a:tc>
                <a:tc>
                  <a:txBody>
                    <a:bodyPr/>
                    <a:lstStyle/>
                    <a:p>
                      <a:pPr algn="ctr"/>
                      <a:r>
                        <a:rPr lang="en-US" b="1" dirty="0"/>
                        <a:t>53.8</a:t>
                      </a:r>
                    </a:p>
                  </a:txBody>
                  <a:tcPr anchor="ctr"/>
                </a:tc>
                <a:tc>
                  <a:txBody>
                    <a:bodyPr/>
                    <a:lstStyle/>
                    <a:p>
                      <a:pPr algn="ctr"/>
                      <a:r>
                        <a:rPr lang="en-US" b="1" dirty="0"/>
                        <a:t>43.72</a:t>
                      </a:r>
                    </a:p>
                  </a:txBody>
                  <a:tcPr anchor="ctr"/>
                </a:tc>
                <a:tc>
                  <a:txBody>
                    <a:bodyPr/>
                    <a:lstStyle/>
                    <a:p>
                      <a:pPr algn="ctr"/>
                      <a:r>
                        <a:rPr lang="en-US" b="1" dirty="0"/>
                        <a:t>0</a:t>
                      </a:r>
                    </a:p>
                  </a:txBody>
                  <a:tcPr anchor="ctr"/>
                </a:tc>
                <a:extLst>
                  <a:ext uri="{0D108BD9-81ED-4DB2-BD59-A6C34878D82A}">
                    <a16:rowId xmlns:a16="http://schemas.microsoft.com/office/drawing/2014/main" val="3629700360"/>
                  </a:ext>
                </a:extLst>
              </a:tr>
              <a:tr h="370840">
                <a:tc>
                  <a:txBody>
                    <a:bodyPr/>
                    <a:lstStyle/>
                    <a:p>
                      <a:pPr algn="ctr"/>
                      <a:r>
                        <a:rPr lang="en-US" b="1" dirty="0"/>
                        <a:t>Drinking water</a:t>
                      </a:r>
                    </a:p>
                  </a:txBody>
                  <a:tcPr anchor="ctr"/>
                </a:tc>
                <a:tc>
                  <a:txBody>
                    <a:bodyPr/>
                    <a:lstStyle/>
                    <a:p>
                      <a:pPr algn="ctr"/>
                      <a:r>
                        <a:rPr lang="en-US" b="1" dirty="0"/>
                        <a:t>35.80</a:t>
                      </a:r>
                    </a:p>
                  </a:txBody>
                  <a:tcPr anchor="ctr"/>
                </a:tc>
                <a:tc>
                  <a:txBody>
                    <a:bodyPr/>
                    <a:lstStyle/>
                    <a:p>
                      <a:pPr algn="ctr"/>
                      <a:r>
                        <a:rPr lang="en-US" b="1" dirty="0"/>
                        <a:t>45.7</a:t>
                      </a:r>
                    </a:p>
                  </a:txBody>
                  <a:tcPr anchor="ctr"/>
                </a:tc>
                <a:tc>
                  <a:txBody>
                    <a:bodyPr/>
                    <a:lstStyle/>
                    <a:p>
                      <a:pPr algn="ctr"/>
                      <a:r>
                        <a:rPr lang="en-US" b="1" dirty="0"/>
                        <a:t>35.81</a:t>
                      </a:r>
                    </a:p>
                  </a:txBody>
                  <a:tcPr anchor="ctr"/>
                </a:tc>
                <a:tc>
                  <a:txBody>
                    <a:bodyPr/>
                    <a:lstStyle/>
                    <a:p>
                      <a:pPr algn="ctr"/>
                      <a:r>
                        <a:rPr lang="en-US" b="1" dirty="0"/>
                        <a:t>0.2</a:t>
                      </a:r>
                    </a:p>
                  </a:txBody>
                  <a:tcPr anchor="ctr"/>
                </a:tc>
                <a:extLst>
                  <a:ext uri="{0D108BD9-81ED-4DB2-BD59-A6C34878D82A}">
                    <a16:rowId xmlns:a16="http://schemas.microsoft.com/office/drawing/2014/main" val="2284927147"/>
                  </a:ext>
                </a:extLst>
              </a:tr>
              <a:tr h="370840">
                <a:tc>
                  <a:txBody>
                    <a:bodyPr/>
                    <a:lstStyle/>
                    <a:p>
                      <a:pPr algn="ctr"/>
                      <a:r>
                        <a:rPr lang="en-US" b="1" dirty="0"/>
                        <a:t>Bore Water</a:t>
                      </a:r>
                    </a:p>
                  </a:txBody>
                  <a:tcPr anchor="ctr"/>
                </a:tc>
                <a:tc>
                  <a:txBody>
                    <a:bodyPr/>
                    <a:lstStyle/>
                    <a:p>
                      <a:pPr algn="ctr"/>
                      <a:r>
                        <a:rPr lang="en-US" b="1" dirty="0"/>
                        <a:t>44.29</a:t>
                      </a:r>
                    </a:p>
                  </a:txBody>
                  <a:tcPr anchor="ctr"/>
                </a:tc>
                <a:tc>
                  <a:txBody>
                    <a:bodyPr/>
                    <a:lstStyle/>
                    <a:p>
                      <a:pPr algn="ctr"/>
                      <a:r>
                        <a:rPr lang="en-US" b="1" dirty="0"/>
                        <a:t>54.31</a:t>
                      </a:r>
                    </a:p>
                  </a:txBody>
                  <a:tcPr anchor="ctr"/>
                </a:tc>
                <a:tc>
                  <a:txBody>
                    <a:bodyPr/>
                    <a:lstStyle/>
                    <a:p>
                      <a:pPr algn="ctr"/>
                      <a:r>
                        <a:rPr lang="en-US" b="1" dirty="0"/>
                        <a:t>44.31</a:t>
                      </a:r>
                    </a:p>
                  </a:txBody>
                  <a:tcPr anchor="ctr"/>
                </a:tc>
                <a:tc>
                  <a:txBody>
                    <a:bodyPr/>
                    <a:lstStyle/>
                    <a:p>
                      <a:pPr algn="ctr"/>
                      <a:r>
                        <a:rPr lang="en-US" b="1" dirty="0"/>
                        <a:t>2.2</a:t>
                      </a:r>
                    </a:p>
                  </a:txBody>
                  <a:tcPr anchor="ctr"/>
                </a:tc>
                <a:extLst>
                  <a:ext uri="{0D108BD9-81ED-4DB2-BD59-A6C34878D82A}">
                    <a16:rowId xmlns:a16="http://schemas.microsoft.com/office/drawing/2014/main" val="336178365"/>
                  </a:ext>
                </a:extLst>
              </a:tr>
              <a:tr h="370840">
                <a:tc>
                  <a:txBody>
                    <a:bodyPr/>
                    <a:lstStyle/>
                    <a:p>
                      <a:pPr algn="ctr"/>
                      <a:r>
                        <a:rPr lang="en-US" b="1" dirty="0"/>
                        <a:t>Pilot Pant</a:t>
                      </a:r>
                    </a:p>
                  </a:txBody>
                  <a:tcPr anchor="ctr"/>
                </a:tc>
                <a:tc>
                  <a:txBody>
                    <a:bodyPr/>
                    <a:lstStyle/>
                    <a:p>
                      <a:pPr algn="ctr"/>
                      <a:r>
                        <a:rPr lang="en-US" b="1" dirty="0"/>
                        <a:t>41.32</a:t>
                      </a:r>
                    </a:p>
                  </a:txBody>
                  <a:tcPr anchor="ctr"/>
                </a:tc>
                <a:tc>
                  <a:txBody>
                    <a:bodyPr/>
                    <a:lstStyle/>
                    <a:p>
                      <a:pPr algn="ctr"/>
                      <a:r>
                        <a:rPr lang="en-US" b="1" dirty="0"/>
                        <a:t>51.31</a:t>
                      </a:r>
                    </a:p>
                  </a:txBody>
                  <a:tcPr anchor="ctr"/>
                </a:tc>
                <a:tc>
                  <a:txBody>
                    <a:bodyPr/>
                    <a:lstStyle/>
                    <a:p>
                      <a:pPr algn="ctr"/>
                      <a:r>
                        <a:rPr lang="en-US" b="1" dirty="0"/>
                        <a:t>41.32</a:t>
                      </a:r>
                    </a:p>
                  </a:txBody>
                  <a:tcPr anchor="ctr"/>
                </a:tc>
                <a:tc>
                  <a:txBody>
                    <a:bodyPr/>
                    <a:lstStyle/>
                    <a:p>
                      <a:pPr algn="ctr"/>
                      <a:r>
                        <a:rPr lang="en-US" b="1" dirty="0"/>
                        <a:t>0</a:t>
                      </a:r>
                    </a:p>
                  </a:txBody>
                  <a:tcPr anchor="ctr"/>
                </a:tc>
                <a:extLst>
                  <a:ext uri="{0D108BD9-81ED-4DB2-BD59-A6C34878D82A}">
                    <a16:rowId xmlns:a16="http://schemas.microsoft.com/office/drawing/2014/main" val="1041687384"/>
                  </a:ext>
                </a:extLst>
              </a:tr>
              <a:tr h="370840">
                <a:tc>
                  <a:txBody>
                    <a:bodyPr/>
                    <a:lstStyle/>
                    <a:p>
                      <a:pPr algn="ctr"/>
                      <a:r>
                        <a:rPr lang="en-US" b="1" dirty="0"/>
                        <a:t>Tap Water</a:t>
                      </a:r>
                    </a:p>
                  </a:txBody>
                  <a:tcPr anchor="ctr"/>
                </a:tc>
                <a:tc>
                  <a:txBody>
                    <a:bodyPr/>
                    <a:lstStyle/>
                    <a:p>
                      <a:pPr algn="ctr"/>
                      <a:r>
                        <a:rPr lang="en-US" b="1" dirty="0"/>
                        <a:t>41.90</a:t>
                      </a:r>
                    </a:p>
                  </a:txBody>
                  <a:tcPr anchor="ctr"/>
                </a:tc>
                <a:tc>
                  <a:txBody>
                    <a:bodyPr/>
                    <a:lstStyle/>
                    <a:p>
                      <a:pPr algn="ctr"/>
                      <a:r>
                        <a:rPr lang="en-US" b="1" dirty="0"/>
                        <a:t>50.9</a:t>
                      </a:r>
                    </a:p>
                  </a:txBody>
                  <a:tcPr anchor="ctr"/>
                </a:tc>
                <a:tc>
                  <a:txBody>
                    <a:bodyPr/>
                    <a:lstStyle/>
                    <a:p>
                      <a:pPr algn="ctr"/>
                      <a:r>
                        <a:rPr lang="en-US" b="1" dirty="0"/>
                        <a:t>41.91</a:t>
                      </a:r>
                    </a:p>
                  </a:txBody>
                  <a:tcPr anchor="ctr"/>
                </a:tc>
                <a:tc>
                  <a:txBody>
                    <a:bodyPr/>
                    <a:lstStyle/>
                    <a:p>
                      <a:pPr algn="ctr"/>
                      <a:r>
                        <a:rPr lang="en-US" b="1" dirty="0"/>
                        <a:t>0.2</a:t>
                      </a:r>
                    </a:p>
                  </a:txBody>
                  <a:tcPr anchor="ctr"/>
                </a:tc>
                <a:extLst>
                  <a:ext uri="{0D108BD9-81ED-4DB2-BD59-A6C34878D82A}">
                    <a16:rowId xmlns:a16="http://schemas.microsoft.com/office/drawing/2014/main" val="3647673787"/>
                  </a:ext>
                </a:extLst>
              </a:tr>
            </a:tbl>
          </a:graphicData>
        </a:graphic>
      </p:graphicFrame>
      <p:cxnSp>
        <p:nvCxnSpPr>
          <p:cNvPr id="9" name="Straight Connector 8">
            <a:extLst>
              <a:ext uri="{FF2B5EF4-FFF2-40B4-BE49-F238E27FC236}">
                <a16:creationId xmlns:a16="http://schemas.microsoft.com/office/drawing/2014/main" id="{DC7C461A-E955-FB42-BADB-B5CF8A1CE5C3}"/>
              </a:ext>
            </a:extLst>
          </p:cNvPr>
          <p:cNvCxnSpPr>
            <a:cxnSpLocks/>
          </p:cNvCxnSpPr>
          <p:nvPr/>
        </p:nvCxnSpPr>
        <p:spPr>
          <a:xfrm>
            <a:off x="9100378" y="2524320"/>
            <a:ext cx="1296276"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871264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3785"/>
            <a:ext cx="12192000" cy="6951785"/>
          </a:xfrm>
        </p:spPr>
        <p:txBody>
          <a:bodyPr anchor="t">
            <a:normAutofit fontScale="90000"/>
          </a:bodyPr>
          <a:lstStyle/>
          <a:p>
            <a:pPr algn="ctr"/>
            <a:r>
              <a:rPr lang="en-US" sz="3200" dirty="0">
                <a:solidFill>
                  <a:schemeClr val="tx1">
                    <a:lumMod val="95000"/>
                    <a:lumOff val="5000"/>
                  </a:schemeClr>
                </a:solidFill>
                <a:latin typeface="Artifakt Element Heavy" panose="020B0B03050000020004" pitchFamily="34" charset="0"/>
                <a:ea typeface="Artifakt Element Heavy" panose="020B0B03050000020004" pitchFamily="34" charset="0"/>
              </a:rPr>
              <a:t>    	</a:t>
            </a:r>
            <a:r>
              <a:rPr lang="en-US" sz="3200" b="1" u="sng" dirty="0">
                <a:solidFill>
                  <a:schemeClr val="tx1">
                    <a:lumMod val="95000"/>
                    <a:lumOff val="5000"/>
                  </a:schemeClr>
                </a:solidFill>
                <a:latin typeface="Artifakt Element Heavy" panose="020B0B03050000020004" pitchFamily="34" charset="0"/>
                <a:ea typeface="Artifakt Element Heavy" panose="020B0B03050000020004" pitchFamily="34" charset="0"/>
              </a:rPr>
              <a:t>THIS PROJECT IS BASED</a:t>
            </a:r>
            <a:br>
              <a:rPr lang="en-US" sz="3200" b="1" u="sng"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3200" b="1" u="sng" dirty="0">
                <a:solidFill>
                  <a:schemeClr val="tx1">
                    <a:lumMod val="95000"/>
                    <a:lumOff val="5000"/>
                  </a:schemeClr>
                </a:solidFill>
                <a:latin typeface="Artifakt Element Heavy" panose="020B0B03050000020004" pitchFamily="34" charset="0"/>
                <a:ea typeface="Artifakt Element Heavy" panose="020B0B03050000020004" pitchFamily="34" charset="0"/>
              </a:rPr>
              <a:t>ON </a:t>
            </a:r>
            <a:br>
              <a:rPr lang="en-US" sz="3200" b="1" u="sng"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3200" b="1" u="sng" dirty="0">
                <a:solidFill>
                  <a:schemeClr val="tx1">
                    <a:lumMod val="95000"/>
                    <a:lumOff val="5000"/>
                  </a:schemeClr>
                </a:solidFill>
                <a:latin typeface="Artifakt Element Heavy" panose="020B0B03050000020004" pitchFamily="34" charset="0"/>
                <a:ea typeface="Artifakt Element Heavy" panose="020B0B03050000020004" pitchFamily="34" charset="0"/>
              </a:rPr>
              <a:t>DESIGN OF SMALL SCALE WATER TREATMENT PLANT{MODEL}</a:t>
            </a:r>
            <a:br>
              <a:rPr lang="en-US" sz="3200" b="1" u="sng" dirty="0">
                <a:solidFill>
                  <a:schemeClr val="tx1">
                    <a:lumMod val="95000"/>
                    <a:lumOff val="5000"/>
                  </a:schemeClr>
                </a:solidFill>
                <a:latin typeface="Artifakt Element Heavy" panose="020B0B03050000020004" pitchFamily="34" charset="0"/>
                <a:ea typeface="Artifakt Element Heavy" panose="020B0B03050000020004" pitchFamily="34" charset="0"/>
              </a:rPr>
            </a:br>
            <a:br>
              <a:rPr lang="en-US" sz="3200" b="1" u="sng" dirty="0">
                <a:solidFill>
                  <a:schemeClr val="tx1">
                    <a:lumMod val="95000"/>
                    <a:lumOff val="5000"/>
                  </a:schemeClr>
                </a:solidFill>
                <a:latin typeface="Artifakt Element Heavy" panose="020B0B03050000020004" pitchFamily="34" charset="0"/>
                <a:ea typeface="Artifakt Element Heavy" panose="020B0B03050000020004" pitchFamily="34" charset="0"/>
              </a:rPr>
            </a:br>
            <a:br>
              <a:rPr lang="en-US" sz="3200" dirty="0">
                <a:solidFill>
                  <a:schemeClr val="tx1">
                    <a:lumMod val="95000"/>
                    <a:lumOff val="5000"/>
                  </a:schemeClr>
                </a:solidFill>
                <a:latin typeface="Artifakt Element Heavy" panose="020B0B03050000020004" pitchFamily="34" charset="0"/>
                <a:ea typeface="Artifakt Element Heavy" panose="020B0B03050000020004" pitchFamily="34" charset="0"/>
              </a:rPr>
            </a:br>
            <a:br>
              <a:rPr lang="en-US" sz="3200" dirty="0">
                <a:solidFill>
                  <a:schemeClr val="tx1">
                    <a:lumMod val="95000"/>
                    <a:lumOff val="5000"/>
                  </a:schemeClr>
                </a:solidFill>
                <a:latin typeface="Artifakt Element Heavy" panose="020B0B03050000020004" pitchFamily="34" charset="0"/>
                <a:ea typeface="Artifakt Element Heavy" panose="020B0B03050000020004" pitchFamily="34" charset="0"/>
              </a:rPr>
            </a:br>
            <a:br>
              <a:rPr lang="en-US" sz="3200"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3200" dirty="0">
                <a:solidFill>
                  <a:schemeClr val="tx1">
                    <a:lumMod val="95000"/>
                    <a:lumOff val="5000"/>
                  </a:schemeClr>
                </a:solidFill>
                <a:latin typeface="Artifakt Element Heavy" panose="020B0B03050000020004" pitchFamily="34" charset="0"/>
                <a:ea typeface="Artifakt Element Heavy" panose="020B0B03050000020004" pitchFamily="34" charset="0"/>
              </a:rPr>
              <a:t>                                                                                                                                                                                                         																																																														</a:t>
            </a:r>
            <a: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t>PROJECT GUIDE:-</a:t>
            </a:r>
            <a:r>
              <a:rPr lang="en-US" sz="2700" b="1" dirty="0">
                <a:solidFill>
                  <a:schemeClr val="tx1">
                    <a:lumMod val="95000"/>
                    <a:lumOff val="5000"/>
                  </a:schemeClr>
                </a:solidFill>
                <a:latin typeface="Artifakt Element Heavy" panose="020B0B03050000020004" pitchFamily="34" charset="0"/>
                <a:ea typeface="Artifakt Element Heavy" panose="020B0B03050000020004" pitchFamily="34" charset="0"/>
              </a:rPr>
              <a:t> Prof. Gauri Desai</a:t>
            </a:r>
            <a:b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2700" b="1" dirty="0">
                <a:solidFill>
                  <a:schemeClr val="tx1">
                    <a:lumMod val="95000"/>
                    <a:lumOff val="5000"/>
                  </a:schemeClr>
                </a:solidFill>
                <a:latin typeface="Artifakt Element Heavy" panose="020B0B03050000020004" pitchFamily="34" charset="0"/>
                <a:ea typeface="Artifakt Element Heavy" panose="020B0B03050000020004" pitchFamily="34" charset="0"/>
              </a:rPr>
              <a:t>                                                                                                                               </a:t>
            </a:r>
            <a:br>
              <a:rPr lang="en-US" sz="3200"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t>                                                	     PRESENTED BY :- ABHISHEK GODPATLE  (2192003)</a:t>
            </a:r>
            <a:b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t>				 								 	  YASH ATUL RAMTEKE (2202516) </a:t>
            </a:r>
            <a:b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t>                                                                            ROHIT SHIRKE (2192021)</a:t>
            </a:r>
            <a:b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t>                                                                                     Harshvardhan Patil (2202519)</a:t>
            </a:r>
            <a:b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br>
            <a:r>
              <a:rPr lang="en-US" sz="2700" dirty="0">
                <a:solidFill>
                  <a:schemeClr val="tx1">
                    <a:lumMod val="95000"/>
                    <a:lumOff val="5000"/>
                  </a:schemeClr>
                </a:solidFill>
                <a:latin typeface="Artifakt Element Heavy" panose="020B0B03050000020004" pitchFamily="34" charset="0"/>
                <a:ea typeface="Artifakt Element Heavy" panose="020B0B03050000020004" pitchFamily="34" charset="0"/>
              </a:rPr>
              <a:t>                                                                                                                                                      </a:t>
            </a:r>
            <a:r>
              <a:rPr lang="en-US" sz="2400" dirty="0">
                <a:solidFill>
                  <a:schemeClr val="tx1">
                    <a:lumMod val="95000"/>
                    <a:lumOff val="5000"/>
                  </a:schemeClr>
                </a:solidFill>
                <a:latin typeface="Artifakt Element Heavy" panose="020B0B03050000020004" pitchFamily="34" charset="0"/>
                <a:ea typeface="Artifakt Element Heavy" panose="020B0B03050000020004" pitchFamily="34" charset="0"/>
              </a:rPr>
              <a:t>GROUP NO. 10</a:t>
            </a:r>
            <a:br>
              <a:rPr lang="en-US" sz="2400" dirty="0">
                <a:solidFill>
                  <a:schemeClr val="tx1">
                    <a:lumMod val="95000"/>
                    <a:lumOff val="5000"/>
                  </a:schemeClr>
                </a:solidFill>
                <a:latin typeface="Artifakt Element Heavy" panose="020B0B03050000020004" pitchFamily="34" charset="0"/>
                <a:ea typeface="Artifakt Element Heavy" panose="020B0B03050000020004" pitchFamily="34" charset="0"/>
              </a:rPr>
            </a:br>
            <a:br>
              <a:rPr lang="en-US" sz="1800" dirty="0">
                <a:solidFill>
                  <a:schemeClr val="tx1">
                    <a:lumMod val="95000"/>
                    <a:lumOff val="5000"/>
                  </a:schemeClr>
                </a:solidFill>
                <a:latin typeface="Artifakt Element Heavy" panose="020B0B03050000020004" pitchFamily="34" charset="0"/>
                <a:ea typeface="Artifakt Element Heavy" panose="020B0B03050000020004" pitchFamily="34" charset="0"/>
              </a:rPr>
            </a:br>
            <a:endParaRPr lang="en-US" sz="3600" dirty="0">
              <a:solidFill>
                <a:schemeClr val="tx1">
                  <a:lumMod val="95000"/>
                  <a:lumOff val="5000"/>
                </a:schemeClr>
              </a:solidFill>
              <a:latin typeface="Artifakt Element Heavy" panose="020B0B03050000020004" pitchFamily="34" charset="0"/>
              <a:ea typeface="Artifakt Element Heavy" panose="020B0B03050000020004" pitchFamily="34" charset="0"/>
            </a:endParaRPr>
          </a:p>
        </p:txBody>
      </p:sp>
      <p:pic>
        <p:nvPicPr>
          <p:cNvPr id="1026" name="Picture 2" descr="MIT-ADT University, Pune announces a PG Degree Program in M.A/M.Sc. in  E-learning from the Academic year 2021-22">
            <a:extLst>
              <a:ext uri="{FF2B5EF4-FFF2-40B4-BE49-F238E27FC236}">
                <a16:creationId xmlns:a16="http://schemas.microsoft.com/office/drawing/2014/main" id="{864EC293-6DA7-4689-AD9C-98B447B344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7676" y="1924050"/>
            <a:ext cx="4568587"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3850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B297-E4D9-1708-F00F-CFBF7994161D}"/>
              </a:ext>
            </a:extLst>
          </p:cNvPr>
          <p:cNvSpPr>
            <a:spLocks noGrp="1"/>
          </p:cNvSpPr>
          <p:nvPr>
            <p:ph type="title"/>
          </p:nvPr>
        </p:nvSpPr>
        <p:spPr>
          <a:xfrm>
            <a:off x="1640156" y="590243"/>
            <a:ext cx="7007133" cy="493490"/>
          </a:xfrm>
        </p:spPr>
        <p:txBody>
          <a:bodyPr>
            <a:noAutofit/>
          </a:bodyPr>
          <a:lstStyle/>
          <a:p>
            <a:r>
              <a:rPr lang="en-US" sz="2800" b="1" u="sng" dirty="0"/>
              <a:t>ACIDITY</a:t>
            </a:r>
          </a:p>
        </p:txBody>
      </p:sp>
      <p:sp>
        <p:nvSpPr>
          <p:cNvPr id="3" name="Content Placeholder 2">
            <a:extLst>
              <a:ext uri="{FF2B5EF4-FFF2-40B4-BE49-F238E27FC236}">
                <a16:creationId xmlns:a16="http://schemas.microsoft.com/office/drawing/2014/main" id="{45920076-E0E5-24C4-9738-1CBDC2C9F68B}"/>
              </a:ext>
            </a:extLst>
          </p:cNvPr>
          <p:cNvSpPr>
            <a:spLocks noGrp="1"/>
          </p:cNvSpPr>
          <p:nvPr>
            <p:ph idx="1"/>
          </p:nvPr>
        </p:nvSpPr>
        <p:spPr>
          <a:xfrm>
            <a:off x="1638300" y="1207910"/>
            <a:ext cx="8915400" cy="5650089"/>
          </a:xfrm>
        </p:spPr>
        <p:txBody>
          <a:bodyPr>
            <a:normAutofit/>
          </a:bodyPr>
          <a:lstStyle/>
          <a:p>
            <a:pPr marL="0" indent="0" algn="ctr">
              <a:buNone/>
            </a:pPr>
            <a:r>
              <a:rPr lang="en-US" sz="2400" u="sng" dirty="0"/>
              <a:t>Methyl Orange</a:t>
            </a:r>
          </a:p>
          <a:p>
            <a:pPr marL="0" indent="0" algn="ctr">
              <a:buNone/>
            </a:pPr>
            <a:r>
              <a:rPr lang="en-US" dirty="0"/>
              <a:t>Sample 50ml</a:t>
            </a:r>
          </a:p>
          <a:p>
            <a:pPr marL="0" indent="0" algn="ctr">
              <a:buNone/>
            </a:pPr>
            <a:r>
              <a:rPr lang="en-US" dirty="0"/>
              <a:t>+</a:t>
            </a:r>
          </a:p>
          <a:p>
            <a:pPr marL="0" indent="0" algn="ctr">
              <a:buNone/>
            </a:pPr>
            <a:r>
              <a:rPr lang="en-US" dirty="0"/>
              <a:t>Methyl Orange Indicator</a:t>
            </a:r>
          </a:p>
          <a:p>
            <a:pPr marL="0" indent="0" algn="ctr">
              <a:buNone/>
            </a:pPr>
            <a:endParaRPr lang="en-US" dirty="0"/>
          </a:p>
          <a:p>
            <a:pPr marL="0" indent="0" algn="ctr">
              <a:buNone/>
            </a:pPr>
            <a:r>
              <a:rPr lang="en-US" dirty="0"/>
              <a:t>Titrate against 0.02 N NaOH</a:t>
            </a:r>
          </a:p>
          <a:p>
            <a:pPr marL="0" indent="0" algn="ctr">
              <a:buNone/>
            </a:pPr>
            <a:r>
              <a:rPr lang="en-US" dirty="0"/>
              <a:t>If the color does not change into faint pink then,</a:t>
            </a:r>
          </a:p>
          <a:p>
            <a:pPr marL="0" indent="0" algn="ctr">
              <a:buNone/>
            </a:pPr>
            <a:r>
              <a:rPr lang="en-US" dirty="0"/>
              <a:t> </a:t>
            </a:r>
            <a:r>
              <a:rPr lang="en-US" sz="2400" u="sng" dirty="0"/>
              <a:t>Phenolphthalein Acidity</a:t>
            </a:r>
          </a:p>
          <a:p>
            <a:pPr marL="0" indent="0" algn="ctr">
              <a:buNone/>
            </a:pPr>
            <a:r>
              <a:rPr lang="en-US" dirty="0"/>
              <a:t>Same flask + 2-3 drops of phenolphthalein Indicator</a:t>
            </a:r>
          </a:p>
          <a:p>
            <a:pPr marL="0" indent="0" algn="ctr">
              <a:buNone/>
            </a:pPr>
            <a:endParaRPr lang="en-US" dirty="0"/>
          </a:p>
          <a:p>
            <a:pPr marL="0" indent="0" algn="ctr">
              <a:buNone/>
            </a:pPr>
            <a:r>
              <a:rPr lang="en-US" dirty="0"/>
              <a:t>Titrate = Faint Pink</a:t>
            </a:r>
          </a:p>
          <a:p>
            <a:pPr marL="0" indent="0" algn="ctr">
              <a:buNone/>
            </a:pPr>
            <a:r>
              <a:rPr lang="en-US" dirty="0"/>
              <a:t>Formula = Titrate value(v2) x N. of NaOH(0.02) x1000 </a:t>
            </a:r>
          </a:p>
          <a:p>
            <a:pPr marL="0" indent="0" algn="ctr">
              <a:buNone/>
            </a:pPr>
            <a:r>
              <a:rPr lang="en-US" dirty="0"/>
              <a:t>        Volume of sample</a:t>
            </a:r>
          </a:p>
          <a:p>
            <a:pPr marL="0" indent="0">
              <a:buNone/>
            </a:pPr>
            <a:endParaRPr lang="en-US" sz="2400" u="sng" dirty="0"/>
          </a:p>
        </p:txBody>
      </p:sp>
      <p:cxnSp>
        <p:nvCxnSpPr>
          <p:cNvPr id="5" name="Straight Connector 4">
            <a:extLst>
              <a:ext uri="{FF2B5EF4-FFF2-40B4-BE49-F238E27FC236}">
                <a16:creationId xmlns:a16="http://schemas.microsoft.com/office/drawing/2014/main" id="{8851F7D3-0FBD-32B2-C3D5-C27924BAA2FD}"/>
              </a:ext>
            </a:extLst>
          </p:cNvPr>
          <p:cNvCxnSpPr>
            <a:cxnSpLocks/>
          </p:cNvCxnSpPr>
          <p:nvPr/>
        </p:nvCxnSpPr>
        <p:spPr>
          <a:xfrm>
            <a:off x="4492978" y="6197600"/>
            <a:ext cx="4380088"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3B40C4D-DF3B-46BF-A335-D3E93B64F575}"/>
              </a:ext>
            </a:extLst>
          </p:cNvPr>
          <p:cNvCxnSpPr/>
          <p:nvPr/>
        </p:nvCxnSpPr>
        <p:spPr>
          <a:xfrm>
            <a:off x="6096000" y="2856089"/>
            <a:ext cx="0" cy="4289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7A7F47C-FBF0-C2D8-9778-B79FDD9C6B4A}"/>
              </a:ext>
            </a:extLst>
          </p:cNvPr>
          <p:cNvCxnSpPr>
            <a:cxnSpLocks/>
          </p:cNvCxnSpPr>
          <p:nvPr/>
        </p:nvCxnSpPr>
        <p:spPr>
          <a:xfrm>
            <a:off x="6084711" y="5000978"/>
            <a:ext cx="0" cy="4289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2196853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AED9-834D-0146-1930-1345D1786F75}"/>
              </a:ext>
            </a:extLst>
          </p:cNvPr>
          <p:cNvSpPr>
            <a:spLocks noGrp="1"/>
          </p:cNvSpPr>
          <p:nvPr>
            <p:ph type="title"/>
          </p:nvPr>
        </p:nvSpPr>
        <p:spPr>
          <a:xfrm>
            <a:off x="1640156" y="677455"/>
            <a:ext cx="8911687" cy="538646"/>
          </a:xfrm>
        </p:spPr>
        <p:txBody>
          <a:bodyPr>
            <a:normAutofit/>
          </a:bodyPr>
          <a:lstStyle/>
          <a:p>
            <a:r>
              <a:rPr lang="en-US" sz="2800" u="sng" dirty="0"/>
              <a:t>ACID CONTAIN:-</a:t>
            </a:r>
          </a:p>
        </p:txBody>
      </p:sp>
      <p:graphicFrame>
        <p:nvGraphicFramePr>
          <p:cNvPr id="4" name="Table 4">
            <a:extLst>
              <a:ext uri="{FF2B5EF4-FFF2-40B4-BE49-F238E27FC236}">
                <a16:creationId xmlns:a16="http://schemas.microsoft.com/office/drawing/2014/main" id="{BB56C86F-D62E-CCCE-A402-D99CE2E8C0F2}"/>
              </a:ext>
            </a:extLst>
          </p:cNvPr>
          <p:cNvGraphicFramePr>
            <a:graphicFrameLocks noGrp="1"/>
          </p:cNvGraphicFramePr>
          <p:nvPr>
            <p:ph idx="1"/>
            <p:extLst>
              <p:ext uri="{D42A27DB-BD31-4B8C-83A1-F6EECF244321}">
                <p14:modId xmlns:p14="http://schemas.microsoft.com/office/powerpoint/2010/main" val="522216877"/>
              </p:ext>
            </p:extLst>
          </p:nvPr>
        </p:nvGraphicFramePr>
        <p:xfrm>
          <a:off x="1855436" y="2397760"/>
          <a:ext cx="8915400" cy="2062480"/>
        </p:xfrm>
        <a:graphic>
          <a:graphicData uri="http://schemas.openxmlformats.org/drawingml/2006/table">
            <a:tbl>
              <a:tblPr firstRow="1" bandRow="1">
                <a:tableStyleId>{F5AB1C69-6EDB-4FF4-983F-18BD219EF322}</a:tableStyleId>
              </a:tblPr>
              <a:tblGrid>
                <a:gridCol w="4457700">
                  <a:extLst>
                    <a:ext uri="{9D8B030D-6E8A-4147-A177-3AD203B41FA5}">
                      <a16:colId xmlns:a16="http://schemas.microsoft.com/office/drawing/2014/main" val="2629683171"/>
                    </a:ext>
                  </a:extLst>
                </a:gridCol>
                <a:gridCol w="4457700">
                  <a:extLst>
                    <a:ext uri="{9D8B030D-6E8A-4147-A177-3AD203B41FA5}">
                      <a16:colId xmlns:a16="http://schemas.microsoft.com/office/drawing/2014/main" val="968208417"/>
                    </a:ext>
                  </a:extLst>
                </a:gridCol>
              </a:tblGrid>
              <a:tr h="370840">
                <a:tc>
                  <a:txBody>
                    <a:bodyPr/>
                    <a:lstStyle/>
                    <a:p>
                      <a:pPr algn="ctr"/>
                      <a:r>
                        <a:rPr lang="en-US" sz="2800" u="sng" dirty="0"/>
                        <a:t>SAMPLE</a:t>
                      </a:r>
                    </a:p>
                  </a:txBody>
                  <a:tcPr/>
                </a:tc>
                <a:tc>
                  <a:txBody>
                    <a:bodyPr/>
                    <a:lstStyle/>
                    <a:p>
                      <a:pPr algn="ctr"/>
                      <a:r>
                        <a:rPr lang="en-US" sz="3200" u="sng" dirty="0"/>
                        <a:t>TOTAL ACIDITY</a:t>
                      </a:r>
                    </a:p>
                  </a:txBody>
                  <a:tcPr/>
                </a:tc>
                <a:extLst>
                  <a:ext uri="{0D108BD9-81ED-4DB2-BD59-A6C34878D82A}">
                    <a16:rowId xmlns:a16="http://schemas.microsoft.com/office/drawing/2014/main" val="2637442433"/>
                  </a:ext>
                </a:extLst>
              </a:tr>
              <a:tr h="370840">
                <a:tc>
                  <a:txBody>
                    <a:bodyPr/>
                    <a:lstStyle/>
                    <a:p>
                      <a:pPr algn="ctr"/>
                      <a:r>
                        <a:rPr lang="en-US" b="1" dirty="0">
                          <a:solidFill>
                            <a:schemeClr val="tx1"/>
                          </a:solidFill>
                        </a:rPr>
                        <a:t>D/W</a:t>
                      </a:r>
                    </a:p>
                  </a:txBody>
                  <a:tcPr/>
                </a:tc>
                <a:tc>
                  <a:txBody>
                    <a:bodyPr/>
                    <a:lstStyle/>
                    <a:p>
                      <a:pPr algn="ctr"/>
                      <a:r>
                        <a:rPr lang="en-US" b="1" dirty="0"/>
                        <a:t>12.5%</a:t>
                      </a:r>
                    </a:p>
                  </a:txBody>
                  <a:tcPr/>
                </a:tc>
                <a:extLst>
                  <a:ext uri="{0D108BD9-81ED-4DB2-BD59-A6C34878D82A}">
                    <a16:rowId xmlns:a16="http://schemas.microsoft.com/office/drawing/2014/main" val="2464410549"/>
                  </a:ext>
                </a:extLst>
              </a:tr>
              <a:tr h="370840">
                <a:tc>
                  <a:txBody>
                    <a:bodyPr/>
                    <a:lstStyle/>
                    <a:p>
                      <a:pPr algn="ctr"/>
                      <a:r>
                        <a:rPr lang="en-US" b="1" dirty="0"/>
                        <a:t>DRINKING WATER</a:t>
                      </a:r>
                    </a:p>
                  </a:txBody>
                  <a:tcPr/>
                </a:tc>
                <a:tc>
                  <a:txBody>
                    <a:bodyPr/>
                    <a:lstStyle/>
                    <a:p>
                      <a:pPr algn="ctr"/>
                      <a:r>
                        <a:rPr lang="en-US" b="1" dirty="0"/>
                        <a:t>25%</a:t>
                      </a:r>
                    </a:p>
                  </a:txBody>
                  <a:tcPr/>
                </a:tc>
                <a:extLst>
                  <a:ext uri="{0D108BD9-81ED-4DB2-BD59-A6C34878D82A}">
                    <a16:rowId xmlns:a16="http://schemas.microsoft.com/office/drawing/2014/main" val="4119978215"/>
                  </a:ext>
                </a:extLst>
              </a:tr>
              <a:tr h="370840">
                <a:tc>
                  <a:txBody>
                    <a:bodyPr/>
                    <a:lstStyle/>
                    <a:p>
                      <a:pPr algn="ctr"/>
                      <a:r>
                        <a:rPr lang="en-US" b="1" dirty="0"/>
                        <a:t>TAP WATER</a:t>
                      </a:r>
                    </a:p>
                  </a:txBody>
                  <a:tcPr/>
                </a:tc>
                <a:tc>
                  <a:txBody>
                    <a:bodyPr/>
                    <a:lstStyle/>
                    <a:p>
                      <a:pPr algn="ctr"/>
                      <a:r>
                        <a:rPr lang="en-US" b="1" dirty="0"/>
                        <a:t>50%</a:t>
                      </a:r>
                    </a:p>
                  </a:txBody>
                  <a:tcPr/>
                </a:tc>
                <a:extLst>
                  <a:ext uri="{0D108BD9-81ED-4DB2-BD59-A6C34878D82A}">
                    <a16:rowId xmlns:a16="http://schemas.microsoft.com/office/drawing/2014/main" val="1710067869"/>
                  </a:ext>
                </a:extLst>
              </a:tr>
              <a:tr h="370840">
                <a:tc>
                  <a:txBody>
                    <a:bodyPr/>
                    <a:lstStyle/>
                    <a:p>
                      <a:pPr algn="ctr"/>
                      <a:r>
                        <a:rPr lang="en-US" b="1" dirty="0"/>
                        <a:t>BORE WATER</a:t>
                      </a:r>
                    </a:p>
                  </a:txBody>
                  <a:tcPr/>
                </a:tc>
                <a:tc>
                  <a:txBody>
                    <a:bodyPr/>
                    <a:lstStyle/>
                    <a:p>
                      <a:pPr algn="ctr"/>
                      <a:r>
                        <a:rPr lang="en-US" b="1" dirty="0"/>
                        <a:t>50%</a:t>
                      </a:r>
                    </a:p>
                  </a:txBody>
                  <a:tcPr/>
                </a:tc>
                <a:extLst>
                  <a:ext uri="{0D108BD9-81ED-4DB2-BD59-A6C34878D82A}">
                    <a16:rowId xmlns:a16="http://schemas.microsoft.com/office/drawing/2014/main" val="719426403"/>
                  </a:ext>
                </a:extLst>
              </a:tr>
            </a:tbl>
          </a:graphicData>
        </a:graphic>
      </p:graphicFrame>
    </p:spTree>
    <p:extLst>
      <p:ext uri="{BB962C8B-B14F-4D97-AF65-F5344CB8AC3E}">
        <p14:creationId xmlns:p14="http://schemas.microsoft.com/office/powerpoint/2010/main" val="563681219"/>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6929-C9E6-43B4-6F6E-0BE9CD4C8F66}"/>
              </a:ext>
            </a:extLst>
          </p:cNvPr>
          <p:cNvSpPr>
            <a:spLocks noGrp="1"/>
          </p:cNvSpPr>
          <p:nvPr>
            <p:ph type="title"/>
          </p:nvPr>
        </p:nvSpPr>
        <p:spPr>
          <a:xfrm>
            <a:off x="1640156" y="612821"/>
            <a:ext cx="8911687" cy="516068"/>
          </a:xfrm>
        </p:spPr>
        <p:txBody>
          <a:bodyPr>
            <a:noAutofit/>
          </a:bodyPr>
          <a:lstStyle/>
          <a:p>
            <a:r>
              <a:rPr lang="en-US" sz="2400" b="1" u="sng" dirty="0"/>
              <a:t>Alkalinity</a:t>
            </a:r>
          </a:p>
        </p:txBody>
      </p:sp>
      <p:sp>
        <p:nvSpPr>
          <p:cNvPr id="3" name="Content Placeholder 2">
            <a:extLst>
              <a:ext uri="{FF2B5EF4-FFF2-40B4-BE49-F238E27FC236}">
                <a16:creationId xmlns:a16="http://schemas.microsoft.com/office/drawing/2014/main" id="{31040393-8151-F47F-3E82-B379C6770FB5}"/>
              </a:ext>
            </a:extLst>
          </p:cNvPr>
          <p:cNvSpPr>
            <a:spLocks noGrp="1"/>
          </p:cNvSpPr>
          <p:nvPr>
            <p:ph idx="1"/>
          </p:nvPr>
        </p:nvSpPr>
        <p:spPr>
          <a:xfrm>
            <a:off x="1640156" y="1354666"/>
            <a:ext cx="8915400" cy="5503333"/>
          </a:xfrm>
        </p:spPr>
        <p:txBody>
          <a:bodyPr>
            <a:normAutofit/>
          </a:bodyPr>
          <a:lstStyle/>
          <a:p>
            <a:pPr marL="0" indent="0" algn="ctr">
              <a:buNone/>
            </a:pPr>
            <a:r>
              <a:rPr lang="en-US" sz="2000" u="sng" dirty="0"/>
              <a:t>Phenolphthalein Alkalinity</a:t>
            </a:r>
          </a:p>
          <a:p>
            <a:pPr marL="0" indent="0" algn="ctr">
              <a:buNone/>
            </a:pPr>
            <a:endParaRPr lang="en-US" dirty="0"/>
          </a:p>
          <a:p>
            <a:pPr marL="0" indent="0" algn="ctr">
              <a:buNone/>
            </a:pPr>
            <a:r>
              <a:rPr lang="en-US" dirty="0"/>
              <a:t>50ml sample + phenol. Indicator</a:t>
            </a:r>
          </a:p>
          <a:p>
            <a:pPr marL="0" indent="0" algn="ctr">
              <a:buNone/>
            </a:pPr>
            <a:endParaRPr lang="en-US" dirty="0"/>
          </a:p>
          <a:p>
            <a:pPr marL="0" indent="0" algn="ctr">
              <a:buNone/>
            </a:pPr>
            <a:r>
              <a:rPr lang="en-US" dirty="0"/>
              <a:t>Titrate   0.01 N sulphuric acid</a:t>
            </a:r>
          </a:p>
          <a:p>
            <a:pPr marL="0" indent="0" algn="ctr">
              <a:buNone/>
            </a:pPr>
            <a:r>
              <a:rPr lang="en-US" dirty="0"/>
              <a:t>If it doesn't changes into faint pink color then,</a:t>
            </a:r>
          </a:p>
          <a:p>
            <a:pPr marL="0" indent="0" algn="ctr">
              <a:buNone/>
            </a:pPr>
            <a:r>
              <a:rPr lang="en-US" dirty="0"/>
              <a:t>rate the value = 0</a:t>
            </a:r>
          </a:p>
          <a:p>
            <a:pPr marL="0" indent="0" algn="ctr">
              <a:buNone/>
            </a:pPr>
            <a:endParaRPr lang="en-US" dirty="0"/>
          </a:p>
          <a:p>
            <a:pPr marL="0" indent="0" algn="ctr">
              <a:buNone/>
            </a:pPr>
            <a:r>
              <a:rPr lang="en-US" dirty="0"/>
              <a:t>Record value</a:t>
            </a:r>
          </a:p>
          <a:p>
            <a:pPr marL="0" indent="0" algn="ctr">
              <a:buNone/>
            </a:pPr>
            <a:endParaRPr lang="en-US" dirty="0"/>
          </a:p>
          <a:p>
            <a:pPr marL="0" indent="0" algn="ctr">
              <a:buNone/>
            </a:pPr>
            <a:r>
              <a:rPr lang="en-US" dirty="0"/>
              <a:t>Formula,</a:t>
            </a:r>
          </a:p>
          <a:p>
            <a:pPr marL="0" indent="0" algn="ctr">
              <a:buNone/>
            </a:pPr>
            <a:r>
              <a:rPr lang="en-US" dirty="0"/>
              <a:t>Titrate Value x N of H2SO4(0.01)x1000</a:t>
            </a:r>
          </a:p>
          <a:p>
            <a:pPr marL="0" indent="0" algn="ctr">
              <a:buNone/>
            </a:pPr>
            <a:r>
              <a:rPr lang="en-US" dirty="0"/>
              <a:t>      Volume of sample</a:t>
            </a:r>
          </a:p>
          <a:p>
            <a:pPr marL="0" indent="0">
              <a:buNone/>
            </a:pPr>
            <a:endParaRPr lang="en-US" dirty="0"/>
          </a:p>
        </p:txBody>
      </p:sp>
      <p:cxnSp>
        <p:nvCxnSpPr>
          <p:cNvPr id="5" name="Straight Connector 4">
            <a:extLst>
              <a:ext uri="{FF2B5EF4-FFF2-40B4-BE49-F238E27FC236}">
                <a16:creationId xmlns:a16="http://schemas.microsoft.com/office/drawing/2014/main" id="{F8808F91-DAD0-1C04-BE92-7857A8E81E11}"/>
              </a:ext>
            </a:extLst>
          </p:cNvPr>
          <p:cNvCxnSpPr>
            <a:cxnSpLocks/>
          </p:cNvCxnSpPr>
          <p:nvPr/>
        </p:nvCxnSpPr>
        <p:spPr>
          <a:xfrm>
            <a:off x="4820356" y="6175022"/>
            <a:ext cx="3330223"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35D0BEA1-9F66-0B85-0EC8-CE248F379EA7}"/>
              </a:ext>
            </a:extLst>
          </p:cNvPr>
          <p:cNvCxnSpPr/>
          <p:nvPr/>
        </p:nvCxnSpPr>
        <p:spPr>
          <a:xfrm>
            <a:off x="6095999" y="1772356"/>
            <a:ext cx="0" cy="4741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B63E82B0-60FF-2F45-8F88-36D1088FA902}"/>
              </a:ext>
            </a:extLst>
          </p:cNvPr>
          <p:cNvCxnSpPr/>
          <p:nvPr/>
        </p:nvCxnSpPr>
        <p:spPr>
          <a:xfrm>
            <a:off x="6095999" y="2528711"/>
            <a:ext cx="0" cy="5192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54E0028-4ADD-FD46-56CE-980512AC7CDD}"/>
              </a:ext>
            </a:extLst>
          </p:cNvPr>
          <p:cNvCxnSpPr/>
          <p:nvPr/>
        </p:nvCxnSpPr>
        <p:spPr>
          <a:xfrm>
            <a:off x="6095999" y="4106332"/>
            <a:ext cx="0" cy="5334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B1DCC2C-B0C3-B8D1-2451-1397FA22C309}"/>
              </a:ext>
            </a:extLst>
          </p:cNvPr>
          <p:cNvCxnSpPr/>
          <p:nvPr/>
        </p:nvCxnSpPr>
        <p:spPr>
          <a:xfrm>
            <a:off x="6095999" y="4989689"/>
            <a:ext cx="0" cy="496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7440158"/>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97C3-7BF2-4F87-FF14-879C391D55AE}"/>
              </a:ext>
            </a:extLst>
          </p:cNvPr>
          <p:cNvSpPr>
            <a:spLocks noGrp="1"/>
          </p:cNvSpPr>
          <p:nvPr>
            <p:ph type="title"/>
          </p:nvPr>
        </p:nvSpPr>
        <p:spPr>
          <a:xfrm>
            <a:off x="1640156" y="545087"/>
            <a:ext cx="8911687" cy="595091"/>
          </a:xfrm>
        </p:spPr>
        <p:txBody>
          <a:bodyPr>
            <a:normAutofit/>
          </a:bodyPr>
          <a:lstStyle/>
          <a:p>
            <a:r>
              <a:rPr lang="en-US" sz="2400" b="1" u="sng" dirty="0"/>
              <a:t>Total Alkalinity</a:t>
            </a:r>
          </a:p>
        </p:txBody>
      </p:sp>
      <p:sp>
        <p:nvSpPr>
          <p:cNvPr id="3" name="Content Placeholder 2">
            <a:extLst>
              <a:ext uri="{FF2B5EF4-FFF2-40B4-BE49-F238E27FC236}">
                <a16:creationId xmlns:a16="http://schemas.microsoft.com/office/drawing/2014/main" id="{74684B77-E3B2-0215-11EE-DC6A7B899220}"/>
              </a:ext>
            </a:extLst>
          </p:cNvPr>
          <p:cNvSpPr>
            <a:spLocks noGrp="1"/>
          </p:cNvSpPr>
          <p:nvPr>
            <p:ph idx="1"/>
          </p:nvPr>
        </p:nvSpPr>
        <p:spPr>
          <a:xfrm>
            <a:off x="1640156" y="1140178"/>
            <a:ext cx="8915400" cy="3777622"/>
          </a:xfrm>
        </p:spPr>
        <p:txBody>
          <a:bodyPr/>
          <a:lstStyle/>
          <a:p>
            <a:pPr marL="0" indent="0" algn="ctr">
              <a:buNone/>
            </a:pPr>
            <a:r>
              <a:rPr lang="en-US" dirty="0"/>
              <a:t>Same flask + 2.3 drops of mixed indicator </a:t>
            </a:r>
            <a:r>
              <a:rPr lang="en-US" dirty="0" err="1"/>
              <a:t>Titre</a:t>
            </a:r>
            <a:endParaRPr lang="en-US" dirty="0"/>
          </a:p>
          <a:p>
            <a:pPr marL="0" indent="0" algn="ctr">
              <a:buNone/>
            </a:pPr>
            <a:endParaRPr lang="en-US" dirty="0"/>
          </a:p>
          <a:p>
            <a:pPr marL="0" indent="0" algn="ctr">
              <a:buNone/>
            </a:pPr>
            <a:r>
              <a:rPr lang="en-US" dirty="0"/>
              <a:t>Light pink/ Orange in color</a:t>
            </a:r>
          </a:p>
          <a:p>
            <a:pPr marL="0" indent="0" algn="ctr">
              <a:buNone/>
            </a:pPr>
            <a:endParaRPr lang="en-US" dirty="0"/>
          </a:p>
          <a:p>
            <a:pPr marL="0" indent="0" algn="ctr">
              <a:buNone/>
            </a:pPr>
            <a:r>
              <a:rPr lang="en-US" dirty="0"/>
              <a:t>Record Value </a:t>
            </a:r>
          </a:p>
          <a:p>
            <a:pPr marL="0" indent="0">
              <a:buNone/>
            </a:pPr>
            <a:endParaRPr lang="en-US" dirty="0"/>
          </a:p>
          <a:p>
            <a:pPr marL="0" indent="0">
              <a:buNone/>
            </a:pPr>
            <a:r>
              <a:rPr lang="en-US" dirty="0"/>
              <a:t>                 formula = </a:t>
            </a:r>
          </a:p>
          <a:p>
            <a:pPr marL="0" indent="0" algn="ctr">
              <a:buNone/>
            </a:pPr>
            <a:r>
              <a:rPr lang="en-US" dirty="0"/>
              <a:t>Titrate Value x N of H2SO4(0.02)x1000</a:t>
            </a:r>
          </a:p>
          <a:p>
            <a:pPr marL="0" indent="0" algn="ctr">
              <a:buNone/>
            </a:pPr>
            <a:r>
              <a:rPr lang="en-US" dirty="0"/>
              <a:t>      Volume of sample</a:t>
            </a:r>
          </a:p>
          <a:p>
            <a:pPr marL="0" indent="0">
              <a:buNone/>
            </a:pPr>
            <a:endParaRPr lang="en-US" dirty="0"/>
          </a:p>
        </p:txBody>
      </p:sp>
      <p:cxnSp>
        <p:nvCxnSpPr>
          <p:cNvPr id="5" name="Straight Connector 4">
            <a:extLst>
              <a:ext uri="{FF2B5EF4-FFF2-40B4-BE49-F238E27FC236}">
                <a16:creationId xmlns:a16="http://schemas.microsoft.com/office/drawing/2014/main" id="{FF78569C-6C05-2BC5-766D-0D95CE746562}"/>
              </a:ext>
            </a:extLst>
          </p:cNvPr>
          <p:cNvCxnSpPr/>
          <p:nvPr/>
        </p:nvCxnSpPr>
        <p:spPr>
          <a:xfrm>
            <a:off x="4459111" y="4323645"/>
            <a:ext cx="3544711"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AEE6080-9440-25D0-44C1-7914D9C4AB23}"/>
              </a:ext>
            </a:extLst>
          </p:cNvPr>
          <p:cNvCxnSpPr/>
          <p:nvPr/>
        </p:nvCxnSpPr>
        <p:spPr>
          <a:xfrm>
            <a:off x="6096000" y="1524000"/>
            <a:ext cx="0" cy="4289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D361EB4D-2600-8635-3179-59E31EB89B2D}"/>
              </a:ext>
            </a:extLst>
          </p:cNvPr>
          <p:cNvCxnSpPr/>
          <p:nvPr/>
        </p:nvCxnSpPr>
        <p:spPr>
          <a:xfrm>
            <a:off x="6096000" y="2269067"/>
            <a:ext cx="0" cy="5418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864437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0CA0-F5EA-C3AE-BCAF-D2043E9AF3C8}"/>
              </a:ext>
            </a:extLst>
          </p:cNvPr>
          <p:cNvSpPr>
            <a:spLocks noGrp="1"/>
          </p:cNvSpPr>
          <p:nvPr>
            <p:ph type="title"/>
          </p:nvPr>
        </p:nvSpPr>
        <p:spPr>
          <a:xfrm>
            <a:off x="1640156" y="770865"/>
            <a:ext cx="8911687" cy="412980"/>
          </a:xfrm>
        </p:spPr>
        <p:txBody>
          <a:bodyPr>
            <a:noAutofit/>
          </a:bodyPr>
          <a:lstStyle/>
          <a:p>
            <a:r>
              <a:rPr lang="en-US" sz="2400" b="1" u="sng" dirty="0"/>
              <a:t>TOTAL ALKALINITY:-</a:t>
            </a:r>
          </a:p>
        </p:txBody>
      </p:sp>
      <p:graphicFrame>
        <p:nvGraphicFramePr>
          <p:cNvPr id="7" name="Table 7">
            <a:extLst>
              <a:ext uri="{FF2B5EF4-FFF2-40B4-BE49-F238E27FC236}">
                <a16:creationId xmlns:a16="http://schemas.microsoft.com/office/drawing/2014/main" id="{C8E2E56E-E720-2285-FEA6-DEBA1B459F53}"/>
              </a:ext>
            </a:extLst>
          </p:cNvPr>
          <p:cNvGraphicFramePr>
            <a:graphicFrameLocks noGrp="1"/>
          </p:cNvGraphicFramePr>
          <p:nvPr>
            <p:ph idx="1"/>
            <p:extLst>
              <p:ext uri="{D42A27DB-BD31-4B8C-83A1-F6EECF244321}">
                <p14:modId xmlns:p14="http://schemas.microsoft.com/office/powerpoint/2010/main" val="2784222362"/>
              </p:ext>
            </p:extLst>
          </p:nvPr>
        </p:nvGraphicFramePr>
        <p:xfrm>
          <a:off x="1753835" y="2397760"/>
          <a:ext cx="8915400" cy="2062480"/>
        </p:xfrm>
        <a:graphic>
          <a:graphicData uri="http://schemas.openxmlformats.org/drawingml/2006/table">
            <a:tbl>
              <a:tblPr firstRow="1" bandRow="1">
                <a:tableStyleId>{F5AB1C69-6EDB-4FF4-983F-18BD219EF322}</a:tableStyleId>
              </a:tblPr>
              <a:tblGrid>
                <a:gridCol w="4457700">
                  <a:extLst>
                    <a:ext uri="{9D8B030D-6E8A-4147-A177-3AD203B41FA5}">
                      <a16:colId xmlns:a16="http://schemas.microsoft.com/office/drawing/2014/main" val="841675254"/>
                    </a:ext>
                  </a:extLst>
                </a:gridCol>
                <a:gridCol w="4457700">
                  <a:extLst>
                    <a:ext uri="{9D8B030D-6E8A-4147-A177-3AD203B41FA5}">
                      <a16:colId xmlns:a16="http://schemas.microsoft.com/office/drawing/2014/main" val="404957622"/>
                    </a:ext>
                  </a:extLst>
                </a:gridCol>
              </a:tblGrid>
              <a:tr h="370840">
                <a:tc>
                  <a:txBody>
                    <a:bodyPr/>
                    <a:lstStyle/>
                    <a:p>
                      <a:pPr algn="ctr"/>
                      <a:r>
                        <a:rPr lang="en-US" sz="2800" u="sng" dirty="0"/>
                        <a:t>SAMPLE</a:t>
                      </a:r>
                    </a:p>
                  </a:txBody>
                  <a:tcPr/>
                </a:tc>
                <a:tc>
                  <a:txBody>
                    <a:bodyPr/>
                    <a:lstStyle/>
                    <a:p>
                      <a:pPr algn="ctr"/>
                      <a:r>
                        <a:rPr lang="en-US" sz="3200" u="sng" dirty="0"/>
                        <a:t>TOTAL ALKALINITY</a:t>
                      </a:r>
                    </a:p>
                  </a:txBody>
                  <a:tcPr/>
                </a:tc>
                <a:extLst>
                  <a:ext uri="{0D108BD9-81ED-4DB2-BD59-A6C34878D82A}">
                    <a16:rowId xmlns:a16="http://schemas.microsoft.com/office/drawing/2014/main" val="829905277"/>
                  </a:ext>
                </a:extLst>
              </a:tr>
              <a:tr h="370840">
                <a:tc>
                  <a:txBody>
                    <a:bodyPr/>
                    <a:lstStyle/>
                    <a:p>
                      <a:pPr algn="ctr"/>
                      <a:r>
                        <a:rPr lang="en-US" b="1" dirty="0">
                          <a:solidFill>
                            <a:schemeClr val="tx1"/>
                          </a:solidFill>
                        </a:rPr>
                        <a:t>D/W</a:t>
                      </a:r>
                    </a:p>
                  </a:txBody>
                  <a:tcPr/>
                </a:tc>
                <a:tc>
                  <a:txBody>
                    <a:bodyPr/>
                    <a:lstStyle/>
                    <a:p>
                      <a:pPr algn="ctr"/>
                      <a:r>
                        <a:rPr lang="en-US" b="1" dirty="0"/>
                        <a:t>10%</a:t>
                      </a:r>
                    </a:p>
                  </a:txBody>
                  <a:tcPr/>
                </a:tc>
                <a:extLst>
                  <a:ext uri="{0D108BD9-81ED-4DB2-BD59-A6C34878D82A}">
                    <a16:rowId xmlns:a16="http://schemas.microsoft.com/office/drawing/2014/main" val="2511491277"/>
                  </a:ext>
                </a:extLst>
              </a:tr>
              <a:tr h="370840">
                <a:tc>
                  <a:txBody>
                    <a:bodyPr/>
                    <a:lstStyle/>
                    <a:p>
                      <a:pPr algn="ctr"/>
                      <a:r>
                        <a:rPr lang="en-US" b="1" dirty="0"/>
                        <a:t>DRINKING WATER</a:t>
                      </a:r>
                    </a:p>
                  </a:txBody>
                  <a:tcPr/>
                </a:tc>
                <a:tc>
                  <a:txBody>
                    <a:bodyPr/>
                    <a:lstStyle/>
                    <a:p>
                      <a:pPr algn="ctr"/>
                      <a:r>
                        <a:rPr lang="en-US" b="1" dirty="0"/>
                        <a:t>90%</a:t>
                      </a:r>
                    </a:p>
                  </a:txBody>
                  <a:tcPr/>
                </a:tc>
                <a:extLst>
                  <a:ext uri="{0D108BD9-81ED-4DB2-BD59-A6C34878D82A}">
                    <a16:rowId xmlns:a16="http://schemas.microsoft.com/office/drawing/2014/main" val="3570758916"/>
                  </a:ext>
                </a:extLst>
              </a:tr>
              <a:tr h="370840">
                <a:tc>
                  <a:txBody>
                    <a:bodyPr/>
                    <a:lstStyle/>
                    <a:p>
                      <a:pPr algn="ctr"/>
                      <a:r>
                        <a:rPr lang="en-US" b="1" dirty="0"/>
                        <a:t>TAP WATER</a:t>
                      </a:r>
                    </a:p>
                  </a:txBody>
                  <a:tcPr/>
                </a:tc>
                <a:tc>
                  <a:txBody>
                    <a:bodyPr/>
                    <a:lstStyle/>
                    <a:p>
                      <a:pPr algn="ctr"/>
                      <a:r>
                        <a:rPr lang="en-US" b="1" dirty="0"/>
                        <a:t>510%</a:t>
                      </a:r>
                    </a:p>
                  </a:txBody>
                  <a:tcPr/>
                </a:tc>
                <a:extLst>
                  <a:ext uri="{0D108BD9-81ED-4DB2-BD59-A6C34878D82A}">
                    <a16:rowId xmlns:a16="http://schemas.microsoft.com/office/drawing/2014/main" val="3856557805"/>
                  </a:ext>
                </a:extLst>
              </a:tr>
              <a:tr h="370840">
                <a:tc>
                  <a:txBody>
                    <a:bodyPr/>
                    <a:lstStyle/>
                    <a:p>
                      <a:pPr algn="ctr"/>
                      <a:r>
                        <a:rPr lang="en-US" b="1" dirty="0"/>
                        <a:t>BORE WATER</a:t>
                      </a:r>
                    </a:p>
                  </a:txBody>
                  <a:tcPr/>
                </a:tc>
                <a:tc>
                  <a:txBody>
                    <a:bodyPr/>
                    <a:lstStyle/>
                    <a:p>
                      <a:pPr algn="ctr"/>
                      <a:r>
                        <a:rPr lang="en-US" b="1" dirty="0"/>
                        <a:t>150%</a:t>
                      </a:r>
                    </a:p>
                  </a:txBody>
                  <a:tcPr/>
                </a:tc>
                <a:extLst>
                  <a:ext uri="{0D108BD9-81ED-4DB2-BD59-A6C34878D82A}">
                    <a16:rowId xmlns:a16="http://schemas.microsoft.com/office/drawing/2014/main" val="582952977"/>
                  </a:ext>
                </a:extLst>
              </a:tr>
            </a:tbl>
          </a:graphicData>
        </a:graphic>
      </p:graphicFrame>
    </p:spTree>
    <p:extLst>
      <p:ext uri="{BB962C8B-B14F-4D97-AF65-F5344CB8AC3E}">
        <p14:creationId xmlns:p14="http://schemas.microsoft.com/office/powerpoint/2010/main" val="287113978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6B7B-19F9-5E5B-54C2-7B792849AD5A}"/>
              </a:ext>
            </a:extLst>
          </p:cNvPr>
          <p:cNvSpPr>
            <a:spLocks noGrp="1"/>
          </p:cNvSpPr>
          <p:nvPr>
            <p:ph type="title"/>
          </p:nvPr>
        </p:nvSpPr>
        <p:spPr>
          <a:xfrm>
            <a:off x="1636443" y="677455"/>
            <a:ext cx="8911687" cy="538645"/>
          </a:xfrm>
        </p:spPr>
        <p:txBody>
          <a:bodyPr>
            <a:normAutofit/>
          </a:bodyPr>
          <a:lstStyle/>
          <a:p>
            <a:r>
              <a:rPr lang="en-US" sz="2800" b="1" u="sng" dirty="0"/>
              <a:t>CO2</a:t>
            </a:r>
          </a:p>
        </p:txBody>
      </p:sp>
      <p:sp>
        <p:nvSpPr>
          <p:cNvPr id="3" name="Content Placeholder 2">
            <a:extLst>
              <a:ext uri="{FF2B5EF4-FFF2-40B4-BE49-F238E27FC236}">
                <a16:creationId xmlns:a16="http://schemas.microsoft.com/office/drawing/2014/main" id="{7A5C2D82-C04A-8E09-7312-820D2E65BD21}"/>
              </a:ext>
            </a:extLst>
          </p:cNvPr>
          <p:cNvSpPr>
            <a:spLocks noGrp="1"/>
          </p:cNvSpPr>
          <p:nvPr>
            <p:ph idx="1"/>
          </p:nvPr>
        </p:nvSpPr>
        <p:spPr>
          <a:xfrm>
            <a:off x="1632730" y="1227388"/>
            <a:ext cx="8915400" cy="5630611"/>
          </a:xfrm>
        </p:spPr>
        <p:txBody>
          <a:bodyPr/>
          <a:lstStyle/>
          <a:p>
            <a:pPr marL="0" indent="0" algn="ctr">
              <a:buNone/>
            </a:pPr>
            <a:r>
              <a:rPr lang="en-US" dirty="0"/>
              <a:t>100ml sample</a:t>
            </a:r>
          </a:p>
          <a:p>
            <a:pPr marL="0" indent="0" algn="ctr">
              <a:buNone/>
            </a:pPr>
            <a:r>
              <a:rPr lang="en-US" dirty="0"/>
              <a:t>+</a:t>
            </a:r>
          </a:p>
          <a:p>
            <a:pPr marL="0" indent="0" algn="ctr">
              <a:buNone/>
            </a:pPr>
            <a:r>
              <a:rPr lang="en-US" dirty="0"/>
              <a:t>Phenolphthalein indicator</a:t>
            </a:r>
          </a:p>
          <a:p>
            <a:pPr marL="0" indent="0" algn="ctr">
              <a:buNone/>
            </a:pPr>
            <a:endParaRPr lang="en-US" dirty="0"/>
          </a:p>
          <a:p>
            <a:pPr marL="0" indent="0" algn="ctr">
              <a:buNone/>
            </a:pPr>
            <a:r>
              <a:rPr lang="en-US" dirty="0"/>
              <a:t>If sample remains colorless,</a:t>
            </a:r>
          </a:p>
          <a:p>
            <a:pPr marL="0" indent="0" algn="ctr">
              <a:buNone/>
            </a:pPr>
            <a:r>
              <a:rPr lang="en-US" dirty="0"/>
              <a:t>CO2 is present</a:t>
            </a:r>
          </a:p>
          <a:p>
            <a:pPr marL="0" indent="0" algn="ctr">
              <a:buNone/>
            </a:pPr>
            <a:endParaRPr lang="en-US" dirty="0"/>
          </a:p>
          <a:p>
            <a:pPr marL="0" indent="0" algn="ctr">
              <a:buNone/>
            </a:pPr>
            <a:r>
              <a:rPr lang="en-US" dirty="0"/>
              <a:t>Titrate 0.05 N NaOH</a:t>
            </a:r>
          </a:p>
          <a:p>
            <a:pPr marL="0" indent="0" algn="ctr">
              <a:buNone/>
            </a:pPr>
            <a:r>
              <a:rPr lang="en-US" dirty="0"/>
              <a:t>changes into faint Pink</a:t>
            </a:r>
          </a:p>
          <a:p>
            <a:pPr marL="0" indent="0" algn="ctr">
              <a:buNone/>
            </a:pPr>
            <a:endParaRPr lang="en-US" dirty="0"/>
          </a:p>
          <a:p>
            <a:pPr marL="0" indent="0" algn="ctr">
              <a:buNone/>
            </a:pPr>
            <a:r>
              <a:rPr lang="en-US" dirty="0"/>
              <a:t>Titrate value x n. of NaOH x 1000 x 44</a:t>
            </a:r>
          </a:p>
          <a:p>
            <a:pPr marL="0" indent="0" algn="ctr">
              <a:buNone/>
            </a:pPr>
            <a:r>
              <a:rPr lang="en-US" dirty="0"/>
              <a:t>volume of sample</a:t>
            </a:r>
          </a:p>
          <a:p>
            <a:pPr marL="0" indent="0">
              <a:buNone/>
            </a:pPr>
            <a:endParaRPr lang="en-US" dirty="0"/>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FF5852FC-6C50-DC6A-46C0-E96D88779293}"/>
              </a:ext>
            </a:extLst>
          </p:cNvPr>
          <p:cNvCxnSpPr/>
          <p:nvPr/>
        </p:nvCxnSpPr>
        <p:spPr>
          <a:xfrm>
            <a:off x="6096000" y="2404533"/>
            <a:ext cx="0" cy="496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071F1AA5-8C0E-99B9-BEE5-F821373CF848}"/>
              </a:ext>
            </a:extLst>
          </p:cNvPr>
          <p:cNvCxnSpPr/>
          <p:nvPr/>
        </p:nvCxnSpPr>
        <p:spPr>
          <a:xfrm>
            <a:off x="6096000" y="3635022"/>
            <a:ext cx="0" cy="485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9FB800E2-BE8C-A597-4B6A-FA580F1467DC}"/>
              </a:ext>
            </a:extLst>
          </p:cNvPr>
          <p:cNvCxnSpPr/>
          <p:nvPr/>
        </p:nvCxnSpPr>
        <p:spPr>
          <a:xfrm>
            <a:off x="6096000" y="4820356"/>
            <a:ext cx="0" cy="440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7D422FF-89F7-99C1-1C23-A7CA4DC797AA}"/>
              </a:ext>
            </a:extLst>
          </p:cNvPr>
          <p:cNvCxnSpPr>
            <a:cxnSpLocks/>
          </p:cNvCxnSpPr>
          <p:nvPr/>
        </p:nvCxnSpPr>
        <p:spPr>
          <a:xfrm>
            <a:off x="4651023" y="5633156"/>
            <a:ext cx="3081866"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030378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F1A1-9283-434B-38E9-6636F5917409}"/>
              </a:ext>
            </a:extLst>
          </p:cNvPr>
          <p:cNvSpPr>
            <a:spLocks noGrp="1"/>
          </p:cNvSpPr>
          <p:nvPr>
            <p:ph type="title"/>
          </p:nvPr>
        </p:nvSpPr>
        <p:spPr>
          <a:xfrm>
            <a:off x="1529319" y="721092"/>
            <a:ext cx="8911687" cy="650508"/>
          </a:xfrm>
        </p:spPr>
        <p:txBody>
          <a:bodyPr>
            <a:normAutofit/>
          </a:bodyPr>
          <a:lstStyle/>
          <a:p>
            <a:r>
              <a:rPr lang="en-US" sz="2400" b="1" u="sng" dirty="0"/>
              <a:t>FREE CO2 DETERMINATION:-</a:t>
            </a:r>
          </a:p>
        </p:txBody>
      </p:sp>
      <p:graphicFrame>
        <p:nvGraphicFramePr>
          <p:cNvPr id="4" name="Table 4">
            <a:extLst>
              <a:ext uri="{FF2B5EF4-FFF2-40B4-BE49-F238E27FC236}">
                <a16:creationId xmlns:a16="http://schemas.microsoft.com/office/drawing/2014/main" id="{B4AD6A6E-2F91-93C3-88A4-78406C81080F}"/>
              </a:ext>
            </a:extLst>
          </p:cNvPr>
          <p:cNvGraphicFramePr>
            <a:graphicFrameLocks noGrp="1"/>
          </p:cNvGraphicFramePr>
          <p:nvPr>
            <p:ph idx="1"/>
            <p:extLst>
              <p:ext uri="{D42A27DB-BD31-4B8C-83A1-F6EECF244321}">
                <p14:modId xmlns:p14="http://schemas.microsoft.com/office/powerpoint/2010/main" val="1997652691"/>
              </p:ext>
            </p:extLst>
          </p:nvPr>
        </p:nvGraphicFramePr>
        <p:xfrm>
          <a:off x="1525605" y="1690255"/>
          <a:ext cx="10126068" cy="2646679"/>
        </p:xfrm>
        <a:graphic>
          <a:graphicData uri="http://schemas.openxmlformats.org/drawingml/2006/table">
            <a:tbl>
              <a:tblPr firstRow="1" bandRow="1">
                <a:tableStyleId>{5C22544A-7EE6-4342-B048-85BDC9FD1C3A}</a:tableStyleId>
              </a:tblPr>
              <a:tblGrid>
                <a:gridCol w="3375356">
                  <a:extLst>
                    <a:ext uri="{9D8B030D-6E8A-4147-A177-3AD203B41FA5}">
                      <a16:colId xmlns:a16="http://schemas.microsoft.com/office/drawing/2014/main" val="1967243549"/>
                    </a:ext>
                  </a:extLst>
                </a:gridCol>
                <a:gridCol w="2303403">
                  <a:extLst>
                    <a:ext uri="{9D8B030D-6E8A-4147-A177-3AD203B41FA5}">
                      <a16:colId xmlns:a16="http://schemas.microsoft.com/office/drawing/2014/main" val="2237639131"/>
                    </a:ext>
                  </a:extLst>
                </a:gridCol>
                <a:gridCol w="4447309">
                  <a:extLst>
                    <a:ext uri="{9D8B030D-6E8A-4147-A177-3AD203B41FA5}">
                      <a16:colId xmlns:a16="http://schemas.microsoft.com/office/drawing/2014/main" val="596055391"/>
                    </a:ext>
                  </a:extLst>
                </a:gridCol>
              </a:tblGrid>
              <a:tr h="792479">
                <a:tc>
                  <a:txBody>
                    <a:bodyPr/>
                    <a:lstStyle/>
                    <a:p>
                      <a:pPr algn="ctr"/>
                      <a:r>
                        <a:rPr lang="en-US" b="1" dirty="0"/>
                        <a:t>SAMPLE</a:t>
                      </a:r>
                    </a:p>
                  </a:txBody>
                  <a:tcPr anchor="ctr"/>
                </a:tc>
                <a:tc>
                  <a:txBody>
                    <a:bodyPr/>
                    <a:lstStyle/>
                    <a:p>
                      <a:pPr algn="ctr"/>
                      <a:r>
                        <a:rPr lang="en-US" b="1" dirty="0"/>
                        <a:t>VOL OF TITRATE VALUE</a:t>
                      </a:r>
                    </a:p>
                  </a:txBody>
                  <a:tcPr anchor="ctr"/>
                </a:tc>
                <a:tc>
                  <a:txBody>
                    <a:bodyPr/>
                    <a:lstStyle/>
                    <a:p>
                      <a:pPr marL="0" indent="0" algn="ctr">
                        <a:buNone/>
                      </a:pPr>
                      <a:r>
                        <a:rPr lang="en-US" dirty="0"/>
                        <a:t>Titrate value x n. of NaOH x 1000 x 44</a:t>
                      </a:r>
                    </a:p>
                    <a:p>
                      <a:pPr marL="0" indent="0" algn="ctr">
                        <a:buNone/>
                      </a:pPr>
                      <a:r>
                        <a:rPr lang="en-US" dirty="0"/>
                        <a:t>volume of sample</a:t>
                      </a:r>
                    </a:p>
                  </a:txBody>
                  <a:tcPr anchor="ctr"/>
                </a:tc>
                <a:extLst>
                  <a:ext uri="{0D108BD9-81ED-4DB2-BD59-A6C34878D82A}">
                    <a16:rowId xmlns:a16="http://schemas.microsoft.com/office/drawing/2014/main" val="2602204714"/>
                  </a:ext>
                </a:extLst>
              </a:tr>
              <a:tr h="370840">
                <a:tc>
                  <a:txBody>
                    <a:bodyPr/>
                    <a:lstStyle/>
                    <a:p>
                      <a:pPr algn="ctr"/>
                      <a:r>
                        <a:rPr lang="en-US" b="1" dirty="0"/>
                        <a:t>Distill water</a:t>
                      </a:r>
                    </a:p>
                  </a:txBody>
                  <a:tcPr anchor="ctr"/>
                </a:tc>
                <a:tc>
                  <a:txBody>
                    <a:bodyPr/>
                    <a:lstStyle/>
                    <a:p>
                      <a:pPr algn="ctr"/>
                      <a:r>
                        <a:rPr lang="en-US" b="1" dirty="0"/>
                        <a:t>0</a:t>
                      </a:r>
                    </a:p>
                  </a:txBody>
                  <a:tcPr anchor="ctr"/>
                </a:tc>
                <a:tc>
                  <a:txBody>
                    <a:bodyPr/>
                    <a:lstStyle/>
                    <a:p>
                      <a:pPr algn="ctr"/>
                      <a:r>
                        <a:rPr lang="en-US" b="1" dirty="0"/>
                        <a:t>0 mg/l</a:t>
                      </a:r>
                    </a:p>
                  </a:txBody>
                  <a:tcPr anchor="ctr"/>
                </a:tc>
                <a:extLst>
                  <a:ext uri="{0D108BD9-81ED-4DB2-BD59-A6C34878D82A}">
                    <a16:rowId xmlns:a16="http://schemas.microsoft.com/office/drawing/2014/main" val="3909695042"/>
                  </a:ext>
                </a:extLst>
              </a:tr>
              <a:tr h="370840">
                <a:tc>
                  <a:txBody>
                    <a:bodyPr/>
                    <a:lstStyle/>
                    <a:p>
                      <a:pPr algn="ctr"/>
                      <a:r>
                        <a:rPr lang="en-US" b="1" dirty="0"/>
                        <a:t>Drinking water</a:t>
                      </a:r>
                    </a:p>
                  </a:txBody>
                  <a:tcPr anchor="ctr"/>
                </a:tc>
                <a:tc>
                  <a:txBody>
                    <a:bodyPr/>
                    <a:lstStyle/>
                    <a:p>
                      <a:pPr algn="ctr"/>
                      <a:r>
                        <a:rPr lang="en-US" b="1" dirty="0"/>
                        <a:t>0.3</a:t>
                      </a:r>
                    </a:p>
                  </a:txBody>
                  <a:tcPr anchor="ctr"/>
                </a:tc>
                <a:tc>
                  <a:txBody>
                    <a:bodyPr/>
                    <a:lstStyle/>
                    <a:p>
                      <a:pPr algn="ctr"/>
                      <a:r>
                        <a:rPr lang="en-US" b="1" dirty="0"/>
                        <a:t>6.6 mg/l</a:t>
                      </a:r>
                    </a:p>
                  </a:txBody>
                  <a:tcPr anchor="ctr"/>
                </a:tc>
                <a:extLst>
                  <a:ext uri="{0D108BD9-81ED-4DB2-BD59-A6C34878D82A}">
                    <a16:rowId xmlns:a16="http://schemas.microsoft.com/office/drawing/2014/main" val="2061446450"/>
                  </a:ext>
                </a:extLst>
              </a:tr>
              <a:tr h="370840">
                <a:tc>
                  <a:txBody>
                    <a:bodyPr/>
                    <a:lstStyle/>
                    <a:p>
                      <a:pPr algn="ctr"/>
                      <a:r>
                        <a:rPr lang="en-US" b="1" dirty="0"/>
                        <a:t>Pilot plant</a:t>
                      </a:r>
                    </a:p>
                  </a:txBody>
                  <a:tcPr anchor="ctr"/>
                </a:tc>
                <a:tc>
                  <a:txBody>
                    <a:bodyPr/>
                    <a:lstStyle/>
                    <a:p>
                      <a:pPr algn="ctr"/>
                      <a:r>
                        <a:rPr lang="en-US" b="1" dirty="0"/>
                        <a:t>0.2</a:t>
                      </a:r>
                    </a:p>
                  </a:txBody>
                  <a:tcPr anchor="ctr"/>
                </a:tc>
                <a:tc>
                  <a:txBody>
                    <a:bodyPr/>
                    <a:lstStyle/>
                    <a:p>
                      <a:pPr algn="ctr"/>
                      <a:r>
                        <a:rPr lang="en-US" b="1" dirty="0"/>
                        <a:t>4.4 mg/l</a:t>
                      </a:r>
                    </a:p>
                  </a:txBody>
                  <a:tcPr anchor="ctr"/>
                </a:tc>
                <a:extLst>
                  <a:ext uri="{0D108BD9-81ED-4DB2-BD59-A6C34878D82A}">
                    <a16:rowId xmlns:a16="http://schemas.microsoft.com/office/drawing/2014/main" val="3725505681"/>
                  </a:ext>
                </a:extLst>
              </a:tr>
              <a:tr h="370840">
                <a:tc>
                  <a:txBody>
                    <a:bodyPr/>
                    <a:lstStyle/>
                    <a:p>
                      <a:pPr algn="ctr"/>
                      <a:r>
                        <a:rPr lang="en-US" b="1" dirty="0"/>
                        <a:t>Bore Water</a:t>
                      </a:r>
                    </a:p>
                  </a:txBody>
                  <a:tcPr anchor="ctr"/>
                </a:tc>
                <a:tc>
                  <a:txBody>
                    <a:bodyPr/>
                    <a:lstStyle/>
                    <a:p>
                      <a:pPr algn="ctr"/>
                      <a:r>
                        <a:rPr lang="en-US" b="1" dirty="0"/>
                        <a:t>8.5</a:t>
                      </a:r>
                    </a:p>
                  </a:txBody>
                  <a:tcPr anchor="ctr"/>
                </a:tc>
                <a:tc>
                  <a:txBody>
                    <a:bodyPr/>
                    <a:lstStyle/>
                    <a:p>
                      <a:pPr algn="ctr"/>
                      <a:r>
                        <a:rPr lang="en-US" b="1" dirty="0"/>
                        <a:t>187 mg/l</a:t>
                      </a:r>
                    </a:p>
                  </a:txBody>
                  <a:tcPr anchor="ctr"/>
                </a:tc>
                <a:extLst>
                  <a:ext uri="{0D108BD9-81ED-4DB2-BD59-A6C34878D82A}">
                    <a16:rowId xmlns:a16="http://schemas.microsoft.com/office/drawing/2014/main" val="1269360995"/>
                  </a:ext>
                </a:extLst>
              </a:tr>
              <a:tr h="370840">
                <a:tc>
                  <a:txBody>
                    <a:bodyPr/>
                    <a:lstStyle/>
                    <a:p>
                      <a:pPr algn="ctr"/>
                      <a:r>
                        <a:rPr lang="en-US" b="1" dirty="0"/>
                        <a:t>Tap Water </a:t>
                      </a:r>
                    </a:p>
                  </a:txBody>
                  <a:tcPr anchor="ctr"/>
                </a:tc>
                <a:tc>
                  <a:txBody>
                    <a:bodyPr/>
                    <a:lstStyle/>
                    <a:p>
                      <a:pPr algn="ctr"/>
                      <a:r>
                        <a:rPr lang="en-US" b="1" dirty="0"/>
                        <a:t>0.36</a:t>
                      </a:r>
                    </a:p>
                  </a:txBody>
                  <a:tcPr anchor="ctr"/>
                </a:tc>
                <a:tc>
                  <a:txBody>
                    <a:bodyPr/>
                    <a:lstStyle/>
                    <a:p>
                      <a:pPr algn="ctr"/>
                      <a:r>
                        <a:rPr lang="en-US" b="1" dirty="0"/>
                        <a:t>7.92 mg/l</a:t>
                      </a:r>
                    </a:p>
                  </a:txBody>
                  <a:tcPr anchor="ctr"/>
                </a:tc>
                <a:extLst>
                  <a:ext uri="{0D108BD9-81ED-4DB2-BD59-A6C34878D82A}">
                    <a16:rowId xmlns:a16="http://schemas.microsoft.com/office/drawing/2014/main" val="2145376436"/>
                  </a:ext>
                </a:extLst>
              </a:tr>
            </a:tbl>
          </a:graphicData>
        </a:graphic>
      </p:graphicFrame>
      <p:cxnSp>
        <p:nvCxnSpPr>
          <p:cNvPr id="6" name="Straight Connector 5">
            <a:extLst>
              <a:ext uri="{FF2B5EF4-FFF2-40B4-BE49-F238E27FC236}">
                <a16:creationId xmlns:a16="http://schemas.microsoft.com/office/drawing/2014/main" id="{1E646814-7014-A843-4A5C-2696998BD1DF}"/>
              </a:ext>
            </a:extLst>
          </p:cNvPr>
          <p:cNvCxnSpPr>
            <a:cxnSpLocks/>
          </p:cNvCxnSpPr>
          <p:nvPr/>
        </p:nvCxnSpPr>
        <p:spPr>
          <a:xfrm>
            <a:off x="7550727" y="2147455"/>
            <a:ext cx="3768437"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4790371"/>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C353-83C8-853D-CECD-629AACCA56E2}"/>
              </a:ext>
            </a:extLst>
          </p:cNvPr>
          <p:cNvSpPr>
            <a:spLocks noGrp="1"/>
          </p:cNvSpPr>
          <p:nvPr>
            <p:ph type="title"/>
          </p:nvPr>
        </p:nvSpPr>
        <p:spPr>
          <a:xfrm>
            <a:off x="1611851" y="748300"/>
            <a:ext cx="8179850" cy="404590"/>
          </a:xfrm>
        </p:spPr>
        <p:txBody>
          <a:bodyPr>
            <a:normAutofit/>
          </a:bodyPr>
          <a:lstStyle/>
          <a:p>
            <a:r>
              <a:rPr lang="en-IN" sz="2000" u="sng" dirty="0"/>
              <a:t>visit to MITADT water treatment plant.</a:t>
            </a:r>
          </a:p>
        </p:txBody>
      </p:sp>
      <p:pic>
        <p:nvPicPr>
          <p:cNvPr id="5" name="Content Placeholder 4">
            <a:extLst>
              <a:ext uri="{FF2B5EF4-FFF2-40B4-BE49-F238E27FC236}">
                <a16:creationId xmlns:a16="http://schemas.microsoft.com/office/drawing/2014/main" id="{28B1172C-C776-15E8-00F1-926EED2045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0000" y="2514600"/>
            <a:ext cx="4612639" cy="3459480"/>
          </a:xfrm>
        </p:spPr>
      </p:pic>
      <p:pic>
        <p:nvPicPr>
          <p:cNvPr id="7" name="Picture 6">
            <a:extLst>
              <a:ext uri="{FF2B5EF4-FFF2-40B4-BE49-F238E27FC236}">
                <a16:creationId xmlns:a16="http://schemas.microsoft.com/office/drawing/2014/main" id="{EEC0DC93-9305-D8BE-294F-2CEDB2322B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2400" y="2553430"/>
            <a:ext cx="4612640" cy="3459480"/>
          </a:xfrm>
          <a:prstGeom prst="rect">
            <a:avLst/>
          </a:prstGeom>
        </p:spPr>
      </p:pic>
    </p:spTree>
    <p:extLst>
      <p:ext uri="{BB962C8B-B14F-4D97-AF65-F5344CB8AC3E}">
        <p14:creationId xmlns:p14="http://schemas.microsoft.com/office/powerpoint/2010/main" val="1333417693"/>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6CF3-C052-6CD0-463C-5C450185EF5D}"/>
              </a:ext>
            </a:extLst>
          </p:cNvPr>
          <p:cNvSpPr>
            <a:spLocks noGrp="1"/>
          </p:cNvSpPr>
          <p:nvPr>
            <p:ph type="title"/>
          </p:nvPr>
        </p:nvSpPr>
        <p:spPr>
          <a:xfrm>
            <a:off x="1640156" y="790575"/>
            <a:ext cx="8911687" cy="561975"/>
          </a:xfrm>
        </p:spPr>
        <p:txBody>
          <a:bodyPr>
            <a:normAutofit/>
          </a:bodyPr>
          <a:lstStyle/>
          <a:p>
            <a:r>
              <a:rPr lang="en-IN" sz="2000" u="sng" dirty="0"/>
              <a:t>Collection of Bore Water sample</a:t>
            </a:r>
          </a:p>
        </p:txBody>
      </p:sp>
      <p:pic>
        <p:nvPicPr>
          <p:cNvPr id="5" name="Content Placeholder 4">
            <a:extLst>
              <a:ext uri="{FF2B5EF4-FFF2-40B4-BE49-F238E27FC236}">
                <a16:creationId xmlns:a16="http://schemas.microsoft.com/office/drawing/2014/main" id="{1CE06890-6A14-2E32-4BCB-F9803DC36EE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7167" y="2122265"/>
            <a:ext cx="5037666" cy="3778250"/>
          </a:xfrm>
        </p:spPr>
      </p:pic>
    </p:spTree>
    <p:extLst>
      <p:ext uri="{BB962C8B-B14F-4D97-AF65-F5344CB8AC3E}">
        <p14:creationId xmlns:p14="http://schemas.microsoft.com/office/powerpoint/2010/main" val="74985790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0ACD-7B3A-66B2-BB71-38B6080F90FA}"/>
              </a:ext>
            </a:extLst>
          </p:cNvPr>
          <p:cNvSpPr>
            <a:spLocks noGrp="1"/>
          </p:cNvSpPr>
          <p:nvPr>
            <p:ph type="title"/>
          </p:nvPr>
        </p:nvSpPr>
        <p:spPr>
          <a:xfrm>
            <a:off x="1499624" y="660217"/>
            <a:ext cx="8350291" cy="640445"/>
          </a:xfrm>
        </p:spPr>
        <p:txBody>
          <a:bodyPr>
            <a:normAutofit/>
          </a:bodyPr>
          <a:lstStyle/>
          <a:p>
            <a:r>
              <a:rPr lang="en-IN" sz="2400" u="sng" dirty="0"/>
              <a:t>Test Performance on collected water sample</a:t>
            </a:r>
          </a:p>
        </p:txBody>
      </p:sp>
      <p:pic>
        <p:nvPicPr>
          <p:cNvPr id="5" name="Content Placeholder 4">
            <a:extLst>
              <a:ext uri="{FF2B5EF4-FFF2-40B4-BE49-F238E27FC236}">
                <a16:creationId xmlns:a16="http://schemas.microsoft.com/office/drawing/2014/main" id="{0B1D53FE-D4E1-FB66-83D3-2758546049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2993" y="2003641"/>
            <a:ext cx="2390923" cy="3778250"/>
          </a:xfrm>
        </p:spPr>
      </p:pic>
      <p:pic>
        <p:nvPicPr>
          <p:cNvPr id="7" name="Picture 6">
            <a:extLst>
              <a:ext uri="{FF2B5EF4-FFF2-40B4-BE49-F238E27FC236}">
                <a16:creationId xmlns:a16="http://schemas.microsoft.com/office/drawing/2014/main" id="{432F438F-DB91-160B-539D-800913E011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2224" y="2194560"/>
            <a:ext cx="2826308" cy="3778250"/>
          </a:xfrm>
          <a:prstGeom prst="rect">
            <a:avLst/>
          </a:prstGeom>
        </p:spPr>
      </p:pic>
      <p:pic>
        <p:nvPicPr>
          <p:cNvPr id="9" name="Picture 8">
            <a:extLst>
              <a:ext uri="{FF2B5EF4-FFF2-40B4-BE49-F238E27FC236}">
                <a16:creationId xmlns:a16="http://schemas.microsoft.com/office/drawing/2014/main" id="{E0569095-D06F-C41A-8FF6-FBAA4C3370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6761" y="2194560"/>
            <a:ext cx="2826308" cy="3778250"/>
          </a:xfrm>
          <a:prstGeom prst="rect">
            <a:avLst/>
          </a:prstGeom>
        </p:spPr>
      </p:pic>
    </p:spTree>
    <p:extLst>
      <p:ext uri="{BB962C8B-B14F-4D97-AF65-F5344CB8AC3E}">
        <p14:creationId xmlns:p14="http://schemas.microsoft.com/office/powerpoint/2010/main" val="417720676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1409701"/>
            <a:ext cx="12001500" cy="666750"/>
          </a:xfrm>
        </p:spPr>
        <p:txBody>
          <a:bodyPr anchor="t">
            <a:normAutofit fontScale="90000"/>
          </a:bodyPr>
          <a:lstStyle/>
          <a:p>
            <a:pPr algn="ctr"/>
            <a:r>
              <a:rPr lang="en-US" sz="3600" b="1" u="sng" dirty="0"/>
              <a:t>TABLE</a:t>
            </a:r>
            <a:r>
              <a:rPr lang="en-US" sz="3600" b="1" i="1" u="sng" dirty="0"/>
              <a:t> OF CONTENTS</a:t>
            </a:r>
            <a:br>
              <a:rPr lang="en-US" sz="3600" b="1" i="1" u="sng" dirty="0"/>
            </a:br>
            <a:br>
              <a:rPr lang="en-US" sz="3600" b="1" i="1" u="sng" dirty="0"/>
            </a:br>
            <a:br>
              <a:rPr lang="en-US" sz="2800" dirty="0"/>
            </a:br>
            <a:br>
              <a:rPr lang="en-US" sz="2800" dirty="0"/>
            </a:br>
            <a:br>
              <a:rPr lang="en-US" sz="2800" dirty="0"/>
            </a:br>
            <a:br>
              <a:rPr lang="en-US" sz="2800" dirty="0"/>
            </a:br>
            <a:br>
              <a:rPr lang="en-US" sz="2800" dirty="0"/>
            </a:br>
            <a:br>
              <a:rPr lang="en-US" sz="2800" dirty="0"/>
            </a:br>
            <a:endParaRPr lang="en-US" sz="2800" dirty="0"/>
          </a:p>
        </p:txBody>
      </p:sp>
      <p:sp>
        <p:nvSpPr>
          <p:cNvPr id="4" name="Subtitle 3"/>
          <p:cNvSpPr>
            <a:spLocks noGrp="1"/>
          </p:cNvSpPr>
          <p:nvPr>
            <p:ph type="subTitle" idx="1"/>
          </p:nvPr>
        </p:nvSpPr>
        <p:spPr>
          <a:xfrm>
            <a:off x="1547060" y="2619375"/>
            <a:ext cx="9097879" cy="6183129"/>
          </a:xfrm>
        </p:spPr>
        <p:txBody>
          <a:bodyPr>
            <a:normAutofit/>
          </a:bodyPr>
          <a:lstStyle/>
          <a:p>
            <a:pPr marL="742950" lvl="1" indent="-285750">
              <a:buClr>
                <a:schemeClr val="tx1"/>
              </a:buClr>
              <a:buFont typeface="Wingdings" panose="05000000000000000000" pitchFamily="2" charset="2"/>
              <a:buChar char="v"/>
            </a:pPr>
            <a:r>
              <a:rPr lang="en-US" sz="2400" dirty="0">
                <a:solidFill>
                  <a:schemeClr val="tx1">
                    <a:lumMod val="95000"/>
                    <a:lumOff val="5000"/>
                  </a:schemeClr>
                </a:solidFill>
                <a:latin typeface="Bahnschrift" panose="020B0502040204020203" pitchFamily="34" charset="0"/>
              </a:rPr>
              <a:t>INTRODUCTION </a:t>
            </a:r>
          </a:p>
          <a:p>
            <a:pPr marL="742950" lvl="1" indent="-285750">
              <a:buClr>
                <a:schemeClr val="tx1"/>
              </a:buClr>
              <a:buFont typeface="Wingdings" panose="05000000000000000000" pitchFamily="2" charset="2"/>
              <a:buChar char="v"/>
            </a:pPr>
            <a:r>
              <a:rPr lang="en-US" sz="2400" dirty="0">
                <a:solidFill>
                  <a:schemeClr val="tx1">
                    <a:lumMod val="95000"/>
                    <a:lumOff val="5000"/>
                  </a:schemeClr>
                </a:solidFill>
                <a:latin typeface="Bahnschrift" panose="020B0502040204020203" pitchFamily="34" charset="0"/>
              </a:rPr>
              <a:t>OBJECTIVES OF PROJECT</a:t>
            </a:r>
          </a:p>
          <a:p>
            <a:pPr marL="742950" lvl="1" indent="-285750">
              <a:buClr>
                <a:schemeClr val="tx1"/>
              </a:buClr>
              <a:buFont typeface="Wingdings" panose="05000000000000000000" pitchFamily="2" charset="2"/>
              <a:buChar char="v"/>
            </a:pPr>
            <a:r>
              <a:rPr lang="en-US" sz="2400" dirty="0">
                <a:solidFill>
                  <a:schemeClr val="tx1">
                    <a:lumMod val="95000"/>
                    <a:lumOff val="5000"/>
                  </a:schemeClr>
                </a:solidFill>
                <a:latin typeface="Bahnschrift" panose="020B0502040204020203" pitchFamily="34" charset="0"/>
              </a:rPr>
              <a:t>METHODOLOGY</a:t>
            </a:r>
          </a:p>
          <a:p>
            <a:pPr marL="742950" lvl="1" indent="-285750">
              <a:buClr>
                <a:schemeClr val="tx1"/>
              </a:buClr>
              <a:buFont typeface="Wingdings" panose="05000000000000000000" pitchFamily="2" charset="2"/>
              <a:buChar char="v"/>
            </a:pPr>
            <a:r>
              <a:rPr lang="en-US" sz="2400" dirty="0">
                <a:solidFill>
                  <a:schemeClr val="tx1">
                    <a:lumMod val="95000"/>
                    <a:lumOff val="5000"/>
                  </a:schemeClr>
                </a:solidFill>
                <a:latin typeface="Bahnschrift" panose="020B0502040204020203" pitchFamily="34" charset="0"/>
              </a:rPr>
              <a:t>LITERATURE REVIEW</a:t>
            </a:r>
          </a:p>
          <a:p>
            <a:pPr marL="742950" lvl="1" indent="-285750">
              <a:buClr>
                <a:schemeClr val="tx1"/>
              </a:buClr>
              <a:buFont typeface="Wingdings" panose="05000000000000000000" pitchFamily="2" charset="2"/>
              <a:buChar char="v"/>
            </a:pPr>
            <a:r>
              <a:rPr lang="en-US" sz="2400" dirty="0">
                <a:solidFill>
                  <a:schemeClr val="tx1">
                    <a:lumMod val="95000"/>
                    <a:lumOff val="5000"/>
                  </a:schemeClr>
                </a:solidFill>
                <a:latin typeface="Bahnschrift" panose="020B0502040204020203" pitchFamily="34" charset="0"/>
              </a:rPr>
              <a:t>SCOPE OF THIS PROJECT</a:t>
            </a:r>
            <a:br>
              <a:rPr lang="en-US" dirty="0">
                <a:solidFill>
                  <a:schemeClr val="tx1">
                    <a:lumMod val="95000"/>
                    <a:lumOff val="5000"/>
                  </a:schemeClr>
                </a:solidFill>
              </a:rPr>
            </a:br>
            <a:endParaRPr lang="en-US" dirty="0">
              <a:solidFill>
                <a:schemeClr val="tx1">
                  <a:lumMod val="95000"/>
                  <a:lumOff val="5000"/>
                </a:schemeClr>
              </a:solidFill>
            </a:endParaRPr>
          </a:p>
        </p:txBody>
      </p:sp>
    </p:spTree>
    <p:extLst>
      <p:ext uri="{BB962C8B-B14F-4D97-AF65-F5344CB8AC3E}">
        <p14:creationId xmlns:p14="http://schemas.microsoft.com/office/powerpoint/2010/main" val="45414645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BDDB-C9F2-CA43-57D8-13CBC7D672E1}"/>
              </a:ext>
            </a:extLst>
          </p:cNvPr>
          <p:cNvSpPr>
            <a:spLocks noGrp="1"/>
          </p:cNvSpPr>
          <p:nvPr>
            <p:ph type="title"/>
          </p:nvPr>
        </p:nvSpPr>
        <p:spPr>
          <a:xfrm>
            <a:off x="1488825" y="671708"/>
            <a:ext cx="8911687" cy="1280890"/>
          </a:xfrm>
        </p:spPr>
        <p:txBody>
          <a:bodyPr>
            <a:normAutofit/>
          </a:bodyPr>
          <a:lstStyle/>
          <a:p>
            <a:r>
              <a:rPr lang="en-IN" sz="2400" u="sng" dirty="0"/>
              <a:t>Test Performance on collected water sample</a:t>
            </a:r>
            <a:endParaRPr lang="en-IN" sz="2400" dirty="0"/>
          </a:p>
        </p:txBody>
      </p:sp>
      <p:pic>
        <p:nvPicPr>
          <p:cNvPr id="5" name="Content Placeholder 4">
            <a:extLst>
              <a:ext uri="{FF2B5EF4-FFF2-40B4-BE49-F238E27FC236}">
                <a16:creationId xmlns:a16="http://schemas.microsoft.com/office/drawing/2014/main" id="{3B837CC0-5872-C5C3-3A08-E0337480A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955" y="2059879"/>
            <a:ext cx="5381296" cy="3200400"/>
          </a:xfrm>
        </p:spPr>
      </p:pic>
      <p:pic>
        <p:nvPicPr>
          <p:cNvPr id="7" name="Picture 6">
            <a:extLst>
              <a:ext uri="{FF2B5EF4-FFF2-40B4-BE49-F238E27FC236}">
                <a16:creationId xmlns:a16="http://schemas.microsoft.com/office/drawing/2014/main" id="{A7B159C3-8972-FCA6-9292-F1684E193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332" y="1438248"/>
            <a:ext cx="2612388" cy="4342670"/>
          </a:xfrm>
          <a:prstGeom prst="rect">
            <a:avLst/>
          </a:prstGeom>
        </p:spPr>
      </p:pic>
      <p:pic>
        <p:nvPicPr>
          <p:cNvPr id="9" name="Picture 8">
            <a:extLst>
              <a:ext uri="{FF2B5EF4-FFF2-40B4-BE49-F238E27FC236}">
                <a16:creationId xmlns:a16="http://schemas.microsoft.com/office/drawing/2014/main" id="{7F792229-9032-A634-E93E-9AE6EE23BC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0801" y="1438248"/>
            <a:ext cx="2612388" cy="4443662"/>
          </a:xfrm>
          <a:prstGeom prst="rect">
            <a:avLst/>
          </a:prstGeom>
        </p:spPr>
      </p:pic>
    </p:spTree>
    <p:extLst>
      <p:ext uri="{BB962C8B-B14F-4D97-AF65-F5344CB8AC3E}">
        <p14:creationId xmlns:p14="http://schemas.microsoft.com/office/powerpoint/2010/main" val="250957226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148B-4E54-98DE-CC50-6E735FA455ED}"/>
              </a:ext>
            </a:extLst>
          </p:cNvPr>
          <p:cNvSpPr>
            <a:spLocks noGrp="1"/>
          </p:cNvSpPr>
          <p:nvPr>
            <p:ph type="title"/>
          </p:nvPr>
        </p:nvSpPr>
        <p:spPr>
          <a:xfrm>
            <a:off x="1621423" y="648145"/>
            <a:ext cx="8949153" cy="718915"/>
          </a:xfrm>
        </p:spPr>
        <p:txBody>
          <a:bodyPr>
            <a:noAutofit/>
          </a:bodyPr>
          <a:lstStyle/>
          <a:p>
            <a:r>
              <a:rPr lang="en-IN" sz="2800" u="sng" dirty="0"/>
              <a:t>Test Performance on collected water sample</a:t>
            </a:r>
            <a:endParaRPr lang="en-IN" sz="2800" dirty="0"/>
          </a:p>
        </p:txBody>
      </p:sp>
      <p:pic>
        <p:nvPicPr>
          <p:cNvPr id="33" name="Content Placeholder 32">
            <a:extLst>
              <a:ext uri="{FF2B5EF4-FFF2-40B4-BE49-F238E27FC236}">
                <a16:creationId xmlns:a16="http://schemas.microsoft.com/office/drawing/2014/main" id="{1B699B42-59D9-8D85-AE1C-2DD2830ED3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1279" y="2455640"/>
            <a:ext cx="2826308" cy="3778250"/>
          </a:xfrm>
        </p:spPr>
      </p:pic>
      <p:pic>
        <p:nvPicPr>
          <p:cNvPr id="35" name="Picture 34">
            <a:extLst>
              <a:ext uri="{FF2B5EF4-FFF2-40B4-BE49-F238E27FC236}">
                <a16:creationId xmlns:a16="http://schemas.microsoft.com/office/drawing/2014/main" id="{0C3BA791-AF8C-C60D-DBF0-DA8EBFB625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2345090"/>
            <a:ext cx="3011060" cy="4025230"/>
          </a:xfrm>
          <a:prstGeom prst="rect">
            <a:avLst/>
          </a:prstGeom>
        </p:spPr>
      </p:pic>
      <p:pic>
        <p:nvPicPr>
          <p:cNvPr id="37" name="Picture 36">
            <a:extLst>
              <a:ext uri="{FF2B5EF4-FFF2-40B4-BE49-F238E27FC236}">
                <a16:creationId xmlns:a16="http://schemas.microsoft.com/office/drawing/2014/main" id="{F9A8B029-1539-1BF4-78EB-FD63809B0A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3008" y="2345089"/>
            <a:ext cx="3142436" cy="4200855"/>
          </a:xfrm>
          <a:prstGeom prst="rect">
            <a:avLst/>
          </a:prstGeom>
        </p:spPr>
      </p:pic>
    </p:spTree>
    <p:extLst>
      <p:ext uri="{BB962C8B-B14F-4D97-AF65-F5344CB8AC3E}">
        <p14:creationId xmlns:p14="http://schemas.microsoft.com/office/powerpoint/2010/main" val="186716904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D39B-7F1A-31C6-CC81-5E4BC7027477}"/>
              </a:ext>
            </a:extLst>
          </p:cNvPr>
          <p:cNvSpPr>
            <a:spLocks noGrp="1"/>
          </p:cNvSpPr>
          <p:nvPr>
            <p:ph type="title"/>
          </p:nvPr>
        </p:nvSpPr>
        <p:spPr>
          <a:xfrm>
            <a:off x="1640156" y="731472"/>
            <a:ext cx="8911687" cy="661765"/>
          </a:xfrm>
        </p:spPr>
        <p:txBody>
          <a:bodyPr>
            <a:normAutofit/>
          </a:bodyPr>
          <a:lstStyle/>
          <a:p>
            <a:r>
              <a:rPr lang="en-IN" sz="2400" u="sng" dirty="0"/>
              <a:t>Test Performance on collected water sample</a:t>
            </a:r>
            <a:endParaRPr lang="en-IN" sz="2400" dirty="0"/>
          </a:p>
        </p:txBody>
      </p:sp>
      <p:pic>
        <p:nvPicPr>
          <p:cNvPr id="5" name="Content Placeholder 4">
            <a:extLst>
              <a:ext uri="{FF2B5EF4-FFF2-40B4-BE49-F238E27FC236}">
                <a16:creationId xmlns:a16="http://schemas.microsoft.com/office/drawing/2014/main" id="{5C2857C2-359F-E523-0D0F-6EF6E942F6E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2029" y="2103120"/>
            <a:ext cx="2833687" cy="3778250"/>
          </a:xfrm>
        </p:spPr>
      </p:pic>
      <p:pic>
        <p:nvPicPr>
          <p:cNvPr id="7" name="Picture 6">
            <a:extLst>
              <a:ext uri="{FF2B5EF4-FFF2-40B4-BE49-F238E27FC236}">
                <a16:creationId xmlns:a16="http://schemas.microsoft.com/office/drawing/2014/main" id="{38BFF38F-59E5-1EC2-9A3E-4075E8EDF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63" y="2092325"/>
            <a:ext cx="6736080" cy="3789045"/>
          </a:xfrm>
          <a:prstGeom prst="rect">
            <a:avLst/>
          </a:prstGeom>
        </p:spPr>
      </p:pic>
    </p:spTree>
    <p:extLst>
      <p:ext uri="{BB962C8B-B14F-4D97-AF65-F5344CB8AC3E}">
        <p14:creationId xmlns:p14="http://schemas.microsoft.com/office/powerpoint/2010/main" val="187296694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1DE1-BAC4-9BCA-0869-0C74844D4510}"/>
              </a:ext>
            </a:extLst>
          </p:cNvPr>
          <p:cNvSpPr>
            <a:spLocks noGrp="1"/>
          </p:cNvSpPr>
          <p:nvPr>
            <p:ph type="title"/>
          </p:nvPr>
        </p:nvSpPr>
        <p:spPr>
          <a:xfrm>
            <a:off x="1563956" y="719360"/>
            <a:ext cx="9580294" cy="852265"/>
          </a:xfrm>
        </p:spPr>
        <p:txBody>
          <a:bodyPr>
            <a:normAutofit/>
          </a:bodyPr>
          <a:lstStyle/>
          <a:p>
            <a:r>
              <a:rPr lang="en-IN" sz="2800" u="sng" dirty="0"/>
              <a:t>Test Performance on collected water sample</a:t>
            </a:r>
            <a:endParaRPr lang="en-IN" sz="2800" dirty="0"/>
          </a:p>
        </p:txBody>
      </p:sp>
      <p:pic>
        <p:nvPicPr>
          <p:cNvPr id="5" name="Content Placeholder 4">
            <a:extLst>
              <a:ext uri="{FF2B5EF4-FFF2-40B4-BE49-F238E27FC236}">
                <a16:creationId xmlns:a16="http://schemas.microsoft.com/office/drawing/2014/main" id="{12A42C69-11EA-BB8A-118F-CA7BC3CA932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2057400"/>
            <a:ext cx="2833687" cy="3778250"/>
          </a:xfrm>
        </p:spPr>
      </p:pic>
    </p:spTree>
    <p:extLst>
      <p:ext uri="{BB962C8B-B14F-4D97-AF65-F5344CB8AC3E}">
        <p14:creationId xmlns:p14="http://schemas.microsoft.com/office/powerpoint/2010/main" val="1894777326"/>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1C73-695F-A15C-C8CC-373BEDC36642}"/>
              </a:ext>
            </a:extLst>
          </p:cNvPr>
          <p:cNvSpPr>
            <a:spLocks noGrp="1"/>
          </p:cNvSpPr>
          <p:nvPr>
            <p:ph type="title"/>
          </p:nvPr>
        </p:nvSpPr>
        <p:spPr>
          <a:xfrm>
            <a:off x="1536235" y="726509"/>
            <a:ext cx="8911687" cy="676406"/>
          </a:xfrm>
        </p:spPr>
        <p:txBody>
          <a:bodyPr>
            <a:normAutofit/>
          </a:bodyPr>
          <a:lstStyle/>
          <a:p>
            <a:r>
              <a:rPr lang="en-US" sz="2400" b="1" i="1" u="sng" dirty="0"/>
              <a:t>PLAN OF THE UNIT (IN PROGRESS) :-</a:t>
            </a:r>
          </a:p>
        </p:txBody>
      </p:sp>
      <p:pic>
        <p:nvPicPr>
          <p:cNvPr id="9" name="Content Placeholder 8">
            <a:extLst>
              <a:ext uri="{FF2B5EF4-FFF2-40B4-BE49-F238E27FC236}">
                <a16:creationId xmlns:a16="http://schemas.microsoft.com/office/drawing/2014/main" id="{E14C9FE2-CF2D-A61E-2746-23EDC9242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539" y="1402915"/>
            <a:ext cx="7162922" cy="5382956"/>
          </a:xfrm>
        </p:spPr>
      </p:pic>
    </p:spTree>
    <p:extLst>
      <p:ext uri="{BB962C8B-B14F-4D97-AF65-F5344CB8AC3E}">
        <p14:creationId xmlns:p14="http://schemas.microsoft.com/office/powerpoint/2010/main" val="94616519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368B-1D18-AF42-22C8-B5746D0EF8B1}"/>
              </a:ext>
            </a:extLst>
          </p:cNvPr>
          <p:cNvSpPr>
            <a:spLocks noGrp="1"/>
          </p:cNvSpPr>
          <p:nvPr>
            <p:ph type="title"/>
          </p:nvPr>
        </p:nvSpPr>
        <p:spPr>
          <a:xfrm>
            <a:off x="1640156" y="726830"/>
            <a:ext cx="8911687" cy="691661"/>
          </a:xfrm>
        </p:spPr>
        <p:txBody>
          <a:bodyPr>
            <a:normAutofit/>
          </a:bodyPr>
          <a:lstStyle/>
          <a:p>
            <a:r>
              <a:rPr lang="en-US" sz="2800" b="1" u="sng" dirty="0"/>
              <a:t>Pictures of model making (in progress)</a:t>
            </a:r>
          </a:p>
        </p:txBody>
      </p:sp>
      <p:pic>
        <p:nvPicPr>
          <p:cNvPr id="5" name="Content Placeholder 4">
            <a:extLst>
              <a:ext uri="{FF2B5EF4-FFF2-40B4-BE49-F238E27FC236}">
                <a16:creationId xmlns:a16="http://schemas.microsoft.com/office/drawing/2014/main" id="{12E21288-B225-E6FF-FEA1-1417BF651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3971" y="1905000"/>
            <a:ext cx="2972697" cy="4953000"/>
          </a:xfrm>
        </p:spPr>
      </p:pic>
      <p:pic>
        <p:nvPicPr>
          <p:cNvPr id="7" name="Picture 6">
            <a:extLst>
              <a:ext uri="{FF2B5EF4-FFF2-40B4-BE49-F238E27FC236}">
                <a16:creationId xmlns:a16="http://schemas.microsoft.com/office/drawing/2014/main" id="{6519DBBD-8501-2D69-1D3F-CEE7D95B6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554" y="1905000"/>
            <a:ext cx="3112477" cy="4953000"/>
          </a:xfrm>
          <a:prstGeom prst="rect">
            <a:avLst/>
          </a:prstGeom>
        </p:spPr>
      </p:pic>
    </p:spTree>
    <p:extLst>
      <p:ext uri="{BB962C8B-B14F-4D97-AF65-F5344CB8AC3E}">
        <p14:creationId xmlns:p14="http://schemas.microsoft.com/office/powerpoint/2010/main" val="4063368369"/>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03E2-59EE-FB25-F996-E7CED0F41FE1}"/>
              </a:ext>
            </a:extLst>
          </p:cNvPr>
          <p:cNvSpPr>
            <a:spLocks noGrp="1"/>
          </p:cNvSpPr>
          <p:nvPr>
            <p:ph type="title"/>
          </p:nvPr>
        </p:nvSpPr>
        <p:spPr>
          <a:xfrm>
            <a:off x="734569" y="3072008"/>
            <a:ext cx="8723043" cy="713984"/>
          </a:xfrm>
        </p:spPr>
        <p:txBody>
          <a:bodyPr>
            <a:normAutofit/>
          </a:bodyPr>
          <a:lstStyle/>
          <a:p>
            <a:r>
              <a:rPr lang="en-US" sz="2400" b="1" i="1" u="sng" dirty="0"/>
              <a:t>DRINKING WATER ANALYSIS REPORT.</a:t>
            </a:r>
          </a:p>
        </p:txBody>
      </p:sp>
      <p:pic>
        <p:nvPicPr>
          <p:cNvPr id="5" name="Content Placeholder 4">
            <a:extLst>
              <a:ext uri="{FF2B5EF4-FFF2-40B4-BE49-F238E27FC236}">
                <a16:creationId xmlns:a16="http://schemas.microsoft.com/office/drawing/2014/main" id="{81284DE5-6A29-B201-2BD8-785DACE2B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2718" y="0"/>
            <a:ext cx="5269282" cy="6858000"/>
          </a:xfrm>
        </p:spPr>
      </p:pic>
    </p:spTree>
    <p:extLst>
      <p:ext uri="{BB962C8B-B14F-4D97-AF65-F5344CB8AC3E}">
        <p14:creationId xmlns:p14="http://schemas.microsoft.com/office/powerpoint/2010/main" val="230878575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9619-3470-4611-B3CE-197B74A2AA3B}"/>
              </a:ext>
            </a:extLst>
          </p:cNvPr>
          <p:cNvSpPr>
            <a:spLocks noGrp="1"/>
          </p:cNvSpPr>
          <p:nvPr>
            <p:ph type="title"/>
          </p:nvPr>
        </p:nvSpPr>
        <p:spPr>
          <a:xfrm>
            <a:off x="1640156" y="709836"/>
            <a:ext cx="8911687" cy="614140"/>
          </a:xfrm>
        </p:spPr>
        <p:txBody>
          <a:bodyPr>
            <a:normAutofit/>
          </a:bodyPr>
          <a:lstStyle/>
          <a:p>
            <a:r>
              <a:rPr lang="en-US" sz="3200" dirty="0">
                <a:latin typeface="Algerian" panose="04020705040A02060702" pitchFamily="82" charset="0"/>
              </a:rPr>
              <a:t>REFRENCES:-</a:t>
            </a:r>
          </a:p>
        </p:txBody>
      </p:sp>
      <p:sp>
        <p:nvSpPr>
          <p:cNvPr id="3" name="Content Placeholder 2">
            <a:extLst>
              <a:ext uri="{FF2B5EF4-FFF2-40B4-BE49-F238E27FC236}">
                <a16:creationId xmlns:a16="http://schemas.microsoft.com/office/drawing/2014/main" id="{6ADAEC8F-001C-4371-9321-05FEE3338269}"/>
              </a:ext>
            </a:extLst>
          </p:cNvPr>
          <p:cNvSpPr>
            <a:spLocks noGrp="1"/>
          </p:cNvSpPr>
          <p:nvPr>
            <p:ph idx="1"/>
          </p:nvPr>
        </p:nvSpPr>
        <p:spPr>
          <a:xfrm>
            <a:off x="1636443" y="1540189"/>
            <a:ext cx="8915400" cy="3777622"/>
          </a:xfrm>
        </p:spPr>
        <p:txBody>
          <a:bodyPr/>
          <a:lstStyle/>
          <a:p>
            <a:endParaRPr lang="en-US" dirty="0"/>
          </a:p>
          <a:p>
            <a:pPr algn="l"/>
            <a:r>
              <a:rPr lang="en-US" b="0" i="0" dirty="0">
                <a:solidFill>
                  <a:srgbClr val="231F20"/>
                </a:solidFill>
                <a:effectLst/>
                <a:latin typeface="ff1"/>
              </a:rPr>
              <a:t>Bartram J, Corrales L, Davison A, and Deere D. – “ Water Safety plan Manual: Step-by-step risk management for drinking-water suppliers”, – World Health </a:t>
            </a:r>
            <a:r>
              <a:rPr lang="en-US" b="0" i="0" dirty="0" err="1">
                <a:solidFill>
                  <a:srgbClr val="231F20"/>
                </a:solidFill>
                <a:effectLst/>
                <a:latin typeface="ff1"/>
              </a:rPr>
              <a:t>organisation</a:t>
            </a:r>
            <a:r>
              <a:rPr lang="en-US" b="0" i="0" dirty="0">
                <a:solidFill>
                  <a:srgbClr val="231F20"/>
                </a:solidFill>
                <a:effectLst/>
                <a:latin typeface="ff1"/>
              </a:rPr>
              <a:t>, Geneva, 2009</a:t>
            </a:r>
          </a:p>
          <a:p>
            <a:pPr algn="l"/>
            <a:r>
              <a:rPr lang="en-US" b="0" i="0" dirty="0">
                <a:solidFill>
                  <a:srgbClr val="231F20"/>
                </a:solidFill>
                <a:effectLst/>
                <a:latin typeface="ff1"/>
              </a:rPr>
              <a:t>BIS – IS: 1172: 1993 – “Code of Basic Requirements for Water Supply, Drainage and Sanitation” – Fourth Revision, February 1993</a:t>
            </a:r>
          </a:p>
          <a:p>
            <a:pPr algn="l"/>
            <a:r>
              <a:rPr lang="en-US" b="0" i="0" dirty="0">
                <a:solidFill>
                  <a:srgbClr val="231F20"/>
                </a:solidFill>
                <a:effectLst/>
                <a:latin typeface="ff1"/>
              </a:rPr>
              <a:t>Ministry of Human Resources Development, Government of India - “</a:t>
            </a:r>
            <a:r>
              <a:rPr lang="en-US" b="0" i="0" dirty="0" err="1">
                <a:solidFill>
                  <a:srgbClr val="231F20"/>
                </a:solidFill>
                <a:effectLst/>
                <a:latin typeface="ff1"/>
              </a:rPr>
              <a:t>Unnat</a:t>
            </a:r>
            <a:r>
              <a:rPr lang="en-US" b="0" i="0" dirty="0">
                <a:solidFill>
                  <a:srgbClr val="231F20"/>
                </a:solidFill>
                <a:effectLst/>
                <a:latin typeface="ff1"/>
              </a:rPr>
              <a:t> Bharat Abhiyan” – UBA Brochure, 2016-1</a:t>
            </a:r>
          </a:p>
          <a:p>
            <a:pPr algn="l"/>
            <a:r>
              <a:rPr lang="en-US" b="0" i="0" dirty="0">
                <a:solidFill>
                  <a:srgbClr val="231F20"/>
                </a:solidFill>
                <a:effectLst/>
                <a:latin typeface="ff1"/>
              </a:rPr>
              <a:t>Reports of water quality from MIT ADT UNIVERSITY.</a:t>
            </a:r>
          </a:p>
          <a:p>
            <a:pPr marL="0" indent="0">
              <a:buNone/>
            </a:pPr>
            <a:endParaRPr lang="en-US" dirty="0"/>
          </a:p>
        </p:txBody>
      </p:sp>
    </p:spTree>
    <p:extLst>
      <p:ext uri="{BB962C8B-B14F-4D97-AF65-F5344CB8AC3E}">
        <p14:creationId xmlns:p14="http://schemas.microsoft.com/office/powerpoint/2010/main" val="64329161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97664A-4331-4283-9B52-DA1B57640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79" y="163567"/>
            <a:ext cx="11846561" cy="6543405"/>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7C0C268-2968-44DC-842D-B2B4E2162680}"/>
              </a:ext>
            </a:extLst>
          </p:cNvPr>
          <p:cNvSpPr txBox="1"/>
          <p:nvPr/>
        </p:nvSpPr>
        <p:spPr>
          <a:xfrm>
            <a:off x="3114040" y="1837680"/>
            <a:ext cx="6228080" cy="1015663"/>
          </a:xfrm>
          <a:prstGeom prst="rect">
            <a:avLst/>
          </a:prstGeom>
          <a:noFill/>
        </p:spPr>
        <p:txBody>
          <a:bodyPr wrap="square">
            <a:spAutoFit/>
          </a:bodyPr>
          <a:lstStyle/>
          <a:p>
            <a:r>
              <a:rPr lang="en-US" sz="6000" b="1" u="sng" dirty="0">
                <a:latin typeface="Algerian" panose="04020705040A02060702" pitchFamily="82" charset="0"/>
              </a:rPr>
              <a:t>THANK YOU……!</a:t>
            </a:r>
          </a:p>
        </p:txBody>
      </p:sp>
    </p:spTree>
    <p:extLst>
      <p:ext uri="{BB962C8B-B14F-4D97-AF65-F5344CB8AC3E}">
        <p14:creationId xmlns:p14="http://schemas.microsoft.com/office/powerpoint/2010/main" val="420793447"/>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500" y="0"/>
            <a:ext cx="8911687" cy="1280890"/>
          </a:xfrm>
        </p:spPr>
        <p:txBody>
          <a:bodyPr>
            <a:normAutofit fontScale="90000"/>
          </a:bodyPr>
          <a:lstStyle/>
          <a:p>
            <a:pPr algn="ctr"/>
            <a:r>
              <a:rPr lang="en-US" sz="6000" b="1" u="sng" dirty="0">
                <a:latin typeface="BankGothic Md BT" panose="020B0807020203060204" pitchFamily="34" charset="0"/>
              </a:rPr>
              <a:t>INTRODUCTION</a:t>
            </a:r>
            <a:br>
              <a:rPr lang="en-US" sz="2800" u="sng" dirty="0"/>
            </a:br>
            <a:endParaRPr lang="en-US" sz="2800" u="sng" dirty="0"/>
          </a:p>
        </p:txBody>
      </p:sp>
      <p:sp>
        <p:nvSpPr>
          <p:cNvPr id="4" name="Content Placeholder 3"/>
          <p:cNvSpPr>
            <a:spLocks noGrp="1"/>
          </p:cNvSpPr>
          <p:nvPr>
            <p:ph idx="1"/>
          </p:nvPr>
        </p:nvSpPr>
        <p:spPr>
          <a:xfrm>
            <a:off x="988215" y="1344395"/>
            <a:ext cx="10654256" cy="2686050"/>
          </a:xfrm>
        </p:spPr>
        <p:txBody>
          <a:bodyPr>
            <a:noAutofit/>
          </a:bodyPr>
          <a:lstStyle/>
          <a:p>
            <a:pPr marL="0" indent="0" algn="just">
              <a:buNone/>
            </a:pPr>
            <a:r>
              <a:rPr lang="en-US" sz="2000" b="0" i="0" dirty="0">
                <a:solidFill>
                  <a:srgbClr val="0D74A3"/>
                </a:solidFill>
                <a:effectLst/>
                <a:latin typeface="Noto Sans" panose="020B0502040204020203" pitchFamily="34" charset="0"/>
              </a:rPr>
              <a:t>Drinking water treatment plants are used to remove particles and organisms that lead to diseases and protect the public’s welfare and supply pure drinkable water to the environment, people and living organisms. In addition, they also provide drinking water that is pleasant to the senses: taste, sight and smell and provide safe, reliable drinking water to the communities they serve.</a:t>
            </a:r>
            <a:endParaRPr lang="en-US" sz="2000" dirty="0">
              <a:solidFill>
                <a:schemeClr val="tx1">
                  <a:lumMod val="95000"/>
                  <a:lumOff val="5000"/>
                </a:schemeClr>
              </a:solidFill>
            </a:endParaRPr>
          </a:p>
        </p:txBody>
      </p:sp>
      <p:sp>
        <p:nvSpPr>
          <p:cNvPr id="5" name="Text Placeholder 2"/>
          <p:cNvSpPr txBox="1">
            <a:spLocks/>
          </p:cNvSpPr>
          <p:nvPr/>
        </p:nvSpPr>
        <p:spPr>
          <a:xfrm>
            <a:off x="10485907" y="6588494"/>
            <a:ext cx="1706093" cy="26950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Page no.: 1</a:t>
            </a:r>
            <a:endParaRPr lang="en-IN" dirty="0"/>
          </a:p>
        </p:txBody>
      </p:sp>
      <p:pic>
        <p:nvPicPr>
          <p:cNvPr id="6" name="Picture 5">
            <a:extLst>
              <a:ext uri="{FF2B5EF4-FFF2-40B4-BE49-F238E27FC236}">
                <a16:creationId xmlns:a16="http://schemas.microsoft.com/office/drawing/2014/main" id="{23817322-D372-4A3A-AF1D-E8F01AD6F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590" y="3429000"/>
            <a:ext cx="6177506" cy="27003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900113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90550"/>
            <a:ext cx="8911687" cy="933450"/>
          </a:xfrm>
        </p:spPr>
        <p:txBody>
          <a:bodyPr>
            <a:noAutofit/>
          </a:bodyPr>
          <a:lstStyle/>
          <a:p>
            <a:pPr algn="ctr"/>
            <a:r>
              <a:rPr lang="en-US" sz="4000" b="1" u="sng" dirty="0">
                <a:latin typeface="BankGothic Md BT" panose="020B0807020203060204" pitchFamily="34" charset="0"/>
              </a:rPr>
              <a:t>Objective of project</a:t>
            </a:r>
            <a:endParaRPr lang="en-US" sz="4000" u="sng" dirty="0"/>
          </a:p>
        </p:txBody>
      </p:sp>
      <p:sp>
        <p:nvSpPr>
          <p:cNvPr id="4" name="Content Placeholder 3"/>
          <p:cNvSpPr>
            <a:spLocks noGrp="1"/>
          </p:cNvSpPr>
          <p:nvPr>
            <p:ph idx="1"/>
          </p:nvPr>
        </p:nvSpPr>
        <p:spPr>
          <a:xfrm>
            <a:off x="699910" y="1665075"/>
            <a:ext cx="11397355" cy="5069357"/>
          </a:xfrm>
        </p:spPr>
        <p:txBody>
          <a:bodyPr>
            <a:normAutofit/>
          </a:bodyPr>
          <a:lstStyle/>
          <a:p>
            <a:pPr marL="0" indent="0">
              <a:buClrTx/>
              <a:buNone/>
            </a:pPr>
            <a:endParaRPr lang="en-US" dirty="0">
              <a:solidFill>
                <a:schemeClr val="tx1"/>
              </a:solidFill>
              <a:latin typeface="arial" panose="020B0604020202020204" pitchFamily="34" charset="0"/>
            </a:endParaRPr>
          </a:p>
          <a:p>
            <a:pPr>
              <a:buClrTx/>
              <a:buFont typeface="Wingdings" panose="05000000000000000000" pitchFamily="2" charset="2"/>
              <a:buChar char="Ø"/>
            </a:pPr>
            <a:r>
              <a:rPr lang="en-US" dirty="0">
                <a:solidFill>
                  <a:schemeClr val="tx1"/>
                </a:solidFill>
                <a:latin typeface="arial" panose="020B0604020202020204" pitchFamily="34" charset="0"/>
              </a:rPr>
              <a:t>To study process of water treatment plant.</a:t>
            </a:r>
          </a:p>
          <a:p>
            <a:pPr>
              <a:buClrTx/>
              <a:buFont typeface="Wingdings" panose="05000000000000000000" pitchFamily="2" charset="2"/>
              <a:buChar char="Ø"/>
            </a:pPr>
            <a:endParaRPr lang="en-US" dirty="0">
              <a:solidFill>
                <a:schemeClr val="tx1"/>
              </a:solidFill>
              <a:latin typeface="arial" panose="020B0604020202020204" pitchFamily="34" charset="0"/>
            </a:endParaRPr>
          </a:p>
          <a:p>
            <a:pPr>
              <a:buClrTx/>
              <a:buFont typeface="Wingdings" panose="05000000000000000000" pitchFamily="2" charset="2"/>
              <a:buChar char="Ø"/>
            </a:pPr>
            <a:r>
              <a:rPr lang="en-US" dirty="0">
                <a:solidFill>
                  <a:schemeClr val="tx1"/>
                </a:solidFill>
                <a:latin typeface="arial" panose="020B0604020202020204" pitchFamily="34" charset="0"/>
              </a:rPr>
              <a:t>To perform Various Test on different source of water samples.</a:t>
            </a:r>
          </a:p>
          <a:p>
            <a:pPr marL="0" indent="0">
              <a:buClrTx/>
              <a:buNone/>
            </a:pPr>
            <a:r>
              <a:rPr lang="en-US" dirty="0">
                <a:solidFill>
                  <a:schemeClr val="tx1"/>
                </a:solidFill>
                <a:latin typeface="arial" panose="020B0604020202020204" pitchFamily="34" charset="0"/>
              </a:rPr>
              <a:t> </a:t>
            </a:r>
            <a:r>
              <a:rPr lang="en-US" i="0" dirty="0">
                <a:solidFill>
                  <a:schemeClr val="tx1"/>
                </a:solidFill>
                <a:effectLst/>
                <a:latin typeface="arial" panose="020B0604020202020204" pitchFamily="34" charset="0"/>
              </a:rPr>
              <a:t> </a:t>
            </a:r>
          </a:p>
          <a:p>
            <a:pPr>
              <a:buClrTx/>
              <a:buFont typeface="Wingdings" panose="05000000000000000000" pitchFamily="2" charset="2"/>
              <a:buChar char="Ø"/>
            </a:pPr>
            <a:r>
              <a:rPr lang="en-US" i="0" dirty="0">
                <a:solidFill>
                  <a:schemeClr val="tx1"/>
                </a:solidFill>
                <a:effectLst/>
                <a:latin typeface="arial" panose="020B0604020202020204" pitchFamily="34" charset="0"/>
              </a:rPr>
              <a:t>To encou</a:t>
            </a:r>
            <a:r>
              <a:rPr lang="en-US" dirty="0">
                <a:solidFill>
                  <a:schemeClr val="tx1"/>
                </a:solidFill>
                <a:latin typeface="arial" panose="020B0604020202020204" pitchFamily="34" charset="0"/>
              </a:rPr>
              <a:t>rage Construction of small scale water treatment plant in Rural regions</a:t>
            </a:r>
          </a:p>
          <a:p>
            <a:pPr>
              <a:buClrTx/>
              <a:buFont typeface="Wingdings" panose="05000000000000000000" pitchFamily="2" charset="2"/>
              <a:buChar char="Ø"/>
            </a:pPr>
            <a:endParaRPr lang="en-US" i="0" dirty="0">
              <a:solidFill>
                <a:schemeClr val="tx1"/>
              </a:solidFill>
              <a:effectLst/>
              <a:latin typeface="arial" panose="020B0604020202020204" pitchFamily="34" charset="0"/>
            </a:endParaRPr>
          </a:p>
          <a:p>
            <a:pPr>
              <a:buClrTx/>
              <a:buFont typeface="Wingdings" panose="05000000000000000000" pitchFamily="2" charset="2"/>
              <a:buChar char="Ø"/>
            </a:pPr>
            <a:endParaRPr lang="en-US" dirty="0">
              <a:solidFill>
                <a:schemeClr val="tx1"/>
              </a:solidFill>
            </a:endParaRPr>
          </a:p>
        </p:txBody>
      </p:sp>
      <p:sp>
        <p:nvSpPr>
          <p:cNvPr id="6" name="Text Placeholder 2"/>
          <p:cNvSpPr txBox="1">
            <a:spLocks/>
          </p:cNvSpPr>
          <p:nvPr/>
        </p:nvSpPr>
        <p:spPr>
          <a:xfrm>
            <a:off x="10485907" y="6588494"/>
            <a:ext cx="1706093" cy="26950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Page no.: 2</a:t>
            </a:r>
            <a:endParaRPr lang="en-IN" dirty="0"/>
          </a:p>
        </p:txBody>
      </p:sp>
    </p:spTree>
    <p:extLst>
      <p:ext uri="{BB962C8B-B14F-4D97-AF65-F5344CB8AC3E}">
        <p14:creationId xmlns:p14="http://schemas.microsoft.com/office/powerpoint/2010/main" val="675031648"/>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B5E4-FAF4-48F6-99CD-272E4F3771AA}"/>
              </a:ext>
            </a:extLst>
          </p:cNvPr>
          <p:cNvSpPr>
            <a:spLocks noGrp="1"/>
          </p:cNvSpPr>
          <p:nvPr>
            <p:ph type="title"/>
          </p:nvPr>
        </p:nvSpPr>
        <p:spPr>
          <a:xfrm>
            <a:off x="3954731" y="147860"/>
            <a:ext cx="8911687" cy="699865"/>
          </a:xfrm>
        </p:spPr>
        <p:txBody>
          <a:bodyPr>
            <a:normAutofit/>
          </a:bodyPr>
          <a:lstStyle/>
          <a:p>
            <a:r>
              <a:rPr lang="en-US" sz="2400" u="sng" dirty="0">
                <a:effectLst>
                  <a:outerShdw blurRad="38100" dist="38100" dir="2700000" algn="tl">
                    <a:srgbClr val="000000">
                      <a:alpha val="43137"/>
                    </a:srgbClr>
                  </a:outerShdw>
                </a:effectLst>
                <a:latin typeface="BankGothic Md BT"/>
              </a:rPr>
              <a:t>LITERATURE REVIEW:-</a:t>
            </a:r>
          </a:p>
        </p:txBody>
      </p:sp>
      <p:graphicFrame>
        <p:nvGraphicFramePr>
          <p:cNvPr id="3" name="Table 3">
            <a:extLst>
              <a:ext uri="{FF2B5EF4-FFF2-40B4-BE49-F238E27FC236}">
                <a16:creationId xmlns:a16="http://schemas.microsoft.com/office/drawing/2014/main" id="{6AC10451-7FE0-7463-65A7-11E6DE9F0C35}"/>
              </a:ext>
            </a:extLst>
          </p:cNvPr>
          <p:cNvGraphicFramePr>
            <a:graphicFrameLocks noGrp="1"/>
          </p:cNvGraphicFramePr>
          <p:nvPr>
            <p:ph idx="1"/>
            <p:extLst>
              <p:ext uri="{D42A27DB-BD31-4B8C-83A1-F6EECF244321}">
                <p14:modId xmlns:p14="http://schemas.microsoft.com/office/powerpoint/2010/main" val="2520873841"/>
              </p:ext>
            </p:extLst>
          </p:nvPr>
        </p:nvGraphicFramePr>
        <p:xfrm>
          <a:off x="657225" y="847725"/>
          <a:ext cx="11163300" cy="5897880"/>
        </p:xfrm>
        <a:graphic>
          <a:graphicData uri="http://schemas.openxmlformats.org/drawingml/2006/table">
            <a:tbl>
              <a:tblPr firstRow="1" bandRow="1">
                <a:tableStyleId>{F5AB1C69-6EDB-4FF4-983F-18BD219EF322}</a:tableStyleId>
              </a:tblPr>
              <a:tblGrid>
                <a:gridCol w="3572238">
                  <a:extLst>
                    <a:ext uri="{9D8B030D-6E8A-4147-A177-3AD203B41FA5}">
                      <a16:colId xmlns:a16="http://schemas.microsoft.com/office/drawing/2014/main" val="447409389"/>
                    </a:ext>
                  </a:extLst>
                </a:gridCol>
                <a:gridCol w="1234311">
                  <a:extLst>
                    <a:ext uri="{9D8B030D-6E8A-4147-A177-3AD203B41FA5}">
                      <a16:colId xmlns:a16="http://schemas.microsoft.com/office/drawing/2014/main" val="631489949"/>
                    </a:ext>
                  </a:extLst>
                </a:gridCol>
                <a:gridCol w="2944469">
                  <a:extLst>
                    <a:ext uri="{9D8B030D-6E8A-4147-A177-3AD203B41FA5}">
                      <a16:colId xmlns:a16="http://schemas.microsoft.com/office/drawing/2014/main" val="768462661"/>
                    </a:ext>
                  </a:extLst>
                </a:gridCol>
                <a:gridCol w="3412282">
                  <a:extLst>
                    <a:ext uri="{9D8B030D-6E8A-4147-A177-3AD203B41FA5}">
                      <a16:colId xmlns:a16="http://schemas.microsoft.com/office/drawing/2014/main" val="2189197593"/>
                    </a:ext>
                  </a:extLst>
                </a:gridCol>
              </a:tblGrid>
              <a:tr h="361520">
                <a:tc>
                  <a:txBody>
                    <a:bodyPr/>
                    <a:lstStyle/>
                    <a:p>
                      <a:pPr algn="ctr"/>
                      <a:r>
                        <a:rPr lang="en-US" dirty="0"/>
                        <a:t>Author</a:t>
                      </a:r>
                    </a:p>
                  </a:txBody>
                  <a:tcPr anchor="ctr"/>
                </a:tc>
                <a:tc>
                  <a:txBody>
                    <a:bodyPr/>
                    <a:lstStyle/>
                    <a:p>
                      <a:pPr algn="ctr"/>
                      <a:r>
                        <a:rPr lang="en-US" dirty="0"/>
                        <a:t>Year</a:t>
                      </a:r>
                    </a:p>
                  </a:txBody>
                  <a:tcPr anchor="ctr"/>
                </a:tc>
                <a:tc>
                  <a:txBody>
                    <a:bodyPr/>
                    <a:lstStyle/>
                    <a:p>
                      <a:pPr algn="ctr"/>
                      <a:r>
                        <a:rPr lang="en-US" dirty="0"/>
                        <a:t>Research Title</a:t>
                      </a:r>
                    </a:p>
                  </a:txBody>
                  <a:tcPr anchor="ctr"/>
                </a:tc>
                <a:tc>
                  <a:txBody>
                    <a:bodyPr/>
                    <a:lstStyle/>
                    <a:p>
                      <a:pPr algn="ctr"/>
                      <a:r>
                        <a:rPr lang="en-US" dirty="0"/>
                        <a:t>Findings</a:t>
                      </a:r>
                    </a:p>
                  </a:txBody>
                  <a:tcPr anchor="ctr"/>
                </a:tc>
                <a:extLst>
                  <a:ext uri="{0D108BD9-81ED-4DB2-BD59-A6C34878D82A}">
                    <a16:rowId xmlns:a16="http://schemas.microsoft.com/office/drawing/2014/main" val="3659345566"/>
                  </a:ext>
                </a:extLst>
              </a:tr>
              <a:tr h="1069702">
                <a:tc>
                  <a:txBody>
                    <a:bodyPr/>
                    <a:lstStyle/>
                    <a:p>
                      <a:pPr algn="ctr"/>
                      <a:r>
                        <a:rPr lang="en-US" dirty="0"/>
                        <a:t>Yian Wang</a:t>
                      </a:r>
                    </a:p>
                  </a:txBody>
                  <a:tcPr anchor="ctr"/>
                </a:tc>
                <a:tc>
                  <a:txBody>
                    <a:bodyPr/>
                    <a:lstStyle/>
                    <a:p>
                      <a:pPr algn="ctr"/>
                      <a:r>
                        <a:rPr lang="en-US" dirty="0"/>
                        <a:t>2021</a:t>
                      </a:r>
                    </a:p>
                  </a:txBody>
                  <a:tcPr anchor="ctr"/>
                </a:tc>
                <a:tc>
                  <a:txBody>
                    <a:bodyPr/>
                    <a:lstStyle/>
                    <a:p>
                      <a:pPr algn="ctr"/>
                      <a:r>
                        <a:rPr lang="en-US" sz="1200" b="1" dirty="0"/>
                        <a:t>Research Progress of Tap Water Treatment Process </a:t>
                      </a:r>
                    </a:p>
                  </a:txBody>
                  <a:tcPr anchor="ctr"/>
                </a:tc>
                <a:tc>
                  <a:txBody>
                    <a:bodyPr/>
                    <a:lstStyle/>
                    <a:p>
                      <a:pPr algn="l"/>
                      <a:r>
                        <a:rPr lang="en-US" sz="1100" dirty="0"/>
                        <a:t>There are more and more treatment processes for purifying tap water, but each has its advantages and disadvantages. Therefore, in practical applications, we need to select the treatment process following the actual situation to achieve the purpose of purifying tap water</a:t>
                      </a:r>
                    </a:p>
                  </a:txBody>
                  <a:tcPr anchor="ctr"/>
                </a:tc>
                <a:extLst>
                  <a:ext uri="{0D108BD9-81ED-4DB2-BD59-A6C34878D82A}">
                    <a16:rowId xmlns:a16="http://schemas.microsoft.com/office/drawing/2014/main" val="2053089643"/>
                  </a:ext>
                </a:extLst>
              </a:tr>
              <a:tr h="1396556">
                <a:tc>
                  <a:txBody>
                    <a:bodyPr/>
                    <a:lstStyle/>
                    <a:p>
                      <a:pPr algn="ctr"/>
                      <a:r>
                        <a:rPr lang="en-US" dirty="0"/>
                        <a:t>Mohamed Farhaoui </a:t>
                      </a:r>
                    </a:p>
                  </a:txBody>
                  <a:tcPr anchor="ctr"/>
                </a:tc>
                <a:tc>
                  <a:txBody>
                    <a:bodyPr/>
                    <a:lstStyle/>
                    <a:p>
                      <a:pPr algn="ctr"/>
                      <a:r>
                        <a:rPr lang="en-US" dirty="0"/>
                        <a:t>2016</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mn-lt"/>
                          <a:ea typeface="+mn-ea"/>
                          <a:cs typeface="+mn-cs"/>
                        </a:rPr>
                        <a:t>Review on Optimization of Drinking Water Treatment Process</a:t>
                      </a:r>
                    </a:p>
                  </a:txBody>
                  <a:tcPr anchor="ctr"/>
                </a:tc>
                <a:tc>
                  <a:txBody>
                    <a:bodyPr/>
                    <a:lstStyle/>
                    <a:p>
                      <a:pPr algn="l"/>
                      <a:r>
                        <a:rPr lang="en-US" sz="1100" dirty="0"/>
                        <a:t>This paper has presented some results concerning many practical methods used in the management of the water treatment plant, the use of sludge as coagulant aid with the aluminum sulfate in the water treatment plant. The sludge improves the quality of the produced water by increasing the coagulation efficiency and the aluminum sulfate dosage is decreased.</a:t>
                      </a:r>
                    </a:p>
                  </a:txBody>
                  <a:tcPr anchor="ctr"/>
                </a:tc>
                <a:extLst>
                  <a:ext uri="{0D108BD9-81ED-4DB2-BD59-A6C34878D82A}">
                    <a16:rowId xmlns:a16="http://schemas.microsoft.com/office/drawing/2014/main" val="3489131343"/>
                  </a:ext>
                </a:extLst>
              </a:tr>
              <a:tr h="980560">
                <a:tc>
                  <a:txBody>
                    <a:bodyPr/>
                    <a:lstStyle/>
                    <a:p>
                      <a:pPr algn="ctr"/>
                      <a:r>
                        <a:rPr lang="en-US" dirty="0"/>
                        <a:t>Belay Desye</a:t>
                      </a:r>
                    </a:p>
                  </a:txBody>
                  <a:tcPr anchor="ctr"/>
                </a:tc>
                <a:tc>
                  <a:txBody>
                    <a:bodyPr/>
                    <a:lstStyle/>
                    <a:p>
                      <a:pPr algn="ctr"/>
                      <a:r>
                        <a:rPr lang="en-US" dirty="0"/>
                        <a:t>2021</a:t>
                      </a:r>
                    </a:p>
                  </a:txBody>
                  <a:tcPr anchor="ctr"/>
                </a:tc>
                <a:tc>
                  <a:txBody>
                    <a:bodyPr/>
                    <a:lstStyle/>
                    <a:p>
                      <a:pPr algn="ctr"/>
                      <a:r>
                        <a:rPr lang="en-US" sz="1200" b="1" dirty="0"/>
                        <a:t>Efficiency of Treatment Plant and Drinking Water Quality Assessment</a:t>
                      </a:r>
                    </a:p>
                  </a:txBody>
                  <a:tcPr anchor="ctr"/>
                </a:tc>
                <a:tc>
                  <a:txBody>
                    <a:bodyPr/>
                    <a:lstStyle/>
                    <a:p>
                      <a:pPr algn="l"/>
                      <a:r>
                        <a:rPr lang="en-US" sz="1200" dirty="0"/>
                        <a:t>Based on the results, some of the investigated parameters of water quality (turbidity, RC, TC, and FC) were found to be not within the permissible limits of WHO guideline values for drinking water quality</a:t>
                      </a:r>
                    </a:p>
                  </a:txBody>
                  <a:tcPr anchor="ctr"/>
                </a:tc>
                <a:extLst>
                  <a:ext uri="{0D108BD9-81ED-4DB2-BD59-A6C34878D82A}">
                    <a16:rowId xmlns:a16="http://schemas.microsoft.com/office/drawing/2014/main" val="493739532"/>
                  </a:ext>
                </a:extLst>
              </a:tr>
              <a:tr h="623993">
                <a:tc>
                  <a:txBody>
                    <a:bodyPr/>
                    <a:lstStyle/>
                    <a:p>
                      <a:pPr algn="ctr"/>
                      <a:r>
                        <a:rPr lang="en-US" dirty="0"/>
                        <a:t>Gaurank Patil</a:t>
                      </a:r>
                    </a:p>
                  </a:txBody>
                  <a:tcPr anchor="ctr"/>
                </a:tc>
                <a:tc>
                  <a:txBody>
                    <a:bodyPr/>
                    <a:lstStyle/>
                    <a:p>
                      <a:pPr algn="ctr"/>
                      <a:r>
                        <a:rPr lang="en-US" dirty="0"/>
                        <a:t>2018</a:t>
                      </a:r>
                    </a:p>
                  </a:txBody>
                  <a:tcPr anchor="ctr"/>
                </a:tc>
                <a:tc>
                  <a:txBody>
                    <a:bodyPr/>
                    <a:lstStyle/>
                    <a:p>
                      <a:pPr algn="ctr"/>
                      <a:r>
                        <a:rPr lang="en-US" sz="1200" b="1" dirty="0"/>
                        <a:t>Study of Water Treatment Plant Jalgaon</a:t>
                      </a:r>
                    </a:p>
                  </a:txBody>
                  <a:tcPr anchor="ctr"/>
                </a:tc>
                <a:tc>
                  <a:txBody>
                    <a:bodyPr/>
                    <a:lstStyle/>
                    <a:p>
                      <a:pPr algn="l"/>
                      <a:r>
                        <a:rPr lang="en-US" sz="1200" dirty="0"/>
                        <a:t>The current workers and officers working in water treatment plant are quite less and should be increase to required level.</a:t>
                      </a:r>
                    </a:p>
                  </a:txBody>
                  <a:tcPr anchor="ctr"/>
                </a:tc>
                <a:extLst>
                  <a:ext uri="{0D108BD9-81ED-4DB2-BD59-A6C34878D82A}">
                    <a16:rowId xmlns:a16="http://schemas.microsoft.com/office/drawing/2014/main" val="2438892407"/>
                  </a:ext>
                </a:extLst>
              </a:tr>
              <a:tr h="1158844">
                <a:tc>
                  <a:txBody>
                    <a:bodyPr/>
                    <a:lstStyle/>
                    <a:p>
                      <a:pPr algn="ctr"/>
                      <a:r>
                        <a:rPr lang="en-US" dirty="0"/>
                        <a:t>Mudassir M Inamdar</a:t>
                      </a:r>
                    </a:p>
                  </a:txBody>
                  <a:tcPr anchor="ctr"/>
                </a:tc>
                <a:tc>
                  <a:txBody>
                    <a:bodyPr/>
                    <a:lstStyle/>
                    <a:p>
                      <a:pPr algn="ctr"/>
                      <a:r>
                        <a:rPr lang="en-US" dirty="0"/>
                        <a:t>2018</a:t>
                      </a:r>
                    </a:p>
                  </a:txBody>
                  <a:tcPr anchor="ctr"/>
                </a:tc>
                <a:tc>
                  <a:txBody>
                    <a:bodyPr/>
                    <a:lstStyle/>
                    <a:p>
                      <a:pPr algn="ctr"/>
                      <a:r>
                        <a:rPr lang="en-US" sz="1200" b="1" dirty="0"/>
                        <a:t>Performance of Drinking water treatment Plant</a:t>
                      </a:r>
                    </a:p>
                  </a:txBody>
                  <a:tcPr anchor="ctr"/>
                </a:tc>
                <a:tc>
                  <a:txBody>
                    <a:bodyPr/>
                    <a:lstStyle/>
                    <a:p>
                      <a:pPr algn="l"/>
                      <a:r>
                        <a:rPr lang="en-US" sz="1200" dirty="0"/>
                        <a:t>To implement performance assessment, it is necessary to develop adequate and representative performance indicators. Good performance indicators can specify the measurable evidence that is necessary to document the achievement of a g al</a:t>
                      </a:r>
                    </a:p>
                  </a:txBody>
                  <a:tcPr anchor="ctr"/>
                </a:tc>
                <a:extLst>
                  <a:ext uri="{0D108BD9-81ED-4DB2-BD59-A6C34878D82A}">
                    <a16:rowId xmlns:a16="http://schemas.microsoft.com/office/drawing/2014/main" val="193870291"/>
                  </a:ext>
                </a:extLst>
              </a:tr>
            </a:tbl>
          </a:graphicData>
        </a:graphic>
      </p:graphicFrame>
    </p:spTree>
    <p:extLst>
      <p:ext uri="{BB962C8B-B14F-4D97-AF65-F5344CB8AC3E}">
        <p14:creationId xmlns:p14="http://schemas.microsoft.com/office/powerpoint/2010/main" val="3691429045"/>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52E3-E5E0-48C9-A8AA-A82468C0EFF1}"/>
              </a:ext>
            </a:extLst>
          </p:cNvPr>
          <p:cNvSpPr>
            <a:spLocks noGrp="1"/>
          </p:cNvSpPr>
          <p:nvPr>
            <p:ph type="title"/>
          </p:nvPr>
        </p:nvSpPr>
        <p:spPr>
          <a:xfrm>
            <a:off x="1640156" y="433610"/>
            <a:ext cx="8911687" cy="513168"/>
          </a:xfrm>
        </p:spPr>
        <p:txBody>
          <a:bodyPr>
            <a:normAutofit fontScale="90000"/>
          </a:bodyPr>
          <a:lstStyle/>
          <a:p>
            <a:pPr algn="ctr"/>
            <a:r>
              <a:rPr lang="en-US" sz="3200" b="1" u="sng" dirty="0"/>
              <a:t>METHODOLOGY</a:t>
            </a:r>
          </a:p>
        </p:txBody>
      </p:sp>
      <p:sp>
        <p:nvSpPr>
          <p:cNvPr id="3" name="Content Placeholder 2">
            <a:extLst>
              <a:ext uri="{FF2B5EF4-FFF2-40B4-BE49-F238E27FC236}">
                <a16:creationId xmlns:a16="http://schemas.microsoft.com/office/drawing/2014/main" id="{26D8564B-48B5-42D8-9381-E54950DE1CE1}"/>
              </a:ext>
            </a:extLst>
          </p:cNvPr>
          <p:cNvSpPr>
            <a:spLocks noGrp="1"/>
          </p:cNvSpPr>
          <p:nvPr>
            <p:ph idx="1"/>
          </p:nvPr>
        </p:nvSpPr>
        <p:spPr>
          <a:xfrm>
            <a:off x="636587" y="1540189"/>
            <a:ext cx="10564814" cy="5317811"/>
          </a:xfrm>
        </p:spPr>
        <p:txBody>
          <a:bodyPr>
            <a:normAutofit/>
          </a:bodyPr>
          <a:lstStyle/>
          <a:p>
            <a:pPr marL="0" indent="0">
              <a:buNone/>
            </a:pPr>
            <a:r>
              <a:rPr lang="en-US" sz="2800" b="1" i="1" u="sng" dirty="0"/>
              <a:t>SOURCES:-</a:t>
            </a:r>
          </a:p>
          <a:p>
            <a:pPr marL="0" indent="0">
              <a:buNone/>
            </a:pPr>
            <a:r>
              <a:rPr lang="en-US" b="1" i="1" u="sng" dirty="0"/>
              <a:t>Rainwater Based </a:t>
            </a:r>
          </a:p>
          <a:p>
            <a:pPr marL="0" indent="0">
              <a:buNone/>
            </a:pPr>
            <a:r>
              <a:rPr lang="en-US" b="1" i="1" u="sng" dirty="0"/>
              <a:t>Groundwater Based water supply</a:t>
            </a:r>
          </a:p>
          <a:p>
            <a:pPr marL="0" indent="0">
              <a:buNone/>
            </a:pPr>
            <a:r>
              <a:rPr lang="en-US" b="1" i="1" u="sng" dirty="0" err="1"/>
              <a:t>Surfacewater</a:t>
            </a:r>
            <a:r>
              <a:rPr lang="en-US" b="1" i="1" u="sng" dirty="0"/>
              <a:t> based water supply</a:t>
            </a:r>
          </a:p>
          <a:p>
            <a:pPr marL="0" indent="0">
              <a:buNone/>
            </a:pPr>
            <a:endParaRPr lang="en-US" dirty="0"/>
          </a:p>
          <a:p>
            <a:pPr marL="0" indent="0">
              <a:buNone/>
            </a:pPr>
            <a:r>
              <a:rPr lang="en-US" dirty="0"/>
              <a:t>The following are Major water Treatment process.</a:t>
            </a:r>
          </a:p>
          <a:p>
            <a:pPr algn="ctr"/>
            <a:r>
              <a:rPr lang="en-US" b="1" i="1" dirty="0"/>
              <a:t>Coagulation.</a:t>
            </a:r>
          </a:p>
          <a:p>
            <a:pPr algn="ctr"/>
            <a:r>
              <a:rPr lang="en-US" b="1" i="1" dirty="0"/>
              <a:t>Flocculation.</a:t>
            </a:r>
          </a:p>
          <a:p>
            <a:pPr algn="ctr"/>
            <a:r>
              <a:rPr lang="en-US" b="1" i="1" dirty="0"/>
              <a:t>Sedimentation.</a:t>
            </a:r>
          </a:p>
          <a:p>
            <a:pPr algn="ctr"/>
            <a:r>
              <a:rPr lang="en-US" b="1" i="1" dirty="0"/>
              <a:t>Filtration.</a:t>
            </a:r>
          </a:p>
          <a:p>
            <a:pPr algn="ctr"/>
            <a:r>
              <a:rPr lang="en-US" b="1" i="1" dirty="0"/>
              <a:t>Disinfection</a:t>
            </a:r>
          </a:p>
          <a:p>
            <a:pPr marL="0" indent="0">
              <a:buNone/>
            </a:pPr>
            <a:endParaRPr lang="en-US" dirty="0"/>
          </a:p>
        </p:txBody>
      </p:sp>
    </p:spTree>
    <p:extLst>
      <p:ext uri="{BB962C8B-B14F-4D97-AF65-F5344CB8AC3E}">
        <p14:creationId xmlns:p14="http://schemas.microsoft.com/office/powerpoint/2010/main" val="1177517729"/>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E4E0-29CF-4FB2-A4B6-A52DB91EBD59}"/>
              </a:ext>
            </a:extLst>
          </p:cNvPr>
          <p:cNvSpPr>
            <a:spLocks noGrp="1"/>
          </p:cNvSpPr>
          <p:nvPr>
            <p:ph type="title"/>
          </p:nvPr>
        </p:nvSpPr>
        <p:spPr>
          <a:xfrm>
            <a:off x="1640156" y="649233"/>
            <a:ext cx="8911687" cy="595090"/>
          </a:xfrm>
        </p:spPr>
        <p:txBody>
          <a:bodyPr>
            <a:normAutofit/>
          </a:bodyPr>
          <a:lstStyle/>
          <a:p>
            <a:r>
              <a:rPr lang="en-US" sz="2800" b="1" i="1" u="sng" dirty="0"/>
              <a:t>SCOPE OF THIS PROJECT.</a:t>
            </a:r>
          </a:p>
        </p:txBody>
      </p:sp>
      <p:sp>
        <p:nvSpPr>
          <p:cNvPr id="3" name="Content Placeholder 2">
            <a:extLst>
              <a:ext uri="{FF2B5EF4-FFF2-40B4-BE49-F238E27FC236}">
                <a16:creationId xmlns:a16="http://schemas.microsoft.com/office/drawing/2014/main" id="{E95C8E62-BFCD-456F-B242-21472EA9BEE8}"/>
              </a:ext>
            </a:extLst>
          </p:cNvPr>
          <p:cNvSpPr>
            <a:spLocks noGrp="1"/>
          </p:cNvSpPr>
          <p:nvPr>
            <p:ph idx="1"/>
          </p:nvPr>
        </p:nvSpPr>
        <p:spPr>
          <a:xfrm>
            <a:off x="742950" y="1123950"/>
            <a:ext cx="10848975" cy="5505449"/>
          </a:xfrm>
        </p:spPr>
        <p:txBody>
          <a:bodyPr>
            <a:normAutofit/>
          </a:bodyPr>
          <a:lstStyle/>
          <a:p>
            <a:pPr marL="0" indent="0">
              <a:buNone/>
            </a:pPr>
            <a:endParaRPr lang="en-US" dirty="0"/>
          </a:p>
          <a:p>
            <a:pPr marL="0" indent="0">
              <a:buNone/>
            </a:pPr>
            <a:r>
              <a:rPr lang="en-US" i="1" u="sng" dirty="0"/>
              <a:t>In planning a water treatment plant </a:t>
            </a:r>
            <a:r>
              <a:rPr lang="en-US" b="1" i="1" u="sng" dirty="0"/>
              <a:t>(small scale) </a:t>
            </a:r>
            <a:r>
              <a:rPr lang="en-US" i="1" u="sng" dirty="0"/>
              <a:t>the following points need to be considered:</a:t>
            </a:r>
          </a:p>
          <a:p>
            <a:pPr marL="0" indent="0">
              <a:buNone/>
            </a:pPr>
            <a:endParaRPr lang="en-US" dirty="0"/>
          </a:p>
          <a:p>
            <a:pPr algn="ctr"/>
            <a:r>
              <a:rPr lang="en-US" sz="2000" b="1" i="1" dirty="0"/>
              <a:t>1. Source of water</a:t>
            </a:r>
          </a:p>
          <a:p>
            <a:pPr algn="ctr"/>
            <a:r>
              <a:rPr lang="en-US" sz="2000" b="1" i="1" dirty="0"/>
              <a:t>2. Quality of water</a:t>
            </a:r>
          </a:p>
          <a:p>
            <a:pPr algn="ctr"/>
            <a:r>
              <a:rPr lang="en-US" sz="2000" b="1" i="1" dirty="0"/>
              <a:t>3. Population</a:t>
            </a:r>
          </a:p>
          <a:p>
            <a:pPr algn="ctr"/>
            <a:r>
              <a:rPr lang="en-US" sz="2000" b="1" i="1" dirty="0"/>
              <a:t>4. Current Source of Usable Water</a:t>
            </a:r>
          </a:p>
          <a:p>
            <a:pPr algn="ctr"/>
            <a:r>
              <a:rPr lang="en-US" sz="2000" b="1" i="1" dirty="0"/>
              <a:t>5. Water Treatment System</a:t>
            </a:r>
          </a:p>
          <a:p>
            <a:pPr algn="ctr"/>
            <a:r>
              <a:rPr lang="en-US" sz="2000" b="1" i="1" dirty="0"/>
              <a:t>6. Advantages</a:t>
            </a:r>
          </a:p>
          <a:p>
            <a:pPr algn="ctr"/>
            <a:r>
              <a:rPr lang="en-US" sz="2000" b="1" i="1" dirty="0"/>
              <a:t>7. Disadvantages</a:t>
            </a:r>
          </a:p>
        </p:txBody>
      </p:sp>
    </p:spTree>
    <p:extLst>
      <p:ext uri="{BB962C8B-B14F-4D97-AF65-F5344CB8AC3E}">
        <p14:creationId xmlns:p14="http://schemas.microsoft.com/office/powerpoint/2010/main" val="2550800372"/>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A44D-4C27-782A-C498-C1264470B2F6}"/>
              </a:ext>
            </a:extLst>
          </p:cNvPr>
          <p:cNvSpPr>
            <a:spLocks noGrp="1"/>
          </p:cNvSpPr>
          <p:nvPr>
            <p:ph type="title"/>
          </p:nvPr>
        </p:nvSpPr>
        <p:spPr>
          <a:xfrm>
            <a:off x="593795" y="2886074"/>
            <a:ext cx="8911687" cy="542925"/>
          </a:xfrm>
        </p:spPr>
        <p:txBody>
          <a:bodyPr>
            <a:normAutofit/>
          </a:bodyPr>
          <a:lstStyle/>
          <a:p>
            <a:r>
              <a:rPr lang="en-US" sz="2400" b="1" i="1" u="sng" dirty="0"/>
              <a:t>DRINKING WATER ANALYSIS REPORT.</a:t>
            </a:r>
          </a:p>
        </p:txBody>
      </p:sp>
      <p:pic>
        <p:nvPicPr>
          <p:cNvPr id="5" name="Content Placeholder 4">
            <a:extLst>
              <a:ext uri="{FF2B5EF4-FFF2-40B4-BE49-F238E27FC236}">
                <a16:creationId xmlns:a16="http://schemas.microsoft.com/office/drawing/2014/main" id="{CE477EC8-D1BC-C9E1-D6E8-B6DB9213FF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258"/>
          <a:stretch/>
        </p:blipFill>
        <p:spPr>
          <a:xfrm>
            <a:off x="6402188" y="19198"/>
            <a:ext cx="5789811" cy="6819603"/>
          </a:xfrm>
        </p:spPr>
      </p:pic>
    </p:spTree>
    <p:extLst>
      <p:ext uri="{BB962C8B-B14F-4D97-AF65-F5344CB8AC3E}">
        <p14:creationId xmlns:p14="http://schemas.microsoft.com/office/powerpoint/2010/main" val="12563656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4044</TotalTime>
  <Words>1426</Words>
  <Application>Microsoft Office PowerPoint</Application>
  <PresentationFormat>Widescreen</PresentationFormat>
  <Paragraphs>302</Paragraphs>
  <Slides>38</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Algerian</vt:lpstr>
      <vt:lpstr>Arial</vt:lpstr>
      <vt:lpstr>Arial</vt:lpstr>
      <vt:lpstr>Artifakt Element Black</vt:lpstr>
      <vt:lpstr>Artifakt Element Heavy</vt:lpstr>
      <vt:lpstr>Bahnschrift</vt:lpstr>
      <vt:lpstr>BankGothic Md BT</vt:lpstr>
      <vt:lpstr>Calibri</vt:lpstr>
      <vt:lpstr>Century Gothic</vt:lpstr>
      <vt:lpstr>ff1</vt:lpstr>
      <vt:lpstr>Noto Sans</vt:lpstr>
      <vt:lpstr>Wingdings</vt:lpstr>
      <vt:lpstr>Wingdings 3</vt:lpstr>
      <vt:lpstr>Wisp</vt:lpstr>
      <vt:lpstr>MIT ART DESIGN AND TECHNOLOGY UNIVRSITY (PUNE ,MAHARASHTRA) Established by Govt of Maharashtra by MIT ADT University  ACT No.XXXIX of 2019  MIT SCHOOL OF ENGINEERING      </vt:lpstr>
      <vt:lpstr>     THIS PROJECT IS BASED ON  DESIGN OF SMALL SCALE WATER TREATMENT PLANT{MODEL}                                                                                                                                                                                                                                                                            PROJECT GUIDE:- Prof. Gauri Desai                                                                                                                                                                                       PRESENTED BY :- ABHISHEK GODPATLE  (2192003)                  YASH ATUL RAMTEKE (2202516)                                                                              ROHIT SHIRKE (2192021)                                                                                      Harshvardhan Patil (2202519)                                                                                                                                                       GROUP NO. 10  </vt:lpstr>
      <vt:lpstr>TABLE OF CONTENTS        </vt:lpstr>
      <vt:lpstr>INTRODUCTION </vt:lpstr>
      <vt:lpstr>Objective of project</vt:lpstr>
      <vt:lpstr>LITERATURE REVIEW:-</vt:lpstr>
      <vt:lpstr>METHODOLOGY</vt:lpstr>
      <vt:lpstr>SCOPE OF THIS PROJECT.</vt:lpstr>
      <vt:lpstr>DRINKING WATER ANALYSIS REPORT.</vt:lpstr>
      <vt:lpstr>PowerPoint Presentation</vt:lpstr>
      <vt:lpstr>PowerPoint Presentation</vt:lpstr>
      <vt:lpstr>QUALITY OF WATER:-</vt:lpstr>
      <vt:lpstr>HARDNESS</vt:lpstr>
      <vt:lpstr>BOD:-</vt:lpstr>
      <vt:lpstr>BOD OBSERVATION TABLE :-</vt:lpstr>
      <vt:lpstr>TOTAL SUSPENDED SOLIDS (TSS):-</vt:lpstr>
      <vt:lpstr>TSS CONTAIN:-</vt:lpstr>
      <vt:lpstr>Total Dissolved Solids (TDS):-</vt:lpstr>
      <vt:lpstr>TDS CONTAIN:-</vt:lpstr>
      <vt:lpstr>ACIDITY</vt:lpstr>
      <vt:lpstr>ACID CONTAIN:-</vt:lpstr>
      <vt:lpstr>Alkalinity</vt:lpstr>
      <vt:lpstr>Total Alkalinity</vt:lpstr>
      <vt:lpstr>TOTAL ALKALINITY:-</vt:lpstr>
      <vt:lpstr>CO2</vt:lpstr>
      <vt:lpstr>FREE CO2 DETERMINATION:-</vt:lpstr>
      <vt:lpstr>visit to MITADT water treatment plant.</vt:lpstr>
      <vt:lpstr>Collection of Bore Water sample</vt:lpstr>
      <vt:lpstr>Test Performance on collected water sample</vt:lpstr>
      <vt:lpstr>Test Performance on collected water sample</vt:lpstr>
      <vt:lpstr>Test Performance on collected water sample</vt:lpstr>
      <vt:lpstr>Test Performance on collected water sample</vt:lpstr>
      <vt:lpstr>Test Performance on collected water sample</vt:lpstr>
      <vt:lpstr>PLAN OF THE UNIT (IN PROGRESS) :-</vt:lpstr>
      <vt:lpstr>Pictures of model making (in progress)</vt:lpstr>
      <vt:lpstr>DRINKING WATER ANALYSIS REPORT.</vt:lpstr>
      <vt:lpstr>REFRENCES:-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ART DESIGN AND TECHNOLOGY UNIVRSITY (PUNE ,MAHARASHTRA) Established by Govt of Maharashtra by MIT ADT University  ACT No.XXXIX of 2019   MIT SCHOOL OF ENGINEERING</dc:title>
  <dc:creator>shivendu tiwari</dc:creator>
  <cp:lastModifiedBy>YASH RAMTEKE</cp:lastModifiedBy>
  <cp:revision>99</cp:revision>
  <dcterms:created xsi:type="dcterms:W3CDTF">2021-10-06T03:31:53Z</dcterms:created>
  <dcterms:modified xsi:type="dcterms:W3CDTF">2022-12-01T05:23:08Z</dcterms:modified>
</cp:coreProperties>
</file>